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6" r:id="rId2"/>
    <p:sldMasterId id="2147483801" r:id="rId3"/>
  </p:sldMasterIdLst>
  <p:notesMasterIdLst>
    <p:notesMasterId r:id="rId102"/>
  </p:notesMasterIdLst>
  <p:sldIdLst>
    <p:sldId id="376"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373" r:id="rId24"/>
    <p:sldId id="374" r:id="rId25"/>
    <p:sldId id="375"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340" r:id="rId48"/>
    <p:sldId id="341" r:id="rId49"/>
    <p:sldId id="342" r:id="rId50"/>
    <p:sldId id="343" r:id="rId51"/>
    <p:sldId id="344" r:id="rId52"/>
    <p:sldId id="345" r:id="rId53"/>
    <p:sldId id="348"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72"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79" r:id="rId100"/>
    <p:sldId id="380" r:id="rId101"/>
  </p:sldIdLst>
  <p:sldSz cx="10694988" cy="7559675"/>
  <p:notesSz cx="6858000" cy="9144000"/>
  <p:defaultTextStyle>
    <a:defPPr>
      <a:defRPr lang="it-IT"/>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362" y="84"/>
      </p:cViewPr>
      <p:guideLst>
        <p:guide orient="horz" pos="2381"/>
        <p:guide pos="336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FC279-1AE0-4D1E-BAB0-218388F12CE6}" type="datetimeFigureOut">
              <a:rPr lang="it-IT" smtClean="0"/>
              <a:t>30/01/2020</a:t>
            </a:fld>
            <a:endParaRPr lang="it-IT"/>
          </a:p>
        </p:txBody>
      </p:sp>
      <p:sp>
        <p:nvSpPr>
          <p:cNvPr id="4" name="Segnaposto immagine diapositiva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80098-DCE4-44CB-B3EF-FDED65CC522C}" type="slidenum">
              <a:rPr lang="it-IT" smtClean="0"/>
              <a:t>‹N›</a:t>
            </a:fld>
            <a:endParaRPr lang="it-IT"/>
          </a:p>
        </p:txBody>
      </p:sp>
    </p:spTree>
    <p:extLst>
      <p:ext uri="{BB962C8B-B14F-4D97-AF65-F5344CB8AC3E}">
        <p14:creationId xmlns:p14="http://schemas.microsoft.com/office/powerpoint/2010/main" val="422816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BF80098-DCE4-44CB-B3EF-FDED65CC522C}" type="slidenum">
              <a:rPr lang="it-IT" smtClean="0"/>
              <a:t>1</a:t>
            </a:fld>
            <a:endParaRPr lang="it-IT"/>
          </a:p>
        </p:txBody>
      </p:sp>
    </p:spTree>
    <p:extLst>
      <p:ext uri="{BB962C8B-B14F-4D97-AF65-F5344CB8AC3E}">
        <p14:creationId xmlns:p14="http://schemas.microsoft.com/office/powerpoint/2010/main" val="341358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 name="Segnaposto testo 4"/>
          <p:cNvSpPr>
            <a:spLocks noGrp="1"/>
          </p:cNvSpPr>
          <p:nvPr>
            <p:ph type="body" idx="10"/>
          </p:nvPr>
        </p:nvSpPr>
        <p:spPr>
          <a:xfrm>
            <a:off x="2377440" y="350523"/>
            <a:ext cx="5537200" cy="3597275"/>
          </a:xfrm>
          <a:prstGeom prst="rect">
            <a:avLst/>
          </a:prstGeom>
          <a:noFill/>
          <a:ln w="0" cmpd="sng">
            <a:noFill/>
            <a:prstDash val="solid"/>
          </a:ln>
        </p:spPr>
        <p:txBody>
          <a:bodyPr vert="horz" lIns="0" tIns="739515" rIns="0" bIns="0" anchor="t"/>
          <a:lstStyle>
            <a:lvl1pPr marL="0" marR="0" indent="0" algn="ctr">
              <a:lnSpc>
                <a:spcPts val="3878"/>
              </a:lnSpc>
              <a:spcBef>
                <a:spcPts val="4762"/>
              </a:spcBef>
              <a:spcAft>
                <a:spcPts val="485"/>
              </a:spcAft>
              <a:defRPr/>
            </a:lvl1pPr>
          </a:lstStyle>
          <a:p>
            <a:pPr marL="0" marR="0" indent="0" algn="ctr">
              <a:lnSpc>
                <a:spcPts val="4800"/>
              </a:lnSpc>
              <a:spcAft>
                <a:spcPts val="0"/>
              </a:spcAft>
            </a:pPr>
            <a:r>
              <a:rPr lang="it-IT" sz="4000" b="1" spc="-25">
                <a:solidFill>
                  <a:srgbClr val="FF0000"/>
                </a:solidFill>
                <a:latin typeface="Arial" panose="02020603050405020304" pitchFamily="2"/>
              </a:rPr>
              <a:t>ORGANIZZAZIONE </a:t>
            </a:r>
          </a:p>
          <a:p>
            <a:pPr marL="0" marR="0" indent="0" algn="ctr">
              <a:lnSpc>
                <a:spcPts val="4800"/>
              </a:lnSpc>
              <a:spcBef>
                <a:spcPts val="0"/>
              </a:spcBef>
              <a:spcAft>
                <a:spcPts val="0"/>
              </a:spcAft>
            </a:pPr>
            <a:r>
              <a:rPr lang="it-IT" sz="4000" b="1" spc="-21">
                <a:solidFill>
                  <a:srgbClr val="FF0000"/>
                </a:solidFill>
                <a:latin typeface="Arial" panose="02020603050405020304" pitchFamily="2"/>
              </a:rPr>
              <a:t>AZIENDALE </a:t>
            </a:r>
          </a:p>
          <a:p>
            <a:pPr marL="0" marR="0" indent="0" algn="ctr">
              <a:lnSpc>
                <a:spcPts val="4800"/>
              </a:lnSpc>
              <a:spcBef>
                <a:spcPts val="0"/>
              </a:spcBef>
              <a:spcAft>
                <a:spcPts val="0"/>
              </a:spcAft>
            </a:pPr>
            <a:r>
              <a:rPr lang="it-IT" sz="4000" b="1" spc="-60">
                <a:solidFill>
                  <a:srgbClr val="FF0000"/>
                </a:solidFill>
                <a:latin typeface="Arial" panose="02020603050405020304" pitchFamily="2"/>
              </a:rPr>
              <a:t>IN AMBITO SANITARIO </a:t>
            </a:r>
          </a:p>
          <a:p>
            <a:pPr marL="0" marR="0" indent="0" algn="ctr">
              <a:lnSpc>
                <a:spcPts val="3400"/>
              </a:lnSpc>
              <a:spcBef>
                <a:spcPts val="4175"/>
              </a:spcBef>
              <a:spcAft>
                <a:spcPts val="425"/>
              </a:spcAft>
            </a:pPr>
            <a:r>
              <a:rPr lang="it-IT" sz="3000" spc="-5">
                <a:solidFill>
                  <a:srgbClr val="000000"/>
                </a:solidFill>
                <a:latin typeface="Arial" panose="02020603050405020304" pitchFamily="2"/>
              </a:rPr>
              <a:t>Università degli Studi di Ferrara </a:t>
            </a:r>
          </a:p>
        </p:txBody>
      </p:sp>
      <p:sp>
        <p:nvSpPr>
          <p:cNvPr id="6" name="Segnaposto testo 5"/>
          <p:cNvSpPr>
            <a:spLocks noGrp="1"/>
          </p:cNvSpPr>
          <p:nvPr>
            <p:ph type="body" idx="10"/>
          </p:nvPr>
        </p:nvSpPr>
        <p:spPr>
          <a:xfrm>
            <a:off x="2377440" y="3947797"/>
            <a:ext cx="5537200" cy="3263900"/>
          </a:xfrm>
          <a:prstGeom prst="rect">
            <a:avLst/>
          </a:prstGeom>
          <a:noFill/>
          <a:ln w="0" cmpd="sng">
            <a:noFill/>
            <a:prstDash val="solid"/>
          </a:ln>
        </p:spPr>
        <p:txBody>
          <a:bodyPr vert="horz" lIns="0" tIns="0" rIns="0" bIns="0" anchor="t"/>
          <a:lstStyle>
            <a:lvl1pPr marL="1355973" marR="573681" indent="-782292" algn="l">
              <a:lnSpc>
                <a:spcPts val="2738"/>
              </a:lnSpc>
              <a:spcBef>
                <a:spcPts val="46"/>
              </a:spcBef>
              <a:spcAft>
                <a:spcPts val="17476"/>
              </a:spcAft>
              <a:defRPr/>
            </a:lvl1pPr>
          </a:lstStyle>
          <a:p>
            <a:pPr marL="1280160" marR="0" indent="0" algn="l">
              <a:lnSpc>
                <a:spcPts val="3200"/>
              </a:lnSpc>
              <a:spcAft>
                <a:spcPts val="0"/>
              </a:spcAft>
            </a:pPr>
            <a:r>
              <a:rPr lang="it-IT" sz="2900" spc="-10">
                <a:solidFill>
                  <a:srgbClr val="000000"/>
                </a:solidFill>
                <a:latin typeface="Arial" panose="02020603050405020304" pitchFamily="2"/>
              </a:rPr>
              <a:t>Scuola di Medicina </a:t>
            </a:r>
          </a:p>
          <a:p>
            <a:pPr marL="1188720" marR="502920" indent="-685800" algn="l">
              <a:lnSpc>
                <a:spcPts val="2400"/>
              </a:lnSpc>
              <a:spcBef>
                <a:spcPts val="40"/>
              </a:spcBef>
              <a:spcAft>
                <a:spcPts val="15320"/>
              </a:spcAft>
            </a:pPr>
            <a:r>
              <a:rPr lang="it-IT" sz="1800" spc="-35">
                <a:solidFill>
                  <a:srgbClr val="000000"/>
                </a:solidFill>
                <a:latin typeface="Arial" panose="02020603050405020304" pitchFamily="2"/>
              </a:rPr>
              <a:t>Laurea Magistrale delle Professioni Sanitarie Anno accademico 2014/2015 Docente: Prof.Roberto Manfredini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egnaposto testo 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80" name="Segnaposto testo 79"/>
          <p:cNvSpPr>
            <a:spLocks noGrp="1"/>
          </p:cNvSpPr>
          <p:nvPr>
            <p:ph type="body" idx="10"/>
          </p:nvPr>
        </p:nvSpPr>
        <p:spPr>
          <a:xfrm>
            <a:off x="1356362" y="2672715"/>
            <a:ext cx="8369299" cy="4538980"/>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0363"/>
              </a:spcAft>
              <a:defRPr/>
            </a:lvl1pPr>
          </a:lstStyle>
          <a:p>
            <a:pPr marL="320040" marR="0" indent="0" algn="just">
              <a:lnSpc>
                <a:spcPts val="3600"/>
              </a:lnSpc>
              <a:spcAft>
                <a:spcPts val="0"/>
              </a:spcAft>
            </a:pPr>
            <a:r>
              <a:rPr lang="it-IT" sz="3000" spc="-5">
                <a:solidFill>
                  <a:srgbClr val="000000"/>
                </a:solidFill>
                <a:latin typeface="Arial" panose="02020603050405020304" pitchFamily="2"/>
              </a:rPr>
              <a:t>Affidamento alle Regioni della direzione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effettiva di tutta l’attività ospedaliera grazie al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decentramento dei compiti in materia di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assistenza ospedaliera. </a:t>
            </a:r>
          </a:p>
          <a:p>
            <a:pPr marL="320040" marR="0" indent="0" algn="just">
              <a:lnSpc>
                <a:spcPts val="3600"/>
              </a:lnSpc>
              <a:spcBef>
                <a:spcPts val="5040"/>
              </a:spcBef>
              <a:spcAft>
                <a:spcPts val="0"/>
              </a:spcAft>
            </a:pPr>
            <a:r>
              <a:rPr lang="it-IT" sz="3000" spc="-5">
                <a:solidFill>
                  <a:srgbClr val="000000"/>
                </a:solidFill>
                <a:latin typeface="Arial" panose="02020603050405020304" pitchFamily="2"/>
              </a:rPr>
              <a:t>Avvio del processo di rinnovamento edilizio </a:t>
            </a:r>
          </a:p>
          <a:p>
            <a:pPr marL="320040" marR="0" indent="0" algn="just">
              <a:lnSpc>
                <a:spcPts val="3600"/>
              </a:lnSpc>
              <a:spcBef>
                <a:spcPts val="0"/>
              </a:spcBef>
              <a:spcAft>
                <a:spcPts val="9085"/>
              </a:spcAft>
            </a:pPr>
            <a:r>
              <a:rPr lang="it-IT" sz="3000" spc="-10">
                <a:solidFill>
                  <a:srgbClr val="000000"/>
                </a:solidFill>
                <a:latin typeface="Arial" panose="02020603050405020304" pitchFamily="2"/>
              </a:rPr>
              <a:t>ospedaliero </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11_1_">
    <p:bg>
      <p:bgPr>
        <a:solidFill>
          <a:schemeClr val="bg1">
            <a:alpha val="0"/>
          </a:schemeClr>
        </a:solidFill>
        <a:effectLst/>
      </p:bgPr>
    </p:bg>
    <p:spTree>
      <p:nvGrpSpPr>
        <p:cNvPr id="1" name=""/>
        <p:cNvGrpSpPr/>
        <p:nvPr/>
      </p:nvGrpSpPr>
      <p:grpSpPr>
        <a:xfrm>
          <a:off x="0" y="0"/>
          <a:ext cx="0" cy="0"/>
          <a:chOff x="0" y="0"/>
          <a:chExt cx="0" cy="0"/>
        </a:xfrm>
      </p:grpSpPr>
      <p:sp>
        <p:nvSpPr>
          <p:cNvPr id="168" name="Segnaposto testo 167"/>
          <p:cNvSpPr>
            <a:spLocks noGrp="1"/>
          </p:cNvSpPr>
          <p:nvPr>
            <p:ph type="body" idx="10"/>
          </p:nvPr>
        </p:nvSpPr>
        <p:spPr>
          <a:xfrm>
            <a:off x="509497" y="843466"/>
            <a:ext cx="9996843" cy="6446723"/>
          </a:xfrm>
          <a:prstGeom prst="rect">
            <a:avLst/>
          </a:prstGeom>
          <a:noFill/>
          <a:ln w="12065" cmpd="sng">
            <a:solidFill>
              <a:srgbClr val="000000"/>
            </a:solidFill>
            <a:prstDash val="solid"/>
          </a:ln>
        </p:spPr>
        <p:txBody>
          <a:bodyPr vert="horz" lIns="0" tIns="0" rIns="0" bIns="0" anchor="t"/>
          <a:lstStyle/>
          <a:p>
            <a:pPr algn="l"/>
            <a:r>
              <a:rPr lang="en-US" sz="100"/>
              <a:t> </a:t>
            </a:r>
          </a:p>
        </p:txBody>
      </p:sp>
      <p:sp>
        <p:nvSpPr>
          <p:cNvPr id="169" name="Segnaposto testo 168"/>
          <p:cNvSpPr>
            <a:spLocks noGrp="1"/>
          </p:cNvSpPr>
          <p:nvPr>
            <p:ph type="body" idx="10"/>
          </p:nvPr>
        </p:nvSpPr>
        <p:spPr>
          <a:xfrm>
            <a:off x="2823777" y="3131665"/>
            <a:ext cx="1824832" cy="160993"/>
          </a:xfrm>
          <a:prstGeom prst="rect">
            <a:avLst/>
          </a:prstGeom>
          <a:solidFill>
            <a:srgbClr val="367169"/>
          </a:solidFill>
          <a:ln w="0" cmpd="sng">
            <a:noFill/>
            <a:prstDash val="solid"/>
          </a:ln>
        </p:spPr>
        <p:txBody>
          <a:bodyPr vert="horz" lIns="0" tIns="0" rIns="0" bIns="0" anchor="t"/>
          <a:lstStyle/>
          <a:p>
            <a:pPr algn="l"/>
            <a:r>
              <a:rPr lang="en-US" sz="100"/>
              <a:t> </a:t>
            </a:r>
          </a:p>
        </p:txBody>
      </p:sp>
      <p:sp>
        <p:nvSpPr>
          <p:cNvPr id="170" name="Segnaposto testo 169"/>
          <p:cNvSpPr>
            <a:spLocks noGrp="1"/>
          </p:cNvSpPr>
          <p:nvPr>
            <p:ph type="body" idx="10"/>
          </p:nvPr>
        </p:nvSpPr>
        <p:spPr>
          <a:xfrm>
            <a:off x="509497" y="321986"/>
            <a:ext cx="9996843" cy="521478"/>
          </a:xfrm>
          <a:prstGeom prst="rect">
            <a:avLst/>
          </a:prstGeom>
          <a:noFill/>
          <a:ln w="0" cmpd="sng">
            <a:noFill/>
            <a:prstDash val="solid"/>
          </a:ln>
        </p:spPr>
        <p:txBody>
          <a:bodyPr vert="horz" lIns="0" tIns="0" rIns="0" bIns="0" anchor="t">
            <a:normAutofit fontScale="70000"/>
          </a:bodyPr>
          <a:lstStyle>
            <a:lvl1pPr marL="521528" marR="0" indent="0" algn="l">
              <a:lnSpc>
                <a:spcPts val="3650"/>
              </a:lnSpc>
              <a:spcAft>
                <a:spcPts val="587"/>
              </a:spcAft>
              <a:defRPr/>
            </a:lvl1pPr>
          </a:lstStyle>
          <a:p>
            <a:pPr marL="457200" marR="0" indent="0" algn="l">
              <a:lnSpc>
                <a:spcPts val="3200"/>
              </a:lnSpc>
              <a:spcAft>
                <a:spcPts val="515"/>
              </a:spcAft>
            </a:pPr>
            <a:r>
              <a:rPr lang="it-IT" sz="2700" b="1" spc="513">
                <a:solidFill>
                  <a:srgbClr val="CC0000"/>
                </a:solidFill>
                <a:latin typeface="Arial Narrow" panose="02020603050405020304" pitchFamily="2"/>
              </a:rPr>
              <a:t>DIPARTIMENTI INTERAZIENDALI E RETI CLINICHE </a:t>
            </a:r>
          </a:p>
        </p:txBody>
      </p:sp>
      <p:sp>
        <p:nvSpPr>
          <p:cNvPr id="171" name="Segnaposto testo 170"/>
          <p:cNvSpPr>
            <a:spLocks noGrp="1"/>
          </p:cNvSpPr>
          <p:nvPr>
            <p:ph type="body" idx="10"/>
          </p:nvPr>
        </p:nvSpPr>
        <p:spPr>
          <a:xfrm>
            <a:off x="509497" y="7277590"/>
            <a:ext cx="9996843" cy="282088"/>
          </a:xfrm>
          <a:prstGeom prst="rect">
            <a:avLst/>
          </a:prstGeom>
          <a:noFill/>
          <a:ln w="0" cmpd="sng">
            <a:noFill/>
            <a:prstDash val="solid"/>
          </a:ln>
        </p:spPr>
        <p:txBody>
          <a:bodyPr vert="horz" lIns="0" tIns="0" rIns="0" bIns="0" anchor="t">
            <a:normAutofit fontScale="70000"/>
          </a:bodyPr>
          <a:lstStyle>
            <a:lvl1pPr marL="0" marR="0" indent="0" algn="l">
              <a:lnSpc>
                <a:spcPts val="2281"/>
              </a:lnSpc>
              <a:spcAft>
                <a:spcPts val="6"/>
              </a:spcAft>
              <a:defRPr/>
            </a:lvl1pPr>
          </a:lstStyle>
          <a:p>
            <a:pPr marL="0" marR="0" indent="0" algn="l">
              <a:lnSpc>
                <a:spcPts val="2000"/>
              </a:lnSpc>
              <a:spcAft>
                <a:spcPts val="5"/>
              </a:spcAft>
            </a:pPr>
            <a:r>
              <a:rPr lang="it-IT" sz="2700" spc="0">
                <a:solidFill>
                  <a:srgbClr val="000000"/>
                </a:solidFill>
                <a:latin typeface="Arial Narrow" panose="02020603050405020304" pitchFamily="2"/>
              </a:rPr>
              <a:t>o </a:t>
            </a:r>
            <a:r>
              <a:rPr lang="it-IT" sz="1300" b="1" spc="0">
                <a:solidFill>
                  <a:srgbClr val="000000"/>
                </a:solidFill>
                <a:latin typeface="Verdana" panose="02020603050405020304" pitchFamily="2"/>
              </a:rPr>
              <a:t>= team di riferimento locale di Distretto. </a:t>
            </a:r>
          </a:p>
        </p:txBody>
      </p:sp>
      <p:sp>
        <p:nvSpPr>
          <p:cNvPr id="174" name="Segnaposto testo 173"/>
          <p:cNvSpPr>
            <a:spLocks noGrp="1"/>
          </p:cNvSpPr>
          <p:nvPr>
            <p:ph type="body" idx="10"/>
          </p:nvPr>
        </p:nvSpPr>
        <p:spPr>
          <a:xfrm>
            <a:off x="6544738" y="2450597"/>
            <a:ext cx="2146425" cy="586575"/>
          </a:xfrm>
          <a:prstGeom prst="rect">
            <a:avLst/>
          </a:prstGeom>
          <a:noFill/>
          <a:ln w="0" cmpd="sng">
            <a:noFill/>
            <a:prstDash val="solid"/>
          </a:ln>
        </p:spPr>
        <p:txBody>
          <a:bodyPr vert="horz" lIns="0" tIns="44169" rIns="0" bIns="0" anchor="t"/>
          <a:lstStyle>
            <a:lvl1pPr marL="104306" marR="0" indent="0" algn="l">
              <a:lnSpc>
                <a:spcPts val="684"/>
              </a:lnSpc>
              <a:spcBef>
                <a:spcPts val="74"/>
              </a:spcBef>
              <a:spcAft>
                <a:spcPts val="433"/>
              </a:spcAft>
              <a:defRPr/>
            </a:lvl1pPr>
          </a:lstStyle>
          <a:p>
            <a:pPr marL="91440" marR="0" indent="0" algn="l">
              <a:lnSpc>
                <a:spcPts val="700"/>
              </a:lnSpc>
              <a:spcAft>
                <a:spcPts val="0"/>
              </a:spcAft>
            </a:pPr>
            <a:r>
              <a:rPr lang="it-IT" sz="600" b="1" spc="0">
                <a:solidFill>
                  <a:srgbClr val="000000"/>
                </a:solidFill>
                <a:latin typeface="Verdana" panose="02020603050405020304" pitchFamily="2"/>
              </a:rPr>
              <a:t>AFFARI GENERALI ECONOMICO-FINANZIARIO DIREZIONE AMMINISTRATIVA ASSISTENZA DISTRETTUALE </a:t>
            </a:r>
          </a:p>
          <a:p>
            <a:pPr marL="91440" marR="0" indent="0" algn="l">
              <a:lnSpc>
                <a:spcPts val="600"/>
              </a:lnSpc>
              <a:spcBef>
                <a:spcPts val="65"/>
              </a:spcBef>
              <a:spcAft>
                <a:spcPts val="380"/>
              </a:spcAft>
            </a:pPr>
            <a:r>
              <a:rPr lang="it-IT" sz="600" b="1" spc="-51">
                <a:solidFill>
                  <a:srgbClr val="000000"/>
                </a:solidFill>
                <a:latin typeface="Verdana" panose="02020603050405020304" pitchFamily="2"/>
              </a:rPr>
              <a:t>TEMI I CO-I M PIANTI STI CO </a:t>
            </a:r>
          </a:p>
        </p:txBody>
      </p:sp>
      <p:sp>
        <p:nvSpPr>
          <p:cNvPr id="175" name="Segnaposto testo 174"/>
          <p:cNvSpPr>
            <a:spLocks noGrp="1"/>
          </p:cNvSpPr>
          <p:nvPr>
            <p:ph type="body" idx="10"/>
          </p:nvPr>
        </p:nvSpPr>
        <p:spPr>
          <a:xfrm>
            <a:off x="704087" y="3272362"/>
            <a:ext cx="243608" cy="2902775"/>
          </a:xfrm>
          <a:prstGeom prst="rect">
            <a:avLst/>
          </a:prstGeom>
          <a:noFill/>
          <a:ln w="0" cmpd="sng">
            <a:noFill/>
            <a:prstDash val="solid"/>
          </a:ln>
        </p:spPr>
        <p:txBody>
          <a:bodyPr vert="vert270" lIns="0" tIns="0" rIns="53582" bIns="0" anchor="t"/>
          <a:lstStyle>
            <a:lvl1pPr marL="0" marR="0" indent="0" algn="l">
              <a:lnSpc>
                <a:spcPts val="1141"/>
              </a:lnSpc>
              <a:spcAft>
                <a:spcPts val="274"/>
              </a:spcAft>
              <a:defRPr/>
            </a:lvl1pPr>
          </a:lstStyle>
          <a:p>
            <a:pPr marL="0" marR="0" indent="0" algn="l">
              <a:lnSpc>
                <a:spcPts val="1000"/>
              </a:lnSpc>
              <a:spcAft>
                <a:spcPts val="240"/>
              </a:spcAft>
            </a:pPr>
            <a:r>
              <a:rPr lang="it-IT" sz="1500" b="1" spc="-120">
                <a:solidFill>
                  <a:srgbClr val="447572"/>
                </a:solidFill>
                <a:latin typeface="Verdana" panose="02020603050405020304" pitchFamily="2"/>
              </a:rPr>
              <a:t>DIREZIONE OPERATIVA A.O. </a:t>
            </a:r>
          </a:p>
        </p:txBody>
      </p:sp>
      <p:sp>
        <p:nvSpPr>
          <p:cNvPr id="176" name="Segnaposto testo 175"/>
          <p:cNvSpPr>
            <a:spLocks noGrp="1"/>
          </p:cNvSpPr>
          <p:nvPr>
            <p:ph type="body" idx="10"/>
          </p:nvPr>
        </p:nvSpPr>
        <p:spPr>
          <a:xfrm>
            <a:off x="8602781" y="3279360"/>
            <a:ext cx="401062" cy="3100867"/>
          </a:xfrm>
          <a:prstGeom prst="rect">
            <a:avLst/>
          </a:prstGeom>
          <a:noFill/>
          <a:ln w="0" cmpd="sng">
            <a:noFill/>
            <a:prstDash val="solid"/>
          </a:ln>
        </p:spPr>
        <p:txBody>
          <a:bodyPr vert="vert270" lIns="0" tIns="0" rIns="100650" bIns="0" anchor="t"/>
          <a:lstStyle>
            <a:lvl1pPr marL="0" marR="0" indent="0" algn="l">
              <a:lnSpc>
                <a:spcPts val="1141"/>
              </a:lnSpc>
              <a:spcAft>
                <a:spcPts val="1095"/>
              </a:spcAft>
              <a:defRPr/>
            </a:lvl1pPr>
          </a:lstStyle>
          <a:p>
            <a:pPr marL="0" marR="0" indent="0" algn="l">
              <a:lnSpc>
                <a:spcPts val="1000"/>
              </a:lnSpc>
              <a:spcAft>
                <a:spcPts val="960"/>
              </a:spcAft>
            </a:pPr>
            <a:r>
              <a:rPr lang="it-IT" sz="1800" b="1" spc="-51">
                <a:solidFill>
                  <a:srgbClr val="447572"/>
                </a:solidFill>
                <a:latin typeface="Verdana" panose="02020603050405020304" pitchFamily="2"/>
              </a:rPr>
              <a:t>,Sfl</a:t>
            </a:r>
            <a:r>
              <a:rPr lang="it-IT" sz="1800" b="1" spc="-51" baseline="30000">
                <a:solidFill>
                  <a:srgbClr val="447572"/>
                </a:solidFill>
                <a:latin typeface="Verdana" panose="02020603050405020304" pitchFamily="2"/>
              </a:rPr>
              <a:t>.</a:t>
            </a:r>
            <a:r>
              <a:rPr lang="it-IT" sz="1800" b="1" spc="-51">
                <a:solidFill>
                  <a:srgbClr val="447572"/>
                </a:solidFill>
                <a:latin typeface="Verdana" panose="02020603050405020304" pitchFamily="2"/>
              </a:rPr>
              <a:t>V </a:t>
            </a:r>
            <a:r>
              <a:rPr lang="it-IT" sz="1500" b="1" spc="-51">
                <a:solidFill>
                  <a:srgbClr val="447572"/>
                </a:solidFill>
                <a:latin typeface="Verdana" panose="02020603050405020304" pitchFamily="2"/>
              </a:rPr>
              <a:t>VAIMI3d0 3N01Z3èlla </a:t>
            </a:r>
          </a:p>
        </p:txBody>
      </p:sp>
      <p:sp>
        <p:nvSpPr>
          <p:cNvPr id="177" name="Segnaposto testo 176"/>
          <p:cNvSpPr>
            <a:spLocks noGrp="1"/>
          </p:cNvSpPr>
          <p:nvPr>
            <p:ph type="body" idx="10"/>
          </p:nvPr>
        </p:nvSpPr>
        <p:spPr>
          <a:xfrm>
            <a:off x="4432481" y="6035141"/>
            <a:ext cx="2901015" cy="597074"/>
          </a:xfrm>
          <a:prstGeom prst="rect">
            <a:avLst/>
          </a:prstGeom>
          <a:noFill/>
          <a:ln w="8890" cmpd="sng">
            <a:solidFill>
              <a:srgbClr val="002330"/>
            </a:solidFill>
            <a:prstDash val="solid"/>
          </a:ln>
        </p:spPr>
        <p:txBody>
          <a:bodyPr vert="horz" lIns="0" tIns="0" rIns="0" bIns="0" anchor="t"/>
          <a:lstStyle>
            <a:lvl1pPr marL="104306" marR="0" indent="0" algn="l">
              <a:lnSpc>
                <a:spcPts val="684"/>
              </a:lnSpc>
              <a:spcBef>
                <a:spcPts val="68"/>
              </a:spcBef>
              <a:spcAft>
                <a:spcPts val="51"/>
              </a:spcAft>
              <a:defRPr/>
            </a:lvl1pPr>
          </a:lstStyle>
          <a:p>
            <a:pPr marL="91440" marR="0" indent="0" algn="l">
              <a:lnSpc>
                <a:spcPts val="600"/>
              </a:lnSpc>
              <a:spcAft>
                <a:spcPts val="0"/>
              </a:spcAft>
            </a:pPr>
            <a:r>
              <a:rPr lang="it-IT" sz="600" b="1" spc="-29">
                <a:solidFill>
                  <a:srgbClr val="000000"/>
                </a:solidFill>
                <a:latin typeface="Verdana" panose="02020603050405020304" pitchFamily="2"/>
              </a:rPr>
              <a:t>Di</a:t>
            </a:r>
            <a:r>
              <a:rPr lang="it-IT" sz="600" b="1" spc="-29">
                <a:solidFill>
                  <a:srgbClr val="001935"/>
                </a:solidFill>
                <a:latin typeface="Verdana" panose="02020603050405020304" pitchFamily="2"/>
              </a:rPr>
              <a:t> parti</a:t>
            </a:r>
            <a:r>
              <a:rPr lang="it-IT" sz="600" b="1" spc="-29">
                <a:solidFill>
                  <a:srgbClr val="000000"/>
                </a:solidFill>
                <a:latin typeface="Verdana" panose="02020603050405020304" pitchFamily="2"/>
              </a:rPr>
              <a:t> mento </a:t>
            </a:r>
          </a:p>
          <a:p>
            <a:pPr marL="91440" marR="0" indent="0" algn="l">
              <a:lnSpc>
                <a:spcPts val="600"/>
              </a:lnSpc>
              <a:spcBef>
                <a:spcPts val="60"/>
              </a:spcBef>
              <a:spcAft>
                <a:spcPts val="0"/>
              </a:spcAft>
            </a:pPr>
            <a:r>
              <a:rPr lang="it-IT" sz="600" b="1" spc="17">
                <a:solidFill>
                  <a:srgbClr val="001935"/>
                </a:solidFill>
                <a:latin typeface="Verdana" panose="02020603050405020304" pitchFamily="2"/>
              </a:rPr>
              <a:t>SALUTE MENTALE</a:t>
            </a:r>
            <a:r>
              <a:rPr lang="it-IT" sz="600" b="1" spc="17">
                <a:solidFill>
                  <a:srgbClr val="000000"/>
                </a:solidFill>
                <a:latin typeface="Verdana" panose="02020603050405020304" pitchFamily="2"/>
              </a:rPr>
              <a:t> E</a:t>
            </a:r>
            <a:r>
              <a:rPr lang="it-IT" sz="600" b="1" spc="17">
                <a:solidFill>
                  <a:srgbClr val="001935"/>
                </a:solidFill>
                <a:latin typeface="Verdana" panose="02020603050405020304" pitchFamily="2"/>
              </a:rPr>
              <a:t> DIPENDENZE PATOLOGICHE </a:t>
            </a:r>
          </a:p>
          <a:p>
            <a:pPr marL="91440" marR="0" indent="0" algn="l">
              <a:lnSpc>
                <a:spcPts val="600"/>
              </a:lnSpc>
              <a:spcBef>
                <a:spcPts val="65"/>
              </a:spcBef>
              <a:spcAft>
                <a:spcPts val="0"/>
              </a:spcAft>
            </a:pPr>
            <a:r>
              <a:rPr lang="it-IT" sz="600" b="1" spc="0">
                <a:solidFill>
                  <a:srgbClr val="000000"/>
                </a:solidFill>
                <a:latin typeface="Verdana" panose="02020603050405020304" pitchFamily="2"/>
              </a:rPr>
              <a:t>Dipartimento </a:t>
            </a:r>
          </a:p>
          <a:p>
            <a:pPr marL="91440" marR="0" indent="0" algn="l">
              <a:lnSpc>
                <a:spcPts val="600"/>
              </a:lnSpc>
              <a:spcBef>
                <a:spcPts val="60"/>
              </a:spcBef>
              <a:spcAft>
                <a:spcPts val="0"/>
              </a:spcAft>
            </a:pPr>
            <a:r>
              <a:rPr lang="it-IT" sz="600" b="1" spc="0">
                <a:solidFill>
                  <a:srgbClr val="001935"/>
                </a:solidFill>
                <a:latin typeface="Verdana" panose="02020603050405020304" pitchFamily="2"/>
              </a:rPr>
              <a:t>CURE PRIMARIE </a:t>
            </a:r>
          </a:p>
          <a:p>
            <a:pPr marL="91440" marR="0" indent="0" algn="l">
              <a:lnSpc>
                <a:spcPts val="600"/>
              </a:lnSpc>
              <a:spcBef>
                <a:spcPts val="60"/>
              </a:spcBef>
              <a:spcAft>
                <a:spcPts val="0"/>
              </a:spcAft>
            </a:pPr>
            <a:r>
              <a:rPr lang="it-IT" sz="600" b="1" spc="-11">
                <a:solidFill>
                  <a:srgbClr val="000000"/>
                </a:solidFill>
                <a:latin typeface="Verdana" panose="02020603050405020304" pitchFamily="2"/>
              </a:rPr>
              <a:t>Diparti mento </a:t>
            </a:r>
          </a:p>
          <a:p>
            <a:pPr marL="91440" marR="0" indent="0" algn="l">
              <a:lnSpc>
                <a:spcPts val="600"/>
              </a:lnSpc>
              <a:spcBef>
                <a:spcPts val="60"/>
              </a:spcBef>
              <a:spcAft>
                <a:spcPts val="45"/>
              </a:spcAft>
            </a:pPr>
            <a:r>
              <a:rPr lang="it-IT" sz="600" b="1" spc="0">
                <a:solidFill>
                  <a:srgbClr val="001935"/>
                </a:solidFill>
                <a:latin typeface="Verdana" panose="02020603050405020304" pitchFamily="2"/>
              </a:rPr>
              <a:t>SAN ITA' PUBBLICA</a:t>
            </a:r>
            <a:r>
              <a:rPr lang="it-IT" sz="600" b="1" spc="0">
                <a:solidFill>
                  <a:srgbClr val="000000"/>
                </a:solidFill>
                <a:latin typeface="Verdana" panose="02020603050405020304" pitchFamily="2"/>
              </a:rPr>
              <a:t> E</a:t>
            </a:r>
            <a:r>
              <a:rPr lang="it-IT" sz="600" b="1" spc="0">
                <a:solidFill>
                  <a:srgbClr val="001935"/>
                </a:solidFill>
                <a:latin typeface="Verdana" panose="02020603050405020304" pitchFamily="2"/>
              </a:rPr>
              <a:t> VETERINARIA </a:t>
            </a:r>
          </a:p>
        </p:txBody>
      </p:sp>
      <p:sp>
        <p:nvSpPr>
          <p:cNvPr id="178" name="Segnaposto testo 177"/>
          <p:cNvSpPr>
            <a:spLocks noGrp="1"/>
          </p:cNvSpPr>
          <p:nvPr>
            <p:ph type="body" idx="10"/>
          </p:nvPr>
        </p:nvSpPr>
        <p:spPr>
          <a:xfrm>
            <a:off x="681065" y="880562"/>
            <a:ext cx="4338155" cy="355585"/>
          </a:xfrm>
          <a:prstGeom prst="rect">
            <a:avLst/>
          </a:prstGeom>
          <a:noFill/>
          <a:ln w="0" cmpd="sng">
            <a:noFill/>
            <a:prstDash val="solid"/>
          </a:ln>
        </p:spPr>
        <p:txBody>
          <a:bodyPr vert="horz" lIns="0" tIns="60099" rIns="0" bIns="0" anchor="t"/>
          <a:lstStyle>
            <a:lvl1pPr marL="156458" marR="0" indent="0" algn="l">
              <a:lnSpc>
                <a:spcPts val="1597"/>
              </a:lnSpc>
              <a:spcAft>
                <a:spcPts val="656"/>
              </a:spcAft>
              <a:defRPr/>
            </a:lvl1pPr>
          </a:lstStyle>
          <a:p>
            <a:pPr marL="137160" marR="0" indent="0" algn="l">
              <a:lnSpc>
                <a:spcPts val="1400"/>
              </a:lnSpc>
              <a:spcAft>
                <a:spcPts val="575"/>
              </a:spcAft>
            </a:pPr>
            <a:r>
              <a:rPr lang="it-IT" sz="1300" b="1" spc="-29">
                <a:solidFill>
                  <a:srgbClr val="477771"/>
                </a:solidFill>
                <a:latin typeface="Verdana" panose="02020603050405020304" pitchFamily="2"/>
              </a:rPr>
              <a:t>AZIENDA OSPEDALIERO</a:t>
            </a:r>
            <a:r>
              <a:rPr lang="it-IT" sz="1300" b="1" spc="-29">
                <a:solidFill>
                  <a:srgbClr val="557772"/>
                </a:solidFill>
                <a:latin typeface="Verdana" panose="02020603050405020304" pitchFamily="2"/>
              </a:rPr>
              <a:t> -</a:t>
            </a:r>
            <a:r>
              <a:rPr lang="it-IT" sz="1300" b="1" spc="-29">
                <a:solidFill>
                  <a:srgbClr val="477771"/>
                </a:solidFill>
                <a:latin typeface="Verdana" panose="02020603050405020304" pitchFamily="2"/>
              </a:rPr>
              <a:t> UNIVERSITARIA </a:t>
            </a:r>
          </a:p>
        </p:txBody>
      </p:sp>
      <p:sp>
        <p:nvSpPr>
          <p:cNvPr id="179" name="Segnaposto testo 178"/>
          <p:cNvSpPr>
            <a:spLocks noGrp="1"/>
          </p:cNvSpPr>
          <p:nvPr>
            <p:ph type="body" idx="10"/>
          </p:nvPr>
        </p:nvSpPr>
        <p:spPr>
          <a:xfrm>
            <a:off x="5080119" y="880562"/>
            <a:ext cx="4338897" cy="355585"/>
          </a:xfrm>
          <a:prstGeom prst="rect">
            <a:avLst/>
          </a:prstGeom>
          <a:noFill/>
          <a:ln w="0" cmpd="sng">
            <a:noFill/>
            <a:prstDash val="solid"/>
          </a:ln>
        </p:spPr>
        <p:txBody>
          <a:bodyPr vert="horz" lIns="0" tIns="70961" rIns="0" bIns="0" anchor="t"/>
          <a:lstStyle>
            <a:lvl1pPr marL="0" marR="0" indent="0" algn="ctr">
              <a:lnSpc>
                <a:spcPts val="1597"/>
              </a:lnSpc>
              <a:spcAft>
                <a:spcPts val="570"/>
              </a:spcAft>
              <a:defRPr/>
            </a:lvl1pPr>
          </a:lstStyle>
          <a:p>
            <a:pPr marL="0" marR="0" indent="0" algn="ctr">
              <a:lnSpc>
                <a:spcPts val="1400"/>
              </a:lnSpc>
              <a:spcAft>
                <a:spcPts val="500"/>
              </a:spcAft>
            </a:pPr>
            <a:r>
              <a:rPr lang="it-IT" sz="1300" b="1" spc="-29">
                <a:solidFill>
                  <a:srgbClr val="477771"/>
                </a:solidFill>
                <a:latin typeface="Verdana" panose="02020603050405020304" pitchFamily="2"/>
              </a:rPr>
              <a:t>AZIENDA UNITA' SANITARIA LOCALE </a:t>
            </a:r>
          </a:p>
        </p:txBody>
      </p:sp>
      <p:sp>
        <p:nvSpPr>
          <p:cNvPr id="183" name="Segnaposto testo 182"/>
          <p:cNvSpPr>
            <a:spLocks noGrp="1"/>
          </p:cNvSpPr>
          <p:nvPr>
            <p:ph type="body" idx="10"/>
          </p:nvPr>
        </p:nvSpPr>
        <p:spPr>
          <a:xfrm>
            <a:off x="4537944" y="6632215"/>
            <a:ext cx="1470561" cy="645372"/>
          </a:xfrm>
          <a:prstGeom prst="rect">
            <a:avLst/>
          </a:prstGeom>
          <a:noFill/>
          <a:ln w="0" cmpd="sng">
            <a:noFill/>
            <a:prstDash val="solid"/>
          </a:ln>
        </p:spPr>
        <p:txBody>
          <a:bodyPr vert="horz" lIns="0" tIns="223744" rIns="0" bIns="0" anchor="t"/>
          <a:lstStyle>
            <a:lvl1pPr marL="0" marR="0" indent="0" algn="l">
              <a:lnSpc>
                <a:spcPts val="1027"/>
              </a:lnSpc>
              <a:spcAft>
                <a:spcPts val="2470"/>
              </a:spcAft>
              <a:tabLst>
                <a:tab pos="1408126" algn="r"/>
              </a:tabLst>
              <a:defRPr/>
            </a:lvl1pPr>
          </a:lstStyle>
          <a:p>
            <a:pPr marL="0" marR="0" indent="0" algn="l">
              <a:lnSpc>
                <a:spcPts val="900"/>
              </a:lnSpc>
              <a:spcAft>
                <a:spcPts val="2165"/>
              </a:spcAft>
              <a:tabLst>
                <a:tab pos="1234440" algn="r"/>
              </a:tabLst>
            </a:pPr>
            <a:r>
              <a:rPr lang="it-IT" sz="900" b="1" spc="0">
                <a:solidFill>
                  <a:srgbClr val="000000"/>
                </a:solidFill>
                <a:latin typeface="Arial" panose="02020603050405020304" pitchFamily="2"/>
              </a:rPr>
              <a:t>PROGRAMMI - POTA ■ </a:t>
            </a:r>
            <a:r>
              <a:rPr lang="it-IT" sz="100" b="1" spc="0">
                <a:solidFill>
                  <a:srgbClr val="000000"/>
                </a:solidFill>
                <a:latin typeface="Arial" panose="02020603050405020304" pitchFamily="2"/>
              </a:rPr>
              <a:t> </a:t>
            </a:r>
          </a:p>
        </p:txBody>
      </p:sp>
      <p:sp>
        <p:nvSpPr>
          <p:cNvPr id="184" name="Segnaposto testo 183"/>
          <p:cNvSpPr>
            <a:spLocks noGrp="1"/>
          </p:cNvSpPr>
          <p:nvPr>
            <p:ph type="body" idx="10"/>
          </p:nvPr>
        </p:nvSpPr>
        <p:spPr>
          <a:xfrm>
            <a:off x="6402885" y="1653329"/>
            <a:ext cx="826633" cy="282088"/>
          </a:xfrm>
          <a:prstGeom prst="rect">
            <a:avLst/>
          </a:prstGeom>
          <a:noFill/>
          <a:ln w="6350" cmpd="sng">
            <a:solidFill>
              <a:srgbClr val="616C6C"/>
            </a:solidFill>
            <a:prstDash val="solid"/>
          </a:ln>
        </p:spPr>
        <p:txBody>
          <a:bodyPr vert="horz" lIns="0" tIns="23894" rIns="0" bIns="0" anchor="t"/>
          <a:lstStyle>
            <a:lvl1pPr marL="0" marR="0" indent="0" algn="ctr">
              <a:lnSpc>
                <a:spcPts val="798"/>
              </a:lnSpc>
              <a:spcAft>
                <a:spcPts val="382"/>
              </a:spcAft>
              <a:defRPr/>
            </a:lvl1pPr>
          </a:lstStyle>
          <a:p>
            <a:pPr marL="0" marR="0" indent="0" algn="ctr">
              <a:lnSpc>
                <a:spcPts val="700"/>
              </a:lnSpc>
              <a:spcAft>
                <a:spcPts val="335"/>
              </a:spcAft>
            </a:pPr>
            <a:r>
              <a:rPr lang="it-IT" sz="600" b="1" spc="0">
                <a:solidFill>
                  <a:srgbClr val="000000"/>
                </a:solidFill>
                <a:latin typeface="Verdana" panose="02020603050405020304" pitchFamily="2"/>
              </a:rPr>
              <a:t>DIREZIONE </a:t>
            </a:r>
            <a:r>
              <a:t/>
            </a:r>
            <a:br/>
            <a:r>
              <a:rPr lang="it-IT" sz="600" b="1" spc="0">
                <a:solidFill>
                  <a:srgbClr val="000000"/>
                </a:solidFill>
                <a:latin typeface="Verdana" panose="02020603050405020304" pitchFamily="2"/>
              </a:rPr>
              <a:t>STAFF </a:t>
            </a:r>
          </a:p>
        </p:txBody>
      </p:sp>
      <p:sp>
        <p:nvSpPr>
          <p:cNvPr id="185" name="Segnaposto testo 184"/>
          <p:cNvSpPr>
            <a:spLocks noGrp="1"/>
          </p:cNvSpPr>
          <p:nvPr>
            <p:ph type="body" idx="10"/>
          </p:nvPr>
        </p:nvSpPr>
        <p:spPr>
          <a:xfrm>
            <a:off x="7436730" y="1935417"/>
            <a:ext cx="1693373" cy="2281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600" b="1" spc="40">
                <a:solidFill>
                  <a:srgbClr val="000000"/>
                </a:solidFill>
                <a:latin typeface="Verdana" panose="02020603050405020304" pitchFamily="2"/>
              </a:rPr>
              <a:t>DIRETTORE AMMINISTRATIVO] </a:t>
            </a:r>
          </a:p>
        </p:txBody>
      </p:sp>
      <p:sp>
        <p:nvSpPr>
          <p:cNvPr id="186" name="Segnaposto testo 185"/>
          <p:cNvSpPr>
            <a:spLocks noGrp="1"/>
          </p:cNvSpPr>
          <p:nvPr>
            <p:ph type="body" idx="10"/>
          </p:nvPr>
        </p:nvSpPr>
        <p:spPr>
          <a:xfrm>
            <a:off x="4263141" y="1626033"/>
            <a:ext cx="1512152" cy="370284"/>
          </a:xfrm>
          <a:prstGeom prst="rect">
            <a:avLst/>
          </a:prstGeom>
          <a:noFill/>
          <a:ln w="0" cmpd="sng">
            <a:noFill/>
            <a:prstDash val="solid"/>
          </a:ln>
        </p:spPr>
        <p:txBody>
          <a:bodyPr vert="horz" lIns="0" tIns="60824" rIns="0" bIns="0" anchor="t"/>
          <a:lstStyle>
            <a:lvl1pPr marL="0" marR="26076" indent="0" algn="l">
              <a:lnSpc>
                <a:spcPts val="1597"/>
              </a:lnSpc>
              <a:spcBef>
                <a:spcPts val="0"/>
              </a:spcBef>
              <a:spcAft>
                <a:spcPts val="382"/>
              </a:spcAft>
              <a:tabLst>
                <a:tab pos="730139" algn="l"/>
              </a:tabLst>
              <a:defRPr/>
            </a:lvl1pPr>
          </a:lstStyle>
          <a:p>
            <a:pPr marL="0" marR="22860" indent="0" algn="r">
              <a:lnSpc>
                <a:spcPts val="500"/>
              </a:lnSpc>
              <a:spcAft>
                <a:spcPts val="0"/>
              </a:spcAft>
            </a:pPr>
            <a:r>
              <a:rPr lang="it-IT" sz="600" b="1" spc="0">
                <a:solidFill>
                  <a:srgbClr val="000000"/>
                </a:solidFill>
                <a:latin typeface="Verdana" panose="02020603050405020304" pitchFamily="2"/>
              </a:rPr>
              <a:t>COLLEGIO DI DIREZIONE </a:t>
            </a:r>
          </a:p>
          <a:p>
            <a:pPr marL="0" marR="22860" indent="0" algn="l">
              <a:lnSpc>
                <a:spcPts val="1400"/>
              </a:lnSpc>
              <a:spcBef>
                <a:spcPts val="0"/>
              </a:spcBef>
              <a:spcAft>
                <a:spcPts val="335"/>
              </a:spcAft>
              <a:tabLst>
                <a:tab pos="640080" algn="l"/>
              </a:tabLst>
            </a:pPr>
            <a:r>
              <a:rPr lang="it-IT" sz="1100" b="1" spc="114">
                <a:solidFill>
                  <a:srgbClr val="557772"/>
                </a:solidFill>
                <a:latin typeface="Arial" panose="02020603050405020304" pitchFamily="2"/>
              </a:rPr>
              <a:t>e- </a:t>
            </a:r>
            <a:r>
              <a:rPr lang="it-IT" sz="1500" spc="114">
                <a:solidFill>
                  <a:srgbClr val="477771"/>
                </a:solidFill>
                <a:latin typeface="Times New Roman" panose="02020603050405020304" pitchFamily="1"/>
              </a:rPr>
              <a:t>r </a:t>
            </a:r>
          </a:p>
        </p:txBody>
      </p:sp>
      <p:sp>
        <p:nvSpPr>
          <p:cNvPr id="187" name="Segnaposto testo 186"/>
          <p:cNvSpPr>
            <a:spLocks noGrp="1"/>
          </p:cNvSpPr>
          <p:nvPr>
            <p:ph type="body" idx="10"/>
          </p:nvPr>
        </p:nvSpPr>
        <p:spPr>
          <a:xfrm>
            <a:off x="4263141" y="2150307"/>
            <a:ext cx="1512152" cy="564176"/>
          </a:xfrm>
          <a:prstGeom prst="rect">
            <a:avLst/>
          </a:prstGeom>
          <a:noFill/>
          <a:ln w="0" cmpd="sng">
            <a:noFill/>
            <a:prstDash val="solid"/>
          </a:ln>
        </p:spPr>
        <p:txBody>
          <a:bodyPr vert="horz" lIns="0" tIns="31135" rIns="0" bIns="0" anchor="t"/>
          <a:lstStyle>
            <a:lvl1pPr marL="104306" marR="469375" indent="0" algn="l">
              <a:lnSpc>
                <a:spcPts val="684"/>
              </a:lnSpc>
              <a:spcBef>
                <a:spcPts val="6"/>
              </a:spcBef>
              <a:spcAft>
                <a:spcPts val="816"/>
              </a:spcAft>
              <a:defRPr/>
            </a:lvl1pPr>
          </a:lstStyle>
          <a:p>
            <a:pPr marL="91440" marR="594360" indent="0" algn="l">
              <a:lnSpc>
                <a:spcPts val="600"/>
              </a:lnSpc>
              <a:spcAft>
                <a:spcPts val="0"/>
              </a:spcAft>
            </a:pPr>
            <a:r>
              <a:rPr lang="it-IT" sz="600" b="1" spc="-74">
                <a:solidFill>
                  <a:srgbClr val="000000"/>
                </a:solidFill>
                <a:latin typeface="Verdana" panose="02020603050405020304" pitchFamily="2"/>
              </a:rPr>
              <a:t>RISORSE OMAN! LEGALE </a:t>
            </a:r>
          </a:p>
          <a:p>
            <a:pPr marL="91440" marR="411480" indent="0" algn="l">
              <a:lnSpc>
                <a:spcPts val="600"/>
              </a:lnSpc>
              <a:spcBef>
                <a:spcPts val="5"/>
              </a:spcBef>
              <a:spcAft>
                <a:spcPts val="715"/>
              </a:spcAft>
            </a:pPr>
            <a:r>
              <a:rPr lang="it-IT" sz="600" b="1" spc="-86">
                <a:solidFill>
                  <a:srgbClr val="000000"/>
                </a:solidFill>
                <a:latin typeface="Verdana" panose="02020603050405020304" pitchFamily="2"/>
              </a:rPr>
              <a:t>A8 Skell RAMNI A-OZIASTI ! LOG [STECA ber </a:t>
            </a:r>
          </a:p>
        </p:txBody>
      </p:sp>
      <p:sp>
        <p:nvSpPr>
          <p:cNvPr id="191" name="Segnaposto testo 190"/>
          <p:cNvSpPr>
            <a:spLocks noGrp="1"/>
          </p:cNvSpPr>
          <p:nvPr>
            <p:ph type="body" idx="10"/>
          </p:nvPr>
        </p:nvSpPr>
        <p:spPr>
          <a:xfrm>
            <a:off x="880853" y="1962018"/>
            <a:ext cx="1885734" cy="161693"/>
          </a:xfrm>
          <a:prstGeom prst="rect">
            <a:avLst/>
          </a:prstGeom>
          <a:solidFill>
            <a:srgbClr val="367169"/>
          </a:solidFill>
          <a:ln w="0" cmpd="sng">
            <a:noFill/>
            <a:prstDash val="solid"/>
          </a:ln>
        </p:spPr>
        <p:txBody>
          <a:bodyPr vert="horz" lIns="0" tIns="29687" rIns="0" bIns="0" anchor="t"/>
          <a:lstStyle>
            <a:lvl1pPr marL="0" marR="0" indent="0" algn="ctr">
              <a:lnSpc>
                <a:spcPts val="684"/>
              </a:lnSpc>
              <a:spcAft>
                <a:spcPts val="51"/>
              </a:spcAft>
              <a:defRPr/>
            </a:lvl1pPr>
          </a:lstStyle>
          <a:p>
            <a:pPr marL="0" marR="0" indent="0" algn="ctr">
              <a:lnSpc>
                <a:spcPts val="600"/>
              </a:lnSpc>
              <a:spcAft>
                <a:spcPts val="45"/>
              </a:spcAft>
            </a:pPr>
            <a:r>
              <a:rPr lang="it-IT" sz="600" b="1" spc="0">
                <a:solidFill>
                  <a:srgbClr val="000000"/>
                </a:solidFill>
                <a:latin typeface="Verdana" panose="02020603050405020304" pitchFamily="2"/>
              </a:rPr>
              <a:t>DIRETTORE AMMINISTRATIVO </a:t>
            </a:r>
          </a:p>
        </p:txBody>
      </p:sp>
      <p:sp>
        <p:nvSpPr>
          <p:cNvPr id="192" name="Segnaposto testo 191"/>
          <p:cNvSpPr>
            <a:spLocks noGrp="1"/>
          </p:cNvSpPr>
          <p:nvPr>
            <p:ph type="body" idx="10"/>
          </p:nvPr>
        </p:nvSpPr>
        <p:spPr>
          <a:xfrm>
            <a:off x="880851" y="2499594"/>
            <a:ext cx="2792580" cy="564876"/>
          </a:xfrm>
          <a:prstGeom prst="rect">
            <a:avLst/>
          </a:prstGeom>
          <a:noFill/>
          <a:ln w="6350" cmpd="sng">
            <a:solidFill>
              <a:srgbClr val="9D8167"/>
            </a:solidFill>
            <a:prstDash val="solid"/>
          </a:ln>
        </p:spPr>
        <p:txBody>
          <a:bodyPr vert="horz" lIns="0" tIns="10861" rIns="0" bIns="0" anchor="t">
            <a:normAutofit fontScale="70000"/>
          </a:bodyPr>
          <a:lstStyle>
            <a:lvl1pPr marL="52153" marR="1408126" indent="0" algn="l">
              <a:lnSpc>
                <a:spcPts val="798"/>
              </a:lnSpc>
              <a:spcBef>
                <a:spcPts val="6"/>
              </a:spcBef>
              <a:spcAft>
                <a:spcPts val="1175"/>
              </a:spcAft>
              <a:defRPr/>
            </a:lvl1pPr>
          </a:lstStyle>
          <a:p>
            <a:pPr marL="45720" marR="228600" indent="0" algn="l">
              <a:lnSpc>
                <a:spcPts val="700"/>
              </a:lnSpc>
              <a:spcAft>
                <a:spcPts val="0"/>
              </a:spcAft>
            </a:pPr>
            <a:r>
              <a:rPr lang="it-IT" sz="600" b="1" spc="0">
                <a:solidFill>
                  <a:srgbClr val="000000"/>
                </a:solidFill>
                <a:latin typeface="Verdana" panose="02020603050405020304" pitchFamily="2"/>
              </a:rPr>
              <a:t>DIREZIONE AMMINISTRATIVA OSPEDALE E AFFARI GENERALI </a:t>
            </a:r>
          </a:p>
          <a:p>
            <a:pPr marL="45720" marR="1234440" indent="0" algn="l">
              <a:lnSpc>
                <a:spcPts val="700"/>
              </a:lnSpc>
              <a:spcBef>
                <a:spcPts val="5"/>
              </a:spcBef>
              <a:spcAft>
                <a:spcPts val="1030"/>
              </a:spcAft>
            </a:pPr>
            <a:r>
              <a:rPr lang="it-IT" sz="600" b="1" spc="-23">
                <a:solidFill>
                  <a:srgbClr val="000000"/>
                </a:solidFill>
                <a:latin typeface="Verdana" panose="02020603050405020304" pitchFamily="2"/>
              </a:rPr>
              <a:t>ECONOISICO-FINANZIARIO TECNICO -I MPIANTISTICO </a:t>
            </a:r>
          </a:p>
        </p:txBody>
      </p:sp>
    </p:spTree>
    <p:extLst>
      <p:ext uri="{BB962C8B-B14F-4D97-AF65-F5344CB8AC3E}">
        <p14:creationId xmlns:p14="http://schemas.microsoft.com/office/powerpoint/2010/main" val="97872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12_1_">
    <p:bg>
      <p:bgPr>
        <a:solidFill>
          <a:schemeClr val="bg1">
            <a:alpha val="0"/>
          </a:schemeClr>
        </a:solidFill>
        <a:effectLst/>
      </p:bgPr>
    </p:bg>
    <p:spTree>
      <p:nvGrpSpPr>
        <p:cNvPr id="1" name=""/>
        <p:cNvGrpSpPr/>
        <p:nvPr/>
      </p:nvGrpSpPr>
      <p:grpSpPr>
        <a:xfrm>
          <a:off x="0" y="0"/>
          <a:ext cx="0" cy="0"/>
          <a:chOff x="0" y="0"/>
          <a:chExt cx="0" cy="0"/>
        </a:xfrm>
      </p:grpSpPr>
      <p:sp>
        <p:nvSpPr>
          <p:cNvPr id="244" name="Segnaposto testo 243"/>
          <p:cNvSpPr>
            <a:spLocks noGrp="1"/>
          </p:cNvSpPr>
          <p:nvPr>
            <p:ph type="body" idx="10"/>
          </p:nvPr>
        </p:nvSpPr>
        <p:spPr>
          <a:xfrm>
            <a:off x="381754" y="3327657"/>
            <a:ext cx="9996843" cy="3882033"/>
          </a:xfrm>
          <a:prstGeom prst="rect">
            <a:avLst/>
          </a:prstGeom>
          <a:noFill/>
          <a:ln w="0" cmpd="sng">
            <a:noFill/>
            <a:prstDash val="solid"/>
          </a:ln>
        </p:spPr>
        <p:txBody>
          <a:bodyPr vert="horz" lIns="0" tIns="0" rIns="0" bIns="0" anchor="t">
            <a:normAutofit fontScale="65000"/>
          </a:bodyPr>
          <a:lstStyle>
            <a:lvl1pPr marL="52153" marR="52153" indent="0" algn="l">
              <a:lnSpc>
                <a:spcPts val="2510"/>
              </a:lnSpc>
              <a:spcBef>
                <a:spcPts val="1198"/>
              </a:spcBef>
              <a:spcAft>
                <a:spcPts val="23"/>
              </a:spcAft>
              <a:defRPr/>
            </a:lvl1pPr>
          </a:lstStyle>
          <a:p>
            <a:pPr marL="45720" marR="274320" indent="0" algn="l">
              <a:lnSpc>
                <a:spcPts val="2100"/>
              </a:lnSpc>
              <a:spcAft>
                <a:spcPts val="0"/>
              </a:spcAft>
            </a:pPr>
            <a:r>
              <a:rPr lang="it-IT" sz="1700" spc="0">
                <a:solidFill>
                  <a:srgbClr val="001F5F"/>
                </a:solidFill>
                <a:latin typeface="Tahoma" panose="02020603050405020304" pitchFamily="2"/>
              </a:rPr>
              <a:t>Sono ospedali che dimostrano eccellenza nell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organizzazione, gestione dei servizi sanitari e nello sviluppo della ricerca in campo biomedico. </a:t>
            </a:r>
          </a:p>
          <a:p>
            <a:pPr marL="45720" marR="91440" indent="0" algn="l">
              <a:lnSpc>
                <a:spcPts val="2100"/>
              </a:lnSpc>
              <a:spcBef>
                <a:spcPts val="1040"/>
              </a:spcBef>
              <a:spcAft>
                <a:spcPts val="0"/>
              </a:spcAft>
            </a:pPr>
            <a:r>
              <a:rPr lang="it-IT" sz="1700" spc="0">
                <a:solidFill>
                  <a:srgbClr val="001F5F"/>
                </a:solidFill>
                <a:latin typeface="Tahoma" panose="02020603050405020304" pitchFamily="2"/>
              </a:rPr>
              <a:t>La qualifica di IRCCS viene ottenuta nell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area clinica di competenza a seguito di un</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attenta valutazione da parte del Ministero della Salute </a:t>
            </a:r>
          </a:p>
          <a:p>
            <a:pPr marL="45720" marR="502920" indent="0" algn="l">
              <a:lnSpc>
                <a:spcPts val="2200"/>
              </a:lnSpc>
              <a:spcBef>
                <a:spcPts val="1005"/>
              </a:spcBef>
              <a:spcAft>
                <a:spcPts val="0"/>
              </a:spcAft>
            </a:pPr>
            <a:r>
              <a:rPr lang="it-IT" sz="1700" spc="80">
                <a:solidFill>
                  <a:srgbClr val="001F5F"/>
                </a:solidFill>
                <a:latin typeface="Tahoma" panose="02020603050405020304" pitchFamily="2"/>
              </a:rPr>
              <a:t>Il riconoscimento come IRCCS conferisce il diritto alla fruizione di finanziamenti pubblici finalizzati allo sviluppo della ricerca scientifica relativa alle materie riconosciute </a:t>
            </a:r>
          </a:p>
          <a:p>
            <a:pPr marL="45720" marR="594360" indent="0" algn="l">
              <a:lnSpc>
                <a:spcPts val="2200"/>
              </a:lnSpc>
              <a:spcBef>
                <a:spcPts val="945"/>
              </a:spcBef>
              <a:spcAft>
                <a:spcPts val="0"/>
              </a:spcAft>
            </a:pPr>
            <a:r>
              <a:rPr lang="it-IT" sz="1700" spc="40">
                <a:solidFill>
                  <a:srgbClr val="001F5F"/>
                </a:solidFill>
                <a:latin typeface="Tahoma" panose="02020603050405020304" pitchFamily="2"/>
              </a:rPr>
              <a:t>Attualmente esistono circa 40 ospedali riconosciuti come IRCCS distribuiti sul il territorio </a:t>
            </a:r>
            <a:r>
              <a:rPr lang="it-IT" sz="1800" spc="40">
                <a:solidFill>
                  <a:srgbClr val="001F5F"/>
                </a:solidFill>
                <a:latin typeface="Tahoma" panose="02020603050405020304" pitchFamily="2"/>
              </a:rPr>
              <a:t>italiano. </a:t>
            </a:r>
          </a:p>
          <a:p>
            <a:pPr marL="45720" marR="45720" indent="0" algn="l">
              <a:lnSpc>
                <a:spcPts val="2200"/>
              </a:lnSpc>
              <a:spcBef>
                <a:spcPts val="1050"/>
              </a:spcBef>
              <a:spcAft>
                <a:spcPts val="20"/>
              </a:spcAft>
            </a:pPr>
            <a:r>
              <a:rPr lang="it-IT" sz="1700" spc="80">
                <a:solidFill>
                  <a:srgbClr val="001F5F"/>
                </a:solidFill>
                <a:latin typeface="Tahoma" panose="02020603050405020304" pitchFamily="2"/>
              </a:rPr>
              <a:t>In Emilia-Romagna sono 4: Istituto Ortopedico Rizzoli di Bologna, Istituto delle scienze neurologiche di Bologna, Istituto in tecnologie avanzate e modelli assistenziali in oncologia di Reggio Emilia, Istituto Scientifico Romagnolo per lo Studio e la Cura dei Tumori Mendola </a:t>
            </a:r>
          </a:p>
        </p:txBody>
      </p:sp>
    </p:spTree>
    <p:extLst>
      <p:ext uri="{BB962C8B-B14F-4D97-AF65-F5344CB8AC3E}">
        <p14:creationId xmlns:p14="http://schemas.microsoft.com/office/powerpoint/2010/main" val="42265063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
        <p:nvSpPr>
          <p:cNvPr id="253" name="Segnaposto testo 252"/>
          <p:cNvSpPr>
            <a:spLocks noGrp="1"/>
          </p:cNvSpPr>
          <p:nvPr>
            <p:ph type="body" idx="10"/>
          </p:nvPr>
        </p:nvSpPr>
        <p:spPr>
          <a:xfrm>
            <a:off x="114377" y="1683430"/>
            <a:ext cx="10472176" cy="1051355"/>
          </a:xfrm>
          <a:prstGeom prst="rect">
            <a:avLst/>
          </a:prstGeom>
          <a:noFill/>
          <a:ln w="0" cmpd="sng">
            <a:noFill/>
            <a:prstDash val="solid"/>
          </a:ln>
        </p:spPr>
        <p:txBody>
          <a:bodyPr vert="horz" lIns="0" tIns="782740" rIns="0" bIns="0" anchor="t"/>
          <a:lstStyle>
            <a:lvl1pPr marL="312917" marR="0" indent="0" algn="l">
              <a:lnSpc>
                <a:spcPts val="1939"/>
              </a:lnSpc>
              <a:spcAft>
                <a:spcPts val="462"/>
              </a:spcAft>
              <a:defRPr/>
            </a:lvl1pPr>
          </a:lstStyle>
          <a:p>
            <a:pPr marL="274320" marR="0" indent="0" algn="l">
              <a:lnSpc>
                <a:spcPts val="1700"/>
              </a:lnSpc>
              <a:spcAft>
                <a:spcPts val="405"/>
              </a:spcAft>
            </a:pPr>
            <a:r>
              <a:rPr lang="it-IT" sz="1500" spc="63">
                <a:solidFill>
                  <a:srgbClr val="001F5F"/>
                </a:solidFill>
                <a:latin typeface="Tahoma" panose="02020603050405020304" pitchFamily="2"/>
              </a:rPr>
              <a:t>Sono strutture private che dispongono di tutti i requisiti per lavorare </a:t>
            </a:r>
          </a:p>
        </p:txBody>
      </p:sp>
      <p:sp>
        <p:nvSpPr>
          <p:cNvPr id="254" name="Segnaposto testo 253"/>
          <p:cNvSpPr>
            <a:spLocks noGrp="1"/>
          </p:cNvSpPr>
          <p:nvPr>
            <p:ph type="body" idx="10"/>
          </p:nvPr>
        </p:nvSpPr>
        <p:spPr>
          <a:xfrm>
            <a:off x="7779119" y="2738285"/>
            <a:ext cx="2807434" cy="2002614"/>
          </a:xfrm>
          <a:prstGeom prst="rect">
            <a:avLst/>
          </a:prstGeom>
          <a:solidFill>
            <a:srgbClr val="FFFF00"/>
          </a:solidFill>
          <a:ln w="15240" cmpd="sng">
            <a:solidFill>
              <a:srgbClr val="7E7E7E"/>
            </a:solidFill>
            <a:prstDash val="solid"/>
          </a:ln>
        </p:spPr>
        <p:txBody>
          <a:bodyPr vert="horz" lIns="0" tIns="69513" rIns="0" bIns="0" anchor="t"/>
          <a:lstStyle>
            <a:lvl1pPr marL="417222" marR="0" indent="-312917" algn="l">
              <a:lnSpc>
                <a:spcPts val="1939"/>
              </a:lnSpc>
              <a:spcBef>
                <a:spcPts val="0"/>
              </a:spcBef>
              <a:spcAft>
                <a:spcPts val="382"/>
              </a:spcAft>
              <a:defRPr/>
            </a:lvl1pPr>
          </a:lstStyle>
          <a:p>
            <a:pPr marL="91440" marR="0" indent="0" algn="l">
              <a:lnSpc>
                <a:spcPts val="1500"/>
              </a:lnSpc>
              <a:spcAft>
                <a:spcPts val="0"/>
              </a:spcAft>
            </a:pP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I poliambulatori </a:t>
            </a:r>
          </a:p>
          <a:p>
            <a:pPr marL="91440" marR="182880" indent="0" algn="l">
              <a:lnSpc>
                <a:spcPts val="1700"/>
              </a:lnSpc>
              <a:spcBef>
                <a:spcPts val="0"/>
              </a:spcBef>
              <a:spcAft>
                <a:spcPts val="0"/>
              </a:spcAft>
            </a:pP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I laboratori analisi privati </a:t>
            </a: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Gli studi odontoiatrici </a:t>
            </a: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Le case di cura private </a:t>
            </a: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I Centri Residenziali per </a:t>
            </a:r>
          </a:p>
          <a:p>
            <a:pPr marL="365760" marR="0" indent="0" algn="l">
              <a:lnSpc>
                <a:spcPts val="1500"/>
              </a:lnSpc>
              <a:spcBef>
                <a:spcPts val="160"/>
              </a:spcBef>
              <a:spcAft>
                <a:spcPts val="0"/>
              </a:spcAft>
            </a:pPr>
            <a:r>
              <a:rPr lang="it-IT" sz="1300" spc="63">
                <a:solidFill>
                  <a:srgbClr val="CC0000"/>
                </a:solidFill>
                <a:latin typeface="Tahoma" panose="02020603050405020304" pitchFamily="2"/>
              </a:rPr>
              <a:t>gli Anziani </a:t>
            </a:r>
          </a:p>
          <a:p>
            <a:pPr marL="365760" marR="0" indent="-274320" algn="l">
              <a:lnSpc>
                <a:spcPts val="1700"/>
              </a:lnSpc>
              <a:spcBef>
                <a:spcPts val="0"/>
              </a:spcBef>
              <a:spcAft>
                <a:spcPts val="335"/>
              </a:spcAft>
            </a:pPr>
            <a:r>
              <a:rPr lang="it-IT" sz="1500" i="1" spc="0">
                <a:solidFill>
                  <a:srgbClr val="CC0000"/>
                </a:solidFill>
                <a:latin typeface="Arial" panose="02020603050405020304" pitchFamily="2"/>
              </a:rPr>
              <a:t>V' </a:t>
            </a:r>
            <a:r>
              <a:rPr lang="it-IT" sz="1300" spc="0">
                <a:solidFill>
                  <a:srgbClr val="CC0000"/>
                </a:solidFill>
                <a:latin typeface="Tahoma" panose="02020603050405020304" pitchFamily="2"/>
              </a:rPr>
              <a:t>Le Residenze Sanitarie </a:t>
            </a:r>
            <a:r>
              <a:rPr lang="it-IT" sz="1600" spc="0">
                <a:solidFill>
                  <a:srgbClr val="CC0000"/>
                </a:solidFill>
                <a:latin typeface="Tahoma" panose="02020603050405020304" pitchFamily="2"/>
              </a:rPr>
              <a:t>Assistite... </a:t>
            </a:r>
          </a:p>
        </p:txBody>
      </p:sp>
      <p:sp>
        <p:nvSpPr>
          <p:cNvPr id="255" name="Segnaposto testo 254"/>
          <p:cNvSpPr>
            <a:spLocks noGrp="1"/>
          </p:cNvSpPr>
          <p:nvPr>
            <p:ph type="body" idx="10"/>
          </p:nvPr>
        </p:nvSpPr>
        <p:spPr>
          <a:xfrm>
            <a:off x="7645431" y="4985888"/>
            <a:ext cx="2941122" cy="2545791"/>
          </a:xfrm>
          <a:prstGeom prst="rect">
            <a:avLst/>
          </a:prstGeom>
          <a:noFill/>
          <a:ln w="0" cmpd="sng">
            <a:noFill/>
            <a:prstDash val="solid"/>
          </a:ln>
        </p:spPr>
        <p:txBody>
          <a:bodyPr vert="horz" lIns="0" tIns="0" rIns="0" bIns="0" anchor="t"/>
          <a:lstStyle>
            <a:lvl1pPr marL="0" marR="0" indent="0" algn="ctr">
              <a:lnSpc>
                <a:spcPts val="2053"/>
              </a:lnSpc>
              <a:spcAft>
                <a:spcPts val="188"/>
              </a:spcAft>
              <a:defRPr/>
            </a:lvl1pPr>
          </a:lstStyle>
          <a:p>
            <a:pPr marL="0" marR="0" indent="0" algn="ctr">
              <a:lnSpc>
                <a:spcPts val="1800"/>
              </a:lnSpc>
              <a:spcAft>
                <a:spcPts val="165"/>
              </a:spcAft>
            </a:pPr>
            <a:r>
              <a:rPr lang="it-IT" sz="1500" b="1" spc="0">
                <a:solidFill>
                  <a:srgbClr val="001F5F"/>
                </a:solidFill>
                <a:latin typeface="Arial Narrow" panose="02020603050405020304" pitchFamily="2"/>
              </a:rPr>
              <a:t>L</a:t>
            </a:r>
            <a:r>
              <a:rPr lang="it-IT" sz="1500" b="1" spc="0">
                <a:solidFill>
                  <a:srgbClr val="001F5F"/>
                </a:solidFill>
                <a:latin typeface="Lucida Console" panose="02020603050405020304"/>
              </a:rPr>
              <a:t>’</a:t>
            </a:r>
            <a:r>
              <a:rPr lang="it-IT" sz="1500" b="1" spc="0">
                <a:solidFill>
                  <a:srgbClr val="001F5F"/>
                </a:solidFill>
                <a:latin typeface="Arial Narrow" panose="02020603050405020304" pitchFamily="2"/>
              </a:rPr>
              <a:t>accreditamento </a:t>
            </a:r>
            <a:r>
              <a:rPr lang="it-IT" sz="1400" spc="0">
                <a:solidFill>
                  <a:srgbClr val="001F5F"/>
                </a:solidFill>
                <a:latin typeface="Tahoma" panose="02020603050405020304" pitchFamily="2"/>
              </a:rPr>
              <a:t>riguarda </a:t>
            </a:r>
            <a:r>
              <a:t/>
            </a:r>
            <a:br/>
            <a:r>
              <a:rPr lang="it-IT" sz="1500" b="1" u="sng" spc="0">
                <a:solidFill>
                  <a:srgbClr val="001F5F"/>
                </a:solidFill>
                <a:latin typeface="Arial Narrow" panose="02020603050405020304" pitchFamily="2"/>
              </a:rPr>
              <a:t>tutti</a:t>
            </a:r>
            <a:r>
              <a:rPr lang="it-IT" sz="1400" spc="0">
                <a:solidFill>
                  <a:srgbClr val="001F5F"/>
                </a:solidFill>
                <a:latin typeface="Tahoma" panose="02020603050405020304" pitchFamily="2"/>
              </a:rPr>
              <a:t> i soggetti pubblici e </a:t>
            </a:r>
            <a:r>
              <a:t/>
            </a:r>
            <a:br/>
            <a:r>
              <a:rPr lang="it-IT" sz="1400" spc="0">
                <a:solidFill>
                  <a:srgbClr val="001F5F"/>
                </a:solidFill>
                <a:latin typeface="Tahoma" panose="02020603050405020304" pitchFamily="2"/>
              </a:rPr>
              <a:t>privati che effettuano </a:t>
            </a:r>
            <a:r>
              <a:t/>
            </a:r>
            <a:br/>
            <a:r>
              <a:rPr lang="it-IT" sz="1500" b="1" spc="0">
                <a:solidFill>
                  <a:srgbClr val="001F5F"/>
                </a:solidFill>
                <a:latin typeface="Arial Narrow" panose="02020603050405020304" pitchFamily="2"/>
              </a:rPr>
              <a:t>assistenza ospedaliera e </a:t>
            </a:r>
            <a:r>
              <a:t/>
            </a:r>
            <a:br/>
            <a:r>
              <a:rPr lang="it-IT" sz="1500" b="1" spc="0">
                <a:solidFill>
                  <a:srgbClr val="001F5F"/>
                </a:solidFill>
                <a:latin typeface="Arial Narrow" panose="02020603050405020304" pitchFamily="2"/>
              </a:rPr>
              <a:t>specialistica, </a:t>
            </a:r>
            <a:r>
              <a:t/>
            </a:r>
            <a:br/>
            <a:r>
              <a:rPr lang="it-IT" sz="1500" b="1" spc="0">
                <a:solidFill>
                  <a:srgbClr val="001F5F"/>
                </a:solidFill>
                <a:latin typeface="Arial Narrow" panose="02020603050405020304" pitchFamily="2"/>
              </a:rPr>
              <a:t>assistenza distrettuale </a:t>
            </a:r>
            <a:r>
              <a:t/>
            </a:r>
            <a:br/>
            <a:r>
              <a:rPr lang="it-IT" sz="1500" b="1" spc="0">
                <a:solidFill>
                  <a:srgbClr val="001F5F"/>
                </a:solidFill>
                <a:latin typeface="Arial Narrow" panose="02020603050405020304" pitchFamily="2"/>
              </a:rPr>
              <a:t>residenziale </a:t>
            </a:r>
            <a:r>
              <a:rPr lang="it-IT" sz="1400" spc="0">
                <a:solidFill>
                  <a:srgbClr val="001F5F"/>
                </a:solidFill>
                <a:latin typeface="Tahoma" panose="02020603050405020304" pitchFamily="2"/>
              </a:rPr>
              <a:t>e </a:t>
            </a:r>
            <a:r>
              <a:t/>
            </a:r>
            <a:br/>
            <a:r>
              <a:rPr lang="it-IT" sz="1400" spc="0">
                <a:solidFill>
                  <a:srgbClr val="001F5F"/>
                </a:solidFill>
                <a:latin typeface="Tahoma" panose="02020603050405020304" pitchFamily="2"/>
              </a:rPr>
              <a:t>semiresidenziale, </a:t>
            </a:r>
            <a:r>
              <a:rPr lang="it-IT" sz="1500" b="1" spc="0">
                <a:solidFill>
                  <a:srgbClr val="001F5F"/>
                </a:solidFill>
                <a:latin typeface="Arial Narrow" panose="02020603050405020304" pitchFamily="2"/>
              </a:rPr>
              <a:t>trasporti </a:t>
            </a:r>
            <a:r>
              <a:t/>
            </a:r>
            <a:br/>
            <a:r>
              <a:rPr lang="it-IT" sz="1500" b="1" spc="0">
                <a:solidFill>
                  <a:srgbClr val="001F5F"/>
                </a:solidFill>
                <a:latin typeface="Arial Narrow" panose="02020603050405020304" pitchFamily="2"/>
              </a:rPr>
              <a:t>sanitari </a:t>
            </a:r>
            <a:r>
              <a:rPr lang="it-IT" sz="1400" spc="0">
                <a:solidFill>
                  <a:srgbClr val="001F5F"/>
                </a:solidFill>
                <a:latin typeface="Tahoma" panose="02020603050405020304" pitchFamily="2"/>
              </a:rPr>
              <a:t>(in emergenza e </a:t>
            </a:r>
            <a:r>
              <a:t/>
            </a:r>
            <a:br/>
            <a:r>
              <a:rPr lang="it-IT" sz="1400" spc="0">
                <a:solidFill>
                  <a:srgbClr val="001F5F"/>
                </a:solidFill>
                <a:latin typeface="Tahoma" panose="02020603050405020304" pitchFamily="2"/>
              </a:rPr>
              <a:t>ordinari). </a:t>
            </a:r>
          </a:p>
        </p:txBody>
      </p:sp>
      <p:sp>
        <p:nvSpPr>
          <p:cNvPr id="256" name="Segnaposto testo 255"/>
          <p:cNvSpPr>
            <a:spLocks noGrp="1"/>
          </p:cNvSpPr>
          <p:nvPr>
            <p:ph type="body" idx="10"/>
          </p:nvPr>
        </p:nvSpPr>
        <p:spPr>
          <a:xfrm>
            <a:off x="114377" y="2734782"/>
            <a:ext cx="4922665" cy="218391"/>
          </a:xfrm>
          <a:prstGeom prst="rect">
            <a:avLst/>
          </a:prstGeom>
          <a:noFill/>
          <a:ln w="0" cmpd="sng">
            <a:noFill/>
            <a:prstDash val="solid"/>
          </a:ln>
        </p:spPr>
        <p:txBody>
          <a:bodyPr vert="horz" lIns="0" tIns="0" rIns="0" bIns="0" anchor="t"/>
          <a:lstStyle>
            <a:lvl1pPr marL="0" marR="0" indent="0" algn="r">
              <a:lnSpc>
                <a:spcPts val="1711"/>
              </a:lnSpc>
              <a:spcAft>
                <a:spcPts val="0"/>
              </a:spcAft>
              <a:defRPr/>
            </a:lvl1pPr>
          </a:lstStyle>
          <a:p>
            <a:pPr marL="0" marR="0" indent="0" algn="r">
              <a:lnSpc>
                <a:spcPts val="1500"/>
              </a:lnSpc>
              <a:spcAft>
                <a:spcPts val="0"/>
              </a:spcAft>
            </a:pPr>
            <a:r>
              <a:rPr lang="it-IT" sz="1500" spc="63">
                <a:solidFill>
                  <a:srgbClr val="001F5F"/>
                </a:solidFill>
                <a:latin typeface="Tahoma" panose="02020603050405020304" pitchFamily="2"/>
              </a:rPr>
              <a:t>nel Sistema Sanitario (Art. 8 bis D. Lgs. 502/92). </a:t>
            </a:r>
          </a:p>
        </p:txBody>
      </p:sp>
      <p:sp>
        <p:nvSpPr>
          <p:cNvPr id="257" name="Segnaposto testo 256"/>
          <p:cNvSpPr>
            <a:spLocks noGrp="1"/>
          </p:cNvSpPr>
          <p:nvPr>
            <p:ph type="body" idx="10"/>
          </p:nvPr>
        </p:nvSpPr>
        <p:spPr>
          <a:xfrm>
            <a:off x="114380" y="3084070"/>
            <a:ext cx="6270679" cy="1078654"/>
          </a:xfrm>
          <a:prstGeom prst="rect">
            <a:avLst/>
          </a:prstGeom>
          <a:noFill/>
          <a:ln w="0" cmpd="sng">
            <a:noFill/>
            <a:prstDash val="solid"/>
          </a:ln>
        </p:spPr>
        <p:txBody>
          <a:bodyPr vert="horz" lIns="0" tIns="0" rIns="0" bIns="0" anchor="t"/>
          <a:lstStyle>
            <a:lvl1pPr marL="312917" marR="0" indent="0" algn="l">
              <a:lnSpc>
                <a:spcPts val="2167"/>
              </a:lnSpc>
              <a:spcAft>
                <a:spcPts val="0"/>
              </a:spcAft>
              <a:defRPr/>
            </a:lvl1pPr>
          </a:lstStyle>
          <a:p>
            <a:pPr marL="274320" marR="0" indent="0" algn="l">
              <a:lnSpc>
                <a:spcPts val="1900"/>
              </a:lnSpc>
              <a:spcAft>
                <a:spcPts val="0"/>
              </a:spcAft>
            </a:pPr>
            <a:r>
              <a:rPr lang="it-IT" sz="1700" b="1" u="sng" spc="68">
                <a:solidFill>
                  <a:srgbClr val="001F5F"/>
                </a:solidFill>
                <a:latin typeface="Arial Narrow" panose="02020603050405020304" pitchFamily="2"/>
              </a:rPr>
              <a:t>Autorizzazione Sanitaria </a:t>
            </a:r>
            <a:r>
              <a:rPr lang="it-IT" sz="1500" spc="68">
                <a:solidFill>
                  <a:srgbClr val="001F5F"/>
                </a:solidFill>
                <a:latin typeface="Tahoma" panose="02020603050405020304" pitchFamily="2"/>
              </a:rPr>
              <a:t> tutti i soggetti erogatori devono possedere una serie di requisiti tecnici minimi per 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apertura di strutture sanitarie e per esercitare le attività sanitarie. Viene rilasciata dal Comune. (Art. 8 ter D. Lgs. 502/92). </a:t>
            </a:r>
          </a:p>
        </p:txBody>
      </p:sp>
      <p:sp>
        <p:nvSpPr>
          <p:cNvPr id="258" name="Segnaposto testo 257"/>
          <p:cNvSpPr>
            <a:spLocks noGrp="1"/>
          </p:cNvSpPr>
          <p:nvPr>
            <p:ph type="body" idx="10"/>
          </p:nvPr>
        </p:nvSpPr>
        <p:spPr>
          <a:xfrm>
            <a:off x="114377" y="4250217"/>
            <a:ext cx="6491264" cy="1881519"/>
          </a:xfrm>
          <a:prstGeom prst="rect">
            <a:avLst/>
          </a:prstGeom>
          <a:noFill/>
          <a:ln w="0" cmpd="sng">
            <a:noFill/>
            <a:prstDash val="solid"/>
          </a:ln>
        </p:spPr>
        <p:txBody>
          <a:bodyPr vert="horz" lIns="0" tIns="0" rIns="0" bIns="0" anchor="t"/>
          <a:lstStyle>
            <a:lvl1pPr marL="312917" marR="0" indent="0" algn="l">
              <a:lnSpc>
                <a:spcPts val="2167"/>
              </a:lnSpc>
              <a:spcAft>
                <a:spcPts val="0"/>
              </a:spcAft>
              <a:defRPr/>
            </a:lvl1pPr>
          </a:lstStyle>
          <a:p>
            <a:pPr marL="274320" marR="0" indent="0" algn="l">
              <a:lnSpc>
                <a:spcPts val="1900"/>
              </a:lnSpc>
              <a:spcAft>
                <a:spcPts val="0"/>
              </a:spcAft>
            </a:pPr>
            <a:r>
              <a:rPr lang="it-IT" sz="1700" b="1" u="sng" spc="68">
                <a:solidFill>
                  <a:srgbClr val="001F5F"/>
                </a:solidFill>
                <a:latin typeface="Arial Narrow" panose="02020603050405020304" pitchFamily="2"/>
              </a:rPr>
              <a:t>Accreditamento Istituzionale</a:t>
            </a:r>
            <a:r>
              <a:rPr lang="it-IT" sz="1900" u="sng" spc="68">
                <a:solidFill>
                  <a:srgbClr val="001F5F"/>
                </a:solidFill>
                <a:latin typeface="Tahoma" panose="02020603050405020304" pitchFamily="2"/>
              </a:rPr>
              <a:t>.</a:t>
            </a:r>
            <a:r>
              <a:rPr lang="it-IT" sz="1500" spc="68">
                <a:solidFill>
                  <a:srgbClr val="001F5F"/>
                </a:solidFill>
                <a:latin typeface="Tahoma" panose="02020603050405020304" pitchFamily="2"/>
              </a:rPr>
              <a:t> Requisiti tecnici e organizzativi più stringenti ed indispensabili per esercitare attività per conto del Servizio Sanitario Regionale. Verifica dei Requisiti e il rilascio dell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accreditamento (con iscrizione all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albo regionale delle aziende accreditate) compete alla Regione. (Art. 8 quater D. Lgs. 502/92). Durata varia da Regione a Regione e prevede un rinnovo. </a:t>
            </a:r>
          </a:p>
        </p:txBody>
      </p:sp>
      <p:sp>
        <p:nvSpPr>
          <p:cNvPr id="259" name="Segnaposto testo 258"/>
          <p:cNvSpPr>
            <a:spLocks noGrp="1"/>
          </p:cNvSpPr>
          <p:nvPr>
            <p:ph type="body" idx="10"/>
          </p:nvPr>
        </p:nvSpPr>
        <p:spPr>
          <a:xfrm>
            <a:off x="114377" y="6269630"/>
            <a:ext cx="6434818" cy="1075154"/>
          </a:xfrm>
          <a:prstGeom prst="rect">
            <a:avLst/>
          </a:prstGeom>
          <a:noFill/>
          <a:ln w="0" cmpd="sng">
            <a:noFill/>
            <a:prstDash val="solid"/>
          </a:ln>
        </p:spPr>
        <p:txBody>
          <a:bodyPr vert="horz" lIns="0" tIns="0" rIns="0" bIns="0" anchor="t"/>
          <a:lstStyle>
            <a:lvl1pPr marL="312917" marR="0" indent="0" algn="l">
              <a:lnSpc>
                <a:spcPts val="2167"/>
              </a:lnSpc>
              <a:spcAft>
                <a:spcPts val="0"/>
              </a:spcAft>
              <a:defRPr/>
            </a:lvl1pPr>
          </a:lstStyle>
          <a:p>
            <a:pPr marL="274320" marR="0" indent="0" algn="l">
              <a:lnSpc>
                <a:spcPts val="1900"/>
              </a:lnSpc>
              <a:spcAft>
                <a:spcPts val="0"/>
              </a:spcAft>
            </a:pPr>
            <a:r>
              <a:rPr lang="it-IT" sz="1700" b="1" u="sng" spc="68">
                <a:solidFill>
                  <a:srgbClr val="001F5F"/>
                </a:solidFill>
                <a:latin typeface="Arial Narrow" panose="02020603050405020304" pitchFamily="2"/>
              </a:rPr>
              <a:t>Accordo</a:t>
            </a:r>
            <a:r>
              <a:rPr lang="it-IT" sz="1900" u="sng" spc="68">
                <a:solidFill>
                  <a:srgbClr val="001F5F"/>
                </a:solidFill>
                <a:latin typeface="Tahoma" panose="02020603050405020304" pitchFamily="2"/>
              </a:rPr>
              <a:t>.</a:t>
            </a:r>
            <a:r>
              <a:rPr lang="it-IT" sz="1500" spc="68">
                <a:solidFill>
                  <a:srgbClr val="001F5F"/>
                </a:solidFill>
                <a:latin typeface="Tahoma" panose="02020603050405020304" pitchFamily="2"/>
              </a:rPr>
              <a:t> Requisito indispensabile per esercitare attività a carico del Servizio Sanitario Regionale. Gli accordi avvengono direttamente tra Azienda USL e Aziende erogatrici dei servizi. Durata dell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accordo: 1 anno. </a:t>
            </a:r>
          </a:p>
        </p:txBody>
      </p:sp>
    </p:spTree>
    <p:extLst>
      <p:ext uri="{BB962C8B-B14F-4D97-AF65-F5344CB8AC3E}">
        <p14:creationId xmlns:p14="http://schemas.microsoft.com/office/powerpoint/2010/main" val="1078608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14_1_">
    <p:bg>
      <p:bgPr>
        <a:solidFill>
          <a:schemeClr val="bg1">
            <a:alpha val="0"/>
          </a:schemeClr>
        </a:solidFill>
        <a:effectLst/>
      </p:bgPr>
    </p:bg>
    <p:spTree>
      <p:nvGrpSpPr>
        <p:cNvPr id="1" name=""/>
        <p:cNvGrpSpPr/>
        <p:nvPr/>
      </p:nvGrpSpPr>
      <p:grpSpPr>
        <a:xfrm>
          <a:off x="0" y="0"/>
          <a:ext cx="0" cy="0"/>
          <a:chOff x="0" y="0"/>
          <a:chExt cx="0" cy="0"/>
        </a:xfrm>
      </p:grpSpPr>
      <p:sp>
        <p:nvSpPr>
          <p:cNvPr id="264" name="Segnaposto testo 263"/>
          <p:cNvSpPr>
            <a:spLocks noGrp="1"/>
          </p:cNvSpPr>
          <p:nvPr>
            <p:ph type="body" idx="10"/>
          </p:nvPr>
        </p:nvSpPr>
        <p:spPr>
          <a:xfrm>
            <a:off x="2659636" y="2902775"/>
            <a:ext cx="1532948" cy="1581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600" b="1" spc="-57">
                <a:solidFill>
                  <a:srgbClr val="000000"/>
                </a:solidFill>
                <a:latin typeface="Tahoma" panose="02020603050405020304" pitchFamily="2"/>
              </a:rPr>
              <a:t>Finanziamento </a:t>
            </a:r>
          </a:p>
        </p:txBody>
      </p:sp>
      <p:sp>
        <p:nvSpPr>
          <p:cNvPr id="265" name="Segnaposto testo 264"/>
          <p:cNvSpPr>
            <a:spLocks noGrp="1"/>
          </p:cNvSpPr>
          <p:nvPr>
            <p:ph type="body" idx="10"/>
          </p:nvPr>
        </p:nvSpPr>
        <p:spPr>
          <a:xfrm>
            <a:off x="2919586" y="3114869"/>
            <a:ext cx="1019737" cy="1574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600" b="1" spc="-74">
                <a:solidFill>
                  <a:srgbClr val="000000"/>
                </a:solidFill>
                <a:latin typeface="Tahoma" panose="02020603050405020304" pitchFamily="2"/>
              </a:rPr>
              <a:t>Dalla RER </a:t>
            </a:r>
          </a:p>
        </p:txBody>
      </p:sp>
      <p:sp>
        <p:nvSpPr>
          <p:cNvPr id="266" name="Segnaposto testo 265"/>
          <p:cNvSpPr>
            <a:spLocks noGrp="1"/>
          </p:cNvSpPr>
          <p:nvPr>
            <p:ph type="body" idx="10"/>
          </p:nvPr>
        </p:nvSpPr>
        <p:spPr>
          <a:xfrm>
            <a:off x="1273001" y="4444812"/>
            <a:ext cx="1507696" cy="833664"/>
          </a:xfrm>
          <a:prstGeom prst="rect">
            <a:avLst/>
          </a:prstGeom>
          <a:noFill/>
          <a:ln w="0" cmpd="sng">
            <a:noFill/>
            <a:prstDash val="solid"/>
          </a:ln>
        </p:spPr>
        <p:txBody>
          <a:bodyPr vert="horz" lIns="0" tIns="0" rIns="0" bIns="0" anchor="t"/>
          <a:lstStyle>
            <a:lvl1pPr marL="0" marR="0" indent="0" algn="ctr">
              <a:lnSpc>
                <a:spcPts val="1711"/>
              </a:lnSpc>
              <a:spcAft>
                <a:spcPts val="0"/>
              </a:spcAft>
              <a:defRPr/>
            </a:lvl1pPr>
          </a:lstStyle>
          <a:p>
            <a:pPr marL="0" marR="0" indent="0" algn="ctr">
              <a:lnSpc>
                <a:spcPts val="1500"/>
              </a:lnSpc>
              <a:spcAft>
                <a:spcPts val="0"/>
              </a:spcAft>
            </a:pPr>
            <a:r>
              <a:rPr lang="it-IT" sz="1600" b="1" spc="-17">
                <a:solidFill>
                  <a:srgbClr val="000000"/>
                </a:solidFill>
                <a:latin typeface="Tahoma" panose="02020603050405020304" pitchFamily="2"/>
              </a:rPr>
              <a:t>Investimenti </a:t>
            </a:r>
            <a:r>
              <a:t/>
            </a:r>
            <a:br/>
            <a:r>
              <a:rPr lang="it-IT" sz="1600" b="1" spc="-17">
                <a:solidFill>
                  <a:srgbClr val="000000"/>
                </a:solidFill>
                <a:latin typeface="Tahoma" panose="02020603050405020304" pitchFamily="2"/>
              </a:rPr>
              <a:t>per comprare i </a:t>
            </a:r>
            <a:r>
              <a:t/>
            </a:r>
            <a:br/>
            <a:r>
              <a:rPr lang="it-IT" sz="1600" b="1" spc="-17">
                <a:solidFill>
                  <a:srgbClr val="000000"/>
                </a:solidFill>
                <a:latin typeface="Tahoma" panose="02020603050405020304" pitchFamily="2"/>
              </a:rPr>
              <a:t>fattori </a:t>
            </a:r>
            <a:r>
              <a:t/>
            </a:r>
            <a:br/>
            <a:r>
              <a:rPr lang="it-IT" sz="1600" b="1" spc="-17">
                <a:solidFill>
                  <a:srgbClr val="000000"/>
                </a:solidFill>
                <a:latin typeface="Tahoma" panose="02020603050405020304" pitchFamily="2"/>
              </a:rPr>
              <a:t>produttivi </a:t>
            </a:r>
          </a:p>
        </p:txBody>
      </p:sp>
      <p:sp>
        <p:nvSpPr>
          <p:cNvPr id="267" name="Segnaposto testo 266"/>
          <p:cNvSpPr>
            <a:spLocks noGrp="1"/>
          </p:cNvSpPr>
          <p:nvPr>
            <p:ph type="body" idx="10"/>
          </p:nvPr>
        </p:nvSpPr>
        <p:spPr>
          <a:xfrm>
            <a:off x="3907384" y="5174180"/>
            <a:ext cx="1425998" cy="1546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600" b="1" spc="-74">
                <a:solidFill>
                  <a:srgbClr val="000000"/>
                </a:solidFill>
                <a:latin typeface="Tahoma" panose="02020603050405020304" pitchFamily="2"/>
              </a:rPr>
              <a:t>PRODUZIONE </a:t>
            </a:r>
          </a:p>
        </p:txBody>
      </p:sp>
      <p:sp>
        <p:nvSpPr>
          <p:cNvPr id="268" name="Segnaposto testo 267"/>
          <p:cNvSpPr>
            <a:spLocks noGrp="1"/>
          </p:cNvSpPr>
          <p:nvPr>
            <p:ph type="body" idx="10"/>
          </p:nvPr>
        </p:nvSpPr>
        <p:spPr>
          <a:xfrm>
            <a:off x="3921496" y="5466768"/>
            <a:ext cx="1394062" cy="198091"/>
          </a:xfrm>
          <a:prstGeom prst="rect">
            <a:avLst/>
          </a:prstGeom>
          <a:noFill/>
          <a:ln w="0" cmpd="sng">
            <a:noFill/>
            <a:prstDash val="solid"/>
          </a:ln>
        </p:spPr>
        <p:txBody>
          <a:bodyPr vert="horz" lIns="0" tIns="0" rIns="0" bIns="0" anchor="t"/>
          <a:lstStyle>
            <a:lvl1pPr marL="0" marR="0" indent="0" algn="l">
              <a:lnSpc>
                <a:spcPts val="1597"/>
              </a:lnSpc>
              <a:spcAft>
                <a:spcPts val="23"/>
              </a:spcAft>
              <a:defRPr/>
            </a:lvl1pPr>
          </a:lstStyle>
          <a:p>
            <a:pPr marL="0" marR="0" indent="0" algn="l">
              <a:lnSpc>
                <a:spcPts val="1400"/>
              </a:lnSpc>
              <a:spcAft>
                <a:spcPts val="20"/>
              </a:spcAft>
            </a:pPr>
            <a:r>
              <a:rPr lang="it-IT" sz="1600" b="1" spc="-63">
                <a:solidFill>
                  <a:srgbClr val="000000"/>
                </a:solidFill>
                <a:latin typeface="Tahoma" panose="02020603050405020304" pitchFamily="2"/>
              </a:rPr>
              <a:t>Erogazione di </a:t>
            </a:r>
          </a:p>
        </p:txBody>
      </p:sp>
      <p:sp>
        <p:nvSpPr>
          <p:cNvPr id="269" name="Segnaposto testo 268"/>
          <p:cNvSpPr>
            <a:spLocks noGrp="1"/>
          </p:cNvSpPr>
          <p:nvPr>
            <p:ph type="body" idx="10"/>
          </p:nvPr>
        </p:nvSpPr>
        <p:spPr>
          <a:xfrm>
            <a:off x="3557572" y="5678156"/>
            <a:ext cx="2124886"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600" b="1" spc="-34">
                <a:solidFill>
                  <a:srgbClr val="000000"/>
                </a:solidFill>
                <a:latin typeface="Tahoma" panose="02020603050405020304" pitchFamily="2"/>
              </a:rPr>
              <a:t>prestazioni sanitarie </a:t>
            </a:r>
          </a:p>
        </p:txBody>
      </p:sp>
      <p:sp>
        <p:nvSpPr>
          <p:cNvPr id="270" name="Segnaposto testo 269"/>
          <p:cNvSpPr>
            <a:spLocks noGrp="1"/>
          </p:cNvSpPr>
          <p:nvPr>
            <p:ph type="body" idx="10"/>
          </p:nvPr>
        </p:nvSpPr>
        <p:spPr>
          <a:xfrm>
            <a:off x="4038843" y="608276"/>
            <a:ext cx="2260802" cy="496979"/>
          </a:xfrm>
          <a:prstGeom prst="rect">
            <a:avLst/>
          </a:prstGeom>
          <a:noFill/>
          <a:ln w="0" cmpd="sng">
            <a:noFill/>
            <a:prstDash val="solid"/>
          </a:ln>
        </p:spPr>
        <p:txBody>
          <a:bodyPr vert="horz" lIns="0" tIns="0" rIns="0" bIns="0" anchor="t">
            <a:normAutofit fontScale="70000"/>
          </a:bodyPr>
          <a:lstStyle>
            <a:lvl1pPr marL="0" marR="0" indent="0" algn="l">
              <a:lnSpc>
                <a:spcPts val="3992"/>
              </a:lnSpc>
              <a:spcAft>
                <a:spcPts val="0"/>
              </a:spcAft>
              <a:defRPr/>
            </a:lvl1pPr>
          </a:lstStyle>
          <a:p>
            <a:pPr marL="0" marR="0" indent="0" algn="l">
              <a:lnSpc>
                <a:spcPts val="3500"/>
              </a:lnSpc>
              <a:spcAft>
                <a:spcPts val="0"/>
              </a:spcAft>
            </a:pPr>
            <a:r>
              <a:rPr lang="it-IT" sz="3400" spc="416">
                <a:solidFill>
                  <a:srgbClr val="CC0000"/>
                </a:solidFill>
                <a:latin typeface="Arial Narrow" panose="02020603050405020304" pitchFamily="2"/>
              </a:rPr>
              <a:t>L</a:t>
            </a:r>
            <a:r>
              <a:rPr lang="it-IT" sz="4000" b="1" spc="416">
                <a:solidFill>
                  <a:srgbClr val="CC0000"/>
                </a:solidFill>
                <a:latin typeface="Lucida Console" panose="02020603050405020304"/>
              </a:rPr>
              <a:t>’</a:t>
            </a:r>
            <a:r>
              <a:rPr lang="it-IT" sz="3400" spc="416">
                <a:solidFill>
                  <a:srgbClr val="CC0000"/>
                </a:solidFill>
                <a:latin typeface="Arial Narrow" panose="02020603050405020304" pitchFamily="2"/>
              </a:rPr>
              <a:t>AZIENDA </a:t>
            </a:r>
          </a:p>
        </p:txBody>
      </p:sp>
      <p:sp>
        <p:nvSpPr>
          <p:cNvPr id="271" name="Segnaposto testo 270"/>
          <p:cNvSpPr>
            <a:spLocks noGrp="1"/>
          </p:cNvSpPr>
          <p:nvPr>
            <p:ph type="body" idx="10"/>
          </p:nvPr>
        </p:nvSpPr>
        <p:spPr>
          <a:xfrm>
            <a:off x="6912379" y="1586135"/>
            <a:ext cx="3293908" cy="5096481"/>
          </a:xfrm>
          <a:prstGeom prst="rect">
            <a:avLst/>
          </a:prstGeom>
          <a:noFill/>
          <a:ln w="0" cmpd="sng">
            <a:noFill/>
            <a:prstDash val="solid"/>
          </a:ln>
        </p:spPr>
        <p:txBody>
          <a:bodyPr vert="horz" lIns="0" tIns="0" rIns="0" bIns="0" anchor="t"/>
          <a:lstStyle>
            <a:lvl1pPr marL="0" marR="0" indent="0" algn="l">
              <a:lnSpc>
                <a:spcPts val="2395"/>
              </a:lnSpc>
              <a:spcBef>
                <a:spcPts val="0"/>
              </a:spcBef>
              <a:spcAft>
                <a:spcPts val="0"/>
              </a:spcAft>
              <a:defRPr/>
            </a:lvl1pPr>
          </a:lstStyle>
          <a:p>
            <a:pPr marL="0" marR="0" indent="0" algn="l">
              <a:lnSpc>
                <a:spcPts val="2100"/>
              </a:lnSpc>
              <a:spcAft>
                <a:spcPts val="0"/>
              </a:spcAft>
            </a:pPr>
            <a:r>
              <a:rPr lang="it-IT" sz="1700" spc="97">
                <a:solidFill>
                  <a:srgbClr val="001F5F"/>
                </a:solidFill>
                <a:latin typeface="Tahoma" panose="02020603050405020304" pitchFamily="2"/>
              </a:rPr>
              <a:t>L</a:t>
            </a:r>
            <a:r>
              <a:rPr lang="it-IT" sz="1900" b="1" spc="97">
                <a:solidFill>
                  <a:srgbClr val="001F5F"/>
                </a:solidFill>
                <a:latin typeface="Lucida Console" panose="02020603050405020304"/>
              </a:rPr>
              <a:t>’</a:t>
            </a:r>
            <a:r>
              <a:rPr lang="it-IT" sz="1700" spc="97">
                <a:solidFill>
                  <a:srgbClr val="001F5F"/>
                </a:solidFill>
                <a:latin typeface="Tahoma" panose="02020603050405020304" pitchFamily="2"/>
              </a:rPr>
              <a:t>azienda è un'organizzazione di beni e capitale umano finalizzata alla soddisfazione di bisogni umani attraverso la produzione, la distribuzione o il consumo di beni e servizi, strutturata secondo una certa organizzazione e amministrata secondo una certa </a:t>
            </a:r>
            <a:r>
              <a:rPr lang="it-IT" sz="1800" i="1" spc="97">
                <a:solidFill>
                  <a:srgbClr val="001F5F"/>
                </a:solidFill>
                <a:latin typeface="Arial Narrow" panose="02020603050405020304" pitchFamily="2"/>
              </a:rPr>
              <a:t>governance </a:t>
            </a:r>
            <a:r>
              <a:rPr lang="it-IT" sz="1700" spc="97">
                <a:solidFill>
                  <a:srgbClr val="001F5F"/>
                </a:solidFill>
                <a:latin typeface="Tahoma" panose="02020603050405020304" pitchFamily="2"/>
              </a:rPr>
              <a:t>da parte del </a:t>
            </a:r>
            <a:r>
              <a:rPr lang="it-IT" sz="1800" i="1" spc="97">
                <a:solidFill>
                  <a:srgbClr val="001F5F"/>
                </a:solidFill>
                <a:latin typeface="Arial Narrow" panose="02020603050405020304" pitchFamily="2"/>
              </a:rPr>
              <a:t>management</a:t>
            </a:r>
            <a:r>
              <a:rPr lang="it-IT" sz="1700" spc="97">
                <a:solidFill>
                  <a:srgbClr val="001F5F"/>
                </a:solidFill>
                <a:latin typeface="Tahoma" panose="02020603050405020304" pitchFamily="2"/>
              </a:rPr>
              <a:t>. Le funzioni che l'azienda esercita per il raggiungimento degli obiettivi prefissati sono dette funzioni aziendali o processi aziendali, </a:t>
            </a:r>
          </a:p>
          <a:p>
            <a:pPr marL="0" marR="0" indent="0" algn="l">
              <a:lnSpc>
                <a:spcPts val="2100"/>
              </a:lnSpc>
              <a:spcBef>
                <a:spcPts val="0"/>
              </a:spcBef>
              <a:spcAft>
                <a:spcPts val="0"/>
              </a:spcAft>
            </a:pPr>
            <a:r>
              <a:rPr lang="it-IT" sz="1700" spc="0">
                <a:solidFill>
                  <a:srgbClr val="001F5F"/>
                </a:solidFill>
                <a:latin typeface="Tahoma" panose="02020603050405020304" pitchFamily="2"/>
              </a:rPr>
              <a:t>svolti attraverso un'accurata pianificazione. </a:t>
            </a:r>
          </a:p>
        </p:txBody>
      </p:sp>
    </p:spTree>
    <p:extLst>
      <p:ext uri="{BB962C8B-B14F-4D97-AF65-F5344CB8AC3E}">
        <p14:creationId xmlns:p14="http://schemas.microsoft.com/office/powerpoint/2010/main" val="31939702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5_1_">
    <p:bg>
      <p:bgPr>
        <a:solidFill>
          <a:schemeClr val="bg1">
            <a:alpha val="0"/>
          </a:schemeClr>
        </a:solidFill>
        <a:effectLst/>
      </p:bgPr>
    </p:bg>
    <p:spTree>
      <p:nvGrpSpPr>
        <p:cNvPr id="1" name=""/>
        <p:cNvGrpSpPr/>
        <p:nvPr/>
      </p:nvGrpSpPr>
      <p:grpSpPr>
        <a:xfrm>
          <a:off x="0" y="0"/>
          <a:ext cx="0" cy="0"/>
          <a:chOff x="0" y="0"/>
          <a:chExt cx="0" cy="0"/>
        </a:xfrm>
      </p:grpSpPr>
      <p:sp>
        <p:nvSpPr>
          <p:cNvPr id="276" name="Segnaposto testo 275"/>
          <p:cNvSpPr>
            <a:spLocks noGrp="1"/>
          </p:cNvSpPr>
          <p:nvPr>
            <p:ph type="body" idx="10"/>
          </p:nvPr>
        </p:nvSpPr>
        <p:spPr>
          <a:xfrm>
            <a:off x="1041279" y="886862"/>
            <a:ext cx="7136676" cy="460580"/>
          </a:xfrm>
          <a:prstGeom prst="rect">
            <a:avLst/>
          </a:prstGeom>
          <a:noFill/>
          <a:ln w="0" cmpd="sng">
            <a:noFill/>
            <a:prstDash val="solid"/>
          </a:ln>
        </p:spPr>
        <p:txBody>
          <a:bodyPr vert="horz" lIns="0" tIns="0" rIns="0" bIns="0" anchor="t">
            <a:normAutofit fontScale="65000"/>
          </a:bodyPr>
          <a:lstStyle>
            <a:lvl1pPr marL="0" marR="0" indent="0" algn="l">
              <a:lnSpc>
                <a:spcPts val="3650"/>
              </a:lnSpc>
              <a:spcAft>
                <a:spcPts val="0"/>
              </a:spcAft>
              <a:defRPr/>
            </a:lvl1pPr>
          </a:lstStyle>
          <a:p>
            <a:pPr marL="0" marR="0" indent="0" algn="l">
              <a:lnSpc>
                <a:spcPts val="3200"/>
              </a:lnSpc>
              <a:spcAft>
                <a:spcPts val="0"/>
              </a:spcAft>
            </a:pPr>
            <a:r>
              <a:rPr lang="it-IT" sz="3000" spc="643">
                <a:solidFill>
                  <a:srgbClr val="CC0000"/>
                </a:solidFill>
                <a:latin typeface="Arial Narrow" panose="02020603050405020304" pitchFamily="2"/>
              </a:rPr>
              <a:t>GLI ORGANI DELL</a:t>
            </a:r>
            <a:r>
              <a:rPr lang="it-IT" sz="3700" b="1" spc="643">
                <a:solidFill>
                  <a:srgbClr val="CC0000"/>
                </a:solidFill>
                <a:latin typeface="Lucida Console" panose="02020603050405020304"/>
              </a:rPr>
              <a:t>’</a:t>
            </a:r>
            <a:r>
              <a:rPr lang="it-IT" sz="3000" spc="643">
                <a:solidFill>
                  <a:srgbClr val="CC0000"/>
                </a:solidFill>
                <a:latin typeface="Arial Narrow" panose="02020603050405020304" pitchFamily="2"/>
              </a:rPr>
              <a:t>AZIENDA SANITARIA </a:t>
            </a:r>
          </a:p>
        </p:txBody>
      </p:sp>
      <p:sp>
        <p:nvSpPr>
          <p:cNvPr id="277" name="Segnaposto testo 276"/>
          <p:cNvSpPr>
            <a:spLocks noGrp="1"/>
          </p:cNvSpPr>
          <p:nvPr>
            <p:ph type="body" idx="10"/>
          </p:nvPr>
        </p:nvSpPr>
        <p:spPr>
          <a:xfrm>
            <a:off x="1041277" y="1518935"/>
            <a:ext cx="1739421" cy="366084"/>
          </a:xfrm>
          <a:prstGeom prst="rect">
            <a:avLst/>
          </a:prstGeom>
          <a:noFill/>
          <a:ln w="0" cmpd="sng">
            <a:noFill/>
            <a:prstDash val="solid"/>
          </a:ln>
        </p:spPr>
        <p:txBody>
          <a:bodyPr vert="horz" lIns="0" tIns="0" rIns="0" bIns="0" anchor="t">
            <a:normAutofit fontScale="65000"/>
          </a:bodyPr>
          <a:lstStyle>
            <a:lvl1pPr marL="0" marR="0" indent="0" algn="l">
              <a:lnSpc>
                <a:spcPts val="2966"/>
              </a:lnSpc>
              <a:spcAft>
                <a:spcPts val="0"/>
              </a:spcAft>
              <a:defRPr/>
            </a:lvl1pPr>
          </a:lstStyle>
          <a:p>
            <a:pPr marL="0" marR="0" indent="0" algn="l">
              <a:lnSpc>
                <a:spcPts val="2600"/>
              </a:lnSpc>
              <a:spcAft>
                <a:spcPts val="0"/>
              </a:spcAft>
            </a:pPr>
            <a:r>
              <a:rPr lang="it-IT" sz="3000" spc="530">
                <a:solidFill>
                  <a:srgbClr val="CC0000"/>
                </a:solidFill>
                <a:latin typeface="Arial Narrow" panose="02020603050405020304" pitchFamily="2"/>
              </a:rPr>
              <a:t>PUBBLICA </a:t>
            </a:r>
          </a:p>
        </p:txBody>
      </p:sp>
      <p:sp>
        <p:nvSpPr>
          <p:cNvPr id="278" name="Segnaposto testo 277"/>
          <p:cNvSpPr>
            <a:spLocks noGrp="1"/>
          </p:cNvSpPr>
          <p:nvPr>
            <p:ph type="body" idx="10"/>
          </p:nvPr>
        </p:nvSpPr>
        <p:spPr>
          <a:xfrm>
            <a:off x="1903562" y="6316528"/>
            <a:ext cx="834061" cy="537577"/>
          </a:xfrm>
          <a:prstGeom prst="rect">
            <a:avLst/>
          </a:prstGeom>
          <a:noFill/>
          <a:ln w="0" cmpd="sng">
            <a:noFill/>
            <a:prstDash val="solid"/>
          </a:ln>
        </p:spPr>
        <p:txBody>
          <a:bodyPr vert="horz" lIns="0" tIns="0" rIns="0" bIns="0" anchor="t"/>
          <a:lstStyle>
            <a:lvl1pPr marL="52153" marR="0" indent="-52153" algn="l">
              <a:lnSpc>
                <a:spcPts val="2167"/>
              </a:lnSpc>
              <a:spcAft>
                <a:spcPts val="0"/>
              </a:spcAft>
              <a:defRPr/>
            </a:lvl1pPr>
          </a:lstStyle>
          <a:p>
            <a:pPr marL="45720" marR="0" indent="-45720" algn="l">
              <a:lnSpc>
                <a:spcPts val="1900"/>
              </a:lnSpc>
              <a:spcAft>
                <a:spcPts val="0"/>
              </a:spcAft>
            </a:pPr>
            <a:r>
              <a:rPr lang="it-IT" sz="1400" spc="0">
                <a:solidFill>
                  <a:srgbClr val="CC0000"/>
                </a:solidFill>
                <a:latin typeface="Arial Narrow" panose="02020603050405020304" pitchFamily="2"/>
              </a:rPr>
              <a:t>Il collegio di direzione </a:t>
            </a:r>
          </a:p>
        </p:txBody>
      </p:sp>
      <p:sp>
        <p:nvSpPr>
          <p:cNvPr id="279" name="Segnaposto testo 278"/>
          <p:cNvSpPr>
            <a:spLocks noGrp="1"/>
          </p:cNvSpPr>
          <p:nvPr>
            <p:ph type="body" idx="10"/>
          </p:nvPr>
        </p:nvSpPr>
        <p:spPr>
          <a:xfrm>
            <a:off x="3037676" y="2919575"/>
            <a:ext cx="733795" cy="460580"/>
          </a:xfrm>
          <a:prstGeom prst="rect">
            <a:avLst/>
          </a:prstGeom>
          <a:noFill/>
          <a:ln w="0" cmpd="sng">
            <a:noFill/>
            <a:prstDash val="solid"/>
          </a:ln>
        </p:spPr>
        <p:txBody>
          <a:bodyPr vert="horz" lIns="0" tIns="0" rIns="0" bIns="0" anchor="t"/>
          <a:lstStyle>
            <a:lvl1pPr marL="52153" marR="0" indent="-52153" algn="l">
              <a:lnSpc>
                <a:spcPts val="1825"/>
              </a:lnSpc>
              <a:spcAft>
                <a:spcPts val="0"/>
              </a:spcAft>
              <a:defRPr/>
            </a:lvl1pPr>
          </a:lstStyle>
          <a:p>
            <a:pPr marL="45720" marR="0" indent="-45720" algn="l">
              <a:lnSpc>
                <a:spcPts val="1600"/>
              </a:lnSpc>
              <a:spcAft>
                <a:spcPts val="0"/>
              </a:spcAft>
            </a:pPr>
            <a:r>
              <a:rPr lang="it-IT" sz="1400" spc="0">
                <a:solidFill>
                  <a:srgbClr val="CC0000"/>
                </a:solidFill>
                <a:latin typeface="Arial Narrow" panose="02020603050405020304" pitchFamily="2"/>
              </a:rPr>
              <a:t>Il direttore generale </a:t>
            </a:r>
          </a:p>
        </p:txBody>
      </p:sp>
      <p:sp>
        <p:nvSpPr>
          <p:cNvPr id="280" name="Segnaposto testo 279"/>
          <p:cNvSpPr>
            <a:spLocks noGrp="1"/>
          </p:cNvSpPr>
          <p:nvPr>
            <p:ph type="body" idx="10"/>
          </p:nvPr>
        </p:nvSpPr>
        <p:spPr>
          <a:xfrm>
            <a:off x="3162448" y="6019741"/>
            <a:ext cx="7247340" cy="1448938"/>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500" spc="68">
                <a:solidFill>
                  <a:srgbClr val="000000"/>
                </a:solidFill>
                <a:latin typeface="Tahoma" panose="02020603050405020304" pitchFamily="2"/>
              </a:rPr>
              <a:t>Concorre alla pianificazione e al governo delle attività cliniche, di ricerca e didattica. Viene presieduto dal direttore sanitario per alcune Regioni (tra cui la nostra), per altre dal direttore generale. Tipicamente è composto da: direttore generale, sanitario e amministrativo; direttori di Distretto; direttori sanitari e amministrativi dei presidi ospedalieri; direttori dei dipartimenti; direttori delle direzioni tecniche; direttori dei servizi farmaceutici. </a:t>
            </a:r>
          </a:p>
        </p:txBody>
      </p:sp>
      <p:sp>
        <p:nvSpPr>
          <p:cNvPr id="281" name="Segnaposto testo 280"/>
          <p:cNvSpPr>
            <a:spLocks noGrp="1"/>
          </p:cNvSpPr>
          <p:nvPr>
            <p:ph type="body" idx="10"/>
          </p:nvPr>
        </p:nvSpPr>
        <p:spPr>
          <a:xfrm>
            <a:off x="3218894" y="4707298"/>
            <a:ext cx="659524" cy="419982"/>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1400" spc="0">
                <a:solidFill>
                  <a:srgbClr val="CC0000"/>
                </a:solidFill>
                <a:latin typeface="Arial Narrow" panose="02020603050405020304" pitchFamily="2"/>
              </a:rPr>
              <a:t>Il collegio sindacale </a:t>
            </a:r>
          </a:p>
        </p:txBody>
      </p:sp>
      <p:sp>
        <p:nvSpPr>
          <p:cNvPr id="282" name="Segnaposto testo 281"/>
          <p:cNvSpPr>
            <a:spLocks noGrp="1"/>
          </p:cNvSpPr>
          <p:nvPr>
            <p:ph type="body" idx="10"/>
          </p:nvPr>
        </p:nvSpPr>
        <p:spPr>
          <a:xfrm>
            <a:off x="4384945" y="2442895"/>
            <a:ext cx="6153332" cy="1363541"/>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63">
                <a:solidFill>
                  <a:srgbClr val="000000"/>
                </a:solidFill>
                <a:latin typeface="Tahoma" panose="02020603050405020304" pitchFamily="2"/>
              </a:rPr>
              <a:t>Rappresentante legale e responsabile della gestione complessiva dell’azienda, ne nomina i responsabili delle strutture operative. Coadiuvato, nell'esercizio delle proprie funzioni, dal direttore amministrativo e dal direttore sanitario. È nominato dalla Regione, che gli assegna specifici obiettivi. Prima verifica: a 18 mesi dalla nomina. </a:t>
            </a:r>
          </a:p>
        </p:txBody>
      </p:sp>
      <p:sp>
        <p:nvSpPr>
          <p:cNvPr id="283" name="Segnaposto testo 282"/>
          <p:cNvSpPr>
            <a:spLocks noGrp="1"/>
          </p:cNvSpPr>
          <p:nvPr>
            <p:ph type="body" idx="10"/>
          </p:nvPr>
        </p:nvSpPr>
        <p:spPr>
          <a:xfrm>
            <a:off x="4445850" y="4078728"/>
            <a:ext cx="6110255" cy="1693227"/>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500" spc="63">
                <a:solidFill>
                  <a:srgbClr val="000000"/>
                </a:solidFill>
                <a:latin typeface="Tahoma" panose="02020603050405020304" pitchFamily="2"/>
              </a:rPr>
              <a:t>Verifica l'amministrazione dell'azienda sotto il profilo economico; vigila sull'osservanza della legge; accerta la regolare tenuta della contabilità e la conformità del bilancio alle risultanze dei libri e delle scritture contabili, ed effettua periodicamente verifiche di cassa; riferisce almeno trimestralmente alla Regione, anche su richiesta di quest'ultima, sui risultati delle analisi effettuate e </a:t>
            </a:r>
            <a:r>
              <a:rPr lang="it-IT" sz="1700" b="1" spc="63">
                <a:solidFill>
                  <a:srgbClr val="000000"/>
                </a:solidFill>
                <a:latin typeface="Lucida Console" panose="02020603050405020304"/>
              </a:rPr>
              <a:t>“</a:t>
            </a:r>
            <a:r>
              <a:rPr lang="it-IT" sz="1500" spc="63">
                <a:solidFill>
                  <a:srgbClr val="000000"/>
                </a:solidFill>
                <a:latin typeface="Tahoma" panose="02020603050405020304" pitchFamily="2"/>
              </a:rPr>
              <a:t>denuncia</a:t>
            </a:r>
            <a:r>
              <a:rPr lang="it-IT" sz="1700" b="1" spc="63">
                <a:solidFill>
                  <a:srgbClr val="000000"/>
                </a:solidFill>
                <a:latin typeface="Lucida Console" panose="02020603050405020304"/>
              </a:rPr>
              <a:t>” </a:t>
            </a:r>
            <a:r>
              <a:rPr lang="it-IT" sz="1500" spc="63">
                <a:solidFill>
                  <a:srgbClr val="000000"/>
                </a:solidFill>
                <a:latin typeface="Tahoma" panose="02020603050405020304" pitchFamily="2"/>
              </a:rPr>
              <a:t>eventuali irregolarità o problematiche. </a:t>
            </a:r>
          </a:p>
        </p:txBody>
      </p:sp>
    </p:spTree>
    <p:extLst>
      <p:ext uri="{BB962C8B-B14F-4D97-AF65-F5344CB8AC3E}">
        <p14:creationId xmlns:p14="http://schemas.microsoft.com/office/powerpoint/2010/main" val="30743834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6_1_">
    <p:bg>
      <p:bgPr>
        <a:solidFill>
          <a:schemeClr val="bg1">
            <a:alpha val="0"/>
          </a:schemeClr>
        </a:solidFill>
        <a:effectLst/>
      </p:bgPr>
    </p:bg>
    <p:spTree>
      <p:nvGrpSpPr>
        <p:cNvPr id="1" name=""/>
        <p:cNvGrpSpPr/>
        <p:nvPr/>
      </p:nvGrpSpPr>
      <p:grpSpPr>
        <a:xfrm>
          <a:off x="0" y="0"/>
          <a:ext cx="0" cy="0"/>
          <a:chOff x="0" y="0"/>
          <a:chExt cx="0" cy="0"/>
        </a:xfrm>
      </p:grpSpPr>
      <p:sp>
        <p:nvSpPr>
          <p:cNvPr id="288" name="Segnaposto testo 287"/>
          <p:cNvSpPr>
            <a:spLocks noGrp="1"/>
          </p:cNvSpPr>
          <p:nvPr>
            <p:ph type="body" idx="10"/>
          </p:nvPr>
        </p:nvSpPr>
        <p:spPr>
          <a:xfrm>
            <a:off x="5640124" y="404585"/>
            <a:ext cx="2705683" cy="293987"/>
          </a:xfrm>
          <a:prstGeom prst="rect">
            <a:avLst/>
          </a:prstGeom>
          <a:noFill/>
          <a:ln w="0" cmpd="sng">
            <a:noFill/>
            <a:prstDash val="solid"/>
          </a:ln>
        </p:spPr>
        <p:txBody>
          <a:bodyPr vert="horz" lIns="0" tIns="29687" rIns="0" bIns="0" anchor="t"/>
          <a:lstStyle>
            <a:lvl1pPr marL="0" marR="0" indent="0" algn="l">
              <a:lnSpc>
                <a:spcPts val="1825"/>
              </a:lnSpc>
              <a:spcAft>
                <a:spcPts val="354"/>
              </a:spcAft>
              <a:defRPr/>
            </a:lvl1pPr>
          </a:lstStyle>
          <a:p>
            <a:pPr marL="0" marR="0" indent="0" algn="l">
              <a:lnSpc>
                <a:spcPts val="1600"/>
              </a:lnSpc>
              <a:spcAft>
                <a:spcPts val="310"/>
              </a:spcAft>
            </a:pPr>
            <a:r>
              <a:rPr lang="it-IT" sz="1500" spc="40">
                <a:solidFill>
                  <a:srgbClr val="001E61"/>
                </a:solidFill>
                <a:latin typeface="Arial" panose="02020603050405020304" pitchFamily="2"/>
              </a:rPr>
              <a:t> </a:t>
            </a:r>
            <a:r>
              <a:rPr lang="it-IT" sz="1300" spc="40">
                <a:solidFill>
                  <a:srgbClr val="001E61"/>
                </a:solidFill>
                <a:latin typeface="Arial Narrow" panose="02020603050405020304" pitchFamily="2"/>
              </a:rPr>
              <a:t>Rappresenta l</a:t>
            </a:r>
            <a:r>
              <a:rPr lang="it-IT" sz="1500" spc="40">
                <a:solidFill>
                  <a:srgbClr val="001E61"/>
                </a:solidFill>
                <a:latin typeface="Lucida Console" panose="02020603050405020304"/>
              </a:rPr>
              <a:t>’</a:t>
            </a:r>
            <a:r>
              <a:rPr lang="it-IT" sz="1300" spc="40">
                <a:solidFill>
                  <a:srgbClr val="001E61"/>
                </a:solidFill>
                <a:latin typeface="Arial Narrow" panose="02020603050405020304" pitchFamily="2"/>
              </a:rPr>
              <a:t>articolazione aziendale </a:t>
            </a:r>
          </a:p>
        </p:txBody>
      </p:sp>
      <p:sp>
        <p:nvSpPr>
          <p:cNvPr id="289" name="Segnaposto testo 288"/>
          <p:cNvSpPr>
            <a:spLocks noGrp="1"/>
          </p:cNvSpPr>
          <p:nvPr>
            <p:ph type="body" idx="10"/>
          </p:nvPr>
        </p:nvSpPr>
        <p:spPr>
          <a:xfrm>
            <a:off x="934329" y="368187"/>
            <a:ext cx="2188759" cy="591475"/>
          </a:xfrm>
          <a:prstGeom prst="rect">
            <a:avLst/>
          </a:prstGeom>
          <a:noFill/>
          <a:ln w="0" cmpd="sng">
            <a:noFill/>
            <a:prstDash val="solid"/>
          </a:ln>
        </p:spPr>
        <p:txBody>
          <a:bodyPr vert="horz" lIns="0" tIns="32584" rIns="0" bIns="0" anchor="t">
            <a:normAutofit fontScale="70000"/>
          </a:bodyPr>
          <a:lstStyle>
            <a:lvl1pPr marL="0" marR="0" indent="0" algn="l">
              <a:lnSpc>
                <a:spcPts val="2966"/>
              </a:lnSpc>
              <a:spcAft>
                <a:spcPts val="1625"/>
              </a:spcAft>
              <a:defRPr/>
            </a:lvl1pPr>
          </a:lstStyle>
          <a:p>
            <a:pPr marL="0" marR="0" indent="0" algn="l">
              <a:lnSpc>
                <a:spcPts val="2600"/>
              </a:lnSpc>
              <a:spcAft>
                <a:spcPts val="1425"/>
              </a:spcAft>
            </a:pPr>
            <a:r>
              <a:rPr lang="it-IT" sz="2100" spc="261">
                <a:solidFill>
                  <a:srgbClr val="CC0000"/>
                </a:solidFill>
                <a:latin typeface="Arial Narrow" panose="02020603050405020304" pitchFamily="2"/>
              </a:rPr>
              <a:t>L</a:t>
            </a:r>
            <a:r>
              <a:rPr lang="it-IT" sz="2400" spc="261">
                <a:solidFill>
                  <a:srgbClr val="CC0000"/>
                </a:solidFill>
                <a:latin typeface="Lucida Console" panose="02020603050405020304"/>
              </a:rPr>
              <a:t>’</a:t>
            </a:r>
            <a:r>
              <a:rPr lang="it-IT" sz="2100" spc="261">
                <a:solidFill>
                  <a:srgbClr val="CC0000"/>
                </a:solidFill>
                <a:latin typeface="Arial Narrow" panose="02020603050405020304" pitchFamily="2"/>
              </a:rPr>
              <a:t>ORGANIGRAMMA </a:t>
            </a:r>
          </a:p>
        </p:txBody>
      </p:sp>
      <p:sp>
        <p:nvSpPr>
          <p:cNvPr id="290" name="Segnaposto testo 289"/>
          <p:cNvSpPr>
            <a:spLocks noGrp="1"/>
          </p:cNvSpPr>
          <p:nvPr>
            <p:ph type="body" idx="10"/>
          </p:nvPr>
        </p:nvSpPr>
        <p:spPr>
          <a:xfrm>
            <a:off x="5640124" y="698570"/>
            <a:ext cx="3311733" cy="1847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34">
                <a:solidFill>
                  <a:srgbClr val="001E61"/>
                </a:solidFill>
                <a:latin typeface="Arial" panose="02020603050405020304" pitchFamily="2"/>
              </a:rPr>
              <a:t> </a:t>
            </a:r>
            <a:r>
              <a:rPr lang="it-IT" sz="1300" spc="34">
                <a:solidFill>
                  <a:srgbClr val="001E61"/>
                </a:solidFill>
                <a:latin typeface="Arial Narrow" panose="02020603050405020304" pitchFamily="2"/>
              </a:rPr>
              <a:t>Non esiste un modello unico di azienda sanitaria </a:t>
            </a:r>
          </a:p>
        </p:txBody>
      </p:sp>
      <p:sp>
        <p:nvSpPr>
          <p:cNvPr id="291" name="Segnaposto testo 290"/>
          <p:cNvSpPr>
            <a:spLocks noGrp="1"/>
          </p:cNvSpPr>
          <p:nvPr>
            <p:ph type="body" idx="10"/>
          </p:nvPr>
        </p:nvSpPr>
        <p:spPr>
          <a:xfrm>
            <a:off x="6559596" y="6140836"/>
            <a:ext cx="3051785" cy="1206748"/>
          </a:xfrm>
          <a:prstGeom prst="rect">
            <a:avLst/>
          </a:prstGeom>
          <a:noFill/>
          <a:ln w="0" cmpd="sng">
            <a:noFill/>
            <a:prstDash val="solid"/>
          </a:ln>
        </p:spPr>
        <p:txBody>
          <a:bodyPr vert="horz" lIns="0" tIns="0" rIns="0" bIns="0" anchor="t"/>
          <a:lstStyle>
            <a:lvl1pPr marL="0" marR="0" indent="0" algn="r">
              <a:lnSpc>
                <a:spcPts val="1939"/>
              </a:lnSpc>
              <a:spcAft>
                <a:spcPts val="171"/>
              </a:spcAft>
              <a:defRPr/>
            </a:lvl1pPr>
          </a:lstStyle>
          <a:p>
            <a:pPr marL="0" marR="0" indent="0" algn="r">
              <a:lnSpc>
                <a:spcPts val="1700"/>
              </a:lnSpc>
              <a:spcAft>
                <a:spcPts val="150"/>
              </a:spcAft>
            </a:pPr>
            <a:r>
              <a:rPr lang="it-IT" sz="1400" spc="34">
                <a:solidFill>
                  <a:srgbClr val="000000"/>
                </a:solidFill>
                <a:latin typeface="Tahoma" panose="02020603050405020304" pitchFamily="2"/>
              </a:rPr>
              <a:t>In base al D. Lgs. 502/92 la maggior parte delle Regioni (es. Toscana, Veneto, Emilia Romagna) ha </a:t>
            </a:r>
            <a:r>
              <a:rPr lang="it-IT" sz="1300" spc="34">
                <a:solidFill>
                  <a:srgbClr val="000000"/>
                </a:solidFill>
                <a:latin typeface="Tahoma" panose="02020603050405020304" pitchFamily="2"/>
              </a:rPr>
              <a:t>adottato un’articolazione basata sui </a:t>
            </a:r>
            <a:r>
              <a:rPr lang="it-IT" sz="1400" b="1" spc="34">
                <a:solidFill>
                  <a:srgbClr val="000000"/>
                </a:solidFill>
                <a:latin typeface="Arial Narrow" panose="02020603050405020304" pitchFamily="2"/>
              </a:rPr>
              <a:t>Dipartimenti </a:t>
            </a:r>
            <a:r>
              <a:rPr lang="it-IT" sz="1400" spc="34">
                <a:solidFill>
                  <a:srgbClr val="000000"/>
                </a:solidFill>
                <a:latin typeface="Tahoma" panose="02020603050405020304" pitchFamily="2"/>
              </a:rPr>
              <a:t>e </a:t>
            </a:r>
            <a:r>
              <a:rPr lang="it-IT" sz="1400" b="1" spc="34">
                <a:solidFill>
                  <a:srgbClr val="000000"/>
                </a:solidFill>
                <a:latin typeface="Arial Narrow" panose="02020603050405020304" pitchFamily="2"/>
              </a:rPr>
              <a:t>Distretti </a:t>
            </a:r>
          </a:p>
        </p:txBody>
      </p:sp>
    </p:spTree>
    <p:extLst>
      <p:ext uri="{BB962C8B-B14F-4D97-AF65-F5344CB8AC3E}">
        <p14:creationId xmlns:p14="http://schemas.microsoft.com/office/powerpoint/2010/main" val="21419065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17_1_">
    <p:bg>
      <p:bgPr>
        <a:solidFill>
          <a:schemeClr val="bg1">
            <a:alpha val="0"/>
          </a:schemeClr>
        </a:solidFill>
        <a:effectLst/>
      </p:bgPr>
    </p:bg>
    <p:spTree>
      <p:nvGrpSpPr>
        <p:cNvPr id="1" name=""/>
        <p:cNvGrpSpPr/>
        <p:nvPr/>
      </p:nvGrpSpPr>
      <p:grpSpPr>
        <a:xfrm>
          <a:off x="0" y="0"/>
          <a:ext cx="0" cy="0"/>
          <a:chOff x="0" y="0"/>
          <a:chExt cx="0" cy="0"/>
        </a:xfrm>
      </p:grpSpPr>
      <p:sp>
        <p:nvSpPr>
          <p:cNvPr id="294" name="Segnaposto testo 293"/>
          <p:cNvSpPr>
            <a:spLocks noGrp="1"/>
          </p:cNvSpPr>
          <p:nvPr>
            <p:ph type="body" idx="10"/>
          </p:nvPr>
        </p:nvSpPr>
        <p:spPr>
          <a:xfrm>
            <a:off x="0" y="134394"/>
            <a:ext cx="10694988" cy="7334285"/>
          </a:xfrm>
          <a:prstGeom prst="rect">
            <a:avLst/>
          </a:prstGeom>
          <a:solidFill>
            <a:srgbClr val="FBFDF6"/>
          </a:solidFill>
          <a:ln w="0" cmpd="sng">
            <a:noFill/>
            <a:prstDash val="solid"/>
          </a:ln>
        </p:spPr>
        <p:txBody>
          <a:bodyPr vert="horz" lIns="0" tIns="0" rIns="0" bIns="0" anchor="t"/>
          <a:lstStyle/>
          <a:p>
            <a:pPr algn="l"/>
            <a:r>
              <a:rPr lang="en-US" sz="100"/>
              <a:t> </a:t>
            </a:r>
          </a:p>
        </p:txBody>
      </p:sp>
      <p:sp>
        <p:nvSpPr>
          <p:cNvPr id="297" name="Segnaposto testo 296"/>
          <p:cNvSpPr>
            <a:spLocks noGrp="1"/>
          </p:cNvSpPr>
          <p:nvPr>
            <p:ph type="body" idx="10"/>
          </p:nvPr>
        </p:nvSpPr>
        <p:spPr>
          <a:xfrm>
            <a:off x="3165419" y="497679"/>
            <a:ext cx="4438420" cy="2239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400" spc="-91">
                <a:solidFill>
                  <a:srgbClr val="C00000"/>
                </a:solidFill>
                <a:latin typeface="Arial Narrow" panose="02020603050405020304" pitchFamily="2"/>
              </a:rPr>
              <a:t>STRUTTURE DELL’AZIENDA U.S.L. E DELL’AZIENDA O.U. DI FERRARA </a:t>
            </a:r>
          </a:p>
        </p:txBody>
      </p:sp>
      <p:sp>
        <p:nvSpPr>
          <p:cNvPr id="298" name="Segnaposto testo 297"/>
          <p:cNvSpPr>
            <a:spLocks noGrp="1"/>
          </p:cNvSpPr>
          <p:nvPr>
            <p:ph type="body" idx="10"/>
          </p:nvPr>
        </p:nvSpPr>
        <p:spPr>
          <a:xfrm>
            <a:off x="4042557" y="143497"/>
            <a:ext cx="2698999" cy="293287"/>
          </a:xfrm>
          <a:prstGeom prst="rect">
            <a:avLst/>
          </a:prstGeom>
          <a:noFill/>
          <a:ln w="0" cmpd="sng">
            <a:noFill/>
            <a:prstDash val="solid"/>
          </a:ln>
        </p:spPr>
        <p:txBody>
          <a:bodyPr vert="horz" lIns="0" tIns="0" rIns="0" bIns="0" anchor="t">
            <a:normAutofit fontScale="75000"/>
          </a:bodyPr>
          <a:lstStyle>
            <a:lvl1pPr marL="0" marR="0" indent="0" algn="l">
              <a:lnSpc>
                <a:spcPts val="2395"/>
              </a:lnSpc>
              <a:spcAft>
                <a:spcPts val="0"/>
              </a:spcAft>
              <a:defRPr/>
            </a:lvl1pPr>
          </a:lstStyle>
          <a:p>
            <a:pPr marL="0" marR="0" indent="0" algn="l">
              <a:lnSpc>
                <a:spcPts val="2100"/>
              </a:lnSpc>
              <a:spcAft>
                <a:spcPts val="0"/>
              </a:spcAft>
            </a:pPr>
            <a:r>
              <a:rPr lang="it-IT" sz="1900" spc="200">
                <a:solidFill>
                  <a:srgbClr val="C00000"/>
                </a:solidFill>
                <a:latin typeface="Arial Narrow" panose="02020603050405020304" pitchFamily="2"/>
              </a:rPr>
              <a:t>It TERRITORIO ANNO 2016 </a:t>
            </a:r>
          </a:p>
        </p:txBody>
      </p:sp>
      <p:sp>
        <p:nvSpPr>
          <p:cNvPr id="299" name="Segnaposto testo 298"/>
          <p:cNvSpPr>
            <a:spLocks noGrp="1"/>
          </p:cNvSpPr>
          <p:nvPr>
            <p:ph type="body" idx="10"/>
          </p:nvPr>
        </p:nvSpPr>
        <p:spPr>
          <a:xfrm>
            <a:off x="6226120" y="1138154"/>
            <a:ext cx="438940" cy="91696"/>
          </a:xfrm>
          <a:prstGeom prst="rect">
            <a:avLst/>
          </a:prstGeom>
          <a:noFill/>
          <a:ln w="0" cmpd="sng">
            <a:noFill/>
            <a:prstDash val="solid"/>
          </a:ln>
        </p:spPr>
        <p:txBody>
          <a:bodyPr vert="horz" lIns="0" tIns="0" rIns="0" bIns="0" anchor="t"/>
          <a:lstStyle>
            <a:lvl1pPr marL="0" marR="0" indent="0" algn="l">
              <a:lnSpc>
                <a:spcPts val="684"/>
              </a:lnSpc>
              <a:spcAft>
                <a:spcPts val="11"/>
              </a:spcAft>
              <a:defRPr/>
            </a:lvl1pPr>
          </a:lstStyle>
          <a:p>
            <a:pPr marL="0" marR="0" indent="0" algn="l">
              <a:lnSpc>
                <a:spcPts val="600"/>
              </a:lnSpc>
              <a:spcAft>
                <a:spcPts val="10"/>
              </a:spcAft>
            </a:pPr>
            <a:r>
              <a:rPr lang="it-IT" sz="600" b="1" spc="51">
                <a:solidFill>
                  <a:srgbClr val="000000"/>
                </a:solidFill>
                <a:latin typeface="Tahoma" panose="02020603050405020304" pitchFamily="2"/>
              </a:rPr>
              <a:t>Cologna </a:t>
            </a:r>
          </a:p>
        </p:txBody>
      </p:sp>
      <p:sp>
        <p:nvSpPr>
          <p:cNvPr id="300" name="Segnaposto testo 299"/>
          <p:cNvSpPr>
            <a:spLocks noGrp="1"/>
          </p:cNvSpPr>
          <p:nvPr>
            <p:ph type="body" idx="10"/>
          </p:nvPr>
        </p:nvSpPr>
        <p:spPr>
          <a:xfrm>
            <a:off x="329019" y="1296344"/>
            <a:ext cx="396606"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0">
                <a:solidFill>
                  <a:srgbClr val="000000"/>
                </a:solidFill>
                <a:latin typeface="Tahoma" panose="02020603050405020304" pitchFamily="2"/>
              </a:rPr>
              <a:t>Pilastri </a:t>
            </a:r>
          </a:p>
        </p:txBody>
      </p:sp>
      <p:sp>
        <p:nvSpPr>
          <p:cNvPr id="301" name="Segnaposto testo 300"/>
          <p:cNvSpPr>
            <a:spLocks noGrp="1"/>
          </p:cNvSpPr>
          <p:nvPr>
            <p:ph type="body" idx="10"/>
          </p:nvPr>
        </p:nvSpPr>
        <p:spPr>
          <a:xfrm>
            <a:off x="7741242" y="1296344"/>
            <a:ext cx="392892"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74">
                <a:solidFill>
                  <a:srgbClr val="000000"/>
                </a:solidFill>
                <a:latin typeface="Tahoma" panose="02020603050405020304" pitchFamily="2"/>
              </a:rPr>
              <a:t>Ariano </a:t>
            </a:r>
          </a:p>
        </p:txBody>
      </p:sp>
      <p:sp>
        <p:nvSpPr>
          <p:cNvPr id="302" name="Segnaposto testo 301"/>
          <p:cNvSpPr>
            <a:spLocks noGrp="1"/>
          </p:cNvSpPr>
          <p:nvPr>
            <p:ph type="body" idx="10"/>
          </p:nvPr>
        </p:nvSpPr>
        <p:spPr>
          <a:xfrm>
            <a:off x="3689774" y="1931217"/>
            <a:ext cx="574113" cy="944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6">
                <a:solidFill>
                  <a:srgbClr val="000000"/>
                </a:solidFill>
                <a:latin typeface="Tahoma" panose="02020603050405020304" pitchFamily="2"/>
              </a:rPr>
              <a:t>Pontelagoscuro </a:t>
            </a:r>
          </a:p>
        </p:txBody>
      </p:sp>
      <p:sp>
        <p:nvSpPr>
          <p:cNvPr id="303" name="Segnaposto testo 302"/>
          <p:cNvSpPr>
            <a:spLocks noGrp="1"/>
          </p:cNvSpPr>
          <p:nvPr>
            <p:ph type="body" idx="10"/>
          </p:nvPr>
        </p:nvSpPr>
        <p:spPr>
          <a:xfrm>
            <a:off x="8827079" y="2088710"/>
            <a:ext cx="505784"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6">
                <a:solidFill>
                  <a:srgbClr val="000000"/>
                </a:solidFill>
                <a:latin typeface="Tahoma" panose="02020603050405020304" pitchFamily="2"/>
              </a:rPr>
              <a:t>Bosco Mesola </a:t>
            </a:r>
          </a:p>
        </p:txBody>
      </p:sp>
      <p:sp>
        <p:nvSpPr>
          <p:cNvPr id="304" name="Segnaposto testo 303"/>
          <p:cNvSpPr>
            <a:spLocks noGrp="1"/>
          </p:cNvSpPr>
          <p:nvPr>
            <p:ph type="body" idx="10"/>
          </p:nvPr>
        </p:nvSpPr>
        <p:spPr>
          <a:xfrm>
            <a:off x="750138" y="2327400"/>
            <a:ext cx="517667"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51">
                <a:solidFill>
                  <a:srgbClr val="000000"/>
                </a:solidFill>
                <a:latin typeface="Tahoma" panose="02020603050405020304" pitchFamily="2"/>
              </a:rPr>
              <a:t>Casumaro </a:t>
            </a:r>
          </a:p>
        </p:txBody>
      </p:sp>
      <p:sp>
        <p:nvSpPr>
          <p:cNvPr id="305" name="Segnaposto testo 304"/>
          <p:cNvSpPr>
            <a:spLocks noGrp="1"/>
          </p:cNvSpPr>
          <p:nvPr>
            <p:ph type="body" idx="10"/>
          </p:nvPr>
        </p:nvSpPr>
        <p:spPr>
          <a:xfrm>
            <a:off x="488702" y="2646586"/>
            <a:ext cx="505784"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51">
                <a:solidFill>
                  <a:srgbClr val="000000"/>
                </a:solidFill>
                <a:latin typeface="Tahoma" panose="02020603050405020304" pitchFamily="2"/>
              </a:rPr>
              <a:t>Reno Centese </a:t>
            </a:r>
          </a:p>
        </p:txBody>
      </p:sp>
      <p:sp>
        <p:nvSpPr>
          <p:cNvPr id="306" name="Segnaposto testo 305"/>
          <p:cNvSpPr>
            <a:spLocks noGrp="1"/>
          </p:cNvSpPr>
          <p:nvPr>
            <p:ph type="body" idx="10"/>
          </p:nvPr>
        </p:nvSpPr>
        <p:spPr>
          <a:xfrm>
            <a:off x="3281285" y="2967173"/>
            <a:ext cx="507269" cy="1784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300" spc="40">
                <a:solidFill>
                  <a:srgbClr val="000000"/>
                </a:solidFill>
                <a:latin typeface="Verdana" panose="02020603050405020304" pitchFamily="2"/>
              </a:rPr>
              <a:t>Cona </a:t>
            </a:r>
          </a:p>
        </p:txBody>
      </p:sp>
      <p:sp>
        <p:nvSpPr>
          <p:cNvPr id="307" name="Segnaposto testo 306"/>
          <p:cNvSpPr>
            <a:spLocks noGrp="1"/>
          </p:cNvSpPr>
          <p:nvPr>
            <p:ph type="body" idx="10"/>
          </p:nvPr>
        </p:nvSpPr>
        <p:spPr>
          <a:xfrm>
            <a:off x="415173" y="3200962"/>
            <a:ext cx="450081"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6">
                <a:solidFill>
                  <a:srgbClr val="000000"/>
                </a:solidFill>
                <a:latin typeface="Tahoma" panose="02020603050405020304" pitchFamily="2"/>
              </a:rPr>
              <a:t>Renazzo </a:t>
            </a:r>
          </a:p>
        </p:txBody>
      </p:sp>
      <p:sp>
        <p:nvSpPr>
          <p:cNvPr id="308" name="Segnaposto testo 307"/>
          <p:cNvSpPr>
            <a:spLocks noGrp="1"/>
          </p:cNvSpPr>
          <p:nvPr>
            <p:ph type="body" idx="10"/>
          </p:nvPr>
        </p:nvSpPr>
        <p:spPr>
          <a:xfrm>
            <a:off x="4634498" y="4138222"/>
            <a:ext cx="513211" cy="95196"/>
          </a:xfrm>
          <a:prstGeom prst="rect">
            <a:avLst/>
          </a:prstGeom>
          <a:noFill/>
          <a:ln w="0" cmpd="sng">
            <a:noFill/>
            <a:prstDash val="solid"/>
          </a:ln>
        </p:spPr>
        <p:txBody>
          <a:bodyPr vert="horz" lIns="0" tIns="0" rIns="0" bIns="0" anchor="t"/>
          <a:lstStyle>
            <a:lvl1pPr marL="0" marR="0" indent="0" algn="l">
              <a:lnSpc>
                <a:spcPts val="798"/>
              </a:lnSpc>
              <a:spcAft>
                <a:spcPts val="29"/>
              </a:spcAft>
              <a:defRPr/>
            </a:lvl1pPr>
          </a:lstStyle>
          <a:p>
            <a:pPr marL="0" marR="0" indent="0" algn="l">
              <a:lnSpc>
                <a:spcPts val="700"/>
              </a:lnSpc>
              <a:spcAft>
                <a:spcPts val="25"/>
              </a:spcAft>
            </a:pPr>
            <a:r>
              <a:rPr lang="it-IT" sz="600" b="1" spc="-51">
                <a:solidFill>
                  <a:srgbClr val="000000"/>
                </a:solidFill>
                <a:latin typeface="Tahoma" panose="02020603050405020304" pitchFamily="2"/>
              </a:rPr>
              <a:t>Pontegradella </a:t>
            </a:r>
          </a:p>
        </p:txBody>
      </p:sp>
      <p:sp>
        <p:nvSpPr>
          <p:cNvPr id="309" name="Segnaposto testo 308"/>
          <p:cNvSpPr>
            <a:spLocks noGrp="1"/>
          </p:cNvSpPr>
          <p:nvPr>
            <p:ph type="body" idx="10"/>
          </p:nvPr>
        </p:nvSpPr>
        <p:spPr>
          <a:xfrm>
            <a:off x="3265686" y="4471408"/>
            <a:ext cx="855599"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23">
                <a:solidFill>
                  <a:srgbClr val="000000"/>
                </a:solidFill>
                <a:latin typeface="Tahoma" panose="02020603050405020304" pitchFamily="2"/>
              </a:rPr>
              <a:t>Santa Maria Codifiume </a:t>
            </a:r>
          </a:p>
        </p:txBody>
      </p:sp>
      <p:sp>
        <p:nvSpPr>
          <p:cNvPr id="310" name="Segnaposto testo 309"/>
          <p:cNvSpPr>
            <a:spLocks noGrp="1"/>
          </p:cNvSpPr>
          <p:nvPr>
            <p:ph type="body" idx="10"/>
          </p:nvPr>
        </p:nvSpPr>
        <p:spPr>
          <a:xfrm>
            <a:off x="6817315" y="5664157"/>
            <a:ext cx="578569" cy="909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29">
                <a:solidFill>
                  <a:srgbClr val="000000"/>
                </a:solidFill>
                <a:latin typeface="Tahoma" panose="02020603050405020304" pitchFamily="2"/>
              </a:rPr>
              <a:t>Longastrino </a:t>
            </a:r>
          </a:p>
        </p:txBody>
      </p:sp>
      <p:sp>
        <p:nvSpPr>
          <p:cNvPr id="311" name="Segnaposto testo 310"/>
          <p:cNvSpPr>
            <a:spLocks noGrp="1"/>
          </p:cNvSpPr>
          <p:nvPr>
            <p:ph type="body" idx="10"/>
          </p:nvPr>
        </p:nvSpPr>
        <p:spPr>
          <a:xfrm>
            <a:off x="3101547" y="5741853"/>
            <a:ext cx="1293796" cy="1041555"/>
          </a:xfrm>
          <a:prstGeom prst="rect">
            <a:avLst/>
          </a:prstGeom>
          <a:noFill/>
          <a:ln w="0" cmpd="sng">
            <a:noFill/>
            <a:prstDash val="solid"/>
          </a:ln>
        </p:spPr>
        <p:txBody>
          <a:bodyPr vert="horz" lIns="0" tIns="1449" rIns="0" bIns="0" anchor="t"/>
          <a:lstStyle>
            <a:lvl1pPr marL="52153" marR="0" indent="0" algn="just">
              <a:lnSpc>
                <a:spcPts val="1597"/>
              </a:lnSpc>
              <a:spcBef>
                <a:spcPts val="120"/>
              </a:spcBef>
              <a:spcAft>
                <a:spcPts val="245"/>
              </a:spcAft>
              <a:buFont typeface="Symbol"/>
              <a:buChar char="·"/>
              <a:defRPr/>
            </a:lvl1pPr>
          </a:lstStyle>
          <a:p>
            <a:pPr marL="45720" marR="0" indent="0" algn="just">
              <a:lnSpc>
                <a:spcPts val="1300"/>
              </a:lnSpc>
              <a:spcAft>
                <a:spcPts val="0"/>
              </a:spcAft>
            </a:pPr>
            <a:r>
              <a:rPr lang="it-IT" sz="1300" i="1" spc="-51">
                <a:solidFill>
                  <a:srgbClr val="000000"/>
                </a:solidFill>
                <a:latin typeface="Verdana" panose="02020603050405020304" pitchFamily="2"/>
              </a:rPr>
              <a:t>PRESIDI: </a:t>
            </a:r>
          </a:p>
          <a:p>
            <a:pPr marL="45720" marR="0" indent="0" algn="just">
              <a:lnSpc>
                <a:spcPts val="1300"/>
              </a:lnSpc>
              <a:spcBef>
                <a:spcPts val="250"/>
              </a:spcBef>
              <a:spcAft>
                <a:spcPts val="0"/>
              </a:spcAft>
              <a:buFont typeface="Symbol"/>
              <a:buChar char="·"/>
            </a:pPr>
            <a:r>
              <a:rPr lang="it-IT" sz="1300" i="1" spc="-46">
                <a:solidFill>
                  <a:srgbClr val="000000"/>
                </a:solidFill>
                <a:latin typeface="Verdana" panose="02020603050405020304" pitchFamily="2"/>
              </a:rPr>
              <a:t>CONA PL 710 </a:t>
            </a:r>
          </a:p>
          <a:p>
            <a:pPr marL="45720" marR="0" indent="0" algn="just">
              <a:lnSpc>
                <a:spcPts val="1300"/>
              </a:lnSpc>
              <a:spcBef>
                <a:spcPts val="175"/>
              </a:spcBef>
              <a:spcAft>
                <a:spcPts val="0"/>
              </a:spcAft>
              <a:buFont typeface="Symbol"/>
              <a:buChar char="·"/>
            </a:pPr>
            <a:r>
              <a:rPr lang="it-IT" sz="1300" i="1" spc="-57">
                <a:solidFill>
                  <a:srgbClr val="000000"/>
                </a:solidFill>
                <a:latin typeface="Verdana" panose="02020603050405020304" pitchFamily="2"/>
              </a:rPr>
              <a:t>CENTO PL 155 </a:t>
            </a:r>
          </a:p>
          <a:p>
            <a:pPr marL="45720" marR="0" indent="0" algn="just">
              <a:lnSpc>
                <a:spcPts val="1300"/>
              </a:lnSpc>
              <a:spcBef>
                <a:spcPts val="175"/>
              </a:spcBef>
              <a:spcAft>
                <a:spcPts val="0"/>
              </a:spcAft>
              <a:buFont typeface="Symbol"/>
              <a:buChar char="·"/>
            </a:pPr>
            <a:r>
              <a:rPr lang="it-IT" sz="1300" i="1" spc="-91">
                <a:solidFill>
                  <a:srgbClr val="000000"/>
                </a:solidFill>
                <a:latin typeface="Verdana" panose="02020603050405020304" pitchFamily="2"/>
              </a:rPr>
              <a:t>ARGENTA PL 118 </a:t>
            </a:r>
          </a:p>
          <a:p>
            <a:pPr marL="45720" marR="0" indent="0" algn="just">
              <a:lnSpc>
                <a:spcPts val="1400"/>
              </a:lnSpc>
              <a:spcBef>
                <a:spcPts val="105"/>
              </a:spcBef>
              <a:spcAft>
                <a:spcPts val="215"/>
              </a:spcAft>
              <a:buFont typeface="Symbol"/>
              <a:buChar char="·"/>
            </a:pPr>
            <a:r>
              <a:rPr lang="it-IT" sz="1300" i="1" spc="-74">
                <a:solidFill>
                  <a:srgbClr val="000000"/>
                </a:solidFill>
                <a:latin typeface="Verdana" panose="02020603050405020304" pitchFamily="2"/>
              </a:rPr>
              <a:t>DELTA PL 221 </a:t>
            </a:r>
          </a:p>
        </p:txBody>
      </p:sp>
      <p:sp>
        <p:nvSpPr>
          <p:cNvPr id="312" name="Segnaposto testo 311"/>
          <p:cNvSpPr>
            <a:spLocks noGrp="1"/>
          </p:cNvSpPr>
          <p:nvPr>
            <p:ph type="body" idx="10"/>
          </p:nvPr>
        </p:nvSpPr>
        <p:spPr>
          <a:xfrm>
            <a:off x="3108976" y="6961901"/>
            <a:ext cx="1290083" cy="178492"/>
          </a:xfrm>
          <a:prstGeom prst="rect">
            <a:avLst/>
          </a:prstGeom>
          <a:noFill/>
          <a:ln w="0" cmpd="sng">
            <a:noFill/>
            <a:prstDash val="solid"/>
          </a:ln>
        </p:spPr>
        <p:txBody>
          <a:bodyPr vert="horz" lIns="0" tIns="1449" rIns="0" bIns="0" anchor="t"/>
          <a:lstStyle>
            <a:lvl1pPr marL="0" marR="0" indent="0" algn="l">
              <a:lnSpc>
                <a:spcPts val="1369"/>
              </a:lnSpc>
              <a:spcAft>
                <a:spcPts val="0"/>
              </a:spcAft>
              <a:defRPr/>
            </a:lvl1pPr>
          </a:lstStyle>
          <a:p>
            <a:pPr marL="0" marR="0" indent="0" algn="l">
              <a:lnSpc>
                <a:spcPts val="1200"/>
              </a:lnSpc>
              <a:spcAft>
                <a:spcPts val="0"/>
              </a:spcAft>
            </a:pPr>
            <a:r>
              <a:rPr lang="it-IT" sz="1300" i="1" spc="-68">
                <a:solidFill>
                  <a:srgbClr val="000000"/>
                </a:solidFill>
                <a:latin typeface="Verdana" panose="02020603050405020304" pitchFamily="2"/>
              </a:rPr>
              <a:t>Totale PL Pubblici </a:t>
            </a:r>
          </a:p>
        </p:txBody>
      </p:sp>
      <p:sp>
        <p:nvSpPr>
          <p:cNvPr id="313" name="Segnaposto testo 312"/>
          <p:cNvSpPr>
            <a:spLocks noGrp="1"/>
          </p:cNvSpPr>
          <p:nvPr>
            <p:ph type="body" idx="10"/>
          </p:nvPr>
        </p:nvSpPr>
        <p:spPr>
          <a:xfrm>
            <a:off x="3028018" y="7165595"/>
            <a:ext cx="564458" cy="185492"/>
          </a:xfrm>
          <a:prstGeom prst="rect">
            <a:avLst/>
          </a:prstGeom>
          <a:noFill/>
          <a:ln w="0" cmpd="sng">
            <a:noFill/>
            <a:prstDash val="solid"/>
          </a:ln>
        </p:spPr>
        <p:txBody>
          <a:bodyPr vert="horz" lIns="0" tIns="2895" rIns="0" bIns="0" anchor="t"/>
          <a:lstStyle>
            <a:lvl1pPr marL="0" marR="0" indent="0" algn="l">
              <a:lnSpc>
                <a:spcPts val="1483"/>
              </a:lnSpc>
              <a:spcAft>
                <a:spcPts val="0"/>
              </a:spcAft>
              <a:defRPr/>
            </a:lvl1pPr>
          </a:lstStyle>
          <a:p>
            <a:pPr marL="0" marR="0" indent="0" algn="l">
              <a:lnSpc>
                <a:spcPts val="1300"/>
              </a:lnSpc>
              <a:spcAft>
                <a:spcPts val="0"/>
              </a:spcAft>
            </a:pPr>
            <a:r>
              <a:rPr lang="it-IT" sz="1300" b="1" i="1" spc="46">
                <a:solidFill>
                  <a:srgbClr val="000000"/>
                </a:solidFill>
                <a:latin typeface="Arial" panose="02020603050405020304" pitchFamily="2"/>
              </a:rPr>
              <a:t>1.047 </a:t>
            </a:r>
          </a:p>
        </p:txBody>
      </p:sp>
      <p:sp>
        <p:nvSpPr>
          <p:cNvPr id="314" name="Segnaposto testo 313"/>
          <p:cNvSpPr>
            <a:spLocks noGrp="1"/>
          </p:cNvSpPr>
          <p:nvPr>
            <p:ph type="body" idx="10"/>
          </p:nvPr>
        </p:nvSpPr>
        <p:spPr>
          <a:xfrm>
            <a:off x="6021130" y="6511123"/>
            <a:ext cx="2891360" cy="759467"/>
          </a:xfrm>
          <a:prstGeom prst="rect">
            <a:avLst/>
          </a:prstGeom>
          <a:noFill/>
          <a:ln w="12065" cmpd="sng">
            <a:solidFill>
              <a:srgbClr val="436F97"/>
            </a:solidFill>
            <a:prstDash val="solid"/>
          </a:ln>
        </p:spPr>
        <p:txBody>
          <a:bodyPr vert="horz" lIns="0" tIns="0" rIns="0" bIns="0" anchor="t"/>
          <a:lstStyle>
            <a:lvl1pPr marL="104306" marR="0" indent="0" algn="l">
              <a:lnSpc>
                <a:spcPts val="1597"/>
              </a:lnSpc>
              <a:spcBef>
                <a:spcPts val="0"/>
              </a:spcBef>
              <a:spcAft>
                <a:spcPts val="1397"/>
              </a:spcAft>
              <a:defRPr/>
            </a:lvl1pPr>
          </a:lstStyle>
          <a:p>
            <a:pPr marL="91440" marR="0" indent="0" algn="l">
              <a:lnSpc>
                <a:spcPts val="1100"/>
              </a:lnSpc>
              <a:spcAft>
                <a:spcPts val="0"/>
              </a:spcAft>
            </a:pPr>
            <a:r>
              <a:rPr lang="it-IT" sz="1300" spc="-97">
                <a:solidFill>
                  <a:srgbClr val="000000"/>
                </a:solidFill>
                <a:latin typeface="Verdana" panose="02020603050405020304" pitchFamily="2"/>
              </a:rPr>
              <a:t>2 </a:t>
            </a:r>
            <a:r>
              <a:rPr lang="it-IT" sz="1300" b="1" spc="-97">
                <a:solidFill>
                  <a:srgbClr val="000000"/>
                </a:solidFill>
                <a:latin typeface="Verdana" panose="02020603050405020304" pitchFamily="2"/>
              </a:rPr>
              <a:t>Os.Co. </a:t>
            </a:r>
          </a:p>
          <a:p>
            <a:pPr marL="91440" marR="0" indent="0" algn="l">
              <a:lnSpc>
                <a:spcPts val="1400"/>
              </a:lnSpc>
              <a:spcBef>
                <a:spcPts val="0"/>
              </a:spcBef>
              <a:spcAft>
                <a:spcPts val="0"/>
              </a:spcAft>
            </a:pPr>
            <a:r>
              <a:rPr lang="it-IT" sz="1300" b="1" spc="-103">
                <a:solidFill>
                  <a:srgbClr val="000000"/>
                </a:solidFill>
                <a:latin typeface="Verdana" panose="02020603050405020304" pitchFamily="2"/>
              </a:rPr>
              <a:t>4 Ospedali </a:t>
            </a:r>
          </a:p>
          <a:p>
            <a:pPr marL="91440" marR="0" indent="0" algn="l">
              <a:lnSpc>
                <a:spcPts val="1400"/>
              </a:lnSpc>
              <a:spcBef>
                <a:spcPts val="0"/>
              </a:spcBef>
              <a:spcAft>
                <a:spcPts val="1225"/>
              </a:spcAft>
            </a:pPr>
            <a:r>
              <a:rPr lang="it-IT" sz="1300" b="1" spc="-120">
                <a:solidFill>
                  <a:srgbClr val="000000"/>
                </a:solidFill>
                <a:latin typeface="Verdana" panose="02020603050405020304" pitchFamily="2"/>
              </a:rPr>
              <a:t>6 Case della Salute + 2 In Sviluppo </a:t>
            </a:r>
          </a:p>
        </p:txBody>
      </p:sp>
      <p:sp>
        <p:nvSpPr>
          <p:cNvPr id="315" name="Segnaposto testo 314"/>
          <p:cNvSpPr>
            <a:spLocks noGrp="1"/>
          </p:cNvSpPr>
          <p:nvPr>
            <p:ph type="body" idx="10"/>
          </p:nvPr>
        </p:nvSpPr>
        <p:spPr>
          <a:xfrm>
            <a:off x="9797798" y="7118694"/>
            <a:ext cx="321592" cy="193192"/>
          </a:xfrm>
          <a:prstGeom prst="rect">
            <a:avLst/>
          </a:prstGeom>
          <a:noFill/>
          <a:ln w="0" cmpd="sng">
            <a:noFill/>
            <a:prstDash val="solid"/>
          </a:ln>
        </p:spPr>
        <p:txBody>
          <a:bodyPr vert="horz" lIns="0" tIns="1449" rIns="0" bIns="0" anchor="t"/>
          <a:lstStyle>
            <a:lvl1pPr marL="0" marR="0" indent="0" algn="l">
              <a:lnSpc>
                <a:spcPts val="1483"/>
              </a:lnSpc>
              <a:spcAft>
                <a:spcPts val="0"/>
              </a:spcAft>
              <a:defRPr/>
            </a:lvl1pPr>
          </a:lstStyle>
          <a:p>
            <a:pPr marL="0" marR="0" indent="0" algn="l">
              <a:lnSpc>
                <a:spcPts val="1300"/>
              </a:lnSpc>
              <a:spcAft>
                <a:spcPts val="0"/>
              </a:spcAft>
            </a:pPr>
            <a:r>
              <a:rPr lang="it-IT" sz="1400" spc="68">
                <a:solidFill>
                  <a:srgbClr val="878A7D"/>
                </a:solidFill>
                <a:latin typeface="Arial" panose="02020603050405020304" pitchFamily="2"/>
              </a:rPr>
              <a:t>19 </a:t>
            </a:r>
          </a:p>
        </p:txBody>
      </p:sp>
    </p:spTree>
    <p:extLst>
      <p:ext uri="{BB962C8B-B14F-4D97-AF65-F5344CB8AC3E}">
        <p14:creationId xmlns:p14="http://schemas.microsoft.com/office/powerpoint/2010/main" val="1457309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8_1_">
    <p:bg>
      <p:bgPr>
        <a:solidFill>
          <a:schemeClr val="bg1">
            <a:alpha val="0"/>
          </a:schemeClr>
        </a:solidFill>
        <a:effectLst/>
      </p:bgPr>
    </p:bg>
    <p:spTree>
      <p:nvGrpSpPr>
        <p:cNvPr id="1" name=""/>
        <p:cNvGrpSpPr/>
        <p:nvPr/>
      </p:nvGrpSpPr>
      <p:grpSpPr>
        <a:xfrm>
          <a:off x="0" y="0"/>
          <a:ext cx="0" cy="0"/>
          <a:chOff x="0" y="0"/>
          <a:chExt cx="0" cy="0"/>
        </a:xfrm>
      </p:grpSpPr>
      <p:sp>
        <p:nvSpPr>
          <p:cNvPr id="318" name="Segnaposto testo 317"/>
          <p:cNvSpPr>
            <a:spLocks noGrp="1"/>
          </p:cNvSpPr>
          <p:nvPr>
            <p:ph type="body" idx="10"/>
          </p:nvPr>
        </p:nvSpPr>
        <p:spPr>
          <a:xfrm>
            <a:off x="705572" y="909964"/>
            <a:ext cx="9625489" cy="1512635"/>
          </a:xfrm>
          <a:prstGeom prst="rect">
            <a:avLst/>
          </a:prstGeom>
          <a:noFill/>
          <a:ln w="0" cmpd="sng">
            <a:noFill/>
            <a:prstDash val="solid"/>
          </a:ln>
        </p:spPr>
        <p:txBody>
          <a:bodyPr vert="horz" lIns="0" tIns="259224" rIns="0" bIns="0" anchor="t">
            <a:normAutofit fontScale="65000"/>
          </a:bodyPr>
          <a:lstStyle>
            <a:lvl1pPr marL="312917" marR="0" indent="0" algn="l">
              <a:lnSpc>
                <a:spcPts val="4449"/>
              </a:lnSpc>
              <a:spcAft>
                <a:spcPts val="5795"/>
              </a:spcAft>
              <a:defRPr/>
            </a:lvl1pPr>
          </a:lstStyle>
          <a:p>
            <a:pPr marL="274320" marR="0" indent="0" algn="l">
              <a:lnSpc>
                <a:spcPts val="3900"/>
              </a:lnSpc>
              <a:spcAft>
                <a:spcPts val="5080"/>
              </a:spcAft>
            </a:pPr>
            <a:r>
              <a:rPr lang="it-IT" sz="3200" spc="587">
                <a:solidFill>
                  <a:srgbClr val="CC0000"/>
                </a:solidFill>
                <a:latin typeface="Arial Narrow" panose="02020603050405020304" pitchFamily="2"/>
              </a:rPr>
              <a:t>I DISTRETTI </a:t>
            </a:r>
          </a:p>
        </p:txBody>
      </p:sp>
      <p:sp>
        <p:nvSpPr>
          <p:cNvPr id="321" name="Segnaposto testo 320"/>
          <p:cNvSpPr>
            <a:spLocks noGrp="1"/>
          </p:cNvSpPr>
          <p:nvPr>
            <p:ph type="body" idx="10"/>
          </p:nvPr>
        </p:nvSpPr>
        <p:spPr>
          <a:xfrm>
            <a:off x="830350" y="3770738"/>
            <a:ext cx="8299756" cy="3026670"/>
          </a:xfrm>
          <a:prstGeom prst="rect">
            <a:avLst/>
          </a:prstGeom>
          <a:noFill/>
          <a:ln w="0" cmpd="sng">
            <a:noFill/>
            <a:prstDash val="solid"/>
          </a:ln>
        </p:spPr>
        <p:txBody>
          <a:bodyPr vert="horz" lIns="0" tIns="0" rIns="0" bIns="0" anchor="t"/>
          <a:lstStyle>
            <a:lvl1pPr marL="0" marR="0" indent="0" algn="just">
              <a:lnSpc>
                <a:spcPts val="2510"/>
              </a:lnSpc>
              <a:spcBef>
                <a:spcPts val="0"/>
              </a:spcBef>
              <a:spcAft>
                <a:spcPts val="0"/>
              </a:spcAft>
              <a:defRPr/>
            </a:lvl1pPr>
          </a:lstStyle>
          <a:p>
            <a:pPr marL="0" marR="0" indent="0" algn="just">
              <a:lnSpc>
                <a:spcPts val="2200"/>
              </a:lnSpc>
              <a:spcAft>
                <a:spcPts val="0"/>
              </a:spcAft>
            </a:pPr>
            <a:r>
              <a:rPr lang="it-IT" sz="2100" spc="-23">
                <a:solidFill>
                  <a:srgbClr val="C00000"/>
                </a:solidFill>
                <a:latin typeface="Arial Narrow" panose="02020603050405020304" pitchFamily="2"/>
              </a:rPr>
              <a:t>FUNZIONI: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sanitaria di base (medici di medicina generale, pediatri).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emergenza sanitaria territoriale (guardia medica) </a:t>
            </a:r>
          </a:p>
          <a:p>
            <a:pPr marL="0" marR="0" indent="0" algn="just">
              <a:lnSpc>
                <a:spcPts val="2200"/>
              </a:lnSpc>
              <a:spcBef>
                <a:spcPts val="0"/>
              </a:spcBef>
              <a:spcAft>
                <a:spcPts val="0"/>
              </a:spcAft>
            </a:pPr>
            <a:r>
              <a:rPr lang="it-IT" sz="2100" spc="-17">
                <a:solidFill>
                  <a:srgbClr val="000000"/>
                </a:solidFill>
                <a:latin typeface="Arial Narrow" panose="02020603050405020304" pitchFamily="2"/>
              </a:rPr>
              <a:t>assistenza farmaceutica (farmaceutica convenzionata, erogazione diretta dei farmaci)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integrativa (</a:t>
            </a:r>
            <a:r>
              <a:rPr lang="it-IT" sz="2100" u="sng" spc="-6">
                <a:solidFill>
                  <a:srgbClr val="0000FF"/>
                </a:solidFill>
                <a:latin typeface="Arial Narrow" panose="02020603050405020304" pitchFamily="2"/>
              </a:rPr>
              <a:t>ass.za</a:t>
            </a:r>
            <a:r>
              <a:rPr lang="it-IT" sz="2100" spc="-6">
                <a:solidFill>
                  <a:srgbClr val="000000"/>
                </a:solidFill>
                <a:latin typeface="Arial Narrow" panose="02020603050405020304" pitchFamily="2"/>
              </a:rPr>
              <a:t> ai pazienti diabetici e celiaci)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specialistica ambulatoriale (radiologia, laboratorio e visite specialistiche)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protesica (ausili protesici, sacche, stomie, cateteri) </a:t>
            </a:r>
          </a:p>
          <a:p>
            <a:pPr marL="0" marR="0" indent="0" algn="just">
              <a:lnSpc>
                <a:spcPts val="2200"/>
              </a:lnSpc>
              <a:spcBef>
                <a:spcPts val="0"/>
              </a:spcBef>
              <a:spcAft>
                <a:spcPts val="0"/>
              </a:spcAft>
            </a:pPr>
            <a:r>
              <a:rPr lang="it-IT" sz="2100" spc="-11">
                <a:solidFill>
                  <a:srgbClr val="000000"/>
                </a:solidFill>
                <a:latin typeface="Arial Narrow" panose="02020603050405020304" pitchFamily="2"/>
              </a:rPr>
              <a:t>assistenza termale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sociosanitaria domiciliare e territoriale (ad anziani e disabili)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sociosanitaria residenziale e semiresidenziale (in strutture) </a:t>
            </a:r>
          </a:p>
        </p:txBody>
      </p:sp>
      <p:sp>
        <p:nvSpPr>
          <p:cNvPr id="322" name="Segnaposto testo 321"/>
          <p:cNvSpPr>
            <a:spLocks noGrp="1"/>
          </p:cNvSpPr>
          <p:nvPr>
            <p:ph type="body" idx="10"/>
          </p:nvPr>
        </p:nvSpPr>
        <p:spPr>
          <a:xfrm>
            <a:off x="2445736" y="2491893"/>
            <a:ext cx="6160016" cy="380784"/>
          </a:xfrm>
          <a:prstGeom prst="rect">
            <a:avLst/>
          </a:prstGeom>
          <a:noFill/>
          <a:ln w="0" cmpd="sng">
            <a:noFill/>
            <a:prstDash val="solid"/>
          </a:ln>
        </p:spPr>
        <p:txBody>
          <a:bodyPr vert="horz" lIns="0" tIns="46342" rIns="0" bIns="0" anchor="t"/>
          <a:lstStyle>
            <a:lvl1pPr marL="0" marR="0" indent="0" algn="l">
              <a:lnSpc>
                <a:spcPts val="2167"/>
              </a:lnSpc>
              <a:spcAft>
                <a:spcPts val="519"/>
              </a:spcAft>
              <a:defRPr/>
            </a:lvl1pPr>
          </a:lstStyle>
          <a:p>
            <a:pPr marL="0" marR="0" indent="0" algn="l">
              <a:lnSpc>
                <a:spcPts val="1900"/>
              </a:lnSpc>
              <a:spcAft>
                <a:spcPts val="455"/>
              </a:spcAft>
            </a:pPr>
            <a:r>
              <a:rPr lang="it-IT" sz="1900" spc="68">
                <a:solidFill>
                  <a:srgbClr val="001F5F"/>
                </a:solidFill>
                <a:latin typeface="Arial Narrow" panose="02020603050405020304" pitchFamily="2"/>
              </a:rPr>
              <a:t>L</a:t>
            </a:r>
            <a:r>
              <a:rPr lang="it-IT" sz="2100" b="1" spc="68">
                <a:solidFill>
                  <a:srgbClr val="001F5F"/>
                </a:solidFill>
                <a:latin typeface="Lucida Console" panose="02020603050405020304"/>
              </a:rPr>
              <a:t>’</a:t>
            </a:r>
            <a:r>
              <a:rPr lang="it-IT" sz="1900" spc="68">
                <a:solidFill>
                  <a:srgbClr val="001F5F"/>
                </a:solidFill>
                <a:latin typeface="Arial Narrow" panose="02020603050405020304" pitchFamily="2"/>
              </a:rPr>
              <a:t>articolazione distrettuale è prerogativa delle Aziende USL </a:t>
            </a:r>
          </a:p>
        </p:txBody>
      </p:sp>
      <p:sp>
        <p:nvSpPr>
          <p:cNvPr id="323" name="Segnaposto testo 322"/>
          <p:cNvSpPr>
            <a:spLocks noGrp="1"/>
          </p:cNvSpPr>
          <p:nvPr>
            <p:ph type="body" idx="10"/>
          </p:nvPr>
        </p:nvSpPr>
        <p:spPr>
          <a:xfrm>
            <a:off x="1472049" y="2872677"/>
            <a:ext cx="8103682" cy="454280"/>
          </a:xfrm>
          <a:prstGeom prst="rect">
            <a:avLst/>
          </a:prstGeom>
          <a:noFill/>
          <a:ln w="0" cmpd="sng">
            <a:noFill/>
            <a:prstDash val="solid"/>
          </a:ln>
        </p:spPr>
        <p:txBody>
          <a:bodyPr vert="horz" lIns="0" tIns="0" rIns="0" bIns="0" anchor="t"/>
          <a:lstStyle>
            <a:lvl1pPr marL="0" marR="0" indent="0" algn="l">
              <a:lnSpc>
                <a:spcPts val="2167"/>
              </a:lnSpc>
              <a:spcAft>
                <a:spcPts val="1500"/>
              </a:spcAft>
              <a:defRPr/>
            </a:lvl1pPr>
          </a:lstStyle>
          <a:p>
            <a:pPr marL="0" marR="0" indent="0" algn="l">
              <a:lnSpc>
                <a:spcPts val="1900"/>
              </a:lnSpc>
              <a:spcAft>
                <a:spcPts val="1315"/>
              </a:spcAft>
            </a:pPr>
            <a:r>
              <a:rPr lang="it-IT" sz="1800" spc="11">
                <a:solidFill>
                  <a:srgbClr val="001F5F"/>
                </a:solidFill>
                <a:latin typeface="Arial Narrow" panose="02020603050405020304" pitchFamily="2"/>
              </a:rPr>
              <a:t>Il Distretto è il fulcro dell</a:t>
            </a:r>
            <a:r>
              <a:rPr lang="it-IT" sz="2100" spc="11">
                <a:solidFill>
                  <a:srgbClr val="001F5F"/>
                </a:solidFill>
                <a:latin typeface="Lucida Console" panose="02020603050405020304"/>
              </a:rPr>
              <a:t>’</a:t>
            </a:r>
            <a:r>
              <a:rPr lang="it-IT" sz="1800" spc="11">
                <a:solidFill>
                  <a:srgbClr val="001F5F"/>
                </a:solidFill>
                <a:latin typeface="Arial Narrow" panose="02020603050405020304" pitchFamily="2"/>
              </a:rPr>
              <a:t>assistenza territoriale, dove avviene la presa in carico dei cittadini </a:t>
            </a:r>
          </a:p>
        </p:txBody>
      </p:sp>
    </p:spTree>
    <p:extLst>
      <p:ext uri="{BB962C8B-B14F-4D97-AF65-F5344CB8AC3E}">
        <p14:creationId xmlns:p14="http://schemas.microsoft.com/office/powerpoint/2010/main" val="6222331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9_1_">
    <p:bg>
      <p:bgPr>
        <a:solidFill>
          <a:schemeClr val="bg1">
            <a:alpha val="0"/>
          </a:schemeClr>
        </a:solidFill>
        <a:effectLst/>
      </p:bgPr>
    </p:bg>
    <p:spTree>
      <p:nvGrpSpPr>
        <p:cNvPr id="1" name=""/>
        <p:cNvGrpSpPr/>
        <p:nvPr/>
      </p:nvGrpSpPr>
      <p:grpSpPr>
        <a:xfrm>
          <a:off x="0" y="0"/>
          <a:ext cx="0" cy="0"/>
          <a:chOff x="0" y="0"/>
          <a:chExt cx="0" cy="0"/>
        </a:xfrm>
      </p:grpSpPr>
      <p:sp>
        <p:nvSpPr>
          <p:cNvPr id="327" name="Segnaposto testo 326"/>
          <p:cNvSpPr>
            <a:spLocks noGrp="1"/>
          </p:cNvSpPr>
          <p:nvPr>
            <p:ph type="body" idx="10"/>
          </p:nvPr>
        </p:nvSpPr>
        <p:spPr>
          <a:xfrm>
            <a:off x="81698" y="909961"/>
            <a:ext cx="10427613" cy="1260646"/>
          </a:xfrm>
          <a:prstGeom prst="rect">
            <a:avLst/>
          </a:prstGeom>
          <a:noFill/>
          <a:ln w="0" cmpd="sng">
            <a:noFill/>
            <a:prstDash val="solid"/>
          </a:ln>
        </p:spPr>
        <p:txBody>
          <a:bodyPr vert="horz" lIns="0" tIns="256327" rIns="0" bIns="0" anchor="t">
            <a:normAutofit fontScale="70000"/>
          </a:bodyPr>
          <a:lstStyle>
            <a:lvl1pPr marL="938750" marR="0" indent="0" algn="l">
              <a:lnSpc>
                <a:spcPts val="4563"/>
              </a:lnSpc>
              <a:spcAft>
                <a:spcPts val="3713"/>
              </a:spcAft>
              <a:defRPr/>
            </a:lvl1pPr>
          </a:lstStyle>
          <a:p>
            <a:pPr marL="822960" marR="0" indent="0" algn="l">
              <a:lnSpc>
                <a:spcPts val="4000"/>
              </a:lnSpc>
              <a:spcAft>
                <a:spcPts val="3255"/>
              </a:spcAft>
            </a:pPr>
            <a:r>
              <a:rPr lang="it-IT" sz="3300" spc="662">
                <a:solidFill>
                  <a:srgbClr val="CC0000"/>
                </a:solidFill>
                <a:latin typeface="Arial Narrow" panose="02020603050405020304" pitchFamily="2"/>
              </a:rPr>
              <a:t>MACRO STRUTTURA ORGANIZZATIVA </a:t>
            </a:r>
          </a:p>
        </p:txBody>
      </p:sp>
      <p:sp>
        <p:nvSpPr>
          <p:cNvPr id="330" name="Segnaposto testo 329"/>
          <p:cNvSpPr>
            <a:spLocks noGrp="1"/>
          </p:cNvSpPr>
          <p:nvPr>
            <p:ph type="body" idx="10"/>
          </p:nvPr>
        </p:nvSpPr>
        <p:spPr>
          <a:xfrm>
            <a:off x="450823" y="6376728"/>
            <a:ext cx="574856" cy="211391"/>
          </a:xfrm>
          <a:prstGeom prst="rect">
            <a:avLst/>
          </a:prstGeom>
          <a:noFill/>
          <a:ln w="0" cmpd="sng">
            <a:noFill/>
            <a:prstDash val="solid"/>
          </a:ln>
        </p:spPr>
        <p:txBody>
          <a:bodyPr vert="horz" lIns="0" tIns="6517" rIns="0" bIns="0" anchor="t"/>
          <a:lstStyle>
            <a:lvl1pPr marL="0" marR="0" indent="0" algn="l">
              <a:lnSpc>
                <a:spcPts val="1597"/>
              </a:lnSpc>
              <a:spcAft>
                <a:spcPts val="0"/>
              </a:spcAft>
              <a:defRPr/>
            </a:lvl1pPr>
          </a:lstStyle>
          <a:p>
            <a:pPr marL="0" marR="0" indent="0" algn="l">
              <a:lnSpc>
                <a:spcPts val="1400"/>
              </a:lnSpc>
              <a:spcAft>
                <a:spcPts val="0"/>
              </a:spcAft>
            </a:pPr>
            <a:r>
              <a:rPr lang="it-IT" sz="1400" spc="68">
                <a:solidFill>
                  <a:srgbClr val="000000"/>
                </a:solidFill>
                <a:latin typeface="Tahoma" panose="02020603050405020304" pitchFamily="2"/>
              </a:rPr>
              <a:t>NCP1 </a:t>
            </a:r>
          </a:p>
        </p:txBody>
      </p:sp>
      <p:sp>
        <p:nvSpPr>
          <p:cNvPr id="331" name="Segnaposto testo 330"/>
          <p:cNvSpPr>
            <a:spLocks noGrp="1"/>
          </p:cNvSpPr>
          <p:nvPr>
            <p:ph type="body" idx="10"/>
          </p:nvPr>
        </p:nvSpPr>
        <p:spPr>
          <a:xfrm>
            <a:off x="984087" y="2524792"/>
            <a:ext cx="2014223" cy="456380"/>
          </a:xfrm>
          <a:prstGeom prst="rect">
            <a:avLst/>
          </a:prstGeom>
          <a:noFill/>
          <a:ln w="0" cmpd="sng">
            <a:noFill/>
            <a:prstDash val="solid"/>
          </a:ln>
        </p:spPr>
        <p:txBody>
          <a:bodyPr vert="horz" lIns="0" tIns="0" rIns="0" bIns="0" anchor="t">
            <a:normAutofit fontScale="90000"/>
          </a:bodyPr>
          <a:lstStyle>
            <a:lvl1pPr marL="0" marR="0" indent="0" algn="l">
              <a:lnSpc>
                <a:spcPts val="3650"/>
              </a:lnSpc>
              <a:spcAft>
                <a:spcPts val="0"/>
              </a:spcAft>
              <a:defRPr/>
            </a:lvl1pPr>
          </a:lstStyle>
          <a:p>
            <a:pPr marL="0" marR="0" indent="0" algn="l">
              <a:lnSpc>
                <a:spcPts val="3200"/>
              </a:lnSpc>
              <a:spcAft>
                <a:spcPts val="0"/>
              </a:spcAft>
            </a:pPr>
            <a:r>
              <a:rPr lang="it-IT" sz="3100" spc="6">
                <a:solidFill>
                  <a:srgbClr val="000000"/>
                </a:solidFill>
                <a:latin typeface="Tahoma" panose="02020603050405020304" pitchFamily="2"/>
              </a:rPr>
              <a:t>DISTRETTO </a:t>
            </a:r>
          </a:p>
        </p:txBody>
      </p:sp>
      <p:sp>
        <p:nvSpPr>
          <p:cNvPr id="332" name="Segnaposto testo 331"/>
          <p:cNvSpPr>
            <a:spLocks noGrp="1"/>
          </p:cNvSpPr>
          <p:nvPr>
            <p:ph type="body" idx="10"/>
          </p:nvPr>
        </p:nvSpPr>
        <p:spPr>
          <a:xfrm>
            <a:off x="994488" y="4411210"/>
            <a:ext cx="1607962" cy="907161"/>
          </a:xfrm>
          <a:prstGeom prst="rect">
            <a:avLst/>
          </a:prstGeom>
          <a:noFill/>
          <a:ln w="0" cmpd="sng">
            <a:noFill/>
            <a:prstDash val="solid"/>
          </a:ln>
        </p:spPr>
        <p:txBody>
          <a:bodyPr vert="horz" lIns="0" tIns="0" rIns="0" bIns="0" anchor="t"/>
          <a:lstStyle>
            <a:lvl1pPr marL="0" marR="0" indent="0" algn="ctr">
              <a:lnSpc>
                <a:spcPts val="2395"/>
              </a:lnSpc>
              <a:spcAft>
                <a:spcPts val="0"/>
              </a:spcAft>
              <a:defRPr/>
            </a:lvl1pPr>
          </a:lstStyle>
          <a:p>
            <a:pPr marL="0" marR="0" indent="0" algn="ctr">
              <a:lnSpc>
                <a:spcPts val="2100"/>
              </a:lnSpc>
              <a:spcAft>
                <a:spcPts val="0"/>
              </a:spcAft>
            </a:pPr>
            <a:r>
              <a:rPr lang="it-IT" sz="1700" spc="0">
                <a:solidFill>
                  <a:srgbClr val="000000"/>
                </a:solidFill>
                <a:latin typeface="Tahoma" panose="02020603050405020304" pitchFamily="2"/>
              </a:rPr>
              <a:t>DIPARTIMENTO </a:t>
            </a:r>
            <a:r>
              <a:t/>
            </a:r>
            <a:br/>
            <a:r>
              <a:rPr lang="it-IT" sz="1700" spc="0">
                <a:solidFill>
                  <a:srgbClr val="000000"/>
                </a:solidFill>
                <a:latin typeface="Tahoma" panose="02020603050405020304" pitchFamily="2"/>
              </a:rPr>
              <a:t>CURE </a:t>
            </a:r>
            <a:r>
              <a:t/>
            </a:r>
            <a:br/>
            <a:r>
              <a:rPr lang="it-IT" sz="1700" spc="0">
                <a:solidFill>
                  <a:srgbClr val="000000"/>
                </a:solidFill>
                <a:latin typeface="Tahoma" panose="02020603050405020304" pitchFamily="2"/>
              </a:rPr>
              <a:t>PRIMARIE </a:t>
            </a:r>
          </a:p>
        </p:txBody>
      </p:sp>
      <p:sp>
        <p:nvSpPr>
          <p:cNvPr id="333" name="Segnaposto testo 332"/>
          <p:cNvSpPr>
            <a:spLocks noGrp="1"/>
          </p:cNvSpPr>
          <p:nvPr>
            <p:ph type="body" idx="10"/>
          </p:nvPr>
        </p:nvSpPr>
        <p:spPr>
          <a:xfrm>
            <a:off x="1491356" y="6400527"/>
            <a:ext cx="610506" cy="211391"/>
          </a:xfrm>
          <a:prstGeom prst="rect">
            <a:avLst/>
          </a:prstGeom>
          <a:noFill/>
          <a:ln w="0" cmpd="sng">
            <a:noFill/>
            <a:prstDash val="solid"/>
          </a:ln>
        </p:spPr>
        <p:txBody>
          <a:bodyPr vert="horz" lIns="0" tIns="6517" rIns="0" bIns="0" anchor="t"/>
          <a:lstStyle>
            <a:lvl1pPr marL="0" marR="0" indent="0" algn="l">
              <a:lnSpc>
                <a:spcPts val="1597"/>
              </a:lnSpc>
              <a:spcAft>
                <a:spcPts val="0"/>
              </a:spcAft>
              <a:defRPr/>
            </a:lvl1pPr>
          </a:lstStyle>
          <a:p>
            <a:pPr marL="0" marR="0" indent="0" algn="l">
              <a:lnSpc>
                <a:spcPts val="1400"/>
              </a:lnSpc>
              <a:spcAft>
                <a:spcPts val="0"/>
              </a:spcAft>
            </a:pPr>
            <a:r>
              <a:rPr lang="it-IT" sz="1400" spc="120">
                <a:solidFill>
                  <a:srgbClr val="000000"/>
                </a:solidFill>
                <a:latin typeface="Tahoma" panose="02020603050405020304" pitchFamily="2"/>
              </a:rPr>
              <a:t>NCP2 </a:t>
            </a:r>
          </a:p>
        </p:txBody>
      </p:sp>
      <p:sp>
        <p:nvSpPr>
          <p:cNvPr id="334" name="Segnaposto testo 333"/>
          <p:cNvSpPr>
            <a:spLocks noGrp="1"/>
          </p:cNvSpPr>
          <p:nvPr>
            <p:ph type="body" idx="10"/>
          </p:nvPr>
        </p:nvSpPr>
        <p:spPr>
          <a:xfrm>
            <a:off x="2582397" y="6417324"/>
            <a:ext cx="588967" cy="211391"/>
          </a:xfrm>
          <a:prstGeom prst="rect">
            <a:avLst/>
          </a:prstGeom>
          <a:noFill/>
          <a:ln w="0" cmpd="sng">
            <a:noFill/>
            <a:prstDash val="solid"/>
          </a:ln>
        </p:spPr>
        <p:txBody>
          <a:bodyPr vert="horz" lIns="0" tIns="6517" rIns="0" bIns="0" anchor="t"/>
          <a:lstStyle>
            <a:lvl1pPr marL="0" marR="0" indent="0" algn="l">
              <a:lnSpc>
                <a:spcPts val="1597"/>
              </a:lnSpc>
              <a:spcAft>
                <a:spcPts val="0"/>
              </a:spcAft>
              <a:defRPr/>
            </a:lvl1pPr>
          </a:lstStyle>
          <a:p>
            <a:pPr marL="0" marR="0" indent="0" algn="l">
              <a:lnSpc>
                <a:spcPts val="1400"/>
              </a:lnSpc>
              <a:spcAft>
                <a:spcPts val="0"/>
              </a:spcAft>
            </a:pPr>
            <a:r>
              <a:rPr lang="it-IT" sz="1400" spc="86">
                <a:solidFill>
                  <a:srgbClr val="000000"/>
                </a:solidFill>
                <a:latin typeface="Tahoma" panose="02020603050405020304" pitchFamily="2"/>
              </a:rPr>
              <a:t>NCPn </a:t>
            </a:r>
          </a:p>
        </p:txBody>
      </p:sp>
      <p:sp>
        <p:nvSpPr>
          <p:cNvPr id="335" name="Segnaposto testo 334"/>
          <p:cNvSpPr>
            <a:spLocks noGrp="1"/>
          </p:cNvSpPr>
          <p:nvPr>
            <p:ph type="body" idx="10"/>
          </p:nvPr>
        </p:nvSpPr>
        <p:spPr>
          <a:xfrm>
            <a:off x="3312475" y="5076885"/>
            <a:ext cx="307481" cy="1458037"/>
          </a:xfrm>
          <a:prstGeom prst="rect">
            <a:avLst/>
          </a:prstGeom>
          <a:noFill/>
          <a:ln w="0" cmpd="sng">
            <a:noFill/>
            <a:prstDash val="solid"/>
          </a:ln>
        </p:spPr>
        <p:txBody>
          <a:bodyPr vert="vert270" lIns="0" tIns="0" rIns="47791" bIns="0" anchor="t">
            <a:normAutofit fontScale="95000"/>
          </a:bodyPr>
          <a:lstStyle>
            <a:lvl1pPr marL="0" marR="0" indent="0" algn="l">
              <a:lnSpc>
                <a:spcPts val="1939"/>
              </a:lnSpc>
              <a:spcAft>
                <a:spcPts val="29"/>
              </a:spcAft>
              <a:defRPr/>
            </a:lvl1pPr>
          </a:lstStyle>
          <a:p>
            <a:pPr marL="0" marR="0" indent="0" algn="l">
              <a:lnSpc>
                <a:spcPts val="1700"/>
              </a:lnSpc>
              <a:spcAft>
                <a:spcPts val="25"/>
              </a:spcAft>
            </a:pPr>
            <a:r>
              <a:rPr lang="it-IT" sz="2100" b="1" spc="-108">
                <a:solidFill>
                  <a:srgbClr val="FF0000"/>
                </a:solidFill>
                <a:latin typeface="Arial" panose="02020603050405020304" pitchFamily="2"/>
              </a:rPr>
              <a:t>integrazione </a:t>
            </a:r>
          </a:p>
        </p:txBody>
      </p:sp>
      <p:sp>
        <p:nvSpPr>
          <p:cNvPr id="336" name="Segnaposto testo 335"/>
          <p:cNvSpPr>
            <a:spLocks noGrp="1"/>
          </p:cNvSpPr>
          <p:nvPr>
            <p:ph type="body" idx="10"/>
          </p:nvPr>
        </p:nvSpPr>
        <p:spPr>
          <a:xfrm>
            <a:off x="3775182" y="4584105"/>
            <a:ext cx="1622073" cy="1055555"/>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0">
                <a:solidFill>
                  <a:srgbClr val="000000"/>
                </a:solidFill>
                <a:latin typeface="Arial Narrow" panose="02020603050405020304" pitchFamily="2"/>
              </a:rPr>
              <a:t>Dipartimento di Salute Mentale e Dipendenze Patologiche </a:t>
            </a:r>
          </a:p>
        </p:txBody>
      </p:sp>
      <p:sp>
        <p:nvSpPr>
          <p:cNvPr id="337" name="Segnaposto testo 336"/>
          <p:cNvSpPr>
            <a:spLocks noGrp="1"/>
          </p:cNvSpPr>
          <p:nvPr>
            <p:ph type="body" idx="10"/>
          </p:nvPr>
        </p:nvSpPr>
        <p:spPr>
          <a:xfrm>
            <a:off x="3786323" y="5848251"/>
            <a:ext cx="1525521" cy="537577"/>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0">
                <a:solidFill>
                  <a:srgbClr val="000000"/>
                </a:solidFill>
                <a:latin typeface="Arial Narrow" panose="02020603050405020304" pitchFamily="2"/>
              </a:rPr>
              <a:t>Dipartimento di Sanità Pubblica </a:t>
            </a:r>
          </a:p>
        </p:txBody>
      </p:sp>
      <p:sp>
        <p:nvSpPr>
          <p:cNvPr id="338" name="Segnaposto testo 337"/>
          <p:cNvSpPr>
            <a:spLocks noGrp="1"/>
          </p:cNvSpPr>
          <p:nvPr>
            <p:ph type="body" idx="10"/>
          </p:nvPr>
        </p:nvSpPr>
        <p:spPr>
          <a:xfrm>
            <a:off x="3786326" y="6550318"/>
            <a:ext cx="905360" cy="537577"/>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0">
                <a:solidFill>
                  <a:srgbClr val="000000"/>
                </a:solidFill>
                <a:latin typeface="Arial Narrow" panose="02020603050405020304" pitchFamily="2"/>
              </a:rPr>
              <a:t>Ospedali aziendali </a:t>
            </a:r>
          </a:p>
        </p:txBody>
      </p:sp>
      <p:sp>
        <p:nvSpPr>
          <p:cNvPr id="339" name="Segnaposto testo 338"/>
          <p:cNvSpPr>
            <a:spLocks noGrp="1"/>
          </p:cNvSpPr>
          <p:nvPr>
            <p:ph type="body" idx="10"/>
          </p:nvPr>
        </p:nvSpPr>
        <p:spPr>
          <a:xfrm>
            <a:off x="6217206" y="5303675"/>
            <a:ext cx="1847114" cy="2568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6">
                <a:solidFill>
                  <a:srgbClr val="000000"/>
                </a:solidFill>
                <a:latin typeface="Tahoma" panose="02020603050405020304" pitchFamily="2"/>
              </a:rPr>
              <a:t>Produttori esterni: </a:t>
            </a:r>
          </a:p>
        </p:txBody>
      </p:sp>
      <p:sp>
        <p:nvSpPr>
          <p:cNvPr id="340" name="Segnaposto testo 339"/>
          <p:cNvSpPr>
            <a:spLocks noGrp="1"/>
          </p:cNvSpPr>
          <p:nvPr>
            <p:ph type="body" idx="10"/>
          </p:nvPr>
        </p:nvSpPr>
        <p:spPr>
          <a:xfrm>
            <a:off x="6399171" y="5602559"/>
            <a:ext cx="1457935" cy="2603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40">
                <a:solidFill>
                  <a:srgbClr val="000000"/>
                </a:solidFill>
                <a:latin typeface="Tahoma" panose="02020603050405020304" pitchFamily="2"/>
              </a:rPr>
              <a:t>AOSP-Privato </a:t>
            </a:r>
          </a:p>
        </p:txBody>
      </p:sp>
      <p:sp>
        <p:nvSpPr>
          <p:cNvPr id="341" name="Segnaposto testo 340"/>
          <p:cNvSpPr>
            <a:spLocks noGrp="1"/>
          </p:cNvSpPr>
          <p:nvPr>
            <p:ph type="body" idx="10"/>
          </p:nvPr>
        </p:nvSpPr>
        <p:spPr>
          <a:xfrm>
            <a:off x="6520229" y="5904946"/>
            <a:ext cx="1219526" cy="2603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23">
                <a:solidFill>
                  <a:srgbClr val="000000"/>
                </a:solidFill>
                <a:latin typeface="Tahoma" panose="02020603050405020304" pitchFamily="2"/>
              </a:rPr>
              <a:t>Accreditato </a:t>
            </a:r>
          </a:p>
        </p:txBody>
      </p:sp>
      <p:sp>
        <p:nvSpPr>
          <p:cNvPr id="342" name="Segnaposto testo 341"/>
          <p:cNvSpPr>
            <a:spLocks noGrp="1"/>
          </p:cNvSpPr>
          <p:nvPr>
            <p:ph type="body" idx="10"/>
          </p:nvPr>
        </p:nvSpPr>
        <p:spPr>
          <a:xfrm>
            <a:off x="7565219" y="3011970"/>
            <a:ext cx="2248918" cy="2603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34">
                <a:solidFill>
                  <a:srgbClr val="000000"/>
                </a:solidFill>
                <a:latin typeface="Tahoma" panose="02020603050405020304" pitchFamily="2"/>
              </a:rPr>
              <a:t>Funzioni di governo e </a:t>
            </a:r>
          </a:p>
        </p:txBody>
      </p:sp>
      <p:sp>
        <p:nvSpPr>
          <p:cNvPr id="343" name="Segnaposto testo 342"/>
          <p:cNvSpPr>
            <a:spLocks noGrp="1"/>
          </p:cNvSpPr>
          <p:nvPr>
            <p:ph type="body" idx="10"/>
          </p:nvPr>
        </p:nvSpPr>
        <p:spPr>
          <a:xfrm>
            <a:off x="7597155" y="4355915"/>
            <a:ext cx="2256345" cy="2638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0">
                <a:solidFill>
                  <a:srgbClr val="000000"/>
                </a:solidFill>
                <a:latin typeface="Tahoma" panose="02020603050405020304" pitchFamily="2"/>
              </a:rPr>
              <a:t>Funzioni gestione e di </a:t>
            </a:r>
          </a:p>
        </p:txBody>
      </p:sp>
      <p:sp>
        <p:nvSpPr>
          <p:cNvPr id="344" name="Segnaposto testo 343"/>
          <p:cNvSpPr>
            <a:spLocks noGrp="1"/>
          </p:cNvSpPr>
          <p:nvPr>
            <p:ph type="body" idx="10"/>
          </p:nvPr>
        </p:nvSpPr>
        <p:spPr>
          <a:xfrm>
            <a:off x="8031640" y="3308060"/>
            <a:ext cx="1298253" cy="2603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23">
                <a:solidFill>
                  <a:srgbClr val="000000"/>
                </a:solidFill>
                <a:latin typeface="Tahoma" panose="02020603050405020304" pitchFamily="2"/>
              </a:rPr>
              <a:t>committenza </a:t>
            </a:r>
          </a:p>
        </p:txBody>
      </p:sp>
      <p:sp>
        <p:nvSpPr>
          <p:cNvPr id="345" name="Segnaposto testo 344"/>
          <p:cNvSpPr>
            <a:spLocks noGrp="1"/>
          </p:cNvSpPr>
          <p:nvPr>
            <p:ph type="body" idx="10"/>
          </p:nvPr>
        </p:nvSpPr>
        <p:spPr>
          <a:xfrm>
            <a:off x="8142303" y="4658302"/>
            <a:ext cx="1169764" cy="2638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0">
                <a:solidFill>
                  <a:srgbClr val="000000"/>
                </a:solidFill>
                <a:latin typeface="Tahoma" panose="02020603050405020304" pitchFamily="2"/>
              </a:rPr>
              <a:t>produzione </a:t>
            </a:r>
          </a:p>
        </p:txBody>
      </p:sp>
    </p:spTree>
    <p:extLst>
      <p:ext uri="{BB962C8B-B14F-4D97-AF65-F5344CB8AC3E}">
        <p14:creationId xmlns:p14="http://schemas.microsoft.com/office/powerpoint/2010/main" val="5686880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20_1_">
    <p:bg>
      <p:bgPr>
        <a:solidFill>
          <a:schemeClr val="bg1">
            <a:alpha val="0"/>
          </a:schemeClr>
        </a:solidFill>
        <a:effectLst/>
      </p:bgPr>
    </p:bg>
    <p:spTree>
      <p:nvGrpSpPr>
        <p:cNvPr id="1" name=""/>
        <p:cNvGrpSpPr/>
        <p:nvPr/>
      </p:nvGrpSpPr>
      <p:grpSpPr>
        <a:xfrm>
          <a:off x="0" y="0"/>
          <a:ext cx="0" cy="0"/>
          <a:chOff x="0" y="0"/>
          <a:chExt cx="0" cy="0"/>
        </a:xfrm>
      </p:grpSpPr>
      <p:sp>
        <p:nvSpPr>
          <p:cNvPr id="349" name="Segnaposto testo 348"/>
          <p:cNvSpPr>
            <a:spLocks noGrp="1"/>
          </p:cNvSpPr>
          <p:nvPr>
            <p:ph type="body" idx="10"/>
          </p:nvPr>
        </p:nvSpPr>
        <p:spPr>
          <a:xfrm>
            <a:off x="1774328" y="573975"/>
            <a:ext cx="7129992" cy="726569"/>
          </a:xfrm>
          <a:prstGeom prst="rect">
            <a:avLst/>
          </a:prstGeom>
          <a:noFill/>
          <a:ln w="0" cmpd="sng">
            <a:noFill/>
            <a:prstDash val="solid"/>
          </a:ln>
        </p:spPr>
        <p:txBody>
          <a:bodyPr vert="horz" lIns="0" tIns="2173" rIns="0" bIns="0" anchor="t"/>
          <a:lstStyle>
            <a:lvl1pPr marL="0" marR="0" indent="0" algn="ctr">
              <a:lnSpc>
                <a:spcPts val="1939"/>
              </a:lnSpc>
              <a:spcAft>
                <a:spcPts val="3970"/>
              </a:spcAft>
              <a:defRPr/>
            </a:lvl1pPr>
          </a:lstStyle>
          <a:p>
            <a:pPr marL="0" marR="0" indent="0" algn="ctr">
              <a:lnSpc>
                <a:spcPts val="1700"/>
              </a:lnSpc>
              <a:spcAft>
                <a:spcPts val="3480"/>
              </a:spcAft>
            </a:pPr>
            <a:r>
              <a:rPr lang="it-IT" sz="1500" b="1" spc="-63">
                <a:solidFill>
                  <a:srgbClr val="D444B4"/>
                </a:solidFill>
                <a:latin typeface="Verdana" panose="02020603050405020304" pitchFamily="2"/>
              </a:rPr>
              <a:t>DISTRETTO CENTRO NORD </a:t>
            </a:r>
          </a:p>
        </p:txBody>
      </p:sp>
      <p:sp>
        <p:nvSpPr>
          <p:cNvPr id="352" name="Segnaposto testo 351"/>
          <p:cNvSpPr>
            <a:spLocks noGrp="1"/>
          </p:cNvSpPr>
          <p:nvPr>
            <p:ph type="body" idx="10"/>
          </p:nvPr>
        </p:nvSpPr>
        <p:spPr>
          <a:xfrm>
            <a:off x="1778785" y="5900047"/>
            <a:ext cx="976660" cy="130894"/>
          </a:xfrm>
          <a:prstGeom prst="rect">
            <a:avLst/>
          </a:prstGeom>
          <a:solidFill>
            <a:srgbClr val="FFFFFF"/>
          </a:solidFill>
          <a:ln w="0" cmpd="sng">
            <a:noFill/>
            <a:prstDash val="solid"/>
          </a:ln>
        </p:spPr>
        <p:txBody>
          <a:bodyPr vert="horz" lIns="0" tIns="0" rIns="0" bIns="0" anchor="t"/>
          <a:lstStyle>
            <a:lvl1pPr marL="0" marR="0" indent="0" algn="r">
              <a:lnSpc>
                <a:spcPts val="1027"/>
              </a:lnSpc>
              <a:spcAft>
                <a:spcPts val="0"/>
              </a:spcAft>
              <a:defRPr/>
            </a:lvl1pPr>
          </a:lstStyle>
          <a:p>
            <a:pPr marL="0" marR="0" indent="0" algn="r">
              <a:lnSpc>
                <a:spcPts val="900"/>
              </a:lnSpc>
              <a:spcAft>
                <a:spcPts val="0"/>
              </a:spcAft>
            </a:pPr>
            <a:r>
              <a:rPr lang="it-IT" sz="1300" spc="-46">
                <a:solidFill>
                  <a:srgbClr val="000000"/>
                </a:solidFill>
                <a:latin typeface="Verdana" panose="02020603050405020304" pitchFamily="2"/>
              </a:rPr>
              <a:t>VOGHIERA </a:t>
            </a:r>
          </a:p>
        </p:txBody>
      </p:sp>
      <p:sp>
        <p:nvSpPr>
          <p:cNvPr id="353" name="Segnaposto testo 352"/>
          <p:cNvSpPr>
            <a:spLocks noGrp="1"/>
          </p:cNvSpPr>
          <p:nvPr>
            <p:ph type="body" idx="10"/>
          </p:nvPr>
        </p:nvSpPr>
        <p:spPr>
          <a:xfrm>
            <a:off x="8035355" y="6004342"/>
            <a:ext cx="784299" cy="93796"/>
          </a:xfrm>
          <a:prstGeom prst="rect">
            <a:avLst/>
          </a:prstGeom>
          <a:solidFill>
            <a:srgbClr val="FFFFFF"/>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900" b="1" spc="-74">
                <a:solidFill>
                  <a:srgbClr val="000000"/>
                </a:solidFill>
                <a:latin typeface="Verdana" panose="02020603050405020304" pitchFamily="2"/>
              </a:rPr>
              <a:t>Amb. MMG: 2 </a:t>
            </a:r>
          </a:p>
        </p:txBody>
      </p:sp>
      <p:sp>
        <p:nvSpPr>
          <p:cNvPr id="354" name="Segnaposto testo 353"/>
          <p:cNvSpPr>
            <a:spLocks noGrp="1"/>
          </p:cNvSpPr>
          <p:nvPr>
            <p:ph type="body" idx="10"/>
          </p:nvPr>
        </p:nvSpPr>
        <p:spPr>
          <a:xfrm>
            <a:off x="7351321" y="6565018"/>
            <a:ext cx="1222497"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03">
                <a:solidFill>
                  <a:srgbClr val="000000"/>
                </a:solidFill>
                <a:latin typeface="Verdana" panose="02020603050405020304" pitchFamily="2"/>
              </a:rPr>
              <a:t>MASI TORELLO </a:t>
            </a:r>
          </a:p>
        </p:txBody>
      </p:sp>
      <p:sp>
        <p:nvSpPr>
          <p:cNvPr id="355" name="Segnaposto testo 354"/>
          <p:cNvSpPr>
            <a:spLocks noGrp="1"/>
          </p:cNvSpPr>
          <p:nvPr>
            <p:ph type="body" idx="10"/>
          </p:nvPr>
        </p:nvSpPr>
        <p:spPr>
          <a:xfrm>
            <a:off x="8035354" y="7001799"/>
            <a:ext cx="770188" cy="97296"/>
          </a:xfrm>
          <a:prstGeom prst="rect">
            <a:avLst/>
          </a:prstGeom>
          <a:solidFill>
            <a:srgbClr val="FFFFFF"/>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900" b="1" spc="-86">
                <a:solidFill>
                  <a:srgbClr val="000000"/>
                </a:solidFill>
                <a:latin typeface="Verdana" panose="02020603050405020304" pitchFamily="2"/>
              </a:rPr>
              <a:t>Amb. MMG: 1 </a:t>
            </a:r>
          </a:p>
        </p:txBody>
      </p:sp>
      <p:sp>
        <p:nvSpPr>
          <p:cNvPr id="356" name="Segnaposto testo 355"/>
          <p:cNvSpPr>
            <a:spLocks noGrp="1"/>
          </p:cNvSpPr>
          <p:nvPr>
            <p:ph type="body" idx="10"/>
          </p:nvPr>
        </p:nvSpPr>
        <p:spPr>
          <a:xfrm>
            <a:off x="1885734" y="6336830"/>
            <a:ext cx="809551" cy="255489"/>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900" b="1" spc="-23">
                <a:solidFill>
                  <a:srgbClr val="000000"/>
                </a:solidFill>
                <a:latin typeface="Verdana" panose="02020603050405020304" pitchFamily="2"/>
              </a:rPr>
              <a:t>Amb. MMG: 5 Amb. PLS: 1 </a:t>
            </a:r>
          </a:p>
        </p:txBody>
      </p:sp>
      <p:sp>
        <p:nvSpPr>
          <p:cNvPr id="357" name="Segnaposto testo 356"/>
          <p:cNvSpPr>
            <a:spLocks noGrp="1"/>
          </p:cNvSpPr>
          <p:nvPr>
            <p:ph type="body" idx="10"/>
          </p:nvPr>
        </p:nvSpPr>
        <p:spPr>
          <a:xfrm>
            <a:off x="1885737" y="1300547"/>
            <a:ext cx="528065"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83">
                <a:solidFill>
                  <a:srgbClr val="000000"/>
                </a:solidFill>
                <a:latin typeface="Verdana" panose="02020603050405020304" pitchFamily="2"/>
              </a:rPr>
              <a:t>BERRA </a:t>
            </a:r>
          </a:p>
        </p:txBody>
      </p:sp>
      <p:sp>
        <p:nvSpPr>
          <p:cNvPr id="358" name="Segnaposto testo 357"/>
          <p:cNvSpPr>
            <a:spLocks noGrp="1"/>
          </p:cNvSpPr>
          <p:nvPr>
            <p:ph type="body" idx="10"/>
          </p:nvPr>
        </p:nvSpPr>
        <p:spPr>
          <a:xfrm>
            <a:off x="7864531" y="1300547"/>
            <a:ext cx="784299"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25">
                <a:solidFill>
                  <a:srgbClr val="000000"/>
                </a:solidFill>
                <a:latin typeface="Verdana" panose="02020603050405020304" pitchFamily="2"/>
              </a:rPr>
              <a:t>COPPARO </a:t>
            </a:r>
          </a:p>
        </p:txBody>
      </p:sp>
      <p:sp>
        <p:nvSpPr>
          <p:cNvPr id="359" name="Segnaposto testo 358"/>
          <p:cNvSpPr>
            <a:spLocks noGrp="1"/>
          </p:cNvSpPr>
          <p:nvPr>
            <p:ph type="body" idx="10"/>
          </p:nvPr>
        </p:nvSpPr>
        <p:spPr>
          <a:xfrm>
            <a:off x="1804037" y="1733825"/>
            <a:ext cx="1465362" cy="419982"/>
          </a:xfrm>
          <a:prstGeom prst="rect">
            <a:avLst/>
          </a:prstGeom>
          <a:solidFill>
            <a:srgbClr val="FFFFFF"/>
          </a:solidFill>
          <a:ln w="0" cmpd="sng">
            <a:noFill/>
            <a:prstDash val="solid"/>
          </a:ln>
        </p:spPr>
        <p:txBody>
          <a:bodyPr vert="horz" lIns="0" tIns="0" rIns="0" bIns="0" anchor="t"/>
          <a:lstStyle>
            <a:lvl1pPr marL="52153" marR="0" indent="0" algn="l">
              <a:lnSpc>
                <a:spcPts val="798"/>
              </a:lnSpc>
              <a:spcBef>
                <a:spcPts val="257"/>
              </a:spcBef>
              <a:spcAft>
                <a:spcPts val="0"/>
              </a:spcAft>
              <a:defRPr/>
            </a:lvl1pPr>
          </a:lstStyle>
          <a:p>
            <a:pPr marL="45720" marR="0" indent="0" algn="l">
              <a:lnSpc>
                <a:spcPts val="900"/>
              </a:lnSpc>
              <a:spcAft>
                <a:spcPts val="0"/>
              </a:spcAft>
            </a:pPr>
            <a:r>
              <a:rPr lang="it-IT" sz="900" b="1" spc="17">
                <a:solidFill>
                  <a:srgbClr val="000000"/>
                </a:solidFill>
                <a:latin typeface="Verdana" panose="02020603050405020304" pitchFamily="2"/>
              </a:rPr>
              <a:t>Amb. PIM: 7 </a:t>
            </a:r>
          </a:p>
          <a:p>
            <a:pPr marL="45720" marR="0" indent="0" algn="l">
              <a:lnSpc>
                <a:spcPts val="900"/>
              </a:lnSpc>
              <a:spcBef>
                <a:spcPts val="205"/>
              </a:spcBef>
              <a:spcAft>
                <a:spcPts val="0"/>
              </a:spcAft>
            </a:pPr>
            <a:r>
              <a:rPr lang="it-IT" sz="900" b="1" spc="-17">
                <a:solidFill>
                  <a:srgbClr val="000000"/>
                </a:solidFill>
                <a:latin typeface="Verdana" panose="02020603050405020304" pitchFamily="2"/>
              </a:rPr>
              <a:t>Amb. PLS: 1 </a:t>
            </a:r>
          </a:p>
          <a:p>
            <a:pPr marL="45720" marR="0" indent="0" algn="l">
              <a:lnSpc>
                <a:spcPts val="700"/>
              </a:lnSpc>
              <a:spcBef>
                <a:spcPts val="225"/>
              </a:spcBef>
              <a:spcAft>
                <a:spcPts val="0"/>
              </a:spcAft>
            </a:pPr>
            <a:r>
              <a:rPr lang="it-IT" sz="900" b="1" spc="-40">
                <a:solidFill>
                  <a:srgbClr val="000000"/>
                </a:solidFill>
                <a:latin typeface="Verdana" panose="02020603050405020304" pitchFamily="2"/>
              </a:rPr>
              <a:t>Punti Guardia Medica 1 </a:t>
            </a:r>
          </a:p>
        </p:txBody>
      </p:sp>
      <p:sp>
        <p:nvSpPr>
          <p:cNvPr id="360" name="Segnaposto testo 359"/>
          <p:cNvSpPr>
            <a:spLocks noGrp="1"/>
          </p:cNvSpPr>
          <p:nvPr>
            <p:ph type="body" idx="10"/>
          </p:nvPr>
        </p:nvSpPr>
        <p:spPr>
          <a:xfrm>
            <a:off x="1885737" y="2311303"/>
            <a:ext cx="1258889" cy="121095"/>
          </a:xfrm>
          <a:prstGeom prst="rect">
            <a:avLst/>
          </a:prstGeom>
          <a:solidFill>
            <a:srgbClr val="FFFFFF"/>
          </a:solidFill>
          <a:ln w="0" cmpd="sng">
            <a:noFill/>
            <a:prstDash val="solid"/>
          </a:ln>
        </p:spPr>
        <p:txBody>
          <a:bodyPr vert="horz" lIns="0" tIns="0" rIns="0" bIns="0" anchor="t"/>
          <a:lstStyle>
            <a:lvl1pPr marL="0" marR="0" indent="0" algn="l">
              <a:lnSpc>
                <a:spcPts val="913"/>
              </a:lnSpc>
              <a:spcAft>
                <a:spcPts val="0"/>
              </a:spcAft>
              <a:defRPr/>
            </a:lvl1pPr>
          </a:lstStyle>
          <a:p>
            <a:pPr marL="0" marR="0" indent="0" algn="l">
              <a:lnSpc>
                <a:spcPts val="800"/>
              </a:lnSpc>
              <a:spcAft>
                <a:spcPts val="0"/>
              </a:spcAft>
            </a:pPr>
            <a:r>
              <a:rPr lang="it-IT" sz="900" b="1" spc="-68">
                <a:solidFill>
                  <a:srgbClr val="000000"/>
                </a:solidFill>
                <a:latin typeface="Verdana" panose="02020603050405020304" pitchFamily="2"/>
              </a:rPr>
              <a:t>Medicina di Gruppo: 1 </a:t>
            </a:r>
          </a:p>
        </p:txBody>
      </p:sp>
      <p:sp>
        <p:nvSpPr>
          <p:cNvPr id="361" name="Segnaposto testo 360"/>
          <p:cNvSpPr>
            <a:spLocks noGrp="1"/>
          </p:cNvSpPr>
          <p:nvPr>
            <p:ph type="body" idx="10"/>
          </p:nvPr>
        </p:nvSpPr>
        <p:spPr>
          <a:xfrm>
            <a:off x="1885737" y="3239461"/>
            <a:ext cx="1065785" cy="523577"/>
          </a:xfrm>
          <a:prstGeom prst="rect">
            <a:avLst/>
          </a:prstGeom>
          <a:solidFill>
            <a:srgbClr val="FFFFFF"/>
          </a:solid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900" b="1" spc="0">
                <a:solidFill>
                  <a:srgbClr val="000000"/>
                </a:solidFill>
                <a:latin typeface="Verdana" panose="02020603050405020304" pitchFamily="2"/>
              </a:rPr>
              <a:t>Med . di Gruppo: 1 Amb MMG: 6 </a:t>
            </a:r>
          </a:p>
        </p:txBody>
      </p:sp>
      <p:sp>
        <p:nvSpPr>
          <p:cNvPr id="362" name="Segnaposto testo 361"/>
          <p:cNvSpPr>
            <a:spLocks noGrp="1"/>
          </p:cNvSpPr>
          <p:nvPr>
            <p:ph type="body" idx="10"/>
          </p:nvPr>
        </p:nvSpPr>
        <p:spPr>
          <a:xfrm>
            <a:off x="1885734" y="4001728"/>
            <a:ext cx="980374" cy="614574"/>
          </a:xfrm>
          <a:prstGeom prst="rect">
            <a:avLst/>
          </a:prstGeom>
          <a:solidFill>
            <a:srgbClr val="FFFFFF"/>
          </a:solidFill>
          <a:ln w="0" cmpd="sng">
            <a:noFill/>
            <a:prstDash val="solid"/>
          </a:ln>
        </p:spPr>
        <p:txBody>
          <a:bodyPr vert="horz" lIns="0" tIns="0" rIns="0" bIns="0" anchor="t"/>
          <a:lstStyle>
            <a:lvl1pPr marL="0" marR="0" indent="0" algn="l">
              <a:lnSpc>
                <a:spcPts val="1255"/>
              </a:lnSpc>
              <a:spcBef>
                <a:spcPts val="1072"/>
              </a:spcBef>
              <a:spcAft>
                <a:spcPts val="0"/>
              </a:spcAft>
              <a:defRPr/>
            </a:lvl1pPr>
          </a:lstStyle>
          <a:p>
            <a:pPr marL="0" marR="0" indent="0" algn="l">
              <a:lnSpc>
                <a:spcPts val="1200"/>
              </a:lnSpc>
              <a:spcAft>
                <a:spcPts val="0"/>
              </a:spcAft>
            </a:pPr>
            <a:r>
              <a:rPr lang="it-IT" sz="1300" spc="-57">
                <a:solidFill>
                  <a:srgbClr val="000000"/>
                </a:solidFill>
                <a:latin typeface="Verdana" panose="02020603050405020304" pitchFamily="2"/>
              </a:rPr>
              <a:t>FERRARA </a:t>
            </a:r>
          </a:p>
          <a:p>
            <a:pPr marL="0" marR="0" indent="0" algn="l">
              <a:lnSpc>
                <a:spcPts val="1100"/>
              </a:lnSpc>
              <a:spcBef>
                <a:spcPts val="940"/>
              </a:spcBef>
              <a:spcAft>
                <a:spcPts val="0"/>
              </a:spcAft>
            </a:pPr>
            <a:r>
              <a:rPr lang="it-IT" sz="900" b="1" spc="-11">
                <a:solidFill>
                  <a:srgbClr val="000000"/>
                </a:solidFill>
                <a:latin typeface="Verdana" panose="02020603050405020304" pitchFamily="2"/>
              </a:rPr>
              <a:t>Amb. MMG: 130 Amb. PLS: 15 </a:t>
            </a:r>
          </a:p>
        </p:txBody>
      </p:sp>
      <p:sp>
        <p:nvSpPr>
          <p:cNvPr id="363" name="Segnaposto testo 362"/>
          <p:cNvSpPr>
            <a:spLocks noGrp="1"/>
          </p:cNvSpPr>
          <p:nvPr>
            <p:ph type="body" idx="10"/>
          </p:nvPr>
        </p:nvSpPr>
        <p:spPr>
          <a:xfrm>
            <a:off x="1885734" y="4793394"/>
            <a:ext cx="1273001" cy="326886"/>
          </a:xfrm>
          <a:prstGeom prst="rect">
            <a:avLst/>
          </a:prstGeom>
          <a:solidFill>
            <a:srgbClr val="FFFFFF"/>
          </a:solid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900" b="1" spc="-46">
                <a:solidFill>
                  <a:srgbClr val="000000"/>
                </a:solidFill>
                <a:latin typeface="Verdana" panose="02020603050405020304" pitchFamily="2"/>
              </a:rPr>
              <a:t>Medicina di Gruppo: 6 Pediatria di Gruppo: 1 </a:t>
            </a:r>
          </a:p>
        </p:txBody>
      </p:sp>
      <p:sp>
        <p:nvSpPr>
          <p:cNvPr id="364" name="Segnaposto testo 363"/>
          <p:cNvSpPr>
            <a:spLocks noGrp="1"/>
          </p:cNvSpPr>
          <p:nvPr>
            <p:ph type="body" idx="10"/>
          </p:nvPr>
        </p:nvSpPr>
        <p:spPr>
          <a:xfrm>
            <a:off x="1885736" y="5267974"/>
            <a:ext cx="1383664" cy="94496"/>
          </a:xfrm>
          <a:prstGeom prst="rect">
            <a:avLst/>
          </a:prstGeom>
          <a:solidFill>
            <a:srgbClr val="FFFFFF"/>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900" b="1" spc="-51">
                <a:solidFill>
                  <a:srgbClr val="000000"/>
                </a:solidFill>
                <a:latin typeface="Verdana" panose="02020603050405020304" pitchFamily="2"/>
              </a:rPr>
              <a:t>Punti Guardia Medica 1 </a:t>
            </a:r>
          </a:p>
        </p:txBody>
      </p:sp>
      <p:sp>
        <p:nvSpPr>
          <p:cNvPr id="365" name="Segnaposto testo 364"/>
          <p:cNvSpPr>
            <a:spLocks noGrp="1"/>
          </p:cNvSpPr>
          <p:nvPr>
            <p:ph type="body" idx="10"/>
          </p:nvPr>
        </p:nvSpPr>
        <p:spPr>
          <a:xfrm>
            <a:off x="7814771" y="1737325"/>
            <a:ext cx="1004883" cy="278588"/>
          </a:xfrm>
          <a:prstGeom prst="rect">
            <a:avLst/>
          </a:prstGeom>
          <a:solidFill>
            <a:srgbClr val="FFFFFF"/>
          </a:solidFill>
          <a:ln w="0" cmpd="sng">
            <a:noFill/>
            <a:prstDash val="solid"/>
          </a:ln>
        </p:spPr>
        <p:txBody>
          <a:bodyPr vert="horz" lIns="0" tIns="0" rIns="0" bIns="0" anchor="t"/>
          <a:lstStyle>
            <a:lvl1pPr marL="0" marR="0" indent="104306" algn="l">
              <a:lnSpc>
                <a:spcPts val="1141"/>
              </a:lnSpc>
              <a:spcAft>
                <a:spcPts val="29"/>
              </a:spcAft>
              <a:defRPr/>
            </a:lvl1pPr>
          </a:lstStyle>
          <a:p>
            <a:pPr marL="0" marR="0" indent="91440" algn="l">
              <a:lnSpc>
                <a:spcPts val="1000"/>
              </a:lnSpc>
              <a:spcAft>
                <a:spcPts val="25"/>
              </a:spcAft>
            </a:pPr>
            <a:r>
              <a:rPr lang="it-IT" sz="900" b="1" spc="-46">
                <a:solidFill>
                  <a:srgbClr val="000000"/>
                </a:solidFill>
                <a:latin typeface="Verdana" panose="02020603050405020304" pitchFamily="2"/>
              </a:rPr>
              <a:t>Amb. MMG: 19 Ped. di Gruppo: 1 </a:t>
            </a:r>
          </a:p>
        </p:txBody>
      </p:sp>
      <p:sp>
        <p:nvSpPr>
          <p:cNvPr id="366" name="Segnaposto testo 365"/>
          <p:cNvSpPr>
            <a:spLocks noGrp="1"/>
          </p:cNvSpPr>
          <p:nvPr>
            <p:ph type="body" idx="10"/>
          </p:nvPr>
        </p:nvSpPr>
        <p:spPr>
          <a:xfrm>
            <a:off x="7265168" y="2150308"/>
            <a:ext cx="1554487" cy="221890"/>
          </a:xfrm>
          <a:prstGeom prst="rect">
            <a:avLst/>
          </a:prstGeom>
          <a:solidFill>
            <a:srgbClr val="FFFFFF"/>
          </a:solidFill>
          <a:ln w="0" cmpd="sng">
            <a:noFill/>
            <a:prstDash val="solid"/>
          </a:ln>
        </p:spPr>
        <p:txBody>
          <a:bodyPr vert="horz" lIns="0" tIns="0" rIns="0" bIns="0" anchor="t"/>
          <a:lstStyle>
            <a:lvl1pPr marL="0" marR="0" indent="0" algn="l">
              <a:lnSpc>
                <a:spcPts val="798"/>
              </a:lnSpc>
              <a:spcBef>
                <a:spcPts val="0"/>
              </a:spcBef>
              <a:spcAft>
                <a:spcPts val="0"/>
              </a:spcAft>
              <a:defRPr/>
            </a:lvl1pPr>
          </a:lstStyle>
          <a:p>
            <a:pPr marL="0" marR="0" indent="0" algn="r">
              <a:lnSpc>
                <a:spcPts val="800"/>
              </a:lnSpc>
              <a:spcAft>
                <a:spcPts val="0"/>
              </a:spcAft>
            </a:pPr>
            <a:r>
              <a:rPr lang="it-IT" sz="900" b="1" spc="-23">
                <a:solidFill>
                  <a:srgbClr val="000000"/>
                </a:solidFill>
                <a:latin typeface="Verdana" panose="02020603050405020304" pitchFamily="2"/>
              </a:rPr>
              <a:t>Amb. H: 12 </a:t>
            </a:r>
          </a:p>
          <a:p>
            <a:pPr marL="0" marR="0" indent="0" algn="l">
              <a:lnSpc>
                <a:spcPts val="700"/>
              </a:lnSpc>
              <a:spcBef>
                <a:spcPts val="0"/>
              </a:spcBef>
              <a:spcAft>
                <a:spcPts val="0"/>
              </a:spcAft>
            </a:pPr>
            <a:r>
              <a:rPr lang="it-IT" sz="900" b="1" spc="-17">
                <a:solidFill>
                  <a:srgbClr val="000000"/>
                </a:solidFill>
                <a:latin typeface="Verdana" panose="02020603050405020304" pitchFamily="2"/>
              </a:rPr>
              <a:t>Punti Guardia Medica 1 </a:t>
            </a:r>
          </a:p>
        </p:txBody>
      </p:sp>
      <p:sp>
        <p:nvSpPr>
          <p:cNvPr id="367" name="Segnaposto testo 366"/>
          <p:cNvSpPr>
            <a:spLocks noGrp="1"/>
          </p:cNvSpPr>
          <p:nvPr>
            <p:ph type="body" idx="10"/>
          </p:nvPr>
        </p:nvSpPr>
        <p:spPr>
          <a:xfrm>
            <a:off x="7571906" y="4381112"/>
            <a:ext cx="1027164"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03">
                <a:solidFill>
                  <a:srgbClr val="000000"/>
                </a:solidFill>
                <a:latin typeface="Verdana" panose="02020603050405020304" pitchFamily="2"/>
              </a:rPr>
              <a:t>TRESIGALLO </a:t>
            </a:r>
          </a:p>
        </p:txBody>
      </p:sp>
      <p:sp>
        <p:nvSpPr>
          <p:cNvPr id="368" name="Segnaposto testo 367"/>
          <p:cNvSpPr>
            <a:spLocks noGrp="1"/>
          </p:cNvSpPr>
          <p:nvPr>
            <p:ph type="body" idx="10"/>
          </p:nvPr>
        </p:nvSpPr>
        <p:spPr>
          <a:xfrm>
            <a:off x="7265168" y="4784297"/>
            <a:ext cx="1554487" cy="464080"/>
          </a:xfrm>
          <a:prstGeom prst="rect">
            <a:avLst/>
          </a:prstGeom>
          <a:solidFill>
            <a:srgbClr val="FFFFFF"/>
          </a:solidFill>
          <a:ln w="0" cmpd="sng">
            <a:noFill/>
            <a:prstDash val="solid"/>
          </a:ln>
        </p:spPr>
        <p:txBody>
          <a:bodyPr vert="horz" lIns="0" tIns="0" rIns="0" bIns="0" anchor="t"/>
          <a:lstStyle>
            <a:lvl1pPr marL="0" marR="0" indent="0" algn="l">
              <a:lnSpc>
                <a:spcPts val="798"/>
              </a:lnSpc>
              <a:spcBef>
                <a:spcPts val="262"/>
              </a:spcBef>
              <a:spcAft>
                <a:spcPts val="0"/>
              </a:spcAft>
              <a:defRPr/>
            </a:lvl1pPr>
          </a:lstStyle>
          <a:p>
            <a:pPr marL="640080" marR="0" indent="0" algn="r">
              <a:lnSpc>
                <a:spcPts val="1200"/>
              </a:lnSpc>
              <a:spcAft>
                <a:spcPts val="0"/>
              </a:spcAft>
            </a:pPr>
            <a:r>
              <a:rPr lang="it-IT" sz="900" b="1" spc="-40">
                <a:solidFill>
                  <a:srgbClr val="000000"/>
                </a:solidFill>
                <a:latin typeface="Verdana" panose="02020603050405020304" pitchFamily="2"/>
              </a:rPr>
              <a:t>Amb. MMG: 4 Amb. PLS: 1 </a:t>
            </a:r>
          </a:p>
          <a:p>
            <a:pPr marL="0" marR="0" indent="0" algn="l">
              <a:lnSpc>
                <a:spcPts val="700"/>
              </a:lnSpc>
              <a:spcBef>
                <a:spcPts val="230"/>
              </a:spcBef>
              <a:spcAft>
                <a:spcPts val="0"/>
              </a:spcAft>
            </a:pPr>
            <a:r>
              <a:rPr lang="it-IT" sz="900" b="1" spc="-17">
                <a:solidFill>
                  <a:srgbClr val="000000"/>
                </a:solidFill>
                <a:latin typeface="Verdana" panose="02020603050405020304" pitchFamily="2"/>
              </a:rPr>
              <a:t>Punti Guardia Medica 1 </a:t>
            </a:r>
          </a:p>
        </p:txBody>
      </p:sp>
      <p:sp>
        <p:nvSpPr>
          <p:cNvPr id="369" name="Segnaposto testo 368"/>
          <p:cNvSpPr>
            <a:spLocks noGrp="1"/>
          </p:cNvSpPr>
          <p:nvPr>
            <p:ph type="body" idx="10"/>
          </p:nvPr>
        </p:nvSpPr>
        <p:spPr>
          <a:xfrm>
            <a:off x="1786215" y="2963675"/>
            <a:ext cx="334961" cy="685271"/>
          </a:xfrm>
          <a:prstGeom prst="rect">
            <a:avLst/>
          </a:prstGeom>
          <a:solidFill>
            <a:srgbClr val="FFFFFF"/>
          </a:solidFill>
          <a:ln w="0" cmpd="sng">
            <a:noFill/>
            <a:prstDash val="solid"/>
          </a:ln>
        </p:spPr>
        <p:txBody>
          <a:bodyPr vert="horz" lIns="0" tIns="0" rIns="0" bIns="0" anchor="t"/>
          <a:lstStyle>
            <a:lvl1pPr marL="0" marR="0" indent="0" algn="l">
              <a:lnSpc>
                <a:spcPts val="5589"/>
              </a:lnSpc>
              <a:spcAft>
                <a:spcPts val="23"/>
              </a:spcAft>
              <a:defRPr/>
            </a:lvl1pPr>
          </a:lstStyle>
          <a:p>
            <a:pPr marL="0" marR="0" indent="0" algn="l">
              <a:lnSpc>
                <a:spcPts val="4900"/>
              </a:lnSpc>
              <a:spcAft>
                <a:spcPts val="20"/>
              </a:spcAft>
            </a:pPr>
            <a:r>
              <a:rPr lang="it-IT" sz="900" u="sng" spc="188" baseline="-25000">
                <a:solidFill>
                  <a:srgbClr val="8E0707"/>
                </a:solidFill>
                <a:latin typeface="Arial" panose="02020603050405020304" pitchFamily="2"/>
              </a:rPr>
              <a:t>r</a:t>
            </a:r>
            <a:r>
              <a:rPr lang="it-IT" sz="1800" u="sng" spc="188">
                <a:solidFill>
                  <a:srgbClr val="000000"/>
                </a:solidFill>
                <a:latin typeface="Verdana" panose="02020603050405020304" pitchFamily="2"/>
              </a:rPr>
              <a:t>o</a:t>
            </a:r>
            <a:r>
              <a:rPr lang="it-IT" sz="100" spc="188">
                <a:solidFill>
                  <a:srgbClr val="000000"/>
                </a:solidFill>
                <a:latin typeface="Verdana" panose="02020603050405020304" pitchFamily="2"/>
              </a:rPr>
              <a:t> </a:t>
            </a:r>
          </a:p>
        </p:txBody>
      </p:sp>
      <p:sp>
        <p:nvSpPr>
          <p:cNvPr id="370" name="Segnaposto testo 369"/>
          <p:cNvSpPr>
            <a:spLocks noGrp="1"/>
          </p:cNvSpPr>
          <p:nvPr>
            <p:ph type="body" idx="10"/>
          </p:nvPr>
        </p:nvSpPr>
        <p:spPr>
          <a:xfrm>
            <a:off x="7900181" y="2885979"/>
            <a:ext cx="748649"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25">
                <a:solidFill>
                  <a:srgbClr val="000000"/>
                </a:solidFill>
                <a:latin typeface="Verdana" panose="02020603050405020304" pitchFamily="2"/>
              </a:rPr>
              <a:t>JOLANDA </a:t>
            </a:r>
          </a:p>
        </p:txBody>
      </p:sp>
      <p:sp>
        <p:nvSpPr>
          <p:cNvPr id="371" name="Segnaposto testo 370"/>
          <p:cNvSpPr>
            <a:spLocks noGrp="1"/>
          </p:cNvSpPr>
          <p:nvPr>
            <p:ph type="body" idx="10"/>
          </p:nvPr>
        </p:nvSpPr>
        <p:spPr>
          <a:xfrm>
            <a:off x="7767981" y="3221962"/>
            <a:ext cx="869710" cy="1280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25">
                <a:solidFill>
                  <a:srgbClr val="000000"/>
                </a:solidFill>
                <a:latin typeface="Verdana" panose="02020603050405020304" pitchFamily="2"/>
              </a:rPr>
              <a:t>DI SAVOIA </a:t>
            </a:r>
          </a:p>
        </p:txBody>
      </p:sp>
      <p:sp>
        <p:nvSpPr>
          <p:cNvPr id="372" name="Segnaposto testo 371"/>
          <p:cNvSpPr>
            <a:spLocks noGrp="1"/>
          </p:cNvSpPr>
          <p:nvPr>
            <p:ph type="body" idx="10"/>
          </p:nvPr>
        </p:nvSpPr>
        <p:spPr>
          <a:xfrm>
            <a:off x="8035355" y="3658743"/>
            <a:ext cx="784299" cy="94496"/>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900" b="1" spc="-80">
                <a:solidFill>
                  <a:srgbClr val="000000"/>
                </a:solidFill>
                <a:latin typeface="Verdana" panose="02020603050405020304" pitchFamily="2"/>
              </a:rPr>
              <a:t>Amb. MMG: 4 </a:t>
            </a:r>
          </a:p>
        </p:txBody>
      </p:sp>
      <p:sp>
        <p:nvSpPr>
          <p:cNvPr id="373" name="Segnaposto testo 372"/>
          <p:cNvSpPr>
            <a:spLocks noGrp="1"/>
          </p:cNvSpPr>
          <p:nvPr>
            <p:ph type="body" idx="10"/>
          </p:nvPr>
        </p:nvSpPr>
        <p:spPr>
          <a:xfrm>
            <a:off x="7461239" y="5648058"/>
            <a:ext cx="1137828" cy="127395"/>
          </a:xfrm>
          <a:prstGeom prst="rect">
            <a:avLst/>
          </a:prstGeom>
          <a:solidFill>
            <a:srgbClr val="FFFFFF"/>
          </a:solidFill>
          <a:ln w="0" cmpd="sng">
            <a:noFill/>
            <a:prstDash val="solid"/>
          </a:ln>
        </p:spPr>
        <p:txBody>
          <a:bodyPr vert="horz" lIns="0" tIns="0" rIns="0" bIns="0" anchor="t"/>
          <a:lstStyle>
            <a:lvl1pPr marL="0" marR="0" indent="0" algn="l">
              <a:lnSpc>
                <a:spcPts val="913"/>
              </a:lnSpc>
              <a:spcAft>
                <a:spcPts val="0"/>
              </a:spcAft>
              <a:defRPr/>
            </a:lvl1pPr>
          </a:lstStyle>
          <a:p>
            <a:pPr marL="0" marR="0" indent="0" algn="l">
              <a:lnSpc>
                <a:spcPts val="800"/>
              </a:lnSpc>
              <a:spcAft>
                <a:spcPts val="0"/>
              </a:spcAft>
            </a:pPr>
            <a:r>
              <a:rPr lang="it-IT" sz="1300" spc="-103">
                <a:solidFill>
                  <a:srgbClr val="000000"/>
                </a:solidFill>
                <a:latin typeface="Verdana" panose="02020603050405020304" pitchFamily="2"/>
              </a:rPr>
              <a:t>FORMIGNANA </a:t>
            </a:r>
          </a:p>
        </p:txBody>
      </p:sp>
    </p:spTree>
    <p:extLst>
      <p:ext uri="{BB962C8B-B14F-4D97-AF65-F5344CB8AC3E}">
        <p14:creationId xmlns:p14="http://schemas.microsoft.com/office/powerpoint/2010/main" val="72651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egnaposto testo 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84" name="Segnaposto testo 83"/>
          <p:cNvSpPr>
            <a:spLocks noGrp="1"/>
          </p:cNvSpPr>
          <p:nvPr>
            <p:ph type="body" idx="10"/>
          </p:nvPr>
        </p:nvSpPr>
        <p:spPr>
          <a:xfrm>
            <a:off x="1334770" y="350519"/>
            <a:ext cx="7360920" cy="2773680"/>
          </a:xfrm>
          <a:prstGeom prst="rect">
            <a:avLst/>
          </a:prstGeom>
          <a:noFill/>
          <a:ln w="0" cmpd="sng">
            <a:noFill/>
            <a:prstDash val="solid"/>
          </a:ln>
        </p:spPr>
        <p:txBody>
          <a:bodyPr vert="horz" lIns="0" tIns="686828" rIns="0" bIns="0" anchor="t"/>
          <a:lstStyle>
            <a:lvl1pPr marL="365070" marR="0" indent="0" algn="l">
              <a:lnSpc>
                <a:spcPts val="4107"/>
              </a:lnSpc>
              <a:spcBef>
                <a:spcPts val="0"/>
              </a:spcBef>
              <a:spcAft>
                <a:spcPts val="0"/>
              </a:spcAft>
              <a:defRPr/>
            </a:lvl1pPr>
          </a:lstStyle>
          <a:p>
            <a:pPr marL="0" marR="0" indent="0" algn="l">
              <a:lnSpc>
                <a:spcPts val="5400"/>
              </a:lnSpc>
              <a:spcAft>
                <a:spcPts val="0"/>
              </a:spcAft>
            </a:pPr>
            <a:r>
              <a:rPr lang="it-IT" sz="4800" b="1" spc="-15">
                <a:solidFill>
                  <a:srgbClr val="FF0000"/>
                </a:solidFill>
                <a:latin typeface="Arial" panose="02020603050405020304" pitchFamily="2"/>
              </a:rPr>
              <a:t>2. La riforma “833” </a:t>
            </a:r>
          </a:p>
          <a:p>
            <a:pPr marL="320040" marR="0" indent="0" algn="l">
              <a:lnSpc>
                <a:spcPts val="3600"/>
              </a:lnSpc>
              <a:spcBef>
                <a:spcPts val="3080"/>
              </a:spcBef>
              <a:spcAft>
                <a:spcPts val="0"/>
              </a:spcAft>
            </a:pPr>
            <a:r>
              <a:rPr lang="it-IT" sz="3000" spc="-21">
                <a:solidFill>
                  <a:srgbClr val="000000"/>
                </a:solidFill>
                <a:latin typeface="Arial" panose="02020603050405020304" pitchFamily="2"/>
              </a:rPr>
              <a:t>Con la Legge 23.12.1978, n. 833, lo Stato </a:t>
            </a:r>
          </a:p>
          <a:p>
            <a:pPr marL="320040" marR="0" indent="0" algn="l">
              <a:lnSpc>
                <a:spcPts val="3600"/>
              </a:lnSpc>
              <a:spcBef>
                <a:spcPts val="0"/>
              </a:spcBef>
              <a:spcAft>
                <a:spcPts val="0"/>
              </a:spcAft>
            </a:pPr>
            <a:r>
              <a:rPr lang="it-IT" sz="3000" spc="-5">
                <a:solidFill>
                  <a:srgbClr val="000000"/>
                </a:solidFill>
                <a:latin typeface="Arial" panose="02020603050405020304" pitchFamily="2"/>
              </a:rPr>
              <a:t>- incamera 1.207 Enti Ospedalieri </a:t>
            </a:r>
          </a:p>
        </p:txBody>
      </p:sp>
      <p:sp>
        <p:nvSpPr>
          <p:cNvPr id="85" name="Segnaposto testo 84"/>
          <p:cNvSpPr>
            <a:spLocks noGrp="1"/>
          </p:cNvSpPr>
          <p:nvPr>
            <p:ph type="body" idx="10"/>
          </p:nvPr>
        </p:nvSpPr>
        <p:spPr>
          <a:xfrm>
            <a:off x="1334771" y="3124202"/>
            <a:ext cx="7772400" cy="4087495"/>
          </a:xfrm>
          <a:prstGeom prst="rect">
            <a:avLst/>
          </a:prstGeom>
          <a:noFill/>
          <a:ln w="0" cmpd="sng">
            <a:noFill/>
            <a:prstDash val="solid"/>
          </a:ln>
        </p:spPr>
        <p:txBody>
          <a:bodyPr vert="horz" lIns="0" tIns="0" rIns="0" bIns="0" anchor="t"/>
          <a:lstStyle>
            <a:lvl1pPr marL="990903" marR="0" indent="0" algn="l">
              <a:lnSpc>
                <a:spcPts val="4107"/>
              </a:lnSpc>
              <a:spcBef>
                <a:spcPts val="0"/>
              </a:spcBef>
              <a:spcAft>
                <a:spcPts val="8726"/>
              </a:spcAft>
              <a:defRPr/>
            </a:lvl1pPr>
          </a:lstStyle>
          <a:p>
            <a:pPr marL="320040" marR="0" indent="0" algn="l">
              <a:lnSpc>
                <a:spcPts val="3600"/>
              </a:lnSpc>
              <a:spcAft>
                <a:spcPts val="0"/>
              </a:spcAft>
            </a:pPr>
            <a:r>
              <a:rPr lang="it-IT" sz="3000" spc="-15">
                <a:solidFill>
                  <a:srgbClr val="000000"/>
                </a:solidFill>
                <a:latin typeface="Arial" panose="02020603050405020304" pitchFamily="2"/>
              </a:rPr>
              <a:t>- assorbe gli enti mutualistici e le loro attività </a:t>
            </a:r>
          </a:p>
          <a:p>
            <a:pPr marL="320040" marR="0" indent="0" algn="l">
              <a:lnSpc>
                <a:spcPts val="3600"/>
              </a:lnSpc>
              <a:spcBef>
                <a:spcPts val="0"/>
              </a:spcBef>
              <a:spcAft>
                <a:spcPts val="0"/>
              </a:spcAft>
            </a:pPr>
            <a:r>
              <a:rPr lang="it-IT" sz="3000" spc="21">
                <a:solidFill>
                  <a:srgbClr val="000000"/>
                </a:solidFill>
                <a:latin typeface="Arial" panose="02020603050405020304" pitchFamily="2"/>
              </a:rPr>
              <a:t>- crea 657 USL - 61 in Sicilia – </a:t>
            </a:r>
          </a:p>
          <a:p>
            <a:pPr marL="320040" marR="0" indent="0" algn="l">
              <a:lnSpc>
                <a:spcPts val="3600"/>
              </a:lnSpc>
              <a:spcBef>
                <a:spcPts val="0"/>
              </a:spcBef>
              <a:spcAft>
                <a:spcPts val="0"/>
              </a:spcAft>
            </a:pPr>
            <a:r>
              <a:rPr lang="it-IT" sz="3000" spc="-10">
                <a:solidFill>
                  <a:srgbClr val="000000"/>
                </a:solidFill>
                <a:latin typeface="Arial" panose="02020603050405020304" pitchFamily="2"/>
              </a:rPr>
              <a:t>- offre a tutti un Servizio Sanitario Nazionale </a:t>
            </a:r>
          </a:p>
          <a:p>
            <a:pPr marL="868680" marR="0" indent="0" algn="l">
              <a:lnSpc>
                <a:spcPts val="3600"/>
              </a:lnSpc>
              <a:spcBef>
                <a:spcPts val="0"/>
              </a:spcBef>
              <a:spcAft>
                <a:spcPts val="0"/>
              </a:spcAft>
            </a:pPr>
            <a:r>
              <a:rPr lang="it-IT" sz="3000" spc="-5">
                <a:solidFill>
                  <a:srgbClr val="000000"/>
                </a:solidFill>
                <a:latin typeface="Arial" panose="02020603050405020304" pitchFamily="2"/>
              </a:rPr>
              <a:t>- assistenza medica di base </a:t>
            </a:r>
          </a:p>
          <a:p>
            <a:pPr marL="868680" marR="0" indent="0" algn="l">
              <a:lnSpc>
                <a:spcPts val="3600"/>
              </a:lnSpc>
              <a:spcBef>
                <a:spcPts val="0"/>
              </a:spcBef>
              <a:spcAft>
                <a:spcPts val="0"/>
              </a:spcAft>
            </a:pPr>
            <a:r>
              <a:rPr lang="it-IT" sz="3000" spc="-5">
                <a:solidFill>
                  <a:srgbClr val="000000"/>
                </a:solidFill>
                <a:latin typeface="Arial" panose="02020603050405020304" pitchFamily="2"/>
              </a:rPr>
              <a:t>- assistenza ospedaliera </a:t>
            </a:r>
          </a:p>
          <a:p>
            <a:pPr marL="868680" marR="0" indent="0" algn="l">
              <a:lnSpc>
                <a:spcPts val="3600"/>
              </a:lnSpc>
              <a:spcBef>
                <a:spcPts val="0"/>
              </a:spcBef>
              <a:spcAft>
                <a:spcPts val="0"/>
              </a:spcAft>
            </a:pPr>
            <a:r>
              <a:rPr lang="it-IT" sz="3000" spc="-5">
                <a:solidFill>
                  <a:srgbClr val="000000"/>
                </a:solidFill>
                <a:latin typeface="Arial" panose="02020603050405020304" pitchFamily="2"/>
              </a:rPr>
              <a:t>- assistenza specialistica </a:t>
            </a:r>
          </a:p>
          <a:p>
            <a:pPr marL="868680" marR="0" indent="0" algn="l">
              <a:lnSpc>
                <a:spcPts val="3600"/>
              </a:lnSpc>
              <a:spcBef>
                <a:spcPts val="0"/>
              </a:spcBef>
              <a:spcAft>
                <a:spcPts val="7650"/>
              </a:spcAft>
            </a:pPr>
            <a:r>
              <a:rPr lang="it-IT" sz="3000" spc="-5">
                <a:solidFill>
                  <a:srgbClr val="000000"/>
                </a:solidFill>
                <a:latin typeface="Arial" panose="02020603050405020304" pitchFamily="2"/>
              </a:rPr>
              <a:t>- assistenza farmaceutica </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21_1_">
    <p:bg>
      <p:bgPr>
        <a:solidFill>
          <a:schemeClr val="bg1">
            <a:alpha val="0"/>
          </a:schemeClr>
        </a:solidFill>
        <a:effectLst/>
      </p:bgPr>
    </p:bg>
    <p:spTree>
      <p:nvGrpSpPr>
        <p:cNvPr id="1" name=""/>
        <p:cNvGrpSpPr/>
        <p:nvPr/>
      </p:nvGrpSpPr>
      <p:grpSpPr>
        <a:xfrm>
          <a:off x="0" y="0"/>
          <a:ext cx="0" cy="0"/>
          <a:chOff x="0" y="0"/>
          <a:chExt cx="0" cy="0"/>
        </a:xfrm>
      </p:grpSpPr>
      <p:sp>
        <p:nvSpPr>
          <p:cNvPr id="379" name="Segnaposto testo 378"/>
          <p:cNvSpPr>
            <a:spLocks noGrp="1"/>
          </p:cNvSpPr>
          <p:nvPr>
            <p:ph type="body" idx="10"/>
          </p:nvPr>
        </p:nvSpPr>
        <p:spPr>
          <a:xfrm>
            <a:off x="2436080" y="811965"/>
            <a:ext cx="5807973" cy="323386"/>
          </a:xfrm>
          <a:prstGeom prst="rect">
            <a:avLst/>
          </a:prstGeom>
          <a:noFill/>
          <a:ln w="0" cmpd="sng">
            <a:noFill/>
            <a:prstDash val="solid"/>
          </a:ln>
        </p:spPr>
        <p:txBody>
          <a:bodyPr vert="horz" lIns="0" tIns="0" rIns="0" bIns="0" anchor="t"/>
          <a:lstStyle>
            <a:lvl1pPr marL="0" marR="0" indent="0" algn="ctr">
              <a:lnSpc>
                <a:spcPts val="1825"/>
              </a:lnSpc>
              <a:spcAft>
                <a:spcPts val="724"/>
              </a:spcAft>
              <a:defRPr/>
            </a:lvl1pPr>
          </a:lstStyle>
          <a:p>
            <a:pPr marL="0" marR="0" indent="0" algn="ctr">
              <a:lnSpc>
                <a:spcPts val="1600"/>
              </a:lnSpc>
              <a:spcAft>
                <a:spcPts val="635"/>
              </a:spcAft>
            </a:pPr>
            <a:r>
              <a:rPr lang="it-IT" sz="1500" b="1" spc="-46">
                <a:solidFill>
                  <a:srgbClr val="D747A4"/>
                </a:solidFill>
                <a:latin typeface="Verdana" panose="02020603050405020304" pitchFamily="2"/>
              </a:rPr>
              <a:t>DISTRETTO SUD EST </a:t>
            </a:r>
          </a:p>
        </p:txBody>
      </p:sp>
      <p:sp>
        <p:nvSpPr>
          <p:cNvPr id="380" name="Segnaposto testo 379"/>
          <p:cNvSpPr>
            <a:spLocks noGrp="1"/>
          </p:cNvSpPr>
          <p:nvPr>
            <p:ph type="body" idx="10"/>
          </p:nvPr>
        </p:nvSpPr>
        <p:spPr>
          <a:xfrm>
            <a:off x="2436081" y="3513849"/>
            <a:ext cx="1018252" cy="195292"/>
          </a:xfrm>
          <a:prstGeom prst="rect">
            <a:avLst/>
          </a:prstGeom>
          <a:noFill/>
          <a:ln w="0" cmpd="sng">
            <a:noFill/>
            <a:prstDash val="solid"/>
          </a:ln>
        </p:spPr>
        <p:txBody>
          <a:bodyPr vert="horz" lIns="0" tIns="0" rIns="0" bIns="0" anchor="t"/>
          <a:lstStyle>
            <a:lvl1pPr marL="0" marR="0" indent="0" algn="r">
              <a:lnSpc>
                <a:spcPts val="1483"/>
              </a:lnSpc>
              <a:spcAft>
                <a:spcPts val="0"/>
              </a:spcAft>
              <a:defRPr/>
            </a:lvl1pPr>
          </a:lstStyle>
          <a:p>
            <a:pPr marL="0" marR="0" indent="0" algn="r">
              <a:lnSpc>
                <a:spcPts val="1300"/>
              </a:lnSpc>
              <a:spcAft>
                <a:spcPts val="0"/>
              </a:spcAft>
            </a:pPr>
            <a:r>
              <a:rPr lang="it-IT" sz="1300" spc="-51">
                <a:solidFill>
                  <a:srgbClr val="000000"/>
                </a:solidFill>
                <a:latin typeface="Verdana" panose="02020603050405020304" pitchFamily="2"/>
              </a:rPr>
              <a:t>OSTELLATO </a:t>
            </a:r>
          </a:p>
        </p:txBody>
      </p:sp>
      <p:sp>
        <p:nvSpPr>
          <p:cNvPr id="381" name="Segnaposto testo 380"/>
          <p:cNvSpPr>
            <a:spLocks noGrp="1"/>
          </p:cNvSpPr>
          <p:nvPr>
            <p:ph type="body" idx="10"/>
          </p:nvPr>
        </p:nvSpPr>
        <p:spPr>
          <a:xfrm>
            <a:off x="6787607" y="3477453"/>
            <a:ext cx="1456449" cy="620873"/>
          </a:xfrm>
          <a:prstGeom prst="rect">
            <a:avLst/>
          </a:prstGeom>
          <a:noFill/>
          <a:ln w="0" cmpd="sng">
            <a:noFill/>
            <a:prstDash val="solid"/>
          </a:ln>
        </p:spPr>
        <p:txBody>
          <a:bodyPr vert="horz" lIns="0" tIns="0" rIns="0" bIns="0" anchor="t"/>
          <a:lstStyle>
            <a:lvl1pPr marL="0" marR="0" indent="0" algn="r">
              <a:lnSpc>
                <a:spcPts val="1255"/>
              </a:lnSpc>
              <a:spcBef>
                <a:spcPts val="228"/>
              </a:spcBef>
              <a:spcAft>
                <a:spcPts val="0"/>
              </a:spcAft>
              <a:defRPr/>
            </a:lvl1pPr>
          </a:lstStyle>
          <a:p>
            <a:pPr marL="0" marR="0" indent="0" algn="ctr">
              <a:lnSpc>
                <a:spcPts val="900"/>
              </a:lnSpc>
              <a:spcAft>
                <a:spcPts val="0"/>
              </a:spcAft>
            </a:pPr>
            <a:r>
              <a:rPr lang="it-IT" sz="900" b="1" spc="-46">
                <a:solidFill>
                  <a:srgbClr val="000000"/>
                </a:solidFill>
                <a:latin typeface="Verdana" panose="02020603050405020304" pitchFamily="2"/>
              </a:rPr>
              <a:t>Amb. MMG: 9 </a:t>
            </a:r>
          </a:p>
          <a:p>
            <a:pPr marL="0" marR="0" indent="0" algn="r">
              <a:lnSpc>
                <a:spcPts val="1100"/>
              </a:lnSpc>
              <a:spcBef>
                <a:spcPts val="200"/>
              </a:spcBef>
              <a:spcAft>
                <a:spcPts val="0"/>
              </a:spcAft>
            </a:pPr>
            <a:r>
              <a:rPr lang="it-IT" sz="900" b="1" spc="0">
                <a:solidFill>
                  <a:srgbClr val="000000"/>
                </a:solidFill>
                <a:latin typeface="Verdana" panose="02020603050405020304" pitchFamily="2"/>
              </a:rPr>
              <a:t>Amb. PLS: 1 Medicine di </a:t>
            </a:r>
            <a:r>
              <a:rPr lang="it-IT" sz="900" b="1" spc="0" baseline="-25000">
                <a:solidFill>
                  <a:srgbClr val="000000"/>
                </a:solidFill>
                <a:latin typeface="Verdana" panose="02020603050405020304" pitchFamily="2"/>
              </a:rPr>
              <a:t>g</a:t>
            </a:r>
            <a:r>
              <a:rPr lang="it-IT" sz="900" b="1" spc="0">
                <a:solidFill>
                  <a:srgbClr val="000000"/>
                </a:solidFill>
                <a:latin typeface="Verdana" panose="02020603050405020304" pitchFamily="2"/>
              </a:rPr>
              <a:t>ruppo: 1 Punti Guardia Metrica 1 </a:t>
            </a:r>
          </a:p>
        </p:txBody>
      </p:sp>
      <p:sp>
        <p:nvSpPr>
          <p:cNvPr id="382" name="Segnaposto testo 381"/>
          <p:cNvSpPr>
            <a:spLocks noGrp="1"/>
          </p:cNvSpPr>
          <p:nvPr>
            <p:ph type="body" idx="10"/>
          </p:nvPr>
        </p:nvSpPr>
        <p:spPr>
          <a:xfrm>
            <a:off x="2436083" y="3710541"/>
            <a:ext cx="1310879" cy="552976"/>
          </a:xfrm>
          <a:prstGeom prst="rect">
            <a:avLst/>
          </a:prstGeom>
          <a:noFill/>
          <a:ln w="0" cmpd="sng">
            <a:noFill/>
            <a:prstDash val="solid"/>
          </a:ln>
        </p:spPr>
        <p:txBody>
          <a:bodyPr vert="horz" lIns="0" tIns="0" rIns="0" bIns="0" anchor="t"/>
          <a:lstStyle>
            <a:lvl1pPr marL="52153" marR="0" indent="0" algn="l">
              <a:lnSpc>
                <a:spcPts val="1369"/>
              </a:lnSpc>
              <a:spcBef>
                <a:spcPts val="6"/>
              </a:spcBef>
              <a:spcAft>
                <a:spcPts val="0"/>
              </a:spcAft>
              <a:defRPr/>
            </a:lvl1pPr>
          </a:lstStyle>
          <a:p>
            <a:pPr marL="45720" marR="0" indent="0" algn="l">
              <a:lnSpc>
                <a:spcPts val="1200"/>
              </a:lnSpc>
              <a:spcAft>
                <a:spcPts val="0"/>
              </a:spcAft>
            </a:pPr>
            <a:r>
              <a:rPr lang="it-IT" sz="900" b="1" spc="-51">
                <a:solidFill>
                  <a:srgbClr val="000000"/>
                </a:solidFill>
                <a:latin typeface="Verdana" panose="02020603050405020304" pitchFamily="2"/>
              </a:rPr>
              <a:t>Amb. MMG: 14 </a:t>
            </a:r>
          </a:p>
          <a:p>
            <a:pPr marL="45720" marR="0" indent="0" algn="l">
              <a:lnSpc>
                <a:spcPts val="1200"/>
              </a:lnSpc>
              <a:spcBef>
                <a:spcPts val="0"/>
              </a:spcBef>
              <a:spcAft>
                <a:spcPts val="0"/>
              </a:spcAft>
            </a:pPr>
            <a:r>
              <a:rPr lang="it-IT" sz="900" b="1" spc="-34">
                <a:solidFill>
                  <a:srgbClr val="000000"/>
                </a:solidFill>
                <a:latin typeface="Verdana" panose="02020603050405020304" pitchFamily="2"/>
              </a:rPr>
              <a:t>Amb. PIA 1 </a:t>
            </a:r>
          </a:p>
          <a:p>
            <a:pPr marL="45720" marR="0" indent="0" algn="l">
              <a:lnSpc>
                <a:spcPts val="1200"/>
              </a:lnSpc>
              <a:spcBef>
                <a:spcPts val="5"/>
              </a:spcBef>
              <a:spcAft>
                <a:spcPts val="0"/>
              </a:spcAft>
            </a:pPr>
            <a:r>
              <a:rPr lang="it-IT" sz="900" b="1" spc="-46">
                <a:solidFill>
                  <a:srgbClr val="000000"/>
                </a:solidFill>
                <a:latin typeface="Verdana" panose="02020603050405020304" pitchFamily="2"/>
              </a:rPr>
              <a:t>Medicine di Gruppo: 1 </a:t>
            </a:r>
          </a:p>
        </p:txBody>
      </p:sp>
      <p:sp>
        <p:nvSpPr>
          <p:cNvPr id="383" name="Segnaposto testo 382"/>
          <p:cNvSpPr>
            <a:spLocks noGrp="1"/>
          </p:cNvSpPr>
          <p:nvPr>
            <p:ph type="body" idx="10"/>
          </p:nvPr>
        </p:nvSpPr>
        <p:spPr>
          <a:xfrm>
            <a:off x="2436083" y="4263519"/>
            <a:ext cx="1417829" cy="120395"/>
          </a:xfrm>
          <a:prstGeom prst="rect">
            <a:avLst/>
          </a:prstGeom>
          <a:noFill/>
          <a:ln w="0" cmpd="sng">
            <a:noFill/>
            <a:prstDash val="solid"/>
          </a:ln>
        </p:spPr>
        <p:txBody>
          <a:bodyPr vert="horz" lIns="0" tIns="0" rIns="0" bIns="0" anchor="t"/>
          <a:lstStyle>
            <a:lvl1pPr marL="52153" marR="0" indent="0" algn="l">
              <a:lnSpc>
                <a:spcPts val="1369"/>
              </a:lnSpc>
              <a:spcAft>
                <a:spcPts val="0"/>
              </a:spcAft>
              <a:defRPr/>
            </a:lvl1pPr>
          </a:lstStyle>
          <a:p>
            <a:pPr marL="45720" marR="0" indent="0" algn="l">
              <a:lnSpc>
                <a:spcPts val="1200"/>
              </a:lnSpc>
              <a:spcAft>
                <a:spcPts val="0"/>
              </a:spcAft>
            </a:pPr>
            <a:r>
              <a:rPr lang="it-IT" sz="900" b="1" spc="-46">
                <a:solidFill>
                  <a:srgbClr val="000000"/>
                </a:solidFill>
                <a:latin typeface="Verdana" panose="02020603050405020304" pitchFamily="2"/>
              </a:rPr>
              <a:t>Punti Guardia Medica 1 </a:t>
            </a:r>
          </a:p>
        </p:txBody>
      </p:sp>
      <p:sp>
        <p:nvSpPr>
          <p:cNvPr id="384" name="Segnaposto testo 383"/>
          <p:cNvSpPr>
            <a:spLocks noGrp="1"/>
          </p:cNvSpPr>
          <p:nvPr>
            <p:ph type="body" idx="10"/>
          </p:nvPr>
        </p:nvSpPr>
        <p:spPr>
          <a:xfrm>
            <a:off x="6873015" y="4243220"/>
            <a:ext cx="1371038" cy="675471"/>
          </a:xfrm>
          <a:prstGeom prst="rect">
            <a:avLst/>
          </a:prstGeom>
          <a:noFill/>
          <a:ln w="0" cmpd="sng">
            <a:noFill/>
            <a:prstDash val="solid"/>
          </a:ln>
        </p:spPr>
        <p:txBody>
          <a:bodyPr vert="horz" lIns="0" tIns="78202" rIns="0" bIns="0" anchor="t"/>
          <a:lstStyle>
            <a:lvl1pPr marL="417222" marR="0" indent="0" algn="l">
              <a:lnSpc>
                <a:spcPts val="1369"/>
              </a:lnSpc>
              <a:spcBef>
                <a:spcPts val="285"/>
              </a:spcBef>
              <a:spcAft>
                <a:spcPts val="0"/>
              </a:spcAft>
              <a:defRPr/>
            </a:lvl1pPr>
          </a:lstStyle>
          <a:p>
            <a:pPr marL="0" marR="0" indent="0" algn="l">
              <a:lnSpc>
                <a:spcPts val="1400"/>
              </a:lnSpc>
              <a:spcAft>
                <a:spcPts val="0"/>
              </a:spcAft>
            </a:pPr>
            <a:r>
              <a:rPr lang="it-IT" sz="900" b="1" spc="-57">
                <a:solidFill>
                  <a:srgbClr val="000000"/>
                </a:solidFill>
                <a:latin typeface="Verdana" panose="02020603050405020304" pitchFamily="2"/>
              </a:rPr>
              <a:t>rlecheine d i Gruppo: </a:t>
            </a:r>
            <a:r>
              <a:rPr lang="it-IT" sz="1300" spc="-57">
                <a:solidFill>
                  <a:srgbClr val="000000"/>
                </a:solidFill>
                <a:latin typeface="Verdana" panose="02020603050405020304" pitchFamily="2"/>
              </a:rPr>
              <a:t>i </a:t>
            </a:r>
          </a:p>
          <a:p>
            <a:pPr marL="182880" marR="0" indent="0" algn="l">
              <a:lnSpc>
                <a:spcPts val="1400"/>
              </a:lnSpc>
              <a:spcBef>
                <a:spcPts val="0"/>
              </a:spcBef>
              <a:spcAft>
                <a:spcPts val="0"/>
              </a:spcAft>
            </a:pPr>
            <a:r>
              <a:rPr lang="it-IT" sz="1300" spc="-57">
                <a:solidFill>
                  <a:srgbClr val="000000"/>
                </a:solidFill>
                <a:latin typeface="Verdana" panose="02020603050405020304" pitchFamily="2"/>
              </a:rPr>
              <a:t>LAGOSAKTO </a:t>
            </a:r>
          </a:p>
          <a:p>
            <a:pPr marL="365760" marR="0" indent="0" algn="l">
              <a:lnSpc>
                <a:spcPts val="1200"/>
              </a:lnSpc>
              <a:spcBef>
                <a:spcPts val="250"/>
              </a:spcBef>
              <a:spcAft>
                <a:spcPts val="0"/>
              </a:spcAft>
            </a:pPr>
            <a:r>
              <a:rPr lang="it-IT" sz="900" b="1" spc="-40">
                <a:solidFill>
                  <a:srgbClr val="000000"/>
                </a:solidFill>
                <a:latin typeface="Verdana" panose="02020603050405020304" pitchFamily="2"/>
              </a:rPr>
              <a:t>Amb. MMG: 4 </a:t>
            </a:r>
          </a:p>
        </p:txBody>
      </p:sp>
      <p:sp>
        <p:nvSpPr>
          <p:cNvPr id="385" name="Segnaposto testo 384"/>
          <p:cNvSpPr>
            <a:spLocks noGrp="1"/>
          </p:cNvSpPr>
          <p:nvPr>
            <p:ph type="body" idx="10"/>
          </p:nvPr>
        </p:nvSpPr>
        <p:spPr>
          <a:xfrm>
            <a:off x="2436081" y="4616301"/>
            <a:ext cx="1513638" cy="772767"/>
          </a:xfrm>
          <a:prstGeom prst="rect">
            <a:avLst/>
          </a:prstGeom>
          <a:noFill/>
          <a:ln w="0" cmpd="sng">
            <a:noFill/>
            <a:prstDash val="solid"/>
          </a:ln>
        </p:spPr>
        <p:txBody>
          <a:bodyPr vert="horz" lIns="0" tIns="0" rIns="0" bIns="0" anchor="t"/>
          <a:lstStyle>
            <a:lvl1pPr marL="52153" marR="0" indent="0" algn="l">
              <a:lnSpc>
                <a:spcPts val="1369"/>
              </a:lnSpc>
              <a:spcBef>
                <a:spcPts val="0"/>
              </a:spcBef>
              <a:spcAft>
                <a:spcPts val="0"/>
              </a:spcAft>
              <a:defRPr/>
            </a:lvl1pPr>
          </a:lstStyle>
          <a:p>
            <a:pPr marL="45720" marR="0" indent="0" algn="l">
              <a:lnSpc>
                <a:spcPts val="1200"/>
              </a:lnSpc>
              <a:spcAft>
                <a:spcPts val="0"/>
              </a:spcAft>
            </a:pPr>
            <a:r>
              <a:rPr lang="it-IT" sz="1300" spc="-97">
                <a:solidFill>
                  <a:srgbClr val="000000"/>
                </a:solidFill>
                <a:latin typeface="Verdana" panose="02020603050405020304" pitchFamily="2"/>
              </a:rPr>
              <a:t>PORTOMAGGICRE </a:t>
            </a:r>
          </a:p>
          <a:p>
            <a:pPr marL="45720" marR="548640" indent="0" algn="l">
              <a:lnSpc>
                <a:spcPts val="1200"/>
              </a:lnSpc>
              <a:spcBef>
                <a:spcPts val="690"/>
              </a:spcBef>
              <a:spcAft>
                <a:spcPts val="0"/>
              </a:spcAft>
            </a:pPr>
            <a:r>
              <a:rPr lang="it-IT" sz="900" b="1" spc="-80">
                <a:solidFill>
                  <a:srgbClr val="000000"/>
                </a:solidFill>
                <a:latin typeface="Verdana" panose="02020603050405020304" pitchFamily="2"/>
              </a:rPr>
              <a:t>FAmb. MMII 11 Amb. PIA 1 </a:t>
            </a:r>
          </a:p>
          <a:p>
            <a:pPr marL="45720" marR="0" indent="0" algn="l">
              <a:lnSpc>
                <a:spcPts val="1200"/>
              </a:lnSpc>
              <a:spcBef>
                <a:spcPts val="0"/>
              </a:spcBef>
              <a:spcAft>
                <a:spcPts val="0"/>
              </a:spcAft>
            </a:pPr>
            <a:r>
              <a:rPr lang="it-IT" sz="900" b="1" spc="-40">
                <a:solidFill>
                  <a:srgbClr val="000000"/>
                </a:solidFill>
                <a:latin typeface="Verdana" panose="02020603050405020304" pitchFamily="2"/>
              </a:rPr>
              <a:t>Medicine di Gruppo: 1 </a:t>
            </a:r>
          </a:p>
        </p:txBody>
      </p:sp>
      <p:sp>
        <p:nvSpPr>
          <p:cNvPr id="386" name="Segnaposto testo 385"/>
          <p:cNvSpPr>
            <a:spLocks noGrp="1"/>
          </p:cNvSpPr>
          <p:nvPr>
            <p:ph type="body" idx="10"/>
          </p:nvPr>
        </p:nvSpPr>
        <p:spPr>
          <a:xfrm>
            <a:off x="7090632" y="5190977"/>
            <a:ext cx="1151939" cy="376584"/>
          </a:xfrm>
          <a:prstGeom prst="rect">
            <a:avLst/>
          </a:prstGeom>
          <a:noFill/>
          <a:ln w="0" cmpd="sng">
            <a:noFill/>
            <a:prstDash val="solid"/>
          </a:ln>
        </p:spPr>
        <p:txBody>
          <a:bodyPr vert="horz" lIns="0" tIns="0" rIns="0" bIns="0" anchor="t"/>
          <a:lstStyle>
            <a:lvl1pPr marL="0" marR="0" indent="0" algn="l">
              <a:lnSpc>
                <a:spcPts val="3080"/>
              </a:lnSpc>
              <a:spcAft>
                <a:spcPts val="0"/>
              </a:spcAft>
              <a:defRPr/>
            </a:lvl1pPr>
          </a:lstStyle>
          <a:p>
            <a:pPr marL="0" marR="0" indent="0" algn="l">
              <a:lnSpc>
                <a:spcPts val="2700"/>
              </a:lnSpc>
              <a:spcAft>
                <a:spcPts val="0"/>
              </a:spcAft>
            </a:pPr>
            <a:r>
              <a:rPr lang="it-IT" sz="1300" spc="-86">
                <a:solidFill>
                  <a:srgbClr val="000000"/>
                </a:solidFill>
                <a:latin typeface="Verdana" panose="02020603050405020304" pitchFamily="2"/>
              </a:rPr>
              <a:t>COMACCHIO</a:t>
            </a:r>
            <a:r>
              <a:rPr lang="it-IT" sz="900" spc="-86">
                <a:solidFill>
                  <a:srgbClr val="42ADCA"/>
                </a:solidFill>
                <a:latin typeface="Verdana" panose="02020603050405020304" pitchFamily="2"/>
              </a:rPr>
              <a:t> 1 </a:t>
            </a:r>
          </a:p>
        </p:txBody>
      </p:sp>
      <p:sp>
        <p:nvSpPr>
          <p:cNvPr id="387" name="Segnaposto testo 386"/>
          <p:cNvSpPr>
            <a:spLocks noGrp="1"/>
          </p:cNvSpPr>
          <p:nvPr>
            <p:ph type="body" idx="10"/>
          </p:nvPr>
        </p:nvSpPr>
        <p:spPr>
          <a:xfrm>
            <a:off x="7294133" y="5506666"/>
            <a:ext cx="862283" cy="329686"/>
          </a:xfrm>
          <a:prstGeom prst="rect">
            <a:avLst/>
          </a:prstGeom>
          <a:noFill/>
          <a:ln w="0" cmpd="sng">
            <a:noFill/>
            <a:prstDash val="solid"/>
          </a:ln>
        </p:spPr>
        <p:txBody>
          <a:bodyPr vert="horz" lIns="0" tIns="0" rIns="0" bIns="0" anchor="t"/>
          <a:lstStyle>
            <a:lvl1pPr marL="0" marR="0" indent="0" algn="r">
              <a:lnSpc>
                <a:spcPts val="1141"/>
              </a:lnSpc>
              <a:spcAft>
                <a:spcPts val="0"/>
              </a:spcAft>
              <a:defRPr/>
            </a:lvl1pPr>
          </a:lstStyle>
          <a:p>
            <a:pPr marL="0" marR="0" indent="0" algn="r">
              <a:lnSpc>
                <a:spcPts val="1000"/>
              </a:lnSpc>
              <a:spcAft>
                <a:spcPts val="0"/>
              </a:spcAft>
            </a:pPr>
            <a:r>
              <a:rPr lang="it-IT" sz="900" b="1" spc="-34">
                <a:solidFill>
                  <a:srgbClr val="000000"/>
                </a:solidFill>
                <a:latin typeface="Verdana" panose="02020603050405020304" pitchFamily="2"/>
              </a:rPr>
              <a:t>Amb. MMG: 23 Amb. PLS: 3 </a:t>
            </a:r>
          </a:p>
        </p:txBody>
      </p:sp>
      <p:sp>
        <p:nvSpPr>
          <p:cNvPr id="388" name="Segnaposto testo 387"/>
          <p:cNvSpPr>
            <a:spLocks noGrp="1"/>
          </p:cNvSpPr>
          <p:nvPr>
            <p:ph type="body" idx="10"/>
          </p:nvPr>
        </p:nvSpPr>
        <p:spPr>
          <a:xfrm>
            <a:off x="6787604" y="5836352"/>
            <a:ext cx="1368810" cy="116895"/>
          </a:xfrm>
          <a:prstGeom prst="rect">
            <a:avLst/>
          </a:prstGeom>
          <a:noFill/>
          <a:ln w="0" cmpd="sng">
            <a:noFill/>
            <a:prstDash val="solid"/>
          </a:ln>
        </p:spPr>
        <p:txBody>
          <a:bodyPr vert="horz" lIns="0" tIns="0" rIns="0" bIns="0" anchor="t"/>
          <a:lstStyle>
            <a:lvl1pPr marL="0" marR="0" indent="0" algn="r">
              <a:lnSpc>
                <a:spcPts val="1141"/>
              </a:lnSpc>
              <a:spcAft>
                <a:spcPts val="0"/>
              </a:spcAft>
              <a:defRPr/>
            </a:lvl1pPr>
          </a:lstStyle>
          <a:p>
            <a:pPr marL="0" marR="0" indent="0" algn="r">
              <a:lnSpc>
                <a:spcPts val="1000"/>
              </a:lnSpc>
              <a:spcAft>
                <a:spcPts val="0"/>
              </a:spcAft>
            </a:pPr>
            <a:r>
              <a:rPr lang="it-IT" sz="900" b="1" spc="-34">
                <a:solidFill>
                  <a:srgbClr val="000000"/>
                </a:solidFill>
                <a:latin typeface="Verdana" panose="02020603050405020304" pitchFamily="2"/>
              </a:rPr>
              <a:t>Punti Guardia Medica 1 </a:t>
            </a:r>
          </a:p>
        </p:txBody>
      </p:sp>
      <p:sp>
        <p:nvSpPr>
          <p:cNvPr id="389" name="Segnaposto testo 388"/>
          <p:cNvSpPr>
            <a:spLocks noGrp="1"/>
          </p:cNvSpPr>
          <p:nvPr>
            <p:ph type="body" idx="10"/>
          </p:nvPr>
        </p:nvSpPr>
        <p:spPr>
          <a:xfrm>
            <a:off x="6884159" y="5978444"/>
            <a:ext cx="1359897" cy="260389"/>
          </a:xfrm>
          <a:prstGeom prst="rect">
            <a:avLst/>
          </a:prstGeom>
          <a:noFill/>
          <a:ln w="0" cmpd="sng">
            <a:noFill/>
            <a:prstDash val="solid"/>
          </a:ln>
        </p:spPr>
        <p:txBody>
          <a:bodyPr vert="horz" lIns="0" tIns="65891" rIns="0" bIns="0" anchor="t"/>
          <a:lstStyle>
            <a:lvl1pPr marL="0" marR="0" indent="0" algn="l">
              <a:lnSpc>
                <a:spcPts val="1369"/>
              </a:lnSpc>
              <a:spcAft>
                <a:spcPts val="108"/>
              </a:spcAft>
              <a:defRPr/>
            </a:lvl1pPr>
          </a:lstStyle>
          <a:p>
            <a:pPr marL="0" marR="0" indent="0" algn="l">
              <a:lnSpc>
                <a:spcPts val="1200"/>
              </a:lnSpc>
              <a:spcAft>
                <a:spcPts val="95"/>
              </a:spcAft>
            </a:pPr>
            <a:r>
              <a:rPr lang="it-IT" sz="900" b="1" spc="-40">
                <a:solidFill>
                  <a:srgbClr val="000000"/>
                </a:solidFill>
                <a:latin typeface="Verdana" panose="02020603050405020304" pitchFamily="2"/>
              </a:rPr>
              <a:t>Medicina di </a:t>
            </a:r>
            <a:r>
              <a:rPr lang="it-IT" sz="900" b="1" spc="-40" baseline="-25000">
                <a:solidFill>
                  <a:srgbClr val="000000"/>
                </a:solidFill>
                <a:latin typeface="Verdana" panose="02020603050405020304" pitchFamily="2"/>
              </a:rPr>
              <a:t>g</a:t>
            </a:r>
            <a:r>
              <a:rPr lang="it-IT" sz="900" b="1" spc="-40">
                <a:solidFill>
                  <a:srgbClr val="000000"/>
                </a:solidFill>
                <a:latin typeface="Verdana" panose="02020603050405020304" pitchFamily="2"/>
              </a:rPr>
              <a:t>ruppo: 1 </a:t>
            </a:r>
          </a:p>
        </p:txBody>
      </p:sp>
      <p:sp>
        <p:nvSpPr>
          <p:cNvPr id="390" name="Segnaposto testo 389"/>
          <p:cNvSpPr>
            <a:spLocks noGrp="1"/>
          </p:cNvSpPr>
          <p:nvPr>
            <p:ph type="body" idx="10"/>
          </p:nvPr>
        </p:nvSpPr>
        <p:spPr>
          <a:xfrm>
            <a:off x="7511743" y="6308131"/>
            <a:ext cx="732310" cy="169393"/>
          </a:xfrm>
          <a:prstGeom prst="rect">
            <a:avLst/>
          </a:prstGeom>
          <a:noFill/>
          <a:ln w="0" cmpd="sng">
            <a:noFill/>
            <a:prstDash val="solid"/>
          </a:ln>
        </p:spPr>
        <p:txBody>
          <a:bodyPr vert="horz" lIns="0" tIns="0" rIns="0" bIns="0" anchor="t"/>
          <a:lstStyle>
            <a:lvl1pPr marL="0" marR="0" indent="0" algn="l">
              <a:lnSpc>
                <a:spcPts val="1369"/>
              </a:lnSpc>
              <a:spcAft>
                <a:spcPts val="0"/>
              </a:spcAft>
              <a:defRPr/>
            </a:lvl1pPr>
          </a:lstStyle>
          <a:p>
            <a:pPr marL="0" marR="0" indent="0" algn="l">
              <a:lnSpc>
                <a:spcPts val="1200"/>
              </a:lnSpc>
              <a:spcAft>
                <a:spcPts val="0"/>
              </a:spcAft>
            </a:pPr>
            <a:r>
              <a:rPr lang="it-IT" sz="900" b="1" spc="-23">
                <a:solidFill>
                  <a:srgbClr val="000000"/>
                </a:solidFill>
                <a:latin typeface="Verdana" panose="02020603050405020304" pitchFamily="2"/>
              </a:rPr>
              <a:t>Amb. H 12 </a:t>
            </a:r>
          </a:p>
        </p:txBody>
      </p:sp>
      <p:sp>
        <p:nvSpPr>
          <p:cNvPr id="391" name="Segnaposto testo 390"/>
          <p:cNvSpPr>
            <a:spLocks noGrp="1"/>
          </p:cNvSpPr>
          <p:nvPr>
            <p:ph type="body" idx="10"/>
          </p:nvPr>
        </p:nvSpPr>
        <p:spPr>
          <a:xfrm>
            <a:off x="2436081" y="5477964"/>
            <a:ext cx="1431940" cy="1563733"/>
          </a:xfrm>
          <a:prstGeom prst="rect">
            <a:avLst/>
          </a:prstGeom>
          <a:noFill/>
          <a:ln w="0" cmpd="sng">
            <a:noFill/>
            <a:prstDash val="solid"/>
          </a:ln>
        </p:spPr>
        <p:txBody>
          <a:bodyPr vert="horz" lIns="0" tIns="0" rIns="0" bIns="0" anchor="t"/>
          <a:lstStyle>
            <a:lvl1pPr marL="52153" marR="0" indent="0" algn="l">
              <a:lnSpc>
                <a:spcPts val="1369"/>
              </a:lnSpc>
              <a:spcBef>
                <a:spcPts val="724"/>
              </a:spcBef>
              <a:spcAft>
                <a:spcPts val="359"/>
              </a:spcAft>
              <a:defRPr/>
            </a:lvl1pPr>
          </a:lstStyle>
          <a:p>
            <a:pPr marL="45720" marR="0" indent="0" algn="l">
              <a:lnSpc>
                <a:spcPts val="1500"/>
              </a:lnSpc>
              <a:spcAft>
                <a:spcPts val="0"/>
              </a:spcAft>
            </a:pPr>
            <a:r>
              <a:rPr lang="it-IT" sz="900" b="1" spc="0">
                <a:solidFill>
                  <a:srgbClr val="000000"/>
                </a:solidFill>
                <a:latin typeface="Verdana" panose="02020603050405020304" pitchFamily="2"/>
              </a:rPr>
              <a:t>Punti Guardia Medica 1 Amb. H 12 </a:t>
            </a:r>
          </a:p>
          <a:p>
            <a:pPr marL="45720" marR="0" indent="0" algn="l">
              <a:lnSpc>
                <a:spcPts val="1400"/>
              </a:lnSpc>
              <a:spcBef>
                <a:spcPts val="300"/>
              </a:spcBef>
              <a:spcAft>
                <a:spcPts val="0"/>
              </a:spcAft>
            </a:pPr>
            <a:r>
              <a:rPr lang="it-IT" sz="1300" spc="-68">
                <a:solidFill>
                  <a:srgbClr val="000000"/>
                </a:solidFill>
                <a:latin typeface="Verdana" panose="02020603050405020304" pitchFamily="2"/>
              </a:rPr>
              <a:t>ARGENTA </a:t>
            </a:r>
          </a:p>
          <a:p>
            <a:pPr marL="45720" marR="0" indent="0" algn="l">
              <a:lnSpc>
                <a:spcPts val="1200"/>
              </a:lnSpc>
              <a:spcBef>
                <a:spcPts val="300"/>
              </a:spcBef>
              <a:spcAft>
                <a:spcPts val="0"/>
              </a:spcAft>
            </a:pPr>
            <a:r>
              <a:rPr lang="it-IT" sz="900" b="1" spc="-6">
                <a:solidFill>
                  <a:srgbClr val="000000"/>
                </a:solidFill>
                <a:latin typeface="Verdana" panose="02020603050405020304" pitchFamily="2"/>
              </a:rPr>
              <a:t>Am . MMG: 33 </a:t>
            </a:r>
          </a:p>
          <a:p>
            <a:pPr marL="45720" marR="0" indent="0" algn="l">
              <a:lnSpc>
                <a:spcPts val="1000"/>
              </a:lnSpc>
              <a:spcBef>
                <a:spcPts val="635"/>
              </a:spcBef>
              <a:spcAft>
                <a:spcPts val="0"/>
              </a:spcAft>
            </a:pPr>
            <a:r>
              <a:rPr lang="it-IT" sz="900" b="1" spc="-34">
                <a:solidFill>
                  <a:srgbClr val="000000"/>
                </a:solidFill>
                <a:latin typeface="Verdana" panose="02020603050405020304" pitchFamily="2"/>
              </a:rPr>
              <a:t>Amb. PLS: 4 </a:t>
            </a:r>
          </a:p>
          <a:p>
            <a:pPr marL="45720" marR="0" indent="0" algn="l">
              <a:lnSpc>
                <a:spcPts val="1000"/>
              </a:lnSpc>
              <a:spcBef>
                <a:spcPts val="0"/>
              </a:spcBef>
              <a:spcAft>
                <a:spcPts val="0"/>
              </a:spcAft>
            </a:pPr>
            <a:r>
              <a:rPr lang="it-IT" sz="900" b="1" spc="-40">
                <a:solidFill>
                  <a:srgbClr val="000000"/>
                </a:solidFill>
                <a:latin typeface="Verdana" panose="02020603050405020304" pitchFamily="2"/>
              </a:rPr>
              <a:t>Medicina di Gruppo: 1 </a:t>
            </a:r>
          </a:p>
          <a:p>
            <a:pPr marL="45720" marR="0" indent="0" algn="l">
              <a:lnSpc>
                <a:spcPts val="1200"/>
              </a:lnSpc>
              <a:spcBef>
                <a:spcPts val="635"/>
              </a:spcBef>
              <a:spcAft>
                <a:spcPts val="315"/>
              </a:spcAft>
            </a:pPr>
            <a:r>
              <a:rPr lang="it-IT" sz="900" b="1" spc="-63">
                <a:solidFill>
                  <a:srgbClr val="000000"/>
                </a:solidFill>
                <a:latin typeface="Verdana" panose="02020603050405020304" pitchFamily="2"/>
              </a:rPr>
              <a:t>Punti Guardia Medica: 1 </a:t>
            </a:r>
          </a:p>
        </p:txBody>
      </p:sp>
      <p:sp>
        <p:nvSpPr>
          <p:cNvPr id="392" name="Segnaposto testo 391"/>
          <p:cNvSpPr>
            <a:spLocks noGrp="1"/>
          </p:cNvSpPr>
          <p:nvPr>
            <p:ph type="body" idx="10"/>
          </p:nvPr>
        </p:nvSpPr>
        <p:spPr>
          <a:xfrm>
            <a:off x="6773492" y="1135351"/>
            <a:ext cx="1470561" cy="779766"/>
          </a:xfrm>
          <a:prstGeom prst="rect">
            <a:avLst/>
          </a:prstGeom>
          <a:noFill/>
          <a:ln w="0" cmpd="sng">
            <a:noFill/>
            <a:prstDash val="solid"/>
          </a:ln>
        </p:spPr>
        <p:txBody>
          <a:bodyPr vert="horz" lIns="0" tIns="0" rIns="0" bIns="0" anchor="t"/>
          <a:lstStyle>
            <a:lvl1pPr marL="0" marR="0" indent="0" algn="just">
              <a:lnSpc>
                <a:spcPts val="1255"/>
              </a:lnSpc>
              <a:spcBef>
                <a:spcPts val="0"/>
              </a:spcBef>
              <a:spcAft>
                <a:spcPts val="0"/>
              </a:spcAft>
              <a:defRPr/>
            </a:lvl1pPr>
          </a:lstStyle>
          <a:p>
            <a:pPr marL="548640" marR="0" indent="0" algn="just">
              <a:lnSpc>
                <a:spcPts val="1400"/>
              </a:lnSpc>
              <a:spcAft>
                <a:spcPts val="0"/>
              </a:spcAft>
            </a:pPr>
            <a:r>
              <a:rPr lang="it-IT" sz="1300" spc="-160">
                <a:solidFill>
                  <a:srgbClr val="000000"/>
                </a:solidFill>
                <a:latin typeface="Verdana" panose="02020603050405020304" pitchFamily="2"/>
              </a:rPr>
              <a:t>fv1ESOLA </a:t>
            </a:r>
          </a:p>
          <a:p>
            <a:pPr marL="548640" marR="0" indent="0" algn="just">
              <a:lnSpc>
                <a:spcPts val="1200"/>
              </a:lnSpc>
              <a:spcBef>
                <a:spcPts val="560"/>
              </a:spcBef>
              <a:spcAft>
                <a:spcPts val="0"/>
              </a:spcAft>
            </a:pPr>
            <a:r>
              <a:rPr lang="it-IT" sz="900" b="1" spc="-51">
                <a:solidFill>
                  <a:srgbClr val="000000"/>
                </a:solidFill>
                <a:latin typeface="Verdana" panose="02020603050405020304" pitchFamily="2"/>
              </a:rPr>
              <a:t>Amb. MMG: 9 </a:t>
            </a:r>
          </a:p>
          <a:p>
            <a:pPr marL="548640" marR="0" indent="0" algn="just">
              <a:lnSpc>
                <a:spcPts val="1200"/>
              </a:lnSpc>
              <a:spcBef>
                <a:spcPts val="60"/>
              </a:spcBef>
              <a:spcAft>
                <a:spcPts val="0"/>
              </a:spcAft>
            </a:pPr>
            <a:r>
              <a:rPr lang="it-IT" sz="900" b="1" spc="-34">
                <a:solidFill>
                  <a:srgbClr val="000000"/>
                </a:solidFill>
                <a:latin typeface="Verdana" panose="02020603050405020304" pitchFamily="2"/>
              </a:rPr>
              <a:t>Amb. PIA 1 </a:t>
            </a:r>
          </a:p>
          <a:p>
            <a:pPr marL="0" marR="0" indent="0" algn="just">
              <a:lnSpc>
                <a:spcPts val="1100"/>
              </a:lnSpc>
              <a:spcBef>
                <a:spcPts val="0"/>
              </a:spcBef>
              <a:spcAft>
                <a:spcPts val="0"/>
              </a:spcAft>
            </a:pPr>
            <a:r>
              <a:rPr lang="it-IT" sz="900" b="1" spc="-46">
                <a:solidFill>
                  <a:srgbClr val="000000"/>
                </a:solidFill>
                <a:latin typeface="Verdana" panose="02020603050405020304" pitchFamily="2"/>
              </a:rPr>
              <a:t>Punti Guardia Metrica 1 </a:t>
            </a:r>
          </a:p>
        </p:txBody>
      </p:sp>
      <p:sp>
        <p:nvSpPr>
          <p:cNvPr id="393" name="Segnaposto testo 392"/>
          <p:cNvSpPr>
            <a:spLocks noGrp="1"/>
          </p:cNvSpPr>
          <p:nvPr>
            <p:ph type="body" idx="10"/>
          </p:nvPr>
        </p:nvSpPr>
        <p:spPr>
          <a:xfrm>
            <a:off x="6873015" y="1915120"/>
            <a:ext cx="1371038" cy="861663"/>
          </a:xfrm>
          <a:prstGeom prst="rect">
            <a:avLst/>
          </a:prstGeom>
          <a:noFill/>
          <a:ln w="0" cmpd="sng">
            <a:noFill/>
            <a:prstDash val="solid"/>
          </a:ln>
        </p:spPr>
        <p:txBody>
          <a:bodyPr vert="horz" lIns="0" tIns="192609" rIns="0" bIns="0" anchor="t"/>
          <a:lstStyle>
            <a:lvl1pPr marL="0" marR="0" indent="0" algn="r">
              <a:lnSpc>
                <a:spcPts val="1027"/>
              </a:lnSpc>
              <a:spcBef>
                <a:spcPts val="1118"/>
              </a:spcBef>
              <a:spcAft>
                <a:spcPts val="713"/>
              </a:spcAft>
              <a:defRPr/>
            </a:lvl1pPr>
          </a:lstStyle>
          <a:p>
            <a:pPr marL="0" marR="0" indent="0" algn="r">
              <a:lnSpc>
                <a:spcPts val="1400"/>
              </a:lnSpc>
              <a:spcAft>
                <a:spcPts val="0"/>
              </a:spcAft>
            </a:pPr>
            <a:r>
              <a:rPr lang="it-IT" sz="1300" spc="130">
                <a:solidFill>
                  <a:srgbClr val="000000"/>
                </a:solidFill>
                <a:latin typeface="Verdana" panose="02020603050405020304" pitchFamily="2"/>
              </a:rPr>
              <a:t>GORO </a:t>
            </a:r>
          </a:p>
          <a:p>
            <a:pPr marL="0" marR="0" indent="0" algn="r">
              <a:lnSpc>
                <a:spcPts val="900"/>
              </a:lnSpc>
              <a:spcBef>
                <a:spcPts val="980"/>
              </a:spcBef>
              <a:spcAft>
                <a:spcPts val="625"/>
              </a:spcAft>
            </a:pPr>
            <a:r>
              <a:rPr lang="it-IT" sz="900" b="1" spc="-17">
                <a:solidFill>
                  <a:srgbClr val="000000"/>
                </a:solidFill>
                <a:latin typeface="Verdana" panose="02020603050405020304" pitchFamily="2"/>
              </a:rPr>
              <a:t>Amb. MMG: 4 Medicine di Gruppo: 1 </a:t>
            </a:r>
          </a:p>
        </p:txBody>
      </p:sp>
      <p:sp>
        <p:nvSpPr>
          <p:cNvPr id="394" name="Segnaposto testo 393"/>
          <p:cNvSpPr>
            <a:spLocks noGrp="1"/>
          </p:cNvSpPr>
          <p:nvPr>
            <p:ph type="body" idx="10"/>
          </p:nvPr>
        </p:nvSpPr>
        <p:spPr>
          <a:xfrm>
            <a:off x="2436084" y="1747128"/>
            <a:ext cx="1456449" cy="157493"/>
          </a:xfrm>
          <a:prstGeom prst="rect">
            <a:avLst/>
          </a:prstGeom>
          <a:noFill/>
          <a:ln w="0" cmpd="sng">
            <a:noFill/>
            <a:prstDash val="solid"/>
          </a:ln>
        </p:spPr>
        <p:txBody>
          <a:bodyPr vert="horz" lIns="0" tIns="0" rIns="0" bIns="0" anchor="t"/>
          <a:lstStyle>
            <a:lvl1pPr marL="52153" marR="0" indent="0" algn="l">
              <a:lnSpc>
                <a:spcPts val="1255"/>
              </a:lnSpc>
              <a:spcAft>
                <a:spcPts val="0"/>
              </a:spcAft>
              <a:defRPr/>
            </a:lvl1pPr>
          </a:lstStyle>
          <a:p>
            <a:pPr marL="45720" marR="0" indent="0" algn="l">
              <a:lnSpc>
                <a:spcPts val="1100"/>
              </a:lnSpc>
              <a:spcAft>
                <a:spcPts val="0"/>
              </a:spcAft>
            </a:pPr>
            <a:r>
              <a:rPr lang="it-IT" sz="1000" spc="-34">
                <a:solidFill>
                  <a:srgbClr val="000000"/>
                </a:solidFill>
                <a:latin typeface="Verdana" panose="02020603050405020304" pitchFamily="2"/>
              </a:rPr>
              <a:t>FI SCAGLIA </a:t>
            </a:r>
          </a:p>
        </p:txBody>
      </p:sp>
      <p:sp>
        <p:nvSpPr>
          <p:cNvPr id="395" name="Segnaposto testo 394"/>
          <p:cNvSpPr>
            <a:spLocks noGrp="1"/>
          </p:cNvSpPr>
          <p:nvPr>
            <p:ph type="body" idx="10"/>
          </p:nvPr>
        </p:nvSpPr>
        <p:spPr>
          <a:xfrm>
            <a:off x="2436081" y="1954316"/>
            <a:ext cx="1328704" cy="524977"/>
          </a:xfrm>
          <a:prstGeom prst="rect">
            <a:avLst/>
          </a:prstGeom>
          <a:noFill/>
          <a:ln w="0" cmpd="sng">
            <a:noFill/>
            <a:prstDash val="solid"/>
          </a:ln>
        </p:spPr>
        <p:txBody>
          <a:bodyPr vert="horz" lIns="0" tIns="0" rIns="0" bIns="0" anchor="t"/>
          <a:lstStyle>
            <a:lvl1pPr marL="104306" marR="312917" indent="0" algn="l">
              <a:lnSpc>
                <a:spcPts val="2053"/>
              </a:lnSpc>
              <a:spcAft>
                <a:spcPts val="0"/>
              </a:spcAft>
              <a:defRPr/>
            </a:lvl1pPr>
          </a:lstStyle>
          <a:p>
            <a:pPr marL="91440" marR="274320" indent="0" algn="l">
              <a:lnSpc>
                <a:spcPts val="1800"/>
              </a:lnSpc>
              <a:spcAft>
                <a:spcPts val="0"/>
              </a:spcAft>
            </a:pPr>
            <a:r>
              <a:rPr lang="it-IT" sz="900" b="1" spc="-40">
                <a:solidFill>
                  <a:srgbClr val="000000"/>
                </a:solidFill>
                <a:latin typeface="Verdana" panose="02020603050405020304" pitchFamily="2"/>
              </a:rPr>
              <a:t>Amb. MMG: 11 Amb. PLS: 3 </a:t>
            </a:r>
          </a:p>
        </p:txBody>
      </p:sp>
      <p:sp>
        <p:nvSpPr>
          <p:cNvPr id="396" name="Segnaposto testo 395"/>
          <p:cNvSpPr>
            <a:spLocks noGrp="1"/>
          </p:cNvSpPr>
          <p:nvPr>
            <p:ph type="body" idx="10"/>
          </p:nvPr>
        </p:nvSpPr>
        <p:spPr>
          <a:xfrm>
            <a:off x="6873015" y="2776783"/>
            <a:ext cx="1326476" cy="260389"/>
          </a:xfrm>
          <a:prstGeom prst="rect">
            <a:avLst/>
          </a:prstGeom>
          <a:noFill/>
          <a:ln w="0" cmpd="sng">
            <a:noFill/>
            <a:prstDash val="solid"/>
          </a:ln>
        </p:spPr>
        <p:txBody>
          <a:bodyPr vert="horz" lIns="0" tIns="0" rIns="0" bIns="0" anchor="t"/>
          <a:lstStyle>
            <a:lvl1pPr marL="0" marR="0" indent="0" algn="l">
              <a:lnSpc>
                <a:spcPts val="1141"/>
              </a:lnSpc>
              <a:spcBef>
                <a:spcPts val="0"/>
              </a:spcBef>
              <a:spcAft>
                <a:spcPts val="0"/>
              </a:spcAft>
              <a:defRPr/>
            </a:lvl1pPr>
          </a:lstStyle>
          <a:p>
            <a:pPr marL="0" marR="0" indent="0" algn="r">
              <a:lnSpc>
                <a:spcPts val="1000"/>
              </a:lnSpc>
              <a:spcAft>
                <a:spcPts val="0"/>
              </a:spcAft>
            </a:pPr>
            <a:r>
              <a:rPr lang="it-IT" sz="900" b="1" spc="-63">
                <a:solidFill>
                  <a:srgbClr val="000000"/>
                </a:solidFill>
                <a:latin typeface="Verdana" panose="02020603050405020304" pitchFamily="2"/>
              </a:rPr>
              <a:t>Amb. PLS: 1 </a:t>
            </a:r>
          </a:p>
          <a:p>
            <a:pPr marL="0" marR="0" indent="0" algn="l">
              <a:lnSpc>
                <a:spcPts val="1000"/>
              </a:lnSpc>
              <a:spcBef>
                <a:spcPts val="0"/>
              </a:spcBef>
              <a:spcAft>
                <a:spcPts val="0"/>
              </a:spcAft>
            </a:pPr>
            <a:r>
              <a:rPr lang="it-IT" sz="900" b="1" spc="-68">
                <a:solidFill>
                  <a:srgbClr val="000000"/>
                </a:solidFill>
                <a:latin typeface="Verdana" panose="02020603050405020304" pitchFamily="2"/>
              </a:rPr>
              <a:t>Punti Guardia Medica 1 </a:t>
            </a:r>
          </a:p>
        </p:txBody>
      </p:sp>
      <p:sp>
        <p:nvSpPr>
          <p:cNvPr id="397" name="Segnaposto testo 396"/>
          <p:cNvSpPr>
            <a:spLocks noGrp="1"/>
          </p:cNvSpPr>
          <p:nvPr>
            <p:ph type="body" idx="10"/>
          </p:nvPr>
        </p:nvSpPr>
        <p:spPr>
          <a:xfrm>
            <a:off x="7030469" y="3037172"/>
            <a:ext cx="1169022" cy="440281"/>
          </a:xfrm>
          <a:prstGeom prst="rect">
            <a:avLst/>
          </a:prstGeom>
          <a:noFill/>
          <a:ln w="0" cmpd="sng">
            <a:noFill/>
            <a:prstDash val="solid"/>
          </a:ln>
        </p:spPr>
        <p:txBody>
          <a:bodyPr vert="horz" lIns="0" tIns="89062" rIns="0" bIns="0" anchor="t"/>
          <a:lstStyle>
            <a:lvl1pPr marL="156458" marR="0" indent="0" algn="l">
              <a:lnSpc>
                <a:spcPts val="1597"/>
              </a:lnSpc>
              <a:spcAft>
                <a:spcPts val="1175"/>
              </a:spcAft>
              <a:defRPr/>
            </a:lvl1pPr>
          </a:lstStyle>
          <a:p>
            <a:pPr marL="137160" marR="0" indent="0" algn="l">
              <a:lnSpc>
                <a:spcPts val="1400"/>
              </a:lnSpc>
              <a:spcAft>
                <a:spcPts val="1030"/>
              </a:spcAft>
            </a:pPr>
            <a:r>
              <a:rPr lang="it-IT" sz="1300" spc="-51">
                <a:solidFill>
                  <a:srgbClr val="000000"/>
                </a:solidFill>
                <a:latin typeface="Verdana" panose="02020603050405020304" pitchFamily="2"/>
              </a:rPr>
              <a:t>CODIGCRO </a:t>
            </a:r>
          </a:p>
        </p:txBody>
      </p:sp>
    </p:spTree>
    <p:extLst>
      <p:ext uri="{BB962C8B-B14F-4D97-AF65-F5344CB8AC3E}">
        <p14:creationId xmlns:p14="http://schemas.microsoft.com/office/powerpoint/2010/main" val="16858344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22_1_">
    <p:bg>
      <p:bgPr>
        <a:solidFill>
          <a:schemeClr val="bg1">
            <a:alpha val="0"/>
          </a:schemeClr>
        </a:solidFill>
        <a:effectLst/>
      </p:bgPr>
    </p:bg>
    <p:spTree>
      <p:nvGrpSpPr>
        <p:cNvPr id="1" name=""/>
        <p:cNvGrpSpPr/>
        <p:nvPr/>
      </p:nvGrpSpPr>
      <p:grpSpPr>
        <a:xfrm>
          <a:off x="0" y="0"/>
          <a:ext cx="0" cy="0"/>
          <a:chOff x="0" y="0"/>
          <a:chExt cx="0" cy="0"/>
        </a:xfrm>
      </p:grpSpPr>
      <p:sp>
        <p:nvSpPr>
          <p:cNvPr id="406" name="Segnaposto testo 405"/>
          <p:cNvSpPr>
            <a:spLocks noGrp="1"/>
          </p:cNvSpPr>
          <p:nvPr>
            <p:ph type="body" idx="10"/>
          </p:nvPr>
        </p:nvSpPr>
        <p:spPr>
          <a:xfrm>
            <a:off x="1824832" y="909964"/>
            <a:ext cx="7159700" cy="924660"/>
          </a:xfrm>
          <a:prstGeom prst="rect">
            <a:avLst/>
          </a:prstGeom>
          <a:noFill/>
          <a:ln w="0" cmpd="sng">
            <a:noFill/>
            <a:prstDash val="solid"/>
          </a:ln>
        </p:spPr>
        <p:txBody>
          <a:bodyPr vert="horz" lIns="0" tIns="447487" rIns="0" bIns="0" anchor="t"/>
          <a:lstStyle>
            <a:lvl1pPr marL="2294723" marR="0" indent="0" algn="l">
              <a:lnSpc>
                <a:spcPts val="1825"/>
              </a:lnSpc>
              <a:spcAft>
                <a:spcPts val="2133"/>
              </a:spcAft>
              <a:defRPr/>
            </a:lvl1pPr>
          </a:lstStyle>
          <a:p>
            <a:pPr marL="2011680" marR="0" indent="0" algn="l">
              <a:lnSpc>
                <a:spcPts val="1600"/>
              </a:lnSpc>
              <a:spcAft>
                <a:spcPts val="1870"/>
              </a:spcAft>
            </a:pPr>
            <a:r>
              <a:rPr lang="it-IT" sz="1500" b="1" spc="-103">
                <a:solidFill>
                  <a:srgbClr val="D844B4"/>
                </a:solidFill>
                <a:latin typeface="Verdana" panose="02020603050405020304" pitchFamily="2"/>
              </a:rPr>
              <a:t>DISTRETTO OVEST </a:t>
            </a:r>
          </a:p>
        </p:txBody>
      </p:sp>
      <p:sp>
        <p:nvSpPr>
          <p:cNvPr id="409" name="Segnaposto testo 408"/>
          <p:cNvSpPr>
            <a:spLocks noGrp="1"/>
          </p:cNvSpPr>
          <p:nvPr>
            <p:ph type="body" idx="10"/>
          </p:nvPr>
        </p:nvSpPr>
        <p:spPr>
          <a:xfrm>
            <a:off x="1899849" y="1911621"/>
            <a:ext cx="1009339" cy="161693"/>
          </a:xfrm>
          <a:prstGeom prst="rect">
            <a:avLst/>
          </a:prstGeom>
          <a:solidFill>
            <a:srgbClr val="FFFFFF"/>
          </a:solid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500" b="1" spc="-211">
                <a:solidFill>
                  <a:srgbClr val="000000"/>
                </a:solidFill>
                <a:latin typeface="Verdana" panose="02020603050405020304" pitchFamily="2"/>
              </a:rPr>
              <a:t>BONDENO </a:t>
            </a:r>
          </a:p>
        </p:txBody>
      </p:sp>
      <p:sp>
        <p:nvSpPr>
          <p:cNvPr id="410" name="Segnaposto testo 409"/>
          <p:cNvSpPr>
            <a:spLocks noGrp="1"/>
          </p:cNvSpPr>
          <p:nvPr>
            <p:ph type="body" idx="10"/>
          </p:nvPr>
        </p:nvSpPr>
        <p:spPr>
          <a:xfrm>
            <a:off x="1832259" y="2190906"/>
            <a:ext cx="1622073" cy="362584"/>
          </a:xfrm>
          <a:prstGeom prst="rect">
            <a:avLst/>
          </a:prstGeom>
          <a:solidFill>
            <a:srgbClr val="FFFFFF"/>
          </a:solidFill>
          <a:ln w="0" cmpd="sng">
            <a:noFill/>
            <a:prstDash val="solid"/>
          </a:ln>
        </p:spPr>
        <p:txBody>
          <a:bodyPr vert="horz" lIns="0" tIns="7966" rIns="0" bIns="0" anchor="t"/>
          <a:lstStyle>
            <a:lvl1pPr marL="104306" marR="0" indent="0" algn="l">
              <a:lnSpc>
                <a:spcPts val="913"/>
              </a:lnSpc>
              <a:spcBef>
                <a:spcPts val="46"/>
              </a:spcBef>
              <a:spcAft>
                <a:spcPts val="0"/>
              </a:spcAft>
              <a:defRPr/>
            </a:lvl1pPr>
          </a:lstStyle>
          <a:p>
            <a:pPr marL="91440" marR="502920" indent="0" algn="l">
              <a:lnSpc>
                <a:spcPts val="800"/>
              </a:lnSpc>
              <a:spcAft>
                <a:spcPts val="0"/>
              </a:spcAft>
            </a:pPr>
            <a:r>
              <a:rPr lang="it-IT" sz="900" b="1" spc="-40">
                <a:solidFill>
                  <a:srgbClr val="000000"/>
                </a:solidFill>
                <a:latin typeface="Verdana" panose="02020603050405020304" pitchFamily="2"/>
              </a:rPr>
              <a:t>Ami). MMG: 22 Amb. P15: 2 </a:t>
            </a:r>
          </a:p>
          <a:p>
            <a:pPr marL="91440" marR="0" indent="0" algn="l">
              <a:lnSpc>
                <a:spcPts val="800"/>
              </a:lnSpc>
              <a:spcBef>
                <a:spcPts val="40"/>
              </a:spcBef>
              <a:spcAft>
                <a:spcPts val="0"/>
              </a:spcAft>
            </a:pPr>
            <a:r>
              <a:rPr lang="it-IT" sz="900" b="1" spc="-51">
                <a:solidFill>
                  <a:srgbClr val="000000"/>
                </a:solidFill>
                <a:latin typeface="Verdana" panose="02020603050405020304" pitchFamily="2"/>
              </a:rPr>
              <a:t>Punti Guardia Medica: 1 </a:t>
            </a:r>
          </a:p>
        </p:txBody>
      </p:sp>
      <p:sp>
        <p:nvSpPr>
          <p:cNvPr id="411" name="Segnaposto testo 410"/>
          <p:cNvSpPr>
            <a:spLocks noGrp="1"/>
          </p:cNvSpPr>
          <p:nvPr>
            <p:ph type="body" idx="10"/>
          </p:nvPr>
        </p:nvSpPr>
        <p:spPr>
          <a:xfrm>
            <a:off x="1946637" y="2717983"/>
            <a:ext cx="1365096" cy="124595"/>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17"/>
              </a:spcAft>
              <a:defRPr/>
            </a:lvl1pPr>
          </a:lstStyle>
          <a:p>
            <a:pPr marL="0" marR="0" indent="0" algn="l">
              <a:lnSpc>
                <a:spcPts val="900"/>
              </a:lnSpc>
              <a:spcAft>
                <a:spcPts val="15"/>
              </a:spcAft>
            </a:pPr>
            <a:r>
              <a:rPr lang="it-IT" sz="900" b="1" spc="-63">
                <a:solidFill>
                  <a:srgbClr val="000000"/>
                </a:solidFill>
                <a:latin typeface="Verdana" panose="02020603050405020304" pitchFamily="2"/>
              </a:rPr>
              <a:t>Medicina di Gruppo: 1 </a:t>
            </a:r>
          </a:p>
        </p:txBody>
      </p:sp>
      <p:sp>
        <p:nvSpPr>
          <p:cNvPr id="412" name="Segnaposto testo 411"/>
          <p:cNvSpPr>
            <a:spLocks noGrp="1"/>
          </p:cNvSpPr>
          <p:nvPr>
            <p:ph type="body" idx="10"/>
          </p:nvPr>
        </p:nvSpPr>
        <p:spPr>
          <a:xfrm>
            <a:off x="1885737" y="3453654"/>
            <a:ext cx="691461" cy="161693"/>
          </a:xfrm>
          <a:prstGeom prst="rect">
            <a:avLst/>
          </a:prstGeom>
          <a:solidFill>
            <a:srgbClr val="C3D4A2"/>
          </a:solid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500" b="1" spc="-194">
                <a:solidFill>
                  <a:srgbClr val="000000"/>
                </a:solidFill>
                <a:latin typeface="Verdana" panose="02020603050405020304" pitchFamily="2"/>
              </a:rPr>
              <a:t>CENTO </a:t>
            </a:r>
          </a:p>
        </p:txBody>
      </p:sp>
      <p:sp>
        <p:nvSpPr>
          <p:cNvPr id="413" name="Segnaposto testo 412"/>
          <p:cNvSpPr>
            <a:spLocks noGrp="1"/>
          </p:cNvSpPr>
          <p:nvPr>
            <p:ph type="body" idx="10"/>
          </p:nvPr>
        </p:nvSpPr>
        <p:spPr>
          <a:xfrm>
            <a:off x="2006799" y="3756041"/>
            <a:ext cx="1508439" cy="339485"/>
          </a:xfrm>
          <a:prstGeom prst="rect">
            <a:avLst/>
          </a:prstGeom>
          <a:solidFill>
            <a:srgbClr val="FFFFFF"/>
          </a:solidFill>
          <a:ln w="0" cmpd="sng">
            <a:noFill/>
            <a:prstDash val="solid"/>
          </a:ln>
        </p:spPr>
        <p:txBody>
          <a:bodyPr vert="horz" lIns="0" tIns="0" rIns="0" bIns="0" anchor="t"/>
          <a:lstStyle>
            <a:lvl1pPr marL="0" marR="0" indent="0" algn="l">
              <a:lnSpc>
                <a:spcPts val="913"/>
              </a:lnSpc>
              <a:spcBef>
                <a:spcPts val="0"/>
              </a:spcBef>
              <a:spcAft>
                <a:spcPts val="0"/>
              </a:spcAft>
              <a:defRPr/>
            </a:lvl1pPr>
          </a:lstStyle>
          <a:p>
            <a:pPr marL="0" marR="0" indent="0" algn="l">
              <a:lnSpc>
                <a:spcPts val="800"/>
              </a:lnSpc>
              <a:spcAft>
                <a:spcPts val="0"/>
              </a:spcAft>
            </a:pPr>
            <a:r>
              <a:rPr lang="it-IT" sz="900" b="1" spc="-23">
                <a:solidFill>
                  <a:srgbClr val="000000"/>
                </a:solidFill>
                <a:latin typeface="Verdana" panose="02020603050405020304" pitchFamily="2"/>
              </a:rPr>
              <a:t>Amb. MMG: 26 </a:t>
            </a:r>
          </a:p>
          <a:p>
            <a:pPr marL="0" marR="0" indent="0" algn="l">
              <a:lnSpc>
                <a:spcPts val="800"/>
              </a:lnSpc>
              <a:spcBef>
                <a:spcPts val="0"/>
              </a:spcBef>
              <a:spcAft>
                <a:spcPts val="0"/>
              </a:spcAft>
            </a:pPr>
            <a:r>
              <a:rPr lang="it-IT" sz="900" b="1" spc="-34">
                <a:solidFill>
                  <a:srgbClr val="000000"/>
                </a:solidFill>
                <a:latin typeface="Verdana" panose="02020603050405020304" pitchFamily="2"/>
              </a:rPr>
              <a:t>Amb. P15: 7 </a:t>
            </a:r>
          </a:p>
          <a:p>
            <a:pPr marL="0" marR="0" indent="0" algn="l">
              <a:lnSpc>
                <a:spcPts val="800"/>
              </a:lnSpc>
              <a:spcBef>
                <a:spcPts val="0"/>
              </a:spcBef>
              <a:spcAft>
                <a:spcPts val="0"/>
              </a:spcAft>
            </a:pPr>
            <a:r>
              <a:rPr lang="it-IT" sz="900" b="1" spc="-57">
                <a:solidFill>
                  <a:srgbClr val="000000"/>
                </a:solidFill>
                <a:latin typeface="Verdana" panose="02020603050405020304" pitchFamily="2"/>
              </a:rPr>
              <a:t>Punti Guardia Medica: 1 </a:t>
            </a:r>
          </a:p>
        </p:txBody>
      </p:sp>
      <p:sp>
        <p:nvSpPr>
          <p:cNvPr id="414" name="Segnaposto testo 413"/>
          <p:cNvSpPr>
            <a:spLocks noGrp="1"/>
          </p:cNvSpPr>
          <p:nvPr>
            <p:ph type="body" idx="10"/>
          </p:nvPr>
        </p:nvSpPr>
        <p:spPr>
          <a:xfrm>
            <a:off x="2006799" y="4260019"/>
            <a:ext cx="1365839" cy="124595"/>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29"/>
              </a:spcAft>
              <a:defRPr/>
            </a:lvl1pPr>
          </a:lstStyle>
          <a:p>
            <a:pPr marL="0" marR="0" indent="0" algn="l">
              <a:lnSpc>
                <a:spcPts val="900"/>
              </a:lnSpc>
              <a:spcAft>
                <a:spcPts val="25"/>
              </a:spcAft>
            </a:pPr>
            <a:r>
              <a:rPr lang="it-IT" sz="900" b="1" spc="-63">
                <a:solidFill>
                  <a:srgbClr val="000000"/>
                </a:solidFill>
                <a:latin typeface="Verdana" panose="02020603050405020304" pitchFamily="2"/>
              </a:rPr>
              <a:t>Medicine di Gruppo: 1 </a:t>
            </a:r>
          </a:p>
        </p:txBody>
      </p:sp>
      <p:sp>
        <p:nvSpPr>
          <p:cNvPr id="415" name="Segnaposto testo 414"/>
          <p:cNvSpPr>
            <a:spLocks noGrp="1"/>
          </p:cNvSpPr>
          <p:nvPr>
            <p:ph type="body" idx="10"/>
          </p:nvPr>
        </p:nvSpPr>
        <p:spPr>
          <a:xfrm>
            <a:off x="1921387" y="4817895"/>
            <a:ext cx="1654010" cy="171493"/>
          </a:xfrm>
          <a:prstGeom prst="rect">
            <a:avLst/>
          </a:prstGeom>
          <a:solidFill>
            <a:srgbClr val="FFFFFF"/>
          </a:solidFill>
          <a:ln w="0" cmpd="sng">
            <a:noFill/>
            <a:prstDash val="solid"/>
          </a:ln>
        </p:spPr>
        <p:txBody>
          <a:bodyPr vert="horz" lIns="0" tIns="0" rIns="0" bIns="0" anchor="t"/>
          <a:lstStyle>
            <a:lvl1pPr marL="0" marR="0" indent="0" algn="l">
              <a:lnSpc>
                <a:spcPts val="1369"/>
              </a:lnSpc>
              <a:spcAft>
                <a:spcPts val="0"/>
              </a:spcAft>
              <a:defRPr/>
            </a:lvl1pPr>
          </a:lstStyle>
          <a:p>
            <a:pPr marL="0" marR="0" indent="0" algn="l">
              <a:lnSpc>
                <a:spcPts val="1200"/>
              </a:lnSpc>
              <a:spcAft>
                <a:spcPts val="0"/>
              </a:spcAft>
            </a:pPr>
            <a:r>
              <a:rPr lang="it-IT" sz="1500" b="1" spc="-148">
                <a:solidFill>
                  <a:srgbClr val="000000"/>
                </a:solidFill>
                <a:latin typeface="Verdana" panose="02020603050405020304" pitchFamily="2"/>
              </a:rPr>
              <a:t>SANTAGOSTINO </a:t>
            </a:r>
          </a:p>
        </p:txBody>
      </p:sp>
      <p:sp>
        <p:nvSpPr>
          <p:cNvPr id="416" name="Segnaposto testo 415"/>
          <p:cNvSpPr>
            <a:spLocks noGrp="1"/>
          </p:cNvSpPr>
          <p:nvPr>
            <p:ph type="body" idx="10"/>
          </p:nvPr>
        </p:nvSpPr>
        <p:spPr>
          <a:xfrm>
            <a:off x="1832259" y="5130082"/>
            <a:ext cx="1005626" cy="249189"/>
          </a:xfrm>
          <a:prstGeom prst="rect">
            <a:avLst/>
          </a:prstGeom>
          <a:solidFill>
            <a:srgbClr val="FFFFFF"/>
          </a:solidFill>
          <a:ln w="0" cmpd="sng">
            <a:noFill/>
            <a:prstDash val="solid"/>
          </a:ln>
        </p:spPr>
        <p:txBody>
          <a:bodyPr vert="horz" lIns="0" tIns="0" rIns="0" bIns="0" anchor="t"/>
          <a:lstStyle>
            <a:lvl1pPr marL="156458" marR="0" indent="0" algn="l">
              <a:lnSpc>
                <a:spcPts val="1027"/>
              </a:lnSpc>
              <a:spcAft>
                <a:spcPts val="0"/>
              </a:spcAft>
              <a:defRPr/>
            </a:lvl1pPr>
          </a:lstStyle>
          <a:p>
            <a:pPr marL="137160" marR="0" indent="0" algn="l">
              <a:lnSpc>
                <a:spcPts val="900"/>
              </a:lnSpc>
              <a:spcAft>
                <a:spcPts val="0"/>
              </a:spcAft>
            </a:pPr>
            <a:r>
              <a:rPr lang="it-IT" sz="900" b="1" spc="-40">
                <a:solidFill>
                  <a:srgbClr val="000000"/>
                </a:solidFill>
                <a:latin typeface="Verdana" panose="02020603050405020304" pitchFamily="2"/>
              </a:rPr>
              <a:t>Amb. MMG: 7 Amb. P15: 2 </a:t>
            </a:r>
          </a:p>
        </p:txBody>
      </p:sp>
      <p:sp>
        <p:nvSpPr>
          <p:cNvPr id="417" name="Segnaposto testo 416"/>
          <p:cNvSpPr>
            <a:spLocks noGrp="1"/>
          </p:cNvSpPr>
          <p:nvPr>
            <p:ph type="body" idx="10"/>
          </p:nvPr>
        </p:nvSpPr>
        <p:spPr>
          <a:xfrm>
            <a:off x="7839281" y="1834624"/>
            <a:ext cx="1080639" cy="406683"/>
          </a:xfrm>
          <a:prstGeom prst="rect">
            <a:avLst/>
          </a:prstGeom>
          <a:solidFill>
            <a:srgbClr val="FFFFFF"/>
          </a:solid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1500" b="1" spc="-177">
                <a:solidFill>
                  <a:srgbClr val="000000"/>
                </a:solidFill>
                <a:latin typeface="Verdana" panose="02020603050405020304" pitchFamily="2"/>
              </a:rPr>
              <a:t>VI ARANO MAINARDA </a:t>
            </a:r>
          </a:p>
        </p:txBody>
      </p:sp>
      <p:sp>
        <p:nvSpPr>
          <p:cNvPr id="418" name="Segnaposto testo 417"/>
          <p:cNvSpPr>
            <a:spLocks noGrp="1"/>
          </p:cNvSpPr>
          <p:nvPr>
            <p:ph type="body" idx="10"/>
          </p:nvPr>
        </p:nvSpPr>
        <p:spPr>
          <a:xfrm>
            <a:off x="7472383" y="2352599"/>
            <a:ext cx="1376237" cy="456380"/>
          </a:xfrm>
          <a:prstGeom prst="rect">
            <a:avLst/>
          </a:prstGeom>
          <a:solidFill>
            <a:srgbClr val="FFFFFF"/>
          </a:solidFill>
          <a:ln w="0" cmpd="sng">
            <a:noFill/>
            <a:prstDash val="solid"/>
          </a:ln>
        </p:spPr>
        <p:txBody>
          <a:bodyPr vert="horz" lIns="0" tIns="0" rIns="0" bIns="0" anchor="t"/>
          <a:lstStyle>
            <a:lvl1pPr marL="0" marR="0" indent="0" algn="r">
              <a:lnSpc>
                <a:spcPts val="1255"/>
              </a:lnSpc>
              <a:spcAft>
                <a:spcPts val="0"/>
              </a:spcAft>
              <a:defRPr/>
            </a:lvl1pPr>
          </a:lstStyle>
          <a:p>
            <a:pPr marL="0" marR="0" indent="0" algn="r">
              <a:lnSpc>
                <a:spcPts val="1100"/>
              </a:lnSpc>
              <a:spcAft>
                <a:spcPts val="0"/>
              </a:spcAft>
            </a:pPr>
            <a:r>
              <a:rPr lang="it-IT" sz="900" b="1" spc="46">
                <a:solidFill>
                  <a:srgbClr val="000000"/>
                </a:solidFill>
                <a:latin typeface="Verdana" panose="02020603050405020304" pitchFamily="2"/>
              </a:rPr>
              <a:t>Amb. MMG: 6 Amb. P15: 1 Medicine di Gruppo: 1 </a:t>
            </a:r>
          </a:p>
        </p:txBody>
      </p:sp>
      <p:sp>
        <p:nvSpPr>
          <p:cNvPr id="419" name="Segnaposto testo 418"/>
          <p:cNvSpPr>
            <a:spLocks noGrp="1"/>
          </p:cNvSpPr>
          <p:nvPr>
            <p:ph type="body" idx="10"/>
          </p:nvPr>
        </p:nvSpPr>
        <p:spPr>
          <a:xfrm>
            <a:off x="7743468" y="3386457"/>
            <a:ext cx="1204672" cy="608274"/>
          </a:xfrm>
          <a:prstGeom prst="rect">
            <a:avLst/>
          </a:prstGeom>
          <a:solidFill>
            <a:srgbClr val="FFFFFF"/>
          </a:solidFill>
          <a:ln w="0" cmpd="sng">
            <a:noFill/>
            <a:prstDash val="solid"/>
          </a:ln>
        </p:spPr>
        <p:txBody>
          <a:bodyPr vert="horz" lIns="0" tIns="0" rIns="0" bIns="0" anchor="t"/>
          <a:lstStyle>
            <a:lvl1pPr marL="208611" marR="0" indent="0" algn="r">
              <a:lnSpc>
                <a:spcPts val="570"/>
              </a:lnSpc>
              <a:spcBef>
                <a:spcPts val="0"/>
              </a:spcBef>
              <a:spcAft>
                <a:spcPts val="0"/>
              </a:spcAft>
              <a:defRPr/>
            </a:lvl1pPr>
          </a:lstStyle>
          <a:p>
            <a:pPr marL="0" marR="0" indent="0" algn="l">
              <a:lnSpc>
                <a:spcPts val="3300"/>
              </a:lnSpc>
              <a:spcAft>
                <a:spcPts val="0"/>
              </a:spcAft>
            </a:pPr>
            <a:r>
              <a:rPr lang="it-IT" sz="1500" b="1" u="sng" spc="-154">
                <a:solidFill>
                  <a:srgbClr val="000000"/>
                </a:solidFill>
                <a:latin typeface="Verdana" panose="02020603050405020304" pitchFamily="2"/>
              </a:rPr>
              <a:t>MIRABELLO </a:t>
            </a:r>
            <a:r>
              <a:rPr lang="it-IT" sz="100" b="1" spc="-154">
                <a:solidFill>
                  <a:srgbClr val="000000"/>
                </a:solidFill>
                <a:latin typeface="Verdana" panose="02020603050405020304" pitchFamily="2"/>
              </a:rPr>
              <a:t> </a:t>
            </a:r>
          </a:p>
          <a:p>
            <a:pPr marL="182880" marR="0" indent="0" algn="r">
              <a:lnSpc>
                <a:spcPts val="500"/>
              </a:lnSpc>
              <a:spcBef>
                <a:spcPts val="0"/>
              </a:spcBef>
              <a:spcAft>
                <a:spcPts val="0"/>
              </a:spcAft>
            </a:pPr>
            <a:r>
              <a:rPr lang="it-IT" sz="900" b="1" spc="0">
                <a:solidFill>
                  <a:srgbClr val="000000"/>
                </a:solidFill>
                <a:latin typeface="Verdana" panose="02020603050405020304" pitchFamily="2"/>
              </a:rPr>
              <a:t>Amb. MMG: 3 Amb. P15: 1 </a:t>
            </a:r>
          </a:p>
        </p:txBody>
      </p:sp>
      <p:sp>
        <p:nvSpPr>
          <p:cNvPr id="420" name="Segnaposto testo 419"/>
          <p:cNvSpPr>
            <a:spLocks noGrp="1"/>
          </p:cNvSpPr>
          <p:nvPr>
            <p:ph type="body" idx="10"/>
          </p:nvPr>
        </p:nvSpPr>
        <p:spPr>
          <a:xfrm>
            <a:off x="7340178" y="4794797"/>
            <a:ext cx="1639898" cy="618073"/>
          </a:xfrm>
          <a:prstGeom prst="rect">
            <a:avLst/>
          </a:prstGeom>
          <a:solidFill>
            <a:srgbClr val="FFFFFF"/>
          </a:solidFill>
          <a:ln w="0" cmpd="sng">
            <a:noFill/>
            <a:prstDash val="solid"/>
          </a:ln>
        </p:spPr>
        <p:txBody>
          <a:bodyPr vert="horz" lIns="0" tIns="0" rIns="0" bIns="0" anchor="t"/>
          <a:lstStyle>
            <a:lvl1pPr marL="0" marR="0" indent="0" algn="l">
              <a:lnSpc>
                <a:spcPct val="100000"/>
              </a:lnSpc>
              <a:spcAft>
                <a:spcPts val="0"/>
              </a:spcAft>
              <a:defRPr/>
            </a:lvl1pPr>
          </a:lstStyle>
          <a:p>
            <a:pPr marL="0" marR="0" indent="0" algn="l">
              <a:lnSpc>
                <a:spcPct val="100000"/>
              </a:lnSpc>
              <a:spcAft>
                <a:spcPts val="0"/>
              </a:spcAft>
            </a:pPr>
            <a:r>
              <a:rPr lang="it-IT" sz="100">
                <a:solidFill>
                  <a:srgbClr val="000000"/>
                </a:solidFill>
                <a:latin typeface="Verdana" panose="02020603050405020304" pitchFamily="2"/>
              </a:rPr>
              <a:t> </a:t>
            </a:r>
          </a:p>
        </p:txBody>
      </p:sp>
      <p:sp>
        <p:nvSpPr>
          <p:cNvPr id="421" name="Segnaposto testo 420"/>
          <p:cNvSpPr>
            <a:spLocks noGrp="1"/>
          </p:cNvSpPr>
          <p:nvPr>
            <p:ph type="body" idx="10"/>
          </p:nvPr>
        </p:nvSpPr>
        <p:spPr>
          <a:xfrm>
            <a:off x="8003416" y="5086684"/>
            <a:ext cx="845201" cy="104296"/>
          </a:xfrm>
          <a:prstGeom prst="rect">
            <a:avLst/>
          </a:prstGeom>
          <a:solidFill>
            <a:srgbClr val="FFFFFF"/>
          </a:solidFill>
          <a:ln w="0" cmpd="sng">
            <a:noFill/>
            <a:prstDash val="solid"/>
          </a:ln>
        </p:spPr>
        <p:txBody>
          <a:bodyPr vert="horz" lIns="0" tIns="0" rIns="0" bIns="0" anchor="t"/>
          <a:lstStyle>
            <a:lvl1pPr marL="0" marR="0" indent="0" algn="l">
              <a:lnSpc>
                <a:spcPts val="684"/>
              </a:lnSpc>
              <a:spcBef>
                <a:spcPts val="0"/>
              </a:spcBef>
              <a:spcAft>
                <a:spcPts val="0"/>
              </a:spcAft>
              <a:defRPr/>
            </a:lvl1pPr>
          </a:lstStyle>
          <a:p>
            <a:pPr marL="0" marR="0" indent="0" algn="l">
              <a:lnSpc>
                <a:spcPts val="1200"/>
              </a:lnSpc>
              <a:spcAft>
                <a:spcPts val="0"/>
              </a:spcAft>
            </a:pPr>
            <a:r>
              <a:rPr lang="it-IT" sz="1500" b="1" u="sng" spc="-627">
                <a:solidFill>
                  <a:srgbClr val="000000"/>
                </a:solidFill>
                <a:latin typeface="Verdana" panose="02020603050405020304" pitchFamily="2"/>
              </a:rPr>
              <a:t>GGIORENATICC1</a:t>
            </a:r>
            <a:r>
              <a:rPr lang="it-IT" sz="100" b="1" spc="-627">
                <a:solidFill>
                  <a:srgbClr val="000000"/>
                </a:solidFill>
                <a:latin typeface="Verdana" panose="02020603050405020304" pitchFamily="2"/>
              </a:rPr>
              <a:t> </a:t>
            </a:r>
          </a:p>
          <a:p>
            <a:pPr marL="0" marR="0" indent="0" algn="l">
              <a:lnSpc>
                <a:spcPts val="600"/>
              </a:lnSpc>
              <a:spcBef>
                <a:spcPts val="0"/>
              </a:spcBef>
              <a:spcAft>
                <a:spcPts val="0"/>
              </a:spcAft>
            </a:pPr>
            <a:r>
              <a:rPr lang="it-IT" sz="900" b="1" spc="-34">
                <a:solidFill>
                  <a:srgbClr val="000000"/>
                </a:solidFill>
                <a:latin typeface="Verdana" panose="02020603050405020304" pitchFamily="2"/>
              </a:rPr>
              <a:t>Amb. MMG: 8 </a:t>
            </a:r>
          </a:p>
        </p:txBody>
      </p:sp>
      <p:sp>
        <p:nvSpPr>
          <p:cNvPr id="422" name="Segnaposto testo 421"/>
          <p:cNvSpPr>
            <a:spLocks noGrp="1"/>
          </p:cNvSpPr>
          <p:nvPr>
            <p:ph type="body" idx="10"/>
          </p:nvPr>
        </p:nvSpPr>
        <p:spPr>
          <a:xfrm>
            <a:off x="8096257" y="5190977"/>
            <a:ext cx="752363" cy="46898"/>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423" name="Segnaposto testo 422"/>
          <p:cNvSpPr>
            <a:spLocks noGrp="1"/>
          </p:cNvSpPr>
          <p:nvPr>
            <p:ph type="body" idx="10"/>
          </p:nvPr>
        </p:nvSpPr>
        <p:spPr>
          <a:xfrm>
            <a:off x="8099971" y="5237877"/>
            <a:ext cx="762761" cy="167993"/>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900" b="1" spc="-34">
                <a:solidFill>
                  <a:srgbClr val="000000"/>
                </a:solidFill>
                <a:latin typeface="Verdana" panose="02020603050405020304" pitchFamily="2"/>
              </a:rPr>
              <a:t>Amb.P15: 2 </a:t>
            </a:r>
          </a:p>
        </p:txBody>
      </p:sp>
      <p:sp>
        <p:nvSpPr>
          <p:cNvPr id="424" name="Segnaposto testo 423"/>
          <p:cNvSpPr>
            <a:spLocks noGrp="1"/>
          </p:cNvSpPr>
          <p:nvPr>
            <p:ph type="body" idx="10"/>
          </p:nvPr>
        </p:nvSpPr>
        <p:spPr>
          <a:xfrm>
            <a:off x="7472380" y="5405870"/>
            <a:ext cx="1507696" cy="107795"/>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900" b="1" spc="-34">
                <a:solidFill>
                  <a:srgbClr val="000000"/>
                </a:solidFill>
                <a:latin typeface="Verdana" panose="02020603050405020304" pitchFamily="2"/>
              </a:rPr>
              <a:t>Punti Guardia Medica: 1 </a:t>
            </a:r>
          </a:p>
        </p:txBody>
      </p:sp>
    </p:spTree>
    <p:extLst>
      <p:ext uri="{BB962C8B-B14F-4D97-AF65-F5344CB8AC3E}">
        <p14:creationId xmlns:p14="http://schemas.microsoft.com/office/powerpoint/2010/main" val="3271399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23_1_">
    <p:bg>
      <p:bgPr>
        <a:solidFill>
          <a:schemeClr val="bg1">
            <a:alpha val="0"/>
          </a:schemeClr>
        </a:solidFill>
        <a:effectLst/>
      </p:bgPr>
    </p:bg>
    <p:spTree>
      <p:nvGrpSpPr>
        <p:cNvPr id="1" name=""/>
        <p:cNvGrpSpPr/>
        <p:nvPr/>
      </p:nvGrpSpPr>
      <p:grpSpPr>
        <a:xfrm>
          <a:off x="0" y="0"/>
          <a:ext cx="0" cy="0"/>
          <a:chOff x="0" y="0"/>
          <a:chExt cx="0" cy="0"/>
        </a:xfrm>
      </p:grpSpPr>
      <p:sp>
        <p:nvSpPr>
          <p:cNvPr id="428" name="Segnaposto testo 427"/>
          <p:cNvSpPr>
            <a:spLocks noGrp="1"/>
          </p:cNvSpPr>
          <p:nvPr>
            <p:ph type="body" idx="10"/>
          </p:nvPr>
        </p:nvSpPr>
        <p:spPr>
          <a:xfrm>
            <a:off x="1888705" y="559976"/>
            <a:ext cx="7159700" cy="1069554"/>
          </a:xfrm>
          <a:prstGeom prst="rect">
            <a:avLst/>
          </a:prstGeom>
          <a:noFill/>
          <a:ln w="0" cmpd="sng">
            <a:noFill/>
            <a:prstDash val="solid"/>
          </a:ln>
        </p:spPr>
        <p:txBody>
          <a:bodyPr vert="horz" lIns="0" tIns="0" rIns="0" bIns="0" anchor="t">
            <a:normAutofit fontScale="70000"/>
          </a:bodyPr>
          <a:lstStyle>
            <a:lvl1pPr marL="0" marR="0" indent="0" algn="ctr">
              <a:lnSpc>
                <a:spcPts val="4449"/>
              </a:lnSpc>
              <a:spcAft>
                <a:spcPts val="4249"/>
              </a:spcAft>
              <a:defRPr/>
            </a:lvl1pPr>
          </a:lstStyle>
          <a:p>
            <a:pPr marL="0" marR="0" indent="0" algn="ctr">
              <a:lnSpc>
                <a:spcPts val="3900"/>
              </a:lnSpc>
              <a:spcAft>
                <a:spcPts val="3725"/>
              </a:spcAft>
            </a:pPr>
            <a:r>
              <a:rPr lang="it-IT" sz="3400" spc="679">
                <a:solidFill>
                  <a:srgbClr val="CC0000"/>
                </a:solidFill>
                <a:latin typeface="Arial Narrow" panose="02020603050405020304" pitchFamily="2"/>
              </a:rPr>
              <a:t>CAMBIO DI PARADIGMA </a:t>
            </a:r>
          </a:p>
        </p:txBody>
      </p:sp>
      <p:sp>
        <p:nvSpPr>
          <p:cNvPr id="429" name="Segnaposto testo 428"/>
          <p:cNvSpPr>
            <a:spLocks noGrp="1"/>
          </p:cNvSpPr>
          <p:nvPr>
            <p:ph type="body" idx="10"/>
          </p:nvPr>
        </p:nvSpPr>
        <p:spPr>
          <a:xfrm>
            <a:off x="1247751" y="1629533"/>
            <a:ext cx="4277995" cy="927460"/>
          </a:xfrm>
          <a:prstGeom prst="rect">
            <a:avLst/>
          </a:prstGeom>
          <a:noFill/>
          <a:ln w="8890" cmpd="sng">
            <a:solidFill>
              <a:srgbClr val="42B996"/>
            </a:solidFill>
            <a:prstDash val="solid"/>
          </a:ln>
        </p:spPr>
        <p:txBody>
          <a:bodyPr vert="horz" lIns="0" tIns="236052" rIns="0" bIns="0" anchor="t"/>
          <a:lstStyle>
            <a:lvl1pPr marL="0" marR="0" indent="0" algn="ctr">
              <a:lnSpc>
                <a:spcPts val="3536"/>
              </a:lnSpc>
              <a:spcAft>
                <a:spcPts val="1888"/>
              </a:spcAft>
              <a:defRPr/>
            </a:lvl1pPr>
          </a:lstStyle>
          <a:p>
            <a:pPr marL="0" marR="0" indent="0" algn="ctr">
              <a:lnSpc>
                <a:spcPts val="3100"/>
              </a:lnSpc>
              <a:spcAft>
                <a:spcPts val="1655"/>
              </a:spcAft>
            </a:pPr>
            <a:r>
              <a:rPr lang="it-IT" sz="3100" spc="-23">
                <a:solidFill>
                  <a:srgbClr val="42B996"/>
                </a:solidFill>
                <a:latin typeface="Arial Narrow" panose="02020603050405020304" pitchFamily="2"/>
              </a:rPr>
              <a:t>ACUTE CARE </a:t>
            </a:r>
          </a:p>
        </p:txBody>
      </p:sp>
      <p:sp>
        <p:nvSpPr>
          <p:cNvPr id="430" name="Segnaposto testo 429"/>
          <p:cNvSpPr>
            <a:spLocks noGrp="1"/>
          </p:cNvSpPr>
          <p:nvPr>
            <p:ph type="body" idx="10"/>
          </p:nvPr>
        </p:nvSpPr>
        <p:spPr>
          <a:xfrm>
            <a:off x="5735930" y="1629533"/>
            <a:ext cx="4277995" cy="920460"/>
          </a:xfrm>
          <a:prstGeom prst="rect">
            <a:avLst/>
          </a:prstGeom>
          <a:noFill/>
          <a:ln w="8890" cmpd="sng">
            <a:solidFill>
              <a:srgbClr val="C00000"/>
            </a:solidFill>
            <a:prstDash val="solid"/>
          </a:ln>
        </p:spPr>
        <p:txBody>
          <a:bodyPr vert="horz" lIns="0" tIns="228813" rIns="0" bIns="0" anchor="t"/>
          <a:lstStyle>
            <a:lvl1pPr marL="0" marR="0" indent="0" algn="ctr">
              <a:lnSpc>
                <a:spcPts val="3536"/>
              </a:lnSpc>
              <a:spcAft>
                <a:spcPts val="1945"/>
              </a:spcAft>
              <a:defRPr/>
            </a:lvl1pPr>
          </a:lstStyle>
          <a:p>
            <a:pPr marL="0" marR="0" indent="0" algn="ctr">
              <a:lnSpc>
                <a:spcPts val="3100"/>
              </a:lnSpc>
              <a:spcAft>
                <a:spcPts val="1705"/>
              </a:spcAft>
            </a:pPr>
            <a:r>
              <a:rPr lang="it-IT" sz="3100" spc="-40">
                <a:solidFill>
                  <a:srgbClr val="C00000"/>
                </a:solidFill>
                <a:latin typeface="Arial Narrow" panose="02020603050405020304" pitchFamily="2"/>
              </a:rPr>
              <a:t>PRIMARY CARE </a:t>
            </a:r>
          </a:p>
        </p:txBody>
      </p:sp>
      <p:sp>
        <p:nvSpPr>
          <p:cNvPr id="431" name="Segnaposto testo 430"/>
          <p:cNvSpPr>
            <a:spLocks noGrp="1"/>
          </p:cNvSpPr>
          <p:nvPr>
            <p:ph type="body" idx="10"/>
          </p:nvPr>
        </p:nvSpPr>
        <p:spPr>
          <a:xfrm>
            <a:off x="5744845" y="2778884"/>
            <a:ext cx="4277995" cy="896661"/>
          </a:xfrm>
          <a:prstGeom prst="rect">
            <a:avLst/>
          </a:prstGeom>
          <a:noFill/>
          <a:ln w="0" cmpd="sng">
            <a:noFill/>
            <a:prstDash val="solid"/>
          </a:ln>
        </p:spPr>
        <p:txBody>
          <a:bodyPr vert="horz" lIns="0" tIns="62272" rIns="0" bIns="0" anchor="t">
            <a:normAutofit fontScale="95000"/>
          </a:bodyPr>
          <a:lstStyle>
            <a:lvl1pPr marL="0" marR="0" indent="0" algn="ctr">
              <a:lnSpc>
                <a:spcPts val="2624"/>
              </a:lnSpc>
              <a:spcBef>
                <a:spcPts val="696"/>
              </a:spcBef>
              <a:spcAft>
                <a:spcPts val="536"/>
              </a:spcAft>
              <a:defRPr/>
            </a:lvl1pPr>
          </a:lstStyle>
          <a:p>
            <a:pPr marL="0" marR="0" indent="0" algn="ctr">
              <a:lnSpc>
                <a:spcPts val="2300"/>
              </a:lnSpc>
              <a:spcAft>
                <a:spcPts val="0"/>
              </a:spcAft>
            </a:pPr>
            <a:r>
              <a:rPr lang="it-IT" sz="2200" spc="-17">
                <a:solidFill>
                  <a:srgbClr val="000000"/>
                </a:solidFill>
                <a:latin typeface="Arial Narrow" panose="02020603050405020304" pitchFamily="2"/>
              </a:rPr>
              <a:t>Estensività assistenziale </a:t>
            </a:r>
          </a:p>
          <a:p>
            <a:pPr marL="0" marR="0" indent="0" algn="ctr">
              <a:lnSpc>
                <a:spcPts val="2300"/>
              </a:lnSpc>
              <a:spcBef>
                <a:spcPts val="610"/>
              </a:spcBef>
              <a:spcAft>
                <a:spcPts val="470"/>
              </a:spcAft>
            </a:pPr>
            <a:r>
              <a:rPr lang="it-IT" sz="2100" spc="-11">
                <a:solidFill>
                  <a:srgbClr val="000000"/>
                </a:solidFill>
                <a:latin typeface="Lucida Console" panose="02020603050405020304"/>
              </a:rPr>
              <a:t>“</a:t>
            </a:r>
            <a:r>
              <a:rPr lang="it-IT" sz="2300" i="1" spc="-11">
                <a:solidFill>
                  <a:srgbClr val="000000"/>
                </a:solidFill>
                <a:latin typeface="Arial Narrow" panose="02020603050405020304" pitchFamily="2"/>
              </a:rPr>
              <a:t>Labor-intensive</a:t>
            </a:r>
            <a:r>
              <a:rPr lang="it-IT" sz="2100" i="1" spc="0">
                <a:solidFill>
                  <a:srgbClr val="000000"/>
                </a:solidFill>
                <a:latin typeface="Lucida Console" panose="02020603050405020304"/>
              </a:rPr>
              <a:t>” </a:t>
            </a:r>
          </a:p>
        </p:txBody>
      </p:sp>
      <p:sp>
        <p:nvSpPr>
          <p:cNvPr id="432" name="Segnaposto testo 431"/>
          <p:cNvSpPr>
            <a:spLocks noGrp="1"/>
          </p:cNvSpPr>
          <p:nvPr>
            <p:ph type="body" idx="10"/>
          </p:nvPr>
        </p:nvSpPr>
        <p:spPr>
          <a:xfrm>
            <a:off x="5744845" y="3675545"/>
            <a:ext cx="4277995" cy="8672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422"/>
              </a:spcAft>
              <a:defRPr/>
            </a:lvl1pPr>
          </a:lstStyle>
          <a:p>
            <a:pPr marL="0" marR="0" indent="0" algn="ctr">
              <a:lnSpc>
                <a:spcPts val="2300"/>
              </a:lnSpc>
              <a:spcAft>
                <a:spcPts val="0"/>
              </a:spcAft>
            </a:pPr>
            <a:r>
              <a:rPr lang="it-IT" sz="2200" spc="-11">
                <a:solidFill>
                  <a:srgbClr val="000000"/>
                </a:solidFill>
                <a:latin typeface="Arial Narrow" panose="02020603050405020304" pitchFamily="2"/>
              </a:rPr>
              <a:t>Orientato alla gestione </a:t>
            </a:r>
          </a:p>
          <a:p>
            <a:pPr marL="0" marR="0" indent="0" algn="ctr">
              <a:lnSpc>
                <a:spcPts val="2300"/>
              </a:lnSpc>
              <a:spcBef>
                <a:spcPts val="610"/>
              </a:spcBef>
              <a:spcAft>
                <a:spcPts val="370"/>
              </a:spcAft>
            </a:pPr>
            <a:r>
              <a:rPr lang="it-IT" sz="2200" spc="-17">
                <a:solidFill>
                  <a:srgbClr val="000000"/>
                </a:solidFill>
                <a:latin typeface="Arial Narrow" panose="02020603050405020304" pitchFamily="2"/>
              </a:rPr>
              <a:t>di processi assistenziali </a:t>
            </a:r>
          </a:p>
        </p:txBody>
      </p:sp>
      <p:sp>
        <p:nvSpPr>
          <p:cNvPr id="433" name="Segnaposto testo 432"/>
          <p:cNvSpPr>
            <a:spLocks noGrp="1"/>
          </p:cNvSpPr>
          <p:nvPr>
            <p:ph type="body" idx="10"/>
          </p:nvPr>
        </p:nvSpPr>
        <p:spPr>
          <a:xfrm>
            <a:off x="1247750" y="2778880"/>
            <a:ext cx="4231947" cy="866563"/>
          </a:xfrm>
          <a:prstGeom prst="rect">
            <a:avLst/>
          </a:prstGeom>
          <a:noFill/>
          <a:ln w="0" cmpd="sng">
            <a:noFill/>
            <a:prstDash val="solid"/>
          </a:ln>
        </p:spPr>
        <p:txBody>
          <a:bodyPr vert="horz" lIns="0" tIns="62272" rIns="0" bIns="0" anchor="t">
            <a:normAutofit fontScale="95000"/>
          </a:bodyPr>
          <a:lstStyle>
            <a:lvl1pPr marL="834445" marR="0" indent="0" algn="l">
              <a:lnSpc>
                <a:spcPts val="2624"/>
              </a:lnSpc>
              <a:spcBef>
                <a:spcPts val="696"/>
              </a:spcBef>
              <a:spcAft>
                <a:spcPts val="376"/>
              </a:spcAft>
              <a:defRPr/>
            </a:lvl1pPr>
          </a:lstStyle>
          <a:p>
            <a:pPr marL="731520" marR="0" indent="0" algn="l">
              <a:lnSpc>
                <a:spcPts val="2300"/>
              </a:lnSpc>
              <a:spcAft>
                <a:spcPts val="0"/>
              </a:spcAft>
            </a:pPr>
            <a:r>
              <a:rPr lang="it-IT" sz="2200" spc="-17">
                <a:solidFill>
                  <a:srgbClr val="000000"/>
                </a:solidFill>
                <a:latin typeface="Arial Narrow" panose="02020603050405020304" pitchFamily="2"/>
              </a:rPr>
              <a:t>Intensività assistenziale </a:t>
            </a:r>
          </a:p>
          <a:p>
            <a:pPr marL="731520" marR="0" indent="0" algn="l">
              <a:lnSpc>
                <a:spcPts val="2300"/>
              </a:lnSpc>
              <a:spcBef>
                <a:spcPts val="610"/>
              </a:spcBef>
              <a:spcAft>
                <a:spcPts val="330"/>
              </a:spcAft>
            </a:pPr>
            <a:r>
              <a:rPr lang="it-IT" sz="2100" spc="-17">
                <a:solidFill>
                  <a:srgbClr val="000000"/>
                </a:solidFill>
                <a:latin typeface="Lucida Console" panose="02020603050405020304"/>
              </a:rPr>
              <a:t>“</a:t>
            </a:r>
            <a:r>
              <a:rPr lang="it-IT" sz="2300" i="1" spc="-17">
                <a:solidFill>
                  <a:srgbClr val="000000"/>
                </a:solidFill>
                <a:latin typeface="Arial Narrow" panose="02020603050405020304" pitchFamily="2"/>
              </a:rPr>
              <a:t>Technology-intensive</a:t>
            </a:r>
            <a:r>
              <a:rPr lang="it-IT" sz="2100" i="1" spc="-6">
                <a:solidFill>
                  <a:srgbClr val="000000"/>
                </a:solidFill>
                <a:latin typeface="Lucida Console" panose="02020603050405020304"/>
              </a:rPr>
              <a:t>” </a:t>
            </a:r>
          </a:p>
        </p:txBody>
      </p:sp>
      <p:sp>
        <p:nvSpPr>
          <p:cNvPr id="434" name="Segnaposto testo 433"/>
          <p:cNvSpPr>
            <a:spLocks noGrp="1"/>
          </p:cNvSpPr>
          <p:nvPr>
            <p:ph type="body" idx="10"/>
          </p:nvPr>
        </p:nvSpPr>
        <p:spPr>
          <a:xfrm>
            <a:off x="1247750" y="3675545"/>
            <a:ext cx="4231947" cy="8672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422"/>
              </a:spcAft>
              <a:defRPr/>
            </a:lvl1pPr>
          </a:lstStyle>
          <a:p>
            <a:pPr marL="0" marR="0" indent="0" algn="ctr">
              <a:lnSpc>
                <a:spcPts val="2300"/>
              </a:lnSpc>
              <a:spcAft>
                <a:spcPts val="0"/>
              </a:spcAft>
            </a:pPr>
            <a:r>
              <a:rPr lang="it-IT" sz="2200" spc="-11">
                <a:solidFill>
                  <a:srgbClr val="000000"/>
                </a:solidFill>
                <a:latin typeface="Arial Narrow" panose="02020603050405020304" pitchFamily="2"/>
              </a:rPr>
              <a:t>Orientato alla produzione </a:t>
            </a:r>
          </a:p>
          <a:p>
            <a:pPr marL="0" marR="0" indent="0" algn="ctr">
              <a:lnSpc>
                <a:spcPts val="2300"/>
              </a:lnSpc>
              <a:spcBef>
                <a:spcPts val="610"/>
              </a:spcBef>
              <a:spcAft>
                <a:spcPts val="370"/>
              </a:spcAft>
            </a:pPr>
            <a:r>
              <a:rPr lang="it-IT" sz="2200" spc="-17">
                <a:solidFill>
                  <a:srgbClr val="000000"/>
                </a:solidFill>
                <a:latin typeface="Arial Narrow" panose="02020603050405020304" pitchFamily="2"/>
              </a:rPr>
              <a:t>di prestazioni </a:t>
            </a:r>
          </a:p>
        </p:txBody>
      </p:sp>
      <p:sp>
        <p:nvSpPr>
          <p:cNvPr id="435" name="Segnaposto testo 434"/>
          <p:cNvSpPr>
            <a:spLocks noGrp="1"/>
          </p:cNvSpPr>
          <p:nvPr>
            <p:ph type="body" idx="10"/>
          </p:nvPr>
        </p:nvSpPr>
        <p:spPr>
          <a:xfrm>
            <a:off x="1247751" y="4569404"/>
            <a:ext cx="4277995" cy="460580"/>
          </a:xfrm>
          <a:prstGeom prst="rect">
            <a:avLst/>
          </a:prstGeom>
          <a:noFill/>
          <a:ln w="0" cmpd="sng">
            <a:noFill/>
            <a:prstDash val="solid"/>
          </a:ln>
        </p:spPr>
        <p:txBody>
          <a:bodyPr vert="horz" lIns="0" tIns="62272" rIns="0" bIns="0" anchor="t"/>
          <a:lstStyle>
            <a:lvl1pPr marL="0" marR="0" indent="0" algn="ctr">
              <a:lnSpc>
                <a:spcPts val="2624"/>
              </a:lnSpc>
              <a:spcAft>
                <a:spcPts val="354"/>
              </a:spcAft>
              <a:defRPr/>
            </a:lvl1pPr>
          </a:lstStyle>
          <a:p>
            <a:pPr marL="0" marR="0" indent="0" algn="ctr">
              <a:lnSpc>
                <a:spcPts val="2300"/>
              </a:lnSpc>
              <a:spcAft>
                <a:spcPts val="310"/>
              </a:spcAft>
            </a:pPr>
            <a:r>
              <a:rPr lang="it-IT" sz="2200" spc="-17">
                <a:solidFill>
                  <a:srgbClr val="000000"/>
                </a:solidFill>
                <a:latin typeface="Arial Narrow" panose="02020603050405020304" pitchFamily="2"/>
              </a:rPr>
              <a:t>Paradigma dell’attesa </a:t>
            </a:r>
          </a:p>
        </p:txBody>
      </p:sp>
      <p:sp>
        <p:nvSpPr>
          <p:cNvPr id="436" name="Segnaposto testo 435"/>
          <p:cNvSpPr>
            <a:spLocks noGrp="1"/>
          </p:cNvSpPr>
          <p:nvPr>
            <p:ph type="body" idx="10"/>
          </p:nvPr>
        </p:nvSpPr>
        <p:spPr>
          <a:xfrm>
            <a:off x="1247751" y="5083184"/>
            <a:ext cx="4277995" cy="867263"/>
          </a:xfrm>
          <a:prstGeom prst="rect">
            <a:avLst/>
          </a:prstGeom>
          <a:noFill/>
          <a:ln w="0" cmpd="sng">
            <a:noFill/>
            <a:prstDash val="solid"/>
          </a:ln>
        </p:spPr>
        <p:txBody>
          <a:bodyPr vert="horz" lIns="0" tIns="62996"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9">
                <a:solidFill>
                  <a:srgbClr val="000000"/>
                </a:solidFill>
                <a:latin typeface="Arial Narrow" panose="02020603050405020304" pitchFamily="2"/>
              </a:rPr>
              <a:t>Presidia </a:t>
            </a:r>
          </a:p>
          <a:p>
            <a:pPr marL="0" marR="0" indent="0" algn="ctr">
              <a:lnSpc>
                <a:spcPts val="2300"/>
              </a:lnSpc>
              <a:spcBef>
                <a:spcPts val="610"/>
              </a:spcBef>
              <a:spcAft>
                <a:spcPts val="320"/>
              </a:spcAft>
            </a:pPr>
            <a:r>
              <a:rPr lang="it-IT" sz="2200" spc="-11">
                <a:solidFill>
                  <a:srgbClr val="000000"/>
                </a:solidFill>
                <a:latin typeface="Arial Narrow" panose="02020603050405020304" pitchFamily="2"/>
              </a:rPr>
              <a:t>soprattutto l’efficienza </a:t>
            </a:r>
          </a:p>
        </p:txBody>
      </p:sp>
      <p:sp>
        <p:nvSpPr>
          <p:cNvPr id="437" name="Segnaposto testo 436"/>
          <p:cNvSpPr>
            <a:spLocks noGrp="1"/>
          </p:cNvSpPr>
          <p:nvPr>
            <p:ph type="body" idx="10"/>
          </p:nvPr>
        </p:nvSpPr>
        <p:spPr>
          <a:xfrm>
            <a:off x="5744845" y="4569404"/>
            <a:ext cx="4277995" cy="460580"/>
          </a:xfrm>
          <a:prstGeom prst="rect">
            <a:avLst/>
          </a:prstGeom>
          <a:noFill/>
          <a:ln w="0" cmpd="sng">
            <a:noFill/>
            <a:prstDash val="solid"/>
          </a:ln>
        </p:spPr>
        <p:txBody>
          <a:bodyPr vert="horz" lIns="0" tIns="62272" rIns="0" bIns="0" anchor="t"/>
          <a:lstStyle>
            <a:lvl1pPr marL="0" marR="0" indent="0" algn="ctr">
              <a:lnSpc>
                <a:spcPts val="2624"/>
              </a:lnSpc>
              <a:spcAft>
                <a:spcPts val="354"/>
              </a:spcAft>
              <a:defRPr/>
            </a:lvl1pPr>
          </a:lstStyle>
          <a:p>
            <a:pPr marL="0" marR="0" indent="0" algn="ctr">
              <a:lnSpc>
                <a:spcPts val="2300"/>
              </a:lnSpc>
              <a:spcAft>
                <a:spcPts val="310"/>
              </a:spcAft>
            </a:pPr>
            <a:r>
              <a:rPr lang="it-IT" sz="2200" spc="-17">
                <a:solidFill>
                  <a:srgbClr val="000000"/>
                </a:solidFill>
                <a:latin typeface="Arial Narrow" panose="02020603050405020304" pitchFamily="2"/>
              </a:rPr>
              <a:t>Paradigma dell’iniziativa </a:t>
            </a:r>
          </a:p>
        </p:txBody>
      </p:sp>
      <p:sp>
        <p:nvSpPr>
          <p:cNvPr id="438" name="Segnaposto testo 437"/>
          <p:cNvSpPr>
            <a:spLocks noGrp="1"/>
          </p:cNvSpPr>
          <p:nvPr>
            <p:ph type="body" idx="10"/>
          </p:nvPr>
        </p:nvSpPr>
        <p:spPr>
          <a:xfrm>
            <a:off x="5744845" y="5083184"/>
            <a:ext cx="4277995" cy="867263"/>
          </a:xfrm>
          <a:prstGeom prst="rect">
            <a:avLst/>
          </a:prstGeom>
          <a:noFill/>
          <a:ln w="0" cmpd="sng">
            <a:noFill/>
            <a:prstDash val="solid"/>
          </a:ln>
        </p:spPr>
        <p:txBody>
          <a:bodyPr vert="horz" lIns="0" tIns="62996"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9">
                <a:solidFill>
                  <a:srgbClr val="000000"/>
                </a:solidFill>
                <a:latin typeface="Arial Narrow" panose="02020603050405020304" pitchFamily="2"/>
              </a:rPr>
              <a:t>Presidia </a:t>
            </a:r>
          </a:p>
          <a:p>
            <a:pPr marL="0" marR="0" indent="0" algn="ctr">
              <a:lnSpc>
                <a:spcPts val="2300"/>
              </a:lnSpc>
              <a:spcBef>
                <a:spcPts val="610"/>
              </a:spcBef>
              <a:spcAft>
                <a:spcPts val="320"/>
              </a:spcAft>
            </a:pPr>
            <a:r>
              <a:rPr lang="it-IT" sz="2200" spc="-11">
                <a:solidFill>
                  <a:srgbClr val="000000"/>
                </a:solidFill>
                <a:latin typeface="Arial Narrow" panose="02020603050405020304" pitchFamily="2"/>
              </a:rPr>
              <a:t>soprattutto l’efficacia </a:t>
            </a:r>
          </a:p>
        </p:txBody>
      </p:sp>
      <p:sp>
        <p:nvSpPr>
          <p:cNvPr id="439" name="Segnaposto testo 438"/>
          <p:cNvSpPr>
            <a:spLocks noGrp="1"/>
          </p:cNvSpPr>
          <p:nvPr>
            <p:ph type="body" idx="10"/>
          </p:nvPr>
        </p:nvSpPr>
        <p:spPr>
          <a:xfrm>
            <a:off x="1247751" y="5980545"/>
            <a:ext cx="4277995" cy="8637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3">
                <a:solidFill>
                  <a:srgbClr val="000000"/>
                </a:solidFill>
                <a:latin typeface="Arial Narrow" panose="02020603050405020304" pitchFamily="2"/>
              </a:rPr>
              <a:t>Tende all’accentramento </a:t>
            </a:r>
          </a:p>
          <a:p>
            <a:pPr marL="0" marR="0" indent="0" algn="ctr">
              <a:lnSpc>
                <a:spcPts val="2300"/>
              </a:lnSpc>
              <a:spcBef>
                <a:spcPts val="610"/>
              </a:spcBef>
              <a:spcAft>
                <a:spcPts val="320"/>
              </a:spcAft>
            </a:pPr>
            <a:r>
              <a:rPr lang="it-IT" sz="2200" spc="-23">
                <a:solidFill>
                  <a:srgbClr val="000000"/>
                </a:solidFill>
                <a:latin typeface="Arial Narrow" panose="02020603050405020304" pitchFamily="2"/>
              </a:rPr>
              <a:t>(Economie di scala) </a:t>
            </a:r>
          </a:p>
        </p:txBody>
      </p:sp>
      <p:sp>
        <p:nvSpPr>
          <p:cNvPr id="440" name="Segnaposto testo 439"/>
          <p:cNvSpPr>
            <a:spLocks noGrp="1"/>
          </p:cNvSpPr>
          <p:nvPr>
            <p:ph type="body" idx="10"/>
          </p:nvPr>
        </p:nvSpPr>
        <p:spPr>
          <a:xfrm>
            <a:off x="5744845" y="5980545"/>
            <a:ext cx="4277995" cy="8637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3">
                <a:solidFill>
                  <a:srgbClr val="000000"/>
                </a:solidFill>
                <a:latin typeface="Arial Narrow" panose="02020603050405020304" pitchFamily="2"/>
              </a:rPr>
              <a:t>Tende al decentramento </a:t>
            </a:r>
          </a:p>
          <a:p>
            <a:pPr marL="0" marR="0" indent="0" algn="ctr">
              <a:lnSpc>
                <a:spcPts val="2300"/>
              </a:lnSpc>
              <a:spcBef>
                <a:spcPts val="610"/>
              </a:spcBef>
              <a:spcAft>
                <a:spcPts val="320"/>
              </a:spcAft>
            </a:pPr>
            <a:r>
              <a:rPr lang="it-IT" sz="2200" spc="-17">
                <a:solidFill>
                  <a:srgbClr val="000000"/>
                </a:solidFill>
                <a:latin typeface="Arial Narrow" panose="02020603050405020304" pitchFamily="2"/>
              </a:rPr>
              <a:t>(Partecipazione) </a:t>
            </a:r>
          </a:p>
        </p:txBody>
      </p:sp>
      <p:sp>
        <p:nvSpPr>
          <p:cNvPr id="441" name="Segnaposto testo 440"/>
          <p:cNvSpPr>
            <a:spLocks noGrp="1"/>
          </p:cNvSpPr>
          <p:nvPr>
            <p:ph type="body" idx="10"/>
          </p:nvPr>
        </p:nvSpPr>
        <p:spPr>
          <a:xfrm>
            <a:off x="1293799" y="6941602"/>
            <a:ext cx="4185899" cy="457080"/>
          </a:xfrm>
          <a:prstGeom prst="rect">
            <a:avLst/>
          </a:prstGeom>
          <a:noFill/>
          <a:ln w="15240" cmpd="sng">
            <a:solidFill>
              <a:srgbClr val="42B996"/>
            </a:solidFill>
            <a:prstDash val="solid"/>
          </a:ln>
        </p:spPr>
        <p:txBody>
          <a:bodyPr vert="horz" lIns="0" tIns="62272" rIns="0" bIns="0" anchor="t"/>
          <a:lstStyle>
            <a:lvl1pPr marL="0" marR="0" indent="0" algn="ctr">
              <a:lnSpc>
                <a:spcPts val="2624"/>
              </a:lnSpc>
              <a:spcAft>
                <a:spcPts val="337"/>
              </a:spcAft>
              <a:defRPr/>
            </a:lvl1pPr>
          </a:lstStyle>
          <a:p>
            <a:pPr marL="0" marR="0" indent="0" algn="ctr">
              <a:lnSpc>
                <a:spcPts val="2300"/>
              </a:lnSpc>
              <a:spcAft>
                <a:spcPts val="295"/>
              </a:spcAft>
            </a:pPr>
            <a:r>
              <a:rPr lang="it-IT" sz="2200" spc="-17">
                <a:solidFill>
                  <a:srgbClr val="000000"/>
                </a:solidFill>
                <a:latin typeface="Arial Narrow" panose="02020603050405020304" pitchFamily="2"/>
              </a:rPr>
              <a:t>Punta all’eccellenza </a:t>
            </a:r>
          </a:p>
        </p:txBody>
      </p:sp>
      <p:sp>
        <p:nvSpPr>
          <p:cNvPr id="442" name="Segnaposto testo 441"/>
          <p:cNvSpPr>
            <a:spLocks noGrp="1"/>
          </p:cNvSpPr>
          <p:nvPr>
            <p:ph type="body" idx="10"/>
          </p:nvPr>
        </p:nvSpPr>
        <p:spPr>
          <a:xfrm>
            <a:off x="5779008" y="6941602"/>
            <a:ext cx="4243831" cy="457080"/>
          </a:xfrm>
          <a:prstGeom prst="rect">
            <a:avLst/>
          </a:prstGeom>
          <a:noFill/>
          <a:ln w="15240" cmpd="sng">
            <a:solidFill>
              <a:srgbClr val="C00000"/>
            </a:solidFill>
            <a:prstDash val="solid"/>
          </a:ln>
        </p:spPr>
        <p:txBody>
          <a:bodyPr vert="horz" lIns="0" tIns="62272" rIns="0" bIns="0" anchor="t"/>
          <a:lstStyle>
            <a:lvl1pPr marL="0" marR="0" indent="0" algn="ctr">
              <a:lnSpc>
                <a:spcPts val="2624"/>
              </a:lnSpc>
              <a:spcAft>
                <a:spcPts val="337"/>
              </a:spcAft>
              <a:defRPr/>
            </a:lvl1pPr>
          </a:lstStyle>
          <a:p>
            <a:pPr marL="0" marR="0" indent="0" algn="ctr">
              <a:lnSpc>
                <a:spcPts val="2300"/>
              </a:lnSpc>
              <a:spcAft>
                <a:spcPts val="295"/>
              </a:spcAft>
            </a:pPr>
            <a:r>
              <a:rPr lang="it-IT" sz="2200" spc="-17">
                <a:solidFill>
                  <a:srgbClr val="000000"/>
                </a:solidFill>
                <a:latin typeface="Arial Narrow" panose="02020603050405020304" pitchFamily="2"/>
              </a:rPr>
              <a:t>Punta all’equità </a:t>
            </a:r>
          </a:p>
        </p:txBody>
      </p:sp>
    </p:spTree>
    <p:extLst>
      <p:ext uri="{BB962C8B-B14F-4D97-AF65-F5344CB8AC3E}">
        <p14:creationId xmlns:p14="http://schemas.microsoft.com/office/powerpoint/2010/main" val="26223614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24_1_">
    <p:bg>
      <p:bgPr>
        <a:solidFill>
          <a:schemeClr val="bg1">
            <a:alpha val="0"/>
          </a:schemeClr>
        </a:solidFill>
        <a:effectLst/>
      </p:bgPr>
    </p:bg>
    <p:spTree>
      <p:nvGrpSpPr>
        <p:cNvPr id="1" name=""/>
        <p:cNvGrpSpPr/>
        <p:nvPr/>
      </p:nvGrpSpPr>
      <p:grpSpPr>
        <a:xfrm>
          <a:off x="0" y="0"/>
          <a:ext cx="0" cy="0"/>
          <a:chOff x="0" y="0"/>
          <a:chExt cx="0" cy="0"/>
        </a:xfrm>
      </p:grpSpPr>
      <p:sp>
        <p:nvSpPr>
          <p:cNvPr id="486" name="Segnaposto testo 485"/>
          <p:cNvSpPr>
            <a:spLocks noGrp="1"/>
          </p:cNvSpPr>
          <p:nvPr>
            <p:ph type="body" idx="10"/>
          </p:nvPr>
        </p:nvSpPr>
        <p:spPr>
          <a:xfrm>
            <a:off x="160425" y="909961"/>
            <a:ext cx="10293926" cy="1502135"/>
          </a:xfrm>
          <a:prstGeom prst="rect">
            <a:avLst/>
          </a:prstGeom>
          <a:noFill/>
          <a:ln w="0" cmpd="sng">
            <a:noFill/>
            <a:prstDash val="solid"/>
          </a:ln>
        </p:spPr>
        <p:txBody>
          <a:bodyPr vert="horz" lIns="0" tIns="167264" rIns="0" bIns="0" anchor="t">
            <a:normAutofit fontScale="65000"/>
          </a:bodyPr>
          <a:lstStyle>
            <a:lvl1pPr marL="0" marR="0" indent="0" algn="r">
              <a:lnSpc>
                <a:spcPts val="4791"/>
              </a:lnSpc>
              <a:spcAft>
                <a:spcPts val="6120"/>
              </a:spcAft>
              <a:defRPr/>
            </a:lvl1pPr>
          </a:lstStyle>
          <a:p>
            <a:pPr marL="0" marR="0" indent="0" algn="r">
              <a:lnSpc>
                <a:spcPts val="4200"/>
              </a:lnSpc>
              <a:spcAft>
                <a:spcPts val="5365"/>
              </a:spcAft>
            </a:pPr>
            <a:r>
              <a:rPr lang="it-IT" sz="3200" spc="719">
                <a:solidFill>
                  <a:srgbClr val="CC0000"/>
                </a:solidFill>
                <a:latin typeface="Arial Narrow" panose="02020603050405020304" pitchFamily="2"/>
              </a:rPr>
              <a:t>ORIENTARE IL SISTEMA A GESTIRE LE CRONICITÀ </a:t>
            </a:r>
          </a:p>
        </p:txBody>
      </p:sp>
      <p:sp>
        <p:nvSpPr>
          <p:cNvPr id="489" name="Segnaposto testo 488"/>
          <p:cNvSpPr>
            <a:spLocks noGrp="1"/>
          </p:cNvSpPr>
          <p:nvPr>
            <p:ph type="body" idx="10"/>
          </p:nvPr>
        </p:nvSpPr>
        <p:spPr>
          <a:xfrm>
            <a:off x="7236945" y="2519892"/>
            <a:ext cx="1529235" cy="141394"/>
          </a:xfrm>
          <a:prstGeom prst="rect">
            <a:avLst/>
          </a:prstGeom>
          <a:no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1900" spc="-154">
                <a:solidFill>
                  <a:srgbClr val="FF0000"/>
                </a:solidFill>
                <a:latin typeface="Verdana" panose="02020603050405020304" pitchFamily="2"/>
              </a:rPr>
              <a:t>... </a:t>
            </a:r>
            <a:r>
              <a:rPr lang="it-IT" sz="1300" b="1" spc="-154">
                <a:solidFill>
                  <a:srgbClr val="FF0000"/>
                </a:solidFill>
                <a:latin typeface="Verdana" panose="02020603050405020304" pitchFamily="2"/>
              </a:rPr>
              <a:t>e relativi costi... </a:t>
            </a:r>
          </a:p>
        </p:txBody>
      </p:sp>
      <p:sp>
        <p:nvSpPr>
          <p:cNvPr id="490" name="Segnaposto testo 489"/>
          <p:cNvSpPr>
            <a:spLocks noGrp="1"/>
          </p:cNvSpPr>
          <p:nvPr>
            <p:ph type="body" idx="10"/>
          </p:nvPr>
        </p:nvSpPr>
        <p:spPr>
          <a:xfrm>
            <a:off x="5882246" y="3763038"/>
            <a:ext cx="1443823" cy="268788"/>
          </a:xfrm>
          <a:prstGeom prst="rect">
            <a:avLst/>
          </a:prstGeom>
          <a:noFill/>
          <a:ln w="0" cmpd="sng">
            <a:noFill/>
            <a:prstDash val="solid"/>
          </a:ln>
        </p:spPr>
        <p:txBody>
          <a:bodyPr vert="horz" lIns="0" tIns="0" rIns="0" bIns="0" anchor="t">
            <a:normAutofit fontScale="75000"/>
          </a:bodyPr>
          <a:lstStyle>
            <a:lvl1pPr marL="0" marR="0" indent="0" algn="l">
              <a:lnSpc>
                <a:spcPts val="2167"/>
              </a:lnSpc>
              <a:spcAft>
                <a:spcPts val="0"/>
              </a:spcAft>
              <a:defRPr/>
            </a:lvl1pPr>
          </a:lstStyle>
          <a:p>
            <a:pPr marL="0" marR="0" indent="0" algn="l">
              <a:lnSpc>
                <a:spcPts val="1900"/>
              </a:lnSpc>
              <a:spcAft>
                <a:spcPts val="0"/>
              </a:spcAft>
            </a:pPr>
            <a:r>
              <a:rPr lang="it-IT" sz="2500" b="1" spc="0">
                <a:solidFill>
                  <a:srgbClr val="000000"/>
                </a:solidFill>
                <a:latin typeface="Arial Narrow" panose="02020603050405020304" pitchFamily="2"/>
              </a:rPr>
              <a:t>70 </a:t>
            </a:r>
            <a:r>
              <a:rPr lang="it-IT" sz="2700" b="1" spc="-46">
                <a:solidFill>
                  <a:srgbClr val="000000"/>
                </a:solidFill>
                <a:latin typeface="Tahoma" panose="02020603050405020304" pitchFamily="2"/>
              </a:rPr>
              <a:t>– </a:t>
            </a:r>
            <a:r>
              <a:rPr lang="it-IT" sz="2500" b="1" spc="0">
                <a:solidFill>
                  <a:srgbClr val="000000"/>
                </a:solidFill>
                <a:latin typeface="Arial Narrow" panose="02020603050405020304" pitchFamily="2"/>
              </a:rPr>
              <a:t>80% </a:t>
            </a:r>
          </a:p>
        </p:txBody>
      </p:sp>
      <p:sp>
        <p:nvSpPr>
          <p:cNvPr id="491" name="Segnaposto testo 490"/>
          <p:cNvSpPr>
            <a:spLocks noGrp="1"/>
          </p:cNvSpPr>
          <p:nvPr>
            <p:ph type="body" idx="10"/>
          </p:nvPr>
        </p:nvSpPr>
        <p:spPr>
          <a:xfrm>
            <a:off x="5868132" y="5144079"/>
            <a:ext cx="1507696" cy="268788"/>
          </a:xfrm>
          <a:prstGeom prst="rect">
            <a:avLst/>
          </a:prstGeom>
          <a:noFill/>
          <a:ln w="0" cmpd="sng">
            <a:noFill/>
            <a:prstDash val="solid"/>
          </a:ln>
        </p:spPr>
        <p:txBody>
          <a:bodyPr vert="horz" lIns="0" tIns="0" rIns="0" bIns="0" anchor="t">
            <a:normAutofit fontScale="75000"/>
          </a:bodyPr>
          <a:lstStyle>
            <a:lvl1pPr marL="0" marR="0" indent="0" algn="l">
              <a:lnSpc>
                <a:spcPts val="2167"/>
              </a:lnSpc>
              <a:spcAft>
                <a:spcPts val="0"/>
              </a:spcAft>
              <a:defRPr/>
            </a:lvl1pPr>
          </a:lstStyle>
          <a:p>
            <a:pPr marL="0" marR="0" indent="0" algn="l">
              <a:lnSpc>
                <a:spcPts val="1900"/>
              </a:lnSpc>
              <a:spcAft>
                <a:spcPts val="0"/>
              </a:spcAft>
            </a:pPr>
            <a:r>
              <a:rPr lang="it-IT" sz="2500" b="1" spc="-6">
                <a:solidFill>
                  <a:srgbClr val="000000"/>
                </a:solidFill>
                <a:latin typeface="Arial Narrow" panose="02020603050405020304" pitchFamily="2"/>
              </a:rPr>
              <a:t>15 </a:t>
            </a:r>
            <a:r>
              <a:rPr lang="it-IT" sz="2700" b="1" spc="-80">
                <a:solidFill>
                  <a:srgbClr val="000000"/>
                </a:solidFill>
                <a:latin typeface="Tahoma" panose="02020603050405020304" pitchFamily="2"/>
              </a:rPr>
              <a:t>– </a:t>
            </a:r>
            <a:r>
              <a:rPr lang="it-IT" sz="2500" b="1" spc="-6">
                <a:solidFill>
                  <a:srgbClr val="000000"/>
                </a:solidFill>
                <a:latin typeface="Arial Narrow" panose="02020603050405020304" pitchFamily="2"/>
              </a:rPr>
              <a:t>20 % </a:t>
            </a:r>
          </a:p>
        </p:txBody>
      </p:sp>
      <p:sp>
        <p:nvSpPr>
          <p:cNvPr id="492" name="Segnaposto testo 491"/>
          <p:cNvSpPr>
            <a:spLocks noGrp="1"/>
          </p:cNvSpPr>
          <p:nvPr>
            <p:ph type="body" idx="10"/>
          </p:nvPr>
        </p:nvSpPr>
        <p:spPr>
          <a:xfrm>
            <a:off x="6177841" y="6561521"/>
            <a:ext cx="863026" cy="205091"/>
          </a:xfrm>
          <a:prstGeom prst="rect">
            <a:avLst/>
          </a:prstGeom>
          <a:noFill/>
          <a:ln w="0" cmpd="sng">
            <a:noFill/>
            <a:prstDash val="solid"/>
          </a:ln>
        </p:spPr>
        <p:txBody>
          <a:bodyPr vert="horz" lIns="0" tIns="0" rIns="0" bIns="0" anchor="t">
            <a:normAutofit fontScale="75000"/>
          </a:bodyPr>
          <a:lstStyle>
            <a:lvl1pPr marL="0" marR="0" indent="0" algn="l">
              <a:lnSpc>
                <a:spcPts val="1597"/>
              </a:lnSpc>
              <a:spcAft>
                <a:spcPts val="0"/>
              </a:spcAft>
              <a:defRPr/>
            </a:lvl1pPr>
          </a:lstStyle>
          <a:p>
            <a:pPr marL="0" marR="0" indent="0" algn="l">
              <a:lnSpc>
                <a:spcPts val="1400"/>
              </a:lnSpc>
              <a:spcAft>
                <a:spcPts val="0"/>
              </a:spcAft>
            </a:pPr>
            <a:r>
              <a:rPr lang="it-IT" sz="1900" b="1" spc="80">
                <a:solidFill>
                  <a:srgbClr val="000000"/>
                </a:solidFill>
                <a:latin typeface="Arial Narrow" panose="02020603050405020304" pitchFamily="2"/>
              </a:rPr>
              <a:t>3 </a:t>
            </a:r>
            <a:r>
              <a:rPr lang="it-IT" sz="1900" b="1" spc="80">
                <a:solidFill>
                  <a:srgbClr val="000000"/>
                </a:solidFill>
                <a:latin typeface="Tahoma" panose="02020603050405020304" pitchFamily="2"/>
              </a:rPr>
              <a:t>– </a:t>
            </a:r>
            <a:r>
              <a:rPr lang="it-IT" sz="1900" b="1" spc="80">
                <a:solidFill>
                  <a:srgbClr val="000000"/>
                </a:solidFill>
                <a:latin typeface="Arial Narrow" panose="02020603050405020304" pitchFamily="2"/>
              </a:rPr>
              <a:t>5 % </a:t>
            </a:r>
          </a:p>
        </p:txBody>
      </p:sp>
    </p:spTree>
    <p:extLst>
      <p:ext uri="{BB962C8B-B14F-4D97-AF65-F5344CB8AC3E}">
        <p14:creationId xmlns:p14="http://schemas.microsoft.com/office/powerpoint/2010/main" val="19000645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25_1_">
    <p:bg>
      <p:bgPr>
        <a:solidFill>
          <a:schemeClr val="bg1">
            <a:alpha val="0"/>
          </a:schemeClr>
        </a:solidFill>
        <a:effectLst/>
      </p:bgPr>
    </p:bg>
    <p:spTree>
      <p:nvGrpSpPr>
        <p:cNvPr id="1" name=""/>
        <p:cNvGrpSpPr/>
        <p:nvPr/>
      </p:nvGrpSpPr>
      <p:grpSpPr>
        <a:xfrm>
          <a:off x="0" y="0"/>
          <a:ext cx="0" cy="0"/>
          <a:chOff x="0" y="0"/>
          <a:chExt cx="0" cy="0"/>
        </a:xfrm>
      </p:grpSpPr>
      <p:sp>
        <p:nvSpPr>
          <p:cNvPr id="498" name="Segnaposto testo 497"/>
          <p:cNvSpPr>
            <a:spLocks noGrp="1"/>
          </p:cNvSpPr>
          <p:nvPr>
            <p:ph type="body" idx="10"/>
          </p:nvPr>
        </p:nvSpPr>
        <p:spPr>
          <a:xfrm>
            <a:off x="759050" y="898064"/>
            <a:ext cx="5857734" cy="1644929"/>
          </a:xfrm>
          <a:prstGeom prst="rect">
            <a:avLst/>
          </a:prstGeom>
          <a:noFill/>
          <a:ln w="0" cmpd="sng">
            <a:noFill/>
            <a:prstDash val="solid"/>
          </a:ln>
        </p:spPr>
        <p:txBody>
          <a:bodyPr vert="horz" lIns="0" tIns="0" rIns="0" bIns="0" anchor="t"/>
          <a:lstStyle>
            <a:lvl1pPr marL="0" marR="0" indent="0" algn="just">
              <a:lnSpc>
                <a:spcPts val="2281"/>
              </a:lnSpc>
              <a:spcAft>
                <a:spcPts val="0"/>
              </a:spcAft>
              <a:defRPr/>
            </a:lvl1pPr>
          </a:lstStyle>
          <a:p>
            <a:pPr marL="0" marR="0" indent="0" algn="just">
              <a:lnSpc>
                <a:spcPts val="2000"/>
              </a:lnSpc>
              <a:spcAft>
                <a:spcPts val="0"/>
              </a:spcAft>
            </a:pPr>
            <a:r>
              <a:rPr lang="it-IT" sz="1800" spc="297">
                <a:solidFill>
                  <a:srgbClr val="000000"/>
                </a:solidFill>
                <a:latin typeface="Arial Narrow" panose="02020603050405020304" pitchFamily="2"/>
              </a:rPr>
              <a:t>Il 3,5 % degli assistiti produce circa i due terzi dei ricoveri in reparti per acuti di area medica ed un terzo degli accessi al pronto soccorso ed ha un rischio di ospedalizzazione pari ad oltre cinque volte il rischio della popolazione generale </a:t>
            </a:r>
          </a:p>
        </p:txBody>
      </p:sp>
      <p:sp>
        <p:nvSpPr>
          <p:cNvPr id="499" name="Segnaposto testo 498"/>
          <p:cNvSpPr>
            <a:spLocks noGrp="1"/>
          </p:cNvSpPr>
          <p:nvPr>
            <p:ph type="body" idx="10"/>
          </p:nvPr>
        </p:nvSpPr>
        <p:spPr>
          <a:xfrm>
            <a:off x="2160538" y="3423553"/>
            <a:ext cx="5404682" cy="1311044"/>
          </a:xfrm>
          <a:prstGeom prst="rect">
            <a:avLst/>
          </a:prstGeom>
          <a:noFill/>
          <a:ln w="0" cmpd="sng">
            <a:noFill/>
            <a:prstDash val="solid"/>
          </a:ln>
        </p:spPr>
        <p:txBody>
          <a:bodyPr vert="horz" lIns="0" tIns="0" rIns="0" bIns="0" anchor="t"/>
          <a:lstStyle>
            <a:lvl1pPr marL="0" marR="0" indent="0" algn="l">
              <a:lnSpc>
                <a:spcPts val="2624"/>
              </a:lnSpc>
              <a:spcBef>
                <a:spcPts val="0"/>
              </a:spcBef>
              <a:spcAft>
                <a:spcPts val="0"/>
              </a:spcAft>
              <a:defRPr/>
            </a:lvl1pPr>
          </a:lstStyle>
          <a:p>
            <a:pPr marL="0" marR="0" indent="0" algn="l">
              <a:lnSpc>
                <a:spcPts val="2300"/>
              </a:lnSpc>
              <a:spcAft>
                <a:spcPts val="0"/>
              </a:spcAft>
            </a:pPr>
            <a:r>
              <a:rPr lang="it-IT" sz="2200" spc="46">
                <a:solidFill>
                  <a:srgbClr val="000000"/>
                </a:solidFill>
                <a:latin typeface="Arial Narrow" panose="02020603050405020304" pitchFamily="2"/>
              </a:rPr>
              <a:t>Modificare la traiettoria di salute dei </a:t>
            </a:r>
          </a:p>
          <a:p>
            <a:pPr marL="0" marR="0" indent="0" algn="l">
              <a:lnSpc>
                <a:spcPts val="2400"/>
              </a:lnSpc>
              <a:spcBef>
                <a:spcPts val="0"/>
              </a:spcBef>
              <a:spcAft>
                <a:spcPts val="0"/>
              </a:spcAft>
            </a:pPr>
            <a:r>
              <a:rPr lang="it-IT" sz="2200" spc="314">
                <a:solidFill>
                  <a:srgbClr val="000000"/>
                </a:solidFill>
                <a:latin typeface="Arial Narrow" panose="02020603050405020304" pitchFamily="2"/>
              </a:rPr>
              <a:t>cittadini con malattia cronica </a:t>
            </a:r>
          </a:p>
          <a:p>
            <a:pPr marL="0" marR="0" indent="0" algn="l">
              <a:lnSpc>
                <a:spcPts val="2400"/>
              </a:lnSpc>
              <a:spcBef>
                <a:spcPts val="0"/>
              </a:spcBef>
              <a:spcAft>
                <a:spcPts val="0"/>
              </a:spcAft>
            </a:pPr>
            <a:r>
              <a:rPr lang="it-IT" sz="2200" spc="165">
                <a:solidFill>
                  <a:srgbClr val="000000"/>
                </a:solidFill>
                <a:latin typeface="Arial Narrow" panose="02020603050405020304" pitchFamily="2"/>
              </a:rPr>
              <a:t>ridisegnando i percorsi di cura e </a:t>
            </a:r>
          </a:p>
          <a:p>
            <a:pPr marL="0" marR="0" indent="0" algn="l">
              <a:lnSpc>
                <a:spcPts val="2300"/>
              </a:lnSpc>
              <a:spcBef>
                <a:spcPts val="0"/>
              </a:spcBef>
              <a:spcAft>
                <a:spcPts val="0"/>
              </a:spcAft>
            </a:pPr>
            <a:r>
              <a:rPr lang="it-IT" sz="2200" spc="40">
                <a:solidFill>
                  <a:srgbClr val="000000"/>
                </a:solidFill>
                <a:latin typeface="Arial Narrow" panose="02020603050405020304" pitchFamily="2"/>
              </a:rPr>
              <a:t>integrando le competenze </a:t>
            </a:r>
          </a:p>
        </p:txBody>
      </p:sp>
      <p:sp>
        <p:nvSpPr>
          <p:cNvPr id="500" name="Segnaposto testo 499"/>
          <p:cNvSpPr>
            <a:spLocks noGrp="1"/>
          </p:cNvSpPr>
          <p:nvPr>
            <p:ph type="body" idx="10"/>
          </p:nvPr>
        </p:nvSpPr>
        <p:spPr>
          <a:xfrm>
            <a:off x="3707599" y="6041440"/>
            <a:ext cx="4149507" cy="394783"/>
          </a:xfrm>
          <a:prstGeom prst="rect">
            <a:avLst/>
          </a:prstGeom>
          <a:noFill/>
          <a:ln w="0" cmpd="sng">
            <a:noFill/>
            <a:prstDash val="solid"/>
          </a:ln>
        </p:spPr>
        <p:txBody>
          <a:bodyPr vert="horz" lIns="0" tIns="7966" rIns="0" bIns="0" anchor="t"/>
          <a:lstStyle>
            <a:lvl1pPr marL="0" marR="0" indent="0" algn="l">
              <a:lnSpc>
                <a:spcPts val="3080"/>
              </a:lnSpc>
              <a:spcAft>
                <a:spcPts val="0"/>
              </a:spcAft>
              <a:defRPr/>
            </a:lvl1pPr>
          </a:lstStyle>
          <a:p>
            <a:pPr marL="0" marR="0" indent="0" algn="l">
              <a:lnSpc>
                <a:spcPts val="2700"/>
              </a:lnSpc>
              <a:spcAft>
                <a:spcPts val="0"/>
              </a:spcAft>
            </a:pPr>
            <a:r>
              <a:rPr lang="it-IT" sz="2200" spc="6">
                <a:solidFill>
                  <a:srgbClr val="000000"/>
                </a:solidFill>
                <a:latin typeface="Arial Narrow" panose="02020603050405020304" pitchFamily="2"/>
              </a:rPr>
              <a:t>Dal Disease-Focused </a:t>
            </a:r>
            <a:r>
              <a:rPr lang="it-IT" sz="2600" spc="154">
                <a:solidFill>
                  <a:srgbClr val="000000"/>
                </a:solidFill>
                <a:latin typeface="Tahoma" panose="02020603050405020304" pitchFamily="2"/>
              </a:rPr>
              <a:t>Care... </a:t>
            </a:r>
          </a:p>
        </p:txBody>
      </p:sp>
      <p:sp>
        <p:nvSpPr>
          <p:cNvPr id="501" name="Segnaposto testo 500"/>
          <p:cNvSpPr>
            <a:spLocks noGrp="1"/>
          </p:cNvSpPr>
          <p:nvPr>
            <p:ph type="body" idx="10"/>
          </p:nvPr>
        </p:nvSpPr>
        <p:spPr>
          <a:xfrm>
            <a:off x="4695400" y="6505523"/>
            <a:ext cx="3775182" cy="391283"/>
          </a:xfrm>
          <a:prstGeom prst="rect">
            <a:avLst/>
          </a:prstGeom>
          <a:noFill/>
          <a:ln w="0" cmpd="sng">
            <a:noFill/>
            <a:prstDash val="solid"/>
          </a:ln>
        </p:spPr>
        <p:txBody>
          <a:bodyPr vert="horz" lIns="0" tIns="4344" rIns="0" bIns="0" anchor="t"/>
          <a:lstStyle>
            <a:lvl1pPr marL="0" marR="0" indent="0" algn="l">
              <a:lnSpc>
                <a:spcPts val="3080"/>
              </a:lnSpc>
              <a:spcAft>
                <a:spcPts val="0"/>
              </a:spcAft>
              <a:defRPr/>
            </a:lvl1pPr>
          </a:lstStyle>
          <a:p>
            <a:pPr marL="0" marR="0" indent="0" algn="l">
              <a:lnSpc>
                <a:spcPts val="2700"/>
              </a:lnSpc>
              <a:spcAft>
                <a:spcPts val="0"/>
              </a:spcAft>
            </a:pPr>
            <a:r>
              <a:rPr lang="it-IT" sz="2600" spc="137">
                <a:solidFill>
                  <a:srgbClr val="000000"/>
                </a:solidFill>
                <a:latin typeface="Tahoma" panose="02020603050405020304" pitchFamily="2"/>
              </a:rPr>
              <a:t>...al </a:t>
            </a:r>
            <a:r>
              <a:rPr lang="it-IT" sz="2200" spc="6">
                <a:solidFill>
                  <a:srgbClr val="000000"/>
                </a:solidFill>
                <a:latin typeface="Arial Narrow" panose="02020603050405020304" pitchFamily="2"/>
              </a:rPr>
              <a:t>Person-Focused Care </a:t>
            </a:r>
          </a:p>
        </p:txBody>
      </p:sp>
    </p:spTree>
    <p:extLst>
      <p:ext uri="{BB962C8B-B14F-4D97-AF65-F5344CB8AC3E}">
        <p14:creationId xmlns:p14="http://schemas.microsoft.com/office/powerpoint/2010/main" val="1334384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26_1_">
    <p:bg>
      <p:bgPr>
        <a:solidFill>
          <a:schemeClr val="bg1">
            <a:alpha val="0"/>
          </a:schemeClr>
        </a:solidFill>
        <a:effectLst/>
      </p:bgPr>
    </p:bg>
    <p:spTree>
      <p:nvGrpSpPr>
        <p:cNvPr id="1" name=""/>
        <p:cNvGrpSpPr/>
        <p:nvPr/>
      </p:nvGrpSpPr>
      <p:grpSpPr>
        <a:xfrm>
          <a:off x="0" y="0"/>
          <a:ext cx="0" cy="0"/>
          <a:chOff x="0" y="0"/>
          <a:chExt cx="0" cy="0"/>
        </a:xfrm>
      </p:grpSpPr>
      <p:sp>
        <p:nvSpPr>
          <p:cNvPr id="504" name="Segnaposto testo 503"/>
          <p:cNvSpPr>
            <a:spLocks noGrp="1"/>
          </p:cNvSpPr>
          <p:nvPr>
            <p:ph type="body" idx="10"/>
          </p:nvPr>
        </p:nvSpPr>
        <p:spPr>
          <a:xfrm>
            <a:off x="794697" y="909961"/>
            <a:ext cx="9447239" cy="977858"/>
          </a:xfrm>
          <a:prstGeom prst="rect">
            <a:avLst/>
          </a:prstGeom>
          <a:noFill/>
          <a:ln w="0" cmpd="sng">
            <a:noFill/>
            <a:prstDash val="solid"/>
          </a:ln>
        </p:spPr>
        <p:txBody>
          <a:bodyPr vert="horz" lIns="0" tIns="0" rIns="0" bIns="0" anchor="t">
            <a:normAutofit fontScale="90000"/>
          </a:bodyPr>
          <a:lstStyle>
            <a:lvl1pPr marL="260764" marR="0" indent="0" algn="l">
              <a:lnSpc>
                <a:spcPts val="6616"/>
              </a:lnSpc>
              <a:spcAft>
                <a:spcPts val="1375"/>
              </a:spcAft>
              <a:defRPr/>
            </a:lvl1pPr>
          </a:lstStyle>
          <a:p>
            <a:pPr marL="228600" marR="0" indent="0" algn="l">
              <a:lnSpc>
                <a:spcPts val="5800"/>
              </a:lnSpc>
              <a:spcAft>
                <a:spcPts val="1205"/>
              </a:spcAft>
            </a:pPr>
            <a:r>
              <a:rPr lang="it-IT" sz="5100" spc="290">
                <a:solidFill>
                  <a:srgbClr val="CC0000"/>
                </a:solidFill>
                <a:latin typeface="Arial Narrow" panose="02020603050405020304" pitchFamily="2"/>
              </a:rPr>
              <a:t>sanità/medicina d’iniziativa </a:t>
            </a:r>
          </a:p>
        </p:txBody>
      </p:sp>
      <p:sp>
        <p:nvSpPr>
          <p:cNvPr id="505" name="Segnaposto testo 504"/>
          <p:cNvSpPr>
            <a:spLocks noGrp="1"/>
          </p:cNvSpPr>
          <p:nvPr>
            <p:ph type="body" idx="10"/>
          </p:nvPr>
        </p:nvSpPr>
        <p:spPr>
          <a:xfrm>
            <a:off x="794697" y="1887819"/>
            <a:ext cx="9447239" cy="5265874"/>
          </a:xfrm>
          <a:prstGeom prst="rect">
            <a:avLst/>
          </a:prstGeom>
          <a:noFill/>
          <a:ln w="0" cmpd="sng">
            <a:noFill/>
            <a:prstDash val="solid"/>
          </a:ln>
        </p:spPr>
        <p:txBody>
          <a:bodyPr vert="horz" lIns="0" tIns="443143" rIns="0" bIns="0" anchor="t">
            <a:normAutofit fontScale="90000"/>
          </a:bodyPr>
          <a:lstStyle>
            <a:lvl1pPr marL="0" marR="0" indent="0" algn="l">
              <a:lnSpc>
                <a:spcPts val="2738"/>
              </a:lnSpc>
              <a:spcBef>
                <a:spcPts val="1620"/>
              </a:spcBef>
              <a:spcAft>
                <a:spcPts val="51"/>
              </a:spcAft>
              <a:defRPr/>
            </a:lvl1pPr>
          </a:lstStyle>
          <a:p>
            <a:pPr marL="0" marR="0" indent="0" algn="l">
              <a:lnSpc>
                <a:spcPts val="2400"/>
              </a:lnSpc>
              <a:spcAft>
                <a:spcPts val="0"/>
              </a:spcAft>
            </a:pPr>
            <a:r>
              <a:rPr lang="it-IT" sz="5100" spc="188">
                <a:solidFill>
                  <a:srgbClr val="1CACE3"/>
                </a:solidFill>
                <a:latin typeface="Arial" panose="02020603050405020304" pitchFamily="2"/>
              </a:rPr>
              <a:t></a:t>
            </a:r>
            <a:r>
              <a:rPr lang="it-IT" sz="1900" spc="188">
                <a:solidFill>
                  <a:srgbClr val="001F5F"/>
                </a:solidFill>
                <a:latin typeface="Tahoma" panose="02020603050405020304" pitchFamily="2"/>
              </a:rPr>
              <a:t> Modello assistenziale di gestione delle</a:t>
            </a:r>
            <a:r>
              <a:rPr lang="it-IT" sz="1900" spc="188">
                <a:solidFill>
                  <a:srgbClr val="CC0000"/>
                </a:solidFill>
                <a:latin typeface="Tahoma" panose="02020603050405020304" pitchFamily="2"/>
              </a:rPr>
              <a:t> patologie croniche </a:t>
            </a:r>
          </a:p>
          <a:p>
            <a:pPr marL="0" marR="0" indent="0" algn="l">
              <a:lnSpc>
                <a:spcPts val="2400"/>
              </a:lnSpc>
              <a:spcBef>
                <a:spcPts val="1395"/>
              </a:spcBef>
              <a:spcAft>
                <a:spcPts val="0"/>
              </a:spcAft>
            </a:pPr>
            <a:r>
              <a:rPr lang="it-IT" sz="5100" spc="205">
                <a:solidFill>
                  <a:srgbClr val="1CACE3"/>
                </a:solidFill>
                <a:latin typeface="Arial" panose="02020603050405020304" pitchFamily="2"/>
              </a:rPr>
              <a:t></a:t>
            </a:r>
            <a:r>
              <a:rPr lang="it-IT" sz="1900" spc="205">
                <a:solidFill>
                  <a:srgbClr val="001F5F"/>
                </a:solidFill>
                <a:latin typeface="Tahoma" panose="02020603050405020304" pitchFamily="2"/>
              </a:rPr>
              <a:t> Si ispira al Chronic Care Model (CCM) </a:t>
            </a:r>
          </a:p>
          <a:p>
            <a:pPr marL="0" marR="0" indent="0" algn="l">
              <a:lnSpc>
                <a:spcPts val="2400"/>
              </a:lnSpc>
              <a:spcBef>
                <a:spcPts val="765"/>
              </a:spcBef>
              <a:spcAft>
                <a:spcPts val="0"/>
              </a:spcAft>
            </a:pPr>
            <a:r>
              <a:rPr lang="it-IT" sz="5100" spc="165">
                <a:solidFill>
                  <a:srgbClr val="001F5F"/>
                </a:solidFill>
                <a:latin typeface="Arial" panose="02020603050405020304" pitchFamily="2"/>
              </a:rPr>
              <a:t></a:t>
            </a:r>
            <a:r>
              <a:rPr lang="it-IT" sz="1900" spc="165">
                <a:solidFill>
                  <a:srgbClr val="001F5F"/>
                </a:solidFill>
                <a:latin typeface="Tahoma" panose="02020603050405020304" pitchFamily="2"/>
              </a:rPr>
              <a:t>Si basa sulla presa in carico</a:t>
            </a:r>
            <a:r>
              <a:rPr lang="it-IT" sz="1900" spc="165">
                <a:solidFill>
                  <a:srgbClr val="CC0000"/>
                </a:solidFill>
                <a:latin typeface="Tahoma" panose="02020603050405020304" pitchFamily="2"/>
              </a:rPr>
              <a:t> “proattiva”</a:t>
            </a:r>
            <a:r>
              <a:rPr lang="it-IT" sz="1900" spc="165">
                <a:solidFill>
                  <a:srgbClr val="001F5F"/>
                </a:solidFill>
                <a:latin typeface="Tahoma" panose="02020603050405020304" pitchFamily="2"/>
              </a:rPr>
              <a:t> dei pazienti: intervenire, quando possibile, prima dell’insorgere della malattia e/o gestirla in modo tale da</a:t>
            </a:r>
            <a:r>
              <a:rPr lang="it-IT" sz="1900" spc="165">
                <a:solidFill>
                  <a:srgbClr val="CC0000"/>
                </a:solidFill>
                <a:latin typeface="Tahoma" panose="02020603050405020304" pitchFamily="2"/>
              </a:rPr>
              <a:t> rallentarne il decorso e limitarne le riacutizzazioni e le complicanze,</a:t>
            </a:r>
            <a:r>
              <a:rPr lang="it-IT" sz="1900" spc="165">
                <a:solidFill>
                  <a:srgbClr val="001F5F"/>
                </a:solidFill>
                <a:latin typeface="Tahoma" panose="02020603050405020304" pitchFamily="2"/>
              </a:rPr>
              <a:t> garantendo al paziente interventi adeguati e differenziati in rapporto al</a:t>
            </a:r>
            <a:r>
              <a:rPr lang="it-IT" sz="1900" spc="165">
                <a:solidFill>
                  <a:srgbClr val="CC0000"/>
                </a:solidFill>
                <a:latin typeface="Tahoma" panose="02020603050405020304" pitchFamily="2"/>
              </a:rPr>
              <a:t> livello di rischio </a:t>
            </a:r>
          </a:p>
          <a:p>
            <a:pPr marL="0" marR="0" indent="0" algn="l">
              <a:lnSpc>
                <a:spcPts val="2400"/>
              </a:lnSpc>
              <a:spcBef>
                <a:spcPts val="1420"/>
              </a:spcBef>
              <a:spcAft>
                <a:spcPts val="45"/>
              </a:spcAft>
            </a:pPr>
            <a:r>
              <a:rPr lang="it-IT" sz="5100" spc="160">
                <a:solidFill>
                  <a:srgbClr val="001F5F"/>
                </a:solidFill>
                <a:latin typeface="Arial" panose="02020603050405020304" pitchFamily="2"/>
              </a:rPr>
              <a:t></a:t>
            </a:r>
            <a:r>
              <a:rPr lang="it-IT" sz="1900" spc="160">
                <a:solidFill>
                  <a:srgbClr val="001F5F"/>
                </a:solidFill>
                <a:latin typeface="Tahoma" panose="02020603050405020304" pitchFamily="2"/>
              </a:rPr>
              <a:t>Affida l’attuazione degli interventi clinici ad un</a:t>
            </a:r>
            <a:r>
              <a:rPr lang="it-IT" sz="1900" spc="160">
                <a:solidFill>
                  <a:srgbClr val="CC0000"/>
                </a:solidFill>
                <a:latin typeface="Tahoma" panose="02020603050405020304" pitchFamily="2"/>
              </a:rPr>
              <a:t> team multiprofessionale: </a:t>
            </a:r>
            <a:r>
              <a:rPr lang="it-IT" sz="1900" spc="160">
                <a:solidFill>
                  <a:srgbClr val="001F5F"/>
                </a:solidFill>
                <a:latin typeface="Tahoma" panose="02020603050405020304" pitchFamily="2"/>
              </a:rPr>
              <a:t>medici di medicina generale, infermieri ed operatori socio-sanitari, supportati, di volta in volta, da ulteriori figure professionali, a seconda delle esigenze di diagnosi, cura ed assistenza connesse a</a:t>
            </a:r>
            <a:r>
              <a:rPr lang="it-IT" sz="1900" spc="160">
                <a:solidFill>
                  <a:srgbClr val="CC0000"/>
                </a:solidFill>
                <a:latin typeface="Tahoma" panose="02020603050405020304" pitchFamily="2"/>
              </a:rPr>
              <a:t> specifici percorsi definiti.</a:t>
            </a:r>
            <a:r>
              <a:rPr lang="it-IT" sz="1900" spc="160">
                <a:solidFill>
                  <a:srgbClr val="001F5F"/>
                </a:solidFill>
                <a:latin typeface="Tahoma" panose="02020603050405020304" pitchFamily="2"/>
              </a:rPr>
              <a:t> Es. percorsi ad hoc per patologie quali scompenso, diabete, ipertensione, broncopneumopatia cronica ostruttiva </a:t>
            </a:r>
          </a:p>
        </p:txBody>
      </p:sp>
    </p:spTree>
    <p:extLst>
      <p:ext uri="{BB962C8B-B14F-4D97-AF65-F5344CB8AC3E}">
        <p14:creationId xmlns:p14="http://schemas.microsoft.com/office/powerpoint/2010/main" val="17204144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27_1_">
    <p:bg>
      <p:bgPr>
        <a:solidFill>
          <a:schemeClr val="bg1">
            <a:alpha val="0"/>
          </a:schemeClr>
        </a:solidFill>
        <a:effectLst/>
      </p:bgPr>
    </p:bg>
    <p:spTree>
      <p:nvGrpSpPr>
        <p:cNvPr id="1" name=""/>
        <p:cNvGrpSpPr/>
        <p:nvPr/>
      </p:nvGrpSpPr>
      <p:grpSpPr>
        <a:xfrm>
          <a:off x="0" y="0"/>
          <a:ext cx="0" cy="0"/>
          <a:chOff x="0" y="0"/>
          <a:chExt cx="0" cy="0"/>
        </a:xfrm>
      </p:grpSpPr>
      <p:sp>
        <p:nvSpPr>
          <p:cNvPr id="509" name="Segnaposto testo 508"/>
          <p:cNvSpPr>
            <a:spLocks noGrp="1"/>
          </p:cNvSpPr>
          <p:nvPr>
            <p:ph type="body" idx="10"/>
          </p:nvPr>
        </p:nvSpPr>
        <p:spPr>
          <a:xfrm>
            <a:off x="3782612" y="909961"/>
            <a:ext cx="3312475" cy="1551133"/>
          </a:xfrm>
          <a:prstGeom prst="rect">
            <a:avLst/>
          </a:prstGeom>
          <a:noFill/>
          <a:ln w="0" cmpd="sng">
            <a:noFill/>
            <a:prstDash val="solid"/>
          </a:ln>
        </p:spPr>
        <p:txBody>
          <a:bodyPr vert="horz" lIns="0" tIns="255603" rIns="0" bIns="0" anchor="t">
            <a:normAutofit fontScale="75000"/>
          </a:bodyPr>
          <a:lstStyle>
            <a:lvl1pPr marL="0" marR="0" indent="0" algn="l">
              <a:lnSpc>
                <a:spcPts val="4563"/>
              </a:lnSpc>
              <a:spcAft>
                <a:spcPts val="6103"/>
              </a:spcAft>
              <a:defRPr/>
            </a:lvl1pPr>
          </a:lstStyle>
          <a:p>
            <a:pPr marL="0" marR="0" indent="0" algn="l">
              <a:lnSpc>
                <a:spcPts val="4000"/>
              </a:lnSpc>
              <a:spcAft>
                <a:spcPts val="5350"/>
              </a:spcAft>
            </a:pPr>
            <a:r>
              <a:rPr lang="it-IT" sz="3800" b="1" spc="143">
                <a:solidFill>
                  <a:srgbClr val="CC0000"/>
                </a:solidFill>
                <a:latin typeface="Arial Narrow" panose="02020603050405020304" pitchFamily="2"/>
              </a:rPr>
              <a:t>Chronic Care Model </a:t>
            </a:r>
          </a:p>
        </p:txBody>
      </p:sp>
      <p:sp>
        <p:nvSpPr>
          <p:cNvPr id="510" name="Segnaposto testo 509"/>
          <p:cNvSpPr>
            <a:spLocks noGrp="1"/>
          </p:cNvSpPr>
          <p:nvPr>
            <p:ph type="body" idx="10"/>
          </p:nvPr>
        </p:nvSpPr>
        <p:spPr>
          <a:xfrm>
            <a:off x="2245947" y="2461097"/>
            <a:ext cx="2727222" cy="1819222"/>
          </a:xfrm>
          <a:prstGeom prst="rect">
            <a:avLst/>
          </a:prstGeom>
          <a:noFill/>
          <a:ln w="0" cmpd="sng">
            <a:noFill/>
            <a:prstDash val="solid"/>
          </a:ln>
        </p:spPr>
        <p:txBody>
          <a:bodyPr vert="horz" lIns="0" tIns="0" rIns="0" bIns="0" anchor="t"/>
          <a:lstStyle>
            <a:lvl1pPr marL="1251667" marR="0" indent="0" algn="l">
              <a:lnSpc>
                <a:spcPts val="1711"/>
              </a:lnSpc>
              <a:spcBef>
                <a:spcPts val="63"/>
              </a:spcBef>
              <a:spcAft>
                <a:spcPts val="29"/>
              </a:spcAft>
              <a:tabLst>
                <a:tab pos="1147362" algn="l"/>
              </a:tabLst>
              <a:defRPr/>
            </a:lvl1pPr>
          </a:lstStyle>
          <a:p>
            <a:pPr marL="0" marR="45720" indent="0" algn="r">
              <a:lnSpc>
                <a:spcPts val="1500"/>
              </a:lnSpc>
              <a:spcAft>
                <a:spcPts val="0"/>
              </a:spcAft>
            </a:pPr>
            <a:r>
              <a:rPr lang="it-IT" sz="1400" b="1" spc="46">
                <a:solidFill>
                  <a:srgbClr val="A6DDF2"/>
                </a:solidFill>
                <a:latin typeface="Times New Roman" panose="02020603050405020304" pitchFamily="1"/>
              </a:rPr>
              <a:t>heafitly </a:t>
            </a:r>
          </a:p>
          <a:p>
            <a:pPr marL="0" marR="0" indent="320040" algn="l">
              <a:lnSpc>
                <a:spcPts val="1500"/>
              </a:lnSpc>
              <a:spcBef>
                <a:spcPts val="55"/>
              </a:spcBef>
              <a:spcAft>
                <a:spcPts val="0"/>
              </a:spcAft>
              <a:tabLst>
                <a:tab pos="1920240" algn="r"/>
              </a:tabLst>
            </a:pPr>
            <a:r>
              <a:rPr lang="it-IT" sz="1400" b="1" spc="0">
                <a:solidFill>
                  <a:srgbClr val="A6DDF2"/>
                </a:solidFill>
                <a:latin typeface="Times New Roman" panose="02020603050405020304" pitchFamily="1"/>
              </a:rPr>
              <a:t>Creato publle </a:t>
            </a:r>
            <a:r>
              <a:rPr lang="it-IT" sz="1400" spc="0">
                <a:solidFill>
                  <a:srgbClr val="A6DDF2"/>
                </a:solidFill>
                <a:latin typeface="Times New Roman" panose="02020603050405020304" pitchFamily="1"/>
              </a:rPr>
              <a:t>pQEi </a:t>
            </a:r>
            <a:r>
              <a:t/>
            </a:r>
            <a:br/>
            <a:r>
              <a:rPr lang="it-IT" sz="1400" b="1" spc="0">
                <a:solidFill>
                  <a:srgbClr val="A6DDF2"/>
                </a:solidFill>
                <a:latin typeface="Times New Roman" panose="02020603050405020304" pitchFamily="1"/>
              </a:rPr>
              <a:t>sup-portivis </a:t>
            </a:r>
          </a:p>
          <a:p>
            <a:pPr marL="91440" marR="0" indent="0" algn="l">
              <a:lnSpc>
                <a:spcPts val="1500"/>
              </a:lnSpc>
              <a:spcBef>
                <a:spcPts val="2450"/>
              </a:spcBef>
              <a:spcAft>
                <a:spcPts val="0"/>
              </a:spcAft>
              <a:tabLst>
                <a:tab pos="1920240" algn="r"/>
              </a:tabLst>
            </a:pPr>
            <a:r>
              <a:rPr lang="it-IT" sz="1400" b="1" spc="0">
                <a:solidFill>
                  <a:srgbClr val="A6DDF2"/>
                </a:solidFill>
                <a:latin typeface="Times New Roman" panose="02020603050405020304" pitchFamily="1"/>
              </a:rPr>
              <a:t>Strerigthen Self• </a:t>
            </a:r>
          </a:p>
          <a:p>
            <a:pPr marL="0" marR="0" indent="0" algn="l">
              <a:lnSpc>
                <a:spcPts val="1500"/>
              </a:lnSpc>
              <a:spcBef>
                <a:spcPts val="0"/>
              </a:spcBef>
              <a:spcAft>
                <a:spcPts val="0"/>
              </a:spcAft>
            </a:pPr>
            <a:r>
              <a:rPr lang="it-IT" sz="1400" b="1" spc="165">
                <a:solidFill>
                  <a:srgbClr val="A6DDF2"/>
                </a:solidFill>
                <a:latin typeface="Times New Roman" panose="02020603050405020304" pitchFamily="1"/>
              </a:rPr>
              <a:t>commurilly Hanntifilerri </a:t>
            </a:r>
          </a:p>
          <a:p>
            <a:pPr marL="182880" marR="0" indent="0" algn="l">
              <a:lnSpc>
                <a:spcPts val="1300"/>
              </a:lnSpc>
              <a:spcBef>
                <a:spcPts val="0"/>
              </a:spcBef>
              <a:spcAft>
                <a:spcPts val="0"/>
              </a:spcAft>
              <a:tabLst>
                <a:tab pos="1005840" algn="l"/>
              </a:tabLst>
            </a:pPr>
            <a:r>
              <a:rPr lang="it-IT" sz="1400" b="1" spc="-34">
                <a:solidFill>
                  <a:srgbClr val="A6DDF2"/>
                </a:solidFill>
                <a:latin typeface="Times New Roman" panose="02020603050405020304" pitchFamily="1"/>
              </a:rPr>
              <a:t>actiion SUpporiliCreveliop </a:t>
            </a:r>
          </a:p>
          <a:p>
            <a:pPr marL="1097280" marR="0" indent="0" algn="l">
              <a:lnSpc>
                <a:spcPts val="1500"/>
              </a:lnSpc>
              <a:spcBef>
                <a:spcPts val="55"/>
              </a:spcBef>
              <a:spcAft>
                <a:spcPts val="25"/>
              </a:spcAft>
            </a:pPr>
            <a:r>
              <a:rPr lang="it-IT" sz="1400" b="1" spc="428">
                <a:solidFill>
                  <a:srgbClr val="A6DDF2"/>
                </a:solidFill>
                <a:latin typeface="Times New Roman" panose="02020603050405020304" pitchFamily="1"/>
              </a:rPr>
              <a:t>Peir1 </a:t>
            </a:r>
          </a:p>
        </p:txBody>
      </p:sp>
      <p:sp>
        <p:nvSpPr>
          <p:cNvPr id="511" name="Segnaposto testo 510"/>
          <p:cNvSpPr>
            <a:spLocks noGrp="1"/>
          </p:cNvSpPr>
          <p:nvPr>
            <p:ph type="body" idx="10"/>
          </p:nvPr>
        </p:nvSpPr>
        <p:spPr>
          <a:xfrm>
            <a:off x="5179642" y="2461094"/>
            <a:ext cx="2164250" cy="925360"/>
          </a:xfrm>
          <a:prstGeom prst="rect">
            <a:avLst/>
          </a:prstGeom>
          <a:noFill/>
          <a:ln w="0" cmpd="sng">
            <a:noFill/>
            <a:prstDash val="solid"/>
          </a:ln>
        </p:spPr>
        <p:txBody>
          <a:bodyPr vert="horz" lIns="0" tIns="0" rIns="0" bIns="0" anchor="t">
            <a:normAutofit fontScale="90000"/>
          </a:bodyPr>
          <a:lstStyle>
            <a:lvl1pPr marL="104306" marR="0" indent="0" algn="l">
              <a:lnSpc>
                <a:spcPts val="2510"/>
              </a:lnSpc>
              <a:spcBef>
                <a:spcPts val="2823"/>
              </a:spcBef>
              <a:spcAft>
                <a:spcPts val="0"/>
              </a:spcAft>
              <a:defRPr/>
            </a:lvl1pPr>
          </a:lstStyle>
          <a:p>
            <a:pPr marL="0" marR="0" indent="0" algn="ctr">
              <a:lnSpc>
                <a:spcPts val="1900"/>
              </a:lnSpc>
              <a:spcAft>
                <a:spcPts val="0"/>
              </a:spcAft>
            </a:pPr>
            <a:r>
              <a:rPr lang="it-IT" sz="1800" b="1" spc="-154">
                <a:solidFill>
                  <a:srgbClr val="A6DDF2"/>
                </a:solidFill>
                <a:latin typeface="Verdana" panose="02020603050405020304" pitchFamily="2"/>
              </a:rPr>
              <a:t>Corrirriurilty </a:t>
            </a:r>
          </a:p>
          <a:p>
            <a:pPr marL="91440" marR="0" indent="0" algn="l">
              <a:lnSpc>
                <a:spcPts val="2200"/>
              </a:lnSpc>
              <a:spcBef>
                <a:spcPts val="2475"/>
              </a:spcBef>
              <a:spcAft>
                <a:spcPts val="0"/>
              </a:spcAft>
            </a:pPr>
            <a:r>
              <a:rPr lang="it-IT" sz="2100" b="1" spc="-6">
                <a:solidFill>
                  <a:srgbClr val="A6DDF2"/>
                </a:solidFill>
                <a:latin typeface="Verdana" panose="02020603050405020304" pitchFamily="2"/>
              </a:rPr>
              <a:t>Health System </a:t>
            </a:r>
          </a:p>
        </p:txBody>
      </p:sp>
      <p:sp>
        <p:nvSpPr>
          <p:cNvPr id="512" name="Segnaposto testo 511"/>
          <p:cNvSpPr>
            <a:spLocks noGrp="1"/>
          </p:cNvSpPr>
          <p:nvPr>
            <p:ph type="body" idx="10"/>
          </p:nvPr>
        </p:nvSpPr>
        <p:spPr>
          <a:xfrm>
            <a:off x="5179642" y="3386457"/>
            <a:ext cx="1583452" cy="893862"/>
          </a:xfrm>
          <a:prstGeom prst="rect">
            <a:avLst/>
          </a:prstGeom>
          <a:noFill/>
          <a:ln w="0" cmpd="sng">
            <a:noFill/>
            <a:prstDash val="solid"/>
          </a:ln>
        </p:spPr>
        <p:txBody>
          <a:bodyPr vert="horz" lIns="0" tIns="265017" rIns="0" bIns="0" anchor="t"/>
          <a:lstStyle>
            <a:lvl1pPr marL="0" marR="0" indent="104306" algn="l">
              <a:lnSpc>
                <a:spcPts val="1711"/>
              </a:lnSpc>
              <a:spcAft>
                <a:spcPts val="0"/>
              </a:spcAft>
              <a:defRPr/>
            </a:lvl1pPr>
          </a:lstStyle>
          <a:p>
            <a:pPr marL="0" marR="0" indent="91440" algn="l">
              <a:lnSpc>
                <a:spcPts val="1500"/>
              </a:lnSpc>
              <a:spcAft>
                <a:spcPts val="0"/>
              </a:spcAft>
            </a:pPr>
            <a:r>
              <a:rPr lang="it-IT" sz="1400" b="1" spc="0">
                <a:solidFill>
                  <a:srgbClr val="A6DDF2"/>
                </a:solidFill>
                <a:latin typeface="Times New Roman" panose="02020603050405020304" pitchFamily="1"/>
              </a:rPr>
              <a:t>Delivery Syetern De5iginTReorieni henith rvice-si </a:t>
            </a:r>
          </a:p>
        </p:txBody>
      </p:sp>
      <p:sp>
        <p:nvSpPr>
          <p:cNvPr id="513" name="Segnaposto testo 512"/>
          <p:cNvSpPr>
            <a:spLocks noGrp="1"/>
          </p:cNvSpPr>
          <p:nvPr>
            <p:ph type="body" idx="10"/>
          </p:nvPr>
        </p:nvSpPr>
        <p:spPr>
          <a:xfrm>
            <a:off x="7993020" y="3117669"/>
            <a:ext cx="1047960" cy="430481"/>
          </a:xfrm>
          <a:prstGeom prst="rect">
            <a:avLst/>
          </a:prstGeom>
          <a:noFill/>
          <a:ln w="0" cmpd="sng">
            <a:noFill/>
            <a:prstDash val="solid"/>
          </a:ln>
        </p:spPr>
        <p:txBody>
          <a:bodyPr vert="horz" lIns="0" tIns="4344" rIns="0" bIns="0" anchor="t"/>
          <a:lstStyle>
            <a:lvl1pPr marL="0" marR="0" indent="0" algn="l">
              <a:lnSpc>
                <a:spcPts val="1711"/>
              </a:lnSpc>
              <a:spcAft>
                <a:spcPts val="23"/>
              </a:spcAft>
              <a:defRPr/>
            </a:lvl1pPr>
          </a:lstStyle>
          <a:p>
            <a:pPr marL="0" marR="0" indent="0" algn="l">
              <a:lnSpc>
                <a:spcPts val="1500"/>
              </a:lnSpc>
              <a:spcAft>
                <a:spcPts val="20"/>
              </a:spcAft>
            </a:pPr>
            <a:r>
              <a:rPr lang="it-IT" sz="1400" b="1" spc="-130">
                <a:solidFill>
                  <a:srgbClr val="96CAD9"/>
                </a:solidFill>
                <a:latin typeface="Verdana" panose="02020603050405020304" pitchFamily="2"/>
              </a:rPr>
              <a:t>inioninalton </a:t>
            </a:r>
            <a:r>
              <a:rPr lang="it-IT" sz="1400" b="1" spc="-130">
                <a:solidFill>
                  <a:srgbClr val="B8C7D7"/>
                </a:solidFill>
                <a:latin typeface="Verdana" panose="02020603050405020304" pitchFamily="2"/>
              </a:rPr>
              <a:t>Sy$tems </a:t>
            </a:r>
          </a:p>
        </p:txBody>
      </p:sp>
      <p:sp>
        <p:nvSpPr>
          <p:cNvPr id="514" name="Segnaposto testo 513"/>
          <p:cNvSpPr>
            <a:spLocks noGrp="1"/>
          </p:cNvSpPr>
          <p:nvPr>
            <p:ph type="body" idx="10"/>
          </p:nvPr>
        </p:nvSpPr>
        <p:spPr>
          <a:xfrm>
            <a:off x="6763095" y="3386457"/>
            <a:ext cx="1200958" cy="893862"/>
          </a:xfrm>
          <a:prstGeom prst="rect">
            <a:avLst/>
          </a:prstGeom>
          <a:noFill/>
          <a:ln w="0" cmpd="sng">
            <a:noFill/>
            <a:prstDash val="solid"/>
          </a:ln>
        </p:spPr>
        <p:txBody>
          <a:bodyPr vert="horz" lIns="0" tIns="247638" rIns="0" bIns="0" anchor="t"/>
          <a:lstStyle>
            <a:lvl1pPr marL="312917" marR="0" indent="0" algn="r">
              <a:lnSpc>
                <a:spcPts val="1711"/>
              </a:lnSpc>
              <a:spcAft>
                <a:spcPts val="1876"/>
              </a:spcAft>
              <a:defRPr/>
            </a:lvl1pPr>
          </a:lstStyle>
          <a:p>
            <a:pPr marL="274320" marR="0" indent="0" algn="r">
              <a:lnSpc>
                <a:spcPts val="1500"/>
              </a:lnSpc>
              <a:spcAft>
                <a:spcPts val="1645"/>
              </a:spcAft>
            </a:pPr>
            <a:r>
              <a:rPr lang="it-IT" sz="1300" b="1" spc="-11">
                <a:solidFill>
                  <a:srgbClr val="B8C7D7"/>
                </a:solidFill>
                <a:latin typeface="Verdana" panose="02020603050405020304" pitchFamily="2"/>
              </a:rPr>
              <a:t>Deeild011 </a:t>
            </a:r>
            <a:r>
              <a:rPr lang="it-IT" sz="1400" b="1" spc="-11">
                <a:solidFill>
                  <a:srgbClr val="A6DDF2"/>
                </a:solidFill>
                <a:latin typeface="Times New Roman" panose="02020603050405020304" pitchFamily="1"/>
              </a:rPr>
              <a:t>Suppeirt </a:t>
            </a:r>
          </a:p>
        </p:txBody>
      </p:sp>
      <p:sp>
        <p:nvSpPr>
          <p:cNvPr id="515" name="Segnaposto testo 514"/>
          <p:cNvSpPr>
            <a:spLocks noGrp="1"/>
          </p:cNvSpPr>
          <p:nvPr>
            <p:ph type="body" idx="10"/>
          </p:nvPr>
        </p:nvSpPr>
        <p:spPr>
          <a:xfrm>
            <a:off x="1647325" y="5019484"/>
            <a:ext cx="2320218" cy="722369"/>
          </a:xfrm>
          <a:prstGeom prst="rect">
            <a:avLst/>
          </a:prstGeom>
          <a:solidFill>
            <a:srgbClr val="DFE2E4"/>
          </a:solidFill>
          <a:ln w="0" cmpd="sng">
            <a:noFill/>
            <a:prstDash val="solid"/>
          </a:ln>
        </p:spPr>
        <p:txBody>
          <a:bodyPr vert="horz" lIns="0" tIns="0" rIns="0" bIns="0" anchor="t"/>
          <a:lstStyle>
            <a:lvl1pPr marL="0" marR="52153" indent="0" algn="r">
              <a:lnSpc>
                <a:spcPts val="1027"/>
              </a:lnSpc>
              <a:spcBef>
                <a:spcPts val="0"/>
              </a:spcBef>
              <a:spcAft>
                <a:spcPts val="0"/>
              </a:spcAft>
              <a:buFont typeface="Symbol"/>
              <a:buChar char="·"/>
              <a:defRPr/>
            </a:lvl1pPr>
          </a:lstStyle>
          <a:p>
            <a:pPr marL="411480" marR="0" indent="0" algn="l">
              <a:lnSpc>
                <a:spcPts val="900"/>
              </a:lnSpc>
              <a:spcAft>
                <a:spcPts val="0"/>
              </a:spcAft>
            </a:pPr>
            <a:r>
              <a:rPr lang="it-IT" sz="1400" b="1" spc="0">
                <a:solidFill>
                  <a:srgbClr val="777777"/>
                </a:solidFill>
                <a:latin typeface="Verdana" panose="02020603050405020304" pitchFamily="2"/>
              </a:rPr>
              <a:t>• </a:t>
            </a:r>
          </a:p>
          <a:p>
            <a:pPr marL="1280160" marR="0" indent="0" algn="l">
              <a:lnSpc>
                <a:spcPts val="1000"/>
              </a:lnSpc>
              <a:spcBef>
                <a:spcPts val="0"/>
              </a:spcBef>
              <a:spcAft>
                <a:spcPts val="0"/>
              </a:spcAft>
            </a:pPr>
            <a:r>
              <a:rPr lang="it-IT" sz="1400" b="1" spc="-23">
                <a:solidFill>
                  <a:srgbClr val="252944"/>
                </a:solidFill>
                <a:latin typeface="Times New Roman" panose="02020603050405020304" pitchFamily="1"/>
              </a:rPr>
              <a:t>Informati </a:t>
            </a:r>
          </a:p>
          <a:p>
            <a:pPr marL="0" marR="0" indent="228600" algn="l">
              <a:lnSpc>
                <a:spcPts val="800"/>
              </a:lnSpc>
              <a:spcBef>
                <a:spcPts val="0"/>
              </a:spcBef>
              <a:spcAft>
                <a:spcPts val="0"/>
              </a:spcAft>
              <a:buFont typeface="Symbol"/>
              <a:buChar char="·"/>
            </a:pPr>
            <a:r>
              <a:rPr lang="it-IT" sz="1400" b="1" spc="97">
                <a:solidFill>
                  <a:srgbClr val="252944"/>
                </a:solidFill>
                <a:latin typeface="Times New Roman" panose="02020603050405020304" pitchFamily="1"/>
              </a:rPr>
              <a:t>Aclivated </a:t>
            </a:r>
          </a:p>
          <a:p>
            <a:pPr marL="0" marR="0" indent="0" algn="r">
              <a:lnSpc>
                <a:spcPts val="700"/>
              </a:lnSpc>
              <a:spcBef>
                <a:spcPts val="0"/>
              </a:spcBef>
              <a:spcAft>
                <a:spcPts val="0"/>
              </a:spcAft>
            </a:pPr>
            <a:r>
              <a:rPr lang="it-IT" sz="1400" b="1" spc="0">
                <a:solidFill>
                  <a:srgbClr val="252944"/>
                </a:solidFill>
                <a:latin typeface="Times New Roman" panose="02020603050405020304" pitchFamily="1"/>
              </a:rPr>
              <a:t>Activatigel </a:t>
            </a:r>
          </a:p>
          <a:p>
            <a:pPr marL="137160" marR="0" indent="0" algn="l">
              <a:lnSpc>
                <a:spcPts val="800"/>
              </a:lnSpc>
              <a:spcBef>
                <a:spcPts val="0"/>
              </a:spcBef>
              <a:spcAft>
                <a:spcPts val="0"/>
              </a:spcAft>
            </a:pPr>
            <a:r>
              <a:rPr lang="it-IT" sz="1400" b="1" spc="23">
                <a:solidFill>
                  <a:srgbClr val="252944"/>
                </a:solidFill>
                <a:latin typeface="Times New Roman" panose="02020603050405020304" pitchFamily="1"/>
              </a:rPr>
              <a:t>Corrinitinity. </a:t>
            </a:r>
          </a:p>
          <a:p>
            <a:pPr marL="0" marR="45720" indent="0" algn="r">
              <a:lnSpc>
                <a:spcPts val="900"/>
              </a:lnSpc>
              <a:spcBef>
                <a:spcPts val="0"/>
              </a:spcBef>
              <a:spcAft>
                <a:spcPts val="0"/>
              </a:spcAft>
            </a:pPr>
            <a:r>
              <a:rPr lang="it-IT" sz="1400" b="1" spc="-40">
                <a:solidFill>
                  <a:srgbClr val="252944"/>
                </a:solidFill>
                <a:latin typeface="Times New Roman" panose="02020603050405020304" pitchFamily="1"/>
              </a:rPr>
              <a:t>Paticirrt </a:t>
            </a:r>
          </a:p>
        </p:txBody>
      </p:sp>
      <p:sp>
        <p:nvSpPr>
          <p:cNvPr id="516" name="Segnaposto testo 515"/>
          <p:cNvSpPr>
            <a:spLocks noGrp="1"/>
          </p:cNvSpPr>
          <p:nvPr>
            <p:ph type="body" idx="10"/>
          </p:nvPr>
        </p:nvSpPr>
        <p:spPr>
          <a:xfrm>
            <a:off x="4687969" y="5170678"/>
            <a:ext cx="1258147" cy="604774"/>
          </a:xfrm>
          <a:prstGeom prst="rect">
            <a:avLst/>
          </a:prstGeom>
          <a:solidFill>
            <a:srgbClr val="095D88"/>
          </a:solidFill>
          <a:ln w="0" cmpd="sng">
            <a:noFill/>
            <a:prstDash val="solid"/>
          </a:ln>
        </p:spPr>
        <p:txBody>
          <a:bodyPr vert="horz" lIns="0" tIns="0" rIns="0" bIns="0" anchor="t"/>
          <a:lstStyle>
            <a:lvl1pPr marL="0" marR="0" indent="156458" algn="l">
              <a:lnSpc>
                <a:spcPts val="1597"/>
              </a:lnSpc>
              <a:spcAft>
                <a:spcPts val="0"/>
              </a:spcAft>
              <a:defRPr/>
            </a:lvl1pPr>
          </a:lstStyle>
          <a:p>
            <a:pPr marL="0" marR="0" indent="137160" algn="l">
              <a:lnSpc>
                <a:spcPts val="1400"/>
              </a:lnSpc>
              <a:spcAft>
                <a:spcPts val="0"/>
              </a:spcAft>
            </a:pPr>
            <a:r>
              <a:rPr lang="it-IT" sz="1400" b="1" spc="0">
                <a:solidFill>
                  <a:srgbClr val="252944"/>
                </a:solidFill>
                <a:latin typeface="Times New Roman" panose="02020603050405020304" pitchFamily="1"/>
              </a:rPr>
              <a:t>Prteluetivé IntéraelichriG RelMiorthiple. </a:t>
            </a:r>
          </a:p>
        </p:txBody>
      </p:sp>
      <p:sp>
        <p:nvSpPr>
          <p:cNvPr id="517" name="Segnaposto testo 516"/>
          <p:cNvSpPr>
            <a:spLocks noGrp="1"/>
          </p:cNvSpPr>
          <p:nvPr>
            <p:ph type="body" idx="10"/>
          </p:nvPr>
        </p:nvSpPr>
        <p:spPr>
          <a:xfrm>
            <a:off x="6192695" y="5019487"/>
            <a:ext cx="1240322" cy="853263"/>
          </a:xfrm>
          <a:prstGeom prst="rect">
            <a:avLst/>
          </a:prstGeom>
          <a:solidFill>
            <a:srgbClr val="095D88"/>
          </a:solidFill>
          <a:ln w="0" cmpd="sng">
            <a:noFill/>
            <a:prstDash val="solid"/>
          </a:ln>
        </p:spPr>
        <p:txBody>
          <a:bodyPr vert="horz" lIns="0" tIns="50686" rIns="0" bIns="0" anchor="t"/>
          <a:lstStyle>
            <a:lvl1pPr marL="0" marR="130382" indent="0" algn="r">
              <a:lnSpc>
                <a:spcPts val="1597"/>
              </a:lnSpc>
              <a:spcBef>
                <a:spcPts val="0"/>
              </a:spcBef>
              <a:spcAft>
                <a:spcPts val="0"/>
              </a:spcAft>
              <a:tabLst>
                <a:tab pos="1147362" algn="r"/>
              </a:tabLst>
              <a:defRPr/>
            </a:lvl1pPr>
          </a:lstStyle>
          <a:p>
            <a:pPr marL="320040" marR="0" indent="0" algn="l">
              <a:lnSpc>
                <a:spcPts val="1500"/>
              </a:lnSpc>
              <a:spcAft>
                <a:spcPts val="0"/>
              </a:spcAft>
            </a:pPr>
            <a:r>
              <a:rPr lang="it-IT" sz="1400" b="1" spc="0">
                <a:solidFill>
                  <a:srgbClr val="252944"/>
                </a:solidFill>
                <a:latin typeface="Times New Roman" panose="02020603050405020304" pitchFamily="1"/>
              </a:rPr>
              <a:t>Pyepariad Prefactive </a:t>
            </a:r>
          </a:p>
          <a:p>
            <a:pPr marL="0" marR="0" indent="0" algn="l">
              <a:lnSpc>
                <a:spcPts val="1300"/>
              </a:lnSpc>
              <a:spcBef>
                <a:spcPts val="0"/>
              </a:spcBef>
              <a:spcAft>
                <a:spcPts val="0"/>
              </a:spcAft>
              <a:tabLst>
                <a:tab pos="1005840" algn="r"/>
              </a:tabLst>
            </a:pPr>
            <a:r>
              <a:rPr lang="it-IT" sz="1400" b="1" spc="0">
                <a:solidFill>
                  <a:srgbClr val="777777"/>
                </a:solidFill>
                <a:latin typeface="Times New Roman" panose="02020603050405020304" pitchFamily="1"/>
              </a:rPr>
              <a:t>, •</a:t>
            </a:r>
            <a:r>
              <a:rPr lang="it-IT" sz="100" b="1" spc="0">
                <a:solidFill>
                  <a:srgbClr val="252944"/>
                </a:solidFill>
                <a:latin typeface="Times New Roman" panose="02020603050405020304" pitchFamily="1"/>
              </a:rPr>
              <a:t> </a:t>
            </a:r>
            <a:r>
              <a:rPr lang="it-IT" sz="1400" b="1" spc="0">
                <a:solidFill>
                  <a:srgbClr val="252944"/>
                </a:solidFill>
                <a:latin typeface="Times New Roman" panose="02020603050405020304" pitchFamily="1"/>
              </a:rPr>
              <a:t>Practíce </a:t>
            </a:r>
          </a:p>
          <a:p>
            <a:pPr marL="0" marR="114300" indent="0" algn="r">
              <a:lnSpc>
                <a:spcPts val="1400"/>
              </a:lnSpc>
              <a:spcBef>
                <a:spcPts val="0"/>
              </a:spcBef>
              <a:spcAft>
                <a:spcPts val="0"/>
              </a:spcAft>
            </a:pPr>
            <a:r>
              <a:rPr lang="it-IT" sz="1400" b="1" spc="34" baseline="-25000">
                <a:solidFill>
                  <a:srgbClr val="252944"/>
                </a:solidFill>
                <a:latin typeface="Times New Roman" panose="02020603050405020304" pitchFamily="1"/>
              </a:rPr>
              <a:t>Team </a:t>
            </a:r>
          </a:p>
        </p:txBody>
      </p:sp>
      <p:sp>
        <p:nvSpPr>
          <p:cNvPr id="518" name="Segnaposto testo 517"/>
          <p:cNvSpPr>
            <a:spLocks noGrp="1"/>
          </p:cNvSpPr>
          <p:nvPr>
            <p:ph type="body" idx="10"/>
          </p:nvPr>
        </p:nvSpPr>
        <p:spPr>
          <a:xfrm>
            <a:off x="7764264" y="5019487"/>
            <a:ext cx="1048703" cy="853263"/>
          </a:xfrm>
          <a:prstGeom prst="rect">
            <a:avLst/>
          </a:prstGeom>
          <a:solidFill>
            <a:srgbClr val="095D88"/>
          </a:solidFill>
          <a:ln w="0" cmpd="sng">
            <a:noFill/>
            <a:prstDash val="solid"/>
          </a:ln>
        </p:spPr>
        <p:txBody>
          <a:bodyPr vert="horz" lIns="0" tIns="7966" rIns="0" bIns="0" anchor="t"/>
          <a:lstStyle>
            <a:lvl1pPr marL="52153" marR="0" indent="365070" algn="l">
              <a:lnSpc>
                <a:spcPts val="1711"/>
              </a:lnSpc>
              <a:spcAft>
                <a:spcPts val="0"/>
              </a:spcAft>
              <a:defRPr/>
            </a:lvl1pPr>
          </a:lstStyle>
          <a:p>
            <a:pPr marL="45720" marR="0" indent="320040" algn="l">
              <a:lnSpc>
                <a:spcPts val="1500"/>
              </a:lnSpc>
              <a:spcAft>
                <a:spcPts val="0"/>
              </a:spcAft>
            </a:pPr>
            <a:r>
              <a:rPr lang="it-IT" sz="1400" b="1" spc="-46">
                <a:solidFill>
                  <a:srgbClr val="252944"/>
                </a:solidFill>
                <a:latin typeface="Times New Roman" panose="02020603050405020304" pitchFamily="1"/>
              </a:rPr>
              <a:t>pa</a:t>
            </a:r>
            <a:r>
              <a:rPr lang="it-IT" sz="1700" spc="-46">
                <a:solidFill>
                  <a:srgbClr val="252944"/>
                </a:solidFill>
                <a:latin typeface="Garamond" panose="02020603050405020304" pitchFamily="1"/>
              </a:rPr>
              <a:t>rtd' </a:t>
            </a:r>
            <a:r>
              <a:rPr lang="it-IT" sz="1400" b="1" spc="-46">
                <a:solidFill>
                  <a:srgbClr val="252944"/>
                </a:solidFill>
                <a:latin typeface="Times New Roman" panose="02020603050405020304" pitchFamily="1"/>
              </a:rPr>
              <a:t>P.roacti.vo C </a:t>
            </a:r>
            <a:r>
              <a:rPr lang="it-IT" sz="1700" b="1" spc="-46">
                <a:solidFill>
                  <a:srgbClr val="252944"/>
                </a:solidFill>
                <a:latin typeface="Garamond" panose="02020603050405020304" pitchFamily="1"/>
              </a:rPr>
              <a:t>omii </a:t>
            </a:r>
            <a:r>
              <a:rPr lang="it-IT" sz="1400" spc="-46">
                <a:solidFill>
                  <a:srgbClr val="252944"/>
                </a:solidFill>
                <a:latin typeface="Verdana" panose="02020603050405020304" pitchFamily="2"/>
              </a:rPr>
              <a:t>giri lty </a:t>
            </a:r>
            <a:r>
              <a:rPr lang="it-IT" sz="1400" b="1" spc="-46">
                <a:solidFill>
                  <a:srgbClr val="252944"/>
                </a:solidFill>
                <a:latin typeface="Times New Roman" panose="02020603050405020304" pitchFamily="1"/>
              </a:rPr>
              <a:t>Partners. </a:t>
            </a:r>
          </a:p>
        </p:txBody>
      </p:sp>
    </p:spTree>
    <p:extLst>
      <p:ext uri="{BB962C8B-B14F-4D97-AF65-F5344CB8AC3E}">
        <p14:creationId xmlns:p14="http://schemas.microsoft.com/office/powerpoint/2010/main" val="24765649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28_1_">
    <p:bg>
      <p:bgPr>
        <a:solidFill>
          <a:schemeClr val="bg1">
            <a:alpha val="0"/>
          </a:schemeClr>
        </a:solidFill>
        <a:effectLst/>
      </p:bgPr>
    </p:bg>
    <p:spTree>
      <p:nvGrpSpPr>
        <p:cNvPr id="1" name=""/>
        <p:cNvGrpSpPr/>
        <p:nvPr/>
      </p:nvGrpSpPr>
      <p:grpSpPr>
        <a:xfrm>
          <a:off x="0" y="0"/>
          <a:ext cx="0" cy="0"/>
          <a:chOff x="0" y="0"/>
          <a:chExt cx="0" cy="0"/>
        </a:xfrm>
      </p:grpSpPr>
      <p:sp>
        <p:nvSpPr>
          <p:cNvPr id="531" name="Segnaposto testo 530"/>
          <p:cNvSpPr>
            <a:spLocks noGrp="1"/>
          </p:cNvSpPr>
          <p:nvPr>
            <p:ph type="body" idx="10"/>
          </p:nvPr>
        </p:nvSpPr>
        <p:spPr>
          <a:xfrm>
            <a:off x="863026" y="695773"/>
            <a:ext cx="7265165" cy="366084"/>
          </a:xfrm>
          <a:prstGeom prst="rect">
            <a:avLst/>
          </a:prstGeom>
          <a:noFill/>
          <a:ln w="0" cmpd="sng">
            <a:noFill/>
            <a:prstDash val="solid"/>
          </a:ln>
        </p:spPr>
        <p:txBody>
          <a:bodyPr vert="horz" lIns="0" tIns="0" rIns="0" bIns="0" anchor="t">
            <a:normAutofit fontScale="70000"/>
          </a:bodyPr>
          <a:lstStyle>
            <a:lvl1pPr marL="0" marR="0" indent="0" algn="l">
              <a:lnSpc>
                <a:spcPts val="2966"/>
              </a:lnSpc>
              <a:spcAft>
                <a:spcPts val="0"/>
              </a:spcAft>
              <a:defRPr/>
            </a:lvl1pPr>
          </a:lstStyle>
          <a:p>
            <a:pPr marL="0" marR="0" indent="0" algn="l">
              <a:lnSpc>
                <a:spcPts val="2600"/>
              </a:lnSpc>
              <a:spcAft>
                <a:spcPts val="0"/>
              </a:spcAft>
            </a:pPr>
            <a:r>
              <a:rPr lang="it-IT" sz="3000" spc="576">
                <a:solidFill>
                  <a:srgbClr val="CC0000"/>
                </a:solidFill>
                <a:latin typeface="Arial Narrow" panose="02020603050405020304" pitchFamily="2"/>
              </a:rPr>
              <a:t>ELEMENTI FONDANTI DEL MODELLO CCM </a:t>
            </a:r>
          </a:p>
        </p:txBody>
      </p:sp>
      <p:sp>
        <p:nvSpPr>
          <p:cNvPr id="532" name="Segnaposto testo 531"/>
          <p:cNvSpPr>
            <a:spLocks noGrp="1"/>
          </p:cNvSpPr>
          <p:nvPr>
            <p:ph type="body" idx="10"/>
          </p:nvPr>
        </p:nvSpPr>
        <p:spPr>
          <a:xfrm>
            <a:off x="1041278" y="1794025"/>
            <a:ext cx="5589617" cy="2624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100" b="1" spc="23">
                <a:solidFill>
                  <a:srgbClr val="000000"/>
                </a:solidFill>
                <a:latin typeface="Arial Narrow" panose="02020603050405020304" pitchFamily="2"/>
              </a:rPr>
              <a:t>1. Promozione di alleanze e cooperazioni </a:t>
            </a:r>
          </a:p>
        </p:txBody>
      </p:sp>
      <p:sp>
        <p:nvSpPr>
          <p:cNvPr id="533" name="Segnaposto testo 532"/>
          <p:cNvSpPr>
            <a:spLocks noGrp="1"/>
          </p:cNvSpPr>
          <p:nvPr>
            <p:ph type="body" idx="10"/>
          </p:nvPr>
        </p:nvSpPr>
        <p:spPr>
          <a:xfrm>
            <a:off x="259951" y="2217505"/>
            <a:ext cx="10253077"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46">
                <a:solidFill>
                  <a:srgbClr val="000000"/>
                </a:solidFill>
                <a:latin typeface="Tahoma" panose="02020603050405020304" pitchFamily="2"/>
              </a:rPr>
              <a:t>Individuare altre strutture (sociali, di volontariato, ecc) attive nel territorio nel predisporre programmi dedicati alle cronicità </a:t>
            </a:r>
          </a:p>
        </p:txBody>
      </p:sp>
      <p:sp>
        <p:nvSpPr>
          <p:cNvPr id="534" name="Segnaposto testo 533"/>
          <p:cNvSpPr>
            <a:spLocks noGrp="1"/>
          </p:cNvSpPr>
          <p:nvPr>
            <p:ph type="body" idx="10"/>
          </p:nvPr>
        </p:nvSpPr>
        <p:spPr>
          <a:xfrm>
            <a:off x="259948" y="2452695"/>
            <a:ext cx="4085634"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46">
                <a:solidFill>
                  <a:srgbClr val="000000"/>
                </a:solidFill>
                <a:latin typeface="Tahoma" panose="02020603050405020304" pitchFamily="2"/>
              </a:rPr>
              <a:t>Avviare tutte le forme di collaborazione possibili </a:t>
            </a:r>
          </a:p>
        </p:txBody>
      </p:sp>
      <p:sp>
        <p:nvSpPr>
          <p:cNvPr id="535" name="Segnaposto testo 534"/>
          <p:cNvSpPr>
            <a:spLocks noGrp="1"/>
          </p:cNvSpPr>
          <p:nvPr>
            <p:ph type="body" idx="10"/>
          </p:nvPr>
        </p:nvSpPr>
        <p:spPr>
          <a:xfrm>
            <a:off x="1023452" y="2815279"/>
            <a:ext cx="4502293" cy="2085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2100" b="1" spc="0">
                <a:solidFill>
                  <a:srgbClr val="000000"/>
                </a:solidFill>
                <a:latin typeface="Arial Narrow" panose="02020603050405020304" pitchFamily="2"/>
              </a:rPr>
              <a:t>2. Sistema Assistenziale dedicato </a:t>
            </a:r>
          </a:p>
        </p:txBody>
      </p:sp>
      <p:sp>
        <p:nvSpPr>
          <p:cNvPr id="536" name="Segnaposto testo 535"/>
          <p:cNvSpPr>
            <a:spLocks noGrp="1"/>
          </p:cNvSpPr>
          <p:nvPr>
            <p:ph type="body" idx="10"/>
          </p:nvPr>
        </p:nvSpPr>
        <p:spPr>
          <a:xfrm>
            <a:off x="259951" y="3238761"/>
            <a:ext cx="5946859"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51">
                <a:solidFill>
                  <a:srgbClr val="000000"/>
                </a:solidFill>
                <a:latin typeface="Tahoma" panose="02020603050405020304" pitchFamily="2"/>
              </a:rPr>
              <a:t>Gestito e organizzato con una forte, concreta e motivata finalizzazione </a:t>
            </a:r>
          </a:p>
        </p:txBody>
      </p:sp>
      <p:sp>
        <p:nvSpPr>
          <p:cNvPr id="537" name="Segnaposto testo 536"/>
          <p:cNvSpPr>
            <a:spLocks noGrp="1"/>
          </p:cNvSpPr>
          <p:nvPr>
            <p:ph type="body" idx="10"/>
          </p:nvPr>
        </p:nvSpPr>
        <p:spPr>
          <a:xfrm>
            <a:off x="1023454" y="3635646"/>
            <a:ext cx="5104629" cy="2617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100" b="1" spc="68">
                <a:solidFill>
                  <a:srgbClr val="000000"/>
                </a:solidFill>
                <a:latin typeface="Arial Narrow" panose="02020603050405020304" pitchFamily="2"/>
              </a:rPr>
              <a:t>3. Promozione del Self Management </a:t>
            </a:r>
          </a:p>
        </p:txBody>
      </p:sp>
      <p:sp>
        <p:nvSpPr>
          <p:cNvPr id="538" name="Segnaposto testo 537"/>
          <p:cNvSpPr>
            <a:spLocks noGrp="1"/>
          </p:cNvSpPr>
          <p:nvPr>
            <p:ph type="body" idx="10"/>
          </p:nvPr>
        </p:nvSpPr>
        <p:spPr>
          <a:xfrm>
            <a:off x="259948" y="4055625"/>
            <a:ext cx="8856044" cy="170793"/>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57">
                <a:solidFill>
                  <a:srgbClr val="000000"/>
                </a:solidFill>
                <a:latin typeface="Tahoma" panose="02020603050405020304" pitchFamily="2"/>
              </a:rPr>
              <a:t>Rendere i pazienti consapevoli della malattia e condividere con loro la responsabilità della propria salute </a:t>
            </a:r>
          </a:p>
        </p:txBody>
      </p:sp>
      <p:sp>
        <p:nvSpPr>
          <p:cNvPr id="539" name="Segnaposto testo 538"/>
          <p:cNvSpPr>
            <a:spLocks noGrp="1"/>
          </p:cNvSpPr>
          <p:nvPr>
            <p:ph type="body" idx="10"/>
          </p:nvPr>
        </p:nvSpPr>
        <p:spPr>
          <a:xfrm>
            <a:off x="1012313" y="4451808"/>
            <a:ext cx="5529457" cy="2617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100" b="1" spc="40">
                <a:solidFill>
                  <a:srgbClr val="000000"/>
                </a:solidFill>
                <a:latin typeface="Arial Narrow" panose="02020603050405020304" pitchFamily="2"/>
              </a:rPr>
              <a:t>4. Organizzazione dei team assistenziali </a:t>
            </a:r>
          </a:p>
        </p:txBody>
      </p:sp>
      <p:sp>
        <p:nvSpPr>
          <p:cNvPr id="540" name="Segnaposto testo 539"/>
          <p:cNvSpPr>
            <a:spLocks noGrp="1"/>
          </p:cNvSpPr>
          <p:nvPr>
            <p:ph type="body" idx="10"/>
          </p:nvPr>
        </p:nvSpPr>
        <p:spPr>
          <a:xfrm>
            <a:off x="259951" y="4871791"/>
            <a:ext cx="5850307"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57">
                <a:solidFill>
                  <a:srgbClr val="000000"/>
                </a:solidFill>
                <a:latin typeface="Tahoma" panose="02020603050405020304" pitchFamily="2"/>
              </a:rPr>
              <a:t>Passare dal rapporto “paziente – medico” a quello “paziente -team”. </a:t>
            </a:r>
          </a:p>
        </p:txBody>
      </p:sp>
      <p:sp>
        <p:nvSpPr>
          <p:cNvPr id="541" name="Segnaposto testo 540"/>
          <p:cNvSpPr>
            <a:spLocks noGrp="1"/>
          </p:cNvSpPr>
          <p:nvPr>
            <p:ph type="body" idx="10"/>
          </p:nvPr>
        </p:nvSpPr>
        <p:spPr>
          <a:xfrm>
            <a:off x="259951" y="5106981"/>
            <a:ext cx="6642033" cy="174992"/>
          </a:xfrm>
          <a:prstGeom prst="rect">
            <a:avLst/>
          </a:prstGeom>
          <a:noFill/>
          <a:ln w="0" cmpd="sng">
            <a:noFill/>
            <a:prstDash val="solid"/>
          </a:ln>
        </p:spPr>
        <p:txBody>
          <a:bodyPr vert="horz" lIns="0" tIns="0" rIns="0" bIns="0" anchor="t"/>
          <a:lstStyle>
            <a:lvl1pPr marL="52153" marR="0" indent="0" algn="l">
              <a:lnSpc>
                <a:spcPts val="1369"/>
              </a:lnSpc>
              <a:spcAft>
                <a:spcPts val="23"/>
              </a:spcAft>
              <a:buFont typeface="Symbol"/>
              <a:buChar char="·"/>
              <a:defRPr/>
            </a:lvl1pPr>
          </a:lstStyle>
          <a:p>
            <a:pPr marL="45720" marR="0" indent="0" algn="l">
              <a:lnSpc>
                <a:spcPts val="1200"/>
              </a:lnSpc>
              <a:spcAft>
                <a:spcPts val="20"/>
              </a:spcAft>
              <a:buFont typeface="Symbol"/>
              <a:buChar char="·"/>
            </a:pPr>
            <a:r>
              <a:rPr lang="it-IT" sz="1300" spc="40">
                <a:solidFill>
                  <a:srgbClr val="000000"/>
                </a:solidFill>
                <a:latin typeface="Tahoma" panose="02020603050405020304" pitchFamily="2"/>
              </a:rPr>
              <a:t>Team assistenziale che comprende professionisti del “primary care” e specialisti </a:t>
            </a:r>
          </a:p>
        </p:txBody>
      </p:sp>
      <p:sp>
        <p:nvSpPr>
          <p:cNvPr id="542" name="Segnaposto testo 541"/>
          <p:cNvSpPr>
            <a:spLocks noGrp="1"/>
          </p:cNvSpPr>
          <p:nvPr>
            <p:ph type="body" idx="10"/>
          </p:nvPr>
        </p:nvSpPr>
        <p:spPr>
          <a:xfrm>
            <a:off x="1026422" y="5473067"/>
            <a:ext cx="7629091" cy="262489"/>
          </a:xfrm>
          <a:prstGeom prst="rect">
            <a:avLst/>
          </a:prstGeom>
          <a:noFill/>
          <a:ln w="0" cmpd="sng">
            <a:noFill/>
            <a:prstDash val="solid"/>
          </a:ln>
        </p:spPr>
        <p:txBody>
          <a:bodyPr vert="horz" lIns="0" tIns="0" rIns="0" bIns="0" anchor="t"/>
          <a:lstStyle>
            <a:lvl1pPr marL="0" marR="0" indent="0" algn="l">
              <a:lnSpc>
                <a:spcPts val="2167"/>
              </a:lnSpc>
              <a:spcAft>
                <a:spcPts val="6"/>
              </a:spcAft>
              <a:defRPr/>
            </a:lvl1pPr>
          </a:lstStyle>
          <a:p>
            <a:pPr marL="0" marR="0" indent="0" algn="l">
              <a:lnSpc>
                <a:spcPts val="1900"/>
              </a:lnSpc>
              <a:spcAft>
                <a:spcPts val="5"/>
              </a:spcAft>
            </a:pPr>
            <a:r>
              <a:rPr lang="it-IT" sz="2100" b="1" spc="23">
                <a:solidFill>
                  <a:srgbClr val="000000"/>
                </a:solidFill>
                <a:latin typeface="Arial Narrow" panose="02020603050405020304" pitchFamily="2"/>
              </a:rPr>
              <a:t>5. Costante riferimento alla migliore evidenza scientifica </a:t>
            </a:r>
          </a:p>
        </p:txBody>
      </p:sp>
      <p:sp>
        <p:nvSpPr>
          <p:cNvPr id="543" name="Segnaposto testo 542"/>
          <p:cNvSpPr>
            <a:spLocks noGrp="1"/>
          </p:cNvSpPr>
          <p:nvPr>
            <p:ph type="body" idx="10"/>
          </p:nvPr>
        </p:nvSpPr>
        <p:spPr>
          <a:xfrm>
            <a:off x="259948" y="5896549"/>
            <a:ext cx="9693818" cy="171493"/>
          </a:xfrm>
          <a:prstGeom prst="rect">
            <a:avLst/>
          </a:prstGeom>
          <a:noFill/>
          <a:ln w="0" cmpd="sng">
            <a:noFill/>
            <a:prstDash val="solid"/>
          </a:ln>
        </p:spPr>
        <p:txBody>
          <a:bodyPr vert="horz" lIns="0" tIns="0" rIns="0" bIns="0" anchor="t"/>
          <a:lstStyle>
            <a:lvl1pPr marL="52153" marR="0" indent="0" algn="l">
              <a:lnSpc>
                <a:spcPts val="1369"/>
              </a:lnSpc>
              <a:spcAft>
                <a:spcPts val="6"/>
              </a:spcAft>
              <a:buFont typeface="Symbol"/>
              <a:buChar char="·"/>
              <a:defRPr/>
            </a:lvl1pPr>
          </a:lstStyle>
          <a:p>
            <a:pPr marL="45720" marR="0" indent="0" algn="l">
              <a:lnSpc>
                <a:spcPts val="1200"/>
              </a:lnSpc>
              <a:spcAft>
                <a:spcPts val="5"/>
              </a:spcAft>
              <a:buFont typeface="Symbol"/>
              <a:buChar char="·"/>
            </a:pPr>
            <a:r>
              <a:rPr lang="it-IT" sz="1300" spc="40">
                <a:solidFill>
                  <a:srgbClr val="000000"/>
                </a:solidFill>
                <a:latin typeface="Tahoma" panose="02020603050405020304" pitchFamily="2"/>
              </a:rPr>
              <a:t>I trattamenti devono essere costantemente uniformati alla migliore evidenza scientifica al momento disponibile (Linee </a:t>
            </a:r>
          </a:p>
        </p:txBody>
      </p:sp>
      <p:sp>
        <p:nvSpPr>
          <p:cNvPr id="544" name="Segnaposto testo 543"/>
          <p:cNvSpPr>
            <a:spLocks noGrp="1"/>
          </p:cNvSpPr>
          <p:nvPr>
            <p:ph type="body" idx="10"/>
          </p:nvPr>
        </p:nvSpPr>
        <p:spPr>
          <a:xfrm>
            <a:off x="259947" y="6131739"/>
            <a:ext cx="3911098" cy="171493"/>
          </a:xfrm>
          <a:prstGeom prst="rect">
            <a:avLst/>
          </a:prstGeom>
          <a:noFill/>
          <a:ln w="0" cmpd="sng">
            <a:noFill/>
            <a:prstDash val="solid"/>
          </a:ln>
        </p:spPr>
        <p:txBody>
          <a:bodyPr vert="horz" lIns="0" tIns="0" rIns="0" bIns="0" anchor="t"/>
          <a:lstStyle>
            <a:lvl1pPr marL="0" marR="0" indent="0" algn="l">
              <a:lnSpc>
                <a:spcPts val="1369"/>
              </a:lnSpc>
              <a:spcAft>
                <a:spcPts val="0"/>
              </a:spcAft>
              <a:defRPr/>
            </a:lvl1pPr>
          </a:lstStyle>
          <a:p>
            <a:pPr marL="0" marR="0" indent="0" algn="l">
              <a:lnSpc>
                <a:spcPts val="1200"/>
              </a:lnSpc>
              <a:spcAft>
                <a:spcPts val="0"/>
              </a:spcAft>
            </a:pPr>
            <a:r>
              <a:rPr lang="it-IT" sz="1300" spc="29">
                <a:solidFill>
                  <a:srgbClr val="000000"/>
                </a:solidFill>
                <a:latin typeface="Tahoma" panose="02020603050405020304" pitchFamily="2"/>
              </a:rPr>
              <a:t>Guida, protocolli, consulenze specialistiche, ecc) </a:t>
            </a:r>
          </a:p>
        </p:txBody>
      </p:sp>
      <p:sp>
        <p:nvSpPr>
          <p:cNvPr id="545" name="Segnaposto testo 544"/>
          <p:cNvSpPr>
            <a:spLocks noGrp="1"/>
          </p:cNvSpPr>
          <p:nvPr>
            <p:ph type="body" idx="10"/>
          </p:nvPr>
        </p:nvSpPr>
        <p:spPr>
          <a:xfrm>
            <a:off x="1016026" y="6474724"/>
            <a:ext cx="5625267" cy="207891"/>
          </a:xfrm>
          <a:prstGeom prst="rect">
            <a:avLst/>
          </a:prstGeom>
          <a:no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2100" b="1" spc="34">
                <a:solidFill>
                  <a:srgbClr val="000000"/>
                </a:solidFill>
                <a:latin typeface="Arial Narrow" panose="02020603050405020304" pitchFamily="2"/>
              </a:rPr>
              <a:t>6. Finalizzazione del Sistema Informativo </a:t>
            </a:r>
          </a:p>
        </p:txBody>
      </p:sp>
      <p:sp>
        <p:nvSpPr>
          <p:cNvPr id="546" name="Segnaposto testo 545"/>
          <p:cNvSpPr>
            <a:spLocks noGrp="1"/>
          </p:cNvSpPr>
          <p:nvPr>
            <p:ph type="body" idx="10"/>
          </p:nvPr>
        </p:nvSpPr>
        <p:spPr>
          <a:xfrm>
            <a:off x="259951" y="6897504"/>
            <a:ext cx="10074827" cy="641872"/>
          </a:xfrm>
          <a:prstGeom prst="rect">
            <a:avLst/>
          </a:prstGeom>
          <a:noFill/>
          <a:ln w="0" cmpd="sng">
            <a:noFill/>
            <a:prstDash val="solid"/>
          </a:ln>
        </p:spPr>
        <p:txBody>
          <a:bodyPr vert="horz" lIns="0" tIns="0" rIns="0" bIns="0" anchor="t"/>
          <a:lstStyle>
            <a:lvl1pPr marL="52153" marR="0" indent="0" algn="l">
              <a:lnSpc>
                <a:spcPts val="1711"/>
              </a:lnSpc>
              <a:spcBef>
                <a:spcPts val="120"/>
              </a:spcBef>
              <a:spcAft>
                <a:spcPts val="0"/>
              </a:spcAft>
              <a:buFont typeface="Symbol"/>
              <a:buChar char="·"/>
              <a:defRPr/>
            </a:lvl1pPr>
          </a:lstStyle>
          <a:p>
            <a:pPr marL="45720" marR="0" indent="0" algn="l">
              <a:lnSpc>
                <a:spcPts val="1200"/>
              </a:lnSpc>
              <a:spcAft>
                <a:spcPts val="0"/>
              </a:spcAft>
              <a:buFont typeface="Symbol"/>
              <a:buChar char="·"/>
            </a:pPr>
            <a:r>
              <a:rPr lang="it-IT" sz="1300" spc="51">
                <a:solidFill>
                  <a:srgbClr val="000000"/>
                </a:solidFill>
                <a:latin typeface="Tahoma" panose="02020603050405020304" pitchFamily="2"/>
              </a:rPr>
              <a:t>Fornire dati clinici, informazioni sulla migliore evidenza disponibile, Linee Guida evidence-based, standard di riferimento </a:t>
            </a:r>
          </a:p>
          <a:p>
            <a:pPr marL="45720" marR="0" indent="0" algn="l">
              <a:lnSpc>
                <a:spcPts val="1500"/>
              </a:lnSpc>
              <a:spcBef>
                <a:spcPts val="185"/>
              </a:spcBef>
              <a:spcAft>
                <a:spcPts val="0"/>
              </a:spcAft>
              <a:buFont typeface="Symbol"/>
              <a:buChar char="·"/>
            </a:pPr>
            <a:r>
              <a:rPr lang="it-IT" sz="1300" spc="51">
                <a:solidFill>
                  <a:srgbClr val="000000"/>
                </a:solidFill>
                <a:latin typeface="Tahoma" panose="02020603050405020304" pitchFamily="2"/>
              </a:rPr>
              <a:t>Reminders per i pazienti e per i curanti </a:t>
            </a:r>
          </a:p>
          <a:p>
            <a:pPr marL="45720" marR="0" indent="0" algn="l">
              <a:lnSpc>
                <a:spcPts val="1500"/>
              </a:lnSpc>
              <a:spcBef>
                <a:spcPts val="105"/>
              </a:spcBef>
              <a:spcAft>
                <a:spcPts val="0"/>
              </a:spcAft>
              <a:buFont typeface="Symbol"/>
              <a:buChar char="·"/>
            </a:pPr>
            <a:r>
              <a:rPr lang="it-IT" sz="1300" spc="74">
                <a:solidFill>
                  <a:srgbClr val="000000"/>
                </a:solidFill>
                <a:latin typeface="Tahoma" panose="02020603050405020304" pitchFamily="2"/>
              </a:rPr>
              <a:t>Registri di patologia “population-based” </a:t>
            </a:r>
          </a:p>
        </p:txBody>
      </p:sp>
    </p:spTree>
    <p:extLst>
      <p:ext uri="{BB962C8B-B14F-4D97-AF65-F5344CB8AC3E}">
        <p14:creationId xmlns:p14="http://schemas.microsoft.com/office/powerpoint/2010/main" val="2364204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29_1_">
    <p:bg>
      <p:bgPr>
        <a:solidFill>
          <a:schemeClr val="bg1">
            <a:alpha val="0"/>
          </a:schemeClr>
        </a:solidFill>
        <a:effectLst/>
      </p:bgPr>
    </p:bg>
    <p:spTree>
      <p:nvGrpSpPr>
        <p:cNvPr id="1" name=""/>
        <p:cNvGrpSpPr/>
        <p:nvPr/>
      </p:nvGrpSpPr>
      <p:grpSpPr>
        <a:xfrm>
          <a:off x="0" y="0"/>
          <a:ext cx="0" cy="0"/>
          <a:chOff x="0" y="0"/>
          <a:chExt cx="0" cy="0"/>
        </a:xfrm>
      </p:grpSpPr>
      <p:sp>
        <p:nvSpPr>
          <p:cNvPr id="549" name="Segnaposto testo 548"/>
          <p:cNvSpPr>
            <a:spLocks noGrp="1"/>
          </p:cNvSpPr>
          <p:nvPr>
            <p:ph type="body" idx="10"/>
          </p:nvPr>
        </p:nvSpPr>
        <p:spPr>
          <a:xfrm>
            <a:off x="577827" y="909964"/>
            <a:ext cx="9612120" cy="3982129"/>
          </a:xfrm>
          <a:prstGeom prst="rect">
            <a:avLst/>
          </a:prstGeom>
          <a:noFill/>
          <a:ln w="0" cmpd="sng">
            <a:noFill/>
            <a:prstDash val="solid"/>
          </a:ln>
        </p:spPr>
        <p:txBody>
          <a:bodyPr vert="horz" lIns="0" tIns="342494" rIns="0" bIns="0" anchor="t">
            <a:normAutofit fontScale="65000"/>
          </a:bodyPr>
          <a:lstStyle>
            <a:lvl1pPr marL="677986" marR="573681" indent="0" algn="l">
              <a:lnSpc>
                <a:spcPts val="2167"/>
              </a:lnSpc>
              <a:spcBef>
                <a:spcPts val="1608"/>
              </a:spcBef>
              <a:spcAft>
                <a:spcPts val="4517"/>
              </a:spcAft>
              <a:buFont typeface="Symbol"/>
              <a:buChar char="·"/>
              <a:defRPr/>
            </a:lvl1pPr>
          </a:lstStyle>
          <a:p>
            <a:pPr marL="228600" marR="0" indent="0" algn="l">
              <a:lnSpc>
                <a:spcPts val="3200"/>
              </a:lnSpc>
              <a:spcAft>
                <a:spcPts val="0"/>
              </a:spcAft>
            </a:pPr>
            <a:r>
              <a:rPr lang="it-IT" sz="2600" b="1" spc="622">
                <a:solidFill>
                  <a:srgbClr val="CC0000"/>
                </a:solidFill>
                <a:latin typeface="Arial Narrow" panose="02020603050405020304" pitchFamily="2"/>
              </a:rPr>
              <a:t>EXPANDED CHRONIC CARE MODEL </a:t>
            </a:r>
          </a:p>
          <a:p>
            <a:pPr marL="594360" marR="914400" indent="0" algn="l">
              <a:lnSpc>
                <a:spcPts val="1900"/>
              </a:lnSpc>
              <a:spcBef>
                <a:spcPts val="4465"/>
              </a:spcBef>
              <a:spcAft>
                <a:spcPts val="0"/>
              </a:spcAft>
              <a:buFont typeface="Symbol"/>
              <a:buChar char="·"/>
            </a:pPr>
            <a:r>
              <a:rPr lang="it-IT" sz="1800" i="1" spc="0">
                <a:solidFill>
                  <a:srgbClr val="000000"/>
                </a:solidFill>
                <a:latin typeface="Arial Narrow" panose="02020603050405020304" pitchFamily="2"/>
              </a:rPr>
              <a:t>Mira sia alla prevenzione che al miglioramento della gestione delle malattie croniche in ogni loro stadio </a:t>
            </a:r>
          </a:p>
          <a:p>
            <a:pPr marL="594360" marR="457200" indent="0" algn="l">
              <a:lnSpc>
                <a:spcPts val="1900"/>
              </a:lnSpc>
              <a:spcBef>
                <a:spcPts val="1410"/>
              </a:spcBef>
              <a:spcAft>
                <a:spcPts val="0"/>
              </a:spcAft>
              <a:buFont typeface="Symbol"/>
              <a:buChar char="·"/>
            </a:pPr>
            <a:r>
              <a:rPr lang="it-IT" sz="1800" i="1" spc="0">
                <a:solidFill>
                  <a:srgbClr val="000000"/>
                </a:solidFill>
                <a:latin typeface="Arial Narrow" panose="02020603050405020304" pitchFamily="2"/>
              </a:rPr>
              <a:t>Riguarda tutti i livelli del sistema sanitario e si attua ad ulteriore integrazione dei paradigmi organizzativi </a:t>
            </a:r>
          </a:p>
          <a:p>
            <a:pPr marL="594360" marR="502920" indent="0" algn="l">
              <a:lnSpc>
                <a:spcPts val="1900"/>
              </a:lnSpc>
              <a:spcBef>
                <a:spcPts val="1410"/>
              </a:spcBef>
              <a:spcAft>
                <a:spcPts val="3960"/>
              </a:spcAft>
              <a:buFont typeface="Symbol"/>
              <a:buChar char="·"/>
            </a:pPr>
            <a:r>
              <a:rPr lang="it-IT" sz="1800" i="1" spc="114">
                <a:solidFill>
                  <a:srgbClr val="000000"/>
                </a:solidFill>
                <a:latin typeface="Arial Narrow" panose="02020603050405020304" pitchFamily="2"/>
              </a:rPr>
              <a:t>Caratterizzato da una combinazione di elementi che consente l</a:t>
            </a:r>
            <a:r>
              <a:rPr lang="it-IT" sz="1800" i="1" spc="114">
                <a:solidFill>
                  <a:srgbClr val="000000"/>
                </a:solidFill>
                <a:latin typeface="Lucida Console" panose="02020603050405020304"/>
              </a:rPr>
              <a:t>’</a:t>
            </a:r>
            <a:r>
              <a:rPr lang="it-IT" sz="1800" i="1" spc="114">
                <a:solidFill>
                  <a:srgbClr val="000000"/>
                </a:solidFill>
                <a:latin typeface="Arial Narrow" panose="02020603050405020304" pitchFamily="2"/>
              </a:rPr>
              <a:t>interazione efficace tra un paziente reso esperto con un team assistenziale multiprofessionale </a:t>
            </a:r>
          </a:p>
        </p:txBody>
      </p:sp>
      <p:sp>
        <p:nvSpPr>
          <p:cNvPr id="552" name="Segnaposto testo 551"/>
          <p:cNvSpPr>
            <a:spLocks noGrp="1"/>
          </p:cNvSpPr>
          <p:nvPr>
            <p:ph type="body" idx="10"/>
          </p:nvPr>
        </p:nvSpPr>
        <p:spPr>
          <a:xfrm>
            <a:off x="980375" y="4969789"/>
            <a:ext cx="8905063" cy="1074454"/>
          </a:xfrm>
          <a:prstGeom prst="rect">
            <a:avLst/>
          </a:prstGeom>
          <a:noFill/>
          <a:ln w="0" cmpd="sng">
            <a:noFill/>
            <a:prstDash val="solid"/>
          </a:ln>
        </p:spPr>
        <p:txBody>
          <a:bodyPr vert="horz" lIns="0" tIns="0" rIns="0" bIns="0" anchor="t"/>
          <a:lstStyle>
            <a:lvl1pPr marL="52153" marR="0" indent="-52153" algn="just">
              <a:lnSpc>
                <a:spcPts val="2167"/>
              </a:lnSpc>
              <a:spcAft>
                <a:spcPts val="0"/>
              </a:spcAft>
              <a:defRPr/>
            </a:lvl1pPr>
          </a:lstStyle>
          <a:p>
            <a:pPr marL="45720" marR="0" indent="-45720" algn="just">
              <a:lnSpc>
                <a:spcPts val="1900"/>
              </a:lnSpc>
              <a:spcAft>
                <a:spcPts val="0"/>
              </a:spcAft>
            </a:pPr>
            <a:r>
              <a:rPr lang="it-IT" sz="1800" b="1" spc="0">
                <a:solidFill>
                  <a:srgbClr val="477A78"/>
                </a:solidFill>
                <a:latin typeface="Arial" panose="02020603050405020304" pitchFamily="2"/>
              </a:rPr>
              <a:t>Il singolo paziente viene calato nella più ampia dimensione della comunità, dove gli aspetti clinici considerati dal medico di famiglia sono integrati da quelli di sanità pubblica, quali la prevenzione primaria collettiva e l</a:t>
            </a:r>
            <a:r>
              <a:rPr lang="it-IT" sz="1700" b="1" spc="0">
                <a:solidFill>
                  <a:srgbClr val="477A78"/>
                </a:solidFill>
                <a:latin typeface="Lucida Console" panose="02020603050405020304"/>
              </a:rPr>
              <a:t>’</a:t>
            </a:r>
            <a:r>
              <a:rPr lang="it-IT" sz="1800" b="1" spc="0">
                <a:solidFill>
                  <a:srgbClr val="477A78"/>
                </a:solidFill>
                <a:latin typeface="Arial" panose="02020603050405020304" pitchFamily="2"/>
              </a:rPr>
              <a:t>attenzione ai determinanti di salute </a:t>
            </a:r>
          </a:p>
        </p:txBody>
      </p:sp>
      <p:sp>
        <p:nvSpPr>
          <p:cNvPr id="553" name="Segnaposto testo 552"/>
          <p:cNvSpPr>
            <a:spLocks noGrp="1"/>
          </p:cNvSpPr>
          <p:nvPr>
            <p:ph type="body" idx="10"/>
          </p:nvPr>
        </p:nvSpPr>
        <p:spPr>
          <a:xfrm>
            <a:off x="5444046" y="6194036"/>
            <a:ext cx="4448818" cy="256889"/>
          </a:xfrm>
          <a:prstGeom prst="rect">
            <a:avLst/>
          </a:prstGeom>
          <a:noFill/>
          <a:ln w="0" cmpd="sng">
            <a:noFill/>
            <a:prstDash val="solid"/>
          </a:ln>
        </p:spPr>
        <p:txBody>
          <a:bodyPr vert="horz" lIns="0" tIns="1449" rIns="0" bIns="0" anchor="t"/>
          <a:lstStyle>
            <a:lvl1pPr marL="0" marR="0" indent="0" algn="l">
              <a:lnSpc>
                <a:spcPts val="2053"/>
              </a:lnSpc>
              <a:spcAft>
                <a:spcPts val="0"/>
              </a:spcAft>
              <a:defRPr/>
            </a:lvl1pPr>
          </a:lstStyle>
          <a:p>
            <a:pPr marL="0" marR="0" indent="0" algn="l">
              <a:lnSpc>
                <a:spcPts val="1800"/>
              </a:lnSpc>
              <a:spcAft>
                <a:spcPts val="0"/>
              </a:spcAft>
            </a:pPr>
            <a:r>
              <a:rPr lang="it-IT" sz="1800" i="1" spc="-23">
                <a:solidFill>
                  <a:srgbClr val="477A78"/>
                </a:solidFill>
                <a:latin typeface="Arial" panose="02020603050405020304" pitchFamily="2"/>
              </a:rPr>
              <a:t>Fonte: delibera regione Toscana 894/2008 </a:t>
            </a:r>
          </a:p>
        </p:txBody>
      </p:sp>
    </p:spTree>
    <p:extLst>
      <p:ext uri="{BB962C8B-B14F-4D97-AF65-F5344CB8AC3E}">
        <p14:creationId xmlns:p14="http://schemas.microsoft.com/office/powerpoint/2010/main" val="16619426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30_1_">
    <p:bg>
      <p:bgPr>
        <a:solidFill>
          <a:schemeClr val="bg1">
            <a:alpha val="0"/>
          </a:schemeClr>
        </a:solidFill>
        <a:effectLst/>
      </p:bgPr>
    </p:bg>
    <p:spTree>
      <p:nvGrpSpPr>
        <p:cNvPr id="1" name=""/>
        <p:cNvGrpSpPr/>
        <p:nvPr/>
      </p:nvGrpSpPr>
      <p:grpSpPr>
        <a:xfrm>
          <a:off x="0" y="0"/>
          <a:ext cx="0" cy="0"/>
          <a:chOff x="0" y="0"/>
          <a:chExt cx="0" cy="0"/>
        </a:xfrm>
      </p:grpSpPr>
      <p:sp>
        <p:nvSpPr>
          <p:cNvPr id="557" name="Segnaposto testo 556"/>
          <p:cNvSpPr>
            <a:spLocks noGrp="1"/>
          </p:cNvSpPr>
          <p:nvPr>
            <p:ph type="body" idx="10"/>
          </p:nvPr>
        </p:nvSpPr>
        <p:spPr>
          <a:xfrm>
            <a:off x="1607219" y="2076113"/>
            <a:ext cx="7194608" cy="4909589"/>
          </a:xfrm>
          <a:prstGeom prst="rect">
            <a:avLst/>
          </a:prstGeom>
          <a:noFill/>
          <a:ln w="0" cmpd="sng">
            <a:noFill/>
            <a:prstDash val="solid"/>
          </a:ln>
        </p:spPr>
        <p:txBody>
          <a:bodyPr vert="horz" lIns="0" tIns="0" rIns="0" bIns="0" anchor="t"/>
          <a:lstStyle/>
          <a:p>
            <a:pPr algn="l"/>
            <a:r>
              <a:rPr lang="en-US" sz="100"/>
              <a:t> </a:t>
            </a:r>
          </a:p>
        </p:txBody>
      </p:sp>
      <p:sp>
        <p:nvSpPr>
          <p:cNvPr id="558" name="Segnaposto testo 557"/>
          <p:cNvSpPr>
            <a:spLocks noGrp="1"/>
          </p:cNvSpPr>
          <p:nvPr>
            <p:ph type="body" idx="10"/>
          </p:nvPr>
        </p:nvSpPr>
        <p:spPr>
          <a:xfrm>
            <a:off x="1047960" y="1161951"/>
            <a:ext cx="7753866" cy="914161"/>
          </a:xfrm>
          <a:prstGeom prst="rect">
            <a:avLst/>
          </a:prstGeom>
          <a:noFill/>
          <a:ln w="0" cmpd="sng">
            <a:noFill/>
            <a:prstDash val="solid"/>
          </a:ln>
        </p:spPr>
        <p:txBody>
          <a:bodyPr vert="horz" lIns="0" tIns="0" rIns="0" bIns="0" anchor="t">
            <a:normAutofit fontScale="70000"/>
          </a:bodyPr>
          <a:lstStyle>
            <a:lvl1pPr marL="0" marR="0" indent="0" algn="l">
              <a:lnSpc>
                <a:spcPts val="4449"/>
              </a:lnSpc>
              <a:spcAft>
                <a:spcPts val="2880"/>
              </a:spcAft>
              <a:defRPr/>
            </a:lvl1pPr>
          </a:lstStyle>
          <a:p>
            <a:pPr marL="0" marR="0" indent="0" algn="l">
              <a:lnSpc>
                <a:spcPts val="3900"/>
              </a:lnSpc>
              <a:spcAft>
                <a:spcPts val="2525"/>
              </a:spcAft>
            </a:pPr>
            <a:r>
              <a:rPr lang="it-IT" sz="3400" b="1" spc="593">
                <a:solidFill>
                  <a:srgbClr val="CC0000"/>
                </a:solidFill>
                <a:latin typeface="Arial Narrow" panose="02020603050405020304" pitchFamily="2"/>
              </a:rPr>
              <a:t>LA NUOVA MAPPA DEI SERVIZI </a:t>
            </a:r>
          </a:p>
        </p:txBody>
      </p:sp>
      <p:sp>
        <p:nvSpPr>
          <p:cNvPr id="559" name="Segnaposto testo 558"/>
          <p:cNvSpPr>
            <a:spLocks noGrp="1"/>
          </p:cNvSpPr>
          <p:nvPr>
            <p:ph type="body" idx="10"/>
          </p:nvPr>
        </p:nvSpPr>
        <p:spPr>
          <a:xfrm>
            <a:off x="4684256" y="2932874"/>
            <a:ext cx="89125" cy="134394"/>
          </a:xfrm>
          <a:prstGeom prst="rect">
            <a:avLst/>
          </a:prstGeom>
          <a:solidFill>
            <a:srgbClr val="C4E2E9"/>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297" baseline="-25000">
                <a:solidFill>
                  <a:srgbClr val="375771"/>
                </a:solidFill>
                <a:latin typeface="Times New Roman" panose="02020603050405020304" pitchFamily="1"/>
              </a:rPr>
              <a:t>f</a:t>
            </a:r>
            <a:r>
              <a:rPr lang="it-IT" sz="1000" spc="-297">
                <a:solidFill>
                  <a:srgbClr val="375771"/>
                </a:solidFill>
                <a:latin typeface="Times New Roman" panose="02020603050405020304" pitchFamily="1"/>
              </a:rPr>
              <a:t>y </a:t>
            </a:r>
          </a:p>
        </p:txBody>
      </p:sp>
      <p:sp>
        <p:nvSpPr>
          <p:cNvPr id="560" name="Segnaposto testo 559"/>
          <p:cNvSpPr>
            <a:spLocks noGrp="1"/>
          </p:cNvSpPr>
          <p:nvPr>
            <p:ph type="body" idx="10"/>
          </p:nvPr>
        </p:nvSpPr>
        <p:spPr>
          <a:xfrm>
            <a:off x="4513433" y="2076113"/>
            <a:ext cx="891249" cy="856763"/>
          </a:xfrm>
          <a:prstGeom prst="rect">
            <a:avLst/>
          </a:prstGeom>
          <a:noFill/>
          <a:ln w="0" cmpd="sng">
            <a:noFill/>
            <a:prstDash val="solid"/>
          </a:ln>
        </p:spPr>
        <p:txBody>
          <a:bodyPr vert="horz" lIns="0" tIns="0" rIns="0" bIns="0" anchor="t"/>
          <a:lstStyle>
            <a:lvl1pPr marL="0" marR="0" indent="0" algn="l">
              <a:lnSpc>
                <a:spcPts val="1483"/>
              </a:lnSpc>
              <a:spcAft>
                <a:spcPts val="5378"/>
              </a:spcAft>
              <a:defRPr/>
            </a:lvl1pPr>
          </a:lstStyle>
          <a:p>
            <a:pPr marL="0" marR="0" indent="0" algn="l">
              <a:lnSpc>
                <a:spcPts val="1300"/>
              </a:lnSpc>
              <a:spcAft>
                <a:spcPts val="4715"/>
              </a:spcAft>
            </a:pPr>
            <a:r>
              <a:rPr lang="it-IT" sz="1700" b="1" spc="0">
                <a:solidFill>
                  <a:srgbClr val="000000"/>
                </a:solidFill>
                <a:latin typeface="Times New Roman" panose="02020603050405020304" pitchFamily="2"/>
              </a:rPr>
              <a:t>Distretto </a:t>
            </a:r>
          </a:p>
        </p:txBody>
      </p:sp>
      <p:sp>
        <p:nvSpPr>
          <p:cNvPr id="561" name="Segnaposto testo 560"/>
          <p:cNvSpPr>
            <a:spLocks noGrp="1"/>
          </p:cNvSpPr>
          <p:nvPr>
            <p:ph type="body" idx="10"/>
          </p:nvPr>
        </p:nvSpPr>
        <p:spPr>
          <a:xfrm>
            <a:off x="1618361" y="2076111"/>
            <a:ext cx="1786212" cy="1408339"/>
          </a:xfrm>
          <a:prstGeom prst="rect">
            <a:avLst/>
          </a:prstGeom>
          <a:noFill/>
          <a:ln w="0" cmpd="sng">
            <a:noFill/>
            <a:prstDash val="solid"/>
          </a:ln>
        </p:spPr>
        <p:txBody>
          <a:bodyPr vert="horz" lIns="0" tIns="1088305" rIns="0" bIns="0" anchor="t"/>
          <a:lstStyle>
            <a:lvl1pPr marL="677986" marR="0" indent="0" algn="l">
              <a:lnSpc>
                <a:spcPts val="1369"/>
              </a:lnSpc>
              <a:spcAft>
                <a:spcPts val="0"/>
              </a:spcAft>
              <a:defRPr/>
            </a:lvl1pPr>
          </a:lstStyle>
          <a:p>
            <a:pPr marL="594360" marR="0" indent="0" algn="l">
              <a:lnSpc>
                <a:spcPts val="1200"/>
              </a:lnSpc>
              <a:spcAft>
                <a:spcPts val="0"/>
              </a:spcAft>
            </a:pPr>
            <a:r>
              <a:rPr lang="it-IT" sz="1500" b="1" spc="0">
                <a:solidFill>
                  <a:srgbClr val="000000"/>
                </a:solidFill>
                <a:latin typeface="Arial" panose="02020603050405020304" pitchFamily="2"/>
              </a:rPr>
              <a:t>2e</a:t>
            </a:r>
            <a:r>
              <a:rPr lang="it-IT" sz="1500" b="1" spc="0" baseline="-25000">
                <a:solidFill>
                  <a:srgbClr val="000000"/>
                </a:solidFill>
                <a:latin typeface="Verdana" panose="02020603050405020304" pitchFamily="2"/>
              </a:rPr>
              <a:t>2</a:t>
            </a:r>
            <a:r>
              <a:rPr lang="it-IT" sz="1500" b="1" spc="0">
                <a:solidFill>
                  <a:srgbClr val="000000"/>
                </a:solidFill>
                <a:latin typeface="Arial" panose="02020603050405020304" pitchFamily="2"/>
              </a:rPr>
              <a:t>19~ </a:t>
            </a:r>
            <a:r>
              <a:rPr lang="it-IT" sz="1300" b="1" spc="0">
                <a:solidFill>
                  <a:srgbClr val="000000"/>
                </a:solidFill>
                <a:latin typeface="Arial" panose="02020603050405020304" pitchFamily="2"/>
              </a:rPr>
              <a:t>Hospice </a:t>
            </a:r>
          </a:p>
        </p:txBody>
      </p:sp>
      <p:sp>
        <p:nvSpPr>
          <p:cNvPr id="562" name="Segnaposto testo 561"/>
          <p:cNvSpPr>
            <a:spLocks noGrp="1"/>
          </p:cNvSpPr>
          <p:nvPr>
            <p:ph type="body" idx="10"/>
          </p:nvPr>
        </p:nvSpPr>
        <p:spPr>
          <a:xfrm>
            <a:off x="6331581" y="2076111"/>
            <a:ext cx="2427168" cy="1308244"/>
          </a:xfrm>
          <a:prstGeom prst="rect">
            <a:avLst/>
          </a:prstGeom>
          <a:noFill/>
          <a:ln w="0" cmpd="sng">
            <a:noFill/>
            <a:prstDash val="solid"/>
          </a:ln>
        </p:spPr>
        <p:txBody>
          <a:bodyPr vert="horz" lIns="0" tIns="1145509" rIns="0" bIns="0" anchor="t"/>
          <a:lstStyle>
            <a:lvl1pPr marL="0" marR="0" indent="0" algn="l">
              <a:lnSpc>
                <a:spcPts val="1597"/>
              </a:lnSpc>
              <a:spcAft>
                <a:spcPts val="0"/>
              </a:spcAft>
              <a:defRPr/>
            </a:lvl1pPr>
          </a:lstStyle>
          <a:p>
            <a:pPr marL="0" marR="0" indent="0" algn="l">
              <a:lnSpc>
                <a:spcPts val="1400"/>
              </a:lnSpc>
              <a:spcAft>
                <a:spcPts val="0"/>
              </a:spcAft>
            </a:pPr>
            <a:r>
              <a:rPr lang="it-IT" sz="1500" b="1" spc="74">
                <a:solidFill>
                  <a:srgbClr val="CC0000"/>
                </a:solidFill>
                <a:latin typeface="Arial" panose="02020603050405020304" pitchFamily="2"/>
              </a:rPr>
              <a:t>Ospedale per acuti </a:t>
            </a:r>
          </a:p>
        </p:txBody>
      </p:sp>
      <p:sp>
        <p:nvSpPr>
          <p:cNvPr id="563" name="Segnaposto testo 562"/>
          <p:cNvSpPr>
            <a:spLocks noGrp="1"/>
          </p:cNvSpPr>
          <p:nvPr>
            <p:ph type="body" idx="10"/>
          </p:nvPr>
        </p:nvSpPr>
        <p:spPr>
          <a:xfrm>
            <a:off x="1703771" y="3484452"/>
            <a:ext cx="7001504" cy="1151450"/>
          </a:xfrm>
          <a:prstGeom prst="rect">
            <a:avLst/>
          </a:prstGeom>
          <a:noFill/>
          <a:ln w="0" cmpd="sng">
            <a:noFill/>
            <a:prstDash val="solid"/>
          </a:ln>
        </p:spPr>
        <p:txBody>
          <a:bodyPr vert="horz" lIns="0" tIns="196228" rIns="0" bIns="0" anchor="t"/>
          <a:lstStyle>
            <a:lvl1pPr marL="208611" marR="0" indent="0" algn="l">
              <a:lnSpc>
                <a:spcPts val="1369"/>
              </a:lnSpc>
              <a:spcBef>
                <a:spcPts val="365"/>
              </a:spcBef>
              <a:spcAft>
                <a:spcPts val="0"/>
              </a:spcAft>
              <a:tabLst>
                <a:tab pos="1522572" algn="l"/>
              </a:tabLst>
              <a:defRPr/>
            </a:lvl1pPr>
          </a:lstStyle>
          <a:p>
            <a:pPr marL="1920240" marR="0" indent="0" algn="l">
              <a:lnSpc>
                <a:spcPts val="1200"/>
              </a:lnSpc>
              <a:spcAft>
                <a:spcPts val="0"/>
              </a:spcAft>
            </a:pPr>
            <a:r>
              <a:rPr lang="it-IT" sz="1300" b="1" spc="-23">
                <a:solidFill>
                  <a:srgbClr val="000000"/>
                </a:solidFill>
                <a:latin typeface="Arial" panose="02020603050405020304" pitchFamily="2"/>
              </a:rPr>
              <a:t>Ospedale di Comunità </a:t>
            </a:r>
          </a:p>
          <a:p>
            <a:pPr marL="502920" marR="0" indent="0" algn="l">
              <a:lnSpc>
                <a:spcPts val="1500"/>
              </a:lnSpc>
              <a:spcBef>
                <a:spcPts val="1205"/>
              </a:spcBef>
              <a:spcAft>
                <a:spcPts val="0"/>
              </a:spcAft>
              <a:tabLst>
                <a:tab pos="1334770" algn="l"/>
              </a:tabLst>
            </a:pPr>
            <a:r>
              <a:rPr lang="it-IT" sz="1700" b="1" i="1" spc="86">
                <a:solidFill>
                  <a:srgbClr val="000000"/>
                </a:solidFill>
                <a:latin typeface="Arial" panose="02020603050405020304" pitchFamily="2"/>
              </a:rPr>
              <a:t>..;;;</a:t>
            </a:r>
            <a:r>
              <a:rPr lang="it-IT" sz="100" b="1" spc="86">
                <a:solidFill>
                  <a:srgbClr val="F3861D"/>
                </a:solidFill>
                <a:latin typeface="Arial" panose="02020603050405020304" pitchFamily="2"/>
              </a:rPr>
              <a:t> </a:t>
            </a:r>
            <a:r>
              <a:rPr lang="it-IT" sz="1500" b="1" spc="86">
                <a:solidFill>
                  <a:srgbClr val="F3861D"/>
                </a:solidFill>
                <a:latin typeface="Arial" panose="02020603050405020304" pitchFamily="2"/>
              </a:rPr>
              <a:t>Assistenza Sanitaria Intermedia </a:t>
            </a:r>
          </a:p>
          <a:p>
            <a:pPr marL="91440" marR="0" indent="0" algn="l">
              <a:lnSpc>
                <a:spcPts val="1400"/>
              </a:lnSpc>
              <a:spcBef>
                <a:spcPts val="0"/>
              </a:spcBef>
              <a:spcAft>
                <a:spcPts val="0"/>
              </a:spcAft>
            </a:pPr>
            <a:r>
              <a:rPr lang="it-IT" sz="1300" b="1" spc="86">
                <a:solidFill>
                  <a:srgbClr val="000000"/>
                </a:solidFill>
                <a:latin typeface="Arial" panose="02020603050405020304" pitchFamily="2"/>
              </a:rPr>
              <a:t>.23e</a:t>
            </a:r>
            <a:r>
              <a:rPr lang="it-IT" sz="1300" b="1" spc="86" baseline="-25000">
                <a:solidFill>
                  <a:srgbClr val="000000"/>
                </a:solidFill>
                <a:latin typeface="Arial Narrow" panose="02020603050405020304" pitchFamily="2"/>
              </a:rPr>
              <a:t>t</a:t>
            </a:r>
            <a:r>
              <a:rPr lang="it-IT" sz="1300" b="1" spc="86">
                <a:solidFill>
                  <a:srgbClr val="000000"/>
                </a:solidFill>
                <a:latin typeface="Arial" panose="02020603050405020304" pitchFamily="2"/>
              </a:rPr>
              <a:t>ic</a:t>
            </a:r>
            <a:r>
              <a:rPr lang="it-IT" sz="1300" b="1" spc="86" baseline="-25000">
                <a:solidFill>
                  <a:srgbClr val="000000"/>
                </a:solidFill>
                <a:latin typeface="Arial Narrow" panose="02020603050405020304" pitchFamily="2"/>
              </a:rPr>
              <a:t>o</a:t>
            </a:r>
            <a:r>
              <a:rPr lang="it-IT" sz="1300" b="1" spc="86">
                <a:solidFill>
                  <a:srgbClr val="000000"/>
                </a:solidFill>
                <a:latin typeface="Arial" panose="02020603050405020304" pitchFamily="2"/>
              </a:rPr>
              <a:t>giL. </a:t>
            </a:r>
          </a:p>
          <a:p>
            <a:pPr marL="182880" marR="0" indent="0" algn="l">
              <a:lnSpc>
                <a:spcPts val="1200"/>
              </a:lnSpc>
              <a:spcBef>
                <a:spcPts val="320"/>
              </a:spcBef>
              <a:spcAft>
                <a:spcPts val="0"/>
              </a:spcAft>
            </a:pPr>
            <a:r>
              <a:rPr lang="it-IT" sz="1300" b="1" spc="-17">
                <a:solidFill>
                  <a:srgbClr val="000000"/>
                </a:solidFill>
                <a:latin typeface="Arial" panose="02020603050405020304" pitchFamily="2"/>
              </a:rPr>
              <a:t>Residenze Socio-sanitarie </a:t>
            </a:r>
          </a:p>
        </p:txBody>
      </p:sp>
      <p:sp>
        <p:nvSpPr>
          <p:cNvPr id="564" name="Segnaposto testo 563"/>
          <p:cNvSpPr>
            <a:spLocks noGrp="1"/>
          </p:cNvSpPr>
          <p:nvPr>
            <p:ph type="body" idx="10"/>
          </p:nvPr>
        </p:nvSpPr>
        <p:spPr>
          <a:xfrm>
            <a:off x="1703771" y="4635901"/>
            <a:ext cx="4581020" cy="521478"/>
          </a:xfrm>
          <a:prstGeom prst="rect">
            <a:avLst/>
          </a:prstGeom>
          <a:noFill/>
          <a:ln w="0" cmpd="sng">
            <a:noFill/>
            <a:prstDash val="solid"/>
          </a:ln>
        </p:spPr>
        <p:txBody>
          <a:bodyPr vert="horz" lIns="0" tIns="31860" rIns="0" bIns="0" anchor="t"/>
          <a:lstStyle>
            <a:lvl1pPr marL="0" marR="182535" indent="0" algn="r">
              <a:lnSpc>
                <a:spcPts val="1141"/>
              </a:lnSpc>
              <a:spcBef>
                <a:spcPts val="422"/>
              </a:spcBef>
              <a:spcAft>
                <a:spcPts val="0"/>
              </a:spcAft>
              <a:defRPr/>
            </a:lvl1pPr>
          </a:lstStyle>
          <a:p>
            <a:pPr marL="0" marR="0" indent="0" algn="r">
              <a:lnSpc>
                <a:spcPts val="1200"/>
              </a:lnSpc>
              <a:spcAft>
                <a:spcPts val="0"/>
              </a:spcAft>
            </a:pPr>
            <a:r>
              <a:rPr lang="it-IT" sz="1000" b="1" spc="0">
                <a:solidFill>
                  <a:srgbClr val="CF494A"/>
                </a:solidFill>
                <a:latin typeface="Arial Narrow" panose="02020603050405020304" pitchFamily="2"/>
              </a:rPr>
              <a:t>■ </a:t>
            </a:r>
          </a:p>
          <a:p>
            <a:pPr marL="0" marR="297180" indent="0" algn="r">
              <a:lnSpc>
                <a:spcPts val="900"/>
              </a:lnSpc>
              <a:spcBef>
                <a:spcPts val="65"/>
              </a:spcBef>
              <a:spcAft>
                <a:spcPts val="0"/>
              </a:spcAft>
            </a:pPr>
            <a:r>
              <a:rPr lang="it-IT" sz="1000" b="1" spc="-17">
                <a:solidFill>
                  <a:srgbClr val="4C79AC"/>
                </a:solidFill>
                <a:latin typeface="Arial" panose="02020603050405020304" pitchFamily="2"/>
              </a:rPr>
              <a:t>.2</a:t>
            </a:r>
            <a:r>
              <a:rPr lang="it-IT" sz="1000" b="1" spc="-17" baseline="30000">
                <a:solidFill>
                  <a:srgbClr val="4C79AC"/>
                </a:solidFill>
                <a:latin typeface="Times New Roman" panose="02020603050405020304" pitchFamily="1"/>
              </a:rPr>
              <a:t>1</a:t>
            </a:r>
            <a:r>
              <a:rPr lang="it-IT" sz="1000" b="1" spc="-17">
                <a:solidFill>
                  <a:srgbClr val="4C79AC"/>
                </a:solidFill>
                <a:latin typeface="Arial" panose="02020603050405020304" pitchFamily="2"/>
              </a:rPr>
              <a:t>4 </a:t>
            </a:r>
          </a:p>
          <a:p>
            <a:pPr marL="0" marR="160020" indent="0" algn="r">
              <a:lnSpc>
                <a:spcPts val="1000"/>
              </a:lnSpc>
              <a:spcBef>
                <a:spcPts val="370"/>
              </a:spcBef>
              <a:spcAft>
                <a:spcPts val="0"/>
              </a:spcAft>
            </a:pPr>
            <a:r>
              <a:rPr lang="it-IT" sz="1300" b="1" spc="-6">
                <a:solidFill>
                  <a:srgbClr val="000000"/>
                </a:solidFill>
                <a:latin typeface="Arial" panose="02020603050405020304" pitchFamily="2"/>
              </a:rPr>
              <a:t>Casa della Salute </a:t>
            </a:r>
          </a:p>
        </p:txBody>
      </p:sp>
      <p:sp>
        <p:nvSpPr>
          <p:cNvPr id="565" name="Segnaposto testo 564"/>
          <p:cNvSpPr>
            <a:spLocks noGrp="1"/>
          </p:cNvSpPr>
          <p:nvPr>
            <p:ph type="body" idx="10"/>
          </p:nvPr>
        </p:nvSpPr>
        <p:spPr>
          <a:xfrm>
            <a:off x="1703771" y="5157379"/>
            <a:ext cx="2057300" cy="175692"/>
          </a:xfrm>
          <a:prstGeom prst="rect">
            <a:avLst/>
          </a:prstGeom>
          <a:noFill/>
          <a:ln w="0" cmpd="sng">
            <a:noFill/>
            <a:prstDash val="solid"/>
          </a:ln>
        </p:spPr>
        <p:txBody>
          <a:bodyPr vert="horz" lIns="0" tIns="0" rIns="0" bIns="0" anchor="t"/>
          <a:lstStyle>
            <a:lvl1pPr marL="0" marR="0" indent="0" algn="r">
              <a:lnSpc>
                <a:spcPts val="1369"/>
              </a:lnSpc>
              <a:spcAft>
                <a:spcPts val="4506"/>
              </a:spcAft>
              <a:defRPr/>
            </a:lvl1pPr>
          </a:lstStyle>
          <a:p>
            <a:pPr marL="0" marR="0" indent="0" algn="r">
              <a:lnSpc>
                <a:spcPts val="1200"/>
              </a:lnSpc>
              <a:spcAft>
                <a:spcPts val="3950"/>
              </a:spcAft>
            </a:pPr>
            <a:r>
              <a:rPr lang="it-IT" sz="1500" b="1" spc="74">
                <a:solidFill>
                  <a:srgbClr val="99B65D"/>
                </a:solidFill>
                <a:latin typeface="Arial" panose="02020603050405020304" pitchFamily="2"/>
              </a:rPr>
              <a:t>Assistenza Sociale </a:t>
            </a:r>
          </a:p>
        </p:txBody>
      </p:sp>
      <p:sp>
        <p:nvSpPr>
          <p:cNvPr id="566" name="Segnaposto testo 565"/>
          <p:cNvSpPr>
            <a:spLocks noGrp="1"/>
          </p:cNvSpPr>
          <p:nvPr>
            <p:ph type="body" idx="10"/>
          </p:nvPr>
        </p:nvSpPr>
        <p:spPr>
          <a:xfrm>
            <a:off x="1703771" y="5895146"/>
            <a:ext cx="7001504" cy="1077954"/>
          </a:xfrm>
          <a:prstGeom prst="rect">
            <a:avLst/>
          </a:prstGeom>
          <a:noFill/>
          <a:ln w="0" cmpd="sng">
            <a:noFill/>
            <a:prstDash val="solid"/>
          </a:ln>
        </p:spPr>
        <p:txBody>
          <a:bodyPr vert="horz" lIns="0" tIns="32584" rIns="0" bIns="0" anchor="t"/>
          <a:lstStyle>
            <a:lvl1pPr marL="677986" marR="0" indent="0" algn="l">
              <a:lnSpc>
                <a:spcPts val="1369"/>
              </a:lnSpc>
              <a:spcBef>
                <a:spcPts val="262"/>
              </a:spcBef>
              <a:spcAft>
                <a:spcPts val="4956"/>
              </a:spcAft>
              <a:defRPr/>
            </a:lvl1pPr>
          </a:lstStyle>
          <a:p>
            <a:pPr marL="594360" marR="0" indent="0" algn="l">
              <a:lnSpc>
                <a:spcPts val="1600"/>
              </a:lnSpc>
              <a:spcAft>
                <a:spcPts val="0"/>
              </a:spcAft>
            </a:pPr>
            <a:r>
              <a:rPr lang="it-IT" sz="1300" b="1" spc="-114">
                <a:solidFill>
                  <a:srgbClr val="923029"/>
                </a:solidFill>
                <a:latin typeface="Arial" panose="02020603050405020304" pitchFamily="2"/>
              </a:rPr>
              <a:t>/e</a:t>
            </a:r>
            <a:r>
              <a:rPr lang="it-IT" sz="1300" b="1" spc="-114" baseline="30000">
                <a:solidFill>
                  <a:srgbClr val="923029"/>
                </a:solidFill>
                <a:latin typeface="Arial Narrow" panose="02020603050405020304" pitchFamily="2"/>
              </a:rPr>
              <a:t>(411</a:t>
            </a:r>
            <a:r>
              <a:rPr lang="it-IT" sz="1300" b="1" spc="-114">
                <a:solidFill>
                  <a:srgbClr val="923029"/>
                </a:solidFill>
                <a:latin typeface="Arial" panose="02020603050405020304" pitchFamily="2"/>
              </a:rPr>
              <a:t>b.. </a:t>
            </a:r>
          </a:p>
          <a:p>
            <a:pPr marL="594360" marR="0" indent="0" algn="l">
              <a:lnSpc>
                <a:spcPts val="1200"/>
              </a:lnSpc>
              <a:spcBef>
                <a:spcPts val="230"/>
              </a:spcBef>
              <a:spcAft>
                <a:spcPts val="4345"/>
              </a:spcAft>
            </a:pPr>
            <a:r>
              <a:rPr lang="it-IT" sz="1300" b="1" spc="-17">
                <a:solidFill>
                  <a:srgbClr val="0B695B"/>
                </a:solidFill>
                <a:latin typeface="Arial" panose="02020603050405020304" pitchFamily="2"/>
              </a:rPr>
              <a:t>Assistenza Domiciliare </a:t>
            </a:r>
          </a:p>
        </p:txBody>
      </p:sp>
      <p:sp>
        <p:nvSpPr>
          <p:cNvPr id="567" name="Segnaposto testo 566"/>
          <p:cNvSpPr>
            <a:spLocks noGrp="1"/>
          </p:cNvSpPr>
          <p:nvPr>
            <p:ph type="body" idx="10"/>
          </p:nvPr>
        </p:nvSpPr>
        <p:spPr>
          <a:xfrm>
            <a:off x="3761074" y="5157378"/>
            <a:ext cx="4997679" cy="737768"/>
          </a:xfrm>
          <a:prstGeom prst="rect">
            <a:avLst/>
          </a:prstGeom>
          <a:noFill/>
          <a:ln w="0" cmpd="sng">
            <a:noFill/>
            <a:prstDash val="solid"/>
          </a:ln>
        </p:spPr>
        <p:txBody>
          <a:bodyPr vert="horz" lIns="0" tIns="0" rIns="0" bIns="0" anchor="t"/>
          <a:lstStyle>
            <a:lvl1pPr marL="0" marR="0" indent="0" algn="l">
              <a:lnSpc>
                <a:spcPts val="1369"/>
              </a:lnSpc>
              <a:spcBef>
                <a:spcPts val="1300"/>
              </a:spcBef>
              <a:spcAft>
                <a:spcPts val="548"/>
              </a:spcAft>
              <a:defRPr/>
            </a:lvl1pPr>
          </a:lstStyle>
          <a:p>
            <a:pPr marL="45720" marR="0" indent="0" algn="l">
              <a:lnSpc>
                <a:spcPts val="2400"/>
              </a:lnSpc>
              <a:spcAft>
                <a:spcPts val="0"/>
              </a:spcAft>
            </a:pPr>
            <a:r>
              <a:rPr lang="it-IT" sz="4200" spc="23">
                <a:solidFill>
                  <a:srgbClr val="000000"/>
                </a:solidFill>
                <a:latin typeface="Arial" panose="02020603050405020304" pitchFamily="2"/>
              </a:rPr>
              <a:t>'</a:t>
            </a:r>
            <a:r>
              <a:rPr lang="it-IT" sz="4200" spc="23">
                <a:solidFill>
                  <a:srgbClr val="65BCE5"/>
                </a:solidFill>
                <a:latin typeface="Arial" panose="02020603050405020304" pitchFamily="2"/>
              </a:rPr>
              <a:t> i</a:t>
            </a:r>
            <a:r>
              <a:rPr lang="it-IT" sz="1500" b="1" spc="-11">
                <a:solidFill>
                  <a:srgbClr val="757941"/>
                </a:solidFill>
                <a:latin typeface="Arial" panose="02020603050405020304" pitchFamily="2"/>
              </a:rPr>
              <a:t> Assistenza Sanitaria Ambulatoriale </a:t>
            </a:r>
          </a:p>
          <a:p>
            <a:pPr marL="0" marR="0" indent="0" algn="l">
              <a:lnSpc>
                <a:spcPts val="1200"/>
              </a:lnSpc>
              <a:spcBef>
                <a:spcPts val="1140"/>
              </a:spcBef>
              <a:spcAft>
                <a:spcPts val="480"/>
              </a:spcAft>
            </a:pPr>
            <a:r>
              <a:rPr lang="it-IT" sz="1300" b="1" spc="-17">
                <a:solidFill>
                  <a:srgbClr val="000000"/>
                </a:solidFill>
                <a:latin typeface="Arial" panose="02020603050405020304" pitchFamily="2"/>
              </a:rPr>
              <a:t>Ambulatorio Medico </a:t>
            </a:r>
          </a:p>
        </p:txBody>
      </p:sp>
      <p:sp>
        <p:nvSpPr>
          <p:cNvPr id="568" name="Segnaposto testo 567"/>
          <p:cNvSpPr>
            <a:spLocks noGrp="1"/>
          </p:cNvSpPr>
          <p:nvPr>
            <p:ph type="body" idx="10"/>
          </p:nvPr>
        </p:nvSpPr>
        <p:spPr>
          <a:xfrm>
            <a:off x="5418794" y="7120797"/>
            <a:ext cx="3426110" cy="244289"/>
          </a:xfrm>
          <a:prstGeom prst="rect">
            <a:avLst/>
          </a:prstGeom>
          <a:noFill/>
          <a:ln w="0" cmpd="sng">
            <a:noFill/>
            <a:prstDash val="solid"/>
          </a:ln>
        </p:spPr>
        <p:txBody>
          <a:bodyPr vert="horz" lIns="0" tIns="0" rIns="0" bIns="0" anchor="t">
            <a:normAutofit fontScale="95000"/>
          </a:bodyPr>
          <a:lstStyle>
            <a:lvl1pPr marL="0" marR="0" indent="0" algn="l">
              <a:lnSpc>
                <a:spcPts val="1939"/>
              </a:lnSpc>
              <a:spcAft>
                <a:spcPts val="0"/>
              </a:spcAft>
              <a:defRPr/>
            </a:lvl1pPr>
          </a:lstStyle>
          <a:p>
            <a:pPr marL="0" marR="0" indent="0" algn="l">
              <a:lnSpc>
                <a:spcPts val="1700"/>
              </a:lnSpc>
              <a:spcAft>
                <a:spcPts val="0"/>
              </a:spcAft>
            </a:pPr>
            <a:r>
              <a:rPr lang="it-IT" sz="1700" b="1" spc="-29">
                <a:solidFill>
                  <a:srgbClr val="000000"/>
                </a:solidFill>
                <a:latin typeface="Arial" panose="02020603050405020304" pitchFamily="2"/>
              </a:rPr>
              <a:t>Fonte: Regione Emilia-Romagna </a:t>
            </a:r>
          </a:p>
        </p:txBody>
      </p:sp>
    </p:spTree>
    <p:extLst>
      <p:ext uri="{BB962C8B-B14F-4D97-AF65-F5344CB8AC3E}">
        <p14:creationId xmlns:p14="http://schemas.microsoft.com/office/powerpoint/2010/main" val="396906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egnaposto testo 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92" name="Segnaposto testo 91"/>
          <p:cNvSpPr>
            <a:spLocks noGrp="1"/>
          </p:cNvSpPr>
          <p:nvPr>
            <p:ph type="body" idx="10"/>
          </p:nvPr>
        </p:nvSpPr>
        <p:spPr>
          <a:xfrm>
            <a:off x="1334771" y="350522"/>
            <a:ext cx="7315200" cy="2465705"/>
          </a:xfrm>
          <a:prstGeom prst="rect">
            <a:avLst/>
          </a:prstGeom>
          <a:noFill/>
          <a:ln w="0" cmpd="sng">
            <a:noFill/>
            <a:prstDash val="solid"/>
          </a:ln>
        </p:spPr>
        <p:txBody>
          <a:bodyPr vert="horz" lIns="0" tIns="686828" rIns="0" bIns="0" anchor="t"/>
          <a:lstStyle>
            <a:lvl1pPr marL="0" marR="0" indent="0" algn="l">
              <a:lnSpc>
                <a:spcPts val="6160"/>
              </a:lnSpc>
              <a:spcAft>
                <a:spcPts val="9690"/>
              </a:spcAft>
              <a:defRPr/>
            </a:lvl1pPr>
          </a:lstStyle>
          <a:p>
            <a:pPr marL="0" marR="0" indent="0" algn="l">
              <a:lnSpc>
                <a:spcPts val="5400"/>
              </a:lnSpc>
              <a:spcAft>
                <a:spcPts val="8495"/>
              </a:spcAft>
            </a:pPr>
            <a:r>
              <a:rPr lang="it-IT" sz="4800" b="1" spc="-15">
                <a:solidFill>
                  <a:srgbClr val="FF0000"/>
                </a:solidFill>
                <a:latin typeface="Arial" panose="02020603050405020304" pitchFamily="2"/>
              </a:rPr>
              <a:t>2. La riforma “833” </a:t>
            </a:r>
          </a:p>
        </p:txBody>
      </p:sp>
      <p:sp>
        <p:nvSpPr>
          <p:cNvPr id="93" name="Segnaposto testo 92"/>
          <p:cNvSpPr>
            <a:spLocks noGrp="1"/>
          </p:cNvSpPr>
          <p:nvPr>
            <p:ph type="body" idx="10"/>
          </p:nvPr>
        </p:nvSpPr>
        <p:spPr>
          <a:xfrm>
            <a:off x="1334771" y="2816227"/>
            <a:ext cx="7315200" cy="4395470"/>
          </a:xfrm>
          <a:prstGeom prst="rect">
            <a:avLst/>
          </a:prstGeom>
          <a:noFill/>
          <a:ln w="0" cmpd="sng">
            <a:noFill/>
            <a:prstDash val="solid"/>
          </a:ln>
        </p:spPr>
        <p:txBody>
          <a:bodyPr vert="horz" lIns="0" tIns="0" rIns="0" bIns="0" anchor="t"/>
          <a:lstStyle>
            <a:lvl1pPr marL="365070" marR="0" indent="0" algn="just">
              <a:lnSpc>
                <a:spcPts val="3878"/>
              </a:lnSpc>
              <a:spcBef>
                <a:spcPts val="234"/>
              </a:spcBef>
              <a:spcAft>
                <a:spcPts val="11846"/>
              </a:spcAft>
              <a:defRPr/>
            </a:lvl1pPr>
          </a:lstStyle>
          <a:p>
            <a:pPr marL="0" marR="0" indent="0" algn="just">
              <a:lnSpc>
                <a:spcPts val="4000"/>
              </a:lnSpc>
              <a:spcAft>
                <a:spcPts val="0"/>
              </a:spcAft>
            </a:pPr>
            <a:r>
              <a:rPr lang="it-IT" sz="3700" b="1" spc="-15">
                <a:solidFill>
                  <a:srgbClr val="009999"/>
                </a:solidFill>
                <a:latin typeface="Arial" panose="02020603050405020304" pitchFamily="2"/>
              </a:rPr>
              <a:t>Innovazioni tecniche </a:t>
            </a:r>
          </a:p>
          <a:p>
            <a:pPr marL="320040" marR="0" indent="0" algn="just">
              <a:lnSpc>
                <a:spcPts val="3400"/>
              </a:lnSpc>
              <a:spcBef>
                <a:spcPts val="910"/>
              </a:spcBef>
              <a:spcAft>
                <a:spcPts val="0"/>
              </a:spcAft>
            </a:pPr>
            <a:r>
              <a:rPr lang="it-IT" sz="3000" spc="10">
                <a:solidFill>
                  <a:srgbClr val="000000"/>
                </a:solidFill>
                <a:latin typeface="Arial" panose="02020603050405020304" pitchFamily="2"/>
              </a:rPr>
              <a:t>Unificazione degli enti che assicuravano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prevenzione, assistenza e riabilitazione </a:t>
            </a:r>
          </a:p>
          <a:p>
            <a:pPr marL="320040" marR="0" indent="0" algn="just">
              <a:lnSpc>
                <a:spcPts val="3400"/>
              </a:lnSpc>
              <a:spcBef>
                <a:spcPts val="925"/>
              </a:spcBef>
              <a:spcAft>
                <a:spcPts val="0"/>
              </a:spcAft>
            </a:pPr>
            <a:r>
              <a:rPr lang="it-IT" sz="3000" spc="-10">
                <a:solidFill>
                  <a:srgbClr val="000000"/>
                </a:solidFill>
                <a:latin typeface="Arial" panose="02020603050405020304" pitchFamily="2"/>
              </a:rPr>
              <a:t>Obiettivo prevenzione </a:t>
            </a:r>
          </a:p>
          <a:p>
            <a:pPr marL="320040" marR="0" indent="0" algn="just">
              <a:lnSpc>
                <a:spcPts val="3400"/>
              </a:lnSpc>
              <a:spcBef>
                <a:spcPts val="925"/>
              </a:spcBef>
              <a:spcAft>
                <a:spcPts val="0"/>
              </a:spcAft>
            </a:pPr>
            <a:r>
              <a:rPr lang="it-IT" sz="3000" spc="-10">
                <a:solidFill>
                  <a:srgbClr val="000000"/>
                </a:solidFill>
                <a:latin typeface="Arial" panose="02020603050405020304" pitchFamily="2"/>
              </a:rPr>
              <a:t>Potenziamento dei servizi assistenziali di </a:t>
            </a:r>
          </a:p>
          <a:p>
            <a:pPr marL="320040" marR="0" indent="0" algn="just">
              <a:lnSpc>
                <a:spcPts val="3400"/>
              </a:lnSpc>
              <a:spcBef>
                <a:spcPts val="205"/>
              </a:spcBef>
              <a:spcAft>
                <a:spcPts val="10385"/>
              </a:spcAft>
            </a:pPr>
            <a:r>
              <a:rPr lang="it-IT" sz="3000" spc="-5">
                <a:solidFill>
                  <a:srgbClr val="000000"/>
                </a:solidFill>
                <a:latin typeface="Arial" panose="02020603050405020304" pitchFamily="2"/>
              </a:rPr>
              <a:t>primo livello nel Distretto Sanitario </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31_1_">
    <p:bg>
      <p:bgPr>
        <a:solidFill>
          <a:schemeClr val="bg1">
            <a:alpha val="0"/>
          </a:schemeClr>
        </a:solidFill>
        <a:effectLst/>
      </p:bgPr>
    </p:bg>
    <p:spTree>
      <p:nvGrpSpPr>
        <p:cNvPr id="1" name=""/>
        <p:cNvGrpSpPr/>
        <p:nvPr/>
      </p:nvGrpSpPr>
      <p:grpSpPr>
        <a:xfrm>
          <a:off x="0" y="0"/>
          <a:ext cx="0" cy="0"/>
          <a:chOff x="0" y="0"/>
          <a:chExt cx="0" cy="0"/>
        </a:xfrm>
      </p:grpSpPr>
      <p:sp>
        <p:nvSpPr>
          <p:cNvPr id="585" name="Segnaposto testo 584"/>
          <p:cNvSpPr>
            <a:spLocks noGrp="1"/>
          </p:cNvSpPr>
          <p:nvPr>
            <p:ph type="body" idx="10"/>
          </p:nvPr>
        </p:nvSpPr>
        <p:spPr>
          <a:xfrm>
            <a:off x="919475" y="2646586"/>
            <a:ext cx="9183578" cy="3884833"/>
          </a:xfrm>
          <a:prstGeom prst="rect">
            <a:avLst/>
          </a:prstGeom>
          <a:solidFill>
            <a:srgbClr val="C8C7C6"/>
          </a:solidFill>
          <a:ln w="0" cmpd="sng">
            <a:noFill/>
            <a:prstDash val="solid"/>
          </a:ln>
        </p:spPr>
        <p:txBody>
          <a:bodyPr vert="horz" lIns="0" tIns="0" rIns="0" bIns="0" anchor="t"/>
          <a:lstStyle/>
          <a:p>
            <a:pPr algn="l"/>
            <a:r>
              <a:rPr lang="en-US" sz="100"/>
              <a:t> </a:t>
            </a:r>
          </a:p>
        </p:txBody>
      </p:sp>
      <p:sp>
        <p:nvSpPr>
          <p:cNvPr id="589" name="Segnaposto testo 588"/>
          <p:cNvSpPr>
            <a:spLocks noGrp="1"/>
          </p:cNvSpPr>
          <p:nvPr>
            <p:ph type="body" idx="10"/>
          </p:nvPr>
        </p:nvSpPr>
        <p:spPr>
          <a:xfrm>
            <a:off x="292629" y="1027556"/>
            <a:ext cx="10160239" cy="1543434"/>
          </a:xfrm>
          <a:prstGeom prst="rect">
            <a:avLst/>
          </a:prstGeom>
          <a:noFill/>
          <a:ln w="0" cmpd="sng">
            <a:noFill/>
            <a:prstDash val="solid"/>
          </a:ln>
        </p:spPr>
        <p:txBody>
          <a:bodyPr vert="horz" lIns="0" tIns="181022" rIns="0" bIns="0" anchor="t">
            <a:normAutofit fontScale="95000"/>
          </a:bodyPr>
          <a:lstStyle>
            <a:lvl1pPr marL="677986" marR="1147362" indent="-260764" algn="l">
              <a:lnSpc>
                <a:spcPts val="2053"/>
              </a:lnSpc>
              <a:spcBef>
                <a:spcPts val="222"/>
              </a:spcBef>
              <a:spcAft>
                <a:spcPts val="1124"/>
              </a:spcAft>
              <a:defRPr/>
            </a:lvl1pPr>
          </a:lstStyle>
          <a:p>
            <a:pPr marL="365760" marR="0" indent="0" algn="l">
              <a:lnSpc>
                <a:spcPts val="2200"/>
              </a:lnSpc>
              <a:spcAft>
                <a:spcPts val="0"/>
              </a:spcAft>
            </a:pPr>
            <a:r>
              <a:rPr lang="it-IT" sz="2100" b="1" spc="120">
                <a:solidFill>
                  <a:srgbClr val="1F497E"/>
                </a:solidFill>
                <a:latin typeface="Verdana" panose="02020603050405020304" pitchFamily="2"/>
              </a:rPr>
              <a:t>Trasformazione geografia dei</a:t>
            </a:r>
            <a:r>
              <a:rPr lang="it-IT" sz="2100" b="1" spc="120">
                <a:solidFill>
                  <a:srgbClr val="143C7F"/>
                </a:solidFill>
                <a:latin typeface="Verdana" panose="02020603050405020304" pitchFamily="2"/>
              </a:rPr>
              <a:t> servizi</a:t>
            </a:r>
            <a:r>
              <a:rPr lang="it-IT" sz="2100" b="1" spc="120">
                <a:solidFill>
                  <a:srgbClr val="1F497E"/>
                </a:solidFill>
                <a:latin typeface="Verdana" panose="02020603050405020304" pitchFamily="2"/>
              </a:rPr>
              <a:t> e</a:t>
            </a:r>
            <a:r>
              <a:rPr lang="it-IT" sz="2100" b="1" spc="120">
                <a:solidFill>
                  <a:srgbClr val="143C7F"/>
                </a:solidFill>
                <a:latin typeface="Verdana" panose="02020603050405020304" pitchFamily="2"/>
              </a:rPr>
              <a:t> accesso</a:t>
            </a:r>
            <a:r>
              <a:rPr lang="it-IT" sz="2100" b="1" spc="120">
                <a:solidFill>
                  <a:srgbClr val="1F497E"/>
                </a:solidFill>
                <a:latin typeface="Verdana" panose="02020603050405020304" pitchFamily="2"/>
              </a:rPr>
              <a:t> unitario </a:t>
            </a:r>
          </a:p>
          <a:p>
            <a:pPr marL="365760" marR="0" indent="0" algn="l">
              <a:lnSpc>
                <a:spcPts val="1800"/>
              </a:lnSpc>
              <a:spcBef>
                <a:spcPts val="895"/>
              </a:spcBef>
              <a:spcAft>
                <a:spcPts val="0"/>
              </a:spcAft>
            </a:pPr>
            <a:r>
              <a:rPr lang="it-IT" sz="1700" b="1" i="1" spc="57">
                <a:solidFill>
                  <a:srgbClr val="E46C0B"/>
                </a:solidFill>
                <a:latin typeface="Verdana" panose="02020603050405020304" pitchFamily="2"/>
              </a:rPr>
              <a:t>#1 SEGMENTAZIONE PAZIENTI </a:t>
            </a:r>
          </a:p>
          <a:p>
            <a:pPr marL="594360" marR="1005840" indent="-228600" algn="l">
              <a:lnSpc>
                <a:spcPts val="1800"/>
              </a:lnSpc>
              <a:spcBef>
                <a:spcPts val="195"/>
              </a:spcBef>
              <a:spcAft>
                <a:spcPts val="985"/>
              </a:spcAft>
            </a:pPr>
            <a:r>
              <a:rPr lang="it-IT" sz="1700" spc="0">
                <a:solidFill>
                  <a:srgbClr val="143C7F"/>
                </a:solidFill>
                <a:latin typeface="Verdana" panose="02020603050405020304" pitchFamily="2"/>
              </a:rPr>
              <a:t>Persone che dichiarano cronicità o</a:t>
            </a:r>
            <a:r>
              <a:rPr lang="it-IT" sz="1700" spc="0">
                <a:solidFill>
                  <a:srgbClr val="1F497E"/>
                </a:solidFill>
                <a:latin typeface="Verdana" panose="02020603050405020304" pitchFamily="2"/>
              </a:rPr>
              <a:t> limitazioni</a:t>
            </a:r>
            <a:r>
              <a:rPr lang="it-IT" sz="1700" spc="0">
                <a:solidFill>
                  <a:srgbClr val="143C7F"/>
                </a:solidFill>
                <a:latin typeface="Verdana" panose="02020603050405020304" pitchFamily="2"/>
              </a:rPr>
              <a:t> funzionali,</a:t>
            </a:r>
            <a:r>
              <a:rPr lang="it-IT" sz="1700" spc="0">
                <a:solidFill>
                  <a:srgbClr val="001A73"/>
                </a:solidFill>
                <a:latin typeface="Verdana" panose="02020603050405020304" pitchFamily="2"/>
              </a:rPr>
              <a:t> su</a:t>
            </a:r>
            <a:r>
              <a:rPr lang="it-IT" sz="1700" spc="0">
                <a:solidFill>
                  <a:srgbClr val="143C7F"/>
                </a:solidFill>
                <a:latin typeface="Verdana" panose="02020603050405020304" pitchFamily="2"/>
              </a:rPr>
              <a:t> 100 intervistati (2005;2013) </a:t>
            </a:r>
          </a:p>
        </p:txBody>
      </p:sp>
      <p:sp>
        <p:nvSpPr>
          <p:cNvPr id="590" name="Segnaposto testo 589"/>
          <p:cNvSpPr>
            <a:spLocks noGrp="1"/>
          </p:cNvSpPr>
          <p:nvPr>
            <p:ph type="body" idx="10"/>
          </p:nvPr>
        </p:nvSpPr>
        <p:spPr>
          <a:xfrm>
            <a:off x="669922" y="2570989"/>
            <a:ext cx="249550" cy="4048626"/>
          </a:xfrm>
          <a:prstGeom prst="rect">
            <a:avLst/>
          </a:prstGeom>
          <a:noFill/>
          <a:ln w="0" cmpd="sng">
            <a:noFill/>
            <a:prstDash val="solid"/>
          </a:ln>
        </p:spPr>
        <p:txBody>
          <a:bodyPr vert="horz" lIns="0" tIns="0" rIns="0" bIns="0" anchor="t"/>
          <a:lstStyle>
            <a:lvl1pPr marL="0" marR="0" indent="0" algn="l">
              <a:lnSpc>
                <a:spcPts val="2395"/>
              </a:lnSpc>
              <a:spcAft>
                <a:spcPts val="6884"/>
              </a:spcAft>
              <a:defRPr/>
            </a:lvl1pPr>
          </a:lstStyle>
          <a:p>
            <a:pPr marL="0" marR="0" indent="0" algn="l">
              <a:lnSpc>
                <a:spcPts val="2100"/>
              </a:lnSpc>
              <a:spcAft>
                <a:spcPts val="6035"/>
              </a:spcAft>
            </a:pPr>
            <a:r>
              <a:rPr lang="it-IT" sz="1100" spc="251">
                <a:solidFill>
                  <a:srgbClr val="001A73"/>
                </a:solidFill>
                <a:latin typeface="Verdana" panose="02020603050405020304" pitchFamily="2"/>
              </a:rPr>
              <a:t>20 </a:t>
            </a:r>
            <a:r>
              <a:rPr lang="it-IT" sz="1100" spc="251">
                <a:solidFill>
                  <a:srgbClr val="143C7F"/>
                </a:solidFill>
                <a:latin typeface="Verdana" panose="02020603050405020304" pitchFamily="2"/>
              </a:rPr>
              <a:t>18 </a:t>
            </a:r>
            <a:r>
              <a:rPr lang="it-IT" sz="1100" spc="251">
                <a:solidFill>
                  <a:srgbClr val="001A73"/>
                </a:solidFill>
                <a:latin typeface="Verdana" panose="02020603050405020304" pitchFamily="2"/>
              </a:rPr>
              <a:t>16 14 12 </a:t>
            </a:r>
            <a:r>
              <a:rPr lang="it-IT" sz="1100" spc="251">
                <a:solidFill>
                  <a:srgbClr val="143C7F"/>
                </a:solidFill>
                <a:latin typeface="Verdana" panose="02020603050405020304" pitchFamily="2"/>
              </a:rPr>
              <a:t>10 8 6 </a:t>
            </a:r>
            <a:r>
              <a:rPr lang="it-IT" sz="1100" b="1" spc="251">
                <a:solidFill>
                  <a:srgbClr val="1F497E"/>
                </a:solidFill>
                <a:latin typeface="Verdana" panose="02020603050405020304" pitchFamily="2"/>
              </a:rPr>
              <a:t>4 </a:t>
            </a:r>
            <a:r>
              <a:rPr lang="it-IT" sz="1100" spc="251">
                <a:solidFill>
                  <a:srgbClr val="001A73"/>
                </a:solidFill>
                <a:latin typeface="Verdana" panose="02020603050405020304" pitchFamily="2"/>
              </a:rPr>
              <a:t>2 O </a:t>
            </a:r>
          </a:p>
        </p:txBody>
      </p:sp>
      <p:sp>
        <p:nvSpPr>
          <p:cNvPr id="591" name="Segnaposto testo 590"/>
          <p:cNvSpPr>
            <a:spLocks noGrp="1"/>
          </p:cNvSpPr>
          <p:nvPr>
            <p:ph type="body" idx="10"/>
          </p:nvPr>
        </p:nvSpPr>
        <p:spPr>
          <a:xfrm>
            <a:off x="919475" y="6531419"/>
            <a:ext cx="8755779" cy="88196"/>
          </a:xfrm>
          <a:prstGeom prst="rect">
            <a:avLst/>
          </a:prstGeom>
          <a:noFill/>
          <a:ln w="0" cmpd="sng">
            <a:noFill/>
            <a:prstDash val="solid"/>
          </a:ln>
        </p:spPr>
        <p:txBody>
          <a:bodyPr vert="horz" lIns="0" tIns="0" rIns="0" bIns="0" anchor="t"/>
          <a:lstStyle/>
          <a:p>
            <a:pPr algn="l"/>
            <a:r>
              <a:rPr lang="en-US" sz="100"/>
              <a:t> </a:t>
            </a:r>
          </a:p>
        </p:txBody>
      </p:sp>
      <p:sp>
        <p:nvSpPr>
          <p:cNvPr id="592" name="Segnaposto testo 591"/>
          <p:cNvSpPr>
            <a:spLocks noGrp="1"/>
          </p:cNvSpPr>
          <p:nvPr>
            <p:ph type="body" idx="10"/>
          </p:nvPr>
        </p:nvSpPr>
        <p:spPr>
          <a:xfrm>
            <a:off x="705574" y="6619615"/>
            <a:ext cx="8969678" cy="652372"/>
          </a:xfrm>
          <a:prstGeom prst="rect">
            <a:avLst/>
          </a:prstGeom>
          <a:noFill/>
          <a:ln w="0" cmpd="sng">
            <a:noFill/>
            <a:prstDash val="solid"/>
          </a:ln>
        </p:spPr>
        <p:txBody>
          <a:bodyPr vert="horz" lIns="0" tIns="26792" rIns="0" bIns="0" anchor="t"/>
          <a:lstStyle>
            <a:lvl1pPr marL="417222" marR="0" indent="-208611" algn="l">
              <a:lnSpc>
                <a:spcPts val="1027"/>
              </a:lnSpc>
              <a:spcBef>
                <a:spcPts val="194"/>
              </a:spcBef>
              <a:spcAft>
                <a:spcPts val="439"/>
              </a:spcAft>
              <a:defRPr/>
            </a:lvl1pPr>
          </a:lstStyle>
          <a:p>
            <a:pPr marL="182880" marR="0" indent="0" algn="l">
              <a:lnSpc>
                <a:spcPts val="1200"/>
              </a:lnSpc>
              <a:spcAft>
                <a:spcPts val="0"/>
              </a:spcAft>
            </a:pPr>
            <a:r>
              <a:rPr lang="it-IT" sz="1100" spc="0">
                <a:solidFill>
                  <a:srgbClr val="001A73"/>
                </a:solidFill>
                <a:latin typeface="Verdana" panose="02020603050405020304" pitchFamily="2"/>
              </a:rPr>
              <a:t>Fonte: Elaborazioni OASI su dati ISTAT, "Condizioni</a:t>
            </a:r>
            <a:r>
              <a:rPr lang="it-IT" sz="1100" spc="0">
                <a:solidFill>
                  <a:srgbClr val="143C7F"/>
                </a:solidFill>
                <a:latin typeface="Verdana" panose="02020603050405020304" pitchFamily="2"/>
              </a:rPr>
              <a:t> di</a:t>
            </a:r>
            <a:r>
              <a:rPr lang="it-IT" sz="1100" spc="0">
                <a:solidFill>
                  <a:srgbClr val="001A73"/>
                </a:solidFill>
                <a:latin typeface="Verdana" panose="02020603050405020304" pitchFamily="2"/>
              </a:rPr>
              <a:t> salute e ricorso ai servizi sanitari 2013". </a:t>
            </a:r>
          </a:p>
          <a:p>
            <a:pPr marL="182880" marR="0" indent="0" algn="l">
              <a:lnSpc>
                <a:spcPts val="900"/>
              </a:lnSpc>
              <a:spcBef>
                <a:spcPts val="165"/>
              </a:spcBef>
              <a:spcAft>
                <a:spcPts val="0"/>
              </a:spcAft>
            </a:pPr>
            <a:r>
              <a:rPr lang="it-IT" sz="900" spc="6">
                <a:solidFill>
                  <a:srgbClr val="274169"/>
                </a:solidFill>
                <a:latin typeface="Verdana" panose="02020603050405020304" pitchFamily="2"/>
              </a:rPr>
              <a:t>(9</a:t>
            </a:r>
            <a:r>
              <a:rPr lang="it-IT" sz="900" spc="6">
                <a:solidFill>
                  <a:srgbClr val="1F497E"/>
                </a:solidFill>
                <a:latin typeface="Verdana" panose="02020603050405020304" pitchFamily="2"/>
              </a:rPr>
              <a:t> L'asma</a:t>
            </a:r>
            <a:r>
              <a:rPr lang="it-IT" sz="900" spc="6">
                <a:solidFill>
                  <a:srgbClr val="001A73"/>
                </a:solidFill>
                <a:latin typeface="Verdana" panose="02020603050405020304" pitchFamily="2"/>
              </a:rPr>
              <a:t> è dichiarata</a:t>
            </a:r>
            <a:r>
              <a:rPr lang="it-IT" sz="900" spc="6">
                <a:solidFill>
                  <a:srgbClr val="274169"/>
                </a:solidFill>
                <a:latin typeface="Verdana" panose="02020603050405020304" pitchFamily="2"/>
              </a:rPr>
              <a:t> da 3,5</a:t>
            </a:r>
            <a:r>
              <a:rPr lang="it-IT" sz="900" spc="6">
                <a:solidFill>
                  <a:srgbClr val="001A73"/>
                </a:solidFill>
                <a:latin typeface="Verdana" panose="02020603050405020304" pitchFamily="2"/>
              </a:rPr>
              <a:t> inter</a:t>
            </a:r>
            <a:r>
              <a:rPr lang="it-IT" sz="900" spc="6" baseline="30000">
                <a:solidFill>
                  <a:srgbClr val="001A73"/>
                </a:solidFill>
                <a:latin typeface="Verdana" panose="02020603050405020304" pitchFamily="2"/>
              </a:rPr>
              <a:t>-</a:t>
            </a:r>
            <a:r>
              <a:rPr lang="it-IT" sz="900" spc="6">
                <a:solidFill>
                  <a:srgbClr val="001A73"/>
                </a:solidFill>
                <a:latin typeface="Verdana" panose="02020603050405020304" pitchFamily="2"/>
              </a:rPr>
              <a:t>vistati</a:t>
            </a:r>
            <a:r>
              <a:rPr lang="it-IT" sz="900" spc="6">
                <a:solidFill>
                  <a:srgbClr val="274169"/>
                </a:solidFill>
                <a:latin typeface="Verdana" panose="02020603050405020304" pitchFamily="2"/>
              </a:rPr>
              <a:t> su</a:t>
            </a:r>
            <a:r>
              <a:rPr lang="it-IT" sz="900" spc="6">
                <a:solidFill>
                  <a:srgbClr val="143C7F"/>
                </a:solidFill>
                <a:latin typeface="Verdana" panose="02020603050405020304" pitchFamily="2"/>
              </a:rPr>
              <a:t> 100</a:t>
            </a:r>
            <a:r>
              <a:rPr lang="it-IT" sz="900" spc="6">
                <a:solidFill>
                  <a:srgbClr val="274169"/>
                </a:solidFill>
                <a:latin typeface="Verdana" panose="02020603050405020304" pitchFamily="2"/>
              </a:rPr>
              <a:t> nel 2005 e 4,2 nel</a:t>
            </a:r>
            <a:r>
              <a:rPr lang="it-IT" sz="900" spc="6">
                <a:solidFill>
                  <a:srgbClr val="143C7F"/>
                </a:solidFill>
                <a:latin typeface="Verdana" panose="02020603050405020304" pitchFamily="2"/>
              </a:rPr>
              <a:t> 2013,</a:t>
            </a:r>
            <a:r>
              <a:rPr lang="it-IT" sz="900" spc="6">
                <a:solidFill>
                  <a:srgbClr val="274169"/>
                </a:solidFill>
                <a:latin typeface="Verdana" panose="02020603050405020304" pitchFamily="2"/>
              </a:rPr>
              <a:t> mentre</a:t>
            </a:r>
            <a:r>
              <a:rPr lang="it-IT" sz="900" spc="6">
                <a:solidFill>
                  <a:srgbClr val="1F497E"/>
                </a:solidFill>
                <a:latin typeface="Verdana" panose="02020603050405020304" pitchFamily="2"/>
              </a:rPr>
              <a:t> bronchite</a:t>
            </a:r>
            <a:r>
              <a:rPr lang="it-IT" sz="900" spc="6">
                <a:solidFill>
                  <a:srgbClr val="274169"/>
                </a:solidFill>
                <a:latin typeface="Verdana" panose="02020603050405020304" pitchFamily="2"/>
              </a:rPr>
              <a:t> e enfisema passano da 4,5</a:t>
            </a:r>
            <a:r>
              <a:rPr lang="it-IT" sz="900" spc="6">
                <a:solidFill>
                  <a:srgbClr val="001A73"/>
                </a:solidFill>
                <a:latin typeface="Verdana" panose="02020603050405020304" pitchFamily="2"/>
              </a:rPr>
              <a:t> a</a:t>
            </a:r>
            <a:r>
              <a:rPr lang="it-IT" sz="900" spc="6">
                <a:solidFill>
                  <a:srgbClr val="143C7F"/>
                </a:solidFill>
                <a:latin typeface="Verdana" panose="02020603050405020304" pitchFamily="2"/>
              </a:rPr>
              <a:t> 3,8. </a:t>
            </a:r>
          </a:p>
          <a:p>
            <a:pPr marL="365760" marR="0" indent="-182880" algn="l">
              <a:lnSpc>
                <a:spcPts val="900"/>
              </a:lnSpc>
              <a:spcBef>
                <a:spcPts val="170"/>
              </a:spcBef>
              <a:spcAft>
                <a:spcPts val="385"/>
              </a:spcAft>
            </a:pPr>
            <a:r>
              <a:rPr lang="it-IT" sz="900" spc="0">
                <a:solidFill>
                  <a:srgbClr val="274169"/>
                </a:solidFill>
                <a:latin typeface="Verdana" panose="02020603050405020304" pitchFamily="2"/>
              </a:rPr>
              <a:t>(") Tassi</a:t>
            </a:r>
            <a:r>
              <a:rPr lang="it-IT" sz="900" spc="0">
                <a:solidFill>
                  <a:srgbClr val="143C7F"/>
                </a:solidFill>
                <a:latin typeface="Verdana" panose="02020603050405020304" pitchFamily="2"/>
              </a:rPr>
              <a:t> standardizzati</a:t>
            </a:r>
            <a:r>
              <a:rPr lang="it-IT" sz="900" spc="0">
                <a:solidFill>
                  <a:srgbClr val="274169"/>
                </a:solidFill>
                <a:latin typeface="Verdana" panose="02020603050405020304" pitchFamily="2"/>
              </a:rPr>
              <a:t> su</a:t>
            </a:r>
            <a:r>
              <a:rPr lang="it-IT" sz="900" spc="0">
                <a:solidFill>
                  <a:srgbClr val="001A73"/>
                </a:solidFill>
                <a:latin typeface="Verdana" panose="02020603050405020304" pitchFamily="2"/>
              </a:rPr>
              <a:t> 100</a:t>
            </a:r>
            <a:r>
              <a:rPr lang="it-IT" sz="900" spc="0">
                <a:solidFill>
                  <a:srgbClr val="274169"/>
                </a:solidFill>
                <a:latin typeface="Verdana" panose="02020603050405020304" pitchFamily="2"/>
              </a:rPr>
              <a:t> intervistati. Tra le</a:t>
            </a:r>
            <a:r>
              <a:rPr lang="it-IT" sz="900" spc="0">
                <a:solidFill>
                  <a:srgbClr val="001A73"/>
                </a:solidFill>
                <a:latin typeface="Verdana" panose="02020603050405020304" pitchFamily="2"/>
              </a:rPr>
              <a:t> limitazioni</a:t>
            </a:r>
            <a:r>
              <a:rPr lang="it-IT" sz="900" spc="0">
                <a:solidFill>
                  <a:srgbClr val="143C7F"/>
                </a:solidFill>
                <a:latin typeface="Verdana" panose="02020603050405020304" pitchFamily="2"/>
              </a:rPr>
              <a:t> funzionali sono comprese</a:t>
            </a:r>
            <a:r>
              <a:rPr lang="it-IT" sz="900" spc="0">
                <a:solidFill>
                  <a:srgbClr val="274169"/>
                </a:solidFill>
                <a:latin typeface="Verdana" panose="02020603050405020304" pitchFamily="2"/>
              </a:rPr>
              <a:t> quelle</a:t>
            </a:r>
            <a:r>
              <a:rPr lang="it-IT" sz="900" spc="0">
                <a:solidFill>
                  <a:srgbClr val="001A73"/>
                </a:solidFill>
                <a:latin typeface="Verdana" panose="02020603050405020304" pitchFamily="2"/>
              </a:rPr>
              <a:t> alla</a:t>
            </a:r>
            <a:r>
              <a:rPr lang="it-IT" sz="900" spc="0">
                <a:solidFill>
                  <a:srgbClr val="274169"/>
                </a:solidFill>
                <a:latin typeface="Verdana" panose="02020603050405020304" pitchFamily="2"/>
              </a:rPr>
              <a:t> vista,</a:t>
            </a:r>
            <a:r>
              <a:rPr lang="it-IT" sz="900" spc="0">
                <a:solidFill>
                  <a:srgbClr val="143C7F"/>
                </a:solidFill>
                <a:latin typeface="Verdana" panose="02020603050405020304" pitchFamily="2"/>
              </a:rPr>
              <a:t> all'udito,</a:t>
            </a:r>
            <a:r>
              <a:rPr lang="it-IT" sz="900" spc="0">
                <a:solidFill>
                  <a:srgbClr val="274169"/>
                </a:solidFill>
                <a:latin typeface="Verdana" panose="02020603050405020304" pitchFamily="2"/>
              </a:rPr>
              <a:t> alla parola,</a:t>
            </a:r>
            <a:r>
              <a:rPr lang="it-IT" sz="900" spc="0">
                <a:solidFill>
                  <a:srgbClr val="001A73"/>
                </a:solidFill>
                <a:latin typeface="Verdana" panose="02020603050405020304" pitchFamily="2"/>
              </a:rPr>
              <a:t> alle</a:t>
            </a:r>
            <a:r>
              <a:rPr lang="it-IT" sz="900" spc="0">
                <a:solidFill>
                  <a:srgbClr val="274169"/>
                </a:solidFill>
                <a:latin typeface="Verdana" panose="02020603050405020304" pitchFamily="2"/>
              </a:rPr>
              <a:t> funzioni quotidiane,</a:t>
            </a:r>
            <a:r>
              <a:rPr lang="it-IT" sz="900" spc="0">
                <a:solidFill>
                  <a:srgbClr val="001A73"/>
                </a:solidFill>
                <a:latin typeface="Verdana" panose="02020603050405020304" pitchFamily="2"/>
              </a:rPr>
              <a:t> al </a:t>
            </a:r>
            <a:r>
              <a:rPr lang="it-IT" sz="900" spc="0">
                <a:solidFill>
                  <a:srgbClr val="143C7F"/>
                </a:solidFill>
                <a:latin typeface="Verdana" panose="02020603050405020304" pitchFamily="2"/>
              </a:rPr>
              <a:t>movimenta</a:t>
            </a:r>
            <a:r>
              <a:rPr lang="it-IT" sz="900" spc="0" baseline="30000">
                <a:solidFill>
                  <a:srgbClr val="143C7F"/>
                </a:solidFill>
                <a:latin typeface="Verdana" panose="02020603050405020304" pitchFamily="2"/>
              </a:rPr>
              <a:t>.</a:t>
            </a:r>
            <a:r>
              <a:rPr lang="it-IT" sz="900" spc="0">
                <a:solidFill>
                  <a:srgbClr val="143C7F"/>
                </a:solidFill>
                <a:latin typeface="Verdana" panose="02020603050405020304" pitchFamily="2"/>
              </a:rPr>
              <a:t>,</a:t>
            </a:r>
            <a:r>
              <a:rPr lang="it-IT" sz="900" spc="0">
                <a:solidFill>
                  <a:srgbClr val="274169"/>
                </a:solidFill>
                <a:latin typeface="Verdana" panose="02020603050405020304" pitchFamily="2"/>
              </a:rPr>
              <a:t> confinamento. Gli</a:t>
            </a:r>
            <a:r>
              <a:rPr lang="it-IT" sz="900" spc="0">
                <a:solidFill>
                  <a:srgbClr val="001A73"/>
                </a:solidFill>
                <a:latin typeface="Verdana" panose="02020603050405020304" pitchFamily="2"/>
              </a:rPr>
              <a:t> intervistati</a:t>
            </a:r>
            <a:r>
              <a:rPr lang="it-IT" sz="900" spc="0">
                <a:solidFill>
                  <a:srgbClr val="274169"/>
                </a:solidFill>
                <a:latin typeface="Verdana" panose="02020603050405020304" pitchFamily="2"/>
              </a:rPr>
              <a:t> sulle</a:t>
            </a:r>
            <a:r>
              <a:rPr lang="it-IT" sz="900" spc="0">
                <a:solidFill>
                  <a:srgbClr val="143C7F"/>
                </a:solidFill>
                <a:latin typeface="Verdana" panose="02020603050405020304" pitchFamily="2"/>
              </a:rPr>
              <a:t> limitazioni funzionali</a:t>
            </a:r>
            <a:r>
              <a:rPr lang="it-IT" sz="900" spc="0">
                <a:solidFill>
                  <a:srgbClr val="274169"/>
                </a:solidFill>
                <a:latin typeface="Verdana" panose="02020603050405020304" pitchFamily="2"/>
              </a:rPr>
              <a:t> hanno almeno</a:t>
            </a:r>
            <a:r>
              <a:rPr lang="it-IT" sz="900" spc="0">
                <a:solidFill>
                  <a:srgbClr val="001A73"/>
                </a:solidFill>
                <a:latin typeface="Verdana" panose="02020603050405020304" pitchFamily="2"/>
              </a:rPr>
              <a:t> 25</a:t>
            </a:r>
            <a:r>
              <a:rPr lang="it-IT" sz="900" spc="0">
                <a:solidFill>
                  <a:srgbClr val="143C7F"/>
                </a:solidFill>
                <a:latin typeface="Verdana" panose="02020603050405020304" pitchFamily="2"/>
              </a:rPr>
              <a:t> anni </a:t>
            </a:r>
          </a:p>
        </p:txBody>
      </p:sp>
      <p:sp>
        <p:nvSpPr>
          <p:cNvPr id="595" name="Segnaposto testo 594"/>
          <p:cNvSpPr>
            <a:spLocks noGrp="1"/>
          </p:cNvSpPr>
          <p:nvPr>
            <p:ph type="body" idx="10"/>
          </p:nvPr>
        </p:nvSpPr>
        <p:spPr>
          <a:xfrm>
            <a:off x="5372749" y="2646586"/>
            <a:ext cx="1743135" cy="291187"/>
          </a:xfrm>
          <a:prstGeom prst="rect">
            <a:avLst/>
          </a:prstGeom>
          <a:solidFill>
            <a:srgbClr val="C8C7C6"/>
          </a:solid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1100" b="1" i="1" spc="-6">
                <a:solidFill>
                  <a:srgbClr val="E46C0B"/>
                </a:solidFill>
                <a:latin typeface="Verdana" panose="02020603050405020304" pitchFamily="2"/>
              </a:rPr>
              <a:t>CIRCA 18 MILIONI DI PAZIENTI CRONICI </a:t>
            </a:r>
          </a:p>
        </p:txBody>
      </p:sp>
      <p:sp>
        <p:nvSpPr>
          <p:cNvPr id="596" name="Segnaposto testo 595"/>
          <p:cNvSpPr>
            <a:spLocks noGrp="1"/>
          </p:cNvSpPr>
          <p:nvPr>
            <p:ph type="body" idx="10"/>
          </p:nvPr>
        </p:nvSpPr>
        <p:spPr>
          <a:xfrm>
            <a:off x="6053066" y="3333959"/>
            <a:ext cx="542176" cy="161693"/>
          </a:xfrm>
          <a:prstGeom prst="rect">
            <a:avLst/>
          </a:prstGeom>
          <a:solidFill>
            <a:srgbClr val="C8C7C6"/>
          </a:solidFill>
          <a:ln w="0" cmpd="sng">
            <a:noFill/>
            <a:prstDash val="solid"/>
          </a:ln>
        </p:spPr>
        <p:txBody>
          <a:bodyPr vert="horz" lIns="0" tIns="3622" rIns="0" bIns="0" anchor="t"/>
          <a:lstStyle>
            <a:lvl1pPr marL="0" marR="0" indent="0" algn="l">
              <a:lnSpc>
                <a:spcPts val="1255"/>
              </a:lnSpc>
              <a:spcAft>
                <a:spcPts val="0"/>
              </a:spcAft>
              <a:defRPr/>
            </a:lvl1pPr>
          </a:lstStyle>
          <a:p>
            <a:pPr marL="0" marR="0" indent="0" algn="l">
              <a:lnSpc>
                <a:spcPts val="1100"/>
              </a:lnSpc>
              <a:spcAft>
                <a:spcPts val="0"/>
              </a:spcAft>
            </a:pPr>
            <a:r>
              <a:rPr lang="it-IT" sz="1100" b="1" i="1" spc="-86">
                <a:solidFill>
                  <a:srgbClr val="E46C0B"/>
                </a:solidFill>
                <a:latin typeface="Verdana" panose="02020603050405020304" pitchFamily="2"/>
              </a:rPr>
              <a:t>DI CUI </a:t>
            </a:r>
          </a:p>
        </p:txBody>
      </p:sp>
      <p:sp>
        <p:nvSpPr>
          <p:cNvPr id="597" name="Segnaposto testo 596"/>
          <p:cNvSpPr>
            <a:spLocks noGrp="1"/>
          </p:cNvSpPr>
          <p:nvPr>
            <p:ph type="body" idx="10"/>
          </p:nvPr>
        </p:nvSpPr>
        <p:spPr>
          <a:xfrm>
            <a:off x="7333494" y="2940577"/>
            <a:ext cx="2149396" cy="480879"/>
          </a:xfrm>
          <a:prstGeom prst="rect">
            <a:avLst/>
          </a:prstGeom>
          <a:solidFill>
            <a:srgbClr val="C8C7C6"/>
          </a:solidFill>
          <a:ln w="0" cmpd="sng">
            <a:noFill/>
            <a:prstDash val="solid"/>
          </a:ln>
        </p:spPr>
        <p:txBody>
          <a:bodyPr vert="horz" lIns="0" tIns="3622" rIns="0" bIns="0" anchor="t"/>
          <a:lstStyle>
            <a:lvl1pPr marL="469375" marR="0" indent="-469375" algn="l">
              <a:lnSpc>
                <a:spcPts val="1255"/>
              </a:lnSpc>
              <a:spcBef>
                <a:spcPts val="23"/>
              </a:spcBef>
              <a:spcAft>
                <a:spcPts val="0"/>
              </a:spcAft>
              <a:tabLst>
                <a:tab pos="1981807" algn="r"/>
              </a:tabLst>
              <a:defRPr/>
            </a:lvl1pPr>
          </a:lstStyle>
          <a:p>
            <a:pPr marL="411480" marR="0" indent="0" algn="l">
              <a:lnSpc>
                <a:spcPts val="1100"/>
              </a:lnSpc>
              <a:spcAft>
                <a:spcPts val="0"/>
              </a:spcAft>
            </a:pPr>
            <a:r>
              <a:rPr lang="it-IT" sz="1100" b="1" i="1" spc="-23">
                <a:solidFill>
                  <a:srgbClr val="E46C0B"/>
                </a:solidFill>
                <a:latin typeface="Verdana" panose="02020603050405020304" pitchFamily="2"/>
              </a:rPr>
              <a:t>CIRCA 8 MILIONI DI </a:t>
            </a:r>
          </a:p>
          <a:p>
            <a:pPr marL="411480" marR="0" indent="-411480" algn="l">
              <a:lnSpc>
                <a:spcPts val="1100"/>
              </a:lnSpc>
              <a:spcBef>
                <a:spcPts val="20"/>
              </a:spcBef>
              <a:spcAft>
                <a:spcPts val="0"/>
              </a:spcAft>
              <a:tabLst>
                <a:tab pos="1737360" algn="r"/>
              </a:tabLst>
            </a:pPr>
            <a:r>
              <a:rPr lang="it-IT" sz="100" b="1" i="1" spc="0">
                <a:solidFill>
                  <a:srgbClr val="E46C0B"/>
                </a:solidFill>
                <a:latin typeface="Verdana" panose="02020603050405020304" pitchFamily="2"/>
              </a:rPr>
              <a:t> </a:t>
            </a:r>
            <a:r>
              <a:rPr lang="it-IT" sz="1100" b="1" i="1" spc="0">
                <a:solidFill>
                  <a:srgbClr val="E46C0B"/>
                </a:solidFill>
                <a:latin typeface="Verdana" panose="02020603050405020304" pitchFamily="2"/>
              </a:rPr>
              <a:t> PAZIENTI CRONICI </a:t>
            </a:r>
            <a:r>
              <a:t/>
            </a:r>
            <a:br/>
            <a:r>
              <a:rPr lang="it-IT" sz="1100" b="1" i="1" spc="0">
                <a:solidFill>
                  <a:srgbClr val="E46C0B"/>
                </a:solidFill>
                <a:latin typeface="Verdana" panose="02020603050405020304" pitchFamily="2"/>
              </a:rPr>
              <a:t>PLURIPATOLOGICI </a:t>
            </a:r>
          </a:p>
        </p:txBody>
      </p:sp>
      <p:sp>
        <p:nvSpPr>
          <p:cNvPr id="598" name="Segnaposto testo 597"/>
          <p:cNvSpPr>
            <a:spLocks noGrp="1"/>
          </p:cNvSpPr>
          <p:nvPr>
            <p:ph type="body" idx="10"/>
          </p:nvPr>
        </p:nvSpPr>
        <p:spPr>
          <a:xfrm>
            <a:off x="8688195" y="3881333"/>
            <a:ext cx="1414858" cy="635573"/>
          </a:xfrm>
          <a:prstGeom prst="rect">
            <a:avLst/>
          </a:prstGeom>
          <a:solidFill>
            <a:srgbClr val="C8C7C6"/>
          </a:solidFill>
          <a:ln w="0" cmpd="sng">
            <a:noFill/>
            <a:prstDash val="solid"/>
          </a:ln>
        </p:spPr>
        <p:txBody>
          <a:bodyPr vert="horz" lIns="0" tIns="2895" rIns="0" bIns="0" anchor="t"/>
          <a:lstStyle>
            <a:lvl1pPr marL="0" marR="0" indent="0" algn="l">
              <a:lnSpc>
                <a:spcPts val="1255"/>
              </a:lnSpc>
              <a:spcAft>
                <a:spcPts val="0"/>
              </a:spcAft>
              <a:defRPr/>
            </a:lvl1pPr>
          </a:lstStyle>
          <a:p>
            <a:pPr marL="0" marR="0" indent="0" algn="l">
              <a:lnSpc>
                <a:spcPts val="1100"/>
              </a:lnSpc>
              <a:spcAft>
                <a:spcPts val="0"/>
              </a:spcAft>
            </a:pPr>
            <a:r>
              <a:rPr lang="it-IT" sz="1100" b="1" i="1" spc="-34">
                <a:solidFill>
                  <a:srgbClr val="E46C0B"/>
                </a:solidFill>
                <a:latin typeface="Verdana" panose="02020603050405020304" pitchFamily="2"/>
              </a:rPr>
              <a:t>QUASI 4 MILIONI DI PERSONE CON LIMITAZIONI FUNZIONA LI </a:t>
            </a:r>
          </a:p>
        </p:txBody>
      </p:sp>
      <p:sp>
        <p:nvSpPr>
          <p:cNvPr id="599" name="Segnaposto testo 598"/>
          <p:cNvSpPr>
            <a:spLocks noGrp="1"/>
          </p:cNvSpPr>
          <p:nvPr>
            <p:ph type="body" idx="10"/>
          </p:nvPr>
        </p:nvSpPr>
        <p:spPr>
          <a:xfrm>
            <a:off x="1176449" y="5779651"/>
            <a:ext cx="6046382" cy="676171"/>
          </a:xfrm>
          <a:prstGeom prst="rect">
            <a:avLst/>
          </a:prstGeom>
          <a:solidFill>
            <a:srgbClr val="C8C7C6"/>
          </a:solidFill>
          <a:ln w="0" cmpd="sng">
            <a:noFill/>
            <a:prstDash val="solid"/>
          </a:ln>
        </p:spPr>
        <p:txBody>
          <a:bodyPr vert="horz" lIns="0" tIns="724" rIns="0" bIns="0" anchor="t"/>
          <a:lstStyle>
            <a:lvl1pPr marL="5110975" marR="0" indent="0" algn="r">
              <a:lnSpc>
                <a:spcPts val="1369"/>
              </a:lnSpc>
              <a:spcBef>
                <a:spcPts val="0"/>
              </a:spcBef>
              <a:spcAft>
                <a:spcPts val="194"/>
              </a:spcAft>
              <a:tabLst>
                <a:tab pos="2086112" algn="l"/>
                <a:tab pos="5788961" algn="r"/>
              </a:tabLst>
              <a:defRPr/>
            </a:lvl1pPr>
          </a:lstStyle>
          <a:p>
            <a:pPr marL="45720" marR="0" indent="0" algn="l">
              <a:lnSpc>
                <a:spcPts val="1200"/>
              </a:lnSpc>
              <a:spcAft>
                <a:spcPts val="0"/>
              </a:spcAft>
              <a:tabLst>
                <a:tab pos="960120" algn="l"/>
                <a:tab pos="1691640" algn="l"/>
                <a:tab pos="5120640" algn="r"/>
              </a:tabLst>
            </a:pPr>
            <a:r>
              <a:rPr lang="it-IT" sz="1100" spc="0">
                <a:solidFill>
                  <a:srgbClr val="001A73"/>
                </a:solidFill>
                <a:latin typeface="Verdana" panose="02020603050405020304" pitchFamily="2"/>
              </a:rPr>
              <a:t>Malattie Diabete Ipertensione Artrosi,artrite Osteoporosi Bronchite </a:t>
            </a:r>
          </a:p>
          <a:p>
            <a:pPr marL="0" marR="0" indent="0" algn="l">
              <a:lnSpc>
                <a:spcPts val="1100"/>
              </a:lnSpc>
              <a:spcBef>
                <a:spcPts val="10"/>
              </a:spcBef>
              <a:spcAft>
                <a:spcPts val="0"/>
              </a:spcAft>
              <a:tabLst>
                <a:tab pos="1828800" algn="l"/>
                <a:tab pos="5074920" algn="r"/>
              </a:tabLst>
            </a:pPr>
            <a:r>
              <a:rPr lang="it-IT" sz="1100" spc="0">
                <a:solidFill>
                  <a:srgbClr val="001A73"/>
                </a:solidFill>
                <a:latin typeface="Verdana" panose="02020603050405020304" pitchFamily="2"/>
              </a:rPr>
              <a:t>allergiche arteriosa cronica, </a:t>
            </a:r>
          </a:p>
          <a:p>
            <a:pPr marL="4480560" marR="0" indent="0" algn="r">
              <a:lnSpc>
                <a:spcPts val="1200"/>
              </a:lnSpc>
              <a:spcBef>
                <a:spcPts val="0"/>
              </a:spcBef>
              <a:spcAft>
                <a:spcPts val="170"/>
              </a:spcAft>
            </a:pPr>
            <a:r>
              <a:rPr lang="it-IT" sz="1100" spc="0">
                <a:solidFill>
                  <a:srgbClr val="001A73"/>
                </a:solidFill>
                <a:latin typeface="Verdana" panose="02020603050405020304" pitchFamily="2"/>
              </a:rPr>
              <a:t>enfisema e asma</a:t>
            </a:r>
            <a:r>
              <a:rPr lang="it-IT" sz="1100" spc="0">
                <a:solidFill>
                  <a:srgbClr val="143C7F"/>
                </a:solidFill>
                <a:latin typeface="Verdana" panose="02020603050405020304" pitchFamily="2"/>
              </a:rPr>
              <a:t> (*) </a:t>
            </a:r>
          </a:p>
        </p:txBody>
      </p:sp>
      <p:sp>
        <p:nvSpPr>
          <p:cNvPr id="600" name="Segnaposto testo 599"/>
          <p:cNvSpPr>
            <a:spLocks noGrp="1"/>
          </p:cNvSpPr>
          <p:nvPr>
            <p:ph type="body" idx="10"/>
          </p:nvPr>
        </p:nvSpPr>
        <p:spPr>
          <a:xfrm>
            <a:off x="7433019" y="5772655"/>
            <a:ext cx="2049873" cy="525677"/>
          </a:xfrm>
          <a:prstGeom prst="rect">
            <a:avLst/>
          </a:prstGeom>
          <a:solidFill>
            <a:srgbClr val="C8C7C6"/>
          </a:solidFill>
          <a:ln w="0" cmpd="sng">
            <a:noFill/>
            <a:prstDash val="solid"/>
          </a:ln>
        </p:spPr>
        <p:txBody>
          <a:bodyPr vert="horz" lIns="0" tIns="7966" rIns="0" bIns="0" anchor="t"/>
          <a:lstStyle>
            <a:lvl1pPr marL="0" marR="0" indent="104306" algn="l">
              <a:lnSpc>
                <a:spcPts val="1369"/>
              </a:lnSpc>
              <a:spcBef>
                <a:spcPts val="0"/>
              </a:spcBef>
              <a:spcAft>
                <a:spcPts val="160"/>
              </a:spcAft>
              <a:tabLst>
                <a:tab pos="990903" algn="l"/>
              </a:tabLst>
              <a:defRPr/>
            </a:lvl1pPr>
          </a:lstStyle>
          <a:p>
            <a:pPr marL="91440" marR="0" indent="0" algn="l">
              <a:lnSpc>
                <a:spcPts val="1100"/>
              </a:lnSpc>
              <a:spcAft>
                <a:spcPts val="0"/>
              </a:spcAft>
              <a:tabLst>
                <a:tab pos="1645920" algn="r"/>
              </a:tabLst>
            </a:pPr>
            <a:r>
              <a:rPr lang="it-IT" sz="1100" spc="0">
                <a:solidFill>
                  <a:srgbClr val="001A73"/>
                </a:solidFill>
                <a:latin typeface="Verdana" panose="02020603050405020304" pitchFamily="2"/>
              </a:rPr>
              <a:t>Tre o</a:t>
            </a:r>
            <a:r>
              <a:rPr lang="it-IT" sz="1100" spc="0">
                <a:solidFill>
                  <a:srgbClr val="143C7F"/>
                </a:solidFill>
                <a:latin typeface="Verdana" panose="02020603050405020304" pitchFamily="2"/>
              </a:rPr>
              <a:t> più</a:t>
            </a:r>
            <a:r>
              <a:rPr lang="it-IT" sz="100" spc="0">
                <a:solidFill>
                  <a:srgbClr val="001A73"/>
                </a:solidFill>
                <a:latin typeface="Verdana" panose="02020603050405020304" pitchFamily="2"/>
              </a:rPr>
              <a:t> </a:t>
            </a:r>
            <a:r>
              <a:rPr lang="it-IT" sz="1100" spc="0">
                <a:solidFill>
                  <a:srgbClr val="001A73"/>
                </a:solidFill>
                <a:latin typeface="Verdana" panose="02020603050405020304" pitchFamily="2"/>
              </a:rPr>
              <a:t>Limitazioni </a:t>
            </a:r>
          </a:p>
          <a:p>
            <a:pPr marL="0" marR="0" indent="91440" algn="l">
              <a:lnSpc>
                <a:spcPts val="1200"/>
              </a:lnSpc>
              <a:spcBef>
                <a:spcPts val="0"/>
              </a:spcBef>
              <a:spcAft>
                <a:spcPts val="140"/>
              </a:spcAft>
              <a:tabLst>
                <a:tab pos="868680" algn="l"/>
              </a:tabLst>
            </a:pPr>
            <a:r>
              <a:rPr lang="it-IT" sz="1100" spc="-11">
                <a:solidFill>
                  <a:srgbClr val="001A73"/>
                </a:solidFill>
                <a:latin typeface="Verdana" panose="02020603050405020304" pitchFamily="2"/>
              </a:rPr>
              <a:t>patologie funzionali</a:t>
            </a:r>
            <a:r>
              <a:rPr lang="it-IT" sz="1100" spc="-11">
                <a:solidFill>
                  <a:srgbClr val="143C7F"/>
                </a:solidFill>
                <a:latin typeface="Verdana" panose="02020603050405020304" pitchFamily="2"/>
              </a:rPr>
              <a:t> (**) </a:t>
            </a:r>
            <a:r>
              <a:t/>
            </a:r>
            <a:br/>
            <a:r>
              <a:rPr lang="it-IT" sz="1100" spc="-11">
                <a:solidFill>
                  <a:srgbClr val="001A73"/>
                </a:solidFill>
                <a:latin typeface="Verdana" panose="02020603050405020304" pitchFamily="2"/>
              </a:rPr>
              <a:t>croniche</a:t>
            </a:r>
            <a:r>
              <a:rPr lang="it-IT" sz="1100" spc="-11">
                <a:solidFill>
                  <a:srgbClr val="143C7F"/>
                </a:solidFill>
                <a:latin typeface="Verdana" panose="02020603050405020304" pitchFamily="2"/>
              </a:rPr>
              <a:t> (**) </a:t>
            </a:r>
          </a:p>
        </p:txBody>
      </p:sp>
      <p:sp>
        <p:nvSpPr>
          <p:cNvPr id="601" name="Segnaposto testo 600"/>
          <p:cNvSpPr>
            <a:spLocks noGrp="1"/>
          </p:cNvSpPr>
          <p:nvPr>
            <p:ph type="body" idx="10"/>
          </p:nvPr>
        </p:nvSpPr>
        <p:spPr>
          <a:xfrm>
            <a:off x="8124477" y="6350830"/>
            <a:ext cx="1166051" cy="165893"/>
          </a:xfrm>
          <a:prstGeom prst="rect">
            <a:avLst/>
          </a:prstGeom>
          <a:solidFill>
            <a:srgbClr val="C8C7C6"/>
          </a:solidFill>
          <a:ln w="0" cmpd="sng">
            <a:noFill/>
            <a:prstDash val="solid"/>
          </a:ln>
        </p:spPr>
        <p:txBody>
          <a:bodyPr vert="horz" lIns="0" tIns="2895" rIns="0" bIns="0" anchor="t"/>
          <a:lstStyle>
            <a:lvl1pPr marL="0" marR="0" indent="0" algn="l">
              <a:lnSpc>
                <a:spcPts val="1255"/>
              </a:lnSpc>
              <a:spcAft>
                <a:spcPts val="0"/>
              </a:spcAft>
              <a:tabLst>
                <a:tab pos="1147362" algn="r"/>
              </a:tabLst>
              <a:defRPr/>
            </a:lvl1pPr>
          </a:lstStyle>
          <a:p>
            <a:pPr marL="0" marR="0" indent="0" algn="l">
              <a:lnSpc>
                <a:spcPts val="1100"/>
              </a:lnSpc>
              <a:spcAft>
                <a:spcPts val="0"/>
              </a:spcAft>
              <a:tabLst>
                <a:tab pos="1005840" algn="r"/>
              </a:tabLst>
            </a:pPr>
            <a:r>
              <a:rPr lang="it-IT" sz="1100" spc="0">
                <a:solidFill>
                  <a:srgbClr val="001A73"/>
                </a:solidFill>
                <a:latin typeface="Verdana" panose="02020603050405020304" pitchFamily="2"/>
              </a:rPr>
              <a:t>2005</a:t>
            </a:r>
            <a:r>
              <a:rPr lang="it-IT" sz="100" spc="0">
                <a:solidFill>
                  <a:srgbClr val="964004"/>
                </a:solidFill>
                <a:latin typeface="Verdana" panose="02020603050405020304" pitchFamily="2"/>
              </a:rPr>
              <a:t> </a:t>
            </a:r>
            <a:r>
              <a:rPr lang="it-IT" sz="1100" spc="0">
                <a:solidFill>
                  <a:srgbClr val="964004"/>
                </a:solidFill>
                <a:latin typeface="Verdana" panose="02020603050405020304" pitchFamily="2"/>
              </a:rPr>
              <a:t>w2013 </a:t>
            </a:r>
          </a:p>
        </p:txBody>
      </p:sp>
      <p:sp>
        <p:nvSpPr>
          <p:cNvPr id="602" name="Segnaposto testo 601"/>
          <p:cNvSpPr>
            <a:spLocks noGrp="1"/>
          </p:cNvSpPr>
          <p:nvPr>
            <p:ph type="body" idx="10"/>
          </p:nvPr>
        </p:nvSpPr>
        <p:spPr>
          <a:xfrm>
            <a:off x="5771583" y="4593205"/>
            <a:ext cx="306738" cy="1081454"/>
          </a:xfrm>
          <a:prstGeom prst="rect">
            <a:avLst/>
          </a:prstGeom>
          <a:solidFill>
            <a:srgbClr val="E46C0A"/>
          </a:solidFill>
          <a:ln w="0" cmpd="sng">
            <a:noFill/>
            <a:prstDash val="solid"/>
          </a:ln>
        </p:spPr>
        <p:txBody>
          <a:bodyPr vert="horz" lIns="0" tIns="2895" rIns="0" bIns="0" anchor="t"/>
          <a:lstStyle>
            <a:lvl1pPr marL="0" marR="0" indent="0" algn="l">
              <a:lnSpc>
                <a:spcPts val="8669"/>
              </a:lnSpc>
              <a:spcAft>
                <a:spcPts val="0"/>
              </a:spcAft>
              <a:defRPr/>
            </a:lvl1pPr>
          </a:lstStyle>
          <a:p>
            <a:pPr marL="0" marR="0" indent="0" algn="l">
              <a:lnSpc>
                <a:spcPts val="7600"/>
              </a:lnSpc>
              <a:spcAft>
                <a:spcPts val="0"/>
              </a:spcAft>
            </a:pPr>
            <a:r>
              <a:rPr lang="it-IT" sz="1000" spc="0">
                <a:solidFill>
                  <a:srgbClr val="000000"/>
                </a:solidFill>
                <a:latin typeface="Arial" panose="02020603050405020304" pitchFamily="2"/>
              </a:rPr>
              <a:t>I </a:t>
            </a:r>
          </a:p>
        </p:txBody>
      </p:sp>
      <p:sp>
        <p:nvSpPr>
          <p:cNvPr id="603" name="Segnaposto testo 602"/>
          <p:cNvSpPr>
            <a:spLocks noGrp="1"/>
          </p:cNvSpPr>
          <p:nvPr>
            <p:ph type="body" idx="10"/>
          </p:nvPr>
        </p:nvSpPr>
        <p:spPr>
          <a:xfrm>
            <a:off x="9675251" y="6531419"/>
            <a:ext cx="642442" cy="740568"/>
          </a:xfrm>
          <a:prstGeom prst="rect">
            <a:avLst/>
          </a:prstGeom>
          <a:noFill/>
          <a:ln w="0" cmpd="sng">
            <a:noFill/>
            <a:prstDash val="solid"/>
          </a:ln>
        </p:spPr>
        <p:txBody>
          <a:bodyPr vert="horz" lIns="0" tIns="393904" rIns="0" bIns="0" anchor="t"/>
          <a:lstStyle>
            <a:lvl1pPr marL="208611" marR="0" indent="0" algn="l">
              <a:lnSpc>
                <a:spcPts val="2053"/>
              </a:lnSpc>
              <a:spcAft>
                <a:spcPts val="827"/>
              </a:spcAft>
              <a:defRPr/>
            </a:lvl1pPr>
          </a:lstStyle>
          <a:p>
            <a:pPr marL="182880" marR="0" indent="0" algn="l">
              <a:lnSpc>
                <a:spcPts val="1800"/>
              </a:lnSpc>
              <a:spcAft>
                <a:spcPts val="725"/>
              </a:spcAft>
            </a:pPr>
            <a:r>
              <a:rPr lang="it-IT" sz="1700" spc="188">
                <a:solidFill>
                  <a:srgbClr val="000000"/>
                </a:solidFill>
                <a:latin typeface="Verdana" panose="02020603050405020304" pitchFamily="2"/>
              </a:rPr>
              <a:t>10 </a:t>
            </a:r>
          </a:p>
        </p:txBody>
      </p:sp>
    </p:spTree>
    <p:extLst>
      <p:ext uri="{BB962C8B-B14F-4D97-AF65-F5344CB8AC3E}">
        <p14:creationId xmlns:p14="http://schemas.microsoft.com/office/powerpoint/2010/main" val="5651845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32_1_">
    <p:bg>
      <p:bgPr>
        <a:solidFill>
          <a:schemeClr val="bg1">
            <a:alpha val="0"/>
          </a:schemeClr>
        </a:solidFill>
        <a:effectLst/>
      </p:bgPr>
    </p:bg>
    <p:spTree>
      <p:nvGrpSpPr>
        <p:cNvPr id="1" name=""/>
        <p:cNvGrpSpPr/>
        <p:nvPr/>
      </p:nvGrpSpPr>
      <p:grpSpPr>
        <a:xfrm>
          <a:off x="0" y="0"/>
          <a:ext cx="0" cy="0"/>
          <a:chOff x="0" y="0"/>
          <a:chExt cx="0" cy="0"/>
        </a:xfrm>
      </p:grpSpPr>
      <p:sp>
        <p:nvSpPr>
          <p:cNvPr id="610" name="Segnaposto testo 609"/>
          <p:cNvSpPr>
            <a:spLocks noGrp="1"/>
          </p:cNvSpPr>
          <p:nvPr>
            <p:ph type="body" idx="10"/>
          </p:nvPr>
        </p:nvSpPr>
        <p:spPr>
          <a:xfrm>
            <a:off x="1047961" y="1236847"/>
            <a:ext cx="5379430" cy="429782"/>
          </a:xfrm>
          <a:prstGeom prst="rect">
            <a:avLst/>
          </a:prstGeom>
          <a:noFill/>
          <a:ln w="0" cmpd="sng">
            <a:noFill/>
            <a:prstDash val="solid"/>
          </a:ln>
        </p:spPr>
        <p:txBody>
          <a:bodyPr vert="horz" lIns="0" tIns="0" rIns="0" bIns="0" anchor="t">
            <a:normAutofit fontScale="70000"/>
          </a:bodyPr>
          <a:lstStyle>
            <a:lvl1pPr marL="0" marR="0" indent="0" algn="l">
              <a:lnSpc>
                <a:spcPts val="3422"/>
              </a:lnSpc>
              <a:spcAft>
                <a:spcPts val="0"/>
              </a:spcAft>
              <a:defRPr/>
            </a:lvl1pPr>
          </a:lstStyle>
          <a:p>
            <a:pPr marL="0" marR="0" indent="0" algn="l">
              <a:lnSpc>
                <a:spcPts val="3000"/>
              </a:lnSpc>
              <a:spcAft>
                <a:spcPts val="0"/>
              </a:spcAft>
            </a:pPr>
            <a:r>
              <a:rPr lang="it-IT" sz="2700" spc="519">
                <a:solidFill>
                  <a:srgbClr val="CC0000"/>
                </a:solidFill>
                <a:latin typeface="Arial Narrow" panose="02020603050405020304" pitchFamily="2"/>
              </a:rPr>
              <a:t>I NUOVI ASSETTI ORGANIZZATIVI </a:t>
            </a:r>
          </a:p>
        </p:txBody>
      </p:sp>
      <p:sp>
        <p:nvSpPr>
          <p:cNvPr id="611" name="Segnaposto testo 610"/>
          <p:cNvSpPr>
            <a:spLocks noGrp="1"/>
          </p:cNvSpPr>
          <p:nvPr>
            <p:ph type="body" idx="10"/>
          </p:nvPr>
        </p:nvSpPr>
        <p:spPr>
          <a:xfrm>
            <a:off x="542176" y="2053014"/>
            <a:ext cx="2595020" cy="961059"/>
          </a:xfrm>
          <a:prstGeom prst="rect">
            <a:avLst/>
          </a:prstGeom>
          <a:noFill/>
          <a:ln w="0" cmpd="sng">
            <a:noFill/>
            <a:prstDash val="solid"/>
          </a:ln>
        </p:spPr>
        <p:txBody>
          <a:bodyPr vert="horz" lIns="0" tIns="125991" rIns="0" bIns="0" anchor="t"/>
          <a:lstStyle>
            <a:lvl1pPr marL="0" marR="0" indent="0" algn="ctr">
              <a:lnSpc>
                <a:spcPts val="2738"/>
              </a:lnSpc>
              <a:spcBef>
                <a:spcPts val="217"/>
              </a:spcBef>
              <a:spcAft>
                <a:spcPts val="1027"/>
              </a:spcAft>
              <a:defRPr/>
            </a:lvl1pPr>
          </a:lstStyle>
          <a:p>
            <a:pPr marL="0" marR="0" indent="0" algn="ctr">
              <a:lnSpc>
                <a:spcPts val="2400"/>
              </a:lnSpc>
              <a:spcAft>
                <a:spcPts val="0"/>
              </a:spcAft>
            </a:pPr>
            <a:r>
              <a:rPr lang="it-IT" sz="2100" spc="86">
                <a:solidFill>
                  <a:srgbClr val="FFFFFF"/>
                </a:solidFill>
                <a:latin typeface="Tahoma" panose="02020603050405020304" pitchFamily="2"/>
              </a:rPr>
              <a:t>Case della </a:t>
            </a:r>
          </a:p>
          <a:p>
            <a:pPr marL="0" marR="0" indent="0" algn="ctr">
              <a:lnSpc>
                <a:spcPts val="2400"/>
              </a:lnSpc>
              <a:spcBef>
                <a:spcPts val="190"/>
              </a:spcBef>
              <a:spcAft>
                <a:spcPts val="900"/>
              </a:spcAft>
            </a:pPr>
            <a:r>
              <a:rPr lang="it-IT" sz="2100" spc="0">
                <a:solidFill>
                  <a:srgbClr val="FFFFFF"/>
                </a:solidFill>
                <a:latin typeface="Tahoma" panose="02020603050405020304" pitchFamily="2"/>
              </a:rPr>
              <a:t>salute </a:t>
            </a:r>
          </a:p>
        </p:txBody>
      </p:sp>
      <p:sp>
        <p:nvSpPr>
          <p:cNvPr id="612" name="Segnaposto testo 611"/>
          <p:cNvSpPr>
            <a:spLocks noGrp="1"/>
          </p:cNvSpPr>
          <p:nvPr>
            <p:ph type="body" idx="10"/>
          </p:nvPr>
        </p:nvSpPr>
        <p:spPr>
          <a:xfrm>
            <a:off x="577827" y="3131665"/>
            <a:ext cx="2591306" cy="957559"/>
          </a:xfrm>
          <a:prstGeom prst="rect">
            <a:avLst/>
          </a:prstGeom>
          <a:noFill/>
          <a:ln w="0" cmpd="sng">
            <a:noFill/>
            <a:prstDash val="solid"/>
          </a:ln>
        </p:spPr>
        <p:txBody>
          <a:bodyPr vert="horz" lIns="0" tIns="296152" rIns="0" bIns="0" anchor="t"/>
          <a:lstStyle>
            <a:lvl1pPr marL="0" marR="0" indent="0" algn="ctr">
              <a:lnSpc>
                <a:spcPts val="2738"/>
              </a:lnSpc>
              <a:spcAft>
                <a:spcPts val="2618"/>
              </a:spcAft>
              <a:defRPr/>
            </a:lvl1pPr>
          </a:lstStyle>
          <a:p>
            <a:pPr marL="0" marR="0" indent="0" algn="ctr">
              <a:lnSpc>
                <a:spcPts val="2400"/>
              </a:lnSpc>
              <a:spcAft>
                <a:spcPts val="2295"/>
              </a:spcAft>
            </a:pPr>
            <a:r>
              <a:rPr lang="it-IT" sz="2100" spc="34">
                <a:solidFill>
                  <a:srgbClr val="FFFFFF"/>
                </a:solidFill>
                <a:latin typeface="Tahoma" panose="02020603050405020304" pitchFamily="2"/>
              </a:rPr>
              <a:t>Domiciliarità </a:t>
            </a:r>
          </a:p>
        </p:txBody>
      </p:sp>
      <p:sp>
        <p:nvSpPr>
          <p:cNvPr id="613" name="Segnaposto testo 612"/>
          <p:cNvSpPr>
            <a:spLocks noGrp="1"/>
          </p:cNvSpPr>
          <p:nvPr>
            <p:ph type="body" idx="10"/>
          </p:nvPr>
        </p:nvSpPr>
        <p:spPr>
          <a:xfrm>
            <a:off x="3215926" y="2318300"/>
            <a:ext cx="5896355" cy="354185"/>
          </a:xfrm>
          <a:prstGeom prst="rect">
            <a:avLst/>
          </a:prstGeom>
          <a:noFill/>
          <a:ln w="0" cmpd="sng">
            <a:noFill/>
            <a:prstDash val="solid"/>
          </a:ln>
        </p:spPr>
        <p:txBody>
          <a:bodyPr vert="horz" lIns="0" tIns="11586" rIns="0" bIns="0" anchor="t"/>
          <a:lstStyle>
            <a:lvl1pPr marL="0" marR="0" indent="208611" algn="l">
              <a:lnSpc>
                <a:spcPts val="2395"/>
              </a:lnSpc>
              <a:spcAft>
                <a:spcPts val="376"/>
              </a:spcAft>
              <a:buFont typeface="Symbol"/>
              <a:buChar char="·"/>
              <a:defRPr/>
            </a:lvl1pPr>
          </a:lstStyle>
          <a:p>
            <a:pPr marL="0" marR="0" indent="182880" algn="l">
              <a:lnSpc>
                <a:spcPts val="2100"/>
              </a:lnSpc>
              <a:spcAft>
                <a:spcPts val="330"/>
              </a:spcAft>
              <a:buFont typeface="Symbol"/>
              <a:buChar char="·"/>
            </a:pPr>
            <a:r>
              <a:rPr lang="it-IT" sz="1700" spc="205">
                <a:solidFill>
                  <a:srgbClr val="2F5250"/>
                </a:solidFill>
                <a:latin typeface="Arial Narrow" panose="02020603050405020304" pitchFamily="2"/>
              </a:rPr>
              <a:t>Prevenire e intercettare i bisogni, prendere in carico </a:t>
            </a:r>
          </a:p>
        </p:txBody>
      </p:sp>
      <p:sp>
        <p:nvSpPr>
          <p:cNvPr id="614" name="Segnaposto testo 613"/>
          <p:cNvSpPr>
            <a:spLocks noGrp="1"/>
          </p:cNvSpPr>
          <p:nvPr>
            <p:ph type="body" idx="10"/>
          </p:nvPr>
        </p:nvSpPr>
        <p:spPr>
          <a:xfrm>
            <a:off x="3215925" y="3436855"/>
            <a:ext cx="6067178" cy="340885"/>
          </a:xfrm>
          <a:prstGeom prst="rect">
            <a:avLst/>
          </a:prstGeom>
          <a:noFill/>
          <a:ln w="0" cmpd="sng">
            <a:noFill/>
            <a:prstDash val="solid"/>
          </a:ln>
        </p:spPr>
        <p:txBody>
          <a:bodyPr vert="horz" lIns="0" tIns="11586" rIns="0" bIns="0" anchor="t"/>
          <a:lstStyle>
            <a:lvl1pPr marL="0" marR="0" indent="208611" algn="l">
              <a:lnSpc>
                <a:spcPts val="2395"/>
              </a:lnSpc>
              <a:spcAft>
                <a:spcPts val="211"/>
              </a:spcAft>
              <a:buFont typeface="Symbol"/>
              <a:buChar char="·"/>
              <a:defRPr/>
            </a:lvl1pPr>
          </a:lstStyle>
          <a:p>
            <a:pPr marL="0" marR="0" indent="182880" algn="l">
              <a:lnSpc>
                <a:spcPts val="2100"/>
              </a:lnSpc>
              <a:spcAft>
                <a:spcPts val="185"/>
              </a:spcAft>
              <a:buFont typeface="Symbol"/>
              <a:buChar char="·"/>
            </a:pPr>
            <a:r>
              <a:rPr lang="it-IT" sz="1700" spc="222">
                <a:solidFill>
                  <a:srgbClr val="2F5250"/>
                </a:solidFill>
                <a:latin typeface="Arial Narrow" panose="02020603050405020304" pitchFamily="2"/>
              </a:rPr>
              <a:t>Cronicità, riacutizzazione, riabilitazione e terminalità </a:t>
            </a:r>
          </a:p>
        </p:txBody>
      </p:sp>
      <p:sp>
        <p:nvSpPr>
          <p:cNvPr id="615" name="Segnaposto testo 614"/>
          <p:cNvSpPr>
            <a:spLocks noGrp="1"/>
          </p:cNvSpPr>
          <p:nvPr>
            <p:ph type="body" idx="10"/>
          </p:nvPr>
        </p:nvSpPr>
        <p:spPr>
          <a:xfrm>
            <a:off x="545150" y="4190022"/>
            <a:ext cx="2534861" cy="960359"/>
          </a:xfrm>
          <a:prstGeom prst="rect">
            <a:avLst/>
          </a:prstGeom>
          <a:noFill/>
          <a:ln w="0" cmpd="sng">
            <a:noFill/>
            <a:prstDash val="solid"/>
          </a:ln>
        </p:spPr>
        <p:txBody>
          <a:bodyPr vert="horz" lIns="0" tIns="129612" rIns="0" bIns="0" anchor="t"/>
          <a:lstStyle>
            <a:lvl1pPr marL="0" marR="0" indent="0" algn="ctr">
              <a:lnSpc>
                <a:spcPts val="2738"/>
              </a:lnSpc>
              <a:spcBef>
                <a:spcPts val="0"/>
              </a:spcBef>
              <a:spcAft>
                <a:spcPts val="1249"/>
              </a:spcAft>
              <a:defRPr/>
            </a:lvl1pPr>
          </a:lstStyle>
          <a:p>
            <a:pPr marL="0" marR="0" indent="0" algn="ctr">
              <a:lnSpc>
                <a:spcPts val="2400"/>
              </a:lnSpc>
              <a:spcAft>
                <a:spcPts val="0"/>
              </a:spcAft>
            </a:pPr>
            <a:r>
              <a:rPr lang="it-IT" sz="2100" spc="108">
                <a:solidFill>
                  <a:srgbClr val="FFFFFF"/>
                </a:solidFill>
                <a:latin typeface="Tahoma" panose="02020603050405020304" pitchFamily="2"/>
              </a:rPr>
              <a:t>Ospedali di </a:t>
            </a:r>
          </a:p>
          <a:p>
            <a:pPr marL="0" marR="0" indent="0" algn="ctr">
              <a:lnSpc>
                <a:spcPts val="2400"/>
              </a:lnSpc>
              <a:spcBef>
                <a:spcPts val="0"/>
              </a:spcBef>
              <a:spcAft>
                <a:spcPts val="1095"/>
              </a:spcAft>
            </a:pPr>
            <a:r>
              <a:rPr lang="it-IT" sz="2100" spc="-6">
                <a:solidFill>
                  <a:srgbClr val="FFFFFF"/>
                </a:solidFill>
                <a:latin typeface="Tahoma" panose="02020603050405020304" pitchFamily="2"/>
              </a:rPr>
              <a:t>comunità </a:t>
            </a:r>
          </a:p>
        </p:txBody>
      </p:sp>
      <p:sp>
        <p:nvSpPr>
          <p:cNvPr id="616" name="Segnaposto testo 615"/>
          <p:cNvSpPr>
            <a:spLocks noGrp="1"/>
          </p:cNvSpPr>
          <p:nvPr>
            <p:ph type="body" idx="10"/>
          </p:nvPr>
        </p:nvSpPr>
        <p:spPr>
          <a:xfrm>
            <a:off x="3119371" y="4478407"/>
            <a:ext cx="3040645" cy="351385"/>
          </a:xfrm>
          <a:prstGeom prst="rect">
            <a:avLst/>
          </a:prstGeom>
          <a:noFill/>
          <a:ln w="0" cmpd="sng">
            <a:noFill/>
            <a:prstDash val="solid"/>
          </a:ln>
        </p:spPr>
        <p:txBody>
          <a:bodyPr vert="horz" lIns="0" tIns="11586" rIns="0" bIns="0" anchor="t"/>
          <a:lstStyle>
            <a:lvl1pPr marL="0" marR="0" indent="208611" algn="l">
              <a:lnSpc>
                <a:spcPts val="2395"/>
              </a:lnSpc>
              <a:spcAft>
                <a:spcPts val="348"/>
              </a:spcAft>
              <a:buFont typeface="Symbol"/>
              <a:buChar char="·"/>
              <a:defRPr/>
            </a:lvl1pPr>
          </a:lstStyle>
          <a:p>
            <a:pPr marL="0" marR="0" indent="182880" algn="l">
              <a:lnSpc>
                <a:spcPts val="2100"/>
              </a:lnSpc>
              <a:spcAft>
                <a:spcPts val="305"/>
              </a:spcAft>
              <a:buFont typeface="Symbol"/>
              <a:buChar char="·"/>
            </a:pPr>
            <a:r>
              <a:rPr lang="it-IT" sz="1700" spc="194">
                <a:solidFill>
                  <a:srgbClr val="2F5250"/>
                </a:solidFill>
                <a:latin typeface="Arial Narrow" panose="02020603050405020304" pitchFamily="2"/>
              </a:rPr>
              <a:t>Cronicità e long term care </a:t>
            </a:r>
          </a:p>
        </p:txBody>
      </p:sp>
      <p:sp>
        <p:nvSpPr>
          <p:cNvPr id="617" name="Segnaposto testo 616"/>
          <p:cNvSpPr>
            <a:spLocks noGrp="1"/>
          </p:cNvSpPr>
          <p:nvPr>
            <p:ph type="body" idx="10"/>
          </p:nvPr>
        </p:nvSpPr>
        <p:spPr>
          <a:xfrm>
            <a:off x="545147" y="5305074"/>
            <a:ext cx="2592049" cy="957559"/>
          </a:xfrm>
          <a:prstGeom prst="rect">
            <a:avLst/>
          </a:prstGeom>
          <a:noFill/>
          <a:ln w="0" cmpd="sng">
            <a:noFill/>
            <a:prstDash val="solid"/>
          </a:ln>
        </p:spPr>
        <p:txBody>
          <a:bodyPr vert="horz" lIns="0" tIns="125991" rIns="0" bIns="0" anchor="t"/>
          <a:lstStyle>
            <a:lvl1pPr marL="0" marR="0" indent="0" algn="ctr">
              <a:lnSpc>
                <a:spcPts val="2738"/>
              </a:lnSpc>
              <a:spcBef>
                <a:spcPts val="177"/>
              </a:spcBef>
              <a:spcAft>
                <a:spcPts val="998"/>
              </a:spcAft>
              <a:defRPr/>
            </a:lvl1pPr>
          </a:lstStyle>
          <a:p>
            <a:pPr marL="0" marR="0" indent="0" algn="ctr">
              <a:lnSpc>
                <a:spcPts val="2500"/>
              </a:lnSpc>
              <a:spcAft>
                <a:spcPts val="0"/>
              </a:spcAft>
            </a:pPr>
            <a:r>
              <a:rPr lang="it-IT" sz="2100" spc="80">
                <a:solidFill>
                  <a:srgbClr val="FFFFFF"/>
                </a:solidFill>
                <a:latin typeface="Tahoma" panose="02020603050405020304" pitchFamily="2"/>
              </a:rPr>
              <a:t>Ospedali in </a:t>
            </a:r>
          </a:p>
          <a:p>
            <a:pPr marL="0" marR="0" indent="0" algn="ctr">
              <a:lnSpc>
                <a:spcPts val="2400"/>
              </a:lnSpc>
              <a:spcBef>
                <a:spcPts val="155"/>
              </a:spcBef>
              <a:spcAft>
                <a:spcPts val="875"/>
              </a:spcAft>
            </a:pPr>
            <a:r>
              <a:rPr lang="it-IT" sz="2100" spc="0">
                <a:solidFill>
                  <a:srgbClr val="FFFFFF"/>
                </a:solidFill>
                <a:latin typeface="Tahoma" panose="02020603050405020304" pitchFamily="2"/>
              </a:rPr>
              <a:t>rete </a:t>
            </a:r>
          </a:p>
        </p:txBody>
      </p:sp>
      <p:sp>
        <p:nvSpPr>
          <p:cNvPr id="618" name="Segnaposto testo 617"/>
          <p:cNvSpPr>
            <a:spLocks noGrp="1"/>
          </p:cNvSpPr>
          <p:nvPr>
            <p:ph type="body" idx="10"/>
          </p:nvPr>
        </p:nvSpPr>
        <p:spPr>
          <a:xfrm>
            <a:off x="3172847" y="5449968"/>
            <a:ext cx="3907384" cy="354185"/>
          </a:xfrm>
          <a:prstGeom prst="rect">
            <a:avLst/>
          </a:prstGeom>
          <a:noFill/>
          <a:ln w="0" cmpd="sng">
            <a:noFill/>
            <a:prstDash val="solid"/>
          </a:ln>
        </p:spPr>
        <p:txBody>
          <a:bodyPr vert="horz" lIns="0" tIns="11586" rIns="0" bIns="0" anchor="t"/>
          <a:lstStyle>
            <a:lvl1pPr marL="0" marR="0" indent="208611" algn="l">
              <a:lnSpc>
                <a:spcPts val="2395"/>
              </a:lnSpc>
              <a:spcAft>
                <a:spcPts val="314"/>
              </a:spcAft>
              <a:buFont typeface="Symbol"/>
              <a:buChar char="·"/>
              <a:defRPr/>
            </a:lvl1pPr>
          </a:lstStyle>
          <a:p>
            <a:pPr marL="0" marR="0" indent="182880" algn="l">
              <a:lnSpc>
                <a:spcPts val="2100"/>
              </a:lnSpc>
              <a:spcAft>
                <a:spcPts val="275"/>
              </a:spcAft>
              <a:buFont typeface="Symbol"/>
              <a:buChar char="·"/>
            </a:pPr>
            <a:r>
              <a:rPr lang="it-IT" sz="1700" spc="188">
                <a:solidFill>
                  <a:srgbClr val="2F5250"/>
                </a:solidFill>
                <a:latin typeface="Arial Narrow" panose="02020603050405020304" pitchFamily="2"/>
              </a:rPr>
              <a:t>Concentrare la complessità </a:t>
            </a:r>
            <a:r>
              <a:rPr lang="it-IT" sz="1900" i="1" spc="188">
                <a:solidFill>
                  <a:srgbClr val="2F5250"/>
                </a:solidFill>
                <a:latin typeface="Arial Narrow" panose="02020603050405020304" pitchFamily="2"/>
              </a:rPr>
              <a:t>HUB </a:t>
            </a:r>
            <a:r>
              <a:rPr lang="it-IT" sz="1700" spc="188">
                <a:solidFill>
                  <a:srgbClr val="2F5250"/>
                </a:solidFill>
                <a:latin typeface="Arial Narrow" panose="02020603050405020304" pitchFamily="2"/>
              </a:rPr>
              <a:t>e </a:t>
            </a:r>
          </a:p>
        </p:txBody>
      </p:sp>
      <p:sp>
        <p:nvSpPr>
          <p:cNvPr id="619" name="Segnaposto testo 618"/>
          <p:cNvSpPr>
            <a:spLocks noGrp="1"/>
          </p:cNvSpPr>
          <p:nvPr>
            <p:ph type="body" idx="10"/>
          </p:nvPr>
        </p:nvSpPr>
        <p:spPr>
          <a:xfrm>
            <a:off x="3172847" y="5804150"/>
            <a:ext cx="4919694" cy="288388"/>
          </a:xfrm>
          <a:prstGeom prst="rect">
            <a:avLst/>
          </a:prstGeom>
          <a:noFill/>
          <a:ln w="0" cmpd="sng">
            <a:noFill/>
            <a:prstDash val="solid"/>
          </a:ln>
        </p:spPr>
        <p:txBody>
          <a:bodyPr vert="horz" lIns="0" tIns="0" rIns="0" bIns="0" anchor="t"/>
          <a:lstStyle>
            <a:lvl1pPr marL="0" marR="0" indent="208611" algn="l">
              <a:lnSpc>
                <a:spcPts val="1939"/>
              </a:lnSpc>
              <a:spcAft>
                <a:spcPts val="342"/>
              </a:spcAft>
              <a:buFont typeface="Symbol"/>
              <a:buChar char="·"/>
              <a:defRPr/>
            </a:lvl1pPr>
          </a:lstStyle>
          <a:p>
            <a:pPr marL="0" marR="0" indent="182880" algn="l">
              <a:lnSpc>
                <a:spcPts val="1700"/>
              </a:lnSpc>
              <a:spcAft>
                <a:spcPts val="300"/>
              </a:spcAft>
              <a:buFont typeface="Symbol"/>
              <a:buChar char="·"/>
            </a:pPr>
            <a:r>
              <a:rPr lang="it-IT" sz="1700" spc="205">
                <a:solidFill>
                  <a:srgbClr val="2F5250"/>
                </a:solidFill>
                <a:latin typeface="Arial Narrow" panose="02020603050405020304" pitchFamily="2"/>
              </a:rPr>
              <a:t>Garantire la prossimità al domicilio </a:t>
            </a:r>
            <a:r>
              <a:rPr lang="it-IT" sz="1900" i="1" spc="205">
                <a:solidFill>
                  <a:srgbClr val="2F5250"/>
                </a:solidFill>
                <a:latin typeface="Arial Narrow" panose="02020603050405020304" pitchFamily="2"/>
              </a:rPr>
              <a:t>SPOKE </a:t>
            </a:r>
          </a:p>
        </p:txBody>
      </p:sp>
      <p:sp>
        <p:nvSpPr>
          <p:cNvPr id="620" name="Segnaposto testo 619"/>
          <p:cNvSpPr>
            <a:spLocks noGrp="1"/>
          </p:cNvSpPr>
          <p:nvPr>
            <p:ph type="body" idx="10"/>
          </p:nvPr>
        </p:nvSpPr>
        <p:spPr>
          <a:xfrm>
            <a:off x="548861" y="6443926"/>
            <a:ext cx="2513322" cy="961059"/>
          </a:xfrm>
          <a:prstGeom prst="rect">
            <a:avLst/>
          </a:prstGeom>
          <a:noFill/>
          <a:ln w="0" cmpd="sng">
            <a:noFill/>
            <a:prstDash val="solid"/>
          </a:ln>
        </p:spPr>
        <p:txBody>
          <a:bodyPr vert="horz" lIns="0" tIns="300497" rIns="0" bIns="0" anchor="t"/>
          <a:lstStyle>
            <a:lvl1pPr marL="0" marR="0" indent="0" algn="ctr">
              <a:lnSpc>
                <a:spcPts val="2738"/>
              </a:lnSpc>
              <a:spcAft>
                <a:spcPts val="2612"/>
              </a:spcAft>
              <a:defRPr/>
            </a:lvl1pPr>
          </a:lstStyle>
          <a:p>
            <a:pPr marL="0" marR="0" indent="0" algn="ctr">
              <a:lnSpc>
                <a:spcPts val="2400"/>
              </a:lnSpc>
              <a:spcAft>
                <a:spcPts val="2290"/>
              </a:spcAft>
            </a:pPr>
            <a:r>
              <a:rPr lang="it-IT" sz="2100" spc="-6">
                <a:solidFill>
                  <a:srgbClr val="FFFFFF"/>
                </a:solidFill>
                <a:latin typeface="Tahoma" panose="02020603050405020304" pitchFamily="2"/>
              </a:rPr>
              <a:t>Reti cliniche </a:t>
            </a:r>
          </a:p>
        </p:txBody>
      </p:sp>
      <p:sp>
        <p:nvSpPr>
          <p:cNvPr id="621" name="Segnaposto testo 620"/>
          <p:cNvSpPr>
            <a:spLocks noGrp="1"/>
          </p:cNvSpPr>
          <p:nvPr>
            <p:ph type="body" idx="10"/>
          </p:nvPr>
        </p:nvSpPr>
        <p:spPr>
          <a:xfrm>
            <a:off x="3097833" y="6756812"/>
            <a:ext cx="5040756" cy="350685"/>
          </a:xfrm>
          <a:prstGeom prst="rect">
            <a:avLst/>
          </a:prstGeom>
          <a:noFill/>
          <a:ln w="0" cmpd="sng">
            <a:noFill/>
            <a:prstDash val="solid"/>
          </a:ln>
        </p:spPr>
        <p:txBody>
          <a:bodyPr vert="horz" lIns="0" tIns="11586" rIns="0" bIns="0" anchor="t"/>
          <a:lstStyle>
            <a:lvl1pPr marL="0" marR="0" indent="208611" algn="l">
              <a:lnSpc>
                <a:spcPts val="2395"/>
              </a:lnSpc>
              <a:spcAft>
                <a:spcPts val="348"/>
              </a:spcAft>
              <a:buFont typeface="Symbol"/>
              <a:buChar char="·"/>
              <a:defRPr/>
            </a:lvl1pPr>
          </a:lstStyle>
          <a:p>
            <a:pPr marL="0" marR="0" indent="182880" algn="l">
              <a:lnSpc>
                <a:spcPts val="2100"/>
              </a:lnSpc>
              <a:spcAft>
                <a:spcPts val="305"/>
              </a:spcAft>
              <a:buFont typeface="Symbol"/>
              <a:buChar char="·"/>
            </a:pPr>
            <a:r>
              <a:rPr lang="it-IT" sz="1700" spc="211">
                <a:solidFill>
                  <a:srgbClr val="2F5250"/>
                </a:solidFill>
                <a:latin typeface="Arial Narrow" panose="02020603050405020304" pitchFamily="2"/>
              </a:rPr>
              <a:t>Creare integrazione tra ospedale e territorio </a:t>
            </a:r>
          </a:p>
        </p:txBody>
      </p:sp>
    </p:spTree>
    <p:extLst>
      <p:ext uri="{BB962C8B-B14F-4D97-AF65-F5344CB8AC3E}">
        <p14:creationId xmlns:p14="http://schemas.microsoft.com/office/powerpoint/2010/main" val="41484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33_1_">
    <p:bg>
      <p:bgPr>
        <a:solidFill>
          <a:schemeClr val="bg1">
            <a:alpha val="0"/>
          </a:schemeClr>
        </a:solidFill>
        <a:effectLst/>
      </p:bgPr>
    </p:bg>
    <p:spTree>
      <p:nvGrpSpPr>
        <p:cNvPr id="1" name=""/>
        <p:cNvGrpSpPr/>
        <p:nvPr/>
      </p:nvGrpSpPr>
      <p:grpSpPr>
        <a:xfrm>
          <a:off x="0" y="0"/>
          <a:ext cx="0" cy="0"/>
          <a:chOff x="0" y="0"/>
          <a:chExt cx="0" cy="0"/>
        </a:xfrm>
      </p:grpSpPr>
      <p:sp>
        <p:nvSpPr>
          <p:cNvPr id="624" name="Segnaposto testo 623"/>
          <p:cNvSpPr>
            <a:spLocks noGrp="1"/>
          </p:cNvSpPr>
          <p:nvPr>
            <p:ph type="body" idx="10"/>
          </p:nvPr>
        </p:nvSpPr>
        <p:spPr>
          <a:xfrm>
            <a:off x="1333163" y="1145851"/>
            <a:ext cx="3336985" cy="2596888"/>
          </a:xfrm>
          <a:prstGeom prst="rect">
            <a:avLst/>
          </a:prstGeom>
          <a:solidFill>
            <a:srgbClr val="BBE6D9"/>
          </a:solidFill>
          <a:ln w="0" cmpd="sng">
            <a:noFill/>
            <a:prstDash val="solid"/>
          </a:ln>
        </p:spPr>
        <p:txBody>
          <a:bodyPr vert="horz" lIns="0" tIns="0" rIns="0" bIns="0" anchor="t"/>
          <a:lstStyle/>
          <a:p>
            <a:pPr algn="l"/>
            <a:r>
              <a:rPr lang="en-US" sz="100"/>
              <a:t> </a:t>
            </a:r>
          </a:p>
        </p:txBody>
      </p:sp>
      <p:sp>
        <p:nvSpPr>
          <p:cNvPr id="627" name="Segnaposto testo 626"/>
          <p:cNvSpPr>
            <a:spLocks noGrp="1"/>
          </p:cNvSpPr>
          <p:nvPr>
            <p:ph type="body" idx="10"/>
          </p:nvPr>
        </p:nvSpPr>
        <p:spPr>
          <a:xfrm>
            <a:off x="9548248" y="7224390"/>
            <a:ext cx="243608" cy="128794"/>
          </a:xfrm>
          <a:prstGeom prst="rect">
            <a:avLst/>
          </a:prstGeom>
          <a:no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900" spc="137">
                <a:solidFill>
                  <a:srgbClr val="0B1217"/>
                </a:solidFill>
                <a:latin typeface="Arial Narrow" panose="02020603050405020304" pitchFamily="2"/>
              </a:rPr>
              <a:t>35 </a:t>
            </a:r>
          </a:p>
        </p:txBody>
      </p:sp>
      <p:sp>
        <p:nvSpPr>
          <p:cNvPr id="628" name="Segnaposto testo 627"/>
          <p:cNvSpPr>
            <a:spLocks noGrp="1"/>
          </p:cNvSpPr>
          <p:nvPr>
            <p:ph type="body" idx="10"/>
          </p:nvPr>
        </p:nvSpPr>
        <p:spPr>
          <a:xfrm>
            <a:off x="342391" y="601974"/>
            <a:ext cx="627588" cy="2869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17">
                <a:solidFill>
                  <a:srgbClr val="000000"/>
                </a:solidFill>
                <a:latin typeface="Tahoma" panose="02020603050405020304" pitchFamily="2"/>
              </a:rPr>
              <a:t>2012 </a:t>
            </a:r>
          </a:p>
        </p:txBody>
      </p:sp>
      <p:sp>
        <p:nvSpPr>
          <p:cNvPr id="629" name="Segnaposto testo 628"/>
          <p:cNvSpPr>
            <a:spLocks noGrp="1"/>
          </p:cNvSpPr>
          <p:nvPr>
            <p:ph type="body" idx="10"/>
          </p:nvPr>
        </p:nvSpPr>
        <p:spPr>
          <a:xfrm>
            <a:off x="1618360" y="445881"/>
            <a:ext cx="969976" cy="232390"/>
          </a:xfrm>
          <a:prstGeom prst="rect">
            <a:avLst/>
          </a:prstGeom>
          <a:noFill/>
          <a:ln w="0" cmpd="sng">
            <a:noFill/>
            <a:prstDash val="solid"/>
          </a:ln>
        </p:spPr>
        <p:txBody>
          <a:bodyPr vert="horz" lIns="0" tIns="5792" rIns="0" bIns="0" anchor="t"/>
          <a:lstStyle>
            <a:lvl1pPr marL="0" marR="0" indent="0" algn="l">
              <a:lnSpc>
                <a:spcPts val="1825"/>
              </a:lnSpc>
              <a:spcAft>
                <a:spcPts val="0"/>
              </a:spcAft>
              <a:defRPr/>
            </a:lvl1pPr>
          </a:lstStyle>
          <a:p>
            <a:pPr marL="0" marR="0" indent="0" algn="l">
              <a:lnSpc>
                <a:spcPts val="1600"/>
              </a:lnSpc>
              <a:spcAft>
                <a:spcPts val="0"/>
              </a:spcAft>
            </a:pPr>
            <a:r>
              <a:rPr lang="it-IT" sz="1700" b="1" spc="-23">
                <a:solidFill>
                  <a:srgbClr val="000000"/>
                </a:solidFill>
                <a:latin typeface="Arial Narrow" panose="02020603050405020304" pitchFamily="2"/>
              </a:rPr>
              <a:t>Posti Letto </a:t>
            </a:r>
          </a:p>
        </p:txBody>
      </p:sp>
      <p:sp>
        <p:nvSpPr>
          <p:cNvPr id="630" name="Segnaposto testo 629"/>
          <p:cNvSpPr>
            <a:spLocks noGrp="1"/>
          </p:cNvSpPr>
          <p:nvPr>
            <p:ph type="body" idx="10"/>
          </p:nvPr>
        </p:nvSpPr>
        <p:spPr>
          <a:xfrm>
            <a:off x="2081812" y="767870"/>
            <a:ext cx="1864939" cy="291887"/>
          </a:xfrm>
          <a:prstGeom prst="rect">
            <a:avLst/>
          </a:prstGeom>
          <a:noFill/>
          <a:ln w="0" cmpd="sng">
            <a:noFill/>
            <a:prstDash val="solid"/>
          </a:ln>
        </p:spPr>
        <p:txBody>
          <a:bodyPr vert="horz" lIns="0" tIns="8690" rIns="0" bIns="0" anchor="t"/>
          <a:lstStyle>
            <a:lvl1pPr marL="0" marR="0" indent="156458" algn="l">
              <a:lnSpc>
                <a:spcPts val="1939"/>
              </a:lnSpc>
              <a:spcAft>
                <a:spcPts val="331"/>
              </a:spcAft>
              <a:buFont typeface="Symbol"/>
              <a:buChar char="·"/>
              <a:defRPr/>
            </a:lvl1pPr>
          </a:lstStyle>
          <a:p>
            <a:pPr marL="0" marR="0" indent="137160" algn="l">
              <a:lnSpc>
                <a:spcPts val="1700"/>
              </a:lnSpc>
              <a:spcAft>
                <a:spcPts val="290"/>
              </a:spcAft>
              <a:buFont typeface="Symbol"/>
              <a:buChar char="·"/>
            </a:pPr>
            <a:r>
              <a:rPr lang="it-IT" sz="1500" spc="34">
                <a:solidFill>
                  <a:srgbClr val="000000"/>
                </a:solidFill>
                <a:latin typeface="Tahoma" panose="02020603050405020304" pitchFamily="2"/>
              </a:rPr>
              <a:t>5,1% per mille ab </a:t>
            </a:r>
          </a:p>
        </p:txBody>
      </p:sp>
      <p:sp>
        <p:nvSpPr>
          <p:cNvPr id="631" name="Segnaposto testo 630"/>
          <p:cNvSpPr>
            <a:spLocks noGrp="1"/>
          </p:cNvSpPr>
          <p:nvPr>
            <p:ph type="body" idx="10"/>
          </p:nvPr>
        </p:nvSpPr>
        <p:spPr>
          <a:xfrm>
            <a:off x="6320441" y="601974"/>
            <a:ext cx="631301" cy="2869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11">
                <a:solidFill>
                  <a:srgbClr val="000000"/>
                </a:solidFill>
                <a:latin typeface="Tahoma" panose="02020603050405020304" pitchFamily="2"/>
              </a:rPr>
              <a:t>2016 </a:t>
            </a:r>
          </a:p>
        </p:txBody>
      </p:sp>
      <p:sp>
        <p:nvSpPr>
          <p:cNvPr id="632" name="Segnaposto testo 631"/>
          <p:cNvSpPr>
            <a:spLocks noGrp="1"/>
          </p:cNvSpPr>
          <p:nvPr>
            <p:ph type="body" idx="10"/>
          </p:nvPr>
        </p:nvSpPr>
        <p:spPr>
          <a:xfrm>
            <a:off x="7589731" y="445881"/>
            <a:ext cx="1864939" cy="613174"/>
          </a:xfrm>
          <a:prstGeom prst="rect">
            <a:avLst/>
          </a:prstGeom>
          <a:noFill/>
          <a:ln w="0" cmpd="sng">
            <a:noFill/>
            <a:prstDash val="solid"/>
          </a:ln>
        </p:spPr>
        <p:txBody>
          <a:bodyPr vert="horz" lIns="0" tIns="5792" rIns="0" bIns="0" anchor="t"/>
          <a:lstStyle>
            <a:lvl1pPr marL="0" marR="0" indent="156458" algn="l">
              <a:lnSpc>
                <a:spcPts val="1939"/>
              </a:lnSpc>
              <a:spcBef>
                <a:spcPts val="833"/>
              </a:spcBef>
              <a:spcAft>
                <a:spcPts val="279"/>
              </a:spcAft>
              <a:buFont typeface="Symbol"/>
              <a:buChar char="·"/>
              <a:defRPr/>
            </a:lvl1pPr>
          </a:lstStyle>
          <a:p>
            <a:pPr marL="0" marR="0" indent="0" algn="l">
              <a:lnSpc>
                <a:spcPts val="1600"/>
              </a:lnSpc>
              <a:spcAft>
                <a:spcPts val="0"/>
              </a:spcAft>
            </a:pPr>
            <a:r>
              <a:rPr lang="it-IT" sz="1700" b="1" spc="34">
                <a:solidFill>
                  <a:srgbClr val="000000"/>
                </a:solidFill>
                <a:latin typeface="Arial Narrow" panose="02020603050405020304" pitchFamily="2"/>
              </a:rPr>
              <a:t>Posti Letto </a:t>
            </a:r>
          </a:p>
          <a:p>
            <a:pPr marL="0" marR="0" indent="137160" algn="l">
              <a:lnSpc>
                <a:spcPts val="1700"/>
              </a:lnSpc>
              <a:spcBef>
                <a:spcPts val="730"/>
              </a:spcBef>
              <a:spcAft>
                <a:spcPts val="245"/>
              </a:spcAft>
              <a:buFont typeface="Symbol"/>
              <a:buChar char="·"/>
            </a:pPr>
            <a:r>
              <a:rPr lang="it-IT" sz="1500" spc="34">
                <a:solidFill>
                  <a:srgbClr val="000000"/>
                </a:solidFill>
                <a:latin typeface="Tahoma" panose="02020603050405020304" pitchFamily="2"/>
              </a:rPr>
              <a:t>3,7% per mille ab </a:t>
            </a:r>
          </a:p>
        </p:txBody>
      </p:sp>
      <p:sp>
        <p:nvSpPr>
          <p:cNvPr id="633" name="Segnaposto testo 632"/>
          <p:cNvSpPr>
            <a:spLocks noGrp="1"/>
          </p:cNvSpPr>
          <p:nvPr>
            <p:ph type="body" idx="10"/>
          </p:nvPr>
        </p:nvSpPr>
        <p:spPr>
          <a:xfrm>
            <a:off x="7297847" y="1135354"/>
            <a:ext cx="3357781" cy="2345599"/>
          </a:xfrm>
          <a:prstGeom prst="rect">
            <a:avLst/>
          </a:prstGeom>
          <a:noFill/>
          <a:ln w="0" cmpd="sng">
            <a:noFill/>
            <a:prstDash val="solid"/>
          </a:ln>
        </p:spPr>
        <p:txBody>
          <a:bodyPr vert="horz" lIns="0" tIns="364215" rIns="0" bIns="0" anchor="t"/>
          <a:lstStyle>
            <a:lvl1pPr marL="260764" marR="0" indent="104306" algn="just">
              <a:lnSpc>
                <a:spcPts val="1939"/>
              </a:lnSpc>
              <a:spcBef>
                <a:spcPts val="827"/>
              </a:spcBef>
              <a:spcAft>
                <a:spcPts val="2960"/>
              </a:spcAft>
              <a:buFont typeface="Symbol"/>
              <a:buChar char="·"/>
              <a:defRPr/>
            </a:lvl1pPr>
          </a:lstStyle>
          <a:p>
            <a:pPr marL="228600" marR="0" indent="0" algn="just">
              <a:lnSpc>
                <a:spcPts val="1700"/>
              </a:lnSpc>
              <a:spcAft>
                <a:spcPts val="0"/>
              </a:spcAft>
            </a:pPr>
            <a:r>
              <a:rPr lang="it-IT" sz="1700" b="1" spc="125">
                <a:solidFill>
                  <a:srgbClr val="000000"/>
                </a:solidFill>
                <a:latin typeface="Arial Narrow" panose="02020603050405020304" pitchFamily="2"/>
              </a:rPr>
              <a:t>4 </a:t>
            </a:r>
            <a:r>
              <a:rPr lang="it-IT" sz="1500" spc="125">
                <a:solidFill>
                  <a:srgbClr val="000000"/>
                </a:solidFill>
                <a:latin typeface="Tahoma" panose="02020603050405020304" pitchFamily="2"/>
              </a:rPr>
              <a:t>Ospedali </a:t>
            </a:r>
          </a:p>
          <a:p>
            <a:pPr marL="228600" marR="0" indent="91440" algn="just">
              <a:lnSpc>
                <a:spcPts val="1700"/>
              </a:lnSpc>
              <a:spcBef>
                <a:spcPts val="660"/>
              </a:spcBef>
              <a:spcAft>
                <a:spcPts val="0"/>
              </a:spcAft>
              <a:buFont typeface="Symbol"/>
              <a:buChar char="·"/>
            </a:pPr>
            <a:r>
              <a:rPr lang="it-IT" sz="1500" spc="68">
                <a:solidFill>
                  <a:srgbClr val="000000"/>
                </a:solidFill>
                <a:latin typeface="Tahoma" panose="02020603050405020304" pitchFamily="2"/>
              </a:rPr>
              <a:t>AOSPU (Cona) </a:t>
            </a:r>
          </a:p>
          <a:p>
            <a:pPr marL="228600" marR="0" indent="91440" algn="just">
              <a:lnSpc>
                <a:spcPts val="1700"/>
              </a:lnSpc>
              <a:spcBef>
                <a:spcPts val="670"/>
              </a:spcBef>
              <a:spcAft>
                <a:spcPts val="0"/>
              </a:spcAft>
              <a:buFont typeface="Symbol"/>
              <a:buChar char="·"/>
            </a:pPr>
            <a:r>
              <a:rPr lang="it-IT" sz="1500" spc="23">
                <a:solidFill>
                  <a:srgbClr val="000000"/>
                </a:solidFill>
                <a:latin typeface="Tahoma" panose="02020603050405020304" pitchFamily="2"/>
              </a:rPr>
              <a:t>Cento </a:t>
            </a:r>
          </a:p>
          <a:p>
            <a:pPr marL="228600" marR="0" indent="91440" algn="just">
              <a:lnSpc>
                <a:spcPts val="1700"/>
              </a:lnSpc>
              <a:spcBef>
                <a:spcPts val="675"/>
              </a:spcBef>
              <a:spcAft>
                <a:spcPts val="0"/>
              </a:spcAft>
              <a:buFont typeface="Symbol"/>
              <a:buChar char="·"/>
            </a:pPr>
            <a:r>
              <a:rPr lang="it-IT" sz="1500" spc="29">
                <a:solidFill>
                  <a:srgbClr val="000000"/>
                </a:solidFill>
                <a:latin typeface="Tahoma" panose="02020603050405020304" pitchFamily="2"/>
              </a:rPr>
              <a:t>Delta </a:t>
            </a:r>
          </a:p>
          <a:p>
            <a:pPr marL="228600" marR="0" indent="91440" algn="just">
              <a:lnSpc>
                <a:spcPts val="1700"/>
              </a:lnSpc>
              <a:spcBef>
                <a:spcPts val="725"/>
              </a:spcBef>
              <a:spcAft>
                <a:spcPts val="2595"/>
              </a:spcAft>
              <a:buFont typeface="Symbol"/>
              <a:buChar char="·"/>
            </a:pPr>
            <a:r>
              <a:rPr lang="it-IT" sz="1500" spc="51">
                <a:solidFill>
                  <a:srgbClr val="000000"/>
                </a:solidFill>
                <a:latin typeface="Tahoma" panose="02020603050405020304" pitchFamily="2"/>
              </a:rPr>
              <a:t>Argenta </a:t>
            </a:r>
          </a:p>
        </p:txBody>
      </p:sp>
      <p:sp>
        <p:nvSpPr>
          <p:cNvPr id="634" name="Segnaposto testo 633"/>
          <p:cNvSpPr>
            <a:spLocks noGrp="1"/>
          </p:cNvSpPr>
          <p:nvPr>
            <p:ph type="body" idx="10"/>
          </p:nvPr>
        </p:nvSpPr>
        <p:spPr>
          <a:xfrm>
            <a:off x="1604248" y="1185049"/>
            <a:ext cx="1932525" cy="2323900"/>
          </a:xfrm>
          <a:prstGeom prst="rect">
            <a:avLst/>
          </a:prstGeom>
          <a:noFill/>
          <a:ln w="0" cmpd="sng">
            <a:noFill/>
            <a:prstDash val="solid"/>
          </a:ln>
        </p:spPr>
        <p:txBody>
          <a:bodyPr vert="horz" lIns="0" tIns="3622" rIns="0" bIns="0" anchor="t"/>
          <a:lstStyle>
            <a:lvl1pPr marL="521528" marR="0" indent="0" algn="just">
              <a:lnSpc>
                <a:spcPts val="2167"/>
              </a:lnSpc>
              <a:spcBef>
                <a:spcPts val="114"/>
              </a:spcBef>
              <a:spcAft>
                <a:spcPts val="382"/>
              </a:spcAft>
              <a:buFont typeface="Symbol"/>
              <a:buChar char="·"/>
              <a:defRPr/>
            </a:lvl1pPr>
          </a:lstStyle>
          <a:p>
            <a:pPr marL="0" marR="0" indent="0" algn="just">
              <a:lnSpc>
                <a:spcPts val="1700"/>
              </a:lnSpc>
              <a:spcAft>
                <a:spcPts val="0"/>
              </a:spcAft>
            </a:pPr>
            <a:r>
              <a:rPr lang="it-IT" sz="1700" b="1" spc="125">
                <a:solidFill>
                  <a:srgbClr val="000000"/>
                </a:solidFill>
                <a:latin typeface="Arial Narrow" panose="02020603050405020304" pitchFamily="2"/>
              </a:rPr>
              <a:t>7 </a:t>
            </a:r>
            <a:r>
              <a:rPr lang="it-IT" sz="1500" spc="125">
                <a:solidFill>
                  <a:srgbClr val="000000"/>
                </a:solidFill>
                <a:latin typeface="Tahoma" panose="02020603050405020304" pitchFamily="2"/>
              </a:rPr>
              <a:t>Ospedali </a:t>
            </a:r>
          </a:p>
          <a:p>
            <a:pPr marL="457200" marR="0" indent="0" algn="just">
              <a:lnSpc>
                <a:spcPts val="1700"/>
              </a:lnSpc>
              <a:spcBef>
                <a:spcPts val="660"/>
              </a:spcBef>
              <a:spcAft>
                <a:spcPts val="0"/>
              </a:spcAft>
              <a:buFont typeface="Symbol"/>
              <a:buChar char="·"/>
            </a:pPr>
            <a:r>
              <a:rPr lang="it-IT" sz="1500" spc="46">
                <a:solidFill>
                  <a:srgbClr val="000000"/>
                </a:solidFill>
                <a:latin typeface="Tahoma" panose="02020603050405020304" pitchFamily="2"/>
              </a:rPr>
              <a:t>AOSPU (Cona) </a:t>
            </a:r>
          </a:p>
          <a:p>
            <a:pPr marL="457200" marR="0" indent="0" algn="just">
              <a:lnSpc>
                <a:spcPts val="1700"/>
              </a:lnSpc>
              <a:spcBef>
                <a:spcPts val="285"/>
              </a:spcBef>
              <a:spcAft>
                <a:spcPts val="0"/>
              </a:spcAft>
              <a:buFont typeface="Symbol"/>
              <a:buChar char="·"/>
            </a:pPr>
            <a:r>
              <a:rPr lang="it-IT" sz="1500" spc="80">
                <a:solidFill>
                  <a:srgbClr val="000000"/>
                </a:solidFill>
                <a:latin typeface="Tahoma" panose="02020603050405020304" pitchFamily="2"/>
              </a:rPr>
              <a:t>Cento </a:t>
            </a:r>
          </a:p>
          <a:p>
            <a:pPr marL="457200" marR="0" indent="0" algn="just">
              <a:lnSpc>
                <a:spcPts val="1700"/>
              </a:lnSpc>
              <a:spcBef>
                <a:spcPts val="290"/>
              </a:spcBef>
              <a:spcAft>
                <a:spcPts val="0"/>
              </a:spcAft>
              <a:buFont typeface="Symbol"/>
              <a:buChar char="·"/>
            </a:pPr>
            <a:r>
              <a:rPr lang="it-IT" sz="1500" spc="86">
                <a:solidFill>
                  <a:srgbClr val="000000"/>
                </a:solidFill>
                <a:latin typeface="Tahoma" panose="02020603050405020304" pitchFamily="2"/>
              </a:rPr>
              <a:t>Delta </a:t>
            </a:r>
          </a:p>
          <a:p>
            <a:pPr marL="457200" marR="0" indent="0" algn="just">
              <a:lnSpc>
                <a:spcPts val="1700"/>
              </a:lnSpc>
              <a:spcBef>
                <a:spcPts val="300"/>
              </a:spcBef>
              <a:spcAft>
                <a:spcPts val="0"/>
              </a:spcAft>
              <a:buFont typeface="Symbol"/>
              <a:buChar char="·"/>
            </a:pPr>
            <a:r>
              <a:rPr lang="it-IT" sz="1500" spc="91">
                <a:solidFill>
                  <a:srgbClr val="000000"/>
                </a:solidFill>
                <a:latin typeface="Tahoma" panose="02020603050405020304" pitchFamily="2"/>
              </a:rPr>
              <a:t>Argenta </a:t>
            </a:r>
          </a:p>
          <a:p>
            <a:pPr marL="457200" marR="0" indent="0" algn="just">
              <a:lnSpc>
                <a:spcPts val="1800"/>
              </a:lnSpc>
              <a:spcBef>
                <a:spcPts val="280"/>
              </a:spcBef>
              <a:spcAft>
                <a:spcPts val="0"/>
              </a:spcAft>
              <a:buFont typeface="Symbol"/>
              <a:buChar char="·"/>
            </a:pPr>
            <a:r>
              <a:rPr lang="it-IT" sz="1700" spc="63">
                <a:solidFill>
                  <a:srgbClr val="000000"/>
                </a:solidFill>
                <a:latin typeface="Arial Narrow" panose="02020603050405020304" pitchFamily="2"/>
              </a:rPr>
              <a:t>Bondeno </a:t>
            </a:r>
          </a:p>
          <a:p>
            <a:pPr marL="457200" marR="0" indent="0" algn="just">
              <a:lnSpc>
                <a:spcPts val="1800"/>
              </a:lnSpc>
              <a:spcBef>
                <a:spcPts val="255"/>
              </a:spcBef>
              <a:spcAft>
                <a:spcPts val="0"/>
              </a:spcAft>
              <a:buFont typeface="Symbol"/>
              <a:buChar char="·"/>
            </a:pPr>
            <a:r>
              <a:rPr lang="it-IT" sz="1700" spc="120">
                <a:solidFill>
                  <a:srgbClr val="000000"/>
                </a:solidFill>
                <a:latin typeface="Arial Narrow" panose="02020603050405020304" pitchFamily="2"/>
              </a:rPr>
              <a:t>Copparo </a:t>
            </a:r>
          </a:p>
          <a:p>
            <a:pPr marL="457200" marR="0" indent="0" algn="just">
              <a:lnSpc>
                <a:spcPts val="1900"/>
              </a:lnSpc>
              <a:spcBef>
                <a:spcPts val="100"/>
              </a:spcBef>
              <a:spcAft>
                <a:spcPts val="335"/>
              </a:spcAft>
              <a:buFont typeface="Symbol"/>
              <a:buChar char="·"/>
            </a:pPr>
            <a:r>
              <a:rPr lang="it-IT" sz="1700" spc="74">
                <a:solidFill>
                  <a:srgbClr val="000000"/>
                </a:solidFill>
                <a:latin typeface="Arial Narrow" panose="02020603050405020304" pitchFamily="2"/>
              </a:rPr>
              <a:t>Comacchio </a:t>
            </a:r>
          </a:p>
        </p:txBody>
      </p:sp>
      <p:sp>
        <p:nvSpPr>
          <p:cNvPr id="635" name="Segnaposto testo 634"/>
          <p:cNvSpPr>
            <a:spLocks noGrp="1"/>
          </p:cNvSpPr>
          <p:nvPr>
            <p:ph type="body" idx="10"/>
          </p:nvPr>
        </p:nvSpPr>
        <p:spPr>
          <a:xfrm>
            <a:off x="7589728" y="3564247"/>
            <a:ext cx="1665150" cy="2281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51">
                <a:solidFill>
                  <a:srgbClr val="000000"/>
                </a:solidFill>
                <a:latin typeface="Tahoma" panose="02020603050405020304" pitchFamily="2"/>
              </a:rPr>
              <a:t>Case della Salute </a:t>
            </a:r>
          </a:p>
        </p:txBody>
      </p:sp>
      <p:sp>
        <p:nvSpPr>
          <p:cNvPr id="636" name="Segnaposto testo 635"/>
          <p:cNvSpPr>
            <a:spLocks noGrp="1"/>
          </p:cNvSpPr>
          <p:nvPr>
            <p:ph type="body" idx="10"/>
          </p:nvPr>
        </p:nvSpPr>
        <p:spPr>
          <a:xfrm>
            <a:off x="7593441" y="3839338"/>
            <a:ext cx="2666320" cy="2268602"/>
          </a:xfrm>
          <a:prstGeom prst="rect">
            <a:avLst/>
          </a:prstGeom>
          <a:noFill/>
          <a:ln w="0" cmpd="sng">
            <a:noFill/>
            <a:prstDash val="solid"/>
          </a:ln>
        </p:spPr>
        <p:txBody>
          <a:bodyPr vert="horz" lIns="0" tIns="52135" rIns="0" bIns="0" anchor="t"/>
          <a:lstStyle>
            <a:lvl1pPr marL="52153" marR="0" indent="0" algn="l">
              <a:lnSpc>
                <a:spcPts val="1939"/>
              </a:lnSpc>
              <a:spcBef>
                <a:spcPts val="342"/>
              </a:spcBef>
              <a:spcAft>
                <a:spcPts val="0"/>
              </a:spcAft>
              <a:buFont typeface="Symbol"/>
              <a:buChar char="·"/>
              <a:defRPr/>
            </a:lvl1pPr>
          </a:lstStyle>
          <a:p>
            <a:pPr marL="45720" marR="0" indent="0" algn="l">
              <a:lnSpc>
                <a:spcPts val="1700"/>
              </a:lnSpc>
              <a:spcAft>
                <a:spcPts val="0"/>
              </a:spcAft>
              <a:buFont typeface="Symbol"/>
              <a:buChar char="·"/>
            </a:pPr>
            <a:r>
              <a:rPr lang="it-IT" sz="1700" b="1" spc="0">
                <a:solidFill>
                  <a:srgbClr val="000000"/>
                </a:solidFill>
                <a:latin typeface="Arial Narrow" panose="02020603050405020304" pitchFamily="2"/>
              </a:rPr>
              <a:t>6 </a:t>
            </a:r>
            <a:r>
              <a:rPr lang="it-IT" sz="1500" spc="0">
                <a:solidFill>
                  <a:srgbClr val="000000"/>
                </a:solidFill>
                <a:latin typeface="Tahoma" panose="02020603050405020304" pitchFamily="2"/>
              </a:rPr>
              <a:t>Funzionanti: Cittadella S. Rocco, Pontelagoscuro, Copparo, Comacchio, Portomaggiore/Ostellato, Codigoro </a:t>
            </a:r>
          </a:p>
          <a:p>
            <a:pPr marL="45720" marR="0" indent="0" algn="l">
              <a:lnSpc>
                <a:spcPts val="1700"/>
              </a:lnSpc>
              <a:spcBef>
                <a:spcPts val="300"/>
              </a:spcBef>
              <a:spcAft>
                <a:spcPts val="0"/>
              </a:spcAft>
              <a:buFont typeface="Symbol"/>
              <a:buChar char="·"/>
            </a:pPr>
            <a:r>
              <a:rPr lang="it-IT" sz="1700" b="1" spc="0">
                <a:solidFill>
                  <a:srgbClr val="000000"/>
                </a:solidFill>
                <a:latin typeface="Arial Narrow" panose="02020603050405020304" pitchFamily="2"/>
              </a:rPr>
              <a:t>2 </a:t>
            </a:r>
            <a:r>
              <a:rPr lang="it-IT" sz="1500" spc="0">
                <a:solidFill>
                  <a:srgbClr val="000000"/>
                </a:solidFill>
                <a:latin typeface="Tahoma" panose="02020603050405020304" pitchFamily="2"/>
              </a:rPr>
              <a:t>In programmazione: Bondeno, Casa della Salute Interprovinciale (Pieve di Cento) </a:t>
            </a:r>
          </a:p>
        </p:txBody>
      </p:sp>
      <p:sp>
        <p:nvSpPr>
          <p:cNvPr id="637" name="Segnaposto testo 636"/>
          <p:cNvSpPr>
            <a:spLocks noGrp="1"/>
          </p:cNvSpPr>
          <p:nvPr>
            <p:ph type="body" idx="10"/>
          </p:nvPr>
        </p:nvSpPr>
        <p:spPr>
          <a:xfrm>
            <a:off x="1611675" y="3816236"/>
            <a:ext cx="1660694" cy="2281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46">
                <a:solidFill>
                  <a:srgbClr val="000000"/>
                </a:solidFill>
                <a:latin typeface="Tahoma" panose="02020603050405020304" pitchFamily="2"/>
              </a:rPr>
              <a:t>Case della Salute </a:t>
            </a:r>
          </a:p>
        </p:txBody>
      </p:sp>
      <p:sp>
        <p:nvSpPr>
          <p:cNvPr id="638" name="Segnaposto testo 637"/>
          <p:cNvSpPr>
            <a:spLocks noGrp="1"/>
          </p:cNvSpPr>
          <p:nvPr>
            <p:ph type="body" idx="10"/>
          </p:nvPr>
        </p:nvSpPr>
        <p:spPr>
          <a:xfrm>
            <a:off x="1614646" y="4131222"/>
            <a:ext cx="2153852" cy="288388"/>
          </a:xfrm>
          <a:prstGeom prst="rect">
            <a:avLst/>
          </a:prstGeom>
          <a:noFill/>
          <a:ln w="0" cmpd="sng">
            <a:noFill/>
            <a:prstDash val="solid"/>
          </a:ln>
        </p:spPr>
        <p:txBody>
          <a:bodyPr vert="horz" lIns="0" tIns="7966" rIns="0" bIns="0" anchor="t"/>
          <a:lstStyle>
            <a:lvl1pPr marL="0" marR="0" indent="156458" algn="l">
              <a:lnSpc>
                <a:spcPts val="1939"/>
              </a:lnSpc>
              <a:spcAft>
                <a:spcPts val="279"/>
              </a:spcAft>
              <a:buFont typeface="Symbol"/>
              <a:buChar char="·"/>
              <a:defRPr/>
            </a:lvl1pPr>
          </a:lstStyle>
          <a:p>
            <a:pPr marL="0" marR="0" indent="137160" algn="l">
              <a:lnSpc>
                <a:spcPts val="1700"/>
              </a:lnSpc>
              <a:spcAft>
                <a:spcPts val="245"/>
              </a:spcAft>
              <a:buFont typeface="Symbol"/>
              <a:buChar char="·"/>
            </a:pPr>
            <a:r>
              <a:rPr lang="it-IT" sz="1500" spc="23">
                <a:solidFill>
                  <a:srgbClr val="000000"/>
                </a:solidFill>
                <a:latin typeface="Tahoma" panose="02020603050405020304" pitchFamily="2"/>
              </a:rPr>
              <a:t>7 In programmazione </a:t>
            </a:r>
          </a:p>
        </p:txBody>
      </p:sp>
    </p:spTree>
    <p:extLst>
      <p:ext uri="{BB962C8B-B14F-4D97-AF65-F5344CB8AC3E}">
        <p14:creationId xmlns:p14="http://schemas.microsoft.com/office/powerpoint/2010/main" val="3278800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34_1_">
    <p:bg>
      <p:bgPr>
        <a:solidFill>
          <a:schemeClr val="bg1">
            <a:alpha val="0"/>
          </a:schemeClr>
        </a:solidFill>
        <a:effectLst/>
      </p:bgPr>
    </p:bg>
    <p:spTree>
      <p:nvGrpSpPr>
        <p:cNvPr id="1" name=""/>
        <p:cNvGrpSpPr/>
        <p:nvPr/>
      </p:nvGrpSpPr>
      <p:grpSpPr>
        <a:xfrm>
          <a:off x="0" y="0"/>
          <a:ext cx="0" cy="0"/>
          <a:chOff x="0" y="0"/>
          <a:chExt cx="0" cy="0"/>
        </a:xfrm>
      </p:grpSpPr>
      <p:sp>
        <p:nvSpPr>
          <p:cNvPr id="645" name="Segnaposto testo 644"/>
          <p:cNvSpPr>
            <a:spLocks noGrp="1"/>
          </p:cNvSpPr>
          <p:nvPr>
            <p:ph type="body" idx="10"/>
          </p:nvPr>
        </p:nvSpPr>
        <p:spPr>
          <a:xfrm>
            <a:off x="588224" y="881965"/>
            <a:ext cx="10071114" cy="1147251"/>
          </a:xfrm>
          <a:prstGeom prst="rect">
            <a:avLst/>
          </a:prstGeom>
          <a:noFill/>
          <a:ln w="0" cmpd="sng">
            <a:noFill/>
            <a:prstDash val="solid"/>
          </a:ln>
        </p:spPr>
        <p:txBody>
          <a:bodyPr vert="horz" lIns="0" tIns="0" rIns="0" bIns="0" anchor="t">
            <a:normAutofit fontScale="65000"/>
          </a:bodyPr>
          <a:lstStyle>
            <a:lvl1pPr marL="365070" marR="0" indent="0" algn="l">
              <a:lnSpc>
                <a:spcPts val="3650"/>
              </a:lnSpc>
              <a:spcBef>
                <a:spcPts val="1477"/>
              </a:spcBef>
              <a:spcAft>
                <a:spcPts val="644"/>
              </a:spcAft>
              <a:defRPr/>
            </a:lvl1pPr>
          </a:lstStyle>
          <a:p>
            <a:pPr marL="320040" marR="0" indent="0" algn="l">
              <a:lnSpc>
                <a:spcPts val="3100"/>
              </a:lnSpc>
              <a:spcAft>
                <a:spcPts val="0"/>
              </a:spcAft>
            </a:pPr>
            <a:r>
              <a:rPr lang="it-IT" sz="2700" spc="570">
                <a:solidFill>
                  <a:srgbClr val="CC0000"/>
                </a:solidFill>
                <a:latin typeface="Arial Narrow" panose="02020603050405020304" pitchFamily="2"/>
              </a:rPr>
              <a:t>LA CASA DELLA SALUTE </a:t>
            </a:r>
          </a:p>
          <a:p>
            <a:pPr marL="320040" marR="0" indent="0" algn="l">
              <a:lnSpc>
                <a:spcPts val="3200"/>
              </a:lnSpc>
              <a:spcBef>
                <a:spcPts val="1295"/>
              </a:spcBef>
              <a:spcAft>
                <a:spcPts val="565"/>
              </a:spcAft>
            </a:pPr>
            <a:r>
              <a:rPr lang="it-IT" sz="3000" i="1" spc="-120">
                <a:solidFill>
                  <a:srgbClr val="CC0000"/>
                </a:solidFill>
                <a:latin typeface="Arial Narrow" panose="02020603050405020304" pitchFamily="2"/>
              </a:rPr>
              <a:t>CHE COS’I ... COSA NON I </a:t>
            </a:r>
          </a:p>
        </p:txBody>
      </p:sp>
      <p:sp>
        <p:nvSpPr>
          <p:cNvPr id="648" name="Segnaposto testo 647"/>
          <p:cNvSpPr>
            <a:spLocks noGrp="1"/>
          </p:cNvSpPr>
          <p:nvPr>
            <p:ph type="body" idx="10"/>
          </p:nvPr>
        </p:nvSpPr>
        <p:spPr>
          <a:xfrm>
            <a:off x="720426" y="2425398"/>
            <a:ext cx="5332640" cy="1102453"/>
          </a:xfrm>
          <a:prstGeom prst="rect">
            <a:avLst/>
          </a:prstGeom>
          <a:noFill/>
          <a:ln w="0" cmpd="sng">
            <a:noFill/>
            <a:prstDash val="solid"/>
          </a:ln>
        </p:spPr>
        <p:txBody>
          <a:bodyPr vert="horz" lIns="0" tIns="97752" rIns="0" bIns="0" anchor="t"/>
          <a:lstStyle>
            <a:lvl1pPr marL="417222" marR="0" indent="417222" algn="just">
              <a:lnSpc>
                <a:spcPts val="2738"/>
              </a:lnSpc>
              <a:spcAft>
                <a:spcPts val="0"/>
              </a:spcAft>
              <a:buFont typeface="Symbol"/>
              <a:buChar char="·"/>
              <a:defRPr/>
            </a:lvl1pPr>
          </a:lstStyle>
          <a:p>
            <a:pPr marL="365760" marR="0" indent="365760" algn="just">
              <a:lnSpc>
                <a:spcPts val="2400"/>
              </a:lnSpc>
              <a:spcAft>
                <a:spcPts val="0"/>
              </a:spcAft>
              <a:buFont typeface="Symbol"/>
              <a:buChar char="·"/>
            </a:pPr>
            <a:r>
              <a:rPr lang="it-IT" sz="1800" spc="0">
                <a:solidFill>
                  <a:srgbClr val="001F5F"/>
                </a:solidFill>
                <a:latin typeface="Arial Narrow" panose="02020603050405020304" pitchFamily="2"/>
              </a:rPr>
              <a:t>Rappresenta la sede principale </a:t>
            </a:r>
            <a:r>
              <a:rPr lang="it-IT" sz="2100" spc="0">
                <a:solidFill>
                  <a:srgbClr val="001F5F"/>
                </a:solidFill>
                <a:latin typeface="Arial Narrow" panose="02020603050405020304" pitchFamily="2"/>
              </a:rPr>
              <a:t>dell’assistenza </a:t>
            </a:r>
            <a:r>
              <a:rPr lang="it-IT" sz="1800" spc="0">
                <a:solidFill>
                  <a:srgbClr val="001F5F"/>
                </a:solidFill>
                <a:latin typeface="Arial Narrow" panose="02020603050405020304" pitchFamily="2"/>
              </a:rPr>
              <a:t>primaria, la struttura organizzativa in cui viene garantita la presa in carico </a:t>
            </a:r>
          </a:p>
        </p:txBody>
      </p:sp>
      <p:sp>
        <p:nvSpPr>
          <p:cNvPr id="649" name="Segnaposto testo 648"/>
          <p:cNvSpPr>
            <a:spLocks noGrp="1"/>
          </p:cNvSpPr>
          <p:nvPr>
            <p:ph type="body" idx="10"/>
          </p:nvPr>
        </p:nvSpPr>
        <p:spPr>
          <a:xfrm>
            <a:off x="720429" y="3527848"/>
            <a:ext cx="5325955" cy="1136751"/>
          </a:xfrm>
          <a:prstGeom prst="rect">
            <a:avLst/>
          </a:prstGeom>
          <a:noFill/>
          <a:ln w="0" cmpd="sng">
            <a:noFill/>
            <a:prstDash val="solid"/>
          </a:ln>
        </p:spPr>
        <p:txBody>
          <a:bodyPr vert="horz" lIns="0" tIns="98477" rIns="0" bIns="0" anchor="t"/>
          <a:lstStyle>
            <a:lvl1pPr marL="417222" marR="0" indent="417222" algn="just">
              <a:lnSpc>
                <a:spcPts val="2738"/>
              </a:lnSpc>
              <a:spcAft>
                <a:spcPts val="205"/>
              </a:spcAft>
              <a:buFont typeface="Symbol"/>
              <a:buChar char="·"/>
              <a:defRPr/>
            </a:lvl1pPr>
          </a:lstStyle>
          <a:p>
            <a:pPr marL="365760" marR="0" indent="365760" algn="just">
              <a:lnSpc>
                <a:spcPts val="2400"/>
              </a:lnSpc>
              <a:spcAft>
                <a:spcPts val="180"/>
              </a:spcAft>
              <a:buFont typeface="Symbol"/>
              <a:buChar char="·"/>
            </a:pPr>
            <a:r>
              <a:rPr lang="it-IT" sz="1800" spc="0">
                <a:solidFill>
                  <a:srgbClr val="001F5F"/>
                </a:solidFill>
                <a:latin typeface="Arial Narrow" panose="02020603050405020304" pitchFamily="2"/>
              </a:rPr>
              <a:t>È un contesto nel quale realizzare interventi di prevenzione, diagnosi e cura con il contributo dei cittadini, del terzo settore, </a:t>
            </a:r>
            <a:r>
              <a:rPr lang="it-IT" sz="2100" spc="0">
                <a:solidFill>
                  <a:srgbClr val="001F5F"/>
                </a:solidFill>
                <a:latin typeface="Arial Narrow" panose="02020603050405020304" pitchFamily="2"/>
              </a:rPr>
              <a:t>dell’ASP </a:t>
            </a:r>
          </a:p>
        </p:txBody>
      </p:sp>
      <p:sp>
        <p:nvSpPr>
          <p:cNvPr id="650" name="Segnaposto testo 649"/>
          <p:cNvSpPr>
            <a:spLocks noGrp="1"/>
          </p:cNvSpPr>
          <p:nvPr>
            <p:ph type="body" idx="10"/>
          </p:nvPr>
        </p:nvSpPr>
        <p:spPr>
          <a:xfrm>
            <a:off x="720429" y="4664602"/>
            <a:ext cx="5193754" cy="527777"/>
          </a:xfrm>
          <a:prstGeom prst="rect">
            <a:avLst/>
          </a:prstGeom>
          <a:noFill/>
          <a:ln w="0" cmpd="sng">
            <a:noFill/>
            <a:prstDash val="solid"/>
          </a:ln>
        </p:spPr>
        <p:txBody>
          <a:bodyPr vert="horz" lIns="0" tIns="80373" rIns="0" bIns="0" anchor="t"/>
          <a:lstStyle>
            <a:lvl1pPr marL="0" marR="0" indent="417222" algn="l">
              <a:lnSpc>
                <a:spcPts val="2738"/>
              </a:lnSpc>
              <a:spcAft>
                <a:spcPts val="918"/>
              </a:spcAft>
              <a:buFont typeface="Symbol"/>
              <a:buChar char="·"/>
              <a:defRPr/>
            </a:lvl1pPr>
          </a:lstStyle>
          <a:p>
            <a:pPr marL="0" marR="0" indent="365760" algn="l">
              <a:lnSpc>
                <a:spcPts val="2400"/>
              </a:lnSpc>
              <a:spcAft>
                <a:spcPts val="805"/>
              </a:spcAft>
              <a:buFont typeface="Symbol"/>
              <a:buChar char="·"/>
            </a:pPr>
            <a:r>
              <a:rPr lang="it-IT" sz="1800" spc="0">
                <a:solidFill>
                  <a:srgbClr val="001F5F"/>
                </a:solidFill>
                <a:latin typeface="Arial Narrow" panose="02020603050405020304" pitchFamily="2"/>
              </a:rPr>
              <a:t>La Casa della salute impegna team multidisciplinari</a:t>
            </a:r>
            <a:r>
              <a:rPr lang="it-IT" sz="2100" spc="0">
                <a:solidFill>
                  <a:srgbClr val="001F5F"/>
                </a:solidFill>
                <a:latin typeface="Arial Narrow" panose="02020603050405020304" pitchFamily="2"/>
              </a:rPr>
              <a:t>... </a:t>
            </a:r>
          </a:p>
        </p:txBody>
      </p:sp>
      <p:sp>
        <p:nvSpPr>
          <p:cNvPr id="651" name="Segnaposto testo 650"/>
          <p:cNvSpPr>
            <a:spLocks noGrp="1"/>
          </p:cNvSpPr>
          <p:nvPr>
            <p:ph type="body" idx="10"/>
          </p:nvPr>
        </p:nvSpPr>
        <p:spPr>
          <a:xfrm>
            <a:off x="720426" y="5202879"/>
            <a:ext cx="5322242" cy="1096853"/>
          </a:xfrm>
          <a:prstGeom prst="rect">
            <a:avLst/>
          </a:prstGeom>
          <a:noFill/>
          <a:ln w="0" cmpd="sng">
            <a:noFill/>
            <a:prstDash val="solid"/>
          </a:ln>
        </p:spPr>
        <p:txBody>
          <a:bodyPr vert="horz" lIns="0" tIns="0" rIns="0" bIns="0" anchor="t"/>
          <a:lstStyle>
            <a:lvl1pPr marL="0" marR="0" indent="0" algn="r">
              <a:lnSpc>
                <a:spcPts val="2167"/>
              </a:lnSpc>
              <a:spcBef>
                <a:spcPts val="1141"/>
              </a:spcBef>
              <a:spcAft>
                <a:spcPts val="0"/>
              </a:spcAft>
              <a:buFont typeface="Symbol"/>
              <a:buChar char="·"/>
              <a:defRPr/>
            </a:lvl1pPr>
          </a:lstStyle>
          <a:p>
            <a:pPr marL="0" marR="0" indent="0" algn="r">
              <a:lnSpc>
                <a:spcPts val="1900"/>
              </a:lnSpc>
              <a:spcAft>
                <a:spcPts val="0"/>
              </a:spcAft>
            </a:pPr>
            <a:r>
              <a:rPr lang="it-IT" sz="1800" spc="0">
                <a:solidFill>
                  <a:srgbClr val="001F5F"/>
                </a:solidFill>
                <a:latin typeface="Arial Narrow" panose="02020603050405020304" pitchFamily="2"/>
              </a:rPr>
              <a:t>ma NON è un poliambulatorio </a:t>
            </a:r>
          </a:p>
          <a:p>
            <a:pPr marL="0" marR="0" indent="365760" algn="l">
              <a:lnSpc>
                <a:spcPts val="2400"/>
              </a:lnSpc>
              <a:spcBef>
                <a:spcPts val="655"/>
              </a:spcBef>
              <a:spcAft>
                <a:spcPts val="0"/>
              </a:spcAft>
              <a:buFont typeface="Symbol"/>
              <a:buChar char="·"/>
            </a:pPr>
            <a:r>
              <a:rPr lang="it-IT" sz="1800" spc="-34">
                <a:solidFill>
                  <a:srgbClr val="001F5F"/>
                </a:solidFill>
                <a:latin typeface="Arial Narrow" panose="02020603050405020304" pitchFamily="2"/>
              </a:rPr>
              <a:t>È in stretto collegamento con </a:t>
            </a:r>
            <a:r>
              <a:rPr lang="it-IT" sz="2100" spc="-17">
                <a:solidFill>
                  <a:srgbClr val="001F5F"/>
                </a:solidFill>
                <a:latin typeface="Arial Narrow" panose="02020603050405020304" pitchFamily="2"/>
              </a:rPr>
              <a:t>l’ospedale... </a:t>
            </a:r>
          </a:p>
          <a:p>
            <a:pPr marL="0" marR="0" indent="0" algn="r">
              <a:lnSpc>
                <a:spcPts val="1900"/>
              </a:lnSpc>
              <a:spcBef>
                <a:spcPts val="1000"/>
              </a:spcBef>
              <a:spcAft>
                <a:spcPts val="0"/>
              </a:spcAft>
            </a:pPr>
            <a:r>
              <a:rPr lang="it-IT" sz="1800" spc="-6">
                <a:solidFill>
                  <a:srgbClr val="001F5F"/>
                </a:solidFill>
                <a:latin typeface="Arial Narrow" panose="02020603050405020304" pitchFamily="2"/>
              </a:rPr>
              <a:t>ma NON è al suo servizio </a:t>
            </a:r>
          </a:p>
        </p:txBody>
      </p:sp>
      <p:sp>
        <p:nvSpPr>
          <p:cNvPr id="652" name="Segnaposto testo 651"/>
          <p:cNvSpPr>
            <a:spLocks noGrp="1"/>
          </p:cNvSpPr>
          <p:nvPr>
            <p:ph type="body" idx="10"/>
          </p:nvPr>
        </p:nvSpPr>
        <p:spPr>
          <a:xfrm>
            <a:off x="7434505" y="3060971"/>
            <a:ext cx="635015" cy="2862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268">
                <a:solidFill>
                  <a:srgbClr val="001F5F"/>
                </a:solidFill>
                <a:latin typeface="Tahoma" panose="02020603050405020304" pitchFamily="2"/>
              </a:rPr>
              <a:t>ASP </a:t>
            </a:r>
          </a:p>
        </p:txBody>
      </p:sp>
      <p:sp>
        <p:nvSpPr>
          <p:cNvPr id="653" name="Segnaposto testo 652"/>
          <p:cNvSpPr>
            <a:spLocks noGrp="1"/>
          </p:cNvSpPr>
          <p:nvPr>
            <p:ph type="body" idx="10"/>
          </p:nvPr>
        </p:nvSpPr>
        <p:spPr>
          <a:xfrm>
            <a:off x="8299014" y="3860334"/>
            <a:ext cx="831090" cy="575375"/>
          </a:xfrm>
          <a:prstGeom prst="rect">
            <a:avLst/>
          </a:prstGeom>
          <a:noFill/>
          <a:ln w="0" cmpd="sng">
            <a:noFill/>
            <a:prstDash val="solid"/>
          </a:ln>
        </p:spPr>
        <p:txBody>
          <a:bodyPr vert="horz" lIns="0" tIns="0" rIns="0" bIns="0" anchor="t"/>
          <a:lstStyle>
            <a:lvl1pPr marL="0" marR="0" indent="52153" algn="l">
              <a:lnSpc>
                <a:spcPts val="2281"/>
              </a:lnSpc>
              <a:spcAft>
                <a:spcPts val="0"/>
              </a:spcAft>
              <a:defRPr/>
            </a:lvl1pPr>
          </a:lstStyle>
          <a:p>
            <a:pPr marL="0" marR="0" indent="45720" algn="l">
              <a:lnSpc>
                <a:spcPts val="2000"/>
              </a:lnSpc>
              <a:spcAft>
                <a:spcPts val="0"/>
              </a:spcAft>
            </a:pPr>
            <a:r>
              <a:rPr lang="it-IT" sz="1900" spc="0">
                <a:solidFill>
                  <a:srgbClr val="000000"/>
                </a:solidFill>
                <a:latin typeface="Tahoma" panose="02020603050405020304" pitchFamily="2"/>
              </a:rPr>
              <a:t>Terzo settore </a:t>
            </a:r>
          </a:p>
        </p:txBody>
      </p:sp>
      <p:sp>
        <p:nvSpPr>
          <p:cNvPr id="654" name="Segnaposto testo 653"/>
          <p:cNvSpPr>
            <a:spLocks noGrp="1"/>
          </p:cNvSpPr>
          <p:nvPr>
            <p:ph type="body" idx="10"/>
          </p:nvPr>
        </p:nvSpPr>
        <p:spPr>
          <a:xfrm>
            <a:off x="8801829" y="2755083"/>
            <a:ext cx="645413" cy="2862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0">
                <a:solidFill>
                  <a:srgbClr val="000000"/>
                </a:solidFill>
                <a:latin typeface="Tahoma" panose="02020603050405020304" pitchFamily="2"/>
              </a:rPr>
              <a:t>AUSL </a:t>
            </a:r>
          </a:p>
        </p:txBody>
      </p:sp>
    </p:spTree>
    <p:extLst>
      <p:ext uri="{BB962C8B-B14F-4D97-AF65-F5344CB8AC3E}">
        <p14:creationId xmlns:p14="http://schemas.microsoft.com/office/powerpoint/2010/main" val="9488199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35_1_">
    <p:bg>
      <p:bgPr>
        <a:solidFill>
          <a:schemeClr val="bg1">
            <a:alpha val="0"/>
          </a:schemeClr>
        </a:solidFill>
        <a:effectLst/>
      </p:bgPr>
    </p:bg>
    <p:spTree>
      <p:nvGrpSpPr>
        <p:cNvPr id="1" name=""/>
        <p:cNvGrpSpPr/>
        <p:nvPr/>
      </p:nvGrpSpPr>
      <p:grpSpPr>
        <a:xfrm>
          <a:off x="0" y="0"/>
          <a:ext cx="0" cy="0"/>
          <a:chOff x="0" y="0"/>
          <a:chExt cx="0" cy="0"/>
        </a:xfrm>
      </p:grpSpPr>
      <p:sp>
        <p:nvSpPr>
          <p:cNvPr id="660" name="Segnaposto testo 659"/>
          <p:cNvSpPr>
            <a:spLocks noGrp="1"/>
          </p:cNvSpPr>
          <p:nvPr>
            <p:ph type="body" idx="10"/>
          </p:nvPr>
        </p:nvSpPr>
        <p:spPr>
          <a:xfrm>
            <a:off x="937300" y="957560"/>
            <a:ext cx="2713110" cy="484379"/>
          </a:xfrm>
          <a:prstGeom prst="rect">
            <a:avLst/>
          </a:prstGeom>
          <a:noFill/>
          <a:ln w="0" cmpd="sng">
            <a:noFill/>
            <a:prstDash val="solid"/>
          </a:ln>
        </p:spPr>
        <p:txBody>
          <a:bodyPr vert="horz" lIns="0" tIns="0" rIns="0" bIns="0" anchor="t">
            <a:normAutofit fontScale="70000"/>
          </a:bodyPr>
          <a:lstStyle>
            <a:lvl1pPr marL="0" marR="0" indent="0" algn="l">
              <a:lnSpc>
                <a:spcPts val="3992"/>
              </a:lnSpc>
              <a:spcAft>
                <a:spcPts val="0"/>
              </a:spcAft>
              <a:defRPr/>
            </a:lvl1pPr>
          </a:lstStyle>
          <a:p>
            <a:pPr marL="0" marR="0" indent="0" algn="l">
              <a:lnSpc>
                <a:spcPts val="3500"/>
              </a:lnSpc>
              <a:spcAft>
                <a:spcPts val="0"/>
              </a:spcAft>
            </a:pPr>
            <a:r>
              <a:rPr lang="it-IT" sz="3100" b="1" spc="411">
                <a:solidFill>
                  <a:srgbClr val="CC0000"/>
                </a:solidFill>
                <a:latin typeface="Arial Narrow" panose="02020603050405020304" pitchFamily="2"/>
              </a:rPr>
              <a:t>AMBITI DI CURA </a:t>
            </a:r>
          </a:p>
        </p:txBody>
      </p:sp>
      <p:sp>
        <p:nvSpPr>
          <p:cNvPr id="661" name="Segnaposto testo 660"/>
          <p:cNvSpPr>
            <a:spLocks noGrp="1"/>
          </p:cNvSpPr>
          <p:nvPr>
            <p:ph type="body" idx="10"/>
          </p:nvPr>
        </p:nvSpPr>
        <p:spPr>
          <a:xfrm>
            <a:off x="4894445" y="2179006"/>
            <a:ext cx="1479473" cy="508178"/>
          </a:xfrm>
          <a:prstGeom prst="rect">
            <a:avLst/>
          </a:prstGeom>
          <a:noFill/>
          <a:ln w="0" cmpd="sng">
            <a:noFill/>
            <a:prstDash val="solid"/>
          </a:ln>
        </p:spPr>
        <p:txBody>
          <a:bodyPr vert="horz" lIns="0" tIns="11586" rIns="0" bIns="0" anchor="t"/>
          <a:lstStyle>
            <a:lvl1pPr marL="0" marR="0" indent="52153" algn="l">
              <a:lnSpc>
                <a:spcPts val="2053"/>
              </a:lnSpc>
              <a:spcAft>
                <a:spcPts val="0"/>
              </a:spcAft>
              <a:defRPr/>
            </a:lvl1pPr>
          </a:lstStyle>
          <a:p>
            <a:pPr marL="0" marR="0" indent="45720" algn="l">
              <a:lnSpc>
                <a:spcPts val="1800"/>
              </a:lnSpc>
              <a:spcAft>
                <a:spcPts val="0"/>
              </a:spcAft>
            </a:pPr>
            <a:r>
              <a:rPr lang="it-IT" sz="1700" spc="0">
                <a:solidFill>
                  <a:srgbClr val="000000"/>
                </a:solidFill>
                <a:latin typeface="Tahoma" panose="02020603050405020304" pitchFamily="2"/>
              </a:rPr>
              <a:t>Specialistica ambulatoriale </a:t>
            </a:r>
          </a:p>
        </p:txBody>
      </p:sp>
      <p:sp>
        <p:nvSpPr>
          <p:cNvPr id="662" name="Segnaposto testo 661"/>
          <p:cNvSpPr>
            <a:spLocks noGrp="1"/>
          </p:cNvSpPr>
          <p:nvPr>
            <p:ph type="body" idx="10"/>
          </p:nvPr>
        </p:nvSpPr>
        <p:spPr>
          <a:xfrm>
            <a:off x="855599" y="2763481"/>
            <a:ext cx="2531147" cy="1251546"/>
          </a:xfrm>
          <a:prstGeom prst="rect">
            <a:avLst/>
          </a:prstGeom>
          <a:noFill/>
          <a:ln w="0" cmpd="sng">
            <a:noFill/>
            <a:prstDash val="solid"/>
          </a:ln>
        </p:spPr>
        <p:txBody>
          <a:bodyPr vert="horz" lIns="0" tIns="16654" rIns="0" bIns="0" anchor="t"/>
          <a:lstStyle>
            <a:lvl1pPr marL="0" marR="0" indent="0" algn="ctr">
              <a:lnSpc>
                <a:spcPts val="2053"/>
              </a:lnSpc>
              <a:spcAft>
                <a:spcPts val="0"/>
              </a:spcAft>
              <a:defRPr/>
            </a:lvl1pPr>
          </a:lstStyle>
          <a:p>
            <a:pPr marL="0" marR="0" indent="0" algn="ctr">
              <a:lnSpc>
                <a:spcPts val="1800"/>
              </a:lnSpc>
              <a:spcAft>
                <a:spcPts val="0"/>
              </a:spcAft>
            </a:pPr>
            <a:r>
              <a:rPr lang="it-IT" sz="1700" spc="0">
                <a:solidFill>
                  <a:srgbClr val="000000"/>
                </a:solidFill>
                <a:latin typeface="Tahoma" panose="02020603050405020304" pitchFamily="2"/>
              </a:rPr>
              <a:t>Servizi rivolti alle fasce </a:t>
            </a:r>
            <a:r>
              <a:t/>
            </a:r>
            <a:br/>
            <a:r>
              <a:rPr lang="it-IT" sz="1700" spc="0">
                <a:solidFill>
                  <a:srgbClr val="000000"/>
                </a:solidFill>
                <a:latin typeface="Tahoma" panose="02020603050405020304" pitchFamily="2"/>
              </a:rPr>
              <a:t>deboli (anziani, disabili, </a:t>
            </a:r>
            <a:r>
              <a:t/>
            </a:r>
            <a:br/>
            <a:r>
              <a:rPr lang="it-IT" sz="1700" spc="0">
                <a:solidFill>
                  <a:srgbClr val="000000"/>
                </a:solidFill>
                <a:latin typeface="Tahoma" panose="02020603050405020304" pitchFamily="2"/>
              </a:rPr>
              <a:t>adolescenti, famiglie </a:t>
            </a:r>
            <a:r>
              <a:t/>
            </a:r>
            <a:br/>
            <a:r>
              <a:rPr lang="it-IT" sz="1700" spc="0">
                <a:solidFill>
                  <a:srgbClr val="000000"/>
                </a:solidFill>
                <a:latin typeface="Tahoma" panose="02020603050405020304" pitchFamily="2"/>
              </a:rPr>
              <a:t>multiproblematiche, </a:t>
            </a:r>
            <a:r>
              <a:t/>
            </a:r>
            <a:br/>
            <a:r>
              <a:rPr lang="it-IT" sz="1700" spc="0">
                <a:solidFill>
                  <a:srgbClr val="000000"/>
                </a:solidFill>
                <a:latin typeface="Tahoma" panose="02020603050405020304" pitchFamily="2"/>
              </a:rPr>
              <a:t>immigrati) </a:t>
            </a:r>
          </a:p>
        </p:txBody>
      </p:sp>
      <p:sp>
        <p:nvSpPr>
          <p:cNvPr id="663" name="Segnaposto testo 662"/>
          <p:cNvSpPr>
            <a:spLocks noGrp="1"/>
          </p:cNvSpPr>
          <p:nvPr>
            <p:ph type="body" idx="10"/>
          </p:nvPr>
        </p:nvSpPr>
        <p:spPr>
          <a:xfrm>
            <a:off x="7372117" y="3573349"/>
            <a:ext cx="2531147" cy="2596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29">
                <a:solidFill>
                  <a:srgbClr val="000000"/>
                </a:solidFill>
                <a:latin typeface="Tahoma" panose="02020603050405020304" pitchFamily="2"/>
              </a:rPr>
              <a:t>Assistenza farmaceutica </a:t>
            </a:r>
          </a:p>
        </p:txBody>
      </p:sp>
      <p:sp>
        <p:nvSpPr>
          <p:cNvPr id="664" name="Segnaposto testo 663"/>
          <p:cNvSpPr>
            <a:spLocks noGrp="1"/>
          </p:cNvSpPr>
          <p:nvPr>
            <p:ph type="body" idx="10"/>
          </p:nvPr>
        </p:nvSpPr>
        <p:spPr>
          <a:xfrm>
            <a:off x="4470356" y="3990528"/>
            <a:ext cx="2103348" cy="1026156"/>
          </a:xfrm>
          <a:prstGeom prst="rect">
            <a:avLst/>
          </a:prstGeom>
          <a:noFill/>
          <a:ln w="0" cmpd="sng">
            <a:noFill/>
            <a:prstDash val="solid"/>
          </a:ln>
        </p:spPr>
        <p:txBody>
          <a:bodyPr vert="horz" lIns="0" tIns="0" rIns="0" bIns="0" anchor="t"/>
          <a:lstStyle>
            <a:lvl1pPr marL="0" marR="0" indent="0" algn="ctr">
              <a:lnSpc>
                <a:spcPts val="3536"/>
              </a:lnSpc>
              <a:spcBef>
                <a:spcPts val="1363"/>
              </a:spcBef>
              <a:spcAft>
                <a:spcPts val="0"/>
              </a:spcAft>
              <a:defRPr/>
            </a:lvl1pPr>
          </a:lstStyle>
          <a:p>
            <a:pPr marL="0" marR="0" indent="0" algn="l">
              <a:lnSpc>
                <a:spcPts val="3000"/>
              </a:lnSpc>
              <a:spcAft>
                <a:spcPts val="0"/>
              </a:spcAft>
            </a:pPr>
            <a:r>
              <a:rPr lang="it-IT" sz="3000" b="1" spc="23">
                <a:solidFill>
                  <a:srgbClr val="000000"/>
                </a:solidFill>
                <a:latin typeface="Arial Narrow" panose="02020603050405020304" pitchFamily="2"/>
              </a:rPr>
              <a:t>Assistenza </a:t>
            </a:r>
          </a:p>
          <a:p>
            <a:pPr marL="0" marR="0" indent="0" algn="ctr">
              <a:lnSpc>
                <a:spcPts val="3100"/>
              </a:lnSpc>
              <a:spcBef>
                <a:spcPts val="1195"/>
              </a:spcBef>
              <a:spcAft>
                <a:spcPts val="0"/>
              </a:spcAft>
            </a:pPr>
            <a:r>
              <a:rPr lang="it-IT" sz="3000" b="1" spc="80">
                <a:solidFill>
                  <a:srgbClr val="000000"/>
                </a:solidFill>
                <a:latin typeface="Arial Narrow" panose="02020603050405020304" pitchFamily="2"/>
              </a:rPr>
              <a:t>Primaria </a:t>
            </a:r>
          </a:p>
        </p:txBody>
      </p:sp>
      <p:sp>
        <p:nvSpPr>
          <p:cNvPr id="665" name="Segnaposto testo 664"/>
          <p:cNvSpPr>
            <a:spLocks noGrp="1"/>
          </p:cNvSpPr>
          <p:nvPr>
            <p:ph type="body" idx="10"/>
          </p:nvPr>
        </p:nvSpPr>
        <p:spPr>
          <a:xfrm>
            <a:off x="812522" y="4973987"/>
            <a:ext cx="2502924" cy="267389"/>
          </a:xfrm>
          <a:prstGeom prst="rect">
            <a:avLst/>
          </a:prstGeom>
          <a:noFill/>
          <a:ln w="0" cmpd="sng">
            <a:noFill/>
            <a:prstDash val="solid"/>
          </a:ln>
        </p:spPr>
        <p:txBody>
          <a:bodyPr vert="horz" lIns="0" tIns="0" rIns="0" bIns="0" anchor="t"/>
          <a:lstStyle>
            <a:lvl1pPr marL="0" marR="0" indent="0" algn="l">
              <a:lnSpc>
                <a:spcPts val="2167"/>
              </a:lnSpc>
              <a:spcAft>
                <a:spcPts val="29"/>
              </a:spcAft>
              <a:defRPr/>
            </a:lvl1pPr>
          </a:lstStyle>
          <a:p>
            <a:pPr marL="0" marR="0" indent="0" algn="l">
              <a:lnSpc>
                <a:spcPts val="1900"/>
              </a:lnSpc>
              <a:spcAft>
                <a:spcPts val="25"/>
              </a:spcAft>
            </a:pPr>
            <a:r>
              <a:rPr lang="it-IT" sz="1700" spc="17">
                <a:solidFill>
                  <a:srgbClr val="000000"/>
                </a:solidFill>
                <a:latin typeface="Tahoma" panose="02020603050405020304" pitchFamily="2"/>
              </a:rPr>
              <a:t>Assistenza Integrativa e </a:t>
            </a:r>
          </a:p>
        </p:txBody>
      </p:sp>
      <p:sp>
        <p:nvSpPr>
          <p:cNvPr id="666" name="Segnaposto testo 665"/>
          <p:cNvSpPr>
            <a:spLocks noGrp="1"/>
          </p:cNvSpPr>
          <p:nvPr>
            <p:ph type="body" idx="10"/>
          </p:nvPr>
        </p:nvSpPr>
        <p:spPr>
          <a:xfrm>
            <a:off x="1607965" y="5241375"/>
            <a:ext cx="923185" cy="2414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700" spc="-40">
                <a:solidFill>
                  <a:srgbClr val="000000"/>
                </a:solidFill>
                <a:latin typeface="Tahoma" panose="02020603050405020304" pitchFamily="2"/>
              </a:rPr>
              <a:t>Protesica </a:t>
            </a:r>
          </a:p>
        </p:txBody>
      </p:sp>
      <p:sp>
        <p:nvSpPr>
          <p:cNvPr id="667" name="Segnaposto testo 666"/>
          <p:cNvSpPr>
            <a:spLocks noGrp="1"/>
          </p:cNvSpPr>
          <p:nvPr>
            <p:ph type="body" idx="10"/>
          </p:nvPr>
        </p:nvSpPr>
        <p:spPr>
          <a:xfrm>
            <a:off x="7543683" y="5397471"/>
            <a:ext cx="2199157" cy="2638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51">
                <a:solidFill>
                  <a:srgbClr val="000000"/>
                </a:solidFill>
                <a:latin typeface="Tahoma" panose="02020603050405020304" pitchFamily="2"/>
              </a:rPr>
              <a:t>Medicina generale e </a:t>
            </a:r>
          </a:p>
        </p:txBody>
      </p:sp>
      <p:sp>
        <p:nvSpPr>
          <p:cNvPr id="668" name="Segnaposto testo 667"/>
          <p:cNvSpPr>
            <a:spLocks noGrp="1"/>
          </p:cNvSpPr>
          <p:nvPr>
            <p:ph type="body" idx="10"/>
          </p:nvPr>
        </p:nvSpPr>
        <p:spPr>
          <a:xfrm>
            <a:off x="7347605" y="5661358"/>
            <a:ext cx="2602447" cy="2414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700" spc="40">
                <a:solidFill>
                  <a:srgbClr val="000000"/>
                </a:solidFill>
                <a:latin typeface="Tahoma" panose="02020603050405020304" pitchFamily="2"/>
              </a:rPr>
              <a:t>Pediatria di libera scelta </a:t>
            </a:r>
          </a:p>
        </p:txBody>
      </p:sp>
      <p:sp>
        <p:nvSpPr>
          <p:cNvPr id="669" name="Segnaposto testo 668"/>
          <p:cNvSpPr>
            <a:spLocks noGrp="1"/>
          </p:cNvSpPr>
          <p:nvPr>
            <p:ph type="body" idx="10"/>
          </p:nvPr>
        </p:nvSpPr>
        <p:spPr>
          <a:xfrm>
            <a:off x="4509723" y="6331928"/>
            <a:ext cx="1394062" cy="601974"/>
          </a:xfrm>
          <a:prstGeom prst="rect">
            <a:avLst/>
          </a:prstGeom>
          <a:noFill/>
          <a:ln w="0" cmpd="sng">
            <a:noFill/>
            <a:prstDash val="solid"/>
          </a:ln>
        </p:spPr>
        <p:txBody>
          <a:bodyPr vert="horz" lIns="0" tIns="0" rIns="0" bIns="0" anchor="t"/>
          <a:lstStyle>
            <a:lvl1pPr marL="0" marR="0" indent="0" algn="ctr">
              <a:lnSpc>
                <a:spcPts val="2395"/>
              </a:lnSpc>
              <a:spcAft>
                <a:spcPts val="0"/>
              </a:spcAft>
              <a:defRPr/>
            </a:lvl1pPr>
          </a:lstStyle>
          <a:p>
            <a:pPr marL="0" marR="0" indent="0" algn="ctr">
              <a:lnSpc>
                <a:spcPts val="2100"/>
              </a:lnSpc>
              <a:spcAft>
                <a:spcPts val="0"/>
              </a:spcAft>
            </a:pPr>
            <a:r>
              <a:rPr lang="it-IT" sz="1700" spc="0">
                <a:solidFill>
                  <a:srgbClr val="000000"/>
                </a:solidFill>
                <a:latin typeface="Tahoma" panose="02020603050405020304" pitchFamily="2"/>
              </a:rPr>
              <a:t>Consultori, </a:t>
            </a:r>
            <a:r>
              <a:t/>
            </a:r>
            <a:br/>
            <a:r>
              <a:rPr lang="it-IT" sz="1700" spc="0">
                <a:solidFill>
                  <a:srgbClr val="000000"/>
                </a:solidFill>
                <a:latin typeface="Tahoma" panose="02020603050405020304" pitchFamily="2"/>
              </a:rPr>
              <a:t>Salute Donna </a:t>
            </a:r>
          </a:p>
        </p:txBody>
      </p:sp>
    </p:spTree>
    <p:extLst>
      <p:ext uri="{BB962C8B-B14F-4D97-AF65-F5344CB8AC3E}">
        <p14:creationId xmlns:p14="http://schemas.microsoft.com/office/powerpoint/2010/main" val="41790506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36_1_">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4019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37_1_">
    <p:bg>
      <p:bgPr>
        <a:solidFill>
          <a:schemeClr val="bg1">
            <a:alpha val="0"/>
          </a:schemeClr>
        </a:solidFill>
        <a:effectLst/>
      </p:bgPr>
    </p:bg>
    <p:spTree>
      <p:nvGrpSpPr>
        <p:cNvPr id="1" name=""/>
        <p:cNvGrpSpPr/>
        <p:nvPr/>
      </p:nvGrpSpPr>
      <p:grpSpPr>
        <a:xfrm>
          <a:off x="0" y="0"/>
          <a:ext cx="0" cy="0"/>
          <a:chOff x="0" y="0"/>
          <a:chExt cx="0" cy="0"/>
        </a:xfrm>
      </p:grpSpPr>
      <p:sp>
        <p:nvSpPr>
          <p:cNvPr id="684" name="Segnaposto testo 683"/>
          <p:cNvSpPr>
            <a:spLocks noGrp="1"/>
          </p:cNvSpPr>
          <p:nvPr>
            <p:ph type="body" idx="10"/>
          </p:nvPr>
        </p:nvSpPr>
        <p:spPr>
          <a:xfrm>
            <a:off x="1112576" y="1248046"/>
            <a:ext cx="1372523" cy="471780"/>
          </a:xfrm>
          <a:prstGeom prst="rect">
            <a:avLst/>
          </a:prstGeom>
          <a:noFill/>
          <a:ln w="0" cmpd="sng">
            <a:noFill/>
            <a:prstDash val="solid"/>
          </a:ln>
        </p:spPr>
        <p:txBody>
          <a:bodyPr vert="horz" lIns="0" tIns="0" rIns="0" bIns="0" anchor="t">
            <a:normAutofit fontScale="60000"/>
          </a:bodyPr>
          <a:lstStyle>
            <a:lvl1pPr marL="0" marR="0" indent="0" algn="l">
              <a:lnSpc>
                <a:spcPts val="3764"/>
              </a:lnSpc>
              <a:spcAft>
                <a:spcPts val="0"/>
              </a:spcAft>
              <a:defRPr/>
            </a:lvl1pPr>
          </a:lstStyle>
          <a:p>
            <a:pPr marL="0" marR="0" indent="0" algn="l">
              <a:lnSpc>
                <a:spcPts val="3300"/>
              </a:lnSpc>
              <a:spcAft>
                <a:spcPts val="0"/>
              </a:spcAft>
            </a:pPr>
            <a:r>
              <a:rPr lang="it-IT" sz="2900" spc="502">
                <a:solidFill>
                  <a:srgbClr val="CC0000"/>
                </a:solidFill>
                <a:latin typeface="Arial Narrow" panose="02020603050405020304" pitchFamily="2"/>
              </a:rPr>
              <a:t>LE AREE </a:t>
            </a:r>
          </a:p>
        </p:txBody>
      </p:sp>
    </p:spTree>
    <p:extLst>
      <p:ext uri="{BB962C8B-B14F-4D97-AF65-F5344CB8AC3E}">
        <p14:creationId xmlns:p14="http://schemas.microsoft.com/office/powerpoint/2010/main" val="2154326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38_1_">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5741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39_1_">
    <p:bg>
      <p:bgPr>
        <a:solidFill>
          <a:schemeClr val="bg1">
            <a:alpha val="0"/>
          </a:schemeClr>
        </a:solidFill>
        <a:effectLst/>
      </p:bgPr>
    </p:bg>
    <p:spTree>
      <p:nvGrpSpPr>
        <p:cNvPr id="1" name=""/>
        <p:cNvGrpSpPr/>
        <p:nvPr/>
      </p:nvGrpSpPr>
      <p:grpSpPr>
        <a:xfrm>
          <a:off x="0" y="0"/>
          <a:ext cx="0" cy="0"/>
          <a:chOff x="0" y="0"/>
          <a:chExt cx="0" cy="0"/>
        </a:xfrm>
      </p:grpSpPr>
      <p:sp>
        <p:nvSpPr>
          <p:cNvPr id="697" name="Segnaposto testo 696"/>
          <p:cNvSpPr>
            <a:spLocks noGrp="1"/>
          </p:cNvSpPr>
          <p:nvPr>
            <p:ph type="body" idx="10"/>
          </p:nvPr>
        </p:nvSpPr>
        <p:spPr>
          <a:xfrm>
            <a:off x="1047960" y="881965"/>
            <a:ext cx="9625489" cy="1743625"/>
          </a:xfrm>
          <a:prstGeom prst="rect">
            <a:avLst/>
          </a:prstGeom>
          <a:noFill/>
          <a:ln w="0" cmpd="sng">
            <a:noFill/>
            <a:prstDash val="solid"/>
          </a:ln>
        </p:spPr>
        <p:txBody>
          <a:bodyPr vert="horz" lIns="0" tIns="0" rIns="0" bIns="0" anchor="t">
            <a:normAutofit fontScale="65000"/>
          </a:bodyPr>
          <a:lstStyle>
            <a:lvl1pPr marL="0" marR="0" indent="0" algn="l">
              <a:lnSpc>
                <a:spcPts val="4449"/>
              </a:lnSpc>
              <a:spcBef>
                <a:spcPts val="331"/>
              </a:spcBef>
              <a:spcAft>
                <a:spcPts val="5013"/>
              </a:spcAft>
              <a:defRPr/>
            </a:lvl1pPr>
          </a:lstStyle>
          <a:p>
            <a:pPr marL="0" marR="0" indent="0" algn="l">
              <a:lnSpc>
                <a:spcPts val="3800"/>
              </a:lnSpc>
              <a:spcAft>
                <a:spcPts val="0"/>
              </a:spcAft>
            </a:pPr>
            <a:r>
              <a:rPr lang="it-IT" sz="3300" b="1" spc="696">
                <a:solidFill>
                  <a:srgbClr val="C00000"/>
                </a:solidFill>
                <a:latin typeface="Arial Narrow" panose="02020603050405020304" pitchFamily="2"/>
              </a:rPr>
              <a:t>LA DEFINIZIONE DEI SERVIZI DELLE CASE </a:t>
            </a:r>
          </a:p>
          <a:p>
            <a:pPr marL="0" marR="0" indent="0" algn="l">
              <a:lnSpc>
                <a:spcPts val="3900"/>
              </a:lnSpc>
              <a:spcBef>
                <a:spcPts val="290"/>
              </a:spcBef>
              <a:spcAft>
                <a:spcPts val="4395"/>
              </a:spcAft>
            </a:pPr>
            <a:r>
              <a:rPr lang="it-IT" sz="3300" b="1" spc="616">
                <a:solidFill>
                  <a:srgbClr val="C00000"/>
                </a:solidFill>
                <a:latin typeface="Arial Narrow" panose="02020603050405020304" pitchFamily="2"/>
              </a:rPr>
              <a:t>DELLA SALUTE </a:t>
            </a:r>
          </a:p>
        </p:txBody>
      </p:sp>
      <p:sp>
        <p:nvSpPr>
          <p:cNvPr id="698" name="Segnaposto testo 697"/>
          <p:cNvSpPr>
            <a:spLocks noGrp="1"/>
          </p:cNvSpPr>
          <p:nvPr>
            <p:ph type="body" idx="10"/>
          </p:nvPr>
        </p:nvSpPr>
        <p:spPr>
          <a:xfrm>
            <a:off x="1047960" y="2625587"/>
            <a:ext cx="9625489" cy="1014956"/>
          </a:xfrm>
          <a:prstGeom prst="rect">
            <a:avLst/>
          </a:prstGeom>
          <a:noFill/>
          <a:ln w="0" cmpd="sng">
            <a:noFill/>
            <a:prstDash val="solid"/>
          </a:ln>
        </p:spPr>
        <p:txBody>
          <a:bodyPr vert="horz" lIns="0" tIns="0" rIns="0" bIns="0" anchor="t"/>
          <a:lstStyle>
            <a:lvl1pPr marL="3546391" marR="0" indent="0" algn="l">
              <a:lnSpc>
                <a:spcPts val="2053"/>
              </a:lnSpc>
              <a:spcBef>
                <a:spcPts val="268"/>
              </a:spcBef>
              <a:spcAft>
                <a:spcPts val="1876"/>
              </a:spcAft>
              <a:defRPr/>
            </a:lvl1pPr>
          </a:lstStyle>
          <a:p>
            <a:pPr marL="2743200" marR="0" indent="0" algn="l">
              <a:lnSpc>
                <a:spcPts val="1700"/>
              </a:lnSpc>
              <a:spcAft>
                <a:spcPts val="0"/>
              </a:spcAft>
            </a:pPr>
            <a:r>
              <a:rPr lang="it-IT" sz="1500" spc="74">
                <a:solidFill>
                  <a:srgbClr val="000000"/>
                </a:solidFill>
                <a:latin typeface="Tahoma" panose="02020603050405020304" pitchFamily="2"/>
              </a:rPr>
              <a:t>Prevenzione e </a:t>
            </a:r>
          </a:p>
          <a:p>
            <a:pPr marL="2606040" marR="0" indent="0" algn="l">
              <a:lnSpc>
                <a:spcPts val="1800"/>
              </a:lnSpc>
              <a:spcBef>
                <a:spcPts val="85"/>
              </a:spcBef>
              <a:spcAft>
                <a:spcPts val="0"/>
              </a:spcAft>
            </a:pPr>
            <a:r>
              <a:rPr lang="it-IT" sz="1500" spc="97">
                <a:solidFill>
                  <a:srgbClr val="000000"/>
                </a:solidFill>
                <a:latin typeface="Tahoma" panose="02020603050405020304" pitchFamily="2"/>
              </a:rPr>
              <a:t>promozione della </a:t>
            </a:r>
          </a:p>
          <a:p>
            <a:pPr marL="3108960" marR="0" indent="0" algn="l">
              <a:lnSpc>
                <a:spcPts val="1800"/>
              </a:lnSpc>
              <a:spcBef>
                <a:spcPts val="235"/>
              </a:spcBef>
              <a:spcAft>
                <a:spcPts val="1645"/>
              </a:spcAft>
            </a:pPr>
            <a:r>
              <a:rPr lang="it-IT" sz="1500" spc="51">
                <a:solidFill>
                  <a:srgbClr val="000000"/>
                </a:solidFill>
                <a:latin typeface="Tahoma" panose="02020603050405020304" pitchFamily="2"/>
              </a:rPr>
              <a:t>salute </a:t>
            </a:r>
          </a:p>
        </p:txBody>
      </p:sp>
      <p:sp>
        <p:nvSpPr>
          <p:cNvPr id="699" name="Segnaposto testo 698"/>
          <p:cNvSpPr>
            <a:spLocks noGrp="1"/>
          </p:cNvSpPr>
          <p:nvPr>
            <p:ph type="body" idx="10"/>
          </p:nvPr>
        </p:nvSpPr>
        <p:spPr>
          <a:xfrm>
            <a:off x="1047960" y="3640546"/>
            <a:ext cx="4242345" cy="2246203"/>
          </a:xfrm>
          <a:prstGeom prst="rect">
            <a:avLst/>
          </a:prstGeom>
          <a:noFill/>
          <a:ln w="0" cmpd="sng">
            <a:noFill/>
            <a:prstDash val="solid"/>
          </a:ln>
        </p:spPr>
        <p:txBody>
          <a:bodyPr vert="horz" lIns="0" tIns="0" rIns="0" bIns="0" anchor="t"/>
          <a:lstStyle>
            <a:lvl1pPr marL="782292" marR="0" indent="0" algn="l">
              <a:lnSpc>
                <a:spcPts val="2053"/>
              </a:lnSpc>
              <a:spcBef>
                <a:spcPts val="291"/>
              </a:spcBef>
              <a:spcAft>
                <a:spcPts val="11"/>
              </a:spcAft>
              <a:defRPr/>
            </a:lvl1pPr>
          </a:lstStyle>
          <a:p>
            <a:pPr marL="411480" marR="1737360" indent="137160" algn="l">
              <a:lnSpc>
                <a:spcPts val="1800"/>
              </a:lnSpc>
              <a:spcAft>
                <a:spcPts val="0"/>
              </a:spcAft>
            </a:pPr>
            <a:r>
              <a:rPr lang="it-IT" sz="1500" spc="0">
                <a:solidFill>
                  <a:srgbClr val="000000"/>
                </a:solidFill>
                <a:latin typeface="Tahoma" panose="02020603050405020304" pitchFamily="2"/>
              </a:rPr>
              <a:t>Accoglienza e orientamento del </a:t>
            </a:r>
          </a:p>
          <a:p>
            <a:pPr marL="822960" marR="0" indent="0" algn="l">
              <a:lnSpc>
                <a:spcPts val="1800"/>
              </a:lnSpc>
              <a:spcBef>
                <a:spcPts val="255"/>
              </a:spcBef>
              <a:spcAft>
                <a:spcPts val="0"/>
              </a:spcAft>
            </a:pPr>
            <a:r>
              <a:rPr lang="it-IT" sz="1500" spc="68">
                <a:solidFill>
                  <a:srgbClr val="000000"/>
                </a:solidFill>
                <a:latin typeface="Tahoma" panose="02020603050405020304" pitchFamily="2"/>
              </a:rPr>
              <a:t>bisogno </a:t>
            </a:r>
          </a:p>
          <a:p>
            <a:pPr marL="320040" marR="1920240" indent="91440" algn="l">
              <a:lnSpc>
                <a:spcPts val="1800"/>
              </a:lnSpc>
              <a:spcBef>
                <a:spcPts val="4730"/>
              </a:spcBef>
              <a:spcAft>
                <a:spcPts val="0"/>
              </a:spcAft>
            </a:pPr>
            <a:r>
              <a:rPr lang="it-IT" sz="1500" spc="0">
                <a:solidFill>
                  <a:srgbClr val="000000"/>
                </a:solidFill>
                <a:latin typeface="Tahoma" panose="02020603050405020304" pitchFamily="2"/>
              </a:rPr>
              <a:t>Gestione delle cronicità e delle </a:t>
            </a:r>
          </a:p>
          <a:p>
            <a:pPr marL="685800" marR="0" indent="0" algn="l">
              <a:lnSpc>
                <a:spcPts val="1800"/>
              </a:lnSpc>
              <a:spcBef>
                <a:spcPts val="255"/>
              </a:spcBef>
              <a:spcAft>
                <a:spcPts val="10"/>
              </a:spcAft>
            </a:pPr>
            <a:r>
              <a:rPr lang="it-IT" sz="1500" spc="97">
                <a:solidFill>
                  <a:srgbClr val="000000"/>
                </a:solidFill>
                <a:latin typeface="Tahoma" panose="02020603050405020304" pitchFamily="2"/>
              </a:rPr>
              <a:t>fragilità </a:t>
            </a:r>
          </a:p>
        </p:txBody>
      </p:sp>
      <p:sp>
        <p:nvSpPr>
          <p:cNvPr id="700" name="Segnaposto testo 699"/>
          <p:cNvSpPr>
            <a:spLocks noGrp="1"/>
          </p:cNvSpPr>
          <p:nvPr>
            <p:ph type="body" idx="10"/>
          </p:nvPr>
        </p:nvSpPr>
        <p:spPr>
          <a:xfrm>
            <a:off x="1047960" y="6689613"/>
            <a:ext cx="4242345" cy="828064"/>
          </a:xfrm>
          <a:prstGeom prst="rect">
            <a:avLst/>
          </a:prstGeom>
          <a:noFill/>
          <a:ln w="0" cmpd="sng">
            <a:noFill/>
            <a:prstDash val="solid"/>
          </a:ln>
        </p:spPr>
        <p:txBody>
          <a:bodyPr vert="horz" lIns="0" tIns="0" rIns="0" bIns="0" anchor="t"/>
          <a:lstStyle>
            <a:lvl1pPr marL="938750" marR="0" indent="0" algn="l">
              <a:lnSpc>
                <a:spcPts val="2053"/>
              </a:lnSpc>
              <a:spcBef>
                <a:spcPts val="285"/>
              </a:spcBef>
              <a:spcAft>
                <a:spcPts val="622"/>
              </a:spcAft>
              <a:defRPr/>
            </a:lvl1pPr>
          </a:lstStyle>
          <a:p>
            <a:pPr marL="1234440" marR="0" indent="0" algn="l">
              <a:lnSpc>
                <a:spcPts val="1400"/>
              </a:lnSpc>
              <a:spcAft>
                <a:spcPts val="0"/>
              </a:spcAft>
            </a:pPr>
            <a:r>
              <a:rPr lang="it-IT" sz="1500" spc="46">
                <a:solidFill>
                  <a:srgbClr val="000000"/>
                </a:solidFill>
                <a:latin typeface="Tahoma" panose="02020603050405020304" pitchFamily="2"/>
              </a:rPr>
              <a:t>Continuità </a:t>
            </a:r>
          </a:p>
          <a:p>
            <a:pPr marL="1051560" marR="0" indent="0" algn="l">
              <a:lnSpc>
                <a:spcPts val="1800"/>
              </a:lnSpc>
              <a:spcBef>
                <a:spcPts val="80"/>
              </a:spcBef>
              <a:spcAft>
                <a:spcPts val="0"/>
              </a:spcAft>
            </a:pPr>
            <a:r>
              <a:rPr lang="it-IT" sz="1500" spc="68">
                <a:solidFill>
                  <a:srgbClr val="000000"/>
                </a:solidFill>
                <a:latin typeface="Tahoma" panose="02020603050405020304" pitchFamily="2"/>
              </a:rPr>
              <a:t>assistenziale e </a:t>
            </a:r>
          </a:p>
          <a:p>
            <a:pPr marL="822960" marR="0" indent="0" algn="l">
              <a:lnSpc>
                <a:spcPts val="1800"/>
              </a:lnSpc>
              <a:spcBef>
                <a:spcPts val="250"/>
              </a:spcBef>
              <a:spcAft>
                <a:spcPts val="545"/>
              </a:spcAft>
            </a:pPr>
            <a:r>
              <a:rPr lang="it-IT" sz="1500" spc="108">
                <a:solidFill>
                  <a:srgbClr val="000000"/>
                </a:solidFill>
                <a:latin typeface="Tahoma" panose="02020603050405020304" pitchFamily="2"/>
              </a:rPr>
              <a:t>urgenza differibile </a:t>
            </a:r>
          </a:p>
        </p:txBody>
      </p:sp>
      <p:sp>
        <p:nvSpPr>
          <p:cNvPr id="701" name="Segnaposto testo 700"/>
          <p:cNvSpPr>
            <a:spLocks noGrp="1"/>
          </p:cNvSpPr>
          <p:nvPr>
            <p:ph type="body" idx="10"/>
          </p:nvPr>
        </p:nvSpPr>
        <p:spPr>
          <a:xfrm>
            <a:off x="6228347" y="6936704"/>
            <a:ext cx="4445104" cy="580975"/>
          </a:xfrm>
          <a:prstGeom prst="rect">
            <a:avLst/>
          </a:prstGeom>
          <a:noFill/>
          <a:ln w="0" cmpd="sng">
            <a:noFill/>
            <a:prstDash val="solid"/>
          </a:ln>
        </p:spPr>
        <p:txBody>
          <a:bodyPr vert="horz" lIns="0" tIns="0" rIns="0" bIns="0" anchor="t"/>
          <a:lstStyle>
            <a:lvl1pPr marL="0" marR="52153" indent="0" algn="r">
              <a:lnSpc>
                <a:spcPts val="1369"/>
              </a:lnSpc>
              <a:spcBef>
                <a:spcPts val="1272"/>
              </a:spcBef>
              <a:spcAft>
                <a:spcPts val="0"/>
              </a:spcAft>
              <a:defRPr/>
            </a:lvl1pPr>
          </a:lstStyle>
          <a:p>
            <a:pPr marL="0" marR="0" indent="0" algn="l">
              <a:lnSpc>
                <a:spcPts val="1700"/>
              </a:lnSpc>
              <a:spcAft>
                <a:spcPts val="0"/>
              </a:spcAft>
            </a:pPr>
            <a:r>
              <a:rPr lang="it-IT" sz="1500" spc="80">
                <a:solidFill>
                  <a:srgbClr val="000000"/>
                </a:solidFill>
                <a:latin typeface="Tahoma" panose="02020603050405020304" pitchFamily="2"/>
              </a:rPr>
              <a:t>Salute mentale </a:t>
            </a:r>
          </a:p>
          <a:p>
            <a:pPr marL="0" marR="45720" indent="0" algn="r">
              <a:lnSpc>
                <a:spcPts val="1200"/>
              </a:lnSpc>
              <a:spcBef>
                <a:spcPts val="1115"/>
              </a:spcBef>
              <a:spcAft>
                <a:spcPts val="0"/>
              </a:spcAft>
            </a:pPr>
            <a:r>
              <a:rPr lang="it-IT" sz="1300" spc="0">
                <a:solidFill>
                  <a:srgbClr val="C00000"/>
                </a:solidFill>
                <a:latin typeface="Arial" panose="02020603050405020304" pitchFamily="2"/>
              </a:rPr>
              <a:t>Fonte: Antonio Brambilla </a:t>
            </a:r>
          </a:p>
        </p:txBody>
      </p:sp>
      <p:sp>
        <p:nvSpPr>
          <p:cNvPr id="702" name="Segnaposto testo 701"/>
          <p:cNvSpPr>
            <a:spLocks noGrp="1"/>
          </p:cNvSpPr>
          <p:nvPr>
            <p:ph type="body" idx="10"/>
          </p:nvPr>
        </p:nvSpPr>
        <p:spPr>
          <a:xfrm>
            <a:off x="6395454" y="3640544"/>
            <a:ext cx="4277995" cy="3296158"/>
          </a:xfrm>
          <a:prstGeom prst="rect">
            <a:avLst/>
          </a:prstGeom>
          <a:noFill/>
          <a:ln w="0" cmpd="sng">
            <a:noFill/>
            <a:prstDash val="solid"/>
          </a:ln>
        </p:spPr>
        <p:txBody>
          <a:bodyPr vert="horz" lIns="0" tIns="25343" rIns="0" bIns="0" anchor="t"/>
          <a:lstStyle>
            <a:lvl1pPr marL="625834" marR="0" indent="0" algn="l">
              <a:lnSpc>
                <a:spcPts val="2053"/>
              </a:lnSpc>
              <a:spcBef>
                <a:spcPts val="268"/>
              </a:spcBef>
              <a:spcAft>
                <a:spcPts val="7500"/>
              </a:spcAft>
              <a:defRPr/>
            </a:lvl1pPr>
          </a:lstStyle>
          <a:p>
            <a:pPr marL="320040" marR="0" indent="0" algn="l">
              <a:lnSpc>
                <a:spcPts val="1700"/>
              </a:lnSpc>
              <a:spcAft>
                <a:spcPts val="0"/>
              </a:spcAft>
            </a:pPr>
            <a:r>
              <a:rPr lang="it-IT" sz="1500" spc="97">
                <a:solidFill>
                  <a:srgbClr val="000000"/>
                </a:solidFill>
                <a:latin typeface="Tahoma" panose="02020603050405020304" pitchFamily="2"/>
              </a:rPr>
              <a:t>Partecipazione </a:t>
            </a:r>
          </a:p>
          <a:p>
            <a:pPr marL="548640" marR="1737360" indent="-548640" algn="l">
              <a:lnSpc>
                <a:spcPts val="1700"/>
              </a:lnSpc>
              <a:spcBef>
                <a:spcPts val="0"/>
              </a:spcBef>
              <a:spcAft>
                <a:spcPts val="0"/>
              </a:spcAft>
            </a:pPr>
            <a:r>
              <a:rPr lang="it-IT" sz="1500" spc="0">
                <a:solidFill>
                  <a:srgbClr val="000000"/>
                </a:solidFill>
                <a:latin typeface="Tahoma" panose="02020603050405020304" pitchFamily="2"/>
              </a:rPr>
              <a:t>comunitaria e patient-education </a:t>
            </a:r>
          </a:p>
          <a:p>
            <a:pPr marL="548640" marR="1965960" indent="137160" algn="l">
              <a:lnSpc>
                <a:spcPts val="1800"/>
              </a:lnSpc>
              <a:spcBef>
                <a:spcPts val="4125"/>
              </a:spcBef>
              <a:spcAft>
                <a:spcPts val="0"/>
              </a:spcAft>
            </a:pPr>
            <a:r>
              <a:rPr lang="it-IT" sz="1500" spc="0">
                <a:solidFill>
                  <a:srgbClr val="000000"/>
                </a:solidFill>
                <a:latin typeface="Tahoma" panose="02020603050405020304" pitchFamily="2"/>
              </a:rPr>
              <a:t>Benessere riproduttivo - </a:t>
            </a:r>
          </a:p>
          <a:p>
            <a:pPr marL="320040" marR="0" indent="0" algn="l">
              <a:lnSpc>
                <a:spcPts val="1800"/>
              </a:lnSpc>
              <a:spcBef>
                <a:spcPts val="70"/>
              </a:spcBef>
              <a:spcAft>
                <a:spcPts val="0"/>
              </a:spcAft>
            </a:pPr>
            <a:r>
              <a:rPr lang="it-IT" sz="1500" spc="86">
                <a:solidFill>
                  <a:srgbClr val="000000"/>
                </a:solidFill>
                <a:latin typeface="Tahoma" panose="02020603050405020304" pitchFamily="2"/>
              </a:rPr>
              <a:t>Infanzia e giovani </a:t>
            </a:r>
          </a:p>
          <a:p>
            <a:pPr marL="548640" marR="0" indent="0" algn="l">
              <a:lnSpc>
                <a:spcPts val="1800"/>
              </a:lnSpc>
              <a:spcBef>
                <a:spcPts val="235"/>
              </a:spcBef>
              <a:spcAft>
                <a:spcPts val="6575"/>
              </a:spcAft>
            </a:pPr>
            <a:r>
              <a:rPr lang="it-IT" sz="1500" spc="91">
                <a:solidFill>
                  <a:srgbClr val="000000"/>
                </a:solidFill>
                <a:latin typeface="Tahoma" panose="02020603050405020304" pitchFamily="2"/>
              </a:rPr>
              <a:t>generazioni </a:t>
            </a:r>
          </a:p>
        </p:txBody>
      </p:sp>
    </p:spTree>
    <p:extLst>
      <p:ext uri="{BB962C8B-B14F-4D97-AF65-F5344CB8AC3E}">
        <p14:creationId xmlns:p14="http://schemas.microsoft.com/office/powerpoint/2010/main" val="26913217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40_1_">
    <p:bg>
      <p:bgPr>
        <a:solidFill>
          <a:schemeClr val="bg1">
            <a:alpha val="0"/>
          </a:schemeClr>
        </a:solidFill>
        <a:effectLst/>
      </p:bgPr>
    </p:bg>
    <p:spTree>
      <p:nvGrpSpPr>
        <p:cNvPr id="1" name=""/>
        <p:cNvGrpSpPr/>
        <p:nvPr/>
      </p:nvGrpSpPr>
      <p:grpSpPr>
        <a:xfrm>
          <a:off x="0" y="0"/>
          <a:ext cx="0" cy="0"/>
          <a:chOff x="0" y="0"/>
          <a:chExt cx="0" cy="0"/>
        </a:xfrm>
      </p:grpSpPr>
      <p:sp>
        <p:nvSpPr>
          <p:cNvPr id="706" name="Segnaposto testo 705"/>
          <p:cNvSpPr>
            <a:spLocks noGrp="1"/>
          </p:cNvSpPr>
          <p:nvPr>
            <p:ph type="body" idx="10"/>
          </p:nvPr>
        </p:nvSpPr>
        <p:spPr>
          <a:xfrm>
            <a:off x="1012311" y="137894"/>
            <a:ext cx="6179326" cy="1171050"/>
          </a:xfrm>
          <a:prstGeom prst="rect">
            <a:avLst/>
          </a:prstGeom>
          <a:noFill/>
          <a:ln w="0" cmpd="sng">
            <a:noFill/>
            <a:prstDash val="solid"/>
          </a:ln>
        </p:spPr>
        <p:txBody>
          <a:bodyPr vert="horz" lIns="0" tIns="319324" rIns="0" bIns="0" anchor="t">
            <a:normAutofit fontScale="70000"/>
          </a:bodyPr>
          <a:lstStyle>
            <a:lvl1pPr marL="0" marR="0" indent="0" algn="l">
              <a:lnSpc>
                <a:spcPts val="4449"/>
              </a:lnSpc>
              <a:spcAft>
                <a:spcPts val="2453"/>
              </a:spcAft>
              <a:defRPr/>
            </a:lvl1pPr>
          </a:lstStyle>
          <a:p>
            <a:pPr marL="0" marR="0" indent="0" algn="l">
              <a:lnSpc>
                <a:spcPts val="3900"/>
              </a:lnSpc>
              <a:spcAft>
                <a:spcPts val="2150"/>
              </a:spcAft>
            </a:pPr>
            <a:r>
              <a:rPr lang="it-IT" sz="3100" b="1" spc="565">
                <a:solidFill>
                  <a:srgbClr val="CC0000"/>
                </a:solidFill>
                <a:latin typeface="Arial Narrow" panose="02020603050405020304" pitchFamily="2"/>
              </a:rPr>
              <a:t>L</a:t>
            </a:r>
            <a:r>
              <a:rPr lang="it-IT" sz="3700" spc="565">
                <a:solidFill>
                  <a:srgbClr val="CC0000"/>
                </a:solidFill>
                <a:latin typeface="Lucida Console" panose="02020603050405020304"/>
              </a:rPr>
              <a:t>’</a:t>
            </a:r>
            <a:r>
              <a:rPr lang="it-IT" sz="3100" b="1" spc="565">
                <a:solidFill>
                  <a:srgbClr val="CC0000"/>
                </a:solidFill>
                <a:latin typeface="Arial Narrow" panose="02020603050405020304" pitchFamily="2"/>
              </a:rPr>
              <a:t>ASSOCIAZIONISMO MEDICO </a:t>
            </a:r>
          </a:p>
        </p:txBody>
      </p:sp>
      <p:sp>
        <p:nvSpPr>
          <p:cNvPr id="707" name="Segnaposto testo 706"/>
          <p:cNvSpPr>
            <a:spLocks noGrp="1"/>
          </p:cNvSpPr>
          <p:nvPr>
            <p:ph type="body" idx="10"/>
          </p:nvPr>
        </p:nvSpPr>
        <p:spPr>
          <a:xfrm>
            <a:off x="4559484" y="1485336"/>
            <a:ext cx="2632155" cy="489979"/>
          </a:xfrm>
          <a:prstGeom prst="rect">
            <a:avLst/>
          </a:prstGeom>
          <a:solidFill>
            <a:srgbClr val="1CACE3"/>
          </a:solidFill>
          <a:ln w="0" cmpd="sng">
            <a:noFill/>
            <a:prstDash val="solid"/>
          </a:ln>
        </p:spPr>
        <p:txBody>
          <a:bodyPr vert="horz" lIns="0" tIns="162196" rIns="0" bIns="0" anchor="t"/>
          <a:lstStyle>
            <a:lvl1pPr marL="104306" marR="0" indent="0" algn="l">
              <a:lnSpc>
                <a:spcPts val="1597"/>
              </a:lnSpc>
              <a:spcAft>
                <a:spcPts val="992"/>
              </a:spcAft>
              <a:defRPr/>
            </a:lvl1pPr>
          </a:lstStyle>
          <a:p>
            <a:pPr marL="91440" marR="0" indent="0" algn="l">
              <a:lnSpc>
                <a:spcPts val="1400"/>
              </a:lnSpc>
              <a:spcAft>
                <a:spcPts val="870"/>
              </a:spcAft>
            </a:pPr>
            <a:r>
              <a:rPr lang="it-IT" sz="1400" spc="-6">
                <a:solidFill>
                  <a:srgbClr val="FFFFFF"/>
                </a:solidFill>
                <a:latin typeface="Arial" panose="02020603050405020304" pitchFamily="2"/>
              </a:rPr>
              <a:t>COLLABORAZIONE </a:t>
            </a:r>
          </a:p>
        </p:txBody>
      </p:sp>
      <p:sp>
        <p:nvSpPr>
          <p:cNvPr id="713" name="Segnaposto testo 712"/>
          <p:cNvSpPr>
            <a:spLocks noGrp="1"/>
          </p:cNvSpPr>
          <p:nvPr>
            <p:ph type="body" idx="10"/>
          </p:nvPr>
        </p:nvSpPr>
        <p:spPr>
          <a:xfrm>
            <a:off x="7318640" y="1649129"/>
            <a:ext cx="1833002"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400" spc="-51">
                <a:solidFill>
                  <a:srgbClr val="000000"/>
                </a:solidFill>
                <a:latin typeface="Arial" panose="02020603050405020304" pitchFamily="2"/>
              </a:rPr>
              <a:t>INFORMATIZZAZIONE </a:t>
            </a:r>
          </a:p>
        </p:txBody>
      </p:sp>
      <p:sp>
        <p:nvSpPr>
          <p:cNvPr id="720" name="Segnaposto testo 719"/>
          <p:cNvSpPr>
            <a:spLocks noGrp="1"/>
          </p:cNvSpPr>
          <p:nvPr>
            <p:ph type="body" idx="10"/>
          </p:nvPr>
        </p:nvSpPr>
        <p:spPr>
          <a:xfrm>
            <a:off x="4559484" y="2701184"/>
            <a:ext cx="2631413" cy="886862"/>
          </a:xfrm>
          <a:prstGeom prst="rect">
            <a:avLst/>
          </a:prstGeom>
          <a:solidFill>
            <a:srgbClr val="E7F0F9"/>
          </a:solidFill>
          <a:ln w="0" cmpd="sng">
            <a:noFill/>
            <a:prstDash val="solid"/>
          </a:ln>
        </p:spPr>
        <p:txBody>
          <a:bodyPr vert="horz" lIns="0" tIns="44169" rIns="0" bIns="0" anchor="t"/>
          <a:lstStyle>
            <a:lvl1pPr marL="52153" marR="104306" indent="0" algn="l">
              <a:lnSpc>
                <a:spcPts val="1597"/>
              </a:lnSpc>
              <a:spcAft>
                <a:spcPts val="228"/>
              </a:spcAft>
              <a:defRPr/>
            </a:lvl1pPr>
          </a:lstStyle>
          <a:p>
            <a:pPr marL="45720" marR="91440" indent="0" algn="l">
              <a:lnSpc>
                <a:spcPts val="1400"/>
              </a:lnSpc>
              <a:spcAft>
                <a:spcPts val="200"/>
              </a:spcAft>
            </a:pPr>
            <a:r>
              <a:rPr lang="it-IT" sz="1400" spc="-11">
                <a:solidFill>
                  <a:srgbClr val="001F5F"/>
                </a:solidFill>
                <a:latin typeface="Arial" panose="02020603050405020304" pitchFamily="2"/>
              </a:rPr>
              <a:t>Gestione della scheda sanitaria individuale su supporto informatico mediante software tra loro compatibili </a:t>
            </a:r>
          </a:p>
        </p:txBody>
      </p:sp>
      <p:sp>
        <p:nvSpPr>
          <p:cNvPr id="721" name="Segnaposto testo 720"/>
          <p:cNvSpPr>
            <a:spLocks noGrp="1"/>
          </p:cNvSpPr>
          <p:nvPr>
            <p:ph type="body" idx="10"/>
          </p:nvPr>
        </p:nvSpPr>
        <p:spPr>
          <a:xfrm>
            <a:off x="4559484" y="3602045"/>
            <a:ext cx="2631413" cy="2337899"/>
          </a:xfrm>
          <a:prstGeom prst="rect">
            <a:avLst/>
          </a:prstGeom>
          <a:solidFill>
            <a:srgbClr val="CCE2F5"/>
          </a:solidFill>
          <a:ln w="0" cmpd="sng">
            <a:noFill/>
            <a:prstDash val="solid"/>
          </a:ln>
        </p:spPr>
        <p:txBody>
          <a:bodyPr vert="horz" lIns="0" tIns="377249" rIns="0" bIns="0" anchor="t"/>
          <a:lstStyle>
            <a:lvl1pPr marL="156458" marR="0" indent="104306" algn="l">
              <a:lnSpc>
                <a:spcPts val="1597"/>
              </a:lnSpc>
              <a:spcBef>
                <a:spcPts val="0"/>
              </a:spcBef>
              <a:spcAft>
                <a:spcPts val="2909"/>
              </a:spcAft>
              <a:buFont typeface="Symbol"/>
              <a:buChar char="·"/>
              <a:defRPr/>
            </a:lvl1pPr>
          </a:lstStyle>
          <a:p>
            <a:pPr marL="137160" marR="228600" indent="91440" algn="l">
              <a:lnSpc>
                <a:spcPts val="1400"/>
              </a:lnSpc>
              <a:spcAft>
                <a:spcPts val="0"/>
              </a:spcAft>
              <a:buFont typeface="Symbol"/>
              <a:buChar char="·"/>
            </a:pPr>
            <a:r>
              <a:rPr lang="it-IT" sz="1400" spc="0">
                <a:solidFill>
                  <a:srgbClr val="001F5F"/>
                </a:solidFill>
                <a:latin typeface="Arial" panose="02020603050405020304" pitchFamily="2"/>
              </a:rPr>
              <a:t>Condivisione di tecnologie e strumentario, anche in ambienti condivisi </a:t>
            </a:r>
          </a:p>
          <a:p>
            <a:pPr marL="137160" marR="0" indent="91440" algn="l">
              <a:lnSpc>
                <a:spcPts val="1400"/>
              </a:lnSpc>
              <a:spcBef>
                <a:spcPts val="0"/>
              </a:spcBef>
              <a:spcAft>
                <a:spcPts val="0"/>
              </a:spcAft>
              <a:buFont typeface="Symbol"/>
              <a:buChar char="·"/>
            </a:pPr>
            <a:r>
              <a:rPr lang="it-IT" sz="1400" spc="0">
                <a:solidFill>
                  <a:srgbClr val="001F5F"/>
                </a:solidFill>
                <a:latin typeface="Arial" panose="02020603050405020304" pitchFamily="2"/>
              </a:rPr>
              <a:t>Personale di segreteria o infermieristico comune </a:t>
            </a:r>
          </a:p>
          <a:p>
            <a:pPr marL="137160" marR="548640" indent="91440" algn="l">
              <a:lnSpc>
                <a:spcPts val="1400"/>
              </a:lnSpc>
              <a:spcBef>
                <a:spcPts val="0"/>
              </a:spcBef>
              <a:spcAft>
                <a:spcPts val="0"/>
              </a:spcAft>
              <a:buFont typeface="Symbol"/>
              <a:buChar char="·"/>
            </a:pPr>
            <a:r>
              <a:rPr lang="it-IT" sz="1400" spc="-6">
                <a:solidFill>
                  <a:srgbClr val="001F5F"/>
                </a:solidFill>
                <a:latin typeface="Arial" panose="02020603050405020304" pitchFamily="2"/>
              </a:rPr>
              <a:t>Gestione della scheda sanitaria informatizzata </a:t>
            </a:r>
          </a:p>
          <a:p>
            <a:pPr marL="137160" marR="0" indent="91440" algn="l">
              <a:lnSpc>
                <a:spcPts val="1400"/>
              </a:lnSpc>
              <a:spcBef>
                <a:spcPts val="0"/>
              </a:spcBef>
              <a:spcAft>
                <a:spcPts val="2550"/>
              </a:spcAft>
              <a:buFont typeface="Symbol"/>
              <a:buChar char="·"/>
            </a:pPr>
            <a:r>
              <a:rPr lang="it-IT" sz="1400" spc="0">
                <a:solidFill>
                  <a:srgbClr val="001F5F"/>
                </a:solidFill>
                <a:latin typeface="Arial" panose="02020603050405020304" pitchFamily="2"/>
              </a:rPr>
              <a:t>Collegamento in rete </a:t>
            </a:r>
          </a:p>
        </p:txBody>
      </p:sp>
      <p:sp>
        <p:nvSpPr>
          <p:cNvPr id="722" name="Segnaposto testo 721"/>
          <p:cNvSpPr>
            <a:spLocks noGrp="1"/>
          </p:cNvSpPr>
          <p:nvPr>
            <p:ph type="body" idx="10"/>
          </p:nvPr>
        </p:nvSpPr>
        <p:spPr>
          <a:xfrm>
            <a:off x="7205006" y="2701187"/>
            <a:ext cx="3279796" cy="3238761"/>
          </a:xfrm>
          <a:prstGeom prst="rect">
            <a:avLst/>
          </a:prstGeom>
          <a:solidFill>
            <a:srgbClr val="E7F0F9"/>
          </a:solidFill>
          <a:ln w="0" cmpd="sng">
            <a:noFill/>
            <a:prstDash val="solid"/>
          </a:ln>
        </p:spPr>
        <p:txBody>
          <a:bodyPr vert="horz" lIns="0" tIns="217951" rIns="0" bIns="0" anchor="t"/>
          <a:lstStyle>
            <a:lvl1pPr marL="417222" marR="52153" indent="365070" algn="l">
              <a:lnSpc>
                <a:spcPts val="1597"/>
              </a:lnSpc>
              <a:spcBef>
                <a:spcPts val="0"/>
              </a:spcBef>
              <a:spcAft>
                <a:spcPts val="1648"/>
              </a:spcAft>
              <a:buFont typeface="Arial"/>
              <a:buAutoNum type="arabicPeriod"/>
              <a:defRPr/>
            </a:lvl1pPr>
          </a:lstStyle>
          <a:p>
            <a:pPr marL="365760" marR="45720" indent="320040" algn="l">
              <a:lnSpc>
                <a:spcPts val="1400"/>
              </a:lnSpc>
              <a:spcAft>
                <a:spcPts val="0"/>
              </a:spcAft>
              <a:buFont typeface="Arial"/>
              <a:buAutoNum type="arabicPeriod"/>
            </a:pPr>
            <a:r>
              <a:rPr lang="it-IT" sz="1400" spc="0">
                <a:solidFill>
                  <a:srgbClr val="001F5F"/>
                </a:solidFill>
                <a:latin typeface="Arial" panose="02020603050405020304" pitchFamily="2"/>
              </a:rPr>
              <a:t>collegamento tra sistemi informatici per l'accesso alle informazioni relative agli assistiti di tutti i componenti </a:t>
            </a:r>
          </a:p>
          <a:p>
            <a:pPr marL="365760" marR="45720" indent="320040" algn="l">
              <a:lnSpc>
                <a:spcPts val="1400"/>
              </a:lnSpc>
              <a:spcBef>
                <a:spcPts val="0"/>
              </a:spcBef>
              <a:spcAft>
                <a:spcPts val="1445"/>
              </a:spcAft>
              <a:buFont typeface="Arial"/>
              <a:buAutoNum type="arabicPeriod"/>
            </a:pPr>
            <a:r>
              <a:rPr lang="it-IT" sz="1400" spc="-6">
                <a:solidFill>
                  <a:srgbClr val="001F5F"/>
                </a:solidFill>
                <a:latin typeface="Arial" panose="02020603050405020304" pitchFamily="2"/>
              </a:rPr>
              <a:t>collegamento con i centri di prenotazione ed eventuale trasmissione dei dati epidemiologici o prescrittivi, in base agli accordi regionali e/o aziendali, nonché per la realizzazione di momenti di revisione della qualità e della appropriatezza prescrittiva e per la promozione di comportamenti prescrittivi uniformi </a:t>
            </a:r>
          </a:p>
        </p:txBody>
      </p:sp>
      <p:sp>
        <p:nvSpPr>
          <p:cNvPr id="727" name="Segnaposto testo 726"/>
          <p:cNvSpPr>
            <a:spLocks noGrp="1"/>
          </p:cNvSpPr>
          <p:nvPr>
            <p:ph type="body" idx="10"/>
          </p:nvPr>
        </p:nvSpPr>
        <p:spPr>
          <a:xfrm>
            <a:off x="103982" y="5939945"/>
            <a:ext cx="10388250" cy="877762"/>
          </a:xfrm>
          <a:prstGeom prst="rect">
            <a:avLst/>
          </a:prstGeom>
          <a:noFill/>
          <a:ln w="0" cmpd="sng">
            <a:noFill/>
            <a:prstDash val="solid"/>
          </a:ln>
        </p:spPr>
        <p:txBody>
          <a:bodyPr vert="horz" lIns="0" tIns="167264" rIns="0" bIns="0" anchor="t"/>
          <a:lstStyle>
            <a:lvl1pPr marL="104306" marR="104306" indent="0" algn="just">
              <a:lnSpc>
                <a:spcPts val="2738"/>
              </a:lnSpc>
              <a:spcAft>
                <a:spcPts val="325"/>
              </a:spcAft>
              <a:defRPr/>
            </a:lvl1pPr>
          </a:lstStyle>
          <a:p>
            <a:pPr marL="91440" marR="91440" indent="0" algn="just">
              <a:lnSpc>
                <a:spcPts val="2400"/>
              </a:lnSpc>
              <a:spcAft>
                <a:spcPts val="285"/>
              </a:spcAft>
            </a:pPr>
            <a:r>
              <a:rPr lang="it-IT" sz="1700" b="1" spc="0">
                <a:solidFill>
                  <a:srgbClr val="FF0000"/>
                </a:solidFill>
                <a:latin typeface="Tahoma" panose="02020603050405020304" pitchFamily="2"/>
              </a:rPr>
              <a:t>NUCLEI DI CURE PRIMARIE:</a:t>
            </a:r>
            <a:r>
              <a:rPr lang="it-IT" sz="1700" b="1" spc="0">
                <a:solidFill>
                  <a:srgbClr val="000000"/>
                </a:solidFill>
                <a:latin typeface="Tahoma" panose="02020603050405020304" pitchFamily="2"/>
              </a:rPr>
              <a:t> articolazioni organizzative del dipartimento di cure primarie, composte da 1 o più gruppi di medici (</a:t>
            </a:r>
            <a:r>
              <a:rPr lang="it-IT" sz="1800" b="1" spc="0">
                <a:solidFill>
                  <a:srgbClr val="000000"/>
                </a:solidFill>
                <a:latin typeface="Tahoma" panose="02020603050405020304" pitchFamily="2"/>
              </a:rPr>
              <a:t>...</a:t>
            </a:r>
            <a:r>
              <a:rPr lang="it-IT" sz="1700" b="1" spc="0">
                <a:solidFill>
                  <a:srgbClr val="000000"/>
                </a:solidFill>
                <a:latin typeface="Tahoma" panose="02020603050405020304" pitchFamily="2"/>
              </a:rPr>
              <a:t>e altri professionisti) </a:t>
            </a:r>
          </a:p>
        </p:txBody>
      </p:sp>
    </p:spTree>
    <p:extLst>
      <p:ext uri="{BB962C8B-B14F-4D97-AF65-F5344CB8AC3E}">
        <p14:creationId xmlns:p14="http://schemas.microsoft.com/office/powerpoint/2010/main" val="95485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egnaposto testo 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04" name="Segnaposto testo 103"/>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lvl1pPr marL="417222" marR="0" indent="0" algn="just">
              <a:lnSpc>
                <a:spcPts val="3878"/>
              </a:lnSpc>
              <a:spcBef>
                <a:spcPts val="188"/>
              </a:spcBef>
              <a:spcAft>
                <a:spcPts val="7694"/>
              </a:spcAft>
              <a:defRPr/>
            </a:lvl1pPr>
          </a:lstStyle>
          <a:p>
            <a:pPr marL="0" marR="0" indent="0" algn="just">
              <a:lnSpc>
                <a:spcPts val="4000"/>
              </a:lnSpc>
              <a:spcAft>
                <a:spcPts val="0"/>
              </a:spcAft>
            </a:pPr>
            <a:r>
              <a:rPr lang="it-IT" sz="3700" b="1" spc="-15">
                <a:solidFill>
                  <a:srgbClr val="009999"/>
                </a:solidFill>
                <a:latin typeface="Arial" panose="02020603050405020304" pitchFamily="2"/>
              </a:rPr>
              <a:t>Innovazioni politiche </a:t>
            </a:r>
          </a:p>
          <a:p>
            <a:pPr marL="365760" marR="0" indent="0" algn="just">
              <a:lnSpc>
                <a:spcPts val="3400"/>
              </a:lnSpc>
              <a:spcBef>
                <a:spcPts val="905"/>
              </a:spcBef>
              <a:spcAft>
                <a:spcPts val="0"/>
              </a:spcAft>
            </a:pPr>
            <a:r>
              <a:rPr lang="it-IT" sz="3000" spc="-10">
                <a:solidFill>
                  <a:srgbClr val="000000"/>
                </a:solidFill>
                <a:latin typeface="Arial" panose="02020603050405020304" pitchFamily="2"/>
              </a:rPr>
              <a:t>Principio di uguaglianza </a:t>
            </a:r>
          </a:p>
          <a:p>
            <a:pPr marL="365760" marR="0" indent="0" algn="just">
              <a:lnSpc>
                <a:spcPts val="3400"/>
              </a:lnSpc>
              <a:spcBef>
                <a:spcPts val="885"/>
              </a:spcBef>
              <a:spcAft>
                <a:spcPts val="0"/>
              </a:spcAft>
            </a:pPr>
            <a:r>
              <a:rPr lang="it-IT" sz="3000" spc="-5">
                <a:solidFill>
                  <a:srgbClr val="000000"/>
                </a:solidFill>
                <a:latin typeface="Arial" panose="02020603050405020304" pitchFamily="2"/>
              </a:rPr>
              <a:t>Decentramento dei poteri a livello regionale e </a:t>
            </a:r>
          </a:p>
          <a:p>
            <a:pPr marL="365760" marR="0" indent="0" algn="just">
              <a:lnSpc>
                <a:spcPts val="3400"/>
              </a:lnSpc>
              <a:spcBef>
                <a:spcPts val="165"/>
              </a:spcBef>
              <a:spcAft>
                <a:spcPts val="0"/>
              </a:spcAft>
            </a:pPr>
            <a:r>
              <a:rPr lang="it-IT" sz="3000" spc="-40">
                <a:solidFill>
                  <a:srgbClr val="000000"/>
                </a:solidFill>
                <a:latin typeface="Arial" panose="02020603050405020304" pitchFamily="2"/>
              </a:rPr>
              <a:t>locale </a:t>
            </a:r>
          </a:p>
          <a:p>
            <a:pPr marL="365760" marR="0" indent="0" algn="just">
              <a:lnSpc>
                <a:spcPts val="3400"/>
              </a:lnSpc>
              <a:spcBef>
                <a:spcPts val="885"/>
              </a:spcBef>
              <a:spcAft>
                <a:spcPts val="0"/>
              </a:spcAft>
            </a:pPr>
            <a:r>
              <a:rPr lang="it-IT" sz="3000" spc="-5">
                <a:solidFill>
                  <a:srgbClr val="000000"/>
                </a:solidFill>
                <a:latin typeface="Arial" panose="02020603050405020304" pitchFamily="2"/>
              </a:rPr>
              <a:t>Gestione affidata ad un organismo elettivo di </a:t>
            </a:r>
          </a:p>
          <a:p>
            <a:pPr marL="365760" marR="0" indent="0" algn="just">
              <a:lnSpc>
                <a:spcPts val="3400"/>
              </a:lnSpc>
              <a:spcBef>
                <a:spcPts val="165"/>
              </a:spcBef>
              <a:spcAft>
                <a:spcPts val="0"/>
              </a:spcAft>
            </a:pPr>
            <a:r>
              <a:rPr lang="it-IT" sz="3000" spc="-5">
                <a:solidFill>
                  <a:srgbClr val="000000"/>
                </a:solidFill>
                <a:latin typeface="Arial" panose="02020603050405020304" pitchFamily="2"/>
              </a:rPr>
              <a:t>2° grado con tutela delle minoranze (in Italia </a:t>
            </a:r>
          </a:p>
          <a:p>
            <a:pPr marL="365760" marR="0" indent="0" algn="just">
              <a:lnSpc>
                <a:spcPts val="3400"/>
              </a:lnSpc>
              <a:spcBef>
                <a:spcPts val="165"/>
              </a:spcBef>
              <a:spcAft>
                <a:spcPts val="6745"/>
              </a:spcAft>
            </a:pPr>
            <a:r>
              <a:rPr lang="it-IT" sz="3000" spc="-5">
                <a:solidFill>
                  <a:srgbClr val="000000"/>
                </a:solidFill>
                <a:latin typeface="Arial" panose="02020603050405020304" pitchFamily="2"/>
              </a:rPr>
              <a:t>circa 15.000 amministratori) </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41_1_">
    <p:bg>
      <p:bgPr>
        <a:solidFill>
          <a:schemeClr val="bg1">
            <a:alpha val="0"/>
          </a:schemeClr>
        </a:solidFill>
        <a:effectLst/>
      </p:bgPr>
    </p:bg>
    <p:spTree>
      <p:nvGrpSpPr>
        <p:cNvPr id="1" name=""/>
        <p:cNvGrpSpPr/>
        <p:nvPr/>
      </p:nvGrpSpPr>
      <p:grpSpPr>
        <a:xfrm>
          <a:off x="0" y="0"/>
          <a:ext cx="0" cy="0"/>
          <a:chOff x="0" y="0"/>
          <a:chExt cx="0" cy="0"/>
        </a:xfrm>
      </p:grpSpPr>
      <p:sp>
        <p:nvSpPr>
          <p:cNvPr id="730" name="Segnaposto testo 729"/>
          <p:cNvSpPr>
            <a:spLocks noGrp="1"/>
          </p:cNvSpPr>
          <p:nvPr>
            <p:ph type="body" idx="10"/>
          </p:nvPr>
        </p:nvSpPr>
        <p:spPr>
          <a:xfrm>
            <a:off x="1033106" y="657972"/>
            <a:ext cx="9239281" cy="736368"/>
          </a:xfrm>
          <a:prstGeom prst="rect">
            <a:avLst/>
          </a:prstGeom>
          <a:noFill/>
          <a:ln w="0" cmpd="sng">
            <a:noFill/>
            <a:prstDash val="solid"/>
          </a:ln>
        </p:spPr>
        <p:txBody>
          <a:bodyPr vert="horz" lIns="0" tIns="0" rIns="0" bIns="0" anchor="t">
            <a:normAutofit fontScale="65000"/>
          </a:bodyPr>
          <a:lstStyle>
            <a:lvl1pPr marL="0" marR="0" indent="0" algn="l">
              <a:lnSpc>
                <a:spcPts val="4335"/>
              </a:lnSpc>
              <a:spcAft>
                <a:spcPts val="1643"/>
              </a:spcAft>
              <a:defRPr/>
            </a:lvl1pPr>
          </a:lstStyle>
          <a:p>
            <a:pPr marL="0" marR="0" indent="0" algn="l">
              <a:lnSpc>
                <a:spcPts val="3800"/>
              </a:lnSpc>
              <a:spcAft>
                <a:spcPts val="1440"/>
              </a:spcAft>
            </a:pPr>
            <a:r>
              <a:rPr lang="it-IT" sz="3300" spc="740">
                <a:solidFill>
                  <a:srgbClr val="CC0000"/>
                </a:solidFill>
                <a:latin typeface="Arial Narrow" panose="02020603050405020304" pitchFamily="2"/>
              </a:rPr>
              <a:t>ASSISTENZA DOMICILIARE </a:t>
            </a:r>
          </a:p>
        </p:txBody>
      </p:sp>
      <p:sp>
        <p:nvSpPr>
          <p:cNvPr id="731" name="Segnaposto testo 730"/>
          <p:cNvSpPr>
            <a:spLocks noGrp="1"/>
          </p:cNvSpPr>
          <p:nvPr>
            <p:ph type="body" idx="10"/>
          </p:nvPr>
        </p:nvSpPr>
        <p:spPr>
          <a:xfrm>
            <a:off x="466420" y="1922120"/>
            <a:ext cx="3743246" cy="4390911"/>
          </a:xfrm>
          <a:prstGeom prst="rect">
            <a:avLst/>
          </a:prstGeom>
          <a:noFill/>
          <a:ln w="0" cmpd="sng">
            <a:noFill/>
            <a:prstDash val="solid"/>
          </a:ln>
        </p:spPr>
        <p:txBody>
          <a:bodyPr vert="horz" lIns="0" tIns="1228055" rIns="0" bIns="0" anchor="t">
            <a:normAutofit fontScale="90000"/>
          </a:bodyPr>
          <a:lstStyle>
            <a:lvl1pPr marL="52153" marR="0" indent="0" algn="just">
              <a:lnSpc>
                <a:spcPts val="3080"/>
              </a:lnSpc>
              <a:spcBef>
                <a:spcPts val="679"/>
              </a:spcBef>
              <a:spcAft>
                <a:spcPts val="0"/>
              </a:spcAft>
              <a:defRPr/>
            </a:lvl1pPr>
          </a:lstStyle>
          <a:p>
            <a:pPr marL="45720" marR="0" indent="0" algn="just">
              <a:lnSpc>
                <a:spcPts val="2700"/>
              </a:lnSpc>
              <a:spcAft>
                <a:spcPts val="0"/>
              </a:spcAft>
            </a:pPr>
            <a:r>
              <a:rPr lang="it-IT" sz="2600" spc="57">
                <a:solidFill>
                  <a:srgbClr val="001F5F"/>
                </a:solidFill>
                <a:latin typeface="Arial Narrow" panose="02020603050405020304" pitchFamily="2"/>
              </a:rPr>
              <a:t>Professionisti: </a:t>
            </a:r>
          </a:p>
          <a:p>
            <a:pPr marL="45720" marR="0" indent="0" algn="just">
              <a:lnSpc>
                <a:spcPts val="2800"/>
              </a:lnSpc>
              <a:spcBef>
                <a:spcPts val="645"/>
              </a:spcBef>
              <a:spcAft>
                <a:spcPts val="0"/>
              </a:spcAft>
            </a:pPr>
            <a:r>
              <a:rPr lang="it-IT" sz="2500" spc="165">
                <a:solidFill>
                  <a:srgbClr val="001F5F"/>
                </a:solidFill>
                <a:latin typeface="Arial Narrow" panose="02020603050405020304" pitchFamily="2"/>
              </a:rPr>
              <a:t>- assistenza primaria </a:t>
            </a:r>
          </a:p>
          <a:p>
            <a:pPr marL="45720" marR="0" indent="0" algn="just">
              <a:lnSpc>
                <a:spcPts val="2800"/>
              </a:lnSpc>
              <a:spcBef>
                <a:spcPts val="595"/>
              </a:spcBef>
              <a:spcAft>
                <a:spcPts val="0"/>
              </a:spcAft>
            </a:pPr>
            <a:r>
              <a:rPr lang="it-IT" sz="2500" spc="148">
                <a:solidFill>
                  <a:srgbClr val="001F5F"/>
                </a:solidFill>
                <a:latin typeface="Arial Narrow" panose="02020603050405020304" pitchFamily="2"/>
              </a:rPr>
              <a:t>- assistenza specialistica </a:t>
            </a:r>
          </a:p>
          <a:p>
            <a:pPr marL="45720" marR="0" indent="0" algn="just">
              <a:lnSpc>
                <a:spcPts val="2800"/>
              </a:lnSpc>
              <a:spcBef>
                <a:spcPts val="620"/>
              </a:spcBef>
              <a:spcAft>
                <a:spcPts val="0"/>
              </a:spcAft>
            </a:pPr>
            <a:r>
              <a:rPr lang="it-IT" sz="2500" spc="148">
                <a:solidFill>
                  <a:srgbClr val="001F5F"/>
                </a:solidFill>
                <a:latin typeface="Arial Narrow" panose="02020603050405020304" pitchFamily="2"/>
              </a:rPr>
              <a:t>- servizi sociali </a:t>
            </a:r>
          </a:p>
          <a:p>
            <a:pPr marL="45720" marR="0" indent="0" algn="just">
              <a:lnSpc>
                <a:spcPts val="2700"/>
              </a:lnSpc>
              <a:spcBef>
                <a:spcPts val="3960"/>
              </a:spcBef>
              <a:spcAft>
                <a:spcPts val="0"/>
              </a:spcAft>
            </a:pPr>
            <a:r>
              <a:rPr lang="it-IT" sz="2600" spc="63">
                <a:solidFill>
                  <a:srgbClr val="001F5F"/>
                </a:solidFill>
                <a:latin typeface="Arial Narrow" panose="02020603050405020304" pitchFamily="2"/>
              </a:rPr>
              <a:t>Tre livelli di complessità: </a:t>
            </a:r>
          </a:p>
          <a:p>
            <a:pPr marL="45720" marR="0" indent="0" algn="just">
              <a:lnSpc>
                <a:spcPts val="2700"/>
              </a:lnSpc>
              <a:spcBef>
                <a:spcPts val="595"/>
              </a:spcBef>
              <a:spcAft>
                <a:spcPts val="0"/>
              </a:spcAft>
            </a:pPr>
            <a:r>
              <a:rPr lang="it-IT" sz="2700" spc="34">
                <a:solidFill>
                  <a:srgbClr val="001F5F"/>
                </a:solidFill>
                <a:latin typeface="Arial Narrow" panose="02020603050405020304" pitchFamily="2"/>
              </a:rPr>
              <a:t>(Bassa, Media, Alta) </a:t>
            </a:r>
          </a:p>
        </p:txBody>
      </p:sp>
      <p:sp>
        <p:nvSpPr>
          <p:cNvPr id="734" name="Segnaposto testo 733"/>
          <p:cNvSpPr>
            <a:spLocks noGrp="1"/>
          </p:cNvSpPr>
          <p:nvPr>
            <p:ph type="body" idx="10"/>
          </p:nvPr>
        </p:nvSpPr>
        <p:spPr>
          <a:xfrm>
            <a:off x="6870045" y="2195106"/>
            <a:ext cx="1967432" cy="2561190"/>
          </a:xfrm>
          <a:prstGeom prst="rect">
            <a:avLst/>
          </a:prstGeom>
          <a:noFill/>
          <a:ln w="0" cmpd="sng">
            <a:noFill/>
            <a:prstDash val="solid"/>
          </a:ln>
        </p:spPr>
        <p:txBody>
          <a:bodyPr vert="horz" lIns="0" tIns="21722" rIns="0" bIns="0" anchor="t"/>
          <a:lstStyle>
            <a:lvl1pPr marL="0" marR="0" indent="0" algn="ctr">
              <a:lnSpc>
                <a:spcPts val="3422"/>
              </a:lnSpc>
              <a:spcBef>
                <a:spcPts val="0"/>
              </a:spcBef>
              <a:spcAft>
                <a:spcPts val="0"/>
              </a:spcAft>
              <a:defRPr/>
            </a:lvl1pPr>
          </a:lstStyle>
          <a:p>
            <a:pPr marL="0" marR="0" indent="0" algn="ctr">
              <a:lnSpc>
                <a:spcPts val="3000"/>
              </a:lnSpc>
              <a:spcAft>
                <a:spcPts val="0"/>
              </a:spcAft>
            </a:pPr>
            <a:r>
              <a:rPr lang="it-IT" sz="3100" spc="-63">
                <a:solidFill>
                  <a:srgbClr val="000000"/>
                </a:solidFill>
                <a:latin typeface="Arial Narrow" panose="02020603050405020304" pitchFamily="2"/>
              </a:rPr>
              <a:t>Più </a:t>
            </a:r>
          </a:p>
          <a:p>
            <a:pPr marL="0" marR="0" indent="0" algn="ctr">
              <a:lnSpc>
                <a:spcPts val="3000"/>
              </a:lnSpc>
              <a:spcBef>
                <a:spcPts val="0"/>
              </a:spcBef>
              <a:spcAft>
                <a:spcPts val="0"/>
              </a:spcAft>
            </a:pPr>
            <a:r>
              <a:rPr lang="it-IT" sz="3100" spc="-11">
                <a:solidFill>
                  <a:srgbClr val="000000"/>
                </a:solidFill>
                <a:latin typeface="Arial Narrow" panose="02020603050405020304" pitchFamily="2"/>
              </a:rPr>
              <a:t>attenzione </a:t>
            </a:r>
          </a:p>
          <a:p>
            <a:pPr marL="0" marR="0" indent="0" algn="ctr">
              <a:lnSpc>
                <a:spcPts val="3000"/>
              </a:lnSpc>
              <a:spcBef>
                <a:spcPts val="0"/>
              </a:spcBef>
              <a:spcAft>
                <a:spcPts val="0"/>
              </a:spcAft>
            </a:pPr>
            <a:r>
              <a:rPr lang="it-IT" sz="3100" spc="-51">
                <a:solidFill>
                  <a:srgbClr val="000000"/>
                </a:solidFill>
                <a:latin typeface="Arial Narrow" panose="02020603050405020304" pitchFamily="2"/>
              </a:rPr>
              <a:t>alla persona </a:t>
            </a:r>
          </a:p>
          <a:p>
            <a:pPr marL="0" marR="0" indent="0" algn="ctr">
              <a:lnSpc>
                <a:spcPts val="3000"/>
              </a:lnSpc>
              <a:spcBef>
                <a:spcPts val="0"/>
              </a:spcBef>
              <a:spcAft>
                <a:spcPts val="0"/>
              </a:spcAft>
            </a:pPr>
            <a:r>
              <a:rPr lang="it-IT" sz="3100" spc="-34">
                <a:solidFill>
                  <a:srgbClr val="000000"/>
                </a:solidFill>
                <a:latin typeface="Arial Narrow" panose="02020603050405020304" pitchFamily="2"/>
              </a:rPr>
              <a:t>che al </a:t>
            </a:r>
          </a:p>
          <a:p>
            <a:pPr marL="0" marR="0" indent="0" algn="ctr">
              <a:lnSpc>
                <a:spcPts val="3000"/>
              </a:lnSpc>
              <a:spcBef>
                <a:spcPts val="0"/>
              </a:spcBef>
              <a:spcAft>
                <a:spcPts val="0"/>
              </a:spcAft>
            </a:pPr>
            <a:r>
              <a:rPr lang="it-IT" sz="3100" spc="23">
                <a:solidFill>
                  <a:srgbClr val="000000"/>
                </a:solidFill>
                <a:latin typeface="Arial Narrow" panose="02020603050405020304" pitchFamily="2"/>
              </a:rPr>
              <a:t>singolo </a:t>
            </a:r>
          </a:p>
          <a:p>
            <a:pPr marL="0" marR="0" indent="0" algn="ctr">
              <a:lnSpc>
                <a:spcPts val="3000"/>
              </a:lnSpc>
              <a:spcBef>
                <a:spcPts val="0"/>
              </a:spcBef>
              <a:spcAft>
                <a:spcPts val="0"/>
              </a:spcAft>
            </a:pPr>
            <a:r>
              <a:rPr lang="it-IT" sz="3100" spc="-11">
                <a:solidFill>
                  <a:srgbClr val="000000"/>
                </a:solidFill>
                <a:latin typeface="Arial Narrow" panose="02020603050405020304" pitchFamily="2"/>
              </a:rPr>
              <a:t>problema </a:t>
            </a:r>
          </a:p>
        </p:txBody>
      </p:sp>
    </p:spTree>
    <p:extLst>
      <p:ext uri="{BB962C8B-B14F-4D97-AF65-F5344CB8AC3E}">
        <p14:creationId xmlns:p14="http://schemas.microsoft.com/office/powerpoint/2010/main" val="770663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42_1_">
    <p:bg>
      <p:bgPr>
        <a:solidFill>
          <a:schemeClr val="bg1">
            <a:alpha val="0"/>
          </a:schemeClr>
        </a:solidFill>
        <a:effectLst/>
      </p:bgPr>
    </p:bg>
    <p:spTree>
      <p:nvGrpSpPr>
        <p:cNvPr id="1" name=""/>
        <p:cNvGrpSpPr/>
        <p:nvPr/>
      </p:nvGrpSpPr>
      <p:grpSpPr>
        <a:xfrm>
          <a:off x="0" y="0"/>
          <a:ext cx="0" cy="0"/>
          <a:chOff x="0" y="0"/>
          <a:chExt cx="0" cy="0"/>
        </a:xfrm>
      </p:grpSpPr>
      <p:sp>
        <p:nvSpPr>
          <p:cNvPr id="738" name="Segnaposto testo 737"/>
          <p:cNvSpPr>
            <a:spLocks noGrp="1"/>
          </p:cNvSpPr>
          <p:nvPr>
            <p:ph type="body" idx="10"/>
          </p:nvPr>
        </p:nvSpPr>
        <p:spPr>
          <a:xfrm>
            <a:off x="112150" y="4246717"/>
            <a:ext cx="10383051" cy="3191863"/>
          </a:xfrm>
          <a:prstGeom prst="rect">
            <a:avLst/>
          </a:prstGeom>
          <a:noFill/>
          <a:ln w="15240" cmpd="sng">
            <a:solidFill>
              <a:srgbClr val="2583C5"/>
            </a:solidFill>
            <a:prstDash val="solid"/>
          </a:ln>
        </p:spPr>
        <p:txBody>
          <a:bodyPr vert="horz" lIns="0" tIns="0" rIns="0" bIns="0" anchor="t"/>
          <a:lstStyle/>
          <a:p>
            <a:pPr algn="l"/>
            <a:r>
              <a:rPr lang="en-US" sz="100"/>
              <a:t> </a:t>
            </a:r>
          </a:p>
        </p:txBody>
      </p:sp>
      <p:sp>
        <p:nvSpPr>
          <p:cNvPr id="739" name="Segnaposto testo 738"/>
          <p:cNvSpPr>
            <a:spLocks noGrp="1"/>
          </p:cNvSpPr>
          <p:nvPr>
            <p:ph type="body" idx="10"/>
          </p:nvPr>
        </p:nvSpPr>
        <p:spPr>
          <a:xfrm>
            <a:off x="198304" y="4246718"/>
            <a:ext cx="10210743" cy="1434938"/>
          </a:xfrm>
          <a:prstGeom prst="rect">
            <a:avLst/>
          </a:prstGeom>
          <a:noFill/>
          <a:ln w="0" cmpd="sng">
            <a:noFill/>
            <a:prstDash val="solid"/>
          </a:ln>
        </p:spPr>
        <p:txBody>
          <a:bodyPr vert="horz" lIns="0" tIns="41997" rIns="0" bIns="0" anchor="t">
            <a:normAutofit fontScale="85000"/>
          </a:bodyPr>
          <a:lstStyle>
            <a:lvl1pPr marL="208611" marR="156458" indent="0" algn="l">
              <a:lnSpc>
                <a:spcPts val="2510"/>
              </a:lnSpc>
              <a:spcAft>
                <a:spcPts val="3913"/>
              </a:spcAft>
              <a:defRPr/>
            </a:lvl1pPr>
          </a:lstStyle>
          <a:p>
            <a:pPr marL="182880" marR="137160" indent="0" algn="l">
              <a:lnSpc>
                <a:spcPts val="2200"/>
              </a:lnSpc>
              <a:spcAft>
                <a:spcPts val="3430"/>
              </a:spcAft>
            </a:pPr>
            <a:r>
              <a:rPr lang="it-IT" sz="1800" b="1" spc="97">
                <a:solidFill>
                  <a:srgbClr val="001F5F"/>
                </a:solidFill>
                <a:latin typeface="Arial Narrow" panose="02020603050405020304" pitchFamily="2"/>
              </a:rPr>
              <a:t>STRUTTURE ORGANIZZATIVE </a:t>
            </a:r>
            <a:r>
              <a:rPr lang="it-IT" sz="1700" b="1" spc="97">
                <a:solidFill>
                  <a:srgbClr val="001F5F"/>
                </a:solidFill>
                <a:latin typeface="Arial Narrow" panose="02020603050405020304" pitchFamily="2"/>
              </a:rPr>
              <a:t>di assistenza accreditate come “</a:t>
            </a:r>
            <a:r>
              <a:rPr lang="it-IT" sz="1800" b="1" spc="97">
                <a:solidFill>
                  <a:srgbClr val="001F5F"/>
                </a:solidFill>
                <a:latin typeface="Arial Narrow" panose="02020603050405020304" pitchFamily="2"/>
              </a:rPr>
              <a:t>sanitarie</a:t>
            </a:r>
            <a:r>
              <a:rPr lang="it-IT" sz="1700" b="1" spc="97">
                <a:solidFill>
                  <a:srgbClr val="001F5F"/>
                </a:solidFill>
                <a:latin typeface="Arial Narrow" panose="02020603050405020304" pitchFamily="2"/>
              </a:rPr>
              <a:t>” (spazi ospedalieri non dedicati al trattamento dei pazienti critici, RSA riorganizzate e accreditate per l’assistenza sanitaria, “Case di Cura” convenzionate, strutture di nuova costruzione) </a:t>
            </a:r>
          </a:p>
        </p:txBody>
      </p:sp>
      <p:sp>
        <p:nvSpPr>
          <p:cNvPr id="740" name="Segnaposto testo 739"/>
          <p:cNvSpPr>
            <a:spLocks noGrp="1"/>
          </p:cNvSpPr>
          <p:nvPr>
            <p:ph type="body" idx="10"/>
          </p:nvPr>
        </p:nvSpPr>
        <p:spPr>
          <a:xfrm>
            <a:off x="198303" y="5681656"/>
            <a:ext cx="4578049" cy="1756924"/>
          </a:xfrm>
          <a:prstGeom prst="rect">
            <a:avLst/>
          </a:prstGeom>
          <a:noFill/>
          <a:ln w="0" cmpd="sng">
            <a:noFill/>
            <a:prstDash val="solid"/>
          </a:ln>
        </p:spPr>
        <p:txBody>
          <a:bodyPr vert="horz" lIns="0" tIns="0" rIns="0" bIns="0" anchor="t">
            <a:normAutofit fontScale="85000"/>
          </a:bodyPr>
          <a:lstStyle>
            <a:lvl1pPr marL="365070" marR="0" indent="0" algn="l">
              <a:lnSpc>
                <a:spcPts val="2167"/>
              </a:lnSpc>
              <a:spcBef>
                <a:spcPts val="1158"/>
              </a:spcBef>
              <a:spcAft>
                <a:spcPts val="5800"/>
              </a:spcAft>
              <a:defRPr/>
            </a:lvl1pPr>
          </a:lstStyle>
          <a:p>
            <a:pPr marL="320040" marR="0" indent="0" algn="l">
              <a:lnSpc>
                <a:spcPts val="1700"/>
              </a:lnSpc>
              <a:spcAft>
                <a:spcPts val="0"/>
              </a:spcAft>
            </a:pPr>
            <a:r>
              <a:rPr lang="it-IT" sz="1800" b="1" spc="40">
                <a:solidFill>
                  <a:srgbClr val="001F5F"/>
                </a:solidFill>
                <a:latin typeface="Arial Narrow" panose="02020603050405020304" pitchFamily="2"/>
              </a:rPr>
              <a:t>OBIETTIVO</a:t>
            </a:r>
            <a:r>
              <a:rPr lang="it-IT" sz="1700" b="1" spc="40">
                <a:solidFill>
                  <a:srgbClr val="001F5F"/>
                </a:solidFill>
                <a:latin typeface="Arial Narrow" panose="02020603050405020304" pitchFamily="2"/>
              </a:rPr>
              <a:t>: </a:t>
            </a:r>
          </a:p>
          <a:p>
            <a:pPr marL="320040" marR="0" indent="0" algn="l">
              <a:lnSpc>
                <a:spcPts val="2100"/>
              </a:lnSpc>
              <a:spcBef>
                <a:spcPts val="625"/>
              </a:spcBef>
              <a:spcAft>
                <a:spcPts val="0"/>
              </a:spcAft>
            </a:pPr>
            <a:r>
              <a:rPr lang="it-IT" sz="1700" b="1" spc="97">
                <a:solidFill>
                  <a:srgbClr val="001F5F"/>
                </a:solidFill>
                <a:latin typeface="Arial Narrow" panose="02020603050405020304" pitchFamily="2"/>
              </a:rPr>
              <a:t>1.Riduzione della “low care” ospedaliera </a:t>
            </a:r>
          </a:p>
          <a:p>
            <a:pPr marL="320040" marR="0" indent="0" algn="l">
              <a:lnSpc>
                <a:spcPts val="1900"/>
              </a:lnSpc>
              <a:spcBef>
                <a:spcPts val="1015"/>
              </a:spcBef>
              <a:spcAft>
                <a:spcPts val="5085"/>
              </a:spcAft>
            </a:pPr>
            <a:r>
              <a:rPr lang="it-IT" sz="1700" b="1" spc="68">
                <a:solidFill>
                  <a:srgbClr val="001F5F"/>
                </a:solidFill>
                <a:latin typeface="Arial Narrow" panose="02020603050405020304" pitchFamily="2"/>
              </a:rPr>
              <a:t>2.Contenimento degli accessi al Pronto Soccorso </a:t>
            </a:r>
          </a:p>
        </p:txBody>
      </p:sp>
      <p:sp>
        <p:nvSpPr>
          <p:cNvPr id="745" name="Segnaposto testo 744"/>
          <p:cNvSpPr>
            <a:spLocks noGrp="1"/>
          </p:cNvSpPr>
          <p:nvPr>
            <p:ph type="body" idx="10"/>
          </p:nvPr>
        </p:nvSpPr>
        <p:spPr>
          <a:xfrm>
            <a:off x="859313" y="695773"/>
            <a:ext cx="3183244" cy="366084"/>
          </a:xfrm>
          <a:prstGeom prst="rect">
            <a:avLst/>
          </a:prstGeom>
          <a:noFill/>
          <a:ln w="0" cmpd="sng">
            <a:noFill/>
            <a:prstDash val="solid"/>
          </a:ln>
        </p:spPr>
        <p:txBody>
          <a:bodyPr vert="horz" lIns="0" tIns="0" rIns="0" bIns="0" anchor="t">
            <a:normAutofit fontScale="65000"/>
          </a:bodyPr>
          <a:lstStyle>
            <a:lvl1pPr marL="0" marR="0" indent="0" algn="l">
              <a:lnSpc>
                <a:spcPts val="2966"/>
              </a:lnSpc>
              <a:spcAft>
                <a:spcPts val="0"/>
              </a:spcAft>
              <a:defRPr/>
            </a:lvl1pPr>
          </a:lstStyle>
          <a:p>
            <a:pPr marL="0" marR="0" indent="0" algn="l">
              <a:lnSpc>
                <a:spcPts val="2600"/>
              </a:lnSpc>
              <a:spcAft>
                <a:spcPts val="0"/>
              </a:spcAft>
            </a:pPr>
            <a:r>
              <a:rPr lang="it-IT" sz="3000" b="1" spc="565">
                <a:solidFill>
                  <a:srgbClr val="CC0000"/>
                </a:solidFill>
                <a:latin typeface="Arial Narrow" panose="02020603050405020304" pitchFamily="2"/>
              </a:rPr>
              <a:t>CURE INTERMEDIE </a:t>
            </a:r>
          </a:p>
        </p:txBody>
      </p:sp>
      <p:sp>
        <p:nvSpPr>
          <p:cNvPr id="748" name="Segnaposto testo 747"/>
          <p:cNvSpPr>
            <a:spLocks noGrp="1"/>
          </p:cNvSpPr>
          <p:nvPr>
            <p:ph type="body" idx="10"/>
          </p:nvPr>
        </p:nvSpPr>
        <p:spPr>
          <a:xfrm>
            <a:off x="235441" y="1950117"/>
            <a:ext cx="9033551" cy="1056955"/>
          </a:xfrm>
          <a:prstGeom prst="rect">
            <a:avLst/>
          </a:prstGeom>
          <a:noFill/>
          <a:ln w="0" cmpd="sng">
            <a:noFill/>
            <a:prstDash val="solid"/>
          </a:ln>
        </p:spPr>
        <p:txBody>
          <a:bodyPr vert="horz" lIns="0" tIns="0" rIns="0" bIns="0" anchor="t"/>
          <a:lstStyle>
            <a:lvl1pPr marL="0" marR="0" indent="0" algn="l">
              <a:lnSpc>
                <a:spcPts val="2852"/>
              </a:lnSpc>
              <a:spcBef>
                <a:spcPts val="0"/>
              </a:spcBef>
              <a:spcAft>
                <a:spcPts val="0"/>
              </a:spcAft>
              <a:defRPr/>
            </a:lvl1pPr>
          </a:lstStyle>
          <a:p>
            <a:pPr marL="0" marR="0" indent="0" algn="l">
              <a:lnSpc>
                <a:spcPts val="2500"/>
              </a:lnSpc>
              <a:spcAft>
                <a:spcPts val="0"/>
              </a:spcAft>
            </a:pPr>
            <a:r>
              <a:rPr lang="it-IT" sz="2400" b="1" spc="-40">
                <a:solidFill>
                  <a:srgbClr val="000000"/>
                </a:solidFill>
                <a:latin typeface="Arial Narrow" panose="02020603050405020304" pitchFamily="2"/>
              </a:rPr>
              <a:t>“Gamma di Servizi Integrati volti a promuovere una più rapida guarigione, </a:t>
            </a:r>
          </a:p>
          <a:p>
            <a:pPr marL="0" marR="0" indent="0" algn="l">
              <a:lnSpc>
                <a:spcPts val="2500"/>
              </a:lnSpc>
              <a:spcBef>
                <a:spcPts val="0"/>
              </a:spcBef>
              <a:spcAft>
                <a:spcPts val="0"/>
              </a:spcAft>
            </a:pPr>
            <a:r>
              <a:rPr lang="it-IT" sz="2400" b="1" spc="-46">
                <a:solidFill>
                  <a:srgbClr val="000000"/>
                </a:solidFill>
                <a:latin typeface="Arial Narrow" panose="02020603050405020304" pitchFamily="2"/>
              </a:rPr>
              <a:t>prevenire i ricoveri non necessari, fornire assistenza nei casi di dimissioni </a:t>
            </a:r>
          </a:p>
          <a:p>
            <a:pPr marL="0" marR="0" indent="0" algn="l">
              <a:lnSpc>
                <a:spcPts val="2500"/>
              </a:lnSpc>
              <a:spcBef>
                <a:spcPts val="0"/>
              </a:spcBef>
              <a:spcAft>
                <a:spcPts val="0"/>
              </a:spcAft>
            </a:pPr>
            <a:r>
              <a:rPr lang="it-IT" sz="2400" b="1" spc="-29">
                <a:solidFill>
                  <a:srgbClr val="000000"/>
                </a:solidFill>
                <a:latin typeface="Arial Narrow" panose="02020603050405020304" pitchFamily="2"/>
              </a:rPr>
              <a:t>tempestive e favorire l’autosufficienza” </a:t>
            </a:r>
          </a:p>
        </p:txBody>
      </p:sp>
      <p:sp>
        <p:nvSpPr>
          <p:cNvPr id="749" name="Segnaposto testo 748"/>
          <p:cNvSpPr>
            <a:spLocks noGrp="1"/>
          </p:cNvSpPr>
          <p:nvPr>
            <p:ph type="body" idx="10"/>
          </p:nvPr>
        </p:nvSpPr>
        <p:spPr>
          <a:xfrm>
            <a:off x="3022819" y="3124666"/>
            <a:ext cx="7358746" cy="240090"/>
          </a:xfrm>
          <a:prstGeom prst="rect">
            <a:avLst/>
          </a:prstGeom>
          <a:noFill/>
          <a:ln w="0" cmpd="sng">
            <a:noFill/>
            <a:prstDash val="solid"/>
          </a:ln>
        </p:spPr>
        <p:txBody>
          <a:bodyPr vert="horz" lIns="0" tIns="6517" rIns="0" bIns="0" anchor="t"/>
          <a:lstStyle>
            <a:lvl1pPr marL="0" marR="0" indent="0" algn="l">
              <a:lnSpc>
                <a:spcPts val="1825"/>
              </a:lnSpc>
              <a:spcAft>
                <a:spcPts val="0"/>
              </a:spcAft>
              <a:defRPr/>
            </a:lvl1pPr>
          </a:lstStyle>
          <a:p>
            <a:pPr marL="0" marR="0" indent="0" algn="l">
              <a:lnSpc>
                <a:spcPts val="1600"/>
              </a:lnSpc>
              <a:spcAft>
                <a:spcPts val="0"/>
              </a:spcAft>
            </a:pPr>
            <a:r>
              <a:rPr lang="it-IT" sz="1700" i="1" spc="-11">
                <a:solidFill>
                  <a:srgbClr val="000000"/>
                </a:solidFill>
                <a:latin typeface="Arial Narrow" panose="02020603050405020304" pitchFamily="2"/>
              </a:rPr>
              <a:t>DH, National Service Framework for older people Intermediate Care: Moving Forward. 2002 </a:t>
            </a:r>
          </a:p>
        </p:txBody>
      </p:sp>
    </p:spTree>
    <p:extLst>
      <p:ext uri="{BB962C8B-B14F-4D97-AF65-F5344CB8AC3E}">
        <p14:creationId xmlns:p14="http://schemas.microsoft.com/office/powerpoint/2010/main" val="20092197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43_1_">
    <p:bg>
      <p:bgPr>
        <a:solidFill>
          <a:schemeClr val="bg1">
            <a:alpha val="0"/>
          </a:schemeClr>
        </a:solidFill>
        <a:effectLst/>
      </p:bgPr>
    </p:bg>
    <p:spTree>
      <p:nvGrpSpPr>
        <p:cNvPr id="1" name=""/>
        <p:cNvGrpSpPr/>
        <p:nvPr/>
      </p:nvGrpSpPr>
      <p:grpSpPr>
        <a:xfrm>
          <a:off x="0" y="0"/>
          <a:ext cx="0" cy="0"/>
          <a:chOff x="0" y="0"/>
          <a:chExt cx="0" cy="0"/>
        </a:xfrm>
      </p:grpSpPr>
      <p:sp>
        <p:nvSpPr>
          <p:cNvPr id="760" name="Segnaposto testo 759"/>
          <p:cNvSpPr>
            <a:spLocks noGrp="1"/>
          </p:cNvSpPr>
          <p:nvPr>
            <p:ph type="body" idx="10"/>
          </p:nvPr>
        </p:nvSpPr>
        <p:spPr>
          <a:xfrm>
            <a:off x="855602" y="796566"/>
            <a:ext cx="6545481" cy="332486"/>
          </a:xfrm>
          <a:prstGeom prst="rect">
            <a:avLst/>
          </a:prstGeom>
          <a:noFill/>
          <a:ln w="0" cmpd="sng">
            <a:noFill/>
            <a:prstDash val="solid"/>
          </a:ln>
        </p:spPr>
        <p:txBody>
          <a:bodyPr vert="horz" lIns="0" tIns="0" rIns="0" bIns="0" anchor="t">
            <a:normAutofit fontScale="70000"/>
          </a:bodyPr>
          <a:lstStyle>
            <a:lvl1pPr marL="0" marR="0" indent="0" algn="l">
              <a:lnSpc>
                <a:spcPts val="2738"/>
              </a:lnSpc>
              <a:spcAft>
                <a:spcPts val="0"/>
              </a:spcAft>
              <a:defRPr/>
            </a:lvl1pPr>
          </a:lstStyle>
          <a:p>
            <a:pPr marL="0" marR="0" indent="0" algn="l">
              <a:lnSpc>
                <a:spcPts val="2400"/>
              </a:lnSpc>
              <a:spcAft>
                <a:spcPts val="0"/>
              </a:spcAft>
            </a:pPr>
            <a:r>
              <a:rPr lang="it-IT" sz="2700" b="1" spc="485">
                <a:solidFill>
                  <a:srgbClr val="CC0000"/>
                </a:solidFill>
                <a:latin typeface="Arial Narrow" panose="02020603050405020304" pitchFamily="2"/>
              </a:rPr>
              <a:t>CURE INTERMEDIE: TIPOLOGIA PAZIENTI </a:t>
            </a:r>
          </a:p>
        </p:txBody>
      </p:sp>
      <p:sp>
        <p:nvSpPr>
          <p:cNvPr id="761" name="Segnaposto testo 760"/>
          <p:cNvSpPr>
            <a:spLocks noGrp="1"/>
          </p:cNvSpPr>
          <p:nvPr>
            <p:ph type="body" idx="10"/>
          </p:nvPr>
        </p:nvSpPr>
        <p:spPr>
          <a:xfrm>
            <a:off x="349074" y="1528737"/>
            <a:ext cx="9779230" cy="1078654"/>
          </a:xfrm>
          <a:prstGeom prst="rect">
            <a:avLst/>
          </a:prstGeom>
          <a:noFill/>
          <a:ln w="0" cmpd="sng">
            <a:noFill/>
            <a:prstDash val="solid"/>
          </a:ln>
        </p:spPr>
        <p:txBody>
          <a:bodyPr vert="horz" lIns="0" tIns="0" rIns="0" bIns="0" anchor="t">
            <a:normAutofit fontScale="85000"/>
          </a:bodyPr>
          <a:lstStyle>
            <a:lvl1pPr marL="365070" marR="0" indent="365070" algn="l">
              <a:lnSpc>
                <a:spcPts val="2167"/>
              </a:lnSpc>
              <a:spcAft>
                <a:spcPts val="0"/>
              </a:spcAft>
              <a:buFont typeface="Verdana"/>
              <a:buAutoNum type="arabicPeriod"/>
              <a:defRPr/>
            </a:lvl1pPr>
          </a:lstStyle>
          <a:p>
            <a:pPr marL="320040" marR="0" indent="320040" algn="l">
              <a:lnSpc>
                <a:spcPts val="1900"/>
              </a:lnSpc>
              <a:spcAft>
                <a:spcPts val="0"/>
              </a:spcAft>
              <a:buFont typeface="Verdana"/>
              <a:buAutoNum type="arabicPeriod"/>
            </a:pPr>
            <a:r>
              <a:rPr lang="it-IT" sz="1700" b="1" spc="97">
                <a:solidFill>
                  <a:srgbClr val="000000"/>
                </a:solidFill>
                <a:latin typeface="Verdana" panose="02020603050405020304" pitchFamily="2"/>
              </a:rPr>
              <a:t>Dimessi dall’ospedale in corso di stabilizzazione clinica, condizioni meno complesse con necessità prevalentemente di cure infermieristiche, non tanto gravi da richiedere le risorse di un Ospedale (anche se per Intensità di Cure) e ancora non sufficientemente stabilizzati per vivere al proprio domicilio </a:t>
            </a:r>
          </a:p>
        </p:txBody>
      </p:sp>
      <p:sp>
        <p:nvSpPr>
          <p:cNvPr id="762" name="Segnaposto testo 761"/>
          <p:cNvSpPr>
            <a:spLocks noGrp="1"/>
          </p:cNvSpPr>
          <p:nvPr>
            <p:ph type="body" idx="10"/>
          </p:nvPr>
        </p:nvSpPr>
        <p:spPr>
          <a:xfrm>
            <a:off x="3611045" y="3168067"/>
            <a:ext cx="2841599" cy="944259"/>
          </a:xfrm>
          <a:prstGeom prst="rect">
            <a:avLst/>
          </a:prstGeom>
          <a:noFill/>
          <a:ln w="0" cmpd="sng">
            <a:noFill/>
            <a:prstDash val="solid"/>
          </a:ln>
        </p:spPr>
        <p:txBody>
          <a:bodyPr vert="horz" lIns="0" tIns="0" rIns="0" bIns="0" anchor="t"/>
          <a:lstStyle>
            <a:lvl1pPr marL="0" marR="0" indent="0" algn="l">
              <a:lnSpc>
                <a:spcPts val="2966"/>
              </a:lnSpc>
              <a:spcBef>
                <a:spcPts val="0"/>
              </a:spcBef>
              <a:spcAft>
                <a:spcPts val="0"/>
              </a:spcAft>
              <a:defRPr/>
            </a:lvl1pPr>
          </a:lstStyle>
          <a:p>
            <a:pPr marL="0" marR="0" indent="0" algn="l">
              <a:lnSpc>
                <a:spcPts val="1400"/>
              </a:lnSpc>
              <a:spcAft>
                <a:spcPts val="0"/>
              </a:spcAft>
            </a:pPr>
            <a:r>
              <a:rPr lang="it-IT" sz="1500" spc="86">
                <a:solidFill>
                  <a:srgbClr val="000000"/>
                </a:solidFill>
                <a:latin typeface="Arial" panose="02020603050405020304" pitchFamily="2"/>
              </a:rPr>
              <a:t>+</a:t>
            </a:r>
            <a:r>
              <a:rPr lang="it-IT" sz="1400" b="1" spc="86">
                <a:solidFill>
                  <a:srgbClr val="000000"/>
                </a:solidFill>
                <a:latin typeface="Verdana" panose="02020603050405020304" pitchFamily="2"/>
              </a:rPr>
              <a:t>MMG </a:t>
            </a:r>
          </a:p>
          <a:p>
            <a:pPr marL="0" marR="0" indent="0" algn="l">
              <a:lnSpc>
                <a:spcPts val="2600"/>
              </a:lnSpc>
              <a:spcBef>
                <a:spcPts val="0"/>
              </a:spcBef>
              <a:spcAft>
                <a:spcPts val="0"/>
              </a:spcAft>
            </a:pPr>
            <a:r>
              <a:rPr lang="it-IT" sz="1500" spc="0">
                <a:solidFill>
                  <a:srgbClr val="000000"/>
                </a:solidFill>
                <a:latin typeface="Arial" panose="02020603050405020304" pitchFamily="2"/>
              </a:rPr>
              <a:t>+</a:t>
            </a:r>
            <a:r>
              <a:rPr lang="it-IT" sz="1400" b="1" spc="0">
                <a:solidFill>
                  <a:srgbClr val="000000"/>
                </a:solidFill>
                <a:latin typeface="Verdana" panose="02020603050405020304" pitchFamily="2"/>
              </a:rPr>
              <a:t>Referente Struttura </a:t>
            </a:r>
            <a:r>
              <a:rPr lang="it-IT" sz="1500" spc="0">
                <a:solidFill>
                  <a:srgbClr val="111710"/>
                </a:solidFill>
                <a:latin typeface="Arial" panose="02020603050405020304" pitchFamily="2"/>
              </a:rPr>
              <a:t>+</a:t>
            </a:r>
            <a:r>
              <a:rPr lang="it-IT" sz="1400" b="1" spc="0">
                <a:solidFill>
                  <a:srgbClr val="111710"/>
                </a:solidFill>
                <a:latin typeface="Verdana" panose="02020603050405020304" pitchFamily="2"/>
              </a:rPr>
              <a:t>UVM</a:t>
            </a:r>
            <a:r>
              <a:rPr lang="it-IT" sz="1400" b="1" spc="0">
                <a:solidFill>
                  <a:srgbClr val="000000"/>
                </a:solidFill>
                <a:latin typeface="Verdana" panose="02020603050405020304" pitchFamily="2"/>
              </a:rPr>
              <a:t> (dimissioni protette) </a:t>
            </a:r>
          </a:p>
        </p:txBody>
      </p:sp>
      <p:sp>
        <p:nvSpPr>
          <p:cNvPr id="763" name="Segnaposto testo 762"/>
          <p:cNvSpPr>
            <a:spLocks noGrp="1"/>
          </p:cNvSpPr>
          <p:nvPr>
            <p:ph type="body" idx="10"/>
          </p:nvPr>
        </p:nvSpPr>
        <p:spPr>
          <a:xfrm>
            <a:off x="334961" y="4740899"/>
            <a:ext cx="9579441" cy="809865"/>
          </a:xfrm>
          <a:prstGeom prst="rect">
            <a:avLst/>
          </a:prstGeom>
          <a:noFill/>
          <a:ln w="0" cmpd="sng">
            <a:noFill/>
            <a:prstDash val="solid"/>
          </a:ln>
        </p:spPr>
        <p:txBody>
          <a:bodyPr vert="horz" lIns="0" tIns="0" rIns="0" bIns="0" anchor="t">
            <a:normAutofit fontScale="80000"/>
          </a:bodyPr>
          <a:lstStyle>
            <a:lvl1pPr marL="365070" marR="0" indent="365070" algn="l">
              <a:lnSpc>
                <a:spcPts val="2167"/>
              </a:lnSpc>
              <a:spcAft>
                <a:spcPts val="0"/>
              </a:spcAft>
              <a:buFont typeface="Verdana"/>
              <a:buAutoNum type="arabicPeriod"/>
              <a:defRPr/>
            </a:lvl1pPr>
          </a:lstStyle>
          <a:p>
            <a:pPr marL="320040" marR="0" indent="320040" algn="l">
              <a:lnSpc>
                <a:spcPts val="1900"/>
              </a:lnSpc>
              <a:spcAft>
                <a:spcPts val="0"/>
              </a:spcAft>
              <a:buFont typeface="Verdana"/>
              <a:buAutoNum type="arabicPeriod"/>
            </a:pPr>
            <a:r>
              <a:rPr lang="it-IT" sz="1700" b="1" spc="130">
                <a:solidFill>
                  <a:srgbClr val="000000"/>
                </a:solidFill>
                <a:latin typeface="Verdana" panose="02020603050405020304" pitchFamily="2"/>
              </a:rPr>
              <a:t>Soggetti di provenienza territoriale, inviati dal MMG con riacutizzazione di cronicità, che possono evitare l’ospedalizzazione con l’applicazione delle cure possibili nei setting assistenziali “intermedi” </a:t>
            </a:r>
          </a:p>
        </p:txBody>
      </p:sp>
    </p:spTree>
    <p:extLst>
      <p:ext uri="{BB962C8B-B14F-4D97-AF65-F5344CB8AC3E}">
        <p14:creationId xmlns:p14="http://schemas.microsoft.com/office/powerpoint/2010/main" val="4572321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44_1_">
    <p:bg>
      <p:bgPr>
        <a:solidFill>
          <a:schemeClr val="bg1">
            <a:alpha val="0"/>
          </a:schemeClr>
        </a:solidFill>
        <a:effectLst/>
      </p:bgPr>
    </p:bg>
    <p:spTree>
      <p:nvGrpSpPr>
        <p:cNvPr id="1" name=""/>
        <p:cNvGrpSpPr/>
        <p:nvPr/>
      </p:nvGrpSpPr>
      <p:grpSpPr>
        <a:xfrm>
          <a:off x="0" y="0"/>
          <a:ext cx="0" cy="0"/>
          <a:chOff x="0" y="0"/>
          <a:chExt cx="0" cy="0"/>
        </a:xfrm>
      </p:grpSpPr>
      <p:sp>
        <p:nvSpPr>
          <p:cNvPr id="768" name="Segnaposto testo 767"/>
          <p:cNvSpPr>
            <a:spLocks noGrp="1"/>
          </p:cNvSpPr>
          <p:nvPr>
            <p:ph type="body" idx="10"/>
          </p:nvPr>
        </p:nvSpPr>
        <p:spPr>
          <a:xfrm>
            <a:off x="1023451" y="900163"/>
            <a:ext cx="5885214" cy="507478"/>
          </a:xfrm>
          <a:prstGeom prst="rect">
            <a:avLst/>
          </a:prstGeom>
          <a:noFill/>
          <a:ln w="0" cmpd="sng">
            <a:noFill/>
            <a:prstDash val="solid"/>
          </a:ln>
        </p:spPr>
        <p:txBody>
          <a:bodyPr vert="horz" lIns="0" tIns="0" rIns="0" bIns="0" anchor="t">
            <a:normAutofit fontScale="70000"/>
          </a:bodyPr>
          <a:lstStyle>
            <a:lvl1pPr marL="0" marR="0" indent="0" algn="l">
              <a:lnSpc>
                <a:spcPts val="4107"/>
              </a:lnSpc>
              <a:spcAft>
                <a:spcPts val="0"/>
              </a:spcAft>
              <a:defRPr/>
            </a:lvl1pPr>
          </a:lstStyle>
          <a:p>
            <a:pPr marL="0" marR="0" indent="0" algn="l">
              <a:lnSpc>
                <a:spcPts val="3600"/>
              </a:lnSpc>
              <a:spcAft>
                <a:spcPts val="0"/>
              </a:spcAft>
            </a:pPr>
            <a:r>
              <a:rPr lang="it-IT" sz="2900" b="1" spc="491">
                <a:solidFill>
                  <a:srgbClr val="CC0000"/>
                </a:solidFill>
                <a:latin typeface="Arial Narrow" panose="02020603050405020304" pitchFamily="2"/>
              </a:rPr>
              <a:t>GLI OSPEDALI DI COMUNITÀ (OSCO) </a:t>
            </a:r>
          </a:p>
        </p:txBody>
      </p:sp>
      <p:sp>
        <p:nvSpPr>
          <p:cNvPr id="769" name="Segnaposto testo 768"/>
          <p:cNvSpPr>
            <a:spLocks noGrp="1"/>
          </p:cNvSpPr>
          <p:nvPr>
            <p:ph type="body" idx="10"/>
          </p:nvPr>
        </p:nvSpPr>
        <p:spPr>
          <a:xfrm>
            <a:off x="659524" y="6488021"/>
            <a:ext cx="9796312" cy="907161"/>
          </a:xfrm>
          <a:prstGeom prst="rect">
            <a:avLst/>
          </a:prstGeom>
          <a:noFill/>
          <a:ln w="0" cmpd="sng">
            <a:noFill/>
            <a:prstDash val="solid"/>
          </a:ln>
        </p:spPr>
        <p:txBody>
          <a:bodyPr vert="horz" lIns="0" tIns="0" rIns="0" bIns="0" anchor="t"/>
          <a:lstStyle>
            <a:lvl1pPr marL="0" marR="0" indent="0" algn="just">
              <a:lnSpc>
                <a:spcPts val="2395"/>
              </a:lnSpc>
              <a:spcAft>
                <a:spcPts val="0"/>
              </a:spcAft>
              <a:defRPr/>
            </a:lvl1pPr>
          </a:lstStyle>
          <a:p>
            <a:pPr marL="0" marR="0" indent="0" algn="just">
              <a:lnSpc>
                <a:spcPts val="2100"/>
              </a:lnSpc>
              <a:spcAft>
                <a:spcPts val="0"/>
              </a:spcAft>
            </a:pPr>
            <a:r>
              <a:rPr lang="it-IT" sz="1700" spc="97">
                <a:solidFill>
                  <a:srgbClr val="001F5F"/>
                </a:solidFill>
                <a:latin typeface="Tahoma" panose="02020603050405020304" pitchFamily="2"/>
              </a:rPr>
              <a:t>Le funzioni di Direzione Sanitaria sono svolte da un medico dirigente del DCP, che opera in stretta collaborazione con il coordinatore infermieristico e con i Medici di Medicina Generale </a:t>
            </a:r>
          </a:p>
        </p:txBody>
      </p:sp>
      <p:sp>
        <p:nvSpPr>
          <p:cNvPr id="770" name="Segnaposto testo 769"/>
          <p:cNvSpPr>
            <a:spLocks noGrp="1"/>
          </p:cNvSpPr>
          <p:nvPr>
            <p:ph type="body" idx="10"/>
          </p:nvPr>
        </p:nvSpPr>
        <p:spPr>
          <a:xfrm>
            <a:off x="666951" y="2223807"/>
            <a:ext cx="8662940" cy="331086"/>
          </a:xfrm>
          <a:prstGeom prst="rect">
            <a:avLst/>
          </a:prstGeom>
          <a:noFill/>
          <a:ln w="0" cmpd="sng">
            <a:noFill/>
            <a:prstDash val="solid"/>
          </a:ln>
        </p:spPr>
        <p:txBody>
          <a:bodyPr vert="horz" lIns="0" tIns="7240" rIns="0" bIns="0" anchor="t"/>
          <a:lstStyle>
            <a:lvl1pPr marL="0" marR="0" indent="0" algn="l">
              <a:lnSpc>
                <a:spcPts val="2167"/>
              </a:lnSpc>
              <a:spcAft>
                <a:spcPts val="439"/>
              </a:spcAft>
              <a:defRPr/>
            </a:lvl1pPr>
          </a:lstStyle>
          <a:p>
            <a:pPr marL="0" marR="0" indent="0" algn="l">
              <a:lnSpc>
                <a:spcPts val="1900"/>
              </a:lnSpc>
              <a:spcAft>
                <a:spcPts val="385"/>
              </a:spcAft>
            </a:pPr>
            <a:r>
              <a:rPr lang="it-IT" sz="1800" b="1" spc="125">
                <a:solidFill>
                  <a:srgbClr val="001F5F"/>
                </a:solidFill>
                <a:latin typeface="Arial Narrow" panose="02020603050405020304" pitchFamily="2"/>
              </a:rPr>
              <a:t>COSA </a:t>
            </a:r>
            <a:r>
              <a:rPr lang="it-IT" sz="1800" spc="125">
                <a:solidFill>
                  <a:srgbClr val="001F5F"/>
                </a:solidFill>
                <a:latin typeface="Arial" panose="02020603050405020304" pitchFamily="2"/>
              </a:rPr>
              <a:t></a:t>
            </a:r>
            <a:r>
              <a:rPr lang="it-IT" sz="1700" spc="125">
                <a:solidFill>
                  <a:srgbClr val="001F5F"/>
                </a:solidFill>
                <a:latin typeface="Tahoma" panose="02020603050405020304" pitchFamily="2"/>
              </a:rPr>
              <a:t>Degenza a gestione infermieristica, con responsabilità clinica del MMG </a:t>
            </a:r>
          </a:p>
        </p:txBody>
      </p:sp>
      <p:sp>
        <p:nvSpPr>
          <p:cNvPr id="771" name="Segnaposto testo 770"/>
          <p:cNvSpPr>
            <a:spLocks noGrp="1"/>
          </p:cNvSpPr>
          <p:nvPr>
            <p:ph type="body" idx="10"/>
          </p:nvPr>
        </p:nvSpPr>
        <p:spPr>
          <a:xfrm>
            <a:off x="666951" y="3346559"/>
            <a:ext cx="9788885" cy="1213048"/>
          </a:xfrm>
          <a:prstGeom prst="rect">
            <a:avLst/>
          </a:prstGeom>
          <a:noFill/>
          <a:ln w="0" cmpd="sng">
            <a:noFill/>
            <a:prstDash val="solid"/>
          </a:ln>
        </p:spPr>
        <p:txBody>
          <a:bodyPr vert="horz" lIns="0" tIns="0" rIns="0" bIns="0" anchor="t"/>
          <a:lstStyle>
            <a:lvl1pPr marL="0" marR="0" indent="0" algn="just">
              <a:lnSpc>
                <a:spcPts val="2510"/>
              </a:lnSpc>
              <a:spcAft>
                <a:spcPts val="0"/>
              </a:spcAft>
              <a:defRPr/>
            </a:lvl1pPr>
          </a:lstStyle>
          <a:p>
            <a:pPr marL="0" marR="0" indent="0" algn="just">
              <a:lnSpc>
                <a:spcPts val="2200"/>
              </a:lnSpc>
              <a:spcAft>
                <a:spcPts val="0"/>
              </a:spcAft>
            </a:pPr>
            <a:r>
              <a:rPr lang="it-IT" sz="1800" b="1" spc="68">
                <a:solidFill>
                  <a:srgbClr val="001F5F"/>
                </a:solidFill>
                <a:latin typeface="Arial Narrow" panose="02020603050405020304" pitchFamily="2"/>
              </a:rPr>
              <a:t>QUANDO </a:t>
            </a:r>
            <a:r>
              <a:rPr lang="it-IT" sz="1800" spc="68">
                <a:solidFill>
                  <a:srgbClr val="001F5F"/>
                </a:solidFill>
                <a:latin typeface="Arial" panose="02020603050405020304" pitchFamily="2"/>
              </a:rPr>
              <a:t></a:t>
            </a:r>
            <a:r>
              <a:rPr lang="it-IT" sz="1700" spc="68">
                <a:solidFill>
                  <a:srgbClr val="001F5F"/>
                </a:solidFill>
                <a:latin typeface="Tahoma" panose="02020603050405020304" pitchFamily="2"/>
              </a:rPr>
              <a:t>Nella fase post acuta di dimissione </a:t>
            </a:r>
            <a:r>
              <a:rPr lang="it-IT" sz="1800" spc="68">
                <a:solidFill>
                  <a:srgbClr val="001F5F"/>
                </a:solidFill>
                <a:latin typeface="Tahoma" panose="02020603050405020304" pitchFamily="2"/>
              </a:rPr>
              <a:t>dall’ospedale, </a:t>
            </a:r>
            <a:r>
              <a:rPr lang="it-IT" sz="1700" spc="68">
                <a:solidFill>
                  <a:srgbClr val="001F5F"/>
                </a:solidFill>
                <a:latin typeface="Tahoma" panose="02020603050405020304" pitchFamily="2"/>
              </a:rPr>
              <a:t>oppure in fase di riacutizzazione di malattie croniche che non necessitano di terapie intensive o di diagnostica a elevata tecnologia e che non possono, per motivi sia di natura clinica che sociale, essere adeguatamente trattati a domicilio </a:t>
            </a:r>
          </a:p>
        </p:txBody>
      </p:sp>
      <p:sp>
        <p:nvSpPr>
          <p:cNvPr id="772" name="Segnaposto testo 771"/>
          <p:cNvSpPr>
            <a:spLocks noGrp="1"/>
          </p:cNvSpPr>
          <p:nvPr>
            <p:ph type="body" idx="10"/>
          </p:nvPr>
        </p:nvSpPr>
        <p:spPr>
          <a:xfrm>
            <a:off x="666951" y="6143638"/>
            <a:ext cx="644670" cy="2638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97">
                <a:solidFill>
                  <a:srgbClr val="001F5F"/>
                </a:solidFill>
                <a:latin typeface="Tahoma" panose="02020603050405020304" pitchFamily="2"/>
              </a:rPr>
              <a:t>(DCP). </a:t>
            </a:r>
          </a:p>
        </p:txBody>
      </p:sp>
      <p:sp>
        <p:nvSpPr>
          <p:cNvPr id="773" name="Segnaposto testo 772"/>
          <p:cNvSpPr>
            <a:spLocks noGrp="1"/>
          </p:cNvSpPr>
          <p:nvPr>
            <p:ph type="body" idx="10"/>
          </p:nvPr>
        </p:nvSpPr>
        <p:spPr>
          <a:xfrm>
            <a:off x="669925" y="4675099"/>
            <a:ext cx="6598956" cy="321986"/>
          </a:xfrm>
          <a:prstGeom prst="rect">
            <a:avLst/>
          </a:prstGeom>
          <a:noFill/>
          <a:ln w="0" cmpd="sng">
            <a:noFill/>
            <a:prstDash val="solid"/>
          </a:ln>
        </p:spPr>
        <p:txBody>
          <a:bodyPr vert="horz" lIns="0" tIns="5068" rIns="0" bIns="0" anchor="t"/>
          <a:lstStyle>
            <a:lvl1pPr marL="0" marR="0" indent="0" algn="l">
              <a:lnSpc>
                <a:spcPts val="2167"/>
              </a:lnSpc>
              <a:spcAft>
                <a:spcPts val="325"/>
              </a:spcAft>
              <a:defRPr/>
            </a:lvl1pPr>
          </a:lstStyle>
          <a:p>
            <a:pPr marL="0" marR="0" indent="0" algn="l">
              <a:lnSpc>
                <a:spcPts val="1900"/>
              </a:lnSpc>
              <a:spcAft>
                <a:spcPts val="285"/>
              </a:spcAft>
            </a:pPr>
            <a:r>
              <a:rPr lang="it-IT" sz="1800" b="1" spc="91">
                <a:solidFill>
                  <a:srgbClr val="001F5F"/>
                </a:solidFill>
                <a:latin typeface="Arial Narrow" panose="02020603050405020304" pitchFamily="2"/>
              </a:rPr>
              <a:t>DOVE </a:t>
            </a:r>
            <a:r>
              <a:rPr lang="it-IT" sz="1800" spc="91">
                <a:solidFill>
                  <a:srgbClr val="001F5F"/>
                </a:solidFill>
                <a:latin typeface="Arial" panose="02020603050405020304" pitchFamily="2"/>
              </a:rPr>
              <a:t> </a:t>
            </a:r>
            <a:r>
              <a:rPr lang="it-IT" sz="1700" spc="91">
                <a:solidFill>
                  <a:srgbClr val="001F5F"/>
                </a:solidFill>
                <a:latin typeface="Tahoma" panose="02020603050405020304" pitchFamily="2"/>
              </a:rPr>
              <a:t>Le unità di ricovero OsCo della provincia di Ferrara: </a:t>
            </a:r>
          </a:p>
        </p:txBody>
      </p:sp>
      <p:sp>
        <p:nvSpPr>
          <p:cNvPr id="774" name="Segnaposto testo 773"/>
          <p:cNvSpPr>
            <a:spLocks noGrp="1"/>
          </p:cNvSpPr>
          <p:nvPr>
            <p:ph type="body" idx="10"/>
          </p:nvPr>
        </p:nvSpPr>
        <p:spPr>
          <a:xfrm>
            <a:off x="669922" y="5844751"/>
            <a:ext cx="9785914" cy="2631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91">
                <a:solidFill>
                  <a:srgbClr val="001F5F"/>
                </a:solidFill>
                <a:latin typeface="Tahoma" panose="02020603050405020304" pitchFamily="2"/>
              </a:rPr>
              <a:t>I posti letto sono sotto la responsabilità del Direttore del Dipartimento delle Cure Primarie </a:t>
            </a:r>
          </a:p>
        </p:txBody>
      </p:sp>
      <p:sp>
        <p:nvSpPr>
          <p:cNvPr id="775" name="Segnaposto testo 774"/>
          <p:cNvSpPr>
            <a:spLocks noGrp="1"/>
          </p:cNvSpPr>
          <p:nvPr>
            <p:ph type="body" idx="10"/>
          </p:nvPr>
        </p:nvSpPr>
        <p:spPr>
          <a:xfrm>
            <a:off x="673638" y="2995174"/>
            <a:ext cx="6452643" cy="332486"/>
          </a:xfrm>
          <a:prstGeom prst="rect">
            <a:avLst/>
          </a:prstGeom>
          <a:noFill/>
          <a:ln w="0" cmpd="sng">
            <a:noFill/>
            <a:prstDash val="solid"/>
          </a:ln>
        </p:spPr>
        <p:txBody>
          <a:bodyPr vert="horz" lIns="0" tIns="5068" rIns="0" bIns="0" anchor="t"/>
          <a:lstStyle>
            <a:lvl1pPr marL="0" marR="0" indent="0" algn="l">
              <a:lnSpc>
                <a:spcPts val="2167"/>
              </a:lnSpc>
              <a:spcAft>
                <a:spcPts val="462"/>
              </a:spcAft>
              <a:defRPr/>
            </a:lvl1pPr>
          </a:lstStyle>
          <a:p>
            <a:pPr marL="0" marR="0" indent="0" algn="l">
              <a:lnSpc>
                <a:spcPts val="1900"/>
              </a:lnSpc>
              <a:spcAft>
                <a:spcPts val="405"/>
              </a:spcAft>
            </a:pPr>
            <a:r>
              <a:rPr lang="it-IT" sz="1800" b="1" spc="103">
                <a:solidFill>
                  <a:srgbClr val="001F5F"/>
                </a:solidFill>
                <a:latin typeface="Arial Narrow" panose="02020603050405020304" pitchFamily="2"/>
              </a:rPr>
              <a:t>PER CHI </a:t>
            </a:r>
            <a:r>
              <a:rPr lang="it-IT" sz="1800" spc="103">
                <a:solidFill>
                  <a:srgbClr val="001F5F"/>
                </a:solidFill>
                <a:latin typeface="Arial" panose="02020603050405020304" pitchFamily="2"/>
              </a:rPr>
              <a:t></a:t>
            </a:r>
            <a:r>
              <a:rPr lang="it-IT" sz="1700" spc="103">
                <a:solidFill>
                  <a:srgbClr val="001F5F"/>
                </a:solidFill>
                <a:latin typeface="Tahoma" panose="02020603050405020304" pitchFamily="2"/>
              </a:rPr>
              <a:t>Destinata alle fasce più deboli della popolazione </a:t>
            </a:r>
          </a:p>
        </p:txBody>
      </p:sp>
      <p:sp>
        <p:nvSpPr>
          <p:cNvPr id="776" name="Segnaposto testo 775"/>
          <p:cNvSpPr>
            <a:spLocks noGrp="1"/>
          </p:cNvSpPr>
          <p:nvPr>
            <p:ph type="body" idx="10"/>
          </p:nvPr>
        </p:nvSpPr>
        <p:spPr>
          <a:xfrm>
            <a:off x="1568598" y="2608788"/>
            <a:ext cx="7300815" cy="332486"/>
          </a:xfrm>
          <a:prstGeom prst="rect">
            <a:avLst/>
          </a:prstGeom>
          <a:noFill/>
          <a:ln w="0" cmpd="sng">
            <a:noFill/>
            <a:prstDash val="solid"/>
          </a:ln>
        </p:spPr>
        <p:txBody>
          <a:bodyPr vert="horz" lIns="0" tIns="5068" rIns="0" bIns="0" anchor="t"/>
          <a:lstStyle>
            <a:lvl1pPr marL="0" marR="0" indent="0" algn="l">
              <a:lnSpc>
                <a:spcPts val="2167"/>
              </a:lnSpc>
              <a:spcAft>
                <a:spcPts val="405"/>
              </a:spcAft>
              <a:defRPr/>
            </a:lvl1pPr>
          </a:lstStyle>
          <a:p>
            <a:pPr marL="0" marR="0" indent="0" algn="l">
              <a:lnSpc>
                <a:spcPts val="1900"/>
              </a:lnSpc>
              <a:spcAft>
                <a:spcPts val="355"/>
              </a:spcAft>
            </a:pPr>
            <a:r>
              <a:rPr lang="it-IT" sz="1800" spc="86">
                <a:solidFill>
                  <a:srgbClr val="CC0000"/>
                </a:solidFill>
                <a:latin typeface="Arial" panose="02020603050405020304" pitchFamily="2"/>
              </a:rPr>
              <a:t></a:t>
            </a:r>
            <a:r>
              <a:rPr lang="it-IT" sz="1700" spc="86">
                <a:solidFill>
                  <a:srgbClr val="CC0000"/>
                </a:solidFill>
                <a:latin typeface="Tahoma" panose="02020603050405020304" pitchFamily="2"/>
              </a:rPr>
              <a:t>Struttura intermedia</a:t>
            </a:r>
            <a:r>
              <a:rPr lang="it-IT" sz="1700" spc="86">
                <a:solidFill>
                  <a:srgbClr val="000000"/>
                </a:solidFill>
                <a:latin typeface="Tahoma" panose="02020603050405020304" pitchFamily="2"/>
              </a:rPr>
              <a:t> tra Ospedale tradizionale e servizi territoriali </a:t>
            </a:r>
          </a:p>
        </p:txBody>
      </p:sp>
      <p:sp>
        <p:nvSpPr>
          <p:cNvPr id="777" name="Segnaposto testo 776"/>
          <p:cNvSpPr>
            <a:spLocks noGrp="1"/>
          </p:cNvSpPr>
          <p:nvPr>
            <p:ph type="body" idx="10"/>
          </p:nvPr>
        </p:nvSpPr>
        <p:spPr>
          <a:xfrm>
            <a:off x="1736450" y="4997085"/>
            <a:ext cx="5989193" cy="422782"/>
          </a:xfrm>
          <a:prstGeom prst="rect">
            <a:avLst/>
          </a:prstGeom>
          <a:noFill/>
          <a:ln w="0" cmpd="sng">
            <a:noFill/>
            <a:prstDash val="solid"/>
          </a:ln>
        </p:spPr>
        <p:txBody>
          <a:bodyPr vert="horz" lIns="0" tIns="73133" rIns="0" bIns="0" anchor="t"/>
          <a:lstStyle>
            <a:lvl1pPr marL="0" marR="0" indent="0" algn="l">
              <a:lnSpc>
                <a:spcPts val="2167"/>
              </a:lnSpc>
              <a:spcAft>
                <a:spcPts val="679"/>
              </a:spcAft>
              <a:defRPr/>
            </a:lvl1pPr>
          </a:lstStyle>
          <a:p>
            <a:pPr marL="0" marR="0" indent="0" algn="l">
              <a:lnSpc>
                <a:spcPts val="1900"/>
              </a:lnSpc>
              <a:spcAft>
                <a:spcPts val="595"/>
              </a:spcAft>
            </a:pPr>
            <a:r>
              <a:rPr lang="it-IT" sz="1700" spc="80">
                <a:solidFill>
                  <a:srgbClr val="000090"/>
                </a:solidFill>
                <a:latin typeface="Tahoma" panose="02020603050405020304" pitchFamily="2"/>
              </a:rPr>
              <a:t>-</a:t>
            </a:r>
            <a:r>
              <a:rPr lang="it-IT" sz="1700" spc="80">
                <a:solidFill>
                  <a:srgbClr val="001F5F"/>
                </a:solidFill>
                <a:latin typeface="Tahoma" panose="02020603050405020304" pitchFamily="2"/>
              </a:rPr>
              <a:t> 20 posti letto presso la Casa della Salute di Copparo </a:t>
            </a:r>
          </a:p>
        </p:txBody>
      </p:sp>
      <p:sp>
        <p:nvSpPr>
          <p:cNvPr id="778" name="Segnaposto testo 777"/>
          <p:cNvSpPr>
            <a:spLocks noGrp="1"/>
          </p:cNvSpPr>
          <p:nvPr>
            <p:ph type="body" idx="10"/>
          </p:nvPr>
        </p:nvSpPr>
        <p:spPr>
          <a:xfrm>
            <a:off x="1736453" y="5419867"/>
            <a:ext cx="6181555" cy="386383"/>
          </a:xfrm>
          <a:prstGeom prst="rect">
            <a:avLst/>
          </a:prstGeom>
          <a:noFill/>
          <a:ln w="0" cmpd="sng">
            <a:noFill/>
            <a:prstDash val="solid"/>
          </a:ln>
        </p:spPr>
        <p:txBody>
          <a:bodyPr vert="horz" lIns="0" tIns="35480" rIns="0" bIns="0" anchor="t"/>
          <a:lstStyle>
            <a:lvl1pPr marL="0" marR="0" indent="0" algn="l">
              <a:lnSpc>
                <a:spcPts val="2167"/>
              </a:lnSpc>
              <a:spcAft>
                <a:spcPts val="736"/>
              </a:spcAft>
              <a:defRPr/>
            </a:lvl1pPr>
          </a:lstStyle>
          <a:p>
            <a:pPr marL="0" marR="0" indent="0" algn="l">
              <a:lnSpc>
                <a:spcPts val="1900"/>
              </a:lnSpc>
              <a:spcAft>
                <a:spcPts val="645"/>
              </a:spcAft>
            </a:pPr>
            <a:r>
              <a:rPr lang="it-IT" sz="1700" spc="68">
                <a:solidFill>
                  <a:srgbClr val="000090"/>
                </a:solidFill>
                <a:latin typeface="Tahoma" panose="02020603050405020304" pitchFamily="2"/>
              </a:rPr>
              <a:t>-</a:t>
            </a:r>
            <a:r>
              <a:rPr lang="it-IT" sz="1700" spc="68">
                <a:solidFill>
                  <a:srgbClr val="001F5F"/>
                </a:solidFill>
                <a:latin typeface="Tahoma" panose="02020603050405020304" pitchFamily="2"/>
              </a:rPr>
              <a:t> 20 posti letto presso la Casa della Salute di Comacchio </a:t>
            </a:r>
          </a:p>
        </p:txBody>
      </p:sp>
    </p:spTree>
    <p:extLst>
      <p:ext uri="{BB962C8B-B14F-4D97-AF65-F5344CB8AC3E}">
        <p14:creationId xmlns:p14="http://schemas.microsoft.com/office/powerpoint/2010/main" val="1956285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45_1_">
    <p:bg>
      <p:bgPr>
        <a:solidFill>
          <a:schemeClr val="bg1">
            <a:alpha val="0"/>
          </a:schemeClr>
        </a:solidFill>
        <a:effectLst/>
      </p:bgPr>
    </p:bg>
    <p:spTree>
      <p:nvGrpSpPr>
        <p:cNvPr id="1" name=""/>
        <p:cNvGrpSpPr/>
        <p:nvPr/>
      </p:nvGrpSpPr>
      <p:grpSpPr>
        <a:xfrm>
          <a:off x="0" y="0"/>
          <a:ext cx="0" cy="0"/>
          <a:chOff x="0" y="0"/>
          <a:chExt cx="0" cy="0"/>
        </a:xfrm>
      </p:grpSpPr>
      <p:sp>
        <p:nvSpPr>
          <p:cNvPr id="781" name="Segnaposto testo 780"/>
          <p:cNvSpPr>
            <a:spLocks noGrp="1"/>
          </p:cNvSpPr>
          <p:nvPr>
            <p:ph type="body" idx="10"/>
          </p:nvPr>
        </p:nvSpPr>
        <p:spPr>
          <a:xfrm>
            <a:off x="88382" y="419982"/>
            <a:ext cx="10457322" cy="893862"/>
          </a:xfrm>
          <a:prstGeom prst="rect">
            <a:avLst/>
          </a:prstGeom>
          <a:noFill/>
          <a:ln w="0" cmpd="sng">
            <a:noFill/>
            <a:prstDash val="solid"/>
          </a:ln>
        </p:spPr>
        <p:txBody>
          <a:bodyPr vert="horz" lIns="0" tIns="10139" rIns="0" bIns="0" anchor="t">
            <a:normAutofit fontScale="65000"/>
          </a:bodyPr>
          <a:lstStyle>
            <a:lvl1pPr marL="938750" marR="0" indent="0" algn="l">
              <a:lnSpc>
                <a:spcPts val="4335"/>
              </a:lnSpc>
              <a:spcAft>
                <a:spcPts val="2846"/>
              </a:spcAft>
              <a:defRPr/>
            </a:lvl1pPr>
          </a:lstStyle>
          <a:p>
            <a:pPr marL="822960" marR="0" indent="0" algn="l">
              <a:lnSpc>
                <a:spcPts val="3800"/>
              </a:lnSpc>
              <a:spcAft>
                <a:spcPts val="2495"/>
              </a:spcAft>
            </a:pPr>
            <a:r>
              <a:rPr lang="it-IT" sz="2900" spc="610">
                <a:solidFill>
                  <a:srgbClr val="CC0000"/>
                </a:solidFill>
                <a:latin typeface="Arial Narrow" panose="02020603050405020304" pitchFamily="2"/>
              </a:rPr>
              <a:t>LE RETI IN SANITÀ </a:t>
            </a:r>
          </a:p>
        </p:txBody>
      </p:sp>
      <p:sp>
        <p:nvSpPr>
          <p:cNvPr id="790" name="Segnaposto testo 789"/>
          <p:cNvSpPr>
            <a:spLocks noGrp="1"/>
          </p:cNvSpPr>
          <p:nvPr>
            <p:ph type="body" idx="10"/>
          </p:nvPr>
        </p:nvSpPr>
        <p:spPr>
          <a:xfrm>
            <a:off x="655811" y="4058425"/>
            <a:ext cx="1711198" cy="2659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600" b="1" spc="-34">
                <a:solidFill>
                  <a:srgbClr val="000000"/>
                </a:solidFill>
                <a:latin typeface="Arial Narrow" panose="02020603050405020304" pitchFamily="2"/>
              </a:rPr>
              <a:t>Reti cliniche </a:t>
            </a:r>
          </a:p>
        </p:txBody>
      </p:sp>
      <p:sp>
        <p:nvSpPr>
          <p:cNvPr id="791" name="Segnaposto testo 790"/>
          <p:cNvSpPr>
            <a:spLocks noGrp="1"/>
          </p:cNvSpPr>
          <p:nvPr>
            <p:ph type="body" idx="10"/>
          </p:nvPr>
        </p:nvSpPr>
        <p:spPr>
          <a:xfrm>
            <a:off x="2880222" y="3779838"/>
            <a:ext cx="7620179" cy="880562"/>
          </a:xfrm>
          <a:prstGeom prst="rect">
            <a:avLst/>
          </a:prstGeom>
          <a:solidFill>
            <a:srgbClr val="D2EEF1"/>
          </a:solidFill>
          <a:ln w="0" cmpd="sng">
            <a:noFill/>
            <a:prstDash val="solid"/>
          </a:ln>
        </p:spPr>
        <p:txBody>
          <a:bodyPr vert="horz" lIns="0" tIns="138302" rIns="0" bIns="0" anchor="t"/>
          <a:lstStyle>
            <a:lvl1pPr marL="417222" marR="521528" indent="104306" algn="l">
              <a:lnSpc>
                <a:spcPts val="1483"/>
              </a:lnSpc>
              <a:spcAft>
                <a:spcPts val="1232"/>
              </a:spcAft>
              <a:buFont typeface="Symbol"/>
              <a:buChar char="·"/>
              <a:defRPr/>
            </a:lvl1pPr>
          </a:lstStyle>
          <a:p>
            <a:pPr marL="365760" marR="457200" indent="91440" algn="l">
              <a:lnSpc>
                <a:spcPts val="1300"/>
              </a:lnSpc>
              <a:spcAft>
                <a:spcPts val="1080"/>
              </a:spcAft>
              <a:buFont typeface="Symbol"/>
              <a:buChar char="·"/>
            </a:pPr>
            <a:r>
              <a:rPr lang="it-IT" sz="1300" spc="0">
                <a:solidFill>
                  <a:srgbClr val="000000"/>
                </a:solidFill>
                <a:latin typeface="Arial Narrow" panose="02020603050405020304" pitchFamily="2"/>
              </a:rPr>
              <a:t>composte da professionisti appartenenti a diversi livelli di cura, che lavorano in modo coordinato, superando confini e barriere poste dalle attuali configurazioni istituzionali e organizzative delle aziende sanitarie cui appartengono. </a:t>
            </a:r>
          </a:p>
        </p:txBody>
      </p:sp>
      <p:sp>
        <p:nvSpPr>
          <p:cNvPr id="792" name="Segnaposto testo 791"/>
          <p:cNvSpPr>
            <a:spLocks noGrp="1"/>
          </p:cNvSpPr>
          <p:nvPr>
            <p:ph type="body" idx="10"/>
          </p:nvPr>
        </p:nvSpPr>
        <p:spPr>
          <a:xfrm>
            <a:off x="1582710" y="4791294"/>
            <a:ext cx="8957052" cy="1353742"/>
          </a:xfrm>
          <a:prstGeom prst="rect">
            <a:avLst/>
          </a:prstGeom>
          <a:solidFill>
            <a:srgbClr val="4AACC5"/>
          </a:solidFill>
          <a:ln w="0" cmpd="sng">
            <a:noFill/>
            <a:prstDash val="solid"/>
          </a:ln>
        </p:spPr>
        <p:txBody>
          <a:bodyPr vert="horz" lIns="0" tIns="123095" rIns="0" bIns="0" anchor="t"/>
          <a:lstStyle>
            <a:lvl1pPr marL="365070" marR="312917" indent="0" algn="l">
              <a:lnSpc>
                <a:spcPts val="1939"/>
              </a:lnSpc>
              <a:spcBef>
                <a:spcPts val="6"/>
              </a:spcBef>
              <a:spcAft>
                <a:spcPts val="4055"/>
              </a:spcAft>
              <a:defRPr/>
            </a:lvl1pPr>
          </a:lstStyle>
          <a:p>
            <a:pPr marL="320040" marR="0" indent="0" algn="l">
              <a:lnSpc>
                <a:spcPts val="1800"/>
              </a:lnSpc>
              <a:spcAft>
                <a:spcPts val="0"/>
              </a:spcAft>
            </a:pPr>
            <a:r>
              <a:rPr lang="it-IT" sz="1400" spc="17">
                <a:solidFill>
                  <a:srgbClr val="FFFFFF"/>
                </a:solidFill>
                <a:latin typeface="Arial Narrow" panose="02020603050405020304" pitchFamily="2"/>
              </a:rPr>
              <a:t>Quando le reti cliniche forniscono quel “micro</a:t>
            </a:r>
            <a:r>
              <a:rPr lang="it-IT" sz="1500" spc="17">
                <a:solidFill>
                  <a:srgbClr val="FFFFFF"/>
                </a:solidFill>
                <a:latin typeface="Arial Narrow" panose="02020603050405020304" pitchFamily="2"/>
              </a:rPr>
              <a:t>-</a:t>
            </a:r>
            <a:r>
              <a:rPr lang="it-IT" sz="1400" spc="17">
                <a:solidFill>
                  <a:srgbClr val="FFFFFF"/>
                </a:solidFill>
                <a:latin typeface="Arial Narrow" panose="02020603050405020304" pitchFamily="2"/>
              </a:rPr>
              <a:t>contesto” in cui si sviluppano i PDTA che “cementificano” la rete </a:t>
            </a:r>
          </a:p>
          <a:p>
            <a:pPr marL="320040" marR="274320" indent="0" algn="l">
              <a:lnSpc>
                <a:spcPts val="1700"/>
              </a:lnSpc>
              <a:spcBef>
                <a:spcPts val="5"/>
              </a:spcBef>
              <a:spcAft>
                <a:spcPts val="3555"/>
              </a:spcAft>
            </a:pPr>
            <a:r>
              <a:rPr lang="it-IT" sz="1400" spc="-6">
                <a:solidFill>
                  <a:srgbClr val="FFFFFF"/>
                </a:solidFill>
                <a:latin typeface="Arial Narrow" panose="02020603050405020304" pitchFamily="2"/>
              </a:rPr>
              <a:t>ospedaliera e l’integrazione di questa con i servizi del territorio si prospettano i cosiddetti “</a:t>
            </a:r>
            <a:r>
              <a:rPr lang="it-IT" sz="1600" i="1" spc="-6">
                <a:solidFill>
                  <a:srgbClr val="FFFFFF"/>
                </a:solidFill>
                <a:latin typeface="Arial Narrow" panose="02020603050405020304" pitchFamily="2"/>
              </a:rPr>
              <a:t>managed care networks</a:t>
            </a:r>
            <a:r>
              <a:rPr lang="it-IT" sz="1400" spc="-6">
                <a:solidFill>
                  <a:srgbClr val="FFFFFF"/>
                </a:solidFill>
                <a:latin typeface="Arial Narrow" panose="02020603050405020304" pitchFamily="2"/>
              </a:rPr>
              <a:t>” </a:t>
            </a:r>
            <a:r>
              <a:rPr lang="it-IT" sz="1500" spc="-6">
                <a:solidFill>
                  <a:srgbClr val="FFFFFF"/>
                </a:solidFill>
                <a:latin typeface="Arial Narrow" panose="02020603050405020304" pitchFamily="2"/>
              </a:rPr>
              <a:t>che hanno un </a:t>
            </a:r>
            <a:r>
              <a:rPr lang="it-IT" sz="1400" spc="-6">
                <a:solidFill>
                  <a:srgbClr val="FFFFFF"/>
                </a:solidFill>
                <a:latin typeface="Arial Narrow" panose="02020603050405020304" pitchFamily="2"/>
              </a:rPr>
              <a:t>“</a:t>
            </a:r>
            <a:r>
              <a:rPr lang="it-IT" sz="1600" i="1" spc="-6">
                <a:solidFill>
                  <a:srgbClr val="FFFFFF"/>
                </a:solidFill>
                <a:latin typeface="Arial Narrow" panose="02020603050405020304" pitchFamily="2"/>
              </a:rPr>
              <a:t>focal point beyond health/clinical care and the whole patient to the whole person</a:t>
            </a:r>
            <a:r>
              <a:rPr lang="it-IT" sz="1400" spc="-6">
                <a:solidFill>
                  <a:srgbClr val="FFFFFF"/>
                </a:solidFill>
                <a:latin typeface="Arial Narrow" panose="02020603050405020304" pitchFamily="2"/>
              </a:rPr>
              <a:t>”</a:t>
            </a:r>
            <a:r>
              <a:rPr lang="it-IT" sz="1500" spc="-6">
                <a:solidFill>
                  <a:srgbClr val="FFFFFF"/>
                </a:solidFill>
                <a:latin typeface="Arial Narrow" panose="02020603050405020304" pitchFamily="2"/>
              </a:rPr>
              <a:t>. (TOZZI, 2013) </a:t>
            </a:r>
          </a:p>
        </p:txBody>
      </p:sp>
      <p:sp>
        <p:nvSpPr>
          <p:cNvPr id="793" name="Segnaposto testo 792"/>
          <p:cNvSpPr>
            <a:spLocks noGrp="1"/>
          </p:cNvSpPr>
          <p:nvPr>
            <p:ph type="body" idx="10"/>
          </p:nvPr>
        </p:nvSpPr>
        <p:spPr>
          <a:xfrm>
            <a:off x="948438" y="6396325"/>
            <a:ext cx="6987392" cy="1135351"/>
          </a:xfrm>
          <a:prstGeom prst="rect">
            <a:avLst/>
          </a:prstGeom>
          <a:noFill/>
          <a:ln w="0" cmpd="sng">
            <a:noFill/>
            <a:prstDash val="solid"/>
          </a:ln>
        </p:spPr>
        <p:txBody>
          <a:bodyPr vert="horz" lIns="0" tIns="0" rIns="0" bIns="0" anchor="t">
            <a:normAutofit fontScale="80000"/>
          </a:bodyPr>
          <a:lstStyle>
            <a:lvl1pPr marL="104306" marR="0" indent="0" algn="just">
              <a:lnSpc>
                <a:spcPts val="2281"/>
              </a:lnSpc>
              <a:spcBef>
                <a:spcPts val="0"/>
              </a:spcBef>
              <a:spcAft>
                <a:spcPts val="479"/>
              </a:spcAft>
              <a:defRPr/>
            </a:lvl1pPr>
          </a:lstStyle>
          <a:p>
            <a:pPr marL="0" marR="0" indent="0" algn="just">
              <a:lnSpc>
                <a:spcPts val="1700"/>
              </a:lnSpc>
              <a:spcAft>
                <a:spcPts val="0"/>
              </a:spcAft>
            </a:pPr>
            <a:r>
              <a:rPr lang="it-IT" sz="1700" b="1" spc="0">
                <a:solidFill>
                  <a:srgbClr val="006FC0"/>
                </a:solidFill>
                <a:latin typeface="Arial Narrow" panose="02020603050405020304" pitchFamily="2"/>
              </a:rPr>
              <a:t>LE EVIDENZE </a:t>
            </a:r>
          </a:p>
          <a:p>
            <a:pPr marL="91440" marR="0" indent="0" algn="just">
              <a:lnSpc>
                <a:spcPts val="2000"/>
              </a:lnSpc>
              <a:spcBef>
                <a:spcPts val="160"/>
              </a:spcBef>
              <a:spcAft>
                <a:spcPts val="0"/>
              </a:spcAft>
            </a:pPr>
            <a:r>
              <a:rPr lang="it-IT" sz="2300" spc="34">
                <a:solidFill>
                  <a:srgbClr val="006FC0"/>
                </a:solidFill>
                <a:latin typeface="Arial" panose="02020603050405020304" pitchFamily="2"/>
              </a:rPr>
              <a:t>– </a:t>
            </a:r>
            <a:r>
              <a:rPr lang="it-IT" sz="1500" b="1" spc="34">
                <a:solidFill>
                  <a:srgbClr val="006FC0"/>
                </a:solidFill>
                <a:latin typeface="Arial Narrow" panose="02020603050405020304" pitchFamily="2"/>
              </a:rPr>
              <a:t>Accrescono i tassi di sopravvivenza </a:t>
            </a:r>
          </a:p>
          <a:p>
            <a:pPr marL="91440" marR="0" indent="0" algn="just">
              <a:lnSpc>
                <a:spcPts val="1900"/>
              </a:lnSpc>
              <a:spcBef>
                <a:spcPts val="0"/>
              </a:spcBef>
              <a:spcAft>
                <a:spcPts val="0"/>
              </a:spcAft>
            </a:pPr>
            <a:r>
              <a:rPr lang="it-IT" sz="2300" spc="63">
                <a:solidFill>
                  <a:srgbClr val="006FC0"/>
                </a:solidFill>
                <a:latin typeface="Arial" panose="02020603050405020304" pitchFamily="2"/>
              </a:rPr>
              <a:t>– </a:t>
            </a:r>
            <a:r>
              <a:rPr lang="it-IT" sz="1500" b="1" spc="63">
                <a:solidFill>
                  <a:srgbClr val="006FC0"/>
                </a:solidFill>
                <a:latin typeface="Arial Narrow" panose="02020603050405020304" pitchFamily="2"/>
              </a:rPr>
              <a:t>Aumentano la qualità degli </a:t>
            </a:r>
            <a:r>
              <a:rPr lang="it-IT" sz="1600" b="1" i="1" spc="63">
                <a:solidFill>
                  <a:srgbClr val="006FC0"/>
                </a:solidFill>
                <a:latin typeface="Arial Narrow" panose="02020603050405020304" pitchFamily="2"/>
              </a:rPr>
              <a:t>outcome </a:t>
            </a:r>
          </a:p>
          <a:p>
            <a:pPr marL="91440" marR="0" indent="0" algn="just">
              <a:lnSpc>
                <a:spcPts val="2000"/>
              </a:lnSpc>
              <a:spcBef>
                <a:spcPts val="0"/>
              </a:spcBef>
              <a:spcAft>
                <a:spcPts val="420"/>
              </a:spcAft>
            </a:pPr>
            <a:r>
              <a:rPr lang="it-IT" sz="2300" spc="17">
                <a:solidFill>
                  <a:srgbClr val="006FC0"/>
                </a:solidFill>
                <a:latin typeface="Arial" panose="02020603050405020304" pitchFamily="2"/>
              </a:rPr>
              <a:t>– </a:t>
            </a:r>
            <a:r>
              <a:rPr lang="it-IT" sz="1600" b="1" spc="17">
                <a:solidFill>
                  <a:srgbClr val="006FC0"/>
                </a:solidFill>
                <a:latin typeface="Arial Narrow" panose="02020603050405020304" pitchFamily="2"/>
              </a:rPr>
              <a:t>Aumentano l’accessibilità, la possibilità di scelta e la tempestività del servizio. </a:t>
            </a:r>
          </a:p>
        </p:txBody>
      </p:sp>
    </p:spTree>
    <p:extLst>
      <p:ext uri="{BB962C8B-B14F-4D97-AF65-F5344CB8AC3E}">
        <p14:creationId xmlns:p14="http://schemas.microsoft.com/office/powerpoint/2010/main" val="29389451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46_1_">
    <p:bg>
      <p:bgPr>
        <a:solidFill>
          <a:schemeClr val="bg1">
            <a:alpha val="0"/>
          </a:schemeClr>
        </a:solidFill>
        <a:effectLst/>
      </p:bgPr>
    </p:bg>
    <p:spTree>
      <p:nvGrpSpPr>
        <p:cNvPr id="1" name=""/>
        <p:cNvGrpSpPr/>
        <p:nvPr/>
      </p:nvGrpSpPr>
      <p:grpSpPr>
        <a:xfrm>
          <a:off x="0" y="0"/>
          <a:ext cx="0" cy="0"/>
          <a:chOff x="0" y="0"/>
          <a:chExt cx="0" cy="0"/>
        </a:xfrm>
      </p:grpSpPr>
      <p:sp>
        <p:nvSpPr>
          <p:cNvPr id="799" name="Segnaposto testo 798"/>
          <p:cNvSpPr>
            <a:spLocks noGrp="1"/>
          </p:cNvSpPr>
          <p:nvPr>
            <p:ph type="body" idx="10"/>
          </p:nvPr>
        </p:nvSpPr>
        <p:spPr>
          <a:xfrm>
            <a:off x="663981" y="195992"/>
            <a:ext cx="8957052" cy="464080"/>
          </a:xfrm>
          <a:prstGeom prst="rect">
            <a:avLst/>
          </a:prstGeom>
          <a:noFill/>
          <a:ln w="0" cmpd="sng">
            <a:noFill/>
            <a:prstDash val="solid"/>
          </a:ln>
        </p:spPr>
        <p:txBody>
          <a:bodyPr vert="horz" lIns="0" tIns="10861" rIns="0" bIns="0" anchor="t"/>
          <a:lstStyle>
            <a:lvl1pPr marL="0" marR="0" indent="0" algn="ctr">
              <a:lnSpc>
                <a:spcPts val="1939"/>
              </a:lnSpc>
              <a:spcAft>
                <a:spcPts val="1694"/>
              </a:spcAft>
              <a:defRPr/>
            </a:lvl1pPr>
          </a:lstStyle>
          <a:p>
            <a:pPr marL="0" marR="0" indent="0" algn="ctr">
              <a:lnSpc>
                <a:spcPts val="1700"/>
              </a:lnSpc>
              <a:spcAft>
                <a:spcPts val="1485"/>
              </a:spcAft>
            </a:pPr>
            <a:r>
              <a:rPr lang="it-IT" sz="1800" b="1" u="sng" spc="51">
                <a:solidFill>
                  <a:srgbClr val="000000"/>
                </a:solidFill>
                <a:latin typeface="Arial Narrow" panose="02020603050405020304" pitchFamily="2"/>
              </a:rPr>
              <a:t>DGR 2040/2015  </a:t>
            </a:r>
          </a:p>
        </p:txBody>
      </p:sp>
      <p:sp>
        <p:nvSpPr>
          <p:cNvPr id="800" name="Segnaposto testo 799"/>
          <p:cNvSpPr>
            <a:spLocks noGrp="1"/>
          </p:cNvSpPr>
          <p:nvPr>
            <p:ph type="body" idx="10"/>
          </p:nvPr>
        </p:nvSpPr>
        <p:spPr>
          <a:xfrm>
            <a:off x="892735" y="660072"/>
            <a:ext cx="8957052" cy="844864"/>
          </a:xfrm>
          <a:prstGeom prst="rect">
            <a:avLst/>
          </a:prstGeom>
          <a:noFill/>
          <a:ln w="0" cmpd="sng">
            <a:noFill/>
            <a:prstDash val="solid"/>
          </a:ln>
        </p:spPr>
        <p:txBody>
          <a:bodyPr vert="horz" lIns="0" tIns="0" rIns="0" bIns="0" anchor="t">
            <a:normAutofit fontScale="85000"/>
          </a:bodyPr>
          <a:lstStyle>
            <a:lvl1pPr marL="0" marR="0" indent="0" algn="ctr">
              <a:lnSpc>
                <a:spcPts val="1939"/>
              </a:lnSpc>
              <a:spcAft>
                <a:spcPts val="4939"/>
              </a:spcAft>
              <a:defRPr/>
            </a:lvl1pPr>
          </a:lstStyle>
          <a:p>
            <a:pPr marL="0" marR="0" indent="0" algn="ctr">
              <a:lnSpc>
                <a:spcPts val="1700"/>
              </a:lnSpc>
              <a:spcAft>
                <a:spcPts val="4330"/>
              </a:spcAft>
            </a:pPr>
            <a:r>
              <a:rPr lang="it-IT" sz="1600" spc="120">
                <a:solidFill>
                  <a:srgbClr val="000000"/>
                </a:solidFill>
                <a:latin typeface="Arial Narrow" panose="02020603050405020304" pitchFamily="2"/>
              </a:rPr>
              <a:t>Linee di indirizzo per la riorganizzazione della rete ospedaliera </a:t>
            </a:r>
          </a:p>
        </p:txBody>
      </p:sp>
      <p:sp>
        <p:nvSpPr>
          <p:cNvPr id="803" name="Segnaposto testo 802"/>
          <p:cNvSpPr>
            <a:spLocks noGrp="1"/>
          </p:cNvSpPr>
          <p:nvPr>
            <p:ph type="body" idx="10"/>
          </p:nvPr>
        </p:nvSpPr>
        <p:spPr>
          <a:xfrm>
            <a:off x="5423996" y="1642129"/>
            <a:ext cx="285942" cy="559976"/>
          </a:xfrm>
          <a:prstGeom prst="rect">
            <a:avLst/>
          </a:prstGeom>
          <a:noFill/>
          <a:ln w="0" cmpd="sng">
            <a:noFill/>
            <a:prstDash val="solid"/>
          </a:ln>
        </p:spPr>
        <p:txBody>
          <a:bodyPr vert="horz" lIns="0" tIns="0" rIns="0" bIns="0" anchor="t"/>
          <a:lstStyle>
            <a:lvl1pPr marL="0" marR="0" indent="0" algn="l">
              <a:lnSpc>
                <a:spcPts val="2167"/>
              </a:lnSpc>
              <a:spcBef>
                <a:spcPts val="257"/>
              </a:spcBef>
              <a:spcAft>
                <a:spcPts val="0"/>
              </a:spcAft>
              <a:defRPr/>
            </a:lvl1pPr>
          </a:lstStyle>
          <a:p>
            <a:pPr marL="0" marR="0" indent="0" algn="l">
              <a:lnSpc>
                <a:spcPts val="1800"/>
              </a:lnSpc>
              <a:spcAft>
                <a:spcPts val="0"/>
              </a:spcAft>
            </a:pPr>
            <a:r>
              <a:rPr lang="it-IT" sz="1700" spc="0">
                <a:solidFill>
                  <a:srgbClr val="42B996"/>
                </a:solidFill>
                <a:latin typeface="Arial" panose="02020603050405020304" pitchFamily="2"/>
              </a:rPr>
              <a:t>6 </a:t>
            </a:r>
          </a:p>
          <a:p>
            <a:pPr marL="0" marR="0" indent="0" algn="l">
              <a:lnSpc>
                <a:spcPts val="1900"/>
              </a:lnSpc>
              <a:spcBef>
                <a:spcPts val="225"/>
              </a:spcBef>
              <a:spcAft>
                <a:spcPts val="0"/>
              </a:spcAft>
            </a:pPr>
            <a:r>
              <a:rPr lang="it-IT" sz="1700" spc="0">
                <a:solidFill>
                  <a:srgbClr val="42B996"/>
                </a:solidFill>
                <a:latin typeface="Arial" panose="02020603050405020304" pitchFamily="2"/>
              </a:rPr>
              <a:t>6 </a:t>
            </a:r>
          </a:p>
        </p:txBody>
      </p:sp>
      <p:sp>
        <p:nvSpPr>
          <p:cNvPr id="804" name="Segnaposto testo 803"/>
          <p:cNvSpPr>
            <a:spLocks noGrp="1"/>
          </p:cNvSpPr>
          <p:nvPr>
            <p:ph type="body" idx="10"/>
          </p:nvPr>
        </p:nvSpPr>
        <p:spPr>
          <a:xfrm>
            <a:off x="5423996" y="2515692"/>
            <a:ext cx="285942" cy="559976"/>
          </a:xfrm>
          <a:prstGeom prst="rect">
            <a:avLst/>
          </a:prstGeom>
          <a:noFill/>
          <a:ln w="0" cmpd="sng">
            <a:noFill/>
            <a:prstDash val="solid"/>
          </a:ln>
        </p:spPr>
        <p:txBody>
          <a:bodyPr vert="horz" lIns="0" tIns="0" rIns="0" bIns="0" anchor="t"/>
          <a:lstStyle>
            <a:lvl1pPr marL="0" marR="0" indent="0" algn="l">
              <a:lnSpc>
                <a:spcPts val="2167"/>
              </a:lnSpc>
              <a:spcBef>
                <a:spcPts val="257"/>
              </a:spcBef>
              <a:spcAft>
                <a:spcPts val="0"/>
              </a:spcAft>
              <a:defRPr/>
            </a:lvl1pPr>
          </a:lstStyle>
          <a:p>
            <a:pPr marL="0" marR="0" indent="0" algn="l">
              <a:lnSpc>
                <a:spcPts val="1800"/>
              </a:lnSpc>
              <a:spcAft>
                <a:spcPts val="0"/>
              </a:spcAft>
            </a:pPr>
            <a:r>
              <a:rPr lang="it-IT" sz="1700" spc="0">
                <a:solidFill>
                  <a:srgbClr val="42B996"/>
                </a:solidFill>
                <a:latin typeface="Arial" panose="02020603050405020304" pitchFamily="2"/>
              </a:rPr>
              <a:t>6 </a:t>
            </a:r>
          </a:p>
          <a:p>
            <a:pPr marL="0" marR="0" indent="0" algn="l">
              <a:lnSpc>
                <a:spcPts val="1900"/>
              </a:lnSpc>
              <a:spcBef>
                <a:spcPts val="225"/>
              </a:spcBef>
              <a:spcAft>
                <a:spcPts val="0"/>
              </a:spcAft>
            </a:pPr>
            <a:r>
              <a:rPr lang="it-IT" sz="1700" spc="0">
                <a:solidFill>
                  <a:srgbClr val="42B996"/>
                </a:solidFill>
                <a:latin typeface="Arial" panose="02020603050405020304" pitchFamily="2"/>
              </a:rPr>
              <a:t>6 </a:t>
            </a:r>
          </a:p>
        </p:txBody>
      </p:sp>
      <p:sp>
        <p:nvSpPr>
          <p:cNvPr id="805" name="Segnaposto testo 804"/>
          <p:cNvSpPr>
            <a:spLocks noGrp="1"/>
          </p:cNvSpPr>
          <p:nvPr>
            <p:ph type="body" idx="10"/>
          </p:nvPr>
        </p:nvSpPr>
        <p:spPr>
          <a:xfrm>
            <a:off x="5423996" y="3926831"/>
            <a:ext cx="285942" cy="862363"/>
          </a:xfrm>
          <a:prstGeom prst="rect">
            <a:avLst/>
          </a:prstGeom>
          <a:noFill/>
          <a:ln w="0" cmpd="sng">
            <a:noFill/>
            <a:prstDash val="solid"/>
          </a:ln>
        </p:spPr>
        <p:txBody>
          <a:bodyPr vert="horz" lIns="0" tIns="0" rIns="0" bIns="0" anchor="t">
            <a:normAutofit fontScale="65000"/>
          </a:bodyPr>
          <a:lstStyle>
            <a:lvl1pPr marL="0" marR="0" indent="0" algn="l">
              <a:lnSpc>
                <a:spcPts val="2167"/>
              </a:lnSpc>
              <a:spcBef>
                <a:spcPts val="257"/>
              </a:spcBef>
              <a:spcAft>
                <a:spcPts val="0"/>
              </a:spcAft>
              <a:defRPr/>
            </a:lvl1pPr>
          </a:lstStyle>
          <a:p>
            <a:pPr marL="0" marR="0" indent="0" algn="l">
              <a:lnSpc>
                <a:spcPts val="1800"/>
              </a:lnSpc>
              <a:spcAft>
                <a:spcPts val="0"/>
              </a:spcAft>
            </a:pPr>
            <a:r>
              <a:rPr lang="it-IT" sz="1700" spc="0">
                <a:solidFill>
                  <a:srgbClr val="42B996"/>
                </a:solidFill>
                <a:latin typeface="Arial" panose="02020603050405020304" pitchFamily="2"/>
              </a:rPr>
              <a:t>6 </a:t>
            </a:r>
          </a:p>
          <a:p>
            <a:pPr marL="0" marR="0" indent="0" algn="l">
              <a:lnSpc>
                <a:spcPts val="1900"/>
              </a:lnSpc>
              <a:spcBef>
                <a:spcPts val="225"/>
              </a:spcBef>
              <a:spcAft>
                <a:spcPts val="0"/>
              </a:spcAft>
            </a:pPr>
            <a:r>
              <a:rPr lang="it-IT" sz="1700" spc="0">
                <a:solidFill>
                  <a:srgbClr val="FFC000"/>
                </a:solidFill>
                <a:latin typeface="Arial" panose="02020603050405020304" pitchFamily="2"/>
              </a:rPr>
              <a:t>6 </a:t>
            </a:r>
          </a:p>
          <a:p>
            <a:pPr marL="0" marR="0" indent="0" algn="l">
              <a:lnSpc>
                <a:spcPts val="1900"/>
              </a:lnSpc>
              <a:spcBef>
                <a:spcPts val="225"/>
              </a:spcBef>
              <a:spcAft>
                <a:spcPts val="0"/>
              </a:spcAft>
            </a:pPr>
            <a:r>
              <a:rPr lang="it-IT" sz="1700" spc="0">
                <a:solidFill>
                  <a:srgbClr val="FFC000"/>
                </a:solidFill>
                <a:latin typeface="Arial" panose="02020603050405020304" pitchFamily="2"/>
              </a:rPr>
              <a:t>6 </a:t>
            </a:r>
          </a:p>
        </p:txBody>
      </p:sp>
    </p:spTree>
    <p:extLst>
      <p:ext uri="{BB962C8B-B14F-4D97-AF65-F5344CB8AC3E}">
        <p14:creationId xmlns:p14="http://schemas.microsoft.com/office/powerpoint/2010/main" val="33978206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47_1_">
    <p:bg>
      <p:bgPr>
        <a:solidFill>
          <a:schemeClr val="bg1">
            <a:alpha val="0"/>
          </a:schemeClr>
        </a:solidFill>
        <a:effectLst/>
      </p:bgPr>
    </p:bg>
    <p:spTree>
      <p:nvGrpSpPr>
        <p:cNvPr id="1" name=""/>
        <p:cNvGrpSpPr/>
        <p:nvPr/>
      </p:nvGrpSpPr>
      <p:grpSpPr>
        <a:xfrm>
          <a:off x="0" y="0"/>
          <a:ext cx="0" cy="0"/>
          <a:chOff x="0" y="0"/>
          <a:chExt cx="0" cy="0"/>
        </a:xfrm>
      </p:grpSpPr>
      <p:sp>
        <p:nvSpPr>
          <p:cNvPr id="816" name="Segnaposto testo 815"/>
          <p:cNvSpPr>
            <a:spLocks noGrp="1"/>
          </p:cNvSpPr>
          <p:nvPr>
            <p:ph type="body" idx="10"/>
          </p:nvPr>
        </p:nvSpPr>
        <p:spPr>
          <a:xfrm>
            <a:off x="445624" y="3252763"/>
            <a:ext cx="9047663" cy="436081"/>
          </a:xfrm>
          <a:prstGeom prst="rect">
            <a:avLst/>
          </a:prstGeom>
          <a:noFill/>
          <a:ln w="0" cmpd="sng">
            <a:noFill/>
            <a:prstDash val="solid"/>
          </a:ln>
        </p:spPr>
        <p:txBody>
          <a:bodyPr vert="horz" lIns="0" tIns="7240" rIns="0" bIns="0" anchor="t"/>
          <a:lstStyle>
            <a:lvl1pPr marL="0" marR="0" indent="312917" algn="l">
              <a:lnSpc>
                <a:spcPts val="2738"/>
              </a:lnSpc>
              <a:spcAft>
                <a:spcPts val="679"/>
              </a:spcAft>
              <a:buFont typeface="Symbol"/>
              <a:buChar char="·"/>
              <a:defRPr/>
            </a:lvl1pPr>
          </a:lstStyle>
          <a:p>
            <a:pPr marL="0" marR="0" indent="274320" algn="l">
              <a:lnSpc>
                <a:spcPts val="2400"/>
              </a:lnSpc>
              <a:spcAft>
                <a:spcPts val="595"/>
              </a:spcAft>
              <a:buFont typeface="Symbol"/>
              <a:buChar char="·"/>
            </a:pPr>
            <a:r>
              <a:rPr lang="it-IT" sz="1900" spc="0">
                <a:solidFill>
                  <a:srgbClr val="001F5F"/>
                </a:solidFill>
                <a:latin typeface="Arial Narrow" panose="02020603050405020304" pitchFamily="2"/>
              </a:rPr>
              <a:t>AVVIO PERCORSO: </a:t>
            </a:r>
            <a:r>
              <a:rPr lang="it-IT" sz="1800" spc="-6">
                <a:solidFill>
                  <a:srgbClr val="001F5F"/>
                </a:solidFill>
                <a:latin typeface="Arial Narrow" panose="02020603050405020304" pitchFamily="2"/>
              </a:rPr>
              <a:t>nei Servizi Territoriali Salute Donna del Dipartimento di Cure Primarie e negli </a:t>
            </a:r>
          </a:p>
        </p:txBody>
      </p:sp>
      <p:sp>
        <p:nvSpPr>
          <p:cNvPr id="817" name="Segnaposto testo 816"/>
          <p:cNvSpPr>
            <a:spLocks noGrp="1"/>
          </p:cNvSpPr>
          <p:nvPr>
            <p:ph type="body" idx="10"/>
          </p:nvPr>
        </p:nvSpPr>
        <p:spPr>
          <a:xfrm>
            <a:off x="445624" y="4260720"/>
            <a:ext cx="9001615" cy="436081"/>
          </a:xfrm>
          <a:prstGeom prst="rect">
            <a:avLst/>
          </a:prstGeom>
          <a:noFill/>
          <a:ln w="0" cmpd="sng">
            <a:noFill/>
            <a:prstDash val="solid"/>
          </a:ln>
        </p:spPr>
        <p:txBody>
          <a:bodyPr vert="horz" lIns="0" tIns="7240" rIns="0" bIns="0" anchor="t"/>
          <a:lstStyle>
            <a:lvl1pPr marL="0" marR="0" indent="365070" algn="l">
              <a:lnSpc>
                <a:spcPts val="2738"/>
              </a:lnSpc>
              <a:spcAft>
                <a:spcPts val="679"/>
              </a:spcAft>
              <a:buFont typeface="Symbol"/>
              <a:buChar char="·"/>
              <a:defRPr/>
            </a:lvl1pPr>
          </a:lstStyle>
          <a:p>
            <a:pPr marL="0" marR="0" indent="320040" algn="l">
              <a:lnSpc>
                <a:spcPts val="2400"/>
              </a:lnSpc>
              <a:spcAft>
                <a:spcPts val="595"/>
              </a:spcAft>
              <a:buFont typeface="Symbol"/>
              <a:buChar char="·"/>
            </a:pPr>
            <a:r>
              <a:rPr lang="it-IT" sz="1900" spc="-29">
                <a:solidFill>
                  <a:srgbClr val="001F5F"/>
                </a:solidFill>
                <a:latin typeface="Arial Narrow" panose="02020603050405020304" pitchFamily="2"/>
              </a:rPr>
              <a:t>STRUTTURE TERRITORIALI ED OSPEDALIERE AUSL: </a:t>
            </a:r>
            <a:r>
              <a:rPr lang="it-IT" sz="1800" spc="-40">
                <a:solidFill>
                  <a:srgbClr val="001F5F"/>
                </a:solidFill>
                <a:latin typeface="Arial Narrow" panose="02020603050405020304" pitchFamily="2"/>
              </a:rPr>
              <a:t>Assicurano il controllo della gravidanza </a:t>
            </a:r>
          </a:p>
        </p:txBody>
      </p:sp>
      <p:sp>
        <p:nvSpPr>
          <p:cNvPr id="818" name="Segnaposto testo 817"/>
          <p:cNvSpPr>
            <a:spLocks noGrp="1"/>
          </p:cNvSpPr>
          <p:nvPr>
            <p:ph type="body" idx="10"/>
          </p:nvPr>
        </p:nvSpPr>
        <p:spPr>
          <a:xfrm>
            <a:off x="445624" y="5251174"/>
            <a:ext cx="9882466" cy="453581"/>
          </a:xfrm>
          <a:prstGeom prst="rect">
            <a:avLst/>
          </a:prstGeom>
          <a:noFill/>
          <a:ln w="0" cmpd="sng">
            <a:noFill/>
            <a:prstDash val="solid"/>
          </a:ln>
        </p:spPr>
        <p:txBody>
          <a:bodyPr vert="horz" lIns="0" tIns="33308" rIns="0" bIns="0" anchor="t"/>
          <a:lstStyle>
            <a:lvl1pPr marL="0" marR="0" indent="312917" algn="l">
              <a:lnSpc>
                <a:spcPts val="2738"/>
              </a:lnSpc>
              <a:spcAft>
                <a:spcPts val="644"/>
              </a:spcAft>
              <a:buFont typeface="Symbol"/>
              <a:buChar char="·"/>
              <a:defRPr/>
            </a:lvl1pPr>
          </a:lstStyle>
          <a:p>
            <a:pPr marL="0" marR="0" indent="274320" algn="l">
              <a:lnSpc>
                <a:spcPts val="2400"/>
              </a:lnSpc>
              <a:spcAft>
                <a:spcPts val="565"/>
              </a:spcAft>
              <a:buFont typeface="Symbol"/>
              <a:buChar char="·"/>
            </a:pPr>
            <a:r>
              <a:rPr lang="it-IT" sz="1900" spc="57">
                <a:solidFill>
                  <a:srgbClr val="001F5F"/>
                </a:solidFill>
                <a:latin typeface="Arial Narrow" panose="02020603050405020304" pitchFamily="2"/>
              </a:rPr>
              <a:t>Punto Nascita di I livello: n</a:t>
            </a:r>
            <a:r>
              <a:rPr lang="it-IT" sz="1900" spc="57" baseline="30000">
                <a:solidFill>
                  <a:srgbClr val="001F5F"/>
                </a:solidFill>
                <a:latin typeface="Arial Narrow" panose="02020603050405020304" pitchFamily="2"/>
              </a:rPr>
              <a:t>°</a:t>
            </a:r>
            <a:r>
              <a:rPr lang="it-IT" sz="1900" spc="57">
                <a:solidFill>
                  <a:srgbClr val="001F5F"/>
                </a:solidFill>
                <a:latin typeface="Arial Narrow" panose="02020603050405020304" pitchFamily="2"/>
              </a:rPr>
              <a:t> parti non inferiore a 500/anno: Cento (e Delta fino al 31/1/17)</a:t>
            </a:r>
            <a:r>
              <a:rPr lang="it-IT" sz="2200" spc="57">
                <a:solidFill>
                  <a:srgbClr val="001F5F"/>
                </a:solidFill>
                <a:latin typeface="Tahoma" panose="02020603050405020304" pitchFamily="2"/>
              </a:rPr>
              <a:t>: </a:t>
            </a:r>
          </a:p>
        </p:txBody>
      </p:sp>
      <p:sp>
        <p:nvSpPr>
          <p:cNvPr id="819" name="Segnaposto testo 818"/>
          <p:cNvSpPr>
            <a:spLocks noGrp="1"/>
          </p:cNvSpPr>
          <p:nvPr>
            <p:ph type="body" idx="10"/>
          </p:nvPr>
        </p:nvSpPr>
        <p:spPr>
          <a:xfrm>
            <a:off x="445627" y="6256331"/>
            <a:ext cx="8587927" cy="1031056"/>
          </a:xfrm>
          <a:prstGeom prst="rect">
            <a:avLst/>
          </a:prstGeom>
          <a:noFill/>
          <a:ln w="0" cmpd="sng">
            <a:noFill/>
            <a:prstDash val="solid"/>
          </a:ln>
        </p:spPr>
        <p:txBody>
          <a:bodyPr vert="horz" lIns="0" tIns="32584" rIns="0" bIns="0" anchor="t"/>
          <a:lstStyle>
            <a:lvl1pPr marL="312917" marR="0" indent="0" algn="l">
              <a:lnSpc>
                <a:spcPts val="2624"/>
              </a:lnSpc>
              <a:spcBef>
                <a:spcPts val="0"/>
              </a:spcBef>
              <a:spcAft>
                <a:spcPts val="0"/>
              </a:spcAft>
              <a:buFont typeface="Symbol"/>
              <a:buChar char="·"/>
              <a:defRPr/>
            </a:lvl1pPr>
          </a:lstStyle>
          <a:p>
            <a:pPr marL="0" marR="0" indent="274320" algn="l">
              <a:lnSpc>
                <a:spcPts val="2400"/>
              </a:lnSpc>
              <a:spcAft>
                <a:spcPts val="0"/>
              </a:spcAft>
              <a:buFont typeface="Symbol"/>
              <a:buChar char="·"/>
            </a:pPr>
            <a:r>
              <a:rPr lang="it-IT" sz="1900" spc="23">
                <a:solidFill>
                  <a:srgbClr val="001F5F"/>
                </a:solidFill>
                <a:latin typeface="Arial Narrow" panose="02020603050405020304" pitchFamily="2"/>
              </a:rPr>
              <a:t>CENTRO HUB </a:t>
            </a:r>
            <a:r>
              <a:rPr lang="it-IT" sz="1800" spc="23">
                <a:solidFill>
                  <a:srgbClr val="001F5F"/>
                </a:solidFill>
                <a:latin typeface="Arial Narrow" panose="02020603050405020304" pitchFamily="2"/>
              </a:rPr>
              <a:t>(riferimento per la provincia di II Livello: n</a:t>
            </a:r>
            <a:r>
              <a:rPr lang="it-IT" sz="1800" spc="23" baseline="30000">
                <a:solidFill>
                  <a:srgbClr val="001F5F"/>
                </a:solidFill>
                <a:latin typeface="Arial Narrow" panose="02020603050405020304" pitchFamily="2"/>
              </a:rPr>
              <a:t>°</a:t>
            </a:r>
            <a:r>
              <a:rPr lang="it-IT" sz="1800" spc="23">
                <a:solidFill>
                  <a:srgbClr val="001F5F"/>
                </a:solidFill>
                <a:latin typeface="Arial Narrow" panose="02020603050405020304" pitchFamily="2"/>
              </a:rPr>
              <a:t> parti &gt; 1000/anno): </a:t>
            </a:r>
          </a:p>
          <a:p>
            <a:pPr marL="274320" marR="0" indent="0" algn="l">
              <a:lnSpc>
                <a:spcPts val="2300"/>
              </a:lnSpc>
              <a:spcBef>
                <a:spcPts val="0"/>
              </a:spcBef>
              <a:spcAft>
                <a:spcPts val="0"/>
              </a:spcAft>
            </a:pPr>
            <a:r>
              <a:rPr lang="it-IT" sz="1800" spc="0">
                <a:solidFill>
                  <a:srgbClr val="001F5F"/>
                </a:solidFill>
                <a:latin typeface="Arial Narrow" panose="02020603050405020304" pitchFamily="2"/>
              </a:rPr>
              <a:t>Punto Nascita dell'Azienda Ospedaliero Universitaria (AOSP) di Ferrara a Cona, per la gestione delle donne ad alto rischio </a:t>
            </a:r>
          </a:p>
        </p:txBody>
      </p:sp>
      <p:sp>
        <p:nvSpPr>
          <p:cNvPr id="820" name="Segnaposto testo 819"/>
          <p:cNvSpPr>
            <a:spLocks noGrp="1"/>
          </p:cNvSpPr>
          <p:nvPr>
            <p:ph type="body" idx="10"/>
          </p:nvPr>
        </p:nvSpPr>
        <p:spPr>
          <a:xfrm>
            <a:off x="780588" y="3688844"/>
            <a:ext cx="518038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6">
                <a:solidFill>
                  <a:srgbClr val="001F5F"/>
                </a:solidFill>
                <a:latin typeface="Arial Narrow" panose="02020603050405020304" pitchFamily="2"/>
              </a:rPr>
              <a:t>ambulatori del Dipartimento Materno Infantile Ospedaliero </a:t>
            </a:r>
          </a:p>
        </p:txBody>
      </p:sp>
      <p:sp>
        <p:nvSpPr>
          <p:cNvPr id="821" name="Segnaposto testo 820"/>
          <p:cNvSpPr>
            <a:spLocks noGrp="1"/>
          </p:cNvSpPr>
          <p:nvPr>
            <p:ph type="body" idx="10"/>
          </p:nvPr>
        </p:nvSpPr>
        <p:spPr>
          <a:xfrm>
            <a:off x="784302" y="5704755"/>
            <a:ext cx="5618582"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6">
                <a:solidFill>
                  <a:srgbClr val="001F5F"/>
                </a:solidFill>
                <a:latin typeface="Arial Narrow" panose="02020603050405020304" pitchFamily="2"/>
              </a:rPr>
              <a:t>Parti fisiologici e Parti con periodo gestazionale &gt; 36 settimane </a:t>
            </a:r>
          </a:p>
        </p:txBody>
      </p:sp>
      <p:sp>
        <p:nvSpPr>
          <p:cNvPr id="822" name="Segnaposto testo 821"/>
          <p:cNvSpPr>
            <a:spLocks noGrp="1"/>
          </p:cNvSpPr>
          <p:nvPr>
            <p:ph type="body" idx="10"/>
          </p:nvPr>
        </p:nvSpPr>
        <p:spPr>
          <a:xfrm>
            <a:off x="841491" y="4696798"/>
            <a:ext cx="752585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6">
                <a:solidFill>
                  <a:srgbClr val="001F5F"/>
                </a:solidFill>
                <a:latin typeface="Arial Narrow" panose="02020603050405020304" pitchFamily="2"/>
              </a:rPr>
              <a:t>fisiologica (a basso rischio) utilizzando protocolli di sorveglianza clinica e strumentale </a:t>
            </a:r>
          </a:p>
        </p:txBody>
      </p:sp>
      <p:sp>
        <p:nvSpPr>
          <p:cNvPr id="823" name="Segnaposto testo 822"/>
          <p:cNvSpPr>
            <a:spLocks noGrp="1"/>
          </p:cNvSpPr>
          <p:nvPr>
            <p:ph type="body" idx="10"/>
          </p:nvPr>
        </p:nvSpPr>
        <p:spPr>
          <a:xfrm>
            <a:off x="595651" y="2291702"/>
            <a:ext cx="9735410" cy="2701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29">
                <a:solidFill>
                  <a:srgbClr val="000066"/>
                </a:solidFill>
                <a:latin typeface="Arial Narrow" panose="02020603050405020304" pitchFamily="2"/>
              </a:rPr>
              <a:t>è un percorso integrato di natura clinico assistenziale rivolto alle </a:t>
            </a:r>
            <a:r>
              <a:rPr lang="it-IT" sz="1900" i="1" spc="29">
                <a:solidFill>
                  <a:srgbClr val="000066"/>
                </a:solidFill>
                <a:latin typeface="Arial Narrow" panose="02020603050405020304" pitchFamily="2"/>
              </a:rPr>
              <a:t>donne in gravidanza per accompagnarle </a:t>
            </a:r>
          </a:p>
        </p:txBody>
      </p:sp>
      <p:sp>
        <p:nvSpPr>
          <p:cNvPr id="824" name="Segnaposto testo 823"/>
          <p:cNvSpPr>
            <a:spLocks noGrp="1"/>
          </p:cNvSpPr>
          <p:nvPr>
            <p:ph type="body" idx="10"/>
          </p:nvPr>
        </p:nvSpPr>
        <p:spPr>
          <a:xfrm>
            <a:off x="606052" y="2627687"/>
            <a:ext cx="5504205" cy="2701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900" i="1" spc="-6">
                <a:solidFill>
                  <a:srgbClr val="000066"/>
                </a:solidFill>
                <a:latin typeface="Arial Narrow" panose="02020603050405020304" pitchFamily="2"/>
              </a:rPr>
              <a:t>dalle prime settimane fino ai primi mesi di vita del nuovo nato </a:t>
            </a:r>
          </a:p>
        </p:txBody>
      </p:sp>
    </p:spTree>
    <p:extLst>
      <p:ext uri="{BB962C8B-B14F-4D97-AF65-F5344CB8AC3E}">
        <p14:creationId xmlns:p14="http://schemas.microsoft.com/office/powerpoint/2010/main" val="32377122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48_1_">
    <p:bg>
      <p:bgPr>
        <a:solidFill>
          <a:schemeClr val="bg1">
            <a:alpha val="0"/>
          </a:schemeClr>
        </a:solidFill>
        <a:effectLst/>
      </p:bgPr>
    </p:bg>
    <p:spTree>
      <p:nvGrpSpPr>
        <p:cNvPr id="1" name=""/>
        <p:cNvGrpSpPr/>
        <p:nvPr/>
      </p:nvGrpSpPr>
      <p:grpSpPr>
        <a:xfrm>
          <a:off x="0" y="0"/>
          <a:ext cx="0" cy="0"/>
          <a:chOff x="0" y="0"/>
          <a:chExt cx="0" cy="0"/>
        </a:xfrm>
      </p:grpSpPr>
      <p:sp>
        <p:nvSpPr>
          <p:cNvPr id="827" name="Segnaposto testo 826"/>
          <p:cNvSpPr>
            <a:spLocks noGrp="1"/>
          </p:cNvSpPr>
          <p:nvPr>
            <p:ph type="body" idx="10"/>
          </p:nvPr>
        </p:nvSpPr>
        <p:spPr>
          <a:xfrm>
            <a:off x="114377" y="909962"/>
            <a:ext cx="10472176" cy="1650529"/>
          </a:xfrm>
          <a:prstGeom prst="rect">
            <a:avLst/>
          </a:prstGeom>
          <a:noFill/>
          <a:ln w="0" cmpd="sng">
            <a:noFill/>
            <a:prstDash val="solid"/>
          </a:ln>
        </p:spPr>
        <p:txBody>
          <a:bodyPr vert="horz" lIns="0" tIns="0" rIns="0" bIns="0" anchor="t">
            <a:normAutofit fontScale="65000"/>
          </a:bodyPr>
          <a:lstStyle>
            <a:lvl1pPr marL="886598" marR="0" indent="0" algn="l">
              <a:lnSpc>
                <a:spcPts val="4335"/>
              </a:lnSpc>
              <a:spcBef>
                <a:spcPts val="1112"/>
              </a:spcBef>
              <a:spcAft>
                <a:spcPts val="3958"/>
              </a:spcAft>
              <a:defRPr/>
            </a:lvl1pPr>
          </a:lstStyle>
          <a:p>
            <a:pPr marL="777240" marR="0" indent="0" algn="l">
              <a:lnSpc>
                <a:spcPts val="3500"/>
              </a:lnSpc>
              <a:spcAft>
                <a:spcPts val="0"/>
              </a:spcAft>
            </a:pPr>
            <a:r>
              <a:rPr lang="it-IT" sz="3000" b="1" spc="593">
                <a:solidFill>
                  <a:srgbClr val="CC0000"/>
                </a:solidFill>
                <a:latin typeface="Arial Narrow" panose="02020603050405020304" pitchFamily="2"/>
              </a:rPr>
              <a:t>OSPEDALE E TERRITORIO: </a:t>
            </a:r>
          </a:p>
          <a:p>
            <a:pPr marL="777240" marR="0" indent="0" algn="l">
              <a:lnSpc>
                <a:spcPts val="3800"/>
              </a:lnSpc>
              <a:spcBef>
                <a:spcPts val="975"/>
              </a:spcBef>
              <a:spcAft>
                <a:spcPts val="3470"/>
              </a:spcAft>
            </a:pPr>
            <a:r>
              <a:rPr lang="it-IT" sz="3000" b="1" spc="684">
                <a:solidFill>
                  <a:srgbClr val="CC0000"/>
                </a:solidFill>
                <a:latin typeface="Arial Narrow" panose="02020603050405020304" pitchFamily="2"/>
              </a:rPr>
              <a:t>SENZA SOLUZIONE DI CONTINUITÀ </a:t>
            </a:r>
          </a:p>
        </p:txBody>
      </p:sp>
      <p:sp>
        <p:nvSpPr>
          <p:cNvPr id="830" name="Segnaposto testo 829"/>
          <p:cNvSpPr>
            <a:spLocks noGrp="1"/>
          </p:cNvSpPr>
          <p:nvPr>
            <p:ph type="body" idx="10"/>
          </p:nvPr>
        </p:nvSpPr>
        <p:spPr>
          <a:xfrm>
            <a:off x="1376240" y="4526705"/>
            <a:ext cx="2153109" cy="230990"/>
          </a:xfrm>
          <a:prstGeom prst="rect">
            <a:avLst/>
          </a:prstGeom>
          <a:noFill/>
          <a:ln w="0" cmpd="sng">
            <a:noFill/>
            <a:prstDash val="solid"/>
          </a:ln>
        </p:spPr>
        <p:txBody>
          <a:bodyPr vert="horz" lIns="0" tIns="1449" rIns="0" bIns="0" anchor="t"/>
          <a:lstStyle>
            <a:lvl1pPr marL="0" marR="0" indent="0" algn="l">
              <a:lnSpc>
                <a:spcPts val="1825"/>
              </a:lnSpc>
              <a:spcAft>
                <a:spcPts val="23"/>
              </a:spcAft>
              <a:defRPr/>
            </a:lvl1pPr>
          </a:lstStyle>
          <a:p>
            <a:pPr marL="0" marR="0" indent="0" algn="l">
              <a:lnSpc>
                <a:spcPts val="1600"/>
              </a:lnSpc>
              <a:spcAft>
                <a:spcPts val="20"/>
              </a:spcAft>
            </a:pPr>
            <a:r>
              <a:rPr lang="it-IT" sz="1600" spc="-23">
                <a:solidFill>
                  <a:srgbClr val="000000"/>
                </a:solidFill>
                <a:latin typeface="Arial Narrow" panose="02020603050405020304" pitchFamily="2"/>
              </a:rPr>
              <a:t>Week- oneday- day- surgery </a:t>
            </a:r>
          </a:p>
        </p:txBody>
      </p:sp>
      <p:sp>
        <p:nvSpPr>
          <p:cNvPr id="831" name="Segnaposto testo 830"/>
          <p:cNvSpPr>
            <a:spLocks noGrp="1"/>
          </p:cNvSpPr>
          <p:nvPr>
            <p:ph type="body" idx="10"/>
          </p:nvPr>
        </p:nvSpPr>
        <p:spPr>
          <a:xfrm>
            <a:off x="1382924" y="2900675"/>
            <a:ext cx="7372857" cy="230990"/>
          </a:xfrm>
          <a:prstGeom prst="rect">
            <a:avLst/>
          </a:prstGeom>
          <a:noFill/>
          <a:ln w="0" cmpd="sng">
            <a:noFill/>
            <a:prstDash val="solid"/>
          </a:ln>
        </p:spPr>
        <p:txBody>
          <a:bodyPr vert="horz" lIns="0" tIns="0" rIns="0" bIns="0" anchor="t"/>
          <a:lstStyle>
            <a:lvl1pPr marL="0" marR="0" indent="104306" algn="l">
              <a:lnSpc>
                <a:spcPts val="1825"/>
              </a:lnSpc>
              <a:spcAft>
                <a:spcPts val="0"/>
              </a:spcAft>
              <a:buFont typeface="Symbol"/>
              <a:buChar char="·"/>
              <a:defRPr/>
            </a:lvl1pPr>
          </a:lstStyle>
          <a:p>
            <a:pPr marL="0" marR="0" indent="91440" algn="l">
              <a:lnSpc>
                <a:spcPts val="1600"/>
              </a:lnSpc>
              <a:spcAft>
                <a:spcPts val="0"/>
              </a:spcAft>
              <a:buFont typeface="Symbol"/>
              <a:buChar char="·"/>
            </a:pPr>
            <a:r>
              <a:rPr lang="it-IT" sz="1600" spc="-6">
                <a:solidFill>
                  <a:srgbClr val="000000"/>
                </a:solidFill>
                <a:latin typeface="Arial Narrow" panose="02020603050405020304" pitchFamily="2"/>
              </a:rPr>
              <a:t>Terapia intensiva con supporto delle funzioni vitali (respiratore meccanico, farmaci inotropi, ecc.) </a:t>
            </a:r>
          </a:p>
        </p:txBody>
      </p:sp>
      <p:sp>
        <p:nvSpPr>
          <p:cNvPr id="832" name="Segnaposto testo 831"/>
          <p:cNvSpPr>
            <a:spLocks noGrp="1"/>
          </p:cNvSpPr>
          <p:nvPr>
            <p:ph type="body" idx="10"/>
          </p:nvPr>
        </p:nvSpPr>
        <p:spPr>
          <a:xfrm>
            <a:off x="1382924" y="3528550"/>
            <a:ext cx="4905583" cy="2274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7">
                <a:solidFill>
                  <a:srgbClr val="000000"/>
                </a:solidFill>
                <a:latin typeface="Arial Narrow" panose="02020603050405020304" pitchFamily="2"/>
              </a:rPr>
              <a:t>Reparto medico ad alta intensità di cure per quadri clinici severi </a:t>
            </a:r>
          </a:p>
        </p:txBody>
      </p:sp>
      <p:sp>
        <p:nvSpPr>
          <p:cNvPr id="833" name="Segnaposto testo 832"/>
          <p:cNvSpPr>
            <a:spLocks noGrp="1"/>
          </p:cNvSpPr>
          <p:nvPr>
            <p:ph type="body" idx="10"/>
          </p:nvPr>
        </p:nvSpPr>
        <p:spPr>
          <a:xfrm>
            <a:off x="1382924" y="4160621"/>
            <a:ext cx="4028445" cy="2253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7">
                <a:solidFill>
                  <a:srgbClr val="000000"/>
                </a:solidFill>
                <a:latin typeface="Arial Narrow" panose="02020603050405020304" pitchFamily="2"/>
              </a:rPr>
              <a:t>Reparto medico dedicato alla cura della post acuzie </a:t>
            </a:r>
          </a:p>
        </p:txBody>
      </p:sp>
      <p:sp>
        <p:nvSpPr>
          <p:cNvPr id="834" name="Segnaposto testo 833"/>
          <p:cNvSpPr>
            <a:spLocks noGrp="1"/>
          </p:cNvSpPr>
          <p:nvPr>
            <p:ph type="body" idx="10"/>
          </p:nvPr>
        </p:nvSpPr>
        <p:spPr>
          <a:xfrm>
            <a:off x="1382921" y="4788494"/>
            <a:ext cx="5772323" cy="2309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1">
                <a:solidFill>
                  <a:srgbClr val="000000"/>
                </a:solidFill>
                <a:latin typeface="Arial Narrow" panose="02020603050405020304" pitchFamily="2"/>
              </a:rPr>
              <a:t>Reparti organizzati per tipologia di degenza rispetto all’intervento effettuato </a:t>
            </a:r>
          </a:p>
        </p:txBody>
      </p:sp>
      <p:sp>
        <p:nvSpPr>
          <p:cNvPr id="835" name="Segnaposto testo 834"/>
          <p:cNvSpPr>
            <a:spLocks noGrp="1"/>
          </p:cNvSpPr>
          <p:nvPr>
            <p:ph type="body" idx="10"/>
          </p:nvPr>
        </p:nvSpPr>
        <p:spPr>
          <a:xfrm>
            <a:off x="1382921" y="5420567"/>
            <a:ext cx="4018048" cy="2253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7">
                <a:solidFill>
                  <a:srgbClr val="000000"/>
                </a:solidFill>
                <a:latin typeface="Arial Narrow" panose="02020603050405020304" pitchFamily="2"/>
              </a:rPr>
              <a:t>Percorsi di presa in carico ambulatoriale complessa </a:t>
            </a:r>
          </a:p>
        </p:txBody>
      </p:sp>
      <p:sp>
        <p:nvSpPr>
          <p:cNvPr id="836" name="Segnaposto testo 835"/>
          <p:cNvSpPr>
            <a:spLocks noGrp="1"/>
          </p:cNvSpPr>
          <p:nvPr>
            <p:ph type="body" idx="10"/>
          </p:nvPr>
        </p:nvSpPr>
        <p:spPr>
          <a:xfrm>
            <a:off x="1382921" y="6048443"/>
            <a:ext cx="4962772" cy="2274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1">
                <a:solidFill>
                  <a:srgbClr val="000000"/>
                </a:solidFill>
                <a:latin typeface="Arial Narrow" panose="02020603050405020304" pitchFamily="2"/>
              </a:rPr>
              <a:t>Prese in carico territoriali e dimissioni protette per quadri cronici </a:t>
            </a:r>
          </a:p>
        </p:txBody>
      </p:sp>
      <p:sp>
        <p:nvSpPr>
          <p:cNvPr id="837" name="Segnaposto testo 836"/>
          <p:cNvSpPr>
            <a:spLocks noGrp="1"/>
          </p:cNvSpPr>
          <p:nvPr>
            <p:ph type="body" idx="10"/>
          </p:nvPr>
        </p:nvSpPr>
        <p:spPr>
          <a:xfrm>
            <a:off x="1382921" y="6680513"/>
            <a:ext cx="5433648" cy="2274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1">
                <a:solidFill>
                  <a:srgbClr val="000000"/>
                </a:solidFill>
                <a:latin typeface="Arial Narrow" panose="02020603050405020304" pitchFamily="2"/>
              </a:rPr>
              <a:t>Le residenze protette, i gruppi appartamento, le comunità terapeutiche </a:t>
            </a:r>
          </a:p>
        </p:txBody>
      </p:sp>
      <p:sp>
        <p:nvSpPr>
          <p:cNvPr id="838" name="Segnaposto testo 837"/>
          <p:cNvSpPr>
            <a:spLocks noGrp="1"/>
          </p:cNvSpPr>
          <p:nvPr>
            <p:ph type="body" idx="10"/>
          </p:nvPr>
        </p:nvSpPr>
        <p:spPr>
          <a:xfrm>
            <a:off x="1386638" y="3270260"/>
            <a:ext cx="716713" cy="227490"/>
          </a:xfrm>
          <a:prstGeom prst="rect">
            <a:avLst/>
          </a:prstGeom>
          <a:noFill/>
          <a:ln w="0" cmpd="sng">
            <a:noFill/>
            <a:prstDash val="solid"/>
          </a:ln>
        </p:spPr>
        <p:txBody>
          <a:bodyPr vert="horz" lIns="0" tIns="1449" rIns="0" bIns="0" anchor="t"/>
          <a:lstStyle>
            <a:lvl1pPr marL="0" marR="0" indent="0" algn="l">
              <a:lnSpc>
                <a:spcPts val="1825"/>
              </a:lnSpc>
              <a:spcAft>
                <a:spcPts val="11"/>
              </a:spcAft>
              <a:defRPr/>
            </a:lvl1pPr>
          </a:lstStyle>
          <a:p>
            <a:pPr marL="0" marR="0" indent="0" algn="l">
              <a:lnSpc>
                <a:spcPts val="1600"/>
              </a:lnSpc>
              <a:spcAft>
                <a:spcPts val="10"/>
              </a:spcAft>
            </a:pPr>
            <a:r>
              <a:rPr lang="it-IT" sz="1600" spc="-80">
                <a:solidFill>
                  <a:srgbClr val="000000"/>
                </a:solidFill>
                <a:latin typeface="Arial Narrow" panose="02020603050405020304" pitchFamily="2"/>
              </a:rPr>
              <a:t>High care </a:t>
            </a:r>
          </a:p>
        </p:txBody>
      </p:sp>
      <p:sp>
        <p:nvSpPr>
          <p:cNvPr id="839" name="Segnaposto testo 838"/>
          <p:cNvSpPr>
            <a:spLocks noGrp="1"/>
          </p:cNvSpPr>
          <p:nvPr>
            <p:ph type="body" idx="10"/>
          </p:nvPr>
        </p:nvSpPr>
        <p:spPr>
          <a:xfrm>
            <a:off x="1386638" y="3898133"/>
            <a:ext cx="681063" cy="2253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86">
                <a:solidFill>
                  <a:srgbClr val="000000"/>
                </a:solidFill>
                <a:latin typeface="Arial Narrow" panose="02020603050405020304" pitchFamily="2"/>
              </a:rPr>
              <a:t>Low care </a:t>
            </a:r>
          </a:p>
        </p:txBody>
      </p:sp>
      <p:sp>
        <p:nvSpPr>
          <p:cNvPr id="840" name="Segnaposto testo 839"/>
          <p:cNvSpPr>
            <a:spLocks noGrp="1"/>
          </p:cNvSpPr>
          <p:nvPr>
            <p:ph type="body" idx="10"/>
          </p:nvPr>
        </p:nvSpPr>
        <p:spPr>
          <a:xfrm>
            <a:off x="1386635" y="5158080"/>
            <a:ext cx="880851" cy="2274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63">
                <a:solidFill>
                  <a:srgbClr val="000000"/>
                </a:solidFill>
                <a:latin typeface="Arial Narrow" panose="02020603050405020304" pitchFamily="2"/>
              </a:rPr>
              <a:t>Day service </a:t>
            </a:r>
          </a:p>
        </p:txBody>
      </p:sp>
      <p:sp>
        <p:nvSpPr>
          <p:cNvPr id="841" name="Segnaposto testo 840"/>
          <p:cNvSpPr>
            <a:spLocks noGrp="1"/>
          </p:cNvSpPr>
          <p:nvPr>
            <p:ph type="body" idx="10"/>
          </p:nvPr>
        </p:nvSpPr>
        <p:spPr>
          <a:xfrm>
            <a:off x="1386638" y="5786654"/>
            <a:ext cx="1939209" cy="2274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34">
                <a:solidFill>
                  <a:srgbClr val="000000"/>
                </a:solidFill>
                <a:latin typeface="Arial Narrow" panose="02020603050405020304" pitchFamily="2"/>
              </a:rPr>
              <a:t>Hospice, ADI, MMG, RSA </a:t>
            </a:r>
          </a:p>
        </p:txBody>
      </p:sp>
      <p:sp>
        <p:nvSpPr>
          <p:cNvPr id="842" name="Segnaposto testo 841"/>
          <p:cNvSpPr>
            <a:spLocks noGrp="1"/>
          </p:cNvSpPr>
          <p:nvPr>
            <p:ph type="body" idx="10"/>
          </p:nvPr>
        </p:nvSpPr>
        <p:spPr>
          <a:xfrm>
            <a:off x="1386638" y="6418024"/>
            <a:ext cx="2687858" cy="2253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23">
                <a:solidFill>
                  <a:srgbClr val="000000"/>
                </a:solidFill>
                <a:latin typeface="Arial Narrow" panose="02020603050405020304" pitchFamily="2"/>
              </a:rPr>
              <a:t>Le strutture intermedie psichiatriche </a:t>
            </a:r>
          </a:p>
        </p:txBody>
      </p:sp>
      <p:sp>
        <p:nvSpPr>
          <p:cNvPr id="843" name="Segnaposto testo 842"/>
          <p:cNvSpPr>
            <a:spLocks noGrp="1"/>
          </p:cNvSpPr>
          <p:nvPr>
            <p:ph type="body" idx="10"/>
          </p:nvPr>
        </p:nvSpPr>
        <p:spPr>
          <a:xfrm>
            <a:off x="1390348" y="2638187"/>
            <a:ext cx="1044247" cy="2253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57">
                <a:solidFill>
                  <a:srgbClr val="000000"/>
                </a:solidFill>
                <a:latin typeface="Arial Narrow" panose="02020603050405020304" pitchFamily="2"/>
              </a:rPr>
              <a:t>Intensive care </a:t>
            </a:r>
          </a:p>
        </p:txBody>
      </p:sp>
    </p:spTree>
    <p:extLst>
      <p:ext uri="{BB962C8B-B14F-4D97-AF65-F5344CB8AC3E}">
        <p14:creationId xmlns:p14="http://schemas.microsoft.com/office/powerpoint/2010/main" val="13127270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49_1_">
    <p:bg>
      <p:bgPr>
        <a:solidFill>
          <a:schemeClr val="bg1">
            <a:alpha val="0"/>
          </a:schemeClr>
        </a:solidFill>
        <a:effectLst/>
      </p:bgPr>
    </p:bg>
    <p:spTree>
      <p:nvGrpSpPr>
        <p:cNvPr id="1" name=""/>
        <p:cNvGrpSpPr/>
        <p:nvPr/>
      </p:nvGrpSpPr>
      <p:grpSpPr>
        <a:xfrm>
          <a:off x="0" y="0"/>
          <a:ext cx="0" cy="0"/>
          <a:chOff x="0" y="0"/>
          <a:chExt cx="0" cy="0"/>
        </a:xfrm>
      </p:grpSpPr>
      <p:sp>
        <p:nvSpPr>
          <p:cNvPr id="847" name="Segnaposto testo 846"/>
          <p:cNvSpPr>
            <a:spLocks noGrp="1"/>
          </p:cNvSpPr>
          <p:nvPr>
            <p:ph type="body" idx="10"/>
          </p:nvPr>
        </p:nvSpPr>
        <p:spPr>
          <a:xfrm>
            <a:off x="106207" y="909963"/>
            <a:ext cx="10472176" cy="4825593"/>
          </a:xfrm>
          <a:prstGeom prst="rect">
            <a:avLst/>
          </a:prstGeom>
          <a:noFill/>
          <a:ln w="0" cmpd="sng">
            <a:noFill/>
            <a:prstDash val="solid"/>
          </a:ln>
        </p:spPr>
        <p:txBody>
          <a:bodyPr vert="horz" lIns="0" tIns="81821" rIns="0" bIns="0" anchor="t">
            <a:normAutofit fontScale="50000"/>
          </a:bodyPr>
          <a:lstStyle>
            <a:lvl1pPr marL="1460279" marR="0" indent="0" algn="just">
              <a:lnSpc>
                <a:spcPts val="3308"/>
              </a:lnSpc>
              <a:spcBef>
                <a:spcPts val="1335"/>
              </a:spcBef>
              <a:spcAft>
                <a:spcPts val="3023"/>
              </a:spcAft>
              <a:defRPr/>
            </a:lvl1pPr>
          </a:lstStyle>
          <a:p>
            <a:pPr marL="777240" marR="0" indent="0" algn="just">
              <a:lnSpc>
                <a:spcPts val="3900"/>
              </a:lnSpc>
              <a:spcAft>
                <a:spcPts val="0"/>
              </a:spcAft>
            </a:pPr>
            <a:r>
              <a:rPr lang="it-IT" sz="3200" spc="724">
                <a:solidFill>
                  <a:srgbClr val="CC0000"/>
                </a:solidFill>
                <a:latin typeface="Arial Narrow" panose="02020603050405020304" pitchFamily="2"/>
              </a:rPr>
              <a:t>TRA SOCIALE E SANITARIO </a:t>
            </a:r>
          </a:p>
          <a:p>
            <a:pPr marL="1280160" marR="0" indent="0" algn="just">
              <a:lnSpc>
                <a:spcPts val="2900"/>
              </a:lnSpc>
              <a:spcBef>
                <a:spcPts val="4010"/>
              </a:spcBef>
              <a:spcAft>
                <a:spcPts val="0"/>
              </a:spcAft>
            </a:pPr>
            <a:r>
              <a:rPr lang="it-IT" sz="3200" spc="-6">
                <a:solidFill>
                  <a:srgbClr val="0000CC"/>
                </a:solidFill>
                <a:latin typeface="Arial" panose="02020603050405020304" pitchFamily="2"/>
              </a:rPr>
              <a:t>v" </a:t>
            </a:r>
            <a:r>
              <a:rPr lang="it-IT" sz="2700" spc="0">
                <a:solidFill>
                  <a:srgbClr val="0000CC"/>
                </a:solidFill>
                <a:latin typeface="Arial Narrow" panose="02020603050405020304" pitchFamily="2"/>
              </a:rPr>
              <a:t>Il ruolo del Direttore di Distretto </a:t>
            </a:r>
          </a:p>
          <a:p>
            <a:pPr marL="1280160" marR="0" indent="0" algn="just">
              <a:lnSpc>
                <a:spcPts val="2900"/>
              </a:lnSpc>
              <a:spcBef>
                <a:spcPts val="1170"/>
              </a:spcBef>
              <a:spcAft>
                <a:spcPts val="0"/>
              </a:spcAft>
            </a:pPr>
            <a:r>
              <a:rPr lang="it-IT" sz="3200" spc="-11">
                <a:solidFill>
                  <a:srgbClr val="0000CC"/>
                </a:solidFill>
                <a:latin typeface="Arial" panose="02020603050405020304" pitchFamily="2"/>
              </a:rPr>
              <a:t>v" </a:t>
            </a:r>
            <a:r>
              <a:rPr lang="it-IT" sz="2700" spc="-6">
                <a:solidFill>
                  <a:srgbClr val="0000CC"/>
                </a:solidFill>
                <a:latin typeface="Arial Narrow" panose="02020603050405020304" pitchFamily="2"/>
              </a:rPr>
              <a:t>La collaborazione con Sindaci e Comuni </a:t>
            </a:r>
          </a:p>
          <a:p>
            <a:pPr marL="1280160" marR="0" indent="0" algn="just">
              <a:lnSpc>
                <a:spcPts val="2900"/>
              </a:lnSpc>
              <a:spcBef>
                <a:spcPts val="1170"/>
              </a:spcBef>
              <a:spcAft>
                <a:spcPts val="0"/>
              </a:spcAft>
            </a:pPr>
            <a:r>
              <a:rPr lang="it-IT" sz="3200" spc="-6">
                <a:solidFill>
                  <a:srgbClr val="0000CC"/>
                </a:solidFill>
                <a:latin typeface="Arial" panose="02020603050405020304" pitchFamily="2"/>
              </a:rPr>
              <a:t>v" </a:t>
            </a:r>
            <a:r>
              <a:rPr lang="it-IT" sz="2700" spc="0">
                <a:solidFill>
                  <a:srgbClr val="0000CC"/>
                </a:solidFill>
                <a:latin typeface="Arial Narrow" panose="02020603050405020304" pitchFamily="2"/>
              </a:rPr>
              <a:t>La disabilità e le esenzioni </a:t>
            </a:r>
          </a:p>
          <a:p>
            <a:pPr marL="1280160" marR="0" indent="0" algn="just">
              <a:lnSpc>
                <a:spcPts val="2900"/>
              </a:lnSpc>
              <a:spcBef>
                <a:spcPts val="1190"/>
              </a:spcBef>
              <a:spcAft>
                <a:spcPts val="0"/>
              </a:spcAft>
            </a:pPr>
            <a:r>
              <a:rPr lang="it-IT" sz="3200" spc="-17">
                <a:solidFill>
                  <a:srgbClr val="0000CC"/>
                </a:solidFill>
                <a:latin typeface="Arial" panose="02020603050405020304" pitchFamily="2"/>
              </a:rPr>
              <a:t>v" </a:t>
            </a:r>
            <a:r>
              <a:rPr lang="it-IT" sz="2700" spc="-11">
                <a:solidFill>
                  <a:srgbClr val="0000CC"/>
                </a:solidFill>
                <a:latin typeface="Arial Narrow" panose="02020603050405020304" pitchFamily="2"/>
              </a:rPr>
              <a:t>Il Fondo Regionale per la Non Autosufficienza (FRNA) </a:t>
            </a:r>
          </a:p>
          <a:p>
            <a:pPr marL="1280160" marR="0" indent="0" algn="just">
              <a:lnSpc>
                <a:spcPts val="2900"/>
              </a:lnSpc>
              <a:spcBef>
                <a:spcPts val="1170"/>
              </a:spcBef>
              <a:spcAft>
                <a:spcPts val="0"/>
              </a:spcAft>
            </a:pPr>
            <a:r>
              <a:rPr lang="it-IT" sz="3200" spc="80">
                <a:solidFill>
                  <a:srgbClr val="0000CC"/>
                </a:solidFill>
                <a:latin typeface="Arial" panose="02020603050405020304" pitchFamily="2"/>
              </a:rPr>
              <a:t>v"</a:t>
            </a:r>
            <a:r>
              <a:rPr lang="it-IT" sz="2700" spc="80">
                <a:solidFill>
                  <a:srgbClr val="0000CC"/>
                </a:solidFill>
                <a:latin typeface="Arial Narrow" panose="02020603050405020304" pitchFamily="2"/>
              </a:rPr>
              <a:t>L’ASP </a:t>
            </a:r>
          </a:p>
          <a:p>
            <a:pPr marL="1280160" marR="0" indent="0" algn="just">
              <a:lnSpc>
                <a:spcPts val="2900"/>
              </a:lnSpc>
              <a:spcBef>
                <a:spcPts val="1170"/>
              </a:spcBef>
              <a:spcAft>
                <a:spcPts val="2650"/>
              </a:spcAft>
            </a:pPr>
            <a:r>
              <a:rPr lang="it-IT" sz="3200" spc="-6">
                <a:solidFill>
                  <a:srgbClr val="0000CC"/>
                </a:solidFill>
                <a:latin typeface="Arial" panose="02020603050405020304" pitchFamily="2"/>
              </a:rPr>
              <a:t>v" </a:t>
            </a:r>
            <a:r>
              <a:rPr lang="it-IT" sz="2700" spc="0">
                <a:solidFill>
                  <a:srgbClr val="0000CC"/>
                </a:solidFill>
                <a:latin typeface="Arial Narrow" panose="02020603050405020304" pitchFamily="2"/>
              </a:rPr>
              <a:t>Il terzo settore e l’associazionismo </a:t>
            </a:r>
          </a:p>
        </p:txBody>
      </p:sp>
    </p:spTree>
    <p:extLst>
      <p:ext uri="{BB962C8B-B14F-4D97-AF65-F5344CB8AC3E}">
        <p14:creationId xmlns:p14="http://schemas.microsoft.com/office/powerpoint/2010/main" val="33705943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50_1_">
    <p:bg>
      <p:bgPr>
        <a:solidFill>
          <a:schemeClr val="bg1">
            <a:alpha val="0"/>
          </a:schemeClr>
        </a:solidFill>
        <a:effectLst/>
      </p:bgPr>
    </p:bg>
    <p:spTree>
      <p:nvGrpSpPr>
        <p:cNvPr id="1" name=""/>
        <p:cNvGrpSpPr/>
        <p:nvPr/>
      </p:nvGrpSpPr>
      <p:grpSpPr>
        <a:xfrm>
          <a:off x="0" y="0"/>
          <a:ext cx="0" cy="0"/>
          <a:chOff x="0" y="0"/>
          <a:chExt cx="0" cy="0"/>
        </a:xfrm>
      </p:grpSpPr>
      <p:sp>
        <p:nvSpPr>
          <p:cNvPr id="855" name="Segnaposto testo 854"/>
          <p:cNvSpPr>
            <a:spLocks noGrp="1"/>
          </p:cNvSpPr>
          <p:nvPr>
            <p:ph type="body" idx="10"/>
          </p:nvPr>
        </p:nvSpPr>
        <p:spPr>
          <a:xfrm>
            <a:off x="6480868" y="4097624"/>
            <a:ext cx="3633325" cy="2701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51">
                <a:solidFill>
                  <a:srgbClr val="000000"/>
                </a:solidFill>
                <a:latin typeface="Tahoma" panose="02020603050405020304" pitchFamily="2"/>
              </a:rPr>
              <a:t>Infermiere della fragilità/cronicità </a:t>
            </a:r>
          </a:p>
        </p:txBody>
      </p:sp>
      <p:sp>
        <p:nvSpPr>
          <p:cNvPr id="856" name="Segnaposto testo 855"/>
          <p:cNvSpPr>
            <a:spLocks noGrp="1"/>
          </p:cNvSpPr>
          <p:nvPr>
            <p:ph type="body" idx="10"/>
          </p:nvPr>
        </p:nvSpPr>
        <p:spPr>
          <a:xfrm>
            <a:off x="6388773" y="5606062"/>
            <a:ext cx="1350985" cy="2610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6">
                <a:solidFill>
                  <a:srgbClr val="000000"/>
                </a:solidFill>
                <a:latin typeface="Tahoma" panose="02020603050405020304" pitchFamily="2"/>
              </a:rPr>
              <a:t>Telemedicina </a:t>
            </a:r>
          </a:p>
        </p:txBody>
      </p:sp>
      <p:sp>
        <p:nvSpPr>
          <p:cNvPr id="857" name="Segnaposto testo 856"/>
          <p:cNvSpPr>
            <a:spLocks noGrp="1"/>
          </p:cNvSpPr>
          <p:nvPr>
            <p:ph type="body" idx="10"/>
          </p:nvPr>
        </p:nvSpPr>
        <p:spPr>
          <a:xfrm>
            <a:off x="8327979" y="5602559"/>
            <a:ext cx="2121173" cy="1824122"/>
          </a:xfrm>
          <a:prstGeom prst="rect">
            <a:avLst/>
          </a:prstGeom>
          <a:noFill/>
          <a:ln w="0" cmpd="sng">
            <a:noFill/>
            <a:prstDash val="solid"/>
          </a:ln>
        </p:spPr>
        <p:txBody>
          <a:bodyPr vert="horz" lIns="0" tIns="0" rIns="0" bIns="0" anchor="t">
            <a:normAutofit fontScale="95000"/>
          </a:bodyPr>
          <a:lstStyle>
            <a:lvl1pPr marL="0" marR="0" indent="312917" algn="just">
              <a:lnSpc>
                <a:spcPts val="2395"/>
              </a:lnSpc>
              <a:spcBef>
                <a:spcPts val="154"/>
              </a:spcBef>
              <a:spcAft>
                <a:spcPts val="291"/>
              </a:spcAft>
              <a:buFont typeface="Symbol"/>
              <a:buChar char="·"/>
              <a:defRPr/>
            </a:lvl1pPr>
          </a:lstStyle>
          <a:p>
            <a:pPr marL="0" marR="0" indent="0" algn="just">
              <a:lnSpc>
                <a:spcPts val="1900"/>
              </a:lnSpc>
              <a:spcAft>
                <a:spcPts val="0"/>
              </a:spcAft>
            </a:pPr>
            <a:r>
              <a:rPr lang="it-IT" sz="1700" spc="40">
                <a:solidFill>
                  <a:srgbClr val="000000"/>
                </a:solidFill>
                <a:latin typeface="Tahoma" panose="02020603050405020304" pitchFamily="2"/>
              </a:rPr>
              <a:t>Integrazione </a:t>
            </a:r>
          </a:p>
          <a:p>
            <a:pPr marL="0" marR="0" indent="274320" algn="just">
              <a:lnSpc>
                <a:spcPts val="1900"/>
              </a:lnSpc>
              <a:spcBef>
                <a:spcPts val="280"/>
              </a:spcBef>
              <a:spcAft>
                <a:spcPts val="0"/>
              </a:spcAft>
              <a:buFont typeface="Symbol"/>
              <a:buChar char="·"/>
            </a:pPr>
            <a:r>
              <a:rPr lang="it-IT" sz="1700" spc="233">
                <a:solidFill>
                  <a:srgbClr val="000000"/>
                </a:solidFill>
                <a:latin typeface="Tahoma" panose="02020603050405020304" pitchFamily="2"/>
              </a:rPr>
              <a:t>MMG </a:t>
            </a:r>
          </a:p>
          <a:p>
            <a:pPr marL="0" marR="0" indent="274320" algn="just">
              <a:lnSpc>
                <a:spcPts val="1900"/>
              </a:lnSpc>
              <a:spcBef>
                <a:spcPts val="280"/>
              </a:spcBef>
              <a:spcAft>
                <a:spcPts val="0"/>
              </a:spcAft>
              <a:buFont typeface="Symbol"/>
              <a:buChar char="·"/>
            </a:pPr>
            <a:r>
              <a:rPr lang="it-IT" sz="1700" spc="11">
                <a:solidFill>
                  <a:srgbClr val="000000"/>
                </a:solidFill>
                <a:latin typeface="Tahoma" panose="02020603050405020304" pitchFamily="2"/>
              </a:rPr>
              <a:t>ADI </a:t>
            </a:r>
          </a:p>
          <a:p>
            <a:pPr marL="0" marR="0" indent="274320" algn="just">
              <a:lnSpc>
                <a:spcPts val="1900"/>
              </a:lnSpc>
              <a:spcBef>
                <a:spcPts val="245"/>
              </a:spcBef>
              <a:spcAft>
                <a:spcPts val="0"/>
              </a:spcAft>
              <a:buFont typeface="Symbol"/>
              <a:buChar char="·"/>
            </a:pPr>
            <a:r>
              <a:rPr lang="it-IT" sz="1800" spc="74">
                <a:solidFill>
                  <a:srgbClr val="000000"/>
                </a:solidFill>
                <a:latin typeface="Tahoma" panose="02020603050405020304" pitchFamily="2"/>
              </a:rPr>
              <a:t>CRA </a:t>
            </a:r>
          </a:p>
          <a:p>
            <a:pPr marL="0" marR="0" indent="274320" algn="just">
              <a:lnSpc>
                <a:spcPts val="1900"/>
              </a:lnSpc>
              <a:spcBef>
                <a:spcPts val="325"/>
              </a:spcBef>
              <a:spcAft>
                <a:spcPts val="0"/>
              </a:spcAft>
              <a:buFont typeface="Symbol"/>
              <a:buChar char="·"/>
            </a:pPr>
            <a:r>
              <a:rPr lang="it-IT" sz="1700" spc="6">
                <a:solidFill>
                  <a:srgbClr val="000000"/>
                </a:solidFill>
                <a:latin typeface="Tahoma" panose="02020603050405020304" pitchFamily="2"/>
              </a:rPr>
              <a:t>Setting intermedi </a:t>
            </a:r>
          </a:p>
          <a:p>
            <a:pPr marL="0" marR="0" indent="274320" algn="just">
              <a:lnSpc>
                <a:spcPts val="2100"/>
              </a:lnSpc>
              <a:spcBef>
                <a:spcPts val="135"/>
              </a:spcBef>
              <a:spcAft>
                <a:spcPts val="255"/>
              </a:spcAft>
              <a:buFont typeface="Symbol"/>
              <a:buChar char="·"/>
            </a:pPr>
            <a:r>
              <a:rPr lang="it-IT" sz="1700" spc="130">
                <a:solidFill>
                  <a:srgbClr val="000000"/>
                </a:solidFill>
                <a:latin typeface="Tahoma" panose="02020603050405020304" pitchFamily="2"/>
              </a:rPr>
              <a:t>Ospedale </a:t>
            </a:r>
          </a:p>
        </p:txBody>
      </p:sp>
    </p:spTree>
    <p:extLst>
      <p:ext uri="{BB962C8B-B14F-4D97-AF65-F5344CB8AC3E}">
        <p14:creationId xmlns:p14="http://schemas.microsoft.com/office/powerpoint/2010/main" val="319822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egnaposto testo 1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12" name="Segnaposto testo 111"/>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lvl1pPr marL="417222" marR="0" indent="0" algn="just">
              <a:lnSpc>
                <a:spcPts val="3878"/>
              </a:lnSpc>
              <a:spcBef>
                <a:spcPts val="245"/>
              </a:spcBef>
              <a:spcAft>
                <a:spcPts val="11858"/>
              </a:spcAft>
              <a:defRPr/>
            </a:lvl1pPr>
          </a:lstStyle>
          <a:p>
            <a:pPr marL="0" marR="0" indent="0" algn="just">
              <a:lnSpc>
                <a:spcPts val="4000"/>
              </a:lnSpc>
              <a:spcAft>
                <a:spcPts val="0"/>
              </a:spcAft>
            </a:pPr>
            <a:r>
              <a:rPr lang="it-IT" sz="3700" b="1" spc="-15">
                <a:solidFill>
                  <a:srgbClr val="009999"/>
                </a:solidFill>
                <a:latin typeface="Arial" panose="02020603050405020304" pitchFamily="2"/>
              </a:rPr>
              <a:t>Innovazioni economiche </a:t>
            </a:r>
          </a:p>
          <a:p>
            <a:pPr marL="365760" marR="0" indent="0" algn="just">
              <a:lnSpc>
                <a:spcPts val="3400"/>
              </a:lnSpc>
              <a:spcBef>
                <a:spcPts val="910"/>
              </a:spcBef>
              <a:spcAft>
                <a:spcPts val="0"/>
              </a:spcAft>
            </a:pPr>
            <a:r>
              <a:rPr lang="it-IT" sz="3000" spc="-5">
                <a:solidFill>
                  <a:srgbClr val="000000"/>
                </a:solidFill>
                <a:latin typeface="Arial" panose="02020603050405020304" pitchFamily="2"/>
              </a:rPr>
              <a:t>Programmazione nazionale, regionale e per </a:t>
            </a:r>
          </a:p>
          <a:p>
            <a:pPr marL="365760" marR="0" indent="0" algn="just">
              <a:lnSpc>
                <a:spcPts val="3400"/>
              </a:lnSpc>
              <a:spcBef>
                <a:spcPts val="215"/>
              </a:spcBef>
              <a:spcAft>
                <a:spcPts val="0"/>
              </a:spcAft>
            </a:pPr>
            <a:r>
              <a:rPr lang="it-IT" sz="3000" spc="-5">
                <a:solidFill>
                  <a:srgbClr val="000000"/>
                </a:solidFill>
                <a:latin typeface="Arial" panose="02020603050405020304" pitchFamily="2"/>
              </a:rPr>
              <a:t>USL e correlata fissazione delle risorse </a:t>
            </a:r>
          </a:p>
          <a:p>
            <a:pPr marL="365760" marR="0" indent="0" algn="just">
              <a:lnSpc>
                <a:spcPts val="3400"/>
              </a:lnSpc>
              <a:spcBef>
                <a:spcPts val="935"/>
              </a:spcBef>
              <a:spcAft>
                <a:spcPts val="0"/>
              </a:spcAft>
            </a:pPr>
            <a:r>
              <a:rPr lang="it-IT" sz="3000" spc="-10">
                <a:solidFill>
                  <a:srgbClr val="000000"/>
                </a:solidFill>
                <a:latin typeface="Arial" panose="02020603050405020304" pitchFamily="2"/>
              </a:rPr>
              <a:t>Recupero dell’efficienza </a:t>
            </a:r>
          </a:p>
          <a:p>
            <a:pPr marL="365760" marR="0" indent="0" algn="just">
              <a:lnSpc>
                <a:spcPts val="3400"/>
              </a:lnSpc>
              <a:spcBef>
                <a:spcPts val="935"/>
              </a:spcBef>
              <a:spcAft>
                <a:spcPts val="0"/>
              </a:spcAft>
            </a:pPr>
            <a:r>
              <a:rPr lang="it-IT" sz="3000" spc="-5">
                <a:solidFill>
                  <a:srgbClr val="000000"/>
                </a:solidFill>
                <a:latin typeface="Arial" panose="02020603050405020304" pitchFamily="2"/>
              </a:rPr>
              <a:t>Istituzione di una rete di controlli economico-</a:t>
            </a:r>
            <a:r>
              <a:rPr lang="it-IT" sz="100">
                <a:solidFill>
                  <a:srgbClr val="000000"/>
                </a:solidFill>
                <a:latin typeface="Arial" panose="02020603050405020304" pitchFamily="2"/>
              </a:rPr>
              <a:t> </a:t>
            </a:r>
          </a:p>
          <a:p>
            <a:pPr marL="365760" marR="0" indent="0" algn="just">
              <a:lnSpc>
                <a:spcPts val="3400"/>
              </a:lnSpc>
              <a:spcBef>
                <a:spcPts val="215"/>
              </a:spcBef>
              <a:spcAft>
                <a:spcPts val="10395"/>
              </a:spcAft>
            </a:pPr>
            <a:r>
              <a:rPr lang="it-IT" sz="3000" spc="-30">
                <a:solidFill>
                  <a:srgbClr val="000000"/>
                </a:solidFill>
                <a:latin typeface="Arial" panose="02020603050405020304" pitchFamily="2"/>
              </a:rPr>
              <a:t>finanziari </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51_1_">
    <p:bg>
      <p:bgPr>
        <a:solidFill>
          <a:schemeClr val="bg1">
            <a:alpha val="0"/>
          </a:schemeClr>
        </a:solidFill>
        <a:effectLst/>
      </p:bgPr>
    </p:bg>
    <p:spTree>
      <p:nvGrpSpPr>
        <p:cNvPr id="1" name=""/>
        <p:cNvGrpSpPr/>
        <p:nvPr/>
      </p:nvGrpSpPr>
      <p:grpSpPr>
        <a:xfrm>
          <a:off x="0" y="0"/>
          <a:ext cx="0" cy="0"/>
          <a:chOff x="0" y="0"/>
          <a:chExt cx="0" cy="0"/>
        </a:xfrm>
      </p:grpSpPr>
      <p:sp>
        <p:nvSpPr>
          <p:cNvPr id="864" name="Segnaposto testo 863"/>
          <p:cNvSpPr>
            <a:spLocks noGrp="1"/>
          </p:cNvSpPr>
          <p:nvPr>
            <p:ph type="body" idx="10"/>
          </p:nvPr>
        </p:nvSpPr>
        <p:spPr>
          <a:xfrm>
            <a:off x="85411" y="1138851"/>
            <a:ext cx="10516738" cy="890362"/>
          </a:xfrm>
          <a:prstGeom prst="rect">
            <a:avLst/>
          </a:prstGeom>
          <a:solidFill>
            <a:srgbClr val="F04123"/>
          </a:solidFill>
          <a:ln w="0" cmpd="sng">
            <a:noFill/>
            <a:prstDash val="solid"/>
          </a:ln>
        </p:spPr>
        <p:txBody>
          <a:bodyPr vert="horz" lIns="0" tIns="0" rIns="0" bIns="0" anchor="t"/>
          <a:lstStyle>
            <a:lvl1pPr marL="2138265" marR="1825348" indent="-1355973" algn="l">
              <a:lnSpc>
                <a:spcPts val="2281"/>
              </a:lnSpc>
              <a:spcAft>
                <a:spcPts val="376"/>
              </a:spcAft>
              <a:defRPr/>
            </a:lvl1pPr>
          </a:lstStyle>
          <a:p>
            <a:pPr marL="1874520" marR="1600200" indent="-1188720" algn="l">
              <a:lnSpc>
                <a:spcPts val="2000"/>
              </a:lnSpc>
              <a:spcAft>
                <a:spcPts val="330"/>
              </a:spcAft>
            </a:pPr>
            <a:r>
              <a:rPr lang="it-IT" sz="1600" b="1" spc="0">
                <a:solidFill>
                  <a:srgbClr val="000000"/>
                </a:solidFill>
                <a:latin typeface="Arial" panose="02020603050405020304" pitchFamily="2"/>
              </a:rPr>
              <a:t>BACINO DI UTENZA estremamente ridotto</a:t>
            </a:r>
            <a:r>
              <a:rPr lang="it-IT" sz="1600" spc="0">
                <a:solidFill>
                  <a:srgbClr val="FFFFFF"/>
                </a:solidFill>
                <a:latin typeface="Arial" panose="02020603050405020304" pitchFamily="2"/>
              </a:rPr>
              <a:t> (8% circa della popolazione regionale) </a:t>
            </a:r>
            <a:r>
              <a:rPr lang="it-IT" sz="1600" b="1" spc="0">
                <a:solidFill>
                  <a:srgbClr val="000000"/>
                </a:solidFill>
                <a:latin typeface="Arial" panose="02020603050405020304" pitchFamily="2"/>
              </a:rPr>
              <a:t>Popolazione in decremento</a:t>
            </a:r>
            <a:r>
              <a:rPr lang="it-IT" sz="1600" spc="0">
                <a:solidFill>
                  <a:srgbClr val="FFFFFF"/>
                </a:solidFill>
                <a:latin typeface="Arial" panose="02020603050405020304" pitchFamily="2"/>
              </a:rPr>
              <a:t> variazione della popolazione residente 2016 vs 2015: A Ferrara -0,75%, in Regione -0,05% </a:t>
            </a:r>
          </a:p>
        </p:txBody>
      </p:sp>
      <p:sp>
        <p:nvSpPr>
          <p:cNvPr id="867" name="Segnaposto testo 866"/>
          <p:cNvSpPr>
            <a:spLocks noGrp="1"/>
          </p:cNvSpPr>
          <p:nvPr>
            <p:ph type="body" idx="10"/>
          </p:nvPr>
        </p:nvSpPr>
        <p:spPr>
          <a:xfrm>
            <a:off x="2242234" y="6892603"/>
            <a:ext cx="6798744" cy="243590"/>
          </a:xfrm>
          <a:prstGeom prst="rect">
            <a:avLst/>
          </a:prstGeom>
          <a:noFill/>
          <a:ln w="0" cmpd="sng">
            <a:noFill/>
            <a:prstDash val="solid"/>
          </a:ln>
        </p:spPr>
        <p:txBody>
          <a:bodyPr vert="horz" lIns="0" tIns="13758" rIns="0" bIns="0" anchor="t"/>
          <a:lstStyle>
            <a:lvl1pPr marL="0" marR="0" indent="0" algn="l">
              <a:lnSpc>
                <a:spcPts val="1825"/>
              </a:lnSpc>
              <a:spcAft>
                <a:spcPts val="0"/>
              </a:spcAft>
              <a:defRPr/>
            </a:lvl1pPr>
          </a:lstStyle>
          <a:p>
            <a:pPr marL="0" marR="0" indent="0" algn="l">
              <a:lnSpc>
                <a:spcPts val="1600"/>
              </a:lnSpc>
              <a:spcAft>
                <a:spcPts val="0"/>
              </a:spcAft>
            </a:pPr>
            <a:r>
              <a:rPr lang="it-IT" sz="1800" spc="97">
                <a:solidFill>
                  <a:srgbClr val="000000"/>
                </a:solidFill>
                <a:latin typeface="Arial Narrow" panose="02020603050405020304" pitchFamily="2"/>
              </a:rPr>
              <a:t>Incremento della cronicità e della fragilità a carico dei servizi sanitari </a:t>
            </a:r>
          </a:p>
        </p:txBody>
      </p:sp>
      <p:sp>
        <p:nvSpPr>
          <p:cNvPr id="868" name="Segnaposto testo 867"/>
          <p:cNvSpPr>
            <a:spLocks noGrp="1"/>
          </p:cNvSpPr>
          <p:nvPr>
            <p:ph type="body" idx="10"/>
          </p:nvPr>
        </p:nvSpPr>
        <p:spPr>
          <a:xfrm>
            <a:off x="3582821" y="6596519"/>
            <a:ext cx="4131682" cy="244289"/>
          </a:xfrm>
          <a:prstGeom prst="rect">
            <a:avLst/>
          </a:prstGeom>
          <a:noFill/>
          <a:ln w="0" cmpd="sng">
            <a:noFill/>
            <a:prstDash val="solid"/>
          </a:ln>
        </p:spPr>
        <p:txBody>
          <a:bodyPr vert="horz" lIns="0" tIns="13758" rIns="0" bIns="0" anchor="t"/>
          <a:lstStyle>
            <a:lvl1pPr marL="0" marR="0" indent="0" algn="l">
              <a:lnSpc>
                <a:spcPts val="1825"/>
              </a:lnSpc>
              <a:spcAft>
                <a:spcPts val="0"/>
              </a:spcAft>
              <a:defRPr/>
            </a:lvl1pPr>
          </a:lstStyle>
          <a:p>
            <a:pPr marL="0" marR="0" indent="0" algn="l">
              <a:lnSpc>
                <a:spcPts val="1600"/>
              </a:lnSpc>
              <a:spcAft>
                <a:spcPts val="0"/>
              </a:spcAft>
            </a:pPr>
            <a:r>
              <a:rPr lang="it-IT" sz="1800" spc="97">
                <a:solidFill>
                  <a:srgbClr val="000000"/>
                </a:solidFill>
                <a:latin typeface="Arial Narrow" panose="02020603050405020304" pitchFamily="2"/>
              </a:rPr>
              <a:t>Dilatazione delle diseguaglianze di salute </a:t>
            </a:r>
          </a:p>
        </p:txBody>
      </p:sp>
      <p:sp>
        <p:nvSpPr>
          <p:cNvPr id="869" name="Segnaposto testo 868"/>
          <p:cNvSpPr>
            <a:spLocks noGrp="1"/>
          </p:cNvSpPr>
          <p:nvPr>
            <p:ph type="body" idx="10"/>
          </p:nvPr>
        </p:nvSpPr>
        <p:spPr>
          <a:xfrm>
            <a:off x="1618360" y="4964189"/>
            <a:ext cx="7932116" cy="295387"/>
          </a:xfrm>
          <a:prstGeom prst="rect">
            <a:avLst/>
          </a:prstGeom>
          <a:noFill/>
          <a:ln w="0" cmpd="sng">
            <a:noFill/>
            <a:prstDash val="solid"/>
          </a:ln>
        </p:spPr>
        <p:txBody>
          <a:bodyPr vert="horz" lIns="0" tIns="66616" rIns="0" bIns="0" anchor="t"/>
          <a:lstStyle>
            <a:lvl1pPr marL="0" marR="0" indent="0" algn="l">
              <a:lnSpc>
                <a:spcPts val="1825"/>
              </a:lnSpc>
              <a:spcAft>
                <a:spcPts val="0"/>
              </a:spcAft>
              <a:defRPr/>
            </a:lvl1pPr>
          </a:lstStyle>
          <a:p>
            <a:pPr marL="0" marR="0" indent="0" algn="l">
              <a:lnSpc>
                <a:spcPts val="1600"/>
              </a:lnSpc>
              <a:spcAft>
                <a:spcPts val="0"/>
              </a:spcAft>
            </a:pPr>
            <a:r>
              <a:rPr lang="it-IT" sz="1600" spc="-74">
                <a:solidFill>
                  <a:srgbClr val="000000"/>
                </a:solidFill>
                <a:latin typeface="Arial" panose="02020603050405020304" pitchFamily="2"/>
              </a:rPr>
              <a:t>INDICI </a:t>
            </a:r>
            <a:r>
              <a:rPr lang="it-IT" sz="1600" b="1" spc="-74">
                <a:solidFill>
                  <a:srgbClr val="000000"/>
                </a:solidFill>
                <a:latin typeface="Arial" panose="02020603050405020304" pitchFamily="2"/>
              </a:rPr>
              <a:t>STANDARDIZZATI </a:t>
            </a:r>
            <a:r>
              <a:rPr lang="it-IT" sz="1600" spc="-74">
                <a:solidFill>
                  <a:srgbClr val="000000"/>
                </a:solidFill>
                <a:latin typeface="Arial" panose="02020603050405020304" pitchFamily="2"/>
              </a:rPr>
              <a:t>DI CONSUMO SPECIALISTICA SUPERIORI ALLA MEDIA RER </a:t>
            </a:r>
          </a:p>
        </p:txBody>
      </p:sp>
      <p:sp>
        <p:nvSpPr>
          <p:cNvPr id="870" name="Segnaposto testo 869"/>
          <p:cNvSpPr>
            <a:spLocks noGrp="1"/>
          </p:cNvSpPr>
          <p:nvPr>
            <p:ph type="body" idx="10"/>
          </p:nvPr>
        </p:nvSpPr>
        <p:spPr>
          <a:xfrm>
            <a:off x="3857623" y="5259576"/>
            <a:ext cx="3443192" cy="356985"/>
          </a:xfrm>
          <a:prstGeom prst="rect">
            <a:avLst/>
          </a:prstGeom>
          <a:noFill/>
          <a:ln w="0" cmpd="sng">
            <a:noFill/>
            <a:prstDash val="solid"/>
          </a:ln>
        </p:spPr>
        <p:txBody>
          <a:bodyPr vert="horz" lIns="0" tIns="28239" rIns="0" bIns="0" anchor="t">
            <a:normAutofit fontScale="90000"/>
          </a:bodyPr>
          <a:lstStyle>
            <a:lvl1pPr marL="0" marR="0" indent="0" algn="l">
              <a:lnSpc>
                <a:spcPts val="2395"/>
              </a:lnSpc>
              <a:spcAft>
                <a:spcPts val="257"/>
              </a:spcAft>
              <a:defRPr/>
            </a:lvl1pPr>
          </a:lstStyle>
          <a:p>
            <a:pPr marL="0" marR="0" indent="0" algn="l">
              <a:lnSpc>
                <a:spcPts val="2100"/>
              </a:lnSpc>
              <a:spcAft>
                <a:spcPts val="225"/>
              </a:spcAft>
            </a:pPr>
            <a:r>
              <a:rPr lang="it-IT" sz="1600" b="1" spc="-40">
                <a:solidFill>
                  <a:srgbClr val="FFFFFF"/>
                </a:solidFill>
                <a:latin typeface="Arial" panose="02020603050405020304" pitchFamily="2"/>
              </a:rPr>
              <a:t>(1579 x mille FE </a:t>
            </a:r>
            <a:r>
              <a:rPr lang="it-IT" sz="2100" spc="-40">
                <a:solidFill>
                  <a:srgbClr val="FFFFFF"/>
                </a:solidFill>
                <a:latin typeface="Calibri" panose="02020603050405020304" pitchFamily="1"/>
              </a:rPr>
              <a:t>– </a:t>
            </a:r>
            <a:r>
              <a:rPr lang="it-IT" sz="1600" b="1" spc="-40">
                <a:solidFill>
                  <a:srgbClr val="FFFFFF"/>
                </a:solidFill>
                <a:latin typeface="Arial" panose="02020603050405020304" pitchFamily="2"/>
              </a:rPr>
              <a:t>1406 x mille RER) </a:t>
            </a:r>
          </a:p>
        </p:txBody>
      </p:sp>
      <p:sp>
        <p:nvSpPr>
          <p:cNvPr id="871" name="Segnaposto testo 870"/>
          <p:cNvSpPr>
            <a:spLocks noGrp="1"/>
          </p:cNvSpPr>
          <p:nvPr>
            <p:ph type="body" idx="10"/>
          </p:nvPr>
        </p:nvSpPr>
        <p:spPr>
          <a:xfrm>
            <a:off x="1016024" y="4171122"/>
            <a:ext cx="9315037" cy="338785"/>
          </a:xfrm>
          <a:prstGeom prst="rect">
            <a:avLst/>
          </a:prstGeom>
          <a:noFill/>
          <a:ln w="0" cmpd="sng">
            <a:noFill/>
            <a:prstDash val="solid"/>
          </a:ln>
        </p:spPr>
        <p:txBody>
          <a:bodyPr vert="horz" lIns="0" tIns="76754" rIns="0" bIns="0" anchor="t"/>
          <a:lstStyle>
            <a:lvl1pPr marL="0" marR="0" indent="0" algn="l">
              <a:lnSpc>
                <a:spcPts val="1825"/>
              </a:lnSpc>
              <a:spcAft>
                <a:spcPts val="234"/>
              </a:spcAft>
              <a:defRPr/>
            </a:lvl1pPr>
          </a:lstStyle>
          <a:p>
            <a:pPr marL="0" marR="0" indent="0" algn="l">
              <a:lnSpc>
                <a:spcPts val="1600"/>
              </a:lnSpc>
              <a:spcAft>
                <a:spcPts val="205"/>
              </a:spcAft>
            </a:pPr>
            <a:r>
              <a:rPr lang="it-IT" sz="1600" b="1" spc="-51">
                <a:solidFill>
                  <a:srgbClr val="000000"/>
                </a:solidFill>
                <a:latin typeface="Arial" panose="02020603050405020304" pitchFamily="2"/>
              </a:rPr>
              <a:t>RESPONSABILI DEL 66% CIRCA DEI DECESSI:</a:t>
            </a:r>
            <a:r>
              <a:rPr lang="it-IT" sz="1600" b="1" spc="-51">
                <a:solidFill>
                  <a:srgbClr val="FFFFFF"/>
                </a:solidFill>
                <a:latin typeface="Arial" panose="02020603050405020304" pitchFamily="2"/>
              </a:rPr>
              <a:t> malattie del sistema circolatorio (tasso std mort. FE </a:t>
            </a:r>
          </a:p>
        </p:txBody>
      </p:sp>
      <p:sp>
        <p:nvSpPr>
          <p:cNvPr id="872" name="Segnaposto testo 871"/>
          <p:cNvSpPr>
            <a:spLocks noGrp="1"/>
          </p:cNvSpPr>
          <p:nvPr>
            <p:ph type="body" idx="10"/>
          </p:nvPr>
        </p:nvSpPr>
        <p:spPr>
          <a:xfrm>
            <a:off x="1115548" y="4509909"/>
            <a:ext cx="7127021" cy="262489"/>
          </a:xfrm>
          <a:prstGeom prst="rect">
            <a:avLst/>
          </a:prstGeom>
          <a:noFill/>
          <a:ln w="0" cmpd="sng">
            <a:noFill/>
            <a:prstDash val="solid"/>
          </a:ln>
        </p:spPr>
        <p:txBody>
          <a:bodyPr vert="horz" lIns="0" tIns="32584" rIns="0" bIns="0" anchor="t"/>
          <a:lstStyle>
            <a:lvl1pPr marL="0" marR="0" indent="0" algn="l">
              <a:lnSpc>
                <a:spcPts val="1825"/>
              </a:lnSpc>
              <a:spcAft>
                <a:spcPts val="0"/>
              </a:spcAft>
              <a:defRPr/>
            </a:lvl1pPr>
          </a:lstStyle>
          <a:p>
            <a:pPr marL="0" marR="0" indent="0" algn="l">
              <a:lnSpc>
                <a:spcPts val="1600"/>
              </a:lnSpc>
              <a:spcAft>
                <a:spcPts val="0"/>
              </a:spcAft>
            </a:pPr>
            <a:r>
              <a:rPr lang="it-IT" sz="1600" b="1" spc="-23">
                <a:solidFill>
                  <a:srgbClr val="FFFFFF"/>
                </a:solidFill>
                <a:latin typeface="Arial" panose="02020603050405020304" pitchFamily="2"/>
              </a:rPr>
              <a:t>344,6 RER 317,1) seguite dai tumori (tasso std mort. FE 294,8 RER 286,9). </a:t>
            </a:r>
          </a:p>
        </p:txBody>
      </p:sp>
      <p:sp>
        <p:nvSpPr>
          <p:cNvPr id="873" name="Segnaposto testo 872"/>
          <p:cNvSpPr>
            <a:spLocks noGrp="1"/>
          </p:cNvSpPr>
          <p:nvPr>
            <p:ph type="body" idx="10"/>
          </p:nvPr>
        </p:nvSpPr>
        <p:spPr>
          <a:xfrm>
            <a:off x="919472" y="2252506"/>
            <a:ext cx="5935718" cy="332486"/>
          </a:xfrm>
          <a:prstGeom prst="rect">
            <a:avLst/>
          </a:prstGeom>
          <a:noFill/>
          <a:ln w="0" cmpd="sng">
            <a:noFill/>
            <a:prstDash val="solid"/>
          </a:ln>
        </p:spPr>
        <p:txBody>
          <a:bodyPr vert="horz" lIns="0" tIns="66616" rIns="0" bIns="0" anchor="t"/>
          <a:lstStyle>
            <a:lvl1pPr marL="0" marR="0" indent="0" algn="l">
              <a:lnSpc>
                <a:spcPts val="1825"/>
              </a:lnSpc>
              <a:spcAft>
                <a:spcPts val="262"/>
              </a:spcAft>
              <a:defRPr/>
            </a:lvl1pPr>
          </a:lstStyle>
          <a:p>
            <a:pPr marL="0" marR="0" indent="0" algn="l">
              <a:lnSpc>
                <a:spcPts val="1600"/>
              </a:lnSpc>
              <a:spcAft>
                <a:spcPts val="230"/>
              </a:spcAft>
            </a:pPr>
            <a:r>
              <a:rPr lang="it-IT" sz="1600" b="1" spc="-40">
                <a:solidFill>
                  <a:srgbClr val="000000"/>
                </a:solidFill>
                <a:latin typeface="Arial" panose="02020603050405020304" pitchFamily="2"/>
              </a:rPr>
              <a:t>Basso INDICE DI NATALITÀ</a:t>
            </a:r>
            <a:r>
              <a:rPr lang="it-IT" sz="1600" spc="-40">
                <a:solidFill>
                  <a:srgbClr val="FFFFFF"/>
                </a:solidFill>
                <a:latin typeface="Arial" panose="02020603050405020304" pitchFamily="2"/>
              </a:rPr>
              <a:t> pari a 6,1 %o vs media RER 8,0 %o </a:t>
            </a:r>
          </a:p>
        </p:txBody>
      </p:sp>
      <p:sp>
        <p:nvSpPr>
          <p:cNvPr id="874" name="Segnaposto testo 873"/>
          <p:cNvSpPr>
            <a:spLocks noGrp="1"/>
          </p:cNvSpPr>
          <p:nvPr>
            <p:ph type="body" idx="10"/>
          </p:nvPr>
        </p:nvSpPr>
        <p:spPr>
          <a:xfrm>
            <a:off x="905363" y="2584989"/>
            <a:ext cx="6688081" cy="289088"/>
          </a:xfrm>
          <a:prstGeom prst="rect">
            <a:avLst/>
          </a:prstGeom>
          <a:noFill/>
          <a:ln w="0" cmpd="sng">
            <a:noFill/>
            <a:prstDash val="solid"/>
          </a:ln>
        </p:spPr>
        <p:txBody>
          <a:bodyPr vert="horz" lIns="0" tIns="28964" rIns="0" bIns="0" anchor="t"/>
          <a:lstStyle>
            <a:lvl1pPr marL="0" marR="0" indent="0" algn="l">
              <a:lnSpc>
                <a:spcPts val="1825"/>
              </a:lnSpc>
              <a:spcAft>
                <a:spcPts val="234"/>
              </a:spcAft>
              <a:tabLst>
                <a:tab pos="6519101" algn="r"/>
              </a:tabLst>
              <a:defRPr/>
            </a:lvl1pPr>
          </a:lstStyle>
          <a:p>
            <a:pPr marL="0" marR="0" indent="0" algn="l">
              <a:lnSpc>
                <a:spcPts val="1600"/>
              </a:lnSpc>
              <a:spcAft>
                <a:spcPts val="205"/>
              </a:spcAft>
              <a:tabLst>
                <a:tab pos="5715000" algn="r"/>
              </a:tabLst>
            </a:pPr>
            <a:r>
              <a:rPr lang="it-IT" sz="1600" b="1" spc="0">
                <a:solidFill>
                  <a:srgbClr val="000000"/>
                </a:solidFill>
                <a:latin typeface="Arial" panose="02020603050405020304" pitchFamily="2"/>
              </a:rPr>
              <a:t>Alto Indice di Vecchiaia</a:t>
            </a:r>
            <a:r>
              <a:rPr lang="it-IT" sz="100" spc="0">
                <a:solidFill>
                  <a:srgbClr val="FFFFFF"/>
                </a:solidFill>
                <a:latin typeface="Arial" panose="02020603050405020304" pitchFamily="2"/>
              </a:rPr>
              <a:t> </a:t>
            </a:r>
            <a:r>
              <a:rPr lang="it-IT" sz="1600" spc="0">
                <a:solidFill>
                  <a:srgbClr val="FFFFFF"/>
                </a:solidFill>
                <a:latin typeface="Arial" panose="02020603050405020304" pitchFamily="2"/>
              </a:rPr>
              <a:t>244,4% vs Indice di Vecchiaia RER 175,6% </a:t>
            </a:r>
          </a:p>
        </p:txBody>
      </p:sp>
      <p:sp>
        <p:nvSpPr>
          <p:cNvPr id="875" name="Segnaposto testo 874"/>
          <p:cNvSpPr>
            <a:spLocks noGrp="1"/>
          </p:cNvSpPr>
          <p:nvPr>
            <p:ph type="body" idx="10"/>
          </p:nvPr>
        </p:nvSpPr>
        <p:spPr>
          <a:xfrm>
            <a:off x="1016024" y="3170165"/>
            <a:ext cx="5051896" cy="295387"/>
          </a:xfrm>
          <a:prstGeom prst="rect">
            <a:avLst/>
          </a:prstGeom>
          <a:noFill/>
          <a:ln w="0" cmpd="sng">
            <a:noFill/>
            <a:prstDash val="solid"/>
          </a:ln>
        </p:spPr>
        <p:txBody>
          <a:bodyPr vert="horz" lIns="0" tIns="66616" rIns="0" bIns="0" anchor="t"/>
          <a:lstStyle>
            <a:lvl1pPr marL="0" marR="0" indent="0" algn="l">
              <a:lnSpc>
                <a:spcPts val="1825"/>
              </a:lnSpc>
              <a:spcAft>
                <a:spcPts val="0"/>
              </a:spcAft>
              <a:defRPr/>
            </a:lvl1pPr>
          </a:lstStyle>
          <a:p>
            <a:pPr marL="0" marR="0" indent="0" algn="l">
              <a:lnSpc>
                <a:spcPts val="1600"/>
              </a:lnSpc>
              <a:spcAft>
                <a:spcPts val="0"/>
              </a:spcAft>
            </a:pPr>
            <a:r>
              <a:rPr lang="it-IT" sz="1600" b="1" spc="-80">
                <a:solidFill>
                  <a:srgbClr val="000000"/>
                </a:solidFill>
                <a:latin typeface="Arial" panose="02020603050405020304" pitchFamily="2"/>
              </a:rPr>
              <a:t>BASSA CONCENTRAZIONE DI ATTIVITÀ PRODUTTIVE </a:t>
            </a:r>
          </a:p>
        </p:txBody>
      </p:sp>
      <p:sp>
        <p:nvSpPr>
          <p:cNvPr id="876" name="Segnaposto testo 875"/>
          <p:cNvSpPr>
            <a:spLocks noGrp="1"/>
          </p:cNvSpPr>
          <p:nvPr>
            <p:ph type="body" idx="10"/>
          </p:nvPr>
        </p:nvSpPr>
        <p:spPr>
          <a:xfrm>
            <a:off x="1016025" y="3465552"/>
            <a:ext cx="7290417" cy="352785"/>
          </a:xfrm>
          <a:prstGeom prst="rect">
            <a:avLst/>
          </a:prstGeom>
          <a:noFill/>
          <a:ln w="0" cmpd="sng">
            <a:noFill/>
            <a:prstDash val="solid"/>
          </a:ln>
        </p:spPr>
        <p:txBody>
          <a:bodyPr vert="horz" lIns="0" tIns="28239" rIns="0" bIns="0" anchor="t">
            <a:normAutofit fontScale="90000"/>
          </a:bodyPr>
          <a:lstStyle>
            <a:lvl1pPr marL="0" marR="0" indent="0" algn="l">
              <a:lnSpc>
                <a:spcPts val="2395"/>
              </a:lnSpc>
              <a:spcAft>
                <a:spcPts val="177"/>
              </a:spcAft>
              <a:defRPr/>
            </a:lvl1pPr>
          </a:lstStyle>
          <a:p>
            <a:pPr marL="0" marR="0" indent="0" algn="l">
              <a:lnSpc>
                <a:spcPts val="2100"/>
              </a:lnSpc>
              <a:spcAft>
                <a:spcPts val="155"/>
              </a:spcAft>
            </a:pPr>
            <a:r>
              <a:rPr lang="it-IT" sz="1600" b="1" spc="-46">
                <a:solidFill>
                  <a:srgbClr val="000000"/>
                </a:solidFill>
                <a:latin typeface="Arial" panose="02020603050405020304" pitchFamily="2"/>
              </a:rPr>
              <a:t>BASSO REDDITO MEDIO PRO-CAPITE</a:t>
            </a:r>
            <a:r>
              <a:rPr lang="it-IT" sz="1600" b="1" spc="-46">
                <a:solidFill>
                  <a:srgbClr val="FFFFFF"/>
                </a:solidFill>
                <a:latin typeface="Arial" panose="02020603050405020304" pitchFamily="2"/>
              </a:rPr>
              <a:t> pari a 19.260 </a:t>
            </a:r>
            <a:r>
              <a:rPr lang="it-IT" sz="2100" spc="-46">
                <a:solidFill>
                  <a:srgbClr val="FFFFFF"/>
                </a:solidFill>
                <a:latin typeface="Calibri" panose="02020603050405020304" pitchFamily="1"/>
              </a:rPr>
              <a:t>€ </a:t>
            </a:r>
            <a:r>
              <a:rPr lang="it-IT" sz="1600" b="1" spc="-46">
                <a:solidFill>
                  <a:srgbClr val="FFFFFF"/>
                </a:solidFill>
                <a:latin typeface="Arial" panose="02020603050405020304" pitchFamily="2"/>
              </a:rPr>
              <a:t>vs media RER 22.350</a:t>
            </a:r>
            <a:r>
              <a:rPr lang="it-IT" sz="2100" spc="-46">
                <a:solidFill>
                  <a:srgbClr val="FFFFFF"/>
                </a:solidFill>
                <a:latin typeface="Calibri" panose="02020603050405020304" pitchFamily="1"/>
              </a:rPr>
              <a:t>€ </a:t>
            </a:r>
          </a:p>
        </p:txBody>
      </p:sp>
    </p:spTree>
    <p:extLst>
      <p:ext uri="{BB962C8B-B14F-4D97-AF65-F5344CB8AC3E}">
        <p14:creationId xmlns:p14="http://schemas.microsoft.com/office/powerpoint/2010/main" val="33402494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52_1_">
    <p:bg>
      <p:bgPr>
        <a:solidFill>
          <a:schemeClr val="bg1">
            <a:alpha val="0"/>
          </a:schemeClr>
        </a:solidFill>
        <a:effectLst/>
      </p:bgPr>
    </p:bg>
    <p:spTree>
      <p:nvGrpSpPr>
        <p:cNvPr id="1" name=""/>
        <p:cNvGrpSpPr/>
        <p:nvPr/>
      </p:nvGrpSpPr>
      <p:grpSpPr>
        <a:xfrm>
          <a:off x="0" y="0"/>
          <a:ext cx="0" cy="0"/>
          <a:chOff x="0" y="0"/>
          <a:chExt cx="0" cy="0"/>
        </a:xfrm>
      </p:grpSpPr>
      <p:sp>
        <p:nvSpPr>
          <p:cNvPr id="884" name="Segnaposto testo 883"/>
          <p:cNvSpPr>
            <a:spLocks noGrp="1"/>
          </p:cNvSpPr>
          <p:nvPr>
            <p:ph type="body" idx="10"/>
          </p:nvPr>
        </p:nvSpPr>
        <p:spPr>
          <a:xfrm>
            <a:off x="937297" y="5328871"/>
            <a:ext cx="3465473" cy="1078654"/>
          </a:xfrm>
          <a:prstGeom prst="rect">
            <a:avLst/>
          </a:prstGeom>
          <a:noFill/>
          <a:ln w="0" cmpd="sng">
            <a:noFill/>
            <a:prstDash val="solid"/>
          </a:ln>
        </p:spPr>
        <p:txBody>
          <a:bodyPr vert="horz" lIns="0" tIns="0" rIns="0" bIns="0" anchor="t"/>
          <a:lstStyle>
            <a:lvl1pPr marL="0" marR="0" indent="0" algn="l">
              <a:lnSpc>
                <a:spcPts val="2395"/>
              </a:lnSpc>
              <a:spcBef>
                <a:spcPts val="2139"/>
              </a:spcBef>
              <a:spcAft>
                <a:spcPts val="0"/>
              </a:spcAft>
              <a:defRPr/>
            </a:lvl1pPr>
          </a:lstStyle>
          <a:p>
            <a:pPr marL="0" marR="0" indent="0" algn="l">
              <a:lnSpc>
                <a:spcPts val="1500"/>
              </a:lnSpc>
              <a:spcAft>
                <a:spcPts val="0"/>
              </a:spcAft>
            </a:pPr>
            <a:r>
              <a:rPr lang="it-IT" sz="1800" spc="11">
                <a:solidFill>
                  <a:srgbClr val="000000"/>
                </a:solidFill>
                <a:latin typeface="Arial Narrow" panose="02020603050405020304" pitchFamily="2"/>
              </a:rPr>
              <a:t>Costo Procapite Regionale </a:t>
            </a:r>
            <a:r>
              <a:rPr lang="it-IT" sz="1700" spc="11">
                <a:solidFill>
                  <a:srgbClr val="000000"/>
                </a:solidFill>
                <a:latin typeface="Arial Narrow" panose="02020603050405020304" pitchFamily="2"/>
              </a:rPr>
              <a:t>€ </a:t>
            </a:r>
            <a:r>
              <a:rPr lang="it-IT" sz="1800" spc="11">
                <a:solidFill>
                  <a:srgbClr val="000000"/>
                </a:solidFill>
                <a:latin typeface="Arial Narrow" panose="02020603050405020304" pitchFamily="2"/>
              </a:rPr>
              <a:t>1.823,12 </a:t>
            </a:r>
          </a:p>
          <a:p>
            <a:pPr marL="0" marR="0" indent="0" algn="l">
              <a:lnSpc>
                <a:spcPts val="2100"/>
              </a:lnSpc>
              <a:spcBef>
                <a:spcPts val="1875"/>
              </a:spcBef>
              <a:spcAft>
                <a:spcPts val="0"/>
              </a:spcAft>
            </a:pPr>
            <a:r>
              <a:rPr lang="it-IT" sz="1800" spc="0">
                <a:solidFill>
                  <a:srgbClr val="000000"/>
                </a:solidFill>
                <a:latin typeface="Arial Narrow" panose="02020603050405020304" pitchFamily="2"/>
              </a:rPr>
              <a:t>Costo Procapite Ferrara</a:t>
            </a:r>
            <a:r>
              <a:rPr lang="it-IT" sz="1700" spc="0">
                <a:solidFill>
                  <a:srgbClr val="FF0000"/>
                </a:solidFill>
                <a:latin typeface="Arial Narrow" panose="02020603050405020304" pitchFamily="2"/>
              </a:rPr>
              <a:t> € </a:t>
            </a:r>
            <a:r>
              <a:rPr lang="it-IT" sz="1800" spc="0">
                <a:solidFill>
                  <a:srgbClr val="FF0000"/>
                </a:solidFill>
                <a:latin typeface="Arial Narrow" panose="02020603050405020304" pitchFamily="2"/>
              </a:rPr>
              <a:t>1.988,91 </a:t>
            </a:r>
            <a:r>
              <a:rPr lang="it-IT" sz="1800" spc="0">
                <a:solidFill>
                  <a:srgbClr val="000000"/>
                </a:solidFill>
                <a:latin typeface="Arial Narrow" panose="02020603050405020304" pitchFamily="2"/>
              </a:rPr>
              <a:t>Base Dati anno 2014 </a:t>
            </a:r>
          </a:p>
        </p:txBody>
      </p:sp>
      <p:sp>
        <p:nvSpPr>
          <p:cNvPr id="885" name="Segnaposto testo 884"/>
          <p:cNvSpPr>
            <a:spLocks noGrp="1"/>
          </p:cNvSpPr>
          <p:nvPr>
            <p:ph type="body" idx="10"/>
          </p:nvPr>
        </p:nvSpPr>
        <p:spPr>
          <a:xfrm>
            <a:off x="916501" y="802867"/>
            <a:ext cx="2987170" cy="329686"/>
          </a:xfrm>
          <a:prstGeom prst="rect">
            <a:avLst/>
          </a:prstGeom>
          <a:noFill/>
          <a:ln w="0" cmpd="sng">
            <a:noFill/>
            <a:prstDash val="solid"/>
          </a:ln>
        </p:spPr>
        <p:txBody>
          <a:bodyPr vert="horz" lIns="0" tIns="0" rIns="0" bIns="0" anchor="t">
            <a:normAutofit fontScale="65000"/>
          </a:bodyPr>
          <a:lstStyle>
            <a:lvl1pPr marL="0" marR="0" indent="0" algn="l">
              <a:lnSpc>
                <a:spcPts val="2624"/>
              </a:lnSpc>
              <a:spcAft>
                <a:spcPts val="0"/>
              </a:spcAft>
              <a:defRPr/>
            </a:lvl1pPr>
          </a:lstStyle>
          <a:p>
            <a:pPr marL="0" marR="0" indent="0" algn="l">
              <a:lnSpc>
                <a:spcPts val="2300"/>
              </a:lnSpc>
              <a:spcAft>
                <a:spcPts val="0"/>
              </a:spcAft>
            </a:pPr>
            <a:r>
              <a:rPr lang="it-IT" sz="2600" spc="548">
                <a:solidFill>
                  <a:srgbClr val="CC0000"/>
                </a:solidFill>
                <a:latin typeface="Arial Narrow" panose="02020603050405020304" pitchFamily="2"/>
              </a:rPr>
              <a:t>COSTO PROCAPITE </a:t>
            </a:r>
          </a:p>
        </p:txBody>
      </p:sp>
      <p:sp>
        <p:nvSpPr>
          <p:cNvPr id="886" name="Segnaposto testo 885"/>
          <p:cNvSpPr>
            <a:spLocks noGrp="1"/>
          </p:cNvSpPr>
          <p:nvPr>
            <p:ph type="body" idx="10"/>
          </p:nvPr>
        </p:nvSpPr>
        <p:spPr>
          <a:xfrm>
            <a:off x="2873535" y="1478339"/>
            <a:ext cx="3297621" cy="2148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1800" spc="17">
                <a:solidFill>
                  <a:srgbClr val="000000"/>
                </a:solidFill>
                <a:latin typeface="Arial Narrow" panose="02020603050405020304" pitchFamily="2"/>
              </a:rPr>
              <a:t>Scostamento dalla Media Regionale </a:t>
            </a:r>
          </a:p>
        </p:txBody>
      </p:sp>
      <p:sp>
        <p:nvSpPr>
          <p:cNvPr id="887" name="Segnaposto testo 886"/>
          <p:cNvSpPr>
            <a:spLocks noGrp="1"/>
          </p:cNvSpPr>
          <p:nvPr>
            <p:ph type="body" idx="10"/>
          </p:nvPr>
        </p:nvSpPr>
        <p:spPr>
          <a:xfrm>
            <a:off x="7611266" y="1840921"/>
            <a:ext cx="919472"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700" spc="-80">
                <a:solidFill>
                  <a:srgbClr val="000000"/>
                </a:solidFill>
                <a:latin typeface="Tahoma" panose="02020603050405020304" pitchFamily="2"/>
              </a:rPr>
              <a:t>€ </a:t>
            </a:r>
            <a:r>
              <a:rPr lang="it-IT" sz="1900" spc="-80">
                <a:solidFill>
                  <a:srgbClr val="000000"/>
                </a:solidFill>
                <a:latin typeface="Tahoma" panose="02020603050405020304" pitchFamily="2"/>
              </a:rPr>
              <a:t>165,79 </a:t>
            </a:r>
          </a:p>
        </p:txBody>
      </p:sp>
      <p:sp>
        <p:nvSpPr>
          <p:cNvPr id="888" name="Segnaposto testo 887"/>
          <p:cNvSpPr>
            <a:spLocks noGrp="1"/>
          </p:cNvSpPr>
          <p:nvPr>
            <p:ph type="body" idx="10"/>
          </p:nvPr>
        </p:nvSpPr>
        <p:spPr>
          <a:xfrm>
            <a:off x="5333386" y="2842578"/>
            <a:ext cx="790983"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700" spc="-80">
                <a:solidFill>
                  <a:srgbClr val="000000"/>
                </a:solidFill>
                <a:latin typeface="Tahoma" panose="02020603050405020304" pitchFamily="2"/>
              </a:rPr>
              <a:t>€ </a:t>
            </a:r>
            <a:r>
              <a:rPr lang="it-IT" sz="1900" spc="-80">
                <a:solidFill>
                  <a:srgbClr val="000000"/>
                </a:solidFill>
                <a:latin typeface="Tahoma" panose="02020603050405020304" pitchFamily="2"/>
              </a:rPr>
              <a:t>63,26 </a:t>
            </a:r>
          </a:p>
        </p:txBody>
      </p:sp>
      <p:sp>
        <p:nvSpPr>
          <p:cNvPr id="889" name="Segnaposto testo 888"/>
          <p:cNvSpPr>
            <a:spLocks noGrp="1"/>
          </p:cNvSpPr>
          <p:nvPr>
            <p:ph type="body" idx="10"/>
          </p:nvPr>
        </p:nvSpPr>
        <p:spPr>
          <a:xfrm>
            <a:off x="6506120" y="3302461"/>
            <a:ext cx="788013"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700" spc="-86">
                <a:solidFill>
                  <a:srgbClr val="000000"/>
                </a:solidFill>
                <a:latin typeface="Tahoma" panose="02020603050405020304" pitchFamily="2"/>
              </a:rPr>
              <a:t>€ </a:t>
            </a:r>
            <a:r>
              <a:rPr lang="it-IT" sz="1900" spc="-86">
                <a:solidFill>
                  <a:srgbClr val="000000"/>
                </a:solidFill>
                <a:latin typeface="Tahoma" panose="02020603050405020304" pitchFamily="2"/>
              </a:rPr>
              <a:t>34,60 </a:t>
            </a:r>
          </a:p>
        </p:txBody>
      </p:sp>
      <p:sp>
        <p:nvSpPr>
          <p:cNvPr id="890" name="Segnaposto testo 889"/>
          <p:cNvSpPr>
            <a:spLocks noGrp="1"/>
          </p:cNvSpPr>
          <p:nvPr>
            <p:ph type="body" idx="10"/>
          </p:nvPr>
        </p:nvSpPr>
        <p:spPr>
          <a:xfrm>
            <a:off x="3254545" y="4129125"/>
            <a:ext cx="6517258" cy="2085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1900" spc="958">
                <a:solidFill>
                  <a:srgbClr val="000000"/>
                </a:solidFill>
                <a:latin typeface="Tahoma" panose="02020603050405020304" pitchFamily="2"/>
              </a:rPr>
              <a:t>Re Mo Bo Imola Fe Romagna </a:t>
            </a:r>
          </a:p>
        </p:txBody>
      </p:sp>
      <p:sp>
        <p:nvSpPr>
          <p:cNvPr id="891" name="Segnaposto testo 890"/>
          <p:cNvSpPr>
            <a:spLocks noGrp="1"/>
          </p:cNvSpPr>
          <p:nvPr>
            <p:ph type="body" idx="10"/>
          </p:nvPr>
        </p:nvSpPr>
        <p:spPr>
          <a:xfrm>
            <a:off x="853374" y="4136122"/>
            <a:ext cx="392892" cy="1609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900" spc="125">
                <a:solidFill>
                  <a:srgbClr val="000000"/>
                </a:solidFill>
                <a:latin typeface="Tahoma" panose="02020603050405020304" pitchFamily="2"/>
              </a:rPr>
              <a:t>Pc </a:t>
            </a:r>
          </a:p>
        </p:txBody>
      </p:sp>
      <p:sp>
        <p:nvSpPr>
          <p:cNvPr id="892" name="Segnaposto testo 891"/>
          <p:cNvSpPr>
            <a:spLocks noGrp="1"/>
          </p:cNvSpPr>
          <p:nvPr>
            <p:ph type="body" idx="10"/>
          </p:nvPr>
        </p:nvSpPr>
        <p:spPr>
          <a:xfrm>
            <a:off x="2033533" y="4136125"/>
            <a:ext cx="378781" cy="1574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900" spc="154">
                <a:solidFill>
                  <a:srgbClr val="000000"/>
                </a:solidFill>
                <a:latin typeface="Tahoma" panose="02020603050405020304" pitchFamily="2"/>
              </a:rPr>
              <a:t>Pr </a:t>
            </a:r>
          </a:p>
        </p:txBody>
      </p:sp>
      <p:sp>
        <p:nvSpPr>
          <p:cNvPr id="893" name="Segnaposto testo 892"/>
          <p:cNvSpPr>
            <a:spLocks noGrp="1"/>
          </p:cNvSpPr>
          <p:nvPr>
            <p:ph type="body" idx="10"/>
          </p:nvPr>
        </p:nvSpPr>
        <p:spPr>
          <a:xfrm>
            <a:off x="616447" y="4532308"/>
            <a:ext cx="2029077" cy="2316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900" spc="23">
                <a:solidFill>
                  <a:srgbClr val="000000"/>
                </a:solidFill>
                <a:latin typeface="Tahoma" panose="02020603050405020304" pitchFamily="2"/>
              </a:rPr>
              <a:t>-</a:t>
            </a:r>
            <a:r>
              <a:rPr lang="it-IT" sz="1700" spc="23">
                <a:solidFill>
                  <a:srgbClr val="000000"/>
                </a:solidFill>
                <a:latin typeface="Tahoma" panose="02020603050405020304" pitchFamily="2"/>
              </a:rPr>
              <a:t>€ </a:t>
            </a:r>
            <a:r>
              <a:rPr lang="it-IT" sz="1900" spc="23">
                <a:solidFill>
                  <a:srgbClr val="000000"/>
                </a:solidFill>
                <a:latin typeface="Tahoma" panose="02020603050405020304" pitchFamily="2"/>
              </a:rPr>
              <a:t>43,07 -</a:t>
            </a:r>
            <a:r>
              <a:rPr lang="it-IT" sz="1700" spc="23">
                <a:solidFill>
                  <a:srgbClr val="000000"/>
                </a:solidFill>
                <a:latin typeface="Tahoma" panose="02020603050405020304" pitchFamily="2"/>
              </a:rPr>
              <a:t>€ </a:t>
            </a:r>
            <a:r>
              <a:rPr lang="it-IT" sz="1900" spc="23">
                <a:solidFill>
                  <a:srgbClr val="000000"/>
                </a:solidFill>
                <a:latin typeface="Tahoma" panose="02020603050405020304" pitchFamily="2"/>
              </a:rPr>
              <a:t>35,01 </a:t>
            </a:r>
          </a:p>
        </p:txBody>
      </p:sp>
      <p:sp>
        <p:nvSpPr>
          <p:cNvPr id="894" name="Segnaposto testo 893"/>
          <p:cNvSpPr>
            <a:spLocks noGrp="1"/>
          </p:cNvSpPr>
          <p:nvPr>
            <p:ph type="body" idx="10"/>
          </p:nvPr>
        </p:nvSpPr>
        <p:spPr>
          <a:xfrm>
            <a:off x="2958947" y="4804595"/>
            <a:ext cx="863026"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900" spc="-108">
                <a:solidFill>
                  <a:srgbClr val="000000"/>
                </a:solidFill>
                <a:latin typeface="Tahoma" panose="02020603050405020304" pitchFamily="2"/>
              </a:rPr>
              <a:t>-</a:t>
            </a:r>
            <a:r>
              <a:rPr lang="it-IT" sz="1700" spc="-108">
                <a:solidFill>
                  <a:srgbClr val="000000"/>
                </a:solidFill>
                <a:latin typeface="Tahoma" panose="02020603050405020304" pitchFamily="2"/>
              </a:rPr>
              <a:t>€ </a:t>
            </a:r>
            <a:r>
              <a:rPr lang="it-IT" sz="1900" spc="-108">
                <a:solidFill>
                  <a:srgbClr val="000000"/>
                </a:solidFill>
                <a:latin typeface="Tahoma" panose="02020603050405020304" pitchFamily="2"/>
              </a:rPr>
              <a:t>58,39 </a:t>
            </a:r>
          </a:p>
        </p:txBody>
      </p:sp>
      <p:sp>
        <p:nvSpPr>
          <p:cNvPr id="895" name="Segnaposto testo 894"/>
          <p:cNvSpPr>
            <a:spLocks noGrp="1"/>
          </p:cNvSpPr>
          <p:nvPr>
            <p:ph type="body" idx="10"/>
          </p:nvPr>
        </p:nvSpPr>
        <p:spPr>
          <a:xfrm>
            <a:off x="4231947" y="4394414"/>
            <a:ext cx="733795"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900" spc="-114">
                <a:solidFill>
                  <a:srgbClr val="000000"/>
                </a:solidFill>
                <a:latin typeface="Tahoma" panose="02020603050405020304" pitchFamily="2"/>
              </a:rPr>
              <a:t>-</a:t>
            </a:r>
            <a:r>
              <a:rPr lang="it-IT" sz="1700" spc="-114">
                <a:solidFill>
                  <a:srgbClr val="000000"/>
                </a:solidFill>
                <a:latin typeface="Tahoma" panose="02020603050405020304" pitchFamily="2"/>
              </a:rPr>
              <a:t>€ </a:t>
            </a:r>
            <a:r>
              <a:rPr lang="it-IT" sz="1900" spc="-114">
                <a:solidFill>
                  <a:srgbClr val="000000"/>
                </a:solidFill>
                <a:latin typeface="Tahoma" panose="02020603050405020304" pitchFamily="2"/>
              </a:rPr>
              <a:t>6,86 </a:t>
            </a:r>
          </a:p>
        </p:txBody>
      </p:sp>
      <p:sp>
        <p:nvSpPr>
          <p:cNvPr id="896" name="Segnaposto testo 895"/>
          <p:cNvSpPr>
            <a:spLocks noGrp="1"/>
          </p:cNvSpPr>
          <p:nvPr>
            <p:ph type="body" idx="10"/>
          </p:nvPr>
        </p:nvSpPr>
        <p:spPr>
          <a:xfrm>
            <a:off x="8819653" y="4656900"/>
            <a:ext cx="866740"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900" spc="-103">
                <a:solidFill>
                  <a:srgbClr val="000000"/>
                </a:solidFill>
                <a:latin typeface="Tahoma" panose="02020603050405020304" pitchFamily="2"/>
              </a:rPr>
              <a:t>-</a:t>
            </a:r>
            <a:r>
              <a:rPr lang="it-IT" sz="1700" spc="-103">
                <a:solidFill>
                  <a:srgbClr val="000000"/>
                </a:solidFill>
                <a:latin typeface="Tahoma" panose="02020603050405020304" pitchFamily="2"/>
              </a:rPr>
              <a:t>€ </a:t>
            </a:r>
            <a:r>
              <a:rPr lang="it-IT" sz="1900" spc="-103">
                <a:solidFill>
                  <a:srgbClr val="000000"/>
                </a:solidFill>
                <a:latin typeface="Tahoma" panose="02020603050405020304" pitchFamily="2"/>
              </a:rPr>
              <a:t>54,17 </a:t>
            </a:r>
          </a:p>
        </p:txBody>
      </p:sp>
    </p:spTree>
    <p:extLst>
      <p:ext uri="{BB962C8B-B14F-4D97-AF65-F5344CB8AC3E}">
        <p14:creationId xmlns:p14="http://schemas.microsoft.com/office/powerpoint/2010/main" val="31331242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53_1_">
    <p:bg>
      <p:bgPr>
        <a:solidFill>
          <a:schemeClr val="bg1">
            <a:alpha val="0"/>
          </a:schemeClr>
        </a:solidFill>
        <a:effectLst/>
      </p:bgPr>
    </p:bg>
    <p:spTree>
      <p:nvGrpSpPr>
        <p:cNvPr id="1" name=""/>
        <p:cNvGrpSpPr/>
        <p:nvPr/>
      </p:nvGrpSpPr>
      <p:grpSpPr>
        <a:xfrm>
          <a:off x="0" y="0"/>
          <a:ext cx="0" cy="0"/>
          <a:chOff x="0" y="0"/>
          <a:chExt cx="0" cy="0"/>
        </a:xfrm>
      </p:grpSpPr>
      <p:sp>
        <p:nvSpPr>
          <p:cNvPr id="899" name="Segnaposto testo 898"/>
          <p:cNvSpPr>
            <a:spLocks noGrp="1"/>
          </p:cNvSpPr>
          <p:nvPr>
            <p:ph type="body" idx="10"/>
          </p:nvPr>
        </p:nvSpPr>
        <p:spPr>
          <a:xfrm>
            <a:off x="1315338" y="903661"/>
            <a:ext cx="1856026" cy="184792"/>
          </a:xfrm>
          <a:prstGeom prst="rect">
            <a:avLst/>
          </a:prstGeom>
          <a:noFill/>
          <a:ln w="0" cmpd="sng">
            <a:noFill/>
            <a:prstDash val="solid"/>
          </a:ln>
        </p:spPr>
        <p:txBody>
          <a:bodyPr vert="horz" lIns="0" tIns="0" rIns="0" bIns="0" anchor="t"/>
          <a:lstStyle>
            <a:lvl1pPr marL="0" marR="0" indent="0" algn="l">
              <a:lnSpc>
                <a:spcPts val="456"/>
              </a:lnSpc>
              <a:spcBef>
                <a:spcPts val="188"/>
              </a:spcBef>
              <a:spcAft>
                <a:spcPts val="0"/>
              </a:spcAft>
              <a:defRPr/>
            </a:lvl1pPr>
          </a:lstStyle>
          <a:p>
            <a:pPr marL="0" marR="0" indent="0" algn="ctr">
              <a:lnSpc>
                <a:spcPts val="400"/>
              </a:lnSpc>
              <a:spcAft>
                <a:spcPts val="0"/>
              </a:spcAft>
            </a:pPr>
            <a:r>
              <a:rPr lang="it-IT" sz="500" b="1" spc="17">
                <a:solidFill>
                  <a:srgbClr val="519471"/>
                </a:solidFill>
                <a:latin typeface="Tahoma" panose="02020603050405020304" pitchFamily="2"/>
              </a:rPr>
              <a:t>SLeiiieleiLiLITARIORGGH2NALL</a:t>
            </a:r>
            <a:r>
              <a:rPr lang="it-IT" sz="500" b="1" spc="17">
                <a:solidFill>
                  <a:srgbClr val="000000"/>
                </a:solidFill>
                <a:latin typeface="Tahoma" panose="02020603050405020304" pitchFamily="2"/>
              </a:rPr>
              <a:t> • </a:t>
            </a:r>
          </a:p>
          <a:p>
            <a:pPr marL="0" marR="0" indent="0" algn="l">
              <a:lnSpc>
                <a:spcPts val="400"/>
              </a:lnSpc>
              <a:spcBef>
                <a:spcPts val="165"/>
              </a:spcBef>
              <a:spcAft>
                <a:spcPts val="0"/>
              </a:spcAft>
            </a:pPr>
            <a:r>
              <a:rPr lang="it-IT" sz="1000" i="1" spc="-6">
                <a:solidFill>
                  <a:srgbClr val="000000"/>
                </a:solidFill>
                <a:latin typeface="Arial" panose="02020603050405020304" pitchFamily="2"/>
              </a:rPr>
              <a:t>2</a:t>
            </a:r>
            <a:r>
              <a:rPr lang="it-IT" sz="1000" i="1" spc="-6">
                <a:solidFill>
                  <a:srgbClr val="1C6A3F"/>
                </a:solidFill>
                <a:latin typeface="Arial" panose="02020603050405020304" pitchFamily="2"/>
              </a:rPr>
              <a:t> ---</a:t>
            </a:r>
            <a:r>
              <a:rPr lang="it-IT" sz="100">
                <a:solidFill>
                  <a:srgbClr val="000000"/>
                </a:solidFill>
                <a:latin typeface="Tahoma" panose="02020603050405020304" pitchFamily="2"/>
              </a:rPr>
              <a:t> </a:t>
            </a:r>
          </a:p>
        </p:txBody>
      </p:sp>
      <p:sp>
        <p:nvSpPr>
          <p:cNvPr id="900" name="Segnaposto testo 899"/>
          <p:cNvSpPr>
            <a:spLocks noGrp="1"/>
          </p:cNvSpPr>
          <p:nvPr>
            <p:ph type="body" idx="10"/>
          </p:nvPr>
        </p:nvSpPr>
        <p:spPr>
          <a:xfrm>
            <a:off x="1315338" y="1088456"/>
            <a:ext cx="1162337" cy="158893"/>
          </a:xfrm>
          <a:prstGeom prst="rect">
            <a:avLst/>
          </a:prstGeom>
          <a:noFill/>
          <a:ln w="0" cmpd="sng">
            <a:noFill/>
            <a:prstDash val="solid"/>
          </a:ln>
        </p:spPr>
        <p:txBody>
          <a:bodyPr vert="horz" lIns="0" tIns="0" rIns="0" bIns="0" anchor="t"/>
          <a:lstStyle>
            <a:lvl1pPr marL="0" marR="0" indent="0" algn="l">
              <a:lnSpc>
                <a:spcPts val="1483"/>
              </a:lnSpc>
              <a:spcAft>
                <a:spcPts val="143"/>
              </a:spcAft>
              <a:tabLst>
                <a:tab pos="573681" algn="l"/>
                <a:tab pos="1095209" algn="l"/>
              </a:tabLst>
              <a:defRPr/>
            </a:lvl1pPr>
          </a:lstStyle>
          <a:p>
            <a:pPr marL="0" marR="0" indent="0" algn="l">
              <a:lnSpc>
                <a:spcPts val="1300"/>
              </a:lnSpc>
              <a:spcAft>
                <a:spcPts val="125"/>
              </a:spcAft>
              <a:tabLst>
                <a:tab pos="502920" algn="l"/>
                <a:tab pos="960120" algn="l"/>
              </a:tabLst>
            </a:pPr>
            <a:r>
              <a:rPr lang="it-IT" sz="1400" i="1" spc="-23">
                <a:solidFill>
                  <a:srgbClr val="000000"/>
                </a:solidFill>
                <a:latin typeface="Arial" panose="02020603050405020304" pitchFamily="2"/>
              </a:rPr>
              <a:t>pig</a:t>
            </a:r>
            <a:r>
              <a:rPr lang="it-IT" sz="1400" i="1" spc="-23" baseline="-25000">
                <a:solidFill>
                  <a:srgbClr val="000000"/>
                </a:solidFill>
                <a:latin typeface="Arial" panose="02020603050405020304" pitchFamily="2"/>
              </a:rPr>
              <a:t>li</a:t>
            </a:r>
            <a:r>
              <a:rPr lang="it-IT" sz="1000" i="1" spc="-23">
                <a:solidFill>
                  <a:srgbClr val="000000"/>
                </a:solidFill>
                <a:latin typeface="Arial" panose="02020603050405020304" pitchFamily="2"/>
              </a:rPr>
              <a:t>. i </a:t>
            </a:r>
            <a:r>
              <a:rPr lang="it-IT" sz="500" b="1" spc="-23">
                <a:solidFill>
                  <a:srgbClr val="000000"/>
                </a:solidFill>
                <a:latin typeface="Tahoma" panose="02020603050405020304" pitchFamily="2"/>
              </a:rPr>
              <a:t>111.11.1.5(</a:t>
            </a:r>
            <a:r>
              <a:rPr lang="it-IT" sz="500" b="1" spc="-23">
                <a:solidFill>
                  <a:srgbClr val="519471"/>
                </a:solidFill>
                <a:latin typeface="Tahoma" panose="02020603050405020304" pitchFamily="2"/>
              </a:rPr>
              <a:t> «A</a:t>
            </a:r>
            <a:r>
              <a:rPr lang="it-IT" sz="100" b="1" spc="-23">
                <a:solidFill>
                  <a:srgbClr val="000000"/>
                </a:solidFill>
                <a:latin typeface="Tahoma" panose="02020603050405020304" pitchFamily="2"/>
              </a:rPr>
              <a:t> </a:t>
            </a:r>
            <a:r>
              <a:rPr lang="it-IT" sz="500" b="1" spc="-23">
                <a:solidFill>
                  <a:srgbClr val="000000"/>
                </a:solidFill>
                <a:latin typeface="Tahoma" panose="02020603050405020304" pitchFamily="2"/>
              </a:rPr>
              <a:t>• </a:t>
            </a:r>
          </a:p>
        </p:txBody>
      </p:sp>
      <p:sp>
        <p:nvSpPr>
          <p:cNvPr id="901" name="Segnaposto testo 900"/>
          <p:cNvSpPr>
            <a:spLocks noGrp="1"/>
          </p:cNvSpPr>
          <p:nvPr>
            <p:ph type="body" idx="10"/>
          </p:nvPr>
        </p:nvSpPr>
        <p:spPr>
          <a:xfrm>
            <a:off x="2595020" y="1931917"/>
            <a:ext cx="576341" cy="436781"/>
          </a:xfrm>
          <a:prstGeom prst="rect">
            <a:avLst/>
          </a:prstGeom>
          <a:noFill/>
          <a:ln w="0" cmpd="sng">
            <a:noFill/>
            <a:prstDash val="solid"/>
          </a:ln>
        </p:spPr>
        <p:txBody>
          <a:bodyPr vert="horz" lIns="0" tIns="283119" rIns="0" bIns="0" anchor="t"/>
          <a:lstStyle>
            <a:lvl1pPr marL="0" marR="0" indent="0" algn="l">
              <a:lnSpc>
                <a:spcPts val="1369"/>
              </a:lnSpc>
              <a:spcAft>
                <a:spcPts val="0"/>
              </a:spcAft>
              <a:defRPr/>
            </a:lvl1pPr>
          </a:lstStyle>
          <a:p>
            <a:pPr marL="0" marR="0" indent="0" algn="l">
              <a:lnSpc>
                <a:spcPts val="1200"/>
              </a:lnSpc>
              <a:spcAft>
                <a:spcPts val="0"/>
              </a:spcAft>
            </a:pPr>
            <a:r>
              <a:rPr lang="it-IT" sz="1100" b="1" spc="188">
                <a:solidFill>
                  <a:srgbClr val="000000"/>
                </a:solidFill>
                <a:latin typeface="Arial" panose="02020603050405020304" pitchFamily="2"/>
              </a:rPr>
              <a:t>500 - </a:t>
            </a:r>
          </a:p>
        </p:txBody>
      </p:sp>
      <p:sp>
        <p:nvSpPr>
          <p:cNvPr id="902" name="Segnaposto testo 901"/>
          <p:cNvSpPr>
            <a:spLocks noGrp="1"/>
          </p:cNvSpPr>
          <p:nvPr>
            <p:ph type="body" idx="10"/>
          </p:nvPr>
        </p:nvSpPr>
        <p:spPr>
          <a:xfrm>
            <a:off x="1315338" y="2368698"/>
            <a:ext cx="1856026" cy="292587"/>
          </a:xfrm>
          <a:prstGeom prst="rect">
            <a:avLst/>
          </a:prstGeom>
          <a:noFill/>
          <a:ln w="0" cmpd="sng">
            <a:noFill/>
            <a:prstDash val="solid"/>
          </a:ln>
        </p:spPr>
        <p:txBody>
          <a:bodyPr vert="horz" lIns="0" tIns="168713" rIns="0" bIns="0" anchor="t"/>
          <a:lstStyle>
            <a:lvl1pPr marL="0" marR="0" indent="0" algn="r">
              <a:lnSpc>
                <a:spcPts val="1027"/>
              </a:lnSpc>
              <a:spcAft>
                <a:spcPts val="0"/>
              </a:spcAft>
              <a:defRPr/>
            </a:lvl1pPr>
          </a:lstStyle>
          <a:p>
            <a:pPr marL="0" marR="0" indent="0" algn="r">
              <a:lnSpc>
                <a:spcPts val="900"/>
              </a:lnSpc>
              <a:spcAft>
                <a:spcPts val="0"/>
              </a:spcAft>
            </a:pPr>
            <a:r>
              <a:rPr lang="it-IT" sz="1100" b="1" spc="245">
                <a:solidFill>
                  <a:srgbClr val="000000"/>
                </a:solidFill>
                <a:latin typeface="Arial" panose="02020603050405020304" pitchFamily="2"/>
              </a:rPr>
              <a:t>450 - </a:t>
            </a:r>
          </a:p>
        </p:txBody>
      </p:sp>
      <p:sp>
        <p:nvSpPr>
          <p:cNvPr id="903" name="Segnaposto testo 902"/>
          <p:cNvSpPr>
            <a:spLocks noGrp="1"/>
          </p:cNvSpPr>
          <p:nvPr>
            <p:ph type="body" idx="10"/>
          </p:nvPr>
        </p:nvSpPr>
        <p:spPr>
          <a:xfrm>
            <a:off x="3329558" y="1931920"/>
            <a:ext cx="5030358" cy="154693"/>
          </a:xfrm>
          <a:prstGeom prst="rect">
            <a:avLst/>
          </a:prstGeom>
          <a:noFill/>
          <a:ln w="0" cmpd="sng">
            <a:noFill/>
            <a:prstDash val="solid"/>
          </a:ln>
        </p:spPr>
        <p:txBody>
          <a:bodyPr vert="horz" lIns="0" tIns="0" rIns="0" bIns="0" anchor="t"/>
          <a:lstStyle>
            <a:lvl1pPr marL="0" marR="0" indent="156458" algn="l">
              <a:lnSpc>
                <a:spcPts val="1141"/>
              </a:lnSpc>
              <a:spcAft>
                <a:spcPts val="0"/>
              </a:spcAft>
              <a:buFont typeface="Wingdings"/>
              <a:buChar char="n"/>
              <a:tabLst>
                <a:tab pos="4902364" algn="r"/>
              </a:tabLst>
              <a:defRPr/>
            </a:lvl1pPr>
          </a:lstStyle>
          <a:p>
            <a:pPr marL="0" marR="0" indent="137160" algn="l">
              <a:lnSpc>
                <a:spcPts val="1000"/>
              </a:lnSpc>
              <a:spcAft>
                <a:spcPts val="0"/>
              </a:spcAft>
              <a:buFont typeface="Wingdings"/>
              <a:buChar char="n"/>
              <a:tabLst>
                <a:tab pos="4297680" algn="r"/>
              </a:tabLst>
            </a:pPr>
            <a:r>
              <a:rPr lang="it-IT" sz="1100" b="1" spc="0">
                <a:solidFill>
                  <a:srgbClr val="000000"/>
                </a:solidFill>
                <a:latin typeface="Arial" panose="02020603050405020304" pitchFamily="2"/>
              </a:rPr>
              <a:t>Scompenso </a:t>
            </a:r>
            <a:r>
              <a:rPr lang="it-IT" sz="1100" b="1" spc="0">
                <a:solidFill>
                  <a:srgbClr val="9BBB59"/>
                </a:solidFill>
                <a:latin typeface="Arial" panose="02020603050405020304" pitchFamily="2"/>
              </a:rPr>
              <a:t>■</a:t>
            </a:r>
            <a:r>
              <a:rPr lang="it-IT" sz="1100" b="1" spc="0">
                <a:solidFill>
                  <a:srgbClr val="000000"/>
                </a:solidFill>
                <a:latin typeface="Arial" panose="02020603050405020304" pitchFamily="2"/>
              </a:rPr>
              <a:t>Complicanze a lungo del diabete </a:t>
            </a:r>
          </a:p>
        </p:txBody>
      </p:sp>
      <p:sp>
        <p:nvSpPr>
          <p:cNvPr id="904" name="Segnaposto testo 903"/>
          <p:cNvSpPr>
            <a:spLocks noGrp="1"/>
          </p:cNvSpPr>
          <p:nvPr>
            <p:ph type="body" idx="10"/>
          </p:nvPr>
        </p:nvSpPr>
        <p:spPr>
          <a:xfrm>
            <a:off x="3329561" y="2086613"/>
            <a:ext cx="3290937" cy="140694"/>
          </a:xfrm>
          <a:prstGeom prst="rect">
            <a:avLst/>
          </a:prstGeom>
          <a:noFill/>
          <a:ln w="0" cmpd="sng">
            <a:noFill/>
            <a:prstDash val="solid"/>
          </a:ln>
        </p:spPr>
        <p:txBody>
          <a:bodyPr vert="horz" lIns="0" tIns="0" rIns="0" bIns="0" anchor="t"/>
          <a:lstStyle>
            <a:lvl1pPr marL="0" marR="0" indent="156458" algn="l">
              <a:lnSpc>
                <a:spcPts val="1141"/>
              </a:lnSpc>
              <a:spcAft>
                <a:spcPts val="0"/>
              </a:spcAft>
              <a:buFont typeface="Wingdings"/>
              <a:buChar char="n"/>
              <a:tabLst>
                <a:tab pos="2659793" algn="l"/>
              </a:tabLst>
              <a:defRPr/>
            </a:lvl1pPr>
          </a:lstStyle>
          <a:p>
            <a:pPr marL="0" marR="0" indent="137160" algn="l">
              <a:lnSpc>
                <a:spcPts val="1000"/>
              </a:lnSpc>
              <a:spcAft>
                <a:spcPts val="0"/>
              </a:spcAft>
              <a:buFont typeface="Wingdings"/>
              <a:buChar char="n"/>
              <a:tabLst>
                <a:tab pos="2331720" algn="l"/>
              </a:tabLst>
            </a:pPr>
            <a:r>
              <a:rPr lang="it-IT" sz="1100" b="1" spc="-23">
                <a:solidFill>
                  <a:srgbClr val="03002B"/>
                </a:solidFill>
                <a:latin typeface="Arial" panose="02020603050405020304" pitchFamily="2"/>
              </a:rPr>
              <a:t>Complicanze</a:t>
            </a:r>
            <a:r>
              <a:rPr lang="it-IT" sz="1100" b="1" spc="-23">
                <a:solidFill>
                  <a:srgbClr val="000000"/>
                </a:solidFill>
                <a:latin typeface="Arial" panose="02020603050405020304" pitchFamily="2"/>
              </a:rPr>
              <a:t> a breve del diabete</a:t>
            </a:r>
            <a:r>
              <a:rPr lang="it-IT" sz="100" b="1" spc="-23">
                <a:solidFill>
                  <a:srgbClr val="4F81BD"/>
                </a:solidFill>
                <a:latin typeface="Arial" panose="02020603050405020304" pitchFamily="2"/>
              </a:rPr>
              <a:t> </a:t>
            </a:r>
            <a:r>
              <a:rPr lang="it-IT" sz="1100" b="1" spc="-23">
                <a:solidFill>
                  <a:srgbClr val="4F81BD"/>
                </a:solidFill>
                <a:latin typeface="Arial" panose="02020603050405020304" pitchFamily="2"/>
              </a:rPr>
              <a:t>■</a:t>
            </a:r>
            <a:r>
              <a:rPr lang="it-IT" sz="1100" b="1" spc="-23">
                <a:solidFill>
                  <a:srgbClr val="000000"/>
                </a:solidFill>
                <a:latin typeface="Arial" panose="02020603050405020304" pitchFamily="2"/>
              </a:rPr>
              <a:t> BPCO </a:t>
            </a:r>
          </a:p>
        </p:txBody>
      </p:sp>
      <p:sp>
        <p:nvSpPr>
          <p:cNvPr id="907" name="Segnaposto testo 906"/>
          <p:cNvSpPr>
            <a:spLocks noGrp="1"/>
          </p:cNvSpPr>
          <p:nvPr>
            <p:ph type="body" idx="10"/>
          </p:nvPr>
        </p:nvSpPr>
        <p:spPr>
          <a:xfrm>
            <a:off x="2541546" y="1088456"/>
            <a:ext cx="5818371" cy="843464"/>
          </a:xfrm>
          <a:prstGeom prst="rect">
            <a:avLst/>
          </a:prstGeom>
          <a:noFill/>
          <a:ln w="0" cmpd="sng">
            <a:noFill/>
            <a:prstDash val="solid"/>
          </a:ln>
        </p:spPr>
        <p:txBody>
          <a:bodyPr vert="horz" lIns="0" tIns="97028" rIns="0" bIns="0" anchor="t">
            <a:normAutofit fontScale="90000"/>
          </a:bodyPr>
          <a:lstStyle>
            <a:lvl1pPr marL="730139" marR="0" indent="0" algn="l">
              <a:lnSpc>
                <a:spcPts val="2395"/>
              </a:lnSpc>
              <a:spcBef>
                <a:spcPts val="473"/>
              </a:spcBef>
              <a:spcAft>
                <a:spcPts val="730"/>
              </a:spcAft>
              <a:defRPr/>
            </a:lvl1pPr>
          </a:lstStyle>
          <a:p>
            <a:pPr marL="0" marR="0" indent="0" algn="l">
              <a:lnSpc>
                <a:spcPts val="2100"/>
              </a:lnSpc>
              <a:spcAft>
                <a:spcPts val="0"/>
              </a:spcAft>
            </a:pPr>
            <a:r>
              <a:rPr lang="it-IT" sz="2100" b="1" spc="91">
                <a:solidFill>
                  <a:srgbClr val="FF0002"/>
                </a:solidFill>
                <a:latin typeface="Arial" panose="02020603050405020304" pitchFamily="2"/>
              </a:rPr>
              <a:t>Tasso ospedalizzazione BPCO, scompenso e </a:t>
            </a:r>
          </a:p>
          <a:p>
            <a:pPr marL="640080" marR="0" indent="0" algn="l">
              <a:lnSpc>
                <a:spcPts val="2100"/>
              </a:lnSpc>
              <a:spcBef>
                <a:spcPts val="415"/>
              </a:spcBef>
              <a:spcAft>
                <a:spcPts val="640"/>
              </a:spcAft>
            </a:pPr>
            <a:r>
              <a:rPr lang="it-IT" sz="2100" b="1" spc="188">
                <a:solidFill>
                  <a:srgbClr val="FF0002"/>
                </a:solidFill>
                <a:latin typeface="Arial" panose="02020603050405020304" pitchFamily="2"/>
              </a:rPr>
              <a:t>complicanze del diabete 2015 </a:t>
            </a:r>
          </a:p>
        </p:txBody>
      </p:sp>
    </p:spTree>
    <p:extLst>
      <p:ext uri="{BB962C8B-B14F-4D97-AF65-F5344CB8AC3E}">
        <p14:creationId xmlns:p14="http://schemas.microsoft.com/office/powerpoint/2010/main" val="42730825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54_1_">
    <p:bg>
      <p:bgPr>
        <a:solidFill>
          <a:schemeClr val="bg1">
            <a:alpha val="0"/>
          </a:schemeClr>
        </a:solidFill>
        <a:effectLst/>
      </p:bgPr>
    </p:bg>
    <p:spTree>
      <p:nvGrpSpPr>
        <p:cNvPr id="1" name=""/>
        <p:cNvGrpSpPr/>
        <p:nvPr/>
      </p:nvGrpSpPr>
      <p:grpSpPr>
        <a:xfrm>
          <a:off x="0" y="0"/>
          <a:ext cx="0" cy="0"/>
          <a:chOff x="0" y="0"/>
          <a:chExt cx="0" cy="0"/>
        </a:xfrm>
      </p:grpSpPr>
      <p:sp>
        <p:nvSpPr>
          <p:cNvPr id="918" name="Segnaposto testo 917"/>
          <p:cNvSpPr>
            <a:spLocks noGrp="1"/>
          </p:cNvSpPr>
          <p:nvPr>
            <p:ph type="body" idx="10"/>
          </p:nvPr>
        </p:nvSpPr>
        <p:spPr>
          <a:xfrm>
            <a:off x="281486" y="111998"/>
            <a:ext cx="10219655" cy="798666"/>
          </a:xfrm>
          <a:prstGeom prst="rect">
            <a:avLst/>
          </a:prstGeom>
          <a:noFill/>
          <a:ln w="0" cmpd="sng">
            <a:noFill/>
            <a:prstDash val="solid"/>
          </a:ln>
        </p:spPr>
        <p:txBody>
          <a:bodyPr vert="horz" lIns="0" tIns="0" rIns="0" bIns="0" anchor="t">
            <a:normAutofit fontScale="65000"/>
          </a:bodyPr>
          <a:lstStyle>
            <a:lvl1pPr marL="521528" marR="0" indent="0" algn="l">
              <a:lnSpc>
                <a:spcPts val="3080"/>
              </a:lnSpc>
              <a:spcBef>
                <a:spcPts val="228"/>
              </a:spcBef>
              <a:spcAft>
                <a:spcPts val="0"/>
              </a:spcAft>
              <a:defRPr/>
            </a:lvl1pPr>
          </a:lstStyle>
          <a:p>
            <a:pPr marL="457200" marR="0" indent="0" algn="l">
              <a:lnSpc>
                <a:spcPts val="2800"/>
              </a:lnSpc>
              <a:spcAft>
                <a:spcPts val="0"/>
              </a:spcAft>
            </a:pPr>
            <a:r>
              <a:rPr lang="it-IT" sz="2400" spc="513">
                <a:solidFill>
                  <a:srgbClr val="CC0000"/>
                </a:solidFill>
                <a:latin typeface="Arial Narrow" panose="02020603050405020304" pitchFamily="2"/>
              </a:rPr>
              <a:t>IL MODELLO FERRARESE </a:t>
            </a:r>
          </a:p>
          <a:p>
            <a:pPr marL="457200" marR="0" indent="0" algn="l">
              <a:lnSpc>
                <a:spcPts val="2700"/>
              </a:lnSpc>
              <a:spcBef>
                <a:spcPts val="200"/>
              </a:spcBef>
              <a:spcAft>
                <a:spcPts val="0"/>
              </a:spcAft>
            </a:pPr>
            <a:r>
              <a:rPr lang="it-IT" sz="2400" spc="581">
                <a:solidFill>
                  <a:srgbClr val="CC0000"/>
                </a:solidFill>
                <a:latin typeface="Arial Narrow" panose="02020603050405020304" pitchFamily="2"/>
              </a:rPr>
              <a:t>AMBITI DI COOPERAZIONE </a:t>
            </a:r>
          </a:p>
        </p:txBody>
      </p:sp>
      <p:sp>
        <p:nvSpPr>
          <p:cNvPr id="919" name="Segnaposto testo 918"/>
          <p:cNvSpPr>
            <a:spLocks noGrp="1"/>
          </p:cNvSpPr>
          <p:nvPr>
            <p:ph type="body" idx="10"/>
          </p:nvPr>
        </p:nvSpPr>
        <p:spPr>
          <a:xfrm>
            <a:off x="5836941" y="3131665"/>
            <a:ext cx="4412425" cy="1824122"/>
          </a:xfrm>
          <a:prstGeom prst="rect">
            <a:avLst/>
          </a:prstGeom>
          <a:solidFill>
            <a:srgbClr val="2583C5"/>
          </a:solidFill>
          <a:ln w="0" cmpd="sng">
            <a:noFill/>
            <a:prstDash val="solid"/>
          </a:ln>
        </p:spPr>
        <p:txBody>
          <a:bodyPr vert="horz" lIns="0" tIns="297601" rIns="0" bIns="0" anchor="t">
            <a:normAutofit fontScale="75000"/>
          </a:bodyPr>
          <a:lstStyle>
            <a:lvl1pPr marL="0" marR="0" indent="0" algn="ctr">
              <a:lnSpc>
                <a:spcPts val="3080"/>
              </a:lnSpc>
              <a:spcAft>
                <a:spcPts val="3308"/>
              </a:spcAft>
              <a:defRPr/>
            </a:lvl1pPr>
          </a:lstStyle>
          <a:p>
            <a:pPr marL="0" marR="0" indent="0" algn="ctr">
              <a:lnSpc>
                <a:spcPts val="2700"/>
              </a:lnSpc>
              <a:spcAft>
                <a:spcPts val="2900"/>
              </a:spcAft>
            </a:pPr>
            <a:r>
              <a:rPr lang="it-IT" sz="1900" b="1" spc="0">
                <a:solidFill>
                  <a:srgbClr val="FFFFFF"/>
                </a:solidFill>
                <a:latin typeface="Arial Narrow" panose="02020603050405020304" pitchFamily="2"/>
              </a:rPr>
              <a:t>ASSISTENZA OSPEDALIERA </a:t>
            </a:r>
            <a:r>
              <a:t/>
            </a:r>
            <a:br/>
            <a:r>
              <a:rPr lang="it-IT" sz="1700" spc="0">
                <a:solidFill>
                  <a:srgbClr val="FFFFFF"/>
                </a:solidFill>
                <a:latin typeface="Arial Narrow" panose="02020603050405020304" pitchFamily="2"/>
              </a:rPr>
              <a:t>presso tutti i presidi ospedalieri </a:t>
            </a:r>
            <a:r>
              <a:t/>
            </a:r>
            <a:br/>
            <a:r>
              <a:rPr lang="it-IT" sz="1700" spc="0">
                <a:solidFill>
                  <a:srgbClr val="FFFFFF"/>
                </a:solidFill>
                <a:latin typeface="Arial Narrow" panose="02020603050405020304" pitchFamily="2"/>
              </a:rPr>
              <a:t>della Provincia </a:t>
            </a:r>
          </a:p>
        </p:txBody>
      </p:sp>
      <p:sp>
        <p:nvSpPr>
          <p:cNvPr id="923" name="Segnaposto testo 922"/>
          <p:cNvSpPr>
            <a:spLocks noGrp="1"/>
          </p:cNvSpPr>
          <p:nvPr>
            <p:ph type="body" idx="10"/>
          </p:nvPr>
        </p:nvSpPr>
        <p:spPr>
          <a:xfrm>
            <a:off x="560003" y="2227306"/>
            <a:ext cx="2349184" cy="1666628"/>
          </a:xfrm>
          <a:prstGeom prst="rect">
            <a:avLst/>
          </a:prstGeom>
          <a:solidFill>
            <a:srgbClr val="1CACE3"/>
          </a:solidFill>
          <a:ln w="0" cmpd="sng">
            <a:noFill/>
            <a:prstDash val="solid"/>
          </a:ln>
        </p:spPr>
        <p:txBody>
          <a:bodyPr vert="horz" lIns="0" tIns="705263" rIns="0" bIns="0" anchor="t"/>
          <a:lstStyle>
            <a:lvl1pPr marL="0" marR="0" indent="0" algn="ctr">
              <a:lnSpc>
                <a:spcPts val="2281"/>
              </a:lnSpc>
              <a:spcAft>
                <a:spcPts val="5772"/>
              </a:spcAft>
              <a:defRPr/>
            </a:lvl1pPr>
          </a:lstStyle>
          <a:p>
            <a:pPr marL="0" marR="0" indent="0" algn="ctr">
              <a:lnSpc>
                <a:spcPts val="2000"/>
              </a:lnSpc>
              <a:spcAft>
                <a:spcPts val="5060"/>
              </a:spcAft>
            </a:pPr>
            <a:r>
              <a:rPr lang="it-IT" sz="1900" b="1" spc="57">
                <a:solidFill>
                  <a:srgbClr val="FFFFFF"/>
                </a:solidFill>
                <a:latin typeface="Arial Narrow" panose="02020603050405020304" pitchFamily="2"/>
              </a:rPr>
              <a:t>Modello Ferrara </a:t>
            </a:r>
          </a:p>
        </p:txBody>
      </p:sp>
      <p:sp>
        <p:nvSpPr>
          <p:cNvPr id="924" name="Segnaposto testo 923"/>
          <p:cNvSpPr>
            <a:spLocks noGrp="1"/>
          </p:cNvSpPr>
          <p:nvPr>
            <p:ph type="body" idx="10"/>
          </p:nvPr>
        </p:nvSpPr>
        <p:spPr>
          <a:xfrm>
            <a:off x="3230038" y="3440352"/>
            <a:ext cx="2295709" cy="1209548"/>
          </a:xfrm>
          <a:prstGeom prst="rect">
            <a:avLst/>
          </a:prstGeom>
          <a:solidFill>
            <a:srgbClr val="2583C5"/>
          </a:solidFill>
          <a:ln w="0" cmpd="sng">
            <a:noFill/>
            <a:prstDash val="solid"/>
          </a:ln>
        </p:spPr>
        <p:txBody>
          <a:bodyPr vert="horz" lIns="0" tIns="337426" rIns="0" bIns="0" anchor="t"/>
          <a:lstStyle>
            <a:lvl1pPr marL="625834" marR="0" indent="-573681" algn="l">
              <a:lnSpc>
                <a:spcPts val="2167"/>
              </a:lnSpc>
              <a:spcAft>
                <a:spcPts val="2789"/>
              </a:spcAft>
              <a:defRPr/>
            </a:lvl1pPr>
          </a:lstStyle>
          <a:p>
            <a:pPr marL="548640" marR="0" indent="-502920" algn="l">
              <a:lnSpc>
                <a:spcPts val="1900"/>
              </a:lnSpc>
              <a:spcAft>
                <a:spcPts val="2445"/>
              </a:spcAft>
            </a:pPr>
            <a:r>
              <a:rPr lang="it-IT" sz="1900" b="1" spc="0">
                <a:solidFill>
                  <a:srgbClr val="FFFFFF"/>
                </a:solidFill>
                <a:latin typeface="Arial Narrow" panose="02020603050405020304" pitchFamily="2"/>
              </a:rPr>
              <a:t>Azienda Ospedaliera di Ferrara </a:t>
            </a:r>
          </a:p>
        </p:txBody>
      </p:sp>
      <p:sp>
        <p:nvSpPr>
          <p:cNvPr id="927" name="Segnaposto testo 926"/>
          <p:cNvSpPr>
            <a:spLocks noGrp="1"/>
          </p:cNvSpPr>
          <p:nvPr>
            <p:ph type="body" idx="10"/>
          </p:nvPr>
        </p:nvSpPr>
        <p:spPr>
          <a:xfrm>
            <a:off x="402547" y="4968386"/>
            <a:ext cx="9971591" cy="2515692"/>
          </a:xfrm>
          <a:prstGeom prst="rect">
            <a:avLst/>
          </a:prstGeom>
          <a:noFill/>
          <a:ln w="0" cmpd="sng">
            <a:noFill/>
            <a:prstDash val="solid"/>
          </a:ln>
        </p:spPr>
        <p:txBody>
          <a:bodyPr vert="horz" lIns="0" tIns="83994" rIns="0" bIns="0" anchor="t"/>
          <a:lstStyle>
            <a:lvl1pPr marL="0" marR="0" indent="0" algn="just">
              <a:lnSpc>
                <a:spcPts val="1939"/>
              </a:lnSpc>
              <a:spcBef>
                <a:spcPts val="319"/>
              </a:spcBef>
              <a:spcAft>
                <a:spcPts val="394"/>
              </a:spcAft>
              <a:defRPr/>
            </a:lvl1pPr>
          </a:lstStyle>
          <a:p>
            <a:pPr marL="0" marR="0" indent="0" algn="just">
              <a:lnSpc>
                <a:spcPts val="1600"/>
              </a:lnSpc>
              <a:spcAft>
                <a:spcPts val="0"/>
              </a:spcAft>
            </a:pPr>
            <a:r>
              <a:rPr lang="it-IT" sz="1500" spc="51">
                <a:solidFill>
                  <a:srgbClr val="001F5F"/>
                </a:solidFill>
                <a:latin typeface="Tahoma" panose="02020603050405020304" pitchFamily="2"/>
              </a:rPr>
              <a:t>PRINCIPI SANCITI NELL</a:t>
            </a:r>
            <a:r>
              <a:rPr lang="it-IT" sz="1700" spc="51">
                <a:solidFill>
                  <a:srgbClr val="001F5F"/>
                </a:solidFill>
                <a:latin typeface="Lucida Console" panose="02020603050405020304"/>
              </a:rPr>
              <a:t>’</a:t>
            </a:r>
            <a:r>
              <a:rPr lang="it-IT" sz="1500" spc="51">
                <a:solidFill>
                  <a:srgbClr val="001F5F"/>
                </a:solidFill>
                <a:latin typeface="Tahoma" panose="02020603050405020304" pitchFamily="2"/>
              </a:rPr>
              <a:t>ACCORDO: </a:t>
            </a:r>
          </a:p>
          <a:p>
            <a:pPr marL="0" marR="0" indent="0" algn="just">
              <a:lnSpc>
                <a:spcPts val="1700"/>
              </a:lnSpc>
              <a:spcBef>
                <a:spcPts val="245"/>
              </a:spcBef>
              <a:spcAft>
                <a:spcPts val="0"/>
              </a:spcAft>
            </a:pPr>
            <a:r>
              <a:rPr lang="it-IT" sz="1700" spc="103">
                <a:solidFill>
                  <a:srgbClr val="001F5F"/>
                </a:solidFill>
                <a:latin typeface="Arial" panose="02020603050405020304" pitchFamily="2"/>
              </a:rPr>
              <a:t></a:t>
            </a:r>
            <a:r>
              <a:rPr lang="it-IT" sz="1800" spc="103">
                <a:solidFill>
                  <a:srgbClr val="001F5F"/>
                </a:solidFill>
                <a:latin typeface="Arial Narrow" panose="02020603050405020304" pitchFamily="2"/>
              </a:rPr>
              <a:t>Mission ben distinte: </a:t>
            </a:r>
            <a:r>
              <a:rPr lang="it-IT" sz="1500" spc="103">
                <a:solidFill>
                  <a:srgbClr val="001F5F"/>
                </a:solidFill>
                <a:latin typeface="Tahoma" panose="02020603050405020304" pitchFamily="2"/>
              </a:rPr>
              <a:t>ogni azienda conserva obiettivi e ruoli specifici </a:t>
            </a:r>
          </a:p>
          <a:p>
            <a:pPr marL="0" marR="0" indent="0" algn="just">
              <a:lnSpc>
                <a:spcPts val="1900"/>
              </a:lnSpc>
              <a:spcBef>
                <a:spcPts val="25"/>
              </a:spcBef>
              <a:spcAft>
                <a:spcPts val="0"/>
              </a:spcAft>
            </a:pPr>
            <a:r>
              <a:rPr lang="it-IT" sz="1700" spc="103">
                <a:solidFill>
                  <a:srgbClr val="001F5F"/>
                </a:solidFill>
                <a:latin typeface="Arial" panose="02020603050405020304" pitchFamily="2"/>
              </a:rPr>
              <a:t></a:t>
            </a:r>
            <a:r>
              <a:rPr lang="it-IT" sz="1800" spc="103">
                <a:solidFill>
                  <a:srgbClr val="001F5F"/>
                </a:solidFill>
                <a:latin typeface="Arial Narrow" panose="02020603050405020304" pitchFamily="2"/>
              </a:rPr>
              <a:t>Mantenimento dell</a:t>
            </a:r>
            <a:r>
              <a:rPr lang="it-IT" sz="1700" b="1" spc="103">
                <a:solidFill>
                  <a:srgbClr val="001F5F"/>
                </a:solidFill>
                <a:latin typeface="Lucida Console" panose="02020603050405020304"/>
              </a:rPr>
              <a:t>’</a:t>
            </a:r>
            <a:r>
              <a:rPr lang="it-IT" sz="1800" spc="103">
                <a:solidFill>
                  <a:srgbClr val="001F5F"/>
                </a:solidFill>
                <a:latin typeface="Arial Narrow" panose="02020603050405020304" pitchFamily="2"/>
              </a:rPr>
              <a:t>identità </a:t>
            </a:r>
            <a:r>
              <a:rPr lang="it-IT" sz="1500" spc="103">
                <a:solidFill>
                  <a:srgbClr val="001F5F"/>
                </a:solidFill>
                <a:latin typeface="Tahoma" panose="02020603050405020304" pitchFamily="2"/>
              </a:rPr>
              <a:t>sui territori, per esigenze definite che vengono rispettate </a:t>
            </a:r>
          </a:p>
          <a:p>
            <a:pPr marL="0" marR="0" indent="0" algn="just">
              <a:lnSpc>
                <a:spcPts val="1700"/>
              </a:lnSpc>
              <a:spcBef>
                <a:spcPts val="190"/>
              </a:spcBef>
              <a:spcAft>
                <a:spcPts val="0"/>
              </a:spcAft>
            </a:pPr>
            <a:r>
              <a:rPr lang="it-IT" sz="1700" spc="97">
                <a:solidFill>
                  <a:srgbClr val="001F5F"/>
                </a:solidFill>
                <a:latin typeface="Arial" panose="02020603050405020304" pitchFamily="2"/>
              </a:rPr>
              <a:t></a:t>
            </a:r>
            <a:r>
              <a:rPr lang="it-IT" sz="1800" spc="97">
                <a:solidFill>
                  <a:srgbClr val="001F5F"/>
                </a:solidFill>
                <a:latin typeface="Arial Narrow" panose="02020603050405020304" pitchFamily="2"/>
              </a:rPr>
              <a:t>Condivisione della vision e della strategia da parte dei DG, </a:t>
            </a:r>
            <a:r>
              <a:rPr lang="it-IT" sz="1500" spc="97">
                <a:solidFill>
                  <a:srgbClr val="001F5F"/>
                </a:solidFill>
                <a:latin typeface="Tahoma" panose="02020603050405020304" pitchFamily="2"/>
              </a:rPr>
              <a:t>con la declinazione di obiettivi trasversali </a:t>
            </a:r>
          </a:p>
          <a:p>
            <a:pPr marL="0" marR="0" indent="0" algn="just">
              <a:lnSpc>
                <a:spcPts val="1600"/>
              </a:lnSpc>
              <a:spcBef>
                <a:spcPts val="210"/>
              </a:spcBef>
              <a:spcAft>
                <a:spcPts val="0"/>
              </a:spcAft>
            </a:pPr>
            <a:r>
              <a:rPr lang="it-IT" sz="1500" spc="6">
                <a:solidFill>
                  <a:srgbClr val="001F5F"/>
                </a:solidFill>
                <a:latin typeface="Tahoma" panose="02020603050405020304" pitchFamily="2"/>
              </a:rPr>
              <a:t>comuni </a:t>
            </a:r>
          </a:p>
          <a:p>
            <a:pPr marL="0" marR="0" indent="0" algn="just">
              <a:lnSpc>
                <a:spcPts val="1700"/>
              </a:lnSpc>
              <a:spcBef>
                <a:spcPts val="280"/>
              </a:spcBef>
              <a:spcAft>
                <a:spcPts val="0"/>
              </a:spcAft>
            </a:pPr>
            <a:r>
              <a:rPr lang="it-IT" sz="1700" spc="114">
                <a:solidFill>
                  <a:srgbClr val="001F5F"/>
                </a:solidFill>
                <a:latin typeface="Arial" panose="02020603050405020304" pitchFamily="2"/>
              </a:rPr>
              <a:t></a:t>
            </a:r>
            <a:r>
              <a:rPr lang="it-IT" sz="1800" spc="114">
                <a:solidFill>
                  <a:srgbClr val="001F5F"/>
                </a:solidFill>
                <a:latin typeface="Arial Narrow" panose="02020603050405020304" pitchFamily="2"/>
              </a:rPr>
              <a:t>Il cittadino vede che i processi funzionano</a:t>
            </a:r>
            <a:r>
              <a:rPr lang="it-IT" sz="1500" spc="114">
                <a:solidFill>
                  <a:srgbClr val="001F5F"/>
                </a:solidFill>
                <a:latin typeface="Tahoma" panose="02020603050405020304" pitchFamily="2"/>
              </a:rPr>
              <a:t>, senza percepire i cambiamenti interni </a:t>
            </a:r>
          </a:p>
          <a:p>
            <a:pPr marL="0" marR="0" indent="0" algn="just">
              <a:lnSpc>
                <a:spcPts val="1700"/>
              </a:lnSpc>
              <a:spcBef>
                <a:spcPts val="215"/>
              </a:spcBef>
              <a:spcAft>
                <a:spcPts val="0"/>
              </a:spcAft>
            </a:pPr>
            <a:r>
              <a:rPr lang="it-IT" sz="1700" spc="148">
                <a:solidFill>
                  <a:srgbClr val="001F5F"/>
                </a:solidFill>
                <a:latin typeface="Arial" panose="02020603050405020304" pitchFamily="2"/>
              </a:rPr>
              <a:t></a:t>
            </a:r>
            <a:r>
              <a:rPr lang="it-IT" sz="1800" spc="148">
                <a:solidFill>
                  <a:srgbClr val="001F5F"/>
                </a:solidFill>
                <a:latin typeface="Arial Narrow" panose="02020603050405020304" pitchFamily="2"/>
              </a:rPr>
              <a:t>Far lavorare i professionisti fianco a fianco: </a:t>
            </a:r>
            <a:r>
              <a:rPr lang="it-IT" sz="1500" spc="148">
                <a:solidFill>
                  <a:srgbClr val="001F5F"/>
                </a:solidFill>
                <a:latin typeface="Tahoma" panose="02020603050405020304" pitchFamily="2"/>
              </a:rPr>
              <a:t>collaborazione tra medici ospedalieri, territoriali e </a:t>
            </a:r>
          </a:p>
          <a:p>
            <a:pPr marL="0" marR="0" indent="0" algn="just">
              <a:lnSpc>
                <a:spcPts val="1600"/>
              </a:lnSpc>
              <a:spcBef>
                <a:spcPts val="210"/>
              </a:spcBef>
              <a:spcAft>
                <a:spcPts val="0"/>
              </a:spcAft>
            </a:pPr>
            <a:r>
              <a:rPr lang="it-IT" sz="1500" spc="211">
                <a:solidFill>
                  <a:srgbClr val="001F5F"/>
                </a:solidFill>
                <a:latin typeface="Tahoma" panose="02020603050405020304" pitchFamily="2"/>
              </a:rPr>
              <a:t>MMG </a:t>
            </a:r>
          </a:p>
          <a:p>
            <a:pPr marL="0" marR="0" indent="0" algn="just">
              <a:lnSpc>
                <a:spcPts val="1700"/>
              </a:lnSpc>
              <a:spcBef>
                <a:spcPts val="280"/>
              </a:spcBef>
              <a:spcAft>
                <a:spcPts val="345"/>
              </a:spcAft>
            </a:pPr>
            <a:r>
              <a:rPr lang="it-IT" sz="1700" spc="148">
                <a:solidFill>
                  <a:srgbClr val="001F5F"/>
                </a:solidFill>
                <a:latin typeface="Arial" panose="02020603050405020304" pitchFamily="2"/>
              </a:rPr>
              <a:t></a:t>
            </a:r>
            <a:r>
              <a:rPr lang="it-IT" sz="1800" spc="148">
                <a:solidFill>
                  <a:srgbClr val="001F5F"/>
                </a:solidFill>
                <a:latin typeface="Arial Narrow" panose="02020603050405020304" pitchFamily="2"/>
              </a:rPr>
              <a:t>Superare i vincoli amministrativi e contrattuali. </a:t>
            </a:r>
          </a:p>
        </p:txBody>
      </p:sp>
    </p:spTree>
    <p:extLst>
      <p:ext uri="{BB962C8B-B14F-4D97-AF65-F5344CB8AC3E}">
        <p14:creationId xmlns:p14="http://schemas.microsoft.com/office/powerpoint/2010/main" val="17689215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55_1_">
    <p:bg>
      <p:bgPr>
        <a:solidFill>
          <a:schemeClr val="bg1">
            <a:alpha val="0"/>
          </a:schemeClr>
        </a:solidFill>
        <a:effectLst/>
      </p:bgPr>
    </p:bg>
    <p:spTree>
      <p:nvGrpSpPr>
        <p:cNvPr id="1" name=""/>
        <p:cNvGrpSpPr/>
        <p:nvPr/>
      </p:nvGrpSpPr>
      <p:grpSpPr>
        <a:xfrm>
          <a:off x="0" y="0"/>
          <a:ext cx="0" cy="0"/>
          <a:chOff x="0" y="0"/>
          <a:chExt cx="0" cy="0"/>
        </a:xfrm>
      </p:grpSpPr>
      <p:sp>
        <p:nvSpPr>
          <p:cNvPr id="931" name="Segnaposto testo 930"/>
          <p:cNvSpPr>
            <a:spLocks noGrp="1"/>
          </p:cNvSpPr>
          <p:nvPr>
            <p:ph type="body" idx="10"/>
          </p:nvPr>
        </p:nvSpPr>
        <p:spPr>
          <a:xfrm>
            <a:off x="4117570" y="293987"/>
            <a:ext cx="6431847" cy="506778"/>
          </a:xfrm>
          <a:prstGeom prst="rect">
            <a:avLst/>
          </a:prstGeom>
          <a:noFill/>
          <a:ln w="0" cmpd="sng">
            <a:noFill/>
            <a:prstDash val="solid"/>
          </a:ln>
        </p:spPr>
        <p:txBody>
          <a:bodyPr vert="horz" lIns="0" tIns="3622" rIns="0" bIns="0" anchor="t"/>
          <a:lstStyle>
            <a:lvl1pPr marL="0" marR="0" indent="0" algn="l">
              <a:lnSpc>
                <a:spcPts val="4107"/>
              </a:lnSpc>
              <a:spcAft>
                <a:spcPts val="0"/>
              </a:spcAft>
              <a:defRPr/>
            </a:lvl1pPr>
          </a:lstStyle>
          <a:p>
            <a:pPr marL="0" marR="0" indent="0" algn="l">
              <a:lnSpc>
                <a:spcPts val="3600"/>
              </a:lnSpc>
              <a:spcAft>
                <a:spcPts val="0"/>
              </a:spcAft>
            </a:pPr>
            <a:r>
              <a:rPr lang="it-IT" sz="3700" b="1" spc="97">
                <a:solidFill>
                  <a:srgbClr val="C00000"/>
                </a:solidFill>
                <a:latin typeface="Arial Narrow" panose="02020603050405020304" pitchFamily="2"/>
              </a:rPr>
              <a:t>GLI OBIETTIVI DEI MODELLI </a:t>
            </a:r>
          </a:p>
        </p:txBody>
      </p:sp>
      <p:sp>
        <p:nvSpPr>
          <p:cNvPr id="932" name="Segnaposto testo 931"/>
          <p:cNvSpPr>
            <a:spLocks noGrp="1"/>
          </p:cNvSpPr>
          <p:nvPr>
            <p:ph type="body" idx="10"/>
          </p:nvPr>
        </p:nvSpPr>
        <p:spPr>
          <a:xfrm>
            <a:off x="7718216" y="800768"/>
            <a:ext cx="2837143" cy="1227747"/>
          </a:xfrm>
          <a:prstGeom prst="rect">
            <a:avLst/>
          </a:prstGeom>
          <a:noFill/>
          <a:ln w="0" cmpd="sng">
            <a:noFill/>
            <a:prstDash val="solid"/>
          </a:ln>
        </p:spPr>
        <p:txBody>
          <a:bodyPr vert="horz" lIns="0" tIns="0" rIns="0" bIns="0" anchor="t"/>
          <a:lstStyle>
            <a:lvl1pPr marL="0" marR="0" indent="0" algn="l">
              <a:lnSpc>
                <a:spcPts val="3992"/>
              </a:lnSpc>
              <a:spcAft>
                <a:spcPts val="6000"/>
              </a:spcAft>
              <a:defRPr/>
            </a:lvl1pPr>
          </a:lstStyle>
          <a:p>
            <a:pPr marL="0" marR="0" indent="0" algn="l">
              <a:lnSpc>
                <a:spcPts val="3500"/>
              </a:lnSpc>
              <a:spcAft>
                <a:spcPts val="5260"/>
              </a:spcAft>
            </a:pPr>
            <a:r>
              <a:rPr lang="it-IT" sz="3700" b="1" spc="143">
                <a:solidFill>
                  <a:srgbClr val="C00000"/>
                </a:solidFill>
                <a:latin typeface="Arial Narrow" panose="02020603050405020304" pitchFamily="2"/>
              </a:rPr>
              <a:t>INNOVATIVI </a:t>
            </a:r>
          </a:p>
        </p:txBody>
      </p:sp>
      <p:sp>
        <p:nvSpPr>
          <p:cNvPr id="933" name="Segnaposto testo 932"/>
          <p:cNvSpPr>
            <a:spLocks noGrp="1"/>
          </p:cNvSpPr>
          <p:nvPr>
            <p:ph type="body" idx="10"/>
          </p:nvPr>
        </p:nvSpPr>
        <p:spPr>
          <a:xfrm>
            <a:off x="972947" y="2028515"/>
            <a:ext cx="8916204" cy="1428639"/>
          </a:xfrm>
          <a:prstGeom prst="rect">
            <a:avLst/>
          </a:prstGeom>
          <a:noFill/>
          <a:ln w="0" cmpd="sng">
            <a:noFill/>
            <a:prstDash val="solid"/>
          </a:ln>
        </p:spPr>
        <p:txBody>
          <a:bodyPr vert="horz" lIns="0" tIns="123095" rIns="0" bIns="0" anchor="t">
            <a:normAutofit fontScale="95000"/>
          </a:bodyPr>
          <a:lstStyle>
            <a:lvl1pPr marL="104306" marR="1460279" indent="0" algn="l">
              <a:lnSpc>
                <a:spcPts val="2966"/>
              </a:lnSpc>
              <a:spcAft>
                <a:spcPts val="1637"/>
              </a:spcAft>
              <a:defRPr/>
            </a:lvl1pPr>
          </a:lstStyle>
          <a:p>
            <a:pPr marL="91440" marR="1280160" indent="0" algn="l">
              <a:lnSpc>
                <a:spcPts val="2600"/>
              </a:lnSpc>
              <a:spcAft>
                <a:spcPts val="1435"/>
              </a:spcAft>
            </a:pPr>
            <a:r>
              <a:rPr lang="it-IT" sz="1800" b="1" spc="86">
                <a:solidFill>
                  <a:srgbClr val="001F5F"/>
                </a:solidFill>
                <a:latin typeface="Tahoma" panose="02020603050405020304" pitchFamily="2"/>
              </a:rPr>
              <a:t>Ridisegnare sistemi sanitari </a:t>
            </a:r>
            <a:r>
              <a:rPr lang="it-IT" sz="2300" b="1" spc="86">
                <a:solidFill>
                  <a:srgbClr val="001F5F"/>
                </a:solidFill>
                <a:latin typeface="Lucida Console" panose="02020603050405020304"/>
              </a:rPr>
              <a:t>“</a:t>
            </a:r>
            <a:r>
              <a:rPr lang="it-IT" sz="1800" b="1" spc="86">
                <a:solidFill>
                  <a:srgbClr val="001F5F"/>
                </a:solidFill>
                <a:latin typeface="Tahoma" panose="02020603050405020304" pitchFamily="2"/>
              </a:rPr>
              <a:t>patient centered</a:t>
            </a:r>
            <a:r>
              <a:rPr lang="it-IT" sz="2300" b="1" spc="86">
                <a:solidFill>
                  <a:srgbClr val="001F5F"/>
                </a:solidFill>
                <a:latin typeface="Lucida Console" panose="02020603050405020304"/>
              </a:rPr>
              <a:t>” </a:t>
            </a:r>
            <a:r>
              <a:rPr lang="it-IT" sz="1800" b="1" spc="86">
                <a:solidFill>
                  <a:srgbClr val="001F5F"/>
                </a:solidFill>
                <a:latin typeface="Tahoma" panose="02020603050405020304" pitchFamily="2"/>
              </a:rPr>
              <a:t>per fornire cure sicure, efficaci, tempestive ed accessibili </a:t>
            </a:r>
            <a:r>
              <a:rPr lang="it-IT" sz="1800" b="1" u="sng" spc="86">
                <a:solidFill>
                  <a:srgbClr val="001F5F"/>
                </a:solidFill>
                <a:latin typeface="Tahoma" panose="02020603050405020304" pitchFamily="2"/>
              </a:rPr>
              <a:t>sia in ambito pubblico che privato</a:t>
            </a:r>
            <a:r>
              <a:rPr lang="it-IT" sz="1800" b="1" u="sng" spc="86">
                <a:solidFill>
                  <a:srgbClr val="000000"/>
                </a:solidFill>
                <a:latin typeface="Tahoma" panose="02020603050405020304" pitchFamily="2"/>
              </a:rPr>
              <a:t>  </a:t>
            </a:r>
          </a:p>
        </p:txBody>
      </p:sp>
      <p:sp>
        <p:nvSpPr>
          <p:cNvPr id="938" name="Segnaposto testo 937"/>
          <p:cNvSpPr>
            <a:spLocks noGrp="1"/>
          </p:cNvSpPr>
          <p:nvPr>
            <p:ph type="body" idx="10"/>
          </p:nvPr>
        </p:nvSpPr>
        <p:spPr>
          <a:xfrm>
            <a:off x="1415603" y="7093498"/>
            <a:ext cx="7678853" cy="186892"/>
          </a:xfrm>
          <a:prstGeom prst="rect">
            <a:avLst/>
          </a:prstGeom>
          <a:noFill/>
          <a:ln w="0" cmpd="sng">
            <a:noFill/>
            <a:prstDash val="solid"/>
          </a:ln>
        </p:spPr>
        <p:txBody>
          <a:bodyPr vert="horz" lIns="0" tIns="724" rIns="0" bIns="0" anchor="t"/>
          <a:lstStyle>
            <a:lvl1pPr marL="0" marR="0" indent="0" algn="l">
              <a:lnSpc>
                <a:spcPts val="1369"/>
              </a:lnSpc>
              <a:spcAft>
                <a:spcPts val="148"/>
              </a:spcAft>
              <a:defRPr/>
            </a:lvl1pPr>
          </a:lstStyle>
          <a:p>
            <a:pPr marL="0" marR="0" indent="0" algn="l">
              <a:lnSpc>
                <a:spcPts val="1200"/>
              </a:lnSpc>
              <a:spcAft>
                <a:spcPts val="130"/>
              </a:spcAft>
            </a:pPr>
            <a:r>
              <a:rPr lang="it-IT" sz="1100" b="1" i="1" spc="-11">
                <a:solidFill>
                  <a:srgbClr val="335B74"/>
                </a:solidFill>
                <a:latin typeface="Arial" panose="02020603050405020304" pitchFamily="2"/>
              </a:rPr>
              <a:t>Kimball B, Joynt J, Cherner D, O'Neil E. </a:t>
            </a:r>
            <a:r>
              <a:rPr lang="it-IT" sz="1100" b="1" spc="-11">
                <a:solidFill>
                  <a:srgbClr val="335B74"/>
                </a:solidFill>
                <a:latin typeface="Arial" panose="02020603050405020304" pitchFamily="2"/>
              </a:rPr>
              <a:t>The quest for new innovative care delivery models. </a:t>
            </a:r>
            <a:r>
              <a:rPr lang="it-IT" sz="1100" b="1" i="1" spc="-11">
                <a:solidFill>
                  <a:srgbClr val="335B74"/>
                </a:solidFill>
                <a:latin typeface="Arial" panose="02020603050405020304" pitchFamily="2"/>
              </a:rPr>
              <a:t>J Nurs Adm. 2007 </a:t>
            </a:r>
          </a:p>
        </p:txBody>
      </p:sp>
    </p:spTree>
    <p:extLst>
      <p:ext uri="{BB962C8B-B14F-4D97-AF65-F5344CB8AC3E}">
        <p14:creationId xmlns:p14="http://schemas.microsoft.com/office/powerpoint/2010/main" val="38557842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56_1_">
    <p:bg>
      <p:bgPr>
        <a:solidFill>
          <a:schemeClr val="bg1">
            <a:alpha val="0"/>
          </a:schemeClr>
        </a:solidFill>
        <a:effectLst/>
      </p:bgPr>
    </p:bg>
    <p:spTree>
      <p:nvGrpSpPr>
        <p:cNvPr id="1" name=""/>
        <p:cNvGrpSpPr/>
        <p:nvPr/>
      </p:nvGrpSpPr>
      <p:grpSpPr>
        <a:xfrm>
          <a:off x="0" y="0"/>
          <a:ext cx="0" cy="0"/>
          <a:chOff x="0" y="0"/>
          <a:chExt cx="0" cy="0"/>
        </a:xfrm>
      </p:grpSpPr>
      <p:sp>
        <p:nvSpPr>
          <p:cNvPr id="946" name="Segnaposto testo 945"/>
          <p:cNvSpPr>
            <a:spLocks noGrp="1"/>
          </p:cNvSpPr>
          <p:nvPr>
            <p:ph type="body" idx="10"/>
          </p:nvPr>
        </p:nvSpPr>
        <p:spPr>
          <a:xfrm>
            <a:off x="1108865" y="285590"/>
            <a:ext cx="4284680" cy="1661729"/>
          </a:xfrm>
          <a:prstGeom prst="rect">
            <a:avLst/>
          </a:prstGeom>
          <a:noFill/>
          <a:ln w="0" cmpd="sng">
            <a:noFill/>
            <a:prstDash val="solid"/>
          </a:ln>
        </p:spPr>
        <p:txBody>
          <a:bodyPr vert="horz" lIns="0" tIns="755224" rIns="0" bIns="0" anchor="t">
            <a:normAutofit fontScale="65000"/>
          </a:bodyPr>
          <a:lstStyle>
            <a:lvl1pPr marL="0" marR="0" indent="0" algn="l">
              <a:lnSpc>
                <a:spcPts val="3650"/>
              </a:lnSpc>
              <a:spcBef>
                <a:spcPts val="291"/>
              </a:spcBef>
              <a:spcAft>
                <a:spcPts val="0"/>
              </a:spcAft>
              <a:defRPr/>
            </a:lvl1pPr>
          </a:lstStyle>
          <a:p>
            <a:pPr marL="0" marR="0" indent="0" algn="l">
              <a:lnSpc>
                <a:spcPts val="3200"/>
              </a:lnSpc>
              <a:spcAft>
                <a:spcPts val="0"/>
              </a:spcAft>
            </a:pPr>
            <a:r>
              <a:rPr lang="it-IT" sz="2600" spc="587">
                <a:solidFill>
                  <a:srgbClr val="CC0000"/>
                </a:solidFill>
                <a:latin typeface="Arial Narrow" panose="02020603050405020304" pitchFamily="2"/>
              </a:rPr>
              <a:t>LABORATORIO DI RICERCA </a:t>
            </a:r>
          </a:p>
          <a:p>
            <a:pPr marL="0" marR="0" indent="0" algn="l">
              <a:lnSpc>
                <a:spcPts val="3200"/>
              </a:lnSpc>
              <a:spcBef>
                <a:spcPts val="255"/>
              </a:spcBef>
              <a:spcAft>
                <a:spcPts val="0"/>
              </a:spcAft>
            </a:pPr>
            <a:r>
              <a:rPr lang="it-IT" sz="2600" spc="605">
                <a:solidFill>
                  <a:srgbClr val="CC0000"/>
                </a:solidFill>
                <a:latin typeface="Arial Narrow" panose="02020603050405020304" pitchFamily="2"/>
              </a:rPr>
              <a:t>FIASO- BOCCONI </a:t>
            </a:r>
          </a:p>
        </p:txBody>
      </p:sp>
      <p:sp>
        <p:nvSpPr>
          <p:cNvPr id="949" name="Segnaposto testo 948"/>
          <p:cNvSpPr>
            <a:spLocks noGrp="1"/>
          </p:cNvSpPr>
          <p:nvPr>
            <p:ph type="body" idx="10"/>
          </p:nvPr>
        </p:nvSpPr>
        <p:spPr>
          <a:xfrm>
            <a:off x="976663" y="3825335"/>
            <a:ext cx="8065803" cy="3035070"/>
          </a:xfrm>
          <a:prstGeom prst="rect">
            <a:avLst/>
          </a:prstGeom>
          <a:noFill/>
          <a:ln w="0" cmpd="sng">
            <a:noFill/>
            <a:prstDash val="solid"/>
          </a:ln>
        </p:spPr>
        <p:txBody>
          <a:bodyPr vert="horz" lIns="0" tIns="0" rIns="0" bIns="0" anchor="t"/>
          <a:lstStyle>
            <a:lvl1pPr marL="0" marR="0" indent="0" algn="just">
              <a:lnSpc>
                <a:spcPts val="2395"/>
              </a:lnSpc>
              <a:spcAft>
                <a:spcPts val="19871"/>
              </a:spcAft>
              <a:defRPr/>
            </a:lvl1pPr>
          </a:lstStyle>
          <a:p>
            <a:pPr marL="0" marR="0" indent="0" algn="just">
              <a:lnSpc>
                <a:spcPts val="2100"/>
              </a:lnSpc>
              <a:spcAft>
                <a:spcPts val="17420"/>
              </a:spcAft>
            </a:pPr>
            <a:r>
              <a:rPr lang="it-IT" sz="1800" spc="0">
                <a:solidFill>
                  <a:srgbClr val="001F5F"/>
                </a:solidFill>
                <a:latin typeface="Arial Narrow" panose="02020603050405020304" pitchFamily="2"/>
              </a:rPr>
              <a:t>In Italia l’integrazione professionale e la continuità delle cure non sono correlati al modello organizzativo adottato, ma crescono proporzionalmente alla gravità della patologia trattata. </a:t>
            </a:r>
          </a:p>
        </p:txBody>
      </p:sp>
      <p:sp>
        <p:nvSpPr>
          <p:cNvPr id="950" name="Segnaposto testo 949"/>
          <p:cNvSpPr>
            <a:spLocks noGrp="1"/>
          </p:cNvSpPr>
          <p:nvPr>
            <p:ph type="body" idx="10"/>
          </p:nvPr>
        </p:nvSpPr>
        <p:spPr>
          <a:xfrm>
            <a:off x="3372638" y="6860405"/>
            <a:ext cx="4373804" cy="2869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2100" b="1" u="sng" spc="-34">
                <a:solidFill>
                  <a:srgbClr val="0000FF"/>
                </a:solidFill>
                <a:latin typeface="Arial" panose="02020603050405020304" pitchFamily="2"/>
              </a:rPr>
              <a:t>http://www.fiaso.net</a:t>
            </a:r>
            <a:r>
              <a:rPr lang="it-IT" sz="2100" b="1" spc="-46">
                <a:solidFill>
                  <a:srgbClr val="800080"/>
                </a:solidFill>
                <a:latin typeface="Arial" panose="02020603050405020304" pitchFamily="2"/>
              </a:rPr>
              <a:t> - giugno 2009 </a:t>
            </a:r>
          </a:p>
        </p:txBody>
      </p:sp>
    </p:spTree>
    <p:extLst>
      <p:ext uri="{BB962C8B-B14F-4D97-AF65-F5344CB8AC3E}">
        <p14:creationId xmlns:p14="http://schemas.microsoft.com/office/powerpoint/2010/main" val="29265998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57_1_">
    <p:bg>
      <p:bgPr>
        <a:solidFill>
          <a:schemeClr val="bg1">
            <a:alpha val="0"/>
          </a:schemeClr>
        </a:solidFill>
        <a:effectLst/>
      </p:bgPr>
    </p:bg>
    <p:spTree>
      <p:nvGrpSpPr>
        <p:cNvPr id="1" name=""/>
        <p:cNvGrpSpPr/>
        <p:nvPr/>
      </p:nvGrpSpPr>
      <p:grpSpPr>
        <a:xfrm>
          <a:off x="0" y="0"/>
          <a:ext cx="0" cy="0"/>
          <a:chOff x="0" y="0"/>
          <a:chExt cx="0" cy="0"/>
        </a:xfrm>
      </p:grpSpPr>
      <p:sp>
        <p:nvSpPr>
          <p:cNvPr id="954" name="Segnaposto testo 953"/>
          <p:cNvSpPr>
            <a:spLocks noGrp="1"/>
          </p:cNvSpPr>
          <p:nvPr>
            <p:ph type="body" idx="10"/>
          </p:nvPr>
        </p:nvSpPr>
        <p:spPr>
          <a:xfrm>
            <a:off x="3200329" y="2692084"/>
            <a:ext cx="6186011" cy="3096667"/>
          </a:xfrm>
          <a:prstGeom prst="rect">
            <a:avLst/>
          </a:prstGeom>
          <a:noFill/>
          <a:ln w="0" cmpd="sng">
            <a:noFill/>
            <a:prstDash val="solid"/>
          </a:ln>
        </p:spPr>
        <p:txBody>
          <a:bodyPr vert="horz" lIns="0" tIns="0" rIns="0" bIns="0" anchor="t"/>
          <a:lstStyle/>
          <a:p>
            <a:pPr algn="l"/>
            <a:r>
              <a:rPr lang="en-US" sz="100"/>
              <a:t> </a:t>
            </a:r>
          </a:p>
        </p:txBody>
      </p:sp>
      <p:sp>
        <p:nvSpPr>
          <p:cNvPr id="957" name="Segnaposto testo 956"/>
          <p:cNvSpPr>
            <a:spLocks noGrp="1"/>
          </p:cNvSpPr>
          <p:nvPr>
            <p:ph type="body" idx="10"/>
          </p:nvPr>
        </p:nvSpPr>
        <p:spPr>
          <a:xfrm>
            <a:off x="1255178" y="573978"/>
            <a:ext cx="8077687" cy="622273"/>
          </a:xfrm>
          <a:prstGeom prst="rect">
            <a:avLst/>
          </a:prstGeom>
          <a:noFill/>
          <a:ln w="0" cmpd="sng">
            <a:noFill/>
            <a:prstDash val="solid"/>
          </a:ln>
        </p:spPr>
        <p:txBody>
          <a:bodyPr vert="horz" lIns="0" tIns="9412" rIns="0" bIns="0" anchor="t">
            <a:normAutofit fontScale="85000"/>
          </a:bodyPr>
          <a:lstStyle>
            <a:lvl1pPr marL="0" marR="0" indent="0" algn="r">
              <a:lnSpc>
                <a:spcPts val="5133"/>
              </a:lnSpc>
              <a:spcAft>
                <a:spcPts val="0"/>
              </a:spcAft>
              <a:defRPr/>
            </a:lvl1pPr>
          </a:lstStyle>
          <a:p>
            <a:pPr marL="0" marR="0" indent="0" algn="r">
              <a:lnSpc>
                <a:spcPts val="4500"/>
              </a:lnSpc>
              <a:spcAft>
                <a:spcPts val="0"/>
              </a:spcAft>
            </a:pPr>
            <a:r>
              <a:rPr lang="it-IT" sz="4400" b="1" spc="228">
                <a:solidFill>
                  <a:srgbClr val="000000"/>
                </a:solidFill>
                <a:latin typeface="Arial" panose="02020603050405020304" pitchFamily="2"/>
              </a:rPr>
              <a:t>Pathways as a patient focused </a:t>
            </a:r>
          </a:p>
        </p:txBody>
      </p:sp>
      <p:sp>
        <p:nvSpPr>
          <p:cNvPr id="958" name="Segnaposto testo 957"/>
          <p:cNvSpPr>
            <a:spLocks noGrp="1"/>
          </p:cNvSpPr>
          <p:nvPr>
            <p:ph type="body" idx="10"/>
          </p:nvPr>
        </p:nvSpPr>
        <p:spPr>
          <a:xfrm>
            <a:off x="4349295" y="1196251"/>
            <a:ext cx="4983567" cy="676171"/>
          </a:xfrm>
          <a:prstGeom prst="rect">
            <a:avLst/>
          </a:prstGeom>
          <a:noFill/>
          <a:ln w="0" cmpd="sng">
            <a:noFill/>
            <a:prstDash val="solid"/>
          </a:ln>
        </p:spPr>
        <p:txBody>
          <a:bodyPr vert="horz" lIns="0" tIns="36204" rIns="0" bIns="0" anchor="t">
            <a:normAutofit fontScale="85000"/>
          </a:bodyPr>
          <a:lstStyle>
            <a:lvl1pPr marL="0" marR="0" indent="0" algn="l">
              <a:lnSpc>
                <a:spcPts val="5019"/>
              </a:lnSpc>
              <a:spcAft>
                <a:spcPts val="0"/>
              </a:spcAft>
              <a:defRPr/>
            </a:lvl1pPr>
          </a:lstStyle>
          <a:p>
            <a:pPr marL="0" marR="0" indent="0" algn="l">
              <a:lnSpc>
                <a:spcPts val="4400"/>
              </a:lnSpc>
              <a:spcAft>
                <a:spcPts val="0"/>
              </a:spcAft>
            </a:pPr>
            <a:r>
              <a:rPr lang="it-IT" sz="4400" b="1" spc="177">
                <a:solidFill>
                  <a:srgbClr val="000000"/>
                </a:solidFill>
                <a:latin typeface="Arial" panose="02020603050405020304" pitchFamily="2"/>
              </a:rPr>
              <a:t>concept </a:t>
            </a:r>
          </a:p>
        </p:txBody>
      </p:sp>
      <p:sp>
        <p:nvSpPr>
          <p:cNvPr id="959" name="Segnaposto testo 958"/>
          <p:cNvSpPr>
            <a:spLocks noGrp="1"/>
          </p:cNvSpPr>
          <p:nvPr>
            <p:ph type="body" idx="10"/>
          </p:nvPr>
        </p:nvSpPr>
        <p:spPr>
          <a:xfrm>
            <a:off x="4402770" y="1872422"/>
            <a:ext cx="4930092" cy="819665"/>
          </a:xfrm>
          <a:prstGeom prst="rect">
            <a:avLst/>
          </a:prstGeom>
          <a:noFill/>
          <a:ln w="0" cmpd="sng">
            <a:noFill/>
            <a:prstDash val="solid"/>
          </a:ln>
        </p:spPr>
        <p:txBody>
          <a:bodyPr vert="horz" lIns="0" tIns="57203" rIns="0" bIns="0" anchor="t"/>
          <a:lstStyle>
            <a:lvl1pPr marL="260764" marR="0" indent="0" algn="l">
              <a:lnSpc>
                <a:spcPts val="1711"/>
              </a:lnSpc>
              <a:spcBef>
                <a:spcPts val="108"/>
              </a:spcBef>
              <a:spcAft>
                <a:spcPts val="2721"/>
              </a:spcAft>
              <a:tabLst>
                <a:tab pos="3233474" algn="l"/>
              </a:tabLst>
              <a:defRPr/>
            </a:lvl1pPr>
          </a:lstStyle>
          <a:p>
            <a:pPr marL="228600" marR="0" indent="0" algn="l">
              <a:lnSpc>
                <a:spcPts val="1500"/>
              </a:lnSpc>
              <a:spcAft>
                <a:spcPts val="0"/>
              </a:spcAft>
              <a:tabLst>
                <a:tab pos="2697480" algn="l"/>
              </a:tabLst>
            </a:pPr>
            <a:r>
              <a:rPr lang="it-IT" sz="1400" b="1" spc="-17">
                <a:solidFill>
                  <a:srgbClr val="000000"/>
                </a:solidFill>
                <a:latin typeface="Arial" panose="02020603050405020304" pitchFamily="2"/>
              </a:rPr>
              <a:t>Allied Health Facilitar </a:t>
            </a:r>
          </a:p>
          <a:p>
            <a:pPr marL="228600" marR="0" indent="0" algn="l">
              <a:lnSpc>
                <a:spcPts val="1500"/>
              </a:lnSpc>
              <a:spcBef>
                <a:spcPts val="95"/>
              </a:spcBef>
              <a:spcAft>
                <a:spcPts val="2385"/>
              </a:spcAft>
              <a:tabLst>
                <a:tab pos="2834640" algn="l"/>
              </a:tabLst>
            </a:pPr>
            <a:r>
              <a:rPr lang="it-IT" sz="1400" b="1" spc="0">
                <a:solidFill>
                  <a:srgbClr val="000000"/>
                </a:solidFill>
                <a:latin typeface="Arial" panose="02020603050405020304" pitchFamily="2"/>
              </a:rPr>
              <a:t>Professionals Services </a:t>
            </a:r>
          </a:p>
        </p:txBody>
      </p:sp>
      <p:sp>
        <p:nvSpPr>
          <p:cNvPr id="960" name="Segnaposto testo 959"/>
          <p:cNvSpPr>
            <a:spLocks noGrp="1"/>
          </p:cNvSpPr>
          <p:nvPr>
            <p:ph type="body" idx="10"/>
          </p:nvPr>
        </p:nvSpPr>
        <p:spPr>
          <a:xfrm>
            <a:off x="2099637" y="1941719"/>
            <a:ext cx="727111" cy="386383"/>
          </a:xfrm>
          <a:prstGeom prst="rect">
            <a:avLst/>
          </a:prstGeom>
          <a:solidFill>
            <a:srgbClr val="B9DBDE"/>
          </a:solid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400" b="1" spc="0">
                <a:solidFill>
                  <a:srgbClr val="000000"/>
                </a:solidFill>
                <a:latin typeface="Arial" panose="02020603050405020304" pitchFamily="2"/>
              </a:rPr>
              <a:t>Medical Doctors </a:t>
            </a:r>
          </a:p>
        </p:txBody>
      </p:sp>
      <p:sp>
        <p:nvSpPr>
          <p:cNvPr id="963" name="Segnaposto testo 962"/>
          <p:cNvSpPr>
            <a:spLocks noGrp="1"/>
          </p:cNvSpPr>
          <p:nvPr>
            <p:ph type="body" idx="10"/>
          </p:nvPr>
        </p:nvSpPr>
        <p:spPr>
          <a:xfrm>
            <a:off x="4558741" y="2703284"/>
            <a:ext cx="4827599" cy="2046712"/>
          </a:xfrm>
          <a:prstGeom prst="rect">
            <a:avLst/>
          </a:prstGeom>
          <a:noFill/>
          <a:ln w="0" cmpd="sng">
            <a:noFill/>
            <a:prstDash val="solid"/>
          </a:ln>
        </p:spPr>
        <p:txBody>
          <a:bodyPr vert="horz" lIns="0" tIns="153507" rIns="0" bIns="0" anchor="t"/>
          <a:lstStyle>
            <a:lvl1pPr marL="0" marR="1460279" indent="0" algn="l">
              <a:lnSpc>
                <a:spcPts val="1825"/>
              </a:lnSpc>
              <a:spcBef>
                <a:spcPts val="0"/>
              </a:spcBef>
              <a:spcAft>
                <a:spcPts val="10055"/>
              </a:spcAft>
              <a:tabLst>
                <a:tab pos="1355973" algn="l"/>
                <a:tab pos="3181321" algn="r"/>
              </a:tabLst>
              <a:defRPr/>
            </a:lvl1pPr>
          </a:lstStyle>
          <a:p>
            <a:pPr marL="0" marR="0" indent="0" algn="l">
              <a:lnSpc>
                <a:spcPts val="1500"/>
              </a:lnSpc>
              <a:spcAft>
                <a:spcPts val="0"/>
              </a:spcAft>
              <a:tabLst>
                <a:tab pos="2788920" algn="r"/>
                <a:tab pos="4114800" algn="r"/>
              </a:tabLst>
            </a:pPr>
            <a:r>
              <a:rPr lang="it-IT" sz="1400" b="1" spc="0">
                <a:solidFill>
                  <a:srgbClr val="000000"/>
                </a:solidFill>
                <a:latin typeface="Arial" panose="02020603050405020304" pitchFamily="2"/>
              </a:rPr>
              <a:t>Prirnary medicai pharmacy </a:t>
            </a:r>
          </a:p>
          <a:p>
            <a:pPr marL="0" marR="1280160" indent="0" algn="l">
              <a:lnSpc>
                <a:spcPts val="1600"/>
              </a:lnSpc>
              <a:spcBef>
                <a:spcPts val="0"/>
              </a:spcBef>
              <a:spcAft>
                <a:spcPts val="8815"/>
              </a:spcAft>
              <a:tabLst>
                <a:tab pos="1188720" algn="l"/>
                <a:tab pos="2788920" algn="r"/>
              </a:tabLst>
            </a:pPr>
            <a:r>
              <a:rPr lang="it-IT" sz="1400" b="1" spc="0">
                <a:solidFill>
                  <a:srgbClr val="000000"/>
                </a:solidFill>
                <a:latin typeface="Arial" panose="02020603050405020304" pitchFamily="2"/>
              </a:rPr>
              <a:t>Care Hospital centre. </a:t>
            </a:r>
            <a:r>
              <a:t/>
            </a:r>
            <a:br/>
            <a:r>
              <a:rPr lang="it-IT" sz="1400" b="1" spc="0">
                <a:solidFill>
                  <a:srgbClr val="000000"/>
                </a:solidFill>
                <a:latin typeface="Arial" panose="02020603050405020304" pitchFamily="2"/>
              </a:rPr>
              <a:t>Nurse </a:t>
            </a:r>
          </a:p>
        </p:txBody>
      </p:sp>
      <p:sp>
        <p:nvSpPr>
          <p:cNvPr id="964" name="Segnaposto testo 963"/>
          <p:cNvSpPr>
            <a:spLocks noGrp="1"/>
          </p:cNvSpPr>
          <p:nvPr>
            <p:ph type="body" idx="10"/>
          </p:nvPr>
        </p:nvSpPr>
        <p:spPr>
          <a:xfrm>
            <a:off x="3214438" y="2703285"/>
            <a:ext cx="806580" cy="578175"/>
          </a:xfrm>
          <a:prstGeom prst="rect">
            <a:avLst/>
          </a:prstGeom>
          <a:noFill/>
          <a:ln w="0" cmpd="sng">
            <a:noFill/>
            <a:prstDash val="solid"/>
          </a:ln>
        </p:spPr>
        <p:txBody>
          <a:bodyPr vert="horz" lIns="0" tIns="139024" rIns="0" bIns="0" anchor="t"/>
          <a:lstStyle>
            <a:lvl1pPr marL="52153" marR="0" indent="0" algn="l">
              <a:lnSpc>
                <a:spcPts val="1825"/>
              </a:lnSpc>
              <a:spcAft>
                <a:spcPts val="0"/>
              </a:spcAft>
              <a:defRPr/>
            </a:lvl1pPr>
          </a:lstStyle>
          <a:p>
            <a:pPr marL="45720" marR="0" indent="0" algn="l">
              <a:lnSpc>
                <a:spcPts val="1600"/>
              </a:lnSpc>
              <a:spcAft>
                <a:spcPts val="0"/>
              </a:spcAft>
            </a:pPr>
            <a:r>
              <a:rPr lang="it-IT" sz="1400" b="1" spc="0">
                <a:solidFill>
                  <a:srgbClr val="000000"/>
                </a:solidFill>
                <a:latin typeface="Arial" panose="02020603050405020304" pitchFamily="2"/>
              </a:rPr>
              <a:t>General Practice </a:t>
            </a:r>
          </a:p>
        </p:txBody>
      </p:sp>
      <p:sp>
        <p:nvSpPr>
          <p:cNvPr id="965" name="Segnaposto testo 964"/>
          <p:cNvSpPr>
            <a:spLocks noGrp="1"/>
          </p:cNvSpPr>
          <p:nvPr>
            <p:ph type="body" idx="10"/>
          </p:nvPr>
        </p:nvSpPr>
        <p:spPr>
          <a:xfrm>
            <a:off x="2639582" y="2692084"/>
            <a:ext cx="267375" cy="925360"/>
          </a:xfrm>
          <a:prstGeom prst="rect">
            <a:avLst/>
          </a:prstGeom>
          <a:noFill/>
          <a:ln w="0" cmpd="sng">
            <a:noFill/>
            <a:prstDash val="solid"/>
          </a:ln>
        </p:spPr>
        <p:txBody>
          <a:bodyPr vert="horz" lIns="0" tIns="0" rIns="0" bIns="0" anchor="t">
            <a:normAutofit fontScale="65000"/>
          </a:bodyPr>
          <a:lstStyle>
            <a:lvl1pPr marL="0" marR="0" indent="0" algn="r">
              <a:lnSpc>
                <a:spcPts val="7415"/>
              </a:lnSpc>
              <a:spcAft>
                <a:spcPts val="0"/>
              </a:spcAft>
              <a:defRPr/>
            </a:lvl1pPr>
          </a:lstStyle>
          <a:p>
            <a:pPr marL="0" marR="0" indent="0" algn="r">
              <a:lnSpc>
                <a:spcPts val="6500"/>
              </a:lnSpc>
              <a:spcAft>
                <a:spcPts val="0"/>
              </a:spcAft>
            </a:pPr>
            <a:r>
              <a:rPr lang="it-IT" sz="4900" spc="0">
                <a:solidFill>
                  <a:srgbClr val="FF0066"/>
                </a:solidFill>
                <a:latin typeface="Arial" panose="02020603050405020304" pitchFamily="2"/>
              </a:rPr>
              <a:t>1 </a:t>
            </a:r>
          </a:p>
        </p:txBody>
      </p:sp>
      <p:sp>
        <p:nvSpPr>
          <p:cNvPr id="974" name="Segnaposto testo 973"/>
          <p:cNvSpPr>
            <a:spLocks noGrp="1"/>
          </p:cNvSpPr>
          <p:nvPr>
            <p:ph type="body" idx="10"/>
          </p:nvPr>
        </p:nvSpPr>
        <p:spPr>
          <a:xfrm>
            <a:off x="6409569" y="6252834"/>
            <a:ext cx="1340587" cy="140694"/>
          </a:xfrm>
          <a:prstGeom prst="rect">
            <a:avLst/>
          </a:prstGeom>
          <a:solidFill>
            <a:srgbClr val="B9DBDE"/>
          </a:solid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1400" b="1" spc="-11">
                <a:solidFill>
                  <a:srgbClr val="00163B"/>
                </a:solidFill>
                <a:latin typeface="Arial" panose="02020603050405020304" pitchFamily="2"/>
              </a:rPr>
              <a:t>administration </a:t>
            </a:r>
          </a:p>
        </p:txBody>
      </p:sp>
      <p:sp>
        <p:nvSpPr>
          <p:cNvPr id="975" name="Segnaposto testo 974"/>
          <p:cNvSpPr>
            <a:spLocks noGrp="1"/>
          </p:cNvSpPr>
          <p:nvPr>
            <p:ph type="body" idx="10"/>
          </p:nvPr>
        </p:nvSpPr>
        <p:spPr>
          <a:xfrm>
            <a:off x="616447" y="6719711"/>
            <a:ext cx="9625489" cy="489979"/>
          </a:xfrm>
          <a:prstGeom prst="rect">
            <a:avLst/>
          </a:prstGeom>
          <a:noFill/>
          <a:ln w="0" cmpd="sng">
            <a:noFill/>
            <a:prstDash val="solid"/>
          </a:ln>
        </p:spPr>
        <p:txBody>
          <a:bodyPr vert="horz" lIns="0" tIns="0" rIns="0" bIns="0" anchor="t"/>
          <a:lstStyle>
            <a:lvl1pPr marL="0" marR="0" indent="417222" algn="l">
              <a:lnSpc>
                <a:spcPts val="1825"/>
              </a:lnSpc>
              <a:spcBef>
                <a:spcPts val="0"/>
              </a:spcBef>
              <a:spcAft>
                <a:spcPts val="257"/>
              </a:spcAft>
              <a:buFont typeface="Symbol"/>
              <a:buChar char="·"/>
              <a:tabLst>
                <a:tab pos="2503335" algn="l"/>
                <a:tab pos="9022435" algn="l"/>
              </a:tabLst>
              <a:defRPr/>
            </a:lvl1pPr>
          </a:lstStyle>
          <a:p>
            <a:pPr marL="274320" marR="0" indent="0" algn="l">
              <a:lnSpc>
                <a:spcPts val="1700"/>
              </a:lnSpc>
              <a:spcAft>
                <a:spcPts val="0"/>
              </a:spcAft>
              <a:tabLst>
                <a:tab pos="2194560" algn="l"/>
                <a:tab pos="7909560" algn="l"/>
              </a:tabLst>
            </a:pPr>
            <a:r>
              <a:rPr lang="it-IT" sz="300" b="1" spc="0">
                <a:solidFill>
                  <a:srgbClr val="000000"/>
                </a:solidFill>
                <a:latin typeface="Arial" panose="02020603050405020304" pitchFamily="2"/>
              </a:rPr>
              <a:t>i +•e </a:t>
            </a:r>
            <a:r>
              <a:rPr lang="it-IT" sz="1800" spc="0">
                <a:solidFill>
                  <a:srgbClr val="000000"/>
                </a:solidFill>
                <a:latin typeface="Arial" panose="02020603050405020304" pitchFamily="2"/>
              </a:rPr>
              <a:t>C European Pathway Association, 2012 </a:t>
            </a:r>
            <a:r>
              <a:rPr lang="it-IT" sz="1400" b="1" spc="0">
                <a:solidFill>
                  <a:srgbClr val="000000"/>
                </a:solidFill>
                <a:latin typeface="Arial" panose="02020603050405020304" pitchFamily="2"/>
              </a:rPr>
              <a:t>5 </a:t>
            </a:r>
          </a:p>
          <a:p>
            <a:pPr marL="0" marR="0" indent="365760" algn="l">
              <a:lnSpc>
                <a:spcPts val="1600"/>
              </a:lnSpc>
              <a:spcBef>
                <a:spcPts val="0"/>
              </a:spcBef>
              <a:spcAft>
                <a:spcPts val="225"/>
              </a:spcAft>
              <a:buFont typeface="Symbol"/>
              <a:buChar char="·"/>
            </a:pPr>
            <a:r>
              <a:rPr lang="it-IT" sz="1400" b="1" spc="-11">
                <a:solidFill>
                  <a:srgbClr val="000000"/>
                </a:solidFill>
                <a:latin typeface="Arial" panose="02020603050405020304" pitchFamily="2"/>
              </a:rPr>
              <a:t>:Serrneus, </a:t>
            </a:r>
            <a:r>
              <a:rPr lang="it-IT" sz="1400" spc="-11">
                <a:solidFill>
                  <a:srgbClr val="000000"/>
                </a:solidFill>
                <a:latin typeface="Arial" panose="02020603050405020304" pitchFamily="2"/>
              </a:rPr>
              <a:t>W.</a:t>
            </a:r>
            <a:r>
              <a:rPr lang="it-IT" sz="1400" spc="-11">
                <a:solidFill>
                  <a:srgbClr val="00163B"/>
                </a:solidFill>
                <a:latin typeface="Arial" panose="02020603050405020304" pitchFamily="2"/>
              </a:rPr>
              <a:t> &amp; Vleugels, A. (2002).</a:t>
            </a:r>
            <a:r>
              <a:rPr lang="it-IT" sz="1400" spc="-11">
                <a:solidFill>
                  <a:srgbClr val="000000"/>
                </a:solidFill>
                <a:latin typeface="Arial" panose="02020603050405020304" pitchFamily="2"/>
              </a:rPr>
              <a:t> The Service Line</a:t>
            </a:r>
            <a:r>
              <a:rPr lang="it-IT" sz="1400" spc="-11">
                <a:solidFill>
                  <a:srgbClr val="00163B"/>
                </a:solidFill>
                <a:latin typeface="Arial" panose="02020603050405020304" pitchFamily="2"/>
              </a:rPr>
              <a:t> Organization,</a:t>
            </a:r>
            <a:r>
              <a:rPr lang="it-IT" sz="1400" spc="-11">
                <a:solidFill>
                  <a:srgbClr val="000000"/>
                </a:solidFill>
                <a:latin typeface="Arial" panose="02020603050405020304" pitchFamily="2"/>
              </a:rPr>
              <a:t> Patient</a:t>
            </a:r>
            <a:r>
              <a:rPr lang="it-IT" sz="1400" spc="-11">
                <a:solidFill>
                  <a:srgbClr val="00163B"/>
                </a:solidFill>
                <a:latin typeface="Arial" panose="02020603050405020304" pitchFamily="2"/>
              </a:rPr>
              <a:t> Focused Care. Kluwer, is,flechelen. </a:t>
            </a:r>
          </a:p>
        </p:txBody>
      </p:sp>
    </p:spTree>
    <p:extLst>
      <p:ext uri="{BB962C8B-B14F-4D97-AF65-F5344CB8AC3E}">
        <p14:creationId xmlns:p14="http://schemas.microsoft.com/office/powerpoint/2010/main" val="9630925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58_1_">
    <p:bg>
      <p:bgPr>
        <a:solidFill>
          <a:schemeClr val="bg1">
            <a:alpha val="0"/>
          </a:schemeClr>
        </a:solidFill>
        <a:effectLst/>
      </p:bgPr>
    </p:bg>
    <p:spTree>
      <p:nvGrpSpPr>
        <p:cNvPr id="1" name=""/>
        <p:cNvGrpSpPr/>
        <p:nvPr/>
      </p:nvGrpSpPr>
      <p:grpSpPr>
        <a:xfrm>
          <a:off x="0" y="0"/>
          <a:ext cx="0" cy="0"/>
          <a:chOff x="0" y="0"/>
          <a:chExt cx="0" cy="0"/>
        </a:xfrm>
      </p:grpSpPr>
      <p:sp>
        <p:nvSpPr>
          <p:cNvPr id="1004" name="Segnaposto testo 1003"/>
          <p:cNvSpPr>
            <a:spLocks noGrp="1"/>
          </p:cNvSpPr>
          <p:nvPr>
            <p:ph type="body" idx="10"/>
          </p:nvPr>
        </p:nvSpPr>
        <p:spPr>
          <a:xfrm>
            <a:off x="199791" y="322689"/>
            <a:ext cx="10495200" cy="7236989"/>
          </a:xfrm>
          <a:prstGeom prst="rect">
            <a:avLst/>
          </a:prstGeom>
          <a:solidFill>
            <a:srgbClr val="FCFCFC"/>
          </a:solidFill>
          <a:ln w="0" cmpd="sng">
            <a:noFill/>
            <a:prstDash val="solid"/>
          </a:ln>
        </p:spPr>
        <p:txBody>
          <a:bodyPr vert="horz" lIns="0" tIns="0" rIns="0" bIns="0" anchor="t"/>
          <a:lstStyle/>
          <a:p>
            <a:pPr algn="l"/>
            <a:r>
              <a:rPr lang="en-US" sz="100"/>
              <a:t> </a:t>
            </a:r>
          </a:p>
        </p:txBody>
      </p:sp>
      <p:sp>
        <p:nvSpPr>
          <p:cNvPr id="1007" name="Segnaposto testo 1006"/>
          <p:cNvSpPr>
            <a:spLocks noGrp="1"/>
          </p:cNvSpPr>
          <p:nvPr>
            <p:ph type="body" idx="10"/>
          </p:nvPr>
        </p:nvSpPr>
        <p:spPr>
          <a:xfrm>
            <a:off x="1079897" y="715372"/>
            <a:ext cx="5561394" cy="476680"/>
          </a:xfrm>
          <a:prstGeom prst="rect">
            <a:avLst/>
          </a:prstGeom>
          <a:noFill/>
          <a:ln w="0" cmpd="sng">
            <a:noFill/>
            <a:prstDash val="solid"/>
          </a:ln>
        </p:spPr>
        <p:txBody>
          <a:bodyPr vert="horz" lIns="0" tIns="0" rIns="0" bIns="0" anchor="t">
            <a:normAutofit fontScale="65000"/>
          </a:bodyPr>
          <a:lstStyle>
            <a:lvl1pPr marL="0" marR="0" indent="0" algn="l">
              <a:lnSpc>
                <a:spcPts val="3878"/>
              </a:lnSpc>
              <a:spcAft>
                <a:spcPts val="0"/>
              </a:spcAft>
              <a:defRPr/>
            </a:lvl1pPr>
          </a:lstStyle>
          <a:p>
            <a:pPr marL="0" marR="0" indent="0" algn="l">
              <a:lnSpc>
                <a:spcPts val="3400"/>
              </a:lnSpc>
              <a:spcAft>
                <a:spcPts val="0"/>
              </a:spcAft>
            </a:pPr>
            <a:r>
              <a:rPr lang="it-IT" sz="2900" b="1" spc="627">
                <a:solidFill>
                  <a:srgbClr val="CC0000"/>
                </a:solidFill>
                <a:latin typeface="Arial Narrow" panose="02020603050405020304" pitchFamily="2"/>
              </a:rPr>
              <a:t>EFFETTI DELLA COOPERAZIONE </a:t>
            </a:r>
          </a:p>
        </p:txBody>
      </p:sp>
      <p:sp>
        <p:nvSpPr>
          <p:cNvPr id="1008" name="Segnaposto testo 1007"/>
          <p:cNvSpPr>
            <a:spLocks noGrp="1"/>
          </p:cNvSpPr>
          <p:nvPr>
            <p:ph type="body" idx="10"/>
          </p:nvPr>
        </p:nvSpPr>
        <p:spPr>
          <a:xfrm>
            <a:off x="378041" y="4276116"/>
            <a:ext cx="9736153" cy="467580"/>
          </a:xfrm>
          <a:prstGeom prst="rect">
            <a:avLst/>
          </a:prstGeom>
          <a:noFill/>
          <a:ln w="0" cmpd="sng">
            <a:noFill/>
            <a:prstDash val="solid"/>
          </a:ln>
        </p:spPr>
        <p:txBody>
          <a:bodyPr vert="horz" lIns="0" tIns="98477" rIns="0" bIns="0" anchor="t">
            <a:normAutofit fontScale="65000"/>
          </a:bodyPr>
          <a:lstStyle>
            <a:lvl1pPr marL="0" marR="0" indent="0" algn="l">
              <a:lnSpc>
                <a:spcPts val="2624"/>
              </a:lnSpc>
              <a:spcAft>
                <a:spcPts val="411"/>
              </a:spcAft>
              <a:defRPr/>
            </a:lvl1pPr>
          </a:lstStyle>
          <a:p>
            <a:pPr marL="0" marR="0" indent="0" algn="l">
              <a:lnSpc>
                <a:spcPts val="2300"/>
              </a:lnSpc>
              <a:spcAft>
                <a:spcPts val="360"/>
              </a:spcAft>
            </a:pPr>
            <a:r>
              <a:rPr lang="it-IT" sz="2900" spc="74">
                <a:solidFill>
                  <a:srgbClr val="001F5F"/>
                </a:solidFill>
                <a:latin typeface="Arial" panose="02020603050405020304" pitchFamily="2"/>
              </a:rPr>
              <a:t></a:t>
            </a:r>
            <a:r>
              <a:rPr lang="it-IT" sz="1900" b="1" spc="74">
                <a:solidFill>
                  <a:srgbClr val="001F5F"/>
                </a:solidFill>
                <a:latin typeface="Arial Narrow" panose="02020603050405020304" pitchFamily="2"/>
              </a:rPr>
              <a:t>Condivisione dei «saperi» e della tecnologia </a:t>
            </a:r>
            <a:r>
              <a:rPr lang="it-IT" sz="1600" spc="74">
                <a:solidFill>
                  <a:srgbClr val="001F5F"/>
                </a:solidFill>
                <a:latin typeface="Tahoma" panose="02020603050405020304" pitchFamily="2"/>
              </a:rPr>
              <a:t>nei nodi territoriali (case della salute, OSCO,...) </a:t>
            </a:r>
          </a:p>
        </p:txBody>
      </p:sp>
      <p:sp>
        <p:nvSpPr>
          <p:cNvPr id="1009" name="Segnaposto testo 1008"/>
          <p:cNvSpPr>
            <a:spLocks noGrp="1"/>
          </p:cNvSpPr>
          <p:nvPr>
            <p:ph type="body" idx="10"/>
          </p:nvPr>
        </p:nvSpPr>
        <p:spPr>
          <a:xfrm>
            <a:off x="378038" y="4743699"/>
            <a:ext cx="9956737" cy="1341842"/>
          </a:xfrm>
          <a:prstGeom prst="rect">
            <a:avLst/>
          </a:prstGeom>
          <a:noFill/>
          <a:ln w="0" cmpd="sng">
            <a:noFill/>
            <a:prstDash val="solid"/>
          </a:ln>
        </p:spPr>
        <p:txBody>
          <a:bodyPr vert="horz" lIns="0" tIns="124544" rIns="0" bIns="0" anchor="t">
            <a:normAutofit fontScale="65000"/>
          </a:bodyPr>
          <a:lstStyle>
            <a:lvl1pPr marL="156458" marR="0" indent="-156458" algn="l">
              <a:lnSpc>
                <a:spcPts val="1939"/>
              </a:lnSpc>
              <a:spcAft>
                <a:spcPts val="0"/>
              </a:spcAft>
              <a:defRPr/>
            </a:lvl1pPr>
          </a:lstStyle>
          <a:p>
            <a:pPr marL="137160" marR="0" indent="-137160" algn="l">
              <a:lnSpc>
                <a:spcPts val="1700"/>
              </a:lnSpc>
              <a:spcAft>
                <a:spcPts val="0"/>
              </a:spcAft>
            </a:pPr>
            <a:r>
              <a:rPr lang="it-IT" sz="2900" spc="74">
                <a:solidFill>
                  <a:srgbClr val="001F5F"/>
                </a:solidFill>
                <a:latin typeface="Arial" panose="02020603050405020304" pitchFamily="2"/>
              </a:rPr>
              <a:t></a:t>
            </a:r>
            <a:r>
              <a:rPr lang="it-IT" sz="1900" b="1" spc="74">
                <a:solidFill>
                  <a:srgbClr val="001F5F"/>
                </a:solidFill>
                <a:latin typeface="Arial Narrow" panose="02020603050405020304" pitchFamily="2"/>
              </a:rPr>
              <a:t>Efficacia ed appropriatezza</a:t>
            </a:r>
            <a:r>
              <a:rPr lang="it-IT" sz="1600" spc="74">
                <a:solidFill>
                  <a:srgbClr val="001F5F"/>
                </a:solidFill>
                <a:latin typeface="Tahoma" panose="02020603050405020304" pitchFamily="2"/>
              </a:rPr>
              <a:t>: </a:t>
            </a:r>
            <a:r>
              <a:rPr lang="it-IT" sz="1500" spc="74">
                <a:solidFill>
                  <a:srgbClr val="001F5F"/>
                </a:solidFill>
                <a:latin typeface="Tahoma" panose="02020603050405020304" pitchFamily="2"/>
              </a:rPr>
              <a:t>consentendo attività universitaria anche presso gli ospedali spoke, si può promuovere l</a:t>
            </a:r>
            <a:r>
              <a:rPr lang="it-IT" sz="1700" spc="74">
                <a:solidFill>
                  <a:srgbClr val="001F5F"/>
                </a:solidFill>
                <a:latin typeface="Lucida Console" panose="02020603050405020304"/>
              </a:rPr>
              <a:t>’</a:t>
            </a:r>
            <a:r>
              <a:rPr lang="it-IT" sz="1500" spc="74">
                <a:solidFill>
                  <a:srgbClr val="001F5F"/>
                </a:solidFill>
                <a:latin typeface="Tahoma" panose="02020603050405020304" pitchFamily="2"/>
              </a:rPr>
              <a:t>innovazione e l</a:t>
            </a:r>
            <a:r>
              <a:rPr lang="it-IT" sz="1700" spc="74">
                <a:solidFill>
                  <a:srgbClr val="001F5F"/>
                </a:solidFill>
                <a:latin typeface="Lucida Console" panose="02020603050405020304"/>
              </a:rPr>
              <a:t>’</a:t>
            </a:r>
            <a:r>
              <a:rPr lang="it-IT" sz="1500" spc="74">
                <a:solidFill>
                  <a:srgbClr val="001F5F"/>
                </a:solidFill>
                <a:latin typeface="Tahoma" panose="02020603050405020304" pitchFamily="2"/>
              </a:rPr>
              <a:t>aggiornamento continui, migliorando così anche l</a:t>
            </a:r>
            <a:r>
              <a:rPr lang="it-IT" sz="1700" spc="74">
                <a:solidFill>
                  <a:srgbClr val="001F5F"/>
                </a:solidFill>
                <a:latin typeface="Lucida Console" panose="02020603050405020304"/>
              </a:rPr>
              <a:t>’</a:t>
            </a:r>
            <a:r>
              <a:rPr lang="it-IT" sz="1500" spc="74">
                <a:solidFill>
                  <a:srgbClr val="001F5F"/>
                </a:solidFill>
                <a:latin typeface="Tahoma" panose="02020603050405020304" pitchFamily="2"/>
              </a:rPr>
              <a:t>appropriatezza clinica e organizzativa della casistica trattata. Possono essere definiti percorso e ambiti di competenza, in base alla complessità dei pazienti, che beneficeranno di una continuità di presa in carico con i servizi del territorio </a:t>
            </a:r>
          </a:p>
        </p:txBody>
      </p:sp>
      <p:sp>
        <p:nvSpPr>
          <p:cNvPr id="1010" name="Segnaposto testo 1009"/>
          <p:cNvSpPr>
            <a:spLocks noGrp="1"/>
          </p:cNvSpPr>
          <p:nvPr>
            <p:ph type="body" idx="10"/>
          </p:nvPr>
        </p:nvSpPr>
        <p:spPr>
          <a:xfrm>
            <a:off x="378038" y="6181434"/>
            <a:ext cx="9162040" cy="424182"/>
          </a:xfrm>
          <a:prstGeom prst="rect">
            <a:avLst/>
          </a:prstGeom>
          <a:noFill/>
          <a:ln w="0" cmpd="sng">
            <a:noFill/>
            <a:prstDash val="solid"/>
          </a:ln>
        </p:spPr>
        <p:txBody>
          <a:bodyPr vert="horz" lIns="0" tIns="172332" rIns="0" bIns="0" anchor="t">
            <a:normAutofit fontScale="65000"/>
          </a:bodyPr>
          <a:lstStyle>
            <a:lvl1pPr marL="0" marR="0" indent="0" algn="l">
              <a:lnSpc>
                <a:spcPts val="1939"/>
              </a:lnSpc>
              <a:spcAft>
                <a:spcPts val="80"/>
              </a:spcAft>
              <a:defRPr/>
            </a:lvl1pPr>
          </a:lstStyle>
          <a:p>
            <a:pPr marL="0" marR="0" indent="0" algn="l">
              <a:lnSpc>
                <a:spcPts val="1700"/>
              </a:lnSpc>
              <a:spcAft>
                <a:spcPts val="70"/>
              </a:spcAft>
            </a:pPr>
            <a:r>
              <a:rPr lang="it-IT" sz="2900" spc="86">
                <a:solidFill>
                  <a:srgbClr val="001F5F"/>
                </a:solidFill>
                <a:latin typeface="Arial" panose="02020603050405020304" pitchFamily="2"/>
              </a:rPr>
              <a:t></a:t>
            </a:r>
            <a:r>
              <a:rPr lang="it-IT" sz="1900" b="1" spc="86">
                <a:solidFill>
                  <a:srgbClr val="001F5F"/>
                </a:solidFill>
                <a:latin typeface="Arial Narrow" panose="02020603050405020304" pitchFamily="2"/>
              </a:rPr>
              <a:t>Efficientamento</a:t>
            </a:r>
            <a:r>
              <a:rPr lang="it-IT" sz="1700" spc="86">
                <a:solidFill>
                  <a:srgbClr val="001F5F"/>
                </a:solidFill>
                <a:latin typeface="Tahoma" panose="02020603050405020304" pitchFamily="2"/>
              </a:rPr>
              <a:t>: </a:t>
            </a:r>
            <a:r>
              <a:rPr lang="it-IT" sz="1500" spc="86">
                <a:solidFill>
                  <a:srgbClr val="001F5F"/>
                </a:solidFill>
                <a:latin typeface="Tahoma" panose="02020603050405020304" pitchFamily="2"/>
              </a:rPr>
              <a:t>possono essere agite economie di scala grazie alla definizione della nuova </a:t>
            </a:r>
          </a:p>
        </p:txBody>
      </p:sp>
      <p:sp>
        <p:nvSpPr>
          <p:cNvPr id="1011" name="Segnaposto testo 1010"/>
          <p:cNvSpPr>
            <a:spLocks noGrp="1"/>
          </p:cNvSpPr>
          <p:nvPr>
            <p:ph type="body" idx="10"/>
          </p:nvPr>
        </p:nvSpPr>
        <p:spPr>
          <a:xfrm>
            <a:off x="574116" y="6605616"/>
            <a:ext cx="1985257"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63">
                <a:solidFill>
                  <a:srgbClr val="001F5F"/>
                </a:solidFill>
                <a:latin typeface="Tahoma" panose="02020603050405020304" pitchFamily="2"/>
              </a:rPr>
              <a:t>geografia dei servizi </a:t>
            </a:r>
          </a:p>
        </p:txBody>
      </p:sp>
      <p:sp>
        <p:nvSpPr>
          <p:cNvPr id="1012" name="Segnaposto testo 1011"/>
          <p:cNvSpPr>
            <a:spLocks noGrp="1"/>
          </p:cNvSpPr>
          <p:nvPr>
            <p:ph type="body" idx="10"/>
          </p:nvPr>
        </p:nvSpPr>
        <p:spPr>
          <a:xfrm>
            <a:off x="378040" y="6859705"/>
            <a:ext cx="10021352" cy="457780"/>
          </a:xfrm>
          <a:prstGeom prst="rect">
            <a:avLst/>
          </a:prstGeom>
          <a:noFill/>
          <a:ln w="0" cmpd="sng">
            <a:noFill/>
            <a:prstDash val="solid"/>
          </a:ln>
        </p:spPr>
        <p:txBody>
          <a:bodyPr vert="horz" lIns="0" tIns="207090" rIns="0" bIns="0" anchor="t">
            <a:normAutofit fontScale="65000"/>
          </a:bodyPr>
          <a:lstStyle>
            <a:lvl1pPr marL="0" marR="0" indent="0" algn="l">
              <a:lnSpc>
                <a:spcPts val="1939"/>
              </a:lnSpc>
              <a:spcAft>
                <a:spcPts val="29"/>
              </a:spcAft>
              <a:defRPr/>
            </a:lvl1pPr>
          </a:lstStyle>
          <a:p>
            <a:pPr marL="0" marR="0" indent="0" algn="l">
              <a:lnSpc>
                <a:spcPts val="1700"/>
              </a:lnSpc>
              <a:spcAft>
                <a:spcPts val="25"/>
              </a:spcAft>
            </a:pPr>
            <a:r>
              <a:rPr lang="it-IT" sz="2900" spc="108">
                <a:solidFill>
                  <a:srgbClr val="001F5F"/>
                </a:solidFill>
                <a:latin typeface="Arial" panose="02020603050405020304" pitchFamily="2"/>
              </a:rPr>
              <a:t></a:t>
            </a:r>
            <a:r>
              <a:rPr lang="it-IT" sz="1900" b="1" spc="108">
                <a:solidFill>
                  <a:srgbClr val="001F5F"/>
                </a:solidFill>
                <a:latin typeface="Arial Narrow" panose="02020603050405020304" pitchFamily="2"/>
              </a:rPr>
              <a:t>Miglioramento dell</a:t>
            </a:r>
            <a:r>
              <a:rPr lang="it-IT" sz="1900" b="1" spc="108">
                <a:solidFill>
                  <a:srgbClr val="001F5F"/>
                </a:solidFill>
                <a:latin typeface="Lucida Console" panose="02020603050405020304"/>
              </a:rPr>
              <a:t>’</a:t>
            </a:r>
            <a:r>
              <a:rPr lang="it-IT" sz="1900" b="1" spc="108">
                <a:solidFill>
                  <a:srgbClr val="001F5F"/>
                </a:solidFill>
                <a:latin typeface="Arial Narrow" panose="02020603050405020304" pitchFamily="2"/>
              </a:rPr>
              <a:t>Indice di perfomance dei tempi di attesa </a:t>
            </a:r>
            <a:r>
              <a:rPr lang="it-IT" sz="1500" spc="108">
                <a:solidFill>
                  <a:srgbClr val="001F5F"/>
                </a:solidFill>
                <a:latin typeface="Tahoma" panose="02020603050405020304" pitchFamily="2"/>
              </a:rPr>
              <a:t>con un risultato dal 33% al 99% </a:t>
            </a:r>
          </a:p>
        </p:txBody>
      </p:sp>
      <p:sp>
        <p:nvSpPr>
          <p:cNvPr id="1013" name="Segnaposto testo 1012"/>
          <p:cNvSpPr>
            <a:spLocks noGrp="1"/>
          </p:cNvSpPr>
          <p:nvPr>
            <p:ph type="body" idx="10"/>
          </p:nvPr>
        </p:nvSpPr>
        <p:spPr>
          <a:xfrm>
            <a:off x="580797" y="7317488"/>
            <a:ext cx="4720649" cy="195292"/>
          </a:xfrm>
          <a:prstGeom prst="rect">
            <a:avLst/>
          </a:prstGeom>
          <a:no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1500" spc="46">
                <a:solidFill>
                  <a:srgbClr val="001F5F"/>
                </a:solidFill>
                <a:latin typeface="Tahoma" panose="02020603050405020304" pitchFamily="2"/>
              </a:rPr>
              <a:t>per prime visite e prestazioni diagnostiche critiche </a:t>
            </a:r>
          </a:p>
        </p:txBody>
      </p:sp>
    </p:spTree>
    <p:extLst>
      <p:ext uri="{BB962C8B-B14F-4D97-AF65-F5344CB8AC3E}">
        <p14:creationId xmlns:p14="http://schemas.microsoft.com/office/powerpoint/2010/main" val="36956013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59_1_">
    <p:bg>
      <p:bgPr>
        <a:solidFill>
          <a:schemeClr val="bg1">
            <a:alpha val="0"/>
          </a:schemeClr>
        </a:solidFill>
        <a:effectLst/>
      </p:bgPr>
    </p:bg>
    <p:spTree>
      <p:nvGrpSpPr>
        <p:cNvPr id="1" name=""/>
        <p:cNvGrpSpPr/>
        <p:nvPr/>
      </p:nvGrpSpPr>
      <p:grpSpPr>
        <a:xfrm>
          <a:off x="0" y="0"/>
          <a:ext cx="0" cy="0"/>
          <a:chOff x="0" y="0"/>
          <a:chExt cx="0" cy="0"/>
        </a:xfrm>
      </p:grpSpPr>
      <p:sp>
        <p:nvSpPr>
          <p:cNvPr id="1018" name="Segnaposto testo 1017"/>
          <p:cNvSpPr>
            <a:spLocks noGrp="1"/>
          </p:cNvSpPr>
          <p:nvPr>
            <p:ph type="body" idx="10"/>
          </p:nvPr>
        </p:nvSpPr>
        <p:spPr>
          <a:xfrm>
            <a:off x="1265576" y="688773"/>
            <a:ext cx="5190783" cy="423482"/>
          </a:xfrm>
          <a:prstGeom prst="rect">
            <a:avLst/>
          </a:prstGeom>
          <a:noFill/>
          <a:ln w="0" cmpd="sng">
            <a:noFill/>
            <a:prstDash val="solid"/>
          </a:ln>
        </p:spPr>
        <p:txBody>
          <a:bodyPr vert="horz" lIns="0" tIns="0" rIns="0" bIns="0" anchor="t">
            <a:normAutofit fontScale="95000"/>
          </a:bodyPr>
          <a:lstStyle>
            <a:lvl1pPr marL="0" marR="0" indent="0" algn="l">
              <a:lnSpc>
                <a:spcPts val="3422"/>
              </a:lnSpc>
              <a:spcAft>
                <a:spcPts val="0"/>
              </a:spcAft>
              <a:defRPr/>
            </a:lvl1pPr>
          </a:lstStyle>
          <a:p>
            <a:pPr marL="0" marR="0" indent="0" algn="l">
              <a:lnSpc>
                <a:spcPts val="3000"/>
              </a:lnSpc>
              <a:spcAft>
                <a:spcPts val="0"/>
              </a:spcAft>
            </a:pPr>
            <a:r>
              <a:rPr lang="it-IT" sz="4400" spc="148">
                <a:solidFill>
                  <a:srgbClr val="CC0000"/>
                </a:solidFill>
                <a:latin typeface="Arial Narrow" panose="02020603050405020304" pitchFamily="2"/>
              </a:rPr>
              <a:t>COSA CI OCCORRE ? </a:t>
            </a:r>
          </a:p>
        </p:txBody>
      </p:sp>
      <p:sp>
        <p:nvSpPr>
          <p:cNvPr id="1019" name="Segnaposto testo 1018"/>
          <p:cNvSpPr>
            <a:spLocks noGrp="1"/>
          </p:cNvSpPr>
          <p:nvPr>
            <p:ph type="body" idx="10"/>
          </p:nvPr>
        </p:nvSpPr>
        <p:spPr>
          <a:xfrm>
            <a:off x="4648609" y="2167109"/>
            <a:ext cx="5939432" cy="2652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Passare dal concetto di “prestazione” a quello di “presa </a:t>
            </a:r>
          </a:p>
        </p:txBody>
      </p:sp>
      <p:sp>
        <p:nvSpPr>
          <p:cNvPr id="1020" name="Segnaposto testo 1019"/>
          <p:cNvSpPr>
            <a:spLocks noGrp="1"/>
          </p:cNvSpPr>
          <p:nvPr>
            <p:ph type="body" idx="10"/>
          </p:nvPr>
        </p:nvSpPr>
        <p:spPr>
          <a:xfrm>
            <a:off x="7133705" y="2503092"/>
            <a:ext cx="962549" cy="2113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2200" spc="-80">
                <a:solidFill>
                  <a:srgbClr val="000000"/>
                </a:solidFill>
                <a:latin typeface="Arial Narrow" panose="02020603050405020304" pitchFamily="2"/>
              </a:rPr>
              <a:t>in carico” </a:t>
            </a:r>
          </a:p>
        </p:txBody>
      </p:sp>
      <p:sp>
        <p:nvSpPr>
          <p:cNvPr id="1021" name="Segnaposto testo 1020"/>
          <p:cNvSpPr>
            <a:spLocks noGrp="1"/>
          </p:cNvSpPr>
          <p:nvPr>
            <p:ph type="body" idx="10"/>
          </p:nvPr>
        </p:nvSpPr>
        <p:spPr>
          <a:xfrm>
            <a:off x="3489983" y="4478407"/>
            <a:ext cx="6695508" cy="265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200" spc="-29">
                <a:solidFill>
                  <a:srgbClr val="000000"/>
                </a:solidFill>
                <a:latin typeface="Arial Narrow" panose="02020603050405020304" pitchFamily="2"/>
              </a:rPr>
              <a:t>Ridefinizione dei processi di cura e dei relativi flussi informativi </a:t>
            </a:r>
          </a:p>
        </p:txBody>
      </p:sp>
      <p:sp>
        <p:nvSpPr>
          <p:cNvPr id="1022" name="Segnaposto testo 1021"/>
          <p:cNvSpPr>
            <a:spLocks noGrp="1"/>
          </p:cNvSpPr>
          <p:nvPr>
            <p:ph type="body" idx="10"/>
          </p:nvPr>
        </p:nvSpPr>
        <p:spPr>
          <a:xfrm>
            <a:off x="2641814" y="5402370"/>
            <a:ext cx="7454555" cy="2659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Superare le frammentazioni e potenziare il coordinamento tra i servizi </a:t>
            </a:r>
          </a:p>
        </p:txBody>
      </p:sp>
      <p:sp>
        <p:nvSpPr>
          <p:cNvPr id="1023" name="Segnaposto testo 1022"/>
          <p:cNvSpPr>
            <a:spLocks noGrp="1"/>
          </p:cNvSpPr>
          <p:nvPr>
            <p:ph type="body" idx="10"/>
          </p:nvPr>
        </p:nvSpPr>
        <p:spPr>
          <a:xfrm>
            <a:off x="5151419" y="5738353"/>
            <a:ext cx="2431624" cy="265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200" spc="-34">
                <a:solidFill>
                  <a:srgbClr val="000000"/>
                </a:solidFill>
                <a:latin typeface="Arial Narrow" panose="02020603050405020304" pitchFamily="2"/>
              </a:rPr>
              <a:t>ospedalieri e territoriali </a:t>
            </a:r>
          </a:p>
        </p:txBody>
      </p:sp>
      <p:sp>
        <p:nvSpPr>
          <p:cNvPr id="1024" name="Segnaposto testo 1023"/>
          <p:cNvSpPr>
            <a:spLocks noGrp="1"/>
          </p:cNvSpPr>
          <p:nvPr>
            <p:ph type="body" idx="10"/>
          </p:nvPr>
        </p:nvSpPr>
        <p:spPr>
          <a:xfrm>
            <a:off x="2520749" y="6413824"/>
            <a:ext cx="4851365" cy="268788"/>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200" spc="-29">
                <a:solidFill>
                  <a:srgbClr val="000000"/>
                </a:solidFill>
                <a:latin typeface="Arial Narrow" panose="02020603050405020304" pitchFamily="2"/>
              </a:rPr>
              <a:t>Condividere vision, responsabilità e linguaggi </a:t>
            </a:r>
          </a:p>
        </p:txBody>
      </p:sp>
      <p:sp>
        <p:nvSpPr>
          <p:cNvPr id="1025" name="Segnaposto testo 1024"/>
          <p:cNvSpPr>
            <a:spLocks noGrp="1"/>
          </p:cNvSpPr>
          <p:nvPr>
            <p:ph type="body" idx="10"/>
          </p:nvPr>
        </p:nvSpPr>
        <p:spPr>
          <a:xfrm>
            <a:off x="691460" y="7085798"/>
            <a:ext cx="4053698" cy="2652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Sviluppare una conoscenza reciproca </a:t>
            </a:r>
          </a:p>
        </p:txBody>
      </p:sp>
      <p:sp>
        <p:nvSpPr>
          <p:cNvPr id="1026" name="Segnaposto testo 1025"/>
          <p:cNvSpPr>
            <a:spLocks noGrp="1"/>
          </p:cNvSpPr>
          <p:nvPr>
            <p:ph type="body" idx="10"/>
          </p:nvPr>
        </p:nvSpPr>
        <p:spPr>
          <a:xfrm>
            <a:off x="4234918" y="3178564"/>
            <a:ext cx="5932748" cy="268788"/>
          </a:xfrm>
          <a:prstGeom prst="rect">
            <a:avLst/>
          </a:prstGeom>
          <a:noFill/>
          <a:ln w="0" cmpd="sng">
            <a:noFill/>
            <a:prstDash val="solid"/>
          </a:ln>
        </p:spPr>
        <p:txBody>
          <a:bodyPr vert="horz" lIns="0" tIns="0" rIns="0" bIns="0" anchor="t"/>
          <a:lstStyle>
            <a:lvl1pPr marL="0" marR="0" indent="0" algn="l">
              <a:lnSpc>
                <a:spcPts val="2167"/>
              </a:lnSpc>
              <a:spcAft>
                <a:spcPts val="23"/>
              </a:spcAft>
              <a:defRPr/>
            </a:lvl1pPr>
          </a:lstStyle>
          <a:p>
            <a:pPr marL="0" marR="0" indent="0" algn="l">
              <a:lnSpc>
                <a:spcPts val="1900"/>
              </a:lnSpc>
              <a:spcAft>
                <a:spcPts val="20"/>
              </a:spcAft>
            </a:pPr>
            <a:r>
              <a:rPr lang="it-IT" sz="2200" spc="-29">
                <a:solidFill>
                  <a:srgbClr val="000000"/>
                </a:solidFill>
                <a:latin typeface="Arial Narrow" panose="02020603050405020304" pitchFamily="2"/>
              </a:rPr>
              <a:t>Contaminazione tra i professionisti e tra i diversi setting </a:t>
            </a:r>
          </a:p>
        </p:txBody>
      </p:sp>
      <p:sp>
        <p:nvSpPr>
          <p:cNvPr id="1027" name="Segnaposto testo 1026"/>
          <p:cNvSpPr>
            <a:spLocks noGrp="1"/>
          </p:cNvSpPr>
          <p:nvPr>
            <p:ph type="body" idx="10"/>
          </p:nvPr>
        </p:nvSpPr>
        <p:spPr>
          <a:xfrm>
            <a:off x="4295820" y="3514549"/>
            <a:ext cx="5810943" cy="2687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assistenziali (nel rispetto dei ruoli e delle competenze) </a:t>
            </a:r>
          </a:p>
        </p:txBody>
      </p:sp>
    </p:spTree>
    <p:extLst>
      <p:ext uri="{BB962C8B-B14F-4D97-AF65-F5344CB8AC3E}">
        <p14:creationId xmlns:p14="http://schemas.microsoft.com/office/powerpoint/2010/main" val="29034321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60_1_">
    <p:bg>
      <p:bgPr>
        <a:solidFill>
          <a:schemeClr val="bg1">
            <a:alpha val="0"/>
          </a:schemeClr>
        </a:solidFill>
        <a:effectLst/>
      </p:bgPr>
    </p:bg>
    <p:spTree>
      <p:nvGrpSpPr>
        <p:cNvPr id="1" name=""/>
        <p:cNvGrpSpPr/>
        <p:nvPr/>
      </p:nvGrpSpPr>
      <p:grpSpPr>
        <a:xfrm>
          <a:off x="0" y="0"/>
          <a:ext cx="0" cy="0"/>
          <a:chOff x="0" y="0"/>
          <a:chExt cx="0" cy="0"/>
        </a:xfrm>
      </p:grpSpPr>
      <p:sp>
        <p:nvSpPr>
          <p:cNvPr id="1030" name="Segnaposto testo 1029"/>
          <p:cNvSpPr>
            <a:spLocks noGrp="1"/>
          </p:cNvSpPr>
          <p:nvPr>
            <p:ph type="body" idx="10"/>
          </p:nvPr>
        </p:nvSpPr>
        <p:spPr>
          <a:xfrm>
            <a:off x="698888" y="195994"/>
            <a:ext cx="9640343" cy="1185049"/>
          </a:xfrm>
          <a:prstGeom prst="rect">
            <a:avLst/>
          </a:prstGeom>
          <a:noFill/>
          <a:ln w="0" cmpd="sng">
            <a:noFill/>
            <a:prstDash val="solid"/>
          </a:ln>
        </p:spPr>
        <p:txBody>
          <a:bodyPr vert="horz" lIns="0" tIns="0" rIns="0" bIns="0" anchor="t">
            <a:normAutofit fontScale="65000"/>
          </a:bodyPr>
          <a:lstStyle>
            <a:lvl1pPr marL="0" marR="0" indent="0" algn="ctr">
              <a:lnSpc>
                <a:spcPts val="2738"/>
              </a:lnSpc>
              <a:spcAft>
                <a:spcPts val="1363"/>
              </a:spcAft>
              <a:defRPr/>
            </a:lvl1pPr>
          </a:lstStyle>
          <a:p>
            <a:pPr marL="0" marR="0" indent="0" algn="ctr">
              <a:lnSpc>
                <a:spcPts val="2400"/>
              </a:lnSpc>
              <a:spcAft>
                <a:spcPts val="1195"/>
              </a:spcAft>
            </a:pPr>
            <a:r>
              <a:rPr lang="it-IT" sz="1900" b="1" spc="279">
                <a:solidFill>
                  <a:srgbClr val="CC0000"/>
                </a:solidFill>
                <a:latin typeface="Arial Narrow" panose="02020603050405020304" pitchFamily="2"/>
              </a:rPr>
              <a:t>PER COSTRUIRE UNA RETE STRUTTURATA </a:t>
            </a:r>
            <a:r>
              <a:t/>
            </a:r>
            <a:br/>
            <a:r>
              <a:rPr lang="it-IT" sz="1900" b="1" spc="279">
                <a:solidFill>
                  <a:srgbClr val="CC0000"/>
                </a:solidFill>
                <a:latin typeface="Arial Narrow" panose="02020603050405020304" pitchFamily="2"/>
              </a:rPr>
              <a:t>SULL’ASSE DEI BISOGNI SANITARI E SOCIO-SANITARI </a:t>
            </a:r>
            <a:r>
              <a:t/>
            </a:r>
            <a:br/>
            <a:r>
              <a:rPr lang="it-IT" sz="1900" b="1" spc="279">
                <a:solidFill>
                  <a:srgbClr val="CC0000"/>
                </a:solidFill>
                <a:latin typeface="Arial Narrow" panose="02020603050405020304" pitchFamily="2"/>
              </a:rPr>
              <a:t>METTENDO AL CENTRO LA PERSONA </a:t>
            </a:r>
          </a:p>
        </p:txBody>
      </p:sp>
      <p:sp>
        <p:nvSpPr>
          <p:cNvPr id="1033" name="Segnaposto testo 1032"/>
          <p:cNvSpPr>
            <a:spLocks noGrp="1"/>
          </p:cNvSpPr>
          <p:nvPr>
            <p:ph type="body" idx="10"/>
          </p:nvPr>
        </p:nvSpPr>
        <p:spPr>
          <a:xfrm>
            <a:off x="3022819" y="5333074"/>
            <a:ext cx="1112576"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0">
                <a:solidFill>
                  <a:srgbClr val="000000"/>
                </a:solidFill>
                <a:latin typeface="Arial Narrow" panose="02020603050405020304" pitchFamily="2"/>
              </a:rPr>
              <a:t>Integrazione </a:t>
            </a:r>
            <a:r>
              <a:t/>
            </a:r>
            <a:br/>
            <a:r>
              <a:rPr lang="it-IT" sz="1700" spc="0">
                <a:solidFill>
                  <a:srgbClr val="000000"/>
                </a:solidFill>
                <a:latin typeface="Arial Narrow" panose="02020603050405020304" pitchFamily="2"/>
              </a:rPr>
              <a:t>tra Distretto e </a:t>
            </a:r>
            <a:r>
              <a:t/>
            </a:r>
            <a:br/>
            <a:r>
              <a:rPr lang="it-IT" sz="1700" spc="0">
                <a:solidFill>
                  <a:srgbClr val="000000"/>
                </a:solidFill>
                <a:latin typeface="Arial Narrow" panose="02020603050405020304" pitchFamily="2"/>
              </a:rPr>
              <a:t>Comune </a:t>
            </a:r>
          </a:p>
        </p:txBody>
      </p:sp>
      <p:sp>
        <p:nvSpPr>
          <p:cNvPr id="1034" name="Segnaposto testo 1033"/>
          <p:cNvSpPr>
            <a:spLocks noGrp="1"/>
          </p:cNvSpPr>
          <p:nvPr>
            <p:ph type="body" idx="10"/>
          </p:nvPr>
        </p:nvSpPr>
        <p:spPr>
          <a:xfrm>
            <a:off x="3155021" y="3525751"/>
            <a:ext cx="1105149"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0">
                <a:solidFill>
                  <a:srgbClr val="000000"/>
                </a:solidFill>
                <a:latin typeface="Arial Narrow" panose="02020603050405020304" pitchFamily="2"/>
              </a:rPr>
              <a:t>Continuità tra </a:t>
            </a:r>
            <a:r>
              <a:t/>
            </a:r>
            <a:br/>
            <a:r>
              <a:rPr lang="it-IT" sz="1700" spc="0">
                <a:solidFill>
                  <a:srgbClr val="000000"/>
                </a:solidFill>
                <a:latin typeface="Arial Narrow" panose="02020603050405020304" pitchFamily="2"/>
              </a:rPr>
              <a:t>sociale e </a:t>
            </a:r>
            <a:r>
              <a:t/>
            </a:r>
            <a:br/>
            <a:r>
              <a:rPr lang="it-IT" sz="1700" spc="0">
                <a:solidFill>
                  <a:srgbClr val="000000"/>
                </a:solidFill>
                <a:latin typeface="Arial Narrow" panose="02020603050405020304" pitchFamily="2"/>
              </a:rPr>
              <a:t>sanitario </a:t>
            </a:r>
          </a:p>
        </p:txBody>
      </p:sp>
      <p:sp>
        <p:nvSpPr>
          <p:cNvPr id="1035" name="Segnaposto testo 1034"/>
          <p:cNvSpPr>
            <a:spLocks noGrp="1"/>
          </p:cNvSpPr>
          <p:nvPr>
            <p:ph type="body" idx="10"/>
          </p:nvPr>
        </p:nvSpPr>
        <p:spPr>
          <a:xfrm>
            <a:off x="4727333" y="4488910"/>
            <a:ext cx="1204672" cy="648872"/>
          </a:xfrm>
          <a:prstGeom prst="rect">
            <a:avLst/>
          </a:prstGeom>
          <a:noFill/>
          <a:ln w="0" cmpd="sng">
            <a:noFill/>
            <a:prstDash val="solid"/>
          </a:ln>
        </p:spPr>
        <p:txBody>
          <a:bodyPr vert="horz" lIns="0" tIns="0" rIns="0" bIns="0" anchor="t"/>
          <a:lstStyle>
            <a:lvl1pPr marL="0" marR="0" indent="0" algn="l">
              <a:lnSpc>
                <a:spcPts val="2510"/>
              </a:lnSpc>
              <a:spcBef>
                <a:spcPts val="160"/>
              </a:spcBef>
              <a:spcAft>
                <a:spcPts val="0"/>
              </a:spcAft>
              <a:defRPr/>
            </a:lvl1pPr>
          </a:lstStyle>
          <a:p>
            <a:pPr marL="0" marR="0" indent="0" algn="l">
              <a:lnSpc>
                <a:spcPts val="2200"/>
              </a:lnSpc>
              <a:spcAft>
                <a:spcPts val="0"/>
              </a:spcAft>
            </a:pPr>
            <a:r>
              <a:rPr lang="it-IT" sz="2200" spc="-11">
                <a:solidFill>
                  <a:srgbClr val="000000"/>
                </a:solidFill>
                <a:latin typeface="Arial Narrow" panose="02020603050405020304" pitchFamily="2"/>
              </a:rPr>
              <a:t>Approccio </a:t>
            </a:r>
          </a:p>
          <a:p>
            <a:pPr marL="0" marR="0" indent="0" algn="l">
              <a:lnSpc>
                <a:spcPts val="2200"/>
              </a:lnSpc>
              <a:spcBef>
                <a:spcPts val="140"/>
              </a:spcBef>
              <a:spcAft>
                <a:spcPts val="0"/>
              </a:spcAft>
            </a:pPr>
            <a:r>
              <a:rPr lang="it-IT" sz="2200" spc="-23">
                <a:solidFill>
                  <a:srgbClr val="000000"/>
                </a:solidFill>
                <a:latin typeface="Arial Narrow" panose="02020603050405020304" pitchFamily="2"/>
              </a:rPr>
              <a:t>di sistema </a:t>
            </a:r>
          </a:p>
        </p:txBody>
      </p:sp>
      <p:sp>
        <p:nvSpPr>
          <p:cNvPr id="1036" name="Segnaposto testo 1035"/>
          <p:cNvSpPr>
            <a:spLocks noGrp="1"/>
          </p:cNvSpPr>
          <p:nvPr>
            <p:ph type="body" idx="10"/>
          </p:nvPr>
        </p:nvSpPr>
        <p:spPr>
          <a:xfrm>
            <a:off x="4766700" y="2729186"/>
            <a:ext cx="1244035"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57">
                <a:solidFill>
                  <a:srgbClr val="000000"/>
                </a:solidFill>
                <a:latin typeface="Arial Narrow" panose="02020603050405020304" pitchFamily="2"/>
              </a:rPr>
              <a:t>Integrazione </a:t>
            </a:r>
            <a:r>
              <a:t/>
            </a:r>
            <a:br/>
            <a:r>
              <a:rPr lang="it-IT" sz="1700" spc="-57">
                <a:solidFill>
                  <a:srgbClr val="000000"/>
                </a:solidFill>
                <a:latin typeface="Arial Narrow" panose="02020603050405020304" pitchFamily="2"/>
              </a:rPr>
              <a:t>interaziendale </a:t>
            </a:r>
            <a:r>
              <a:t/>
            </a:r>
            <a:br/>
            <a:r>
              <a:rPr lang="it-IT" sz="1700" spc="-57">
                <a:solidFill>
                  <a:srgbClr val="000000"/>
                </a:solidFill>
                <a:latin typeface="Arial Narrow" panose="02020603050405020304" pitchFamily="2"/>
              </a:rPr>
              <a:t>AUSL e AOSPU </a:t>
            </a:r>
          </a:p>
        </p:txBody>
      </p:sp>
      <p:sp>
        <p:nvSpPr>
          <p:cNvPr id="1037" name="Segnaposto testo 1036"/>
          <p:cNvSpPr>
            <a:spLocks noGrp="1"/>
          </p:cNvSpPr>
          <p:nvPr>
            <p:ph type="body" idx="10"/>
          </p:nvPr>
        </p:nvSpPr>
        <p:spPr>
          <a:xfrm>
            <a:off x="4816461" y="6199636"/>
            <a:ext cx="1254433" cy="94565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0">
                <a:solidFill>
                  <a:srgbClr val="000000"/>
                </a:solidFill>
                <a:latin typeface="Arial Narrow" panose="02020603050405020304" pitchFamily="2"/>
              </a:rPr>
              <a:t>Coordinamento </a:t>
            </a:r>
            <a:r>
              <a:t/>
            </a:r>
            <a:br/>
            <a:r>
              <a:rPr lang="it-IT" sz="1700" spc="0">
                <a:solidFill>
                  <a:srgbClr val="000000"/>
                </a:solidFill>
                <a:latin typeface="Arial Narrow" panose="02020603050405020304" pitchFamily="2"/>
              </a:rPr>
              <a:t>tra aree </a:t>
            </a:r>
            <a:r>
              <a:t/>
            </a:r>
            <a:br/>
            <a:r>
              <a:rPr lang="it-IT" sz="1700" spc="0">
                <a:solidFill>
                  <a:srgbClr val="000000"/>
                </a:solidFill>
                <a:latin typeface="Arial Narrow" panose="02020603050405020304" pitchFamily="2"/>
              </a:rPr>
              <a:t>prevenzione e </a:t>
            </a:r>
            <a:r>
              <a:t/>
            </a:r>
            <a:br/>
            <a:r>
              <a:rPr lang="it-IT" sz="1700" spc="0">
                <a:solidFill>
                  <a:srgbClr val="000000"/>
                </a:solidFill>
                <a:latin typeface="Arial Narrow" panose="02020603050405020304" pitchFamily="2"/>
              </a:rPr>
              <a:t>assistenza </a:t>
            </a:r>
          </a:p>
        </p:txBody>
      </p:sp>
      <p:sp>
        <p:nvSpPr>
          <p:cNvPr id="1038" name="Segnaposto testo 1037"/>
          <p:cNvSpPr>
            <a:spLocks noGrp="1"/>
          </p:cNvSpPr>
          <p:nvPr>
            <p:ph type="body" idx="10"/>
          </p:nvPr>
        </p:nvSpPr>
        <p:spPr>
          <a:xfrm>
            <a:off x="6448929" y="3649646"/>
            <a:ext cx="1219526" cy="94565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6">
                <a:solidFill>
                  <a:srgbClr val="000000"/>
                </a:solidFill>
                <a:latin typeface="Arial Narrow" panose="02020603050405020304" pitchFamily="2"/>
              </a:rPr>
              <a:t>Collaborazione </a:t>
            </a:r>
            <a:r>
              <a:t/>
            </a:r>
            <a:br/>
            <a:r>
              <a:rPr lang="it-IT" sz="1700" spc="-6">
                <a:solidFill>
                  <a:srgbClr val="000000"/>
                </a:solidFill>
                <a:latin typeface="Arial Narrow" panose="02020603050405020304" pitchFamily="2"/>
              </a:rPr>
              <a:t>con il terzo </a:t>
            </a:r>
            <a:r>
              <a:t/>
            </a:r>
            <a:br/>
            <a:r>
              <a:rPr lang="it-IT" sz="1700" spc="-6">
                <a:solidFill>
                  <a:srgbClr val="000000"/>
                </a:solidFill>
                <a:latin typeface="Arial Narrow" panose="02020603050405020304" pitchFamily="2"/>
              </a:rPr>
              <a:t>settore e il </a:t>
            </a:r>
            <a:r>
              <a:t/>
            </a:r>
            <a:br/>
            <a:r>
              <a:rPr lang="it-IT" sz="1700" spc="-6">
                <a:solidFill>
                  <a:srgbClr val="000000"/>
                </a:solidFill>
                <a:latin typeface="Arial Narrow" panose="02020603050405020304" pitchFamily="2"/>
              </a:rPr>
              <a:t>volontariato </a:t>
            </a:r>
          </a:p>
        </p:txBody>
      </p:sp>
      <p:sp>
        <p:nvSpPr>
          <p:cNvPr id="1039" name="Segnaposto testo 1038"/>
          <p:cNvSpPr>
            <a:spLocks noGrp="1"/>
          </p:cNvSpPr>
          <p:nvPr>
            <p:ph type="body" idx="10"/>
          </p:nvPr>
        </p:nvSpPr>
        <p:spPr>
          <a:xfrm>
            <a:off x="6466754" y="5383472"/>
            <a:ext cx="1041276"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6">
                <a:solidFill>
                  <a:srgbClr val="000000"/>
                </a:solidFill>
                <a:latin typeface="Arial Narrow" panose="02020603050405020304" pitchFamily="2"/>
              </a:rPr>
              <a:t>Trasversalità </a:t>
            </a:r>
            <a:r>
              <a:t/>
            </a:r>
            <a:br/>
            <a:r>
              <a:rPr lang="it-IT" sz="1700" spc="-6">
                <a:solidFill>
                  <a:srgbClr val="000000"/>
                </a:solidFill>
                <a:latin typeface="Arial Narrow" panose="02020603050405020304" pitchFamily="2"/>
              </a:rPr>
              <a:t>ospedale – </a:t>
            </a:r>
            <a:r>
              <a:t/>
            </a:r>
            <a:br/>
            <a:r>
              <a:rPr lang="it-IT" sz="1700" spc="-6">
                <a:solidFill>
                  <a:srgbClr val="000000"/>
                </a:solidFill>
                <a:latin typeface="Arial Narrow" panose="02020603050405020304" pitchFamily="2"/>
              </a:rPr>
              <a:t>territorio </a:t>
            </a:r>
          </a:p>
        </p:txBody>
      </p:sp>
      <p:sp>
        <p:nvSpPr>
          <p:cNvPr id="1040" name="Segnaposto testo 1039"/>
          <p:cNvSpPr>
            <a:spLocks noGrp="1"/>
          </p:cNvSpPr>
          <p:nvPr>
            <p:ph type="body" idx="10"/>
          </p:nvPr>
        </p:nvSpPr>
        <p:spPr>
          <a:xfrm>
            <a:off x="901650" y="1493738"/>
            <a:ext cx="9219228" cy="260389"/>
          </a:xfrm>
          <a:prstGeom prst="rect">
            <a:avLst/>
          </a:prstGeom>
          <a:noFill/>
          <a:ln w="0" cmpd="sng">
            <a:noFill/>
            <a:prstDash val="solid"/>
          </a:ln>
        </p:spPr>
        <p:txBody>
          <a:bodyPr vert="horz" lIns="0" tIns="1449" rIns="0" bIns="0" anchor="t"/>
          <a:lstStyle>
            <a:lvl1pPr marL="0" marR="0" indent="0" algn="l">
              <a:lnSpc>
                <a:spcPts val="2053"/>
              </a:lnSpc>
              <a:spcAft>
                <a:spcPts val="6"/>
              </a:spcAft>
              <a:defRPr/>
            </a:lvl1pPr>
          </a:lstStyle>
          <a:p>
            <a:pPr marL="0" marR="0" indent="0" algn="l">
              <a:lnSpc>
                <a:spcPts val="1800"/>
              </a:lnSpc>
              <a:spcAft>
                <a:spcPts val="5"/>
              </a:spcAft>
            </a:pPr>
            <a:r>
              <a:rPr lang="it-IT" sz="1800" spc="-11">
                <a:solidFill>
                  <a:srgbClr val="404040"/>
                </a:solidFill>
                <a:latin typeface="Arial Narrow" panose="02020603050405020304" pitchFamily="2"/>
              </a:rPr>
              <a:t>Obiettivo che non deve discendere da un obbligo normativo o vincolo istituzionale, quanto piuttosto nascere </a:t>
            </a:r>
          </a:p>
        </p:txBody>
      </p:sp>
      <p:sp>
        <p:nvSpPr>
          <p:cNvPr id="1041" name="Segnaposto testo 1040"/>
          <p:cNvSpPr>
            <a:spLocks noGrp="1"/>
          </p:cNvSpPr>
          <p:nvPr>
            <p:ph type="body" idx="10"/>
          </p:nvPr>
        </p:nvSpPr>
        <p:spPr>
          <a:xfrm>
            <a:off x="1044248" y="1759027"/>
            <a:ext cx="8945169" cy="263889"/>
          </a:xfrm>
          <a:prstGeom prst="rect">
            <a:avLst/>
          </a:prstGeom>
          <a:noFill/>
          <a:ln w="0" cmpd="sng">
            <a:noFill/>
            <a:prstDash val="solid"/>
          </a:ln>
        </p:spPr>
        <p:txBody>
          <a:bodyPr vert="horz" lIns="0" tIns="5068" rIns="0" bIns="0" anchor="t"/>
          <a:lstStyle>
            <a:lvl1pPr marL="0" marR="0" indent="0" algn="l">
              <a:lnSpc>
                <a:spcPts val="2053"/>
              </a:lnSpc>
              <a:spcAft>
                <a:spcPts val="0"/>
              </a:spcAft>
              <a:defRPr/>
            </a:lvl1pPr>
          </a:lstStyle>
          <a:p>
            <a:pPr marL="0" marR="0" indent="0" algn="l">
              <a:lnSpc>
                <a:spcPts val="1800"/>
              </a:lnSpc>
              <a:spcAft>
                <a:spcPts val="0"/>
              </a:spcAft>
            </a:pPr>
            <a:r>
              <a:rPr lang="it-IT" sz="1800" spc="11">
                <a:solidFill>
                  <a:srgbClr val="404040"/>
                </a:solidFill>
                <a:latin typeface="Arial Narrow" panose="02020603050405020304" pitchFamily="2"/>
              </a:rPr>
              <a:t>dalla piena consapevolezza della sua necessità come</a:t>
            </a:r>
            <a:r>
              <a:rPr lang="it-IT" sz="1800" spc="11">
                <a:solidFill>
                  <a:srgbClr val="CC3300"/>
                </a:solidFill>
                <a:latin typeface="Arial Narrow" panose="02020603050405020304" pitchFamily="2"/>
              </a:rPr>
              <a:t> strumento per conseguire efficacia di risultato </a:t>
            </a:r>
          </a:p>
        </p:txBody>
      </p:sp>
    </p:spTree>
    <p:extLst>
      <p:ext uri="{BB962C8B-B14F-4D97-AF65-F5344CB8AC3E}">
        <p14:creationId xmlns:p14="http://schemas.microsoft.com/office/powerpoint/2010/main" val="164980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egnaposto testo 1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20" name="Segnaposto testo 119"/>
          <p:cNvSpPr>
            <a:spLocks noGrp="1"/>
          </p:cNvSpPr>
          <p:nvPr>
            <p:ph type="body" idx="10"/>
          </p:nvPr>
        </p:nvSpPr>
        <p:spPr>
          <a:xfrm>
            <a:off x="1322705" y="2623822"/>
            <a:ext cx="8458200" cy="4587875"/>
          </a:xfrm>
          <a:prstGeom prst="rect">
            <a:avLst/>
          </a:prstGeom>
          <a:noFill/>
          <a:ln w="0" cmpd="sng">
            <a:noFill/>
            <a:prstDash val="solid"/>
          </a:ln>
        </p:spPr>
        <p:txBody>
          <a:bodyPr vert="horz" lIns="0" tIns="0" rIns="0" bIns="0" anchor="t"/>
          <a:lstStyle>
            <a:lvl1pPr marL="417222" marR="0" indent="0" algn="just">
              <a:lnSpc>
                <a:spcPts val="3650"/>
              </a:lnSpc>
              <a:spcBef>
                <a:spcPts val="0"/>
              </a:spcBef>
              <a:spcAft>
                <a:spcPts val="7004"/>
              </a:spcAft>
              <a:defRPr/>
            </a:lvl1pPr>
          </a:lstStyle>
          <a:p>
            <a:pPr marL="0" marR="0" indent="0" algn="just">
              <a:lnSpc>
                <a:spcPts val="3900"/>
              </a:lnSpc>
              <a:spcAft>
                <a:spcPts val="0"/>
              </a:spcAft>
            </a:pPr>
            <a:r>
              <a:rPr lang="it-IT" sz="3700" b="1" spc="-15">
                <a:solidFill>
                  <a:srgbClr val="009999"/>
                </a:solidFill>
                <a:latin typeface="Arial" panose="02020603050405020304" pitchFamily="2"/>
              </a:rPr>
              <a:t>Innovazioni istituzionali </a:t>
            </a:r>
          </a:p>
          <a:p>
            <a:pPr marL="365760" marR="0" indent="0" algn="just">
              <a:lnSpc>
                <a:spcPts val="3300"/>
              </a:lnSpc>
              <a:spcBef>
                <a:spcPts val="0"/>
              </a:spcBef>
              <a:spcAft>
                <a:spcPts val="0"/>
              </a:spcAft>
            </a:pPr>
            <a:r>
              <a:rPr lang="it-IT" sz="3000" b="1" spc="-90">
                <a:solidFill>
                  <a:srgbClr val="000000"/>
                </a:solidFill>
                <a:latin typeface="Arial" panose="02020603050405020304" pitchFamily="2"/>
              </a:rPr>
              <a:t>Stato </a:t>
            </a:r>
          </a:p>
          <a:p>
            <a:pPr marL="365760" marR="0" indent="0" algn="just">
              <a:lnSpc>
                <a:spcPts val="3300"/>
              </a:lnSpc>
              <a:spcBef>
                <a:spcPts val="0"/>
              </a:spcBef>
              <a:spcAft>
                <a:spcPts val="0"/>
              </a:spcAft>
            </a:pPr>
            <a:r>
              <a:rPr lang="it-IT" sz="3000" spc="-5">
                <a:solidFill>
                  <a:srgbClr val="000000"/>
                </a:solidFill>
                <a:latin typeface="Arial" panose="02020603050405020304" pitchFamily="2"/>
              </a:rPr>
              <a:t>Organi di indirizzo ed organi ausiliari tecnico-</a:t>
            </a:r>
            <a:r>
              <a:rPr lang="it-IT" sz="100">
                <a:solidFill>
                  <a:srgbClr val="000000"/>
                </a:solidFill>
                <a:latin typeface="Arial" panose="02020603050405020304" pitchFamily="2"/>
              </a:rPr>
              <a:t> </a:t>
            </a:r>
          </a:p>
          <a:p>
            <a:pPr marL="365760" marR="0" indent="0" algn="just">
              <a:lnSpc>
                <a:spcPts val="3200"/>
              </a:lnSpc>
              <a:spcBef>
                <a:spcPts val="0"/>
              </a:spcBef>
              <a:spcAft>
                <a:spcPts val="0"/>
              </a:spcAft>
            </a:pPr>
            <a:r>
              <a:rPr lang="it-IT" sz="3000" spc="-30">
                <a:solidFill>
                  <a:srgbClr val="000000"/>
                </a:solidFill>
                <a:latin typeface="Arial" panose="02020603050405020304" pitchFamily="2"/>
              </a:rPr>
              <a:t>scientifici </a:t>
            </a:r>
          </a:p>
          <a:p>
            <a:pPr marL="365760" marR="0" indent="0" algn="just">
              <a:lnSpc>
                <a:spcPts val="3300"/>
              </a:lnSpc>
              <a:spcBef>
                <a:spcPts val="0"/>
              </a:spcBef>
              <a:spcAft>
                <a:spcPts val="0"/>
              </a:spcAft>
            </a:pPr>
            <a:r>
              <a:rPr lang="it-IT" sz="3000" b="1" spc="-90">
                <a:solidFill>
                  <a:srgbClr val="000000"/>
                </a:solidFill>
                <a:latin typeface="Arial" panose="02020603050405020304" pitchFamily="2"/>
              </a:rPr>
              <a:t>Regione </a:t>
            </a:r>
          </a:p>
          <a:p>
            <a:pPr marL="365760" marR="0" indent="0" algn="just">
              <a:lnSpc>
                <a:spcPts val="3200"/>
              </a:lnSpc>
              <a:spcBef>
                <a:spcPts val="0"/>
              </a:spcBef>
              <a:spcAft>
                <a:spcPts val="0"/>
              </a:spcAft>
            </a:pPr>
            <a:r>
              <a:rPr lang="it-IT" sz="3000" spc="-10">
                <a:solidFill>
                  <a:srgbClr val="000000"/>
                </a:solidFill>
                <a:latin typeface="Arial" panose="02020603050405020304" pitchFamily="2"/>
              </a:rPr>
              <a:t>organizzazione e controllo </a:t>
            </a:r>
          </a:p>
          <a:p>
            <a:pPr marL="365760" marR="0" indent="0" algn="just">
              <a:lnSpc>
                <a:spcPts val="3300"/>
              </a:lnSpc>
              <a:spcBef>
                <a:spcPts val="0"/>
              </a:spcBef>
              <a:spcAft>
                <a:spcPts val="0"/>
              </a:spcAft>
            </a:pPr>
            <a:r>
              <a:rPr lang="it-IT" sz="3000" b="1" spc="-65">
                <a:solidFill>
                  <a:srgbClr val="000000"/>
                </a:solidFill>
                <a:latin typeface="Arial" panose="02020603050405020304" pitchFamily="2"/>
              </a:rPr>
              <a:t>Livello locale </a:t>
            </a:r>
          </a:p>
          <a:p>
            <a:pPr marL="365760" marR="0" indent="0" algn="just">
              <a:lnSpc>
                <a:spcPts val="3300"/>
              </a:lnSpc>
              <a:spcBef>
                <a:spcPts val="0"/>
              </a:spcBef>
              <a:spcAft>
                <a:spcPts val="0"/>
              </a:spcAft>
            </a:pPr>
            <a:r>
              <a:rPr lang="it-IT" sz="3000" spc="-5">
                <a:solidFill>
                  <a:srgbClr val="000000"/>
                </a:solidFill>
                <a:latin typeface="Arial" panose="02020603050405020304" pitchFamily="2"/>
              </a:rPr>
              <a:t>USL espressione dei Comuni e Gestione </a:t>
            </a:r>
          </a:p>
          <a:p>
            <a:pPr marL="365760" marR="0" indent="0" algn="just">
              <a:lnSpc>
                <a:spcPts val="3200"/>
              </a:lnSpc>
              <a:spcBef>
                <a:spcPts val="0"/>
              </a:spcBef>
              <a:spcAft>
                <a:spcPts val="6140"/>
              </a:spcAft>
            </a:pPr>
            <a:r>
              <a:rPr lang="it-IT" sz="3000" spc="-10">
                <a:solidFill>
                  <a:srgbClr val="000000"/>
                </a:solidFill>
                <a:latin typeface="Arial" panose="02020603050405020304" pitchFamily="2"/>
              </a:rPr>
              <a:t>dell’offerta sanitaria </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61_1_">
    <p:bg>
      <p:bgPr>
        <a:solidFill>
          <a:schemeClr val="bg1">
            <a:alpha val="0"/>
          </a:schemeClr>
        </a:solidFill>
        <a:effectLst/>
      </p:bgPr>
    </p:bg>
    <p:spTree>
      <p:nvGrpSpPr>
        <p:cNvPr id="1" name=""/>
        <p:cNvGrpSpPr/>
        <p:nvPr/>
      </p:nvGrpSpPr>
      <p:grpSpPr>
        <a:xfrm>
          <a:off x="0" y="0"/>
          <a:ext cx="0" cy="0"/>
          <a:chOff x="0" y="0"/>
          <a:chExt cx="0" cy="0"/>
        </a:xfrm>
      </p:grpSpPr>
      <p:sp>
        <p:nvSpPr>
          <p:cNvPr id="49" name="Segnaposto testo 48"/>
          <p:cNvSpPr>
            <a:spLocks noGrp="1"/>
          </p:cNvSpPr>
          <p:nvPr>
            <p:ph type="body" idx="10"/>
          </p:nvPr>
        </p:nvSpPr>
        <p:spPr>
          <a:xfrm>
            <a:off x="1055389" y="885462"/>
            <a:ext cx="5030358" cy="530577"/>
          </a:xfrm>
          <a:prstGeom prst="rect">
            <a:avLst/>
          </a:prstGeom>
          <a:noFill/>
          <a:ln w="0" cmpd="sng">
            <a:noFill/>
            <a:prstDash val="solid"/>
          </a:ln>
        </p:spPr>
        <p:txBody>
          <a:bodyPr vert="horz" lIns="0" tIns="0" rIns="0" bIns="0" anchor="t">
            <a:normAutofit fontScale="70000"/>
          </a:bodyPr>
          <a:lstStyle>
            <a:lvl1pPr marL="0" marR="0" indent="0" algn="l">
              <a:lnSpc>
                <a:spcPts val="4335"/>
              </a:lnSpc>
              <a:spcAft>
                <a:spcPts val="0"/>
              </a:spcAft>
              <a:defRPr/>
            </a:lvl1pPr>
          </a:lstStyle>
          <a:p>
            <a:pPr marL="0" marR="0" indent="0" algn="l">
              <a:lnSpc>
                <a:spcPts val="3800"/>
              </a:lnSpc>
              <a:spcAft>
                <a:spcPts val="0"/>
              </a:spcAft>
            </a:pPr>
            <a:r>
              <a:rPr lang="it-IT" sz="3400" b="1" spc="542">
                <a:solidFill>
                  <a:srgbClr val="CC0000"/>
                </a:solidFill>
                <a:latin typeface="Arial Narrow" panose="02020603050405020304" pitchFamily="2"/>
              </a:rPr>
              <a:t>I LIVELLI DI COMPETENZE </a:t>
            </a:r>
          </a:p>
        </p:txBody>
      </p:sp>
      <p:sp>
        <p:nvSpPr>
          <p:cNvPr id="52" name="Segnaposto testo 51"/>
          <p:cNvSpPr>
            <a:spLocks noGrp="1"/>
          </p:cNvSpPr>
          <p:nvPr>
            <p:ph type="body" idx="10"/>
          </p:nvPr>
        </p:nvSpPr>
        <p:spPr>
          <a:xfrm>
            <a:off x="2755445" y="1787723"/>
            <a:ext cx="5939432" cy="760167"/>
          </a:xfrm>
          <a:prstGeom prst="rect">
            <a:avLst/>
          </a:prstGeom>
          <a:noFill/>
          <a:ln w="0" cmpd="sng">
            <a:noFill/>
            <a:prstDash val="solid"/>
          </a:ln>
        </p:spPr>
        <p:txBody>
          <a:bodyPr vert="horz" lIns="0" tIns="459072" rIns="0" bIns="0" anchor="t"/>
          <a:lstStyle>
            <a:lvl1pPr marL="0" marR="0" indent="0" algn="l">
              <a:lnSpc>
                <a:spcPts val="2510"/>
              </a:lnSpc>
              <a:spcAft>
                <a:spcPts val="0"/>
              </a:spcAft>
              <a:defRPr/>
            </a:lvl1pPr>
          </a:lstStyle>
          <a:p>
            <a:pPr marL="0" marR="0" indent="0" algn="l">
              <a:lnSpc>
                <a:spcPts val="2200"/>
              </a:lnSpc>
              <a:spcAft>
                <a:spcPts val="0"/>
              </a:spcAft>
            </a:pPr>
            <a:r>
              <a:rPr lang="it-IT" sz="1800" spc="130">
                <a:solidFill>
                  <a:srgbClr val="000000"/>
                </a:solidFill>
                <a:latin typeface="Tahoma" panose="02020603050405020304" pitchFamily="2"/>
              </a:rPr>
              <a:t>Il Sistema Sanitario Nazionale </a:t>
            </a:r>
            <a:r>
              <a:rPr lang="it-IT" sz="1700" spc="130">
                <a:solidFill>
                  <a:srgbClr val="000000"/>
                </a:solidFill>
                <a:latin typeface="Tahoma" panose="02020603050405020304" pitchFamily="2"/>
              </a:rPr>
              <a:t>• </a:t>
            </a:r>
            <a:r>
              <a:rPr lang="it-IT" sz="1800" spc="130">
                <a:solidFill>
                  <a:srgbClr val="000000"/>
                </a:solidFill>
                <a:latin typeface="Tahoma" panose="02020603050405020304" pitchFamily="2"/>
              </a:rPr>
              <a:t>Tutela la salute </a:t>
            </a:r>
          </a:p>
        </p:txBody>
      </p:sp>
      <p:sp>
        <p:nvSpPr>
          <p:cNvPr id="53" name="Segnaposto testo 52"/>
          <p:cNvSpPr>
            <a:spLocks noGrp="1"/>
          </p:cNvSpPr>
          <p:nvPr>
            <p:ph type="body" idx="10"/>
          </p:nvPr>
        </p:nvSpPr>
        <p:spPr>
          <a:xfrm>
            <a:off x="3882135" y="3783337"/>
            <a:ext cx="1287112" cy="1234747"/>
          </a:xfrm>
          <a:prstGeom prst="rect">
            <a:avLst/>
          </a:prstGeom>
          <a:noFill/>
          <a:ln w="0" cmpd="sng">
            <a:noFill/>
            <a:prstDash val="solid"/>
          </a:ln>
        </p:spPr>
        <p:txBody>
          <a:bodyPr vert="horz" lIns="0" tIns="977521" rIns="0" bIns="0" anchor="t"/>
          <a:lstStyle>
            <a:lvl1pPr marL="0" marR="0" indent="0" algn="l">
              <a:lnSpc>
                <a:spcPts val="2281"/>
              </a:lnSpc>
              <a:spcAft>
                <a:spcPts val="0"/>
              </a:spcAft>
              <a:defRPr/>
            </a:lvl1pPr>
          </a:lstStyle>
          <a:p>
            <a:pPr marL="0" marR="0" indent="0" algn="l">
              <a:lnSpc>
                <a:spcPts val="2000"/>
              </a:lnSpc>
              <a:spcAft>
                <a:spcPts val="0"/>
              </a:spcAft>
            </a:pPr>
            <a:r>
              <a:rPr lang="it-IT" sz="1800" spc="34">
                <a:solidFill>
                  <a:srgbClr val="000000"/>
                </a:solidFill>
                <a:latin typeface="Tahoma" panose="02020603050405020304" pitchFamily="2"/>
              </a:rPr>
              <a:t>Le Aziende </a:t>
            </a:r>
          </a:p>
        </p:txBody>
      </p:sp>
      <p:sp>
        <p:nvSpPr>
          <p:cNvPr id="54" name="Segnaposto testo 53"/>
          <p:cNvSpPr>
            <a:spLocks noGrp="1"/>
          </p:cNvSpPr>
          <p:nvPr>
            <p:ph type="body" idx="10"/>
          </p:nvPr>
        </p:nvSpPr>
        <p:spPr>
          <a:xfrm>
            <a:off x="3931894" y="2547893"/>
            <a:ext cx="1180162" cy="1235447"/>
          </a:xfrm>
          <a:prstGeom prst="rect">
            <a:avLst/>
          </a:prstGeom>
          <a:noFill/>
          <a:ln w="0" cmpd="sng">
            <a:noFill/>
            <a:prstDash val="solid"/>
          </a:ln>
        </p:spPr>
        <p:txBody>
          <a:bodyPr vert="horz" lIns="0" tIns="976072" rIns="0" bIns="0" anchor="t"/>
          <a:lstStyle>
            <a:lvl1pPr marL="0" marR="0" indent="0" algn="l">
              <a:lnSpc>
                <a:spcPts val="2395"/>
              </a:lnSpc>
              <a:spcAft>
                <a:spcPts val="0"/>
              </a:spcAft>
              <a:defRPr/>
            </a:lvl1pPr>
          </a:lstStyle>
          <a:p>
            <a:pPr marL="0" marR="0" indent="0" algn="l">
              <a:lnSpc>
                <a:spcPts val="2100"/>
              </a:lnSpc>
              <a:spcAft>
                <a:spcPts val="0"/>
              </a:spcAft>
            </a:pPr>
            <a:r>
              <a:rPr lang="it-IT" sz="1800" spc="-6">
                <a:solidFill>
                  <a:srgbClr val="000000"/>
                </a:solidFill>
                <a:latin typeface="Tahoma" panose="02020603050405020304" pitchFamily="2"/>
              </a:rPr>
              <a:t>Le Regioni </a:t>
            </a:r>
          </a:p>
        </p:txBody>
      </p:sp>
      <p:sp>
        <p:nvSpPr>
          <p:cNvPr id="55" name="Segnaposto testo 54"/>
          <p:cNvSpPr>
            <a:spLocks noGrp="1"/>
          </p:cNvSpPr>
          <p:nvPr>
            <p:ph type="body" idx="10"/>
          </p:nvPr>
        </p:nvSpPr>
        <p:spPr>
          <a:xfrm>
            <a:off x="6720017" y="2547890"/>
            <a:ext cx="2131571" cy="1233347"/>
          </a:xfrm>
          <a:prstGeom prst="rect">
            <a:avLst/>
          </a:prstGeom>
          <a:noFill/>
          <a:ln w="0" cmpd="sng">
            <a:noFill/>
            <a:prstDash val="solid"/>
          </a:ln>
        </p:spPr>
        <p:txBody>
          <a:bodyPr vert="horz" lIns="0" tIns="953625" rIns="0" bIns="0" anchor="t"/>
          <a:lstStyle>
            <a:lvl1pPr marL="0" marR="0" indent="260764" algn="l">
              <a:lnSpc>
                <a:spcPts val="2510"/>
              </a:lnSpc>
              <a:spcAft>
                <a:spcPts val="0"/>
              </a:spcAft>
              <a:buFont typeface="Symbol"/>
              <a:buChar char="·"/>
              <a:defRPr/>
            </a:lvl1pPr>
          </a:lstStyle>
          <a:p>
            <a:pPr marL="0" marR="0" indent="228600" algn="l">
              <a:lnSpc>
                <a:spcPts val="2200"/>
              </a:lnSpc>
              <a:spcAft>
                <a:spcPts val="0"/>
              </a:spcAft>
              <a:buFont typeface="Symbol"/>
              <a:buChar char="·"/>
            </a:pPr>
            <a:r>
              <a:rPr lang="it-IT" sz="1800" spc="23">
                <a:solidFill>
                  <a:srgbClr val="000000"/>
                </a:solidFill>
                <a:latin typeface="Tahoma" panose="02020603050405020304" pitchFamily="2"/>
              </a:rPr>
              <a:t>Assicurano i LEA </a:t>
            </a:r>
          </a:p>
        </p:txBody>
      </p:sp>
      <p:sp>
        <p:nvSpPr>
          <p:cNvPr id="56" name="Segnaposto testo 55"/>
          <p:cNvSpPr>
            <a:spLocks noGrp="1"/>
          </p:cNvSpPr>
          <p:nvPr>
            <p:ph type="body" idx="10"/>
          </p:nvPr>
        </p:nvSpPr>
        <p:spPr>
          <a:xfrm>
            <a:off x="6720017" y="3781240"/>
            <a:ext cx="2877249" cy="1280245"/>
          </a:xfrm>
          <a:prstGeom prst="rect">
            <a:avLst/>
          </a:prstGeom>
          <a:noFill/>
          <a:ln w="0" cmpd="sng">
            <a:noFill/>
            <a:prstDash val="solid"/>
          </a:ln>
        </p:spPr>
        <p:txBody>
          <a:bodyPr vert="horz" lIns="0" tIns="957244" rIns="0" bIns="0" anchor="t"/>
          <a:lstStyle>
            <a:lvl1pPr marL="0" marR="0" indent="260764" algn="l">
              <a:lnSpc>
                <a:spcPts val="2510"/>
              </a:lnSpc>
              <a:spcAft>
                <a:spcPts val="325"/>
              </a:spcAft>
              <a:buFont typeface="Symbol"/>
              <a:buChar char="·"/>
              <a:defRPr/>
            </a:lvl1pPr>
          </a:lstStyle>
          <a:p>
            <a:pPr marL="0" marR="0" indent="228600" algn="l">
              <a:lnSpc>
                <a:spcPts val="2200"/>
              </a:lnSpc>
              <a:spcAft>
                <a:spcPts val="285"/>
              </a:spcAft>
              <a:buFont typeface="Symbol"/>
              <a:buChar char="·"/>
            </a:pPr>
            <a:r>
              <a:rPr lang="it-IT" sz="1800" spc="57">
                <a:solidFill>
                  <a:srgbClr val="000000"/>
                </a:solidFill>
                <a:latin typeface="Tahoma" panose="02020603050405020304" pitchFamily="2"/>
              </a:rPr>
              <a:t>Erogano le Prestazioni </a:t>
            </a:r>
          </a:p>
        </p:txBody>
      </p:sp>
      <p:sp>
        <p:nvSpPr>
          <p:cNvPr id="57" name="Segnaposto testo 56"/>
          <p:cNvSpPr>
            <a:spLocks noGrp="1"/>
          </p:cNvSpPr>
          <p:nvPr>
            <p:ph type="body" idx="10"/>
          </p:nvPr>
        </p:nvSpPr>
        <p:spPr>
          <a:xfrm>
            <a:off x="441912" y="6010644"/>
            <a:ext cx="9788885" cy="1461537"/>
          </a:xfrm>
          <a:prstGeom prst="rect">
            <a:avLst/>
          </a:prstGeom>
          <a:noFill/>
          <a:ln w="0" cmpd="sng">
            <a:noFill/>
            <a:prstDash val="solid"/>
          </a:ln>
        </p:spPr>
        <p:txBody>
          <a:bodyPr vert="horz" lIns="0" tIns="144819" rIns="0" bIns="0" anchor="t"/>
          <a:lstStyle>
            <a:lvl1pPr marL="938750" marR="312917" indent="208611" algn="l">
              <a:lnSpc>
                <a:spcPts val="2167"/>
              </a:lnSpc>
              <a:spcBef>
                <a:spcPts val="376"/>
              </a:spcBef>
              <a:spcAft>
                <a:spcPts val="1055"/>
              </a:spcAft>
              <a:buFont typeface="Symbol"/>
              <a:buChar char="·"/>
              <a:defRPr/>
            </a:lvl1pPr>
          </a:lstStyle>
          <a:p>
            <a:pPr marL="182880" marR="0" indent="0" algn="l">
              <a:lnSpc>
                <a:spcPts val="1900"/>
              </a:lnSpc>
              <a:spcAft>
                <a:spcPts val="0"/>
              </a:spcAft>
            </a:pPr>
            <a:r>
              <a:rPr lang="it-IT" sz="1700" spc="97">
                <a:solidFill>
                  <a:srgbClr val="C00000"/>
                </a:solidFill>
                <a:latin typeface="Tahoma" panose="02020603050405020304" pitchFamily="2"/>
              </a:rPr>
              <a:t>L. Costituzionale 18 ottobre 2001: Modifiche del titolo V della Costituzione </a:t>
            </a:r>
          </a:p>
          <a:p>
            <a:pPr marL="822960" marR="0" indent="182880" algn="l">
              <a:lnSpc>
                <a:spcPts val="1900"/>
              </a:lnSpc>
              <a:spcBef>
                <a:spcPts val="385"/>
              </a:spcBef>
              <a:spcAft>
                <a:spcPts val="0"/>
              </a:spcAft>
              <a:buFont typeface="Symbol"/>
              <a:buChar char="·"/>
            </a:pPr>
            <a:r>
              <a:rPr lang="it-IT" sz="1700" spc="74">
                <a:solidFill>
                  <a:srgbClr val="000000"/>
                </a:solidFill>
                <a:latin typeface="Tahoma" panose="02020603050405020304" pitchFamily="2"/>
              </a:rPr>
              <a:t>Legislazione concorrente tra Stato e Regioni </a:t>
            </a:r>
          </a:p>
          <a:p>
            <a:pPr marL="822960" marR="274320" indent="182880" algn="l">
              <a:lnSpc>
                <a:spcPts val="1900"/>
              </a:lnSpc>
              <a:spcBef>
                <a:spcPts val="330"/>
              </a:spcBef>
              <a:spcAft>
                <a:spcPts val="925"/>
              </a:spcAft>
              <a:buFont typeface="Symbol"/>
              <a:buChar char="·"/>
            </a:pPr>
            <a:r>
              <a:rPr lang="it-IT" sz="1700" spc="0">
                <a:solidFill>
                  <a:srgbClr val="000000"/>
                </a:solidFill>
                <a:latin typeface="Tahoma" panose="02020603050405020304" pitchFamily="2"/>
              </a:rPr>
              <a:t>Regioni: potestà legislativa in materia di programmazione e organizzazione dei servizi sanitari e sociali </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62_1_">
    <p:bg>
      <p:bgPr>
        <a:solidFill>
          <a:schemeClr val="bg1">
            <a:alpha val="0"/>
          </a:schemeClr>
        </a:solidFill>
        <a:effectLst/>
      </p:bgPr>
    </p:bg>
    <p:spTree>
      <p:nvGrpSpPr>
        <p:cNvPr id="1" name=""/>
        <p:cNvGrpSpPr/>
        <p:nvPr/>
      </p:nvGrpSpPr>
      <p:grpSpPr>
        <a:xfrm>
          <a:off x="0" y="0"/>
          <a:ext cx="0" cy="0"/>
          <a:chOff x="0" y="0"/>
          <a:chExt cx="0" cy="0"/>
        </a:xfrm>
      </p:grpSpPr>
      <p:sp>
        <p:nvSpPr>
          <p:cNvPr id="64" name="Segnaposto testo 63"/>
          <p:cNvSpPr>
            <a:spLocks noGrp="1"/>
          </p:cNvSpPr>
          <p:nvPr>
            <p:ph type="body" idx="10"/>
          </p:nvPr>
        </p:nvSpPr>
        <p:spPr>
          <a:xfrm>
            <a:off x="819952" y="909961"/>
            <a:ext cx="5030358" cy="934460"/>
          </a:xfrm>
          <a:prstGeom prst="rect">
            <a:avLst/>
          </a:prstGeom>
          <a:noFill/>
          <a:ln w="0" cmpd="sng">
            <a:noFill/>
            <a:prstDash val="solid"/>
          </a:ln>
        </p:spPr>
        <p:txBody>
          <a:bodyPr vert="horz" lIns="0" tIns="257775" rIns="0" bIns="0" anchor="t">
            <a:normAutofit fontScale="65000"/>
          </a:bodyPr>
          <a:lstStyle>
            <a:lvl1pPr marL="0" marR="0" indent="0" algn="ctr">
              <a:lnSpc>
                <a:spcPts val="4449"/>
              </a:lnSpc>
              <a:spcAft>
                <a:spcPts val="1010"/>
              </a:spcAft>
              <a:defRPr/>
            </a:lvl1pPr>
          </a:lstStyle>
          <a:p>
            <a:pPr marL="0" marR="0" indent="0" algn="ctr">
              <a:lnSpc>
                <a:spcPts val="3900"/>
              </a:lnSpc>
              <a:spcAft>
                <a:spcPts val="885"/>
              </a:spcAft>
            </a:pPr>
            <a:r>
              <a:rPr lang="it-IT" sz="3300" spc="702">
                <a:solidFill>
                  <a:srgbClr val="CC0000"/>
                </a:solidFill>
                <a:latin typeface="Arial Narrow" panose="02020603050405020304" pitchFamily="2"/>
              </a:rPr>
              <a:t>CHE COSA SONO I LEA? </a:t>
            </a:r>
          </a:p>
        </p:txBody>
      </p:sp>
      <p:sp>
        <p:nvSpPr>
          <p:cNvPr id="65" name="Segnaposto testo 64"/>
          <p:cNvSpPr>
            <a:spLocks noGrp="1"/>
          </p:cNvSpPr>
          <p:nvPr>
            <p:ph type="body" idx="10"/>
          </p:nvPr>
        </p:nvSpPr>
        <p:spPr>
          <a:xfrm>
            <a:off x="1065788" y="1844423"/>
            <a:ext cx="4028445" cy="4636601"/>
          </a:xfrm>
          <a:prstGeom prst="rect">
            <a:avLst/>
          </a:prstGeom>
          <a:noFill/>
          <a:ln w="0" cmpd="sng">
            <a:noFill/>
            <a:prstDash val="solid"/>
          </a:ln>
        </p:spPr>
        <p:txBody>
          <a:bodyPr vert="horz" lIns="0" tIns="217951" rIns="0" bIns="0" anchor="t"/>
          <a:lstStyle>
            <a:lvl1pPr marL="0" marR="0" indent="0" algn="l">
              <a:lnSpc>
                <a:spcPts val="2510"/>
              </a:lnSpc>
              <a:spcBef>
                <a:spcPts val="1614"/>
              </a:spcBef>
              <a:spcAft>
                <a:spcPts val="0"/>
              </a:spcAft>
              <a:defRPr/>
            </a:lvl1pPr>
          </a:lstStyle>
          <a:p>
            <a:pPr marL="0" marR="502920" indent="0" algn="l">
              <a:lnSpc>
                <a:spcPts val="2200"/>
              </a:lnSpc>
              <a:spcAft>
                <a:spcPts val="0"/>
              </a:spcAft>
            </a:pPr>
            <a:r>
              <a:rPr lang="it-IT" sz="1800" spc="0">
                <a:solidFill>
                  <a:srgbClr val="001F5F"/>
                </a:solidFill>
                <a:latin typeface="Arial Narrow" panose="02020603050405020304" pitchFamily="2"/>
              </a:rPr>
              <a:t>Le prestazioni e i servizi che il Servizio Sanitario Nazionale è tenuto a fornire </a:t>
            </a:r>
          </a:p>
          <a:p>
            <a:pPr marL="0" marR="0" indent="0" algn="l">
              <a:lnSpc>
                <a:spcPts val="1900"/>
              </a:lnSpc>
              <a:spcBef>
                <a:spcPts val="1675"/>
              </a:spcBef>
              <a:spcAft>
                <a:spcPts val="0"/>
              </a:spcAft>
            </a:pPr>
            <a:r>
              <a:rPr lang="it-IT" sz="1800" spc="51">
                <a:solidFill>
                  <a:srgbClr val="001F5F"/>
                </a:solidFill>
                <a:latin typeface="Arial Narrow" panose="02020603050405020304" pitchFamily="2"/>
              </a:rPr>
              <a:t>a tutti i cittadini, </a:t>
            </a:r>
          </a:p>
          <a:p>
            <a:pPr marL="0" marR="365760" indent="0" algn="l">
              <a:lnSpc>
                <a:spcPts val="2200"/>
              </a:lnSpc>
              <a:spcBef>
                <a:spcPts val="1425"/>
              </a:spcBef>
              <a:spcAft>
                <a:spcPts val="0"/>
              </a:spcAft>
            </a:pPr>
            <a:r>
              <a:rPr lang="it-IT" sz="1800" spc="0">
                <a:solidFill>
                  <a:srgbClr val="001F5F"/>
                </a:solidFill>
                <a:latin typeface="Arial Narrow" panose="02020603050405020304" pitchFamily="2"/>
              </a:rPr>
              <a:t>gratuitamente o dietro pagamento di una quota di partecipazione (ticket), </a:t>
            </a:r>
          </a:p>
          <a:p>
            <a:pPr marL="0" marR="45720" indent="0" algn="l">
              <a:lnSpc>
                <a:spcPts val="2200"/>
              </a:lnSpc>
              <a:spcBef>
                <a:spcPts val="1415"/>
              </a:spcBef>
              <a:spcAft>
                <a:spcPts val="0"/>
              </a:spcAft>
            </a:pPr>
            <a:r>
              <a:rPr lang="it-IT" sz="1800" spc="0">
                <a:solidFill>
                  <a:srgbClr val="001F5F"/>
                </a:solidFill>
                <a:latin typeface="Arial Narrow" panose="02020603050405020304" pitchFamily="2"/>
              </a:rPr>
              <a:t>con le risorse pubbliche raccolte attraverso la fiscalità generale </a:t>
            </a:r>
          </a:p>
          <a:p>
            <a:pPr marL="0" marR="0" indent="0" algn="l">
              <a:lnSpc>
                <a:spcPts val="2200"/>
              </a:lnSpc>
              <a:spcBef>
                <a:spcPts val="1415"/>
              </a:spcBef>
              <a:spcAft>
                <a:spcPts val="0"/>
              </a:spcAft>
            </a:pPr>
            <a:r>
              <a:rPr lang="it-IT" sz="1800" spc="0">
                <a:solidFill>
                  <a:srgbClr val="001F5F"/>
                </a:solidFill>
                <a:latin typeface="Arial Narrow" panose="02020603050405020304" pitchFamily="2"/>
              </a:rPr>
              <a:t>Presentano, per specifiche condizioni cliniche o di rischio, </a:t>
            </a:r>
            <a:r>
              <a:rPr lang="it-IT" sz="1900" spc="0">
                <a:solidFill>
                  <a:srgbClr val="001F5F"/>
                </a:solidFill>
                <a:latin typeface="Arial Narrow" panose="02020603050405020304" pitchFamily="2"/>
              </a:rPr>
              <a:t>evidenze scientifiche di un significativo beneficio </a:t>
            </a:r>
            <a:r>
              <a:rPr lang="it-IT" sz="1800" spc="0">
                <a:solidFill>
                  <a:srgbClr val="001F5F"/>
                </a:solidFill>
                <a:latin typeface="Arial Narrow" panose="02020603050405020304" pitchFamily="2"/>
              </a:rPr>
              <a:t>in termini di salute, a livello individuale o collettivo, a fronte delle risorse impiegate </a:t>
            </a:r>
          </a:p>
        </p:txBody>
      </p:sp>
      <p:sp>
        <p:nvSpPr>
          <p:cNvPr id="68" name="Segnaposto testo 67"/>
          <p:cNvSpPr>
            <a:spLocks noGrp="1"/>
          </p:cNvSpPr>
          <p:nvPr>
            <p:ph type="body" idx="10"/>
          </p:nvPr>
        </p:nvSpPr>
        <p:spPr>
          <a:xfrm>
            <a:off x="6402882" y="2192308"/>
            <a:ext cx="2876506"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6">
                <a:solidFill>
                  <a:srgbClr val="000000"/>
                </a:solidFill>
                <a:latin typeface="Arial Narrow" panose="02020603050405020304" pitchFamily="2"/>
              </a:rPr>
              <a:t>Assistenza Sanitaria Collettiva in </a:t>
            </a:r>
          </a:p>
        </p:txBody>
      </p:sp>
      <p:sp>
        <p:nvSpPr>
          <p:cNvPr id="69" name="Segnaposto testo 68"/>
          <p:cNvSpPr>
            <a:spLocks noGrp="1"/>
          </p:cNvSpPr>
          <p:nvPr>
            <p:ph type="body" idx="10"/>
          </p:nvPr>
        </p:nvSpPr>
        <p:spPr>
          <a:xfrm>
            <a:off x="6402884" y="2461094"/>
            <a:ext cx="2188759"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Ambienti di Vita e Lavoro </a:t>
            </a:r>
          </a:p>
        </p:txBody>
      </p:sp>
      <p:sp>
        <p:nvSpPr>
          <p:cNvPr id="70" name="Segnaposto testo 69"/>
          <p:cNvSpPr>
            <a:spLocks noGrp="1"/>
          </p:cNvSpPr>
          <p:nvPr>
            <p:ph type="body" idx="10"/>
          </p:nvPr>
        </p:nvSpPr>
        <p:spPr>
          <a:xfrm>
            <a:off x="6402884" y="4178120"/>
            <a:ext cx="2020907"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Assistenza Distrettuale </a:t>
            </a:r>
          </a:p>
        </p:txBody>
      </p:sp>
      <p:sp>
        <p:nvSpPr>
          <p:cNvPr id="71" name="Segnaposto testo 70"/>
          <p:cNvSpPr>
            <a:spLocks noGrp="1"/>
          </p:cNvSpPr>
          <p:nvPr>
            <p:ph type="body" idx="10"/>
          </p:nvPr>
        </p:nvSpPr>
        <p:spPr>
          <a:xfrm>
            <a:off x="6402881" y="6026044"/>
            <a:ext cx="2049873" cy="263889"/>
          </a:xfrm>
          <a:prstGeom prst="rect">
            <a:avLst/>
          </a:prstGeom>
          <a:noFill/>
          <a:ln w="0" cmpd="sng">
            <a:noFill/>
            <a:prstDash val="solid"/>
          </a:ln>
        </p:spPr>
        <p:txBody>
          <a:bodyPr vert="horz" lIns="0" tIns="0" rIns="0" bIns="0" anchor="t"/>
          <a:lstStyle>
            <a:lvl1pPr marL="0" marR="0" indent="0" algn="l">
              <a:lnSpc>
                <a:spcPts val="2167"/>
              </a:lnSpc>
              <a:spcAft>
                <a:spcPts val="23"/>
              </a:spcAft>
              <a:defRPr/>
            </a:lvl1pPr>
          </a:lstStyle>
          <a:p>
            <a:pPr marL="0" marR="0" indent="0" algn="l">
              <a:lnSpc>
                <a:spcPts val="1900"/>
              </a:lnSpc>
              <a:spcAft>
                <a:spcPts val="20"/>
              </a:spcAft>
            </a:pPr>
            <a:r>
              <a:rPr lang="it-IT" sz="1800" spc="-6">
                <a:solidFill>
                  <a:srgbClr val="000000"/>
                </a:solidFill>
                <a:latin typeface="Arial Narrow" panose="02020603050405020304" pitchFamily="2"/>
              </a:rPr>
              <a:t>Assistenza Ospedaliera </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02124" y="2348402"/>
            <a:ext cx="9090740" cy="1620430"/>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604248" y="4283818"/>
            <a:ext cx="7486492" cy="1931917"/>
          </a:xfrm>
        </p:spPr>
        <p:txBody>
          <a:bodyPr/>
          <a:lstStyle>
            <a:lvl1pPr marL="0" indent="0" algn="ctr">
              <a:buNone/>
              <a:defRPr/>
            </a:lvl1pPr>
            <a:lvl2pPr marL="521344" indent="0" algn="ctr">
              <a:buNone/>
              <a:defRPr/>
            </a:lvl2pPr>
            <a:lvl3pPr marL="1042688" indent="0" algn="ctr">
              <a:buNone/>
              <a:defRPr/>
            </a:lvl3pPr>
            <a:lvl4pPr marL="1564032" indent="0" algn="ctr">
              <a:buNone/>
              <a:defRPr/>
            </a:lvl4pPr>
            <a:lvl5pPr marL="2085376" indent="0" algn="ctr">
              <a:buNone/>
              <a:defRPr/>
            </a:lvl5pPr>
            <a:lvl6pPr marL="2606719" indent="0" algn="ctr">
              <a:buNone/>
              <a:defRPr/>
            </a:lvl6pPr>
            <a:lvl7pPr marL="3128064" indent="0" algn="ctr">
              <a:buNone/>
              <a:defRPr/>
            </a:lvl7pPr>
            <a:lvl8pPr marL="3649408" indent="0" algn="ctr">
              <a:buNone/>
              <a:defRPr/>
            </a:lvl8pPr>
            <a:lvl9pPr marL="4170751"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B6F4AA-413E-47F7-9DDC-75FB3B78F85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7517572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BB290C-5273-4C07-8682-E4448395214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971988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44830" y="4857794"/>
            <a:ext cx="9090740" cy="1501435"/>
          </a:xfrm>
        </p:spPr>
        <p:txBody>
          <a:bodyPr anchor="t"/>
          <a:lstStyle>
            <a:lvl1pPr algn="l">
              <a:defRPr sz="46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44830" y="3204116"/>
            <a:ext cx="9090740" cy="1653678"/>
          </a:xfrm>
        </p:spPr>
        <p:txBody>
          <a:bodyPr anchor="b"/>
          <a:lstStyle>
            <a:lvl1pPr marL="0" indent="0">
              <a:buNone/>
              <a:defRPr sz="2300"/>
            </a:lvl1pPr>
            <a:lvl2pPr marL="521344" indent="0">
              <a:buNone/>
              <a:defRPr sz="2100"/>
            </a:lvl2pPr>
            <a:lvl3pPr marL="1042688" indent="0">
              <a:buNone/>
              <a:defRPr sz="1800"/>
            </a:lvl3pPr>
            <a:lvl4pPr marL="1564032" indent="0">
              <a:buNone/>
              <a:defRPr sz="1600"/>
            </a:lvl4pPr>
            <a:lvl5pPr marL="2085376" indent="0">
              <a:buNone/>
              <a:defRPr sz="1600"/>
            </a:lvl5pPr>
            <a:lvl6pPr marL="2606719" indent="0">
              <a:buNone/>
              <a:defRPr sz="1600"/>
            </a:lvl6pPr>
            <a:lvl7pPr marL="3128064" indent="0">
              <a:buNone/>
              <a:defRPr sz="1600"/>
            </a:lvl7pPr>
            <a:lvl8pPr marL="3649408" indent="0">
              <a:buNone/>
              <a:defRPr sz="1600"/>
            </a:lvl8pPr>
            <a:lvl9pPr marL="4170751"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C5562-69EF-41AC-BB8D-97079FBA26B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951759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34749" y="1763927"/>
            <a:ext cx="4723620" cy="4989036"/>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436619" y="1763927"/>
            <a:ext cx="4723620" cy="4989036"/>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C36729-9DA6-48E4-A6CC-32DB9CC3946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695531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34749" y="1692179"/>
            <a:ext cx="4725477" cy="705219"/>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34749" y="2397397"/>
            <a:ext cx="4725477" cy="435556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432908" y="1692179"/>
            <a:ext cx="4727333" cy="705219"/>
          </a:xfrm>
        </p:spPr>
        <p:txBody>
          <a:bodyPr anchor="b"/>
          <a:lstStyle>
            <a:lvl1pPr marL="0" indent="0">
              <a:buNone/>
              <a:defRPr sz="2700" b="1"/>
            </a:lvl1pPr>
            <a:lvl2pPr marL="521344" indent="0">
              <a:buNone/>
              <a:defRPr sz="2300" b="1"/>
            </a:lvl2pPr>
            <a:lvl3pPr marL="1042688" indent="0">
              <a:buNone/>
              <a:defRPr sz="2100" b="1"/>
            </a:lvl3pPr>
            <a:lvl4pPr marL="1564032" indent="0">
              <a:buNone/>
              <a:defRPr sz="1800" b="1"/>
            </a:lvl4pPr>
            <a:lvl5pPr marL="2085376" indent="0">
              <a:buNone/>
              <a:defRPr sz="1800" b="1"/>
            </a:lvl5pPr>
            <a:lvl6pPr marL="2606719" indent="0">
              <a:buNone/>
              <a:defRPr sz="1800" b="1"/>
            </a:lvl6pPr>
            <a:lvl7pPr marL="3128064" indent="0">
              <a:buNone/>
              <a:defRPr sz="1800" b="1"/>
            </a:lvl7pPr>
            <a:lvl8pPr marL="3649408" indent="0">
              <a:buNone/>
              <a:defRPr sz="1800" b="1"/>
            </a:lvl8pPr>
            <a:lvl9pPr marL="4170751"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432908" y="2397397"/>
            <a:ext cx="4727333" cy="435556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D29B59-4460-4223-B703-7B5CACDB968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497306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C8841F-0164-4FFA-A85B-4A5550F7A04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754650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53EFC1-5711-4825-9059-C1D348BD875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111267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4753" y="300987"/>
            <a:ext cx="3518577" cy="1280945"/>
          </a:xfrm>
        </p:spPr>
        <p:txBody>
          <a:bodyPr anchor="b"/>
          <a:lstStyle>
            <a:lvl1pPr algn="l">
              <a:defRPr sz="2300" b="1"/>
            </a:lvl1pPr>
          </a:lstStyle>
          <a:p>
            <a:r>
              <a:rPr lang="it-IT" smtClean="0"/>
              <a:t>Fare clic per modificare lo stile del titolo</a:t>
            </a:r>
            <a:endParaRPr lang="it-IT"/>
          </a:p>
        </p:txBody>
      </p:sp>
      <p:sp>
        <p:nvSpPr>
          <p:cNvPr id="3" name="Segnaposto contenuto 2"/>
          <p:cNvSpPr>
            <a:spLocks noGrp="1"/>
          </p:cNvSpPr>
          <p:nvPr>
            <p:ph idx="1"/>
          </p:nvPr>
        </p:nvSpPr>
        <p:spPr>
          <a:xfrm>
            <a:off x="4181443" y="300990"/>
            <a:ext cx="5978795" cy="645197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34753" y="1581935"/>
            <a:ext cx="3518577" cy="5171028"/>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25FA9-0E18-4D98-BB2B-3C1C5B01C60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32936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egnaposto testo 1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24" name="Segnaposto testo 123"/>
          <p:cNvSpPr>
            <a:spLocks noGrp="1"/>
          </p:cNvSpPr>
          <p:nvPr>
            <p:ph type="body" idx="10"/>
          </p:nvPr>
        </p:nvSpPr>
        <p:spPr>
          <a:xfrm>
            <a:off x="1344296" y="350521"/>
            <a:ext cx="6248401" cy="2230754"/>
          </a:xfrm>
          <a:prstGeom prst="rect">
            <a:avLst/>
          </a:prstGeom>
          <a:noFill/>
          <a:ln w="0" cmpd="sng">
            <a:noFill/>
            <a:prstDash val="solid"/>
          </a:ln>
        </p:spPr>
        <p:txBody>
          <a:bodyPr vert="horz" lIns="0" tIns="686828" rIns="0" bIns="0" anchor="t"/>
          <a:lstStyle>
            <a:lvl1pPr marL="0" marR="0" indent="0" algn="l">
              <a:lnSpc>
                <a:spcPts val="6160"/>
              </a:lnSpc>
              <a:spcAft>
                <a:spcPts val="7637"/>
              </a:spcAft>
              <a:defRPr/>
            </a:lvl1pPr>
          </a:lstStyle>
          <a:p>
            <a:pPr marL="0" marR="0" indent="0" algn="l">
              <a:lnSpc>
                <a:spcPts val="5400"/>
              </a:lnSpc>
              <a:spcAft>
                <a:spcPts val="6695"/>
              </a:spcAft>
            </a:pPr>
            <a:r>
              <a:rPr lang="it-IT" sz="4800" b="1" spc="-50">
                <a:solidFill>
                  <a:srgbClr val="FF0000"/>
                </a:solidFill>
                <a:latin typeface="Arial" panose="02020603050405020304" pitchFamily="2"/>
              </a:rPr>
              <a:t>3. La riforma “502/92” </a:t>
            </a:r>
          </a:p>
        </p:txBody>
      </p:sp>
      <p:sp>
        <p:nvSpPr>
          <p:cNvPr id="125" name="Segnaposto testo 124"/>
          <p:cNvSpPr>
            <a:spLocks noGrp="1"/>
          </p:cNvSpPr>
          <p:nvPr>
            <p:ph type="body" idx="10"/>
          </p:nvPr>
        </p:nvSpPr>
        <p:spPr>
          <a:xfrm>
            <a:off x="1344296" y="2581275"/>
            <a:ext cx="6248401" cy="728980"/>
          </a:xfrm>
          <a:prstGeom prst="rect">
            <a:avLst/>
          </a:prstGeom>
          <a:noFill/>
          <a:ln w="0" cmpd="sng">
            <a:noFill/>
            <a:prstDash val="solid"/>
          </a:ln>
        </p:spPr>
        <p:txBody>
          <a:bodyPr vert="horz" lIns="0" tIns="112356" rIns="0" bIns="0" anchor="t"/>
          <a:lstStyle>
            <a:lvl1pPr marL="365070" marR="0" indent="0" algn="l">
              <a:lnSpc>
                <a:spcPts val="3878"/>
              </a:lnSpc>
              <a:spcAft>
                <a:spcPts val="1608"/>
              </a:spcAft>
              <a:tabLst>
                <a:tab pos="5163128" algn="l"/>
              </a:tabLst>
              <a:defRPr/>
            </a:lvl1pPr>
          </a:lstStyle>
          <a:p>
            <a:pPr marL="320040" marR="0" indent="0" algn="l">
              <a:lnSpc>
                <a:spcPts val="3400"/>
              </a:lnSpc>
              <a:spcAft>
                <a:spcPts val="1410"/>
              </a:spcAft>
              <a:tabLst>
                <a:tab pos="4526280" algn="l"/>
              </a:tabLst>
            </a:pPr>
            <a:r>
              <a:rPr lang="it-IT" sz="3000" spc="-15">
                <a:solidFill>
                  <a:srgbClr val="000000"/>
                </a:solidFill>
                <a:latin typeface="Arial" panose="02020603050405020304" pitchFamily="2"/>
              </a:rPr>
              <a:t>USL ASL </a:t>
            </a:r>
          </a:p>
        </p:txBody>
      </p:sp>
      <p:sp>
        <p:nvSpPr>
          <p:cNvPr id="128" name="Segnaposto testo 127"/>
          <p:cNvSpPr>
            <a:spLocks noGrp="1"/>
          </p:cNvSpPr>
          <p:nvPr>
            <p:ph type="body" idx="10"/>
          </p:nvPr>
        </p:nvSpPr>
        <p:spPr>
          <a:xfrm>
            <a:off x="1691640" y="3310255"/>
            <a:ext cx="6426200" cy="359410"/>
          </a:xfrm>
          <a:prstGeom prst="rect">
            <a:avLst/>
          </a:prstGeom>
          <a:noFill/>
          <a:ln w="0" cmpd="sng">
            <a:noFill/>
            <a:prstDash val="solid"/>
          </a:ln>
        </p:spPr>
        <p:txBody>
          <a:bodyPr vert="horz" lIns="0" tIns="0" rIns="0" bIns="0" anchor="t"/>
          <a:lstStyle>
            <a:lvl1pPr marL="0" marR="0" indent="0" algn="l">
              <a:lnSpc>
                <a:spcPts val="3308"/>
              </a:lnSpc>
              <a:spcAft>
                <a:spcPts val="0"/>
              </a:spcAft>
              <a:tabLst>
                <a:tab pos="7301393" algn="r"/>
              </a:tabLst>
              <a:defRPr/>
            </a:lvl1pPr>
          </a:lstStyle>
          <a:p>
            <a:pPr marL="0" marR="0" indent="0" algn="l">
              <a:lnSpc>
                <a:spcPts val="2900"/>
              </a:lnSpc>
              <a:spcAft>
                <a:spcPts val="0"/>
              </a:spcAft>
              <a:tabLst>
                <a:tab pos="6400800" algn="r"/>
              </a:tabLst>
            </a:pPr>
            <a:r>
              <a:rPr lang="it-IT" sz="3000" spc="0">
                <a:solidFill>
                  <a:srgbClr val="000000"/>
                </a:solidFill>
                <a:latin typeface="Arial" panose="02020603050405020304" pitchFamily="2"/>
              </a:rPr>
              <a:t>Burocrazia Management </a:t>
            </a:r>
          </a:p>
        </p:txBody>
      </p:sp>
      <p:sp>
        <p:nvSpPr>
          <p:cNvPr id="129" name="Segnaposto testo 128"/>
          <p:cNvSpPr>
            <a:spLocks noGrp="1"/>
          </p:cNvSpPr>
          <p:nvPr>
            <p:ph type="body" idx="10"/>
          </p:nvPr>
        </p:nvSpPr>
        <p:spPr>
          <a:xfrm>
            <a:off x="5919470" y="3669665"/>
            <a:ext cx="2198370" cy="731520"/>
          </a:xfrm>
          <a:prstGeom prst="rect">
            <a:avLst/>
          </a:prstGeom>
          <a:noFill/>
          <a:ln w="0" cmpd="sng">
            <a:noFill/>
            <a:prstDash val="solid"/>
          </a:ln>
        </p:spPr>
        <p:txBody>
          <a:bodyPr vert="horz" lIns="0" tIns="111721" rIns="0" bIns="0" anchor="t"/>
          <a:lstStyle>
            <a:lvl1pPr marL="0" marR="0" indent="0" algn="l">
              <a:lnSpc>
                <a:spcPts val="3878"/>
              </a:lnSpc>
              <a:spcAft>
                <a:spcPts val="1529"/>
              </a:spcAft>
              <a:defRPr/>
            </a:lvl1pPr>
          </a:lstStyle>
          <a:p>
            <a:pPr marL="0" marR="0" indent="0" algn="l">
              <a:lnSpc>
                <a:spcPts val="3400"/>
              </a:lnSpc>
              <a:spcAft>
                <a:spcPts val="1340"/>
              </a:spcAft>
            </a:pPr>
            <a:r>
              <a:rPr lang="it-IT" sz="3000" spc="-15">
                <a:solidFill>
                  <a:srgbClr val="000000"/>
                </a:solidFill>
                <a:latin typeface="Arial" panose="02020603050405020304" pitchFamily="2"/>
              </a:rPr>
              <a:t>Manager </a:t>
            </a:r>
          </a:p>
        </p:txBody>
      </p:sp>
      <p:sp>
        <p:nvSpPr>
          <p:cNvPr id="130" name="Segnaposto testo 129"/>
          <p:cNvSpPr>
            <a:spLocks noGrp="1"/>
          </p:cNvSpPr>
          <p:nvPr>
            <p:ph type="body" idx="10"/>
          </p:nvPr>
        </p:nvSpPr>
        <p:spPr>
          <a:xfrm>
            <a:off x="1691640" y="4401185"/>
            <a:ext cx="6426200" cy="2810510"/>
          </a:xfrm>
          <a:prstGeom prst="rect">
            <a:avLst/>
          </a:prstGeom>
          <a:noFill/>
          <a:ln w="0" cmpd="sng">
            <a:noFill/>
            <a:prstDash val="solid"/>
          </a:ln>
        </p:spPr>
        <p:txBody>
          <a:bodyPr vert="horz" lIns="0" tIns="0" rIns="0" bIns="0" anchor="t"/>
          <a:lstStyle>
            <a:lvl1pPr marL="0" marR="0" indent="0" algn="l">
              <a:lnSpc>
                <a:spcPts val="3878"/>
              </a:lnSpc>
              <a:spcBef>
                <a:spcPts val="1004"/>
              </a:spcBef>
              <a:spcAft>
                <a:spcPts val="11960"/>
              </a:spcAft>
              <a:tabLst>
                <a:tab pos="4798058" algn="l"/>
              </a:tabLst>
              <a:defRPr/>
            </a:lvl1pPr>
          </a:lstStyle>
          <a:p>
            <a:pPr marL="0" marR="0" indent="0" algn="l">
              <a:lnSpc>
                <a:spcPts val="3000"/>
              </a:lnSpc>
              <a:spcAft>
                <a:spcPts val="0"/>
              </a:spcAft>
              <a:tabLst>
                <a:tab pos="4206240" algn="l"/>
              </a:tabLst>
            </a:pPr>
            <a:r>
              <a:rPr lang="it-IT" sz="3000" spc="-10">
                <a:solidFill>
                  <a:srgbClr val="000000"/>
                </a:solidFill>
                <a:latin typeface="Arial" panose="02020603050405020304" pitchFamily="2"/>
              </a:rPr>
              <a:t>Direttive Obiettivi </a:t>
            </a:r>
          </a:p>
          <a:p>
            <a:pPr marL="0" marR="0" indent="0" algn="l">
              <a:lnSpc>
                <a:spcPts val="3400"/>
              </a:lnSpc>
              <a:spcBef>
                <a:spcPts val="880"/>
              </a:spcBef>
              <a:spcAft>
                <a:spcPts val="0"/>
              </a:spcAft>
              <a:tabLst>
                <a:tab pos="4206240" algn="l"/>
              </a:tabLst>
            </a:pPr>
            <a:r>
              <a:rPr lang="it-IT" sz="3000" spc="-10">
                <a:solidFill>
                  <a:srgbClr val="000000"/>
                </a:solidFill>
                <a:latin typeface="Arial" panose="02020603050405020304" pitchFamily="2"/>
              </a:rPr>
              <a:t>Utenti Clienti </a:t>
            </a:r>
          </a:p>
          <a:p>
            <a:pPr marL="0" marR="0" indent="0" algn="l">
              <a:lnSpc>
                <a:spcPts val="3400"/>
              </a:lnSpc>
              <a:spcBef>
                <a:spcPts val="880"/>
              </a:spcBef>
              <a:spcAft>
                <a:spcPts val="10485"/>
              </a:spcAft>
              <a:tabLst>
                <a:tab pos="4206240" algn="l"/>
              </a:tabLst>
            </a:pPr>
            <a:r>
              <a:rPr lang="it-IT" sz="3000" spc="-5">
                <a:solidFill>
                  <a:srgbClr val="000000"/>
                </a:solidFill>
                <a:latin typeface="Arial" panose="02020603050405020304" pitchFamily="2"/>
              </a:rPr>
              <a:t>Politica Efficienza </a:t>
            </a:r>
          </a:p>
        </p:txBody>
      </p:sp>
      <p:sp>
        <p:nvSpPr>
          <p:cNvPr id="131" name="Segnaposto testo 130"/>
          <p:cNvSpPr>
            <a:spLocks noGrp="1"/>
          </p:cNvSpPr>
          <p:nvPr>
            <p:ph type="body" idx="10"/>
          </p:nvPr>
        </p:nvSpPr>
        <p:spPr>
          <a:xfrm>
            <a:off x="1691640" y="3669665"/>
            <a:ext cx="4227830" cy="731520"/>
          </a:xfrm>
          <a:prstGeom prst="rect">
            <a:avLst/>
          </a:prstGeom>
          <a:noFill/>
          <a:ln w="0" cmpd="sng">
            <a:noFill/>
            <a:prstDash val="solid"/>
          </a:ln>
        </p:spPr>
        <p:txBody>
          <a:bodyPr vert="horz" lIns="0" tIns="121242" rIns="0" bIns="0" anchor="t"/>
          <a:lstStyle>
            <a:lvl1pPr marL="0" marR="0" indent="0" algn="l">
              <a:lnSpc>
                <a:spcPts val="3878"/>
              </a:lnSpc>
              <a:spcAft>
                <a:spcPts val="1529"/>
              </a:spcAft>
              <a:defRPr/>
            </a:lvl1pPr>
          </a:lstStyle>
          <a:p>
            <a:pPr marL="0" marR="0" indent="0" algn="l">
              <a:lnSpc>
                <a:spcPts val="3400"/>
              </a:lnSpc>
              <a:spcAft>
                <a:spcPts val="1340"/>
              </a:spcAft>
            </a:pPr>
            <a:r>
              <a:rPr lang="it-IT" sz="3000" spc="-25">
                <a:solidFill>
                  <a:srgbClr val="000000"/>
                </a:solidFill>
                <a:latin typeface="Arial" panose="02020603050405020304" pitchFamily="2"/>
              </a:rPr>
              <a:t>Presidente </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96292" y="5291772"/>
            <a:ext cx="6416993" cy="624724"/>
          </a:xfrm>
        </p:spPr>
        <p:txBody>
          <a:bodyPr anchor="b"/>
          <a:lstStyle>
            <a:lvl1pPr algn="l">
              <a:defRPr sz="23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96292" y="675471"/>
            <a:ext cx="6416993" cy="4535805"/>
          </a:xfrm>
        </p:spPr>
        <p:txBody>
          <a:bodyPr/>
          <a:lstStyle>
            <a:lvl1pPr marL="0" indent="0">
              <a:buNone/>
              <a:defRPr sz="3700"/>
            </a:lvl1pPr>
            <a:lvl2pPr marL="521344" indent="0">
              <a:buNone/>
              <a:defRPr sz="3200"/>
            </a:lvl2pPr>
            <a:lvl3pPr marL="1042688" indent="0">
              <a:buNone/>
              <a:defRPr sz="2700"/>
            </a:lvl3pPr>
            <a:lvl4pPr marL="1564032" indent="0">
              <a:buNone/>
              <a:defRPr sz="2300"/>
            </a:lvl4pPr>
            <a:lvl5pPr marL="2085376" indent="0">
              <a:buNone/>
              <a:defRPr sz="2300"/>
            </a:lvl5pPr>
            <a:lvl6pPr marL="2606719" indent="0">
              <a:buNone/>
              <a:defRPr sz="2300"/>
            </a:lvl6pPr>
            <a:lvl7pPr marL="3128064" indent="0">
              <a:buNone/>
              <a:defRPr sz="2300"/>
            </a:lvl7pPr>
            <a:lvl8pPr marL="3649408" indent="0">
              <a:buNone/>
              <a:defRPr sz="2300"/>
            </a:lvl8pPr>
            <a:lvl9pPr marL="4170751" indent="0">
              <a:buNone/>
              <a:defRPr sz="2300"/>
            </a:lvl9pPr>
          </a:lstStyle>
          <a:p>
            <a:pPr lvl="0"/>
            <a:endParaRPr lang="it-IT" noProof="0" smtClean="0"/>
          </a:p>
        </p:txBody>
      </p:sp>
      <p:sp>
        <p:nvSpPr>
          <p:cNvPr id="4" name="Segnaposto testo 3"/>
          <p:cNvSpPr>
            <a:spLocks noGrp="1"/>
          </p:cNvSpPr>
          <p:nvPr>
            <p:ph type="body" sz="half" idx="2"/>
          </p:nvPr>
        </p:nvSpPr>
        <p:spPr>
          <a:xfrm>
            <a:off x="2096292" y="5916496"/>
            <a:ext cx="6416993" cy="887211"/>
          </a:xfrm>
        </p:spPr>
        <p:txBody>
          <a:bodyPr/>
          <a:lstStyle>
            <a:lvl1pPr marL="0" indent="0">
              <a:buNone/>
              <a:defRPr sz="1600"/>
            </a:lvl1pPr>
            <a:lvl2pPr marL="521344" indent="0">
              <a:buNone/>
              <a:defRPr sz="1400"/>
            </a:lvl2pPr>
            <a:lvl3pPr marL="1042688" indent="0">
              <a:buNone/>
              <a:defRPr sz="1100"/>
            </a:lvl3pPr>
            <a:lvl4pPr marL="1564032" indent="0">
              <a:buNone/>
              <a:defRPr sz="1000"/>
            </a:lvl4pPr>
            <a:lvl5pPr marL="2085376" indent="0">
              <a:buNone/>
              <a:defRPr sz="1000"/>
            </a:lvl5pPr>
            <a:lvl6pPr marL="2606719" indent="0">
              <a:buNone/>
              <a:defRPr sz="1000"/>
            </a:lvl6pPr>
            <a:lvl7pPr marL="3128064" indent="0">
              <a:buNone/>
              <a:defRPr sz="1000"/>
            </a:lvl7pPr>
            <a:lvl8pPr marL="3649408" indent="0">
              <a:buNone/>
              <a:defRPr sz="1000"/>
            </a:lvl8pPr>
            <a:lvl9pPr marL="4170751"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549327-9CA0-47C7-A86F-6947D7D0299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044053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166D08-5953-4BC4-AB90-39C5051526D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3547224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53866" y="302740"/>
            <a:ext cx="2406372" cy="645022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34749" y="302740"/>
            <a:ext cx="7040867" cy="645022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D533D7-B565-43B5-8F27-B58DEAC7DEF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86417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egnaposto testo 1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38" name="Segnaposto testo 137"/>
          <p:cNvSpPr>
            <a:spLocks noGrp="1"/>
          </p:cNvSpPr>
          <p:nvPr>
            <p:ph type="body" idx="10"/>
          </p:nvPr>
        </p:nvSpPr>
        <p:spPr>
          <a:xfrm>
            <a:off x="1319532" y="350520"/>
            <a:ext cx="6273800" cy="1807210"/>
          </a:xfrm>
          <a:prstGeom prst="rect">
            <a:avLst/>
          </a:prstGeom>
          <a:noFill/>
          <a:ln w="0" cmpd="sng">
            <a:noFill/>
            <a:prstDash val="solid"/>
          </a:ln>
        </p:spPr>
        <p:txBody>
          <a:bodyPr vert="horz" lIns="0" tIns="686828" rIns="0" bIns="0" anchor="t"/>
          <a:lstStyle>
            <a:lvl1pPr marL="0" marR="0" indent="0" algn="r">
              <a:lnSpc>
                <a:spcPts val="6160"/>
              </a:lnSpc>
              <a:spcAft>
                <a:spcPts val="3781"/>
              </a:spcAft>
              <a:defRPr/>
            </a:lvl1pPr>
          </a:lstStyle>
          <a:p>
            <a:pPr marL="0" marR="0" indent="0" algn="r">
              <a:lnSpc>
                <a:spcPts val="5400"/>
              </a:lnSpc>
              <a:spcAft>
                <a:spcPts val="3315"/>
              </a:spcAft>
            </a:pPr>
            <a:r>
              <a:rPr lang="it-IT" sz="4800" b="1" spc="-40">
                <a:solidFill>
                  <a:srgbClr val="FF0000"/>
                </a:solidFill>
                <a:latin typeface="Arial" panose="02020603050405020304" pitchFamily="2"/>
              </a:rPr>
              <a:t>3. La riforma “502/92” </a:t>
            </a:r>
          </a:p>
        </p:txBody>
      </p:sp>
      <p:sp>
        <p:nvSpPr>
          <p:cNvPr id="139" name="Segnaposto testo 138"/>
          <p:cNvSpPr>
            <a:spLocks noGrp="1"/>
          </p:cNvSpPr>
          <p:nvPr>
            <p:ph type="body" idx="10"/>
          </p:nvPr>
        </p:nvSpPr>
        <p:spPr>
          <a:xfrm>
            <a:off x="1319532" y="2157732"/>
            <a:ext cx="6273800" cy="5053965"/>
          </a:xfrm>
          <a:prstGeom prst="rect">
            <a:avLst/>
          </a:prstGeom>
          <a:noFill/>
          <a:ln w="0" cmpd="sng">
            <a:noFill/>
            <a:prstDash val="solid"/>
          </a:ln>
        </p:spPr>
        <p:txBody>
          <a:bodyPr vert="horz" lIns="0" tIns="0" rIns="0" bIns="0" anchor="t"/>
          <a:lstStyle>
            <a:lvl1pPr marL="0" marR="0" indent="0" algn="just">
              <a:lnSpc>
                <a:spcPts val="3878"/>
              </a:lnSpc>
              <a:spcBef>
                <a:spcPts val="1055"/>
              </a:spcBef>
              <a:spcAft>
                <a:spcPts val="10204"/>
              </a:spcAft>
              <a:defRPr/>
            </a:lvl1pPr>
          </a:lstStyle>
          <a:p>
            <a:pPr marL="0" marR="0" indent="0" algn="just">
              <a:lnSpc>
                <a:spcPts val="4000"/>
              </a:lnSpc>
              <a:spcAft>
                <a:spcPts val="0"/>
              </a:spcAft>
            </a:pPr>
            <a:r>
              <a:rPr lang="it-IT" sz="3700" b="1" spc="-30">
                <a:solidFill>
                  <a:srgbClr val="009999"/>
                </a:solidFill>
                <a:latin typeface="Arial" panose="02020603050405020304" pitchFamily="2"/>
              </a:rPr>
              <a:t>Committenti </a:t>
            </a:r>
          </a:p>
          <a:p>
            <a:pPr marL="0" marR="0" indent="0" algn="just">
              <a:lnSpc>
                <a:spcPts val="3400"/>
              </a:lnSpc>
              <a:spcBef>
                <a:spcPts val="910"/>
              </a:spcBef>
              <a:spcAft>
                <a:spcPts val="0"/>
              </a:spcAft>
            </a:pPr>
            <a:r>
              <a:rPr lang="it-IT" sz="3000" spc="-35">
                <a:solidFill>
                  <a:srgbClr val="000000"/>
                </a:solidFill>
                <a:latin typeface="Arial" panose="02020603050405020304" pitchFamily="2"/>
              </a:rPr>
              <a:t>Regione </a:t>
            </a:r>
          </a:p>
          <a:p>
            <a:pPr marL="0" marR="0" indent="0" algn="just">
              <a:lnSpc>
                <a:spcPts val="3400"/>
              </a:lnSpc>
              <a:spcBef>
                <a:spcPts val="925"/>
              </a:spcBef>
              <a:spcAft>
                <a:spcPts val="0"/>
              </a:spcAft>
            </a:pPr>
            <a:r>
              <a:rPr lang="it-IT" sz="3000" spc="-5">
                <a:solidFill>
                  <a:srgbClr val="000000"/>
                </a:solidFill>
                <a:latin typeface="Arial" panose="02020603050405020304" pitchFamily="2"/>
              </a:rPr>
              <a:t>Aziende sanitarie </a:t>
            </a:r>
          </a:p>
          <a:p>
            <a:pPr marL="0" marR="0" indent="0" algn="just">
              <a:lnSpc>
                <a:spcPts val="4100"/>
              </a:lnSpc>
              <a:spcBef>
                <a:spcPts val="1135"/>
              </a:spcBef>
              <a:spcAft>
                <a:spcPts val="0"/>
              </a:spcAft>
            </a:pPr>
            <a:r>
              <a:rPr lang="it-IT" sz="3700" b="1" spc="-40">
                <a:solidFill>
                  <a:srgbClr val="009999"/>
                </a:solidFill>
                <a:latin typeface="Arial" panose="02020603050405020304" pitchFamily="2"/>
              </a:rPr>
              <a:t>Produttori </a:t>
            </a:r>
          </a:p>
          <a:p>
            <a:pPr marL="0" marR="0" indent="0" algn="just">
              <a:lnSpc>
                <a:spcPts val="3400"/>
              </a:lnSpc>
              <a:spcBef>
                <a:spcPts val="910"/>
              </a:spcBef>
              <a:spcAft>
                <a:spcPts val="0"/>
              </a:spcAft>
            </a:pPr>
            <a:r>
              <a:rPr lang="it-IT" sz="3000" spc="0">
                <a:solidFill>
                  <a:srgbClr val="000000"/>
                </a:solidFill>
                <a:latin typeface="Arial" panose="02020603050405020304" pitchFamily="2"/>
              </a:rPr>
              <a:t>Aziende Ospedaliere </a:t>
            </a:r>
          </a:p>
          <a:p>
            <a:pPr marL="0" marR="0" indent="0" algn="just">
              <a:lnSpc>
                <a:spcPts val="3400"/>
              </a:lnSpc>
              <a:spcBef>
                <a:spcPts val="925"/>
              </a:spcBef>
              <a:spcAft>
                <a:spcPts val="0"/>
              </a:spcAft>
            </a:pPr>
            <a:r>
              <a:rPr lang="it-IT" sz="3000" spc="-5">
                <a:solidFill>
                  <a:srgbClr val="000000"/>
                </a:solidFill>
                <a:latin typeface="Arial" panose="02020603050405020304" pitchFamily="2"/>
              </a:rPr>
              <a:t>Servizi a gestione diretta </a:t>
            </a:r>
          </a:p>
          <a:p>
            <a:pPr marL="0" marR="0" indent="0" algn="just">
              <a:lnSpc>
                <a:spcPts val="3400"/>
              </a:lnSpc>
              <a:spcBef>
                <a:spcPts val="925"/>
              </a:spcBef>
              <a:spcAft>
                <a:spcPts val="8945"/>
              </a:spcAft>
            </a:pPr>
            <a:r>
              <a:rPr lang="it-IT" sz="3000" spc="-5">
                <a:solidFill>
                  <a:srgbClr val="000000"/>
                </a:solidFill>
                <a:latin typeface="Arial" panose="02020603050405020304" pitchFamily="2"/>
              </a:rPr>
              <a:t>Privato accreditato e convenzionato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gnaposto testo 14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46" name="Segnaposto testo 145"/>
          <p:cNvSpPr>
            <a:spLocks noGrp="1"/>
          </p:cNvSpPr>
          <p:nvPr>
            <p:ph type="body" idx="10"/>
          </p:nvPr>
        </p:nvSpPr>
        <p:spPr>
          <a:xfrm>
            <a:off x="1344295" y="350520"/>
            <a:ext cx="6896100" cy="1752600"/>
          </a:xfrm>
          <a:prstGeom prst="rect">
            <a:avLst/>
          </a:prstGeom>
          <a:noFill/>
          <a:ln w="0" cmpd="sng">
            <a:noFill/>
            <a:prstDash val="solid"/>
          </a:ln>
        </p:spPr>
        <p:txBody>
          <a:bodyPr vert="horz" lIns="0" tIns="686828" rIns="0" bIns="0" anchor="t"/>
          <a:lstStyle>
            <a:lvl1pPr marL="0" marR="0" indent="0" algn="l">
              <a:lnSpc>
                <a:spcPts val="6160"/>
              </a:lnSpc>
              <a:spcAft>
                <a:spcPts val="3371"/>
              </a:spcAft>
              <a:defRPr/>
            </a:lvl1pPr>
          </a:lstStyle>
          <a:p>
            <a:pPr marL="0" marR="0" indent="0" algn="l">
              <a:lnSpc>
                <a:spcPts val="5400"/>
              </a:lnSpc>
              <a:spcAft>
                <a:spcPts val="2955"/>
              </a:spcAft>
            </a:pPr>
            <a:r>
              <a:rPr lang="it-IT" sz="4800" b="1" spc="-15">
                <a:solidFill>
                  <a:srgbClr val="FF0000"/>
                </a:solidFill>
                <a:latin typeface="Arial" panose="02020603050405020304" pitchFamily="2"/>
              </a:rPr>
              <a:t>3. La riforma “502/92” </a:t>
            </a:r>
          </a:p>
        </p:txBody>
      </p:sp>
      <p:sp>
        <p:nvSpPr>
          <p:cNvPr id="147" name="Segnaposto testo 146"/>
          <p:cNvSpPr>
            <a:spLocks noGrp="1"/>
          </p:cNvSpPr>
          <p:nvPr>
            <p:ph type="body" idx="10"/>
          </p:nvPr>
        </p:nvSpPr>
        <p:spPr>
          <a:xfrm>
            <a:off x="1344295" y="2103123"/>
            <a:ext cx="6896100" cy="5108575"/>
          </a:xfrm>
          <a:prstGeom prst="rect">
            <a:avLst/>
          </a:prstGeom>
          <a:noFill/>
          <a:ln w="0" cmpd="sng">
            <a:noFill/>
            <a:prstDash val="solid"/>
          </a:ln>
        </p:spPr>
        <p:txBody>
          <a:bodyPr vert="horz" lIns="0" tIns="0" rIns="0" bIns="0" anchor="t"/>
          <a:lstStyle>
            <a:lvl1pPr marL="365070" marR="0" indent="0" algn="just">
              <a:lnSpc>
                <a:spcPts val="3422"/>
              </a:lnSpc>
              <a:spcBef>
                <a:spcPts val="525"/>
              </a:spcBef>
              <a:spcAft>
                <a:spcPts val="9924"/>
              </a:spcAft>
              <a:defRPr/>
            </a:lvl1pPr>
          </a:lstStyle>
          <a:p>
            <a:pPr marL="0" marR="0" indent="0" algn="just">
              <a:lnSpc>
                <a:spcPts val="4000"/>
              </a:lnSpc>
              <a:spcAft>
                <a:spcPts val="0"/>
              </a:spcAft>
            </a:pPr>
            <a:r>
              <a:rPr lang="it-IT" sz="3700" b="1" spc="-40">
                <a:solidFill>
                  <a:srgbClr val="009999"/>
                </a:solidFill>
                <a:latin typeface="Arial" panose="02020603050405020304" pitchFamily="2"/>
              </a:rPr>
              <a:t>Innovazioni </a:t>
            </a:r>
          </a:p>
          <a:p>
            <a:pPr marL="320040" marR="0" indent="0" algn="just">
              <a:lnSpc>
                <a:spcPts val="3000"/>
              </a:lnSpc>
              <a:spcBef>
                <a:spcPts val="450"/>
              </a:spcBef>
              <a:spcAft>
                <a:spcPts val="0"/>
              </a:spcAft>
            </a:pPr>
            <a:r>
              <a:rPr lang="it-IT" sz="2600" spc="0">
                <a:solidFill>
                  <a:srgbClr val="000000"/>
                </a:solidFill>
                <a:latin typeface="Arial" panose="02020603050405020304" pitchFamily="2"/>
              </a:rPr>
              <a:t>Aziende autonome con personalità pubblica </a:t>
            </a:r>
          </a:p>
          <a:p>
            <a:pPr marL="320040" marR="0" indent="0" algn="just">
              <a:lnSpc>
                <a:spcPts val="3000"/>
              </a:lnSpc>
              <a:spcBef>
                <a:spcPts val="465"/>
              </a:spcBef>
              <a:spcAft>
                <a:spcPts val="0"/>
              </a:spcAft>
            </a:pPr>
            <a:r>
              <a:rPr lang="it-IT" sz="2600" spc="-10">
                <a:solidFill>
                  <a:srgbClr val="000000"/>
                </a:solidFill>
                <a:latin typeface="Arial" panose="02020603050405020304" pitchFamily="2"/>
              </a:rPr>
              <a:t>Riduzione del numero </a:t>
            </a:r>
          </a:p>
          <a:p>
            <a:pPr marL="320040" marR="0" indent="0" algn="just">
              <a:lnSpc>
                <a:spcPts val="3000"/>
              </a:lnSpc>
              <a:spcBef>
                <a:spcPts val="460"/>
              </a:spcBef>
              <a:spcAft>
                <a:spcPts val="0"/>
              </a:spcAft>
            </a:pPr>
            <a:r>
              <a:rPr lang="it-IT" sz="2600" spc="-5">
                <a:solidFill>
                  <a:srgbClr val="000000"/>
                </a:solidFill>
                <a:latin typeface="Arial" panose="02020603050405020304" pitchFamily="2"/>
              </a:rPr>
              <a:t>Finanziamento in quota capitaria e a tariffa </a:t>
            </a:r>
          </a:p>
          <a:p>
            <a:pPr marL="320040" marR="0" indent="0" algn="just">
              <a:lnSpc>
                <a:spcPts val="3000"/>
              </a:lnSpc>
              <a:spcBef>
                <a:spcPts val="460"/>
              </a:spcBef>
              <a:spcAft>
                <a:spcPts val="0"/>
              </a:spcAft>
            </a:pPr>
            <a:r>
              <a:rPr lang="it-IT" sz="2600" spc="-15">
                <a:solidFill>
                  <a:srgbClr val="000000"/>
                </a:solidFill>
                <a:latin typeface="Arial" panose="02020603050405020304" pitchFamily="2"/>
              </a:rPr>
              <a:t>Direttore Generale, coadiuvato da DSA e DA </a:t>
            </a:r>
          </a:p>
          <a:p>
            <a:pPr marL="320040" marR="0" indent="0" algn="just">
              <a:lnSpc>
                <a:spcPts val="3000"/>
              </a:lnSpc>
              <a:spcBef>
                <a:spcPts val="465"/>
              </a:spcBef>
              <a:spcAft>
                <a:spcPts val="0"/>
              </a:spcAft>
            </a:pPr>
            <a:r>
              <a:rPr lang="it-IT" sz="2600" spc="-5">
                <a:solidFill>
                  <a:srgbClr val="000000"/>
                </a:solidFill>
                <a:latin typeface="Arial" panose="02020603050405020304" pitchFamily="2"/>
              </a:rPr>
              <a:t>Dirigenza sanitaria su due livelli </a:t>
            </a:r>
          </a:p>
          <a:p>
            <a:pPr marL="320040" marR="0" indent="0" algn="just">
              <a:lnSpc>
                <a:spcPts val="3000"/>
              </a:lnSpc>
              <a:spcBef>
                <a:spcPts val="460"/>
              </a:spcBef>
              <a:spcAft>
                <a:spcPts val="0"/>
              </a:spcAft>
            </a:pPr>
            <a:r>
              <a:rPr lang="it-IT" sz="2600" spc="0">
                <a:solidFill>
                  <a:srgbClr val="000000"/>
                </a:solidFill>
                <a:latin typeface="Arial" panose="02020603050405020304" pitchFamily="2"/>
              </a:rPr>
              <a:t>Sistema di accreditamento </a:t>
            </a:r>
          </a:p>
          <a:p>
            <a:pPr marL="320040" marR="0" indent="0" algn="just">
              <a:lnSpc>
                <a:spcPts val="3000"/>
              </a:lnSpc>
              <a:spcBef>
                <a:spcPts val="465"/>
              </a:spcBef>
              <a:spcAft>
                <a:spcPts val="0"/>
              </a:spcAft>
            </a:pPr>
            <a:r>
              <a:rPr lang="it-IT" sz="2600" spc="-5">
                <a:solidFill>
                  <a:srgbClr val="000000"/>
                </a:solidFill>
                <a:latin typeface="Arial" panose="02020603050405020304" pitchFamily="2"/>
              </a:rPr>
              <a:t>Obbligo di pubblicità dei risultati </a:t>
            </a:r>
          </a:p>
          <a:p>
            <a:pPr marL="320040" marR="0" indent="0" algn="just">
              <a:lnSpc>
                <a:spcPts val="3000"/>
              </a:lnSpc>
              <a:spcBef>
                <a:spcPts val="460"/>
              </a:spcBef>
              <a:spcAft>
                <a:spcPts val="8700"/>
              </a:spcAft>
            </a:pPr>
            <a:r>
              <a:rPr lang="it-IT" sz="2600" spc="-5">
                <a:solidFill>
                  <a:srgbClr val="000000"/>
                </a:solidFill>
                <a:latin typeface="Arial" panose="02020603050405020304" pitchFamily="2"/>
              </a:rPr>
              <a:t>Istituzione del Dipartimento di Prevenzione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egnaposto testo 15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58" name="Segnaposto testo 157"/>
          <p:cNvSpPr>
            <a:spLocks noGrp="1"/>
          </p:cNvSpPr>
          <p:nvPr>
            <p:ph type="body" idx="10"/>
          </p:nvPr>
        </p:nvSpPr>
        <p:spPr>
          <a:xfrm>
            <a:off x="1320167" y="2030094"/>
            <a:ext cx="8458200" cy="5181601"/>
          </a:xfrm>
          <a:prstGeom prst="rect">
            <a:avLst/>
          </a:prstGeom>
          <a:noFill/>
          <a:ln w="0" cmpd="sng">
            <a:noFill/>
            <a:prstDash val="solid"/>
          </a:ln>
        </p:spPr>
        <p:txBody>
          <a:bodyPr vert="horz" lIns="0" tIns="90138" rIns="0" bIns="0" anchor="t"/>
          <a:lstStyle>
            <a:lvl1pPr marL="0" marR="0" indent="417222" algn="just">
              <a:lnSpc>
                <a:spcPts val="3194"/>
              </a:lnSpc>
              <a:spcBef>
                <a:spcPts val="713"/>
              </a:spcBef>
              <a:spcAft>
                <a:spcPts val="9377"/>
              </a:spcAft>
              <a:buFont typeface="Symbol"/>
              <a:buChar char="·"/>
              <a:defRPr/>
            </a:lvl1pPr>
          </a:lstStyle>
          <a:p>
            <a:pPr marL="0" marR="0" indent="365760" algn="just">
              <a:lnSpc>
                <a:spcPts val="2800"/>
              </a:lnSpc>
              <a:spcAft>
                <a:spcPts val="0"/>
              </a:spcAft>
              <a:buFont typeface="Symbol"/>
              <a:buChar char="·"/>
            </a:pPr>
            <a:r>
              <a:rPr lang="it-IT" sz="2600" spc="-5">
                <a:solidFill>
                  <a:srgbClr val="000000"/>
                </a:solidFill>
                <a:latin typeface="Arial" panose="02020603050405020304" pitchFamily="2"/>
              </a:rPr>
              <a:t>Aziende con Atto Aziendale di diritto privato ed </a:t>
            </a:r>
          </a:p>
          <a:p>
            <a:pPr marL="365760" marR="0" indent="0" algn="just">
              <a:lnSpc>
                <a:spcPts val="2800"/>
              </a:lnSpc>
              <a:spcBef>
                <a:spcPts val="0"/>
              </a:spcBef>
              <a:spcAft>
                <a:spcPts val="0"/>
              </a:spcAft>
            </a:pPr>
            <a:r>
              <a:rPr lang="it-IT" sz="2600" spc="-5">
                <a:solidFill>
                  <a:srgbClr val="000000"/>
                </a:solidFill>
                <a:latin typeface="Arial" panose="02020603050405020304" pitchFamily="2"/>
              </a:rPr>
              <a:t>autonomia imprenditoriale </a:t>
            </a:r>
          </a:p>
          <a:p>
            <a:pPr marL="0" marR="0" indent="365760" algn="just">
              <a:lnSpc>
                <a:spcPts val="2800"/>
              </a:lnSpc>
              <a:spcBef>
                <a:spcPts val="630"/>
              </a:spcBef>
              <a:spcAft>
                <a:spcPts val="0"/>
              </a:spcAft>
              <a:buFont typeface="Symbol"/>
              <a:buChar char="·"/>
            </a:pPr>
            <a:r>
              <a:rPr lang="it-IT" sz="2600" spc="0">
                <a:solidFill>
                  <a:srgbClr val="000000"/>
                </a:solidFill>
                <a:latin typeface="Arial" panose="02020603050405020304" pitchFamily="2"/>
              </a:rPr>
              <a:t>Livelli di Assistenza determinati contestualmente </a:t>
            </a:r>
          </a:p>
          <a:p>
            <a:pPr marL="365760" marR="0" indent="0" algn="just">
              <a:lnSpc>
                <a:spcPts val="2800"/>
              </a:lnSpc>
              <a:spcBef>
                <a:spcPts val="0"/>
              </a:spcBef>
              <a:spcAft>
                <a:spcPts val="0"/>
              </a:spcAft>
            </a:pPr>
            <a:r>
              <a:rPr lang="it-IT" sz="2600" spc="-5">
                <a:solidFill>
                  <a:srgbClr val="000000"/>
                </a:solidFill>
                <a:latin typeface="Arial" panose="02020603050405020304" pitchFamily="2"/>
              </a:rPr>
              <a:t>alla quantificazione delle risorse </a:t>
            </a:r>
          </a:p>
          <a:p>
            <a:pPr marL="0" marR="0" indent="365760" algn="just">
              <a:lnSpc>
                <a:spcPts val="2800"/>
              </a:lnSpc>
              <a:spcBef>
                <a:spcPts val="630"/>
              </a:spcBef>
              <a:spcAft>
                <a:spcPts val="0"/>
              </a:spcAft>
              <a:buFont typeface="Symbol"/>
              <a:buChar char="·"/>
            </a:pPr>
            <a:r>
              <a:rPr lang="it-IT" sz="2600" spc="-5">
                <a:solidFill>
                  <a:srgbClr val="000000"/>
                </a:solidFill>
                <a:latin typeface="Arial" panose="02020603050405020304" pitchFamily="2"/>
              </a:rPr>
              <a:t>Valorizzazione del ruolo dei Distretti </a:t>
            </a:r>
          </a:p>
          <a:p>
            <a:pPr marL="0" marR="0" indent="365760" algn="just">
              <a:lnSpc>
                <a:spcPts val="2800"/>
              </a:lnSpc>
              <a:spcBef>
                <a:spcPts val="625"/>
              </a:spcBef>
              <a:spcAft>
                <a:spcPts val="0"/>
              </a:spcAft>
              <a:buFont typeface="Symbol"/>
              <a:buChar char="·"/>
            </a:pPr>
            <a:r>
              <a:rPr lang="it-IT" sz="2600" spc="0">
                <a:solidFill>
                  <a:srgbClr val="000000"/>
                </a:solidFill>
                <a:latin typeface="Arial" panose="02020603050405020304" pitchFamily="2"/>
              </a:rPr>
              <a:t>Aziende Ospedaliere, con almeno tre alte specialità </a:t>
            </a:r>
          </a:p>
          <a:p>
            <a:pPr marL="0" marR="0" indent="365760" algn="just">
              <a:lnSpc>
                <a:spcPts val="2800"/>
              </a:lnSpc>
              <a:spcBef>
                <a:spcPts val="630"/>
              </a:spcBef>
              <a:spcAft>
                <a:spcPts val="0"/>
              </a:spcAft>
              <a:buFont typeface="Symbol"/>
              <a:buChar char="·"/>
            </a:pPr>
            <a:r>
              <a:rPr lang="it-IT" sz="2600" spc="0">
                <a:solidFill>
                  <a:srgbClr val="000000"/>
                </a:solidFill>
                <a:latin typeface="Arial" panose="02020603050405020304" pitchFamily="2"/>
              </a:rPr>
              <a:t>Direttori generali scelti da apposito albo </a:t>
            </a:r>
          </a:p>
          <a:p>
            <a:pPr marL="0" marR="0" indent="365760" algn="just">
              <a:lnSpc>
                <a:spcPts val="2800"/>
              </a:lnSpc>
              <a:spcBef>
                <a:spcPts val="625"/>
              </a:spcBef>
              <a:spcAft>
                <a:spcPts val="0"/>
              </a:spcAft>
              <a:buFont typeface="Symbol"/>
              <a:buChar char="·"/>
            </a:pPr>
            <a:r>
              <a:rPr lang="it-IT" sz="2600" spc="-5">
                <a:solidFill>
                  <a:srgbClr val="000000"/>
                </a:solidFill>
                <a:latin typeface="Arial" panose="02020603050405020304" pitchFamily="2"/>
              </a:rPr>
              <a:t>Ruolo unico dei dirigenti medici e previsione di </a:t>
            </a:r>
          </a:p>
          <a:p>
            <a:pPr marL="365760" marR="0" indent="0" algn="just">
              <a:lnSpc>
                <a:spcPts val="2800"/>
              </a:lnSpc>
              <a:spcBef>
                <a:spcPts val="5"/>
              </a:spcBef>
              <a:spcAft>
                <a:spcPts val="0"/>
              </a:spcAft>
            </a:pPr>
            <a:r>
              <a:rPr lang="it-IT" sz="2600" spc="-10">
                <a:solidFill>
                  <a:srgbClr val="000000"/>
                </a:solidFill>
                <a:latin typeface="Arial" panose="02020603050405020304" pitchFamily="2"/>
              </a:rPr>
              <a:t>incarichi diversificati </a:t>
            </a:r>
          </a:p>
          <a:p>
            <a:pPr marL="0" marR="0" indent="365760" algn="just">
              <a:lnSpc>
                <a:spcPts val="2800"/>
              </a:lnSpc>
              <a:spcBef>
                <a:spcPts val="625"/>
              </a:spcBef>
              <a:spcAft>
                <a:spcPts val="8220"/>
              </a:spcAft>
              <a:buFont typeface="Symbol"/>
              <a:buChar char="·"/>
            </a:pPr>
            <a:r>
              <a:rPr lang="it-IT" sz="2600" spc="0">
                <a:solidFill>
                  <a:srgbClr val="000000"/>
                </a:solidFill>
                <a:latin typeface="Arial" panose="02020603050405020304" pitchFamily="2"/>
              </a:rPr>
              <a:t>Accreditamento delle strutture pubbliche e private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5" name="Segnaposto testo 14"/>
          <p:cNvSpPr>
            <a:spLocks noGrp="1"/>
          </p:cNvSpPr>
          <p:nvPr>
            <p:ph type="body" idx="10"/>
          </p:nvPr>
        </p:nvSpPr>
        <p:spPr>
          <a:xfrm>
            <a:off x="1210310" y="2157097"/>
            <a:ext cx="7683500" cy="5054600"/>
          </a:xfrm>
          <a:prstGeom prst="rect">
            <a:avLst/>
          </a:prstGeom>
          <a:noFill/>
          <a:ln w="0" cmpd="sng">
            <a:noFill/>
            <a:prstDash val="solid"/>
          </a:ln>
        </p:spPr>
        <p:txBody>
          <a:bodyPr vert="horz" lIns="0" tIns="0" rIns="0" bIns="0" anchor="t"/>
          <a:lstStyle>
            <a:lvl1pPr marL="0" marR="0" indent="0" algn="just">
              <a:lnSpc>
                <a:spcPts val="3308"/>
              </a:lnSpc>
              <a:spcBef>
                <a:spcPts val="0"/>
              </a:spcBef>
              <a:spcAft>
                <a:spcPts val="7118"/>
              </a:spcAft>
              <a:defRPr/>
            </a:lvl1pPr>
          </a:lstStyle>
          <a:p>
            <a:pPr marL="0" marR="0" indent="0" algn="just">
              <a:lnSpc>
                <a:spcPts val="2900"/>
              </a:lnSpc>
              <a:spcAft>
                <a:spcPts val="0"/>
              </a:spcAft>
            </a:pPr>
            <a:r>
              <a:rPr lang="it-IT" sz="2600" spc="-5">
                <a:solidFill>
                  <a:srgbClr val="000000"/>
                </a:solidFill>
                <a:latin typeface="Arial" panose="02020603050405020304" pitchFamily="2"/>
              </a:rPr>
              <a:t>1348 In occasione della peste, nascono a Venezia e </a:t>
            </a:r>
          </a:p>
          <a:p>
            <a:pPr marL="0" marR="0" indent="0" algn="just">
              <a:lnSpc>
                <a:spcPts val="2900"/>
              </a:lnSpc>
              <a:spcBef>
                <a:spcPts val="0"/>
              </a:spcBef>
              <a:spcAft>
                <a:spcPts val="0"/>
              </a:spcAft>
            </a:pPr>
            <a:r>
              <a:rPr lang="it-IT" sz="2600" spc="-5">
                <a:solidFill>
                  <a:srgbClr val="000000"/>
                </a:solidFill>
                <a:latin typeface="Arial" panose="02020603050405020304" pitchFamily="2"/>
              </a:rPr>
              <a:t>Firenze i primi “Uffici di Sanità” </a:t>
            </a:r>
          </a:p>
          <a:p>
            <a:pPr marL="0" marR="0" indent="0" algn="just">
              <a:lnSpc>
                <a:spcPts val="2900"/>
              </a:lnSpc>
              <a:spcBef>
                <a:spcPts val="470"/>
              </a:spcBef>
              <a:spcAft>
                <a:spcPts val="0"/>
              </a:spcAft>
            </a:pPr>
            <a:r>
              <a:rPr lang="it-IT" sz="2600" spc="0">
                <a:solidFill>
                  <a:srgbClr val="000000"/>
                </a:solidFill>
                <a:latin typeface="Arial" panose="02020603050405020304" pitchFamily="2"/>
              </a:rPr>
              <a:t>Le prime “Magistrature permanenti di sanità” </a:t>
            </a:r>
          </a:p>
          <a:p>
            <a:pPr marL="0" marR="0" indent="0" algn="just">
              <a:lnSpc>
                <a:spcPts val="2800"/>
              </a:lnSpc>
              <a:spcBef>
                <a:spcPts val="0"/>
              </a:spcBef>
              <a:spcAft>
                <a:spcPts val="0"/>
              </a:spcAft>
            </a:pPr>
            <a:r>
              <a:rPr lang="it-IT" sz="2600" spc="-10">
                <a:solidFill>
                  <a:srgbClr val="000000"/>
                </a:solidFill>
                <a:latin typeface="Arial" panose="02020603050405020304" pitchFamily="2"/>
              </a:rPr>
              <a:t>vengono istituite a Milano, Venezia e Firenze intorno </a:t>
            </a:r>
          </a:p>
          <a:p>
            <a:pPr marL="0" marR="0" indent="0" algn="just">
              <a:lnSpc>
                <a:spcPts val="2900"/>
              </a:lnSpc>
              <a:spcBef>
                <a:spcPts val="0"/>
              </a:spcBef>
              <a:spcAft>
                <a:spcPts val="0"/>
              </a:spcAft>
            </a:pPr>
            <a:r>
              <a:rPr lang="it-IT" sz="2600" spc="-5">
                <a:solidFill>
                  <a:srgbClr val="000000"/>
                </a:solidFill>
                <a:latin typeface="Arial" panose="02020603050405020304" pitchFamily="2"/>
              </a:rPr>
              <a:t>alla metà del ‘400 </a:t>
            </a:r>
          </a:p>
          <a:p>
            <a:pPr marL="0" marR="0" indent="0" algn="just">
              <a:lnSpc>
                <a:spcPts val="2900"/>
              </a:lnSpc>
              <a:spcBef>
                <a:spcPts val="475"/>
              </a:spcBef>
              <a:spcAft>
                <a:spcPts val="0"/>
              </a:spcAft>
            </a:pPr>
            <a:r>
              <a:rPr lang="it-IT" sz="2600" spc="0">
                <a:solidFill>
                  <a:srgbClr val="000000"/>
                </a:solidFill>
                <a:latin typeface="Arial" panose="02020603050405020304" pitchFamily="2"/>
              </a:rPr>
              <a:t>Nel ‘700 nascono le prime forme di mutualismo </a:t>
            </a:r>
          </a:p>
          <a:p>
            <a:pPr marL="0" marR="0" indent="0" algn="just">
              <a:lnSpc>
                <a:spcPts val="2900"/>
              </a:lnSpc>
              <a:spcBef>
                <a:spcPts val="0"/>
              </a:spcBef>
              <a:spcAft>
                <a:spcPts val="0"/>
              </a:spcAft>
            </a:pPr>
            <a:r>
              <a:rPr lang="it-IT" sz="2600" spc="-10">
                <a:solidFill>
                  <a:srgbClr val="000000"/>
                </a:solidFill>
                <a:latin typeface="Arial" panose="02020603050405020304" pitchFamily="2"/>
              </a:rPr>
              <a:t>sanitario </a:t>
            </a:r>
          </a:p>
          <a:p>
            <a:pPr marL="0" marR="0" indent="0" algn="just">
              <a:lnSpc>
                <a:spcPts val="2900"/>
              </a:lnSpc>
              <a:spcBef>
                <a:spcPts val="475"/>
              </a:spcBef>
              <a:spcAft>
                <a:spcPts val="0"/>
              </a:spcAft>
            </a:pPr>
            <a:r>
              <a:rPr lang="it-IT" sz="2600" spc="-5">
                <a:solidFill>
                  <a:srgbClr val="000000"/>
                </a:solidFill>
                <a:latin typeface="Arial" panose="02020603050405020304" pitchFamily="2"/>
              </a:rPr>
              <a:t>1793 in Inghilterra, prima regolamentazione del </a:t>
            </a:r>
          </a:p>
          <a:p>
            <a:pPr marL="0" marR="0" indent="0" algn="just">
              <a:lnSpc>
                <a:spcPts val="2900"/>
              </a:lnSpc>
              <a:spcBef>
                <a:spcPts val="0"/>
              </a:spcBef>
              <a:spcAft>
                <a:spcPts val="0"/>
              </a:spcAft>
            </a:pPr>
            <a:r>
              <a:rPr lang="it-IT" sz="2600" spc="-10">
                <a:solidFill>
                  <a:srgbClr val="000000"/>
                </a:solidFill>
                <a:latin typeface="Arial" panose="02020603050405020304" pitchFamily="2"/>
              </a:rPr>
              <a:t>mutuo soccorso </a:t>
            </a:r>
          </a:p>
          <a:p>
            <a:pPr marL="0" marR="0" indent="0" algn="just">
              <a:lnSpc>
                <a:spcPts val="2900"/>
              </a:lnSpc>
              <a:spcBef>
                <a:spcPts val="475"/>
              </a:spcBef>
              <a:spcAft>
                <a:spcPts val="0"/>
              </a:spcAft>
            </a:pPr>
            <a:r>
              <a:rPr lang="it-IT" sz="2600" spc="-5">
                <a:solidFill>
                  <a:srgbClr val="000000"/>
                </a:solidFill>
                <a:latin typeface="Arial" panose="02020603050405020304" pitchFamily="2"/>
              </a:rPr>
              <a:t>1883 in Germania, prima assicurazione pubblica </a:t>
            </a:r>
          </a:p>
          <a:p>
            <a:pPr marL="0" marR="0" indent="0" algn="just">
              <a:lnSpc>
                <a:spcPts val="2900"/>
              </a:lnSpc>
              <a:spcBef>
                <a:spcPts val="0"/>
              </a:spcBef>
              <a:spcAft>
                <a:spcPts val="6240"/>
              </a:spcAft>
            </a:pPr>
            <a:r>
              <a:rPr lang="it-IT" sz="2600" spc="-10">
                <a:solidFill>
                  <a:srgbClr val="000000"/>
                </a:solidFill>
                <a:latin typeface="Arial" panose="02020603050405020304" pitchFamily="2"/>
              </a:rPr>
              <a:t>obligatoria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egnaposto testo 16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62" name="Segnaposto testo 161"/>
          <p:cNvSpPr>
            <a:spLocks noGrp="1"/>
          </p:cNvSpPr>
          <p:nvPr>
            <p:ph type="body" idx="10"/>
          </p:nvPr>
        </p:nvSpPr>
        <p:spPr>
          <a:xfrm>
            <a:off x="1496695" y="350520"/>
            <a:ext cx="6858000" cy="1894205"/>
          </a:xfrm>
          <a:prstGeom prst="rect">
            <a:avLst/>
          </a:prstGeom>
          <a:noFill/>
          <a:ln w="0" cmpd="sng">
            <a:noFill/>
            <a:prstDash val="solid"/>
          </a:ln>
        </p:spPr>
        <p:txBody>
          <a:bodyPr vert="horz" lIns="0" tIns="778236" rIns="0" bIns="0" anchor="t"/>
          <a:lstStyle>
            <a:lvl1pPr marL="52153" marR="0" indent="0" algn="l">
              <a:lnSpc>
                <a:spcPts val="5247"/>
              </a:lnSpc>
              <a:spcAft>
                <a:spcPts val="4751"/>
              </a:spcAft>
              <a:defRPr/>
            </a:lvl1pPr>
          </a:lstStyle>
          <a:p>
            <a:pPr marL="45720" marR="0" indent="0" algn="l">
              <a:lnSpc>
                <a:spcPts val="4600"/>
              </a:lnSpc>
              <a:spcAft>
                <a:spcPts val="4165"/>
              </a:spcAft>
            </a:pPr>
            <a:r>
              <a:rPr lang="it-IT" sz="4000" b="1" spc="-50">
                <a:solidFill>
                  <a:srgbClr val="FF0000"/>
                </a:solidFill>
                <a:latin typeface="Arial" panose="02020603050405020304" pitchFamily="2"/>
              </a:rPr>
              <a:t>Cosa è una Organizzazione? </a:t>
            </a:r>
          </a:p>
        </p:txBody>
      </p:sp>
      <p:sp>
        <p:nvSpPr>
          <p:cNvPr id="163" name="Segnaposto testo 162"/>
          <p:cNvSpPr>
            <a:spLocks noGrp="1"/>
          </p:cNvSpPr>
          <p:nvPr>
            <p:ph type="body" idx="10"/>
          </p:nvPr>
        </p:nvSpPr>
        <p:spPr>
          <a:xfrm>
            <a:off x="1496695" y="2244725"/>
            <a:ext cx="6858000" cy="1135380"/>
          </a:xfrm>
          <a:prstGeom prst="rect">
            <a:avLst/>
          </a:prstGeom>
          <a:noFill/>
          <a:ln w="0" cmpd="sng">
            <a:noFill/>
            <a:prstDash val="solid"/>
          </a:ln>
        </p:spPr>
        <p:txBody>
          <a:bodyPr vert="horz" lIns="0" tIns="635" rIns="0" bIns="0" anchor="t"/>
          <a:lstStyle>
            <a:lvl1pPr marL="52153" marR="0" indent="0" algn="l">
              <a:lnSpc>
                <a:spcPts val="3308"/>
              </a:lnSpc>
              <a:spcBef>
                <a:spcPts val="0"/>
              </a:spcBef>
              <a:spcAft>
                <a:spcPts val="279"/>
              </a:spcAft>
              <a:defRPr/>
            </a:lvl1pPr>
          </a:lstStyle>
          <a:p>
            <a:pPr marL="45720" marR="0" indent="0" algn="l">
              <a:lnSpc>
                <a:spcPts val="2900"/>
              </a:lnSpc>
              <a:spcAft>
                <a:spcPts val="0"/>
              </a:spcAft>
            </a:pPr>
            <a:r>
              <a:rPr lang="it-IT" sz="2400" spc="-44">
                <a:solidFill>
                  <a:srgbClr val="000000"/>
                </a:solidFill>
                <a:latin typeface="Arial" panose="02020603050405020304" pitchFamily="2"/>
              </a:rPr>
              <a:t>L’insieme di risorse umane e strumentali e di </a:t>
            </a:r>
          </a:p>
          <a:p>
            <a:pPr marL="45720" marR="0" indent="0" algn="l">
              <a:lnSpc>
                <a:spcPts val="2900"/>
              </a:lnSpc>
              <a:spcBef>
                <a:spcPts val="0"/>
              </a:spcBef>
              <a:spcAft>
                <a:spcPts val="0"/>
              </a:spcAft>
            </a:pPr>
            <a:r>
              <a:rPr lang="it-IT" sz="2400" spc="-35">
                <a:solidFill>
                  <a:srgbClr val="000000"/>
                </a:solidFill>
                <a:latin typeface="Arial" panose="02020603050405020304" pitchFamily="2"/>
              </a:rPr>
              <a:t>attività che rispondono a criteri di divisione del </a:t>
            </a:r>
          </a:p>
          <a:p>
            <a:pPr marL="45720" marR="0" indent="0" algn="l">
              <a:lnSpc>
                <a:spcPts val="2900"/>
              </a:lnSpc>
              <a:spcBef>
                <a:spcPts val="0"/>
              </a:spcBef>
              <a:spcAft>
                <a:spcPts val="245"/>
              </a:spcAft>
            </a:pPr>
            <a:r>
              <a:rPr lang="it-IT" sz="2400" spc="-44">
                <a:solidFill>
                  <a:srgbClr val="000000"/>
                </a:solidFill>
                <a:latin typeface="Arial" panose="02020603050405020304" pitchFamily="2"/>
              </a:rPr>
              <a:t>lavoro e coordinamento base ai principi di </a:t>
            </a:r>
          </a:p>
        </p:txBody>
      </p:sp>
      <p:sp>
        <p:nvSpPr>
          <p:cNvPr id="164" name="Segnaposto testo 163"/>
          <p:cNvSpPr>
            <a:spLocks noGrp="1"/>
          </p:cNvSpPr>
          <p:nvPr>
            <p:ph type="body" idx="10"/>
          </p:nvPr>
        </p:nvSpPr>
        <p:spPr>
          <a:xfrm>
            <a:off x="1496695" y="3380105"/>
            <a:ext cx="6858000" cy="1426845"/>
          </a:xfrm>
          <a:prstGeom prst="rect">
            <a:avLst/>
          </a:prstGeom>
          <a:noFill/>
          <a:ln w="0" cmpd="sng">
            <a:noFill/>
            <a:prstDash val="solid"/>
          </a:ln>
        </p:spPr>
        <p:txBody>
          <a:bodyPr vert="horz" lIns="0" tIns="0" rIns="0" bIns="0" anchor="t"/>
          <a:lstStyle>
            <a:lvl1pPr marL="52153" marR="0" indent="0" algn="l">
              <a:lnSpc>
                <a:spcPts val="4563"/>
              </a:lnSpc>
              <a:spcBef>
                <a:spcPts val="308"/>
              </a:spcBef>
              <a:spcAft>
                <a:spcPts val="0"/>
              </a:spcAft>
              <a:defRPr/>
            </a:lvl1pPr>
          </a:lstStyle>
          <a:p>
            <a:pPr marL="45720" marR="0" indent="0" algn="l">
              <a:lnSpc>
                <a:spcPts val="4000"/>
              </a:lnSpc>
              <a:spcAft>
                <a:spcPts val="0"/>
              </a:spcAft>
            </a:pPr>
            <a:r>
              <a:rPr lang="it-IT" sz="3700" b="1" spc="-30">
                <a:solidFill>
                  <a:srgbClr val="070260"/>
                </a:solidFill>
                <a:latin typeface="Arial" panose="02020603050405020304" pitchFamily="2"/>
              </a:rPr>
              <a:t>Efficacia </a:t>
            </a:r>
          </a:p>
          <a:p>
            <a:pPr marL="45720" marR="0" indent="0" algn="l">
              <a:lnSpc>
                <a:spcPts val="2700"/>
              </a:lnSpc>
              <a:spcBef>
                <a:spcPts val="130"/>
              </a:spcBef>
              <a:spcAft>
                <a:spcPts val="0"/>
              </a:spcAft>
            </a:pPr>
            <a:r>
              <a:rPr lang="it-IT" sz="2400" b="1" spc="0">
                <a:solidFill>
                  <a:srgbClr val="000000"/>
                </a:solidFill>
                <a:latin typeface="Arial" panose="02020603050405020304" pitchFamily="2"/>
              </a:rPr>
              <a:t>+ </a:t>
            </a:r>
          </a:p>
          <a:p>
            <a:pPr marL="45720" marR="0" indent="0" algn="l">
              <a:lnSpc>
                <a:spcPts val="4000"/>
              </a:lnSpc>
              <a:spcBef>
                <a:spcPts val="270"/>
              </a:spcBef>
              <a:spcAft>
                <a:spcPts val="0"/>
              </a:spcAft>
            </a:pPr>
            <a:r>
              <a:rPr lang="it-IT" sz="3700" b="1" spc="-30">
                <a:solidFill>
                  <a:srgbClr val="070260"/>
                </a:solidFill>
                <a:latin typeface="Arial" panose="02020603050405020304" pitchFamily="2"/>
              </a:rPr>
              <a:t>Efficienza </a:t>
            </a:r>
          </a:p>
        </p:txBody>
      </p:sp>
      <p:sp>
        <p:nvSpPr>
          <p:cNvPr id="165" name="Segnaposto testo 164"/>
          <p:cNvSpPr>
            <a:spLocks noGrp="1"/>
          </p:cNvSpPr>
          <p:nvPr>
            <p:ph type="body" idx="10"/>
          </p:nvPr>
        </p:nvSpPr>
        <p:spPr>
          <a:xfrm>
            <a:off x="1496695" y="4806950"/>
            <a:ext cx="6858000" cy="401955"/>
          </a:xfrm>
          <a:prstGeom prst="rect">
            <a:avLst/>
          </a:prstGeom>
          <a:noFill/>
          <a:ln w="0" cmpd="sng">
            <a:noFill/>
            <a:prstDash val="solid"/>
          </a:ln>
        </p:spPr>
        <p:txBody>
          <a:bodyPr vert="horz" lIns="0" tIns="0" rIns="0" bIns="0" anchor="t"/>
          <a:lstStyle>
            <a:lvl1pPr marL="52153" marR="0" indent="0" algn="l">
              <a:lnSpc>
                <a:spcPts val="3308"/>
              </a:lnSpc>
              <a:spcAft>
                <a:spcPts val="279"/>
              </a:spcAft>
              <a:defRPr/>
            </a:lvl1pPr>
          </a:lstStyle>
          <a:p>
            <a:pPr marL="45720" marR="0" indent="0" algn="l">
              <a:lnSpc>
                <a:spcPts val="2900"/>
              </a:lnSpc>
              <a:spcAft>
                <a:spcPts val="245"/>
              </a:spcAft>
            </a:pPr>
            <a:r>
              <a:rPr lang="it-IT" sz="2400" spc="-40">
                <a:solidFill>
                  <a:srgbClr val="000000"/>
                </a:solidFill>
                <a:latin typeface="Arial" panose="02020603050405020304" pitchFamily="2"/>
              </a:rPr>
              <a:t>e finalizzato al raggiungimento di uno o più </a:t>
            </a:r>
          </a:p>
        </p:txBody>
      </p:sp>
      <p:sp>
        <p:nvSpPr>
          <p:cNvPr id="166" name="Segnaposto testo 165"/>
          <p:cNvSpPr>
            <a:spLocks noGrp="1"/>
          </p:cNvSpPr>
          <p:nvPr>
            <p:ph type="body" idx="10"/>
          </p:nvPr>
        </p:nvSpPr>
        <p:spPr>
          <a:xfrm>
            <a:off x="1496695" y="5208907"/>
            <a:ext cx="6858000" cy="2002790"/>
          </a:xfrm>
          <a:prstGeom prst="rect">
            <a:avLst/>
          </a:prstGeom>
          <a:noFill/>
          <a:ln w="0" cmpd="sng">
            <a:noFill/>
            <a:prstDash val="solid"/>
          </a:ln>
        </p:spPr>
        <p:txBody>
          <a:bodyPr vert="horz" lIns="0" tIns="0" rIns="0" bIns="0" anchor="t">
            <a:normAutofit fontScale="95000"/>
          </a:bodyPr>
          <a:lstStyle>
            <a:lvl1pPr marL="52153" marR="0" indent="0" algn="l">
              <a:lnSpc>
                <a:spcPts val="4563"/>
              </a:lnSpc>
              <a:spcAft>
                <a:spcPts val="13335"/>
              </a:spcAft>
              <a:defRPr/>
            </a:lvl1pPr>
          </a:lstStyle>
          <a:p>
            <a:pPr marL="45720" marR="0" indent="0" algn="l">
              <a:lnSpc>
                <a:spcPts val="4000"/>
              </a:lnSpc>
              <a:spcAft>
                <a:spcPts val="11690"/>
              </a:spcAft>
            </a:pPr>
            <a:r>
              <a:rPr lang="it-IT" sz="3700" b="1" spc="-95">
                <a:solidFill>
                  <a:srgbClr val="070260"/>
                </a:solidFill>
                <a:latin typeface="Arial" panose="02020603050405020304" pitchFamily="2"/>
              </a:rPr>
              <a:t>Fini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egnaposto testo 1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77" name="Segnaposto testo 176"/>
          <p:cNvSpPr>
            <a:spLocks noGrp="1"/>
          </p:cNvSpPr>
          <p:nvPr>
            <p:ph type="body" idx="10"/>
          </p:nvPr>
        </p:nvSpPr>
        <p:spPr>
          <a:xfrm>
            <a:off x="1417320" y="2249805"/>
            <a:ext cx="8305800" cy="728980"/>
          </a:xfrm>
          <a:prstGeom prst="rect">
            <a:avLst/>
          </a:prstGeom>
          <a:noFill/>
          <a:ln w="0" cmpd="sng">
            <a:noFill/>
            <a:prstDash val="solid"/>
          </a:ln>
        </p:spPr>
        <p:txBody>
          <a:bodyPr vert="horz" lIns="0" tIns="0" rIns="0" bIns="0" anchor="t"/>
          <a:lstStyle>
            <a:lvl1pPr marL="156458" marR="0" indent="0" algn="l">
              <a:lnSpc>
                <a:spcPts val="3194"/>
              </a:lnSpc>
              <a:spcBef>
                <a:spcPts val="0"/>
              </a:spcBef>
              <a:spcAft>
                <a:spcPts val="0"/>
              </a:spcAft>
              <a:defRPr/>
            </a:lvl1pPr>
          </a:lstStyle>
          <a:p>
            <a:pPr marL="137160" marR="0" indent="0" algn="l">
              <a:lnSpc>
                <a:spcPts val="2800"/>
              </a:lnSpc>
              <a:spcAft>
                <a:spcPts val="0"/>
              </a:spcAft>
            </a:pPr>
            <a:r>
              <a:rPr lang="it-IT" sz="2400" spc="-40">
                <a:solidFill>
                  <a:srgbClr val="000000"/>
                </a:solidFill>
                <a:latin typeface="Arial" panose="02020603050405020304" pitchFamily="2"/>
              </a:rPr>
              <a:t>Il complesso dei beni organizzati dall’imprenditore per </a:t>
            </a:r>
          </a:p>
          <a:p>
            <a:pPr marL="137160" marR="0" indent="0" algn="l">
              <a:lnSpc>
                <a:spcPts val="2800"/>
              </a:lnSpc>
              <a:spcBef>
                <a:spcPts val="0"/>
              </a:spcBef>
              <a:spcAft>
                <a:spcPts val="0"/>
              </a:spcAft>
            </a:pPr>
            <a:r>
              <a:rPr lang="it-IT" sz="2400" spc="-44">
                <a:solidFill>
                  <a:srgbClr val="000000"/>
                </a:solidFill>
                <a:latin typeface="Arial" panose="02020603050405020304" pitchFamily="2"/>
              </a:rPr>
              <a:t>l’esercizio dell’impresa. </a:t>
            </a:r>
          </a:p>
        </p:txBody>
      </p:sp>
      <p:sp>
        <p:nvSpPr>
          <p:cNvPr id="178" name="Segnaposto testo 177"/>
          <p:cNvSpPr>
            <a:spLocks noGrp="1"/>
          </p:cNvSpPr>
          <p:nvPr>
            <p:ph type="body" idx="10"/>
          </p:nvPr>
        </p:nvSpPr>
        <p:spPr>
          <a:xfrm>
            <a:off x="1417320" y="2978786"/>
            <a:ext cx="8305800" cy="300990"/>
          </a:xfrm>
          <a:prstGeom prst="rect">
            <a:avLst/>
          </a:prstGeom>
          <a:noFill/>
          <a:ln w="0" cmpd="sng">
            <a:noFill/>
            <a:prstDash val="solid"/>
          </a:ln>
        </p:spPr>
        <p:txBody>
          <a:bodyPr vert="horz" lIns="0" tIns="635" rIns="0" bIns="0" anchor="t"/>
          <a:lstStyle>
            <a:lvl1pPr marL="156458" marR="0" indent="0" algn="l">
              <a:lnSpc>
                <a:spcPts val="1255"/>
              </a:lnSpc>
              <a:spcAft>
                <a:spcPts val="1335"/>
              </a:spcAft>
              <a:defRPr/>
            </a:lvl1pPr>
          </a:lstStyle>
          <a:p>
            <a:pPr marL="137160" marR="0" indent="0" algn="l">
              <a:lnSpc>
                <a:spcPts val="1100"/>
              </a:lnSpc>
              <a:spcAft>
                <a:spcPts val="1170"/>
              </a:spcAft>
            </a:pPr>
            <a:r>
              <a:rPr lang="it-IT" sz="1000" spc="-5">
                <a:solidFill>
                  <a:srgbClr val="000000"/>
                </a:solidFill>
                <a:latin typeface="Arial" panose="02020603050405020304" pitchFamily="2"/>
              </a:rPr>
              <a:t>Art. 2555 Codice Civile </a:t>
            </a:r>
          </a:p>
        </p:txBody>
      </p:sp>
      <p:sp>
        <p:nvSpPr>
          <p:cNvPr id="179" name="Segnaposto testo 178"/>
          <p:cNvSpPr>
            <a:spLocks noGrp="1"/>
          </p:cNvSpPr>
          <p:nvPr>
            <p:ph type="body" idx="10"/>
          </p:nvPr>
        </p:nvSpPr>
        <p:spPr>
          <a:xfrm>
            <a:off x="1417320" y="3279777"/>
            <a:ext cx="8305800" cy="2538095"/>
          </a:xfrm>
          <a:prstGeom prst="rect">
            <a:avLst/>
          </a:prstGeom>
          <a:noFill/>
          <a:ln w="0" cmpd="sng">
            <a:noFill/>
            <a:prstDash val="solid"/>
          </a:ln>
        </p:spPr>
        <p:txBody>
          <a:bodyPr vert="horz" lIns="0" tIns="635" rIns="0" bIns="0" anchor="t"/>
          <a:lstStyle>
            <a:lvl1pPr marL="156458" marR="0" indent="0" algn="just">
              <a:lnSpc>
                <a:spcPts val="5704"/>
              </a:lnSpc>
              <a:spcBef>
                <a:spcPts val="359"/>
              </a:spcBef>
              <a:spcAft>
                <a:spcPts val="297"/>
              </a:spcAft>
              <a:buFont typeface="Symbol"/>
              <a:buChar char="·"/>
              <a:defRPr/>
            </a:lvl1pPr>
          </a:lstStyle>
          <a:p>
            <a:pPr marL="137160" marR="0" indent="0" algn="just">
              <a:lnSpc>
                <a:spcPts val="2900"/>
              </a:lnSpc>
              <a:spcAft>
                <a:spcPts val="0"/>
              </a:spcAft>
            </a:pPr>
            <a:r>
              <a:rPr lang="it-IT" sz="2400" spc="-55">
                <a:solidFill>
                  <a:srgbClr val="000000"/>
                </a:solidFill>
                <a:latin typeface="Arial" panose="02020603050405020304" pitchFamily="2"/>
              </a:rPr>
              <a:t>Elementi essenziali: </a:t>
            </a:r>
          </a:p>
          <a:p>
            <a:pPr marL="137160" marR="0" indent="182880" algn="just">
              <a:lnSpc>
                <a:spcPts val="2900"/>
              </a:lnSpc>
              <a:spcBef>
                <a:spcPts val="0"/>
              </a:spcBef>
              <a:spcAft>
                <a:spcPts val="0"/>
              </a:spcAft>
              <a:buFont typeface="Symbol"/>
              <a:buChar char="·"/>
            </a:pPr>
            <a:r>
              <a:rPr lang="it-IT" sz="2400" spc="-44">
                <a:solidFill>
                  <a:srgbClr val="000000"/>
                </a:solidFill>
                <a:latin typeface="Arial" panose="02020603050405020304" pitchFamily="2"/>
              </a:rPr>
              <a:t>Risorse umane </a:t>
            </a:r>
          </a:p>
          <a:p>
            <a:pPr marL="137160" marR="0" indent="182880" algn="just">
              <a:lnSpc>
                <a:spcPts val="2900"/>
              </a:lnSpc>
              <a:spcBef>
                <a:spcPts val="0"/>
              </a:spcBef>
              <a:spcAft>
                <a:spcPts val="0"/>
              </a:spcAft>
              <a:buFont typeface="Symbol"/>
              <a:buChar char="·"/>
            </a:pPr>
            <a:r>
              <a:rPr lang="it-IT" sz="2400" spc="-44">
                <a:solidFill>
                  <a:srgbClr val="000000"/>
                </a:solidFill>
                <a:latin typeface="Arial" panose="02020603050405020304" pitchFamily="2"/>
              </a:rPr>
              <a:t>Risorse economiche </a:t>
            </a:r>
          </a:p>
          <a:p>
            <a:pPr marL="137160" marR="0" indent="182880" algn="just">
              <a:lnSpc>
                <a:spcPts val="2900"/>
              </a:lnSpc>
              <a:spcBef>
                <a:spcPts val="0"/>
              </a:spcBef>
              <a:spcAft>
                <a:spcPts val="0"/>
              </a:spcAft>
              <a:buFont typeface="Symbol"/>
              <a:buChar char="·"/>
            </a:pPr>
            <a:r>
              <a:rPr lang="it-IT" sz="2400" spc="-40">
                <a:solidFill>
                  <a:srgbClr val="000000"/>
                </a:solidFill>
                <a:latin typeface="Arial" panose="02020603050405020304" pitchFamily="2"/>
              </a:rPr>
              <a:t>Struttura organizzativa </a:t>
            </a:r>
          </a:p>
          <a:p>
            <a:pPr marL="137160" marR="0" indent="182880" algn="just">
              <a:lnSpc>
                <a:spcPts val="2900"/>
              </a:lnSpc>
              <a:spcBef>
                <a:spcPts val="0"/>
              </a:spcBef>
              <a:spcAft>
                <a:spcPts val="0"/>
              </a:spcAft>
              <a:buFont typeface="Symbol"/>
              <a:buChar char="·"/>
            </a:pPr>
            <a:r>
              <a:rPr lang="it-IT" sz="2400" spc="-44">
                <a:solidFill>
                  <a:srgbClr val="000000"/>
                </a:solidFill>
                <a:latin typeface="Arial" panose="02020603050405020304" pitchFamily="2"/>
              </a:rPr>
              <a:t>Attività al fine di </a:t>
            </a:r>
          </a:p>
          <a:p>
            <a:pPr marL="137160" marR="0" indent="0" algn="just">
              <a:lnSpc>
                <a:spcPts val="5000"/>
              </a:lnSpc>
              <a:spcBef>
                <a:spcPts val="315"/>
              </a:spcBef>
              <a:spcAft>
                <a:spcPts val="260"/>
              </a:spcAft>
            </a:pPr>
            <a:r>
              <a:rPr lang="it-IT" sz="4400" b="1" spc="-10">
                <a:solidFill>
                  <a:srgbClr val="009999"/>
                </a:solidFill>
                <a:latin typeface="Arial" panose="02020603050405020304" pitchFamily="2"/>
              </a:rPr>
              <a:t>creare ricchezza mediante </a:t>
            </a:r>
          </a:p>
        </p:txBody>
      </p:sp>
      <p:sp>
        <p:nvSpPr>
          <p:cNvPr id="180" name="Segnaposto testo 179"/>
          <p:cNvSpPr>
            <a:spLocks noGrp="1"/>
          </p:cNvSpPr>
          <p:nvPr>
            <p:ph type="body" idx="10"/>
          </p:nvPr>
        </p:nvSpPr>
        <p:spPr>
          <a:xfrm>
            <a:off x="1417320" y="5817872"/>
            <a:ext cx="8305800" cy="1393825"/>
          </a:xfrm>
          <a:prstGeom prst="rect">
            <a:avLst/>
          </a:prstGeom>
          <a:noFill/>
          <a:ln w="0" cmpd="sng">
            <a:noFill/>
            <a:prstDash val="solid"/>
          </a:ln>
        </p:spPr>
        <p:txBody>
          <a:bodyPr vert="horz" lIns="0" tIns="1905" rIns="0" bIns="0" anchor="t"/>
          <a:lstStyle>
            <a:lvl1pPr marL="156458" marR="0" indent="0" algn="l">
              <a:lnSpc>
                <a:spcPts val="5704"/>
              </a:lnSpc>
              <a:spcAft>
                <a:spcPts val="6759"/>
              </a:spcAft>
              <a:defRPr/>
            </a:lvl1pPr>
          </a:lstStyle>
          <a:p>
            <a:pPr marL="137160" marR="0" indent="0" algn="l">
              <a:lnSpc>
                <a:spcPts val="5000"/>
              </a:lnSpc>
              <a:spcAft>
                <a:spcPts val="5925"/>
              </a:spcAft>
            </a:pPr>
            <a:r>
              <a:rPr lang="it-IT" sz="4400" b="1" spc="-15">
                <a:solidFill>
                  <a:srgbClr val="009999"/>
                </a:solidFill>
                <a:latin typeface="Arial" panose="02020603050405020304" pitchFamily="2"/>
              </a:rPr>
              <a:t>produzione e vendita di beni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egnaposto testo 1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86" name="Segnaposto testo 185"/>
          <p:cNvSpPr>
            <a:spLocks noGrp="1"/>
          </p:cNvSpPr>
          <p:nvPr>
            <p:ph type="body" idx="10"/>
          </p:nvPr>
        </p:nvSpPr>
        <p:spPr>
          <a:xfrm>
            <a:off x="1341119" y="350522"/>
            <a:ext cx="7442201" cy="1751965"/>
          </a:xfrm>
          <a:prstGeom prst="rect">
            <a:avLst/>
          </a:prstGeom>
          <a:noFill/>
          <a:ln w="0" cmpd="sng">
            <a:noFill/>
            <a:prstDash val="solid"/>
          </a:ln>
        </p:spPr>
        <p:txBody>
          <a:bodyPr vert="horz" lIns="0" tIns="686828" rIns="0" bIns="0" anchor="t">
            <a:normAutofit fontScale="95000"/>
          </a:bodyPr>
          <a:lstStyle>
            <a:lvl1pPr marL="0" marR="0" indent="0" algn="l">
              <a:lnSpc>
                <a:spcPts val="6274"/>
              </a:lnSpc>
              <a:spcAft>
                <a:spcPts val="3217"/>
              </a:spcAft>
              <a:defRPr/>
            </a:lvl1pPr>
          </a:lstStyle>
          <a:p>
            <a:pPr marL="0" marR="0" indent="0" algn="l">
              <a:lnSpc>
                <a:spcPts val="5500"/>
              </a:lnSpc>
              <a:spcAft>
                <a:spcPts val="2820"/>
              </a:spcAft>
            </a:pPr>
            <a:r>
              <a:rPr lang="it-IT" sz="4800" b="1" spc="95">
                <a:solidFill>
                  <a:srgbClr val="FF0000"/>
                </a:solidFill>
                <a:latin typeface="Arial" panose="02020603050405020304" pitchFamily="2"/>
              </a:rPr>
              <a:t>Progettare una Azienda </a:t>
            </a:r>
          </a:p>
        </p:txBody>
      </p:sp>
      <p:sp>
        <p:nvSpPr>
          <p:cNvPr id="187" name="Segnaposto testo 186"/>
          <p:cNvSpPr>
            <a:spLocks noGrp="1"/>
          </p:cNvSpPr>
          <p:nvPr>
            <p:ph type="body" idx="10"/>
          </p:nvPr>
        </p:nvSpPr>
        <p:spPr>
          <a:xfrm>
            <a:off x="1341119" y="2102485"/>
            <a:ext cx="7442201" cy="5109210"/>
          </a:xfrm>
          <a:prstGeom prst="rect">
            <a:avLst/>
          </a:prstGeom>
          <a:noFill/>
          <a:ln w="0" cmpd="sng">
            <a:noFill/>
            <a:prstDash val="solid"/>
          </a:ln>
        </p:spPr>
        <p:txBody>
          <a:bodyPr vert="horz" lIns="0" tIns="19043" rIns="0" bIns="0" anchor="t">
            <a:normAutofit fontScale="95000"/>
          </a:bodyPr>
          <a:lstStyle>
            <a:lvl1pPr marL="0" marR="0" indent="0" algn="just">
              <a:lnSpc>
                <a:spcPts val="3194"/>
              </a:lnSpc>
              <a:spcBef>
                <a:spcPts val="713"/>
              </a:spcBef>
              <a:spcAft>
                <a:spcPts val="8681"/>
              </a:spcAft>
              <a:defRPr/>
            </a:lvl1pPr>
          </a:lstStyle>
          <a:p>
            <a:pPr marL="0" marR="0" indent="0" algn="just">
              <a:lnSpc>
                <a:spcPts val="2800"/>
              </a:lnSpc>
              <a:spcAft>
                <a:spcPts val="0"/>
              </a:spcAft>
            </a:pPr>
            <a:r>
              <a:rPr lang="it-IT" sz="2600" spc="-5">
                <a:solidFill>
                  <a:srgbClr val="000000"/>
                </a:solidFill>
                <a:latin typeface="Arial" panose="02020603050405020304" pitchFamily="2"/>
              </a:rPr>
              <a:t>Divisione del lavoro (analisi dei processi produttivi, </a:t>
            </a:r>
          </a:p>
          <a:p>
            <a:pPr marL="320040" marR="0" indent="0" algn="just">
              <a:lnSpc>
                <a:spcPts val="2800"/>
              </a:lnSpc>
              <a:spcBef>
                <a:spcPts val="0"/>
              </a:spcBef>
              <a:spcAft>
                <a:spcPts val="0"/>
              </a:spcAft>
            </a:pPr>
            <a:r>
              <a:rPr lang="it-IT" sz="2600" spc="0">
                <a:solidFill>
                  <a:srgbClr val="000000"/>
                </a:solidFill>
                <a:latin typeface="Arial" panose="02020603050405020304" pitchFamily="2"/>
              </a:rPr>
              <a:t>individuazione delle aree di complessità </a:t>
            </a:r>
          </a:p>
          <a:p>
            <a:pPr marL="0" marR="0" indent="0" algn="just">
              <a:lnSpc>
                <a:spcPts val="2100"/>
              </a:lnSpc>
              <a:spcBef>
                <a:spcPts val="1855"/>
              </a:spcBef>
              <a:spcAft>
                <a:spcPts val="0"/>
              </a:spcAft>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Divisione dei compiti alle posizioni (definizione di </a:t>
            </a:r>
          </a:p>
          <a:p>
            <a:pPr marL="320040" marR="0" indent="0" algn="just">
              <a:lnSpc>
                <a:spcPts val="2300"/>
              </a:lnSpc>
              <a:spcBef>
                <a:spcPts val="0"/>
              </a:spcBef>
              <a:spcAft>
                <a:spcPts val="0"/>
              </a:spcAft>
            </a:pPr>
            <a:r>
              <a:rPr lang="it-IT" sz="2600" spc="-5">
                <a:solidFill>
                  <a:srgbClr val="000000"/>
                </a:solidFill>
                <a:latin typeface="Arial" panose="02020603050405020304" pitchFamily="2"/>
              </a:rPr>
              <a:t>responsabilità/mansioni) </a:t>
            </a:r>
          </a:p>
          <a:p>
            <a:pPr marL="0" marR="0" indent="0" algn="just">
              <a:lnSpc>
                <a:spcPts val="2100"/>
              </a:lnSpc>
              <a:spcBef>
                <a:spcPts val="1855"/>
              </a:spcBef>
              <a:spcAft>
                <a:spcPts val="0"/>
              </a:spcAft>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Organizzazione della leadership (chi orienta le </a:t>
            </a:r>
          </a:p>
          <a:p>
            <a:pPr marL="320040" marR="0" indent="0" algn="just">
              <a:lnSpc>
                <a:spcPts val="2300"/>
              </a:lnSpc>
              <a:spcBef>
                <a:spcPts val="0"/>
              </a:spcBef>
              <a:spcAft>
                <a:spcPts val="0"/>
              </a:spcAft>
            </a:pPr>
            <a:r>
              <a:rPr lang="it-IT" sz="2600" spc="-10">
                <a:solidFill>
                  <a:srgbClr val="000000"/>
                </a:solidFill>
                <a:latin typeface="Arial" panose="02020603050405020304" pitchFamily="2"/>
              </a:rPr>
              <a:t>attività) </a:t>
            </a:r>
          </a:p>
          <a:p>
            <a:pPr marL="0" marR="0" indent="0" algn="just">
              <a:lnSpc>
                <a:spcPts val="2100"/>
              </a:lnSpc>
              <a:spcBef>
                <a:spcPts val="1855"/>
              </a:spcBef>
              <a:spcAft>
                <a:spcPts val="0"/>
              </a:spcAft>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Subordinazione degli interessi individuali al fine </a:t>
            </a:r>
          </a:p>
          <a:p>
            <a:pPr marL="320040" marR="0" indent="0" algn="just">
              <a:lnSpc>
                <a:spcPts val="2300"/>
              </a:lnSpc>
              <a:spcBef>
                <a:spcPts val="0"/>
              </a:spcBef>
              <a:spcAft>
                <a:spcPts val="0"/>
              </a:spcAft>
            </a:pPr>
            <a:r>
              <a:rPr lang="it-IT" sz="2600" spc="-25">
                <a:solidFill>
                  <a:srgbClr val="000000"/>
                </a:solidFill>
                <a:latin typeface="Arial" panose="02020603050405020304" pitchFamily="2"/>
              </a:rPr>
              <a:t>comune </a:t>
            </a:r>
          </a:p>
          <a:p>
            <a:pPr marL="0" marR="0" indent="0" algn="just">
              <a:lnSpc>
                <a:spcPts val="2800"/>
              </a:lnSpc>
              <a:spcBef>
                <a:spcPts val="1855"/>
              </a:spcBef>
              <a:spcAft>
                <a:spcPts val="0"/>
              </a:spcAft>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Retribuzione </a:t>
            </a:r>
          </a:p>
          <a:p>
            <a:pPr marL="0" marR="0" indent="0" algn="just">
              <a:lnSpc>
                <a:spcPts val="2800"/>
              </a:lnSpc>
              <a:spcBef>
                <a:spcPts val="625"/>
              </a:spcBef>
              <a:spcAft>
                <a:spcPts val="7610"/>
              </a:spcAft>
            </a:pPr>
            <a:r>
              <a:rPr lang="it-IT" sz="7600" b="1" spc="-15">
                <a:solidFill>
                  <a:srgbClr val="330066"/>
                </a:solidFill>
                <a:latin typeface="Arial" panose="02020603050405020304" pitchFamily="2"/>
              </a:rPr>
              <a:t>.</a:t>
            </a:r>
            <a:r>
              <a:rPr lang="it-IT" sz="2600" spc="-15">
                <a:solidFill>
                  <a:srgbClr val="000000"/>
                </a:solidFill>
                <a:latin typeface="Arial" panose="02020603050405020304" pitchFamily="2"/>
              </a:rPr>
              <a:t> Spirito di iniziativa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egnaposto testo 1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96" name="Segnaposto testo 195"/>
          <p:cNvSpPr>
            <a:spLocks noGrp="1"/>
          </p:cNvSpPr>
          <p:nvPr>
            <p:ph type="body" idx="10"/>
          </p:nvPr>
        </p:nvSpPr>
        <p:spPr>
          <a:xfrm>
            <a:off x="1337945" y="2672715"/>
            <a:ext cx="8382000" cy="4538980"/>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1190"/>
              </a:spcAft>
              <a:defRPr/>
            </a:lvl1pPr>
          </a:lstStyle>
          <a:p>
            <a:pPr marL="320040" marR="0" indent="0" algn="just">
              <a:lnSpc>
                <a:spcPts val="3600"/>
              </a:lnSpc>
              <a:spcAft>
                <a:spcPts val="0"/>
              </a:spcAft>
            </a:pPr>
            <a:r>
              <a:rPr lang="it-IT" sz="3000" spc="-5">
                <a:solidFill>
                  <a:srgbClr val="000000"/>
                </a:solidFill>
                <a:latin typeface="Arial" panose="02020603050405020304" pitchFamily="2"/>
              </a:rPr>
              <a:t>Mettere insieme, integrare, armonizzare il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lavoro di più soggetti, appartenenti alla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stessa o a diverse unità operative per evitare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duplicazioni, sovrapposizioni, lacune e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migliorare efficacia ed efficienza. </a:t>
            </a:r>
          </a:p>
          <a:p>
            <a:pPr marL="320040" marR="0" indent="0" algn="just">
              <a:lnSpc>
                <a:spcPts val="3600"/>
              </a:lnSpc>
              <a:spcBef>
                <a:spcPts val="720"/>
              </a:spcBef>
              <a:spcAft>
                <a:spcPts val="0"/>
              </a:spcAft>
            </a:pPr>
            <a:r>
              <a:rPr lang="it-IT" sz="3000" spc="-10">
                <a:solidFill>
                  <a:srgbClr val="000000"/>
                </a:solidFill>
                <a:latin typeface="Arial" panose="02020603050405020304" pitchFamily="2"/>
              </a:rPr>
              <a:t>L’esigenza cresce con il crescere di </a:t>
            </a:r>
          </a:p>
          <a:p>
            <a:pPr marL="320040" marR="0" indent="0" algn="just">
              <a:lnSpc>
                <a:spcPts val="3600"/>
              </a:lnSpc>
              <a:spcBef>
                <a:spcPts val="0"/>
              </a:spcBef>
              <a:spcAft>
                <a:spcPts val="9810"/>
              </a:spcAft>
            </a:pPr>
            <a:r>
              <a:rPr lang="it-IT" sz="3000" spc="0">
                <a:solidFill>
                  <a:srgbClr val="000000"/>
                </a:solidFill>
                <a:latin typeface="Arial" panose="02020603050405020304" pitchFamily="2"/>
              </a:rPr>
              <a:t>differenziazione, dimensioni, complessità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egnaposto testo 1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04" name="Segnaposto testo 203"/>
          <p:cNvSpPr>
            <a:spLocks noGrp="1"/>
          </p:cNvSpPr>
          <p:nvPr>
            <p:ph type="body" idx="10"/>
          </p:nvPr>
        </p:nvSpPr>
        <p:spPr>
          <a:xfrm>
            <a:off x="1344295" y="2099312"/>
            <a:ext cx="8458200" cy="5112385"/>
          </a:xfrm>
          <a:prstGeom prst="rect">
            <a:avLst/>
          </a:prstGeom>
          <a:noFill/>
          <a:ln w="0" cmpd="sng">
            <a:noFill/>
            <a:prstDash val="solid"/>
          </a:ln>
        </p:spPr>
        <p:txBody>
          <a:bodyPr vert="horz" lIns="0" tIns="0" rIns="0" bIns="0" anchor="t"/>
          <a:lstStyle>
            <a:lvl1pPr marL="0" marR="0" indent="417222" algn="just">
              <a:lnSpc>
                <a:spcPts val="4221"/>
              </a:lnSpc>
              <a:spcBef>
                <a:spcPts val="297"/>
              </a:spcBef>
              <a:spcAft>
                <a:spcPts val="7489"/>
              </a:spcAft>
              <a:buFont typeface="Symbol"/>
              <a:buChar char="·"/>
              <a:defRPr/>
            </a:lvl1pPr>
          </a:lstStyle>
          <a:p>
            <a:pPr marL="365760" marR="0" indent="0" algn="just">
              <a:lnSpc>
                <a:spcPts val="3400"/>
              </a:lnSpc>
              <a:spcAft>
                <a:spcPts val="0"/>
              </a:spcAft>
            </a:pPr>
            <a:r>
              <a:rPr lang="it-IT" sz="3000" spc="-10">
                <a:solidFill>
                  <a:srgbClr val="000000"/>
                </a:solidFill>
                <a:latin typeface="Arial" panose="02020603050405020304" pitchFamily="2"/>
              </a:rPr>
              <a:t>Esplicitare in forma scritta ed ufficiale </a:t>
            </a:r>
          </a:p>
          <a:p>
            <a:pPr marL="0" marR="0" indent="365760" algn="just">
              <a:lnSpc>
                <a:spcPts val="3700"/>
              </a:lnSpc>
              <a:spcBef>
                <a:spcPts val="260"/>
              </a:spcBef>
              <a:spcAft>
                <a:spcPts val="0"/>
              </a:spcAft>
              <a:buFont typeface="Symbol"/>
              <a:buChar char="·"/>
            </a:pPr>
            <a:r>
              <a:rPr lang="it-IT" sz="3000" b="1" spc="-10">
                <a:solidFill>
                  <a:srgbClr val="000000"/>
                </a:solidFill>
                <a:latin typeface="Arial" panose="02020603050405020304" pitchFamily="2"/>
              </a:rPr>
              <a:t>Chi svolge </a:t>
            </a:r>
            <a:r>
              <a:rPr lang="it-IT" sz="3000" spc="-10">
                <a:solidFill>
                  <a:srgbClr val="000000"/>
                </a:solidFill>
                <a:latin typeface="Arial" panose="02020603050405020304" pitchFamily="2"/>
              </a:rPr>
              <a:t>determinate attività </a:t>
            </a:r>
          </a:p>
          <a:p>
            <a:pPr marL="0" marR="0" indent="365760" algn="just">
              <a:lnSpc>
                <a:spcPts val="3700"/>
              </a:lnSpc>
              <a:spcBef>
                <a:spcPts val="220"/>
              </a:spcBef>
              <a:spcAft>
                <a:spcPts val="0"/>
              </a:spcAft>
              <a:buFont typeface="Symbol"/>
              <a:buChar char="·"/>
            </a:pPr>
            <a:r>
              <a:rPr lang="it-IT" sz="3000" b="1" spc="-10">
                <a:solidFill>
                  <a:srgbClr val="000000"/>
                </a:solidFill>
                <a:latin typeface="Arial" panose="02020603050405020304" pitchFamily="2"/>
              </a:rPr>
              <a:t>Che cosa </a:t>
            </a:r>
            <a:r>
              <a:rPr lang="it-IT" sz="3000" spc="-10">
                <a:solidFill>
                  <a:srgbClr val="000000"/>
                </a:solidFill>
                <a:latin typeface="Arial" panose="02020603050405020304" pitchFamily="2"/>
              </a:rPr>
              <a:t>deve fare un determinato soggetto </a:t>
            </a:r>
          </a:p>
          <a:p>
            <a:pPr marL="0" marR="0" indent="365760" algn="just">
              <a:lnSpc>
                <a:spcPts val="3600"/>
              </a:lnSpc>
              <a:spcBef>
                <a:spcPts val="220"/>
              </a:spcBef>
              <a:spcAft>
                <a:spcPts val="0"/>
              </a:spcAft>
              <a:buFont typeface="Symbol"/>
              <a:buChar char="·"/>
            </a:pPr>
            <a:r>
              <a:rPr lang="it-IT" sz="3000" b="1" spc="-10">
                <a:solidFill>
                  <a:srgbClr val="000000"/>
                </a:solidFill>
                <a:latin typeface="Arial" panose="02020603050405020304" pitchFamily="2"/>
              </a:rPr>
              <a:t>Come </a:t>
            </a:r>
            <a:r>
              <a:rPr lang="it-IT" sz="3000" spc="-10">
                <a:solidFill>
                  <a:srgbClr val="000000"/>
                </a:solidFill>
                <a:latin typeface="Arial" panose="02020603050405020304" pitchFamily="2"/>
              </a:rPr>
              <a:t>devono essere svolte le varie attività e </a:t>
            </a:r>
          </a:p>
          <a:p>
            <a:pPr marL="365760" marR="0" indent="0" algn="just">
              <a:lnSpc>
                <a:spcPts val="3300"/>
              </a:lnSpc>
              <a:spcBef>
                <a:spcPts val="0"/>
              </a:spcBef>
              <a:spcAft>
                <a:spcPts val="0"/>
              </a:spcAft>
            </a:pPr>
            <a:r>
              <a:rPr lang="it-IT" sz="3000" spc="-55">
                <a:solidFill>
                  <a:srgbClr val="000000"/>
                </a:solidFill>
                <a:latin typeface="Arial" panose="02020603050405020304" pitchFamily="2"/>
              </a:rPr>
              <a:t>processi </a:t>
            </a:r>
          </a:p>
          <a:p>
            <a:pPr marL="365760" marR="0" indent="0" algn="just">
              <a:lnSpc>
                <a:spcPts val="3300"/>
              </a:lnSpc>
              <a:spcBef>
                <a:spcPts val="560"/>
              </a:spcBef>
              <a:spcAft>
                <a:spcPts val="0"/>
              </a:spcAft>
            </a:pPr>
            <a:r>
              <a:rPr lang="it-IT" sz="3000" spc="-15">
                <a:solidFill>
                  <a:srgbClr val="000000"/>
                </a:solidFill>
                <a:latin typeface="Arial" panose="02020603050405020304" pitchFamily="2"/>
              </a:rPr>
              <a:t>per disciplinare la variabilità dei </a:t>
            </a:r>
          </a:p>
          <a:p>
            <a:pPr marL="365760" marR="0" indent="0" algn="just">
              <a:lnSpc>
                <a:spcPts val="3300"/>
              </a:lnSpc>
              <a:spcBef>
                <a:spcPts val="0"/>
              </a:spcBef>
              <a:spcAft>
                <a:spcPts val="0"/>
              </a:spcAft>
            </a:pPr>
            <a:r>
              <a:rPr lang="it-IT" sz="3000" spc="-15">
                <a:solidFill>
                  <a:srgbClr val="000000"/>
                </a:solidFill>
                <a:latin typeface="Arial" panose="02020603050405020304" pitchFamily="2"/>
              </a:rPr>
              <a:t>comportamenti, mirando a </a:t>
            </a:r>
          </a:p>
          <a:p>
            <a:pPr marL="0" marR="0" indent="365760" algn="just">
              <a:lnSpc>
                <a:spcPts val="3700"/>
              </a:lnSpc>
              <a:spcBef>
                <a:spcPts val="260"/>
              </a:spcBef>
              <a:spcAft>
                <a:spcPts val="0"/>
              </a:spcAft>
              <a:buFont typeface="Symbol"/>
              <a:buChar char="·"/>
            </a:pPr>
            <a:r>
              <a:rPr lang="it-IT" sz="3000" spc="-10">
                <a:solidFill>
                  <a:srgbClr val="000000"/>
                </a:solidFill>
                <a:latin typeface="Arial" panose="02020603050405020304" pitchFamily="2"/>
              </a:rPr>
              <a:t>Standardizzare i processi di lavoro </a:t>
            </a:r>
          </a:p>
          <a:p>
            <a:pPr marL="0" marR="0" indent="365760" algn="just">
              <a:lnSpc>
                <a:spcPts val="3700"/>
              </a:lnSpc>
              <a:spcBef>
                <a:spcPts val="260"/>
              </a:spcBef>
              <a:spcAft>
                <a:spcPts val="6565"/>
              </a:spcAft>
              <a:buFont typeface="Symbol"/>
              <a:buChar char="·"/>
            </a:pPr>
            <a:r>
              <a:rPr lang="it-IT" sz="3000" spc="-10">
                <a:solidFill>
                  <a:srgbClr val="000000"/>
                </a:solidFill>
                <a:latin typeface="Arial" panose="02020603050405020304" pitchFamily="2"/>
              </a:rPr>
              <a:t>Proteggere i clienti da comportamenti arbitrari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egnaposto testo 2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12" name="Segnaposto testo 211"/>
          <p:cNvSpPr>
            <a:spLocks noGrp="1"/>
          </p:cNvSpPr>
          <p:nvPr>
            <p:ph type="body" idx="10"/>
          </p:nvPr>
        </p:nvSpPr>
        <p:spPr>
          <a:xfrm>
            <a:off x="1344295" y="2693670"/>
            <a:ext cx="8458200" cy="451802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3620"/>
              </a:spcAft>
              <a:defRPr/>
            </a:lvl1pPr>
          </a:lstStyle>
          <a:p>
            <a:pPr marL="0" marR="0" indent="0" algn="just">
              <a:lnSpc>
                <a:spcPts val="3400"/>
              </a:lnSpc>
              <a:spcAft>
                <a:spcPts val="0"/>
              </a:spcAft>
            </a:pPr>
            <a:r>
              <a:rPr lang="it-IT" sz="3000" spc="-5">
                <a:solidFill>
                  <a:srgbClr val="000000"/>
                </a:solidFill>
                <a:latin typeface="Arial" panose="02020603050405020304" pitchFamily="2"/>
              </a:rPr>
              <a:t>I mezzi di formalizzazione organizzativa sono </a:t>
            </a:r>
          </a:p>
          <a:p>
            <a:pPr marL="0" marR="0" indent="0" algn="just">
              <a:lnSpc>
                <a:spcPts val="3600"/>
              </a:lnSpc>
              <a:spcBef>
                <a:spcPts val="720"/>
              </a:spcBef>
              <a:spcAft>
                <a:spcPts val="0"/>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Organigramma (chi ed in quale struttura) </a:t>
            </a:r>
          </a:p>
          <a:p>
            <a:pPr marL="0" marR="0" indent="0" algn="just">
              <a:lnSpc>
                <a:spcPts val="3600"/>
              </a:lnSpc>
              <a:spcBef>
                <a:spcPts val="720"/>
              </a:spcBef>
              <a:spcAft>
                <a:spcPts val="0"/>
              </a:spcAft>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Mansionario o </a:t>
            </a:r>
            <a:r>
              <a:rPr lang="it-IT" sz="3000" i="1" spc="30">
                <a:solidFill>
                  <a:srgbClr val="000000"/>
                </a:solidFill>
                <a:latin typeface="Arial" panose="02020603050405020304" pitchFamily="2"/>
              </a:rPr>
              <a:t>job description </a:t>
            </a:r>
            <a:r>
              <a:rPr lang="it-IT" sz="3000" spc="30">
                <a:solidFill>
                  <a:srgbClr val="000000"/>
                </a:solidFill>
                <a:latin typeface="Arial" panose="02020603050405020304" pitchFamily="2"/>
              </a:rPr>
              <a:t>(compito ed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attività degli organi e delle persone) </a:t>
            </a:r>
          </a:p>
          <a:p>
            <a:pPr marL="0" marR="0" indent="0" algn="just">
              <a:lnSpc>
                <a:spcPts val="3600"/>
              </a:lnSpc>
              <a:spcBef>
                <a:spcPts val="720"/>
              </a:spcBef>
              <a:spcAft>
                <a:spcPts val="0"/>
              </a:spcAft>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Procedure o </a:t>
            </a:r>
            <a:r>
              <a:rPr lang="it-IT" sz="3000" i="1" spc="30">
                <a:solidFill>
                  <a:srgbClr val="000000"/>
                </a:solidFill>
                <a:latin typeface="Arial" panose="02020603050405020304" pitchFamily="2"/>
              </a:rPr>
              <a:t>flow chart </a:t>
            </a:r>
            <a:r>
              <a:rPr lang="it-IT" sz="3000" spc="30">
                <a:solidFill>
                  <a:srgbClr val="000000"/>
                </a:solidFill>
                <a:latin typeface="Arial" panose="02020603050405020304" pitchFamily="2"/>
              </a:rPr>
              <a:t>(come fare le cose ed </a:t>
            </a:r>
          </a:p>
          <a:p>
            <a:pPr marL="320040" marR="0" indent="0" algn="just">
              <a:lnSpc>
                <a:spcPts val="3600"/>
              </a:lnSpc>
              <a:spcBef>
                <a:spcPts val="0"/>
              </a:spcBef>
              <a:spcAft>
                <a:spcPts val="11940"/>
              </a:spcAft>
            </a:pPr>
            <a:r>
              <a:rPr lang="it-IT" sz="3000" spc="-21">
                <a:solidFill>
                  <a:srgbClr val="000000"/>
                </a:solidFill>
                <a:latin typeface="Arial" panose="02020603050405020304" pitchFamily="2"/>
              </a:rPr>
              <a:t>in che tempi)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egnaposto testo 2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20" name="Segnaposto testo 219"/>
          <p:cNvSpPr>
            <a:spLocks noGrp="1"/>
          </p:cNvSpPr>
          <p:nvPr>
            <p:ph type="body" idx="10"/>
          </p:nvPr>
        </p:nvSpPr>
        <p:spPr>
          <a:xfrm>
            <a:off x="1344295" y="3474720"/>
            <a:ext cx="8458200" cy="3736975"/>
          </a:xfrm>
          <a:prstGeom prst="rect">
            <a:avLst/>
          </a:prstGeom>
          <a:noFill/>
          <a:ln w="0" cmpd="sng">
            <a:noFill/>
            <a:prstDash val="solid"/>
          </a:ln>
        </p:spPr>
        <p:txBody>
          <a:bodyPr vert="horz" lIns="0" tIns="0" rIns="0" bIns="0" anchor="t"/>
          <a:lstStyle>
            <a:lvl1pPr marL="0" marR="0" indent="0" algn="l">
              <a:lnSpc>
                <a:spcPts val="4677"/>
              </a:lnSpc>
              <a:spcAft>
                <a:spcPts val="28871"/>
              </a:spcAft>
              <a:defRPr/>
            </a:lvl1pPr>
          </a:lstStyle>
          <a:p>
            <a:pPr marL="0" marR="0" indent="0" algn="l">
              <a:lnSpc>
                <a:spcPts val="4100"/>
              </a:lnSpc>
              <a:spcAft>
                <a:spcPts val="25310"/>
              </a:spcAft>
            </a:pPr>
            <a:r>
              <a:rPr lang="it-IT" sz="3700" spc="-70">
                <a:solidFill>
                  <a:srgbClr val="000000"/>
                </a:solidFill>
                <a:latin typeface="Arial" panose="02020603050405020304" pitchFamily="2"/>
              </a:rPr>
              <a:t>Capacità di raggiungere un obiettivo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egnaposto testo 2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28" name="Segnaposto testo 227"/>
          <p:cNvSpPr>
            <a:spLocks noGrp="1"/>
          </p:cNvSpPr>
          <p:nvPr>
            <p:ph type="body" idx="10"/>
          </p:nvPr>
        </p:nvSpPr>
        <p:spPr>
          <a:xfrm>
            <a:off x="1353187" y="3273427"/>
            <a:ext cx="8369299" cy="3938270"/>
          </a:xfrm>
          <a:prstGeom prst="rect">
            <a:avLst/>
          </a:prstGeom>
          <a:noFill/>
          <a:ln w="0" cmpd="sng">
            <a:noFill/>
            <a:prstDash val="solid"/>
          </a:ln>
        </p:spPr>
        <p:txBody>
          <a:bodyPr vert="horz" lIns="0" tIns="0" rIns="0" bIns="0" anchor="t"/>
          <a:lstStyle>
            <a:lvl1pPr marL="365070" marR="0" indent="0" algn="l">
              <a:lnSpc>
                <a:spcPts val="4677"/>
              </a:lnSpc>
              <a:spcBef>
                <a:spcPts val="257"/>
              </a:spcBef>
              <a:spcAft>
                <a:spcPts val="25757"/>
              </a:spcAft>
              <a:defRPr/>
            </a:lvl1pPr>
          </a:lstStyle>
          <a:p>
            <a:pPr marL="320040" marR="0" indent="0" algn="l">
              <a:lnSpc>
                <a:spcPts val="4100"/>
              </a:lnSpc>
              <a:spcAft>
                <a:spcPts val="0"/>
              </a:spcAft>
            </a:pPr>
            <a:r>
              <a:rPr lang="it-IT" sz="3700" spc="-70">
                <a:solidFill>
                  <a:srgbClr val="000000"/>
                </a:solidFill>
                <a:latin typeface="Arial" panose="02020603050405020304" pitchFamily="2"/>
              </a:rPr>
              <a:t>Capacità di raggiungere un obiettivo </a:t>
            </a:r>
          </a:p>
          <a:p>
            <a:pPr marL="320040" marR="0" indent="0" algn="l">
              <a:lnSpc>
                <a:spcPts val="4100"/>
              </a:lnSpc>
              <a:spcBef>
                <a:spcPts val="225"/>
              </a:spcBef>
              <a:spcAft>
                <a:spcPts val="22580"/>
              </a:spcAft>
            </a:pPr>
            <a:r>
              <a:rPr lang="it-IT" sz="3700" spc="-65">
                <a:solidFill>
                  <a:srgbClr val="000000"/>
                </a:solidFill>
                <a:latin typeface="Arial" panose="02020603050405020304" pitchFamily="2"/>
              </a:rPr>
              <a:t>col minor impiego di risorse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egnaposto testo 2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32" name="Segnaposto testo 231"/>
          <p:cNvSpPr>
            <a:spLocks noGrp="1"/>
          </p:cNvSpPr>
          <p:nvPr>
            <p:ph type="body" idx="10"/>
          </p:nvPr>
        </p:nvSpPr>
        <p:spPr>
          <a:xfrm>
            <a:off x="1278256" y="350520"/>
            <a:ext cx="3657601" cy="4500880"/>
          </a:xfrm>
          <a:prstGeom prst="rect">
            <a:avLst/>
          </a:prstGeom>
          <a:noFill/>
          <a:ln w="0" cmpd="sng">
            <a:noFill/>
            <a:prstDash val="solid"/>
          </a:ln>
        </p:spPr>
        <p:txBody>
          <a:bodyPr vert="horz" lIns="0" tIns="686828" rIns="0" bIns="0" anchor="t"/>
          <a:lstStyle>
            <a:lvl1pPr marL="52153" marR="0" indent="0" algn="just">
              <a:lnSpc>
                <a:spcPts val="5704"/>
              </a:lnSpc>
              <a:spcBef>
                <a:spcPts val="1568"/>
              </a:spcBef>
              <a:spcAft>
                <a:spcPts val="987"/>
              </a:spcAft>
              <a:defRPr/>
            </a:lvl1pPr>
          </a:lstStyle>
          <a:p>
            <a:pPr marL="45720" marR="0" indent="0" algn="just">
              <a:lnSpc>
                <a:spcPts val="5400"/>
              </a:lnSpc>
              <a:spcAft>
                <a:spcPts val="0"/>
              </a:spcAft>
            </a:pPr>
            <a:r>
              <a:rPr lang="it-IT" sz="4800" b="1" spc="-80">
                <a:solidFill>
                  <a:srgbClr val="FF0000"/>
                </a:solidFill>
                <a:latin typeface="Arial" panose="02020603050405020304" pitchFamily="2"/>
              </a:rPr>
              <a:t>Economicità </a:t>
            </a:r>
          </a:p>
          <a:p>
            <a:pPr marL="45720" marR="0" indent="0" algn="just">
              <a:lnSpc>
                <a:spcPts val="5000"/>
              </a:lnSpc>
              <a:spcBef>
                <a:spcPts val="8055"/>
              </a:spcBef>
              <a:spcAft>
                <a:spcPts val="0"/>
              </a:spcAft>
            </a:pPr>
            <a:r>
              <a:rPr lang="it-IT" sz="4400" b="1" spc="-40">
                <a:solidFill>
                  <a:srgbClr val="009999"/>
                </a:solidFill>
                <a:latin typeface="Arial" panose="02020603050405020304" pitchFamily="2"/>
              </a:rPr>
              <a:t>Efficacia </a:t>
            </a:r>
          </a:p>
          <a:p>
            <a:pPr marL="45720" marR="0" indent="0" algn="just">
              <a:lnSpc>
                <a:spcPts val="3400"/>
              </a:lnSpc>
              <a:spcBef>
                <a:spcPts val="905"/>
              </a:spcBef>
              <a:spcAft>
                <a:spcPts val="0"/>
              </a:spcAft>
            </a:pPr>
            <a:r>
              <a:rPr lang="it-IT" sz="3000" spc="0">
                <a:solidFill>
                  <a:srgbClr val="000000"/>
                </a:solidFill>
                <a:latin typeface="Arial" panose="02020603050405020304" pitchFamily="2"/>
              </a:rPr>
              <a:t>+ </a:t>
            </a:r>
          </a:p>
          <a:p>
            <a:pPr marL="45720" marR="0" indent="0" algn="just">
              <a:lnSpc>
                <a:spcPts val="5000"/>
              </a:lnSpc>
              <a:spcBef>
                <a:spcPts val="1375"/>
              </a:spcBef>
              <a:spcAft>
                <a:spcPts val="865"/>
              </a:spcAft>
            </a:pPr>
            <a:r>
              <a:rPr lang="it-IT" sz="4400" b="1" spc="-40">
                <a:solidFill>
                  <a:srgbClr val="009999"/>
                </a:solidFill>
                <a:latin typeface="Arial" panose="02020603050405020304" pitchFamily="2"/>
              </a:rPr>
              <a:t>Efficienza </a:t>
            </a:r>
          </a:p>
        </p:txBody>
      </p:sp>
      <p:sp>
        <p:nvSpPr>
          <p:cNvPr id="233" name="Segnaposto testo 232"/>
          <p:cNvSpPr>
            <a:spLocks noGrp="1"/>
          </p:cNvSpPr>
          <p:nvPr>
            <p:ph type="body" idx="10"/>
          </p:nvPr>
        </p:nvSpPr>
        <p:spPr>
          <a:xfrm>
            <a:off x="1278256" y="4851400"/>
            <a:ext cx="3657601" cy="609600"/>
          </a:xfrm>
          <a:prstGeom prst="rect">
            <a:avLst/>
          </a:prstGeom>
          <a:noFill/>
          <a:ln w="0" cmpd="sng">
            <a:noFill/>
            <a:prstDash val="solid"/>
          </a:ln>
        </p:spPr>
        <p:txBody>
          <a:bodyPr vert="horz" lIns="0" tIns="0" rIns="0" bIns="0" anchor="t"/>
          <a:lstStyle>
            <a:lvl1pPr marL="52153" marR="0" indent="0" algn="l">
              <a:lnSpc>
                <a:spcPts val="3878"/>
              </a:lnSpc>
              <a:spcAft>
                <a:spcPts val="1580"/>
              </a:spcAft>
              <a:defRPr/>
            </a:lvl1pPr>
          </a:lstStyle>
          <a:p>
            <a:pPr marL="45720" marR="0" indent="0" algn="l">
              <a:lnSpc>
                <a:spcPts val="3400"/>
              </a:lnSpc>
              <a:spcAft>
                <a:spcPts val="1385"/>
              </a:spcAft>
            </a:pPr>
            <a:r>
              <a:rPr lang="it-IT" sz="3000" spc="0">
                <a:solidFill>
                  <a:srgbClr val="000000"/>
                </a:solidFill>
                <a:latin typeface="Arial" panose="02020603050405020304" pitchFamily="2"/>
              </a:rPr>
              <a:t>= </a:t>
            </a:r>
          </a:p>
        </p:txBody>
      </p:sp>
      <p:sp>
        <p:nvSpPr>
          <p:cNvPr id="234" name="Segnaposto testo 233"/>
          <p:cNvSpPr>
            <a:spLocks noGrp="1"/>
          </p:cNvSpPr>
          <p:nvPr>
            <p:ph type="body" idx="10"/>
          </p:nvPr>
        </p:nvSpPr>
        <p:spPr>
          <a:xfrm>
            <a:off x="1278256" y="5461002"/>
            <a:ext cx="3657601" cy="1750695"/>
          </a:xfrm>
          <a:prstGeom prst="rect">
            <a:avLst/>
          </a:prstGeom>
          <a:noFill/>
          <a:ln w="0" cmpd="sng">
            <a:noFill/>
            <a:prstDash val="solid"/>
          </a:ln>
        </p:spPr>
        <p:txBody>
          <a:bodyPr vert="horz" lIns="0" tIns="0" rIns="0" bIns="0" anchor="t">
            <a:normAutofit fontScale="95000"/>
          </a:bodyPr>
          <a:lstStyle>
            <a:lvl1pPr marL="52153" marR="0" indent="0" algn="l">
              <a:lnSpc>
                <a:spcPts val="5704"/>
              </a:lnSpc>
              <a:spcAft>
                <a:spcPts val="10021"/>
              </a:spcAft>
              <a:defRPr/>
            </a:lvl1pPr>
          </a:lstStyle>
          <a:p>
            <a:pPr marL="45720" marR="0" indent="0" algn="l">
              <a:lnSpc>
                <a:spcPts val="5000"/>
              </a:lnSpc>
              <a:spcAft>
                <a:spcPts val="8785"/>
              </a:spcAft>
            </a:pPr>
            <a:r>
              <a:rPr lang="it-IT" sz="4400" b="1" spc="-35">
                <a:solidFill>
                  <a:srgbClr val="009999"/>
                </a:solidFill>
                <a:latin typeface="Arial" panose="02020603050405020304" pitchFamily="2"/>
              </a:rPr>
              <a:t>Economicità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egnaposto testo 23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45" name="Segnaposto testo 244"/>
          <p:cNvSpPr>
            <a:spLocks noGrp="1"/>
          </p:cNvSpPr>
          <p:nvPr>
            <p:ph type="body" idx="10"/>
          </p:nvPr>
        </p:nvSpPr>
        <p:spPr>
          <a:xfrm>
            <a:off x="1353187" y="2693670"/>
            <a:ext cx="8369299" cy="4518025"/>
          </a:xfrm>
          <a:prstGeom prst="rect">
            <a:avLst/>
          </a:prstGeom>
          <a:noFill/>
          <a:ln w="0" cmpd="sng">
            <a:noFill/>
            <a:prstDash val="solid"/>
          </a:ln>
        </p:spPr>
        <p:txBody>
          <a:bodyPr vert="horz" lIns="0" tIns="0" rIns="0" bIns="0" anchor="t"/>
          <a:lstStyle>
            <a:lvl1pPr marL="365070" marR="0" indent="0" algn="just">
              <a:lnSpc>
                <a:spcPts val="3878"/>
              </a:lnSpc>
              <a:spcBef>
                <a:spcPts val="211"/>
              </a:spcBef>
              <a:spcAft>
                <a:spcPts val="14453"/>
              </a:spcAft>
              <a:defRPr/>
            </a:lvl1pPr>
          </a:lstStyle>
          <a:p>
            <a:pPr marL="320040" marR="0" indent="0" algn="just">
              <a:lnSpc>
                <a:spcPts val="3400"/>
              </a:lnSpc>
              <a:spcAft>
                <a:spcPts val="0"/>
              </a:spcAft>
            </a:pPr>
            <a:r>
              <a:rPr lang="it-IT" sz="3000" spc="-10">
                <a:solidFill>
                  <a:srgbClr val="000000"/>
                </a:solidFill>
                <a:latin typeface="Arial" panose="02020603050405020304" pitchFamily="2"/>
              </a:rPr>
              <a:t>Insieme coordinato di risorse (umane, </a:t>
            </a:r>
          </a:p>
          <a:p>
            <a:pPr marL="320040" marR="0" indent="0" algn="just">
              <a:lnSpc>
                <a:spcPts val="3400"/>
              </a:lnSpc>
              <a:spcBef>
                <a:spcPts val="185"/>
              </a:spcBef>
              <a:spcAft>
                <a:spcPts val="0"/>
              </a:spcAft>
            </a:pPr>
            <a:r>
              <a:rPr lang="it-IT" sz="3000" spc="0">
                <a:solidFill>
                  <a:srgbClr val="000000"/>
                </a:solidFill>
                <a:latin typeface="Arial" panose="02020603050405020304" pitchFamily="2"/>
              </a:rPr>
              <a:t>finanziarie e tecnologiche) organizzato per </a:t>
            </a:r>
          </a:p>
          <a:p>
            <a:pPr marL="320040" marR="0" indent="0" algn="just">
              <a:lnSpc>
                <a:spcPts val="3400"/>
              </a:lnSpc>
              <a:spcBef>
                <a:spcPts val="185"/>
              </a:spcBef>
              <a:spcAft>
                <a:spcPts val="0"/>
              </a:spcAft>
            </a:pPr>
            <a:r>
              <a:rPr lang="it-IT" sz="3000" spc="-10">
                <a:solidFill>
                  <a:srgbClr val="000000"/>
                </a:solidFill>
                <a:latin typeface="Arial" panose="02020603050405020304" pitchFamily="2"/>
              </a:rPr>
              <a:t>raggiungere obiettivi di salute. </a:t>
            </a:r>
          </a:p>
          <a:p>
            <a:pPr marL="320040" marR="0" indent="0" algn="just">
              <a:lnSpc>
                <a:spcPts val="3400"/>
              </a:lnSpc>
              <a:spcBef>
                <a:spcPts val="5225"/>
              </a:spcBef>
              <a:spcAft>
                <a:spcPts val="0"/>
              </a:spcAft>
            </a:pPr>
            <a:r>
              <a:rPr lang="it-IT" sz="3000" spc="-5">
                <a:solidFill>
                  <a:srgbClr val="000000"/>
                </a:solidFill>
                <a:latin typeface="Arial" panose="02020603050405020304" pitchFamily="2"/>
              </a:rPr>
              <a:t>Acquisisce risorse (input) sulle quali opera e </a:t>
            </a:r>
          </a:p>
          <a:p>
            <a:pPr marL="320040" marR="0" indent="0" algn="just">
              <a:lnSpc>
                <a:spcPts val="3400"/>
              </a:lnSpc>
              <a:spcBef>
                <a:spcPts val="185"/>
              </a:spcBef>
              <a:spcAft>
                <a:spcPts val="12670"/>
              </a:spcAft>
            </a:pPr>
            <a:r>
              <a:rPr lang="it-IT" sz="3000" spc="-5">
                <a:solidFill>
                  <a:srgbClr val="000000"/>
                </a:solidFill>
                <a:latin typeface="Arial" panose="02020603050405020304" pitchFamily="2"/>
              </a:rPr>
              <a:t>restituisce prestazioni (output)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4" name="Segnaposto testo 23"/>
          <p:cNvSpPr>
            <a:spLocks noGrp="1"/>
          </p:cNvSpPr>
          <p:nvPr>
            <p:ph type="body" idx="10"/>
          </p:nvPr>
        </p:nvSpPr>
        <p:spPr>
          <a:xfrm>
            <a:off x="1350648" y="2665097"/>
            <a:ext cx="8369299" cy="4546600"/>
          </a:xfrm>
          <a:prstGeom prst="rect">
            <a:avLst/>
          </a:prstGeom>
          <a:noFill/>
          <a:ln w="0" cmpd="sng">
            <a:noFill/>
            <a:prstDash val="solid"/>
          </a:ln>
        </p:spPr>
        <p:txBody>
          <a:bodyPr vert="horz" lIns="0" tIns="22217" rIns="0" bIns="0" anchor="t"/>
          <a:lstStyle>
            <a:lvl1pPr marL="365070" marR="0" indent="0" algn="just">
              <a:lnSpc>
                <a:spcPts val="2966"/>
              </a:lnSpc>
              <a:spcBef>
                <a:spcPts val="0"/>
              </a:spcBef>
              <a:spcAft>
                <a:spcPts val="6747"/>
              </a:spcAft>
              <a:defRPr/>
            </a:lvl1pPr>
          </a:lstStyle>
          <a:p>
            <a:pPr marL="320040" marR="0" indent="0" algn="just">
              <a:lnSpc>
                <a:spcPts val="2600"/>
              </a:lnSpc>
              <a:spcAft>
                <a:spcPts val="0"/>
              </a:spcAft>
            </a:pPr>
            <a:r>
              <a:rPr lang="it-IT" sz="2400" spc="-40">
                <a:solidFill>
                  <a:srgbClr val="000000"/>
                </a:solidFill>
                <a:latin typeface="Arial" panose="02020603050405020304" pitchFamily="2"/>
              </a:rPr>
              <a:t>Legge Crispi di riforma ospedaliera: ospedali non più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Opere Pie ma Enti autonomi, finanziati e regolati dallo </a:t>
            </a:r>
          </a:p>
          <a:p>
            <a:pPr marL="320040" marR="0" indent="0" algn="just">
              <a:lnSpc>
                <a:spcPts val="2600"/>
              </a:lnSpc>
              <a:spcBef>
                <a:spcPts val="5"/>
              </a:spcBef>
              <a:spcAft>
                <a:spcPts val="0"/>
              </a:spcAft>
            </a:pPr>
            <a:r>
              <a:rPr lang="it-IT" sz="2400" spc="-44">
                <a:solidFill>
                  <a:srgbClr val="000000"/>
                </a:solidFill>
                <a:latin typeface="Arial" panose="02020603050405020304" pitchFamily="2"/>
              </a:rPr>
              <a:t>Stato che assume la competenza della Sanità Pubblica,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detta norme sull’esercizio delle professioni sanitarie, </a:t>
            </a:r>
          </a:p>
          <a:p>
            <a:pPr marL="320040" marR="0" indent="0" algn="just">
              <a:lnSpc>
                <a:spcPts val="2600"/>
              </a:lnSpc>
              <a:spcBef>
                <a:spcPts val="5"/>
              </a:spcBef>
              <a:spcAft>
                <a:spcPts val="0"/>
              </a:spcAft>
            </a:pPr>
            <a:r>
              <a:rPr lang="it-IT" sz="2400" spc="-35">
                <a:solidFill>
                  <a:srgbClr val="000000"/>
                </a:solidFill>
                <a:latin typeface="Arial" panose="02020603050405020304" pitchFamily="2"/>
              </a:rPr>
              <a:t>sull’igiene del suolo e dell’abitato, l’acqua, le malattie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infettive l’alimentazione, e sulla polizia mortuaria. </a:t>
            </a:r>
          </a:p>
          <a:p>
            <a:pPr marL="320040" marR="0" indent="0" algn="just">
              <a:lnSpc>
                <a:spcPts val="2600"/>
              </a:lnSpc>
              <a:spcBef>
                <a:spcPts val="580"/>
              </a:spcBef>
              <a:spcAft>
                <a:spcPts val="0"/>
              </a:spcAft>
            </a:pPr>
            <a:r>
              <a:rPr lang="it-IT" sz="2400" spc="-40">
                <a:solidFill>
                  <a:srgbClr val="000000"/>
                </a:solidFill>
                <a:latin typeface="Arial" panose="02020603050405020304" pitchFamily="2"/>
              </a:rPr>
              <a:t>Presso il Ministero dell’Interno viene istituita una </a:t>
            </a:r>
          </a:p>
          <a:p>
            <a:pPr marL="320040" marR="0" indent="0" algn="just">
              <a:lnSpc>
                <a:spcPts val="2600"/>
              </a:lnSpc>
              <a:spcBef>
                <a:spcPts val="0"/>
              </a:spcBef>
              <a:spcAft>
                <a:spcPts val="0"/>
              </a:spcAft>
            </a:pPr>
            <a:r>
              <a:rPr lang="it-IT" sz="2400" spc="-44">
                <a:solidFill>
                  <a:srgbClr val="000000"/>
                </a:solidFill>
                <a:latin typeface="Arial" panose="02020603050405020304" pitchFamily="2"/>
              </a:rPr>
              <a:t>Direzione Generale per la Sanità Pubblica e in ogni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provincia, presso i Prefetti, gli Uffici Sanitari provinciali. </a:t>
            </a:r>
          </a:p>
          <a:p>
            <a:pPr marL="320040" marR="0" indent="0" algn="just">
              <a:lnSpc>
                <a:spcPts val="2600"/>
              </a:lnSpc>
              <a:spcBef>
                <a:spcPts val="580"/>
              </a:spcBef>
              <a:spcAft>
                <a:spcPts val="0"/>
              </a:spcAft>
            </a:pPr>
            <a:r>
              <a:rPr lang="it-IT" sz="2400" spc="-40">
                <a:solidFill>
                  <a:srgbClr val="000000"/>
                </a:solidFill>
                <a:latin typeface="Arial" panose="02020603050405020304" pitchFamily="2"/>
              </a:rPr>
              <a:t>Nel Comune il Sindaco è l’autorità sanitaria che si avvale </a:t>
            </a:r>
          </a:p>
          <a:p>
            <a:pPr marL="320040" marR="0" indent="0" algn="just">
              <a:lnSpc>
                <a:spcPts val="2600"/>
              </a:lnSpc>
              <a:spcBef>
                <a:spcPts val="0"/>
              </a:spcBef>
              <a:spcAft>
                <a:spcPts val="5915"/>
              </a:spcAft>
            </a:pPr>
            <a:r>
              <a:rPr lang="it-IT" sz="2400" spc="-35">
                <a:solidFill>
                  <a:srgbClr val="000000"/>
                </a:solidFill>
                <a:latin typeface="Arial" panose="02020603050405020304" pitchFamily="2"/>
              </a:rPr>
              <a:t>di un Ufficiale Sanitario.\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egnaposto testo 24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53" name="Segnaposto testo 252"/>
          <p:cNvSpPr>
            <a:spLocks noGrp="1"/>
          </p:cNvSpPr>
          <p:nvPr>
            <p:ph type="body" idx="10"/>
          </p:nvPr>
        </p:nvSpPr>
        <p:spPr>
          <a:xfrm>
            <a:off x="1329055" y="2157732"/>
            <a:ext cx="8394700" cy="5053965"/>
          </a:xfrm>
          <a:prstGeom prst="rect">
            <a:avLst/>
          </a:prstGeom>
          <a:noFill/>
          <a:ln w="0" cmpd="sng">
            <a:noFill/>
            <a:prstDash val="solid"/>
          </a:ln>
        </p:spPr>
        <p:txBody>
          <a:bodyPr vert="horz" lIns="0" tIns="0" rIns="0" bIns="0" anchor="t"/>
          <a:lstStyle>
            <a:lvl1pPr marL="417222" marR="0" indent="0" algn="just">
              <a:lnSpc>
                <a:spcPts val="3422"/>
              </a:lnSpc>
              <a:spcBef>
                <a:spcPts val="165"/>
              </a:spcBef>
              <a:spcAft>
                <a:spcPts val="10135"/>
              </a:spcAft>
              <a:defRPr/>
            </a:lvl1pPr>
          </a:lstStyle>
          <a:p>
            <a:pPr marL="0" marR="0" indent="0" algn="just">
              <a:lnSpc>
                <a:spcPts val="4000"/>
              </a:lnSpc>
              <a:spcAft>
                <a:spcPts val="0"/>
              </a:spcAft>
            </a:pPr>
            <a:r>
              <a:rPr lang="it-IT" sz="3700" b="1" spc="-10">
                <a:solidFill>
                  <a:srgbClr val="009999"/>
                </a:solidFill>
                <a:latin typeface="Arial" panose="02020603050405020304" pitchFamily="2"/>
              </a:rPr>
              <a:t>La Costituzione Italiana </a:t>
            </a:r>
          </a:p>
          <a:p>
            <a:pPr marL="0" marR="0" indent="0" algn="just">
              <a:lnSpc>
                <a:spcPts val="3000"/>
              </a:lnSpc>
              <a:spcBef>
                <a:spcPts val="765"/>
              </a:spcBef>
              <a:spcAft>
                <a:spcPts val="0"/>
              </a:spcAft>
            </a:pPr>
            <a:r>
              <a:rPr lang="it-IT" sz="2600" spc="-10">
                <a:solidFill>
                  <a:srgbClr val="000000"/>
                </a:solidFill>
                <a:latin typeface="Arial" panose="02020603050405020304" pitchFamily="2"/>
              </a:rPr>
              <a:t>Art. 32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La Repubblica tutela la salute come fondamentale </a:t>
            </a:r>
          </a:p>
          <a:p>
            <a:pPr marL="365760" marR="0" indent="0" algn="just">
              <a:lnSpc>
                <a:spcPts val="3000"/>
              </a:lnSpc>
              <a:spcBef>
                <a:spcPts val="145"/>
              </a:spcBef>
              <a:spcAft>
                <a:spcPts val="0"/>
              </a:spcAft>
            </a:pPr>
            <a:r>
              <a:rPr lang="it-IT" sz="2600" spc="0">
                <a:solidFill>
                  <a:srgbClr val="000000"/>
                </a:solidFill>
                <a:latin typeface="Arial" panose="02020603050405020304" pitchFamily="2"/>
              </a:rPr>
              <a:t>diritto dell’individuo e interesse della collettività e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garantisce cure gratuite agli indigenti.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Nessuno può essere sottoposto ad un determinato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trattamento sanitario se non per disposizione di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legge. La legge non può in nessun caso violare i </a:t>
            </a:r>
          </a:p>
          <a:p>
            <a:pPr marL="365760" marR="0" indent="0" algn="just">
              <a:lnSpc>
                <a:spcPts val="3000"/>
              </a:lnSpc>
              <a:spcBef>
                <a:spcPts val="145"/>
              </a:spcBef>
              <a:spcAft>
                <a:spcPts val="8885"/>
              </a:spcAft>
            </a:pPr>
            <a:r>
              <a:rPr lang="it-IT" sz="2600" spc="-5">
                <a:solidFill>
                  <a:srgbClr val="000000"/>
                </a:solidFill>
                <a:latin typeface="Arial" panose="02020603050405020304" pitchFamily="2"/>
              </a:rPr>
              <a:t>limiti imposti dal rispetto della persona umana.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testo 2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61" name="Segnaposto testo 260"/>
          <p:cNvSpPr>
            <a:spLocks noGrp="1"/>
          </p:cNvSpPr>
          <p:nvPr>
            <p:ph type="body" idx="10"/>
          </p:nvPr>
        </p:nvSpPr>
        <p:spPr>
          <a:xfrm>
            <a:off x="1344295" y="2118362"/>
            <a:ext cx="8458200" cy="5093335"/>
          </a:xfrm>
          <a:prstGeom prst="rect">
            <a:avLst/>
          </a:prstGeom>
          <a:noFill/>
          <a:ln w="0" cmpd="sng">
            <a:noFill/>
            <a:prstDash val="solid"/>
          </a:ln>
        </p:spPr>
        <p:txBody>
          <a:bodyPr vert="horz" lIns="0" tIns="635" rIns="0" bIns="0" anchor="t">
            <a:normAutofit fontScale="95000"/>
          </a:bodyPr>
          <a:lstStyle>
            <a:lvl1pPr marL="0" marR="0" indent="417222" algn="just">
              <a:lnSpc>
                <a:spcPts val="4107"/>
              </a:lnSpc>
              <a:spcBef>
                <a:spcPts val="821"/>
              </a:spcBef>
              <a:spcAft>
                <a:spcPts val="4620"/>
              </a:spcAft>
              <a:buFont typeface="Symbol"/>
              <a:buChar char="·"/>
              <a:defRPr/>
            </a:lvl1pPr>
          </a:lstStyle>
          <a:p>
            <a:pPr marL="0" marR="0" indent="0" algn="just">
              <a:lnSpc>
                <a:spcPts val="3600"/>
              </a:lnSpc>
              <a:spcAft>
                <a:spcPts val="0"/>
              </a:spcAft>
            </a:pPr>
            <a:r>
              <a:rPr lang="it-IT" sz="3000" spc="-10">
                <a:solidFill>
                  <a:srgbClr val="000000"/>
                </a:solidFill>
                <a:latin typeface="Arial" panose="02020603050405020304" pitchFamily="2"/>
              </a:rPr>
              <a:t>E’ lo strumento principale della </a:t>
            </a:r>
          </a:p>
          <a:p>
            <a:pPr marL="365760" marR="0" indent="0" algn="just">
              <a:lnSpc>
                <a:spcPts val="3600"/>
              </a:lnSpc>
              <a:spcBef>
                <a:spcPts val="0"/>
              </a:spcBef>
              <a:spcAft>
                <a:spcPts val="0"/>
              </a:spcAft>
            </a:pPr>
            <a:r>
              <a:rPr lang="it-IT" sz="3000" spc="-10">
                <a:solidFill>
                  <a:srgbClr val="000000"/>
                </a:solidFill>
                <a:latin typeface="Arial" panose="02020603050405020304" pitchFamily="2"/>
              </a:rPr>
              <a:t>programmazione sanitaria, ordinariamente </a:t>
            </a:r>
          </a:p>
          <a:p>
            <a:pPr marL="365760" marR="0" indent="0" algn="just">
              <a:lnSpc>
                <a:spcPts val="3600"/>
              </a:lnSpc>
              <a:spcBef>
                <a:spcPts val="0"/>
              </a:spcBef>
              <a:spcAft>
                <a:spcPts val="0"/>
              </a:spcAft>
            </a:pPr>
            <a:r>
              <a:rPr lang="it-IT" sz="3000" spc="-15">
                <a:solidFill>
                  <a:srgbClr val="000000"/>
                </a:solidFill>
                <a:latin typeface="Arial" panose="02020603050405020304" pitchFamily="2"/>
              </a:rPr>
              <a:t>triennale, che definisce </a:t>
            </a:r>
          </a:p>
          <a:p>
            <a:pPr marL="0" marR="0" indent="365760" algn="just">
              <a:lnSpc>
                <a:spcPts val="3600"/>
              </a:lnSpc>
              <a:spcBef>
                <a:spcPts val="720"/>
              </a:spcBef>
              <a:spcAft>
                <a:spcPts val="0"/>
              </a:spcAft>
              <a:buFont typeface="Symbol"/>
              <a:buChar char="·"/>
            </a:pPr>
            <a:r>
              <a:rPr lang="it-IT" sz="3000" spc="-10">
                <a:solidFill>
                  <a:srgbClr val="000000"/>
                </a:solidFill>
                <a:latin typeface="Arial" panose="02020603050405020304" pitchFamily="2"/>
              </a:rPr>
              <a:t>Obiettivi fondamentali di prevenzione, cura e </a:t>
            </a:r>
          </a:p>
          <a:p>
            <a:pPr marL="365760" marR="0" indent="0" algn="just">
              <a:lnSpc>
                <a:spcPts val="3600"/>
              </a:lnSpc>
              <a:spcBef>
                <a:spcPts val="0"/>
              </a:spcBef>
              <a:spcAft>
                <a:spcPts val="0"/>
              </a:spcAft>
            </a:pPr>
            <a:r>
              <a:rPr lang="it-IT" sz="3000" spc="-25">
                <a:solidFill>
                  <a:srgbClr val="000000"/>
                </a:solidFill>
                <a:latin typeface="Arial" panose="02020603050405020304" pitchFamily="2"/>
              </a:rPr>
              <a:t>riabilitazione </a:t>
            </a:r>
          </a:p>
          <a:p>
            <a:pPr marL="0" marR="0" indent="365760" algn="just">
              <a:lnSpc>
                <a:spcPts val="3600"/>
              </a:lnSpc>
              <a:spcBef>
                <a:spcPts val="720"/>
              </a:spcBef>
              <a:spcAft>
                <a:spcPts val="0"/>
              </a:spcAft>
              <a:buFont typeface="Symbol"/>
              <a:buChar char="·"/>
            </a:pPr>
            <a:r>
              <a:rPr lang="it-IT" sz="3000" spc="-15">
                <a:solidFill>
                  <a:srgbClr val="000000"/>
                </a:solidFill>
                <a:latin typeface="Arial" panose="02020603050405020304" pitchFamily="2"/>
              </a:rPr>
              <a:t>Le linee generali di indirizzo del SSN </a:t>
            </a:r>
          </a:p>
          <a:p>
            <a:pPr marL="0" marR="0" indent="365760" algn="just">
              <a:lnSpc>
                <a:spcPts val="3600"/>
              </a:lnSpc>
              <a:spcBef>
                <a:spcPts val="720"/>
              </a:spcBef>
              <a:spcAft>
                <a:spcPts val="0"/>
              </a:spcAft>
              <a:buFont typeface="Symbol"/>
              <a:buChar char="·"/>
            </a:pPr>
            <a:r>
              <a:rPr lang="it-IT" sz="3000" spc="-10">
                <a:solidFill>
                  <a:srgbClr val="000000"/>
                </a:solidFill>
                <a:latin typeface="Arial" panose="02020603050405020304" pitchFamily="2"/>
              </a:rPr>
              <a:t>I Livelli essenziali di Assistenza </a:t>
            </a:r>
          </a:p>
          <a:p>
            <a:pPr marL="0" marR="0" indent="365760" algn="just">
              <a:lnSpc>
                <a:spcPts val="3600"/>
              </a:lnSpc>
              <a:spcBef>
                <a:spcPts val="720"/>
              </a:spcBef>
              <a:spcAft>
                <a:spcPts val="0"/>
              </a:spcAft>
              <a:buFont typeface="Symbol"/>
              <a:buChar char="·"/>
            </a:pPr>
            <a:r>
              <a:rPr lang="it-IT" sz="3000" spc="-10">
                <a:solidFill>
                  <a:srgbClr val="000000"/>
                </a:solidFill>
                <a:latin typeface="Arial" panose="02020603050405020304" pitchFamily="2"/>
              </a:rPr>
              <a:t>Gli indicatori di verifica dei risultati raggiunti </a:t>
            </a:r>
          </a:p>
          <a:p>
            <a:pPr marL="0" marR="0" indent="365760" algn="just">
              <a:lnSpc>
                <a:spcPts val="3600"/>
              </a:lnSpc>
              <a:spcBef>
                <a:spcPts val="720"/>
              </a:spcBef>
              <a:spcAft>
                <a:spcPts val="4050"/>
              </a:spcAft>
              <a:buFont typeface="Symbol"/>
              <a:buChar char="·"/>
            </a:pPr>
            <a:r>
              <a:rPr lang="it-IT" sz="3000" spc="-30">
                <a:solidFill>
                  <a:srgbClr val="000000"/>
                </a:solidFill>
                <a:latin typeface="Arial" panose="02020603050405020304" pitchFamily="2"/>
              </a:rPr>
              <a:t>I finanziamenti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egnaposto testo 2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69" name="Segnaposto testo 268"/>
          <p:cNvSpPr>
            <a:spLocks noGrp="1"/>
          </p:cNvSpPr>
          <p:nvPr>
            <p:ph type="body" idx="10"/>
          </p:nvPr>
        </p:nvSpPr>
        <p:spPr>
          <a:xfrm>
            <a:off x="1337945" y="2102485"/>
            <a:ext cx="8382000" cy="5109210"/>
          </a:xfrm>
          <a:prstGeom prst="rect">
            <a:avLst/>
          </a:prstGeom>
          <a:noFill/>
          <a:ln w="0" cmpd="sng">
            <a:noFill/>
            <a:prstDash val="solid"/>
          </a:ln>
        </p:spPr>
        <p:txBody>
          <a:bodyPr vert="horz" lIns="0" tIns="15869" rIns="0" bIns="0" anchor="t"/>
          <a:lstStyle>
            <a:lvl1pPr marL="1043056" marR="3077015" indent="0" algn="l">
              <a:lnSpc>
                <a:spcPts val="2738"/>
              </a:lnSpc>
              <a:spcBef>
                <a:spcPts val="6"/>
              </a:spcBef>
              <a:spcAft>
                <a:spcPts val="8487"/>
              </a:spcAft>
              <a:defRPr/>
            </a:lvl1pPr>
          </a:lstStyle>
          <a:p>
            <a:pPr marL="320040" marR="0" indent="0" algn="l">
              <a:lnSpc>
                <a:spcPts val="2800"/>
              </a:lnSpc>
              <a:spcAft>
                <a:spcPts val="0"/>
              </a:spcAft>
            </a:pPr>
            <a:r>
              <a:rPr lang="it-IT" sz="2600" spc="0">
                <a:solidFill>
                  <a:srgbClr val="000000"/>
                </a:solidFill>
                <a:latin typeface="Arial" panose="02020603050405020304" pitchFamily="2"/>
              </a:rPr>
              <a:t>Spettano alle Regioni, nel rispetto dei principi </a:t>
            </a:r>
          </a:p>
          <a:p>
            <a:pPr marL="320040" marR="0" indent="0" algn="l">
              <a:lnSpc>
                <a:spcPts val="2800"/>
              </a:lnSpc>
              <a:spcBef>
                <a:spcPts val="0"/>
              </a:spcBef>
              <a:spcAft>
                <a:spcPts val="0"/>
              </a:spcAft>
            </a:pPr>
            <a:r>
              <a:rPr lang="it-IT" sz="2600" spc="0">
                <a:solidFill>
                  <a:srgbClr val="000000"/>
                </a:solidFill>
                <a:latin typeface="Arial" panose="02020603050405020304" pitchFamily="2"/>
              </a:rPr>
              <a:t>stabiliti dalle Leggi nazionali, le funzioni legislative </a:t>
            </a:r>
          </a:p>
          <a:p>
            <a:pPr marL="320040" marR="0" indent="0" algn="l">
              <a:lnSpc>
                <a:spcPts val="2800"/>
              </a:lnSpc>
              <a:spcBef>
                <a:spcPts val="5"/>
              </a:spcBef>
              <a:spcAft>
                <a:spcPts val="0"/>
              </a:spcAft>
            </a:pPr>
            <a:r>
              <a:rPr lang="it-IT" sz="2600" spc="0">
                <a:solidFill>
                  <a:srgbClr val="000000"/>
                </a:solidFill>
                <a:latin typeface="Arial" panose="02020603050405020304" pitchFamily="2"/>
              </a:rPr>
              <a:t>ed amministrative in materia di assistenza sanitaria </a:t>
            </a:r>
          </a:p>
          <a:p>
            <a:pPr marL="320040" marR="0" indent="0" algn="l">
              <a:lnSpc>
                <a:spcPts val="2800"/>
              </a:lnSpc>
              <a:spcBef>
                <a:spcPts val="5"/>
              </a:spcBef>
              <a:spcAft>
                <a:spcPts val="0"/>
              </a:spcAft>
            </a:pPr>
            <a:r>
              <a:rPr lang="it-IT" sz="2600" spc="-10">
                <a:solidFill>
                  <a:srgbClr val="000000"/>
                </a:solidFill>
                <a:latin typeface="Arial" panose="02020603050405020304" pitchFamily="2"/>
              </a:rPr>
              <a:t>ed ospedaliera. </a:t>
            </a:r>
          </a:p>
          <a:p>
            <a:pPr marL="914400" marR="2834640" indent="0" algn="l">
              <a:lnSpc>
                <a:spcPts val="2400"/>
              </a:lnSpc>
              <a:spcBef>
                <a:spcPts val="0"/>
              </a:spcBef>
              <a:spcAft>
                <a:spcPts val="0"/>
              </a:spcAft>
            </a:pPr>
            <a:r>
              <a:rPr lang="it-IT" sz="1800" spc="-30">
                <a:solidFill>
                  <a:srgbClr val="000000"/>
                </a:solidFill>
                <a:latin typeface="Arial" panose="02020603050405020304" pitchFamily="2"/>
              </a:rPr>
              <a:t>Organizzazione dei servizi ed attività sanitarie Criteri di finanziamento </a:t>
            </a:r>
          </a:p>
          <a:p>
            <a:pPr marL="914400" marR="0" indent="0" algn="l">
              <a:lnSpc>
                <a:spcPts val="2000"/>
              </a:lnSpc>
              <a:spcBef>
                <a:spcPts val="335"/>
              </a:spcBef>
              <a:spcAft>
                <a:spcPts val="0"/>
              </a:spcAft>
            </a:pPr>
            <a:r>
              <a:rPr lang="it-IT" sz="1800" spc="-30">
                <a:solidFill>
                  <a:srgbClr val="000000"/>
                </a:solidFill>
                <a:latin typeface="Arial" panose="02020603050405020304" pitchFamily="2"/>
              </a:rPr>
              <a:t>Attività di indirizzo tecnico </a:t>
            </a:r>
          </a:p>
          <a:p>
            <a:pPr marL="914400" marR="0" indent="0" algn="l">
              <a:lnSpc>
                <a:spcPts val="2000"/>
              </a:lnSpc>
              <a:spcBef>
                <a:spcPts val="330"/>
              </a:spcBef>
              <a:spcAft>
                <a:spcPts val="0"/>
              </a:spcAft>
            </a:pPr>
            <a:r>
              <a:rPr lang="it-IT" sz="1800" spc="-30">
                <a:solidFill>
                  <a:srgbClr val="000000"/>
                </a:solidFill>
                <a:latin typeface="Arial" panose="02020603050405020304" pitchFamily="2"/>
              </a:rPr>
              <a:t>Valutazione della qualità delle prestazioni </a:t>
            </a:r>
          </a:p>
          <a:p>
            <a:pPr marL="914400" marR="0" indent="0" algn="l">
              <a:lnSpc>
                <a:spcPts val="2000"/>
              </a:lnSpc>
              <a:spcBef>
                <a:spcPts val="330"/>
              </a:spcBef>
              <a:spcAft>
                <a:spcPts val="0"/>
              </a:spcAft>
            </a:pPr>
            <a:r>
              <a:rPr lang="it-IT" sz="1800" spc="-40">
                <a:solidFill>
                  <a:srgbClr val="000000"/>
                </a:solidFill>
                <a:latin typeface="Arial" panose="02020603050405020304" pitchFamily="2"/>
              </a:rPr>
              <a:t>Redazione del P.S.R. </a:t>
            </a:r>
          </a:p>
          <a:p>
            <a:pPr marL="914400" marR="0" indent="0" algn="l">
              <a:lnSpc>
                <a:spcPts val="2000"/>
              </a:lnSpc>
              <a:spcBef>
                <a:spcPts val="330"/>
              </a:spcBef>
              <a:spcAft>
                <a:spcPts val="0"/>
              </a:spcAft>
            </a:pPr>
            <a:r>
              <a:rPr lang="it-IT" sz="1800" spc="-30">
                <a:solidFill>
                  <a:srgbClr val="000000"/>
                </a:solidFill>
                <a:latin typeface="Arial" panose="02020603050405020304" pitchFamily="2"/>
              </a:rPr>
              <a:t>Articolazione del territorio regionale </a:t>
            </a:r>
          </a:p>
          <a:p>
            <a:pPr marL="914400" marR="0" indent="0" algn="l">
              <a:lnSpc>
                <a:spcPts val="2000"/>
              </a:lnSpc>
              <a:spcBef>
                <a:spcPts val="330"/>
              </a:spcBef>
              <a:spcAft>
                <a:spcPts val="0"/>
              </a:spcAft>
            </a:pPr>
            <a:r>
              <a:rPr lang="it-IT" sz="1800" spc="-30">
                <a:solidFill>
                  <a:srgbClr val="000000"/>
                </a:solidFill>
                <a:latin typeface="Arial" panose="02020603050405020304" pitchFamily="2"/>
              </a:rPr>
              <a:t>Finanziamento delle Aziende sanitarie </a:t>
            </a:r>
          </a:p>
          <a:p>
            <a:pPr marL="914400" marR="2697480" indent="0" algn="l">
              <a:lnSpc>
                <a:spcPts val="2400"/>
              </a:lnSpc>
              <a:spcBef>
                <a:spcPts val="5"/>
              </a:spcBef>
              <a:spcAft>
                <a:spcPts val="7440"/>
              </a:spcAft>
            </a:pPr>
            <a:r>
              <a:rPr lang="it-IT" sz="1800" spc="-35">
                <a:solidFill>
                  <a:srgbClr val="000000"/>
                </a:solidFill>
                <a:latin typeface="Arial" panose="02020603050405020304" pitchFamily="2"/>
              </a:rPr>
              <a:t>Vigilanza, controllo e valutazione delle Aziende Nomina dei Direttori Generali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egnaposto testo 2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77" name="Segnaposto testo 276"/>
          <p:cNvSpPr>
            <a:spLocks noGrp="1"/>
          </p:cNvSpPr>
          <p:nvPr>
            <p:ph type="body" idx="10"/>
          </p:nvPr>
        </p:nvSpPr>
        <p:spPr>
          <a:xfrm>
            <a:off x="1341121" y="2122807"/>
            <a:ext cx="8382000" cy="5088890"/>
          </a:xfrm>
          <a:prstGeom prst="rect">
            <a:avLst/>
          </a:prstGeom>
          <a:noFill/>
          <a:ln w="0" cmpd="sng">
            <a:noFill/>
            <a:prstDash val="solid"/>
          </a:ln>
        </p:spPr>
        <p:txBody>
          <a:bodyPr vert="horz" lIns="0" tIns="0" rIns="0" bIns="0" anchor="t"/>
          <a:lstStyle>
            <a:lvl1pPr marL="0" marR="0" indent="417222" algn="just">
              <a:lnSpc>
                <a:spcPts val="3536"/>
              </a:lnSpc>
              <a:spcBef>
                <a:spcPts val="707"/>
              </a:spcBef>
              <a:spcAft>
                <a:spcPts val="10791"/>
              </a:spcAft>
              <a:buFont typeface="Symbol"/>
              <a:buChar char="·"/>
              <a:defRPr/>
            </a:lvl1pPr>
          </a:lstStyle>
          <a:p>
            <a:pPr marL="365760" marR="0" indent="0" algn="just">
              <a:lnSpc>
                <a:spcPts val="3100"/>
              </a:lnSpc>
              <a:spcAft>
                <a:spcPts val="0"/>
              </a:spcAft>
            </a:pPr>
            <a:r>
              <a:rPr lang="it-IT" sz="2600" spc="-5">
                <a:solidFill>
                  <a:srgbClr val="000000"/>
                </a:solidFill>
                <a:latin typeface="Arial" panose="02020603050405020304" pitchFamily="2"/>
              </a:rPr>
              <a:t>Le Regioni, entro 150 giorni dalla pubblicazione del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PSN adottano i PSR, includendo anche la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definizione dei modelli organizzativi dei servizi in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funzione delle esigenze del territorio e delle risorse </a:t>
            </a:r>
          </a:p>
          <a:p>
            <a:pPr marL="365760" marR="0" indent="0" algn="just">
              <a:lnSpc>
                <a:spcPts val="3100"/>
              </a:lnSpc>
              <a:spcBef>
                <a:spcPts val="0"/>
              </a:spcBef>
              <a:spcAft>
                <a:spcPts val="0"/>
              </a:spcAft>
            </a:pPr>
            <a:r>
              <a:rPr lang="it-IT" sz="2600" spc="-35">
                <a:solidFill>
                  <a:srgbClr val="000000"/>
                </a:solidFill>
                <a:latin typeface="Arial" panose="02020603050405020304" pitchFamily="2"/>
              </a:rPr>
              <a:t>disponibili </a:t>
            </a:r>
          </a:p>
          <a:p>
            <a:pPr marL="0" marR="0" indent="365760" algn="just">
              <a:lnSpc>
                <a:spcPts val="3100"/>
              </a:lnSpc>
              <a:spcBef>
                <a:spcPts val="625"/>
              </a:spcBef>
              <a:spcAft>
                <a:spcPts val="0"/>
              </a:spcAft>
              <a:buFont typeface="Symbol"/>
              <a:buChar char="·"/>
            </a:pPr>
            <a:r>
              <a:rPr lang="it-IT" sz="2600" spc="-25">
                <a:solidFill>
                  <a:srgbClr val="000000"/>
                </a:solidFill>
                <a:latin typeface="Arial" panose="02020603050405020304" pitchFamily="2"/>
              </a:rPr>
              <a:t>Programmazione </a:t>
            </a:r>
          </a:p>
          <a:p>
            <a:pPr marL="0" marR="0" indent="365760" algn="just">
              <a:lnSpc>
                <a:spcPts val="3100"/>
              </a:lnSpc>
              <a:spcBef>
                <a:spcPts val="625"/>
              </a:spcBef>
              <a:spcAft>
                <a:spcPts val="0"/>
              </a:spcAft>
              <a:buFont typeface="Symbol"/>
              <a:buChar char="·"/>
            </a:pPr>
            <a:r>
              <a:rPr lang="it-IT" sz="2600" spc="-25">
                <a:solidFill>
                  <a:srgbClr val="000000"/>
                </a:solidFill>
                <a:latin typeface="Arial" panose="02020603050405020304" pitchFamily="2"/>
              </a:rPr>
              <a:t>Finanziamento </a:t>
            </a:r>
          </a:p>
          <a:p>
            <a:pPr marL="0" marR="0" indent="365760" algn="just">
              <a:lnSpc>
                <a:spcPts val="3100"/>
              </a:lnSpc>
              <a:spcBef>
                <a:spcPts val="625"/>
              </a:spcBef>
              <a:spcAft>
                <a:spcPts val="0"/>
              </a:spcAft>
              <a:buFont typeface="Symbol"/>
              <a:buChar char="·"/>
            </a:pPr>
            <a:r>
              <a:rPr lang="it-IT" sz="2600" spc="-25">
                <a:solidFill>
                  <a:srgbClr val="000000"/>
                </a:solidFill>
                <a:latin typeface="Arial" panose="02020603050405020304" pitchFamily="2"/>
              </a:rPr>
              <a:t>Organizzazione </a:t>
            </a:r>
          </a:p>
          <a:p>
            <a:pPr marL="0" marR="0" indent="365760" algn="just">
              <a:lnSpc>
                <a:spcPts val="3100"/>
              </a:lnSpc>
              <a:spcBef>
                <a:spcPts val="620"/>
              </a:spcBef>
              <a:spcAft>
                <a:spcPts val="9460"/>
              </a:spcAft>
              <a:buFont typeface="Symbol"/>
              <a:buChar char="·"/>
            </a:pPr>
            <a:r>
              <a:rPr lang="it-IT" sz="2600" spc="-5">
                <a:solidFill>
                  <a:srgbClr val="000000"/>
                </a:solidFill>
                <a:latin typeface="Arial" panose="02020603050405020304" pitchFamily="2"/>
              </a:rPr>
              <a:t>Funzionamento e controllo delle aziende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egnaposto testo 2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85" name="Segnaposto testo 284"/>
          <p:cNvSpPr>
            <a:spLocks noGrp="1"/>
          </p:cNvSpPr>
          <p:nvPr>
            <p:ph type="body" idx="10"/>
          </p:nvPr>
        </p:nvSpPr>
        <p:spPr>
          <a:xfrm>
            <a:off x="1341121" y="2030094"/>
            <a:ext cx="8382000" cy="5181601"/>
          </a:xfrm>
          <a:prstGeom prst="rect">
            <a:avLst/>
          </a:prstGeom>
          <a:noFill/>
          <a:ln w="0" cmpd="sng">
            <a:noFill/>
            <a:prstDash val="solid"/>
          </a:ln>
        </p:spPr>
        <p:txBody>
          <a:bodyPr vert="horz" lIns="0" tIns="90773" rIns="0" bIns="0" anchor="t"/>
          <a:lstStyle>
            <a:lvl1pPr marL="417222" marR="0" indent="0" algn="just">
              <a:lnSpc>
                <a:spcPts val="2852"/>
              </a:lnSpc>
              <a:spcBef>
                <a:spcPts val="0"/>
              </a:spcBef>
              <a:spcAft>
                <a:spcPts val="7232"/>
              </a:spcAft>
              <a:buFont typeface="Symbol"/>
              <a:buChar char="·"/>
              <a:defRPr/>
            </a:lvl1pPr>
          </a:lstStyle>
          <a:p>
            <a:pPr marL="0" marR="0" indent="365760" algn="just">
              <a:lnSpc>
                <a:spcPts val="2500"/>
              </a:lnSpc>
              <a:spcAft>
                <a:spcPts val="0"/>
              </a:spcAft>
              <a:buFont typeface="Symbol"/>
              <a:buChar char="·"/>
            </a:pPr>
            <a:r>
              <a:rPr lang="it-IT" sz="2600" spc="-5">
                <a:solidFill>
                  <a:srgbClr val="000000"/>
                </a:solidFill>
                <a:latin typeface="Arial" panose="02020603050405020304" pitchFamily="2"/>
              </a:rPr>
              <a:t>Lo Stato quantifica le risorse disponibili per il SSN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In relazione ad esse vengono fissati i LEA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Le risorse vengono trasferite alle Regioni che </a:t>
            </a:r>
          </a:p>
          <a:p>
            <a:pPr marL="365760" marR="0" indent="0" algn="just">
              <a:lnSpc>
                <a:spcPts val="2500"/>
              </a:lnSpc>
              <a:spcBef>
                <a:spcPts val="5"/>
              </a:spcBef>
              <a:spcAft>
                <a:spcPts val="0"/>
              </a:spcAft>
            </a:pPr>
            <a:r>
              <a:rPr lang="it-IT" sz="2600" spc="-5">
                <a:solidFill>
                  <a:srgbClr val="000000"/>
                </a:solidFill>
                <a:latin typeface="Arial" panose="02020603050405020304" pitchFamily="2"/>
              </a:rPr>
              <a:t>organizzano in piena autonomia l’offerta dei servizi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I costi di eventuale offerta non coperta dalle risorse </a:t>
            </a:r>
          </a:p>
          <a:p>
            <a:pPr marL="365760" marR="0" indent="0" algn="just">
              <a:lnSpc>
                <a:spcPts val="2500"/>
              </a:lnSpc>
              <a:spcBef>
                <a:spcPts val="0"/>
              </a:spcBef>
              <a:spcAft>
                <a:spcPts val="0"/>
              </a:spcAft>
            </a:pPr>
            <a:r>
              <a:rPr lang="it-IT" sz="2600" spc="-5">
                <a:solidFill>
                  <a:srgbClr val="000000"/>
                </a:solidFill>
                <a:latin typeface="Arial" panose="02020603050405020304" pitchFamily="2"/>
              </a:rPr>
              <a:t>dello Stato sono finanziati dalla Regione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La Regione affida alle Aziende l’erogazione dei </a:t>
            </a:r>
          </a:p>
          <a:p>
            <a:pPr marL="365760" marR="0" indent="0" algn="just">
              <a:lnSpc>
                <a:spcPts val="2500"/>
              </a:lnSpc>
              <a:spcBef>
                <a:spcPts val="0"/>
              </a:spcBef>
              <a:spcAft>
                <a:spcPts val="0"/>
              </a:spcAft>
            </a:pPr>
            <a:r>
              <a:rPr lang="it-IT" sz="2600" spc="-55">
                <a:solidFill>
                  <a:srgbClr val="000000"/>
                </a:solidFill>
                <a:latin typeface="Arial" panose="02020603050405020304" pitchFamily="2"/>
              </a:rPr>
              <a:t>servizi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Le Aziende vi provvedono con il solo vincolo del </a:t>
            </a:r>
          </a:p>
          <a:p>
            <a:pPr marL="365760" marR="0" indent="0" algn="just">
              <a:lnSpc>
                <a:spcPts val="2500"/>
              </a:lnSpc>
              <a:spcBef>
                <a:spcPts val="0"/>
              </a:spcBef>
              <a:spcAft>
                <a:spcPts val="0"/>
              </a:spcAft>
            </a:pPr>
            <a:r>
              <a:rPr lang="it-IT" sz="2600" spc="-15">
                <a:solidFill>
                  <a:srgbClr val="000000"/>
                </a:solidFill>
                <a:latin typeface="Arial" panose="02020603050405020304" pitchFamily="2"/>
              </a:rPr>
              <a:t>pareggio di bilancio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Stato e Regioni, nella apposita conferenza, valutano </a:t>
            </a:r>
          </a:p>
          <a:p>
            <a:pPr marL="365760" marR="0" indent="0" algn="just">
              <a:lnSpc>
                <a:spcPts val="2500"/>
              </a:lnSpc>
              <a:spcBef>
                <a:spcPts val="0"/>
              </a:spcBef>
              <a:spcAft>
                <a:spcPts val="6340"/>
              </a:spcAft>
            </a:pPr>
            <a:r>
              <a:rPr lang="it-IT" sz="2600" spc="-10">
                <a:solidFill>
                  <a:srgbClr val="000000"/>
                </a:solidFill>
                <a:latin typeface="Arial" panose="02020603050405020304" pitchFamily="2"/>
              </a:rPr>
              <a:t>la copertura dei LEA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egnaposto testo 2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89" name="Segnaposto testo 288"/>
          <p:cNvSpPr>
            <a:spLocks noGrp="1"/>
          </p:cNvSpPr>
          <p:nvPr>
            <p:ph type="body" idx="10"/>
          </p:nvPr>
        </p:nvSpPr>
        <p:spPr>
          <a:xfrm>
            <a:off x="1347472" y="350521"/>
            <a:ext cx="7010400" cy="6861174"/>
          </a:xfrm>
          <a:prstGeom prst="rect">
            <a:avLst/>
          </a:prstGeom>
          <a:noFill/>
          <a:ln w="0" cmpd="sng">
            <a:noFill/>
            <a:prstDash val="solid"/>
          </a:ln>
        </p:spPr>
        <p:txBody>
          <a:bodyPr vert="horz" lIns="0" tIns="744592" rIns="0" bIns="0" anchor="t"/>
          <a:lstStyle>
            <a:lvl1pPr marL="0" marR="0" indent="417222" algn="just">
              <a:lnSpc>
                <a:spcPts val="5019"/>
              </a:lnSpc>
              <a:spcBef>
                <a:spcPts val="371"/>
              </a:spcBef>
              <a:spcAft>
                <a:spcPts val="9451"/>
              </a:spcAft>
              <a:buFont typeface="Symbol"/>
              <a:buChar char="·"/>
              <a:defRPr/>
            </a:lvl1pPr>
          </a:lstStyle>
          <a:p>
            <a:pPr marL="0" marR="0" indent="0" algn="just">
              <a:lnSpc>
                <a:spcPts val="5000"/>
              </a:lnSpc>
              <a:spcAft>
                <a:spcPts val="0"/>
              </a:spcAft>
            </a:pPr>
            <a:r>
              <a:rPr lang="it-IT" sz="4400" b="1" spc="-44">
                <a:solidFill>
                  <a:srgbClr val="FF0000"/>
                </a:solidFill>
                <a:latin typeface="Arial" panose="02020603050405020304" pitchFamily="2"/>
              </a:rPr>
              <a:t>L’Organizzazione sanitaria </a:t>
            </a:r>
          </a:p>
          <a:p>
            <a:pPr marL="0" marR="0" indent="0" algn="just">
              <a:lnSpc>
                <a:spcPts val="3400"/>
              </a:lnSpc>
              <a:spcBef>
                <a:spcPts val="2875"/>
              </a:spcBef>
              <a:spcAft>
                <a:spcPts val="0"/>
              </a:spcAft>
            </a:pPr>
            <a:r>
              <a:rPr lang="it-IT" sz="3000" spc="-10">
                <a:solidFill>
                  <a:srgbClr val="000000"/>
                </a:solidFill>
                <a:latin typeface="Arial" panose="02020603050405020304" pitchFamily="2"/>
              </a:rPr>
              <a:t>E’ conformata all’offerta di </a:t>
            </a:r>
          </a:p>
          <a:p>
            <a:pPr marL="0" marR="0" indent="365760" algn="just">
              <a:lnSpc>
                <a:spcPts val="4400"/>
              </a:lnSpc>
              <a:spcBef>
                <a:spcPts val="340"/>
              </a:spcBef>
              <a:spcAft>
                <a:spcPts val="0"/>
              </a:spcAft>
              <a:buFont typeface="Symbol"/>
              <a:buChar char="·"/>
            </a:pPr>
            <a:r>
              <a:rPr lang="it-IT" sz="3700" b="1" spc="-21">
                <a:solidFill>
                  <a:srgbClr val="009999"/>
                </a:solidFill>
                <a:latin typeface="Arial" panose="02020603050405020304" pitchFamily="2"/>
              </a:rPr>
              <a:t>Prevenzione primaria </a:t>
            </a:r>
          </a:p>
          <a:p>
            <a:pPr marL="0" marR="0" indent="365760" algn="just">
              <a:lnSpc>
                <a:spcPts val="4400"/>
              </a:lnSpc>
              <a:spcBef>
                <a:spcPts val="330"/>
              </a:spcBef>
              <a:spcAft>
                <a:spcPts val="0"/>
              </a:spcAft>
              <a:buFont typeface="Symbol"/>
              <a:buChar char="·"/>
            </a:pPr>
            <a:r>
              <a:rPr lang="it-IT" sz="3700" b="1" spc="-21">
                <a:solidFill>
                  <a:srgbClr val="009999"/>
                </a:solidFill>
                <a:latin typeface="Arial" panose="02020603050405020304" pitchFamily="2"/>
              </a:rPr>
              <a:t>Prevenzione secondaria </a:t>
            </a:r>
          </a:p>
          <a:p>
            <a:pPr marL="0" marR="0" indent="365760" algn="just">
              <a:lnSpc>
                <a:spcPts val="4400"/>
              </a:lnSpc>
              <a:spcBef>
                <a:spcPts val="325"/>
              </a:spcBef>
              <a:spcAft>
                <a:spcPts val="0"/>
              </a:spcAft>
              <a:buFont typeface="Symbol"/>
              <a:buChar char="·"/>
            </a:pPr>
            <a:r>
              <a:rPr lang="it-IT" sz="3700" b="1" spc="-30">
                <a:solidFill>
                  <a:srgbClr val="009999"/>
                </a:solidFill>
                <a:latin typeface="Arial" panose="02020603050405020304" pitchFamily="2"/>
              </a:rPr>
              <a:t>Cura in elezione </a:t>
            </a:r>
          </a:p>
          <a:p>
            <a:pPr marL="0" marR="0" indent="365760" algn="just">
              <a:lnSpc>
                <a:spcPts val="4400"/>
              </a:lnSpc>
              <a:spcBef>
                <a:spcPts val="330"/>
              </a:spcBef>
              <a:spcAft>
                <a:spcPts val="0"/>
              </a:spcAft>
              <a:buFont typeface="Symbol"/>
              <a:buChar char="·"/>
            </a:pPr>
            <a:r>
              <a:rPr lang="it-IT" sz="3700" b="1" spc="-25">
                <a:solidFill>
                  <a:srgbClr val="009999"/>
                </a:solidFill>
                <a:latin typeface="Arial" panose="02020603050405020304" pitchFamily="2"/>
              </a:rPr>
              <a:t>Cura in emergenza </a:t>
            </a:r>
          </a:p>
          <a:p>
            <a:pPr marL="0" marR="0" indent="365760" algn="just">
              <a:lnSpc>
                <a:spcPts val="4400"/>
              </a:lnSpc>
              <a:spcBef>
                <a:spcPts val="325"/>
              </a:spcBef>
              <a:spcAft>
                <a:spcPts val="0"/>
              </a:spcAft>
              <a:buFont typeface="Symbol"/>
              <a:buChar char="·"/>
            </a:pPr>
            <a:r>
              <a:rPr lang="it-IT" sz="3700" b="1" spc="-30">
                <a:solidFill>
                  <a:srgbClr val="009999"/>
                </a:solidFill>
                <a:latin typeface="Arial" panose="02020603050405020304" pitchFamily="2"/>
              </a:rPr>
              <a:t>Riabilitazione </a:t>
            </a:r>
          </a:p>
          <a:p>
            <a:pPr marL="0" marR="0" indent="365760" algn="just">
              <a:lnSpc>
                <a:spcPts val="4400"/>
              </a:lnSpc>
              <a:spcBef>
                <a:spcPts val="325"/>
              </a:spcBef>
              <a:spcAft>
                <a:spcPts val="8285"/>
              </a:spcAft>
              <a:buFont typeface="Symbol"/>
              <a:buChar char="·"/>
            </a:pPr>
            <a:r>
              <a:rPr lang="it-IT" sz="3700" b="1" spc="-44">
                <a:solidFill>
                  <a:srgbClr val="009999"/>
                </a:solidFill>
                <a:latin typeface="Arial" panose="02020603050405020304" pitchFamily="2"/>
              </a:rPr>
              <a:t>Cronicità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egnaposto testo 2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00" name="Segnaposto testo 299"/>
          <p:cNvSpPr>
            <a:spLocks noGrp="1"/>
          </p:cNvSpPr>
          <p:nvPr>
            <p:ph type="body" idx="10"/>
          </p:nvPr>
        </p:nvSpPr>
        <p:spPr>
          <a:xfrm>
            <a:off x="1350011" y="2145033"/>
            <a:ext cx="8458200" cy="5066665"/>
          </a:xfrm>
          <a:prstGeom prst="rect">
            <a:avLst/>
          </a:prstGeom>
          <a:noFill/>
          <a:ln w="0" cmpd="sng">
            <a:noFill/>
            <a:prstDash val="solid"/>
          </a:ln>
        </p:spPr>
        <p:txBody>
          <a:bodyPr vert="horz" lIns="0" tIns="0" rIns="0" bIns="0" anchor="t"/>
          <a:lstStyle>
            <a:lvl1pPr marL="365070" marR="0" indent="0" algn="just">
              <a:lnSpc>
                <a:spcPts val="3878"/>
              </a:lnSpc>
              <a:spcBef>
                <a:spcPts val="1067"/>
              </a:spcBef>
              <a:spcAft>
                <a:spcPts val="7916"/>
              </a:spcAft>
              <a:defRPr/>
            </a:lvl1pPr>
          </a:lstStyle>
          <a:p>
            <a:pPr marL="0" marR="0" indent="0" algn="just">
              <a:lnSpc>
                <a:spcPts val="3400"/>
              </a:lnSpc>
              <a:spcAft>
                <a:spcPts val="0"/>
              </a:spcAft>
            </a:pPr>
            <a:r>
              <a:rPr lang="it-IT" sz="3000" spc="-10">
                <a:solidFill>
                  <a:srgbClr val="000000"/>
                </a:solidFill>
                <a:latin typeface="Arial" panose="02020603050405020304" pitchFamily="2"/>
              </a:rPr>
              <a:t>Disegnata sulla base dei principi di </a:t>
            </a:r>
          </a:p>
          <a:p>
            <a:pPr marL="320040" marR="0" indent="0" algn="just">
              <a:lnSpc>
                <a:spcPts val="3400"/>
              </a:lnSpc>
              <a:spcBef>
                <a:spcPts val="910"/>
              </a:spcBef>
              <a:spcAft>
                <a:spcPts val="0"/>
              </a:spcAft>
            </a:pPr>
            <a:r>
              <a:rPr lang="it-IT" sz="3000" b="1" spc="-10">
                <a:solidFill>
                  <a:srgbClr val="009999"/>
                </a:solidFill>
                <a:latin typeface="Arial" panose="02020603050405020304" pitchFamily="2"/>
              </a:rPr>
              <a:t>Sussidiarietà </a:t>
            </a:r>
          </a:p>
          <a:p>
            <a:pPr marL="320040" marR="0" indent="0" algn="just">
              <a:lnSpc>
                <a:spcPts val="3400"/>
              </a:lnSpc>
              <a:spcBef>
                <a:spcPts val="935"/>
              </a:spcBef>
              <a:spcAft>
                <a:spcPts val="0"/>
              </a:spcAft>
            </a:pPr>
            <a:r>
              <a:rPr lang="it-IT" sz="3000" b="1" spc="-5">
                <a:solidFill>
                  <a:srgbClr val="009999"/>
                </a:solidFill>
                <a:latin typeface="Arial" panose="02020603050405020304" pitchFamily="2"/>
              </a:rPr>
              <a:t>Continuità di cura </a:t>
            </a:r>
          </a:p>
          <a:p>
            <a:pPr marL="320040" marR="0" indent="0" algn="just">
              <a:lnSpc>
                <a:spcPts val="3400"/>
              </a:lnSpc>
              <a:spcBef>
                <a:spcPts val="935"/>
              </a:spcBef>
              <a:spcAft>
                <a:spcPts val="0"/>
              </a:spcAft>
            </a:pPr>
            <a:r>
              <a:rPr lang="it-IT" sz="3000" b="1" spc="30">
                <a:solidFill>
                  <a:srgbClr val="009999"/>
                </a:solidFill>
                <a:latin typeface="Arial" panose="02020603050405020304" pitchFamily="2"/>
              </a:rPr>
              <a:t>Rispondenza ai criteri di appropriatezza, </a:t>
            </a:r>
          </a:p>
          <a:p>
            <a:pPr marL="320040" marR="0" indent="0" algn="just">
              <a:lnSpc>
                <a:spcPts val="3400"/>
              </a:lnSpc>
              <a:spcBef>
                <a:spcPts val="215"/>
              </a:spcBef>
              <a:spcAft>
                <a:spcPts val="0"/>
              </a:spcAft>
            </a:pPr>
            <a:r>
              <a:rPr lang="it-IT" sz="3000" b="1" spc="0">
                <a:solidFill>
                  <a:srgbClr val="009999"/>
                </a:solidFill>
                <a:latin typeface="Arial" panose="02020603050405020304" pitchFamily="2"/>
              </a:rPr>
              <a:t>efficacia, efficienza ed economicità </a:t>
            </a:r>
          </a:p>
          <a:p>
            <a:pPr marL="320040" marR="0" indent="0" algn="just">
              <a:lnSpc>
                <a:spcPts val="3400"/>
              </a:lnSpc>
              <a:spcBef>
                <a:spcPts val="935"/>
              </a:spcBef>
              <a:spcAft>
                <a:spcPts val="0"/>
              </a:spcAft>
            </a:pPr>
            <a:r>
              <a:rPr lang="it-IT" sz="3000" b="1" spc="-5">
                <a:solidFill>
                  <a:srgbClr val="009999"/>
                </a:solidFill>
                <a:latin typeface="Arial" panose="02020603050405020304" pitchFamily="2"/>
              </a:rPr>
              <a:t>Livelli di complessità </a:t>
            </a:r>
          </a:p>
          <a:p>
            <a:pPr marL="320040" marR="0" indent="0" algn="just">
              <a:lnSpc>
                <a:spcPts val="3400"/>
              </a:lnSpc>
              <a:spcBef>
                <a:spcPts val="935"/>
              </a:spcBef>
              <a:spcAft>
                <a:spcPts val="0"/>
              </a:spcAft>
            </a:pPr>
            <a:r>
              <a:rPr lang="it-IT" sz="3000" b="1" spc="-5">
                <a:solidFill>
                  <a:srgbClr val="009999"/>
                </a:solidFill>
                <a:latin typeface="Arial" panose="02020603050405020304" pitchFamily="2"/>
              </a:rPr>
              <a:t>Integrazione socio-sanitaria </a:t>
            </a:r>
          </a:p>
          <a:p>
            <a:pPr marL="320040" marR="0" indent="0" algn="just">
              <a:lnSpc>
                <a:spcPts val="3400"/>
              </a:lnSpc>
              <a:spcBef>
                <a:spcPts val="935"/>
              </a:spcBef>
              <a:spcAft>
                <a:spcPts val="6940"/>
              </a:spcAft>
            </a:pPr>
            <a:r>
              <a:rPr lang="it-IT" sz="3000" b="1" spc="0">
                <a:solidFill>
                  <a:srgbClr val="009999"/>
                </a:solidFill>
                <a:latin typeface="Arial" panose="02020603050405020304" pitchFamily="2"/>
              </a:rPr>
              <a:t>Autonomia imprenditoriale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egnaposto testo 3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08" name="Segnaposto testo 307"/>
          <p:cNvSpPr>
            <a:spLocks noGrp="1"/>
          </p:cNvSpPr>
          <p:nvPr>
            <p:ph type="body" idx="10"/>
          </p:nvPr>
        </p:nvSpPr>
        <p:spPr>
          <a:xfrm>
            <a:off x="1319532" y="2099312"/>
            <a:ext cx="8458200" cy="5112385"/>
          </a:xfrm>
          <a:prstGeom prst="rect">
            <a:avLst/>
          </a:prstGeom>
          <a:noFill/>
          <a:ln w="0" cmpd="sng">
            <a:noFill/>
            <a:prstDash val="solid"/>
          </a:ln>
        </p:spPr>
        <p:txBody>
          <a:bodyPr vert="horz" lIns="0" tIns="0" rIns="0" bIns="0" anchor="t">
            <a:normAutofit fontScale="95000"/>
          </a:bodyPr>
          <a:lstStyle>
            <a:lvl1pPr marL="0" marR="0" indent="0" algn="just">
              <a:lnSpc>
                <a:spcPts val="3878"/>
              </a:lnSpc>
              <a:spcBef>
                <a:spcPts val="639"/>
              </a:spcBef>
              <a:spcAft>
                <a:spcPts val="9365"/>
              </a:spcAft>
              <a:buFont typeface="Symbol"/>
              <a:buChar char="·"/>
              <a:defRPr/>
            </a:lvl1pPr>
          </a:lstStyle>
          <a:p>
            <a:pPr marL="0" marR="0" indent="0" algn="just">
              <a:lnSpc>
                <a:spcPts val="3300"/>
              </a:lnSpc>
              <a:spcAft>
                <a:spcPts val="0"/>
              </a:spcAft>
            </a:pPr>
            <a:r>
              <a:rPr lang="it-IT" sz="3000" spc="-5">
                <a:solidFill>
                  <a:srgbClr val="000000"/>
                </a:solidFill>
                <a:latin typeface="Arial" panose="02020603050405020304" pitchFamily="2"/>
              </a:rPr>
              <a:t>Aziende con personalità giuridica pubblica ed </a:t>
            </a:r>
          </a:p>
          <a:p>
            <a:pPr marL="365760" marR="0" indent="0" algn="just">
              <a:lnSpc>
                <a:spcPts val="3300"/>
              </a:lnSpc>
              <a:spcBef>
                <a:spcPts val="0"/>
              </a:spcBef>
              <a:spcAft>
                <a:spcPts val="0"/>
              </a:spcAft>
            </a:pPr>
            <a:r>
              <a:rPr lang="it-IT" sz="3000" spc="-5">
                <a:solidFill>
                  <a:srgbClr val="000000"/>
                </a:solidFill>
                <a:latin typeface="Arial" panose="02020603050405020304" pitchFamily="2"/>
              </a:rPr>
              <a:t>autonomia imprenditoriale </a:t>
            </a:r>
          </a:p>
          <a:p>
            <a:pPr marL="0" marR="0" indent="0" algn="just">
              <a:lnSpc>
                <a:spcPts val="3400"/>
              </a:lnSpc>
              <a:spcBef>
                <a:spcPts val="550"/>
              </a:spcBef>
              <a:spcAft>
                <a:spcPts val="0"/>
              </a:spcAft>
            </a:pPr>
            <a:r>
              <a:rPr lang="it-IT" sz="3000" spc="0">
                <a:solidFill>
                  <a:srgbClr val="000000"/>
                </a:solidFill>
                <a:latin typeface="Arial" panose="02020603050405020304" pitchFamily="2"/>
              </a:rPr>
              <a:t>Assicurano i livelli essenziali di assistenza </a:t>
            </a:r>
          </a:p>
          <a:p>
            <a:pPr marL="0" marR="0" indent="0" algn="just">
              <a:lnSpc>
                <a:spcPts val="3400"/>
              </a:lnSpc>
              <a:spcBef>
                <a:spcPts val="550"/>
              </a:spcBef>
              <a:spcAft>
                <a:spcPts val="0"/>
              </a:spcAft>
            </a:pPr>
            <a:r>
              <a:rPr lang="it-IT" sz="3000" spc="-5">
                <a:solidFill>
                  <a:srgbClr val="000000"/>
                </a:solidFill>
                <a:latin typeface="Arial" panose="02020603050405020304" pitchFamily="2"/>
              </a:rPr>
              <a:t>Obbligo di pareggio di bilancio </a:t>
            </a:r>
          </a:p>
          <a:p>
            <a:pPr marL="0" marR="0" indent="0" algn="just">
              <a:lnSpc>
                <a:spcPts val="3400"/>
              </a:lnSpc>
              <a:spcBef>
                <a:spcPts val="550"/>
              </a:spcBef>
              <a:spcAft>
                <a:spcPts val="0"/>
              </a:spcAft>
            </a:pPr>
            <a:r>
              <a:rPr lang="it-IT" sz="3000" spc="-25">
                <a:solidFill>
                  <a:srgbClr val="000000"/>
                </a:solidFill>
                <a:latin typeface="Arial" panose="02020603050405020304" pitchFamily="2"/>
              </a:rPr>
              <a:t>Interagiscono con </a:t>
            </a:r>
          </a:p>
          <a:p>
            <a:pPr marL="0" marR="0" indent="320040" algn="just">
              <a:lnSpc>
                <a:spcPts val="3000"/>
              </a:lnSpc>
              <a:spcBef>
                <a:spcPts val="175"/>
              </a:spcBef>
              <a:spcAft>
                <a:spcPts val="0"/>
              </a:spcAft>
              <a:buFont typeface="Symbol"/>
              <a:buChar char="·"/>
            </a:pPr>
            <a:r>
              <a:rPr lang="it-IT" sz="2400" spc="-35">
                <a:solidFill>
                  <a:srgbClr val="000000"/>
                </a:solidFill>
                <a:latin typeface="Arial" panose="02020603050405020304" pitchFamily="2"/>
              </a:rPr>
              <a:t>Aziende Ospedaliere </a:t>
            </a:r>
          </a:p>
          <a:p>
            <a:pPr marL="0" marR="0" indent="320040" algn="just">
              <a:lnSpc>
                <a:spcPts val="3000"/>
              </a:lnSpc>
              <a:spcBef>
                <a:spcPts val="190"/>
              </a:spcBef>
              <a:spcAft>
                <a:spcPts val="0"/>
              </a:spcAft>
              <a:buFont typeface="Symbol"/>
              <a:buChar char="·"/>
            </a:pPr>
            <a:r>
              <a:rPr lang="it-IT" sz="2400" spc="-35">
                <a:solidFill>
                  <a:srgbClr val="000000"/>
                </a:solidFill>
                <a:latin typeface="Arial" panose="02020603050405020304" pitchFamily="2"/>
              </a:rPr>
              <a:t>Aziende Ospedaliere Universitarie </a:t>
            </a:r>
          </a:p>
          <a:p>
            <a:pPr marL="0" marR="0" indent="365760" algn="just">
              <a:lnSpc>
                <a:spcPts val="3000"/>
              </a:lnSpc>
              <a:spcBef>
                <a:spcPts val="190"/>
              </a:spcBef>
              <a:spcAft>
                <a:spcPts val="0"/>
              </a:spcAft>
              <a:buFont typeface="Symbol"/>
              <a:buChar char="·"/>
            </a:pPr>
            <a:r>
              <a:rPr lang="it-IT" sz="2400" spc="-86">
                <a:solidFill>
                  <a:srgbClr val="000000"/>
                </a:solidFill>
                <a:latin typeface="Arial" panose="02020603050405020304" pitchFamily="2"/>
              </a:rPr>
              <a:t>IRCCS </a:t>
            </a:r>
          </a:p>
          <a:p>
            <a:pPr marL="0" marR="0" indent="0" algn="just">
              <a:lnSpc>
                <a:spcPts val="3400"/>
              </a:lnSpc>
              <a:spcBef>
                <a:spcPts val="560"/>
              </a:spcBef>
              <a:spcAft>
                <a:spcPts val="8210"/>
              </a:spcAft>
            </a:pPr>
            <a:r>
              <a:rPr lang="it-IT" sz="3000" spc="-10">
                <a:solidFill>
                  <a:srgbClr val="000000"/>
                </a:solidFill>
                <a:latin typeface="Arial" panose="02020603050405020304" pitchFamily="2"/>
              </a:rPr>
              <a:t>Finanziata a quota capitaria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egnaposto testo 3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16" name="Segnaposto testo 315"/>
          <p:cNvSpPr>
            <a:spLocks noGrp="1"/>
          </p:cNvSpPr>
          <p:nvPr>
            <p:ph type="body" idx="10"/>
          </p:nvPr>
        </p:nvSpPr>
        <p:spPr>
          <a:xfrm>
            <a:off x="1310642" y="2030094"/>
            <a:ext cx="8458200" cy="5181601"/>
          </a:xfrm>
          <a:prstGeom prst="rect">
            <a:avLst/>
          </a:prstGeom>
          <a:noFill/>
          <a:ln w="0" cmpd="sng">
            <a:noFill/>
            <a:prstDash val="solid"/>
          </a:ln>
        </p:spPr>
        <p:txBody>
          <a:bodyPr vert="horz" lIns="0" tIns="88869" rIns="0" bIns="0" anchor="t"/>
          <a:lstStyle>
            <a:lvl1pPr marL="52153" marR="0" indent="365070" algn="just">
              <a:lnSpc>
                <a:spcPts val="3536"/>
              </a:lnSpc>
              <a:spcBef>
                <a:spcPts val="707"/>
              </a:spcBef>
              <a:spcAft>
                <a:spcPts val="7249"/>
              </a:spcAft>
              <a:buFont typeface="Symbol"/>
              <a:buChar char="·"/>
              <a:defRPr/>
            </a:lvl1pPr>
          </a:lstStyle>
          <a:p>
            <a:pPr marL="45720" marR="0" indent="320040" algn="just">
              <a:lnSpc>
                <a:spcPts val="3100"/>
              </a:lnSpc>
              <a:spcAft>
                <a:spcPts val="0"/>
              </a:spcAft>
              <a:buFont typeface="Symbol"/>
              <a:buChar char="·"/>
            </a:pPr>
            <a:r>
              <a:rPr lang="it-IT" sz="2600" spc="0">
                <a:solidFill>
                  <a:srgbClr val="000000"/>
                </a:solidFill>
                <a:latin typeface="Arial" panose="02020603050405020304" pitchFamily="2"/>
              </a:rPr>
              <a:t>Organizzativa: il DG può scegliere la struttura </a:t>
            </a:r>
          </a:p>
          <a:p>
            <a:pPr marL="365760" marR="0" indent="0" algn="just">
              <a:lnSpc>
                <a:spcPts val="3100"/>
              </a:lnSpc>
              <a:spcBef>
                <a:spcPts val="0"/>
              </a:spcBef>
              <a:spcAft>
                <a:spcPts val="0"/>
              </a:spcAft>
            </a:pPr>
            <a:r>
              <a:rPr lang="it-IT" sz="2600" spc="0">
                <a:solidFill>
                  <a:srgbClr val="000000"/>
                </a:solidFill>
                <a:latin typeface="Arial" panose="02020603050405020304" pitchFamily="2"/>
              </a:rPr>
              <a:t>organizzativa più idonea alla gestione delle attività </a:t>
            </a:r>
          </a:p>
          <a:p>
            <a:pPr marL="45720" marR="0" indent="320040" algn="just">
              <a:lnSpc>
                <a:spcPts val="3100"/>
              </a:lnSpc>
              <a:spcBef>
                <a:spcPts val="625"/>
              </a:spcBef>
              <a:spcAft>
                <a:spcPts val="0"/>
              </a:spcAft>
              <a:buFont typeface="Symbol"/>
              <a:buChar char="·"/>
            </a:pPr>
            <a:r>
              <a:rPr lang="it-IT" sz="2600" spc="0">
                <a:solidFill>
                  <a:srgbClr val="000000"/>
                </a:solidFill>
                <a:latin typeface="Arial" panose="02020603050405020304" pitchFamily="2"/>
              </a:rPr>
              <a:t>Tecnica: l’azienda definisce i processi e le modalità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di impiego dei fattori produttivi </a:t>
            </a:r>
          </a:p>
          <a:p>
            <a:pPr marL="45720" marR="0" indent="320040" algn="just">
              <a:lnSpc>
                <a:spcPts val="3100"/>
              </a:lnSpc>
              <a:spcBef>
                <a:spcPts val="625"/>
              </a:spcBef>
              <a:spcAft>
                <a:spcPts val="0"/>
              </a:spcAft>
              <a:buFont typeface="Symbol"/>
              <a:buChar char="·"/>
            </a:pPr>
            <a:r>
              <a:rPr lang="it-IT" sz="2600" spc="0">
                <a:solidFill>
                  <a:srgbClr val="000000"/>
                </a:solidFill>
                <a:latin typeface="Arial" panose="02020603050405020304" pitchFamily="2"/>
              </a:rPr>
              <a:t>Patrimoniale: il DG può disporre dei beni che </a:t>
            </a:r>
          </a:p>
          <a:p>
            <a:pPr marL="365760" marR="0" indent="0" algn="just">
              <a:lnSpc>
                <a:spcPts val="3100"/>
              </a:lnSpc>
              <a:spcBef>
                <a:spcPts val="0"/>
              </a:spcBef>
              <a:spcAft>
                <a:spcPts val="0"/>
              </a:spcAft>
            </a:pPr>
            <a:r>
              <a:rPr lang="it-IT" sz="2600" spc="0">
                <a:solidFill>
                  <a:srgbClr val="000000"/>
                </a:solidFill>
                <a:latin typeface="Arial" panose="02020603050405020304" pitchFamily="2"/>
              </a:rPr>
              <a:t>costituiscono il patrimonio aziendale </a:t>
            </a:r>
          </a:p>
          <a:p>
            <a:pPr marL="45720" marR="0" indent="320040" algn="just">
              <a:lnSpc>
                <a:spcPts val="3100"/>
              </a:lnSpc>
              <a:spcBef>
                <a:spcPts val="625"/>
              </a:spcBef>
              <a:spcAft>
                <a:spcPts val="0"/>
              </a:spcAft>
              <a:buFont typeface="Symbol"/>
              <a:buChar char="·"/>
            </a:pPr>
            <a:r>
              <a:rPr lang="it-IT" sz="2600" spc="0">
                <a:solidFill>
                  <a:srgbClr val="000000"/>
                </a:solidFill>
                <a:latin typeface="Arial" panose="02020603050405020304" pitchFamily="2"/>
              </a:rPr>
              <a:t>Gestionale: il DG fissa gli obiettivi della gestione, </a:t>
            </a:r>
          </a:p>
          <a:p>
            <a:pPr marL="365760" marR="0" indent="0" algn="just">
              <a:lnSpc>
                <a:spcPts val="3100"/>
              </a:lnSpc>
              <a:spcBef>
                <a:spcPts val="0"/>
              </a:spcBef>
              <a:spcAft>
                <a:spcPts val="0"/>
              </a:spcAft>
            </a:pPr>
            <a:r>
              <a:rPr lang="it-IT" sz="2600" spc="0">
                <a:solidFill>
                  <a:srgbClr val="000000"/>
                </a:solidFill>
                <a:latin typeface="Arial" panose="02020603050405020304" pitchFamily="2"/>
              </a:rPr>
              <a:t>programma le attività, distribuisce le risorse, verifica </a:t>
            </a:r>
          </a:p>
          <a:p>
            <a:pPr marL="365760" marR="0" indent="0" algn="just">
              <a:lnSpc>
                <a:spcPts val="3100"/>
              </a:lnSpc>
              <a:spcBef>
                <a:spcPts val="0"/>
              </a:spcBef>
              <a:spcAft>
                <a:spcPts val="0"/>
              </a:spcAft>
            </a:pPr>
            <a:r>
              <a:rPr lang="it-IT" sz="2600" spc="-25">
                <a:solidFill>
                  <a:srgbClr val="000000"/>
                </a:solidFill>
                <a:latin typeface="Arial" panose="02020603050405020304" pitchFamily="2"/>
              </a:rPr>
              <a:t>i risultati </a:t>
            </a:r>
          </a:p>
          <a:p>
            <a:pPr marL="45720" marR="0" indent="320040" algn="just">
              <a:lnSpc>
                <a:spcPts val="3100"/>
              </a:lnSpc>
              <a:spcBef>
                <a:spcPts val="620"/>
              </a:spcBef>
              <a:spcAft>
                <a:spcPts val="6355"/>
              </a:spcAft>
              <a:buFont typeface="Symbol"/>
              <a:buChar char="·"/>
            </a:pPr>
            <a:r>
              <a:rPr lang="it-IT" sz="2600" spc="0">
                <a:solidFill>
                  <a:srgbClr val="000000"/>
                </a:solidFill>
                <a:latin typeface="Arial" panose="02020603050405020304" pitchFamily="2"/>
              </a:rPr>
              <a:t>Contabile: ogni azienda ha un proprio bilancio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egnaposto testo 3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24" name="Segnaposto testo 323"/>
          <p:cNvSpPr>
            <a:spLocks noGrp="1"/>
          </p:cNvSpPr>
          <p:nvPr>
            <p:ph type="body" idx="10"/>
          </p:nvPr>
        </p:nvSpPr>
        <p:spPr>
          <a:xfrm>
            <a:off x="1353187" y="2103123"/>
            <a:ext cx="8369299" cy="5108575"/>
          </a:xfrm>
          <a:prstGeom prst="rect">
            <a:avLst/>
          </a:prstGeom>
          <a:noFill/>
          <a:ln w="0" cmpd="sng">
            <a:noFill/>
            <a:prstDash val="solid"/>
          </a:ln>
        </p:spPr>
        <p:txBody>
          <a:bodyPr vert="horz" lIns="0" tIns="0" rIns="0" bIns="0" anchor="t"/>
          <a:lstStyle>
            <a:lvl1pPr marL="365070" marR="0" indent="0" algn="just">
              <a:lnSpc>
                <a:spcPts val="3764"/>
              </a:lnSpc>
              <a:spcBef>
                <a:spcPts val="0"/>
              </a:spcBef>
              <a:spcAft>
                <a:spcPts val="8310"/>
              </a:spcAft>
              <a:defRPr/>
            </a:lvl1pPr>
          </a:lstStyle>
          <a:p>
            <a:pPr marL="0" marR="0" indent="0" algn="just">
              <a:lnSpc>
                <a:spcPts val="4000"/>
              </a:lnSpc>
              <a:spcAft>
                <a:spcPts val="0"/>
              </a:spcAft>
            </a:pPr>
            <a:r>
              <a:rPr lang="it-IT" sz="3700" b="1" spc="-21">
                <a:solidFill>
                  <a:srgbClr val="009999"/>
                </a:solidFill>
                <a:latin typeface="Arial" panose="02020603050405020304" pitchFamily="2"/>
              </a:rPr>
              <a:t>Il Dipartimento </a:t>
            </a:r>
          </a:p>
          <a:p>
            <a:pPr marL="320040" marR="0" indent="0" algn="just">
              <a:lnSpc>
                <a:spcPts val="3400"/>
              </a:lnSpc>
              <a:spcBef>
                <a:spcPts val="1220"/>
              </a:spcBef>
              <a:spcAft>
                <a:spcPts val="0"/>
              </a:spcAft>
            </a:pPr>
            <a:r>
              <a:rPr lang="it-IT" sz="3000" spc="-10">
                <a:solidFill>
                  <a:srgbClr val="000000"/>
                </a:solidFill>
                <a:latin typeface="Arial" panose="02020603050405020304" pitchFamily="2"/>
              </a:rPr>
              <a:t>Modello ordinario di gestione operativa, </a:t>
            </a:r>
          </a:p>
          <a:p>
            <a:pPr marL="320040" marR="0" indent="0" algn="just">
              <a:lnSpc>
                <a:spcPts val="3300"/>
              </a:lnSpc>
              <a:spcBef>
                <a:spcPts val="0"/>
              </a:spcBef>
              <a:spcAft>
                <a:spcPts val="0"/>
              </a:spcAft>
            </a:pPr>
            <a:r>
              <a:rPr lang="it-IT" sz="3000" spc="0">
                <a:solidFill>
                  <a:srgbClr val="000000"/>
                </a:solidFill>
                <a:latin typeface="Arial" panose="02020603050405020304" pitchFamily="2"/>
              </a:rPr>
              <a:t>opera come struttura di coordinamento per lo </a:t>
            </a:r>
          </a:p>
          <a:p>
            <a:pPr marL="320040" marR="0" indent="0" algn="just">
              <a:lnSpc>
                <a:spcPts val="3300"/>
              </a:lnSpc>
              <a:spcBef>
                <a:spcPts val="0"/>
              </a:spcBef>
              <a:spcAft>
                <a:spcPts val="0"/>
              </a:spcAft>
            </a:pPr>
            <a:r>
              <a:rPr lang="it-IT" sz="3000" spc="-10">
                <a:solidFill>
                  <a:srgbClr val="000000"/>
                </a:solidFill>
                <a:latin typeface="Arial" panose="02020603050405020304" pitchFamily="2"/>
              </a:rPr>
              <a:t>svolgimento di funzioni complesse. </a:t>
            </a:r>
          </a:p>
          <a:p>
            <a:pPr marL="320040" marR="0" indent="0" algn="just">
              <a:lnSpc>
                <a:spcPts val="3300"/>
              </a:lnSpc>
              <a:spcBef>
                <a:spcPts val="560"/>
              </a:spcBef>
              <a:spcAft>
                <a:spcPts val="0"/>
              </a:spcAft>
            </a:pPr>
            <a:r>
              <a:rPr lang="it-IT" sz="3000" spc="-5">
                <a:solidFill>
                  <a:srgbClr val="000000"/>
                </a:solidFill>
                <a:latin typeface="Arial" panose="02020603050405020304" pitchFamily="2"/>
              </a:rPr>
              <a:t>Opera per processi e condivide risorse </a:t>
            </a:r>
          </a:p>
          <a:p>
            <a:pPr marL="320040" marR="0" indent="0" algn="just">
              <a:lnSpc>
                <a:spcPts val="3300"/>
              </a:lnSpc>
              <a:spcBef>
                <a:spcPts val="0"/>
              </a:spcBef>
              <a:spcAft>
                <a:spcPts val="0"/>
              </a:spcAft>
            </a:pPr>
            <a:r>
              <a:rPr lang="it-IT" sz="3000" spc="-5">
                <a:solidFill>
                  <a:srgbClr val="000000"/>
                </a:solidFill>
                <a:latin typeface="Arial" panose="02020603050405020304" pitchFamily="2"/>
              </a:rPr>
              <a:t>finalizzate allo stesso obiettivo </a:t>
            </a:r>
          </a:p>
          <a:p>
            <a:pPr marL="320040" marR="0" indent="0" algn="just">
              <a:lnSpc>
                <a:spcPts val="3300"/>
              </a:lnSpc>
              <a:spcBef>
                <a:spcPts val="560"/>
              </a:spcBef>
              <a:spcAft>
                <a:spcPts val="0"/>
              </a:spcAft>
            </a:pPr>
            <a:r>
              <a:rPr lang="it-IT" sz="3000" spc="-5">
                <a:solidFill>
                  <a:srgbClr val="000000"/>
                </a:solidFill>
                <a:latin typeface="Arial" panose="02020603050405020304" pitchFamily="2"/>
              </a:rPr>
              <a:t>E’ soggetto negoziale nei rapporti con la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Direzione Generale e le altre strutture </a:t>
            </a:r>
          </a:p>
          <a:p>
            <a:pPr marL="320040" marR="0" indent="0" algn="just">
              <a:lnSpc>
                <a:spcPts val="3300"/>
              </a:lnSpc>
              <a:spcBef>
                <a:spcPts val="0"/>
              </a:spcBef>
              <a:spcAft>
                <a:spcPts val="7285"/>
              </a:spcAft>
            </a:pPr>
            <a:r>
              <a:rPr lang="it-IT" sz="3000" spc="-25">
                <a:solidFill>
                  <a:srgbClr val="000000"/>
                </a:solidFill>
                <a:latin typeface="Arial" panose="02020603050405020304" pitchFamily="2"/>
              </a:rPr>
              <a:t>aziendali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testo 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2" name="Segnaposto testo 31"/>
          <p:cNvSpPr>
            <a:spLocks noGrp="1"/>
          </p:cNvSpPr>
          <p:nvPr>
            <p:ph type="body" idx="10"/>
          </p:nvPr>
        </p:nvSpPr>
        <p:spPr>
          <a:xfrm>
            <a:off x="1350648" y="2103123"/>
            <a:ext cx="8369299" cy="5108575"/>
          </a:xfrm>
          <a:prstGeom prst="rect">
            <a:avLst/>
          </a:prstGeom>
          <a:noFill/>
          <a:ln w="0" cmpd="sng">
            <a:noFill/>
            <a:prstDash val="solid"/>
          </a:ln>
        </p:spPr>
        <p:txBody>
          <a:bodyPr vert="horz" lIns="0" tIns="0" rIns="0" bIns="0" anchor="t"/>
          <a:lstStyle>
            <a:lvl1pPr marL="365070" marR="0" indent="0" algn="just">
              <a:lnSpc>
                <a:spcPts val="3764"/>
              </a:lnSpc>
              <a:spcBef>
                <a:spcPts val="0"/>
              </a:spcBef>
              <a:spcAft>
                <a:spcPts val="9217"/>
              </a:spcAft>
              <a:defRPr/>
            </a:lvl1pPr>
          </a:lstStyle>
          <a:p>
            <a:pPr marL="320040" marR="0" indent="0" algn="just">
              <a:lnSpc>
                <a:spcPts val="4000"/>
              </a:lnSpc>
              <a:spcAft>
                <a:spcPts val="0"/>
              </a:spcAft>
            </a:pPr>
            <a:r>
              <a:rPr lang="it-IT" sz="3700" b="1" spc="-86">
                <a:solidFill>
                  <a:srgbClr val="FF0000"/>
                </a:solidFill>
                <a:latin typeface="Arial" panose="02020603050405020304" pitchFamily="2"/>
              </a:rPr>
              <a:t>1943 </a:t>
            </a:r>
          </a:p>
          <a:p>
            <a:pPr marL="320040" marR="0" indent="0" algn="just">
              <a:lnSpc>
                <a:spcPts val="3300"/>
              </a:lnSpc>
              <a:spcBef>
                <a:spcPts val="550"/>
              </a:spcBef>
              <a:spcAft>
                <a:spcPts val="0"/>
              </a:spcAft>
            </a:pPr>
            <a:r>
              <a:rPr lang="it-IT" sz="3000" spc="-10">
                <a:solidFill>
                  <a:srgbClr val="000000"/>
                </a:solidFill>
                <a:latin typeface="Arial" panose="02020603050405020304" pitchFamily="2"/>
              </a:rPr>
              <a:t>La legge 138 rende obbligatoria </a:t>
            </a:r>
          </a:p>
          <a:p>
            <a:pPr marL="320040" marR="0" indent="0" algn="just">
              <a:lnSpc>
                <a:spcPts val="3200"/>
              </a:lnSpc>
              <a:spcBef>
                <a:spcPts val="0"/>
              </a:spcBef>
              <a:spcAft>
                <a:spcPts val="0"/>
              </a:spcAft>
            </a:pPr>
            <a:r>
              <a:rPr lang="it-IT" sz="3000" spc="-10">
                <a:solidFill>
                  <a:srgbClr val="000000"/>
                </a:solidFill>
                <a:latin typeface="Arial" panose="02020603050405020304" pitchFamily="2"/>
              </a:rPr>
              <a:t>l’assicurazione sociale di malattia dei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lavoratori dipendenti, fino a quel tempo su </a:t>
            </a:r>
          </a:p>
          <a:p>
            <a:pPr marL="320040" marR="0" indent="0" algn="just">
              <a:lnSpc>
                <a:spcPts val="3300"/>
              </a:lnSpc>
              <a:spcBef>
                <a:spcPts val="0"/>
              </a:spcBef>
              <a:spcAft>
                <a:spcPts val="0"/>
              </a:spcAft>
            </a:pPr>
            <a:r>
              <a:rPr lang="it-IT" sz="3000" spc="-25">
                <a:solidFill>
                  <a:srgbClr val="000000"/>
                </a:solidFill>
                <a:latin typeface="Arial" panose="02020603050405020304" pitchFamily="2"/>
              </a:rPr>
              <a:t>base volontaria. </a:t>
            </a:r>
          </a:p>
          <a:p>
            <a:pPr marL="320040" marR="0" indent="0" algn="just">
              <a:lnSpc>
                <a:spcPts val="3400"/>
              </a:lnSpc>
              <a:spcBef>
                <a:spcPts val="565"/>
              </a:spcBef>
              <a:spcAft>
                <a:spcPts val="0"/>
              </a:spcAft>
            </a:pPr>
            <a:r>
              <a:rPr lang="it-IT" sz="3000" spc="-10">
                <a:solidFill>
                  <a:srgbClr val="000000"/>
                </a:solidFill>
                <a:latin typeface="Arial" panose="02020603050405020304" pitchFamily="2"/>
              </a:rPr>
              <a:t>Restano esclusi i non lavoratori. </a:t>
            </a:r>
          </a:p>
          <a:p>
            <a:pPr marL="320040" marR="0" indent="0" algn="just">
              <a:lnSpc>
                <a:spcPts val="3300"/>
              </a:lnSpc>
              <a:spcBef>
                <a:spcPts val="565"/>
              </a:spcBef>
              <a:spcAft>
                <a:spcPts val="0"/>
              </a:spcAft>
            </a:pPr>
            <a:r>
              <a:rPr lang="it-IT" sz="3000" spc="-5">
                <a:solidFill>
                  <a:srgbClr val="000000"/>
                </a:solidFill>
                <a:latin typeface="Arial" panose="02020603050405020304" pitchFamily="2"/>
              </a:rPr>
              <a:t>Le istituzioni mutualistiche garantiscono sia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l’assistenza sanitaria generica e specialistica, </a:t>
            </a:r>
          </a:p>
          <a:p>
            <a:pPr marL="320040" marR="0" indent="0" algn="just">
              <a:lnSpc>
                <a:spcPts val="3300"/>
              </a:lnSpc>
              <a:spcBef>
                <a:spcPts val="0"/>
              </a:spcBef>
              <a:spcAft>
                <a:spcPts val="8080"/>
              </a:spcAft>
            </a:pPr>
            <a:r>
              <a:rPr lang="it-IT" sz="3000" spc="-5">
                <a:solidFill>
                  <a:srgbClr val="000000"/>
                </a:solidFill>
                <a:latin typeface="Arial" panose="02020603050405020304" pitchFamily="2"/>
              </a:rPr>
              <a:t>sia quella ospedaliera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egnaposto testo 3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30" name="Segnaposto testo 329"/>
          <p:cNvSpPr>
            <a:spLocks noGrp="1"/>
          </p:cNvSpPr>
          <p:nvPr>
            <p:ph type="body" idx="10"/>
          </p:nvPr>
        </p:nvSpPr>
        <p:spPr>
          <a:xfrm>
            <a:off x="1334770" y="350520"/>
            <a:ext cx="7480300" cy="1807210"/>
          </a:xfrm>
          <a:prstGeom prst="rect">
            <a:avLst/>
          </a:prstGeom>
          <a:noFill/>
          <a:ln w="0" cmpd="sng">
            <a:noFill/>
            <a:prstDash val="solid"/>
          </a:ln>
        </p:spPr>
        <p:txBody>
          <a:bodyPr vert="horz" lIns="0" tIns="686828" rIns="0" bIns="0" anchor="t"/>
          <a:lstStyle>
            <a:lvl1pPr marL="0" marR="0" indent="0" algn="l">
              <a:lnSpc>
                <a:spcPts val="6160"/>
              </a:lnSpc>
              <a:spcAft>
                <a:spcPts val="3793"/>
              </a:spcAft>
              <a:defRPr/>
            </a:lvl1pPr>
          </a:lstStyle>
          <a:p>
            <a:pPr marL="0" marR="0" indent="0" algn="l">
              <a:lnSpc>
                <a:spcPts val="5400"/>
              </a:lnSpc>
              <a:spcAft>
                <a:spcPts val="3325"/>
              </a:spcAft>
            </a:pPr>
            <a:r>
              <a:rPr lang="it-IT" sz="4800" b="1" spc="-21">
                <a:solidFill>
                  <a:srgbClr val="FF0000"/>
                </a:solidFill>
                <a:latin typeface="Arial" panose="02020603050405020304" pitchFamily="2"/>
              </a:rPr>
              <a:t>Le strutture operative </a:t>
            </a:r>
          </a:p>
        </p:txBody>
      </p:sp>
      <p:sp>
        <p:nvSpPr>
          <p:cNvPr id="331" name="Segnaposto testo 330"/>
          <p:cNvSpPr>
            <a:spLocks noGrp="1"/>
          </p:cNvSpPr>
          <p:nvPr>
            <p:ph type="body" idx="10"/>
          </p:nvPr>
        </p:nvSpPr>
        <p:spPr>
          <a:xfrm>
            <a:off x="1334770" y="2157732"/>
            <a:ext cx="7480300" cy="5053965"/>
          </a:xfrm>
          <a:prstGeom prst="rect">
            <a:avLst/>
          </a:prstGeom>
          <a:noFill/>
          <a:ln w="0" cmpd="sng">
            <a:noFill/>
            <a:prstDash val="solid"/>
          </a:ln>
        </p:spPr>
        <p:txBody>
          <a:bodyPr vert="horz" lIns="0" tIns="0" rIns="0" bIns="0" anchor="t"/>
          <a:lstStyle>
            <a:lvl1pPr marL="417222" marR="0" indent="0" algn="just">
              <a:lnSpc>
                <a:spcPts val="3878"/>
              </a:lnSpc>
              <a:spcBef>
                <a:spcPts val="240"/>
              </a:spcBef>
              <a:spcAft>
                <a:spcPts val="14972"/>
              </a:spcAft>
              <a:buFont typeface="Symbol"/>
              <a:buChar char="·"/>
              <a:defRPr/>
            </a:lvl1pPr>
          </a:lstStyle>
          <a:p>
            <a:pPr marL="0" marR="0" indent="0" algn="just">
              <a:lnSpc>
                <a:spcPts val="4000"/>
              </a:lnSpc>
              <a:spcAft>
                <a:spcPts val="0"/>
              </a:spcAft>
            </a:pPr>
            <a:r>
              <a:rPr lang="it-IT" sz="3700" b="1" spc="-21">
                <a:solidFill>
                  <a:srgbClr val="009999"/>
                </a:solidFill>
                <a:latin typeface="Arial" panose="02020603050405020304" pitchFamily="2"/>
              </a:rPr>
              <a:t>Il Dipartimento </a:t>
            </a:r>
          </a:p>
          <a:p>
            <a:pPr marL="0" marR="0" indent="0" algn="just">
              <a:lnSpc>
                <a:spcPts val="3400"/>
              </a:lnSpc>
              <a:spcBef>
                <a:spcPts val="905"/>
              </a:spcBef>
              <a:spcAft>
                <a:spcPts val="0"/>
              </a:spcAft>
            </a:pPr>
            <a:r>
              <a:rPr lang="it-IT" sz="3000" spc="-10">
                <a:solidFill>
                  <a:srgbClr val="000000"/>
                </a:solidFill>
                <a:latin typeface="Arial" panose="02020603050405020304" pitchFamily="2"/>
              </a:rPr>
              <a:t>Si articola al proprio interno in </a:t>
            </a:r>
          </a:p>
          <a:p>
            <a:pPr marL="0" marR="0" indent="365760" algn="just">
              <a:lnSpc>
                <a:spcPts val="4400"/>
              </a:lnSpc>
              <a:spcBef>
                <a:spcPts val="780"/>
              </a:spcBef>
              <a:spcAft>
                <a:spcPts val="0"/>
              </a:spcAft>
              <a:buFont typeface="Symbol"/>
              <a:buChar char="·"/>
            </a:pPr>
            <a:r>
              <a:rPr lang="it-IT" sz="3700" b="1" spc="-10">
                <a:solidFill>
                  <a:srgbClr val="009999"/>
                </a:solidFill>
                <a:latin typeface="Arial" panose="02020603050405020304" pitchFamily="2"/>
              </a:rPr>
              <a:t>UOC</a:t>
            </a:r>
            <a:r>
              <a:rPr lang="it-IT" sz="3000" spc="-10">
                <a:solidFill>
                  <a:srgbClr val="000000"/>
                </a:solidFill>
                <a:latin typeface="Arial" panose="02020603050405020304" pitchFamily="2"/>
              </a:rPr>
              <a:t> Unità Operative Complesse </a:t>
            </a:r>
          </a:p>
          <a:p>
            <a:pPr marL="0" marR="0" indent="365760" algn="just">
              <a:lnSpc>
                <a:spcPts val="4400"/>
              </a:lnSpc>
              <a:spcBef>
                <a:spcPts val="755"/>
              </a:spcBef>
              <a:spcAft>
                <a:spcPts val="0"/>
              </a:spcAft>
              <a:buFont typeface="Symbol"/>
              <a:buChar char="·"/>
            </a:pPr>
            <a:r>
              <a:rPr lang="it-IT" sz="3700" b="1" spc="-15">
                <a:solidFill>
                  <a:srgbClr val="009999"/>
                </a:solidFill>
                <a:latin typeface="Arial" panose="02020603050405020304" pitchFamily="2"/>
              </a:rPr>
              <a:t>UOS</a:t>
            </a:r>
            <a:r>
              <a:rPr lang="it-IT" sz="3000" spc="-15">
                <a:solidFill>
                  <a:srgbClr val="000000"/>
                </a:solidFill>
                <a:latin typeface="Arial" panose="02020603050405020304" pitchFamily="2"/>
              </a:rPr>
              <a:t> Unità Operative Semplici </a:t>
            </a:r>
          </a:p>
          <a:p>
            <a:pPr marL="0" marR="0" indent="0" algn="just">
              <a:lnSpc>
                <a:spcPts val="3400"/>
              </a:lnSpc>
              <a:spcBef>
                <a:spcPts val="905"/>
              </a:spcBef>
              <a:spcAft>
                <a:spcPts val="0"/>
              </a:spcAft>
            </a:pPr>
            <a:r>
              <a:rPr lang="it-IT" sz="3000" spc="-21">
                <a:solidFill>
                  <a:srgbClr val="000000"/>
                </a:solidFill>
                <a:latin typeface="Arial" panose="02020603050405020304" pitchFamily="2"/>
              </a:rPr>
              <a:t>omogenee, omologhe, affini , complementari </a:t>
            </a:r>
          </a:p>
          <a:p>
            <a:pPr marL="365760" marR="0" indent="0" algn="just">
              <a:lnSpc>
                <a:spcPts val="3400"/>
              </a:lnSpc>
              <a:spcBef>
                <a:spcPts val="210"/>
              </a:spcBef>
              <a:spcAft>
                <a:spcPts val="13125"/>
              </a:spcAft>
            </a:pPr>
            <a:r>
              <a:rPr lang="it-IT" sz="3000" spc="-15">
                <a:solidFill>
                  <a:srgbClr val="000000"/>
                </a:solidFill>
                <a:latin typeface="Arial" panose="02020603050405020304" pitchFamily="2"/>
              </a:rPr>
              <a:t>che perseguono finalità comuni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egnaposto testo 3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40" name="Segnaposto testo 339"/>
          <p:cNvSpPr>
            <a:spLocks noGrp="1"/>
          </p:cNvSpPr>
          <p:nvPr>
            <p:ph type="body" idx="10"/>
          </p:nvPr>
        </p:nvSpPr>
        <p:spPr>
          <a:xfrm>
            <a:off x="1353187" y="2157732"/>
            <a:ext cx="8369299" cy="5053965"/>
          </a:xfrm>
          <a:prstGeom prst="rect">
            <a:avLst/>
          </a:prstGeom>
          <a:noFill/>
          <a:ln w="0" cmpd="sng">
            <a:noFill/>
            <a:prstDash val="solid"/>
          </a:ln>
        </p:spPr>
        <p:txBody>
          <a:bodyPr vert="horz" lIns="0" tIns="0" rIns="0" bIns="0" anchor="t"/>
          <a:lstStyle>
            <a:lvl1pPr marL="365070" marR="0" indent="0" algn="just">
              <a:lnSpc>
                <a:spcPts val="3878"/>
              </a:lnSpc>
              <a:spcBef>
                <a:spcPts val="234"/>
              </a:spcBef>
              <a:spcAft>
                <a:spcPts val="9382"/>
              </a:spcAft>
              <a:defRPr/>
            </a:lvl1pPr>
          </a:lstStyle>
          <a:p>
            <a:pPr marL="0" marR="0" indent="0" algn="just">
              <a:lnSpc>
                <a:spcPts val="4000"/>
              </a:lnSpc>
              <a:spcAft>
                <a:spcPts val="0"/>
              </a:spcAft>
            </a:pPr>
            <a:r>
              <a:rPr lang="it-IT" sz="3700" b="1" spc="-21">
                <a:solidFill>
                  <a:srgbClr val="009999"/>
                </a:solidFill>
                <a:latin typeface="Arial" panose="02020603050405020304" pitchFamily="2"/>
              </a:rPr>
              <a:t>Il Dipartimento </a:t>
            </a:r>
          </a:p>
          <a:p>
            <a:pPr marL="320040" marR="0" indent="0" algn="just">
              <a:lnSpc>
                <a:spcPts val="3400"/>
              </a:lnSpc>
              <a:spcBef>
                <a:spcPts val="1650"/>
              </a:spcBef>
              <a:spcAft>
                <a:spcPts val="0"/>
              </a:spcAft>
            </a:pPr>
            <a:r>
              <a:rPr lang="it-IT" sz="3000" spc="-5">
                <a:solidFill>
                  <a:srgbClr val="000000"/>
                </a:solidFill>
                <a:latin typeface="Arial" panose="02020603050405020304" pitchFamily="2"/>
              </a:rPr>
              <a:t>le strutture interne, mantengono la loro </a:t>
            </a:r>
          </a:p>
          <a:p>
            <a:pPr marL="320040" marR="0" indent="0" algn="just">
              <a:lnSpc>
                <a:spcPts val="3400"/>
              </a:lnSpc>
              <a:spcBef>
                <a:spcPts val="325"/>
              </a:spcBef>
              <a:spcAft>
                <a:spcPts val="0"/>
              </a:spcAft>
            </a:pPr>
            <a:r>
              <a:rPr lang="it-IT" sz="3000" spc="-5">
                <a:solidFill>
                  <a:srgbClr val="000000"/>
                </a:solidFill>
                <a:latin typeface="Arial" panose="02020603050405020304" pitchFamily="2"/>
              </a:rPr>
              <a:t>autonomia e responsabilità professionale, ma </a:t>
            </a:r>
          </a:p>
          <a:p>
            <a:pPr marL="320040" marR="0" indent="0" algn="just">
              <a:lnSpc>
                <a:spcPts val="3400"/>
              </a:lnSpc>
              <a:spcBef>
                <a:spcPts val="205"/>
              </a:spcBef>
              <a:spcAft>
                <a:spcPts val="0"/>
              </a:spcAft>
            </a:pPr>
            <a:r>
              <a:rPr lang="it-IT" sz="3000" spc="0">
                <a:solidFill>
                  <a:srgbClr val="000000"/>
                </a:solidFill>
                <a:latin typeface="Arial" panose="02020603050405020304" pitchFamily="2"/>
              </a:rPr>
              <a:t>sono tra loro interdipendenti al fine di costruire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risposte di salute unitarie, flessibili, razionali, </a:t>
            </a:r>
          </a:p>
          <a:p>
            <a:pPr marL="320040" marR="0" indent="0" algn="just">
              <a:lnSpc>
                <a:spcPts val="3400"/>
              </a:lnSpc>
              <a:spcBef>
                <a:spcPts val="205"/>
              </a:spcBef>
              <a:spcAft>
                <a:spcPts val="0"/>
              </a:spcAft>
            </a:pPr>
            <a:r>
              <a:rPr lang="it-IT" sz="3000" spc="-10">
                <a:solidFill>
                  <a:srgbClr val="000000"/>
                </a:solidFill>
                <a:latin typeface="Arial" panose="02020603050405020304" pitchFamily="2"/>
              </a:rPr>
              <a:t>tempestive e complete. </a:t>
            </a:r>
          </a:p>
          <a:p>
            <a:pPr marL="320040" marR="0" indent="0" algn="just">
              <a:lnSpc>
                <a:spcPts val="3400"/>
              </a:lnSpc>
              <a:spcBef>
                <a:spcPts val="925"/>
              </a:spcBef>
              <a:spcAft>
                <a:spcPts val="0"/>
              </a:spcAft>
            </a:pPr>
            <a:r>
              <a:rPr lang="it-IT" sz="3000" spc="-5">
                <a:solidFill>
                  <a:srgbClr val="000000"/>
                </a:solidFill>
                <a:latin typeface="Arial" panose="02020603050405020304" pitchFamily="2"/>
              </a:rPr>
              <a:t>A tal fine vengono adottate regole condivise di </a:t>
            </a:r>
          </a:p>
          <a:p>
            <a:pPr marL="320040" marR="0" indent="0" algn="just">
              <a:lnSpc>
                <a:spcPts val="3400"/>
              </a:lnSpc>
              <a:spcBef>
                <a:spcPts val="205"/>
              </a:spcBef>
              <a:spcAft>
                <a:spcPts val="8225"/>
              </a:spcAft>
            </a:pPr>
            <a:r>
              <a:rPr lang="it-IT" sz="3000" spc="-5">
                <a:solidFill>
                  <a:srgbClr val="000000"/>
                </a:solidFill>
                <a:latin typeface="Arial" panose="02020603050405020304" pitchFamily="2"/>
              </a:rPr>
              <a:t>comportamento assistenziale ed economico.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egnaposto testo 3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48" name="Segnaposto testo 347"/>
          <p:cNvSpPr>
            <a:spLocks noGrp="1"/>
          </p:cNvSpPr>
          <p:nvPr>
            <p:ph type="body" idx="10"/>
          </p:nvPr>
        </p:nvSpPr>
        <p:spPr>
          <a:xfrm>
            <a:off x="1350011" y="2146300"/>
            <a:ext cx="8458200" cy="1137920"/>
          </a:xfrm>
          <a:prstGeom prst="rect">
            <a:avLst/>
          </a:prstGeom>
          <a:noFill/>
          <a:ln w="0" cmpd="sng">
            <a:noFill/>
            <a:prstDash val="solid"/>
          </a:ln>
        </p:spPr>
        <p:txBody>
          <a:bodyPr vert="horz" lIns="0" tIns="0" rIns="0" bIns="0" anchor="t"/>
          <a:lstStyle>
            <a:lvl1pPr marL="365070" marR="0" indent="0" algn="l">
              <a:lnSpc>
                <a:spcPts val="4107"/>
              </a:lnSpc>
              <a:spcBef>
                <a:spcPts val="1095"/>
              </a:spcBef>
              <a:spcAft>
                <a:spcPts val="804"/>
              </a:spcAft>
              <a:defRPr/>
            </a:lvl1pPr>
          </a:lstStyle>
          <a:p>
            <a:pPr marL="0" marR="0" indent="0" algn="l">
              <a:lnSpc>
                <a:spcPts val="3600"/>
              </a:lnSpc>
              <a:spcAft>
                <a:spcPts val="0"/>
              </a:spcAft>
            </a:pPr>
            <a:r>
              <a:rPr lang="it-IT" sz="3200" b="1" spc="-15">
                <a:solidFill>
                  <a:srgbClr val="009999"/>
                </a:solidFill>
                <a:latin typeface="Arial" panose="02020603050405020304" pitchFamily="2"/>
              </a:rPr>
              <a:t>Il Dipartimento </a:t>
            </a:r>
          </a:p>
          <a:p>
            <a:pPr marL="320040" marR="0" indent="0" algn="l">
              <a:lnSpc>
                <a:spcPts val="3600"/>
              </a:lnSpc>
              <a:spcBef>
                <a:spcPts val="960"/>
              </a:spcBef>
              <a:spcAft>
                <a:spcPts val="705"/>
              </a:spcAft>
            </a:pPr>
            <a:r>
              <a:rPr lang="it-IT" sz="3200" b="1" spc="-15">
                <a:solidFill>
                  <a:srgbClr val="009999"/>
                </a:solidFill>
                <a:latin typeface="Arial" panose="02020603050405020304" pitchFamily="2"/>
              </a:rPr>
              <a:t>Strutturale </a:t>
            </a:r>
          </a:p>
        </p:txBody>
      </p:sp>
      <p:sp>
        <p:nvSpPr>
          <p:cNvPr id="349" name="Segnaposto testo 348"/>
          <p:cNvSpPr>
            <a:spLocks noGrp="1"/>
          </p:cNvSpPr>
          <p:nvPr>
            <p:ph type="body" idx="10"/>
          </p:nvPr>
        </p:nvSpPr>
        <p:spPr>
          <a:xfrm>
            <a:off x="1350011" y="3284220"/>
            <a:ext cx="8458200" cy="734060"/>
          </a:xfrm>
          <a:prstGeom prst="rect">
            <a:avLst/>
          </a:prstGeom>
          <a:noFill/>
          <a:ln w="0" cmpd="sng">
            <a:noFill/>
            <a:prstDash val="solid"/>
          </a:ln>
        </p:spPr>
        <p:txBody>
          <a:bodyPr vert="horz" lIns="0" tIns="0" rIns="0" bIns="0" anchor="t"/>
          <a:lstStyle>
            <a:lvl1pPr marL="365070" marR="0" indent="0" algn="l">
              <a:lnSpc>
                <a:spcPts val="2624"/>
              </a:lnSpc>
              <a:spcBef>
                <a:spcPts val="279"/>
              </a:spcBef>
              <a:spcAft>
                <a:spcPts val="1061"/>
              </a:spcAft>
              <a:defRPr/>
            </a:lvl1pPr>
          </a:lstStyle>
          <a:p>
            <a:pPr marL="320040" marR="0" indent="0" algn="l">
              <a:lnSpc>
                <a:spcPts val="2300"/>
              </a:lnSpc>
              <a:spcAft>
                <a:spcPts val="0"/>
              </a:spcAft>
            </a:pPr>
            <a:r>
              <a:rPr lang="it-IT" sz="2100" spc="10">
                <a:solidFill>
                  <a:srgbClr val="000000"/>
                </a:solidFill>
                <a:latin typeface="Arial" panose="02020603050405020304" pitchFamily="2"/>
              </a:rPr>
              <a:t>hanno la gestione diretta delle risorse – umane e tecnologiche - </a:t>
            </a:r>
          </a:p>
          <a:p>
            <a:pPr marL="320040" marR="0" indent="0" algn="l">
              <a:lnSpc>
                <a:spcPts val="2300"/>
              </a:lnSpc>
              <a:spcBef>
                <a:spcPts val="245"/>
              </a:spcBef>
              <a:spcAft>
                <a:spcPts val="930"/>
              </a:spcAft>
            </a:pPr>
            <a:r>
              <a:rPr lang="it-IT" sz="2100" spc="-10">
                <a:solidFill>
                  <a:srgbClr val="000000"/>
                </a:solidFill>
                <a:latin typeface="Arial" panose="02020603050405020304" pitchFamily="2"/>
              </a:rPr>
              <a:t>loro assegnate </a:t>
            </a:r>
          </a:p>
        </p:txBody>
      </p:sp>
      <p:sp>
        <p:nvSpPr>
          <p:cNvPr id="350" name="Segnaposto testo 349"/>
          <p:cNvSpPr>
            <a:spLocks noGrp="1"/>
          </p:cNvSpPr>
          <p:nvPr>
            <p:ph type="body" idx="10"/>
          </p:nvPr>
        </p:nvSpPr>
        <p:spPr>
          <a:xfrm>
            <a:off x="1350011" y="4018282"/>
            <a:ext cx="8458200" cy="512445"/>
          </a:xfrm>
          <a:prstGeom prst="rect">
            <a:avLst/>
          </a:prstGeom>
          <a:noFill/>
          <a:ln w="0" cmpd="sng">
            <a:noFill/>
            <a:prstDash val="solid"/>
          </a:ln>
        </p:spPr>
        <p:txBody>
          <a:bodyPr vert="horz" lIns="0" tIns="0" rIns="0" bIns="0" anchor="t"/>
          <a:lstStyle>
            <a:lvl1pPr marL="365070" marR="0" indent="0" algn="l">
              <a:lnSpc>
                <a:spcPts val="4107"/>
              </a:lnSpc>
              <a:spcAft>
                <a:spcPts val="422"/>
              </a:spcAft>
              <a:defRPr/>
            </a:lvl1pPr>
          </a:lstStyle>
          <a:p>
            <a:pPr marL="320040" marR="0" indent="0" algn="l">
              <a:lnSpc>
                <a:spcPts val="3600"/>
              </a:lnSpc>
              <a:spcAft>
                <a:spcPts val="370"/>
              </a:spcAft>
            </a:pPr>
            <a:r>
              <a:rPr lang="it-IT" sz="3200" b="1" spc="-25">
                <a:solidFill>
                  <a:srgbClr val="009999"/>
                </a:solidFill>
                <a:latin typeface="Arial" panose="02020603050405020304" pitchFamily="2"/>
              </a:rPr>
              <a:t>Funzionale </a:t>
            </a:r>
          </a:p>
        </p:txBody>
      </p:sp>
      <p:sp>
        <p:nvSpPr>
          <p:cNvPr id="351" name="Segnaposto testo 350"/>
          <p:cNvSpPr>
            <a:spLocks noGrp="1"/>
          </p:cNvSpPr>
          <p:nvPr>
            <p:ph type="body" idx="10"/>
          </p:nvPr>
        </p:nvSpPr>
        <p:spPr>
          <a:xfrm>
            <a:off x="1350011" y="4530726"/>
            <a:ext cx="8458200" cy="703580"/>
          </a:xfrm>
          <a:prstGeom prst="rect">
            <a:avLst/>
          </a:prstGeom>
          <a:noFill/>
          <a:ln w="0" cmpd="sng">
            <a:noFill/>
            <a:prstDash val="solid"/>
          </a:ln>
        </p:spPr>
        <p:txBody>
          <a:bodyPr vert="horz" lIns="0" tIns="0" rIns="0" bIns="0" anchor="t"/>
          <a:lstStyle>
            <a:lvl1pPr marL="365070" marR="0" indent="0" algn="l">
              <a:lnSpc>
                <a:spcPts val="2624"/>
              </a:lnSpc>
              <a:spcBef>
                <a:spcPts val="6"/>
              </a:spcBef>
              <a:spcAft>
                <a:spcPts val="1061"/>
              </a:spcAft>
              <a:defRPr/>
            </a:lvl1pPr>
          </a:lstStyle>
          <a:p>
            <a:pPr marL="320040" marR="0" indent="0" algn="l">
              <a:lnSpc>
                <a:spcPts val="2300"/>
              </a:lnSpc>
              <a:spcAft>
                <a:spcPts val="0"/>
              </a:spcAft>
            </a:pPr>
            <a:r>
              <a:rPr lang="it-IT" sz="2100" spc="-5">
                <a:solidFill>
                  <a:srgbClr val="000000"/>
                </a:solidFill>
                <a:latin typeface="Arial" panose="02020603050405020304" pitchFamily="2"/>
              </a:rPr>
              <a:t>non ha struttura gerarchica, al suo direttore spettano compiti di </a:t>
            </a:r>
          </a:p>
          <a:p>
            <a:pPr marL="320040" marR="0" indent="0" algn="l">
              <a:lnSpc>
                <a:spcPts val="2300"/>
              </a:lnSpc>
              <a:spcBef>
                <a:spcPts val="5"/>
              </a:spcBef>
              <a:spcAft>
                <a:spcPts val="930"/>
              </a:spcAft>
            </a:pPr>
            <a:r>
              <a:rPr lang="it-IT" sz="2100" spc="0">
                <a:solidFill>
                  <a:srgbClr val="000000"/>
                </a:solidFill>
                <a:latin typeface="Arial" panose="02020603050405020304" pitchFamily="2"/>
              </a:rPr>
              <a:t>coordinamento interdisciplinare e indirizzo </a:t>
            </a:r>
          </a:p>
        </p:txBody>
      </p:sp>
      <p:sp>
        <p:nvSpPr>
          <p:cNvPr id="352" name="Segnaposto testo 351"/>
          <p:cNvSpPr>
            <a:spLocks noGrp="1"/>
          </p:cNvSpPr>
          <p:nvPr>
            <p:ph type="body" idx="10"/>
          </p:nvPr>
        </p:nvSpPr>
        <p:spPr>
          <a:xfrm>
            <a:off x="1350011" y="5234307"/>
            <a:ext cx="8458200" cy="512445"/>
          </a:xfrm>
          <a:prstGeom prst="rect">
            <a:avLst/>
          </a:prstGeom>
          <a:noFill/>
          <a:ln w="0" cmpd="sng">
            <a:noFill/>
            <a:prstDash val="solid"/>
          </a:ln>
        </p:spPr>
        <p:txBody>
          <a:bodyPr vert="horz" lIns="0" tIns="0" rIns="0" bIns="0" anchor="t"/>
          <a:lstStyle>
            <a:lvl1pPr marL="365070" marR="0" indent="0" algn="l">
              <a:lnSpc>
                <a:spcPts val="4107"/>
              </a:lnSpc>
              <a:spcAft>
                <a:spcPts val="422"/>
              </a:spcAft>
              <a:defRPr/>
            </a:lvl1pPr>
          </a:lstStyle>
          <a:p>
            <a:pPr marL="320040" marR="0" indent="0" algn="l">
              <a:lnSpc>
                <a:spcPts val="3600"/>
              </a:lnSpc>
              <a:spcAft>
                <a:spcPts val="370"/>
              </a:spcAft>
            </a:pPr>
            <a:r>
              <a:rPr lang="it-IT" sz="3200" b="1" spc="-55">
                <a:solidFill>
                  <a:srgbClr val="009999"/>
                </a:solidFill>
                <a:latin typeface="Arial" panose="02020603050405020304" pitchFamily="2"/>
              </a:rPr>
              <a:t>Misto </a:t>
            </a:r>
          </a:p>
        </p:txBody>
      </p:sp>
      <p:sp>
        <p:nvSpPr>
          <p:cNvPr id="353" name="Segnaposto testo 352"/>
          <p:cNvSpPr>
            <a:spLocks noGrp="1"/>
          </p:cNvSpPr>
          <p:nvPr>
            <p:ph type="body" idx="10"/>
          </p:nvPr>
        </p:nvSpPr>
        <p:spPr>
          <a:xfrm>
            <a:off x="1350011" y="5746750"/>
            <a:ext cx="8458200" cy="1464946"/>
          </a:xfrm>
          <a:prstGeom prst="rect">
            <a:avLst/>
          </a:prstGeom>
          <a:noFill/>
          <a:ln w="0" cmpd="sng">
            <a:noFill/>
            <a:prstDash val="solid"/>
          </a:ln>
        </p:spPr>
        <p:txBody>
          <a:bodyPr vert="horz" lIns="0" tIns="0" rIns="0" bIns="0" anchor="t"/>
          <a:lstStyle>
            <a:lvl1pPr marL="365070" marR="0" indent="0" algn="l">
              <a:lnSpc>
                <a:spcPts val="2624"/>
              </a:lnSpc>
              <a:spcBef>
                <a:spcPts val="6"/>
              </a:spcBef>
              <a:spcAft>
                <a:spcPts val="7882"/>
              </a:spcAft>
              <a:defRPr/>
            </a:lvl1pPr>
          </a:lstStyle>
          <a:p>
            <a:pPr marL="320040" marR="0" indent="0" algn="l">
              <a:lnSpc>
                <a:spcPts val="2300"/>
              </a:lnSpc>
              <a:spcAft>
                <a:spcPts val="0"/>
              </a:spcAft>
            </a:pPr>
            <a:r>
              <a:rPr lang="it-IT" sz="2100" spc="0">
                <a:solidFill>
                  <a:srgbClr val="000000"/>
                </a:solidFill>
                <a:latin typeface="Arial" panose="02020603050405020304" pitchFamily="2"/>
              </a:rPr>
              <a:t>se costituito fra strutture ospedaliere e territoriali o di Aziende </a:t>
            </a:r>
          </a:p>
          <a:p>
            <a:pPr marL="320040" marR="0" indent="0" algn="l">
              <a:lnSpc>
                <a:spcPts val="2300"/>
              </a:lnSpc>
              <a:spcBef>
                <a:spcPts val="5"/>
              </a:spcBef>
              <a:spcAft>
                <a:spcPts val="6910"/>
              </a:spcAft>
            </a:pPr>
            <a:r>
              <a:rPr lang="it-IT" sz="2100" spc="-10">
                <a:solidFill>
                  <a:srgbClr val="000000"/>
                </a:solidFill>
                <a:latin typeface="Arial" panose="02020603050405020304" pitchFamily="2"/>
              </a:rPr>
              <a:t>diverse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egnaposto testo 3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61" name="Segnaposto testo 360"/>
          <p:cNvSpPr>
            <a:spLocks noGrp="1"/>
          </p:cNvSpPr>
          <p:nvPr>
            <p:ph type="body" idx="10"/>
          </p:nvPr>
        </p:nvSpPr>
        <p:spPr>
          <a:xfrm>
            <a:off x="1334771" y="2106295"/>
            <a:ext cx="8458200" cy="5105400"/>
          </a:xfrm>
          <a:prstGeom prst="rect">
            <a:avLst/>
          </a:prstGeom>
          <a:noFill/>
          <a:ln w="0" cmpd="sng">
            <a:noFill/>
            <a:prstDash val="solid"/>
          </a:ln>
        </p:spPr>
        <p:txBody>
          <a:bodyPr vert="horz" lIns="0" tIns="9523" rIns="0" bIns="0" anchor="t"/>
          <a:lstStyle>
            <a:lvl1pPr marL="365070" marR="0" indent="0" algn="just">
              <a:lnSpc>
                <a:spcPts val="2738"/>
              </a:lnSpc>
              <a:spcBef>
                <a:spcPts val="0"/>
              </a:spcBef>
              <a:spcAft>
                <a:spcPts val="7968"/>
              </a:spcAft>
              <a:defRPr/>
            </a:lvl1pPr>
          </a:lstStyle>
          <a:p>
            <a:pPr marL="0" marR="0" indent="0" algn="just">
              <a:lnSpc>
                <a:spcPts val="2400"/>
              </a:lnSpc>
              <a:spcAft>
                <a:spcPts val="0"/>
              </a:spcAft>
            </a:pPr>
            <a:r>
              <a:rPr lang="it-IT" sz="2200" spc="-30">
                <a:solidFill>
                  <a:srgbClr val="000000"/>
                </a:solidFill>
                <a:latin typeface="Arial" panose="02020603050405020304" pitchFamily="2"/>
              </a:rPr>
              <a:t>Il diverso combinarsi ditali fattori, che può mutare nel tempo, </a:t>
            </a:r>
          </a:p>
          <a:p>
            <a:pPr marL="320040" marR="0" indent="0" algn="just">
              <a:lnSpc>
                <a:spcPts val="2400"/>
              </a:lnSpc>
              <a:spcBef>
                <a:spcPts val="0"/>
              </a:spcBef>
              <a:spcAft>
                <a:spcPts val="0"/>
              </a:spcAft>
            </a:pPr>
            <a:r>
              <a:rPr lang="it-IT" sz="2200" spc="-40">
                <a:solidFill>
                  <a:srgbClr val="000000"/>
                </a:solidFill>
                <a:latin typeface="Arial" panose="02020603050405020304" pitchFamily="2"/>
              </a:rPr>
              <a:t>determina la individuazione di </a:t>
            </a:r>
          </a:p>
          <a:p>
            <a:pPr marL="0" marR="0" indent="0" algn="just">
              <a:lnSpc>
                <a:spcPts val="3600"/>
              </a:lnSpc>
              <a:spcBef>
                <a:spcPts val="590"/>
              </a:spcBef>
              <a:spcAft>
                <a:spcPts val="0"/>
              </a:spcAft>
            </a:pPr>
            <a:r>
              <a:rPr lang="it-IT" sz="3200" b="1" spc="-10">
                <a:solidFill>
                  <a:srgbClr val="009999"/>
                </a:solidFill>
                <a:latin typeface="Arial" panose="02020603050405020304" pitchFamily="2"/>
              </a:rPr>
              <a:t>Strutture Complesse </a:t>
            </a:r>
          </a:p>
          <a:p>
            <a:pPr marL="320040" marR="0" indent="0" algn="just">
              <a:lnSpc>
                <a:spcPts val="2400"/>
              </a:lnSpc>
              <a:spcBef>
                <a:spcPts val="305"/>
              </a:spcBef>
              <a:spcAft>
                <a:spcPts val="0"/>
              </a:spcAft>
            </a:pPr>
            <a:r>
              <a:rPr lang="it-IT" sz="2200" spc="-30">
                <a:solidFill>
                  <a:srgbClr val="000000"/>
                </a:solidFill>
                <a:latin typeface="Arial" panose="02020603050405020304" pitchFamily="2"/>
              </a:rPr>
              <a:t>Articolazioni organizzative affidate ad un Direttore alle quali è </a:t>
            </a:r>
          </a:p>
          <a:p>
            <a:pPr marL="320040" marR="0" indent="0" algn="just">
              <a:lnSpc>
                <a:spcPts val="2400"/>
              </a:lnSpc>
              <a:spcBef>
                <a:spcPts val="75"/>
              </a:spcBef>
              <a:spcAft>
                <a:spcPts val="0"/>
              </a:spcAft>
            </a:pPr>
            <a:r>
              <a:rPr lang="it-IT" sz="2200" spc="-35">
                <a:solidFill>
                  <a:srgbClr val="000000"/>
                </a:solidFill>
                <a:latin typeface="Arial" panose="02020603050405020304" pitchFamily="2"/>
              </a:rPr>
              <a:t>attribuita la gestione delle risorse umane, tecniche e </a:t>
            </a:r>
          </a:p>
          <a:p>
            <a:pPr marL="320040" marR="0" indent="0" algn="just">
              <a:lnSpc>
                <a:spcPts val="2400"/>
              </a:lnSpc>
              <a:spcBef>
                <a:spcPts val="0"/>
              </a:spcBef>
              <a:spcAft>
                <a:spcPts val="0"/>
              </a:spcAft>
            </a:pPr>
            <a:r>
              <a:rPr lang="it-IT" sz="2200" spc="-35">
                <a:solidFill>
                  <a:srgbClr val="000000"/>
                </a:solidFill>
                <a:latin typeface="Arial" panose="02020603050405020304" pitchFamily="2"/>
              </a:rPr>
              <a:t>finanziarie dedicate, coordinate a livello dipartimentale. </a:t>
            </a:r>
          </a:p>
          <a:p>
            <a:pPr marL="0" marR="0" indent="0" algn="just">
              <a:lnSpc>
                <a:spcPts val="3600"/>
              </a:lnSpc>
              <a:spcBef>
                <a:spcPts val="585"/>
              </a:spcBef>
              <a:spcAft>
                <a:spcPts val="0"/>
              </a:spcAft>
            </a:pPr>
            <a:r>
              <a:rPr lang="it-IT" sz="3200" b="1" spc="-15">
                <a:solidFill>
                  <a:srgbClr val="009999"/>
                </a:solidFill>
                <a:latin typeface="Arial" panose="02020603050405020304" pitchFamily="2"/>
              </a:rPr>
              <a:t>Strutture Semplici </a:t>
            </a:r>
          </a:p>
          <a:p>
            <a:pPr marL="320040" marR="0" indent="0" algn="just">
              <a:lnSpc>
                <a:spcPts val="2400"/>
              </a:lnSpc>
              <a:spcBef>
                <a:spcPts val="310"/>
              </a:spcBef>
              <a:spcAft>
                <a:spcPts val="0"/>
              </a:spcAft>
            </a:pPr>
            <a:r>
              <a:rPr lang="it-IT" sz="2200" spc="-15">
                <a:solidFill>
                  <a:srgbClr val="000000"/>
                </a:solidFill>
                <a:latin typeface="Arial" panose="02020603050405020304" pitchFamily="2"/>
              </a:rPr>
              <a:t>Articolazioni organizzative all’interno di strutture aziendali - </a:t>
            </a:r>
          </a:p>
          <a:p>
            <a:pPr marL="320040" marR="0" indent="0" algn="just">
              <a:lnSpc>
                <a:spcPts val="2400"/>
              </a:lnSpc>
              <a:spcBef>
                <a:spcPts val="75"/>
              </a:spcBef>
              <a:spcAft>
                <a:spcPts val="0"/>
              </a:spcAft>
            </a:pPr>
            <a:r>
              <a:rPr lang="it-IT" sz="2200" spc="-35">
                <a:solidFill>
                  <a:srgbClr val="000000"/>
                </a:solidFill>
                <a:latin typeface="Arial" panose="02020603050405020304" pitchFamily="2"/>
              </a:rPr>
              <a:t>complesse o dipartimentali - affidate ad un Responsabile, alle </a:t>
            </a:r>
          </a:p>
          <a:p>
            <a:pPr marL="320040" marR="0" indent="0" algn="just">
              <a:lnSpc>
                <a:spcPts val="2400"/>
              </a:lnSpc>
              <a:spcBef>
                <a:spcPts val="0"/>
              </a:spcBef>
              <a:spcAft>
                <a:spcPts val="0"/>
              </a:spcAft>
            </a:pPr>
            <a:r>
              <a:rPr lang="it-IT" sz="2200" spc="-35">
                <a:solidFill>
                  <a:srgbClr val="000000"/>
                </a:solidFill>
                <a:latin typeface="Arial" panose="02020603050405020304" pitchFamily="2"/>
              </a:rPr>
              <a:t>quali è attribuita la gestione di risorse umane, tecniche e </a:t>
            </a:r>
          </a:p>
          <a:p>
            <a:pPr marL="320040" marR="0" indent="0" algn="just">
              <a:lnSpc>
                <a:spcPts val="2400"/>
              </a:lnSpc>
              <a:spcBef>
                <a:spcPts val="0"/>
              </a:spcBef>
              <a:spcAft>
                <a:spcPts val="0"/>
              </a:spcAft>
            </a:pPr>
            <a:r>
              <a:rPr lang="it-IT" sz="2200" spc="-30">
                <a:solidFill>
                  <a:srgbClr val="000000"/>
                </a:solidFill>
                <a:latin typeface="Arial" panose="02020603050405020304" pitchFamily="2"/>
              </a:rPr>
              <a:t>finanziarie dedicate, coordinate a livello di Struttura </a:t>
            </a:r>
          </a:p>
          <a:p>
            <a:pPr marL="320040" marR="0" indent="0" algn="just">
              <a:lnSpc>
                <a:spcPts val="2400"/>
              </a:lnSpc>
              <a:spcBef>
                <a:spcPts val="0"/>
              </a:spcBef>
              <a:spcAft>
                <a:spcPts val="6985"/>
              </a:spcAft>
            </a:pPr>
            <a:r>
              <a:rPr lang="it-IT" sz="2200" spc="-44">
                <a:solidFill>
                  <a:srgbClr val="000000"/>
                </a:solidFill>
                <a:latin typeface="Arial" panose="02020603050405020304" pitchFamily="2"/>
              </a:rPr>
              <a:t>complessa o di Dipartimento.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egnaposto testo 3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69" name="Segnaposto testo 368"/>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lvl1pPr marL="0" marR="0" indent="365070" algn="just">
              <a:lnSpc>
                <a:spcPts val="2966"/>
              </a:lnSpc>
              <a:spcBef>
                <a:spcPts val="183"/>
              </a:spcBef>
              <a:spcAft>
                <a:spcPts val="8127"/>
              </a:spcAft>
              <a:buFont typeface="Symbol"/>
              <a:buChar char="·"/>
              <a:defRPr/>
            </a:lvl1pPr>
          </a:lstStyle>
          <a:p>
            <a:pPr marL="0" marR="0" indent="0" algn="just">
              <a:lnSpc>
                <a:spcPts val="3100"/>
              </a:lnSpc>
              <a:spcAft>
                <a:spcPts val="0"/>
              </a:spcAft>
            </a:pPr>
            <a:r>
              <a:rPr lang="it-IT" sz="2700" b="1" spc="-5">
                <a:solidFill>
                  <a:srgbClr val="009999"/>
                </a:solidFill>
                <a:latin typeface="Arial" panose="02020603050405020304" pitchFamily="2"/>
              </a:rPr>
              <a:t>Il Direttore di Struttura complessa </a:t>
            </a:r>
          </a:p>
          <a:p>
            <a:pPr marL="0" marR="0" indent="320040" algn="just">
              <a:lnSpc>
                <a:spcPts val="2600"/>
              </a:lnSpc>
              <a:spcBef>
                <a:spcPts val="145"/>
              </a:spcBef>
              <a:spcAft>
                <a:spcPts val="0"/>
              </a:spcAft>
              <a:buFont typeface="Symbol"/>
              <a:buChar char="·"/>
            </a:pPr>
            <a:r>
              <a:rPr lang="it-IT" sz="2100" spc="-30">
                <a:solidFill>
                  <a:srgbClr val="000000"/>
                </a:solidFill>
                <a:latin typeface="Arial" panose="02020603050405020304" pitchFamily="2"/>
              </a:rPr>
              <a:t>negozia il budget </a:t>
            </a:r>
          </a:p>
          <a:p>
            <a:pPr marL="0" marR="0" indent="320040" algn="just">
              <a:lnSpc>
                <a:spcPts val="2600"/>
              </a:lnSpc>
              <a:spcBef>
                <a:spcPts val="135"/>
              </a:spcBef>
              <a:spcAft>
                <a:spcPts val="0"/>
              </a:spcAft>
              <a:buFont typeface="Symbol"/>
              <a:buChar char="·"/>
            </a:pPr>
            <a:r>
              <a:rPr lang="it-IT" sz="2100" spc="-30">
                <a:solidFill>
                  <a:srgbClr val="000000"/>
                </a:solidFill>
                <a:latin typeface="Arial" panose="02020603050405020304" pitchFamily="2"/>
              </a:rPr>
              <a:t>definisce i piani di attività in relazione agli obiettivi assegnati </a:t>
            </a:r>
          </a:p>
          <a:p>
            <a:pPr marL="0" marR="0" indent="320040" algn="just">
              <a:lnSpc>
                <a:spcPts val="2600"/>
              </a:lnSpc>
              <a:spcBef>
                <a:spcPts val="160"/>
              </a:spcBef>
              <a:spcAft>
                <a:spcPts val="0"/>
              </a:spcAft>
              <a:buFont typeface="Symbol"/>
              <a:buChar char="·"/>
            </a:pPr>
            <a:r>
              <a:rPr lang="it-IT" sz="2100" spc="-30">
                <a:solidFill>
                  <a:srgbClr val="000000"/>
                </a:solidFill>
                <a:latin typeface="Arial" panose="02020603050405020304" pitchFamily="2"/>
              </a:rPr>
              <a:t>effettua la valutazione dei propri collaboratori </a:t>
            </a:r>
          </a:p>
          <a:p>
            <a:pPr marL="0" marR="0" indent="320040" algn="just">
              <a:lnSpc>
                <a:spcPts val="2600"/>
              </a:lnSpc>
              <a:spcBef>
                <a:spcPts val="135"/>
              </a:spcBef>
              <a:spcAft>
                <a:spcPts val="0"/>
              </a:spcAft>
              <a:buFont typeface="Symbol"/>
              <a:buChar char="·"/>
            </a:pPr>
            <a:r>
              <a:rPr lang="it-IT" sz="2100" spc="-35">
                <a:solidFill>
                  <a:srgbClr val="000000"/>
                </a:solidFill>
                <a:latin typeface="Arial" panose="02020603050405020304" pitchFamily="2"/>
              </a:rPr>
              <a:t>avvia i procedimenti disciplinari </a:t>
            </a:r>
          </a:p>
          <a:p>
            <a:pPr marL="0" marR="0" indent="320040" algn="just">
              <a:lnSpc>
                <a:spcPts val="2600"/>
              </a:lnSpc>
              <a:spcBef>
                <a:spcPts val="155"/>
              </a:spcBef>
              <a:spcAft>
                <a:spcPts val="0"/>
              </a:spcAft>
              <a:buFont typeface="Symbol"/>
              <a:buChar char="·"/>
            </a:pPr>
            <a:r>
              <a:rPr lang="it-IT" sz="2100" spc="-30">
                <a:solidFill>
                  <a:srgbClr val="000000"/>
                </a:solidFill>
                <a:latin typeface="Arial" panose="02020603050405020304" pitchFamily="2"/>
              </a:rPr>
              <a:t>definisce i protocolli e ne accerta la applicazione </a:t>
            </a:r>
          </a:p>
          <a:p>
            <a:pPr marL="0" marR="0" indent="320040" algn="just">
              <a:lnSpc>
                <a:spcPts val="2600"/>
              </a:lnSpc>
              <a:spcBef>
                <a:spcPts val="135"/>
              </a:spcBef>
              <a:spcAft>
                <a:spcPts val="0"/>
              </a:spcAft>
              <a:buFont typeface="Symbol"/>
              <a:buChar char="·"/>
            </a:pPr>
            <a:r>
              <a:rPr lang="it-IT" sz="2100" spc="-35">
                <a:solidFill>
                  <a:srgbClr val="000000"/>
                </a:solidFill>
                <a:latin typeface="Arial" panose="02020603050405020304" pitchFamily="2"/>
              </a:rPr>
              <a:t>assicura la formazione professionale </a:t>
            </a:r>
          </a:p>
          <a:p>
            <a:pPr marL="0" marR="0" indent="320040" algn="just">
              <a:lnSpc>
                <a:spcPts val="2600"/>
              </a:lnSpc>
              <a:spcBef>
                <a:spcPts val="160"/>
              </a:spcBef>
              <a:spcAft>
                <a:spcPts val="0"/>
              </a:spcAft>
              <a:buFont typeface="Symbol"/>
              <a:buChar char="·"/>
            </a:pPr>
            <a:r>
              <a:rPr lang="it-IT" sz="2100" spc="-35">
                <a:solidFill>
                  <a:srgbClr val="000000"/>
                </a:solidFill>
                <a:latin typeface="Arial" panose="02020603050405020304" pitchFamily="2"/>
              </a:rPr>
              <a:t>concorre alla definizione dei programmi aziendali </a:t>
            </a:r>
          </a:p>
          <a:p>
            <a:pPr marL="0" marR="0" indent="320040" algn="just">
              <a:lnSpc>
                <a:spcPts val="2600"/>
              </a:lnSpc>
              <a:spcBef>
                <a:spcPts val="135"/>
              </a:spcBef>
              <a:spcAft>
                <a:spcPts val="0"/>
              </a:spcAft>
              <a:buFont typeface="Symbol"/>
              <a:buChar char="·"/>
            </a:pPr>
            <a:r>
              <a:rPr lang="it-IT" sz="2100" spc="-30">
                <a:solidFill>
                  <a:srgbClr val="000000"/>
                </a:solidFill>
                <a:latin typeface="Arial" panose="02020603050405020304" pitchFamily="2"/>
              </a:rPr>
              <a:t>definisce ed assegna gli obiettivi ai dirigenti della sua struttura </a:t>
            </a:r>
          </a:p>
          <a:p>
            <a:pPr marL="0" marR="0" indent="320040" algn="just">
              <a:lnSpc>
                <a:spcPts val="2500"/>
              </a:lnSpc>
              <a:spcBef>
                <a:spcPts val="160"/>
              </a:spcBef>
              <a:spcAft>
                <a:spcPts val="0"/>
              </a:spcAft>
              <a:buFont typeface="Symbol"/>
              <a:buChar char="·"/>
            </a:pPr>
            <a:r>
              <a:rPr lang="it-IT" sz="2100" spc="-35">
                <a:solidFill>
                  <a:srgbClr val="000000"/>
                </a:solidFill>
                <a:latin typeface="Arial" panose="02020603050405020304" pitchFamily="2"/>
              </a:rPr>
              <a:t>predispone una relazione annuale sui risultati conseguiti, le </a:t>
            </a:r>
          </a:p>
          <a:p>
            <a:pPr marL="320040" marR="0" indent="0" algn="just">
              <a:lnSpc>
                <a:spcPts val="2300"/>
              </a:lnSpc>
              <a:spcBef>
                <a:spcPts val="0"/>
              </a:spcBef>
              <a:spcAft>
                <a:spcPts val="0"/>
              </a:spcAft>
            </a:pPr>
            <a:r>
              <a:rPr lang="it-IT" sz="2100" spc="-30">
                <a:solidFill>
                  <a:srgbClr val="000000"/>
                </a:solidFill>
                <a:latin typeface="Arial" panose="02020603050405020304" pitchFamily="2"/>
              </a:rPr>
              <a:t>criticità riscontrate, le opportunità da cogliere </a:t>
            </a:r>
          </a:p>
          <a:p>
            <a:pPr marL="0" marR="0" indent="320040" algn="just">
              <a:lnSpc>
                <a:spcPts val="2600"/>
              </a:lnSpc>
              <a:spcBef>
                <a:spcPts val="160"/>
              </a:spcBef>
              <a:spcAft>
                <a:spcPts val="7125"/>
              </a:spcAft>
              <a:buFont typeface="Symbol"/>
              <a:buChar char="·"/>
            </a:pPr>
            <a:r>
              <a:rPr lang="it-IT" sz="2100" spc="-35">
                <a:solidFill>
                  <a:srgbClr val="000000"/>
                </a:solidFill>
                <a:latin typeface="Arial" panose="02020603050405020304" pitchFamily="2"/>
              </a:rPr>
              <a:t>governa le risorse assegnategli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egnaposto testo 3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77" name="Segnaposto testo 376"/>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lvl1pPr marL="0" marR="0" indent="417222" algn="just">
              <a:lnSpc>
                <a:spcPts val="2738"/>
              </a:lnSpc>
              <a:spcBef>
                <a:spcPts val="605"/>
              </a:spcBef>
              <a:spcAft>
                <a:spcPts val="8310"/>
              </a:spcAft>
              <a:buFont typeface="Symbol"/>
              <a:buChar char="·"/>
              <a:defRPr/>
            </a:lvl1pPr>
          </a:lstStyle>
          <a:p>
            <a:pPr marL="0" marR="0" indent="0" algn="just">
              <a:lnSpc>
                <a:spcPts val="3100"/>
              </a:lnSpc>
              <a:spcAft>
                <a:spcPts val="0"/>
              </a:spcAft>
            </a:pPr>
            <a:r>
              <a:rPr lang="it-IT" sz="2700" b="1" spc="-5">
                <a:solidFill>
                  <a:srgbClr val="009999"/>
                </a:solidFill>
                <a:latin typeface="Arial" panose="02020603050405020304" pitchFamily="2"/>
              </a:rPr>
              <a:t>Il Responsabile di Struttura semplice </a:t>
            </a:r>
          </a:p>
          <a:p>
            <a:pPr marL="0" marR="0" indent="365760" algn="just">
              <a:lnSpc>
                <a:spcPts val="2400"/>
              </a:lnSpc>
              <a:spcBef>
                <a:spcPts val="520"/>
              </a:spcBef>
              <a:spcAft>
                <a:spcPts val="0"/>
              </a:spcAft>
              <a:buFont typeface="Symbol"/>
              <a:buChar char="·"/>
            </a:pPr>
            <a:r>
              <a:rPr lang="it-IT" sz="2200" spc="-40">
                <a:solidFill>
                  <a:srgbClr val="000000"/>
                </a:solidFill>
                <a:latin typeface="Arial" panose="02020603050405020304" pitchFamily="2"/>
              </a:rPr>
              <a:t>coadiuva il direttore della Struttura complessa o del </a:t>
            </a:r>
          </a:p>
          <a:p>
            <a:pPr marL="365760" marR="0" indent="0" algn="just">
              <a:lnSpc>
                <a:spcPts val="2400"/>
              </a:lnSpc>
              <a:spcBef>
                <a:spcPts val="0"/>
              </a:spcBef>
              <a:spcAft>
                <a:spcPts val="0"/>
              </a:spcAft>
            </a:pPr>
            <a:r>
              <a:rPr lang="it-IT" sz="2200" spc="-40">
                <a:solidFill>
                  <a:srgbClr val="000000"/>
                </a:solidFill>
                <a:latin typeface="Arial" panose="02020603050405020304" pitchFamily="2"/>
              </a:rPr>
              <a:t>Dipartimento nella valutazione del personale assegnatogli </a:t>
            </a:r>
          </a:p>
          <a:p>
            <a:pPr marL="0" marR="0" indent="365760" algn="just">
              <a:lnSpc>
                <a:spcPts val="2400"/>
              </a:lnSpc>
              <a:spcBef>
                <a:spcPts val="530"/>
              </a:spcBef>
              <a:spcAft>
                <a:spcPts val="0"/>
              </a:spcAft>
              <a:buFont typeface="Symbol"/>
              <a:buChar char="·"/>
            </a:pPr>
            <a:r>
              <a:rPr lang="it-IT" sz="2200" spc="-35">
                <a:solidFill>
                  <a:srgbClr val="000000"/>
                </a:solidFill>
                <a:latin typeface="Arial" panose="02020603050405020304" pitchFamily="2"/>
              </a:rPr>
              <a:t>negozia con il Direttore della Struttura cui appartiene il budget </a:t>
            </a:r>
          </a:p>
          <a:p>
            <a:pPr marL="365760" marR="0" indent="0" algn="just">
              <a:lnSpc>
                <a:spcPts val="2400"/>
              </a:lnSpc>
              <a:spcBef>
                <a:spcPts val="0"/>
              </a:spcBef>
              <a:spcAft>
                <a:spcPts val="0"/>
              </a:spcAft>
            </a:pPr>
            <a:r>
              <a:rPr lang="it-IT" sz="2200" spc="-55">
                <a:solidFill>
                  <a:srgbClr val="000000"/>
                </a:solidFill>
                <a:latin typeface="Arial" panose="02020603050405020304" pitchFamily="2"/>
              </a:rPr>
              <a:t>e lo gestisce </a:t>
            </a:r>
          </a:p>
          <a:p>
            <a:pPr marL="0" marR="0" indent="365760" algn="just">
              <a:lnSpc>
                <a:spcPts val="2400"/>
              </a:lnSpc>
              <a:spcBef>
                <a:spcPts val="530"/>
              </a:spcBef>
              <a:spcAft>
                <a:spcPts val="0"/>
              </a:spcAft>
              <a:buFont typeface="Symbol"/>
              <a:buChar char="·"/>
            </a:pPr>
            <a:r>
              <a:rPr lang="it-IT" sz="2200" spc="-44">
                <a:solidFill>
                  <a:srgbClr val="000000"/>
                </a:solidFill>
                <a:latin typeface="Arial" panose="02020603050405020304" pitchFamily="2"/>
              </a:rPr>
              <a:t>dirige il personale assegnatogli </a:t>
            </a:r>
          </a:p>
          <a:p>
            <a:pPr marL="0" marR="0" indent="365760" algn="just">
              <a:lnSpc>
                <a:spcPts val="2400"/>
              </a:lnSpc>
              <a:spcBef>
                <a:spcPts val="530"/>
              </a:spcBef>
              <a:spcAft>
                <a:spcPts val="0"/>
              </a:spcAft>
              <a:buFont typeface="Symbol"/>
              <a:buChar char="·"/>
            </a:pPr>
            <a:r>
              <a:rPr lang="it-IT" sz="2200" spc="-35">
                <a:solidFill>
                  <a:srgbClr val="000000"/>
                </a:solidFill>
                <a:latin typeface="Arial" panose="02020603050405020304" pitchFamily="2"/>
              </a:rPr>
              <a:t>Definisce i piani di attività in relazione agli obiettivi </a:t>
            </a:r>
          </a:p>
          <a:p>
            <a:pPr marL="365760" marR="0" indent="0" algn="just">
              <a:lnSpc>
                <a:spcPts val="2400"/>
              </a:lnSpc>
              <a:spcBef>
                <a:spcPts val="0"/>
              </a:spcBef>
              <a:spcAft>
                <a:spcPts val="0"/>
              </a:spcAft>
            </a:pPr>
            <a:r>
              <a:rPr lang="it-IT" sz="2200" spc="-60">
                <a:solidFill>
                  <a:srgbClr val="000000"/>
                </a:solidFill>
                <a:latin typeface="Arial" panose="02020603050405020304" pitchFamily="2"/>
              </a:rPr>
              <a:t>assegnatigli </a:t>
            </a:r>
          </a:p>
          <a:p>
            <a:pPr marL="0" marR="0" indent="365760" algn="just">
              <a:lnSpc>
                <a:spcPts val="2400"/>
              </a:lnSpc>
              <a:spcBef>
                <a:spcPts val="530"/>
              </a:spcBef>
              <a:spcAft>
                <a:spcPts val="0"/>
              </a:spcAft>
              <a:buFont typeface="Symbol"/>
              <a:buChar char="·"/>
            </a:pPr>
            <a:r>
              <a:rPr lang="it-IT" sz="2200" spc="-40">
                <a:solidFill>
                  <a:srgbClr val="000000"/>
                </a:solidFill>
                <a:latin typeface="Arial" panose="02020603050405020304" pitchFamily="2"/>
              </a:rPr>
              <a:t>predispone una relazione annuale sui risultati conseguiti, le </a:t>
            </a:r>
          </a:p>
          <a:p>
            <a:pPr marL="365760" marR="0" indent="0" algn="just">
              <a:lnSpc>
                <a:spcPts val="2400"/>
              </a:lnSpc>
              <a:spcBef>
                <a:spcPts val="0"/>
              </a:spcBef>
              <a:spcAft>
                <a:spcPts val="0"/>
              </a:spcAft>
            </a:pPr>
            <a:r>
              <a:rPr lang="it-IT" sz="2200" spc="-35">
                <a:solidFill>
                  <a:srgbClr val="000000"/>
                </a:solidFill>
                <a:latin typeface="Arial" panose="02020603050405020304" pitchFamily="2"/>
              </a:rPr>
              <a:t>criticità riscontrate, le opportunità da cogliere </a:t>
            </a:r>
          </a:p>
          <a:p>
            <a:pPr marL="0" marR="0" indent="365760" algn="just">
              <a:lnSpc>
                <a:spcPts val="2400"/>
              </a:lnSpc>
              <a:spcBef>
                <a:spcPts val="530"/>
              </a:spcBef>
              <a:spcAft>
                <a:spcPts val="0"/>
              </a:spcAft>
              <a:buFont typeface="Symbol"/>
              <a:buChar char="·"/>
            </a:pPr>
            <a:r>
              <a:rPr lang="it-IT" sz="2200" spc="-40">
                <a:solidFill>
                  <a:srgbClr val="000000"/>
                </a:solidFill>
                <a:latin typeface="Arial" panose="02020603050405020304" pitchFamily="2"/>
              </a:rPr>
              <a:t>concorre alla definizione dei programmi aziendali </a:t>
            </a:r>
          </a:p>
          <a:p>
            <a:pPr marL="0" marR="0" indent="365760" algn="just">
              <a:lnSpc>
                <a:spcPts val="2400"/>
              </a:lnSpc>
              <a:spcBef>
                <a:spcPts val="530"/>
              </a:spcBef>
              <a:spcAft>
                <a:spcPts val="7285"/>
              </a:spcAft>
              <a:buFont typeface="Symbol"/>
              <a:buChar char="·"/>
            </a:pPr>
            <a:r>
              <a:rPr lang="it-IT" sz="2200" spc="-35">
                <a:solidFill>
                  <a:srgbClr val="000000"/>
                </a:solidFill>
                <a:latin typeface="Arial" panose="02020603050405020304" pitchFamily="2"/>
              </a:rPr>
              <a:t>definisce ed assegna gli obiettivi ai dirigenti della sua struttura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egnaposto testo 3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81" name="Segnaposto testo 380"/>
          <p:cNvSpPr>
            <a:spLocks noGrp="1"/>
          </p:cNvSpPr>
          <p:nvPr>
            <p:ph type="body" idx="10"/>
          </p:nvPr>
        </p:nvSpPr>
        <p:spPr>
          <a:xfrm>
            <a:off x="1347472" y="350521"/>
            <a:ext cx="4826000" cy="2861311"/>
          </a:xfrm>
          <a:prstGeom prst="rect">
            <a:avLst/>
          </a:prstGeom>
          <a:noFill/>
          <a:ln w="0" cmpd="sng">
            <a:noFill/>
            <a:prstDash val="solid"/>
          </a:ln>
        </p:spPr>
        <p:txBody>
          <a:bodyPr vert="horz" lIns="0" tIns="686828" rIns="0" bIns="0" anchor="t"/>
          <a:lstStyle>
            <a:lvl1pPr marL="0" marR="0" indent="0" algn="l">
              <a:lnSpc>
                <a:spcPts val="6274"/>
              </a:lnSpc>
              <a:spcAft>
                <a:spcPts val="13238"/>
              </a:spcAft>
              <a:defRPr/>
            </a:lvl1pPr>
          </a:lstStyle>
          <a:p>
            <a:pPr marL="0" marR="0" indent="0" algn="l">
              <a:lnSpc>
                <a:spcPts val="5500"/>
              </a:lnSpc>
              <a:spcAft>
                <a:spcPts val="11605"/>
              </a:spcAft>
            </a:pPr>
            <a:r>
              <a:rPr lang="it-IT" sz="4800" b="1" spc="-44">
                <a:solidFill>
                  <a:srgbClr val="FF0000"/>
                </a:solidFill>
                <a:latin typeface="Arial" panose="02020603050405020304" pitchFamily="2"/>
              </a:rPr>
              <a:t>Gli Organi </a:t>
            </a:r>
          </a:p>
        </p:txBody>
      </p:sp>
      <p:sp>
        <p:nvSpPr>
          <p:cNvPr id="382" name="Segnaposto testo 381"/>
          <p:cNvSpPr>
            <a:spLocks noGrp="1"/>
          </p:cNvSpPr>
          <p:nvPr>
            <p:ph type="body" idx="10"/>
          </p:nvPr>
        </p:nvSpPr>
        <p:spPr>
          <a:xfrm>
            <a:off x="1347472" y="3211832"/>
            <a:ext cx="4826000" cy="3999865"/>
          </a:xfrm>
          <a:prstGeom prst="rect">
            <a:avLst/>
          </a:prstGeom>
          <a:noFill/>
          <a:ln w="0" cmpd="sng">
            <a:noFill/>
            <a:prstDash val="solid"/>
          </a:ln>
        </p:spPr>
        <p:txBody>
          <a:bodyPr vert="horz" lIns="0" tIns="212649" rIns="0" bIns="0" anchor="t"/>
          <a:lstStyle>
            <a:lvl1pPr marL="0" marR="0" indent="365070" algn="l">
              <a:lnSpc>
                <a:spcPts val="5133"/>
              </a:lnSpc>
              <a:spcBef>
                <a:spcPts val="804"/>
              </a:spcBef>
              <a:spcAft>
                <a:spcPts val="17025"/>
              </a:spcAft>
              <a:buFont typeface="Symbol"/>
              <a:buChar char="·"/>
              <a:defRPr/>
            </a:lvl1pPr>
          </a:lstStyle>
          <a:p>
            <a:pPr marL="0" marR="0" indent="320040" algn="l">
              <a:lnSpc>
                <a:spcPts val="4500"/>
              </a:lnSpc>
              <a:spcAft>
                <a:spcPts val="0"/>
              </a:spcAft>
              <a:buFont typeface="Symbol"/>
              <a:buChar char="·"/>
            </a:pPr>
            <a:r>
              <a:rPr lang="it-IT" sz="3700" b="1" spc="-5">
                <a:solidFill>
                  <a:srgbClr val="009999"/>
                </a:solidFill>
                <a:latin typeface="Arial" panose="02020603050405020304" pitchFamily="2"/>
              </a:rPr>
              <a:t>Direttore Generale </a:t>
            </a:r>
          </a:p>
          <a:p>
            <a:pPr marL="0" marR="0" indent="320040" algn="l">
              <a:lnSpc>
                <a:spcPts val="4500"/>
              </a:lnSpc>
              <a:spcBef>
                <a:spcPts val="700"/>
              </a:spcBef>
              <a:spcAft>
                <a:spcPts val="0"/>
              </a:spcAft>
              <a:buFont typeface="Symbol"/>
              <a:buChar char="·"/>
            </a:pPr>
            <a:r>
              <a:rPr lang="it-IT" sz="3700" b="1" spc="-5">
                <a:solidFill>
                  <a:srgbClr val="009999"/>
                </a:solidFill>
                <a:latin typeface="Arial" panose="02020603050405020304" pitchFamily="2"/>
              </a:rPr>
              <a:t>Collegio Sindacale </a:t>
            </a:r>
          </a:p>
          <a:p>
            <a:pPr marL="0" marR="0" indent="320040" algn="l">
              <a:lnSpc>
                <a:spcPts val="4500"/>
              </a:lnSpc>
              <a:spcBef>
                <a:spcPts val="705"/>
              </a:spcBef>
              <a:spcAft>
                <a:spcPts val="14925"/>
              </a:spcAft>
              <a:buFont typeface="Symbol"/>
              <a:buChar char="·"/>
            </a:pPr>
            <a:r>
              <a:rPr lang="it-IT" sz="3700" b="1" spc="-40">
                <a:solidFill>
                  <a:srgbClr val="009999"/>
                </a:solidFill>
                <a:latin typeface="Arial" panose="02020603050405020304" pitchFamily="2"/>
              </a:rPr>
              <a:t>Collegio di Direzione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egnaposto testo 3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93" name="Segnaposto testo 392"/>
          <p:cNvSpPr>
            <a:spLocks noGrp="1"/>
          </p:cNvSpPr>
          <p:nvPr>
            <p:ph type="body" idx="10"/>
          </p:nvPr>
        </p:nvSpPr>
        <p:spPr>
          <a:xfrm>
            <a:off x="1319532" y="2032637"/>
            <a:ext cx="8458200" cy="5179060"/>
          </a:xfrm>
          <a:prstGeom prst="rect">
            <a:avLst/>
          </a:prstGeom>
          <a:noFill/>
          <a:ln w="0" cmpd="sng">
            <a:noFill/>
            <a:prstDash val="solid"/>
          </a:ln>
        </p:spPr>
        <p:txBody>
          <a:bodyPr vert="horz" lIns="0" tIns="66652" rIns="0" bIns="0" anchor="t"/>
          <a:lstStyle>
            <a:lvl1pPr marL="0" marR="0" indent="0" algn="just">
              <a:lnSpc>
                <a:spcPts val="3878"/>
              </a:lnSpc>
              <a:spcBef>
                <a:spcPts val="633"/>
              </a:spcBef>
              <a:spcAft>
                <a:spcPts val="8304"/>
              </a:spcAft>
              <a:defRPr/>
            </a:lvl1pPr>
          </a:lstStyle>
          <a:p>
            <a:pPr marL="0" marR="0" indent="0" algn="just">
              <a:lnSpc>
                <a:spcPts val="3400"/>
              </a:lnSpc>
              <a:spcAft>
                <a:spcPts val="0"/>
              </a:spcAft>
            </a:pPr>
            <a:r>
              <a:rPr lang="it-IT" sz="3000" spc="-10">
                <a:solidFill>
                  <a:srgbClr val="000000"/>
                </a:solidFill>
                <a:latin typeface="Arial" panose="02020603050405020304" pitchFamily="2"/>
              </a:rPr>
              <a:t>Ha la rappresentanza legale dell’ente </a:t>
            </a:r>
          </a:p>
          <a:p>
            <a:pPr marL="0" marR="0" indent="0" algn="just">
              <a:lnSpc>
                <a:spcPts val="3400"/>
              </a:lnSpc>
              <a:spcBef>
                <a:spcPts val="555"/>
              </a:spcBef>
              <a:spcAft>
                <a:spcPts val="0"/>
              </a:spcAft>
            </a:pPr>
            <a:r>
              <a:rPr lang="it-IT" sz="3000" spc="-10">
                <a:solidFill>
                  <a:srgbClr val="000000"/>
                </a:solidFill>
                <a:latin typeface="Arial" panose="02020603050405020304" pitchFamily="2"/>
              </a:rPr>
              <a:t>Risponde degli obiettivi assegnatigli </a:t>
            </a:r>
          </a:p>
          <a:p>
            <a:pPr marL="0" marR="0" indent="0" algn="just">
              <a:lnSpc>
                <a:spcPts val="3400"/>
              </a:lnSpc>
              <a:spcBef>
                <a:spcPts val="555"/>
              </a:spcBef>
              <a:spcAft>
                <a:spcPts val="0"/>
              </a:spcAft>
            </a:pPr>
            <a:r>
              <a:rPr lang="it-IT" sz="3000" spc="-5">
                <a:solidFill>
                  <a:srgbClr val="000000"/>
                </a:solidFill>
                <a:latin typeface="Arial" panose="02020603050405020304" pitchFamily="2"/>
              </a:rPr>
              <a:t>E’ responsabile della gestione complessiva </a:t>
            </a:r>
          </a:p>
          <a:p>
            <a:pPr marL="320040" marR="0" indent="0" algn="just">
              <a:lnSpc>
                <a:spcPts val="2300"/>
              </a:lnSpc>
              <a:spcBef>
                <a:spcPts val="710"/>
              </a:spcBef>
              <a:spcAft>
                <a:spcPts val="0"/>
              </a:spcAft>
            </a:pPr>
            <a:r>
              <a:rPr lang="it-IT" sz="2100" spc="0">
                <a:solidFill>
                  <a:srgbClr val="000000"/>
                </a:solidFill>
                <a:latin typeface="Arial" panose="02020603050405020304" pitchFamily="2"/>
              </a:rPr>
              <a:t>Verifica, mediante valutazioni comparative dei costi, dei rendimenti e </a:t>
            </a:r>
          </a:p>
          <a:p>
            <a:pPr marL="320040" marR="0" indent="0" algn="just">
              <a:lnSpc>
                <a:spcPts val="2200"/>
              </a:lnSpc>
              <a:spcBef>
                <a:spcPts val="125"/>
              </a:spcBef>
              <a:spcAft>
                <a:spcPts val="0"/>
              </a:spcAft>
            </a:pPr>
            <a:r>
              <a:rPr lang="it-IT" sz="2100" spc="0">
                <a:solidFill>
                  <a:srgbClr val="000000"/>
                </a:solidFill>
                <a:latin typeface="Arial" panose="02020603050405020304" pitchFamily="2"/>
              </a:rPr>
              <a:t>dei risultati, la corretta ed economica gestione delle risorse attribuite </a:t>
            </a:r>
          </a:p>
          <a:p>
            <a:pPr marL="320040" marR="0" indent="0" algn="just">
              <a:lnSpc>
                <a:spcPts val="2200"/>
              </a:lnSpc>
              <a:spcBef>
                <a:spcPts val="0"/>
              </a:spcBef>
              <a:spcAft>
                <a:spcPts val="0"/>
              </a:spcAft>
            </a:pPr>
            <a:r>
              <a:rPr lang="it-IT" sz="2100" spc="0">
                <a:solidFill>
                  <a:srgbClr val="000000"/>
                </a:solidFill>
                <a:latin typeface="Arial" panose="02020603050405020304" pitchFamily="2"/>
              </a:rPr>
              <a:t>ed introitate nonché l’imparzialità ed il buon andamento dell’azione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amministrativa </a:t>
            </a:r>
          </a:p>
          <a:p>
            <a:pPr marL="0" marR="0" indent="0" algn="just">
              <a:lnSpc>
                <a:spcPts val="3400"/>
              </a:lnSpc>
              <a:spcBef>
                <a:spcPts val="570"/>
              </a:spcBef>
              <a:spcAft>
                <a:spcPts val="0"/>
              </a:spcAft>
            </a:pPr>
            <a:r>
              <a:rPr lang="it-IT" sz="3000" spc="0">
                <a:solidFill>
                  <a:srgbClr val="000000"/>
                </a:solidFill>
                <a:latin typeface="Arial" panose="02020603050405020304" pitchFamily="2"/>
              </a:rPr>
              <a:t>Adotta l’Atto Aziendale </a:t>
            </a:r>
          </a:p>
          <a:p>
            <a:pPr marL="0" marR="0" indent="0" algn="just">
              <a:lnSpc>
                <a:spcPts val="3400"/>
              </a:lnSpc>
              <a:spcBef>
                <a:spcPts val="555"/>
              </a:spcBef>
              <a:spcAft>
                <a:spcPts val="0"/>
              </a:spcAft>
            </a:pPr>
            <a:r>
              <a:rPr lang="it-IT" sz="3000" spc="-5">
                <a:solidFill>
                  <a:srgbClr val="000000"/>
                </a:solidFill>
                <a:latin typeface="Arial" panose="02020603050405020304" pitchFamily="2"/>
              </a:rPr>
              <a:t>Nomina i responsabili delle strutture operative </a:t>
            </a:r>
          </a:p>
          <a:p>
            <a:pPr marL="0" marR="0" indent="0" algn="just">
              <a:lnSpc>
                <a:spcPts val="3400"/>
              </a:lnSpc>
              <a:spcBef>
                <a:spcPts val="555"/>
              </a:spcBef>
              <a:spcAft>
                <a:spcPts val="7280"/>
              </a:spcAft>
            </a:pPr>
            <a:r>
              <a:rPr lang="it-IT" sz="3000" spc="0">
                <a:solidFill>
                  <a:srgbClr val="000000"/>
                </a:solidFill>
                <a:latin typeface="Arial" panose="02020603050405020304" pitchFamily="2"/>
              </a:rPr>
              <a:t>Attribuisce le risorse alle strutture operative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egnaposto testo 39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01" name="Segnaposto testo 400"/>
          <p:cNvSpPr>
            <a:spLocks noGrp="1"/>
          </p:cNvSpPr>
          <p:nvPr>
            <p:ph type="body" idx="10"/>
          </p:nvPr>
        </p:nvSpPr>
        <p:spPr>
          <a:xfrm>
            <a:off x="1322705" y="2032637"/>
            <a:ext cx="8458200" cy="5179060"/>
          </a:xfrm>
          <a:prstGeom prst="rect">
            <a:avLst/>
          </a:prstGeom>
          <a:noFill/>
          <a:ln w="0" cmpd="sng">
            <a:noFill/>
            <a:prstDash val="solid"/>
          </a:ln>
        </p:spPr>
        <p:txBody>
          <a:bodyPr vert="horz" lIns="0" tIns="112356" rIns="0" bIns="0" anchor="t"/>
          <a:lstStyle>
            <a:lvl1pPr marL="938750" marR="0" indent="0" algn="l">
              <a:lnSpc>
                <a:spcPts val="2624"/>
              </a:lnSpc>
              <a:spcBef>
                <a:spcPts val="405"/>
              </a:spcBef>
              <a:spcAft>
                <a:spcPts val="13922"/>
              </a:spcAft>
              <a:defRPr/>
            </a:lvl1pPr>
          </a:lstStyle>
          <a:p>
            <a:pPr marL="0" marR="0" indent="0" algn="l">
              <a:lnSpc>
                <a:spcPts val="3400"/>
              </a:lnSpc>
              <a:spcAft>
                <a:spcPts val="0"/>
              </a:spcAft>
            </a:pPr>
            <a:r>
              <a:rPr lang="it-IT" sz="3000" spc="0">
                <a:solidFill>
                  <a:srgbClr val="000000"/>
                </a:solidFill>
                <a:latin typeface="Arial" panose="02020603050405020304" pitchFamily="2"/>
              </a:rPr>
              <a:t>Viene nominato dal Governo regionale </a:t>
            </a:r>
          </a:p>
          <a:p>
            <a:pPr marL="0" marR="0" indent="0" algn="l">
              <a:lnSpc>
                <a:spcPts val="3400"/>
              </a:lnSpc>
              <a:spcBef>
                <a:spcPts val="880"/>
              </a:spcBef>
              <a:spcAft>
                <a:spcPts val="0"/>
              </a:spcAft>
            </a:pPr>
            <a:r>
              <a:rPr lang="it-IT" sz="3000" spc="-21">
                <a:solidFill>
                  <a:srgbClr val="000000"/>
                </a:solidFill>
                <a:latin typeface="Arial" panose="02020603050405020304" pitchFamily="2"/>
              </a:rPr>
              <a:t>E’ coadiuvato dal </a:t>
            </a:r>
          </a:p>
          <a:p>
            <a:pPr marL="411480" marR="0" indent="0" algn="l">
              <a:lnSpc>
                <a:spcPts val="3400"/>
              </a:lnSpc>
              <a:spcBef>
                <a:spcPts val="880"/>
              </a:spcBef>
              <a:spcAft>
                <a:spcPts val="0"/>
              </a:spcAft>
            </a:pPr>
            <a:r>
              <a:rPr lang="it-IT" sz="3000" spc="-15">
                <a:solidFill>
                  <a:srgbClr val="009999"/>
                </a:solidFill>
                <a:latin typeface="Arial" panose="02020603050405020304" pitchFamily="2"/>
              </a:rPr>
              <a:t>Direttore sanitario </a:t>
            </a:r>
          </a:p>
          <a:p>
            <a:pPr marL="914400" marR="0" indent="0" algn="l">
              <a:lnSpc>
                <a:spcPts val="2300"/>
              </a:lnSpc>
              <a:spcBef>
                <a:spcPts val="75"/>
              </a:spcBef>
              <a:spcAft>
                <a:spcPts val="0"/>
              </a:spcAft>
            </a:pPr>
            <a:r>
              <a:rPr lang="it-IT" sz="2100" spc="0">
                <a:solidFill>
                  <a:srgbClr val="000000"/>
                </a:solidFill>
                <a:latin typeface="Arial" panose="02020603050405020304" pitchFamily="2"/>
              </a:rPr>
              <a:t>Medico con qualificata attività di direzione tecnico-sanitaria </a:t>
            </a:r>
          </a:p>
          <a:p>
            <a:pPr marL="914400" marR="0" indent="0" algn="l">
              <a:lnSpc>
                <a:spcPts val="2300"/>
              </a:lnSpc>
              <a:spcBef>
                <a:spcPts val="595"/>
              </a:spcBef>
              <a:spcAft>
                <a:spcPts val="0"/>
              </a:spcAft>
            </a:pPr>
            <a:r>
              <a:rPr lang="it-IT" sz="2100" spc="0">
                <a:solidFill>
                  <a:srgbClr val="000000"/>
                </a:solidFill>
                <a:latin typeface="Arial" panose="02020603050405020304" pitchFamily="2"/>
              </a:rPr>
              <a:t>Dirige i servizi sanitari ed esprime pareri sugli aspetti sanitari </a:t>
            </a:r>
          </a:p>
          <a:p>
            <a:pPr marL="411480" marR="0" indent="0" algn="l">
              <a:lnSpc>
                <a:spcPts val="3400"/>
              </a:lnSpc>
              <a:spcBef>
                <a:spcPts val="920"/>
              </a:spcBef>
              <a:spcAft>
                <a:spcPts val="0"/>
              </a:spcAft>
            </a:pPr>
            <a:r>
              <a:rPr lang="it-IT" sz="3000" spc="-10">
                <a:solidFill>
                  <a:srgbClr val="009999"/>
                </a:solidFill>
                <a:latin typeface="Arial" panose="02020603050405020304" pitchFamily="2"/>
              </a:rPr>
              <a:t>Direttore amministrativo </a:t>
            </a:r>
          </a:p>
          <a:p>
            <a:pPr marL="914400" marR="0" indent="0" algn="l">
              <a:lnSpc>
                <a:spcPts val="2300"/>
              </a:lnSpc>
              <a:spcBef>
                <a:spcPts val="1035"/>
              </a:spcBef>
              <a:spcAft>
                <a:spcPts val="0"/>
              </a:spcAft>
            </a:pPr>
            <a:r>
              <a:rPr lang="it-IT" sz="2100" spc="-5">
                <a:solidFill>
                  <a:srgbClr val="000000"/>
                </a:solidFill>
                <a:latin typeface="Arial" panose="02020603050405020304" pitchFamily="2"/>
              </a:rPr>
              <a:t>laureato in materie giuridiche o economiche con qualificata </a:t>
            </a:r>
          </a:p>
          <a:p>
            <a:pPr marL="822960" marR="0" indent="0" algn="l">
              <a:lnSpc>
                <a:spcPts val="2300"/>
              </a:lnSpc>
              <a:spcBef>
                <a:spcPts val="355"/>
              </a:spcBef>
              <a:spcAft>
                <a:spcPts val="12205"/>
              </a:spcAft>
            </a:pPr>
            <a:r>
              <a:rPr lang="it-IT" sz="2100" spc="0">
                <a:solidFill>
                  <a:srgbClr val="000000"/>
                </a:solidFill>
                <a:latin typeface="Arial" panose="02020603050405020304" pitchFamily="2"/>
              </a:rPr>
              <a:t>esperienza di direzione, dirige i servizi amministrativi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egnaposto testo 40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09" name="Segnaposto testo 408"/>
          <p:cNvSpPr>
            <a:spLocks noGrp="1"/>
          </p:cNvSpPr>
          <p:nvPr>
            <p:ph type="body" idx="10"/>
          </p:nvPr>
        </p:nvSpPr>
        <p:spPr>
          <a:xfrm>
            <a:off x="1344295" y="2030094"/>
            <a:ext cx="8458200" cy="5181601"/>
          </a:xfrm>
          <a:prstGeom prst="rect">
            <a:avLst/>
          </a:prstGeom>
          <a:noFill/>
          <a:ln w="0" cmpd="sng">
            <a:noFill/>
            <a:prstDash val="solid"/>
          </a:ln>
        </p:spPr>
        <p:txBody>
          <a:bodyPr vert="horz" lIns="0" tIns="267241" rIns="0" bIns="0" anchor="t"/>
          <a:lstStyle>
            <a:lvl1pPr marL="0" marR="0" indent="0" algn="just">
              <a:lnSpc>
                <a:spcPts val="4107"/>
              </a:lnSpc>
              <a:spcBef>
                <a:spcPts val="821"/>
              </a:spcBef>
              <a:spcAft>
                <a:spcPts val="7124"/>
              </a:spcAft>
              <a:defRPr/>
            </a:lvl1pPr>
          </a:lstStyle>
          <a:p>
            <a:pPr marL="0" marR="0" indent="0" algn="just">
              <a:lnSpc>
                <a:spcPts val="3600"/>
              </a:lnSpc>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eleggibile in incarichi politici </a:t>
            </a:r>
          </a:p>
          <a:p>
            <a:pPr marL="0" marR="0" indent="0" algn="just">
              <a:lnSpc>
                <a:spcPts val="3600"/>
              </a:lnSpc>
              <a:spcBef>
                <a:spcPts val="72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compatibile con incarichi politici </a:t>
            </a:r>
          </a:p>
          <a:p>
            <a:pPr marL="0" marR="0" indent="0" algn="just">
              <a:lnSpc>
                <a:spcPts val="3000"/>
              </a:lnSpc>
              <a:spcBef>
                <a:spcPts val="72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ha svolto incarichi </a:t>
            </a:r>
          </a:p>
          <a:p>
            <a:pPr marL="320040" marR="0" indent="0" algn="just">
              <a:lnSpc>
                <a:spcPts val="2800"/>
              </a:lnSpc>
              <a:spcBef>
                <a:spcPts val="0"/>
              </a:spcBef>
              <a:spcAft>
                <a:spcPts val="0"/>
              </a:spcAft>
            </a:pPr>
            <a:r>
              <a:rPr lang="it-IT" sz="3000" spc="-5">
                <a:solidFill>
                  <a:srgbClr val="000000"/>
                </a:solidFill>
                <a:latin typeface="Arial" panose="02020603050405020304" pitchFamily="2"/>
              </a:rPr>
              <a:t>politici, per 5 anni nel territorio in cui ha svolto </a:t>
            </a:r>
          </a:p>
          <a:p>
            <a:pPr marL="320040" marR="0" indent="0" algn="just">
              <a:lnSpc>
                <a:spcPts val="3600"/>
              </a:lnSpc>
              <a:spcBef>
                <a:spcPts val="0"/>
              </a:spcBef>
              <a:spcAft>
                <a:spcPts val="0"/>
              </a:spcAft>
            </a:pPr>
            <a:r>
              <a:rPr lang="it-IT" sz="3000" spc="-21">
                <a:solidFill>
                  <a:srgbClr val="000000"/>
                </a:solidFill>
                <a:latin typeface="Arial" panose="02020603050405020304" pitchFamily="2"/>
              </a:rPr>
              <a:t>la funzione di DG </a:t>
            </a:r>
          </a:p>
          <a:p>
            <a:pPr marL="0" marR="0" indent="0" algn="just">
              <a:lnSpc>
                <a:spcPts val="3600"/>
              </a:lnSpc>
              <a:spcBef>
                <a:spcPts val="2125"/>
              </a:spcBef>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non è nominabile nell’Azienda da cui dipende </a:t>
            </a:r>
          </a:p>
          <a:p>
            <a:pPr marL="0" marR="0" indent="0" algn="just">
              <a:lnSpc>
                <a:spcPts val="3600"/>
              </a:lnSpc>
              <a:spcBef>
                <a:spcPts val="72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con precedenti penali </a:t>
            </a:r>
          </a:p>
          <a:p>
            <a:pPr marL="0" marR="0" indent="0" algn="just">
              <a:lnSpc>
                <a:spcPts val="3600"/>
              </a:lnSpc>
              <a:spcBef>
                <a:spcPts val="720"/>
              </a:spcBef>
              <a:spcAft>
                <a:spcPts val="6245"/>
              </a:spcAft>
            </a:pPr>
            <a:r>
              <a:rPr lang="it-IT" sz="8700" b="1" spc="-30">
                <a:solidFill>
                  <a:srgbClr val="330066"/>
                </a:solidFill>
                <a:latin typeface="Arial" panose="02020603050405020304" pitchFamily="2"/>
              </a:rPr>
              <a:t>.</a:t>
            </a:r>
            <a:r>
              <a:rPr lang="it-IT" sz="3000" spc="-30">
                <a:solidFill>
                  <a:srgbClr val="000000"/>
                </a:solidFill>
                <a:latin typeface="Arial" panose="02020603050405020304" pitchFamily="2"/>
              </a:rPr>
              <a:t> è soggetto a valutazione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egnaposto testo 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0" name="Segnaposto testo 39"/>
          <p:cNvSpPr>
            <a:spLocks noGrp="1"/>
          </p:cNvSpPr>
          <p:nvPr>
            <p:ph type="body" idx="10"/>
          </p:nvPr>
        </p:nvSpPr>
        <p:spPr>
          <a:xfrm>
            <a:off x="1350648" y="2157732"/>
            <a:ext cx="8369299" cy="5053965"/>
          </a:xfrm>
          <a:prstGeom prst="rect">
            <a:avLst/>
          </a:prstGeom>
          <a:noFill/>
          <a:ln w="0" cmpd="sng">
            <a:noFill/>
            <a:prstDash val="solid"/>
          </a:ln>
        </p:spPr>
        <p:txBody>
          <a:bodyPr vert="horz" lIns="0" tIns="0" rIns="0" bIns="0" anchor="t">
            <a:normAutofit fontScale="95000"/>
          </a:bodyPr>
          <a:lstStyle>
            <a:lvl1pPr marL="365070" marR="0" indent="0" algn="just">
              <a:lnSpc>
                <a:spcPts val="3878"/>
              </a:lnSpc>
              <a:spcBef>
                <a:spcPts val="234"/>
              </a:spcBef>
              <a:spcAft>
                <a:spcPts val="9548"/>
              </a:spcAft>
              <a:defRPr/>
            </a:lvl1pPr>
          </a:lstStyle>
          <a:p>
            <a:pPr marL="320040" marR="0" indent="0" algn="just">
              <a:lnSpc>
                <a:spcPts val="4000"/>
              </a:lnSpc>
              <a:spcAft>
                <a:spcPts val="0"/>
              </a:spcAft>
            </a:pPr>
            <a:r>
              <a:rPr lang="it-IT" sz="3700" b="1" spc="-86">
                <a:solidFill>
                  <a:srgbClr val="FF0000"/>
                </a:solidFill>
                <a:latin typeface="Arial" panose="02020603050405020304" pitchFamily="2"/>
              </a:rPr>
              <a:t>1958 </a:t>
            </a:r>
          </a:p>
          <a:p>
            <a:pPr marL="320040" marR="0" indent="0" algn="just">
              <a:lnSpc>
                <a:spcPts val="3400"/>
              </a:lnSpc>
              <a:spcBef>
                <a:spcPts val="910"/>
              </a:spcBef>
              <a:spcAft>
                <a:spcPts val="0"/>
              </a:spcAft>
            </a:pPr>
            <a:r>
              <a:rPr lang="it-IT" sz="3000" spc="-5">
                <a:solidFill>
                  <a:srgbClr val="000000"/>
                </a:solidFill>
                <a:latin typeface="Arial" panose="02020603050405020304" pitchFamily="2"/>
              </a:rPr>
              <a:t>Viene istituito il Ministero della Sanità. </a:t>
            </a:r>
          </a:p>
          <a:p>
            <a:pPr marL="320040" marR="0" indent="0" algn="just">
              <a:lnSpc>
                <a:spcPts val="3400"/>
              </a:lnSpc>
              <a:spcBef>
                <a:spcPts val="925"/>
              </a:spcBef>
              <a:spcAft>
                <a:spcPts val="0"/>
              </a:spcAft>
            </a:pPr>
            <a:r>
              <a:rPr lang="it-IT" sz="3000" spc="-10">
                <a:solidFill>
                  <a:srgbClr val="000000"/>
                </a:solidFill>
                <a:latin typeface="Arial" panose="02020603050405020304" pitchFamily="2"/>
              </a:rPr>
              <a:t>In ogni Provincia un Ufficio del Medico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provinciale e del Veterinario Provinciale alle </a:t>
            </a:r>
          </a:p>
          <a:p>
            <a:pPr marL="320040" marR="0" indent="0" algn="just">
              <a:lnSpc>
                <a:spcPts val="3400"/>
              </a:lnSpc>
              <a:spcBef>
                <a:spcPts val="205"/>
              </a:spcBef>
              <a:spcAft>
                <a:spcPts val="0"/>
              </a:spcAft>
            </a:pPr>
            <a:r>
              <a:rPr lang="it-IT" sz="3000" spc="-10">
                <a:solidFill>
                  <a:srgbClr val="000000"/>
                </a:solidFill>
                <a:latin typeface="Arial" panose="02020603050405020304" pitchFamily="2"/>
              </a:rPr>
              <a:t>dirette dipendenze del Ministero. </a:t>
            </a:r>
          </a:p>
          <a:p>
            <a:pPr marL="320040" marR="0" indent="0" algn="just">
              <a:lnSpc>
                <a:spcPts val="3400"/>
              </a:lnSpc>
              <a:spcBef>
                <a:spcPts val="925"/>
              </a:spcBef>
              <a:spcAft>
                <a:spcPts val="0"/>
              </a:spcAft>
            </a:pPr>
            <a:r>
              <a:rPr lang="it-IT" sz="3000" spc="-5">
                <a:solidFill>
                  <a:srgbClr val="000000"/>
                </a:solidFill>
                <a:latin typeface="Arial" panose="02020603050405020304" pitchFamily="2"/>
              </a:rPr>
              <a:t>L’Ufficiale sanitario del Comune, che pure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continua a dipendere dal sindaco, diviene </a:t>
            </a:r>
          </a:p>
          <a:p>
            <a:pPr marL="320040" marR="0" indent="0" algn="just">
              <a:lnSpc>
                <a:spcPts val="3400"/>
              </a:lnSpc>
              <a:spcBef>
                <a:spcPts val="205"/>
              </a:spcBef>
              <a:spcAft>
                <a:spcPts val="8370"/>
              </a:spcAft>
            </a:pPr>
            <a:r>
              <a:rPr lang="it-IT" sz="3000" spc="-5">
                <a:solidFill>
                  <a:srgbClr val="000000"/>
                </a:solidFill>
                <a:latin typeface="Arial" panose="02020603050405020304" pitchFamily="2"/>
              </a:rPr>
              <a:t>organo periferico del Ministero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egnaposto testo 4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17" name="Segnaposto testo 416"/>
          <p:cNvSpPr>
            <a:spLocks noGrp="1"/>
          </p:cNvSpPr>
          <p:nvPr>
            <p:ph type="body" idx="10"/>
          </p:nvPr>
        </p:nvSpPr>
        <p:spPr>
          <a:xfrm>
            <a:off x="1344295" y="2030094"/>
            <a:ext cx="8458200" cy="5181601"/>
          </a:xfrm>
          <a:prstGeom prst="rect">
            <a:avLst/>
          </a:prstGeom>
          <a:noFill/>
          <a:ln w="0" cmpd="sng">
            <a:noFill/>
            <a:prstDash val="solid"/>
          </a:ln>
        </p:spPr>
        <p:txBody>
          <a:bodyPr vert="horz" lIns="0" tIns="0" rIns="0" bIns="0" anchor="t"/>
          <a:lstStyle>
            <a:lvl1pPr marL="0" marR="0" indent="0" algn="just">
              <a:lnSpc>
                <a:spcPts val="5589"/>
              </a:lnSpc>
              <a:spcBef>
                <a:spcPts val="0"/>
              </a:spcBef>
              <a:spcAft>
                <a:spcPts val="7945"/>
              </a:spcAft>
              <a:defRPr/>
            </a:lvl1pPr>
          </a:lstStyle>
          <a:p>
            <a:pPr marL="0" marR="0" indent="0" algn="just">
              <a:lnSpc>
                <a:spcPts val="4400"/>
              </a:lnSpc>
              <a:spcAft>
                <a:spcPts val="0"/>
              </a:spcAft>
            </a:pPr>
            <a:r>
              <a:rPr lang="it-IT" sz="8700" b="1" spc="-35">
                <a:solidFill>
                  <a:srgbClr val="330066"/>
                </a:solidFill>
                <a:latin typeface="Arial" panose="02020603050405020304" pitchFamily="2"/>
              </a:rPr>
              <a:t>.</a:t>
            </a:r>
            <a:r>
              <a:rPr lang="it-IT" sz="3000" spc="-35">
                <a:solidFill>
                  <a:srgbClr val="000000"/>
                </a:solidFill>
                <a:latin typeface="Arial" panose="02020603050405020304" pitchFamily="2"/>
              </a:rPr>
              <a:t> dura in carica tre anni </a:t>
            </a:r>
          </a:p>
          <a:p>
            <a:pPr marL="0" marR="0" indent="0" algn="just">
              <a:lnSpc>
                <a:spcPts val="4200"/>
              </a:lnSpc>
              <a:spcBef>
                <a:spcPts val="0"/>
              </a:spcBef>
              <a:spcAft>
                <a:spcPts val="0"/>
              </a:spcAft>
            </a:pPr>
            <a:r>
              <a:rPr lang="it-IT" sz="8700" b="1" spc="-25">
                <a:solidFill>
                  <a:srgbClr val="330066"/>
                </a:solidFill>
                <a:latin typeface="Arial" panose="02020603050405020304" pitchFamily="2"/>
              </a:rPr>
              <a:t>.</a:t>
            </a:r>
            <a:r>
              <a:rPr lang="it-IT" sz="3000" spc="-25">
                <a:solidFill>
                  <a:srgbClr val="000000"/>
                </a:solidFill>
                <a:latin typeface="Arial" panose="02020603050405020304" pitchFamily="2"/>
              </a:rPr>
              <a:t> è composto da cinque componenti </a:t>
            </a:r>
          </a:p>
          <a:p>
            <a:pPr marL="320040" marR="0" indent="0" algn="just">
              <a:lnSpc>
                <a:spcPts val="1600"/>
              </a:lnSpc>
              <a:spcBef>
                <a:spcPts val="0"/>
              </a:spcBef>
              <a:spcAft>
                <a:spcPts val="0"/>
              </a:spcAft>
            </a:pPr>
            <a:r>
              <a:rPr lang="it-IT" sz="2100" spc="-5">
                <a:solidFill>
                  <a:srgbClr val="000000"/>
                </a:solidFill>
                <a:latin typeface="Arial" panose="02020603050405020304" pitchFamily="2"/>
              </a:rPr>
              <a:t>Due designati dalla Regione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Uno dal Ministero del Tesoro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Uno dal Ministero della Sanità </a:t>
            </a:r>
          </a:p>
          <a:p>
            <a:pPr marL="320040" marR="0" indent="0" algn="just">
              <a:lnSpc>
                <a:spcPts val="1900"/>
              </a:lnSpc>
              <a:spcBef>
                <a:spcPts val="0"/>
              </a:spcBef>
              <a:spcAft>
                <a:spcPts val="0"/>
              </a:spcAft>
            </a:pPr>
            <a:r>
              <a:rPr lang="it-IT" sz="2100" spc="-5">
                <a:solidFill>
                  <a:srgbClr val="000000"/>
                </a:solidFill>
                <a:latin typeface="Arial" panose="02020603050405020304" pitchFamily="2"/>
              </a:rPr>
              <a:t>Uno dalla conferenza dei Sindaci </a:t>
            </a:r>
          </a:p>
          <a:p>
            <a:pPr marL="0" marR="0" indent="0" algn="just">
              <a:lnSpc>
                <a:spcPts val="4600"/>
              </a:lnSpc>
              <a:spcBef>
                <a:spcPts val="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verifica la gestione economica aziendale </a:t>
            </a:r>
          </a:p>
          <a:p>
            <a:pPr marL="0" marR="0" indent="0" algn="just">
              <a:lnSpc>
                <a:spcPts val="4000"/>
              </a:lnSpc>
              <a:spcBef>
                <a:spcPts val="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vigilia sull’osservanza della legge </a:t>
            </a:r>
          </a:p>
          <a:p>
            <a:pPr marL="0" marR="0" indent="0" algn="just">
              <a:lnSpc>
                <a:spcPts val="4000"/>
              </a:lnSpc>
              <a:spcBef>
                <a:spcPts val="0"/>
              </a:spcBef>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accerta la regolarità dei documenti contabili </a:t>
            </a:r>
          </a:p>
          <a:p>
            <a:pPr marL="0" marR="0" indent="0" algn="just">
              <a:lnSpc>
                <a:spcPts val="4900"/>
              </a:lnSpc>
              <a:spcBef>
                <a:spcPts val="0"/>
              </a:spcBef>
              <a:spcAft>
                <a:spcPts val="6965"/>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riferisce alla Regione ogni tre mesi </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egnaposto testo 41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21" name="Segnaposto testo 420"/>
          <p:cNvSpPr>
            <a:spLocks noGrp="1"/>
          </p:cNvSpPr>
          <p:nvPr>
            <p:ph type="body" idx="10"/>
          </p:nvPr>
        </p:nvSpPr>
        <p:spPr>
          <a:xfrm>
            <a:off x="1344297" y="350522"/>
            <a:ext cx="7124699" cy="1384935"/>
          </a:xfrm>
          <a:prstGeom prst="rect">
            <a:avLst/>
          </a:prstGeom>
          <a:noFill/>
          <a:ln w="0" cmpd="sng">
            <a:noFill/>
            <a:prstDash val="solid"/>
          </a:ln>
        </p:spPr>
        <p:txBody>
          <a:bodyPr vert="horz" lIns="0" tIns="686828" rIns="0" bIns="0" anchor="t"/>
          <a:lstStyle>
            <a:lvl1pPr marL="0" marR="0" indent="0" algn="l">
              <a:lnSpc>
                <a:spcPts val="6160"/>
              </a:lnSpc>
              <a:spcAft>
                <a:spcPts val="0"/>
              </a:spcAft>
              <a:defRPr/>
            </a:lvl1pPr>
          </a:lstStyle>
          <a:p>
            <a:pPr marL="0" marR="0" indent="0" algn="l">
              <a:lnSpc>
                <a:spcPts val="5400"/>
              </a:lnSpc>
              <a:spcAft>
                <a:spcPts val="0"/>
              </a:spcAft>
            </a:pPr>
            <a:r>
              <a:rPr lang="it-IT" sz="4800" b="1" spc="-15">
                <a:solidFill>
                  <a:srgbClr val="FF0000"/>
                </a:solidFill>
                <a:latin typeface="Arial" panose="02020603050405020304" pitchFamily="2"/>
              </a:rPr>
              <a:t>Il Collegio di direzione </a:t>
            </a:r>
          </a:p>
        </p:txBody>
      </p:sp>
      <p:sp>
        <p:nvSpPr>
          <p:cNvPr id="422" name="Segnaposto testo 421"/>
          <p:cNvSpPr>
            <a:spLocks noGrp="1"/>
          </p:cNvSpPr>
          <p:nvPr>
            <p:ph type="body" idx="10"/>
          </p:nvPr>
        </p:nvSpPr>
        <p:spPr>
          <a:xfrm>
            <a:off x="1344297" y="1735455"/>
            <a:ext cx="7124699" cy="5476240"/>
          </a:xfrm>
          <a:prstGeom prst="rect">
            <a:avLst/>
          </a:prstGeom>
          <a:noFill/>
          <a:ln w="0" cmpd="sng">
            <a:noFill/>
            <a:prstDash val="solid"/>
          </a:ln>
        </p:spPr>
        <p:txBody>
          <a:bodyPr vert="horz" lIns="0" tIns="226615" rIns="0" bIns="0" anchor="t"/>
          <a:lstStyle>
            <a:lvl1pPr marL="990903" marR="0" indent="0" algn="just">
              <a:lnSpc>
                <a:spcPts val="2510"/>
              </a:lnSpc>
              <a:spcBef>
                <a:spcPts val="0"/>
              </a:spcBef>
              <a:spcAft>
                <a:spcPts val="8293"/>
              </a:spcAft>
              <a:defRPr/>
            </a:lvl1pPr>
          </a:lstStyle>
          <a:p>
            <a:pPr marL="0" marR="0" indent="0" algn="just">
              <a:lnSpc>
                <a:spcPts val="4900"/>
              </a:lnSpc>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Ha funzioni consultive e propositive </a:t>
            </a:r>
          </a:p>
          <a:p>
            <a:pPr marL="0" marR="0" indent="0" algn="just">
              <a:lnSpc>
                <a:spcPts val="4600"/>
              </a:lnSpc>
              <a:spcBef>
                <a:spcPts val="0"/>
              </a:spcBef>
              <a:spcAft>
                <a:spcPts val="0"/>
              </a:spcAft>
            </a:pPr>
            <a:r>
              <a:rPr lang="it-IT" sz="8700" b="1" spc="-50">
                <a:solidFill>
                  <a:srgbClr val="330066"/>
                </a:solidFill>
                <a:latin typeface="Arial" panose="02020603050405020304" pitchFamily="2"/>
              </a:rPr>
              <a:t>.</a:t>
            </a:r>
            <a:r>
              <a:rPr lang="it-IT" sz="3000" spc="-50">
                <a:solidFill>
                  <a:srgbClr val="000000"/>
                </a:solidFill>
                <a:latin typeface="Arial" panose="02020603050405020304" pitchFamily="2"/>
              </a:rPr>
              <a:t> Coadiuva il DG nel governo dell’Azienda </a:t>
            </a:r>
          </a:p>
          <a:p>
            <a:pPr marL="868680" marR="0" indent="0" algn="just">
              <a:lnSpc>
                <a:spcPts val="2000"/>
              </a:lnSpc>
              <a:spcBef>
                <a:spcPts val="0"/>
              </a:spcBef>
              <a:spcAft>
                <a:spcPts val="0"/>
              </a:spcAft>
            </a:pPr>
            <a:r>
              <a:rPr lang="it-IT" sz="2100" spc="0">
                <a:solidFill>
                  <a:srgbClr val="000000"/>
                </a:solidFill>
                <a:latin typeface="Arial" panose="02020603050405020304" pitchFamily="2"/>
              </a:rPr>
              <a:t>programmazione e valutazione delle attività </a:t>
            </a:r>
          </a:p>
          <a:p>
            <a:pPr marL="868680" marR="0" indent="0" algn="just">
              <a:lnSpc>
                <a:spcPts val="2200"/>
              </a:lnSpc>
              <a:spcBef>
                <a:spcPts val="100"/>
              </a:spcBef>
              <a:spcAft>
                <a:spcPts val="0"/>
              </a:spcAft>
            </a:pPr>
            <a:r>
              <a:rPr lang="it-IT" sz="2100" spc="0">
                <a:solidFill>
                  <a:srgbClr val="000000"/>
                </a:solidFill>
                <a:latin typeface="Arial" panose="02020603050405020304" pitchFamily="2"/>
              </a:rPr>
              <a:t>definizione degli obiettivi </a:t>
            </a:r>
          </a:p>
          <a:p>
            <a:pPr marL="868680" marR="0" indent="0" algn="just">
              <a:lnSpc>
                <a:spcPts val="2000"/>
              </a:lnSpc>
              <a:spcBef>
                <a:spcPts val="0"/>
              </a:spcBef>
              <a:spcAft>
                <a:spcPts val="0"/>
              </a:spcAft>
            </a:pPr>
            <a:r>
              <a:rPr lang="it-IT" sz="2100" spc="0">
                <a:solidFill>
                  <a:srgbClr val="000000"/>
                </a:solidFill>
                <a:latin typeface="Arial" panose="02020603050405020304" pitchFamily="2"/>
              </a:rPr>
              <a:t>organizzazione delle risorse </a:t>
            </a:r>
          </a:p>
          <a:p>
            <a:pPr marL="0" marR="0" indent="0" algn="just">
              <a:lnSpc>
                <a:spcPts val="5300"/>
              </a:lnSpc>
              <a:spcBef>
                <a:spcPts val="0"/>
              </a:spcBef>
              <a:spcAft>
                <a:spcPts val="0"/>
              </a:spcAft>
            </a:pPr>
            <a:r>
              <a:rPr lang="it-IT" sz="8700" b="1" spc="-40">
                <a:solidFill>
                  <a:srgbClr val="330066"/>
                </a:solidFill>
                <a:latin typeface="Arial" panose="02020603050405020304" pitchFamily="2"/>
              </a:rPr>
              <a:t>.</a:t>
            </a:r>
            <a:r>
              <a:rPr lang="it-IT" sz="3000" spc="-40">
                <a:solidFill>
                  <a:srgbClr val="000000"/>
                </a:solidFill>
                <a:latin typeface="Arial" panose="02020603050405020304" pitchFamily="2"/>
              </a:rPr>
              <a:t> E’ presieduto dal DG </a:t>
            </a:r>
          </a:p>
          <a:p>
            <a:pPr marL="868680" marR="0" indent="0" algn="just">
              <a:lnSpc>
                <a:spcPts val="2000"/>
              </a:lnSpc>
              <a:spcBef>
                <a:spcPts val="0"/>
              </a:spcBef>
              <a:spcAft>
                <a:spcPts val="0"/>
              </a:spcAft>
            </a:pPr>
            <a:r>
              <a:rPr lang="it-IT" sz="2100" spc="-5">
                <a:solidFill>
                  <a:srgbClr val="000000"/>
                </a:solidFill>
                <a:latin typeface="Arial" panose="02020603050405020304" pitchFamily="2"/>
              </a:rPr>
              <a:t>Direttore Sanitario </a:t>
            </a:r>
          </a:p>
          <a:p>
            <a:pPr marL="868680" marR="0" indent="0" algn="just">
              <a:lnSpc>
                <a:spcPts val="2200"/>
              </a:lnSpc>
              <a:spcBef>
                <a:spcPts val="100"/>
              </a:spcBef>
              <a:spcAft>
                <a:spcPts val="0"/>
              </a:spcAft>
            </a:pPr>
            <a:r>
              <a:rPr lang="it-IT" sz="2100" spc="-5">
                <a:solidFill>
                  <a:srgbClr val="000000"/>
                </a:solidFill>
                <a:latin typeface="Arial" panose="02020603050405020304" pitchFamily="2"/>
              </a:rPr>
              <a:t>Direttore amministrativo </a:t>
            </a:r>
          </a:p>
          <a:p>
            <a:pPr marL="868680" marR="0" indent="0" algn="just">
              <a:lnSpc>
                <a:spcPts val="2200"/>
              </a:lnSpc>
              <a:spcBef>
                <a:spcPts val="0"/>
              </a:spcBef>
              <a:spcAft>
                <a:spcPts val="0"/>
              </a:spcAft>
            </a:pPr>
            <a:r>
              <a:rPr lang="it-IT" sz="2100" spc="-5">
                <a:solidFill>
                  <a:srgbClr val="000000"/>
                </a:solidFill>
                <a:latin typeface="Arial" panose="02020603050405020304" pitchFamily="2"/>
              </a:rPr>
              <a:t>Direttori dei dipartimenti </a:t>
            </a:r>
          </a:p>
          <a:p>
            <a:pPr marL="868680" marR="0" indent="0" algn="just">
              <a:lnSpc>
                <a:spcPts val="2200"/>
              </a:lnSpc>
              <a:spcBef>
                <a:spcPts val="0"/>
              </a:spcBef>
              <a:spcAft>
                <a:spcPts val="0"/>
              </a:spcAft>
            </a:pPr>
            <a:r>
              <a:rPr lang="it-IT" sz="2100" spc="0">
                <a:solidFill>
                  <a:srgbClr val="000000"/>
                </a:solidFill>
                <a:latin typeface="Arial" panose="02020603050405020304" pitchFamily="2"/>
              </a:rPr>
              <a:t>Coordinatori sanitari ed amministrativi </a:t>
            </a:r>
          </a:p>
          <a:p>
            <a:pPr marL="868680" marR="0" indent="0" algn="just">
              <a:lnSpc>
                <a:spcPts val="2200"/>
              </a:lnSpc>
              <a:spcBef>
                <a:spcPts val="0"/>
              </a:spcBef>
              <a:spcAft>
                <a:spcPts val="0"/>
              </a:spcAft>
            </a:pPr>
            <a:r>
              <a:rPr lang="it-IT" sz="2100" spc="0">
                <a:solidFill>
                  <a:srgbClr val="000000"/>
                </a:solidFill>
                <a:latin typeface="Arial" panose="02020603050405020304" pitchFamily="2"/>
              </a:rPr>
              <a:t>un dirigente dell’area sanitaria ed uno professionale </a:t>
            </a:r>
          </a:p>
          <a:p>
            <a:pPr marL="868680" marR="0" indent="0" algn="just">
              <a:lnSpc>
                <a:spcPts val="2200"/>
              </a:lnSpc>
              <a:spcBef>
                <a:spcPts val="0"/>
              </a:spcBef>
              <a:spcAft>
                <a:spcPts val="7270"/>
              </a:spcAft>
            </a:pPr>
            <a:r>
              <a:rPr lang="it-IT" sz="2100" spc="0">
                <a:solidFill>
                  <a:srgbClr val="000000"/>
                </a:solidFill>
                <a:latin typeface="Arial" panose="02020603050405020304" pitchFamily="2"/>
              </a:rPr>
              <a:t>tre MMG/PDLS ed uno specialista ambulatoriale </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egnaposto testo 42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29" name="Segnaposto testo 428"/>
          <p:cNvSpPr>
            <a:spLocks noGrp="1"/>
          </p:cNvSpPr>
          <p:nvPr>
            <p:ph type="body" idx="10"/>
          </p:nvPr>
        </p:nvSpPr>
        <p:spPr>
          <a:xfrm>
            <a:off x="1359535" y="350522"/>
            <a:ext cx="7315200" cy="1682115"/>
          </a:xfrm>
          <a:prstGeom prst="rect">
            <a:avLst/>
          </a:prstGeom>
          <a:noFill/>
          <a:ln w="0" cmpd="sng">
            <a:noFill/>
            <a:prstDash val="solid"/>
          </a:ln>
        </p:spPr>
        <p:txBody>
          <a:bodyPr vert="horz" lIns="0" tIns="744592" rIns="0" bIns="0" anchor="t"/>
          <a:lstStyle>
            <a:lvl1pPr marL="0" marR="0" indent="0" algn="l">
              <a:lnSpc>
                <a:spcPts val="5704"/>
              </a:lnSpc>
              <a:spcAft>
                <a:spcPts val="2652"/>
              </a:spcAft>
              <a:defRPr/>
            </a:lvl1pPr>
          </a:lstStyle>
          <a:p>
            <a:pPr marL="0" marR="0" indent="0" algn="l">
              <a:lnSpc>
                <a:spcPts val="5000"/>
              </a:lnSpc>
              <a:spcAft>
                <a:spcPts val="2325"/>
              </a:spcAft>
            </a:pPr>
            <a:r>
              <a:rPr lang="it-IT" sz="4400" b="1" spc="-30">
                <a:solidFill>
                  <a:srgbClr val="FF0000"/>
                </a:solidFill>
                <a:latin typeface="Arial" panose="02020603050405020304" pitchFamily="2"/>
              </a:rPr>
              <a:t>Il ciclo della organizzazione </a:t>
            </a:r>
          </a:p>
        </p:txBody>
      </p:sp>
      <p:sp>
        <p:nvSpPr>
          <p:cNvPr id="430" name="Segnaposto testo 429"/>
          <p:cNvSpPr>
            <a:spLocks noGrp="1"/>
          </p:cNvSpPr>
          <p:nvPr>
            <p:ph type="body" idx="10"/>
          </p:nvPr>
        </p:nvSpPr>
        <p:spPr>
          <a:xfrm>
            <a:off x="1359535" y="2032637"/>
            <a:ext cx="7315200" cy="5179060"/>
          </a:xfrm>
          <a:prstGeom prst="rect">
            <a:avLst/>
          </a:prstGeom>
          <a:noFill/>
          <a:ln w="0" cmpd="sng">
            <a:noFill/>
            <a:prstDash val="solid"/>
          </a:ln>
        </p:spPr>
        <p:txBody>
          <a:bodyPr vert="horz" lIns="0" tIns="112356" rIns="0" bIns="0" anchor="t"/>
          <a:lstStyle>
            <a:lvl1pPr marL="0" marR="0" indent="0" algn="ctr">
              <a:lnSpc>
                <a:spcPts val="3878"/>
              </a:lnSpc>
              <a:spcBef>
                <a:spcPts val="1004"/>
              </a:spcBef>
              <a:spcAft>
                <a:spcPts val="7032"/>
              </a:spcAft>
              <a:defRPr/>
            </a:lvl1pPr>
          </a:lstStyle>
          <a:p>
            <a:pPr marL="0" marR="0" indent="0" algn="ctr">
              <a:lnSpc>
                <a:spcPts val="3400"/>
              </a:lnSpc>
              <a:spcAft>
                <a:spcPts val="0"/>
              </a:spcAft>
            </a:pPr>
            <a:r>
              <a:rPr lang="it-IT" sz="3000" b="1" spc="-21">
                <a:solidFill>
                  <a:srgbClr val="000000"/>
                </a:solidFill>
                <a:latin typeface="Arial" panose="02020603050405020304" pitchFamily="2"/>
              </a:rPr>
              <a:t>Pianificazione </a:t>
            </a:r>
          </a:p>
          <a:p>
            <a:pPr marL="0" marR="0" indent="0" algn="ctr">
              <a:lnSpc>
                <a:spcPts val="3400"/>
              </a:lnSpc>
              <a:spcBef>
                <a:spcPts val="880"/>
              </a:spcBef>
              <a:spcAft>
                <a:spcPts val="0"/>
              </a:spcAft>
            </a:pPr>
            <a:r>
              <a:rPr lang="it-IT" sz="3000" b="1" spc="-21">
                <a:solidFill>
                  <a:srgbClr val="000000"/>
                </a:solidFill>
                <a:latin typeface="Arial" panose="02020603050405020304" pitchFamily="2"/>
              </a:rPr>
              <a:t>Programmazione </a:t>
            </a:r>
          </a:p>
          <a:p>
            <a:pPr marL="0" marR="0" indent="0" algn="ctr">
              <a:lnSpc>
                <a:spcPts val="3400"/>
              </a:lnSpc>
              <a:spcBef>
                <a:spcPts val="880"/>
              </a:spcBef>
              <a:spcAft>
                <a:spcPts val="0"/>
              </a:spcAft>
            </a:pPr>
            <a:r>
              <a:rPr lang="it-IT" sz="3000" b="1" spc="-21">
                <a:solidFill>
                  <a:srgbClr val="000000"/>
                </a:solidFill>
                <a:latin typeface="Arial" panose="02020603050405020304" pitchFamily="2"/>
              </a:rPr>
              <a:t>Controllo </a:t>
            </a:r>
          </a:p>
          <a:p>
            <a:pPr marL="0" marR="0" indent="0" algn="ctr">
              <a:lnSpc>
                <a:spcPts val="3400"/>
              </a:lnSpc>
              <a:spcBef>
                <a:spcPts val="880"/>
              </a:spcBef>
              <a:spcAft>
                <a:spcPts val="0"/>
              </a:spcAft>
            </a:pPr>
            <a:r>
              <a:rPr lang="it-IT" sz="3000" b="1" spc="-21">
                <a:solidFill>
                  <a:srgbClr val="1C1C1C"/>
                </a:solidFill>
                <a:latin typeface="Arial" panose="02020603050405020304" pitchFamily="2"/>
              </a:rPr>
              <a:t>Programmazione </a:t>
            </a:r>
          </a:p>
          <a:p>
            <a:pPr marL="0" marR="0" indent="0" algn="ctr">
              <a:lnSpc>
                <a:spcPts val="3400"/>
              </a:lnSpc>
              <a:spcBef>
                <a:spcPts val="880"/>
              </a:spcBef>
              <a:spcAft>
                <a:spcPts val="0"/>
              </a:spcAft>
            </a:pPr>
            <a:r>
              <a:rPr lang="it-IT" sz="3000" b="1" spc="-21">
                <a:solidFill>
                  <a:srgbClr val="000000"/>
                </a:solidFill>
                <a:latin typeface="Arial" panose="02020603050405020304" pitchFamily="2"/>
              </a:rPr>
              <a:t>Controllo </a:t>
            </a:r>
          </a:p>
          <a:p>
            <a:pPr marL="0" marR="0" indent="0" algn="ctr">
              <a:lnSpc>
                <a:spcPts val="3400"/>
              </a:lnSpc>
              <a:spcBef>
                <a:spcPts val="880"/>
              </a:spcBef>
              <a:spcAft>
                <a:spcPts val="0"/>
              </a:spcAft>
            </a:pPr>
            <a:r>
              <a:rPr lang="it-IT" sz="3000" b="1" spc="-21">
                <a:solidFill>
                  <a:srgbClr val="5E5E5E"/>
                </a:solidFill>
                <a:latin typeface="Arial" panose="02020603050405020304" pitchFamily="2"/>
              </a:rPr>
              <a:t>Programmazione </a:t>
            </a:r>
          </a:p>
          <a:p>
            <a:pPr marL="0" marR="0" indent="0" algn="ctr">
              <a:lnSpc>
                <a:spcPts val="3400"/>
              </a:lnSpc>
              <a:spcBef>
                <a:spcPts val="880"/>
              </a:spcBef>
              <a:spcAft>
                <a:spcPts val="0"/>
              </a:spcAft>
            </a:pPr>
            <a:r>
              <a:rPr lang="it-IT" sz="3000" b="1" spc="-21">
                <a:solidFill>
                  <a:srgbClr val="7F7F7F"/>
                </a:solidFill>
                <a:latin typeface="Arial" panose="02020603050405020304" pitchFamily="2"/>
              </a:rPr>
              <a:t>Controllo </a:t>
            </a:r>
          </a:p>
          <a:p>
            <a:pPr marL="0" marR="0" indent="0" algn="ctr">
              <a:lnSpc>
                <a:spcPts val="3400"/>
              </a:lnSpc>
              <a:spcBef>
                <a:spcPts val="880"/>
              </a:spcBef>
              <a:spcAft>
                <a:spcPts val="6165"/>
              </a:spcAft>
            </a:pPr>
            <a:r>
              <a:rPr lang="it-IT" sz="3000" b="1" spc="-21">
                <a:solidFill>
                  <a:srgbClr val="AFAFAF"/>
                </a:solidFill>
                <a:latin typeface="Arial" panose="02020603050405020304" pitchFamily="2"/>
              </a:rPr>
              <a:t>Programmazione </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egnaposto testo 435"/>
          <p:cNvSpPr>
            <a:spLocks noGrp="1"/>
          </p:cNvSpPr>
          <p:nvPr>
            <p:ph type="body" idx="10"/>
          </p:nvPr>
        </p:nvSpPr>
        <p:spPr>
          <a:xfrm>
            <a:off x="1362712" y="2045970"/>
            <a:ext cx="6451599" cy="5165725"/>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37" name="Segnaposto testo 4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38" name="Segnaposto testo 437"/>
          <p:cNvSpPr>
            <a:spLocks noGrp="1"/>
          </p:cNvSpPr>
          <p:nvPr>
            <p:ph type="body" idx="10"/>
          </p:nvPr>
        </p:nvSpPr>
        <p:spPr>
          <a:xfrm>
            <a:off x="1362712" y="350523"/>
            <a:ext cx="6451599" cy="1695449"/>
          </a:xfrm>
          <a:prstGeom prst="rect">
            <a:avLst/>
          </a:prstGeom>
          <a:noFill/>
          <a:ln w="0" cmpd="sng">
            <a:noFill/>
            <a:prstDash val="solid"/>
          </a:ln>
        </p:spPr>
        <p:txBody>
          <a:bodyPr vert="horz" lIns="0" tIns="686828" rIns="0" bIns="0" anchor="t"/>
          <a:lstStyle>
            <a:lvl1pPr marL="0" marR="0" indent="0" algn="l">
              <a:lnSpc>
                <a:spcPts val="6160"/>
              </a:lnSpc>
              <a:spcAft>
                <a:spcPts val="2795"/>
              </a:spcAft>
              <a:defRPr/>
            </a:lvl1pPr>
          </a:lstStyle>
          <a:p>
            <a:pPr marL="0" marR="0" indent="0" algn="l">
              <a:lnSpc>
                <a:spcPts val="5400"/>
              </a:lnSpc>
              <a:spcAft>
                <a:spcPts val="2450"/>
              </a:spcAft>
            </a:pPr>
            <a:r>
              <a:rPr lang="it-IT" sz="4800" b="1" spc="-21">
                <a:solidFill>
                  <a:srgbClr val="FF0000"/>
                </a:solidFill>
                <a:latin typeface="Arial" panose="02020603050405020304" pitchFamily="2"/>
              </a:rPr>
              <a:t>Il Ciclo PDCA </a:t>
            </a:r>
          </a:p>
        </p:txBody>
      </p:sp>
      <p:sp>
        <p:nvSpPr>
          <p:cNvPr id="441" name="Segnaposto testo 440"/>
          <p:cNvSpPr>
            <a:spLocks noGrp="1"/>
          </p:cNvSpPr>
          <p:nvPr>
            <p:ph type="body" idx="10"/>
          </p:nvPr>
        </p:nvSpPr>
        <p:spPr>
          <a:xfrm>
            <a:off x="4166872" y="2769870"/>
            <a:ext cx="2983865" cy="1572895"/>
          </a:xfrm>
          <a:prstGeom prst="rect">
            <a:avLst/>
          </a:prstGeom>
          <a:noFill/>
          <a:ln w="0" cmpd="sng">
            <a:noFill/>
            <a:prstDash val="solid"/>
          </a:ln>
        </p:spPr>
        <p:txBody>
          <a:bodyPr vert="horz" lIns="0" tIns="0" rIns="0" bIns="0" anchor="t"/>
          <a:lstStyle>
            <a:lvl1pPr marL="0" marR="0" indent="0" algn="l">
              <a:lnSpc>
                <a:spcPts val="6160"/>
              </a:lnSpc>
              <a:spcBef>
                <a:spcPts val="1683"/>
              </a:spcBef>
              <a:spcAft>
                <a:spcPts val="0"/>
              </a:spcAft>
              <a:tabLst>
                <a:tab pos="3389932" algn="r"/>
              </a:tabLst>
              <a:defRPr/>
            </a:lvl1pPr>
          </a:lstStyle>
          <a:p>
            <a:pPr marL="0" marR="0" indent="0" algn="l">
              <a:lnSpc>
                <a:spcPts val="5400"/>
              </a:lnSpc>
              <a:spcAft>
                <a:spcPts val="0"/>
              </a:spcAft>
              <a:tabLst>
                <a:tab pos="2971800" algn="r"/>
              </a:tabLst>
            </a:pPr>
            <a:r>
              <a:rPr lang="it-IT" sz="4800" b="1" spc="0">
                <a:solidFill>
                  <a:srgbClr val="009999"/>
                </a:solidFill>
                <a:latin typeface="Arial" panose="02020603050405020304" pitchFamily="2"/>
              </a:rPr>
              <a:t>P</a:t>
            </a:r>
            <a:r>
              <a:rPr lang="it-IT" sz="3000" spc="0">
                <a:solidFill>
                  <a:srgbClr val="009999"/>
                </a:solidFill>
                <a:latin typeface="Arial" panose="02020603050405020304" pitchFamily="2"/>
              </a:rPr>
              <a:t>LAN </a:t>
            </a:r>
            <a:r>
              <a:rPr lang="it-IT" sz="4800" b="1" spc="0">
                <a:solidFill>
                  <a:srgbClr val="009999"/>
                </a:solidFill>
                <a:latin typeface="Arial" panose="02020603050405020304" pitchFamily="2"/>
              </a:rPr>
              <a:t>D</a:t>
            </a:r>
            <a:r>
              <a:rPr lang="it-IT" sz="3000" spc="0">
                <a:solidFill>
                  <a:srgbClr val="009999"/>
                </a:solidFill>
                <a:latin typeface="Arial" panose="02020603050405020304" pitchFamily="2"/>
              </a:rPr>
              <a:t>o  </a:t>
            </a:r>
            <a:r>
              <a:rPr lang="it-IT" sz="100" spc="0">
                <a:solidFill>
                  <a:srgbClr val="009999"/>
                </a:solidFill>
                <a:latin typeface="Arial" panose="02020603050405020304" pitchFamily="2"/>
              </a:rPr>
              <a:t> </a:t>
            </a:r>
          </a:p>
          <a:p>
            <a:pPr marL="0" marR="0" indent="0" algn="l">
              <a:lnSpc>
                <a:spcPts val="5400"/>
              </a:lnSpc>
              <a:spcBef>
                <a:spcPts val="1475"/>
              </a:spcBef>
              <a:spcAft>
                <a:spcPts val="0"/>
              </a:spcAft>
              <a:tabLst>
                <a:tab pos="2971800" algn="r"/>
              </a:tabLst>
            </a:pPr>
            <a:r>
              <a:rPr lang="it-IT" sz="4800" b="1" spc="0">
                <a:solidFill>
                  <a:srgbClr val="009999"/>
                </a:solidFill>
                <a:latin typeface="Arial" panose="02020603050405020304" pitchFamily="2"/>
              </a:rPr>
              <a:t>A</a:t>
            </a:r>
            <a:r>
              <a:rPr lang="it-IT" sz="3000" spc="0">
                <a:solidFill>
                  <a:srgbClr val="009999"/>
                </a:solidFill>
                <a:latin typeface="Arial" panose="02020603050405020304" pitchFamily="2"/>
              </a:rPr>
              <a:t>ct </a:t>
            </a:r>
            <a:r>
              <a:rPr lang="it-IT" sz="4800" b="1" spc="0">
                <a:solidFill>
                  <a:srgbClr val="009999"/>
                </a:solidFill>
                <a:latin typeface="Arial" panose="02020603050405020304" pitchFamily="2"/>
              </a:rPr>
              <a:t>C</a:t>
            </a:r>
            <a:r>
              <a:rPr lang="it-IT" sz="3000" spc="0">
                <a:solidFill>
                  <a:srgbClr val="009999"/>
                </a:solidFill>
                <a:latin typeface="Arial" panose="02020603050405020304" pitchFamily="2"/>
              </a:rPr>
              <a:t>heck </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egnaposto testo 4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50" name="Segnaposto testo 449"/>
          <p:cNvSpPr>
            <a:spLocks noGrp="1"/>
          </p:cNvSpPr>
          <p:nvPr>
            <p:ph type="body" idx="10"/>
          </p:nvPr>
        </p:nvSpPr>
        <p:spPr>
          <a:xfrm>
            <a:off x="1322706" y="350520"/>
            <a:ext cx="7543801" cy="1750060"/>
          </a:xfrm>
          <a:prstGeom prst="rect">
            <a:avLst/>
          </a:prstGeom>
          <a:noFill/>
          <a:ln w="0" cmpd="sng">
            <a:noFill/>
            <a:prstDash val="solid"/>
          </a:ln>
        </p:spPr>
        <p:txBody>
          <a:bodyPr vert="horz" lIns="0" tIns="686828" rIns="0" bIns="0" anchor="t"/>
          <a:lstStyle>
            <a:lvl1pPr marL="52153" marR="0" indent="0" algn="l">
              <a:lnSpc>
                <a:spcPts val="6160"/>
              </a:lnSpc>
              <a:spcAft>
                <a:spcPts val="3285"/>
              </a:spcAft>
              <a:defRPr/>
            </a:lvl1pPr>
          </a:lstStyle>
          <a:p>
            <a:pPr marL="45720" marR="0" indent="0" algn="l">
              <a:lnSpc>
                <a:spcPts val="5400"/>
              </a:lnSpc>
              <a:spcAft>
                <a:spcPts val="2880"/>
              </a:spcAft>
            </a:pPr>
            <a:r>
              <a:rPr lang="it-IT" sz="4800" b="1" spc="-21">
                <a:solidFill>
                  <a:srgbClr val="FF0000"/>
                </a:solidFill>
                <a:latin typeface="Arial" panose="02020603050405020304" pitchFamily="2"/>
              </a:rPr>
              <a:t>Il Ciclo PDCA </a:t>
            </a:r>
          </a:p>
        </p:txBody>
      </p:sp>
      <p:sp>
        <p:nvSpPr>
          <p:cNvPr id="451" name="Segnaposto testo 450"/>
          <p:cNvSpPr>
            <a:spLocks noGrp="1"/>
          </p:cNvSpPr>
          <p:nvPr>
            <p:ph type="body" idx="10"/>
          </p:nvPr>
        </p:nvSpPr>
        <p:spPr>
          <a:xfrm>
            <a:off x="1322706" y="2100582"/>
            <a:ext cx="7543801" cy="5111115"/>
          </a:xfrm>
          <a:prstGeom prst="rect">
            <a:avLst/>
          </a:prstGeom>
          <a:noFill/>
          <a:ln w="0" cmpd="sng">
            <a:noFill/>
            <a:prstDash val="solid"/>
          </a:ln>
        </p:spPr>
        <p:txBody>
          <a:bodyPr vert="horz" lIns="0" tIns="0" rIns="0" bIns="0" anchor="t"/>
          <a:lstStyle>
            <a:lvl1pPr marL="52153" marR="0" indent="0" algn="just">
              <a:lnSpc>
                <a:spcPts val="2738"/>
              </a:lnSpc>
              <a:spcBef>
                <a:spcPts val="422"/>
              </a:spcBef>
              <a:spcAft>
                <a:spcPts val="7158"/>
              </a:spcAft>
              <a:buFont typeface="Arial"/>
              <a:buAutoNum type="arabicPeriod"/>
              <a:defRPr/>
            </a:lvl1pPr>
          </a:lstStyle>
          <a:p>
            <a:pPr marL="45720" marR="0" indent="0" algn="just">
              <a:lnSpc>
                <a:spcPts val="3000"/>
              </a:lnSpc>
              <a:spcAft>
                <a:spcPts val="0"/>
              </a:spcAft>
            </a:pPr>
            <a:r>
              <a:rPr lang="it-IT" sz="2900" b="1" spc="-65">
                <a:solidFill>
                  <a:srgbClr val="009999"/>
                </a:solidFill>
                <a:latin typeface="Arial" panose="02020603050405020304" pitchFamily="2"/>
              </a:rPr>
              <a:t>1. Plan </a:t>
            </a:r>
          </a:p>
          <a:p>
            <a:pPr marL="45720" marR="0" indent="320040" algn="just">
              <a:lnSpc>
                <a:spcPts val="2300"/>
              </a:lnSpc>
              <a:spcBef>
                <a:spcPts val="0"/>
              </a:spcBef>
              <a:spcAft>
                <a:spcPts val="0"/>
              </a:spcAft>
              <a:buFont typeface="Symbol"/>
              <a:buChar char="·"/>
            </a:pPr>
            <a:r>
              <a:rPr lang="it-IT" sz="2100" spc="-44">
                <a:solidFill>
                  <a:srgbClr val="000000"/>
                </a:solidFill>
                <a:latin typeface="Arial" panose="02020603050405020304" pitchFamily="2"/>
              </a:rPr>
              <a:t>Identificazione del problema </a:t>
            </a:r>
          </a:p>
          <a:p>
            <a:pPr marL="45720" marR="0" indent="320040" algn="just">
              <a:lnSpc>
                <a:spcPts val="2300"/>
              </a:lnSpc>
              <a:spcBef>
                <a:spcPts val="0"/>
              </a:spcBef>
              <a:spcAft>
                <a:spcPts val="0"/>
              </a:spcAft>
              <a:buFont typeface="Symbol"/>
              <a:buChar char="·"/>
            </a:pPr>
            <a:r>
              <a:rPr lang="it-IT" sz="2100" spc="-50">
                <a:solidFill>
                  <a:srgbClr val="000000"/>
                </a:solidFill>
                <a:latin typeface="Arial" panose="02020603050405020304" pitchFamily="2"/>
              </a:rPr>
              <a:t>Ricerca delle cause </a:t>
            </a:r>
          </a:p>
          <a:p>
            <a:pPr marL="45720" marR="0" indent="320040" algn="just">
              <a:lnSpc>
                <a:spcPts val="2400"/>
              </a:lnSpc>
              <a:spcBef>
                <a:spcPts val="0"/>
              </a:spcBef>
              <a:spcAft>
                <a:spcPts val="0"/>
              </a:spcAft>
              <a:buFont typeface="Symbol"/>
              <a:buChar char="·"/>
            </a:pPr>
            <a:r>
              <a:rPr lang="it-IT" sz="2100" spc="-44">
                <a:solidFill>
                  <a:srgbClr val="000000"/>
                </a:solidFill>
                <a:latin typeface="Arial" panose="02020603050405020304" pitchFamily="2"/>
              </a:rPr>
              <a:t>Proposte di soluzione, valutazione efficacia/fattibilità tenendo </a:t>
            </a:r>
          </a:p>
          <a:p>
            <a:pPr marL="365760" marR="0" indent="0" algn="just">
              <a:lnSpc>
                <a:spcPts val="2200"/>
              </a:lnSpc>
              <a:spcBef>
                <a:spcPts val="0"/>
              </a:spcBef>
              <a:spcAft>
                <a:spcPts val="0"/>
              </a:spcAft>
            </a:pPr>
            <a:r>
              <a:rPr lang="it-IT" sz="2100" spc="-40">
                <a:solidFill>
                  <a:srgbClr val="000000"/>
                </a:solidFill>
                <a:latin typeface="Arial" panose="02020603050405020304" pitchFamily="2"/>
              </a:rPr>
              <a:t>conto dei vincoli e delle risorse </a:t>
            </a:r>
          </a:p>
          <a:p>
            <a:pPr marL="45720" marR="0" indent="320040" algn="just">
              <a:lnSpc>
                <a:spcPts val="2400"/>
              </a:lnSpc>
              <a:spcBef>
                <a:spcPts val="0"/>
              </a:spcBef>
              <a:spcAft>
                <a:spcPts val="0"/>
              </a:spcAft>
              <a:buFont typeface="Symbol"/>
              <a:buChar char="·"/>
            </a:pPr>
            <a:r>
              <a:rPr lang="it-IT" sz="2100" spc="-40">
                <a:solidFill>
                  <a:srgbClr val="000000"/>
                </a:solidFill>
                <a:latin typeface="Arial" panose="02020603050405020304" pitchFamily="2"/>
              </a:rPr>
              <a:t>Definizione dell’obiettivo </a:t>
            </a:r>
          </a:p>
          <a:p>
            <a:pPr marL="45720" marR="0" indent="0" algn="just">
              <a:lnSpc>
                <a:spcPts val="3200"/>
              </a:lnSpc>
              <a:spcBef>
                <a:spcPts val="545"/>
              </a:spcBef>
              <a:spcAft>
                <a:spcPts val="0"/>
              </a:spcAft>
            </a:pPr>
            <a:r>
              <a:rPr lang="it-IT" sz="2900" b="1" spc="-75">
                <a:solidFill>
                  <a:srgbClr val="009999"/>
                </a:solidFill>
                <a:latin typeface="Arial" panose="02020603050405020304" pitchFamily="2"/>
              </a:rPr>
              <a:t>2. Do </a:t>
            </a:r>
          </a:p>
          <a:p>
            <a:pPr marL="45720" marR="0" indent="320040" algn="just">
              <a:lnSpc>
                <a:spcPts val="2600"/>
              </a:lnSpc>
              <a:spcBef>
                <a:spcPts val="160"/>
              </a:spcBef>
              <a:spcAft>
                <a:spcPts val="0"/>
              </a:spcAft>
              <a:buFont typeface="Symbol"/>
              <a:buChar char="·"/>
            </a:pPr>
            <a:r>
              <a:rPr lang="it-IT" sz="2100" spc="-40">
                <a:solidFill>
                  <a:srgbClr val="000000"/>
                </a:solidFill>
                <a:latin typeface="Arial" panose="02020603050405020304" pitchFamily="2"/>
              </a:rPr>
              <a:t>Definizione del Piano di miglioramento </a:t>
            </a:r>
          </a:p>
          <a:p>
            <a:pPr marL="45720" marR="0" indent="320040" algn="just">
              <a:lnSpc>
                <a:spcPts val="3200"/>
              </a:lnSpc>
              <a:spcBef>
                <a:spcPts val="520"/>
              </a:spcBef>
              <a:spcAft>
                <a:spcPts val="0"/>
              </a:spcAft>
              <a:buFont typeface="Arial"/>
              <a:buAutoNum type="arabicPeriod" startAt="3"/>
            </a:pPr>
            <a:r>
              <a:rPr lang="it-IT" sz="2900" b="1" spc="30">
                <a:solidFill>
                  <a:srgbClr val="009999"/>
                </a:solidFill>
                <a:latin typeface="Arial" panose="02020603050405020304" pitchFamily="2"/>
              </a:rPr>
              <a:t>Check </a:t>
            </a:r>
          </a:p>
          <a:p>
            <a:pPr marL="45720" marR="0" indent="0" algn="just">
              <a:lnSpc>
                <a:spcPts val="2400"/>
              </a:lnSpc>
              <a:spcBef>
                <a:spcPts val="370"/>
              </a:spcBef>
              <a:spcAft>
                <a:spcPts val="0"/>
              </a:spcAft>
            </a:pPr>
            <a:r>
              <a:rPr lang="it-IT" sz="2100" spc="-50">
                <a:solidFill>
                  <a:srgbClr val="000000"/>
                </a:solidFill>
                <a:latin typeface="Arial" panose="02020603050405020304" pitchFamily="2"/>
              </a:rPr>
              <a:t>Verifica dei risultati </a:t>
            </a:r>
          </a:p>
          <a:p>
            <a:pPr marL="45720" marR="0" indent="320040" algn="just">
              <a:lnSpc>
                <a:spcPts val="3200"/>
              </a:lnSpc>
              <a:spcBef>
                <a:spcPts val="545"/>
              </a:spcBef>
              <a:spcAft>
                <a:spcPts val="0"/>
              </a:spcAft>
              <a:buFont typeface="Arial"/>
              <a:buAutoNum type="arabicPeriod"/>
            </a:pPr>
            <a:r>
              <a:rPr lang="it-IT" sz="2900" b="1" spc="44">
                <a:solidFill>
                  <a:srgbClr val="009999"/>
                </a:solidFill>
                <a:latin typeface="Arial" panose="02020603050405020304" pitchFamily="2"/>
              </a:rPr>
              <a:t>Act </a:t>
            </a:r>
          </a:p>
          <a:p>
            <a:pPr marL="45720" marR="0" indent="0" algn="just">
              <a:lnSpc>
                <a:spcPts val="2400"/>
              </a:lnSpc>
              <a:spcBef>
                <a:spcPts val="370"/>
              </a:spcBef>
              <a:spcAft>
                <a:spcPts val="6275"/>
              </a:spcAft>
            </a:pPr>
            <a:r>
              <a:rPr lang="it-IT" sz="2100" spc="-40">
                <a:solidFill>
                  <a:srgbClr val="000000"/>
                </a:solidFill>
                <a:latin typeface="Arial" panose="02020603050405020304" pitchFamily="2"/>
              </a:rPr>
              <a:t>Standardizzazione della soluzione o riavvio del ciclo PDCA </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egnaposto testo 4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60" name="Segnaposto testo 459"/>
          <p:cNvSpPr>
            <a:spLocks noGrp="1"/>
          </p:cNvSpPr>
          <p:nvPr>
            <p:ph type="body" idx="10"/>
          </p:nvPr>
        </p:nvSpPr>
        <p:spPr>
          <a:xfrm>
            <a:off x="1310642" y="2667002"/>
            <a:ext cx="8458200" cy="4544695"/>
          </a:xfrm>
          <a:prstGeom prst="rect">
            <a:avLst/>
          </a:prstGeom>
          <a:noFill/>
          <a:ln w="0" cmpd="sng">
            <a:noFill/>
            <a:prstDash val="solid"/>
          </a:ln>
        </p:spPr>
        <p:txBody>
          <a:bodyPr vert="horz" lIns="0" tIns="635" rIns="0" bIns="0" anchor="t"/>
          <a:lstStyle>
            <a:lvl1pPr marL="417222" marR="0" indent="0" algn="just">
              <a:lnSpc>
                <a:spcPts val="4107"/>
              </a:lnSpc>
              <a:spcBef>
                <a:spcPts val="0"/>
              </a:spcBef>
              <a:spcAft>
                <a:spcPts val="16118"/>
              </a:spcAft>
              <a:defRPr/>
            </a:lvl1pPr>
          </a:lstStyle>
          <a:p>
            <a:pPr marL="365760" marR="0" indent="0" algn="just">
              <a:lnSpc>
                <a:spcPts val="3600"/>
              </a:lnSpc>
              <a:spcAft>
                <a:spcPts val="0"/>
              </a:spcAft>
            </a:pPr>
            <a:r>
              <a:rPr lang="it-IT" sz="3000" spc="-5">
                <a:solidFill>
                  <a:srgbClr val="000000"/>
                </a:solidFill>
                <a:latin typeface="Arial" panose="02020603050405020304" pitchFamily="2"/>
              </a:rPr>
              <a:t>Esame sistematico ed indipendente mirato a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stabilire se le attività svolte per la qualità ed i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risultati ottenuti sono coerenti con quanto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stabilito, e se quanto stabilito viene attuato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efficacemente e risulta idoneo al </a:t>
            </a:r>
          </a:p>
          <a:p>
            <a:pPr marL="365760" marR="0" indent="0" algn="just">
              <a:lnSpc>
                <a:spcPts val="3600"/>
              </a:lnSpc>
              <a:spcBef>
                <a:spcPts val="0"/>
              </a:spcBef>
              <a:spcAft>
                <a:spcPts val="14130"/>
              </a:spcAft>
            </a:pPr>
            <a:r>
              <a:rPr lang="it-IT" sz="3000" spc="-10">
                <a:solidFill>
                  <a:srgbClr val="000000"/>
                </a:solidFill>
                <a:latin typeface="Arial" panose="02020603050405020304" pitchFamily="2"/>
              </a:rPr>
              <a:t>conseguimento degli obiettivi </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egnaposto testo 4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68" name="Segnaposto testo 467"/>
          <p:cNvSpPr>
            <a:spLocks noGrp="1"/>
          </p:cNvSpPr>
          <p:nvPr>
            <p:ph type="body" idx="10"/>
          </p:nvPr>
        </p:nvSpPr>
        <p:spPr>
          <a:xfrm>
            <a:off x="1310642" y="2682242"/>
            <a:ext cx="8458200" cy="4529455"/>
          </a:xfrm>
          <a:prstGeom prst="rect">
            <a:avLst/>
          </a:prstGeom>
          <a:noFill/>
          <a:ln w="0" cmpd="sng">
            <a:noFill/>
            <a:prstDash val="solid"/>
          </a:ln>
        </p:spPr>
        <p:txBody>
          <a:bodyPr vert="horz" lIns="0" tIns="0" rIns="0" bIns="0" anchor="t"/>
          <a:lstStyle>
            <a:lvl1pPr marL="417222" marR="0" indent="0" algn="just">
              <a:lnSpc>
                <a:spcPts val="3878"/>
              </a:lnSpc>
              <a:spcBef>
                <a:spcPts val="644"/>
              </a:spcBef>
              <a:spcAft>
                <a:spcPts val="7494"/>
              </a:spcAft>
              <a:defRPr/>
            </a:lvl1pPr>
          </a:lstStyle>
          <a:p>
            <a:pPr marL="365760" marR="0" indent="0" algn="just">
              <a:lnSpc>
                <a:spcPts val="3300"/>
              </a:lnSpc>
              <a:spcAft>
                <a:spcPts val="0"/>
              </a:spcAft>
            </a:pPr>
            <a:r>
              <a:rPr lang="it-IT" sz="3000" spc="-5">
                <a:solidFill>
                  <a:srgbClr val="000000"/>
                </a:solidFill>
                <a:latin typeface="Arial" panose="02020603050405020304" pitchFamily="2"/>
              </a:rPr>
              <a:t>È la stessa organizzazione che verifica sé </a:t>
            </a:r>
          </a:p>
          <a:p>
            <a:pPr marL="365760" marR="0" indent="0" algn="just">
              <a:lnSpc>
                <a:spcPts val="3200"/>
              </a:lnSpc>
              <a:spcBef>
                <a:spcPts val="0"/>
              </a:spcBef>
              <a:spcAft>
                <a:spcPts val="0"/>
              </a:spcAft>
            </a:pPr>
            <a:r>
              <a:rPr lang="it-IT" sz="3000" spc="0">
                <a:solidFill>
                  <a:srgbClr val="000000"/>
                </a:solidFill>
                <a:latin typeface="Arial" panose="02020603050405020304" pitchFamily="2"/>
              </a:rPr>
              <a:t>stessa mediante </a:t>
            </a:r>
            <a:r>
              <a:rPr lang="it-IT" sz="3000" b="1" spc="0">
                <a:solidFill>
                  <a:srgbClr val="000000"/>
                </a:solidFill>
                <a:latin typeface="Arial" panose="02020603050405020304" pitchFamily="2"/>
              </a:rPr>
              <a:t>verifiche ispettive </a:t>
            </a:r>
            <a:r>
              <a:rPr lang="it-IT" sz="3000" spc="0">
                <a:solidFill>
                  <a:srgbClr val="000000"/>
                </a:solidFill>
                <a:latin typeface="Arial" panose="02020603050405020304" pitchFamily="2"/>
              </a:rPr>
              <a:t>o </a:t>
            </a:r>
          </a:p>
          <a:p>
            <a:pPr marL="365760" marR="0" indent="0" algn="just">
              <a:lnSpc>
                <a:spcPts val="3200"/>
              </a:lnSpc>
              <a:spcBef>
                <a:spcPts val="0"/>
              </a:spcBef>
              <a:spcAft>
                <a:spcPts val="0"/>
              </a:spcAft>
            </a:pPr>
            <a:r>
              <a:rPr lang="it-IT" sz="3000" b="1" spc="0">
                <a:solidFill>
                  <a:srgbClr val="000000"/>
                </a:solidFill>
                <a:latin typeface="Arial" panose="02020603050405020304" pitchFamily="2"/>
              </a:rPr>
              <a:t>autovalutazione </a:t>
            </a:r>
            <a:r>
              <a:rPr lang="it-IT" sz="3000" spc="0">
                <a:solidFill>
                  <a:srgbClr val="000000"/>
                </a:solidFill>
                <a:latin typeface="Arial" panose="02020603050405020304" pitchFamily="2"/>
              </a:rPr>
              <a:t>per valutare la correttezza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dei documenti e la coerenza delle </a:t>
            </a:r>
          </a:p>
          <a:p>
            <a:pPr marL="365760" marR="0" indent="0" algn="just">
              <a:lnSpc>
                <a:spcPts val="3300"/>
              </a:lnSpc>
              <a:spcBef>
                <a:spcPts val="0"/>
              </a:spcBef>
              <a:spcAft>
                <a:spcPts val="0"/>
              </a:spcAft>
            </a:pPr>
            <a:r>
              <a:rPr lang="it-IT" sz="3000" spc="-10">
                <a:solidFill>
                  <a:srgbClr val="000000"/>
                </a:solidFill>
                <a:latin typeface="Arial" panose="02020603050405020304" pitchFamily="2"/>
              </a:rPr>
              <a:t>registrazioni con i comportamenti </a:t>
            </a:r>
          </a:p>
          <a:p>
            <a:pPr marL="45720" marR="0" indent="0" algn="just">
              <a:lnSpc>
                <a:spcPts val="4100"/>
              </a:lnSpc>
              <a:spcBef>
                <a:spcPts val="700"/>
              </a:spcBef>
              <a:spcAft>
                <a:spcPts val="0"/>
              </a:spcAft>
            </a:pPr>
            <a:r>
              <a:rPr lang="it-IT" sz="3700" b="1" spc="-44">
                <a:solidFill>
                  <a:srgbClr val="009999"/>
                </a:solidFill>
                <a:latin typeface="Arial" panose="02020603050405020304" pitchFamily="2"/>
              </a:rPr>
              <a:t>Esterno </a:t>
            </a:r>
          </a:p>
          <a:p>
            <a:pPr marL="365760" marR="0" indent="0" algn="just">
              <a:lnSpc>
                <a:spcPts val="3400"/>
              </a:lnSpc>
              <a:spcBef>
                <a:spcPts val="550"/>
              </a:spcBef>
              <a:spcAft>
                <a:spcPts val="0"/>
              </a:spcAft>
            </a:pPr>
            <a:r>
              <a:rPr lang="it-IT" sz="3000" spc="-10">
                <a:solidFill>
                  <a:srgbClr val="000000"/>
                </a:solidFill>
                <a:latin typeface="Arial" panose="02020603050405020304" pitchFamily="2"/>
              </a:rPr>
              <a:t>Di terza parte, indipendente </a:t>
            </a:r>
          </a:p>
          <a:p>
            <a:pPr marL="365760" marR="0" indent="0" algn="just">
              <a:lnSpc>
                <a:spcPts val="3400"/>
              </a:lnSpc>
              <a:spcBef>
                <a:spcPts val="565"/>
              </a:spcBef>
              <a:spcAft>
                <a:spcPts val="6570"/>
              </a:spcAft>
            </a:pPr>
            <a:r>
              <a:rPr lang="it-IT" sz="3000" spc="-5">
                <a:solidFill>
                  <a:srgbClr val="000000"/>
                </a:solidFill>
                <a:latin typeface="Arial" panose="02020603050405020304" pitchFamily="2"/>
              </a:rPr>
              <a:t>Di seconda parte, cliente su fornitore </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egnaposto testo 4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76" name="Segnaposto testo 475"/>
          <p:cNvSpPr>
            <a:spLocks noGrp="1"/>
          </p:cNvSpPr>
          <p:nvPr>
            <p:ph type="body" idx="10"/>
          </p:nvPr>
        </p:nvSpPr>
        <p:spPr>
          <a:xfrm>
            <a:off x="1310642" y="2099312"/>
            <a:ext cx="8458200" cy="5112385"/>
          </a:xfrm>
          <a:prstGeom prst="rect">
            <a:avLst/>
          </a:prstGeom>
          <a:noFill/>
          <a:ln w="0" cmpd="sng">
            <a:noFill/>
            <a:prstDash val="solid"/>
          </a:ln>
        </p:spPr>
        <p:txBody>
          <a:bodyPr vert="horz" lIns="0" tIns="22217" rIns="0" bIns="0" anchor="t"/>
          <a:lstStyle>
            <a:lvl1pPr marL="52153" marR="0" indent="365070" algn="just">
              <a:lnSpc>
                <a:spcPts val="3650"/>
              </a:lnSpc>
              <a:spcBef>
                <a:spcPts val="0"/>
              </a:spcBef>
              <a:spcAft>
                <a:spcPts val="8704"/>
              </a:spcAft>
              <a:buFont typeface="Symbol"/>
              <a:buChar char="·"/>
              <a:defRPr/>
            </a:lvl1pPr>
          </a:lstStyle>
          <a:p>
            <a:pPr marL="365760" marR="0" indent="0" algn="just">
              <a:lnSpc>
                <a:spcPts val="3200"/>
              </a:lnSpc>
              <a:spcAft>
                <a:spcPts val="0"/>
              </a:spcAft>
            </a:pPr>
            <a:r>
              <a:rPr lang="it-IT" sz="3000" spc="-5">
                <a:solidFill>
                  <a:srgbClr val="000000"/>
                </a:solidFill>
                <a:latin typeface="Arial" panose="02020603050405020304" pitchFamily="2"/>
              </a:rPr>
              <a:t>Scopo dell’Audit è raccogliere evidenze </a:t>
            </a:r>
          </a:p>
          <a:p>
            <a:pPr marL="365760" marR="0" indent="0" algn="just">
              <a:lnSpc>
                <a:spcPts val="3200"/>
              </a:lnSpc>
              <a:spcBef>
                <a:spcPts val="0"/>
              </a:spcBef>
              <a:spcAft>
                <a:spcPts val="0"/>
              </a:spcAft>
            </a:pPr>
            <a:r>
              <a:rPr lang="it-IT" sz="3000" spc="0">
                <a:solidFill>
                  <a:srgbClr val="000000"/>
                </a:solidFill>
                <a:latin typeface="Arial" panose="02020603050405020304" pitchFamily="2"/>
              </a:rPr>
              <a:t>oggettive sull’attività dell’Azienda per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consentire al suo responsabile di </a:t>
            </a:r>
          </a:p>
          <a:p>
            <a:pPr marL="45720" marR="0" indent="320040" algn="just">
              <a:lnSpc>
                <a:spcPts val="3200"/>
              </a:lnSpc>
              <a:spcBef>
                <a:spcPts val="0"/>
              </a:spcBef>
              <a:spcAft>
                <a:spcPts val="0"/>
              </a:spcAft>
              <a:buFont typeface="Symbol"/>
              <a:buChar char="·"/>
            </a:pPr>
            <a:r>
              <a:rPr lang="it-IT" sz="3000" spc="-5">
                <a:solidFill>
                  <a:srgbClr val="000000"/>
                </a:solidFill>
                <a:latin typeface="Arial" panose="02020603050405020304" pitchFamily="2"/>
              </a:rPr>
              <a:t>dare un giudizio motivato sulla conformità e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sull’efficacia del sistema </a:t>
            </a:r>
          </a:p>
          <a:p>
            <a:pPr marL="45720" marR="0" indent="320040" algn="just">
              <a:lnSpc>
                <a:spcPts val="3200"/>
              </a:lnSpc>
              <a:spcBef>
                <a:spcPts val="0"/>
              </a:spcBef>
              <a:spcAft>
                <a:spcPts val="0"/>
              </a:spcAft>
              <a:buFont typeface="Symbol"/>
              <a:buChar char="·"/>
            </a:pPr>
            <a:r>
              <a:rPr lang="it-IT" sz="3000" spc="-5">
                <a:solidFill>
                  <a:srgbClr val="000000"/>
                </a:solidFill>
                <a:latin typeface="Arial" panose="02020603050405020304" pitchFamily="2"/>
              </a:rPr>
              <a:t>Prendere decisioni efficaci per migliorare il </a:t>
            </a:r>
          </a:p>
          <a:p>
            <a:pPr marL="365760" marR="0" indent="0" algn="just">
              <a:lnSpc>
                <a:spcPts val="3200"/>
              </a:lnSpc>
              <a:spcBef>
                <a:spcPts val="0"/>
              </a:spcBef>
              <a:spcAft>
                <a:spcPts val="0"/>
              </a:spcAft>
            </a:pPr>
            <a:r>
              <a:rPr lang="it-IT" sz="3000" spc="-21">
                <a:solidFill>
                  <a:srgbClr val="000000"/>
                </a:solidFill>
                <a:latin typeface="Arial" panose="02020603050405020304" pitchFamily="2"/>
              </a:rPr>
              <a:t>sistema </a:t>
            </a:r>
          </a:p>
          <a:p>
            <a:pPr marL="45720" marR="0" indent="320040" algn="just">
              <a:lnSpc>
                <a:spcPts val="3200"/>
              </a:lnSpc>
              <a:spcBef>
                <a:spcPts val="0"/>
              </a:spcBef>
              <a:spcAft>
                <a:spcPts val="0"/>
              </a:spcAft>
              <a:buFont typeface="Symbol"/>
              <a:buChar char="·"/>
            </a:pPr>
            <a:r>
              <a:rPr lang="it-IT" sz="3000" spc="-5">
                <a:solidFill>
                  <a:srgbClr val="000000"/>
                </a:solidFill>
                <a:latin typeface="Arial" panose="02020603050405020304" pitchFamily="2"/>
              </a:rPr>
              <a:t>Accrescere la tensione della struttura </a:t>
            </a:r>
          </a:p>
          <a:p>
            <a:pPr marL="45720" marR="0" indent="320040" algn="just">
              <a:lnSpc>
                <a:spcPts val="3200"/>
              </a:lnSpc>
              <a:spcBef>
                <a:spcPts val="0"/>
              </a:spcBef>
              <a:spcAft>
                <a:spcPts val="0"/>
              </a:spcAft>
              <a:buFont typeface="Symbol"/>
              <a:buChar char="·"/>
            </a:pPr>
            <a:r>
              <a:rPr lang="it-IT" sz="3000" spc="-10">
                <a:solidFill>
                  <a:srgbClr val="000000"/>
                </a:solidFill>
                <a:latin typeface="Arial" panose="02020603050405020304" pitchFamily="2"/>
              </a:rPr>
              <a:t>Ridurre le criticità </a:t>
            </a:r>
          </a:p>
          <a:p>
            <a:pPr marL="45720" marR="0" indent="320040" algn="just">
              <a:lnSpc>
                <a:spcPts val="3200"/>
              </a:lnSpc>
              <a:spcBef>
                <a:spcPts val="0"/>
              </a:spcBef>
              <a:spcAft>
                <a:spcPts val="7630"/>
              </a:spcAft>
              <a:buFont typeface="Symbol"/>
              <a:buChar char="·"/>
            </a:pPr>
            <a:r>
              <a:rPr lang="it-IT" sz="3000" spc="0">
                <a:solidFill>
                  <a:srgbClr val="000000"/>
                </a:solidFill>
                <a:latin typeface="Arial" panose="02020603050405020304" pitchFamily="2"/>
              </a:rPr>
              <a:t>Identificare le opportunità di miglioramento </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egnaposto testo 4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80" name="Segnaposto testo 479"/>
          <p:cNvSpPr>
            <a:spLocks noGrp="1"/>
          </p:cNvSpPr>
          <p:nvPr>
            <p:ph type="body" idx="10"/>
          </p:nvPr>
        </p:nvSpPr>
        <p:spPr>
          <a:xfrm>
            <a:off x="1322705" y="350522"/>
            <a:ext cx="6172200" cy="2319655"/>
          </a:xfrm>
          <a:prstGeom prst="rect">
            <a:avLst/>
          </a:prstGeom>
          <a:noFill/>
          <a:ln w="0" cmpd="sng">
            <a:noFill/>
            <a:prstDash val="solid"/>
          </a:ln>
        </p:spPr>
        <p:txBody>
          <a:bodyPr vert="horz" lIns="0" tIns="686828" rIns="0" bIns="0" anchor="t"/>
          <a:lstStyle>
            <a:lvl1pPr marL="0" marR="0" indent="0" algn="l">
              <a:lnSpc>
                <a:spcPts val="4677"/>
              </a:lnSpc>
              <a:spcBef>
                <a:spcPts val="3821"/>
              </a:spcBef>
              <a:spcAft>
                <a:spcPts val="0"/>
              </a:spcAft>
              <a:defRPr/>
            </a:lvl1pPr>
          </a:lstStyle>
          <a:p>
            <a:pPr marL="0" marR="0" indent="0" algn="l">
              <a:lnSpc>
                <a:spcPts val="5400"/>
              </a:lnSpc>
              <a:spcAft>
                <a:spcPts val="0"/>
              </a:spcAft>
            </a:pPr>
            <a:r>
              <a:rPr lang="it-IT" sz="4800" b="1" spc="-5">
                <a:solidFill>
                  <a:srgbClr val="FF0000"/>
                </a:solidFill>
                <a:latin typeface="Arial" panose="02020603050405020304" pitchFamily="2"/>
              </a:rPr>
              <a:t>Audit </a:t>
            </a:r>
          </a:p>
          <a:p>
            <a:pPr marL="0" marR="0" indent="0" algn="l">
              <a:lnSpc>
                <a:spcPts val="4100"/>
              </a:lnSpc>
              <a:spcBef>
                <a:spcPts val="3350"/>
              </a:spcBef>
              <a:spcAft>
                <a:spcPts val="0"/>
              </a:spcAft>
            </a:pPr>
            <a:r>
              <a:rPr lang="it-IT" sz="3700" b="1" spc="-100">
                <a:solidFill>
                  <a:srgbClr val="009999"/>
                </a:solidFill>
                <a:latin typeface="Arial" panose="02020603050405020304" pitchFamily="2"/>
              </a:rPr>
              <a:t>Fasi </a:t>
            </a:r>
          </a:p>
        </p:txBody>
      </p:sp>
      <p:sp>
        <p:nvSpPr>
          <p:cNvPr id="481" name="Segnaposto testo 480"/>
          <p:cNvSpPr>
            <a:spLocks noGrp="1"/>
          </p:cNvSpPr>
          <p:nvPr>
            <p:ph type="body" idx="10"/>
          </p:nvPr>
        </p:nvSpPr>
        <p:spPr>
          <a:xfrm>
            <a:off x="1322705" y="2670176"/>
            <a:ext cx="6172200" cy="4541521"/>
          </a:xfrm>
          <a:prstGeom prst="rect">
            <a:avLst/>
          </a:prstGeom>
          <a:noFill/>
          <a:ln w="0" cmpd="sng">
            <a:noFill/>
            <a:prstDash val="solid"/>
          </a:ln>
        </p:spPr>
        <p:txBody>
          <a:bodyPr vert="horz" lIns="0" tIns="76808" rIns="0" bIns="0" anchor="t"/>
          <a:lstStyle>
            <a:lvl1pPr marL="0" marR="0" indent="417222" algn="just">
              <a:lnSpc>
                <a:spcPts val="4221"/>
              </a:lnSpc>
              <a:spcBef>
                <a:spcPts val="707"/>
              </a:spcBef>
              <a:spcAft>
                <a:spcPts val="16112"/>
              </a:spcAft>
              <a:buFont typeface="Symbol"/>
              <a:buChar char="·"/>
              <a:defRPr/>
            </a:lvl1pPr>
          </a:lstStyle>
          <a:p>
            <a:pPr marL="0" marR="0" indent="365760" algn="just">
              <a:lnSpc>
                <a:spcPts val="3700"/>
              </a:lnSpc>
              <a:spcAft>
                <a:spcPts val="0"/>
              </a:spcAft>
              <a:buFont typeface="Symbol"/>
              <a:buChar char="·"/>
            </a:pPr>
            <a:r>
              <a:rPr lang="it-IT" sz="3000" spc="-10">
                <a:solidFill>
                  <a:srgbClr val="000000"/>
                </a:solidFill>
                <a:latin typeface="Arial" panose="02020603050405020304" pitchFamily="2"/>
              </a:rPr>
              <a:t>Pianificazione e preparazione </a:t>
            </a:r>
          </a:p>
          <a:p>
            <a:pPr marL="0" marR="0" indent="365760" algn="just">
              <a:lnSpc>
                <a:spcPts val="3700"/>
              </a:lnSpc>
              <a:spcBef>
                <a:spcPts val="620"/>
              </a:spcBef>
              <a:spcAft>
                <a:spcPts val="0"/>
              </a:spcAft>
              <a:buFont typeface="Symbol"/>
              <a:buChar char="·"/>
            </a:pPr>
            <a:r>
              <a:rPr lang="it-IT" sz="3000" spc="-10">
                <a:solidFill>
                  <a:srgbClr val="000000"/>
                </a:solidFill>
                <a:latin typeface="Arial" panose="02020603050405020304" pitchFamily="2"/>
              </a:rPr>
              <a:t>Conduzione dell’Audit </a:t>
            </a:r>
          </a:p>
          <a:p>
            <a:pPr marL="0" marR="0" indent="365760" algn="just">
              <a:lnSpc>
                <a:spcPts val="3700"/>
              </a:lnSpc>
              <a:spcBef>
                <a:spcPts val="620"/>
              </a:spcBef>
              <a:spcAft>
                <a:spcPts val="0"/>
              </a:spcAft>
              <a:buFont typeface="Symbol"/>
              <a:buChar char="·"/>
            </a:pPr>
            <a:r>
              <a:rPr lang="it-IT" sz="3000" spc="-15">
                <a:solidFill>
                  <a:srgbClr val="000000"/>
                </a:solidFill>
                <a:latin typeface="Arial" panose="02020603050405020304" pitchFamily="2"/>
              </a:rPr>
              <a:t>Reporting dei risultati </a:t>
            </a:r>
          </a:p>
          <a:p>
            <a:pPr marL="0" marR="0" indent="365760" algn="just">
              <a:lnSpc>
                <a:spcPts val="3700"/>
              </a:lnSpc>
              <a:spcBef>
                <a:spcPts val="620"/>
              </a:spcBef>
              <a:spcAft>
                <a:spcPts val="0"/>
              </a:spcAft>
              <a:buFont typeface="Symbol"/>
              <a:buChar char="·"/>
            </a:pPr>
            <a:r>
              <a:rPr lang="it-IT" sz="3000" spc="-15">
                <a:solidFill>
                  <a:srgbClr val="000000"/>
                </a:solidFill>
                <a:latin typeface="Arial" panose="02020603050405020304" pitchFamily="2"/>
              </a:rPr>
              <a:t>Accordo sulle azione di correzione </a:t>
            </a:r>
          </a:p>
          <a:p>
            <a:pPr marL="0" marR="0" indent="365760" algn="just">
              <a:lnSpc>
                <a:spcPts val="3700"/>
              </a:lnSpc>
              <a:spcBef>
                <a:spcPts val="620"/>
              </a:spcBef>
              <a:spcAft>
                <a:spcPts val="14125"/>
              </a:spcAft>
              <a:buFont typeface="Symbol"/>
              <a:buChar char="·"/>
            </a:pPr>
            <a:r>
              <a:rPr lang="it-IT" sz="3000" spc="-15">
                <a:solidFill>
                  <a:srgbClr val="000000"/>
                </a:solidFill>
                <a:latin typeface="Arial" panose="02020603050405020304" pitchFamily="2"/>
              </a:rPr>
              <a:t>Azioni di follow up </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egnaposto testo 4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92" name="Segnaposto testo 491"/>
          <p:cNvSpPr>
            <a:spLocks noGrp="1"/>
          </p:cNvSpPr>
          <p:nvPr>
            <p:ph type="body" idx="10"/>
          </p:nvPr>
        </p:nvSpPr>
        <p:spPr>
          <a:xfrm>
            <a:off x="1329055" y="2097407"/>
            <a:ext cx="8394700" cy="5114290"/>
          </a:xfrm>
          <a:prstGeom prst="rect">
            <a:avLst/>
          </a:prstGeom>
          <a:noFill/>
          <a:ln w="0" cmpd="sng">
            <a:noFill/>
            <a:prstDash val="solid"/>
          </a:ln>
        </p:spPr>
        <p:txBody>
          <a:bodyPr vert="horz" lIns="0" tIns="1270" rIns="0" bIns="0" anchor="t"/>
          <a:lstStyle>
            <a:lvl1pPr marL="573681" marR="0" indent="0" algn="just">
              <a:lnSpc>
                <a:spcPts val="3878"/>
              </a:lnSpc>
              <a:spcBef>
                <a:spcPts val="570"/>
              </a:spcBef>
              <a:spcAft>
                <a:spcPts val="6918"/>
              </a:spcAft>
              <a:buFont typeface="Arial"/>
              <a:buAutoNum type="arabicPeriod"/>
              <a:defRPr/>
            </a:lvl1pPr>
          </a:lstStyle>
          <a:p>
            <a:pPr marL="45720" marR="0" indent="457200" algn="just">
              <a:lnSpc>
                <a:spcPts val="4100"/>
              </a:lnSpc>
              <a:spcAft>
                <a:spcPts val="0"/>
              </a:spcAft>
              <a:buFont typeface="Arial"/>
              <a:buAutoNum type="arabicPeriod"/>
            </a:pPr>
            <a:r>
              <a:rPr lang="it-IT" sz="3700" b="1" spc="-10">
                <a:solidFill>
                  <a:srgbClr val="009999"/>
                </a:solidFill>
                <a:latin typeface="Arial" panose="02020603050405020304" pitchFamily="2"/>
              </a:rPr>
              <a:t>Individuare i fatti </a:t>
            </a:r>
          </a:p>
          <a:p>
            <a:pPr marL="502920" marR="0" indent="0" algn="just">
              <a:lnSpc>
                <a:spcPts val="3400"/>
              </a:lnSpc>
              <a:spcBef>
                <a:spcPts val="500"/>
              </a:spcBef>
              <a:spcAft>
                <a:spcPts val="0"/>
              </a:spcAft>
            </a:pPr>
            <a:r>
              <a:rPr lang="it-IT" sz="3000" spc="-5">
                <a:solidFill>
                  <a:srgbClr val="000000"/>
                </a:solidFill>
                <a:latin typeface="Arial" panose="02020603050405020304" pitchFamily="2"/>
              </a:rPr>
              <a:t>Chi/Cosa/Come/Dove/Quando/Perchè </a:t>
            </a:r>
          </a:p>
          <a:p>
            <a:pPr marL="45720" marR="0" indent="457200" algn="just">
              <a:lnSpc>
                <a:spcPts val="4100"/>
              </a:lnSpc>
              <a:spcBef>
                <a:spcPts val="700"/>
              </a:spcBef>
              <a:spcAft>
                <a:spcPts val="0"/>
              </a:spcAft>
              <a:buFont typeface="Arial"/>
              <a:buAutoNum type="arabicPeriod"/>
            </a:pPr>
            <a:r>
              <a:rPr lang="it-IT" sz="3700" b="1" spc="-5">
                <a:solidFill>
                  <a:srgbClr val="009999"/>
                </a:solidFill>
                <a:latin typeface="Arial" panose="02020603050405020304" pitchFamily="2"/>
              </a:rPr>
              <a:t>Registrare l’evidenza </a:t>
            </a:r>
          </a:p>
          <a:p>
            <a:pPr marL="502920" marR="0" indent="0" algn="just">
              <a:lnSpc>
                <a:spcPts val="3400"/>
              </a:lnSpc>
              <a:spcBef>
                <a:spcPts val="500"/>
              </a:spcBef>
              <a:spcAft>
                <a:spcPts val="0"/>
              </a:spcAft>
            </a:pPr>
            <a:r>
              <a:rPr lang="it-IT" sz="3000" spc="-5">
                <a:solidFill>
                  <a:srgbClr val="000000"/>
                </a:solidFill>
                <a:latin typeface="Arial" panose="02020603050405020304" pitchFamily="2"/>
              </a:rPr>
              <a:t>acquisire i dati dimostrativi dei fatti </a:t>
            </a:r>
          </a:p>
          <a:p>
            <a:pPr marL="45720" marR="0" indent="457200" algn="just">
              <a:lnSpc>
                <a:spcPts val="4100"/>
              </a:lnSpc>
              <a:spcBef>
                <a:spcPts val="700"/>
              </a:spcBef>
              <a:spcAft>
                <a:spcPts val="0"/>
              </a:spcAft>
              <a:buFont typeface="Arial"/>
              <a:buAutoNum type="arabicPeriod"/>
            </a:pPr>
            <a:r>
              <a:rPr lang="it-IT" sz="3700" b="1" spc="-5">
                <a:solidFill>
                  <a:srgbClr val="009999"/>
                </a:solidFill>
                <a:latin typeface="Arial" panose="02020603050405020304" pitchFamily="2"/>
              </a:rPr>
              <a:t>Valutare le conformità </a:t>
            </a:r>
          </a:p>
          <a:p>
            <a:pPr marL="502920" marR="0" indent="0" algn="just">
              <a:lnSpc>
                <a:spcPts val="3400"/>
              </a:lnSpc>
              <a:spcBef>
                <a:spcPts val="500"/>
              </a:spcBef>
              <a:spcAft>
                <a:spcPts val="0"/>
              </a:spcAft>
            </a:pPr>
            <a:r>
              <a:rPr lang="it-IT" sz="3000" spc="-5">
                <a:solidFill>
                  <a:srgbClr val="000000"/>
                </a:solidFill>
                <a:latin typeface="Arial" panose="02020603050405020304" pitchFamily="2"/>
              </a:rPr>
              <a:t>rispetto a standard, linee guida, procedure </a:t>
            </a:r>
          </a:p>
          <a:p>
            <a:pPr marL="45720" marR="0" indent="457200" algn="just">
              <a:lnSpc>
                <a:spcPts val="4100"/>
              </a:lnSpc>
              <a:spcBef>
                <a:spcPts val="705"/>
              </a:spcBef>
              <a:spcAft>
                <a:spcPts val="0"/>
              </a:spcAft>
              <a:buFont typeface="Arial"/>
              <a:buAutoNum type="arabicPeriod"/>
            </a:pPr>
            <a:r>
              <a:rPr lang="it-IT" sz="3700" b="1" spc="-10">
                <a:solidFill>
                  <a:srgbClr val="009999"/>
                </a:solidFill>
                <a:latin typeface="Arial" panose="02020603050405020304" pitchFamily="2"/>
              </a:rPr>
              <a:t>Classificare </a:t>
            </a:r>
          </a:p>
          <a:p>
            <a:pPr marL="502920" marR="0" indent="0" algn="just">
              <a:lnSpc>
                <a:spcPts val="3400"/>
              </a:lnSpc>
              <a:spcBef>
                <a:spcPts val="500"/>
              </a:spcBef>
              <a:spcAft>
                <a:spcPts val="6065"/>
              </a:spcAft>
            </a:pPr>
            <a:r>
              <a:rPr lang="it-IT" sz="3000" spc="-5">
                <a:solidFill>
                  <a:srgbClr val="000000"/>
                </a:solidFill>
                <a:latin typeface="Arial" panose="02020603050405020304" pitchFamily="2"/>
              </a:rPr>
              <a:t>in base alla significatività alta, media, bassa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testo 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8" name="Segnaposto testo 47"/>
          <p:cNvSpPr>
            <a:spLocks noGrp="1"/>
          </p:cNvSpPr>
          <p:nvPr>
            <p:ph type="body" idx="10"/>
          </p:nvPr>
        </p:nvSpPr>
        <p:spPr>
          <a:xfrm>
            <a:off x="1307465" y="2099312"/>
            <a:ext cx="8458200" cy="5112385"/>
          </a:xfrm>
          <a:prstGeom prst="rect">
            <a:avLst/>
          </a:prstGeom>
          <a:noFill/>
          <a:ln w="0" cmpd="sng">
            <a:noFill/>
            <a:prstDash val="solid"/>
          </a:ln>
        </p:spPr>
        <p:txBody>
          <a:bodyPr vert="horz" lIns="0" tIns="19678" rIns="0" bIns="0" anchor="t">
            <a:normAutofit fontScale="95000"/>
          </a:bodyPr>
          <a:lstStyle>
            <a:lvl1pPr marL="417222" marR="0" indent="0" algn="just">
              <a:lnSpc>
                <a:spcPts val="3650"/>
              </a:lnSpc>
              <a:spcBef>
                <a:spcPts val="0"/>
              </a:spcBef>
              <a:spcAft>
                <a:spcPts val="7905"/>
              </a:spcAft>
              <a:defRPr/>
            </a:lvl1pPr>
          </a:lstStyle>
          <a:p>
            <a:pPr marL="365760" marR="0" indent="0" algn="just">
              <a:lnSpc>
                <a:spcPts val="3200"/>
              </a:lnSpc>
              <a:spcAft>
                <a:spcPts val="0"/>
              </a:spcAft>
            </a:pPr>
            <a:r>
              <a:rPr lang="it-IT" sz="3000" spc="-10">
                <a:solidFill>
                  <a:srgbClr val="000000"/>
                </a:solidFill>
                <a:latin typeface="Arial" panose="02020603050405020304" pitchFamily="2"/>
              </a:rPr>
              <a:t>L’assistenza sanitaria viene erogata a quasi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tutta la popolazione italiana attraverso enti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assicurativi di malattia che, oltre che con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propri funzionari, vi provvedono tramite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convenzione con medici condotti e liberi </a:t>
            </a:r>
          </a:p>
          <a:p>
            <a:pPr marL="365760" marR="0" indent="0" algn="just">
              <a:lnSpc>
                <a:spcPts val="3200"/>
              </a:lnSpc>
              <a:spcBef>
                <a:spcPts val="0"/>
              </a:spcBef>
              <a:spcAft>
                <a:spcPts val="0"/>
              </a:spcAft>
            </a:pPr>
            <a:r>
              <a:rPr lang="it-IT" sz="3000" spc="-25">
                <a:solidFill>
                  <a:srgbClr val="000000"/>
                </a:solidFill>
                <a:latin typeface="Arial" panose="02020603050405020304" pitchFamily="2"/>
              </a:rPr>
              <a:t>professionisti. </a:t>
            </a:r>
          </a:p>
          <a:p>
            <a:pPr marL="365760" marR="0" indent="0" algn="just">
              <a:lnSpc>
                <a:spcPts val="3200"/>
              </a:lnSpc>
              <a:spcBef>
                <a:spcPts val="720"/>
              </a:spcBef>
              <a:spcAft>
                <a:spcPts val="0"/>
              </a:spcAft>
            </a:pPr>
            <a:r>
              <a:rPr lang="it-IT" sz="3000" spc="-5">
                <a:solidFill>
                  <a:srgbClr val="000000"/>
                </a:solidFill>
                <a:latin typeface="Arial" panose="02020603050405020304" pitchFamily="2"/>
              </a:rPr>
              <a:t>Sin tratta di enti autarchici, non territoriali,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dotati di personalità giuridica e con gestione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autonoma, e casse organizzate su base </a:t>
            </a:r>
          </a:p>
          <a:p>
            <a:pPr marL="365760" marR="0" indent="0" algn="just">
              <a:lnSpc>
                <a:spcPts val="3200"/>
              </a:lnSpc>
              <a:spcBef>
                <a:spcPts val="0"/>
              </a:spcBef>
              <a:spcAft>
                <a:spcPts val="6930"/>
              </a:spcAft>
            </a:pPr>
            <a:r>
              <a:rPr lang="it-IT" sz="3000" spc="-10">
                <a:solidFill>
                  <a:srgbClr val="000000"/>
                </a:solidFill>
                <a:latin typeface="Arial" panose="02020603050405020304" pitchFamily="2"/>
              </a:rPr>
              <a:t>provinciale e riunite in Federazioni nazionali. </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egnaposto testo 4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00" name="Segnaposto testo 499"/>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lvl1pPr marL="0" marR="0" indent="0" algn="just">
              <a:lnSpc>
                <a:spcPts val="3878"/>
              </a:lnSpc>
              <a:spcBef>
                <a:spcPts val="1021"/>
              </a:spcBef>
              <a:spcAft>
                <a:spcPts val="11977"/>
              </a:spcAft>
              <a:defRPr/>
            </a:lvl1pPr>
          </a:lstStyle>
          <a:p>
            <a:pPr marL="0" marR="0" indent="0" algn="just">
              <a:lnSpc>
                <a:spcPts val="4000"/>
              </a:lnSpc>
              <a:spcAft>
                <a:spcPts val="0"/>
              </a:spcAft>
            </a:pPr>
            <a:r>
              <a:rPr lang="it-IT" sz="3700" b="1" spc="-25">
                <a:solidFill>
                  <a:srgbClr val="009999"/>
                </a:solidFill>
                <a:latin typeface="Arial" panose="02020603050405020304" pitchFamily="2"/>
              </a:rPr>
              <a:t>Pianificazione </a:t>
            </a:r>
          </a:p>
          <a:p>
            <a:pPr marL="320040" marR="0" indent="0" algn="just">
              <a:lnSpc>
                <a:spcPts val="3400"/>
              </a:lnSpc>
              <a:spcBef>
                <a:spcPts val="910"/>
              </a:spcBef>
              <a:spcAft>
                <a:spcPts val="0"/>
              </a:spcAft>
            </a:pPr>
            <a:r>
              <a:rPr lang="it-IT" sz="3000" spc="-5">
                <a:solidFill>
                  <a:srgbClr val="000000"/>
                </a:solidFill>
                <a:latin typeface="Arial" panose="02020603050405020304" pitchFamily="2"/>
              </a:rPr>
              <a:t>Determina gli obiettivi di fondo riferiti al lungo </a:t>
            </a:r>
          </a:p>
          <a:p>
            <a:pPr marL="320040" marR="0" indent="0" algn="just">
              <a:lnSpc>
                <a:spcPts val="3400"/>
              </a:lnSpc>
              <a:spcBef>
                <a:spcPts val="175"/>
              </a:spcBef>
              <a:spcAft>
                <a:spcPts val="0"/>
              </a:spcAft>
            </a:pPr>
            <a:r>
              <a:rPr lang="it-IT" sz="3000" spc="-5">
                <a:solidFill>
                  <a:srgbClr val="000000"/>
                </a:solidFill>
                <a:latin typeface="Arial" panose="02020603050405020304" pitchFamily="2"/>
              </a:rPr>
              <a:t>e medio periodo (5/3 anni) </a:t>
            </a:r>
          </a:p>
          <a:p>
            <a:pPr marL="320040" marR="0" indent="0" algn="just">
              <a:lnSpc>
                <a:spcPts val="3400"/>
              </a:lnSpc>
              <a:spcBef>
                <a:spcPts val="5215"/>
              </a:spcBef>
              <a:spcAft>
                <a:spcPts val="0"/>
              </a:spcAft>
            </a:pPr>
            <a:r>
              <a:rPr lang="it-IT" sz="3000" spc="-15">
                <a:solidFill>
                  <a:srgbClr val="000000"/>
                </a:solidFill>
                <a:latin typeface="Arial" panose="02020603050405020304" pitchFamily="2"/>
              </a:rPr>
              <a:t>Risponde alla domanda </a:t>
            </a:r>
          </a:p>
          <a:p>
            <a:pPr marL="0" marR="0" indent="0" algn="just">
              <a:lnSpc>
                <a:spcPts val="3400"/>
              </a:lnSpc>
              <a:spcBef>
                <a:spcPts val="895"/>
              </a:spcBef>
              <a:spcAft>
                <a:spcPts val="0"/>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desidero? (sogno/qualità positiva) </a:t>
            </a:r>
          </a:p>
          <a:p>
            <a:pPr marL="0" marR="0" indent="0" algn="just">
              <a:lnSpc>
                <a:spcPts val="3400"/>
              </a:lnSpc>
              <a:spcBef>
                <a:spcPts val="895"/>
              </a:spcBef>
              <a:spcAft>
                <a:spcPts val="10500"/>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debbo? (bisogno/qualità negativa) </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egnaposto testo 5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04" name="Segnaposto testo 503"/>
          <p:cNvSpPr>
            <a:spLocks noGrp="1"/>
          </p:cNvSpPr>
          <p:nvPr>
            <p:ph type="body" idx="10"/>
          </p:nvPr>
        </p:nvSpPr>
        <p:spPr>
          <a:xfrm>
            <a:off x="1337945" y="350522"/>
            <a:ext cx="7315200" cy="2465705"/>
          </a:xfrm>
          <a:prstGeom prst="rect">
            <a:avLst/>
          </a:prstGeom>
          <a:noFill/>
          <a:ln w="0" cmpd="sng">
            <a:noFill/>
            <a:prstDash val="solid"/>
          </a:ln>
        </p:spPr>
        <p:txBody>
          <a:bodyPr vert="horz" lIns="0" tIns="744592" rIns="0" bIns="0" anchor="t"/>
          <a:lstStyle>
            <a:lvl1pPr marL="0" marR="0" indent="0" algn="l">
              <a:lnSpc>
                <a:spcPts val="5704"/>
              </a:lnSpc>
              <a:spcAft>
                <a:spcPts val="9633"/>
              </a:spcAft>
              <a:defRPr/>
            </a:lvl1pPr>
          </a:lstStyle>
          <a:p>
            <a:pPr marL="0" marR="0" indent="0" algn="l">
              <a:lnSpc>
                <a:spcPts val="5000"/>
              </a:lnSpc>
              <a:spcAft>
                <a:spcPts val="8445"/>
              </a:spcAft>
            </a:pPr>
            <a:r>
              <a:rPr lang="it-IT" sz="4400" b="1" spc="-30">
                <a:solidFill>
                  <a:srgbClr val="FF0000"/>
                </a:solidFill>
                <a:latin typeface="Arial" panose="02020603050405020304" pitchFamily="2"/>
              </a:rPr>
              <a:t>Il ciclo della organizzazione </a:t>
            </a:r>
          </a:p>
        </p:txBody>
      </p:sp>
      <p:sp>
        <p:nvSpPr>
          <p:cNvPr id="505" name="Segnaposto testo 504"/>
          <p:cNvSpPr>
            <a:spLocks noGrp="1"/>
          </p:cNvSpPr>
          <p:nvPr>
            <p:ph type="body" idx="10"/>
          </p:nvPr>
        </p:nvSpPr>
        <p:spPr>
          <a:xfrm>
            <a:off x="1337945" y="2816227"/>
            <a:ext cx="7315200" cy="4395470"/>
          </a:xfrm>
          <a:prstGeom prst="rect">
            <a:avLst/>
          </a:prstGeom>
          <a:noFill/>
          <a:ln w="0" cmpd="sng">
            <a:noFill/>
            <a:prstDash val="solid"/>
          </a:ln>
        </p:spPr>
        <p:txBody>
          <a:bodyPr vert="horz" lIns="0" tIns="0" rIns="0" bIns="0" anchor="t"/>
          <a:lstStyle>
            <a:lvl1pPr marL="0" marR="0" indent="417222" algn="just">
              <a:lnSpc>
                <a:spcPts val="4221"/>
              </a:lnSpc>
              <a:spcBef>
                <a:spcPts val="662"/>
              </a:spcBef>
              <a:spcAft>
                <a:spcPts val="20008"/>
              </a:spcAft>
              <a:buFont typeface="Symbol"/>
              <a:buChar char="·"/>
              <a:defRPr/>
            </a:lvl1pPr>
          </a:lstStyle>
          <a:p>
            <a:pPr marL="0" marR="0" indent="0" algn="just">
              <a:lnSpc>
                <a:spcPts val="4000"/>
              </a:lnSpc>
              <a:spcAft>
                <a:spcPts val="0"/>
              </a:spcAft>
            </a:pPr>
            <a:r>
              <a:rPr lang="it-IT" sz="3700" b="1" spc="-5">
                <a:solidFill>
                  <a:srgbClr val="009999"/>
                </a:solidFill>
                <a:latin typeface="Arial" panose="02020603050405020304" pitchFamily="2"/>
              </a:rPr>
              <a:t>Strumenti della pianificazione </a:t>
            </a:r>
          </a:p>
          <a:p>
            <a:pPr marL="0" marR="0" indent="365760" algn="just">
              <a:lnSpc>
                <a:spcPts val="3700"/>
              </a:lnSpc>
              <a:spcBef>
                <a:spcPts val="605"/>
              </a:spcBef>
              <a:spcAft>
                <a:spcPts val="0"/>
              </a:spcAft>
              <a:buFont typeface="Symbol"/>
              <a:buChar char="·"/>
            </a:pPr>
            <a:r>
              <a:rPr lang="it-IT" sz="3000" spc="-10">
                <a:solidFill>
                  <a:srgbClr val="000000"/>
                </a:solidFill>
                <a:latin typeface="Arial" panose="02020603050405020304" pitchFamily="2"/>
              </a:rPr>
              <a:t>Nazionale: Piano Sanitario Nazionale </a:t>
            </a:r>
          </a:p>
          <a:p>
            <a:pPr marL="0" marR="0" indent="365760" algn="just">
              <a:lnSpc>
                <a:spcPts val="3700"/>
              </a:lnSpc>
              <a:spcBef>
                <a:spcPts val="580"/>
              </a:spcBef>
              <a:spcAft>
                <a:spcPts val="0"/>
              </a:spcAft>
              <a:buFont typeface="Symbol"/>
              <a:buChar char="·"/>
            </a:pPr>
            <a:r>
              <a:rPr lang="it-IT" sz="3000" spc="-10">
                <a:solidFill>
                  <a:srgbClr val="000000"/>
                </a:solidFill>
                <a:latin typeface="Arial" panose="02020603050405020304" pitchFamily="2"/>
              </a:rPr>
              <a:t>Regionale: Piano Sanitario Regionale </a:t>
            </a:r>
          </a:p>
          <a:p>
            <a:pPr marL="0" marR="0" indent="365760" algn="just">
              <a:lnSpc>
                <a:spcPts val="3700"/>
              </a:lnSpc>
              <a:spcBef>
                <a:spcPts val="580"/>
              </a:spcBef>
              <a:spcAft>
                <a:spcPts val="17540"/>
              </a:spcAft>
              <a:buFont typeface="Symbol"/>
              <a:buChar char="·"/>
            </a:pPr>
            <a:r>
              <a:rPr lang="it-IT" sz="3000" spc="-10">
                <a:solidFill>
                  <a:srgbClr val="000000"/>
                </a:solidFill>
                <a:latin typeface="Arial" panose="02020603050405020304" pitchFamily="2"/>
              </a:rPr>
              <a:t>Aziendale: Piano Attuativo Aziendale </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egnaposto testo 5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16" name="Segnaposto testo 515"/>
          <p:cNvSpPr>
            <a:spLocks noGrp="1"/>
          </p:cNvSpPr>
          <p:nvPr>
            <p:ph type="body" idx="10"/>
          </p:nvPr>
        </p:nvSpPr>
        <p:spPr>
          <a:xfrm>
            <a:off x="1347472" y="2157732"/>
            <a:ext cx="8458200" cy="505396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27582"/>
              </a:spcAft>
              <a:defRPr/>
            </a:lvl1pPr>
          </a:lstStyle>
          <a:p>
            <a:pPr marL="0" marR="0" indent="0" algn="just">
              <a:lnSpc>
                <a:spcPts val="4100"/>
              </a:lnSpc>
              <a:spcAft>
                <a:spcPts val="0"/>
              </a:spcAft>
            </a:pPr>
            <a:r>
              <a:rPr lang="it-IT" sz="3700" b="1" spc="-21">
                <a:solidFill>
                  <a:srgbClr val="009999"/>
                </a:solidFill>
                <a:latin typeface="Arial" panose="02020603050405020304" pitchFamily="2"/>
              </a:rPr>
              <a:t>Programmazione </a:t>
            </a:r>
          </a:p>
          <a:p>
            <a:pPr marL="320040" marR="0" indent="0" algn="just">
              <a:lnSpc>
                <a:spcPts val="3600"/>
              </a:lnSpc>
              <a:spcBef>
                <a:spcPts val="685"/>
              </a:spcBef>
              <a:spcAft>
                <a:spcPts val="0"/>
              </a:spcAft>
            </a:pPr>
            <a:r>
              <a:rPr lang="it-IT" sz="3000" spc="-55">
                <a:solidFill>
                  <a:srgbClr val="000000"/>
                </a:solidFill>
                <a:latin typeface="Arial" panose="02020603050405020304" pitchFamily="2"/>
              </a:rPr>
              <a:t>Individua per il breve periodo (1/2 anni) gli </a:t>
            </a:r>
          </a:p>
          <a:p>
            <a:pPr marL="320040" marR="0" indent="0" algn="just">
              <a:lnSpc>
                <a:spcPts val="3600"/>
              </a:lnSpc>
              <a:spcBef>
                <a:spcPts val="0"/>
              </a:spcBef>
              <a:spcAft>
                <a:spcPts val="0"/>
              </a:spcAft>
            </a:pPr>
            <a:r>
              <a:rPr lang="it-IT" sz="3000" spc="-55">
                <a:solidFill>
                  <a:srgbClr val="000000"/>
                </a:solidFill>
                <a:latin typeface="Arial" panose="02020603050405020304" pitchFamily="2"/>
              </a:rPr>
              <a:t>obiettivi intermedi per il raggiungimento degli </a:t>
            </a:r>
          </a:p>
          <a:p>
            <a:pPr marL="320040" marR="0" indent="0" algn="just">
              <a:lnSpc>
                <a:spcPts val="3600"/>
              </a:lnSpc>
              <a:spcBef>
                <a:spcPts val="0"/>
              </a:spcBef>
              <a:spcAft>
                <a:spcPts val="24180"/>
              </a:spcAft>
            </a:pPr>
            <a:r>
              <a:rPr lang="it-IT" sz="3000" spc="-60">
                <a:solidFill>
                  <a:srgbClr val="000000"/>
                </a:solidFill>
                <a:latin typeface="Arial" panose="02020603050405020304" pitchFamily="2"/>
              </a:rPr>
              <a:t>obiettivi di Piano. </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egnaposto testo 5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24" name="Segnaposto testo 523"/>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lvl1pPr marL="365070" marR="0" indent="0" algn="just">
              <a:lnSpc>
                <a:spcPts val="3878"/>
              </a:lnSpc>
              <a:spcBef>
                <a:spcPts val="217"/>
              </a:spcBef>
              <a:spcAft>
                <a:spcPts val="13472"/>
              </a:spcAft>
              <a:defRPr/>
            </a:lvl1pPr>
          </a:lstStyle>
          <a:p>
            <a:pPr marL="0" marR="0" indent="0" algn="just">
              <a:lnSpc>
                <a:spcPts val="3400"/>
              </a:lnSpc>
              <a:spcAft>
                <a:spcPts val="0"/>
              </a:spcAft>
            </a:pPr>
            <a:r>
              <a:rPr lang="it-IT" sz="3000" spc="-5">
                <a:solidFill>
                  <a:srgbClr val="000000"/>
                </a:solidFill>
                <a:latin typeface="Arial" panose="02020603050405020304" pitchFamily="2"/>
              </a:rPr>
              <a:t>Strumento della programmazione è il </a:t>
            </a:r>
          </a:p>
          <a:p>
            <a:pPr marL="0" marR="0" indent="0" algn="just">
              <a:lnSpc>
                <a:spcPts val="4100"/>
              </a:lnSpc>
              <a:spcBef>
                <a:spcPts val="1120"/>
              </a:spcBef>
              <a:spcAft>
                <a:spcPts val="0"/>
              </a:spcAft>
            </a:pPr>
            <a:r>
              <a:rPr lang="it-IT" sz="3700" b="1" spc="-35">
                <a:solidFill>
                  <a:srgbClr val="009999"/>
                </a:solidFill>
                <a:latin typeface="Arial" panose="02020603050405020304" pitchFamily="2"/>
              </a:rPr>
              <a:t>Budget </a:t>
            </a:r>
          </a:p>
          <a:p>
            <a:pPr marL="320040" marR="0" indent="0" algn="just">
              <a:lnSpc>
                <a:spcPts val="3400"/>
              </a:lnSpc>
              <a:spcBef>
                <a:spcPts val="860"/>
              </a:spcBef>
              <a:spcAft>
                <a:spcPts val="0"/>
              </a:spcAft>
            </a:pPr>
            <a:r>
              <a:rPr lang="it-IT" sz="3000" spc="-10">
                <a:solidFill>
                  <a:srgbClr val="000000"/>
                </a:solidFill>
                <a:latin typeface="Arial" panose="02020603050405020304" pitchFamily="2"/>
              </a:rPr>
              <a:t>Bilancio di previsione annuale o pluriennale. </a:t>
            </a:r>
          </a:p>
          <a:p>
            <a:pPr marL="320040" marR="0" indent="0" algn="just">
              <a:lnSpc>
                <a:spcPts val="3400"/>
              </a:lnSpc>
              <a:spcBef>
                <a:spcPts val="910"/>
              </a:spcBef>
              <a:spcAft>
                <a:spcPts val="0"/>
              </a:spcAft>
            </a:pPr>
            <a:r>
              <a:rPr lang="it-IT" sz="3000" spc="-10">
                <a:solidFill>
                  <a:srgbClr val="000000"/>
                </a:solidFill>
                <a:latin typeface="Arial" panose="02020603050405020304" pitchFamily="2"/>
              </a:rPr>
              <a:t>Programma delle operazioni da compiere in </a:t>
            </a:r>
          </a:p>
          <a:p>
            <a:pPr marL="320040" marR="0" indent="0" algn="just">
              <a:lnSpc>
                <a:spcPts val="3400"/>
              </a:lnSpc>
              <a:spcBef>
                <a:spcPts val="190"/>
              </a:spcBef>
              <a:spcAft>
                <a:spcPts val="0"/>
              </a:spcAft>
            </a:pPr>
            <a:r>
              <a:rPr lang="it-IT" sz="3000" spc="-5">
                <a:solidFill>
                  <a:srgbClr val="000000"/>
                </a:solidFill>
                <a:latin typeface="Arial" panose="02020603050405020304" pitchFamily="2"/>
              </a:rPr>
              <a:t>un certo periodo (l’anno) finalizzato al </a:t>
            </a:r>
          </a:p>
          <a:p>
            <a:pPr marL="320040" marR="0" indent="0" algn="just">
              <a:lnSpc>
                <a:spcPts val="3400"/>
              </a:lnSpc>
              <a:spcBef>
                <a:spcPts val="190"/>
              </a:spcBef>
              <a:spcAft>
                <a:spcPts val="0"/>
              </a:spcAft>
            </a:pPr>
            <a:r>
              <a:rPr lang="it-IT" sz="3000" spc="-5">
                <a:solidFill>
                  <a:srgbClr val="000000"/>
                </a:solidFill>
                <a:latin typeface="Arial" panose="02020603050405020304" pitchFamily="2"/>
              </a:rPr>
              <a:t>raggiungimento di certi obiettivi attraverso la </a:t>
            </a:r>
          </a:p>
          <a:p>
            <a:pPr marL="320040" marR="0" indent="0" algn="just">
              <a:lnSpc>
                <a:spcPts val="3400"/>
              </a:lnSpc>
              <a:spcBef>
                <a:spcPts val="190"/>
              </a:spcBef>
              <a:spcAft>
                <a:spcPts val="11810"/>
              </a:spcAft>
            </a:pPr>
            <a:r>
              <a:rPr lang="it-IT" sz="3000" spc="-5">
                <a:solidFill>
                  <a:srgbClr val="000000"/>
                </a:solidFill>
                <a:latin typeface="Arial" panose="02020603050405020304" pitchFamily="2"/>
              </a:rPr>
              <a:t>quantificazione delle risorse occorrenti </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egnaposto testo 5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32" name="Segnaposto testo 531"/>
          <p:cNvSpPr>
            <a:spLocks noGrp="1"/>
          </p:cNvSpPr>
          <p:nvPr>
            <p:ph type="body" idx="10"/>
          </p:nvPr>
        </p:nvSpPr>
        <p:spPr>
          <a:xfrm>
            <a:off x="1344295" y="2030094"/>
            <a:ext cx="8458200" cy="5181601"/>
          </a:xfrm>
          <a:prstGeom prst="rect">
            <a:avLst/>
          </a:prstGeom>
          <a:noFill/>
          <a:ln w="0" cmpd="sng">
            <a:noFill/>
            <a:prstDash val="solid"/>
          </a:ln>
        </p:spPr>
        <p:txBody>
          <a:bodyPr vert="horz" lIns="0" tIns="92043" rIns="0" bIns="0" anchor="t"/>
          <a:lstStyle>
            <a:lvl1pPr marL="365070" marR="0" indent="0" algn="just">
              <a:lnSpc>
                <a:spcPts val="4107"/>
              </a:lnSpc>
              <a:spcBef>
                <a:spcPts val="0"/>
              </a:spcBef>
              <a:spcAft>
                <a:spcPts val="7055"/>
              </a:spcAft>
              <a:buFont typeface="Symbol"/>
              <a:buChar char="·"/>
              <a:defRPr/>
            </a:lvl1pPr>
          </a:lstStyle>
          <a:p>
            <a:pPr marL="0" marR="0" indent="320040" algn="just">
              <a:lnSpc>
                <a:spcPts val="3600"/>
              </a:lnSpc>
              <a:spcAft>
                <a:spcPts val="0"/>
              </a:spcAft>
              <a:buFont typeface="Symbol"/>
              <a:buChar char="·"/>
            </a:pPr>
            <a:r>
              <a:rPr lang="it-IT" sz="3000" spc="0">
                <a:solidFill>
                  <a:srgbClr val="000000"/>
                </a:solidFill>
                <a:latin typeface="Arial" panose="02020603050405020304" pitchFamily="2"/>
              </a:rPr>
              <a:t>Obbliga tutte le aree aziendali a riflettere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sulle attività di propria competenza,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impostare programmi e monitorare (controllo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continuo) le attività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Promuove la comunicazione fra le diverse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aree aziendali e la mediazione fra fabbisogni </a:t>
            </a:r>
          </a:p>
          <a:p>
            <a:pPr marL="320040" marR="0" indent="0" algn="just">
              <a:lnSpc>
                <a:spcPts val="3600"/>
              </a:lnSpc>
              <a:spcBef>
                <a:spcPts val="0"/>
              </a:spcBef>
              <a:spcAft>
                <a:spcPts val="0"/>
              </a:spcAft>
            </a:pPr>
            <a:r>
              <a:rPr lang="it-IT" sz="3000" spc="-21">
                <a:solidFill>
                  <a:srgbClr val="000000"/>
                </a:solidFill>
                <a:latin typeface="Arial" panose="02020603050405020304" pitchFamily="2"/>
              </a:rPr>
              <a:t>contrastanti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Fornisce criteri di valutazione delle </a:t>
            </a:r>
          </a:p>
          <a:p>
            <a:pPr marL="320040" marR="0" indent="0" algn="just">
              <a:lnSpc>
                <a:spcPts val="3600"/>
              </a:lnSpc>
              <a:spcBef>
                <a:spcPts val="0"/>
              </a:spcBef>
              <a:spcAft>
                <a:spcPts val="6185"/>
              </a:spcAft>
            </a:pPr>
            <a:r>
              <a:rPr lang="it-IT" sz="3000" spc="-15">
                <a:solidFill>
                  <a:srgbClr val="000000"/>
                </a:solidFill>
                <a:latin typeface="Arial" panose="02020603050405020304" pitchFamily="2"/>
              </a:rPr>
              <a:t>performance condivisi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egnaposto testo 5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40" name="Segnaposto testo 539"/>
          <p:cNvSpPr>
            <a:spLocks noGrp="1"/>
          </p:cNvSpPr>
          <p:nvPr>
            <p:ph type="body" idx="10"/>
          </p:nvPr>
        </p:nvSpPr>
        <p:spPr>
          <a:xfrm>
            <a:off x="1341121" y="2062480"/>
            <a:ext cx="8382000" cy="5149215"/>
          </a:xfrm>
          <a:prstGeom prst="rect">
            <a:avLst/>
          </a:prstGeom>
          <a:noFill/>
          <a:ln w="0" cmpd="sng">
            <a:noFill/>
            <a:prstDash val="solid"/>
          </a:ln>
        </p:spPr>
        <p:txBody>
          <a:bodyPr vert="horz" lIns="0" tIns="55860" rIns="0" bIns="0" anchor="t"/>
          <a:lstStyle>
            <a:lvl1pPr marL="365070" marR="0" indent="0" algn="just">
              <a:lnSpc>
                <a:spcPts val="2852"/>
              </a:lnSpc>
              <a:spcBef>
                <a:spcPts val="0"/>
              </a:spcBef>
              <a:spcAft>
                <a:spcPts val="10101"/>
              </a:spcAft>
              <a:buFont typeface="Symbol"/>
              <a:buChar char="·"/>
              <a:defRPr/>
            </a:lvl1pPr>
          </a:lstStyle>
          <a:p>
            <a:pPr marL="320040" marR="0" indent="0" algn="just">
              <a:lnSpc>
                <a:spcPts val="2500"/>
              </a:lnSpc>
              <a:spcAft>
                <a:spcPts val="0"/>
              </a:spcAft>
            </a:pPr>
            <a:r>
              <a:rPr lang="it-IT" sz="2600" spc="-5">
                <a:solidFill>
                  <a:srgbClr val="000000"/>
                </a:solidFill>
                <a:latin typeface="Arial" panose="02020603050405020304" pitchFamily="2"/>
              </a:rPr>
              <a:t>E’ un documento formale risultante di un processo di </a:t>
            </a:r>
          </a:p>
          <a:p>
            <a:pPr marL="320040" marR="0" indent="0" algn="just">
              <a:lnSpc>
                <a:spcPts val="2500"/>
              </a:lnSpc>
              <a:spcBef>
                <a:spcPts val="5"/>
              </a:spcBef>
              <a:spcAft>
                <a:spcPts val="0"/>
              </a:spcAft>
            </a:pPr>
            <a:r>
              <a:rPr lang="it-IT" sz="2600" spc="0">
                <a:solidFill>
                  <a:srgbClr val="000000"/>
                </a:solidFill>
                <a:latin typeface="Arial" panose="02020603050405020304" pitchFamily="2"/>
              </a:rPr>
              <a:t>elaborazione che dura alcuni mesi, durante i quali, </a:t>
            </a:r>
          </a:p>
          <a:p>
            <a:pPr marL="320040" marR="0" indent="0" algn="just">
              <a:lnSpc>
                <a:spcPts val="2500"/>
              </a:lnSpc>
              <a:spcBef>
                <a:spcPts val="0"/>
              </a:spcBef>
              <a:spcAft>
                <a:spcPts val="0"/>
              </a:spcAft>
            </a:pPr>
            <a:r>
              <a:rPr lang="it-IT" sz="2600" spc="0">
                <a:solidFill>
                  <a:srgbClr val="000000"/>
                </a:solidFill>
                <a:latin typeface="Arial" panose="02020603050405020304" pitchFamily="2"/>
              </a:rPr>
              <a:t>mediante un processo continuo di approssimazione </a:t>
            </a:r>
          </a:p>
          <a:p>
            <a:pPr marL="320040" marR="0" indent="0" algn="just">
              <a:lnSpc>
                <a:spcPts val="2500"/>
              </a:lnSpc>
              <a:spcBef>
                <a:spcPts val="0"/>
              </a:spcBef>
              <a:spcAft>
                <a:spcPts val="0"/>
              </a:spcAft>
            </a:pPr>
            <a:r>
              <a:rPr lang="it-IT" sz="2600" spc="-15">
                <a:solidFill>
                  <a:srgbClr val="000000"/>
                </a:solidFill>
                <a:latin typeface="Arial" panose="02020603050405020304" pitchFamily="2"/>
              </a:rPr>
              <a:t>progressiva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indicano gli obiettivi aziendali del periodo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indicano le risorse aziendali disponibili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definiscono programmi e progetti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quantificano i fabbisogni di risorse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definiscono, e si pesano, i risultati attesi </a:t>
            </a:r>
          </a:p>
          <a:p>
            <a:pPr marL="320040" marR="0" indent="0" algn="just">
              <a:lnSpc>
                <a:spcPts val="2500"/>
              </a:lnSpc>
              <a:spcBef>
                <a:spcPts val="625"/>
              </a:spcBef>
              <a:spcAft>
                <a:spcPts val="0"/>
              </a:spcAft>
            </a:pPr>
            <a:r>
              <a:rPr lang="it-IT" sz="2600" spc="0">
                <a:solidFill>
                  <a:srgbClr val="000000"/>
                </a:solidFill>
                <a:latin typeface="Arial" panose="02020603050405020304" pitchFamily="2"/>
              </a:rPr>
              <a:t>ed al termine, raggiunta la condivisione, si </a:t>
            </a:r>
          </a:p>
          <a:p>
            <a:pPr marL="320040" marR="0" indent="0" algn="just">
              <a:lnSpc>
                <a:spcPts val="2500"/>
              </a:lnSpc>
              <a:spcBef>
                <a:spcPts val="0"/>
              </a:spcBef>
              <a:spcAft>
                <a:spcPts val="8855"/>
              </a:spcAft>
            </a:pPr>
            <a:r>
              <a:rPr lang="it-IT" sz="2600" spc="0">
                <a:solidFill>
                  <a:srgbClr val="000000"/>
                </a:solidFill>
                <a:latin typeface="Arial" panose="02020603050405020304" pitchFamily="2"/>
              </a:rPr>
              <a:t>sottoscrive il documento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egnaposto testo 5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48" name="Segnaposto testo 547"/>
          <p:cNvSpPr>
            <a:spLocks noGrp="1"/>
          </p:cNvSpPr>
          <p:nvPr>
            <p:ph type="body" idx="10"/>
          </p:nvPr>
        </p:nvSpPr>
        <p:spPr>
          <a:xfrm>
            <a:off x="1335406" y="2672715"/>
            <a:ext cx="8458200" cy="4538980"/>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1156"/>
              </a:spcAft>
              <a:defRPr/>
            </a:lvl1pPr>
          </a:lstStyle>
          <a:p>
            <a:pPr marL="320040" marR="0" indent="0" algn="just">
              <a:lnSpc>
                <a:spcPts val="3600"/>
              </a:lnSpc>
              <a:spcAft>
                <a:spcPts val="0"/>
              </a:spcAft>
            </a:pPr>
            <a:r>
              <a:rPr lang="it-IT" sz="3000" spc="-5">
                <a:solidFill>
                  <a:srgbClr val="000000"/>
                </a:solidFill>
                <a:latin typeface="Arial" panose="02020603050405020304" pitchFamily="2"/>
              </a:rPr>
              <a:t>Il livello di raggiungimento degli obiettivi viene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monitorato e rilevato trimestralmente per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introdurre eventuali elementi correttivi. </a:t>
            </a:r>
          </a:p>
          <a:p>
            <a:pPr marL="320040" marR="0" indent="0" algn="just">
              <a:lnSpc>
                <a:spcPts val="3600"/>
              </a:lnSpc>
              <a:spcBef>
                <a:spcPts val="720"/>
              </a:spcBef>
              <a:spcAft>
                <a:spcPts val="0"/>
              </a:spcAft>
            </a:pPr>
            <a:r>
              <a:rPr lang="it-IT" sz="3000" spc="-10">
                <a:solidFill>
                  <a:srgbClr val="000000"/>
                </a:solidFill>
                <a:latin typeface="Arial" panose="02020603050405020304" pitchFamily="2"/>
              </a:rPr>
              <a:t>Il raggiungimento determina la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corresponsione di un incentivo economico 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concorre alla valutazione dei dirigenti al fine </a:t>
            </a:r>
          </a:p>
          <a:p>
            <a:pPr marL="320040" marR="0" indent="0" algn="just">
              <a:lnSpc>
                <a:spcPts val="3600"/>
              </a:lnSpc>
              <a:spcBef>
                <a:spcPts val="0"/>
              </a:spcBef>
              <a:spcAft>
                <a:spcPts val="9780"/>
              </a:spcAft>
            </a:pPr>
            <a:r>
              <a:rPr lang="it-IT" sz="3000" spc="-5">
                <a:solidFill>
                  <a:srgbClr val="000000"/>
                </a:solidFill>
                <a:latin typeface="Arial" panose="02020603050405020304" pitchFamily="2"/>
              </a:rPr>
              <a:t>della conferma degli incarichi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egnaposto testo 5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56" name="Segnaposto testo 555"/>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7061"/>
              </a:spcAft>
              <a:defRPr/>
            </a:lvl1pPr>
          </a:lstStyle>
          <a:p>
            <a:pPr marL="0" marR="0" indent="0" algn="just">
              <a:lnSpc>
                <a:spcPts val="4000"/>
              </a:lnSpc>
              <a:spcAft>
                <a:spcPts val="0"/>
              </a:spcAft>
            </a:pPr>
            <a:r>
              <a:rPr lang="it-IT" sz="3700" b="1" spc="-10">
                <a:solidFill>
                  <a:srgbClr val="009999"/>
                </a:solidFill>
                <a:latin typeface="Arial" panose="02020603050405020304" pitchFamily="2"/>
              </a:rPr>
              <a:t>Controllo di Gestione </a:t>
            </a:r>
          </a:p>
          <a:p>
            <a:pPr marL="320040" marR="0" indent="0" algn="just">
              <a:lnSpc>
                <a:spcPts val="3600"/>
              </a:lnSpc>
              <a:spcBef>
                <a:spcPts val="725"/>
              </a:spcBef>
              <a:spcAft>
                <a:spcPts val="0"/>
              </a:spcAft>
            </a:pPr>
            <a:r>
              <a:rPr lang="it-IT" sz="3000" spc="-5">
                <a:solidFill>
                  <a:srgbClr val="000000"/>
                </a:solidFill>
                <a:latin typeface="Arial" panose="02020603050405020304" pitchFamily="2"/>
              </a:rPr>
              <a:t>Sistema direzionale con cui i managers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 ai vari livelli e ciascuno per il proprio -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si accertano che la gestione si svolga in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condizioni di efficienze ed efficacia in modo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da permettere il raggiungimento degli obiettivi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prestabiliti ed esplicitati in sede di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pianificazione strategica e di </a:t>
            </a:r>
          </a:p>
          <a:p>
            <a:pPr marL="320040" marR="0" indent="0" algn="just">
              <a:lnSpc>
                <a:spcPts val="3600"/>
              </a:lnSpc>
              <a:spcBef>
                <a:spcPts val="0"/>
              </a:spcBef>
              <a:spcAft>
                <a:spcPts val="6190"/>
              </a:spcAft>
            </a:pPr>
            <a:r>
              <a:rPr lang="it-IT" sz="3000" spc="-15">
                <a:solidFill>
                  <a:srgbClr val="000000"/>
                </a:solidFill>
                <a:latin typeface="Arial" panose="02020603050405020304" pitchFamily="2"/>
              </a:rPr>
              <a:t>programmazione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egnaposto testo 5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64" name="Segnaposto testo 563"/>
          <p:cNvSpPr>
            <a:spLocks noGrp="1"/>
          </p:cNvSpPr>
          <p:nvPr>
            <p:ph type="body" idx="10"/>
          </p:nvPr>
        </p:nvSpPr>
        <p:spPr>
          <a:xfrm>
            <a:off x="1350011" y="2099312"/>
            <a:ext cx="8458200" cy="5112385"/>
          </a:xfrm>
          <a:prstGeom prst="rect">
            <a:avLst/>
          </a:prstGeom>
          <a:noFill/>
          <a:ln w="0" cmpd="sng">
            <a:noFill/>
            <a:prstDash val="solid"/>
          </a:ln>
        </p:spPr>
        <p:txBody>
          <a:bodyPr vert="horz" lIns="0" tIns="19678" rIns="0" bIns="0" anchor="t"/>
          <a:lstStyle>
            <a:lvl1pPr marL="365070" marR="0" indent="0" algn="just">
              <a:lnSpc>
                <a:spcPts val="3650"/>
              </a:lnSpc>
              <a:spcBef>
                <a:spcPts val="0"/>
              </a:spcBef>
              <a:spcAft>
                <a:spcPts val="21046"/>
              </a:spcAft>
              <a:defRPr/>
            </a:lvl1pPr>
          </a:lstStyle>
          <a:p>
            <a:pPr marL="0" marR="0" indent="0" algn="just">
              <a:lnSpc>
                <a:spcPts val="3200"/>
              </a:lnSpc>
              <a:spcAft>
                <a:spcPts val="0"/>
              </a:spcAft>
            </a:pPr>
            <a:r>
              <a:rPr lang="it-IT" sz="3000" spc="-15">
                <a:solidFill>
                  <a:srgbClr val="000000"/>
                </a:solidFill>
                <a:latin typeface="Arial" panose="02020603050405020304" pitchFamily="2"/>
              </a:rPr>
              <a:t>I Report si distinguono in </a:t>
            </a:r>
          </a:p>
          <a:p>
            <a:pPr marL="0" marR="0" indent="0" algn="just">
              <a:lnSpc>
                <a:spcPts val="3200"/>
              </a:lnSpc>
              <a:spcBef>
                <a:spcPts val="720"/>
              </a:spcBef>
              <a:spcAft>
                <a:spcPts val="0"/>
              </a:spcAft>
            </a:pPr>
            <a:r>
              <a:rPr lang="it-IT" sz="3000" b="1" spc="-10">
                <a:solidFill>
                  <a:srgbClr val="000000"/>
                </a:solidFill>
                <a:latin typeface="Arial" panose="02020603050405020304" pitchFamily="2"/>
              </a:rPr>
              <a:t>Finali </a:t>
            </a:r>
            <a:r>
              <a:rPr lang="it-IT" sz="3000" spc="-15">
                <a:solidFill>
                  <a:srgbClr val="000000"/>
                </a:solidFill>
                <a:latin typeface="Arial" panose="02020603050405020304" pitchFamily="2"/>
              </a:rPr>
              <a:t>o annuali, focalizzano i risultati e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l’andamento dell’intero esercizio </a:t>
            </a:r>
          </a:p>
          <a:p>
            <a:pPr marL="0" marR="0" indent="0" algn="just">
              <a:lnSpc>
                <a:spcPts val="3200"/>
              </a:lnSpc>
              <a:spcBef>
                <a:spcPts val="720"/>
              </a:spcBef>
              <a:spcAft>
                <a:spcPts val="0"/>
              </a:spcAft>
            </a:pPr>
            <a:r>
              <a:rPr lang="it-IT" sz="3000" b="1" spc="-15">
                <a:solidFill>
                  <a:srgbClr val="000000"/>
                </a:solidFill>
                <a:latin typeface="Arial" panose="02020603050405020304" pitchFamily="2"/>
              </a:rPr>
              <a:t>Periodici</a:t>
            </a:r>
            <a:r>
              <a:rPr lang="it-IT" sz="3000" spc="-21">
                <a:solidFill>
                  <a:srgbClr val="000000"/>
                </a:solidFill>
                <a:latin typeface="Arial" panose="02020603050405020304" pitchFamily="2"/>
              </a:rPr>
              <a:t>, relativi ad un segmento temporale </a:t>
            </a:r>
          </a:p>
          <a:p>
            <a:pPr marL="0" marR="0" indent="0" algn="just">
              <a:lnSpc>
                <a:spcPts val="3200"/>
              </a:lnSpc>
              <a:spcBef>
                <a:spcPts val="720"/>
              </a:spcBef>
              <a:spcAft>
                <a:spcPts val="0"/>
              </a:spcAft>
            </a:pPr>
            <a:r>
              <a:rPr lang="it-IT" sz="3000" b="1" spc="-15">
                <a:solidFill>
                  <a:srgbClr val="000000"/>
                </a:solidFill>
                <a:latin typeface="Arial" panose="02020603050405020304" pitchFamily="2"/>
              </a:rPr>
              <a:t>Proiettivi</a:t>
            </a:r>
            <a:r>
              <a:rPr lang="it-IT" sz="3000" spc="-21">
                <a:solidFill>
                  <a:srgbClr val="000000"/>
                </a:solidFill>
                <a:latin typeface="Arial" panose="02020603050405020304" pitchFamily="2"/>
              </a:rPr>
              <a:t>, individuano sulla base dei dati </a:t>
            </a:r>
          </a:p>
          <a:p>
            <a:pPr marL="320040" marR="0" indent="0" algn="just">
              <a:lnSpc>
                <a:spcPts val="3200"/>
              </a:lnSpc>
              <a:spcBef>
                <a:spcPts val="0"/>
              </a:spcBef>
              <a:spcAft>
                <a:spcPts val="18450"/>
              </a:spcAft>
            </a:pPr>
            <a:r>
              <a:rPr lang="it-IT" sz="3000" spc="-5">
                <a:solidFill>
                  <a:srgbClr val="000000"/>
                </a:solidFill>
                <a:latin typeface="Arial" panose="02020603050405020304" pitchFamily="2"/>
              </a:rPr>
              <a:t>disponibili il risultato finale </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egnaposto testo 5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68" name="Segnaposto testo 567"/>
          <p:cNvSpPr>
            <a:spLocks noGrp="1"/>
          </p:cNvSpPr>
          <p:nvPr>
            <p:ph type="body" idx="10"/>
          </p:nvPr>
        </p:nvSpPr>
        <p:spPr>
          <a:xfrm>
            <a:off x="1344295" y="350520"/>
            <a:ext cx="5842000" cy="1807210"/>
          </a:xfrm>
          <a:prstGeom prst="rect">
            <a:avLst/>
          </a:prstGeom>
          <a:noFill/>
          <a:ln w="0" cmpd="sng">
            <a:noFill/>
            <a:prstDash val="solid"/>
          </a:ln>
        </p:spPr>
        <p:txBody>
          <a:bodyPr vert="horz" lIns="0" tIns="686828" rIns="0" bIns="0" anchor="t"/>
          <a:lstStyle>
            <a:lvl1pPr marL="0" marR="0" indent="0" algn="l">
              <a:lnSpc>
                <a:spcPts val="6274"/>
              </a:lnSpc>
              <a:spcAft>
                <a:spcPts val="3753"/>
              </a:spcAft>
              <a:defRPr/>
            </a:lvl1pPr>
          </a:lstStyle>
          <a:p>
            <a:pPr marL="0" marR="0" indent="0" algn="l">
              <a:lnSpc>
                <a:spcPts val="5500"/>
              </a:lnSpc>
              <a:spcAft>
                <a:spcPts val="3290"/>
              </a:spcAft>
            </a:pPr>
            <a:r>
              <a:rPr lang="it-IT" sz="4800" b="1" spc="-44">
                <a:solidFill>
                  <a:srgbClr val="FF0000"/>
                </a:solidFill>
                <a:latin typeface="Arial" panose="02020603050405020304" pitchFamily="2"/>
              </a:rPr>
              <a:t>Il Reporting </a:t>
            </a:r>
          </a:p>
        </p:txBody>
      </p:sp>
      <p:sp>
        <p:nvSpPr>
          <p:cNvPr id="569" name="Segnaposto testo 568"/>
          <p:cNvSpPr>
            <a:spLocks noGrp="1"/>
          </p:cNvSpPr>
          <p:nvPr>
            <p:ph type="body" idx="10"/>
          </p:nvPr>
        </p:nvSpPr>
        <p:spPr>
          <a:xfrm>
            <a:off x="1344295" y="2157732"/>
            <a:ext cx="5842000" cy="5053965"/>
          </a:xfrm>
          <a:prstGeom prst="rect">
            <a:avLst/>
          </a:prstGeom>
          <a:noFill/>
          <a:ln w="0" cmpd="sng">
            <a:noFill/>
            <a:prstDash val="solid"/>
          </a:ln>
        </p:spPr>
        <p:txBody>
          <a:bodyPr vert="horz" lIns="0" tIns="0" rIns="0" bIns="0" anchor="t"/>
          <a:lstStyle>
            <a:lvl1pPr marL="0" marR="0" indent="417222" algn="just">
              <a:lnSpc>
                <a:spcPts val="4221"/>
              </a:lnSpc>
              <a:spcBef>
                <a:spcPts val="713"/>
              </a:spcBef>
              <a:spcAft>
                <a:spcPts val="10204"/>
              </a:spcAft>
              <a:buFont typeface="Symbol"/>
              <a:buChar char="·"/>
              <a:defRPr/>
            </a:lvl1pPr>
          </a:lstStyle>
          <a:p>
            <a:pPr marL="0" marR="0" indent="0" algn="just">
              <a:lnSpc>
                <a:spcPts val="4000"/>
              </a:lnSpc>
              <a:spcAft>
                <a:spcPts val="0"/>
              </a:spcAft>
            </a:pPr>
            <a:r>
              <a:rPr lang="it-IT" sz="3700" b="1" spc="-5">
                <a:solidFill>
                  <a:srgbClr val="009999"/>
                </a:solidFill>
                <a:latin typeface="Arial" panose="02020603050405020304" pitchFamily="2"/>
              </a:rPr>
              <a:t>Destinatari interni</a:t>
            </a:r>
            <a:r>
              <a:rPr lang="it-IT" sz="3000" spc="-5">
                <a:solidFill>
                  <a:srgbClr val="000000"/>
                </a:solidFill>
                <a:latin typeface="Arial" panose="02020603050405020304" pitchFamily="2"/>
              </a:rPr>
              <a:t> dei Report </a:t>
            </a:r>
          </a:p>
          <a:p>
            <a:pPr marL="0" marR="0" indent="365760" algn="just">
              <a:lnSpc>
                <a:spcPts val="3700"/>
              </a:lnSpc>
              <a:spcBef>
                <a:spcPts val="610"/>
              </a:spcBef>
              <a:spcAft>
                <a:spcPts val="0"/>
              </a:spcAft>
              <a:buFont typeface="Symbol"/>
              <a:buChar char="·"/>
            </a:pPr>
            <a:r>
              <a:rPr lang="it-IT" sz="3000" spc="-30">
                <a:solidFill>
                  <a:srgbClr val="000000"/>
                </a:solidFill>
                <a:latin typeface="Arial" panose="02020603050405020304" pitchFamily="2"/>
              </a:rPr>
              <a:t>Alta direzione </a:t>
            </a:r>
          </a:p>
          <a:p>
            <a:pPr marL="0" marR="0" indent="365760" algn="just">
              <a:lnSpc>
                <a:spcPts val="3700"/>
              </a:lnSpc>
              <a:spcBef>
                <a:spcPts val="625"/>
              </a:spcBef>
              <a:spcAft>
                <a:spcPts val="0"/>
              </a:spcAft>
              <a:buFont typeface="Symbol"/>
              <a:buChar char="·"/>
            </a:pPr>
            <a:r>
              <a:rPr lang="it-IT" sz="3000" spc="-15">
                <a:solidFill>
                  <a:srgbClr val="000000"/>
                </a:solidFill>
                <a:latin typeface="Arial" panose="02020603050405020304" pitchFamily="2"/>
              </a:rPr>
              <a:t>Direttori di Dipartimento </a:t>
            </a:r>
          </a:p>
          <a:p>
            <a:pPr marL="0" marR="0" indent="365760" algn="just">
              <a:lnSpc>
                <a:spcPts val="3700"/>
              </a:lnSpc>
              <a:spcBef>
                <a:spcPts val="625"/>
              </a:spcBef>
              <a:spcAft>
                <a:spcPts val="0"/>
              </a:spcAft>
              <a:buFont typeface="Symbol"/>
              <a:buChar char="·"/>
            </a:pPr>
            <a:r>
              <a:rPr lang="it-IT" sz="3000" spc="-15">
                <a:solidFill>
                  <a:srgbClr val="000000"/>
                </a:solidFill>
                <a:latin typeface="Arial" panose="02020603050405020304" pitchFamily="2"/>
              </a:rPr>
              <a:t>Direttori di Unità Operative </a:t>
            </a:r>
          </a:p>
          <a:p>
            <a:pPr marL="0" marR="0" indent="0" algn="just">
              <a:lnSpc>
                <a:spcPts val="4100"/>
              </a:lnSpc>
              <a:spcBef>
                <a:spcPts val="1135"/>
              </a:spcBef>
              <a:spcAft>
                <a:spcPts val="0"/>
              </a:spcAft>
            </a:pPr>
            <a:r>
              <a:rPr lang="it-IT" sz="3700" b="1" spc="-30">
                <a:solidFill>
                  <a:srgbClr val="009999"/>
                </a:solidFill>
                <a:latin typeface="Arial" panose="02020603050405020304" pitchFamily="2"/>
              </a:rPr>
              <a:t>Destinatari esterni</a:t>
            </a:r>
            <a:r>
              <a:rPr lang="it-IT" sz="3000" spc="-30">
                <a:solidFill>
                  <a:srgbClr val="000000"/>
                </a:solidFill>
                <a:latin typeface="Arial" panose="02020603050405020304" pitchFamily="2"/>
              </a:rPr>
              <a:t> dei Report </a:t>
            </a:r>
          </a:p>
          <a:p>
            <a:pPr marL="0" marR="0" indent="365760" algn="just">
              <a:lnSpc>
                <a:spcPts val="3700"/>
              </a:lnSpc>
              <a:spcBef>
                <a:spcPts val="610"/>
              </a:spcBef>
              <a:spcAft>
                <a:spcPts val="0"/>
              </a:spcAft>
              <a:buFont typeface="Symbol"/>
              <a:buChar char="·"/>
            </a:pPr>
            <a:r>
              <a:rPr lang="it-IT" sz="3000" spc="-21">
                <a:solidFill>
                  <a:srgbClr val="000000"/>
                </a:solidFill>
                <a:latin typeface="Arial" panose="02020603050405020304" pitchFamily="2"/>
              </a:rPr>
              <a:t>Assessorato alla Sanità </a:t>
            </a:r>
          </a:p>
          <a:p>
            <a:pPr marL="0" marR="0" indent="365760" algn="just">
              <a:lnSpc>
                <a:spcPts val="3700"/>
              </a:lnSpc>
              <a:spcBef>
                <a:spcPts val="625"/>
              </a:spcBef>
              <a:spcAft>
                <a:spcPts val="8945"/>
              </a:spcAft>
              <a:buFont typeface="Symbol"/>
              <a:buChar char="·"/>
            </a:pPr>
            <a:r>
              <a:rPr lang="it-IT" sz="3000" spc="-21">
                <a:solidFill>
                  <a:srgbClr val="000000"/>
                </a:solidFill>
                <a:latin typeface="Arial" panose="02020603050405020304" pitchFamily="2"/>
              </a:rPr>
              <a:t>Ministero della Salute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egnaposto testo 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6" name="Segnaposto testo 55"/>
          <p:cNvSpPr>
            <a:spLocks noGrp="1"/>
          </p:cNvSpPr>
          <p:nvPr>
            <p:ph type="body" idx="10"/>
          </p:nvPr>
        </p:nvSpPr>
        <p:spPr>
          <a:xfrm>
            <a:off x="1307465" y="2098042"/>
            <a:ext cx="8458200" cy="5113655"/>
          </a:xfrm>
          <a:prstGeom prst="rect">
            <a:avLst/>
          </a:prstGeom>
          <a:noFill/>
          <a:ln w="0" cmpd="sng">
            <a:noFill/>
            <a:prstDash val="solid"/>
          </a:ln>
        </p:spPr>
        <p:txBody>
          <a:bodyPr vert="horz" lIns="0" tIns="0" rIns="0" bIns="0" anchor="t">
            <a:normAutofit fontScale="95000"/>
          </a:bodyPr>
          <a:lstStyle>
            <a:lvl1pPr marL="417222" marR="0" indent="0" algn="just">
              <a:lnSpc>
                <a:spcPts val="3194"/>
              </a:lnSpc>
              <a:spcBef>
                <a:spcPts val="0"/>
              </a:spcBef>
              <a:spcAft>
                <a:spcPts val="9154"/>
              </a:spcAft>
              <a:defRPr/>
            </a:lvl1pPr>
          </a:lstStyle>
          <a:p>
            <a:pPr marL="365760" marR="0" indent="0" algn="just">
              <a:lnSpc>
                <a:spcPts val="3600"/>
              </a:lnSpc>
              <a:spcAft>
                <a:spcPts val="0"/>
              </a:spcAft>
            </a:pPr>
            <a:r>
              <a:rPr lang="it-IT" sz="3200" b="1" spc="-44">
                <a:solidFill>
                  <a:srgbClr val="009999"/>
                </a:solidFill>
                <a:latin typeface="Arial" panose="02020603050405020304" pitchFamily="2"/>
              </a:rPr>
              <a:t>Problemi </a:t>
            </a:r>
          </a:p>
          <a:p>
            <a:pPr marL="365760" marR="0" indent="0" algn="just">
              <a:lnSpc>
                <a:spcPts val="2800"/>
              </a:lnSpc>
              <a:spcBef>
                <a:spcPts val="635"/>
              </a:spcBef>
              <a:spcAft>
                <a:spcPts val="0"/>
              </a:spcAft>
            </a:pPr>
            <a:r>
              <a:rPr lang="it-IT" sz="2600" spc="0">
                <a:solidFill>
                  <a:srgbClr val="000000"/>
                </a:solidFill>
                <a:latin typeface="Arial" panose="02020603050405020304" pitchFamily="2"/>
              </a:rPr>
              <a:t>Pluralità di enti mutualistici e previdenziali, erogatori </a:t>
            </a:r>
          </a:p>
          <a:p>
            <a:pPr marL="365760" marR="0" indent="0" algn="just">
              <a:lnSpc>
                <a:spcPts val="2800"/>
              </a:lnSpc>
              <a:spcBef>
                <a:spcPts val="0"/>
              </a:spcBef>
              <a:spcAft>
                <a:spcPts val="0"/>
              </a:spcAft>
            </a:pPr>
            <a:r>
              <a:rPr lang="it-IT" sz="2600" spc="0">
                <a:solidFill>
                  <a:srgbClr val="000000"/>
                </a:solidFill>
                <a:latin typeface="Arial" panose="02020603050405020304" pitchFamily="2"/>
              </a:rPr>
              <a:t>diretti ed indiretti di prestazioni sanitarie determina </a:t>
            </a:r>
          </a:p>
          <a:p>
            <a:pPr marL="365760" marR="0" indent="0" algn="just">
              <a:lnSpc>
                <a:spcPts val="2800"/>
              </a:lnSpc>
              <a:spcBef>
                <a:spcPts val="5"/>
              </a:spcBef>
              <a:spcAft>
                <a:spcPts val="0"/>
              </a:spcAft>
            </a:pPr>
            <a:r>
              <a:rPr lang="it-IT" sz="2600" spc="-5">
                <a:solidFill>
                  <a:srgbClr val="000000"/>
                </a:solidFill>
                <a:latin typeface="Arial" panose="02020603050405020304" pitchFamily="2"/>
              </a:rPr>
              <a:t>un diversificato accesso alle prestazioni </a:t>
            </a:r>
          </a:p>
          <a:p>
            <a:pPr marL="365760" marR="0" indent="0" algn="just">
              <a:lnSpc>
                <a:spcPts val="2800"/>
              </a:lnSpc>
              <a:spcBef>
                <a:spcPts val="625"/>
              </a:spcBef>
              <a:spcAft>
                <a:spcPts val="0"/>
              </a:spcAft>
            </a:pPr>
            <a:r>
              <a:rPr lang="it-IT" sz="2600" spc="-5">
                <a:solidFill>
                  <a:srgbClr val="000000"/>
                </a:solidFill>
                <a:latin typeface="Arial" panose="02020603050405020304" pitchFamily="2"/>
              </a:rPr>
              <a:t>Mancanza di una programmazione nazionale con </a:t>
            </a:r>
          </a:p>
          <a:p>
            <a:pPr marL="365760" marR="0" indent="0" algn="just">
              <a:lnSpc>
                <a:spcPts val="2800"/>
              </a:lnSpc>
              <a:spcBef>
                <a:spcPts val="5"/>
              </a:spcBef>
              <a:spcAft>
                <a:spcPts val="0"/>
              </a:spcAft>
            </a:pPr>
            <a:r>
              <a:rPr lang="it-IT" sz="2600" spc="0">
                <a:solidFill>
                  <a:srgbClr val="000000"/>
                </a:solidFill>
                <a:latin typeface="Arial" panose="02020603050405020304" pitchFamily="2"/>
              </a:rPr>
              <a:t>conseguenti squilibri nella e strutture e nelle </a:t>
            </a:r>
          </a:p>
          <a:p>
            <a:pPr marL="365760" marR="0" indent="0" algn="just">
              <a:lnSpc>
                <a:spcPts val="2800"/>
              </a:lnSpc>
              <a:spcBef>
                <a:spcPts val="5"/>
              </a:spcBef>
              <a:spcAft>
                <a:spcPts val="0"/>
              </a:spcAft>
            </a:pPr>
            <a:r>
              <a:rPr lang="it-IT" sz="2600" spc="-10">
                <a:solidFill>
                  <a:srgbClr val="000000"/>
                </a:solidFill>
                <a:latin typeface="Arial" panose="02020603050405020304" pitchFamily="2"/>
              </a:rPr>
              <a:t>possibilità operative </a:t>
            </a:r>
          </a:p>
          <a:p>
            <a:pPr marL="365760" marR="0" indent="0" algn="just">
              <a:lnSpc>
                <a:spcPts val="3600"/>
              </a:lnSpc>
              <a:spcBef>
                <a:spcPts val="570"/>
              </a:spcBef>
              <a:spcAft>
                <a:spcPts val="0"/>
              </a:spcAft>
            </a:pPr>
            <a:r>
              <a:rPr lang="it-IT" sz="3200" b="1" spc="-15">
                <a:solidFill>
                  <a:srgbClr val="009999"/>
                </a:solidFill>
                <a:latin typeface="Arial" panose="02020603050405020304" pitchFamily="2"/>
              </a:rPr>
              <a:t>Soluzione </a:t>
            </a:r>
          </a:p>
          <a:p>
            <a:pPr marL="365760" marR="0" indent="0" algn="just">
              <a:lnSpc>
                <a:spcPts val="2800"/>
              </a:lnSpc>
              <a:spcBef>
                <a:spcPts val="635"/>
              </a:spcBef>
              <a:spcAft>
                <a:spcPts val="0"/>
              </a:spcAft>
            </a:pPr>
            <a:r>
              <a:rPr lang="it-IT" sz="2600" spc="0">
                <a:solidFill>
                  <a:srgbClr val="000000"/>
                </a:solidFill>
                <a:latin typeface="Arial" panose="02020603050405020304" pitchFamily="2"/>
              </a:rPr>
              <a:t>Messa in liquidazione di tutti gli Enti mutualistici e </a:t>
            </a:r>
          </a:p>
          <a:p>
            <a:pPr marL="365760" marR="0" indent="0" algn="just">
              <a:lnSpc>
                <a:spcPts val="2800"/>
              </a:lnSpc>
              <a:spcBef>
                <a:spcPts val="0"/>
              </a:spcBef>
              <a:spcAft>
                <a:spcPts val="8025"/>
              </a:spcAft>
            </a:pPr>
            <a:r>
              <a:rPr lang="it-IT" sz="2600" spc="0">
                <a:solidFill>
                  <a:srgbClr val="000000"/>
                </a:solidFill>
                <a:latin typeface="Arial" panose="02020603050405020304" pitchFamily="2"/>
              </a:rPr>
              <a:t>creazione di un Servizio Sanitario Nazionale </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egnaposto testo 5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80" name="Segnaposto testo 579"/>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lvl1pPr marL="2555487" marR="0" indent="0" algn="l">
              <a:lnSpc>
                <a:spcPts val="3878"/>
              </a:lnSpc>
              <a:spcBef>
                <a:spcPts val="1038"/>
              </a:spcBef>
              <a:spcAft>
                <a:spcPts val="11681"/>
              </a:spcAft>
              <a:defRPr/>
            </a:lvl1pPr>
          </a:lstStyle>
          <a:p>
            <a:pPr marL="1965960" marR="0" indent="0" algn="l">
              <a:lnSpc>
                <a:spcPts val="3400"/>
              </a:lnSpc>
              <a:spcAft>
                <a:spcPts val="0"/>
              </a:spcAft>
            </a:pPr>
            <a:r>
              <a:rPr lang="it-IT" sz="3000" spc="-10">
                <a:solidFill>
                  <a:srgbClr val="000000"/>
                </a:solidFill>
                <a:latin typeface="Arial" panose="02020603050405020304" pitchFamily="2"/>
              </a:rPr>
              <a:t>Espressione quantitativa </a:t>
            </a:r>
          </a:p>
          <a:p>
            <a:pPr marL="91440" marR="0" indent="0" algn="l">
              <a:lnSpc>
                <a:spcPts val="3400"/>
              </a:lnSpc>
              <a:spcBef>
                <a:spcPts val="925"/>
              </a:spcBef>
              <a:spcAft>
                <a:spcPts val="0"/>
              </a:spcAft>
            </a:pPr>
            <a:r>
              <a:rPr lang="it-IT" sz="3000" spc="-5">
                <a:solidFill>
                  <a:srgbClr val="000000"/>
                </a:solidFill>
                <a:latin typeface="Arial" panose="02020603050405020304" pitchFamily="2"/>
              </a:rPr>
              <a:t>(numero, percentuale, tasso, proporzione, etc) </a:t>
            </a:r>
          </a:p>
          <a:p>
            <a:pPr marL="914400" marR="0" indent="0" algn="l">
              <a:lnSpc>
                <a:spcPts val="3400"/>
              </a:lnSpc>
              <a:spcBef>
                <a:spcPts val="205"/>
              </a:spcBef>
              <a:spcAft>
                <a:spcPts val="0"/>
              </a:spcAft>
            </a:pPr>
            <a:r>
              <a:rPr lang="it-IT" sz="3000" spc="-5">
                <a:solidFill>
                  <a:srgbClr val="000000"/>
                </a:solidFill>
                <a:latin typeface="Arial" panose="02020603050405020304" pitchFamily="2"/>
              </a:rPr>
              <a:t>utile ad una rappresentazione sintetica </a:t>
            </a:r>
          </a:p>
          <a:p>
            <a:pPr marL="0" marR="0" indent="0" algn="ctr">
              <a:lnSpc>
                <a:spcPts val="3400"/>
              </a:lnSpc>
              <a:spcBef>
                <a:spcPts val="205"/>
              </a:spcBef>
              <a:spcAft>
                <a:spcPts val="0"/>
              </a:spcAft>
            </a:pPr>
            <a:r>
              <a:rPr lang="it-IT" sz="3000" spc="-5">
                <a:solidFill>
                  <a:srgbClr val="000000"/>
                </a:solidFill>
                <a:latin typeface="Arial" panose="02020603050405020304" pitchFamily="2"/>
              </a:rPr>
              <a:t>“Cruscotto” dei molteplici ed unitari aspetti </a:t>
            </a:r>
          </a:p>
          <a:p>
            <a:pPr marL="2743200" marR="0" indent="0" algn="l">
              <a:lnSpc>
                <a:spcPts val="4100"/>
              </a:lnSpc>
              <a:spcBef>
                <a:spcPts val="1135"/>
              </a:spcBef>
              <a:spcAft>
                <a:spcPts val="0"/>
              </a:spcAft>
            </a:pPr>
            <a:r>
              <a:rPr lang="it-IT" sz="3700" b="1" spc="-86">
                <a:solidFill>
                  <a:srgbClr val="009999"/>
                </a:solidFill>
                <a:latin typeface="Arial" panose="02020603050405020304" pitchFamily="2"/>
              </a:rPr>
              <a:t>Quantitativi </a:t>
            </a:r>
          </a:p>
          <a:p>
            <a:pPr marL="2926080" marR="0" indent="0" algn="l">
              <a:lnSpc>
                <a:spcPts val="4100"/>
              </a:lnSpc>
              <a:spcBef>
                <a:spcPts val="1120"/>
              </a:spcBef>
              <a:spcAft>
                <a:spcPts val="0"/>
              </a:spcAft>
            </a:pPr>
            <a:r>
              <a:rPr lang="it-IT" sz="3700" b="1" spc="-86">
                <a:solidFill>
                  <a:srgbClr val="009999"/>
                </a:solidFill>
                <a:latin typeface="Arial" panose="02020603050405020304" pitchFamily="2"/>
              </a:rPr>
              <a:t>Qualitativi </a:t>
            </a:r>
          </a:p>
          <a:p>
            <a:pPr marL="2240280" marR="0" indent="0" algn="l">
              <a:lnSpc>
                <a:spcPts val="3400"/>
              </a:lnSpc>
              <a:spcBef>
                <a:spcPts val="910"/>
              </a:spcBef>
              <a:spcAft>
                <a:spcPts val="10240"/>
              </a:spcAft>
            </a:pPr>
            <a:r>
              <a:rPr lang="it-IT" sz="3000" spc="-10">
                <a:solidFill>
                  <a:srgbClr val="000000"/>
                </a:solidFill>
                <a:latin typeface="Arial" panose="02020603050405020304" pitchFamily="2"/>
              </a:rPr>
              <a:t>del sistema in esame </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egnaposto testo 5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88" name="Segnaposto testo 587"/>
          <p:cNvSpPr>
            <a:spLocks noGrp="1"/>
          </p:cNvSpPr>
          <p:nvPr>
            <p:ph type="body" idx="10"/>
          </p:nvPr>
        </p:nvSpPr>
        <p:spPr>
          <a:xfrm>
            <a:off x="1319532" y="2100582"/>
            <a:ext cx="8458200" cy="5111115"/>
          </a:xfrm>
          <a:prstGeom prst="rect">
            <a:avLst/>
          </a:prstGeom>
          <a:noFill/>
          <a:ln w="0" cmpd="sng">
            <a:noFill/>
            <a:prstDash val="solid"/>
          </a:ln>
        </p:spPr>
        <p:txBody>
          <a:bodyPr vert="horz" lIns="0" tIns="0" rIns="0" bIns="0" anchor="t"/>
          <a:lstStyle>
            <a:lvl1pPr marL="365070" marR="0" indent="0" algn="just">
              <a:lnSpc>
                <a:spcPts val="2510"/>
              </a:lnSpc>
              <a:spcBef>
                <a:spcPts val="0"/>
              </a:spcBef>
              <a:spcAft>
                <a:spcPts val="7067"/>
              </a:spcAft>
              <a:defRPr/>
            </a:lvl1pPr>
          </a:lstStyle>
          <a:p>
            <a:pPr marL="0" marR="0" indent="0" algn="just">
              <a:lnSpc>
                <a:spcPts val="3200"/>
              </a:lnSpc>
              <a:spcAft>
                <a:spcPts val="0"/>
              </a:spcAft>
            </a:pPr>
            <a:r>
              <a:rPr lang="it-IT" sz="2900" spc="-10">
                <a:solidFill>
                  <a:srgbClr val="000000"/>
                </a:solidFill>
                <a:latin typeface="Arial" panose="02020603050405020304" pitchFamily="2"/>
              </a:rPr>
              <a:t>Un indicatore è valido se è: </a:t>
            </a:r>
          </a:p>
          <a:p>
            <a:pPr marL="0" marR="0" indent="0" algn="just">
              <a:lnSpc>
                <a:spcPts val="2400"/>
              </a:lnSpc>
              <a:spcBef>
                <a:spcPts val="1350"/>
              </a:spcBef>
              <a:spcAft>
                <a:spcPts val="0"/>
              </a:spcAft>
            </a:pPr>
            <a:r>
              <a:rPr lang="it-IT" sz="2900" spc="0">
                <a:solidFill>
                  <a:srgbClr val="009999"/>
                </a:solidFill>
                <a:latin typeface="Arial" panose="02020603050405020304" pitchFamily="2"/>
              </a:rPr>
              <a:t>Semplice</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l’aspetto che l’indicatore vuole cogliere deve essere </a:t>
            </a:r>
          </a:p>
          <a:p>
            <a:pPr marL="320040" marR="0" indent="0" algn="just">
              <a:lnSpc>
                <a:spcPts val="2200"/>
              </a:lnSpc>
              <a:spcBef>
                <a:spcPts val="0"/>
              </a:spcBef>
              <a:spcAft>
                <a:spcPts val="0"/>
              </a:spcAft>
            </a:pPr>
            <a:r>
              <a:rPr lang="it-IT" sz="2100" spc="0">
                <a:solidFill>
                  <a:srgbClr val="000000"/>
                </a:solidFill>
                <a:latin typeface="Arial" panose="02020603050405020304" pitchFamily="2"/>
              </a:rPr>
              <a:t>facilmente comprensibile </a:t>
            </a:r>
          </a:p>
          <a:p>
            <a:pPr marL="0" marR="0" indent="0" algn="just">
              <a:lnSpc>
                <a:spcPts val="2400"/>
              </a:lnSpc>
              <a:spcBef>
                <a:spcPts val="1350"/>
              </a:spcBef>
              <a:spcAft>
                <a:spcPts val="0"/>
              </a:spcAft>
            </a:pPr>
            <a:r>
              <a:rPr lang="it-IT" sz="2900" spc="0">
                <a:solidFill>
                  <a:srgbClr val="009999"/>
                </a:solidFill>
                <a:latin typeface="Arial" panose="02020603050405020304" pitchFamily="2"/>
              </a:rPr>
              <a:t>Finalizzato</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costituito da misure rappresentative capaci di cogliere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l’obiettivo proposto </a:t>
            </a:r>
          </a:p>
          <a:p>
            <a:pPr marL="0" marR="0" indent="0" algn="just">
              <a:lnSpc>
                <a:spcPts val="2400"/>
              </a:lnSpc>
              <a:spcBef>
                <a:spcPts val="1350"/>
              </a:spcBef>
              <a:spcAft>
                <a:spcPts val="0"/>
              </a:spcAft>
            </a:pPr>
            <a:r>
              <a:rPr lang="it-IT" sz="2900" spc="0">
                <a:solidFill>
                  <a:srgbClr val="009999"/>
                </a:solidFill>
                <a:latin typeface="Arial" panose="02020603050405020304" pitchFamily="2"/>
              </a:rPr>
              <a:t>Condiviso</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Applicabile nella maggior parte delle situazioni </a:t>
            </a:r>
          </a:p>
          <a:p>
            <a:pPr marL="0" marR="0" indent="0" algn="just">
              <a:lnSpc>
                <a:spcPts val="2400"/>
              </a:lnSpc>
              <a:spcBef>
                <a:spcPts val="1345"/>
              </a:spcBef>
              <a:spcAft>
                <a:spcPts val="0"/>
              </a:spcAft>
            </a:pPr>
            <a:r>
              <a:rPr lang="it-IT" sz="2900" spc="0">
                <a:solidFill>
                  <a:srgbClr val="009999"/>
                </a:solidFill>
                <a:latin typeface="Arial" panose="02020603050405020304" pitchFamily="2"/>
              </a:rPr>
              <a:t>Accurato</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Non inficiato da errori sistematici </a:t>
            </a:r>
          </a:p>
          <a:p>
            <a:pPr marL="0" marR="0" indent="0" algn="just">
              <a:lnSpc>
                <a:spcPts val="2400"/>
              </a:lnSpc>
              <a:spcBef>
                <a:spcPts val="1345"/>
              </a:spcBef>
              <a:spcAft>
                <a:spcPts val="0"/>
              </a:spcAft>
            </a:pPr>
            <a:r>
              <a:rPr lang="it-IT" sz="2900" spc="-5">
                <a:solidFill>
                  <a:srgbClr val="009999"/>
                </a:solidFill>
                <a:latin typeface="Arial" panose="02020603050405020304" pitchFamily="2"/>
              </a:rPr>
              <a:t>Riproducibile</a:t>
            </a:r>
            <a:r>
              <a:rPr lang="it-IT" sz="2100" spc="-5">
                <a:solidFill>
                  <a:srgbClr val="009999"/>
                </a:solidFill>
                <a:latin typeface="Arial" panose="02020603050405020304" pitchFamily="2"/>
              </a:rPr>
              <a:t>:</a:t>
            </a:r>
            <a:r>
              <a:rPr lang="it-IT" sz="2100" spc="-5">
                <a:solidFill>
                  <a:srgbClr val="000000"/>
                </a:solidFill>
                <a:latin typeface="Arial" panose="02020603050405020304" pitchFamily="2"/>
              </a:rPr>
              <a:t> Idoneo a misurare sempre allo stesso modo lo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stesso fenomeno </a:t>
            </a:r>
          </a:p>
          <a:p>
            <a:pPr marL="0" marR="0" indent="0" algn="just">
              <a:lnSpc>
                <a:spcPts val="2400"/>
              </a:lnSpc>
              <a:spcBef>
                <a:spcPts val="1350"/>
              </a:spcBef>
              <a:spcAft>
                <a:spcPts val="0"/>
              </a:spcAft>
            </a:pPr>
            <a:r>
              <a:rPr lang="it-IT" sz="2900" spc="-5">
                <a:solidFill>
                  <a:srgbClr val="009999"/>
                </a:solidFill>
                <a:latin typeface="Arial" panose="02020603050405020304" pitchFamily="2"/>
              </a:rPr>
              <a:t>Integrabile</a:t>
            </a:r>
            <a:r>
              <a:rPr lang="it-IT" sz="2100" spc="-5">
                <a:solidFill>
                  <a:srgbClr val="009999"/>
                </a:solidFill>
                <a:latin typeface="Arial" panose="02020603050405020304" pitchFamily="2"/>
              </a:rPr>
              <a:t>:</a:t>
            </a:r>
            <a:r>
              <a:rPr lang="it-IT" sz="2100" spc="-5">
                <a:solidFill>
                  <a:srgbClr val="000000"/>
                </a:solidFill>
                <a:latin typeface="Arial" panose="02020603050405020304" pitchFamily="2"/>
              </a:rPr>
              <a:t> in grado, se associato ad altri, di dare una informazione </a:t>
            </a:r>
          </a:p>
          <a:p>
            <a:pPr marL="320040" marR="0" indent="0" algn="just">
              <a:lnSpc>
                <a:spcPts val="2200"/>
              </a:lnSpc>
              <a:spcBef>
                <a:spcPts val="0"/>
              </a:spcBef>
              <a:spcAft>
                <a:spcPts val="6195"/>
              </a:spcAft>
            </a:pPr>
            <a:r>
              <a:rPr lang="it-IT" sz="2100" spc="0">
                <a:solidFill>
                  <a:srgbClr val="000000"/>
                </a:solidFill>
                <a:latin typeface="Arial" panose="02020603050405020304" pitchFamily="2"/>
              </a:rPr>
              <a:t>globale della situazione </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egnaposto testo 5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92" name="Segnaposto testo 591"/>
          <p:cNvSpPr>
            <a:spLocks noGrp="1"/>
          </p:cNvSpPr>
          <p:nvPr>
            <p:ph type="body" idx="10"/>
          </p:nvPr>
        </p:nvSpPr>
        <p:spPr>
          <a:xfrm>
            <a:off x="1344296" y="350520"/>
            <a:ext cx="6870701" cy="2343150"/>
          </a:xfrm>
          <a:prstGeom prst="rect">
            <a:avLst/>
          </a:prstGeom>
          <a:noFill/>
          <a:ln w="0" cmpd="sng">
            <a:noFill/>
            <a:prstDash val="solid"/>
          </a:ln>
        </p:spPr>
        <p:txBody>
          <a:bodyPr vert="horz" lIns="0" tIns="686828" rIns="0" bIns="0" anchor="t"/>
          <a:lstStyle>
            <a:lvl1pPr marL="0" marR="0" indent="0" algn="l">
              <a:lnSpc>
                <a:spcPts val="6160"/>
              </a:lnSpc>
              <a:spcAft>
                <a:spcPts val="8624"/>
              </a:spcAft>
              <a:defRPr/>
            </a:lvl1pPr>
          </a:lstStyle>
          <a:p>
            <a:pPr marL="0" marR="0" indent="0" algn="l">
              <a:lnSpc>
                <a:spcPts val="5400"/>
              </a:lnSpc>
              <a:spcAft>
                <a:spcPts val="7560"/>
              </a:spcAft>
            </a:pPr>
            <a:r>
              <a:rPr lang="it-IT" sz="4800" b="1" spc="-35">
                <a:solidFill>
                  <a:srgbClr val="FF0000"/>
                </a:solidFill>
                <a:latin typeface="Arial" panose="02020603050405020304" pitchFamily="2"/>
              </a:rPr>
              <a:t>Gli standard </a:t>
            </a:r>
          </a:p>
        </p:txBody>
      </p:sp>
      <p:sp>
        <p:nvSpPr>
          <p:cNvPr id="593" name="Segnaposto testo 592"/>
          <p:cNvSpPr>
            <a:spLocks noGrp="1"/>
          </p:cNvSpPr>
          <p:nvPr>
            <p:ph type="body" idx="10"/>
          </p:nvPr>
        </p:nvSpPr>
        <p:spPr>
          <a:xfrm>
            <a:off x="1344296" y="2693670"/>
            <a:ext cx="6870701" cy="4518025"/>
          </a:xfrm>
          <a:prstGeom prst="rect">
            <a:avLst/>
          </a:prstGeom>
          <a:noFill/>
          <a:ln w="0" cmpd="sng">
            <a:noFill/>
            <a:prstDash val="solid"/>
          </a:ln>
        </p:spPr>
        <p:txBody>
          <a:bodyPr vert="horz" lIns="0" tIns="0" rIns="0" bIns="0" anchor="t"/>
          <a:lstStyle>
            <a:lvl1pPr marL="0" marR="0" indent="417222" algn="just">
              <a:lnSpc>
                <a:spcPts val="4221"/>
              </a:lnSpc>
              <a:spcBef>
                <a:spcPts val="696"/>
              </a:spcBef>
              <a:spcAft>
                <a:spcPts val="11994"/>
              </a:spcAft>
              <a:buFont typeface="Symbol"/>
              <a:buChar char="·"/>
              <a:defRPr/>
            </a:lvl1pPr>
          </a:lstStyle>
          <a:p>
            <a:pPr marL="0" marR="0" indent="0" algn="just">
              <a:lnSpc>
                <a:spcPts val="3400"/>
              </a:lnSpc>
              <a:spcAft>
                <a:spcPts val="0"/>
              </a:spcAft>
            </a:pPr>
            <a:r>
              <a:rPr lang="it-IT" sz="3000" spc="-10">
                <a:solidFill>
                  <a:srgbClr val="000000"/>
                </a:solidFill>
                <a:latin typeface="Arial" panose="02020603050405020304" pitchFamily="2"/>
              </a:rPr>
              <a:t>E’ il valore atteso per ciascun indicatore. </a:t>
            </a:r>
          </a:p>
          <a:p>
            <a:pPr marL="0" marR="0" indent="0" algn="just">
              <a:lnSpc>
                <a:spcPts val="3400"/>
              </a:lnSpc>
              <a:spcBef>
                <a:spcPts val="910"/>
              </a:spcBef>
              <a:spcAft>
                <a:spcPts val="0"/>
              </a:spcAft>
            </a:pPr>
            <a:r>
              <a:rPr lang="it-IT" sz="3000" spc="-25">
                <a:solidFill>
                  <a:srgbClr val="000000"/>
                </a:solidFill>
                <a:latin typeface="Arial" panose="02020603050405020304" pitchFamily="2"/>
              </a:rPr>
              <a:t>Deve essere </a:t>
            </a:r>
          </a:p>
          <a:p>
            <a:pPr marL="0" marR="0" indent="365760" algn="just">
              <a:lnSpc>
                <a:spcPts val="3700"/>
              </a:lnSpc>
              <a:spcBef>
                <a:spcPts val="610"/>
              </a:spcBef>
              <a:spcAft>
                <a:spcPts val="0"/>
              </a:spcAft>
              <a:buFont typeface="Symbol"/>
              <a:buChar char="·"/>
            </a:pPr>
            <a:r>
              <a:rPr lang="it-IT" sz="3000" spc="-44">
                <a:solidFill>
                  <a:srgbClr val="000000"/>
                </a:solidFill>
                <a:latin typeface="Arial" panose="02020603050405020304" pitchFamily="2"/>
              </a:rPr>
              <a:t>Condiviso </a:t>
            </a:r>
          </a:p>
          <a:p>
            <a:pPr marL="0" marR="0" indent="365760" algn="just">
              <a:lnSpc>
                <a:spcPts val="3700"/>
              </a:lnSpc>
              <a:spcBef>
                <a:spcPts val="610"/>
              </a:spcBef>
              <a:spcAft>
                <a:spcPts val="0"/>
              </a:spcAft>
              <a:buFont typeface="Symbol"/>
              <a:buChar char="·"/>
            </a:pPr>
            <a:r>
              <a:rPr lang="it-IT" sz="3000" spc="-35">
                <a:solidFill>
                  <a:srgbClr val="000000"/>
                </a:solidFill>
                <a:latin typeface="Arial" panose="02020603050405020304" pitchFamily="2"/>
              </a:rPr>
              <a:t>Impegnativo </a:t>
            </a:r>
          </a:p>
          <a:p>
            <a:pPr marL="0" marR="0" indent="365760" algn="just">
              <a:lnSpc>
                <a:spcPts val="3700"/>
              </a:lnSpc>
              <a:spcBef>
                <a:spcPts val="610"/>
              </a:spcBef>
              <a:spcAft>
                <a:spcPts val="0"/>
              </a:spcAft>
              <a:buFont typeface="Symbol"/>
              <a:buChar char="·"/>
            </a:pPr>
            <a:r>
              <a:rPr lang="it-IT" sz="3000" spc="-30">
                <a:solidFill>
                  <a:srgbClr val="000000"/>
                </a:solidFill>
                <a:latin typeface="Arial" panose="02020603050405020304" pitchFamily="2"/>
              </a:rPr>
              <a:t>Raggiungibile </a:t>
            </a:r>
          </a:p>
          <a:p>
            <a:pPr marL="0" marR="0" indent="365760" algn="just">
              <a:lnSpc>
                <a:spcPts val="3700"/>
              </a:lnSpc>
              <a:spcBef>
                <a:spcPts val="610"/>
              </a:spcBef>
              <a:spcAft>
                <a:spcPts val="10515"/>
              </a:spcAft>
              <a:buFont typeface="Symbol"/>
              <a:buChar char="·"/>
            </a:pPr>
            <a:r>
              <a:rPr lang="it-IT" sz="3000" spc="-21">
                <a:solidFill>
                  <a:srgbClr val="000000"/>
                </a:solidFill>
                <a:latin typeface="Arial" panose="02020603050405020304" pitchFamily="2"/>
              </a:rPr>
              <a:t>Rapportato al presente </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egnaposto testo 5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00" name="Segnaposto testo 599"/>
          <p:cNvSpPr>
            <a:spLocks noGrp="1"/>
          </p:cNvSpPr>
          <p:nvPr>
            <p:ph type="body" idx="10"/>
          </p:nvPr>
        </p:nvSpPr>
        <p:spPr>
          <a:xfrm>
            <a:off x="1341122" y="350522"/>
            <a:ext cx="7315200" cy="1751965"/>
          </a:xfrm>
          <a:prstGeom prst="rect">
            <a:avLst/>
          </a:prstGeom>
          <a:noFill/>
          <a:ln w="0" cmpd="sng">
            <a:noFill/>
            <a:prstDash val="solid"/>
          </a:ln>
        </p:spPr>
        <p:txBody>
          <a:bodyPr vert="horz" lIns="0" tIns="744592" rIns="0" bIns="0" anchor="t"/>
          <a:lstStyle>
            <a:lvl1pPr marL="0" marR="0" indent="0" algn="l">
              <a:lnSpc>
                <a:spcPts val="5704"/>
              </a:lnSpc>
              <a:spcAft>
                <a:spcPts val="3257"/>
              </a:spcAft>
              <a:defRPr/>
            </a:lvl1pPr>
          </a:lstStyle>
          <a:p>
            <a:pPr marL="0" marR="0" indent="0" algn="l">
              <a:lnSpc>
                <a:spcPts val="5000"/>
              </a:lnSpc>
              <a:spcAft>
                <a:spcPts val="2855"/>
              </a:spcAft>
            </a:pPr>
            <a:r>
              <a:rPr lang="it-IT" sz="4400" b="1" spc="-15">
                <a:solidFill>
                  <a:srgbClr val="FF0000"/>
                </a:solidFill>
                <a:latin typeface="Arial" panose="02020603050405020304" pitchFamily="2"/>
              </a:rPr>
              <a:t>Organizzazione professioni </a:t>
            </a:r>
          </a:p>
        </p:txBody>
      </p:sp>
      <p:sp>
        <p:nvSpPr>
          <p:cNvPr id="601" name="Segnaposto testo 600"/>
          <p:cNvSpPr>
            <a:spLocks noGrp="1"/>
          </p:cNvSpPr>
          <p:nvPr>
            <p:ph type="body" idx="10"/>
          </p:nvPr>
        </p:nvSpPr>
        <p:spPr>
          <a:xfrm>
            <a:off x="1341122" y="2102485"/>
            <a:ext cx="7315200" cy="5109210"/>
          </a:xfrm>
          <a:prstGeom prst="rect">
            <a:avLst/>
          </a:prstGeom>
          <a:noFill/>
          <a:ln w="0" cmpd="sng">
            <a:noFill/>
            <a:prstDash val="solid"/>
          </a:ln>
        </p:spPr>
        <p:txBody>
          <a:bodyPr vert="horz" lIns="0" tIns="0" rIns="0" bIns="0" anchor="t"/>
          <a:lstStyle>
            <a:lvl1pPr marL="0" marR="0" indent="417222" algn="just">
              <a:lnSpc>
                <a:spcPts val="3650"/>
              </a:lnSpc>
              <a:spcBef>
                <a:spcPts val="222"/>
              </a:spcBef>
              <a:spcAft>
                <a:spcPts val="19694"/>
              </a:spcAft>
              <a:buFont typeface="Symbol"/>
              <a:buChar char="·"/>
              <a:defRPr/>
            </a:lvl1pPr>
          </a:lstStyle>
          <a:p>
            <a:pPr marL="365760" marR="0" indent="0" algn="just">
              <a:lnSpc>
                <a:spcPts val="2900"/>
              </a:lnSpc>
              <a:spcAft>
                <a:spcPts val="0"/>
              </a:spcAft>
            </a:pPr>
            <a:r>
              <a:rPr lang="it-IT" sz="2600" spc="-5">
                <a:solidFill>
                  <a:srgbClr val="000000"/>
                </a:solidFill>
                <a:latin typeface="Arial" panose="02020603050405020304" pitchFamily="2"/>
              </a:rPr>
              <a:t>Inserite all’interno dello Staff della Direzione </a:t>
            </a:r>
          </a:p>
          <a:p>
            <a:pPr marL="365760" marR="0" indent="0" algn="just">
              <a:lnSpc>
                <a:spcPts val="2900"/>
              </a:lnSpc>
              <a:spcBef>
                <a:spcPts val="0"/>
              </a:spcBef>
              <a:spcAft>
                <a:spcPts val="0"/>
              </a:spcAft>
            </a:pPr>
            <a:r>
              <a:rPr lang="it-IT" sz="2600" spc="-10">
                <a:solidFill>
                  <a:srgbClr val="000000"/>
                </a:solidFill>
                <a:latin typeface="Arial" panose="02020603050405020304" pitchFamily="2"/>
              </a:rPr>
              <a:t>Generale per le Professioni sanitarie </a:t>
            </a:r>
          </a:p>
          <a:p>
            <a:pPr marL="0" marR="0" indent="365760" algn="just">
              <a:lnSpc>
                <a:spcPts val="3200"/>
              </a:lnSpc>
              <a:spcBef>
                <a:spcPts val="200"/>
              </a:spcBef>
              <a:spcAft>
                <a:spcPts val="0"/>
              </a:spcAft>
              <a:buFont typeface="Symbol"/>
              <a:buChar char="·"/>
            </a:pPr>
            <a:r>
              <a:rPr lang="it-IT" sz="2600" spc="-10">
                <a:solidFill>
                  <a:srgbClr val="000000"/>
                </a:solidFill>
                <a:latin typeface="Arial" panose="02020603050405020304" pitchFamily="2"/>
              </a:rPr>
              <a:t>infermieristiche e ostetriche </a:t>
            </a:r>
          </a:p>
          <a:p>
            <a:pPr marL="0" marR="0" indent="365760" algn="just">
              <a:lnSpc>
                <a:spcPts val="3200"/>
              </a:lnSpc>
              <a:spcBef>
                <a:spcPts val="195"/>
              </a:spcBef>
              <a:spcAft>
                <a:spcPts val="0"/>
              </a:spcAft>
              <a:buFont typeface="Symbol"/>
              <a:buChar char="·"/>
            </a:pPr>
            <a:r>
              <a:rPr lang="it-IT" sz="2600" spc="-10">
                <a:solidFill>
                  <a:srgbClr val="000000"/>
                </a:solidFill>
                <a:latin typeface="Arial" panose="02020603050405020304" pitchFamily="2"/>
              </a:rPr>
              <a:t>sanitarie e di riabilitazione </a:t>
            </a:r>
          </a:p>
          <a:p>
            <a:pPr marL="0" marR="0" indent="365760" algn="just">
              <a:lnSpc>
                <a:spcPts val="3200"/>
              </a:lnSpc>
              <a:spcBef>
                <a:spcPts val="200"/>
              </a:spcBef>
              <a:spcAft>
                <a:spcPts val="0"/>
              </a:spcAft>
              <a:buFont typeface="Symbol"/>
              <a:buChar char="·"/>
            </a:pPr>
            <a:r>
              <a:rPr lang="it-IT" sz="2600" spc="-21">
                <a:solidFill>
                  <a:srgbClr val="000000"/>
                </a:solidFill>
                <a:latin typeface="Arial" panose="02020603050405020304" pitchFamily="2"/>
              </a:rPr>
              <a:t>tecnico-sanitarie </a:t>
            </a:r>
          </a:p>
          <a:p>
            <a:pPr marL="0" marR="0" indent="365760" algn="just">
              <a:lnSpc>
                <a:spcPts val="3200"/>
              </a:lnSpc>
              <a:spcBef>
                <a:spcPts val="195"/>
              </a:spcBef>
              <a:spcAft>
                <a:spcPts val="0"/>
              </a:spcAft>
              <a:buFont typeface="Symbol"/>
              <a:buChar char="·"/>
            </a:pPr>
            <a:r>
              <a:rPr lang="it-IT" sz="2600" spc="-5">
                <a:solidFill>
                  <a:srgbClr val="000000"/>
                </a:solidFill>
                <a:latin typeface="Arial" panose="02020603050405020304" pitchFamily="2"/>
              </a:rPr>
              <a:t>tecniche di prevenzione vigilanza ed ispezione </a:t>
            </a:r>
          </a:p>
          <a:p>
            <a:pPr marL="0" marR="0" indent="365760" algn="just">
              <a:lnSpc>
                <a:spcPts val="3200"/>
              </a:lnSpc>
              <a:spcBef>
                <a:spcPts val="195"/>
              </a:spcBef>
              <a:spcAft>
                <a:spcPts val="17265"/>
              </a:spcAft>
              <a:buFont typeface="Symbol"/>
              <a:buChar char="·"/>
            </a:pPr>
            <a:r>
              <a:rPr lang="it-IT" sz="2600" spc="-21">
                <a:solidFill>
                  <a:srgbClr val="000000"/>
                </a:solidFill>
                <a:latin typeface="Arial" panose="02020603050405020304" pitchFamily="2"/>
              </a:rPr>
              <a:t>servizio sociale </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egnaposto testo 6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12" name="Segnaposto testo 611"/>
          <p:cNvSpPr>
            <a:spLocks noGrp="1"/>
          </p:cNvSpPr>
          <p:nvPr>
            <p:ph type="body" idx="10"/>
          </p:nvPr>
        </p:nvSpPr>
        <p:spPr>
          <a:xfrm>
            <a:off x="1332232" y="2145033"/>
            <a:ext cx="8458200" cy="506666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7084"/>
              </a:spcAft>
              <a:buFont typeface="Symbol"/>
              <a:buChar char="·"/>
              <a:defRPr/>
            </a:lvl1pPr>
          </a:lstStyle>
          <a:p>
            <a:pPr marL="0" marR="0" indent="0" algn="just">
              <a:lnSpc>
                <a:spcPts val="3400"/>
              </a:lnSpc>
              <a:spcAft>
                <a:spcPts val="0"/>
              </a:spcAft>
            </a:pPr>
            <a:r>
              <a:rPr lang="it-IT" sz="3000" spc="-25">
                <a:solidFill>
                  <a:srgbClr val="000000"/>
                </a:solidFill>
                <a:latin typeface="Arial" panose="02020603050405020304" pitchFamily="2"/>
              </a:rPr>
              <a:t>Le loro funzioni: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Elaborare indirizzi e modelli organizzativi che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favoriscano la standardizzazione delle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prestazioni e la definizione della qualità delle </a:t>
            </a:r>
          </a:p>
          <a:p>
            <a:pPr marL="320040" marR="0" indent="0" algn="just">
              <a:lnSpc>
                <a:spcPts val="3600"/>
              </a:lnSpc>
              <a:spcBef>
                <a:spcPts val="0"/>
              </a:spcBef>
              <a:spcAft>
                <a:spcPts val="0"/>
              </a:spcAft>
            </a:pPr>
            <a:r>
              <a:rPr lang="it-IT" sz="3000" spc="-25">
                <a:solidFill>
                  <a:srgbClr val="000000"/>
                </a:solidFill>
                <a:latin typeface="Arial" panose="02020603050405020304" pitchFamily="2"/>
              </a:rPr>
              <a:t>stesse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Promuovere ed attuare modelli di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prevenzione, di cura e riabilitazione orientati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alla personalizzazione ed umanizzazione </a:t>
            </a:r>
          </a:p>
          <a:p>
            <a:pPr marL="320040" marR="0" indent="0" algn="just">
              <a:lnSpc>
                <a:spcPts val="3600"/>
              </a:lnSpc>
              <a:spcBef>
                <a:spcPts val="0"/>
              </a:spcBef>
              <a:spcAft>
                <a:spcPts val="6210"/>
              </a:spcAft>
            </a:pPr>
            <a:r>
              <a:rPr lang="it-IT" sz="3000" spc="-5">
                <a:solidFill>
                  <a:srgbClr val="000000"/>
                </a:solidFill>
                <a:latin typeface="Arial" panose="02020603050405020304" pitchFamily="2"/>
              </a:rPr>
              <a:t>delle prestazioni sanitarie </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egnaposto testo 6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20" name="Segnaposto testo 619"/>
          <p:cNvSpPr>
            <a:spLocks noGrp="1"/>
          </p:cNvSpPr>
          <p:nvPr>
            <p:ph type="body" idx="10"/>
          </p:nvPr>
        </p:nvSpPr>
        <p:spPr>
          <a:xfrm>
            <a:off x="1332232" y="2030094"/>
            <a:ext cx="8458200" cy="5181601"/>
          </a:xfrm>
          <a:prstGeom prst="rect">
            <a:avLst/>
          </a:prstGeom>
          <a:noFill/>
          <a:ln w="0" cmpd="sng">
            <a:noFill/>
            <a:prstDash val="solid"/>
          </a:ln>
        </p:spPr>
        <p:txBody>
          <a:bodyPr vert="horz" lIns="0" tIns="267241" rIns="0" bIns="0" anchor="t"/>
          <a:lstStyle>
            <a:lvl1pPr marL="365070" marR="0" indent="0" algn="just">
              <a:lnSpc>
                <a:spcPts val="3650"/>
              </a:lnSpc>
              <a:spcBef>
                <a:spcPts val="0"/>
              </a:spcBef>
              <a:spcAft>
                <a:spcPts val="9958"/>
              </a:spcAft>
              <a:defRPr/>
            </a:lvl1pPr>
          </a:lstStyle>
          <a:p>
            <a:pPr marL="0" marR="0" indent="0" algn="just">
              <a:lnSpc>
                <a:spcPts val="2500"/>
              </a:lnSpc>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Promuovere l’educazione sanitaria mirata alla </a:t>
            </a:r>
          </a:p>
          <a:p>
            <a:pPr marL="320040" marR="0" indent="0" algn="just">
              <a:lnSpc>
                <a:spcPts val="2600"/>
              </a:lnSpc>
              <a:spcBef>
                <a:spcPts val="0"/>
              </a:spcBef>
              <a:spcAft>
                <a:spcPts val="0"/>
              </a:spcAft>
            </a:pPr>
            <a:r>
              <a:rPr lang="it-IT" sz="3000" spc="-21">
                <a:solidFill>
                  <a:srgbClr val="000000"/>
                </a:solidFill>
                <a:latin typeface="Arial" panose="02020603050405020304" pitchFamily="2"/>
              </a:rPr>
              <a:t>prevenzione </a:t>
            </a:r>
          </a:p>
          <a:p>
            <a:pPr marL="0" marR="0" indent="0" algn="just">
              <a:lnSpc>
                <a:spcPts val="2500"/>
              </a:lnSpc>
              <a:spcBef>
                <a:spcPts val="2125"/>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Definire programmi clinico-assistenziali di </a:t>
            </a:r>
          </a:p>
          <a:p>
            <a:pPr marL="320040" marR="0" indent="0" algn="just">
              <a:lnSpc>
                <a:spcPts val="2600"/>
              </a:lnSpc>
              <a:spcBef>
                <a:spcPts val="0"/>
              </a:spcBef>
              <a:spcAft>
                <a:spcPts val="0"/>
              </a:spcAft>
            </a:pPr>
            <a:r>
              <a:rPr lang="it-IT" sz="3000" spc="-15">
                <a:solidFill>
                  <a:srgbClr val="000000"/>
                </a:solidFill>
                <a:latin typeface="Arial" panose="02020603050405020304" pitchFamily="2"/>
              </a:rPr>
              <a:t>propria competenza </a:t>
            </a:r>
          </a:p>
          <a:p>
            <a:pPr marL="0" marR="0" indent="0" algn="just">
              <a:lnSpc>
                <a:spcPts val="2500"/>
              </a:lnSpc>
              <a:spcBef>
                <a:spcPts val="2125"/>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Partecipare alla individuazione e </a:t>
            </a:r>
          </a:p>
          <a:p>
            <a:pPr marL="320040" marR="0" indent="0" algn="just">
              <a:lnSpc>
                <a:spcPts val="2600"/>
              </a:lnSpc>
              <a:spcBef>
                <a:spcPts val="0"/>
              </a:spcBef>
              <a:spcAft>
                <a:spcPts val="0"/>
              </a:spcAft>
            </a:pPr>
            <a:r>
              <a:rPr lang="it-IT" sz="3000" spc="-5">
                <a:solidFill>
                  <a:srgbClr val="000000"/>
                </a:solidFill>
                <a:latin typeface="Arial" panose="02020603050405020304" pitchFamily="2"/>
              </a:rPr>
              <a:t>realizzazione degli obiettivi dell’Azienda </a:t>
            </a:r>
          </a:p>
          <a:p>
            <a:pPr marL="0" marR="0" indent="0" algn="just">
              <a:lnSpc>
                <a:spcPts val="2500"/>
              </a:lnSpc>
              <a:spcBef>
                <a:spcPts val="2125"/>
              </a:spcBef>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Programmare, dirigere e gestire le risorse </a:t>
            </a:r>
          </a:p>
          <a:p>
            <a:pPr marL="320040" marR="0" indent="0" algn="just">
              <a:lnSpc>
                <a:spcPts val="2600"/>
              </a:lnSpc>
              <a:spcBef>
                <a:spcPts val="0"/>
              </a:spcBef>
              <a:spcAft>
                <a:spcPts val="0"/>
              </a:spcAft>
            </a:pPr>
            <a:r>
              <a:rPr lang="it-IT" sz="3000" spc="0">
                <a:solidFill>
                  <a:srgbClr val="000000"/>
                </a:solidFill>
                <a:latin typeface="Arial" panose="02020603050405020304" pitchFamily="2"/>
              </a:rPr>
              <a:t>umane, individuando standard e criteri per </a:t>
            </a:r>
          </a:p>
          <a:p>
            <a:pPr marL="320040" marR="0" indent="0" algn="just">
              <a:lnSpc>
                <a:spcPts val="3200"/>
              </a:lnSpc>
              <a:spcBef>
                <a:spcPts val="0"/>
              </a:spcBef>
              <a:spcAft>
                <a:spcPts val="8730"/>
              </a:spcAft>
            </a:pPr>
            <a:r>
              <a:rPr lang="it-IT" sz="3000" spc="-5">
                <a:solidFill>
                  <a:srgbClr val="000000"/>
                </a:solidFill>
                <a:latin typeface="Arial" panose="02020603050405020304" pitchFamily="2"/>
              </a:rPr>
              <a:t>una equa distribuzione delle risorse </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egnaposto testo 6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28" name="Segnaposto testo 627"/>
          <p:cNvSpPr>
            <a:spLocks noGrp="1"/>
          </p:cNvSpPr>
          <p:nvPr>
            <p:ph type="body" idx="10"/>
          </p:nvPr>
        </p:nvSpPr>
        <p:spPr>
          <a:xfrm>
            <a:off x="770892" y="2030094"/>
            <a:ext cx="9147175" cy="5181601"/>
          </a:xfrm>
          <a:prstGeom prst="rect">
            <a:avLst/>
          </a:prstGeom>
          <a:noFill/>
          <a:ln w="0" cmpd="sng">
            <a:noFill/>
            <a:prstDash val="solid"/>
          </a:ln>
        </p:spPr>
        <p:txBody>
          <a:bodyPr vert="horz" lIns="0" tIns="87600" rIns="0" bIns="0" anchor="t"/>
          <a:lstStyle>
            <a:lvl1pPr marL="677986" marR="0" indent="0" algn="just">
              <a:lnSpc>
                <a:spcPts val="3308"/>
              </a:lnSpc>
              <a:spcBef>
                <a:spcPts val="0"/>
              </a:spcBef>
              <a:spcAft>
                <a:spcPts val="4962"/>
              </a:spcAft>
              <a:buFont typeface="Symbol"/>
              <a:buChar char="·"/>
              <a:defRPr/>
            </a:lvl1pPr>
          </a:lstStyle>
          <a:p>
            <a:pPr marL="274320" marR="0" indent="320040" algn="just">
              <a:lnSpc>
                <a:spcPts val="2900"/>
              </a:lnSpc>
              <a:spcAft>
                <a:spcPts val="0"/>
              </a:spcAft>
              <a:buFont typeface="Symbol"/>
              <a:buChar char="·"/>
            </a:pPr>
            <a:r>
              <a:rPr lang="it-IT" sz="2400" spc="-35">
                <a:solidFill>
                  <a:srgbClr val="000000"/>
                </a:solidFill>
                <a:latin typeface="Arial" panose="02020603050405020304" pitchFamily="2"/>
              </a:rPr>
              <a:t>L’attività assistenziale della UOC Clinica Medica, del </a:t>
            </a:r>
          </a:p>
          <a:p>
            <a:pPr marL="594360" marR="0" indent="0" algn="just">
              <a:lnSpc>
                <a:spcPts val="2900"/>
              </a:lnSpc>
              <a:spcBef>
                <a:spcPts val="0"/>
              </a:spcBef>
              <a:spcAft>
                <a:spcPts val="0"/>
              </a:spcAft>
            </a:pPr>
            <a:r>
              <a:rPr lang="it-IT" sz="2400" spc="-30">
                <a:solidFill>
                  <a:srgbClr val="000000"/>
                </a:solidFill>
                <a:latin typeface="Arial" panose="02020603050405020304" pitchFamily="2"/>
              </a:rPr>
              <a:t>Dipartimento di Scienze Mediche dell’Università di Ferrara, </a:t>
            </a:r>
          </a:p>
          <a:p>
            <a:pPr marL="594360" marR="0" indent="0" algn="just">
              <a:lnSpc>
                <a:spcPts val="2900"/>
              </a:lnSpc>
              <a:spcBef>
                <a:spcPts val="0"/>
              </a:spcBef>
              <a:spcAft>
                <a:spcPts val="0"/>
              </a:spcAft>
            </a:pPr>
            <a:r>
              <a:rPr lang="it-IT" sz="2400" spc="-35">
                <a:solidFill>
                  <a:srgbClr val="000000"/>
                </a:solidFill>
                <a:latin typeface="Arial" panose="02020603050405020304" pitchFamily="2"/>
              </a:rPr>
              <a:t>si espleta all’interno del Dipartimento Medico ad attività </a:t>
            </a:r>
          </a:p>
          <a:p>
            <a:pPr marL="594360" marR="0" indent="0" algn="just">
              <a:lnSpc>
                <a:spcPts val="2900"/>
              </a:lnSpc>
              <a:spcBef>
                <a:spcPts val="0"/>
              </a:spcBef>
              <a:spcAft>
                <a:spcPts val="0"/>
              </a:spcAft>
            </a:pPr>
            <a:r>
              <a:rPr lang="it-IT" sz="2400" spc="-40">
                <a:solidFill>
                  <a:srgbClr val="000000"/>
                </a:solidFill>
                <a:latin typeface="Arial" panose="02020603050405020304" pitchFamily="2"/>
              </a:rPr>
              <a:t>integrata dell’Azienda ospedaliero Universitaria S.Anna-</a:t>
            </a:r>
            <a:r>
              <a:rPr lang="it-IT" sz="100">
                <a:solidFill>
                  <a:srgbClr val="000000"/>
                </a:solidFill>
                <a:latin typeface="Arial" panose="02020603050405020304" pitchFamily="2"/>
              </a:rPr>
              <a:t> </a:t>
            </a:r>
          </a:p>
          <a:p>
            <a:pPr marL="594360" marR="0" indent="0" algn="just">
              <a:lnSpc>
                <a:spcPts val="2900"/>
              </a:lnSpc>
              <a:spcBef>
                <a:spcPts val="0"/>
              </a:spcBef>
              <a:spcAft>
                <a:spcPts val="0"/>
              </a:spcAft>
            </a:pPr>
            <a:r>
              <a:rPr lang="it-IT" sz="2400" spc="-75">
                <a:solidFill>
                  <a:srgbClr val="000000"/>
                </a:solidFill>
                <a:latin typeface="Arial" panose="02020603050405020304" pitchFamily="2"/>
              </a:rPr>
              <a:t>Cona </a:t>
            </a:r>
          </a:p>
          <a:p>
            <a:pPr marL="27432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L’U.O Clinica Medica è rappresentata da una Degenza di 21 </a:t>
            </a:r>
          </a:p>
          <a:p>
            <a:pPr marL="594360" marR="0" indent="0" algn="just">
              <a:lnSpc>
                <a:spcPts val="2900"/>
              </a:lnSpc>
              <a:spcBef>
                <a:spcPts val="0"/>
              </a:spcBef>
              <a:spcAft>
                <a:spcPts val="0"/>
              </a:spcAft>
            </a:pPr>
            <a:r>
              <a:rPr lang="it-IT" sz="2400" spc="-40">
                <a:solidFill>
                  <a:srgbClr val="000000"/>
                </a:solidFill>
                <a:latin typeface="Arial" panose="02020603050405020304" pitchFamily="2"/>
              </a:rPr>
              <a:t>posti letto sita al Blocco 2B1 e da attività ambulatoriali. </a:t>
            </a:r>
          </a:p>
          <a:p>
            <a:pPr marL="27432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I pazienti afferiscono al reparto attraverso il PS, su proposta </a:t>
            </a:r>
          </a:p>
          <a:p>
            <a:pPr marL="594360" marR="0" indent="0" algn="just">
              <a:lnSpc>
                <a:spcPts val="2900"/>
              </a:lnSpc>
              <a:spcBef>
                <a:spcPts val="0"/>
              </a:spcBef>
              <a:spcAft>
                <a:spcPts val="0"/>
              </a:spcAft>
            </a:pPr>
            <a:r>
              <a:rPr lang="it-IT" sz="2400" spc="-44">
                <a:solidFill>
                  <a:srgbClr val="000000"/>
                </a:solidFill>
                <a:latin typeface="Arial" panose="02020603050405020304" pitchFamily="2"/>
              </a:rPr>
              <a:t>del Medico di Base o autonomamente ricoverati in caso di </a:t>
            </a:r>
          </a:p>
          <a:p>
            <a:pPr marL="594360" marR="0" indent="0" algn="just">
              <a:lnSpc>
                <a:spcPts val="2900"/>
              </a:lnSpc>
              <a:spcBef>
                <a:spcPts val="0"/>
              </a:spcBef>
              <a:spcAft>
                <a:spcPts val="0"/>
              </a:spcAft>
            </a:pPr>
            <a:r>
              <a:rPr lang="it-IT" sz="2400" spc="-35">
                <a:solidFill>
                  <a:srgbClr val="000000"/>
                </a:solidFill>
                <a:latin typeface="Arial" panose="02020603050405020304" pitchFamily="2"/>
              </a:rPr>
              <a:t>specifico interesse e/o difficoltà diagnostico/terapeutiche; il </a:t>
            </a:r>
          </a:p>
          <a:p>
            <a:pPr marL="594360" marR="0" indent="0" algn="just">
              <a:lnSpc>
                <a:spcPts val="2900"/>
              </a:lnSpc>
              <a:spcBef>
                <a:spcPts val="0"/>
              </a:spcBef>
              <a:spcAft>
                <a:spcPts val="0"/>
              </a:spcAft>
            </a:pPr>
            <a:r>
              <a:rPr lang="it-IT" sz="2400" spc="-40">
                <a:solidFill>
                  <a:srgbClr val="000000"/>
                </a:solidFill>
                <a:latin typeface="Arial" panose="02020603050405020304" pitchFamily="2"/>
              </a:rPr>
              <a:t>bacino d’utenza è la popolazione di Ferrara e delle provincie </a:t>
            </a:r>
          </a:p>
          <a:p>
            <a:pPr marL="594360" marR="0" indent="0" algn="just">
              <a:lnSpc>
                <a:spcPts val="2900"/>
              </a:lnSpc>
              <a:spcBef>
                <a:spcPts val="0"/>
              </a:spcBef>
              <a:spcAft>
                <a:spcPts val="4350"/>
              </a:spcAft>
            </a:pPr>
            <a:r>
              <a:rPr lang="it-IT" sz="2400" spc="-55">
                <a:solidFill>
                  <a:srgbClr val="000000"/>
                </a:solidFill>
                <a:latin typeface="Arial" panose="02020603050405020304" pitchFamily="2"/>
              </a:rPr>
              <a:t>limitrofe.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egnaposto testo 6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36" name="Segnaposto testo 635"/>
          <p:cNvSpPr>
            <a:spLocks noGrp="1"/>
          </p:cNvSpPr>
          <p:nvPr>
            <p:ph type="body" idx="10"/>
          </p:nvPr>
        </p:nvSpPr>
        <p:spPr>
          <a:xfrm>
            <a:off x="1130935" y="2030094"/>
            <a:ext cx="8597900" cy="5181601"/>
          </a:xfrm>
          <a:prstGeom prst="rect">
            <a:avLst/>
          </a:prstGeom>
          <a:noFill/>
          <a:ln w="0" cmpd="sng">
            <a:noFill/>
            <a:prstDash val="solid"/>
          </a:ln>
        </p:spPr>
        <p:txBody>
          <a:bodyPr vert="horz" lIns="0" tIns="89503" rIns="0" bIns="0" anchor="t"/>
          <a:lstStyle>
            <a:lvl1pPr marL="365070" marR="0" indent="0" algn="just">
              <a:lnSpc>
                <a:spcPts val="3308"/>
              </a:lnSpc>
              <a:spcBef>
                <a:spcPts val="0"/>
              </a:spcBef>
              <a:spcAft>
                <a:spcPts val="8886"/>
              </a:spcAft>
              <a:buFont typeface="Symbol"/>
              <a:buChar char="·"/>
              <a:defRPr/>
            </a:lvl1pPr>
          </a:lstStyle>
          <a:p>
            <a:pPr marL="0" marR="0" indent="320040" algn="just">
              <a:lnSpc>
                <a:spcPts val="2900"/>
              </a:lnSpc>
              <a:spcAft>
                <a:spcPts val="0"/>
              </a:spcAft>
              <a:buFont typeface="Symbol"/>
              <a:buChar char="·"/>
            </a:pPr>
            <a:r>
              <a:rPr lang="it-IT" sz="2400" spc="-35">
                <a:solidFill>
                  <a:srgbClr val="000000"/>
                </a:solidFill>
                <a:latin typeface="Arial" panose="02020603050405020304" pitchFamily="2"/>
              </a:rPr>
              <a:t>L’attività assistenziale è integrata da una attività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ambulatoriale ; all’UOC Clinica Medica afferisce il Centro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dell’Ipertensione impegnato nell’assistenza ambulatoriale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per pazienti interni ed esterni. Esso opera nell’ambito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dell’Azienda Ospedaliera Universitaria con le seguenti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finalità: </a:t>
            </a:r>
          </a:p>
          <a:p>
            <a:pPr marL="0" marR="0" indent="320040" algn="just">
              <a:lnSpc>
                <a:spcPts val="2900"/>
              </a:lnSpc>
              <a:spcBef>
                <a:spcPts val="575"/>
              </a:spcBef>
              <a:spcAft>
                <a:spcPts val="0"/>
              </a:spcAft>
              <a:buFont typeface="Symbol"/>
              <a:buChar char="·"/>
            </a:pPr>
            <a:r>
              <a:rPr lang="it-IT" sz="2400" spc="-40">
                <a:solidFill>
                  <a:srgbClr val="000000"/>
                </a:solidFill>
                <a:latin typeface="Arial" panose="02020603050405020304" pitchFamily="2"/>
              </a:rPr>
              <a:t>-riconoscimento e valutazione dei soggetti con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sospetto/diagnosi preliminare di ipertensione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arteriosa;impostazione e controlli di una corretta terapia;ove </a:t>
            </a:r>
          </a:p>
          <a:p>
            <a:pPr marL="320040" marR="0" indent="0" algn="just">
              <a:lnSpc>
                <a:spcPts val="2900"/>
              </a:lnSpc>
              <a:spcBef>
                <a:spcPts val="0"/>
              </a:spcBef>
              <a:spcAft>
                <a:spcPts val="0"/>
              </a:spcAft>
            </a:pPr>
            <a:r>
              <a:rPr lang="it-IT" sz="2400" spc="-35">
                <a:solidFill>
                  <a:srgbClr val="000000"/>
                </a:solidFill>
                <a:latin typeface="Arial" panose="02020603050405020304" pitchFamily="2"/>
              </a:rPr>
              <a:t>ritenuto utile, studio delle caratteristiche cronobiologiche del </a:t>
            </a:r>
          </a:p>
          <a:p>
            <a:pPr marL="320040" marR="0" indent="0" algn="just">
              <a:lnSpc>
                <a:spcPts val="2900"/>
              </a:lnSpc>
              <a:spcBef>
                <a:spcPts val="0"/>
              </a:spcBef>
              <a:spcAft>
                <a:spcPts val="7790"/>
              </a:spcAft>
            </a:pPr>
            <a:r>
              <a:rPr lang="it-IT" sz="2400" spc="-40">
                <a:solidFill>
                  <a:srgbClr val="000000"/>
                </a:solidFill>
                <a:latin typeface="Arial" panose="02020603050405020304" pitchFamily="2"/>
              </a:rPr>
              <a:t>caso ai fini dell’impostazione di una corretta cronoterapia. </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egnaposto testo 63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44" name="Segnaposto testo 643"/>
          <p:cNvSpPr>
            <a:spLocks noGrp="1"/>
          </p:cNvSpPr>
          <p:nvPr>
            <p:ph type="body" idx="10"/>
          </p:nvPr>
        </p:nvSpPr>
        <p:spPr>
          <a:xfrm>
            <a:off x="1124586" y="2030094"/>
            <a:ext cx="8597900" cy="5181601"/>
          </a:xfrm>
          <a:prstGeom prst="rect">
            <a:avLst/>
          </a:prstGeom>
          <a:noFill/>
          <a:ln w="0" cmpd="sng">
            <a:noFill/>
            <a:prstDash val="solid"/>
          </a:ln>
        </p:spPr>
        <p:txBody>
          <a:bodyPr vert="horz" lIns="0" tIns="133302" rIns="0" bIns="0" anchor="t"/>
          <a:lstStyle>
            <a:lvl1pPr marL="0" marR="0" indent="0" algn="just">
              <a:lnSpc>
                <a:spcPts val="3308"/>
              </a:lnSpc>
              <a:spcBef>
                <a:spcPts val="0"/>
              </a:spcBef>
              <a:spcAft>
                <a:spcPts val="15434"/>
              </a:spcAft>
              <a:defRPr/>
            </a:lvl1pPr>
          </a:lstStyle>
          <a:p>
            <a:pPr marL="0" marR="0" indent="0" algn="just">
              <a:lnSpc>
                <a:spcPts val="2900"/>
              </a:lnSpc>
              <a:spcAft>
                <a:spcPts val="0"/>
              </a:spcAft>
            </a:pPr>
            <a:r>
              <a:rPr lang="it-IT" sz="3800" spc="0">
                <a:solidFill>
                  <a:srgbClr val="330066"/>
                </a:solidFill>
                <a:latin typeface="Arial" panose="02020603050405020304" pitchFamily="2"/>
              </a:rPr>
              <a:t></a:t>
            </a:r>
            <a:r>
              <a:rPr lang="it-IT" sz="2400" spc="0">
                <a:solidFill>
                  <a:srgbClr val="000000"/>
                </a:solidFill>
                <a:latin typeface="Arial" panose="02020603050405020304" pitchFamily="2"/>
              </a:rPr>
              <a:t> All’UOC afferisce anche l’Ambulatorio Allergologico. </a:t>
            </a:r>
          </a:p>
          <a:p>
            <a:pPr marL="0" marR="0" indent="0" algn="just">
              <a:lnSpc>
                <a:spcPts val="2900"/>
              </a:lnSpc>
              <a:spcBef>
                <a:spcPts val="250"/>
              </a:spcBef>
              <a:spcAft>
                <a:spcPts val="0"/>
              </a:spcAft>
            </a:pPr>
            <a:r>
              <a:rPr lang="it-IT" sz="2400" spc="-40">
                <a:solidFill>
                  <a:srgbClr val="000000"/>
                </a:solidFill>
                <a:latin typeface="Arial" panose="02020603050405020304" pitchFamily="2"/>
              </a:rPr>
              <a:t>Esso opera nell’ambito dell’Azienda Ospedaliera Universitaria </a:t>
            </a:r>
          </a:p>
          <a:p>
            <a:pPr marL="0" marR="0" indent="0" algn="just">
              <a:lnSpc>
                <a:spcPts val="2900"/>
              </a:lnSpc>
              <a:spcBef>
                <a:spcPts val="0"/>
              </a:spcBef>
              <a:spcAft>
                <a:spcPts val="0"/>
              </a:spcAft>
            </a:pPr>
            <a:r>
              <a:rPr lang="it-IT" sz="2400" spc="-44">
                <a:solidFill>
                  <a:srgbClr val="000000"/>
                </a:solidFill>
                <a:latin typeface="Arial" panose="02020603050405020304" pitchFamily="2"/>
              </a:rPr>
              <a:t>con le seguenti finalità: </a:t>
            </a:r>
          </a:p>
          <a:p>
            <a:pPr marL="0" marR="0" indent="0" algn="just">
              <a:lnSpc>
                <a:spcPts val="2900"/>
              </a:lnSpc>
              <a:spcBef>
                <a:spcPts val="0"/>
              </a:spcBef>
              <a:spcAft>
                <a:spcPts val="0"/>
              </a:spcAft>
            </a:pPr>
            <a:r>
              <a:rPr lang="it-IT" sz="2400" spc="-40">
                <a:solidFill>
                  <a:srgbClr val="000000"/>
                </a:solidFill>
                <a:latin typeface="Arial" panose="02020603050405020304" pitchFamily="2"/>
              </a:rPr>
              <a:t>- erogazione di prestazioni di carattere preventivo, diagnostico </a:t>
            </a:r>
          </a:p>
          <a:p>
            <a:pPr marL="0" marR="0" indent="0" algn="just">
              <a:lnSpc>
                <a:spcPts val="2900"/>
              </a:lnSpc>
              <a:spcBef>
                <a:spcPts val="0"/>
              </a:spcBef>
              <a:spcAft>
                <a:spcPts val="0"/>
              </a:spcAft>
            </a:pPr>
            <a:r>
              <a:rPr lang="it-IT" sz="2400" spc="-40">
                <a:solidFill>
                  <a:srgbClr val="000000"/>
                </a:solidFill>
                <a:latin typeface="Arial" panose="02020603050405020304" pitchFamily="2"/>
              </a:rPr>
              <a:t>e terapeutico a soggetti inviati nel sospetto di malattia </a:t>
            </a:r>
          </a:p>
          <a:p>
            <a:pPr marL="0" marR="0" indent="0" algn="just">
              <a:lnSpc>
                <a:spcPts val="2900"/>
              </a:lnSpc>
              <a:spcBef>
                <a:spcPts val="0"/>
              </a:spcBef>
              <a:spcAft>
                <a:spcPts val="0"/>
              </a:spcAft>
            </a:pPr>
            <a:r>
              <a:rPr lang="it-IT" sz="2400" spc="-44">
                <a:solidFill>
                  <a:srgbClr val="000000"/>
                </a:solidFill>
                <a:latin typeface="Arial" panose="02020603050405020304" pitchFamily="2"/>
              </a:rPr>
              <a:t>allergica od atopica; </a:t>
            </a:r>
          </a:p>
          <a:p>
            <a:pPr marL="0" marR="0" indent="0" algn="just">
              <a:lnSpc>
                <a:spcPts val="2900"/>
              </a:lnSpc>
              <a:spcBef>
                <a:spcPts val="0"/>
              </a:spcBef>
              <a:spcAft>
                <a:spcPts val="0"/>
              </a:spcAft>
            </a:pPr>
            <a:r>
              <a:rPr lang="it-IT" sz="2400" spc="-40">
                <a:solidFill>
                  <a:srgbClr val="000000"/>
                </a:solidFill>
                <a:latin typeface="Arial" panose="02020603050405020304" pitchFamily="2"/>
              </a:rPr>
              <a:t>- ottimizzazione delle metodologie attuali e sperimentazione di </a:t>
            </a:r>
          </a:p>
          <a:p>
            <a:pPr marL="0" marR="0" indent="0" algn="just">
              <a:lnSpc>
                <a:spcPts val="2900"/>
              </a:lnSpc>
              <a:spcBef>
                <a:spcPts val="0"/>
              </a:spcBef>
              <a:spcAft>
                <a:spcPts val="0"/>
              </a:spcAft>
            </a:pPr>
            <a:r>
              <a:rPr lang="it-IT" sz="2400" spc="-40">
                <a:solidFill>
                  <a:srgbClr val="000000"/>
                </a:solidFill>
                <a:latin typeface="Arial" panose="02020603050405020304" pitchFamily="2"/>
              </a:rPr>
              <a:t>nuove metodiche/tecnologie nella diagnosi delle malattie </a:t>
            </a:r>
          </a:p>
          <a:p>
            <a:pPr marL="0" marR="0" indent="0" algn="just">
              <a:lnSpc>
                <a:spcPts val="2900"/>
              </a:lnSpc>
              <a:spcBef>
                <a:spcPts val="0"/>
              </a:spcBef>
              <a:spcAft>
                <a:spcPts val="13530"/>
              </a:spcAft>
            </a:pPr>
            <a:r>
              <a:rPr lang="it-IT" sz="2400" spc="-55">
                <a:solidFill>
                  <a:srgbClr val="000000"/>
                </a:solidFill>
                <a:latin typeface="Arial" panose="02020603050405020304" pitchFamily="2"/>
              </a:rPr>
              <a:t>allergiche.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egnaposto testo 6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52" name="Segnaposto testo 651"/>
          <p:cNvSpPr>
            <a:spLocks noGrp="1"/>
          </p:cNvSpPr>
          <p:nvPr>
            <p:ph type="body" idx="10"/>
          </p:nvPr>
        </p:nvSpPr>
        <p:spPr>
          <a:xfrm>
            <a:off x="1130935" y="2030094"/>
            <a:ext cx="8597900" cy="5181601"/>
          </a:xfrm>
          <a:prstGeom prst="rect">
            <a:avLst/>
          </a:prstGeom>
          <a:noFill/>
          <a:ln w="0" cmpd="sng">
            <a:noFill/>
            <a:prstDash val="solid"/>
          </a:ln>
        </p:spPr>
        <p:txBody>
          <a:bodyPr vert="horz" lIns="0" tIns="88233" rIns="0" bIns="0" anchor="t"/>
          <a:lstStyle>
            <a:lvl1pPr marL="365070" marR="0" indent="0" algn="just">
              <a:lnSpc>
                <a:spcPts val="3308"/>
              </a:lnSpc>
              <a:spcBef>
                <a:spcPts val="0"/>
              </a:spcBef>
              <a:spcAft>
                <a:spcPts val="22038"/>
              </a:spcAft>
              <a:buFont typeface="Symbol"/>
              <a:buChar char="·"/>
              <a:defRPr/>
            </a:lvl1pPr>
          </a:lstStyle>
          <a:p>
            <a:pPr marL="0" marR="0" indent="320040" algn="just">
              <a:lnSpc>
                <a:spcPts val="2900"/>
              </a:lnSpc>
              <a:spcAft>
                <a:spcPts val="0"/>
              </a:spcAft>
              <a:buFont typeface="Symbol"/>
              <a:buChar char="·"/>
            </a:pPr>
            <a:r>
              <a:rPr lang="it-IT" sz="2400" spc="-40">
                <a:solidFill>
                  <a:srgbClr val="000000"/>
                </a:solidFill>
                <a:latin typeface="Arial" panose="02020603050405020304" pitchFamily="2"/>
              </a:rPr>
              <a:t>L’UO Clinica Medica, nel rispetto delle linee fondamentali </a:t>
            </a:r>
          </a:p>
          <a:p>
            <a:pPr marL="320040" marR="0" indent="0" algn="just">
              <a:lnSpc>
                <a:spcPts val="2900"/>
              </a:lnSpc>
              <a:spcBef>
                <a:spcPts val="0"/>
              </a:spcBef>
              <a:spcAft>
                <a:spcPts val="0"/>
              </a:spcAft>
            </a:pPr>
            <a:r>
              <a:rPr lang="it-IT" sz="2400" spc="-35">
                <a:solidFill>
                  <a:srgbClr val="000000"/>
                </a:solidFill>
                <a:latin typeface="Arial" panose="02020603050405020304" pitchFamily="2"/>
              </a:rPr>
              <a:t>del Dipartimento, assicura la migliore qualità delle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prestazioni assistenziali, diagnostico e terapeutiche nel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rispetto delle persone e con un’attenzione costante </a:t>
            </a:r>
          </a:p>
          <a:p>
            <a:pPr marL="320040" marR="0" indent="0" algn="just">
              <a:lnSpc>
                <a:spcPts val="2900"/>
              </a:lnSpc>
              <a:spcBef>
                <a:spcPts val="0"/>
              </a:spcBef>
              <a:spcAft>
                <a:spcPts val="0"/>
              </a:spcAft>
            </a:pPr>
            <a:r>
              <a:rPr lang="it-IT" sz="2400" spc="-50">
                <a:solidFill>
                  <a:srgbClr val="000000"/>
                </a:solidFill>
                <a:latin typeface="Arial" panose="02020603050405020304" pitchFamily="2"/>
              </a:rPr>
              <a:t>all’eccellenza. </a:t>
            </a:r>
          </a:p>
          <a:p>
            <a:pPr marL="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La Mission dell’UO si concretizza quindi nell’attuazione dei </a:t>
            </a:r>
          </a:p>
          <a:p>
            <a:pPr marL="320040" marR="0" indent="0" algn="just">
              <a:lnSpc>
                <a:spcPts val="2900"/>
              </a:lnSpc>
              <a:spcBef>
                <a:spcPts val="0"/>
              </a:spcBef>
              <a:spcAft>
                <a:spcPts val="19320"/>
              </a:spcAft>
            </a:pPr>
            <a:r>
              <a:rPr lang="it-IT" sz="2400" spc="-15">
                <a:solidFill>
                  <a:srgbClr val="000000"/>
                </a:solidFill>
                <a:latin typeface="Arial" panose="02020603050405020304" pitchFamily="2"/>
              </a:rPr>
              <a:t>seguenti obiettivi: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egnaposto testo 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4" name="Segnaposto testo 63"/>
          <p:cNvSpPr>
            <a:spLocks noGrp="1"/>
          </p:cNvSpPr>
          <p:nvPr>
            <p:ph type="body" idx="10"/>
          </p:nvPr>
        </p:nvSpPr>
        <p:spPr>
          <a:xfrm>
            <a:off x="1307465" y="2141857"/>
            <a:ext cx="8458200" cy="5069840"/>
          </a:xfrm>
          <a:prstGeom prst="rect">
            <a:avLst/>
          </a:prstGeom>
          <a:noFill/>
          <a:ln w="0" cmpd="sng">
            <a:noFill/>
            <a:prstDash val="solid"/>
          </a:ln>
        </p:spPr>
        <p:txBody>
          <a:bodyPr vert="horz" lIns="0" tIns="0" rIns="0" bIns="0" anchor="t"/>
          <a:lstStyle>
            <a:lvl1pPr marL="417222" marR="0" indent="0" algn="just">
              <a:lnSpc>
                <a:spcPts val="3422"/>
              </a:lnSpc>
              <a:spcBef>
                <a:spcPts val="165"/>
              </a:spcBef>
              <a:spcAft>
                <a:spcPts val="7945"/>
              </a:spcAft>
              <a:defRPr/>
            </a:lvl1pPr>
          </a:lstStyle>
          <a:p>
            <a:pPr marL="365760" marR="0" indent="0" algn="just">
              <a:lnSpc>
                <a:spcPts val="3000"/>
              </a:lnSpc>
              <a:spcAft>
                <a:spcPts val="0"/>
              </a:spcAft>
            </a:pPr>
            <a:r>
              <a:rPr lang="it-IT" sz="2600" spc="0">
                <a:solidFill>
                  <a:srgbClr val="000000"/>
                </a:solidFill>
                <a:latin typeface="Arial" panose="02020603050405020304" pitchFamily="2"/>
              </a:rPr>
              <a:t>Gli Ospedali costituiscono il più alto livello di attività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diagnostico-terapeutico. </a:t>
            </a:r>
          </a:p>
          <a:p>
            <a:pPr marL="365760" marR="0" indent="0" algn="just">
              <a:lnSpc>
                <a:spcPts val="3000"/>
              </a:lnSpc>
              <a:spcBef>
                <a:spcPts val="770"/>
              </a:spcBef>
              <a:spcAft>
                <a:spcPts val="0"/>
              </a:spcAft>
            </a:pPr>
            <a:r>
              <a:rPr lang="it-IT" sz="2600" spc="-5">
                <a:solidFill>
                  <a:srgbClr val="000000"/>
                </a:solidFill>
                <a:latin typeface="Arial" panose="02020603050405020304" pitchFamily="2"/>
              </a:rPr>
              <a:t>Nella grande maggioranza dei casi fanno capo ad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Enti di Assistenza e beneficenza, con propri statuti </a:t>
            </a:r>
          </a:p>
          <a:p>
            <a:pPr marL="365760" marR="0" indent="0" algn="just">
              <a:lnSpc>
                <a:spcPts val="3000"/>
              </a:lnSpc>
              <a:spcBef>
                <a:spcPts val="145"/>
              </a:spcBef>
              <a:spcAft>
                <a:spcPts val="0"/>
              </a:spcAft>
            </a:pPr>
            <a:r>
              <a:rPr lang="it-IT" sz="2600" spc="-10">
                <a:solidFill>
                  <a:srgbClr val="000000"/>
                </a:solidFill>
                <a:latin typeface="Arial" panose="02020603050405020304" pitchFamily="2"/>
              </a:rPr>
              <a:t>ed amministratori.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Non mancano casi di Ospedali di proprietà pubblica </a:t>
            </a:r>
          </a:p>
          <a:p>
            <a:pPr marL="365760" marR="0" indent="0" algn="just">
              <a:lnSpc>
                <a:spcPts val="3000"/>
              </a:lnSpc>
              <a:spcBef>
                <a:spcPts val="145"/>
              </a:spcBef>
              <a:spcAft>
                <a:spcPts val="0"/>
              </a:spcAft>
            </a:pPr>
            <a:r>
              <a:rPr lang="it-IT" sz="2600" spc="10">
                <a:solidFill>
                  <a:srgbClr val="000000"/>
                </a:solidFill>
                <a:latin typeface="Arial" panose="02020603050405020304" pitchFamily="2"/>
              </a:rPr>
              <a:t>- Comuni e Province - e dagli stessi enti </a:t>
            </a:r>
          </a:p>
          <a:p>
            <a:pPr marL="365760" marR="0" indent="0" algn="just">
              <a:lnSpc>
                <a:spcPts val="3000"/>
              </a:lnSpc>
              <a:spcBef>
                <a:spcPts val="145"/>
              </a:spcBef>
              <a:spcAft>
                <a:spcPts val="0"/>
              </a:spcAft>
            </a:pPr>
            <a:r>
              <a:rPr lang="it-IT" sz="2600" spc="-21">
                <a:solidFill>
                  <a:srgbClr val="000000"/>
                </a:solidFill>
                <a:latin typeface="Arial" panose="02020603050405020304" pitchFamily="2"/>
              </a:rPr>
              <a:t>mutualistici.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Anche essi sono privi di una visione unitaria e di una </a:t>
            </a:r>
          </a:p>
          <a:p>
            <a:pPr marL="365760" marR="0" indent="0" algn="just">
              <a:lnSpc>
                <a:spcPts val="3000"/>
              </a:lnSpc>
              <a:spcBef>
                <a:spcPts val="145"/>
              </a:spcBef>
              <a:spcAft>
                <a:spcPts val="6965"/>
              </a:spcAft>
            </a:pPr>
            <a:r>
              <a:rPr lang="it-IT" sz="2600" spc="0">
                <a:solidFill>
                  <a:srgbClr val="000000"/>
                </a:solidFill>
                <a:latin typeface="Arial" panose="02020603050405020304" pitchFamily="2"/>
              </a:rPr>
              <a:t>organizzazione per livelli di complessità </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egnaposto testo 6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60" name="Segnaposto testo 659"/>
          <p:cNvSpPr>
            <a:spLocks noGrp="1"/>
          </p:cNvSpPr>
          <p:nvPr>
            <p:ph type="body" idx="10"/>
          </p:nvPr>
        </p:nvSpPr>
        <p:spPr>
          <a:xfrm>
            <a:off x="1127760" y="2030094"/>
            <a:ext cx="8597900" cy="5181601"/>
          </a:xfrm>
          <a:prstGeom prst="rect">
            <a:avLst/>
          </a:prstGeom>
          <a:noFill/>
          <a:ln w="0" cmpd="sng">
            <a:noFill/>
            <a:prstDash val="solid"/>
          </a:ln>
        </p:spPr>
        <p:txBody>
          <a:bodyPr vert="horz" lIns="0" tIns="88233" rIns="0" bIns="0" anchor="t"/>
          <a:lstStyle>
            <a:lvl1pPr marL="417222" marR="417222" indent="417222" algn="l">
              <a:lnSpc>
                <a:spcPts val="2510"/>
              </a:lnSpc>
              <a:spcBef>
                <a:spcPts val="491"/>
              </a:spcBef>
              <a:spcAft>
                <a:spcPts val="5778"/>
              </a:spcAft>
              <a:buFont typeface="Symbol"/>
              <a:buChar char="·"/>
              <a:defRPr/>
            </a:lvl1pPr>
          </a:lstStyle>
          <a:p>
            <a:pPr marL="365760" marR="502920" indent="365760" algn="l">
              <a:lnSpc>
                <a:spcPts val="2200"/>
              </a:lnSpc>
              <a:spcAft>
                <a:spcPts val="0"/>
              </a:spcAft>
              <a:buFont typeface="Symbol"/>
              <a:buChar char="·"/>
            </a:pPr>
            <a:r>
              <a:rPr lang="it-IT" sz="1800" spc="-35">
                <a:solidFill>
                  <a:srgbClr val="000000"/>
                </a:solidFill>
                <a:latin typeface="Arial" panose="02020603050405020304" pitchFamily="2"/>
              </a:rPr>
              <a:t>Contribuisce all’attività didattica e di formazione pre e post laurea, relativa ai corsi di laurea, di specializzazione e di ogni altra attività didattica istituzionale della facoltà di Medicina e Chirurgia </a:t>
            </a:r>
          </a:p>
          <a:p>
            <a:pPr marL="365760" marR="365760" indent="365760" algn="l">
              <a:lnSpc>
                <a:spcPts val="2200"/>
              </a:lnSpc>
              <a:spcBef>
                <a:spcPts val="430"/>
              </a:spcBef>
              <a:spcAft>
                <a:spcPts val="0"/>
              </a:spcAft>
              <a:buFont typeface="Symbol"/>
              <a:buChar char="·"/>
            </a:pPr>
            <a:r>
              <a:rPr lang="it-IT" sz="1800" spc="-35">
                <a:solidFill>
                  <a:srgbClr val="000000"/>
                </a:solidFill>
                <a:latin typeface="Arial" panose="02020603050405020304" pitchFamily="2"/>
              </a:rPr>
              <a:t>Svolge attività di formazione in ambito clinico rivolto ai professionisti dell’UOC, del Dipartimento, dell’Azienda e a tutti i professionisti interessati a problemi internistici attraverso seminari e incontri di pratica clinica </a:t>
            </a:r>
          </a:p>
          <a:p>
            <a:pPr marL="365760" marR="0" indent="365760" algn="l">
              <a:lnSpc>
                <a:spcPts val="2200"/>
              </a:lnSpc>
              <a:spcBef>
                <a:spcPts val="430"/>
              </a:spcBef>
              <a:spcAft>
                <a:spcPts val="0"/>
              </a:spcAft>
              <a:buFont typeface="Symbol"/>
              <a:buChar char="·"/>
            </a:pPr>
            <a:r>
              <a:rPr lang="it-IT" sz="1800" spc="-30">
                <a:solidFill>
                  <a:srgbClr val="000000"/>
                </a:solidFill>
                <a:latin typeface="Arial" panose="02020603050405020304" pitchFamily="2"/>
              </a:rPr>
              <a:t>Svolge attività di ricerca in ambito internistico </a:t>
            </a:r>
          </a:p>
          <a:p>
            <a:pPr marL="365760" marR="0" indent="365760" algn="l">
              <a:lnSpc>
                <a:spcPts val="2200"/>
              </a:lnSpc>
              <a:spcBef>
                <a:spcPts val="435"/>
              </a:spcBef>
              <a:spcAft>
                <a:spcPts val="0"/>
              </a:spcAft>
              <a:buFont typeface="Symbol"/>
              <a:buChar char="·"/>
            </a:pPr>
            <a:r>
              <a:rPr lang="it-IT" sz="1800" spc="-35">
                <a:solidFill>
                  <a:srgbClr val="000000"/>
                </a:solidFill>
                <a:latin typeface="Arial" panose="02020603050405020304" pitchFamily="2"/>
              </a:rPr>
              <a:t>Assicura un’assistenza di alta qualità </a:t>
            </a:r>
          </a:p>
          <a:p>
            <a:pPr marL="365760" marR="182880" indent="365760" algn="l">
              <a:lnSpc>
                <a:spcPts val="2200"/>
              </a:lnSpc>
              <a:spcBef>
                <a:spcPts val="430"/>
              </a:spcBef>
              <a:spcAft>
                <a:spcPts val="0"/>
              </a:spcAft>
              <a:buFont typeface="Symbol"/>
              <a:buChar char="·"/>
            </a:pPr>
            <a:r>
              <a:rPr lang="it-IT" sz="1800" spc="0">
                <a:solidFill>
                  <a:srgbClr val="000000"/>
                </a:solidFill>
                <a:latin typeface="Arial" panose="02020603050405020304" pitchFamily="2"/>
              </a:rPr>
              <a:t>L’ UOC Clinica Medica si occupa della diagnosi , assistenza e trattamento delle patologie internistiche a decorso acuto, sub-acuto e cronico; </a:t>
            </a:r>
          </a:p>
          <a:p>
            <a:pPr marL="365760" marR="320040" indent="365760" algn="l">
              <a:lnSpc>
                <a:spcPts val="2200"/>
              </a:lnSpc>
              <a:spcBef>
                <a:spcPts val="435"/>
              </a:spcBef>
              <a:spcAft>
                <a:spcPts val="0"/>
              </a:spcAft>
              <a:buFont typeface="Symbol"/>
              <a:buChar char="·"/>
            </a:pPr>
            <a:r>
              <a:rPr lang="it-IT" sz="1800" spc="-25">
                <a:solidFill>
                  <a:srgbClr val="000000"/>
                </a:solidFill>
                <a:latin typeface="Arial" panose="02020603050405020304" pitchFamily="2"/>
              </a:rPr>
              <a:t>offre una attività di speciale competenza per le patologie dell’ipertensione arteriosa e delle sue complicanze e per le patologie e allergo-immunologiche </a:t>
            </a:r>
          </a:p>
          <a:p>
            <a:pPr marL="365760" marR="365760" indent="365760" algn="l">
              <a:lnSpc>
                <a:spcPts val="2200"/>
              </a:lnSpc>
              <a:spcBef>
                <a:spcPts val="430"/>
              </a:spcBef>
              <a:spcAft>
                <a:spcPts val="5065"/>
              </a:spcAft>
              <a:buFont typeface="Symbol"/>
              <a:buChar char="·"/>
            </a:pPr>
            <a:r>
              <a:rPr lang="it-IT" sz="1800" spc="-30">
                <a:solidFill>
                  <a:srgbClr val="000000"/>
                </a:solidFill>
                <a:latin typeface="Arial" panose="02020603050405020304" pitchFamily="2"/>
              </a:rPr>
              <a:t>Sviluppa attività di alta specializzazione, coerentemente con la mission del dipartimento in specifici settori per garantire ai pazienti un’offerta assistenziale in linea con i continui progressi nel campo internistico </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egnaposto testo 6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68" name="Segnaposto testo 667"/>
          <p:cNvSpPr>
            <a:spLocks noGrp="1"/>
          </p:cNvSpPr>
          <p:nvPr>
            <p:ph type="body" idx="10"/>
          </p:nvPr>
        </p:nvSpPr>
        <p:spPr>
          <a:xfrm>
            <a:off x="1127760" y="2125345"/>
            <a:ext cx="8597900" cy="5086350"/>
          </a:xfrm>
          <a:prstGeom prst="rect">
            <a:avLst/>
          </a:prstGeom>
          <a:noFill/>
          <a:ln w="0" cmpd="sng">
            <a:noFill/>
            <a:prstDash val="solid"/>
          </a:ln>
        </p:spPr>
        <p:txBody>
          <a:bodyPr vert="horz" lIns="0" tIns="0" rIns="0" bIns="0" anchor="t"/>
          <a:lstStyle>
            <a:lvl1pPr marL="365070" marR="0" indent="0" algn="just">
              <a:lnSpc>
                <a:spcPts val="3308"/>
              </a:lnSpc>
              <a:spcBef>
                <a:spcPts val="0"/>
              </a:spcBef>
              <a:spcAft>
                <a:spcPts val="12810"/>
              </a:spcAft>
              <a:defRPr/>
            </a:lvl1pPr>
          </a:lstStyle>
          <a:p>
            <a:pPr marL="0" marR="0" indent="0" algn="just">
              <a:lnSpc>
                <a:spcPts val="2800"/>
              </a:lnSpc>
              <a:spcAft>
                <a:spcPts val="0"/>
              </a:spcAft>
            </a:pPr>
            <a:r>
              <a:rPr lang="it-IT" sz="1400" spc="0">
                <a:solidFill>
                  <a:srgbClr val="330066"/>
                </a:solidFill>
                <a:latin typeface="Arial" panose="02020603050405020304" pitchFamily="2"/>
              </a:rPr>
              <a:t></a:t>
            </a:r>
            <a:r>
              <a:rPr lang="it-IT" sz="2400" spc="0">
                <a:solidFill>
                  <a:srgbClr val="000000"/>
                </a:solidFill>
                <a:latin typeface="Arial" panose="02020603050405020304" pitchFamily="2"/>
              </a:rPr>
              <a:t> Garantire il miglioramento qualitativo continuo attraverso </a:t>
            </a:r>
          </a:p>
          <a:p>
            <a:pPr marL="320040" marR="0" indent="0" algn="just">
              <a:lnSpc>
                <a:spcPts val="2900"/>
              </a:lnSpc>
              <a:spcBef>
                <a:spcPts val="0"/>
              </a:spcBef>
              <a:spcAft>
                <a:spcPts val="0"/>
              </a:spcAft>
            </a:pPr>
            <a:r>
              <a:rPr lang="it-IT" sz="2400" spc="-44">
                <a:solidFill>
                  <a:srgbClr val="000000"/>
                </a:solidFill>
                <a:latin typeface="Arial" panose="02020603050405020304" pitchFamily="2"/>
              </a:rPr>
              <a:t>un processo cha nasce dall’ambito assistenziale e ad esso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ritorna attraverso gli strumenti della ricerca e della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formazione. Questo anche attraverso il consolidamento 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miglioramento delle strategie di svolgimento di funzioni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didattiche, formative pre e post-laurea basate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sull’integrazione delle competenze dei diversi settori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diagnostici ed assistenziali dell’UO, e con il perseguimento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e sviluppo di progetti di ricerca in ambito clinico ed </a:t>
            </a:r>
          </a:p>
          <a:p>
            <a:pPr marL="320040" marR="0" indent="0" algn="just">
              <a:lnSpc>
                <a:spcPts val="2900"/>
              </a:lnSpc>
              <a:spcBef>
                <a:spcPts val="0"/>
              </a:spcBef>
              <a:spcAft>
                <a:spcPts val="11230"/>
              </a:spcAft>
            </a:pPr>
            <a:r>
              <a:rPr lang="it-IT" sz="2400" spc="-55">
                <a:solidFill>
                  <a:srgbClr val="000000"/>
                </a:solidFill>
                <a:latin typeface="Arial" panose="02020603050405020304" pitchFamily="2"/>
              </a:rPr>
              <a:t>epidemiologico. </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egnaposto testo 6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76" name="Segnaposto testo 675"/>
          <p:cNvSpPr>
            <a:spLocks noGrp="1"/>
          </p:cNvSpPr>
          <p:nvPr>
            <p:ph type="body" idx="10"/>
          </p:nvPr>
        </p:nvSpPr>
        <p:spPr>
          <a:xfrm>
            <a:off x="770892" y="2030732"/>
            <a:ext cx="9147175" cy="5180965"/>
          </a:xfrm>
          <a:prstGeom prst="rect">
            <a:avLst/>
          </a:prstGeom>
          <a:noFill/>
          <a:ln w="0" cmpd="sng">
            <a:noFill/>
            <a:prstDash val="solid"/>
          </a:ln>
        </p:spPr>
        <p:txBody>
          <a:bodyPr vert="horz" lIns="0" tIns="635" rIns="0" bIns="0" anchor="t"/>
          <a:lstStyle>
            <a:lvl1pPr marL="625834" marR="0" indent="0" algn="just">
              <a:lnSpc>
                <a:spcPts val="3308"/>
              </a:lnSpc>
              <a:spcBef>
                <a:spcPts val="0"/>
              </a:spcBef>
              <a:spcAft>
                <a:spcPts val="479"/>
              </a:spcAft>
              <a:buFont typeface="Symbol"/>
              <a:buChar char="·"/>
              <a:defRPr/>
            </a:lvl1pPr>
          </a:lstStyle>
          <a:p>
            <a:pPr marL="228600" marR="0" indent="0" algn="just">
              <a:lnSpc>
                <a:spcPts val="2900"/>
              </a:lnSpc>
              <a:spcAft>
                <a:spcPts val="0"/>
              </a:spcAft>
            </a:pPr>
            <a:r>
              <a:rPr lang="it-IT" sz="2400" spc="-40">
                <a:solidFill>
                  <a:srgbClr val="000000"/>
                </a:solidFill>
                <a:latin typeface="Arial" panose="02020603050405020304" pitchFamily="2"/>
              </a:rPr>
              <a:t>In accordo con la politica del Dipartimento l’UOC Clinica Medica </a:t>
            </a:r>
          </a:p>
          <a:p>
            <a:pPr marL="228600" marR="0" indent="0" algn="just">
              <a:lnSpc>
                <a:spcPts val="2900"/>
              </a:lnSpc>
              <a:spcBef>
                <a:spcPts val="0"/>
              </a:spcBef>
              <a:spcAft>
                <a:spcPts val="0"/>
              </a:spcAft>
            </a:pPr>
            <a:r>
              <a:rPr lang="it-IT" sz="2400" spc="-40">
                <a:solidFill>
                  <a:srgbClr val="000000"/>
                </a:solidFill>
                <a:latin typeface="Arial" panose="02020603050405020304" pitchFamily="2"/>
              </a:rPr>
              <a:t>si propone di perseguire i seguenti obiettivi generali: </a:t>
            </a:r>
          </a:p>
          <a:p>
            <a:pPr marL="22860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Promuovere la politica del razionale e corretto utilizzo delle </a:t>
            </a:r>
          </a:p>
          <a:p>
            <a:pPr marL="548640" marR="0" indent="0" algn="just">
              <a:lnSpc>
                <a:spcPts val="2900"/>
              </a:lnSpc>
              <a:spcBef>
                <a:spcPts val="0"/>
              </a:spcBef>
              <a:spcAft>
                <a:spcPts val="0"/>
              </a:spcAft>
            </a:pPr>
            <a:r>
              <a:rPr lang="it-IT" sz="2400" spc="-40">
                <a:solidFill>
                  <a:srgbClr val="000000"/>
                </a:solidFill>
                <a:latin typeface="Arial" panose="02020603050405020304" pitchFamily="2"/>
              </a:rPr>
              <a:t>risorse coinvolgendo tutte le figure professionali operanti; </a:t>
            </a:r>
          </a:p>
          <a:p>
            <a:pPr marL="22860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Contribuire in accordo con le direttive aziendali e </a:t>
            </a:r>
          </a:p>
          <a:p>
            <a:pPr marL="548640" marR="0" indent="0" algn="just">
              <a:lnSpc>
                <a:spcPts val="2900"/>
              </a:lnSpc>
              <a:spcBef>
                <a:spcPts val="0"/>
              </a:spcBef>
              <a:spcAft>
                <a:spcPts val="0"/>
              </a:spcAft>
            </a:pPr>
            <a:r>
              <a:rPr lang="it-IT" sz="2400" spc="-40">
                <a:solidFill>
                  <a:srgbClr val="000000"/>
                </a:solidFill>
                <a:latin typeface="Arial" panose="02020603050405020304" pitchFamily="2"/>
              </a:rPr>
              <a:t>dipartimentali al raggiungimento degli obiettivi di budget; </a:t>
            </a:r>
          </a:p>
          <a:p>
            <a:pPr marL="228600" marR="0" indent="320040" algn="just">
              <a:lnSpc>
                <a:spcPts val="2900"/>
              </a:lnSpc>
              <a:spcBef>
                <a:spcPts val="575"/>
              </a:spcBef>
              <a:spcAft>
                <a:spcPts val="0"/>
              </a:spcAft>
              <a:buFont typeface="Symbol"/>
              <a:buChar char="·"/>
            </a:pPr>
            <a:r>
              <a:rPr lang="it-IT" sz="2400" spc="-40">
                <a:solidFill>
                  <a:srgbClr val="000000"/>
                </a:solidFill>
                <a:latin typeface="Arial" panose="02020603050405020304" pitchFamily="2"/>
              </a:rPr>
              <a:t>Erogare assistenza completa e qualificata attraverso le </a:t>
            </a:r>
          </a:p>
          <a:p>
            <a:pPr marL="548640" marR="0" indent="0" algn="just">
              <a:lnSpc>
                <a:spcPts val="2900"/>
              </a:lnSpc>
              <a:spcBef>
                <a:spcPts val="0"/>
              </a:spcBef>
              <a:spcAft>
                <a:spcPts val="0"/>
              </a:spcAft>
            </a:pPr>
            <a:r>
              <a:rPr lang="it-IT" sz="2400" spc="-44">
                <a:solidFill>
                  <a:srgbClr val="000000"/>
                </a:solidFill>
                <a:latin typeface="Arial" panose="02020603050405020304" pitchFamily="2"/>
              </a:rPr>
              <a:t>integrazioni di competenze professionali convergenti, </a:t>
            </a:r>
          </a:p>
          <a:p>
            <a:pPr marL="548640" marR="0" indent="0" algn="just">
              <a:lnSpc>
                <a:spcPts val="2900"/>
              </a:lnSpc>
              <a:spcBef>
                <a:spcPts val="0"/>
              </a:spcBef>
              <a:spcAft>
                <a:spcPts val="0"/>
              </a:spcAft>
            </a:pPr>
            <a:r>
              <a:rPr lang="it-IT" sz="2400" spc="-40">
                <a:solidFill>
                  <a:srgbClr val="000000"/>
                </a:solidFill>
                <a:latin typeface="Arial" panose="02020603050405020304" pitchFamily="2"/>
              </a:rPr>
              <a:t>utilizzando modelli organizzativi appropriati; </a:t>
            </a:r>
          </a:p>
          <a:p>
            <a:pPr marL="22860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Garantire la migliore qualità delle prestazioni assistenziali e </a:t>
            </a:r>
          </a:p>
          <a:p>
            <a:pPr marL="548640" marR="0" indent="0" algn="just">
              <a:lnSpc>
                <a:spcPts val="2900"/>
              </a:lnSpc>
              <a:spcBef>
                <a:spcPts val="0"/>
              </a:spcBef>
              <a:spcAft>
                <a:spcPts val="0"/>
              </a:spcAft>
            </a:pPr>
            <a:r>
              <a:rPr lang="it-IT" sz="2400" spc="-25">
                <a:solidFill>
                  <a:srgbClr val="000000"/>
                </a:solidFill>
                <a:latin typeface="Arial" panose="02020603050405020304" pitchFamily="2"/>
              </a:rPr>
              <a:t>diagnostico terapeutiche; </a:t>
            </a:r>
          </a:p>
          <a:p>
            <a:pPr marL="228600" marR="0" indent="320040" algn="just">
              <a:lnSpc>
                <a:spcPts val="2900"/>
              </a:lnSpc>
              <a:spcBef>
                <a:spcPts val="580"/>
              </a:spcBef>
              <a:spcAft>
                <a:spcPts val="0"/>
              </a:spcAft>
              <a:buFont typeface="Symbol"/>
              <a:buChar char="·"/>
            </a:pPr>
            <a:r>
              <a:rPr lang="it-IT" sz="2400" spc="-35">
                <a:solidFill>
                  <a:srgbClr val="000000"/>
                </a:solidFill>
                <a:latin typeface="Arial" panose="02020603050405020304" pitchFamily="2"/>
              </a:rPr>
              <a:t>Applicare i protocolli e le procedure specifiche rivolte alla </a:t>
            </a:r>
          </a:p>
          <a:p>
            <a:pPr marL="548640" marR="0" indent="0" algn="just">
              <a:lnSpc>
                <a:spcPts val="2900"/>
              </a:lnSpc>
              <a:spcBef>
                <a:spcPts val="0"/>
              </a:spcBef>
              <a:spcAft>
                <a:spcPts val="420"/>
              </a:spcAft>
            </a:pPr>
            <a:r>
              <a:rPr lang="it-IT" sz="2400" spc="-44">
                <a:solidFill>
                  <a:srgbClr val="000000"/>
                </a:solidFill>
                <a:latin typeface="Arial" panose="02020603050405020304" pitchFamily="2"/>
              </a:rPr>
              <a:t>riduzione delle complicanze e del rischio. </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egnaposto testo 6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84" name="Segnaposto testo 683"/>
          <p:cNvSpPr>
            <a:spLocks noGrp="1"/>
          </p:cNvSpPr>
          <p:nvPr>
            <p:ph type="body" idx="10"/>
          </p:nvPr>
        </p:nvSpPr>
        <p:spPr>
          <a:xfrm>
            <a:off x="770892" y="2030094"/>
            <a:ext cx="9147175" cy="5181601"/>
          </a:xfrm>
          <a:prstGeom prst="rect">
            <a:avLst/>
          </a:prstGeom>
          <a:noFill/>
          <a:ln w="0" cmpd="sng">
            <a:noFill/>
            <a:prstDash val="solid"/>
          </a:ln>
        </p:spPr>
        <p:txBody>
          <a:bodyPr vert="horz" lIns="0" tIns="0" rIns="0" bIns="0" anchor="t"/>
          <a:lstStyle>
            <a:lvl1pPr marL="625834" marR="0" indent="0" algn="just">
              <a:lnSpc>
                <a:spcPts val="2738"/>
              </a:lnSpc>
              <a:spcBef>
                <a:spcPts val="0"/>
              </a:spcBef>
              <a:spcAft>
                <a:spcPts val="5453"/>
              </a:spcAft>
              <a:buFont typeface="Symbol"/>
              <a:buChar char="·"/>
              <a:defRPr/>
            </a:lvl1pPr>
          </a:lstStyle>
          <a:p>
            <a:pPr marL="228600" marR="0" indent="320040" algn="just">
              <a:lnSpc>
                <a:spcPts val="2400"/>
              </a:lnSpc>
              <a:spcAft>
                <a:spcPts val="0"/>
              </a:spcAft>
              <a:buFont typeface="Symbol"/>
              <a:buChar char="·"/>
            </a:pPr>
            <a:r>
              <a:rPr lang="it-IT" sz="2100" spc="0">
                <a:solidFill>
                  <a:srgbClr val="000000"/>
                </a:solidFill>
                <a:latin typeface="Arial" panose="02020603050405020304" pitchFamily="2"/>
              </a:rPr>
              <a:t>Svolgimento di attività di ricerca in ambito clinico ed epidemiologico;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Attività didattico-formativo e di tutoraggio agli studenti iscritti ai CdL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dell’Università di Ferrara, ai tirocinanti neolaureati, ai medici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specializzandi, e a tutti i medici che, a vario titolo, frequentano la struttura;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Organizzazione e svolgimento di corsi di aggiornamento, seminari,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convegni, rivolti a tutti i professionisti afferenti alla UOC, al Dipartimento e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a tutti coloro che siano interessati agli argomenti di volte in volta trattati;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Sviluppao di attività clinica di alta qualità nel settore internistico </a:t>
            </a:r>
          </a:p>
          <a:p>
            <a:pPr marL="228600" marR="0" indent="320040" algn="just">
              <a:lnSpc>
                <a:spcPts val="2400"/>
              </a:lnSpc>
              <a:spcBef>
                <a:spcPts val="480"/>
              </a:spcBef>
              <a:spcAft>
                <a:spcPts val="0"/>
              </a:spcAft>
              <a:buFont typeface="Symbol"/>
              <a:buChar char="·"/>
            </a:pPr>
            <a:r>
              <a:rPr lang="it-IT" sz="2100" spc="5">
                <a:solidFill>
                  <a:srgbClr val="000000"/>
                </a:solidFill>
                <a:latin typeface="Arial" panose="02020603050405020304" pitchFamily="2"/>
              </a:rPr>
              <a:t>Sviluppo dii programmi di audit con il coinvolgimento di tutte le figure </a:t>
            </a:r>
          </a:p>
          <a:p>
            <a:pPr marL="548640" marR="0" indent="0" algn="just">
              <a:lnSpc>
                <a:spcPts val="2400"/>
              </a:lnSpc>
              <a:spcBef>
                <a:spcPts val="0"/>
              </a:spcBef>
              <a:spcAft>
                <a:spcPts val="0"/>
              </a:spcAft>
            </a:pPr>
            <a:r>
              <a:rPr lang="it-IT" sz="2100" spc="-5">
                <a:solidFill>
                  <a:srgbClr val="000000"/>
                </a:solidFill>
                <a:latin typeface="Arial" panose="02020603050405020304" pitchFamily="2"/>
              </a:rPr>
              <a:t>professionali operanti nelle strutture;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Particolare attenzione alla gestione della sicurezza e del rischio per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pazienti ed addetti che si concretizza nell’adesione alle procedure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aziendali specifiche (cadute da letto, prevenzione e trattamento delle </a:t>
            </a:r>
          </a:p>
          <a:p>
            <a:pPr marL="548640" marR="0" indent="0" algn="just">
              <a:lnSpc>
                <a:spcPts val="2400"/>
              </a:lnSpc>
              <a:spcBef>
                <a:spcPts val="0"/>
              </a:spcBef>
              <a:spcAft>
                <a:spcPts val="4780"/>
              </a:spcAft>
            </a:pPr>
            <a:r>
              <a:rPr lang="it-IT" sz="2100" spc="-5">
                <a:solidFill>
                  <a:srgbClr val="000000"/>
                </a:solidFill>
                <a:latin typeface="Arial" panose="02020603050405020304" pitchFamily="2"/>
              </a:rPr>
              <a:t>lesioni da pressione, progetto S.I.O.S) </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egnaposto testo 6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92" name="Segnaposto testo 691"/>
          <p:cNvSpPr>
            <a:spLocks noGrp="1"/>
          </p:cNvSpPr>
          <p:nvPr>
            <p:ph type="body" idx="10"/>
          </p:nvPr>
        </p:nvSpPr>
        <p:spPr>
          <a:xfrm>
            <a:off x="1337945" y="2030094"/>
            <a:ext cx="8382000" cy="5181601"/>
          </a:xfrm>
          <a:prstGeom prst="rect">
            <a:avLst/>
          </a:prstGeom>
          <a:noFill/>
          <a:ln w="0" cmpd="sng">
            <a:noFill/>
            <a:prstDash val="solid"/>
          </a:ln>
        </p:spPr>
        <p:txBody>
          <a:bodyPr vert="horz" lIns="0" tIns="85060" rIns="0" bIns="0" anchor="t"/>
          <a:lstStyle>
            <a:lvl1pPr marL="0" marR="0" indent="417222" algn="just">
              <a:lnSpc>
                <a:spcPts val="2624"/>
              </a:lnSpc>
              <a:spcBef>
                <a:spcPts val="662"/>
              </a:spcBef>
              <a:spcAft>
                <a:spcPts val="5641"/>
              </a:spcAft>
              <a:buFont typeface="Symbol"/>
              <a:buChar char="·"/>
              <a:defRPr/>
            </a:lvl1pPr>
          </a:lstStyle>
          <a:p>
            <a:pPr marL="0" marR="0" indent="365760" algn="just">
              <a:lnSpc>
                <a:spcPts val="2300"/>
              </a:lnSpc>
              <a:spcAft>
                <a:spcPts val="0"/>
              </a:spcAft>
              <a:buFont typeface="Symbol"/>
              <a:buChar char="·"/>
            </a:pPr>
            <a:r>
              <a:rPr lang="it-IT" sz="2400" spc="-44">
                <a:solidFill>
                  <a:srgbClr val="000000"/>
                </a:solidFill>
                <a:latin typeface="Arial" panose="02020603050405020304" pitchFamily="2"/>
              </a:rPr>
              <a:t>Funzione renale e malattie metaboliche e cardiovascolari </a:t>
            </a:r>
          </a:p>
          <a:p>
            <a:pPr marL="365760" marR="0" indent="0" algn="just">
              <a:lnSpc>
                <a:spcPts val="2300"/>
              </a:lnSpc>
              <a:spcBef>
                <a:spcPts val="10"/>
              </a:spcBef>
              <a:spcAft>
                <a:spcPts val="0"/>
              </a:spcAft>
            </a:pPr>
            <a:r>
              <a:rPr lang="it-IT" sz="2400" spc="-44">
                <a:solidFill>
                  <a:srgbClr val="000000"/>
                </a:solidFill>
                <a:latin typeface="Arial" panose="02020603050405020304" pitchFamily="2"/>
              </a:rPr>
              <a:t>(diabete mellito, infarto miocardico, embolia polmonare, </a:t>
            </a:r>
          </a:p>
          <a:p>
            <a:pPr marL="365760" marR="0" indent="0" algn="just">
              <a:lnSpc>
                <a:spcPts val="2300"/>
              </a:lnSpc>
              <a:spcBef>
                <a:spcPts val="5"/>
              </a:spcBef>
              <a:spcAft>
                <a:spcPts val="0"/>
              </a:spcAft>
            </a:pPr>
            <a:r>
              <a:rPr lang="it-IT" sz="2400" spc="-50">
                <a:solidFill>
                  <a:srgbClr val="000000"/>
                </a:solidFill>
                <a:latin typeface="Arial" panose="02020603050405020304" pitchFamily="2"/>
              </a:rPr>
              <a:t>ictus); sindrome cardio-renale; </a:t>
            </a:r>
          </a:p>
          <a:p>
            <a:pPr marL="0" marR="0" indent="365760" algn="just">
              <a:lnSpc>
                <a:spcPts val="2300"/>
              </a:lnSpc>
              <a:spcBef>
                <a:spcPts val="580"/>
              </a:spcBef>
              <a:spcAft>
                <a:spcPts val="0"/>
              </a:spcAft>
              <a:buFont typeface="Symbol"/>
              <a:buChar char="·"/>
            </a:pPr>
            <a:r>
              <a:rPr lang="it-IT" sz="2400" spc="-44">
                <a:solidFill>
                  <a:srgbClr val="000000"/>
                </a:solidFill>
                <a:latin typeface="Arial" panose="02020603050405020304" pitchFamily="2"/>
              </a:rPr>
              <a:t>Cronobiologia clinica e cronoepidemiologia delle </a:t>
            </a:r>
          </a:p>
          <a:p>
            <a:pPr marL="365760" marR="0" indent="0" algn="just">
              <a:lnSpc>
                <a:spcPts val="2300"/>
              </a:lnSpc>
              <a:spcBef>
                <a:spcPts val="0"/>
              </a:spcBef>
              <a:spcAft>
                <a:spcPts val="0"/>
              </a:spcAft>
            </a:pPr>
            <a:r>
              <a:rPr lang="it-IT" sz="2400" spc="-40">
                <a:solidFill>
                  <a:srgbClr val="000000"/>
                </a:solidFill>
                <a:latin typeface="Arial" panose="02020603050405020304" pitchFamily="2"/>
              </a:rPr>
              <a:t>patologie acute cardiovascolari, potenziali fattori di </a:t>
            </a:r>
          </a:p>
          <a:p>
            <a:pPr marL="365760" marR="0" indent="0" algn="just">
              <a:lnSpc>
                <a:spcPts val="2300"/>
              </a:lnSpc>
              <a:spcBef>
                <a:spcPts val="5"/>
              </a:spcBef>
              <a:spcAft>
                <a:spcPts val="0"/>
              </a:spcAft>
            </a:pPr>
            <a:r>
              <a:rPr lang="it-IT" sz="2400" spc="-44">
                <a:solidFill>
                  <a:srgbClr val="000000"/>
                </a:solidFill>
                <a:latin typeface="Arial" panose="02020603050405020304" pitchFamily="2"/>
              </a:rPr>
              <a:t>rischio, outcome clinico e strategie terapeutiche; </a:t>
            </a:r>
          </a:p>
          <a:p>
            <a:pPr marL="0" marR="0" indent="365760" algn="just">
              <a:lnSpc>
                <a:spcPts val="2300"/>
              </a:lnSpc>
              <a:spcBef>
                <a:spcPts val="580"/>
              </a:spcBef>
              <a:spcAft>
                <a:spcPts val="0"/>
              </a:spcAft>
              <a:buFont typeface="Symbol"/>
              <a:buChar char="·"/>
            </a:pPr>
            <a:r>
              <a:rPr lang="it-IT" sz="2400" spc="-40">
                <a:solidFill>
                  <a:srgbClr val="000000"/>
                </a:solidFill>
                <a:latin typeface="Arial" panose="02020603050405020304" pitchFamily="2"/>
              </a:rPr>
              <a:t>Arteriopatia obliterante cronica degli arti inferiori, </a:t>
            </a:r>
          </a:p>
          <a:p>
            <a:pPr marL="365760" marR="0" indent="0" algn="just">
              <a:lnSpc>
                <a:spcPts val="2300"/>
              </a:lnSpc>
              <a:spcBef>
                <a:spcPts val="0"/>
              </a:spcBef>
              <a:spcAft>
                <a:spcPts val="0"/>
              </a:spcAft>
            </a:pPr>
            <a:r>
              <a:rPr lang="it-IT" sz="2400" spc="-44">
                <a:solidFill>
                  <a:srgbClr val="000000"/>
                </a:solidFill>
                <a:latin typeface="Arial" panose="02020603050405020304" pitchFamily="2"/>
              </a:rPr>
              <a:t>comorbidità cardiovascolare, esercizio fisico </a:t>
            </a:r>
          </a:p>
          <a:p>
            <a:pPr marL="365760" marR="0" indent="0" algn="just">
              <a:lnSpc>
                <a:spcPts val="2300"/>
              </a:lnSpc>
              <a:spcBef>
                <a:spcPts val="0"/>
              </a:spcBef>
              <a:spcAft>
                <a:spcPts val="0"/>
              </a:spcAft>
            </a:pPr>
            <a:r>
              <a:rPr lang="it-IT" sz="2400" spc="-40">
                <a:solidFill>
                  <a:srgbClr val="000000"/>
                </a:solidFill>
                <a:latin typeface="Arial" panose="02020603050405020304" pitchFamily="2"/>
              </a:rPr>
              <a:t>personalizzato, analisi di qualità della vita e relazione </a:t>
            </a:r>
          </a:p>
          <a:p>
            <a:pPr marL="365760" marR="0" indent="0" algn="just">
              <a:lnSpc>
                <a:spcPts val="2300"/>
              </a:lnSpc>
              <a:spcBef>
                <a:spcPts val="5"/>
              </a:spcBef>
              <a:spcAft>
                <a:spcPts val="0"/>
              </a:spcAft>
            </a:pPr>
            <a:r>
              <a:rPr lang="it-IT" sz="2400" spc="-55">
                <a:solidFill>
                  <a:srgbClr val="000000"/>
                </a:solidFill>
                <a:latin typeface="Arial" panose="02020603050405020304" pitchFamily="2"/>
              </a:rPr>
              <a:t>costo-efficacia. </a:t>
            </a:r>
          </a:p>
          <a:p>
            <a:pPr marL="0" marR="0" indent="365760" algn="just">
              <a:lnSpc>
                <a:spcPts val="2300"/>
              </a:lnSpc>
              <a:spcBef>
                <a:spcPts val="590"/>
              </a:spcBef>
              <a:spcAft>
                <a:spcPts val="0"/>
              </a:spcAft>
              <a:buFont typeface="Symbol"/>
              <a:buChar char="·"/>
            </a:pPr>
            <a:r>
              <a:rPr lang="it-IT" sz="2400" spc="-40">
                <a:solidFill>
                  <a:srgbClr val="000000"/>
                </a:solidFill>
                <a:latin typeface="Arial" panose="02020603050405020304" pitchFamily="2"/>
              </a:rPr>
              <a:t>Aeroallergeni e pollinosi; allergia alimentare e da </a:t>
            </a:r>
          </a:p>
          <a:p>
            <a:pPr marL="365760" marR="0" indent="0" algn="just">
              <a:lnSpc>
                <a:spcPts val="2300"/>
              </a:lnSpc>
              <a:spcBef>
                <a:spcPts val="0"/>
              </a:spcBef>
              <a:spcAft>
                <a:spcPts val="0"/>
              </a:spcAft>
            </a:pPr>
            <a:r>
              <a:rPr lang="it-IT" sz="2400" spc="-44">
                <a:solidFill>
                  <a:srgbClr val="000000"/>
                </a:solidFill>
                <a:latin typeface="Arial" panose="02020603050405020304" pitchFamily="2"/>
              </a:rPr>
              <a:t>inalanti; epidemiologia delle reazioni avverse a farmaci; </a:t>
            </a:r>
          </a:p>
          <a:p>
            <a:pPr marL="0" marR="0" indent="365760" algn="just">
              <a:lnSpc>
                <a:spcPts val="2300"/>
              </a:lnSpc>
              <a:spcBef>
                <a:spcPts val="580"/>
              </a:spcBef>
              <a:spcAft>
                <a:spcPts val="0"/>
              </a:spcAft>
              <a:buFont typeface="Symbol"/>
              <a:buChar char="·"/>
            </a:pPr>
            <a:r>
              <a:rPr lang="it-IT" sz="2400" spc="-44">
                <a:solidFill>
                  <a:srgbClr val="000000"/>
                </a:solidFill>
                <a:latin typeface="Arial" panose="02020603050405020304" pitchFamily="2"/>
              </a:rPr>
              <a:t>Ipertensione, ritmi biologici e cronoterapia. </a:t>
            </a:r>
          </a:p>
          <a:p>
            <a:pPr marL="0" marR="0" indent="365760" algn="just">
              <a:lnSpc>
                <a:spcPts val="2300"/>
              </a:lnSpc>
              <a:spcBef>
                <a:spcPts val="580"/>
              </a:spcBef>
              <a:spcAft>
                <a:spcPts val="4945"/>
              </a:spcAft>
              <a:buFont typeface="Symbol"/>
              <a:buChar char="·"/>
            </a:pPr>
            <a:r>
              <a:rPr lang="it-IT" sz="2400" spc="-44">
                <a:solidFill>
                  <a:srgbClr val="000000"/>
                </a:solidFill>
                <a:latin typeface="Arial" panose="02020603050405020304" pitchFamily="2"/>
              </a:rPr>
              <a:t>Gastroenterologia: obesità, nutrizione, epatopatie </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34753" y="302737"/>
            <a:ext cx="9625489" cy="1259946"/>
          </a:xfrm>
          <a:prstGeom prst="rect">
            <a:avLst/>
          </a:prstGeom>
        </p:spPr>
        <p:txBody>
          <a:bodyPr lIns="104269" tIns="52135" rIns="104269" bIns="52135"/>
          <a:lstStyle/>
          <a:p>
            <a:r>
              <a:rPr lang="it-IT" smtClean="0"/>
              <a:t>Fare clic per modificare lo stile del titolo</a:t>
            </a:r>
            <a:endParaRPr lang="it-IT"/>
          </a:p>
        </p:txBody>
      </p:sp>
      <p:sp>
        <p:nvSpPr>
          <p:cNvPr id="3" name="Segnaposto contenuto 2"/>
          <p:cNvSpPr>
            <a:spLocks noGrp="1"/>
          </p:cNvSpPr>
          <p:nvPr>
            <p:ph idx="1"/>
          </p:nvPr>
        </p:nvSpPr>
        <p:spPr>
          <a:xfrm>
            <a:off x="534753" y="1763928"/>
            <a:ext cx="9625489" cy="4989036"/>
          </a:xfrm>
          <a:prstGeom prst="rect">
            <a:avLst/>
          </a:prstGeom>
        </p:spPr>
        <p:txBody>
          <a:bodyPr lIns="104269" tIns="52135" rIns="104269" bIns="52135"/>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534749" y="6884204"/>
            <a:ext cx="2495497" cy="524977"/>
          </a:xfrm>
          <a:prstGeom prst="rect">
            <a:avLst/>
          </a:prstGeom>
          <a:ln/>
        </p:spPr>
        <p:txBody>
          <a:bodyPr lIns="104269" tIns="52135" rIns="104269" bIns="52135"/>
          <a:lstStyle>
            <a:lvl1pPr>
              <a:defRPr/>
            </a:lvl1pPr>
          </a:lstStyle>
          <a:p>
            <a:pPr>
              <a:defRPr/>
            </a:pPr>
            <a:endParaRPr lang="it-IT" altLang="it-IT"/>
          </a:p>
        </p:txBody>
      </p:sp>
      <p:sp>
        <p:nvSpPr>
          <p:cNvPr id="5" name="Rectangle 5"/>
          <p:cNvSpPr>
            <a:spLocks noGrp="1" noChangeArrowheads="1"/>
          </p:cNvSpPr>
          <p:nvPr>
            <p:ph type="ftr" sz="quarter" idx="11"/>
          </p:nvPr>
        </p:nvSpPr>
        <p:spPr>
          <a:xfrm>
            <a:off x="3654121" y="6884204"/>
            <a:ext cx="3386746" cy="524977"/>
          </a:xfrm>
          <a:prstGeom prst="rect">
            <a:avLst/>
          </a:prstGeom>
          <a:ln/>
        </p:spPr>
        <p:txBody>
          <a:bodyPr lIns="104269" tIns="52135" rIns="104269" bIns="52135"/>
          <a:lstStyle>
            <a:lvl1pPr>
              <a:defRPr/>
            </a:lvl1pPr>
          </a:lstStyle>
          <a:p>
            <a:pPr>
              <a:defRPr/>
            </a:pPr>
            <a:endParaRPr lang="it-IT" altLang="it-IT"/>
          </a:p>
        </p:txBody>
      </p:sp>
      <p:sp>
        <p:nvSpPr>
          <p:cNvPr id="6" name="Rectangle 6"/>
          <p:cNvSpPr>
            <a:spLocks noGrp="1" noChangeArrowheads="1"/>
          </p:cNvSpPr>
          <p:nvPr>
            <p:ph type="sldNum" sz="quarter" idx="12"/>
          </p:nvPr>
        </p:nvSpPr>
        <p:spPr>
          <a:xfrm>
            <a:off x="7664745" y="6884204"/>
            <a:ext cx="2495497" cy="524977"/>
          </a:xfrm>
          <a:prstGeom prst="rect">
            <a:avLst/>
          </a:prstGeom>
          <a:ln/>
        </p:spPr>
        <p:txBody>
          <a:bodyPr lIns="104269" tIns="52135" rIns="104269" bIns="52135"/>
          <a:lstStyle>
            <a:lvl1pPr>
              <a:defRPr/>
            </a:lvl1pPr>
          </a:lstStyle>
          <a:p>
            <a:pPr>
              <a:defRPr/>
            </a:pPr>
            <a:fld id="{3165A559-5084-4060-8A1D-9B6C4B616099}" type="slidenum">
              <a:rPr lang="it-IT" altLang="it-IT"/>
              <a:pPr>
                <a:defRPr/>
              </a:pPr>
              <a:t>‹N›</a:t>
            </a:fld>
            <a:endParaRPr lang="it-IT" altLang="it-IT"/>
          </a:p>
        </p:txBody>
      </p:sp>
    </p:spTree>
    <p:extLst>
      <p:ext uri="{BB962C8B-B14F-4D97-AF65-F5344CB8AC3E}">
        <p14:creationId xmlns:p14="http://schemas.microsoft.com/office/powerpoint/2010/main" val="17184486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34749" y="6884204"/>
            <a:ext cx="2495497" cy="524977"/>
          </a:xfrm>
          <a:prstGeom prst="rect">
            <a:avLst/>
          </a:prstGeom>
          <a:ln/>
        </p:spPr>
        <p:txBody>
          <a:bodyPr lIns="104269" tIns="52135" rIns="104269" bIns="52135"/>
          <a:lstStyle>
            <a:lvl1pPr>
              <a:defRPr/>
            </a:lvl1pPr>
          </a:lstStyle>
          <a:p>
            <a:pPr>
              <a:defRPr/>
            </a:pPr>
            <a:endParaRPr lang="it-IT" altLang="it-IT"/>
          </a:p>
        </p:txBody>
      </p:sp>
      <p:sp>
        <p:nvSpPr>
          <p:cNvPr id="3" name="Rectangle 5"/>
          <p:cNvSpPr>
            <a:spLocks noGrp="1" noChangeArrowheads="1"/>
          </p:cNvSpPr>
          <p:nvPr>
            <p:ph type="ftr" sz="quarter" idx="11"/>
          </p:nvPr>
        </p:nvSpPr>
        <p:spPr>
          <a:xfrm>
            <a:off x="3654121" y="6884204"/>
            <a:ext cx="3386746" cy="524977"/>
          </a:xfrm>
          <a:prstGeom prst="rect">
            <a:avLst/>
          </a:prstGeom>
          <a:ln/>
        </p:spPr>
        <p:txBody>
          <a:bodyPr lIns="104269" tIns="52135" rIns="104269" bIns="52135"/>
          <a:lstStyle>
            <a:lvl1pPr>
              <a:defRPr/>
            </a:lvl1pPr>
          </a:lstStyle>
          <a:p>
            <a:pPr>
              <a:defRPr/>
            </a:pPr>
            <a:endParaRPr lang="it-IT" altLang="it-IT"/>
          </a:p>
        </p:txBody>
      </p:sp>
      <p:sp>
        <p:nvSpPr>
          <p:cNvPr id="4" name="Rectangle 6"/>
          <p:cNvSpPr>
            <a:spLocks noGrp="1" noChangeArrowheads="1"/>
          </p:cNvSpPr>
          <p:nvPr>
            <p:ph type="sldNum" sz="quarter" idx="12"/>
          </p:nvPr>
        </p:nvSpPr>
        <p:spPr>
          <a:xfrm>
            <a:off x="7664745" y="6884204"/>
            <a:ext cx="2495497" cy="524977"/>
          </a:xfrm>
          <a:prstGeom prst="rect">
            <a:avLst/>
          </a:prstGeom>
          <a:ln/>
        </p:spPr>
        <p:txBody>
          <a:bodyPr lIns="104269" tIns="52135" rIns="104269" bIns="52135"/>
          <a:lstStyle>
            <a:lvl1pPr>
              <a:defRPr/>
            </a:lvl1pPr>
          </a:lstStyle>
          <a:p>
            <a:pPr>
              <a:defRPr/>
            </a:pPr>
            <a:fld id="{C260FA19-0DBB-4A67-B9FC-CE90AEAEF9AA}" type="slidenum">
              <a:rPr lang="it-IT" altLang="it-IT"/>
              <a:pPr>
                <a:defRPr/>
              </a:pPr>
              <a:t>‹N›</a:t>
            </a:fld>
            <a:endParaRPr lang="it-IT" altLang="it-IT"/>
          </a:p>
        </p:txBody>
      </p:sp>
    </p:spTree>
    <p:extLst>
      <p:ext uri="{BB962C8B-B14F-4D97-AF65-F5344CB8AC3E}">
        <p14:creationId xmlns:p14="http://schemas.microsoft.com/office/powerpoint/2010/main" val="3094664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61_1_">
    <p:bg>
      <p:bgPr>
        <a:solidFill>
          <a:schemeClr val="bg1">
            <a:alpha val="0"/>
          </a:schemeClr>
        </a:solidFill>
        <a:effectLst/>
      </p:bgPr>
    </p:bg>
    <p:spTree>
      <p:nvGrpSpPr>
        <p:cNvPr id="1" name=""/>
        <p:cNvGrpSpPr/>
        <p:nvPr/>
      </p:nvGrpSpPr>
      <p:grpSpPr>
        <a:xfrm>
          <a:off x="0" y="0"/>
          <a:ext cx="0" cy="0"/>
          <a:chOff x="0" y="0"/>
          <a:chExt cx="0" cy="0"/>
        </a:xfrm>
      </p:grpSpPr>
      <p:sp>
        <p:nvSpPr>
          <p:cNvPr id="24" name="Segnaposto testo 23"/>
          <p:cNvSpPr>
            <a:spLocks noGrp="1"/>
          </p:cNvSpPr>
          <p:nvPr>
            <p:ph type="body" idx="10"/>
          </p:nvPr>
        </p:nvSpPr>
        <p:spPr>
          <a:xfrm>
            <a:off x="221330" y="1935420"/>
            <a:ext cx="1254433" cy="668471"/>
          </a:xfrm>
          <a:prstGeom prst="rect">
            <a:avLst/>
          </a:prstGeom>
          <a:noFill/>
          <a:ln w="0" cmpd="sng">
            <a:noFill/>
            <a:prstDash val="solid"/>
          </a:ln>
        </p:spPr>
        <p:txBody>
          <a:bodyPr vert="horz" lIns="0" tIns="0" rIns="0" bIns="0" anchor="t"/>
          <a:lstStyle>
            <a:lvl1pPr marL="0" marR="0" indent="0" algn="l">
              <a:lnSpc>
                <a:spcPts val="1825"/>
              </a:lnSpc>
              <a:spcBef>
                <a:spcPts val="0"/>
              </a:spcBef>
              <a:spcAft>
                <a:spcPts val="0"/>
              </a:spcAft>
              <a:defRPr/>
            </a:lvl1pPr>
          </a:lstStyle>
          <a:p>
            <a:pPr marL="0" marR="0" indent="0" algn="ctr">
              <a:lnSpc>
                <a:spcPts val="1600"/>
              </a:lnSpc>
              <a:spcAft>
                <a:spcPts val="0"/>
              </a:spcAft>
            </a:pPr>
            <a:r>
              <a:rPr lang="it-IT" sz="1600" spc="0">
                <a:solidFill>
                  <a:srgbClr val="000000"/>
                </a:solidFill>
                <a:latin typeface="Tahoma" panose="02020603050405020304" pitchFamily="2"/>
              </a:rPr>
              <a:t>Art. 32 </a:t>
            </a:r>
            <a:r>
              <a:t/>
            </a:r>
            <a:br/>
            <a:r>
              <a:rPr lang="it-IT" sz="1600" spc="0">
                <a:solidFill>
                  <a:srgbClr val="000000"/>
                </a:solidFill>
                <a:latin typeface="Tahoma" panose="02020603050405020304" pitchFamily="2"/>
              </a:rPr>
              <a:t>della </a:t>
            </a:r>
          </a:p>
          <a:p>
            <a:pPr marL="0" marR="0" indent="0" algn="l">
              <a:lnSpc>
                <a:spcPts val="1600"/>
              </a:lnSpc>
              <a:spcBef>
                <a:spcPts val="0"/>
              </a:spcBef>
              <a:spcAft>
                <a:spcPts val="0"/>
              </a:spcAft>
            </a:pPr>
            <a:r>
              <a:rPr lang="it-IT" sz="1800" spc="-34">
                <a:solidFill>
                  <a:srgbClr val="000000"/>
                </a:solidFill>
                <a:latin typeface="Tahoma" panose="02020603050405020304" pitchFamily="2"/>
              </a:rPr>
              <a:t>Costituzione </a:t>
            </a:r>
          </a:p>
        </p:txBody>
      </p:sp>
      <p:sp>
        <p:nvSpPr>
          <p:cNvPr id="25" name="Segnaposto testo 24"/>
          <p:cNvSpPr>
            <a:spLocks noGrp="1"/>
          </p:cNvSpPr>
          <p:nvPr>
            <p:ph type="body" idx="10"/>
          </p:nvPr>
        </p:nvSpPr>
        <p:spPr>
          <a:xfrm>
            <a:off x="310454" y="3117669"/>
            <a:ext cx="1079897" cy="245689"/>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600" spc="80">
                <a:solidFill>
                  <a:srgbClr val="000000"/>
                </a:solidFill>
                <a:latin typeface="Tahoma" panose="02020603050405020304" pitchFamily="2"/>
              </a:rPr>
              <a:t>L. 833/78 </a:t>
            </a:r>
          </a:p>
        </p:txBody>
      </p:sp>
      <p:sp>
        <p:nvSpPr>
          <p:cNvPr id="26" name="Segnaposto testo 25"/>
          <p:cNvSpPr>
            <a:spLocks noGrp="1"/>
          </p:cNvSpPr>
          <p:nvPr>
            <p:ph type="body" idx="10"/>
          </p:nvPr>
        </p:nvSpPr>
        <p:spPr>
          <a:xfrm>
            <a:off x="1639901" y="3746239"/>
            <a:ext cx="8962251" cy="890362"/>
          </a:xfrm>
          <a:prstGeom prst="rect">
            <a:avLst/>
          </a:prstGeom>
          <a:noFill/>
          <a:ln w="0" cmpd="sng">
            <a:noFill/>
            <a:prstDash val="solid"/>
          </a:ln>
        </p:spPr>
        <p:txBody>
          <a:bodyPr vert="horz" lIns="0" tIns="53582" rIns="0" bIns="0" anchor="t"/>
          <a:lstStyle>
            <a:lvl1pPr marL="417222" marR="0" indent="208611" algn="l">
              <a:lnSpc>
                <a:spcPts val="1939"/>
              </a:lnSpc>
              <a:spcBef>
                <a:spcPts val="0"/>
              </a:spcBef>
              <a:spcAft>
                <a:spcPts val="559"/>
              </a:spcAft>
              <a:buFont typeface="Symbol"/>
              <a:buChar char="·"/>
              <a:defRPr/>
            </a:lvl1pPr>
          </a:lstStyle>
          <a:p>
            <a:pPr marL="365760" marR="0" indent="182880" algn="l">
              <a:lnSpc>
                <a:spcPts val="1700"/>
              </a:lnSpc>
              <a:spcAft>
                <a:spcPts val="0"/>
              </a:spcAft>
              <a:buFont typeface="Symbol"/>
              <a:buChar char="·"/>
            </a:pPr>
            <a:r>
              <a:rPr lang="it-IT" sz="1700" b="1" spc="97">
                <a:solidFill>
                  <a:srgbClr val="000000"/>
                </a:solidFill>
                <a:latin typeface="Arial Narrow" panose="02020603050405020304" pitchFamily="2"/>
              </a:rPr>
              <a:t>Aziendalizzazione</a:t>
            </a:r>
            <a:r>
              <a:rPr lang="it-IT" sz="1500" spc="97">
                <a:solidFill>
                  <a:srgbClr val="000000"/>
                </a:solidFill>
                <a:latin typeface="Tahoma" panose="02020603050405020304" pitchFamily="2"/>
              </a:rPr>
              <a:t>: governo da politico a tecnocratico </a:t>
            </a:r>
          </a:p>
          <a:p>
            <a:pPr marL="365760" marR="0" indent="182880" algn="l">
              <a:lnSpc>
                <a:spcPts val="1700"/>
              </a:lnSpc>
              <a:spcBef>
                <a:spcPts val="0"/>
              </a:spcBef>
              <a:spcAft>
                <a:spcPts val="0"/>
              </a:spcAft>
              <a:buFont typeface="Symbol"/>
              <a:buChar char="·"/>
            </a:pPr>
            <a:r>
              <a:rPr lang="it-IT" sz="1700" b="1" spc="74">
                <a:solidFill>
                  <a:srgbClr val="000000"/>
                </a:solidFill>
                <a:latin typeface="Arial Narrow" panose="02020603050405020304" pitchFamily="2"/>
              </a:rPr>
              <a:t>Regionalizzazione </a:t>
            </a:r>
            <a:r>
              <a:rPr lang="it-IT" sz="1500" spc="74">
                <a:solidFill>
                  <a:srgbClr val="000000"/>
                </a:solidFill>
                <a:latin typeface="Tahoma" panose="02020603050405020304" pitchFamily="2"/>
              </a:rPr>
              <a:t>della sanità: USL non più strumenti operativi dei Comuni </a:t>
            </a:r>
          </a:p>
          <a:p>
            <a:pPr marL="365760" marR="0" indent="182880" algn="l">
              <a:lnSpc>
                <a:spcPts val="1700"/>
              </a:lnSpc>
              <a:spcBef>
                <a:spcPts val="0"/>
              </a:spcBef>
              <a:spcAft>
                <a:spcPts val="490"/>
              </a:spcAft>
              <a:buFont typeface="Symbol"/>
              <a:buChar char="·"/>
            </a:pPr>
            <a:r>
              <a:rPr lang="it-IT" sz="1700" b="1" spc="108">
                <a:solidFill>
                  <a:srgbClr val="000000"/>
                </a:solidFill>
                <a:latin typeface="Arial Narrow" panose="02020603050405020304" pitchFamily="2"/>
              </a:rPr>
              <a:t>Nuovo sistema di finanziamento</a:t>
            </a:r>
            <a:r>
              <a:rPr lang="it-IT" sz="1500" spc="108">
                <a:solidFill>
                  <a:srgbClr val="000000"/>
                </a:solidFill>
                <a:latin typeface="Tahoma" panose="02020603050405020304" pitchFamily="2"/>
              </a:rPr>
              <a:t>: DRG e tariffe </a:t>
            </a:r>
          </a:p>
        </p:txBody>
      </p:sp>
      <p:sp>
        <p:nvSpPr>
          <p:cNvPr id="27" name="Segnaposto testo 26"/>
          <p:cNvSpPr>
            <a:spLocks noGrp="1"/>
          </p:cNvSpPr>
          <p:nvPr>
            <p:ph type="body" idx="10"/>
          </p:nvPr>
        </p:nvSpPr>
        <p:spPr>
          <a:xfrm>
            <a:off x="1639901" y="5654357"/>
            <a:ext cx="8962251" cy="890362"/>
          </a:xfrm>
          <a:prstGeom prst="rect">
            <a:avLst/>
          </a:prstGeom>
          <a:noFill/>
          <a:ln w="0" cmpd="sng">
            <a:noFill/>
            <a:prstDash val="solid"/>
          </a:ln>
        </p:spPr>
        <p:txBody>
          <a:bodyPr vert="horz" lIns="0" tIns="57927" rIns="0" bIns="0" anchor="t"/>
          <a:lstStyle>
            <a:lvl1pPr marL="417222" marR="417222" indent="208611" algn="l">
              <a:lnSpc>
                <a:spcPts val="1939"/>
              </a:lnSpc>
              <a:spcAft>
                <a:spcPts val="513"/>
              </a:spcAft>
              <a:buFont typeface="Symbol"/>
              <a:buChar char="·"/>
              <a:defRPr/>
            </a:lvl1pPr>
          </a:lstStyle>
          <a:p>
            <a:pPr marL="365760" marR="365760" indent="182880" algn="l">
              <a:lnSpc>
                <a:spcPts val="1700"/>
              </a:lnSpc>
              <a:spcAft>
                <a:spcPts val="450"/>
              </a:spcAft>
              <a:buFont typeface="Symbol"/>
              <a:buChar char="·"/>
            </a:pPr>
            <a:r>
              <a:rPr lang="it-IT" sz="1500" spc="74">
                <a:solidFill>
                  <a:srgbClr val="000000"/>
                </a:solidFill>
                <a:latin typeface="Tahoma" panose="02020603050405020304" pitchFamily="2"/>
              </a:rPr>
              <a:t>Vengono definiti i </a:t>
            </a:r>
            <a:r>
              <a:rPr lang="it-IT" sz="1700" b="1" spc="74">
                <a:solidFill>
                  <a:srgbClr val="000000"/>
                </a:solidFill>
                <a:latin typeface="Arial Narrow" panose="02020603050405020304" pitchFamily="2"/>
              </a:rPr>
              <a:t>Livelli Essenziali di Assistenza</a:t>
            </a:r>
            <a:r>
              <a:rPr lang="it-IT" sz="1500" spc="74">
                <a:solidFill>
                  <a:srgbClr val="000000"/>
                </a:solidFill>
                <a:latin typeface="Tahoma" panose="02020603050405020304" pitchFamily="2"/>
              </a:rPr>
              <a:t>, assicurati dalle Regioni attraverso le Aziende USL, le Ospedaliere, le Az.Ospedaliero-Universitarie, gli Istituti di Ricovero e Cura a Carattere Scientifico e le strutture private </a:t>
            </a:r>
          </a:p>
        </p:txBody>
      </p:sp>
      <p:sp>
        <p:nvSpPr>
          <p:cNvPr id="28" name="Segnaposto testo 27"/>
          <p:cNvSpPr>
            <a:spLocks noGrp="1"/>
          </p:cNvSpPr>
          <p:nvPr>
            <p:ph type="body" idx="10"/>
          </p:nvPr>
        </p:nvSpPr>
        <p:spPr>
          <a:xfrm>
            <a:off x="274805" y="4925688"/>
            <a:ext cx="1147483" cy="470380"/>
          </a:xfrm>
          <a:prstGeom prst="rect">
            <a:avLst/>
          </a:prstGeom>
          <a:noFill/>
          <a:ln w="0" cmpd="sng">
            <a:noFill/>
            <a:prstDash val="solid"/>
          </a:ln>
        </p:spPr>
        <p:txBody>
          <a:bodyPr vert="horz" lIns="0" tIns="0" rIns="0" bIns="0" anchor="t"/>
          <a:lstStyle>
            <a:lvl1pPr marL="0" marR="0" indent="0" algn="l">
              <a:lnSpc>
                <a:spcPts val="2167"/>
              </a:lnSpc>
              <a:spcBef>
                <a:spcPts val="0"/>
              </a:spcBef>
              <a:spcAft>
                <a:spcPts val="0"/>
              </a:spcAft>
              <a:defRPr/>
            </a:lvl1pPr>
          </a:lstStyle>
          <a:p>
            <a:pPr marL="0" marR="0" indent="0" algn="ctr">
              <a:lnSpc>
                <a:spcPts val="1400"/>
              </a:lnSpc>
              <a:spcAft>
                <a:spcPts val="0"/>
              </a:spcAft>
            </a:pPr>
            <a:r>
              <a:rPr lang="it-IT" sz="1600" spc="23">
                <a:solidFill>
                  <a:srgbClr val="000000"/>
                </a:solidFill>
                <a:latin typeface="Tahoma" panose="02020603050405020304" pitchFamily="2"/>
              </a:rPr>
              <a:t>D.Lgs </a:t>
            </a:r>
          </a:p>
          <a:p>
            <a:pPr marL="0" marR="0" indent="0" algn="l">
              <a:lnSpc>
                <a:spcPts val="1900"/>
              </a:lnSpc>
              <a:spcBef>
                <a:spcPts val="0"/>
              </a:spcBef>
              <a:spcAft>
                <a:spcPts val="0"/>
              </a:spcAft>
            </a:pPr>
            <a:r>
              <a:rPr lang="it-IT" sz="1800" spc="74">
                <a:solidFill>
                  <a:srgbClr val="000000"/>
                </a:solidFill>
                <a:latin typeface="Tahoma" panose="02020603050405020304" pitchFamily="2"/>
              </a:rPr>
              <a:t>229/1999 </a:t>
            </a:r>
          </a:p>
        </p:txBody>
      </p:sp>
      <p:sp>
        <p:nvSpPr>
          <p:cNvPr id="29" name="Segnaposto testo 28"/>
          <p:cNvSpPr>
            <a:spLocks noGrp="1"/>
          </p:cNvSpPr>
          <p:nvPr>
            <p:ph type="body" idx="10"/>
          </p:nvPr>
        </p:nvSpPr>
        <p:spPr>
          <a:xfrm>
            <a:off x="342388" y="5808350"/>
            <a:ext cx="1008597" cy="49137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600" spc="0">
                <a:solidFill>
                  <a:srgbClr val="000000"/>
                </a:solidFill>
                <a:latin typeface="Tahoma" panose="02020603050405020304" pitchFamily="2"/>
              </a:rPr>
              <a:t>DPCM 29 nov 2001 </a:t>
            </a:r>
          </a:p>
        </p:txBody>
      </p:sp>
      <p:sp>
        <p:nvSpPr>
          <p:cNvPr id="30" name="Segnaposto testo 29"/>
          <p:cNvSpPr>
            <a:spLocks noGrp="1"/>
          </p:cNvSpPr>
          <p:nvPr>
            <p:ph type="body" idx="10"/>
          </p:nvPr>
        </p:nvSpPr>
        <p:spPr>
          <a:xfrm>
            <a:off x="338675" y="6830309"/>
            <a:ext cx="1001912" cy="4738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0" marR="0" indent="0" algn="ctr">
              <a:lnSpc>
                <a:spcPts val="1500"/>
              </a:lnSpc>
              <a:spcAft>
                <a:spcPts val="0"/>
              </a:spcAft>
            </a:pPr>
            <a:r>
              <a:rPr lang="it-IT" sz="1800" spc="40">
                <a:solidFill>
                  <a:srgbClr val="000000"/>
                </a:solidFill>
                <a:latin typeface="Tahoma" panose="02020603050405020304" pitchFamily="2"/>
              </a:rPr>
              <a:t>DM </a:t>
            </a:r>
          </a:p>
          <a:p>
            <a:pPr marL="0" marR="0" indent="0" algn="l">
              <a:lnSpc>
                <a:spcPts val="1800"/>
              </a:lnSpc>
              <a:spcBef>
                <a:spcPts val="0"/>
              </a:spcBef>
              <a:spcAft>
                <a:spcPts val="0"/>
              </a:spcAft>
            </a:pPr>
            <a:r>
              <a:rPr lang="it-IT" sz="1600" spc="148">
                <a:solidFill>
                  <a:srgbClr val="000000"/>
                </a:solidFill>
                <a:latin typeface="Tahoma" panose="02020603050405020304" pitchFamily="2"/>
              </a:rPr>
              <a:t>70/2015 </a:t>
            </a:r>
          </a:p>
        </p:txBody>
      </p:sp>
      <p:sp>
        <p:nvSpPr>
          <p:cNvPr id="31" name="Segnaposto testo 30"/>
          <p:cNvSpPr>
            <a:spLocks noGrp="1"/>
          </p:cNvSpPr>
          <p:nvPr>
            <p:ph type="body" idx="10"/>
          </p:nvPr>
        </p:nvSpPr>
        <p:spPr>
          <a:xfrm>
            <a:off x="1861228" y="4942491"/>
            <a:ext cx="4915981" cy="198091"/>
          </a:xfrm>
          <a:prstGeom prst="rect">
            <a:avLst/>
          </a:prstGeom>
          <a:noFill/>
          <a:ln w="0" cmpd="sng">
            <a:noFill/>
            <a:prstDash val="solid"/>
          </a:ln>
        </p:spPr>
        <p:txBody>
          <a:bodyPr vert="horz" lIns="0" tIns="0" rIns="0" bIns="0" anchor="t"/>
          <a:lstStyle>
            <a:lvl1pPr marL="0" marR="0" indent="208611" algn="l">
              <a:lnSpc>
                <a:spcPts val="1597"/>
              </a:lnSpc>
              <a:spcAft>
                <a:spcPts val="11"/>
              </a:spcAft>
              <a:buFont typeface="Symbol"/>
              <a:buChar char="·"/>
              <a:defRPr/>
            </a:lvl1pPr>
          </a:lstStyle>
          <a:p>
            <a:pPr marL="0" marR="0" indent="182880" algn="l">
              <a:lnSpc>
                <a:spcPts val="1400"/>
              </a:lnSpc>
              <a:spcAft>
                <a:spcPts val="10"/>
              </a:spcAft>
              <a:buFont typeface="Symbol"/>
              <a:buChar char="·"/>
            </a:pPr>
            <a:r>
              <a:rPr lang="it-IT" sz="1700" b="1" spc="68">
                <a:solidFill>
                  <a:srgbClr val="000000"/>
                </a:solidFill>
                <a:latin typeface="Arial Narrow" panose="02020603050405020304" pitchFamily="2"/>
              </a:rPr>
              <a:t>Governo clinico</a:t>
            </a:r>
            <a:r>
              <a:rPr lang="it-IT" sz="1500" spc="68">
                <a:solidFill>
                  <a:srgbClr val="000000"/>
                </a:solidFill>
                <a:latin typeface="Tahoma" panose="02020603050405020304" pitchFamily="2"/>
              </a:rPr>
              <a:t>: appropriatezza, accreditamento </a:t>
            </a:r>
          </a:p>
        </p:txBody>
      </p:sp>
      <p:sp>
        <p:nvSpPr>
          <p:cNvPr id="32" name="Segnaposto testo 31"/>
          <p:cNvSpPr>
            <a:spLocks noGrp="1"/>
          </p:cNvSpPr>
          <p:nvPr>
            <p:ph type="body" idx="10"/>
          </p:nvPr>
        </p:nvSpPr>
        <p:spPr>
          <a:xfrm>
            <a:off x="1861225" y="5187480"/>
            <a:ext cx="3140167"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1">
                <a:solidFill>
                  <a:srgbClr val="000000"/>
                </a:solidFill>
                <a:latin typeface="Tahoma" panose="02020603050405020304" pitchFamily="2"/>
              </a:rPr>
              <a:t>Sviluppo del ruolo del </a:t>
            </a:r>
            <a:r>
              <a:rPr lang="it-IT" sz="1700" b="1" spc="51">
                <a:solidFill>
                  <a:srgbClr val="000000"/>
                </a:solidFill>
                <a:latin typeface="Arial Narrow" panose="02020603050405020304" pitchFamily="2"/>
              </a:rPr>
              <a:t>distretto </a:t>
            </a:r>
          </a:p>
        </p:txBody>
      </p:sp>
      <p:sp>
        <p:nvSpPr>
          <p:cNvPr id="33" name="Segnaposto testo 32"/>
          <p:cNvSpPr>
            <a:spLocks noGrp="1"/>
          </p:cNvSpPr>
          <p:nvPr>
            <p:ph type="body" idx="10"/>
          </p:nvPr>
        </p:nvSpPr>
        <p:spPr>
          <a:xfrm>
            <a:off x="1861225" y="6850608"/>
            <a:ext cx="8067289"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7">
                <a:solidFill>
                  <a:srgbClr val="000000"/>
                </a:solidFill>
                <a:latin typeface="Tahoma" panose="02020603050405020304" pitchFamily="2"/>
              </a:rPr>
              <a:t>Regolamento recante definizione degli </a:t>
            </a:r>
            <a:r>
              <a:rPr lang="it-IT" sz="1700" b="1" spc="57">
                <a:solidFill>
                  <a:srgbClr val="000000"/>
                </a:solidFill>
                <a:latin typeface="Arial Narrow" panose="02020603050405020304" pitchFamily="2"/>
              </a:rPr>
              <a:t>standard </a:t>
            </a:r>
            <a:r>
              <a:rPr lang="it-IT" sz="1500" spc="57">
                <a:solidFill>
                  <a:srgbClr val="000000"/>
                </a:solidFill>
                <a:latin typeface="Tahoma" panose="02020603050405020304" pitchFamily="2"/>
              </a:rPr>
              <a:t>qualitativi, strutturali, tecnologici e </a:t>
            </a:r>
          </a:p>
        </p:txBody>
      </p:sp>
      <p:sp>
        <p:nvSpPr>
          <p:cNvPr id="34" name="Segnaposto testo 33"/>
          <p:cNvSpPr>
            <a:spLocks noGrp="1"/>
          </p:cNvSpPr>
          <p:nvPr>
            <p:ph type="body" idx="10"/>
          </p:nvPr>
        </p:nvSpPr>
        <p:spPr>
          <a:xfrm>
            <a:off x="2063987" y="7099095"/>
            <a:ext cx="4360436" cy="195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600" spc="46">
                <a:solidFill>
                  <a:srgbClr val="000000"/>
                </a:solidFill>
                <a:latin typeface="Tahoma" panose="02020603050405020304" pitchFamily="2"/>
              </a:rPr>
              <a:t>quantitativi relativi all’</a:t>
            </a:r>
            <a:r>
              <a:rPr lang="it-IT" sz="1700" b="1" spc="46">
                <a:solidFill>
                  <a:srgbClr val="000000"/>
                </a:solidFill>
                <a:latin typeface="Arial Narrow" panose="02020603050405020304" pitchFamily="2"/>
              </a:rPr>
              <a:t>assistenza ospedaliera </a:t>
            </a:r>
          </a:p>
        </p:txBody>
      </p:sp>
      <p:sp>
        <p:nvSpPr>
          <p:cNvPr id="35" name="Segnaposto testo 34"/>
          <p:cNvSpPr>
            <a:spLocks noGrp="1"/>
          </p:cNvSpPr>
          <p:nvPr>
            <p:ph type="body" idx="10"/>
          </p:nvPr>
        </p:nvSpPr>
        <p:spPr>
          <a:xfrm>
            <a:off x="417404" y="3971629"/>
            <a:ext cx="855599" cy="4703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91440" marR="0" indent="0" algn="l">
              <a:lnSpc>
                <a:spcPts val="1500"/>
              </a:lnSpc>
              <a:spcAft>
                <a:spcPts val="0"/>
              </a:spcAft>
            </a:pPr>
            <a:r>
              <a:rPr lang="it-IT" sz="1600" spc="11">
                <a:solidFill>
                  <a:srgbClr val="000000"/>
                </a:solidFill>
                <a:latin typeface="Tahoma" panose="02020603050405020304" pitchFamily="2"/>
              </a:rPr>
              <a:t>D. Lgs. </a:t>
            </a:r>
          </a:p>
          <a:p>
            <a:pPr marL="0" marR="0" indent="0" algn="l">
              <a:lnSpc>
                <a:spcPts val="1800"/>
              </a:lnSpc>
              <a:spcBef>
                <a:spcPts val="0"/>
              </a:spcBef>
              <a:spcAft>
                <a:spcPts val="0"/>
              </a:spcAft>
            </a:pPr>
            <a:r>
              <a:rPr lang="it-IT" sz="1600" spc="130">
                <a:solidFill>
                  <a:srgbClr val="000000"/>
                </a:solidFill>
                <a:latin typeface="Tahoma" panose="02020603050405020304" pitchFamily="2"/>
              </a:rPr>
              <a:t>502/92 </a:t>
            </a:r>
          </a:p>
        </p:txBody>
      </p:sp>
      <p:sp>
        <p:nvSpPr>
          <p:cNvPr id="36" name="Segnaposto testo 35"/>
          <p:cNvSpPr>
            <a:spLocks noGrp="1"/>
          </p:cNvSpPr>
          <p:nvPr>
            <p:ph type="body" idx="10"/>
          </p:nvPr>
        </p:nvSpPr>
        <p:spPr>
          <a:xfrm>
            <a:off x="1362126" y="782569"/>
            <a:ext cx="3172846" cy="406683"/>
          </a:xfrm>
          <a:prstGeom prst="rect">
            <a:avLst/>
          </a:prstGeom>
          <a:noFill/>
          <a:ln w="0" cmpd="sng">
            <a:noFill/>
            <a:prstDash val="solid"/>
          </a:ln>
        </p:spPr>
        <p:txBody>
          <a:bodyPr vert="horz" lIns="0" tIns="0" rIns="0" bIns="0" anchor="t"/>
          <a:lstStyle>
            <a:lvl1pPr marL="0" marR="0" indent="0" algn="l">
              <a:lnSpc>
                <a:spcPts val="3194"/>
              </a:lnSpc>
              <a:spcAft>
                <a:spcPts val="0"/>
              </a:spcAft>
              <a:defRPr/>
            </a:lvl1pPr>
          </a:lstStyle>
          <a:p>
            <a:pPr marL="0" marR="0" indent="0" algn="l">
              <a:lnSpc>
                <a:spcPts val="2800"/>
              </a:lnSpc>
              <a:spcAft>
                <a:spcPts val="0"/>
              </a:spcAft>
            </a:pPr>
            <a:r>
              <a:rPr lang="it-IT" sz="4400" spc="11">
                <a:solidFill>
                  <a:srgbClr val="CC0000"/>
                </a:solidFill>
                <a:latin typeface="Arial Narrow" panose="02020603050405020304" pitchFamily="2"/>
              </a:rPr>
              <a:t>RIFERIMENTI </a:t>
            </a:r>
          </a:p>
        </p:txBody>
      </p:sp>
      <p:sp>
        <p:nvSpPr>
          <p:cNvPr id="37" name="Segnaposto testo 36"/>
          <p:cNvSpPr>
            <a:spLocks noGrp="1"/>
          </p:cNvSpPr>
          <p:nvPr>
            <p:ph type="body" idx="10"/>
          </p:nvPr>
        </p:nvSpPr>
        <p:spPr>
          <a:xfrm>
            <a:off x="1861228" y="2066311"/>
            <a:ext cx="8027925" cy="2113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600" spc="29">
                <a:solidFill>
                  <a:srgbClr val="000000"/>
                </a:solidFill>
                <a:latin typeface="Tahoma" panose="02020603050405020304" pitchFamily="2"/>
              </a:rPr>
              <a:t>“La Repubblica tutela la salute come fondamentale </a:t>
            </a:r>
            <a:r>
              <a:rPr lang="it-IT" sz="1700" b="1" spc="29">
                <a:solidFill>
                  <a:srgbClr val="000000"/>
                </a:solidFill>
                <a:latin typeface="Arial Narrow" panose="02020603050405020304" pitchFamily="2"/>
              </a:rPr>
              <a:t>diritto </a:t>
            </a:r>
            <a:r>
              <a:rPr lang="it-IT" sz="1500" spc="29">
                <a:solidFill>
                  <a:srgbClr val="000000"/>
                </a:solidFill>
                <a:latin typeface="Tahoma" panose="02020603050405020304" pitchFamily="2"/>
              </a:rPr>
              <a:t>dell'individuo e interesse </a:t>
            </a:r>
          </a:p>
        </p:txBody>
      </p:sp>
      <p:sp>
        <p:nvSpPr>
          <p:cNvPr id="38" name="Segnaposto testo 37"/>
          <p:cNvSpPr>
            <a:spLocks noGrp="1"/>
          </p:cNvSpPr>
          <p:nvPr>
            <p:ph type="body" idx="10"/>
          </p:nvPr>
        </p:nvSpPr>
        <p:spPr>
          <a:xfrm>
            <a:off x="2063987" y="2325300"/>
            <a:ext cx="5432905" cy="194592"/>
          </a:xfrm>
          <a:prstGeom prst="rect">
            <a:avLst/>
          </a:prstGeom>
          <a:noFill/>
          <a:ln w="0" cmpd="sng">
            <a:noFill/>
            <a:prstDash val="solid"/>
          </a:ln>
        </p:spPr>
        <p:txBody>
          <a:bodyPr vert="horz" lIns="0" tIns="0" rIns="0" bIns="0" anchor="t"/>
          <a:lstStyle>
            <a:lvl1pPr marL="0" marR="0" indent="0" algn="l">
              <a:lnSpc>
                <a:spcPts val="1597"/>
              </a:lnSpc>
              <a:spcAft>
                <a:spcPts val="29"/>
              </a:spcAft>
              <a:defRPr/>
            </a:lvl1pPr>
          </a:lstStyle>
          <a:p>
            <a:pPr marL="0" marR="0" indent="0" algn="l">
              <a:lnSpc>
                <a:spcPts val="1400"/>
              </a:lnSpc>
              <a:spcAft>
                <a:spcPts val="25"/>
              </a:spcAft>
            </a:pPr>
            <a:r>
              <a:rPr lang="it-IT" sz="1600" spc="11">
                <a:solidFill>
                  <a:srgbClr val="000000"/>
                </a:solidFill>
                <a:latin typeface="Tahoma" panose="02020603050405020304" pitchFamily="2"/>
              </a:rPr>
              <a:t>della collettività, e garantisce cure gratuite agli indigenti” </a:t>
            </a:r>
          </a:p>
        </p:txBody>
      </p:sp>
      <p:sp>
        <p:nvSpPr>
          <p:cNvPr id="39" name="Segnaposto testo 38"/>
          <p:cNvSpPr>
            <a:spLocks noGrp="1"/>
          </p:cNvSpPr>
          <p:nvPr>
            <p:ph type="body" idx="10"/>
          </p:nvPr>
        </p:nvSpPr>
        <p:spPr>
          <a:xfrm>
            <a:off x="1861225" y="3033671"/>
            <a:ext cx="7799914" cy="195292"/>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700" b="1" spc="74">
                <a:solidFill>
                  <a:srgbClr val="000000"/>
                </a:solidFill>
                <a:latin typeface="Arial Narrow" panose="02020603050405020304" pitchFamily="2"/>
              </a:rPr>
              <a:t>Istituzione del Servizio Sanitario Nazionale </a:t>
            </a:r>
            <a:r>
              <a:rPr lang="it-IT" sz="1500" spc="74">
                <a:solidFill>
                  <a:srgbClr val="000000"/>
                </a:solidFill>
                <a:latin typeface="Tahoma" panose="02020603050405020304" pitchFamily="2"/>
              </a:rPr>
              <a:t>come «insieme di funzioni, servizi e </a:t>
            </a:r>
          </a:p>
        </p:txBody>
      </p:sp>
      <p:sp>
        <p:nvSpPr>
          <p:cNvPr id="40" name="Segnaposto testo 39"/>
          <p:cNvSpPr>
            <a:spLocks noGrp="1"/>
          </p:cNvSpPr>
          <p:nvPr>
            <p:ph type="body" idx="10"/>
          </p:nvPr>
        </p:nvSpPr>
        <p:spPr>
          <a:xfrm>
            <a:off x="2063984" y="3279359"/>
            <a:ext cx="4260170"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51">
                <a:solidFill>
                  <a:srgbClr val="000000"/>
                </a:solidFill>
                <a:latin typeface="Tahoma" panose="02020603050405020304" pitchFamily="2"/>
              </a:rPr>
              <a:t>attività, che garantisce la tutela della salute» </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Segnaposto testo 5"/>
          <p:cNvSpPr>
            <a:spLocks noGrp="1"/>
          </p:cNvSpPr>
          <p:nvPr>
            <p:ph type="body" idx="10"/>
          </p:nvPr>
        </p:nvSpPr>
        <p:spPr>
          <a:xfrm>
            <a:off x="1144515" y="5547962"/>
            <a:ext cx="5308131" cy="1395040"/>
          </a:xfrm>
          <a:prstGeom prst="rect">
            <a:avLst/>
          </a:prstGeom>
          <a:noFill/>
          <a:ln w="0" cmpd="sng">
            <a:noFill/>
            <a:prstDash val="solid"/>
          </a:ln>
        </p:spPr>
        <p:txBody>
          <a:bodyPr vert="horz" lIns="0" tIns="0" rIns="0" bIns="0" anchor="t">
            <a:normAutofit fontScale="65000"/>
          </a:bodyPr>
          <a:lstStyle>
            <a:lvl1pPr marL="0" marR="0" indent="0" algn="ctr">
              <a:lnSpc>
                <a:spcPts val="1597"/>
              </a:lnSpc>
              <a:spcBef>
                <a:spcPts val="2675"/>
              </a:spcBef>
              <a:spcAft>
                <a:spcPts val="0"/>
              </a:spcAft>
              <a:defRPr/>
            </a:lvl1pPr>
          </a:lstStyle>
          <a:p>
            <a:pPr marL="0" marR="0" indent="0" algn="l">
              <a:lnSpc>
                <a:spcPts val="3100"/>
              </a:lnSpc>
              <a:spcAft>
                <a:spcPts val="0"/>
              </a:spcAft>
            </a:pPr>
            <a:r>
              <a:rPr lang="it-IT" sz="2500" spc="570">
                <a:solidFill>
                  <a:srgbClr val="CC0000"/>
                </a:solidFill>
                <a:latin typeface="Arial Narrow" panose="02020603050405020304" pitchFamily="2"/>
              </a:rPr>
              <a:t>L’ORGANIZZAZIONE DEL SISTEMA </a:t>
            </a:r>
          </a:p>
          <a:p>
            <a:pPr marL="0" marR="0" indent="0" algn="ctr">
              <a:lnSpc>
                <a:spcPts val="2900"/>
              </a:lnSpc>
              <a:spcBef>
                <a:spcPts val="190"/>
              </a:spcBef>
              <a:spcAft>
                <a:spcPts val="0"/>
              </a:spcAft>
            </a:pPr>
            <a:r>
              <a:rPr lang="it-IT" sz="2400" spc="610">
                <a:solidFill>
                  <a:srgbClr val="CC0000"/>
                </a:solidFill>
                <a:latin typeface="Arial Narrow" panose="02020603050405020304" pitchFamily="2"/>
              </a:rPr>
              <a:t>SANITARIO </a:t>
            </a:r>
          </a:p>
          <a:p>
            <a:pPr marL="0" marR="0" indent="0" algn="ctr">
              <a:lnSpc>
                <a:spcPts val="1400"/>
              </a:lnSpc>
              <a:spcBef>
                <a:spcPts val="2345"/>
              </a:spcBef>
              <a:spcAft>
                <a:spcPts val="0"/>
              </a:spcAft>
            </a:pPr>
            <a:r>
              <a:rPr lang="it-IT" sz="1400" spc="171">
                <a:solidFill>
                  <a:srgbClr val="CC0000"/>
                </a:solidFill>
                <a:latin typeface="Arial Narrow" panose="02020603050405020304" pitchFamily="2"/>
              </a:rPr>
              <a:t>7 FEBBRAIO 2017 </a:t>
            </a:r>
          </a:p>
        </p:txBody>
      </p:sp>
      <p:sp>
        <p:nvSpPr>
          <p:cNvPr id="7" name="Segnaposto testo 6"/>
          <p:cNvSpPr>
            <a:spLocks noGrp="1"/>
          </p:cNvSpPr>
          <p:nvPr>
            <p:ph type="body" idx="10"/>
          </p:nvPr>
        </p:nvSpPr>
        <p:spPr>
          <a:xfrm>
            <a:off x="7482779" y="5547962"/>
            <a:ext cx="2994597" cy="1395040"/>
          </a:xfrm>
          <a:prstGeom prst="rect">
            <a:avLst/>
          </a:prstGeom>
          <a:noFill/>
          <a:ln w="0" cmpd="sng">
            <a:noFill/>
            <a:prstDash val="solid"/>
          </a:ln>
        </p:spPr>
        <p:txBody>
          <a:bodyPr vert="horz" lIns="0" tIns="0" rIns="0" bIns="0" anchor="t"/>
          <a:lstStyle>
            <a:lvl1pPr marL="0" marR="0" indent="0" algn="l">
              <a:lnSpc>
                <a:spcPts val="1711"/>
              </a:lnSpc>
              <a:spcBef>
                <a:spcPts val="211"/>
              </a:spcBef>
              <a:spcAft>
                <a:spcPts val="302"/>
              </a:spcAft>
              <a:defRPr/>
            </a:lvl1pPr>
          </a:lstStyle>
          <a:p>
            <a:pPr marL="0" marR="1005840" indent="0" algn="l">
              <a:lnSpc>
                <a:spcPts val="1700"/>
              </a:lnSpc>
              <a:spcAft>
                <a:spcPts val="0"/>
              </a:spcAft>
            </a:pPr>
            <a:r>
              <a:rPr lang="it-IT" sz="1700" b="1" spc="0">
                <a:solidFill>
                  <a:srgbClr val="CC0000"/>
                </a:solidFill>
                <a:latin typeface="Arial Narrow" panose="02020603050405020304" pitchFamily="2"/>
              </a:rPr>
              <a:t>Claudio Vagnini </a:t>
            </a:r>
            <a:r>
              <a:rPr lang="it-IT" sz="1500" spc="0">
                <a:solidFill>
                  <a:srgbClr val="CC0000"/>
                </a:solidFill>
                <a:latin typeface="Tahoma" panose="02020603050405020304" pitchFamily="2"/>
              </a:rPr>
              <a:t>Direttore Generale </a:t>
            </a:r>
          </a:p>
          <a:p>
            <a:pPr marL="0" marR="0" indent="0" algn="l">
              <a:lnSpc>
                <a:spcPts val="1600"/>
              </a:lnSpc>
              <a:spcBef>
                <a:spcPts val="1395"/>
              </a:spcBef>
              <a:spcAft>
                <a:spcPts val="0"/>
              </a:spcAft>
            </a:pPr>
            <a:r>
              <a:rPr lang="it-IT" sz="1700" b="1" spc="80">
                <a:solidFill>
                  <a:srgbClr val="CC0000"/>
                </a:solidFill>
                <a:latin typeface="Arial Narrow" panose="02020603050405020304" pitchFamily="2"/>
              </a:rPr>
              <a:t>Francesca Raggi </a:t>
            </a:r>
          </a:p>
          <a:p>
            <a:pPr marL="0" marR="0" indent="0" algn="l">
              <a:lnSpc>
                <a:spcPts val="1500"/>
              </a:lnSpc>
              <a:spcBef>
                <a:spcPts val="185"/>
              </a:spcBef>
              <a:spcAft>
                <a:spcPts val="265"/>
              </a:spcAft>
            </a:pPr>
            <a:r>
              <a:rPr lang="it-IT" sz="1400" spc="0">
                <a:solidFill>
                  <a:srgbClr val="CC0000"/>
                </a:solidFill>
                <a:latin typeface="Tahoma" panose="02020603050405020304" pitchFamily="2"/>
              </a:rPr>
              <a:t>Dir. Committenza, Mobilità Sanitaria e Controllo Produzione </a:t>
            </a:r>
          </a:p>
        </p:txBody>
      </p:sp>
      <p:sp>
        <p:nvSpPr>
          <p:cNvPr id="8" name="Segnaposto testo 7"/>
          <p:cNvSpPr>
            <a:spLocks noGrp="1"/>
          </p:cNvSpPr>
          <p:nvPr>
            <p:ph type="body" idx="10"/>
          </p:nvPr>
        </p:nvSpPr>
        <p:spPr>
          <a:xfrm>
            <a:off x="7476837" y="6943004"/>
            <a:ext cx="3000538" cy="392683"/>
          </a:xfrm>
          <a:prstGeom prst="rect">
            <a:avLst/>
          </a:prstGeom>
          <a:noFill/>
          <a:ln w="0" cmpd="sng">
            <a:noFill/>
            <a:prstDash val="solid"/>
          </a:ln>
        </p:spPr>
        <p:txBody>
          <a:bodyPr vert="horz" lIns="0" tIns="170161" rIns="0" bIns="0" anchor="t"/>
          <a:lstStyle>
            <a:lvl1pPr marL="0" marR="0" indent="0" algn="l">
              <a:lnSpc>
                <a:spcPts val="1825"/>
              </a:lnSpc>
              <a:spcAft>
                <a:spcPts val="0"/>
              </a:spcAft>
              <a:defRPr/>
            </a:lvl1pPr>
          </a:lstStyle>
          <a:p>
            <a:pPr marL="0" marR="0" indent="0" algn="l">
              <a:lnSpc>
                <a:spcPts val="1600"/>
              </a:lnSpc>
              <a:spcAft>
                <a:spcPts val="0"/>
              </a:spcAft>
            </a:pPr>
            <a:r>
              <a:rPr lang="it-IT" sz="1700" b="1" spc="86">
                <a:solidFill>
                  <a:srgbClr val="CC0000"/>
                </a:solidFill>
                <a:latin typeface="Arial Narrow" panose="02020603050405020304" pitchFamily="2"/>
              </a:rPr>
              <a:t>AUSL di Ferrara </a:t>
            </a:r>
          </a:p>
        </p:txBody>
      </p:sp>
    </p:spTree>
    <p:extLst>
      <p:ext uri="{BB962C8B-B14F-4D97-AF65-F5344CB8AC3E}">
        <p14:creationId xmlns:p14="http://schemas.microsoft.com/office/powerpoint/2010/main" val="23533297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idx="10"/>
          </p:nvPr>
        </p:nvSpPr>
        <p:spPr>
          <a:xfrm>
            <a:off x="1033849" y="1182952"/>
            <a:ext cx="1561171" cy="528477"/>
          </a:xfrm>
          <a:prstGeom prst="rect">
            <a:avLst/>
          </a:prstGeom>
          <a:noFill/>
          <a:ln w="0" cmpd="sng">
            <a:noFill/>
            <a:prstDash val="solid"/>
          </a:ln>
        </p:spPr>
        <p:txBody>
          <a:bodyPr vert="horz" lIns="0" tIns="0" rIns="0" bIns="0" anchor="t">
            <a:normAutofit fontScale="70000"/>
          </a:bodyPr>
          <a:lstStyle>
            <a:lvl1pPr marL="0" marR="0" indent="0" algn="l">
              <a:lnSpc>
                <a:spcPts val="4221"/>
              </a:lnSpc>
              <a:spcAft>
                <a:spcPts val="0"/>
              </a:spcAft>
              <a:defRPr/>
            </a:lvl1pPr>
          </a:lstStyle>
          <a:p>
            <a:pPr marL="0" marR="0" indent="0" algn="l">
              <a:lnSpc>
                <a:spcPts val="3700"/>
              </a:lnSpc>
              <a:spcAft>
                <a:spcPts val="0"/>
              </a:spcAft>
            </a:pPr>
            <a:r>
              <a:rPr lang="it-IT" sz="3300" spc="479">
                <a:solidFill>
                  <a:srgbClr val="CC0000"/>
                </a:solidFill>
                <a:latin typeface="Arial Narrow" panose="02020603050405020304" pitchFamily="2"/>
              </a:rPr>
              <a:t>AGENDA </a:t>
            </a:r>
          </a:p>
        </p:txBody>
      </p:sp>
      <p:sp>
        <p:nvSpPr>
          <p:cNvPr id="13" name="Segnaposto testo 12"/>
          <p:cNvSpPr>
            <a:spLocks noGrp="1"/>
          </p:cNvSpPr>
          <p:nvPr>
            <p:ph type="body" idx="10"/>
          </p:nvPr>
        </p:nvSpPr>
        <p:spPr>
          <a:xfrm>
            <a:off x="713001" y="2104812"/>
            <a:ext cx="9015726" cy="1510535"/>
          </a:xfrm>
          <a:prstGeom prst="rect">
            <a:avLst/>
          </a:prstGeom>
          <a:solidFill>
            <a:srgbClr val="1CACE3"/>
          </a:solidFill>
          <a:ln w="0" cmpd="sng">
            <a:noFill/>
            <a:prstDash val="solid"/>
          </a:ln>
        </p:spPr>
        <p:txBody>
          <a:bodyPr vert="horz" lIns="0" tIns="0" rIns="0" bIns="0" anchor="t">
            <a:normAutofit fontScale="70000"/>
          </a:bodyPr>
          <a:lstStyle>
            <a:lvl1pPr marL="52153" marR="3807155" indent="0" algn="l">
              <a:lnSpc>
                <a:spcPts val="4791"/>
              </a:lnSpc>
              <a:spcAft>
                <a:spcPts val="2612"/>
              </a:spcAft>
              <a:defRPr/>
            </a:lvl1pPr>
          </a:lstStyle>
          <a:p>
            <a:pPr marL="45720" marR="3337560" indent="0" algn="l">
              <a:lnSpc>
                <a:spcPts val="4200"/>
              </a:lnSpc>
              <a:spcAft>
                <a:spcPts val="2290"/>
              </a:spcAft>
            </a:pPr>
            <a:r>
              <a:rPr lang="it-IT" sz="2100" spc="279">
                <a:solidFill>
                  <a:srgbClr val="000000"/>
                </a:solidFill>
                <a:latin typeface="Arial Narrow" panose="02020603050405020304" pitchFamily="2"/>
              </a:rPr>
              <a:t>L’ORGANIZZAZIONE DEL SERVIZIO SANITARIO I CAMBIAMENTI IN ATTO: </a:t>
            </a:r>
          </a:p>
        </p:txBody>
      </p:sp>
      <p:sp>
        <p:nvSpPr>
          <p:cNvPr id="16" name="Segnaposto testo 15"/>
          <p:cNvSpPr>
            <a:spLocks noGrp="1"/>
          </p:cNvSpPr>
          <p:nvPr>
            <p:ph type="body" idx="10"/>
          </p:nvPr>
        </p:nvSpPr>
        <p:spPr>
          <a:xfrm>
            <a:off x="3183247" y="4149422"/>
            <a:ext cx="535863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80">
                <a:solidFill>
                  <a:srgbClr val="000000"/>
                </a:solidFill>
                <a:latin typeface="Tahoma" panose="02020603050405020304" pitchFamily="2"/>
              </a:rPr>
              <a:t>negli assetti organizzativi del sistema Ferrara </a:t>
            </a:r>
          </a:p>
        </p:txBody>
      </p:sp>
      <p:sp>
        <p:nvSpPr>
          <p:cNvPr id="17" name="Segnaposto testo 16"/>
          <p:cNvSpPr>
            <a:spLocks noGrp="1"/>
          </p:cNvSpPr>
          <p:nvPr>
            <p:ph type="body" idx="10"/>
          </p:nvPr>
        </p:nvSpPr>
        <p:spPr>
          <a:xfrm>
            <a:off x="3458049" y="5221077"/>
            <a:ext cx="575375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97">
                <a:solidFill>
                  <a:srgbClr val="000000"/>
                </a:solidFill>
                <a:latin typeface="Tahoma" panose="02020603050405020304" pitchFamily="2"/>
              </a:rPr>
              <a:t>nell’approccio per la presa in carico dei pazienti </a:t>
            </a:r>
          </a:p>
        </p:txBody>
      </p:sp>
      <p:sp>
        <p:nvSpPr>
          <p:cNvPr id="18" name="Segnaposto testo 17"/>
          <p:cNvSpPr>
            <a:spLocks noGrp="1"/>
          </p:cNvSpPr>
          <p:nvPr>
            <p:ph type="body" idx="10"/>
          </p:nvPr>
        </p:nvSpPr>
        <p:spPr>
          <a:xfrm>
            <a:off x="3183247" y="6292732"/>
            <a:ext cx="5137308" cy="2386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800" spc="63">
                <a:solidFill>
                  <a:srgbClr val="000000"/>
                </a:solidFill>
                <a:latin typeface="Tahoma" panose="02020603050405020304" pitchFamily="2"/>
              </a:rPr>
              <a:t>nei ruoli sanitari, per un sistema che cambia </a:t>
            </a:r>
          </a:p>
        </p:txBody>
      </p:sp>
    </p:spTree>
    <p:extLst>
      <p:ext uri="{BB962C8B-B14F-4D97-AF65-F5344CB8AC3E}">
        <p14:creationId xmlns:p14="http://schemas.microsoft.com/office/powerpoint/2010/main" val="65995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egnaposto testo 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70" name="Segnaposto testo 69"/>
          <p:cNvSpPr>
            <a:spLocks noGrp="1"/>
          </p:cNvSpPr>
          <p:nvPr>
            <p:ph type="body" idx="10"/>
          </p:nvPr>
        </p:nvSpPr>
        <p:spPr>
          <a:xfrm>
            <a:off x="1368427" y="350523"/>
            <a:ext cx="7404100" cy="1791335"/>
          </a:xfrm>
          <a:prstGeom prst="rect">
            <a:avLst/>
          </a:prstGeom>
          <a:noFill/>
          <a:ln w="0" cmpd="sng">
            <a:noFill/>
            <a:prstDash val="solid"/>
          </a:ln>
        </p:spPr>
        <p:txBody>
          <a:bodyPr vert="horz" lIns="0" tIns="686828" rIns="0" bIns="0" anchor="t"/>
          <a:lstStyle>
            <a:lvl1pPr marL="0" marR="0" indent="0" algn="l">
              <a:lnSpc>
                <a:spcPts val="6160"/>
              </a:lnSpc>
              <a:spcAft>
                <a:spcPts val="3696"/>
              </a:spcAft>
              <a:defRPr/>
            </a:lvl1pPr>
          </a:lstStyle>
          <a:p>
            <a:pPr marL="0" marR="0" indent="0" algn="l">
              <a:lnSpc>
                <a:spcPts val="5400"/>
              </a:lnSpc>
              <a:spcAft>
                <a:spcPts val="3240"/>
              </a:spcAft>
            </a:pPr>
            <a:r>
              <a:rPr lang="it-IT" sz="4800" b="1" spc="-21">
                <a:solidFill>
                  <a:srgbClr val="FF0000"/>
                </a:solidFill>
                <a:latin typeface="Arial" panose="02020603050405020304" pitchFamily="2"/>
              </a:rPr>
              <a:t>1. La riforma “Mariotti” </a:t>
            </a:r>
          </a:p>
        </p:txBody>
      </p:sp>
      <p:sp>
        <p:nvSpPr>
          <p:cNvPr id="71" name="Segnaposto testo 70"/>
          <p:cNvSpPr>
            <a:spLocks noGrp="1"/>
          </p:cNvSpPr>
          <p:nvPr>
            <p:ph type="body" idx="10"/>
          </p:nvPr>
        </p:nvSpPr>
        <p:spPr>
          <a:xfrm>
            <a:off x="1368427" y="2141857"/>
            <a:ext cx="7404100" cy="5069840"/>
          </a:xfrm>
          <a:prstGeom prst="rect">
            <a:avLst/>
          </a:prstGeom>
          <a:noFill/>
          <a:ln w="0" cmpd="sng">
            <a:noFill/>
            <a:prstDash val="solid"/>
          </a:ln>
        </p:spPr>
        <p:txBody>
          <a:bodyPr vert="horz" lIns="0" tIns="0" rIns="0" bIns="0" anchor="t"/>
          <a:lstStyle>
            <a:lvl1pPr marL="312917" marR="0" indent="0" algn="just">
              <a:lnSpc>
                <a:spcPts val="3422"/>
              </a:lnSpc>
              <a:spcBef>
                <a:spcPts val="884"/>
              </a:spcBef>
              <a:spcAft>
                <a:spcPts val="10808"/>
              </a:spcAft>
              <a:defRPr/>
            </a:lvl1pPr>
          </a:lstStyle>
          <a:p>
            <a:pPr marL="274320" marR="0" indent="0" algn="just">
              <a:lnSpc>
                <a:spcPts val="2900"/>
              </a:lnSpc>
              <a:spcAft>
                <a:spcPts val="0"/>
              </a:spcAft>
            </a:pPr>
            <a:r>
              <a:rPr lang="it-IT" sz="2600" spc="-10">
                <a:solidFill>
                  <a:srgbClr val="000000"/>
                </a:solidFill>
                <a:latin typeface="Arial" panose="02020603050405020304" pitchFamily="2"/>
              </a:rPr>
              <a:t>Con Legge 132 del 1968, Ministro Mariotti, viene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riformato il sistema ospedaliero che prevede la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costituzione di Enti ospedalieri, governati da un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Consiglio di Amministrazione e definiti nella loro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struttura in relazione a livelli di competenza </a:t>
            </a:r>
          </a:p>
          <a:p>
            <a:pPr marL="274320" marR="0" indent="0" algn="just">
              <a:lnSpc>
                <a:spcPts val="3000"/>
              </a:lnSpc>
              <a:spcBef>
                <a:spcPts val="780"/>
              </a:spcBef>
              <a:spcAft>
                <a:spcPts val="0"/>
              </a:spcAft>
            </a:pPr>
            <a:r>
              <a:rPr lang="it-IT" sz="2600" spc="0">
                <a:solidFill>
                  <a:srgbClr val="000000"/>
                </a:solidFill>
                <a:latin typeface="Arial" panose="02020603050405020304" pitchFamily="2"/>
              </a:rPr>
              <a:t>- regionale/altissima specialità </a:t>
            </a:r>
          </a:p>
          <a:p>
            <a:pPr marL="274320" marR="0" indent="0" algn="just">
              <a:lnSpc>
                <a:spcPts val="3000"/>
              </a:lnSpc>
              <a:spcBef>
                <a:spcPts val="780"/>
              </a:spcBef>
              <a:spcAft>
                <a:spcPts val="0"/>
              </a:spcAft>
            </a:pPr>
            <a:r>
              <a:rPr lang="it-IT" sz="2600" spc="0">
                <a:solidFill>
                  <a:srgbClr val="000000"/>
                </a:solidFill>
                <a:latin typeface="Arial" panose="02020603050405020304" pitchFamily="2"/>
              </a:rPr>
              <a:t>- interprovinciale/alta complessità </a:t>
            </a:r>
          </a:p>
          <a:p>
            <a:pPr marL="274320" marR="0" indent="0" algn="just">
              <a:lnSpc>
                <a:spcPts val="3000"/>
              </a:lnSpc>
              <a:spcBef>
                <a:spcPts val="780"/>
              </a:spcBef>
              <a:spcAft>
                <a:spcPts val="0"/>
              </a:spcAft>
            </a:pPr>
            <a:r>
              <a:rPr lang="it-IT" sz="2600" spc="0">
                <a:solidFill>
                  <a:srgbClr val="000000"/>
                </a:solidFill>
                <a:latin typeface="Arial" panose="02020603050405020304" pitchFamily="2"/>
              </a:rPr>
              <a:t>- provinciali/media complessità </a:t>
            </a:r>
          </a:p>
          <a:p>
            <a:pPr marL="274320" marR="0" indent="0" algn="just">
              <a:lnSpc>
                <a:spcPts val="3000"/>
              </a:lnSpc>
              <a:spcBef>
                <a:spcPts val="775"/>
              </a:spcBef>
              <a:spcAft>
                <a:spcPts val="9475"/>
              </a:spcAft>
            </a:pPr>
            <a:r>
              <a:rPr lang="it-IT" sz="2600" spc="-5">
                <a:solidFill>
                  <a:srgbClr val="000000"/>
                </a:solidFill>
                <a:latin typeface="Arial" panose="02020603050405020304" pitchFamily="2"/>
              </a:rPr>
              <a:t>- di comunità/ di base </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24" name="Segnaposto testo 23"/>
          <p:cNvSpPr>
            <a:spLocks noGrp="1"/>
          </p:cNvSpPr>
          <p:nvPr>
            <p:ph type="body" idx="10"/>
          </p:nvPr>
        </p:nvSpPr>
        <p:spPr>
          <a:xfrm>
            <a:off x="221330" y="1935420"/>
            <a:ext cx="1254433" cy="668471"/>
          </a:xfrm>
          <a:prstGeom prst="rect">
            <a:avLst/>
          </a:prstGeom>
          <a:noFill/>
          <a:ln w="0" cmpd="sng">
            <a:noFill/>
            <a:prstDash val="solid"/>
          </a:ln>
        </p:spPr>
        <p:txBody>
          <a:bodyPr vert="horz" lIns="0" tIns="0" rIns="0" bIns="0" anchor="t"/>
          <a:lstStyle>
            <a:lvl1pPr marL="0" marR="0" indent="0" algn="l">
              <a:lnSpc>
                <a:spcPts val="1825"/>
              </a:lnSpc>
              <a:spcBef>
                <a:spcPts val="0"/>
              </a:spcBef>
              <a:spcAft>
                <a:spcPts val="0"/>
              </a:spcAft>
              <a:defRPr/>
            </a:lvl1pPr>
          </a:lstStyle>
          <a:p>
            <a:pPr marL="0" marR="0" indent="0" algn="ctr">
              <a:lnSpc>
                <a:spcPts val="1600"/>
              </a:lnSpc>
              <a:spcAft>
                <a:spcPts val="0"/>
              </a:spcAft>
            </a:pPr>
            <a:r>
              <a:rPr lang="it-IT" sz="1600" spc="0">
                <a:solidFill>
                  <a:srgbClr val="000000"/>
                </a:solidFill>
                <a:latin typeface="Tahoma" panose="02020603050405020304" pitchFamily="2"/>
              </a:rPr>
              <a:t>Art. 32 </a:t>
            </a:r>
            <a:r>
              <a:t/>
            </a:r>
            <a:br/>
            <a:r>
              <a:rPr lang="it-IT" sz="1600" spc="0">
                <a:solidFill>
                  <a:srgbClr val="000000"/>
                </a:solidFill>
                <a:latin typeface="Tahoma" panose="02020603050405020304" pitchFamily="2"/>
              </a:rPr>
              <a:t>della </a:t>
            </a:r>
          </a:p>
          <a:p>
            <a:pPr marL="0" marR="0" indent="0" algn="l">
              <a:lnSpc>
                <a:spcPts val="1600"/>
              </a:lnSpc>
              <a:spcBef>
                <a:spcPts val="0"/>
              </a:spcBef>
              <a:spcAft>
                <a:spcPts val="0"/>
              </a:spcAft>
            </a:pPr>
            <a:r>
              <a:rPr lang="it-IT" sz="1800" spc="-34">
                <a:solidFill>
                  <a:srgbClr val="000000"/>
                </a:solidFill>
                <a:latin typeface="Tahoma" panose="02020603050405020304" pitchFamily="2"/>
              </a:rPr>
              <a:t>Costituzione </a:t>
            </a:r>
          </a:p>
        </p:txBody>
      </p:sp>
      <p:sp>
        <p:nvSpPr>
          <p:cNvPr id="25" name="Segnaposto testo 24"/>
          <p:cNvSpPr>
            <a:spLocks noGrp="1"/>
          </p:cNvSpPr>
          <p:nvPr>
            <p:ph type="body" idx="10"/>
          </p:nvPr>
        </p:nvSpPr>
        <p:spPr>
          <a:xfrm>
            <a:off x="310454" y="3117669"/>
            <a:ext cx="1079897" cy="245689"/>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600" spc="80">
                <a:solidFill>
                  <a:srgbClr val="000000"/>
                </a:solidFill>
                <a:latin typeface="Tahoma" panose="02020603050405020304" pitchFamily="2"/>
              </a:rPr>
              <a:t>L. 833/78 </a:t>
            </a:r>
          </a:p>
        </p:txBody>
      </p:sp>
      <p:sp>
        <p:nvSpPr>
          <p:cNvPr id="26" name="Segnaposto testo 25"/>
          <p:cNvSpPr>
            <a:spLocks noGrp="1"/>
          </p:cNvSpPr>
          <p:nvPr>
            <p:ph type="body" idx="10"/>
          </p:nvPr>
        </p:nvSpPr>
        <p:spPr>
          <a:xfrm>
            <a:off x="1639901" y="3746239"/>
            <a:ext cx="8962251" cy="890362"/>
          </a:xfrm>
          <a:prstGeom prst="rect">
            <a:avLst/>
          </a:prstGeom>
          <a:noFill/>
          <a:ln w="0" cmpd="sng">
            <a:noFill/>
            <a:prstDash val="solid"/>
          </a:ln>
        </p:spPr>
        <p:txBody>
          <a:bodyPr vert="horz" lIns="0" tIns="53582" rIns="0" bIns="0" anchor="t"/>
          <a:lstStyle>
            <a:lvl1pPr marL="417222" marR="0" indent="208611" algn="l">
              <a:lnSpc>
                <a:spcPts val="1939"/>
              </a:lnSpc>
              <a:spcBef>
                <a:spcPts val="0"/>
              </a:spcBef>
              <a:spcAft>
                <a:spcPts val="559"/>
              </a:spcAft>
              <a:buFont typeface="Symbol"/>
              <a:buChar char="·"/>
              <a:defRPr/>
            </a:lvl1pPr>
          </a:lstStyle>
          <a:p>
            <a:pPr marL="365760" marR="0" indent="182880" algn="l">
              <a:lnSpc>
                <a:spcPts val="1700"/>
              </a:lnSpc>
              <a:spcAft>
                <a:spcPts val="0"/>
              </a:spcAft>
              <a:buFont typeface="Symbol"/>
              <a:buChar char="·"/>
            </a:pPr>
            <a:r>
              <a:rPr lang="it-IT" sz="1700" b="1" spc="97">
                <a:solidFill>
                  <a:srgbClr val="000000"/>
                </a:solidFill>
                <a:latin typeface="Arial Narrow" panose="02020603050405020304" pitchFamily="2"/>
              </a:rPr>
              <a:t>Aziendalizzazione</a:t>
            </a:r>
            <a:r>
              <a:rPr lang="it-IT" sz="1500" spc="97">
                <a:solidFill>
                  <a:srgbClr val="000000"/>
                </a:solidFill>
                <a:latin typeface="Tahoma" panose="02020603050405020304" pitchFamily="2"/>
              </a:rPr>
              <a:t>: governo da politico a tecnocratico </a:t>
            </a:r>
          </a:p>
          <a:p>
            <a:pPr marL="365760" marR="0" indent="182880" algn="l">
              <a:lnSpc>
                <a:spcPts val="1700"/>
              </a:lnSpc>
              <a:spcBef>
                <a:spcPts val="0"/>
              </a:spcBef>
              <a:spcAft>
                <a:spcPts val="0"/>
              </a:spcAft>
              <a:buFont typeface="Symbol"/>
              <a:buChar char="·"/>
            </a:pPr>
            <a:r>
              <a:rPr lang="it-IT" sz="1700" b="1" spc="74">
                <a:solidFill>
                  <a:srgbClr val="000000"/>
                </a:solidFill>
                <a:latin typeface="Arial Narrow" panose="02020603050405020304" pitchFamily="2"/>
              </a:rPr>
              <a:t>Regionalizzazione </a:t>
            </a:r>
            <a:r>
              <a:rPr lang="it-IT" sz="1500" spc="74">
                <a:solidFill>
                  <a:srgbClr val="000000"/>
                </a:solidFill>
                <a:latin typeface="Tahoma" panose="02020603050405020304" pitchFamily="2"/>
              </a:rPr>
              <a:t>della sanità: USL non più strumenti operativi dei Comuni </a:t>
            </a:r>
          </a:p>
          <a:p>
            <a:pPr marL="365760" marR="0" indent="182880" algn="l">
              <a:lnSpc>
                <a:spcPts val="1700"/>
              </a:lnSpc>
              <a:spcBef>
                <a:spcPts val="0"/>
              </a:spcBef>
              <a:spcAft>
                <a:spcPts val="490"/>
              </a:spcAft>
              <a:buFont typeface="Symbol"/>
              <a:buChar char="·"/>
            </a:pPr>
            <a:r>
              <a:rPr lang="it-IT" sz="1700" b="1" spc="108">
                <a:solidFill>
                  <a:srgbClr val="000000"/>
                </a:solidFill>
                <a:latin typeface="Arial Narrow" panose="02020603050405020304" pitchFamily="2"/>
              </a:rPr>
              <a:t>Nuovo sistema di finanziamento</a:t>
            </a:r>
            <a:r>
              <a:rPr lang="it-IT" sz="1500" spc="108">
                <a:solidFill>
                  <a:srgbClr val="000000"/>
                </a:solidFill>
                <a:latin typeface="Tahoma" panose="02020603050405020304" pitchFamily="2"/>
              </a:rPr>
              <a:t>: DRG e tariffe </a:t>
            </a:r>
          </a:p>
        </p:txBody>
      </p:sp>
      <p:sp>
        <p:nvSpPr>
          <p:cNvPr id="27" name="Segnaposto testo 26"/>
          <p:cNvSpPr>
            <a:spLocks noGrp="1"/>
          </p:cNvSpPr>
          <p:nvPr>
            <p:ph type="body" idx="10"/>
          </p:nvPr>
        </p:nvSpPr>
        <p:spPr>
          <a:xfrm>
            <a:off x="1639901" y="5654357"/>
            <a:ext cx="8962251" cy="890362"/>
          </a:xfrm>
          <a:prstGeom prst="rect">
            <a:avLst/>
          </a:prstGeom>
          <a:noFill/>
          <a:ln w="0" cmpd="sng">
            <a:noFill/>
            <a:prstDash val="solid"/>
          </a:ln>
        </p:spPr>
        <p:txBody>
          <a:bodyPr vert="horz" lIns="0" tIns="57927" rIns="0" bIns="0" anchor="t"/>
          <a:lstStyle>
            <a:lvl1pPr marL="417222" marR="417222" indent="208611" algn="l">
              <a:lnSpc>
                <a:spcPts val="1939"/>
              </a:lnSpc>
              <a:spcAft>
                <a:spcPts val="513"/>
              </a:spcAft>
              <a:buFont typeface="Symbol"/>
              <a:buChar char="·"/>
              <a:defRPr/>
            </a:lvl1pPr>
          </a:lstStyle>
          <a:p>
            <a:pPr marL="365760" marR="365760" indent="182880" algn="l">
              <a:lnSpc>
                <a:spcPts val="1700"/>
              </a:lnSpc>
              <a:spcAft>
                <a:spcPts val="450"/>
              </a:spcAft>
              <a:buFont typeface="Symbol"/>
              <a:buChar char="·"/>
            </a:pPr>
            <a:r>
              <a:rPr lang="it-IT" sz="1500" spc="74">
                <a:solidFill>
                  <a:srgbClr val="000000"/>
                </a:solidFill>
                <a:latin typeface="Tahoma" panose="02020603050405020304" pitchFamily="2"/>
              </a:rPr>
              <a:t>Vengono definiti i </a:t>
            </a:r>
            <a:r>
              <a:rPr lang="it-IT" sz="1700" b="1" spc="74">
                <a:solidFill>
                  <a:srgbClr val="000000"/>
                </a:solidFill>
                <a:latin typeface="Arial Narrow" panose="02020603050405020304" pitchFamily="2"/>
              </a:rPr>
              <a:t>Livelli Essenziali di Assistenza</a:t>
            </a:r>
            <a:r>
              <a:rPr lang="it-IT" sz="1500" spc="74">
                <a:solidFill>
                  <a:srgbClr val="000000"/>
                </a:solidFill>
                <a:latin typeface="Tahoma" panose="02020603050405020304" pitchFamily="2"/>
              </a:rPr>
              <a:t>, assicurati dalle Regioni attraverso le Aziende USL, le Ospedaliere, le Az.Ospedaliero-Universitarie, gli Istituti di Ricovero e Cura a Carattere Scientifico e le strutture private </a:t>
            </a:r>
          </a:p>
        </p:txBody>
      </p:sp>
      <p:sp>
        <p:nvSpPr>
          <p:cNvPr id="28" name="Segnaposto testo 27"/>
          <p:cNvSpPr>
            <a:spLocks noGrp="1"/>
          </p:cNvSpPr>
          <p:nvPr>
            <p:ph type="body" idx="10"/>
          </p:nvPr>
        </p:nvSpPr>
        <p:spPr>
          <a:xfrm>
            <a:off x="274805" y="4925688"/>
            <a:ext cx="1147483" cy="470380"/>
          </a:xfrm>
          <a:prstGeom prst="rect">
            <a:avLst/>
          </a:prstGeom>
          <a:noFill/>
          <a:ln w="0" cmpd="sng">
            <a:noFill/>
            <a:prstDash val="solid"/>
          </a:ln>
        </p:spPr>
        <p:txBody>
          <a:bodyPr vert="horz" lIns="0" tIns="0" rIns="0" bIns="0" anchor="t"/>
          <a:lstStyle>
            <a:lvl1pPr marL="0" marR="0" indent="0" algn="l">
              <a:lnSpc>
                <a:spcPts val="2167"/>
              </a:lnSpc>
              <a:spcBef>
                <a:spcPts val="0"/>
              </a:spcBef>
              <a:spcAft>
                <a:spcPts val="0"/>
              </a:spcAft>
              <a:defRPr/>
            </a:lvl1pPr>
          </a:lstStyle>
          <a:p>
            <a:pPr marL="0" marR="0" indent="0" algn="ctr">
              <a:lnSpc>
                <a:spcPts val="1400"/>
              </a:lnSpc>
              <a:spcAft>
                <a:spcPts val="0"/>
              </a:spcAft>
            </a:pPr>
            <a:r>
              <a:rPr lang="it-IT" sz="1600" spc="23">
                <a:solidFill>
                  <a:srgbClr val="000000"/>
                </a:solidFill>
                <a:latin typeface="Tahoma" panose="02020603050405020304" pitchFamily="2"/>
              </a:rPr>
              <a:t>D.Lgs </a:t>
            </a:r>
          </a:p>
          <a:p>
            <a:pPr marL="0" marR="0" indent="0" algn="l">
              <a:lnSpc>
                <a:spcPts val="1900"/>
              </a:lnSpc>
              <a:spcBef>
                <a:spcPts val="0"/>
              </a:spcBef>
              <a:spcAft>
                <a:spcPts val="0"/>
              </a:spcAft>
            </a:pPr>
            <a:r>
              <a:rPr lang="it-IT" sz="1800" spc="74">
                <a:solidFill>
                  <a:srgbClr val="000000"/>
                </a:solidFill>
                <a:latin typeface="Tahoma" panose="02020603050405020304" pitchFamily="2"/>
              </a:rPr>
              <a:t>229/1999 </a:t>
            </a:r>
          </a:p>
        </p:txBody>
      </p:sp>
      <p:sp>
        <p:nvSpPr>
          <p:cNvPr id="29" name="Segnaposto testo 28"/>
          <p:cNvSpPr>
            <a:spLocks noGrp="1"/>
          </p:cNvSpPr>
          <p:nvPr>
            <p:ph type="body" idx="10"/>
          </p:nvPr>
        </p:nvSpPr>
        <p:spPr>
          <a:xfrm>
            <a:off x="342388" y="5808350"/>
            <a:ext cx="1008597" cy="49137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600" spc="0">
                <a:solidFill>
                  <a:srgbClr val="000000"/>
                </a:solidFill>
                <a:latin typeface="Tahoma" panose="02020603050405020304" pitchFamily="2"/>
              </a:rPr>
              <a:t>DPCM 29 nov 2001 </a:t>
            </a:r>
          </a:p>
        </p:txBody>
      </p:sp>
      <p:sp>
        <p:nvSpPr>
          <p:cNvPr id="30" name="Segnaposto testo 29"/>
          <p:cNvSpPr>
            <a:spLocks noGrp="1"/>
          </p:cNvSpPr>
          <p:nvPr>
            <p:ph type="body" idx="10"/>
          </p:nvPr>
        </p:nvSpPr>
        <p:spPr>
          <a:xfrm>
            <a:off x="338675" y="6830309"/>
            <a:ext cx="1001912" cy="4738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0" marR="0" indent="0" algn="ctr">
              <a:lnSpc>
                <a:spcPts val="1500"/>
              </a:lnSpc>
              <a:spcAft>
                <a:spcPts val="0"/>
              </a:spcAft>
            </a:pPr>
            <a:r>
              <a:rPr lang="it-IT" sz="1800" spc="40">
                <a:solidFill>
                  <a:srgbClr val="000000"/>
                </a:solidFill>
                <a:latin typeface="Tahoma" panose="02020603050405020304" pitchFamily="2"/>
              </a:rPr>
              <a:t>DM </a:t>
            </a:r>
          </a:p>
          <a:p>
            <a:pPr marL="0" marR="0" indent="0" algn="l">
              <a:lnSpc>
                <a:spcPts val="1800"/>
              </a:lnSpc>
              <a:spcBef>
                <a:spcPts val="0"/>
              </a:spcBef>
              <a:spcAft>
                <a:spcPts val="0"/>
              </a:spcAft>
            </a:pPr>
            <a:r>
              <a:rPr lang="it-IT" sz="1600" spc="148">
                <a:solidFill>
                  <a:srgbClr val="000000"/>
                </a:solidFill>
                <a:latin typeface="Tahoma" panose="02020603050405020304" pitchFamily="2"/>
              </a:rPr>
              <a:t>70/2015 </a:t>
            </a:r>
          </a:p>
        </p:txBody>
      </p:sp>
      <p:sp>
        <p:nvSpPr>
          <p:cNvPr id="31" name="Segnaposto testo 30"/>
          <p:cNvSpPr>
            <a:spLocks noGrp="1"/>
          </p:cNvSpPr>
          <p:nvPr>
            <p:ph type="body" idx="10"/>
          </p:nvPr>
        </p:nvSpPr>
        <p:spPr>
          <a:xfrm>
            <a:off x="1861228" y="4942491"/>
            <a:ext cx="4915981" cy="198091"/>
          </a:xfrm>
          <a:prstGeom prst="rect">
            <a:avLst/>
          </a:prstGeom>
          <a:noFill/>
          <a:ln w="0" cmpd="sng">
            <a:noFill/>
            <a:prstDash val="solid"/>
          </a:ln>
        </p:spPr>
        <p:txBody>
          <a:bodyPr vert="horz" lIns="0" tIns="0" rIns="0" bIns="0" anchor="t"/>
          <a:lstStyle>
            <a:lvl1pPr marL="0" marR="0" indent="208611" algn="l">
              <a:lnSpc>
                <a:spcPts val="1597"/>
              </a:lnSpc>
              <a:spcAft>
                <a:spcPts val="11"/>
              </a:spcAft>
              <a:buFont typeface="Symbol"/>
              <a:buChar char="·"/>
              <a:defRPr/>
            </a:lvl1pPr>
          </a:lstStyle>
          <a:p>
            <a:pPr marL="0" marR="0" indent="182880" algn="l">
              <a:lnSpc>
                <a:spcPts val="1400"/>
              </a:lnSpc>
              <a:spcAft>
                <a:spcPts val="10"/>
              </a:spcAft>
              <a:buFont typeface="Symbol"/>
              <a:buChar char="·"/>
            </a:pPr>
            <a:r>
              <a:rPr lang="it-IT" sz="1700" b="1" spc="68">
                <a:solidFill>
                  <a:srgbClr val="000000"/>
                </a:solidFill>
                <a:latin typeface="Arial Narrow" panose="02020603050405020304" pitchFamily="2"/>
              </a:rPr>
              <a:t>Governo clinico</a:t>
            </a:r>
            <a:r>
              <a:rPr lang="it-IT" sz="1500" spc="68">
                <a:solidFill>
                  <a:srgbClr val="000000"/>
                </a:solidFill>
                <a:latin typeface="Tahoma" panose="02020603050405020304" pitchFamily="2"/>
              </a:rPr>
              <a:t>: appropriatezza, accreditamento </a:t>
            </a:r>
          </a:p>
        </p:txBody>
      </p:sp>
      <p:sp>
        <p:nvSpPr>
          <p:cNvPr id="32" name="Segnaposto testo 31"/>
          <p:cNvSpPr>
            <a:spLocks noGrp="1"/>
          </p:cNvSpPr>
          <p:nvPr>
            <p:ph type="body" idx="10"/>
          </p:nvPr>
        </p:nvSpPr>
        <p:spPr>
          <a:xfrm>
            <a:off x="1861225" y="5187480"/>
            <a:ext cx="3140167"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1">
                <a:solidFill>
                  <a:srgbClr val="000000"/>
                </a:solidFill>
                <a:latin typeface="Tahoma" panose="02020603050405020304" pitchFamily="2"/>
              </a:rPr>
              <a:t>Sviluppo del ruolo del </a:t>
            </a:r>
            <a:r>
              <a:rPr lang="it-IT" sz="1700" b="1" spc="51">
                <a:solidFill>
                  <a:srgbClr val="000000"/>
                </a:solidFill>
                <a:latin typeface="Arial Narrow" panose="02020603050405020304" pitchFamily="2"/>
              </a:rPr>
              <a:t>distretto </a:t>
            </a:r>
          </a:p>
        </p:txBody>
      </p:sp>
      <p:sp>
        <p:nvSpPr>
          <p:cNvPr id="33" name="Segnaposto testo 32"/>
          <p:cNvSpPr>
            <a:spLocks noGrp="1"/>
          </p:cNvSpPr>
          <p:nvPr>
            <p:ph type="body" idx="10"/>
          </p:nvPr>
        </p:nvSpPr>
        <p:spPr>
          <a:xfrm>
            <a:off x="1861225" y="6850608"/>
            <a:ext cx="8067289"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7">
                <a:solidFill>
                  <a:srgbClr val="000000"/>
                </a:solidFill>
                <a:latin typeface="Tahoma" panose="02020603050405020304" pitchFamily="2"/>
              </a:rPr>
              <a:t>Regolamento recante definizione degli </a:t>
            </a:r>
            <a:r>
              <a:rPr lang="it-IT" sz="1700" b="1" spc="57">
                <a:solidFill>
                  <a:srgbClr val="000000"/>
                </a:solidFill>
                <a:latin typeface="Arial Narrow" panose="02020603050405020304" pitchFamily="2"/>
              </a:rPr>
              <a:t>standard </a:t>
            </a:r>
            <a:r>
              <a:rPr lang="it-IT" sz="1500" spc="57">
                <a:solidFill>
                  <a:srgbClr val="000000"/>
                </a:solidFill>
                <a:latin typeface="Tahoma" panose="02020603050405020304" pitchFamily="2"/>
              </a:rPr>
              <a:t>qualitativi, strutturali, tecnologici e </a:t>
            </a:r>
          </a:p>
        </p:txBody>
      </p:sp>
      <p:sp>
        <p:nvSpPr>
          <p:cNvPr id="34" name="Segnaposto testo 33"/>
          <p:cNvSpPr>
            <a:spLocks noGrp="1"/>
          </p:cNvSpPr>
          <p:nvPr>
            <p:ph type="body" idx="10"/>
          </p:nvPr>
        </p:nvSpPr>
        <p:spPr>
          <a:xfrm>
            <a:off x="2063987" y="7099095"/>
            <a:ext cx="4360436" cy="195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600" spc="46">
                <a:solidFill>
                  <a:srgbClr val="000000"/>
                </a:solidFill>
                <a:latin typeface="Tahoma" panose="02020603050405020304" pitchFamily="2"/>
              </a:rPr>
              <a:t>quantitativi relativi all’</a:t>
            </a:r>
            <a:r>
              <a:rPr lang="it-IT" sz="1700" b="1" spc="46">
                <a:solidFill>
                  <a:srgbClr val="000000"/>
                </a:solidFill>
                <a:latin typeface="Arial Narrow" panose="02020603050405020304" pitchFamily="2"/>
              </a:rPr>
              <a:t>assistenza ospedaliera </a:t>
            </a:r>
          </a:p>
        </p:txBody>
      </p:sp>
      <p:sp>
        <p:nvSpPr>
          <p:cNvPr id="35" name="Segnaposto testo 34"/>
          <p:cNvSpPr>
            <a:spLocks noGrp="1"/>
          </p:cNvSpPr>
          <p:nvPr>
            <p:ph type="body" idx="10"/>
          </p:nvPr>
        </p:nvSpPr>
        <p:spPr>
          <a:xfrm>
            <a:off x="417404" y="3971629"/>
            <a:ext cx="855599" cy="4703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91440" marR="0" indent="0" algn="l">
              <a:lnSpc>
                <a:spcPts val="1500"/>
              </a:lnSpc>
              <a:spcAft>
                <a:spcPts val="0"/>
              </a:spcAft>
            </a:pPr>
            <a:r>
              <a:rPr lang="it-IT" sz="1600" spc="11">
                <a:solidFill>
                  <a:srgbClr val="000000"/>
                </a:solidFill>
                <a:latin typeface="Tahoma" panose="02020603050405020304" pitchFamily="2"/>
              </a:rPr>
              <a:t>D. Lgs. </a:t>
            </a:r>
          </a:p>
          <a:p>
            <a:pPr marL="0" marR="0" indent="0" algn="l">
              <a:lnSpc>
                <a:spcPts val="1800"/>
              </a:lnSpc>
              <a:spcBef>
                <a:spcPts val="0"/>
              </a:spcBef>
              <a:spcAft>
                <a:spcPts val="0"/>
              </a:spcAft>
            </a:pPr>
            <a:r>
              <a:rPr lang="it-IT" sz="1600" spc="130">
                <a:solidFill>
                  <a:srgbClr val="000000"/>
                </a:solidFill>
                <a:latin typeface="Tahoma" panose="02020603050405020304" pitchFamily="2"/>
              </a:rPr>
              <a:t>502/92 </a:t>
            </a:r>
          </a:p>
        </p:txBody>
      </p:sp>
      <p:sp>
        <p:nvSpPr>
          <p:cNvPr id="36" name="Segnaposto testo 35"/>
          <p:cNvSpPr>
            <a:spLocks noGrp="1"/>
          </p:cNvSpPr>
          <p:nvPr>
            <p:ph type="body" idx="10"/>
          </p:nvPr>
        </p:nvSpPr>
        <p:spPr>
          <a:xfrm>
            <a:off x="1362126" y="782569"/>
            <a:ext cx="3172846" cy="406683"/>
          </a:xfrm>
          <a:prstGeom prst="rect">
            <a:avLst/>
          </a:prstGeom>
          <a:noFill/>
          <a:ln w="0" cmpd="sng">
            <a:noFill/>
            <a:prstDash val="solid"/>
          </a:ln>
        </p:spPr>
        <p:txBody>
          <a:bodyPr vert="horz" lIns="0" tIns="0" rIns="0" bIns="0" anchor="t"/>
          <a:lstStyle>
            <a:lvl1pPr marL="0" marR="0" indent="0" algn="l">
              <a:lnSpc>
                <a:spcPts val="3194"/>
              </a:lnSpc>
              <a:spcAft>
                <a:spcPts val="0"/>
              </a:spcAft>
              <a:defRPr/>
            </a:lvl1pPr>
          </a:lstStyle>
          <a:p>
            <a:pPr marL="0" marR="0" indent="0" algn="l">
              <a:lnSpc>
                <a:spcPts val="2800"/>
              </a:lnSpc>
              <a:spcAft>
                <a:spcPts val="0"/>
              </a:spcAft>
            </a:pPr>
            <a:r>
              <a:rPr lang="it-IT" sz="4400" spc="11">
                <a:solidFill>
                  <a:srgbClr val="CC0000"/>
                </a:solidFill>
                <a:latin typeface="Arial Narrow" panose="02020603050405020304" pitchFamily="2"/>
              </a:rPr>
              <a:t>RIFERIMENTI </a:t>
            </a:r>
          </a:p>
        </p:txBody>
      </p:sp>
      <p:sp>
        <p:nvSpPr>
          <p:cNvPr id="37" name="Segnaposto testo 36"/>
          <p:cNvSpPr>
            <a:spLocks noGrp="1"/>
          </p:cNvSpPr>
          <p:nvPr>
            <p:ph type="body" idx="10"/>
          </p:nvPr>
        </p:nvSpPr>
        <p:spPr>
          <a:xfrm>
            <a:off x="1861228" y="2066311"/>
            <a:ext cx="8027925" cy="2113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600" spc="29">
                <a:solidFill>
                  <a:srgbClr val="000000"/>
                </a:solidFill>
                <a:latin typeface="Tahoma" panose="02020603050405020304" pitchFamily="2"/>
              </a:rPr>
              <a:t>“La Repubblica tutela la salute come fondamentale </a:t>
            </a:r>
            <a:r>
              <a:rPr lang="it-IT" sz="1700" b="1" spc="29">
                <a:solidFill>
                  <a:srgbClr val="000000"/>
                </a:solidFill>
                <a:latin typeface="Arial Narrow" panose="02020603050405020304" pitchFamily="2"/>
              </a:rPr>
              <a:t>diritto </a:t>
            </a:r>
            <a:r>
              <a:rPr lang="it-IT" sz="1500" spc="29">
                <a:solidFill>
                  <a:srgbClr val="000000"/>
                </a:solidFill>
                <a:latin typeface="Tahoma" panose="02020603050405020304" pitchFamily="2"/>
              </a:rPr>
              <a:t>dell'individuo e interesse </a:t>
            </a:r>
          </a:p>
        </p:txBody>
      </p:sp>
      <p:sp>
        <p:nvSpPr>
          <p:cNvPr id="38" name="Segnaposto testo 37"/>
          <p:cNvSpPr>
            <a:spLocks noGrp="1"/>
          </p:cNvSpPr>
          <p:nvPr>
            <p:ph type="body" idx="10"/>
          </p:nvPr>
        </p:nvSpPr>
        <p:spPr>
          <a:xfrm>
            <a:off x="2063987" y="2325300"/>
            <a:ext cx="5432905" cy="194592"/>
          </a:xfrm>
          <a:prstGeom prst="rect">
            <a:avLst/>
          </a:prstGeom>
          <a:noFill/>
          <a:ln w="0" cmpd="sng">
            <a:noFill/>
            <a:prstDash val="solid"/>
          </a:ln>
        </p:spPr>
        <p:txBody>
          <a:bodyPr vert="horz" lIns="0" tIns="0" rIns="0" bIns="0" anchor="t"/>
          <a:lstStyle>
            <a:lvl1pPr marL="0" marR="0" indent="0" algn="l">
              <a:lnSpc>
                <a:spcPts val="1597"/>
              </a:lnSpc>
              <a:spcAft>
                <a:spcPts val="29"/>
              </a:spcAft>
              <a:defRPr/>
            </a:lvl1pPr>
          </a:lstStyle>
          <a:p>
            <a:pPr marL="0" marR="0" indent="0" algn="l">
              <a:lnSpc>
                <a:spcPts val="1400"/>
              </a:lnSpc>
              <a:spcAft>
                <a:spcPts val="25"/>
              </a:spcAft>
            </a:pPr>
            <a:r>
              <a:rPr lang="it-IT" sz="1600" spc="11">
                <a:solidFill>
                  <a:srgbClr val="000000"/>
                </a:solidFill>
                <a:latin typeface="Tahoma" panose="02020603050405020304" pitchFamily="2"/>
              </a:rPr>
              <a:t>della collettività, e garantisce cure gratuite agli indigenti” </a:t>
            </a:r>
          </a:p>
        </p:txBody>
      </p:sp>
      <p:sp>
        <p:nvSpPr>
          <p:cNvPr id="39" name="Segnaposto testo 38"/>
          <p:cNvSpPr>
            <a:spLocks noGrp="1"/>
          </p:cNvSpPr>
          <p:nvPr>
            <p:ph type="body" idx="10"/>
          </p:nvPr>
        </p:nvSpPr>
        <p:spPr>
          <a:xfrm>
            <a:off x="1861225" y="3033671"/>
            <a:ext cx="7799914" cy="195292"/>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700" b="1" spc="74">
                <a:solidFill>
                  <a:srgbClr val="000000"/>
                </a:solidFill>
                <a:latin typeface="Arial Narrow" panose="02020603050405020304" pitchFamily="2"/>
              </a:rPr>
              <a:t>Istituzione del Servizio Sanitario Nazionale </a:t>
            </a:r>
            <a:r>
              <a:rPr lang="it-IT" sz="1500" spc="74">
                <a:solidFill>
                  <a:srgbClr val="000000"/>
                </a:solidFill>
                <a:latin typeface="Tahoma" panose="02020603050405020304" pitchFamily="2"/>
              </a:rPr>
              <a:t>come «insieme di funzioni, servizi e </a:t>
            </a:r>
          </a:p>
        </p:txBody>
      </p:sp>
      <p:sp>
        <p:nvSpPr>
          <p:cNvPr id="40" name="Segnaposto testo 39"/>
          <p:cNvSpPr>
            <a:spLocks noGrp="1"/>
          </p:cNvSpPr>
          <p:nvPr>
            <p:ph type="body" idx="10"/>
          </p:nvPr>
        </p:nvSpPr>
        <p:spPr>
          <a:xfrm>
            <a:off x="2063984" y="3279359"/>
            <a:ext cx="4260170"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51">
                <a:solidFill>
                  <a:srgbClr val="000000"/>
                </a:solidFill>
                <a:latin typeface="Tahoma" panose="02020603050405020304" pitchFamily="2"/>
              </a:rPr>
              <a:t>attività, che garantisce la tutela della salute» </a:t>
            </a:r>
          </a:p>
        </p:txBody>
      </p:sp>
    </p:spTree>
    <p:extLst>
      <p:ext uri="{BB962C8B-B14F-4D97-AF65-F5344CB8AC3E}">
        <p14:creationId xmlns:p14="http://schemas.microsoft.com/office/powerpoint/2010/main" val="33092460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0"/>
          </a:schemeClr>
        </a:solidFill>
        <a:effectLst/>
      </p:bgPr>
    </p:bg>
    <p:spTree>
      <p:nvGrpSpPr>
        <p:cNvPr id="1" name=""/>
        <p:cNvGrpSpPr/>
        <p:nvPr/>
      </p:nvGrpSpPr>
      <p:grpSpPr>
        <a:xfrm>
          <a:off x="0" y="0"/>
          <a:ext cx="0" cy="0"/>
          <a:chOff x="0" y="0"/>
          <a:chExt cx="0" cy="0"/>
        </a:xfrm>
      </p:grpSpPr>
      <p:sp>
        <p:nvSpPr>
          <p:cNvPr id="49" name="Segnaposto testo 48"/>
          <p:cNvSpPr>
            <a:spLocks noGrp="1"/>
          </p:cNvSpPr>
          <p:nvPr>
            <p:ph type="body" idx="10"/>
          </p:nvPr>
        </p:nvSpPr>
        <p:spPr>
          <a:xfrm>
            <a:off x="1055389" y="885462"/>
            <a:ext cx="5030358" cy="530577"/>
          </a:xfrm>
          <a:prstGeom prst="rect">
            <a:avLst/>
          </a:prstGeom>
          <a:noFill/>
          <a:ln w="0" cmpd="sng">
            <a:noFill/>
            <a:prstDash val="solid"/>
          </a:ln>
        </p:spPr>
        <p:txBody>
          <a:bodyPr vert="horz" lIns="0" tIns="0" rIns="0" bIns="0" anchor="t">
            <a:normAutofit fontScale="70000"/>
          </a:bodyPr>
          <a:lstStyle>
            <a:lvl1pPr marL="0" marR="0" indent="0" algn="l">
              <a:lnSpc>
                <a:spcPts val="4335"/>
              </a:lnSpc>
              <a:spcAft>
                <a:spcPts val="0"/>
              </a:spcAft>
              <a:defRPr/>
            </a:lvl1pPr>
          </a:lstStyle>
          <a:p>
            <a:pPr marL="0" marR="0" indent="0" algn="l">
              <a:lnSpc>
                <a:spcPts val="3800"/>
              </a:lnSpc>
              <a:spcAft>
                <a:spcPts val="0"/>
              </a:spcAft>
            </a:pPr>
            <a:r>
              <a:rPr lang="it-IT" sz="3400" b="1" spc="542">
                <a:solidFill>
                  <a:srgbClr val="CC0000"/>
                </a:solidFill>
                <a:latin typeface="Arial Narrow" panose="02020603050405020304" pitchFamily="2"/>
              </a:rPr>
              <a:t>I LIVELLI DI COMPETENZE </a:t>
            </a:r>
          </a:p>
        </p:txBody>
      </p:sp>
      <p:sp>
        <p:nvSpPr>
          <p:cNvPr id="52" name="Segnaposto testo 51"/>
          <p:cNvSpPr>
            <a:spLocks noGrp="1"/>
          </p:cNvSpPr>
          <p:nvPr>
            <p:ph type="body" idx="10"/>
          </p:nvPr>
        </p:nvSpPr>
        <p:spPr>
          <a:xfrm>
            <a:off x="2755445" y="1787723"/>
            <a:ext cx="5939432" cy="760167"/>
          </a:xfrm>
          <a:prstGeom prst="rect">
            <a:avLst/>
          </a:prstGeom>
          <a:noFill/>
          <a:ln w="0" cmpd="sng">
            <a:noFill/>
            <a:prstDash val="solid"/>
          </a:ln>
        </p:spPr>
        <p:txBody>
          <a:bodyPr vert="horz" lIns="0" tIns="459072" rIns="0" bIns="0" anchor="t"/>
          <a:lstStyle>
            <a:lvl1pPr marL="0" marR="0" indent="0" algn="l">
              <a:lnSpc>
                <a:spcPts val="2510"/>
              </a:lnSpc>
              <a:spcAft>
                <a:spcPts val="0"/>
              </a:spcAft>
              <a:defRPr/>
            </a:lvl1pPr>
          </a:lstStyle>
          <a:p>
            <a:pPr marL="0" marR="0" indent="0" algn="l">
              <a:lnSpc>
                <a:spcPts val="2200"/>
              </a:lnSpc>
              <a:spcAft>
                <a:spcPts val="0"/>
              </a:spcAft>
            </a:pPr>
            <a:r>
              <a:rPr lang="it-IT" sz="1800" spc="130">
                <a:solidFill>
                  <a:srgbClr val="000000"/>
                </a:solidFill>
                <a:latin typeface="Tahoma" panose="02020603050405020304" pitchFamily="2"/>
              </a:rPr>
              <a:t>Il Sistema Sanitario Nazionale </a:t>
            </a:r>
            <a:r>
              <a:rPr lang="it-IT" sz="1700" spc="130">
                <a:solidFill>
                  <a:srgbClr val="000000"/>
                </a:solidFill>
                <a:latin typeface="Tahoma" panose="02020603050405020304" pitchFamily="2"/>
              </a:rPr>
              <a:t>• </a:t>
            </a:r>
            <a:r>
              <a:rPr lang="it-IT" sz="1800" spc="130">
                <a:solidFill>
                  <a:srgbClr val="000000"/>
                </a:solidFill>
                <a:latin typeface="Tahoma" panose="02020603050405020304" pitchFamily="2"/>
              </a:rPr>
              <a:t>Tutela la salute </a:t>
            </a:r>
          </a:p>
        </p:txBody>
      </p:sp>
      <p:sp>
        <p:nvSpPr>
          <p:cNvPr id="53" name="Segnaposto testo 52"/>
          <p:cNvSpPr>
            <a:spLocks noGrp="1"/>
          </p:cNvSpPr>
          <p:nvPr>
            <p:ph type="body" idx="10"/>
          </p:nvPr>
        </p:nvSpPr>
        <p:spPr>
          <a:xfrm>
            <a:off x="3882135" y="3783337"/>
            <a:ext cx="1287112" cy="1234747"/>
          </a:xfrm>
          <a:prstGeom prst="rect">
            <a:avLst/>
          </a:prstGeom>
          <a:noFill/>
          <a:ln w="0" cmpd="sng">
            <a:noFill/>
            <a:prstDash val="solid"/>
          </a:ln>
        </p:spPr>
        <p:txBody>
          <a:bodyPr vert="horz" lIns="0" tIns="977521" rIns="0" bIns="0" anchor="t"/>
          <a:lstStyle>
            <a:lvl1pPr marL="0" marR="0" indent="0" algn="l">
              <a:lnSpc>
                <a:spcPts val="2281"/>
              </a:lnSpc>
              <a:spcAft>
                <a:spcPts val="0"/>
              </a:spcAft>
              <a:defRPr/>
            </a:lvl1pPr>
          </a:lstStyle>
          <a:p>
            <a:pPr marL="0" marR="0" indent="0" algn="l">
              <a:lnSpc>
                <a:spcPts val="2000"/>
              </a:lnSpc>
              <a:spcAft>
                <a:spcPts val="0"/>
              </a:spcAft>
            </a:pPr>
            <a:r>
              <a:rPr lang="it-IT" sz="1800" spc="34">
                <a:solidFill>
                  <a:srgbClr val="000000"/>
                </a:solidFill>
                <a:latin typeface="Tahoma" panose="02020603050405020304" pitchFamily="2"/>
              </a:rPr>
              <a:t>Le Aziende </a:t>
            </a:r>
          </a:p>
        </p:txBody>
      </p:sp>
      <p:sp>
        <p:nvSpPr>
          <p:cNvPr id="54" name="Segnaposto testo 53"/>
          <p:cNvSpPr>
            <a:spLocks noGrp="1"/>
          </p:cNvSpPr>
          <p:nvPr>
            <p:ph type="body" idx="10"/>
          </p:nvPr>
        </p:nvSpPr>
        <p:spPr>
          <a:xfrm>
            <a:off x="3931894" y="2547893"/>
            <a:ext cx="1180162" cy="1235447"/>
          </a:xfrm>
          <a:prstGeom prst="rect">
            <a:avLst/>
          </a:prstGeom>
          <a:noFill/>
          <a:ln w="0" cmpd="sng">
            <a:noFill/>
            <a:prstDash val="solid"/>
          </a:ln>
        </p:spPr>
        <p:txBody>
          <a:bodyPr vert="horz" lIns="0" tIns="976072" rIns="0" bIns="0" anchor="t"/>
          <a:lstStyle>
            <a:lvl1pPr marL="0" marR="0" indent="0" algn="l">
              <a:lnSpc>
                <a:spcPts val="2395"/>
              </a:lnSpc>
              <a:spcAft>
                <a:spcPts val="0"/>
              </a:spcAft>
              <a:defRPr/>
            </a:lvl1pPr>
          </a:lstStyle>
          <a:p>
            <a:pPr marL="0" marR="0" indent="0" algn="l">
              <a:lnSpc>
                <a:spcPts val="2100"/>
              </a:lnSpc>
              <a:spcAft>
                <a:spcPts val="0"/>
              </a:spcAft>
            </a:pPr>
            <a:r>
              <a:rPr lang="it-IT" sz="1800" spc="-6">
                <a:solidFill>
                  <a:srgbClr val="000000"/>
                </a:solidFill>
                <a:latin typeface="Tahoma" panose="02020603050405020304" pitchFamily="2"/>
              </a:rPr>
              <a:t>Le Regioni </a:t>
            </a:r>
          </a:p>
        </p:txBody>
      </p:sp>
      <p:sp>
        <p:nvSpPr>
          <p:cNvPr id="55" name="Segnaposto testo 54"/>
          <p:cNvSpPr>
            <a:spLocks noGrp="1"/>
          </p:cNvSpPr>
          <p:nvPr>
            <p:ph type="body" idx="10"/>
          </p:nvPr>
        </p:nvSpPr>
        <p:spPr>
          <a:xfrm>
            <a:off x="6720017" y="2547890"/>
            <a:ext cx="2131571" cy="1233347"/>
          </a:xfrm>
          <a:prstGeom prst="rect">
            <a:avLst/>
          </a:prstGeom>
          <a:noFill/>
          <a:ln w="0" cmpd="sng">
            <a:noFill/>
            <a:prstDash val="solid"/>
          </a:ln>
        </p:spPr>
        <p:txBody>
          <a:bodyPr vert="horz" lIns="0" tIns="953625" rIns="0" bIns="0" anchor="t"/>
          <a:lstStyle>
            <a:lvl1pPr marL="0" marR="0" indent="260764" algn="l">
              <a:lnSpc>
                <a:spcPts val="2510"/>
              </a:lnSpc>
              <a:spcAft>
                <a:spcPts val="0"/>
              </a:spcAft>
              <a:buFont typeface="Symbol"/>
              <a:buChar char="·"/>
              <a:defRPr/>
            </a:lvl1pPr>
          </a:lstStyle>
          <a:p>
            <a:pPr marL="0" marR="0" indent="228600" algn="l">
              <a:lnSpc>
                <a:spcPts val="2200"/>
              </a:lnSpc>
              <a:spcAft>
                <a:spcPts val="0"/>
              </a:spcAft>
              <a:buFont typeface="Symbol"/>
              <a:buChar char="·"/>
            </a:pPr>
            <a:r>
              <a:rPr lang="it-IT" sz="1800" spc="23">
                <a:solidFill>
                  <a:srgbClr val="000000"/>
                </a:solidFill>
                <a:latin typeface="Tahoma" panose="02020603050405020304" pitchFamily="2"/>
              </a:rPr>
              <a:t>Assicurano i LEA </a:t>
            </a:r>
          </a:p>
        </p:txBody>
      </p:sp>
      <p:sp>
        <p:nvSpPr>
          <p:cNvPr id="56" name="Segnaposto testo 55"/>
          <p:cNvSpPr>
            <a:spLocks noGrp="1"/>
          </p:cNvSpPr>
          <p:nvPr>
            <p:ph type="body" idx="10"/>
          </p:nvPr>
        </p:nvSpPr>
        <p:spPr>
          <a:xfrm>
            <a:off x="6720017" y="3781240"/>
            <a:ext cx="2877249" cy="1280245"/>
          </a:xfrm>
          <a:prstGeom prst="rect">
            <a:avLst/>
          </a:prstGeom>
          <a:noFill/>
          <a:ln w="0" cmpd="sng">
            <a:noFill/>
            <a:prstDash val="solid"/>
          </a:ln>
        </p:spPr>
        <p:txBody>
          <a:bodyPr vert="horz" lIns="0" tIns="957244" rIns="0" bIns="0" anchor="t"/>
          <a:lstStyle>
            <a:lvl1pPr marL="0" marR="0" indent="260764" algn="l">
              <a:lnSpc>
                <a:spcPts val="2510"/>
              </a:lnSpc>
              <a:spcAft>
                <a:spcPts val="325"/>
              </a:spcAft>
              <a:buFont typeface="Symbol"/>
              <a:buChar char="·"/>
              <a:defRPr/>
            </a:lvl1pPr>
          </a:lstStyle>
          <a:p>
            <a:pPr marL="0" marR="0" indent="228600" algn="l">
              <a:lnSpc>
                <a:spcPts val="2200"/>
              </a:lnSpc>
              <a:spcAft>
                <a:spcPts val="285"/>
              </a:spcAft>
              <a:buFont typeface="Symbol"/>
              <a:buChar char="·"/>
            </a:pPr>
            <a:r>
              <a:rPr lang="it-IT" sz="1800" spc="57">
                <a:solidFill>
                  <a:srgbClr val="000000"/>
                </a:solidFill>
                <a:latin typeface="Tahoma" panose="02020603050405020304" pitchFamily="2"/>
              </a:rPr>
              <a:t>Erogano le Prestazioni </a:t>
            </a:r>
          </a:p>
        </p:txBody>
      </p:sp>
      <p:sp>
        <p:nvSpPr>
          <p:cNvPr id="57" name="Segnaposto testo 56"/>
          <p:cNvSpPr>
            <a:spLocks noGrp="1"/>
          </p:cNvSpPr>
          <p:nvPr>
            <p:ph type="body" idx="10"/>
          </p:nvPr>
        </p:nvSpPr>
        <p:spPr>
          <a:xfrm>
            <a:off x="441912" y="6010644"/>
            <a:ext cx="9788885" cy="1461537"/>
          </a:xfrm>
          <a:prstGeom prst="rect">
            <a:avLst/>
          </a:prstGeom>
          <a:noFill/>
          <a:ln w="0" cmpd="sng">
            <a:noFill/>
            <a:prstDash val="solid"/>
          </a:ln>
        </p:spPr>
        <p:txBody>
          <a:bodyPr vert="horz" lIns="0" tIns="144819" rIns="0" bIns="0" anchor="t"/>
          <a:lstStyle>
            <a:lvl1pPr marL="938750" marR="312917" indent="208611" algn="l">
              <a:lnSpc>
                <a:spcPts val="2167"/>
              </a:lnSpc>
              <a:spcBef>
                <a:spcPts val="376"/>
              </a:spcBef>
              <a:spcAft>
                <a:spcPts val="1055"/>
              </a:spcAft>
              <a:buFont typeface="Symbol"/>
              <a:buChar char="·"/>
              <a:defRPr/>
            </a:lvl1pPr>
          </a:lstStyle>
          <a:p>
            <a:pPr marL="182880" marR="0" indent="0" algn="l">
              <a:lnSpc>
                <a:spcPts val="1900"/>
              </a:lnSpc>
              <a:spcAft>
                <a:spcPts val="0"/>
              </a:spcAft>
            </a:pPr>
            <a:r>
              <a:rPr lang="it-IT" sz="1700" spc="97">
                <a:solidFill>
                  <a:srgbClr val="C00000"/>
                </a:solidFill>
                <a:latin typeface="Tahoma" panose="02020603050405020304" pitchFamily="2"/>
              </a:rPr>
              <a:t>L. Costituzionale 18 ottobre 2001: Modifiche del titolo V della Costituzione </a:t>
            </a:r>
          </a:p>
          <a:p>
            <a:pPr marL="822960" marR="0" indent="182880" algn="l">
              <a:lnSpc>
                <a:spcPts val="1900"/>
              </a:lnSpc>
              <a:spcBef>
                <a:spcPts val="385"/>
              </a:spcBef>
              <a:spcAft>
                <a:spcPts val="0"/>
              </a:spcAft>
              <a:buFont typeface="Symbol"/>
              <a:buChar char="·"/>
            </a:pPr>
            <a:r>
              <a:rPr lang="it-IT" sz="1700" spc="74">
                <a:solidFill>
                  <a:srgbClr val="000000"/>
                </a:solidFill>
                <a:latin typeface="Tahoma" panose="02020603050405020304" pitchFamily="2"/>
              </a:rPr>
              <a:t>Legislazione concorrente tra Stato e Regioni </a:t>
            </a:r>
          </a:p>
          <a:p>
            <a:pPr marL="822960" marR="274320" indent="182880" algn="l">
              <a:lnSpc>
                <a:spcPts val="1900"/>
              </a:lnSpc>
              <a:spcBef>
                <a:spcPts val="330"/>
              </a:spcBef>
              <a:spcAft>
                <a:spcPts val="925"/>
              </a:spcAft>
              <a:buFont typeface="Symbol"/>
              <a:buChar char="·"/>
            </a:pPr>
            <a:r>
              <a:rPr lang="it-IT" sz="1700" spc="0">
                <a:solidFill>
                  <a:srgbClr val="000000"/>
                </a:solidFill>
                <a:latin typeface="Tahoma" panose="02020603050405020304" pitchFamily="2"/>
              </a:rPr>
              <a:t>Regioni: potestà legislativa in materia di programmazione e organizzazione dei servizi sanitari e sociali </a:t>
            </a:r>
          </a:p>
        </p:txBody>
      </p:sp>
    </p:spTree>
    <p:extLst>
      <p:ext uri="{BB962C8B-B14F-4D97-AF65-F5344CB8AC3E}">
        <p14:creationId xmlns:p14="http://schemas.microsoft.com/office/powerpoint/2010/main" val="10940882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0"/>
          </a:schemeClr>
        </a:solidFill>
        <a:effectLst/>
      </p:bgPr>
    </p:bg>
    <p:spTree>
      <p:nvGrpSpPr>
        <p:cNvPr id="1" name=""/>
        <p:cNvGrpSpPr/>
        <p:nvPr/>
      </p:nvGrpSpPr>
      <p:grpSpPr>
        <a:xfrm>
          <a:off x="0" y="0"/>
          <a:ext cx="0" cy="0"/>
          <a:chOff x="0" y="0"/>
          <a:chExt cx="0" cy="0"/>
        </a:xfrm>
      </p:grpSpPr>
      <p:sp>
        <p:nvSpPr>
          <p:cNvPr id="64" name="Segnaposto testo 63"/>
          <p:cNvSpPr>
            <a:spLocks noGrp="1"/>
          </p:cNvSpPr>
          <p:nvPr>
            <p:ph type="body" idx="10"/>
          </p:nvPr>
        </p:nvSpPr>
        <p:spPr>
          <a:xfrm>
            <a:off x="819952" y="909961"/>
            <a:ext cx="5030358" cy="934460"/>
          </a:xfrm>
          <a:prstGeom prst="rect">
            <a:avLst/>
          </a:prstGeom>
          <a:noFill/>
          <a:ln w="0" cmpd="sng">
            <a:noFill/>
            <a:prstDash val="solid"/>
          </a:ln>
        </p:spPr>
        <p:txBody>
          <a:bodyPr vert="horz" lIns="0" tIns="257775" rIns="0" bIns="0" anchor="t">
            <a:normAutofit fontScale="65000"/>
          </a:bodyPr>
          <a:lstStyle>
            <a:lvl1pPr marL="0" marR="0" indent="0" algn="ctr">
              <a:lnSpc>
                <a:spcPts val="4449"/>
              </a:lnSpc>
              <a:spcAft>
                <a:spcPts val="1010"/>
              </a:spcAft>
              <a:defRPr/>
            </a:lvl1pPr>
          </a:lstStyle>
          <a:p>
            <a:pPr marL="0" marR="0" indent="0" algn="ctr">
              <a:lnSpc>
                <a:spcPts val="3900"/>
              </a:lnSpc>
              <a:spcAft>
                <a:spcPts val="885"/>
              </a:spcAft>
            </a:pPr>
            <a:r>
              <a:rPr lang="it-IT" sz="3300" spc="702">
                <a:solidFill>
                  <a:srgbClr val="CC0000"/>
                </a:solidFill>
                <a:latin typeface="Arial Narrow" panose="02020603050405020304" pitchFamily="2"/>
              </a:rPr>
              <a:t>CHE COSA SONO I LEA? </a:t>
            </a:r>
          </a:p>
        </p:txBody>
      </p:sp>
      <p:sp>
        <p:nvSpPr>
          <p:cNvPr id="65" name="Segnaposto testo 64"/>
          <p:cNvSpPr>
            <a:spLocks noGrp="1"/>
          </p:cNvSpPr>
          <p:nvPr>
            <p:ph type="body" idx="10"/>
          </p:nvPr>
        </p:nvSpPr>
        <p:spPr>
          <a:xfrm>
            <a:off x="1065788" y="1844423"/>
            <a:ext cx="4028445" cy="4636601"/>
          </a:xfrm>
          <a:prstGeom prst="rect">
            <a:avLst/>
          </a:prstGeom>
          <a:noFill/>
          <a:ln w="0" cmpd="sng">
            <a:noFill/>
            <a:prstDash val="solid"/>
          </a:ln>
        </p:spPr>
        <p:txBody>
          <a:bodyPr vert="horz" lIns="0" tIns="217951" rIns="0" bIns="0" anchor="t"/>
          <a:lstStyle>
            <a:lvl1pPr marL="0" marR="0" indent="0" algn="l">
              <a:lnSpc>
                <a:spcPts val="2510"/>
              </a:lnSpc>
              <a:spcBef>
                <a:spcPts val="1614"/>
              </a:spcBef>
              <a:spcAft>
                <a:spcPts val="0"/>
              </a:spcAft>
              <a:defRPr/>
            </a:lvl1pPr>
          </a:lstStyle>
          <a:p>
            <a:pPr marL="0" marR="502920" indent="0" algn="l">
              <a:lnSpc>
                <a:spcPts val="2200"/>
              </a:lnSpc>
              <a:spcAft>
                <a:spcPts val="0"/>
              </a:spcAft>
            </a:pPr>
            <a:r>
              <a:rPr lang="it-IT" sz="1800" spc="0">
                <a:solidFill>
                  <a:srgbClr val="001F5F"/>
                </a:solidFill>
                <a:latin typeface="Arial Narrow" panose="02020603050405020304" pitchFamily="2"/>
              </a:rPr>
              <a:t>Le prestazioni e i servizi che il Servizio Sanitario Nazionale è tenuto a fornire </a:t>
            </a:r>
          </a:p>
          <a:p>
            <a:pPr marL="0" marR="0" indent="0" algn="l">
              <a:lnSpc>
                <a:spcPts val="1900"/>
              </a:lnSpc>
              <a:spcBef>
                <a:spcPts val="1675"/>
              </a:spcBef>
              <a:spcAft>
                <a:spcPts val="0"/>
              </a:spcAft>
            </a:pPr>
            <a:r>
              <a:rPr lang="it-IT" sz="1800" spc="51">
                <a:solidFill>
                  <a:srgbClr val="001F5F"/>
                </a:solidFill>
                <a:latin typeface="Arial Narrow" panose="02020603050405020304" pitchFamily="2"/>
              </a:rPr>
              <a:t>a tutti i cittadini, </a:t>
            </a:r>
          </a:p>
          <a:p>
            <a:pPr marL="0" marR="365760" indent="0" algn="l">
              <a:lnSpc>
                <a:spcPts val="2200"/>
              </a:lnSpc>
              <a:spcBef>
                <a:spcPts val="1425"/>
              </a:spcBef>
              <a:spcAft>
                <a:spcPts val="0"/>
              </a:spcAft>
            </a:pPr>
            <a:r>
              <a:rPr lang="it-IT" sz="1800" spc="0">
                <a:solidFill>
                  <a:srgbClr val="001F5F"/>
                </a:solidFill>
                <a:latin typeface="Arial Narrow" panose="02020603050405020304" pitchFamily="2"/>
              </a:rPr>
              <a:t>gratuitamente o dietro pagamento di una quota di partecipazione (ticket), </a:t>
            </a:r>
          </a:p>
          <a:p>
            <a:pPr marL="0" marR="45720" indent="0" algn="l">
              <a:lnSpc>
                <a:spcPts val="2200"/>
              </a:lnSpc>
              <a:spcBef>
                <a:spcPts val="1415"/>
              </a:spcBef>
              <a:spcAft>
                <a:spcPts val="0"/>
              </a:spcAft>
            </a:pPr>
            <a:r>
              <a:rPr lang="it-IT" sz="1800" spc="0">
                <a:solidFill>
                  <a:srgbClr val="001F5F"/>
                </a:solidFill>
                <a:latin typeface="Arial Narrow" panose="02020603050405020304" pitchFamily="2"/>
              </a:rPr>
              <a:t>con le risorse pubbliche raccolte attraverso la fiscalità generale </a:t>
            </a:r>
          </a:p>
          <a:p>
            <a:pPr marL="0" marR="0" indent="0" algn="l">
              <a:lnSpc>
                <a:spcPts val="2200"/>
              </a:lnSpc>
              <a:spcBef>
                <a:spcPts val="1415"/>
              </a:spcBef>
              <a:spcAft>
                <a:spcPts val="0"/>
              </a:spcAft>
            </a:pPr>
            <a:r>
              <a:rPr lang="it-IT" sz="1800" spc="0">
                <a:solidFill>
                  <a:srgbClr val="001F5F"/>
                </a:solidFill>
                <a:latin typeface="Arial Narrow" panose="02020603050405020304" pitchFamily="2"/>
              </a:rPr>
              <a:t>Presentano, per specifiche condizioni cliniche o di rischio, </a:t>
            </a:r>
            <a:r>
              <a:rPr lang="it-IT" sz="1900" spc="0">
                <a:solidFill>
                  <a:srgbClr val="001F5F"/>
                </a:solidFill>
                <a:latin typeface="Arial Narrow" panose="02020603050405020304" pitchFamily="2"/>
              </a:rPr>
              <a:t>evidenze scientifiche di un significativo beneficio </a:t>
            </a:r>
            <a:r>
              <a:rPr lang="it-IT" sz="1800" spc="0">
                <a:solidFill>
                  <a:srgbClr val="001F5F"/>
                </a:solidFill>
                <a:latin typeface="Arial Narrow" panose="02020603050405020304" pitchFamily="2"/>
              </a:rPr>
              <a:t>in termini di salute, a livello individuale o collettivo, a fronte delle risorse impiegate </a:t>
            </a:r>
          </a:p>
        </p:txBody>
      </p:sp>
      <p:sp>
        <p:nvSpPr>
          <p:cNvPr id="68" name="Segnaposto testo 67"/>
          <p:cNvSpPr>
            <a:spLocks noGrp="1"/>
          </p:cNvSpPr>
          <p:nvPr>
            <p:ph type="body" idx="10"/>
          </p:nvPr>
        </p:nvSpPr>
        <p:spPr>
          <a:xfrm>
            <a:off x="6402882" y="2192308"/>
            <a:ext cx="2876506"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6">
                <a:solidFill>
                  <a:srgbClr val="000000"/>
                </a:solidFill>
                <a:latin typeface="Arial Narrow" panose="02020603050405020304" pitchFamily="2"/>
              </a:rPr>
              <a:t>Assistenza Sanitaria Collettiva in </a:t>
            </a:r>
          </a:p>
        </p:txBody>
      </p:sp>
      <p:sp>
        <p:nvSpPr>
          <p:cNvPr id="69" name="Segnaposto testo 68"/>
          <p:cNvSpPr>
            <a:spLocks noGrp="1"/>
          </p:cNvSpPr>
          <p:nvPr>
            <p:ph type="body" idx="10"/>
          </p:nvPr>
        </p:nvSpPr>
        <p:spPr>
          <a:xfrm>
            <a:off x="6402884" y="2461094"/>
            <a:ext cx="2188759"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Ambienti di Vita e Lavoro </a:t>
            </a:r>
          </a:p>
        </p:txBody>
      </p:sp>
      <p:sp>
        <p:nvSpPr>
          <p:cNvPr id="70" name="Segnaposto testo 69"/>
          <p:cNvSpPr>
            <a:spLocks noGrp="1"/>
          </p:cNvSpPr>
          <p:nvPr>
            <p:ph type="body" idx="10"/>
          </p:nvPr>
        </p:nvSpPr>
        <p:spPr>
          <a:xfrm>
            <a:off x="6402884" y="4178120"/>
            <a:ext cx="2020907"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Assistenza Distrettuale </a:t>
            </a:r>
          </a:p>
        </p:txBody>
      </p:sp>
      <p:sp>
        <p:nvSpPr>
          <p:cNvPr id="71" name="Segnaposto testo 70"/>
          <p:cNvSpPr>
            <a:spLocks noGrp="1"/>
          </p:cNvSpPr>
          <p:nvPr>
            <p:ph type="body" idx="10"/>
          </p:nvPr>
        </p:nvSpPr>
        <p:spPr>
          <a:xfrm>
            <a:off x="6402881" y="6026044"/>
            <a:ext cx="2049873" cy="263889"/>
          </a:xfrm>
          <a:prstGeom prst="rect">
            <a:avLst/>
          </a:prstGeom>
          <a:noFill/>
          <a:ln w="0" cmpd="sng">
            <a:noFill/>
            <a:prstDash val="solid"/>
          </a:ln>
        </p:spPr>
        <p:txBody>
          <a:bodyPr vert="horz" lIns="0" tIns="0" rIns="0" bIns="0" anchor="t"/>
          <a:lstStyle>
            <a:lvl1pPr marL="0" marR="0" indent="0" algn="l">
              <a:lnSpc>
                <a:spcPts val="2167"/>
              </a:lnSpc>
              <a:spcAft>
                <a:spcPts val="23"/>
              </a:spcAft>
              <a:defRPr/>
            </a:lvl1pPr>
          </a:lstStyle>
          <a:p>
            <a:pPr marL="0" marR="0" indent="0" algn="l">
              <a:lnSpc>
                <a:spcPts val="1900"/>
              </a:lnSpc>
              <a:spcAft>
                <a:spcPts val="20"/>
              </a:spcAft>
            </a:pPr>
            <a:r>
              <a:rPr lang="it-IT" sz="1800" spc="-6">
                <a:solidFill>
                  <a:srgbClr val="000000"/>
                </a:solidFill>
                <a:latin typeface="Arial Narrow" panose="02020603050405020304" pitchFamily="2"/>
              </a:rPr>
              <a:t>Assistenza Ospedaliera </a:t>
            </a:r>
          </a:p>
        </p:txBody>
      </p:sp>
    </p:spTree>
    <p:extLst>
      <p:ext uri="{BB962C8B-B14F-4D97-AF65-F5344CB8AC3E}">
        <p14:creationId xmlns:p14="http://schemas.microsoft.com/office/powerpoint/2010/main" val="40351891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4_1_">
    <p:bg>
      <p:bgPr>
        <a:solidFill>
          <a:schemeClr val="bg1">
            <a:alpha val="0"/>
          </a:schemeClr>
        </a:solidFill>
        <a:effectLst/>
      </p:bgPr>
    </p:bg>
    <p:spTree>
      <p:nvGrpSpPr>
        <p:cNvPr id="1" name=""/>
        <p:cNvGrpSpPr/>
        <p:nvPr/>
      </p:nvGrpSpPr>
      <p:grpSpPr>
        <a:xfrm>
          <a:off x="0" y="0"/>
          <a:ext cx="0" cy="0"/>
          <a:chOff x="0" y="0"/>
          <a:chExt cx="0" cy="0"/>
        </a:xfrm>
      </p:grpSpPr>
      <p:sp>
        <p:nvSpPr>
          <p:cNvPr id="75" name="Segnaposto testo 74"/>
          <p:cNvSpPr>
            <a:spLocks noGrp="1"/>
          </p:cNvSpPr>
          <p:nvPr>
            <p:ph type="body" idx="10"/>
          </p:nvPr>
        </p:nvSpPr>
        <p:spPr>
          <a:xfrm>
            <a:off x="117348" y="811965"/>
            <a:ext cx="10472176" cy="817565"/>
          </a:xfrm>
          <a:prstGeom prst="rect">
            <a:avLst/>
          </a:prstGeom>
          <a:noFill/>
          <a:ln w="0" cmpd="sng">
            <a:noFill/>
            <a:prstDash val="solid"/>
          </a:ln>
        </p:spPr>
        <p:txBody>
          <a:bodyPr vert="horz" lIns="0" tIns="0" rIns="0" bIns="0" anchor="t">
            <a:normAutofit fontScale="70000"/>
          </a:bodyPr>
          <a:lstStyle>
            <a:lvl1pPr marL="886598" marR="0" indent="0" algn="l">
              <a:lnSpc>
                <a:spcPts val="4449"/>
              </a:lnSpc>
              <a:spcAft>
                <a:spcPts val="2184"/>
              </a:spcAft>
              <a:defRPr/>
            </a:lvl1pPr>
          </a:lstStyle>
          <a:p>
            <a:pPr marL="777240" marR="0" indent="0" algn="l">
              <a:lnSpc>
                <a:spcPts val="3900"/>
              </a:lnSpc>
              <a:spcAft>
                <a:spcPts val="1915"/>
              </a:spcAft>
            </a:pPr>
            <a:r>
              <a:rPr lang="it-IT" sz="3400" b="1" spc="552">
                <a:solidFill>
                  <a:srgbClr val="CC0000"/>
                </a:solidFill>
                <a:latin typeface="Arial Narrow" panose="02020603050405020304" pitchFamily="2"/>
              </a:rPr>
              <a:t>LEA 2016 </a:t>
            </a:r>
          </a:p>
        </p:txBody>
      </p:sp>
      <p:sp>
        <p:nvSpPr>
          <p:cNvPr id="76" name="Segnaposto testo 75"/>
          <p:cNvSpPr>
            <a:spLocks noGrp="1"/>
          </p:cNvSpPr>
          <p:nvPr>
            <p:ph type="body" idx="10"/>
          </p:nvPr>
        </p:nvSpPr>
        <p:spPr>
          <a:xfrm>
            <a:off x="117348" y="1629530"/>
            <a:ext cx="10472176" cy="5902146"/>
          </a:xfrm>
          <a:prstGeom prst="rect">
            <a:avLst/>
          </a:prstGeom>
          <a:noFill/>
          <a:ln w="15240" cmpd="sng">
            <a:solidFill>
              <a:srgbClr val="27CED6"/>
            </a:solidFill>
            <a:prstDash val="solid"/>
          </a:ln>
        </p:spPr>
        <p:txBody>
          <a:bodyPr vert="horz" lIns="0" tIns="57927" rIns="0" bIns="0" anchor="t">
            <a:normAutofit fontScale="95000"/>
          </a:bodyPr>
          <a:lstStyle>
            <a:lvl1pPr marL="573681" marR="1043056" indent="156458" algn="l">
              <a:lnSpc>
                <a:spcPts val="2281"/>
              </a:lnSpc>
              <a:spcBef>
                <a:spcPts val="0"/>
              </a:spcBef>
              <a:spcAft>
                <a:spcPts val="468"/>
              </a:spcAft>
              <a:buFont typeface="Symbol"/>
              <a:buChar char="·"/>
              <a:defRPr/>
            </a:lvl1pPr>
          </a:lstStyle>
          <a:p>
            <a:pPr marL="45720" marR="0" indent="0" algn="l">
              <a:lnSpc>
                <a:spcPts val="2600"/>
              </a:lnSpc>
              <a:spcAft>
                <a:spcPts val="0"/>
              </a:spcAft>
            </a:pPr>
            <a:r>
              <a:rPr lang="it-IT" sz="3300" b="1" spc="183">
                <a:solidFill>
                  <a:srgbClr val="000000"/>
                </a:solidFill>
                <a:latin typeface="Arial" panose="02020603050405020304" pitchFamily="2"/>
              </a:rPr>
              <a:t>&gt;</a:t>
            </a:r>
            <a:r>
              <a:rPr lang="it-IT" sz="1900" spc="183">
                <a:solidFill>
                  <a:srgbClr val="000000"/>
                </a:solidFill>
                <a:latin typeface="Tahoma" panose="02020603050405020304" pitchFamily="2"/>
              </a:rPr>
              <a:t>Area</a:t>
            </a:r>
            <a:r>
              <a:rPr lang="it-IT" sz="1900" spc="183">
                <a:solidFill>
                  <a:srgbClr val="800000"/>
                </a:solidFill>
                <a:latin typeface="Tahoma" panose="02020603050405020304" pitchFamily="2"/>
              </a:rPr>
              <a:t> della prevenzione collettiva e sanità pubblica </a:t>
            </a:r>
          </a:p>
          <a:p>
            <a:pPr marL="502920" marR="0" indent="137160" algn="l">
              <a:lnSpc>
                <a:spcPts val="1900"/>
              </a:lnSpc>
              <a:spcBef>
                <a:spcPts val="75"/>
              </a:spcBef>
              <a:spcAft>
                <a:spcPts val="0"/>
              </a:spcAft>
              <a:buFont typeface="Symbol"/>
              <a:buChar char="·"/>
            </a:pPr>
            <a:r>
              <a:rPr lang="it-IT" sz="1700" spc="68">
                <a:solidFill>
                  <a:srgbClr val="001F5F"/>
                </a:solidFill>
                <a:latin typeface="Tahoma" panose="02020603050405020304" pitchFamily="2"/>
              </a:rPr>
              <a:t>4 nuovi vaccini (Varicella, Pneumococco, Meningococco, Vaccino anti HPV) </a:t>
            </a:r>
          </a:p>
          <a:p>
            <a:pPr marL="45720" marR="0" indent="0" algn="l">
              <a:lnSpc>
                <a:spcPts val="2600"/>
              </a:lnSpc>
              <a:spcBef>
                <a:spcPts val="210"/>
              </a:spcBef>
              <a:spcAft>
                <a:spcPts val="0"/>
              </a:spcAft>
            </a:pPr>
            <a:r>
              <a:rPr lang="it-IT" sz="3300" b="1" spc="171">
                <a:solidFill>
                  <a:srgbClr val="800000"/>
                </a:solidFill>
                <a:latin typeface="Arial" panose="02020603050405020304" pitchFamily="2"/>
              </a:rPr>
              <a:t>&gt;</a:t>
            </a:r>
            <a:r>
              <a:rPr lang="it-IT" sz="1900" spc="171">
                <a:solidFill>
                  <a:srgbClr val="800000"/>
                </a:solidFill>
                <a:latin typeface="Tahoma" panose="02020603050405020304" pitchFamily="2"/>
              </a:rPr>
              <a:t>Specialistica ambulatoriale e protesica </a:t>
            </a:r>
          </a:p>
          <a:p>
            <a:pPr marL="502920" marR="228600" indent="137160" algn="l">
              <a:lnSpc>
                <a:spcPts val="2000"/>
              </a:lnSpc>
              <a:spcBef>
                <a:spcPts val="0"/>
              </a:spcBef>
              <a:spcAft>
                <a:spcPts val="0"/>
              </a:spcAft>
              <a:buFont typeface="Symbol"/>
              <a:buChar char="·"/>
            </a:pPr>
            <a:r>
              <a:rPr lang="it-IT" sz="1700" spc="0">
                <a:solidFill>
                  <a:srgbClr val="001F5F"/>
                </a:solidFill>
                <a:latin typeface="Tahoma" panose="02020603050405020304" pitchFamily="2"/>
              </a:rPr>
              <a:t>Aggiornamento nomenclatori in funzione dell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evoluzione tecnologica (es. nuove prestazioni: Adroterapia, PMA, enteroscopia con microcamera ingeribile, ecc.) </a:t>
            </a:r>
          </a:p>
          <a:p>
            <a:pPr marL="502920" marR="365760" indent="137160" algn="just">
              <a:lnSpc>
                <a:spcPts val="2200"/>
              </a:lnSpc>
              <a:spcBef>
                <a:spcPts val="0"/>
              </a:spcBef>
              <a:spcAft>
                <a:spcPts val="0"/>
              </a:spcAft>
              <a:buFont typeface="Symbol"/>
              <a:buChar char="·"/>
            </a:pPr>
            <a:r>
              <a:rPr lang="it-IT" sz="1700" spc="0">
                <a:solidFill>
                  <a:srgbClr val="001F5F"/>
                </a:solidFill>
                <a:latin typeface="Tahoma" panose="02020603050405020304" pitchFamily="2"/>
              </a:rPr>
              <a:t>Introduzione di prime indicazioni o condizioni di erogabilità (appropriatezza prescrittiva: diagnostica per immagini, prestazioni reflex, odontoiatria) </a:t>
            </a:r>
          </a:p>
          <a:p>
            <a:pPr marL="502920" marR="365760" indent="137160" algn="just">
              <a:lnSpc>
                <a:spcPts val="2200"/>
              </a:lnSpc>
              <a:spcBef>
                <a:spcPts val="0"/>
              </a:spcBef>
              <a:spcAft>
                <a:spcPts val="0"/>
              </a:spcAft>
              <a:buFont typeface="Symbol"/>
              <a:buChar char="·"/>
            </a:pPr>
            <a:r>
              <a:rPr lang="it-IT" sz="1700" spc="86">
                <a:solidFill>
                  <a:srgbClr val="001F5F"/>
                </a:solidFill>
                <a:latin typeface="Tahoma" panose="02020603050405020304" pitchFamily="2"/>
              </a:rPr>
              <a:t>Aggiornamento elenchi delle malattie rare, malattie croniche e relative prestazioni esenti da ticket </a:t>
            </a:r>
          </a:p>
          <a:p>
            <a:pPr marL="45720" marR="0" indent="0" algn="l">
              <a:lnSpc>
                <a:spcPts val="2800"/>
              </a:lnSpc>
              <a:spcBef>
                <a:spcPts val="85"/>
              </a:spcBef>
              <a:spcAft>
                <a:spcPts val="0"/>
              </a:spcAft>
            </a:pPr>
            <a:r>
              <a:rPr lang="it-IT" sz="3300" b="1" spc="91">
                <a:solidFill>
                  <a:srgbClr val="800000"/>
                </a:solidFill>
                <a:latin typeface="Arial" panose="02020603050405020304" pitchFamily="2"/>
              </a:rPr>
              <a:t>&gt;</a:t>
            </a:r>
            <a:r>
              <a:rPr lang="it-IT" sz="1800" b="1" spc="91">
                <a:solidFill>
                  <a:srgbClr val="800000"/>
                </a:solidFill>
                <a:latin typeface="Tahoma" panose="02020603050405020304" pitchFamily="2"/>
              </a:rPr>
              <a:t>Assistenza e servizi nell’area socio</a:t>
            </a:r>
            <a:r>
              <a:rPr lang="it-IT" sz="1900" spc="91">
                <a:solidFill>
                  <a:srgbClr val="800000"/>
                </a:solidFill>
                <a:latin typeface="Tahoma" panose="02020603050405020304" pitchFamily="2"/>
              </a:rPr>
              <a:t>-sanitaria </a:t>
            </a:r>
          </a:p>
          <a:p>
            <a:pPr marL="502920" marR="731520" indent="137160" algn="l">
              <a:lnSpc>
                <a:spcPts val="2000"/>
              </a:lnSpc>
              <a:spcBef>
                <a:spcPts val="0"/>
              </a:spcBef>
              <a:spcAft>
                <a:spcPts val="0"/>
              </a:spcAft>
              <a:buFont typeface="Symbol"/>
              <a:buChar char="·"/>
            </a:pPr>
            <a:r>
              <a:rPr lang="it-IT" sz="1700" spc="0">
                <a:solidFill>
                  <a:srgbClr val="001F5F"/>
                </a:solidFill>
                <a:latin typeface="Tahoma" panose="02020603050405020304" pitchFamily="2"/>
              </a:rPr>
              <a:t>articolazione assistenza domiciliare in 4 livelli di intensità assistenziale in relazione al bisogno (da 1 a 6 accessi settimanali) </a:t>
            </a:r>
          </a:p>
          <a:p>
            <a:pPr marL="502920" marR="685800" indent="137160" algn="l">
              <a:lnSpc>
                <a:spcPts val="2200"/>
              </a:lnSpc>
              <a:spcBef>
                <a:spcPts val="0"/>
              </a:spcBef>
              <a:spcAft>
                <a:spcPts val="0"/>
              </a:spcAft>
              <a:buFont typeface="Symbol"/>
              <a:buChar char="·"/>
            </a:pPr>
            <a:r>
              <a:rPr lang="it-IT" sz="1700" spc="0">
                <a:solidFill>
                  <a:srgbClr val="001F5F"/>
                </a:solidFill>
                <a:latin typeface="Tahoma" panose="02020603050405020304" pitchFamily="2"/>
              </a:rPr>
              <a:t>articolazione assistenza residenziale in 3 livelli di intensità (intensiva, estensiva e lungoassistenza) per malati cronici, disabili, pazienti psichiatrici, dipendenti patologici </a:t>
            </a:r>
          </a:p>
          <a:p>
            <a:pPr marL="45720" marR="0" indent="0" algn="l">
              <a:lnSpc>
                <a:spcPts val="2600"/>
              </a:lnSpc>
              <a:spcBef>
                <a:spcPts val="210"/>
              </a:spcBef>
              <a:spcAft>
                <a:spcPts val="0"/>
              </a:spcAft>
            </a:pPr>
            <a:r>
              <a:rPr lang="it-IT" sz="3300" b="1" spc="194">
                <a:solidFill>
                  <a:srgbClr val="001F5F"/>
                </a:solidFill>
                <a:latin typeface="Arial" panose="02020603050405020304" pitchFamily="2"/>
              </a:rPr>
              <a:t>&gt;</a:t>
            </a:r>
            <a:r>
              <a:rPr lang="it-IT" sz="1900" spc="194">
                <a:solidFill>
                  <a:srgbClr val="001F5F"/>
                </a:solidFill>
                <a:latin typeface="Tahoma" panose="02020603050405020304" pitchFamily="2"/>
              </a:rPr>
              <a:t>Aggiornamento del</a:t>
            </a:r>
            <a:r>
              <a:rPr lang="it-IT" sz="1900" spc="194">
                <a:solidFill>
                  <a:srgbClr val="800000"/>
                </a:solidFill>
                <a:latin typeface="Tahoma" panose="02020603050405020304" pitchFamily="2"/>
              </a:rPr>
              <a:t> protocollo per la tutela della gravidanza </a:t>
            </a:r>
          </a:p>
          <a:p>
            <a:pPr marL="45720" marR="0" indent="0" algn="l">
              <a:lnSpc>
                <a:spcPts val="2600"/>
              </a:lnSpc>
              <a:spcBef>
                <a:spcPts val="0"/>
              </a:spcBef>
              <a:spcAft>
                <a:spcPts val="0"/>
              </a:spcAft>
            </a:pPr>
            <a:r>
              <a:rPr lang="it-IT" sz="3300" b="1" spc="171">
                <a:solidFill>
                  <a:srgbClr val="800000"/>
                </a:solidFill>
                <a:latin typeface="Arial" panose="02020603050405020304" pitchFamily="2"/>
              </a:rPr>
              <a:t>&gt;</a:t>
            </a:r>
            <a:r>
              <a:rPr lang="it-IT" sz="1900" spc="171">
                <a:solidFill>
                  <a:srgbClr val="800000"/>
                </a:solidFill>
                <a:latin typeface="Tahoma" panose="02020603050405020304" pitchFamily="2"/>
              </a:rPr>
              <a:t>Assistenza ospedaliera </a:t>
            </a:r>
          </a:p>
          <a:p>
            <a:pPr marL="502920" marR="914400" indent="137160" algn="l">
              <a:lnSpc>
                <a:spcPts val="2000"/>
              </a:lnSpc>
              <a:spcBef>
                <a:spcPts val="0"/>
              </a:spcBef>
              <a:spcAft>
                <a:spcPts val="410"/>
              </a:spcAft>
              <a:buFont typeface="Symbol"/>
              <a:buChar char="·"/>
            </a:pPr>
            <a:r>
              <a:rPr lang="it-IT" sz="1700" spc="0">
                <a:solidFill>
                  <a:srgbClr val="001F5F"/>
                </a:solidFill>
                <a:latin typeface="Tahoma" panose="02020603050405020304" pitchFamily="2"/>
              </a:rPr>
              <a:t>Introduzione analgesia epidurale; screening neonatale per la sordità; raccolta, conservazione e distribuzione di cellule riproduttive finalizzate alla PMA eterologa </a:t>
            </a:r>
          </a:p>
        </p:txBody>
      </p:sp>
    </p:spTree>
    <p:extLst>
      <p:ext uri="{BB962C8B-B14F-4D97-AF65-F5344CB8AC3E}">
        <p14:creationId xmlns:p14="http://schemas.microsoft.com/office/powerpoint/2010/main" val="40847508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5_1_">
    <p:bg>
      <p:bgPr>
        <a:solidFill>
          <a:schemeClr val="bg1">
            <a:alpha val="0"/>
          </a:schemeClr>
        </a:solidFill>
        <a:effectLst/>
      </p:bgPr>
    </p:bg>
    <p:spTree>
      <p:nvGrpSpPr>
        <p:cNvPr id="1" name=""/>
        <p:cNvGrpSpPr/>
        <p:nvPr/>
      </p:nvGrpSpPr>
      <p:grpSpPr>
        <a:xfrm>
          <a:off x="0" y="0"/>
          <a:ext cx="0" cy="0"/>
          <a:chOff x="0" y="0"/>
          <a:chExt cx="0" cy="0"/>
        </a:xfrm>
      </p:grpSpPr>
      <p:sp>
        <p:nvSpPr>
          <p:cNvPr id="80" name="Segnaposto testo 79"/>
          <p:cNvSpPr>
            <a:spLocks noGrp="1"/>
          </p:cNvSpPr>
          <p:nvPr>
            <p:ph type="body" idx="10"/>
          </p:nvPr>
        </p:nvSpPr>
        <p:spPr>
          <a:xfrm>
            <a:off x="1112576" y="909961"/>
            <a:ext cx="7872700" cy="1680628"/>
          </a:xfrm>
          <a:prstGeom prst="rect">
            <a:avLst/>
          </a:prstGeom>
          <a:noFill/>
          <a:ln w="0" cmpd="sng">
            <a:noFill/>
            <a:prstDash val="solid"/>
          </a:ln>
        </p:spPr>
        <p:txBody>
          <a:bodyPr vert="horz" lIns="0" tIns="89062" rIns="0" bIns="0" anchor="t">
            <a:normAutofit fontScale="70000"/>
          </a:bodyPr>
          <a:lstStyle>
            <a:lvl1pPr marL="0" marR="0" indent="0" algn="l">
              <a:lnSpc>
                <a:spcPts val="4905"/>
              </a:lnSpc>
              <a:spcAft>
                <a:spcPts val="8076"/>
              </a:spcAft>
              <a:defRPr/>
            </a:lvl1pPr>
          </a:lstStyle>
          <a:p>
            <a:pPr marL="0" marR="0" indent="0" algn="l">
              <a:lnSpc>
                <a:spcPts val="4300"/>
              </a:lnSpc>
              <a:spcAft>
                <a:spcPts val="7080"/>
              </a:spcAft>
            </a:pPr>
            <a:r>
              <a:rPr lang="it-IT" sz="3900" spc="542">
                <a:solidFill>
                  <a:srgbClr val="CB0101"/>
                </a:solidFill>
                <a:latin typeface="Arial Narrow" panose="02020603050405020304" pitchFamily="2"/>
              </a:rPr>
              <a:t>L’</a:t>
            </a:r>
            <a:r>
              <a:rPr lang="it-IT" sz="3000" spc="542">
                <a:solidFill>
                  <a:srgbClr val="CB0101"/>
                </a:solidFill>
                <a:latin typeface="Arial Narrow" panose="02020603050405020304" pitchFamily="2"/>
              </a:rPr>
              <a:t>ORGANIZZAZIONE DEL SSN </a:t>
            </a:r>
          </a:p>
        </p:txBody>
      </p:sp>
      <p:sp>
        <p:nvSpPr>
          <p:cNvPr id="83" name="Segnaposto testo 82"/>
          <p:cNvSpPr>
            <a:spLocks noGrp="1"/>
          </p:cNvSpPr>
          <p:nvPr>
            <p:ph type="body" idx="10"/>
          </p:nvPr>
        </p:nvSpPr>
        <p:spPr>
          <a:xfrm>
            <a:off x="1522550" y="4700298"/>
            <a:ext cx="1764673"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63">
                <a:solidFill>
                  <a:srgbClr val="000000"/>
                </a:solidFill>
                <a:latin typeface="Arial Narrow" panose="02020603050405020304" pitchFamily="2"/>
              </a:rPr>
              <a:t>AZIENDA OSPEDALIERA </a:t>
            </a:r>
          </a:p>
        </p:txBody>
      </p:sp>
      <p:sp>
        <p:nvSpPr>
          <p:cNvPr id="84" name="Segnaposto testo 83"/>
          <p:cNvSpPr>
            <a:spLocks noGrp="1"/>
          </p:cNvSpPr>
          <p:nvPr>
            <p:ph type="body" idx="10"/>
          </p:nvPr>
        </p:nvSpPr>
        <p:spPr>
          <a:xfrm>
            <a:off x="4734020" y="4787794"/>
            <a:ext cx="998199"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74">
                <a:solidFill>
                  <a:srgbClr val="000000"/>
                </a:solidFill>
                <a:latin typeface="Arial Narrow" panose="02020603050405020304" pitchFamily="2"/>
              </a:rPr>
              <a:t>AZIENDA USL </a:t>
            </a:r>
          </a:p>
        </p:txBody>
      </p:sp>
      <p:sp>
        <p:nvSpPr>
          <p:cNvPr id="85" name="Segnaposto testo 84"/>
          <p:cNvSpPr>
            <a:spLocks noGrp="1"/>
          </p:cNvSpPr>
          <p:nvPr>
            <p:ph type="body" idx="10"/>
          </p:nvPr>
        </p:nvSpPr>
        <p:spPr>
          <a:xfrm>
            <a:off x="4909297" y="3662243"/>
            <a:ext cx="659524"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154">
                <a:solidFill>
                  <a:srgbClr val="000000"/>
                </a:solidFill>
                <a:latin typeface="Arial Narrow" panose="02020603050405020304" pitchFamily="2"/>
              </a:rPr>
              <a:t>REGIONE </a:t>
            </a:r>
          </a:p>
        </p:txBody>
      </p:sp>
      <p:sp>
        <p:nvSpPr>
          <p:cNvPr id="86" name="Segnaposto testo 85"/>
          <p:cNvSpPr>
            <a:spLocks noGrp="1"/>
          </p:cNvSpPr>
          <p:nvPr>
            <p:ph type="body" idx="10"/>
          </p:nvPr>
        </p:nvSpPr>
        <p:spPr>
          <a:xfrm>
            <a:off x="4935294" y="2721483"/>
            <a:ext cx="588967"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29">
                <a:solidFill>
                  <a:srgbClr val="000000"/>
                </a:solidFill>
                <a:latin typeface="Arial Narrow" panose="02020603050405020304" pitchFamily="2"/>
              </a:rPr>
              <a:t>STATO </a:t>
            </a:r>
          </a:p>
        </p:txBody>
      </p:sp>
      <p:sp>
        <p:nvSpPr>
          <p:cNvPr id="87" name="Segnaposto testo 86"/>
          <p:cNvSpPr>
            <a:spLocks noGrp="1"/>
          </p:cNvSpPr>
          <p:nvPr>
            <p:ph type="body" idx="10"/>
          </p:nvPr>
        </p:nvSpPr>
        <p:spPr>
          <a:xfrm>
            <a:off x="7901666" y="4787794"/>
            <a:ext cx="557031"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34">
                <a:solidFill>
                  <a:srgbClr val="000000"/>
                </a:solidFill>
                <a:latin typeface="Arial Narrow" panose="02020603050405020304" pitchFamily="2"/>
              </a:rPr>
              <a:t>IRCCS </a:t>
            </a:r>
          </a:p>
        </p:txBody>
      </p:sp>
      <p:sp>
        <p:nvSpPr>
          <p:cNvPr id="88" name="Segnaposto testo 87"/>
          <p:cNvSpPr>
            <a:spLocks noGrp="1"/>
          </p:cNvSpPr>
          <p:nvPr>
            <p:ph type="body" idx="10"/>
          </p:nvPr>
        </p:nvSpPr>
        <p:spPr>
          <a:xfrm>
            <a:off x="3953432" y="5997342"/>
            <a:ext cx="2566797" cy="222590"/>
          </a:xfrm>
          <a:prstGeom prst="rect">
            <a:avLst/>
          </a:prstGeom>
          <a:noFill/>
          <a:ln w="0" cmpd="sng">
            <a:noFill/>
            <a:prstDash val="solid"/>
          </a:ln>
        </p:spPr>
        <p:txBody>
          <a:bodyPr vert="horz" lIns="0" tIns="0" rIns="0" bIns="0" anchor="t">
            <a:normAutofit fontScale="65000"/>
          </a:bodyPr>
          <a:lstStyle>
            <a:lvl1pPr marL="0" marR="0" indent="0" algn="l">
              <a:lnSpc>
                <a:spcPts val="1825"/>
              </a:lnSpc>
              <a:spcAft>
                <a:spcPts val="0"/>
              </a:spcAft>
              <a:defRPr/>
            </a:lvl1pPr>
          </a:lstStyle>
          <a:p>
            <a:pPr marL="0" marR="0" indent="0" algn="l">
              <a:lnSpc>
                <a:spcPts val="1600"/>
              </a:lnSpc>
              <a:spcAft>
                <a:spcPts val="0"/>
              </a:spcAft>
            </a:pPr>
            <a:r>
              <a:rPr lang="it-IT" sz="1500" spc="-91">
                <a:solidFill>
                  <a:srgbClr val="000000"/>
                </a:solidFill>
                <a:latin typeface="Arial Narrow" panose="02020603050405020304" pitchFamily="2"/>
              </a:rPr>
              <a:t>STRUTTURE PRIVATE ACCREDITATE </a:t>
            </a:r>
          </a:p>
        </p:txBody>
      </p:sp>
    </p:spTree>
    <p:extLst>
      <p:ext uri="{BB962C8B-B14F-4D97-AF65-F5344CB8AC3E}">
        <p14:creationId xmlns:p14="http://schemas.microsoft.com/office/powerpoint/2010/main" val="24507364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6_1_">
    <p:bg>
      <p:bgPr>
        <a:solidFill>
          <a:schemeClr val="bg1">
            <a:alpha val="0"/>
          </a:schemeClr>
        </a:solidFill>
        <a:effectLst/>
      </p:bgPr>
    </p:bg>
    <p:spTree>
      <p:nvGrpSpPr>
        <p:cNvPr id="1" name=""/>
        <p:cNvGrpSpPr/>
        <p:nvPr/>
      </p:nvGrpSpPr>
      <p:grpSpPr>
        <a:xfrm>
          <a:off x="0" y="0"/>
          <a:ext cx="0" cy="0"/>
          <a:chOff x="0" y="0"/>
          <a:chExt cx="0" cy="0"/>
        </a:xfrm>
      </p:grpSpPr>
      <p:sp>
        <p:nvSpPr>
          <p:cNvPr id="98" name="Segnaposto testo 97"/>
          <p:cNvSpPr>
            <a:spLocks noGrp="1"/>
          </p:cNvSpPr>
          <p:nvPr>
            <p:ph type="body" idx="10"/>
          </p:nvPr>
        </p:nvSpPr>
        <p:spPr>
          <a:xfrm>
            <a:off x="698889" y="4164821"/>
            <a:ext cx="9625489" cy="2988872"/>
          </a:xfrm>
          <a:prstGeom prst="rect">
            <a:avLst/>
          </a:prstGeom>
          <a:noFill/>
          <a:ln w="0" cmpd="sng">
            <a:noFill/>
            <a:prstDash val="solid"/>
          </a:ln>
        </p:spPr>
        <p:txBody>
          <a:bodyPr vert="horz" lIns="0" tIns="259948" rIns="0" bIns="0" anchor="t">
            <a:normAutofit fontScale="65000"/>
          </a:bodyPr>
          <a:lstStyle>
            <a:lvl1pPr marL="260764" marR="52153" indent="-260764" algn="l">
              <a:lnSpc>
                <a:spcPts val="1939"/>
              </a:lnSpc>
              <a:spcBef>
                <a:spcPts val="1614"/>
              </a:spcBef>
              <a:spcAft>
                <a:spcPts val="80"/>
              </a:spcAft>
              <a:defRPr/>
            </a:lvl1pPr>
          </a:lstStyle>
          <a:p>
            <a:pPr marL="0" marR="45720" indent="0" algn="l">
              <a:lnSpc>
                <a:spcPts val="1700"/>
              </a:lnSpc>
              <a:spcAft>
                <a:spcPts val="0"/>
              </a:spcAft>
            </a:pPr>
            <a:r>
              <a:rPr lang="it-IT" sz="3300" spc="68">
                <a:solidFill>
                  <a:srgbClr val="1CACE3"/>
                </a:solidFill>
                <a:latin typeface="Arial" panose="02020603050405020304" pitchFamily="2"/>
              </a:rPr>
              <a:t></a:t>
            </a:r>
            <a:r>
              <a:rPr lang="it-IT" sz="1700" spc="68">
                <a:solidFill>
                  <a:srgbClr val="001F5F"/>
                </a:solidFill>
                <a:latin typeface="Tahoma" panose="02020603050405020304" pitchFamily="2"/>
              </a:rPr>
              <a:t> Ha </a:t>
            </a:r>
            <a:r>
              <a:rPr lang="it-IT" sz="1900" spc="68">
                <a:solidFill>
                  <a:srgbClr val="001F5F"/>
                </a:solidFill>
                <a:latin typeface="Lucida Console" panose="02020603050405020304"/>
              </a:rPr>
              <a:t>“</a:t>
            </a:r>
            <a:r>
              <a:rPr lang="it-IT" sz="1700" spc="68">
                <a:solidFill>
                  <a:srgbClr val="001F5F"/>
                </a:solidFill>
                <a:latin typeface="Tahoma" panose="02020603050405020304" pitchFamily="2"/>
              </a:rPr>
              <a:t>potestà concorrente</a:t>
            </a:r>
            <a:r>
              <a:rPr lang="it-IT" sz="1900" spc="68">
                <a:solidFill>
                  <a:srgbClr val="001F5F"/>
                </a:solidFill>
                <a:latin typeface="Lucida Console" panose="02020603050405020304"/>
              </a:rPr>
              <a:t>” </a:t>
            </a:r>
            <a:r>
              <a:rPr lang="it-IT" sz="1700" spc="68">
                <a:solidFill>
                  <a:srgbClr val="001F5F"/>
                </a:solidFill>
                <a:latin typeface="Tahoma" panose="02020603050405020304" pitchFamily="2"/>
              </a:rPr>
              <a:t>con lo Stato in materia sanitaria. </a:t>
            </a:r>
          </a:p>
          <a:p>
            <a:pPr marL="228600" marR="45720" indent="-228600" algn="l">
              <a:lnSpc>
                <a:spcPts val="1700"/>
              </a:lnSpc>
              <a:spcBef>
                <a:spcPts val="1090"/>
              </a:spcBef>
              <a:spcAft>
                <a:spcPts val="0"/>
              </a:spcAft>
            </a:pPr>
            <a:r>
              <a:rPr lang="it-IT" sz="3300" spc="80">
                <a:solidFill>
                  <a:srgbClr val="1CACE3"/>
                </a:solidFill>
                <a:latin typeface="Arial" panose="02020603050405020304" pitchFamily="2"/>
              </a:rPr>
              <a:t></a:t>
            </a:r>
            <a:r>
              <a:rPr lang="it-IT" sz="1700" spc="80">
                <a:solidFill>
                  <a:srgbClr val="001F5F"/>
                </a:solidFill>
                <a:latin typeface="Tahoma" panose="02020603050405020304" pitchFamily="2"/>
              </a:rPr>
              <a:t> È considerata la </a:t>
            </a:r>
            <a:r>
              <a:rPr lang="it-IT" sz="1900" spc="80">
                <a:solidFill>
                  <a:srgbClr val="001F5F"/>
                </a:solidFill>
                <a:latin typeface="Lucida Console" panose="02020603050405020304"/>
              </a:rPr>
              <a:t>“</a:t>
            </a:r>
            <a:r>
              <a:rPr lang="it-IT" sz="1700" spc="80">
                <a:solidFill>
                  <a:srgbClr val="001F5F"/>
                </a:solidFill>
                <a:latin typeface="Tahoma" panose="02020603050405020304" pitchFamily="2"/>
              </a:rPr>
              <a:t>holding</a:t>
            </a:r>
            <a:r>
              <a:rPr lang="it-IT" sz="1900" spc="80">
                <a:solidFill>
                  <a:srgbClr val="001F5F"/>
                </a:solidFill>
                <a:latin typeface="Lucida Console" panose="02020603050405020304"/>
              </a:rPr>
              <a:t>” </a:t>
            </a:r>
            <a:r>
              <a:rPr lang="it-IT" sz="1700" spc="80">
                <a:solidFill>
                  <a:srgbClr val="001F5F"/>
                </a:solidFill>
                <a:latin typeface="Tahoma" panose="02020603050405020304" pitchFamily="2"/>
              </a:rPr>
              <a:t>del Servizio Sanitario poiché esercita il ruolo di soggetto proprietario delle Aziende sanitarie pubbliche sul suo territorio: le finanzia, le coordina e le controlla. </a:t>
            </a:r>
          </a:p>
          <a:p>
            <a:pPr marL="228600" marR="45720" indent="-228600" algn="l">
              <a:lnSpc>
                <a:spcPts val="1700"/>
              </a:lnSpc>
              <a:spcBef>
                <a:spcPts val="1400"/>
              </a:spcBef>
              <a:spcAft>
                <a:spcPts val="0"/>
              </a:spcAft>
            </a:pPr>
            <a:r>
              <a:rPr lang="it-IT" sz="3300" spc="97">
                <a:solidFill>
                  <a:srgbClr val="1CACE3"/>
                </a:solidFill>
                <a:latin typeface="Arial" panose="02020603050405020304" pitchFamily="2"/>
              </a:rPr>
              <a:t></a:t>
            </a:r>
            <a:r>
              <a:rPr lang="it-IT" sz="1700" spc="97">
                <a:solidFill>
                  <a:srgbClr val="001F5F"/>
                </a:solidFill>
                <a:latin typeface="Tahoma" panose="02020603050405020304" pitchFamily="2"/>
              </a:rPr>
              <a:t> Tali funzioni sono espletate per il mezzo dei propri organi istituzionali (Giunta, Consiglio regionali), del proprio Assessore alla Sanità e dell</a:t>
            </a:r>
            <a:r>
              <a:rPr lang="it-IT" sz="1900" spc="97">
                <a:solidFill>
                  <a:srgbClr val="001F5F"/>
                </a:solidFill>
                <a:latin typeface="Lucida Console" panose="02020603050405020304"/>
              </a:rPr>
              <a:t>’</a:t>
            </a:r>
            <a:r>
              <a:rPr lang="it-IT" sz="1700" spc="97">
                <a:solidFill>
                  <a:srgbClr val="001F5F"/>
                </a:solidFill>
                <a:latin typeface="Tahoma" panose="02020603050405020304" pitchFamily="2"/>
              </a:rPr>
              <a:t>Agenzia Sociale e Sanitaria Regionale </a:t>
            </a:r>
          </a:p>
          <a:p>
            <a:pPr marL="228600" marR="45720" indent="-228600" algn="l">
              <a:lnSpc>
                <a:spcPts val="1700"/>
              </a:lnSpc>
              <a:spcBef>
                <a:spcPts val="1415"/>
              </a:spcBef>
              <a:spcAft>
                <a:spcPts val="70"/>
              </a:spcAft>
            </a:pPr>
            <a:r>
              <a:rPr lang="it-IT" sz="3300" spc="0">
                <a:solidFill>
                  <a:srgbClr val="1CACE3"/>
                </a:solidFill>
                <a:latin typeface="Arial" panose="02020603050405020304" pitchFamily="2"/>
              </a:rPr>
              <a:t></a:t>
            </a:r>
            <a:r>
              <a:rPr lang="it-IT" sz="1700" spc="0">
                <a:solidFill>
                  <a:srgbClr val="001F5F"/>
                </a:solidFill>
                <a:latin typeface="Tahoma" panose="02020603050405020304" pitchFamily="2"/>
              </a:rPr>
              <a:t> Definisce il Piano Sanitario Regionale e annualmente delibera il programma e gli obiettivi da assegnare alle Aziende Sanitarie. </a:t>
            </a:r>
          </a:p>
        </p:txBody>
      </p:sp>
    </p:spTree>
    <p:extLst>
      <p:ext uri="{BB962C8B-B14F-4D97-AF65-F5344CB8AC3E}">
        <p14:creationId xmlns:p14="http://schemas.microsoft.com/office/powerpoint/2010/main" val="1305012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7_1_">
    <p:bg>
      <p:bgPr>
        <a:solidFill>
          <a:schemeClr val="bg1">
            <a:alpha val="0"/>
          </a:schemeClr>
        </a:solidFill>
        <a:effectLst/>
      </p:bgPr>
    </p:bg>
    <p:spTree>
      <p:nvGrpSpPr>
        <p:cNvPr id="1" name=""/>
        <p:cNvGrpSpPr/>
        <p:nvPr/>
      </p:nvGrpSpPr>
      <p:grpSpPr>
        <a:xfrm>
          <a:off x="0" y="0"/>
          <a:ext cx="0" cy="0"/>
          <a:chOff x="0" y="0"/>
          <a:chExt cx="0" cy="0"/>
        </a:xfrm>
      </p:grpSpPr>
      <p:sp>
        <p:nvSpPr>
          <p:cNvPr id="105" name="Segnaposto testo 104"/>
          <p:cNvSpPr>
            <a:spLocks noGrp="1"/>
          </p:cNvSpPr>
          <p:nvPr>
            <p:ph type="body" idx="10"/>
          </p:nvPr>
        </p:nvSpPr>
        <p:spPr>
          <a:xfrm>
            <a:off x="481274" y="3650343"/>
            <a:ext cx="9892864" cy="3825336"/>
          </a:xfrm>
          <a:prstGeom prst="rect">
            <a:avLst/>
          </a:prstGeom>
          <a:noFill/>
          <a:ln w="0" cmpd="sng">
            <a:noFill/>
            <a:prstDash val="solid"/>
          </a:ln>
        </p:spPr>
        <p:txBody>
          <a:bodyPr vert="horz" lIns="0" tIns="202021" rIns="0" bIns="0" anchor="t"/>
          <a:lstStyle>
            <a:lvl1pPr marL="0" marR="0" indent="0" algn="l">
              <a:lnSpc>
                <a:spcPts val="2852"/>
              </a:lnSpc>
              <a:spcBef>
                <a:spcPts val="1403"/>
              </a:spcBef>
              <a:spcAft>
                <a:spcPts val="485"/>
              </a:spcAft>
              <a:defRPr/>
            </a:lvl1pPr>
          </a:lstStyle>
          <a:p>
            <a:pPr marL="228600" marR="0" indent="-228600" algn="l">
              <a:lnSpc>
                <a:spcPts val="2000"/>
              </a:lnSpc>
              <a:spcAft>
                <a:spcPts val="0"/>
              </a:spcAft>
            </a:pPr>
            <a:r>
              <a:rPr lang="it-IT" sz="3700" spc="0">
                <a:solidFill>
                  <a:srgbClr val="1CADE4"/>
                </a:solidFill>
                <a:latin typeface="Arial" panose="02020603050405020304" pitchFamily="2"/>
              </a:rPr>
              <a:t></a:t>
            </a:r>
            <a:r>
              <a:rPr lang="it-IT" sz="1700" spc="0">
                <a:solidFill>
                  <a:srgbClr val="001F5F"/>
                </a:solidFill>
                <a:latin typeface="Tahoma" panose="02020603050405020304" pitchFamily="2"/>
              </a:rPr>
              <a:t> Deve tutelare la salute della popolazione residente sul suo territorio. In questo senso ne ha la responsabilità dell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assistenza </a:t>
            </a:r>
          </a:p>
          <a:p>
            <a:pPr marL="0" marR="0" indent="0" algn="l">
              <a:lnSpc>
                <a:spcPts val="2000"/>
              </a:lnSpc>
              <a:spcBef>
                <a:spcPts val="1770"/>
              </a:spcBef>
              <a:spcAft>
                <a:spcPts val="0"/>
              </a:spcAft>
            </a:pPr>
            <a:r>
              <a:rPr lang="it-IT" sz="3700" spc="97">
                <a:solidFill>
                  <a:srgbClr val="1CADE4"/>
                </a:solidFill>
                <a:latin typeface="Arial" panose="02020603050405020304" pitchFamily="2"/>
              </a:rPr>
              <a:t></a:t>
            </a:r>
            <a:r>
              <a:rPr lang="it-IT" sz="1700" spc="97">
                <a:solidFill>
                  <a:srgbClr val="001F5F"/>
                </a:solidFill>
                <a:latin typeface="Tahoma" panose="02020603050405020304" pitchFamily="2"/>
              </a:rPr>
              <a:t> È il perno su cui ruota il sistema sanitario della sua area geografica (una o più province). </a:t>
            </a:r>
          </a:p>
          <a:p>
            <a:pPr marL="228600" marR="274320" indent="-228600" algn="just">
              <a:lnSpc>
                <a:spcPts val="2000"/>
              </a:lnSpc>
              <a:spcBef>
                <a:spcPts val="985"/>
              </a:spcBef>
              <a:spcAft>
                <a:spcPts val="0"/>
              </a:spcAft>
            </a:pPr>
            <a:r>
              <a:rPr lang="it-IT" sz="3700" spc="46">
                <a:solidFill>
                  <a:srgbClr val="1CADE4"/>
                </a:solidFill>
                <a:latin typeface="Arial" panose="02020603050405020304" pitchFamily="2"/>
              </a:rPr>
              <a:t></a:t>
            </a:r>
            <a:r>
              <a:rPr lang="it-IT" sz="1700" spc="46">
                <a:solidFill>
                  <a:srgbClr val="001F5F"/>
                </a:solidFill>
                <a:latin typeface="Tahoma" panose="02020603050405020304" pitchFamily="2"/>
              </a:rPr>
              <a:t> Può produrre, ma anche acquistare prestazioni: per questo instaura accordi di fornitura con Aziende Ospedaliere, IRCCS e Strutture Private Accreditate. In tal caso viene detta «committente» </a:t>
            </a:r>
          </a:p>
          <a:p>
            <a:pPr marL="228600" marR="91440" indent="-228600" algn="l">
              <a:lnSpc>
                <a:spcPts val="2000"/>
              </a:lnSpc>
              <a:spcBef>
                <a:spcPts val="1375"/>
              </a:spcBef>
              <a:spcAft>
                <a:spcPts val="0"/>
              </a:spcAft>
            </a:pPr>
            <a:r>
              <a:rPr lang="it-IT" sz="3700" spc="103">
                <a:solidFill>
                  <a:srgbClr val="1CADE4"/>
                </a:solidFill>
                <a:latin typeface="Arial" panose="02020603050405020304" pitchFamily="2"/>
              </a:rPr>
              <a:t></a:t>
            </a:r>
            <a:r>
              <a:rPr lang="it-IT" sz="1700" spc="103">
                <a:solidFill>
                  <a:srgbClr val="001F5F"/>
                </a:solidFill>
                <a:latin typeface="Tahoma" panose="02020603050405020304" pitchFamily="2"/>
              </a:rPr>
              <a:t> È costituita in Azienda dal 1992 con il D. Lgs. 502/92. Le Aziende sanitarie sono dotate di personalità giuridica pubblica e autonomia imprenditoriale alla stregua di un</a:t>
            </a:r>
            <a:r>
              <a:rPr lang="it-IT" sz="1900" spc="103">
                <a:solidFill>
                  <a:srgbClr val="001F5F"/>
                </a:solidFill>
                <a:latin typeface="Lucida Console" panose="02020603050405020304"/>
              </a:rPr>
              <a:t>’</a:t>
            </a:r>
            <a:r>
              <a:rPr lang="it-IT" sz="1700" spc="103">
                <a:solidFill>
                  <a:srgbClr val="001F5F"/>
                </a:solidFill>
                <a:latin typeface="Tahoma" panose="02020603050405020304" pitchFamily="2"/>
              </a:rPr>
              <a:t>azienda privata. </a:t>
            </a:r>
          </a:p>
          <a:p>
            <a:pPr marL="0" marR="0" indent="0" algn="l">
              <a:lnSpc>
                <a:spcPts val="2500"/>
              </a:lnSpc>
              <a:spcBef>
                <a:spcPts val="1230"/>
              </a:spcBef>
              <a:spcAft>
                <a:spcPts val="425"/>
              </a:spcAft>
            </a:pPr>
            <a:r>
              <a:rPr lang="it-IT" sz="3700" spc="97">
                <a:solidFill>
                  <a:srgbClr val="1CADE4"/>
                </a:solidFill>
                <a:latin typeface="Arial" panose="02020603050405020304" pitchFamily="2"/>
              </a:rPr>
              <a:t></a:t>
            </a:r>
            <a:r>
              <a:rPr lang="it-IT" sz="1700" spc="97">
                <a:solidFill>
                  <a:srgbClr val="001F5F"/>
                </a:solidFill>
                <a:latin typeface="Tahoma" panose="02020603050405020304" pitchFamily="2"/>
              </a:rPr>
              <a:t> Viene finanziata a </a:t>
            </a:r>
            <a:r>
              <a:rPr lang="it-IT" sz="1900" b="1" spc="97">
                <a:solidFill>
                  <a:srgbClr val="001F5F"/>
                </a:solidFill>
                <a:latin typeface="Arial Narrow" panose="02020603050405020304" pitchFamily="2"/>
              </a:rPr>
              <a:t>quota capitaria pesata </a:t>
            </a:r>
            <a:r>
              <a:rPr lang="it-IT" sz="1700" spc="97">
                <a:solidFill>
                  <a:srgbClr val="001F5F"/>
                </a:solidFill>
                <a:latin typeface="Tahoma" panose="02020603050405020304" pitchFamily="2"/>
              </a:rPr>
              <a:t>(età. genere, mortalità, densità abitativa) </a:t>
            </a:r>
          </a:p>
        </p:txBody>
      </p:sp>
    </p:spTree>
    <p:extLst>
      <p:ext uri="{BB962C8B-B14F-4D97-AF65-F5344CB8AC3E}">
        <p14:creationId xmlns:p14="http://schemas.microsoft.com/office/powerpoint/2010/main" val="31022194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8_1_">
    <p:bg>
      <p:bgPr>
        <a:solidFill>
          <a:schemeClr val="bg1">
            <a:alpha val="0"/>
          </a:schemeClr>
        </a:solidFill>
        <a:effectLst/>
      </p:bgPr>
    </p:bg>
    <p:spTree>
      <p:nvGrpSpPr>
        <p:cNvPr id="1" name=""/>
        <p:cNvGrpSpPr/>
        <p:nvPr/>
      </p:nvGrpSpPr>
      <p:grpSpPr>
        <a:xfrm>
          <a:off x="0" y="0"/>
          <a:ext cx="0" cy="0"/>
          <a:chOff x="0" y="0"/>
          <a:chExt cx="0" cy="0"/>
        </a:xfrm>
      </p:grpSpPr>
      <p:sp>
        <p:nvSpPr>
          <p:cNvPr id="108" name="Segnaposto testo 107"/>
          <p:cNvSpPr>
            <a:spLocks noGrp="1"/>
          </p:cNvSpPr>
          <p:nvPr>
            <p:ph type="body" idx="10"/>
          </p:nvPr>
        </p:nvSpPr>
        <p:spPr>
          <a:xfrm>
            <a:off x="516924" y="3347256"/>
            <a:ext cx="10160239" cy="4016427"/>
          </a:xfrm>
          <a:prstGeom prst="rect">
            <a:avLst/>
          </a:prstGeom>
          <a:noFill/>
          <a:ln w="0" cmpd="sng">
            <a:noFill/>
            <a:prstDash val="solid"/>
          </a:ln>
        </p:spPr>
        <p:txBody>
          <a:bodyPr vert="horz" lIns="0" tIns="0" rIns="0" bIns="0" anchor="t"/>
          <a:lstStyle>
            <a:lvl1pPr marL="0" marR="1355973" indent="0" algn="l">
              <a:lnSpc>
                <a:spcPts val="2167"/>
              </a:lnSpc>
              <a:spcBef>
                <a:spcPts val="0"/>
              </a:spcBef>
              <a:spcAft>
                <a:spcPts val="29"/>
              </a:spcAft>
              <a:defRPr/>
            </a:lvl1pPr>
          </a:lstStyle>
          <a:p>
            <a:pPr marL="0" marR="320040" indent="0" algn="l">
              <a:lnSpc>
                <a:spcPts val="2800"/>
              </a:lnSpc>
              <a:spcAft>
                <a:spcPts val="0"/>
              </a:spcAft>
            </a:pPr>
            <a:r>
              <a:rPr lang="it-IT" sz="1400" b="1" spc="0">
                <a:solidFill>
                  <a:srgbClr val="001F5F"/>
                </a:solidFill>
                <a:latin typeface="Tahoma" panose="02020603050405020304" pitchFamily="2"/>
              </a:rPr>
              <a:t>L’assistenza ospedaliera può essere erogata sia dalle Aziende USL, che dalle Aziende Ospedaliere </a:t>
            </a:r>
            <a:r>
              <a:rPr lang="it-IT" sz="1700" b="1" u="sng" spc="0">
                <a:solidFill>
                  <a:srgbClr val="001F5F"/>
                </a:solidFill>
                <a:latin typeface="Arial Narrow" panose="02020603050405020304" pitchFamily="2"/>
              </a:rPr>
              <a:t>Presidio Ospedaliero dell</a:t>
            </a:r>
            <a:r>
              <a:rPr lang="it-IT" sz="1700" b="1" u="sng" spc="0">
                <a:solidFill>
                  <a:srgbClr val="001F5F"/>
                </a:solidFill>
                <a:latin typeface="Lucida Console" panose="02020603050405020304"/>
              </a:rPr>
              <a:t>’</a:t>
            </a:r>
            <a:r>
              <a:rPr lang="it-IT" sz="1700" b="1" u="sng" spc="0">
                <a:solidFill>
                  <a:srgbClr val="001F5F"/>
                </a:solidFill>
                <a:latin typeface="Arial Narrow" panose="02020603050405020304" pitchFamily="2"/>
              </a:rPr>
              <a:t>AUSL</a:t>
            </a:r>
            <a:r>
              <a:rPr lang="it-IT" sz="1700" u="sng" spc="0">
                <a:solidFill>
                  <a:srgbClr val="001F5F"/>
                </a:solidFill>
                <a:latin typeface="Tahoma" panose="02020603050405020304" pitchFamily="2"/>
              </a:rPr>
              <a:t>:</a:t>
            </a:r>
            <a:r>
              <a:rPr lang="it-IT" sz="1500" spc="0">
                <a:solidFill>
                  <a:srgbClr val="001F5F"/>
                </a:solidFill>
                <a:latin typeface="Tahoma" panose="02020603050405020304" pitchFamily="2"/>
              </a:rPr>
              <a:t> è l</a:t>
            </a:r>
            <a:r>
              <a:rPr lang="it-IT" sz="1700" spc="0">
                <a:solidFill>
                  <a:srgbClr val="001F5F"/>
                </a:solidFill>
                <a:latin typeface="Lucida Console" panose="02020603050405020304"/>
              </a:rPr>
              <a:t>’</a:t>
            </a:r>
            <a:r>
              <a:rPr lang="it-IT" sz="1500" spc="0">
                <a:solidFill>
                  <a:srgbClr val="001F5F"/>
                </a:solidFill>
                <a:latin typeface="Tahoma" panose="02020603050405020304" pitchFamily="2"/>
              </a:rPr>
              <a:t>ospedale gestito dall</a:t>
            </a:r>
            <a:r>
              <a:rPr lang="it-IT" sz="1700" spc="0">
                <a:solidFill>
                  <a:srgbClr val="001F5F"/>
                </a:solidFill>
                <a:latin typeface="Lucida Console" panose="02020603050405020304"/>
              </a:rPr>
              <a:t>’</a:t>
            </a:r>
            <a:r>
              <a:rPr lang="it-IT" sz="1500" spc="0">
                <a:solidFill>
                  <a:srgbClr val="001F5F"/>
                </a:solidFill>
                <a:latin typeface="Tahoma" panose="02020603050405020304" pitchFamily="2"/>
              </a:rPr>
              <a:t>Azienda USL. Non ha bilancio autonomo. </a:t>
            </a:r>
          </a:p>
          <a:p>
            <a:pPr marL="0" marR="594360" indent="0" algn="l">
              <a:lnSpc>
                <a:spcPts val="1900"/>
              </a:lnSpc>
              <a:spcBef>
                <a:spcPts val="1865"/>
              </a:spcBef>
              <a:spcAft>
                <a:spcPts val="0"/>
              </a:spcAft>
            </a:pPr>
            <a:r>
              <a:rPr lang="it-IT" sz="1700" b="1" u="sng" spc="0">
                <a:solidFill>
                  <a:srgbClr val="001F5F"/>
                </a:solidFill>
                <a:latin typeface="Arial Narrow" panose="02020603050405020304" pitchFamily="2"/>
              </a:rPr>
              <a:t>Azienda Ospedaliera</a:t>
            </a:r>
            <a:r>
              <a:rPr lang="it-IT" sz="1700" u="sng" spc="0">
                <a:solidFill>
                  <a:srgbClr val="001F5F"/>
                </a:solidFill>
                <a:latin typeface="Tahoma" panose="02020603050405020304" pitchFamily="2"/>
              </a:rPr>
              <a:t>:</a:t>
            </a:r>
            <a:r>
              <a:rPr lang="it-IT" sz="1500" spc="0">
                <a:solidFill>
                  <a:srgbClr val="001F5F"/>
                </a:solidFill>
                <a:latin typeface="Tahoma" panose="02020603050405020304" pitchFamily="2"/>
              </a:rPr>
              <a:t> è un presidio ospedaliero trasformato in Azienda, con gestione autonoma ed indipendente. </a:t>
            </a:r>
          </a:p>
          <a:p>
            <a:pPr marL="0" marR="0" indent="0" algn="l">
              <a:lnSpc>
                <a:spcPts val="1900"/>
              </a:lnSpc>
              <a:spcBef>
                <a:spcPts val="1975"/>
              </a:spcBef>
              <a:spcAft>
                <a:spcPts val="0"/>
              </a:spcAft>
            </a:pPr>
            <a:r>
              <a:rPr lang="it-IT" sz="1700" b="1" u="sng" spc="68">
                <a:solidFill>
                  <a:srgbClr val="001F5F"/>
                </a:solidFill>
                <a:latin typeface="Arial Narrow" panose="02020603050405020304" pitchFamily="2"/>
              </a:rPr>
              <a:t>Azienda Ospedaliero-Universitaria</a:t>
            </a:r>
            <a:r>
              <a:rPr lang="it-IT" sz="1700" u="sng" spc="68">
                <a:solidFill>
                  <a:srgbClr val="001F5F"/>
                </a:solidFill>
                <a:latin typeface="Tahoma" panose="02020603050405020304" pitchFamily="2"/>
              </a:rPr>
              <a:t>:</a:t>
            </a:r>
            <a:r>
              <a:rPr lang="it-IT" sz="1500" spc="68">
                <a:solidFill>
                  <a:srgbClr val="001F5F"/>
                </a:solidFill>
                <a:latin typeface="Tahoma" panose="02020603050405020304" pitchFamily="2"/>
              </a:rPr>
              <a:t> è un Policlinico, con all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interno la Facoltà di Medicina. </a:t>
            </a:r>
          </a:p>
          <a:p>
            <a:pPr marL="0" marR="777240" indent="0" algn="l">
              <a:lnSpc>
                <a:spcPts val="1900"/>
              </a:lnSpc>
              <a:spcBef>
                <a:spcPts val="1890"/>
              </a:spcBef>
              <a:spcAft>
                <a:spcPts val="0"/>
              </a:spcAft>
            </a:pPr>
            <a:r>
              <a:rPr lang="it-IT" sz="1500" spc="0">
                <a:solidFill>
                  <a:srgbClr val="001F5F"/>
                </a:solidFill>
                <a:latin typeface="Tahoma" panose="02020603050405020304" pitchFamily="2"/>
              </a:rPr>
              <a:t>Sono Aziende puramente «produttrici»: erogano prestazioni specialistiche ambulatoriali, ricoveri e trattamenti riabilitativi. Non possono acquistare. </a:t>
            </a:r>
          </a:p>
          <a:p>
            <a:pPr marL="0" marR="594360" indent="0" algn="l">
              <a:lnSpc>
                <a:spcPts val="1900"/>
              </a:lnSpc>
              <a:spcBef>
                <a:spcPts val="0"/>
              </a:spcBef>
              <a:spcAft>
                <a:spcPts val="0"/>
              </a:spcAft>
            </a:pPr>
            <a:r>
              <a:rPr lang="it-IT" sz="1500" spc="0">
                <a:solidFill>
                  <a:srgbClr val="001F5F"/>
                </a:solidFill>
                <a:latin typeface="Tahoma" panose="02020603050405020304" pitchFamily="2"/>
              </a:rPr>
              <a:t>Non erogano servizi tipicamente territoriali (assistenza distrettuale e assistenza sanitaria collettiva in ambienti di vita e lavoro). </a:t>
            </a:r>
          </a:p>
          <a:p>
            <a:pPr marL="0" marR="1188720" indent="0" algn="l">
              <a:lnSpc>
                <a:spcPts val="1900"/>
              </a:lnSpc>
              <a:spcBef>
                <a:spcPts val="0"/>
              </a:spcBef>
              <a:spcAft>
                <a:spcPts val="25"/>
              </a:spcAft>
            </a:pPr>
            <a:r>
              <a:rPr lang="it-IT" sz="1500" spc="0">
                <a:solidFill>
                  <a:srgbClr val="001F5F"/>
                </a:solidFill>
                <a:latin typeface="Tahoma" panose="02020603050405020304" pitchFamily="2"/>
              </a:rPr>
              <a:t>Vengono remunerate a tariffa (DRG per i ricoveri; nomenclatore tariffario per le prestazioni ambulatoriali). </a:t>
            </a:r>
          </a:p>
        </p:txBody>
      </p:sp>
      <p:sp>
        <p:nvSpPr>
          <p:cNvPr id="111" name="Segnaposto testo 110"/>
          <p:cNvSpPr>
            <a:spLocks noGrp="1"/>
          </p:cNvSpPr>
          <p:nvPr>
            <p:ph type="body" idx="10"/>
          </p:nvPr>
        </p:nvSpPr>
        <p:spPr>
          <a:xfrm>
            <a:off x="780587" y="1010059"/>
            <a:ext cx="5034071" cy="522878"/>
          </a:xfrm>
          <a:prstGeom prst="rect">
            <a:avLst/>
          </a:prstGeom>
          <a:noFill/>
          <a:ln w="0" cmpd="sng">
            <a:noFill/>
            <a:prstDash val="solid"/>
          </a:ln>
        </p:spPr>
        <p:txBody>
          <a:bodyPr vert="horz" lIns="0" tIns="0" rIns="0" bIns="0" anchor="t">
            <a:normAutofit fontScale="65000"/>
          </a:bodyPr>
          <a:lstStyle>
            <a:lvl1pPr marL="0" marR="0" indent="0" algn="l">
              <a:lnSpc>
                <a:spcPts val="4221"/>
              </a:lnSpc>
              <a:spcAft>
                <a:spcPts val="0"/>
              </a:spcAft>
              <a:defRPr/>
            </a:lvl1pPr>
          </a:lstStyle>
          <a:p>
            <a:pPr marL="0" marR="0" indent="0" algn="l">
              <a:lnSpc>
                <a:spcPts val="3700"/>
              </a:lnSpc>
              <a:spcAft>
                <a:spcPts val="0"/>
              </a:spcAft>
            </a:pPr>
            <a:r>
              <a:rPr lang="it-IT" sz="3200" spc="667">
                <a:solidFill>
                  <a:srgbClr val="CC0000"/>
                </a:solidFill>
                <a:latin typeface="Arial Narrow" panose="02020603050405020304" pitchFamily="2"/>
              </a:rPr>
              <a:t>LE AZIENDE OSPEDALIERE </a:t>
            </a:r>
          </a:p>
        </p:txBody>
      </p:sp>
    </p:spTree>
    <p:extLst>
      <p:ext uri="{BB962C8B-B14F-4D97-AF65-F5344CB8AC3E}">
        <p14:creationId xmlns:p14="http://schemas.microsoft.com/office/powerpoint/2010/main" val="3166146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9_1_">
    <p:bg>
      <p:bgPr>
        <a:solidFill>
          <a:schemeClr val="bg1">
            <a:alpha val="0"/>
          </a:schemeClr>
        </a:solidFill>
        <a:effectLst/>
      </p:bgPr>
    </p:bg>
    <p:spTree>
      <p:nvGrpSpPr>
        <p:cNvPr id="1" name=""/>
        <p:cNvGrpSpPr/>
        <p:nvPr/>
      </p:nvGrpSpPr>
      <p:grpSpPr>
        <a:xfrm>
          <a:off x="0" y="0"/>
          <a:ext cx="0" cy="0"/>
          <a:chOff x="0" y="0"/>
          <a:chExt cx="0" cy="0"/>
        </a:xfrm>
      </p:grpSpPr>
      <p:sp>
        <p:nvSpPr>
          <p:cNvPr id="114" name="Segnaposto testo 113"/>
          <p:cNvSpPr>
            <a:spLocks noGrp="1"/>
          </p:cNvSpPr>
          <p:nvPr>
            <p:ph type="body" idx="10"/>
          </p:nvPr>
        </p:nvSpPr>
        <p:spPr>
          <a:xfrm>
            <a:off x="6477895" y="1259948"/>
            <a:ext cx="709286" cy="171493"/>
          </a:xfrm>
          <a:prstGeom prst="rect">
            <a:avLst/>
          </a:prstGeom>
          <a:solidFill>
            <a:srgbClr val="F3EC73"/>
          </a:solidFill>
          <a:ln w="0" cmpd="sng">
            <a:noFill/>
            <a:prstDash val="solid"/>
          </a:ln>
        </p:spPr>
        <p:txBody>
          <a:bodyPr vert="horz" lIns="0" tIns="3622" rIns="0" bIns="0" anchor="t"/>
          <a:lstStyle>
            <a:lvl1pPr marL="0" marR="0" indent="0" algn="l">
              <a:lnSpc>
                <a:spcPts val="1369"/>
              </a:lnSpc>
              <a:spcAft>
                <a:spcPts val="0"/>
              </a:spcAft>
              <a:defRPr/>
            </a:lvl1pPr>
          </a:lstStyle>
          <a:p>
            <a:pPr marL="0" marR="0" indent="0" algn="l">
              <a:lnSpc>
                <a:spcPts val="1200"/>
              </a:lnSpc>
              <a:spcAft>
                <a:spcPts val="0"/>
              </a:spcAft>
            </a:pPr>
            <a:r>
              <a:rPr lang="it-IT" sz="1000" b="1" spc="233">
                <a:solidFill>
                  <a:srgbClr val="433C03"/>
                </a:solidFill>
                <a:latin typeface="Arial Narrow" panose="02020603050405020304" pitchFamily="2"/>
              </a:rPr>
              <a:t>BERRA</a:t>
            </a:r>
            <a:r>
              <a:rPr lang="it-IT" sz="1000" spc="233" baseline="30000">
                <a:solidFill>
                  <a:srgbClr val="433C03"/>
                </a:solidFill>
                <a:latin typeface="Times New Roman" panose="02020603050405020304" pitchFamily="1"/>
              </a:rPr>
              <a:t>I</a:t>
            </a:r>
            <a:r>
              <a:rPr lang="it-IT" sz="100" spc="233">
                <a:solidFill>
                  <a:srgbClr val="433C03"/>
                </a:solidFill>
                <a:latin typeface="Times New Roman" panose="02020603050405020304" pitchFamily="1"/>
              </a:rPr>
              <a:t> </a:t>
            </a:r>
          </a:p>
        </p:txBody>
      </p:sp>
      <p:sp>
        <p:nvSpPr>
          <p:cNvPr id="120" name="Segnaposto testo 119"/>
          <p:cNvSpPr>
            <a:spLocks noGrp="1"/>
          </p:cNvSpPr>
          <p:nvPr>
            <p:ph type="body" idx="10"/>
          </p:nvPr>
        </p:nvSpPr>
        <p:spPr>
          <a:xfrm>
            <a:off x="926902" y="1666631"/>
            <a:ext cx="217613" cy="60197"/>
          </a:xfrm>
          <a:prstGeom prst="rect">
            <a:avLst/>
          </a:prstGeom>
          <a:solidFill>
            <a:srgbClr val="E9AFA2"/>
          </a:solidFill>
          <a:ln w="0" cmpd="sng">
            <a:noFill/>
            <a:prstDash val="solid"/>
          </a:ln>
        </p:spPr>
        <p:txBody>
          <a:bodyPr vert="horz" lIns="0" tIns="0" rIns="0" bIns="0" anchor="t"/>
          <a:lstStyle>
            <a:lvl1pPr marL="0" marR="0" indent="0" algn="l">
              <a:lnSpc>
                <a:spcPts val="456"/>
              </a:lnSpc>
              <a:spcAft>
                <a:spcPts val="0"/>
              </a:spcAft>
              <a:tabLst>
                <a:tab pos="260764" algn="r"/>
              </a:tabLst>
              <a:defRPr/>
            </a:lvl1pPr>
          </a:lstStyle>
          <a:p>
            <a:pPr marL="0" marR="0" indent="0" algn="l">
              <a:lnSpc>
                <a:spcPts val="400"/>
              </a:lnSpc>
              <a:spcAft>
                <a:spcPts val="0"/>
              </a:spcAft>
              <a:tabLst>
                <a:tab pos="228600" algn="r"/>
              </a:tabLst>
            </a:pPr>
            <a:r>
              <a:rPr lang="it-IT" sz="600" spc="0">
                <a:solidFill>
                  <a:srgbClr val="25596A"/>
                </a:solidFill>
                <a:latin typeface="Tahoma" panose="02020603050405020304" pitchFamily="2"/>
              </a:rPr>
              <a:t>t ' </a:t>
            </a:r>
          </a:p>
        </p:txBody>
      </p:sp>
      <p:sp>
        <p:nvSpPr>
          <p:cNvPr id="121" name="Segnaposto testo 120"/>
          <p:cNvSpPr>
            <a:spLocks noGrp="1"/>
          </p:cNvSpPr>
          <p:nvPr>
            <p:ph type="body" idx="10"/>
          </p:nvPr>
        </p:nvSpPr>
        <p:spPr>
          <a:xfrm>
            <a:off x="3778896" y="1874519"/>
            <a:ext cx="520638" cy="100796"/>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spc="108">
                <a:solidFill>
                  <a:srgbClr val="D5101A"/>
                </a:solidFill>
                <a:latin typeface="Arial Narrow" panose="02020603050405020304" pitchFamily="2"/>
              </a:rPr>
              <a:t>------------</a:t>
            </a:r>
            <a:r>
              <a:rPr lang="it-IT" sz="100">
                <a:solidFill>
                  <a:srgbClr val="000000"/>
                </a:solidFill>
                <a:latin typeface="Tahoma" panose="02020603050405020304" pitchFamily="2"/>
              </a:rPr>
              <a:t> </a:t>
            </a:r>
          </a:p>
        </p:txBody>
      </p:sp>
      <p:sp>
        <p:nvSpPr>
          <p:cNvPr id="122" name="Segnaposto testo 121"/>
          <p:cNvSpPr>
            <a:spLocks noGrp="1"/>
          </p:cNvSpPr>
          <p:nvPr>
            <p:ph type="body" idx="10"/>
          </p:nvPr>
        </p:nvSpPr>
        <p:spPr>
          <a:xfrm>
            <a:off x="4281712" y="2671088"/>
            <a:ext cx="167109" cy="46898"/>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23" name="Segnaposto testo 122"/>
          <p:cNvSpPr>
            <a:spLocks noGrp="1"/>
          </p:cNvSpPr>
          <p:nvPr>
            <p:ph type="body" idx="10"/>
          </p:nvPr>
        </p:nvSpPr>
        <p:spPr>
          <a:xfrm>
            <a:off x="2398945" y="2717986"/>
            <a:ext cx="2049873" cy="87496"/>
          </a:xfrm>
          <a:prstGeom prst="rect">
            <a:avLst/>
          </a:prstGeom>
          <a:solidFill>
            <a:srgbClr val="FFFFFF"/>
          </a:solidFill>
          <a:ln w="0" cmpd="sng">
            <a:noFill/>
            <a:prstDash val="solid"/>
          </a:ln>
        </p:spPr>
        <p:txBody>
          <a:bodyPr vert="horz" lIns="0" tIns="0" rIns="0" bIns="0" anchor="t"/>
          <a:lstStyle>
            <a:lvl1pPr marL="0" marR="0" indent="0" algn="l">
              <a:lnSpc>
                <a:spcPts val="913"/>
              </a:lnSpc>
              <a:spcAft>
                <a:spcPts val="0"/>
              </a:spcAft>
              <a:defRPr/>
            </a:lvl1pPr>
          </a:lstStyle>
          <a:p>
            <a:pPr marL="0" marR="0" indent="0" algn="l">
              <a:lnSpc>
                <a:spcPts val="800"/>
              </a:lnSpc>
              <a:spcAft>
                <a:spcPts val="0"/>
              </a:spcAft>
            </a:pPr>
            <a:r>
              <a:rPr lang="it-IT" sz="1000" b="1" spc="0">
                <a:solidFill>
                  <a:srgbClr val="FF0000"/>
                </a:solidFill>
                <a:latin typeface="Arial Narrow" panose="02020603050405020304" pitchFamily="2"/>
              </a:rPr>
              <a:t>%`• </a:t>
            </a:r>
          </a:p>
        </p:txBody>
      </p:sp>
      <p:sp>
        <p:nvSpPr>
          <p:cNvPr id="124" name="Segnaposto testo 123"/>
          <p:cNvSpPr>
            <a:spLocks noGrp="1"/>
          </p:cNvSpPr>
          <p:nvPr>
            <p:ph type="body" idx="10"/>
          </p:nvPr>
        </p:nvSpPr>
        <p:spPr>
          <a:xfrm>
            <a:off x="2153109" y="2805482"/>
            <a:ext cx="2431624" cy="188292"/>
          </a:xfrm>
          <a:prstGeom prst="rect">
            <a:avLst/>
          </a:prstGeom>
          <a:solidFill>
            <a:srgbClr val="FFFFFF"/>
          </a:solidFill>
          <a:ln w="0" cmpd="sng">
            <a:noFill/>
            <a:prstDash val="solid"/>
          </a:ln>
        </p:spPr>
        <p:txBody>
          <a:bodyPr vert="horz" lIns="0" tIns="0" rIns="0" bIns="0" anchor="t"/>
          <a:lstStyle>
            <a:lvl1pPr marL="0" marR="0" indent="0" algn="r">
              <a:lnSpc>
                <a:spcPts val="1483"/>
              </a:lnSpc>
              <a:spcBef>
                <a:spcPts val="0"/>
              </a:spcBef>
              <a:spcAft>
                <a:spcPts val="0"/>
              </a:spcAft>
              <a:defRPr/>
            </a:lvl1pPr>
          </a:lstStyle>
          <a:p>
            <a:pPr marL="0" marR="0" indent="0" algn="l">
              <a:lnSpc>
                <a:spcPts val="700"/>
              </a:lnSpc>
              <a:spcAft>
                <a:spcPts val="0"/>
              </a:spcAft>
            </a:pPr>
            <a:r>
              <a:rPr lang="it-IT" sz="900" b="1" spc="-6" baseline="30000">
                <a:solidFill>
                  <a:srgbClr val="04394B"/>
                </a:solidFill>
                <a:latin typeface="Arial" panose="02020603050405020304" pitchFamily="2"/>
              </a:rPr>
              <a:t>--</a:t>
            </a:r>
            <a:r>
              <a:rPr lang="it-IT" sz="1000" b="1" spc="-6">
                <a:solidFill>
                  <a:srgbClr val="04394B"/>
                </a:solidFill>
                <a:latin typeface="Arial Narrow" panose="02020603050405020304" pitchFamily="2"/>
              </a:rPr>
              <a:t>plIF</a:t>
            </a:r>
            <a:r>
              <a:rPr lang="it-IT" sz="1000" b="1" spc="-6" baseline="30000">
                <a:solidFill>
                  <a:srgbClr val="04394B"/>
                </a:solidFill>
                <a:latin typeface="Arial" panose="02020603050405020304" pitchFamily="2"/>
              </a:rPr>
              <a:t>j</a:t>
            </a:r>
            <a:r>
              <a:rPr lang="it-IT" sz="1000" b="1" spc="-6">
                <a:solidFill>
                  <a:srgbClr val="04394B"/>
                </a:solidFill>
                <a:latin typeface="Arial Narrow" panose="02020603050405020304" pitchFamily="2"/>
              </a:rPr>
              <a:t>1</a:t>
            </a:r>
            <a:r>
              <a:rPr lang="it-IT" sz="1000" b="1" spc="-6" baseline="30000">
                <a:solidFill>
                  <a:srgbClr val="04394B"/>
                </a:solidFill>
                <a:latin typeface="Arial" panose="02020603050405020304" pitchFamily="2"/>
              </a:rPr>
              <a:t>-</a:t>
            </a:r>
            <a:r>
              <a:rPr lang="it-IT" sz="1000" b="1" spc="-6">
                <a:solidFill>
                  <a:srgbClr val="04394B"/>
                </a:solidFill>
                <a:latin typeface="Arial Narrow" panose="02020603050405020304" pitchFamily="2"/>
              </a:rPr>
              <a:t>àALO </a:t>
            </a:r>
          </a:p>
          <a:p>
            <a:pPr marL="0" marR="0" indent="0" algn="r">
              <a:lnSpc>
                <a:spcPts val="1300"/>
              </a:lnSpc>
              <a:spcBef>
                <a:spcPts val="0"/>
              </a:spcBef>
              <a:spcAft>
                <a:spcPts val="0"/>
              </a:spcAft>
            </a:pPr>
            <a:r>
              <a:rPr lang="it-IT" sz="2100" spc="268">
                <a:solidFill>
                  <a:srgbClr val="FF0000"/>
                </a:solidFill>
                <a:latin typeface="Arial" panose="02020603050405020304" pitchFamily="2"/>
              </a:rPr>
              <a:t>/</a:t>
            </a:r>
            <a:r>
              <a:rPr lang="it-IT" sz="1300" b="1" spc="268">
                <a:solidFill>
                  <a:srgbClr val="433C03"/>
                </a:solidFill>
                <a:latin typeface="Arial Narrow" panose="02020603050405020304" pitchFamily="2"/>
              </a:rPr>
              <a:t> FERRARA</a:t>
            </a:r>
            <a:r>
              <a:rPr lang="it-IT" sz="1300" b="1" spc="268">
                <a:solidFill>
                  <a:srgbClr val="FF0000"/>
                </a:solidFill>
                <a:latin typeface="Arial Narrow" panose="02020603050405020304" pitchFamily="2"/>
              </a:rPr>
              <a:t> \ </a:t>
            </a:r>
          </a:p>
        </p:txBody>
      </p:sp>
      <p:sp>
        <p:nvSpPr>
          <p:cNvPr id="125" name="Segnaposto testo 124"/>
          <p:cNvSpPr>
            <a:spLocks noGrp="1"/>
          </p:cNvSpPr>
          <p:nvPr>
            <p:ph type="body" idx="10"/>
          </p:nvPr>
        </p:nvSpPr>
        <p:spPr>
          <a:xfrm>
            <a:off x="1671834" y="2993774"/>
            <a:ext cx="2912899" cy="73497"/>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26" name="Segnaposto testo 125"/>
          <p:cNvSpPr>
            <a:spLocks noGrp="1"/>
          </p:cNvSpPr>
          <p:nvPr>
            <p:ph type="body" idx="10"/>
          </p:nvPr>
        </p:nvSpPr>
        <p:spPr>
          <a:xfrm>
            <a:off x="1671836" y="3067271"/>
            <a:ext cx="1689660" cy="238690"/>
          </a:xfrm>
          <a:prstGeom prst="rect">
            <a:avLst/>
          </a:prstGeom>
          <a:solidFill>
            <a:srgbClr val="FFFFFF"/>
          </a:solid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1300" b="1" spc="-143">
                <a:solidFill>
                  <a:srgbClr val="04394B"/>
                </a:solidFill>
                <a:latin typeface="Arial Narrow" panose="02020603050405020304" pitchFamily="2"/>
              </a:rPr>
              <a:t>5,ANT'AGOSTSC,1-0•-</a:t>
            </a:r>
            <a:r>
              <a:rPr lang="it-IT" sz="1300" b="1" spc="-143" baseline="30000">
                <a:solidFill>
                  <a:srgbClr val="04394B"/>
                </a:solidFill>
                <a:latin typeface="Arial" panose="02020603050405020304" pitchFamily="2"/>
              </a:rPr>
              <a:t>-</a:t>
            </a:r>
            <a:r>
              <a:rPr lang="it-IT" sz="100" b="1" spc="-143">
                <a:solidFill>
                  <a:srgbClr val="04394B"/>
                </a:solidFill>
                <a:latin typeface="Arial Narrow" panose="02020603050405020304" pitchFamily="2"/>
              </a:rPr>
              <a:t> </a:t>
            </a:r>
          </a:p>
        </p:txBody>
      </p:sp>
      <p:sp>
        <p:nvSpPr>
          <p:cNvPr id="127" name="Segnaposto testo 126"/>
          <p:cNvSpPr>
            <a:spLocks noGrp="1"/>
          </p:cNvSpPr>
          <p:nvPr>
            <p:ph type="body" idx="10"/>
          </p:nvPr>
        </p:nvSpPr>
        <p:spPr>
          <a:xfrm>
            <a:off x="788016" y="3305958"/>
            <a:ext cx="2573481" cy="174992"/>
          </a:xfrm>
          <a:prstGeom prst="rect">
            <a:avLst/>
          </a:prstGeom>
          <a:solidFill>
            <a:srgbClr val="FFFFFF"/>
          </a:solidFill>
          <a:ln w="0" cmpd="sng">
            <a:noFill/>
            <a:prstDash val="solid"/>
          </a:ln>
        </p:spPr>
        <p:txBody>
          <a:bodyPr vert="horz" lIns="0" tIns="0" rIns="0" bIns="0" anchor="t"/>
          <a:lstStyle>
            <a:lvl1pPr marL="0" marR="0" indent="0" algn="l">
              <a:lnSpc>
                <a:spcPts val="1027"/>
              </a:lnSpc>
              <a:spcBef>
                <a:spcPts val="0"/>
              </a:spcBef>
              <a:spcAft>
                <a:spcPts val="0"/>
              </a:spcAft>
              <a:tabLst>
                <a:tab pos="2252711" algn="r"/>
              </a:tabLst>
              <a:defRPr/>
            </a:lvl1pPr>
          </a:lstStyle>
          <a:p>
            <a:pPr marL="1554480" marR="0" indent="0" algn="l">
              <a:lnSpc>
                <a:spcPts val="800"/>
              </a:lnSpc>
              <a:spcAft>
                <a:spcPts val="0"/>
              </a:spcAft>
              <a:tabLst>
                <a:tab pos="1974850" algn="r"/>
                <a:tab pos="2066290" algn="l"/>
              </a:tabLst>
            </a:pPr>
            <a:r>
              <a:rPr lang="it-IT" sz="100" b="1" spc="-6">
                <a:solidFill>
                  <a:srgbClr val="433C03"/>
                </a:solidFill>
                <a:latin typeface="Arial Narrow" panose="02020603050405020304" pitchFamily="2"/>
              </a:rPr>
              <a:t> </a:t>
            </a:r>
            <a:r>
              <a:rPr lang="it-IT" sz="1000" b="1" spc="-6">
                <a:solidFill>
                  <a:srgbClr val="433C03"/>
                </a:solidFill>
                <a:latin typeface="Arial Narrow" panose="02020603050405020304" pitchFamily="2"/>
              </a:rPr>
              <a:t>POLI.G.I9.</a:t>
            </a:r>
            <a:r>
              <a:rPr lang="it-IT" sz="1000" b="1" spc="-6" baseline="30000">
                <a:solidFill>
                  <a:srgbClr val="433C03"/>
                </a:solidFill>
                <a:latin typeface="Arial" panose="02020603050405020304" pitchFamily="2"/>
              </a:rPr>
              <a:t>--</a:t>
            </a:r>
            <a:r>
              <a:rPr lang="it-IT" sz="100" b="1" spc="-6">
                <a:solidFill>
                  <a:srgbClr val="25596A"/>
                </a:solidFill>
                <a:latin typeface="Arial Narrow" panose="02020603050405020304" pitchFamily="2"/>
              </a:rPr>
              <a:t> </a:t>
            </a:r>
            <a:r>
              <a:rPr lang="it-IT" sz="1000" b="1" spc="-6">
                <a:solidFill>
                  <a:srgbClr val="25596A"/>
                </a:solidFill>
                <a:latin typeface="Arial Narrow" panose="02020603050405020304" pitchFamily="2"/>
              </a:rPr>
              <a:t>i</a:t>
            </a:r>
            <a:r>
              <a:rPr lang="it-IT" sz="1000" b="1" spc="-6">
                <a:solidFill>
                  <a:srgbClr val="FF0000"/>
                </a:solidFill>
                <a:latin typeface="Arial Narrow" panose="02020603050405020304" pitchFamily="2"/>
              </a:rPr>
              <a:t> I </a:t>
            </a:r>
          </a:p>
          <a:p>
            <a:pPr marL="0" marR="0" indent="0" algn="l">
              <a:lnSpc>
                <a:spcPts val="900"/>
              </a:lnSpc>
              <a:spcBef>
                <a:spcPts val="0"/>
              </a:spcBef>
              <a:spcAft>
                <a:spcPts val="0"/>
              </a:spcAft>
              <a:tabLst>
                <a:tab pos="1974850" algn="r"/>
              </a:tabLst>
            </a:pPr>
            <a:r>
              <a:rPr lang="it-IT" sz="1000" b="1" spc="0">
                <a:solidFill>
                  <a:srgbClr val="FF0000"/>
                </a:solidFill>
                <a:latin typeface="Arial Narrow" panose="02020603050405020304" pitchFamily="2"/>
              </a:rPr>
              <a:t>/</a:t>
            </a:r>
            <a:r>
              <a:rPr lang="it-IT" sz="100" b="1" spc="0">
                <a:solidFill>
                  <a:srgbClr val="433C03"/>
                </a:solidFill>
                <a:latin typeface="Arial Narrow" panose="02020603050405020304" pitchFamily="2"/>
              </a:rPr>
              <a:t> </a:t>
            </a:r>
            <a:r>
              <a:rPr lang="it-IT" sz="1000" b="1" spc="0">
                <a:solidFill>
                  <a:srgbClr val="433C03"/>
                </a:solidFill>
                <a:latin typeface="Arial Narrow" panose="02020603050405020304" pitchFamily="2"/>
              </a:rPr>
              <a:t>„ElktraTICEI </a:t>
            </a:r>
          </a:p>
        </p:txBody>
      </p:sp>
      <p:sp>
        <p:nvSpPr>
          <p:cNvPr id="128" name="Segnaposto testo 127"/>
          <p:cNvSpPr>
            <a:spLocks noGrp="1"/>
          </p:cNvSpPr>
          <p:nvPr>
            <p:ph type="body" idx="10"/>
          </p:nvPr>
        </p:nvSpPr>
        <p:spPr>
          <a:xfrm>
            <a:off x="1172738" y="3480953"/>
            <a:ext cx="424086" cy="171493"/>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29" name="Segnaposto testo 128"/>
          <p:cNvSpPr>
            <a:spLocks noGrp="1"/>
          </p:cNvSpPr>
          <p:nvPr>
            <p:ph type="body" idx="10"/>
          </p:nvPr>
        </p:nvSpPr>
        <p:spPr>
          <a:xfrm>
            <a:off x="691461" y="3652443"/>
            <a:ext cx="1205414" cy="564176"/>
          </a:xfrm>
          <a:prstGeom prst="rect">
            <a:avLst/>
          </a:prstGeom>
          <a:solidFill>
            <a:srgbClr val="FFFFFF"/>
          </a:solidFill>
          <a:ln w="0" cmpd="sng">
            <a:noFill/>
            <a:prstDash val="solid"/>
          </a:ln>
        </p:spPr>
        <p:txBody>
          <a:bodyPr vert="horz" lIns="0" tIns="0" rIns="0" bIns="0" anchor="t"/>
          <a:lstStyle>
            <a:lvl1pPr marL="104306" marR="0" indent="0" algn="l">
              <a:lnSpc>
                <a:spcPts val="1597"/>
              </a:lnSpc>
              <a:spcBef>
                <a:spcPts val="416"/>
              </a:spcBef>
              <a:spcAft>
                <a:spcPts val="0"/>
              </a:spcAft>
              <a:tabLst>
                <a:tab pos="990903" algn="l"/>
              </a:tabLst>
              <a:defRPr/>
            </a:lvl1pPr>
          </a:lstStyle>
          <a:p>
            <a:pPr marL="0" marR="0" indent="0" algn="l">
              <a:lnSpc>
                <a:spcPts val="3400"/>
              </a:lnSpc>
              <a:spcAft>
                <a:spcPts val="0"/>
              </a:spcAft>
            </a:pPr>
            <a:r>
              <a:rPr lang="it-IT" sz="1000" b="1" spc="337">
                <a:solidFill>
                  <a:srgbClr val="25596A"/>
                </a:solidFill>
                <a:latin typeface="Arial Narrow" panose="02020603050405020304" pitchFamily="2"/>
              </a:rPr>
              <a:t>CENTO</a:t>
            </a:r>
            <a:r>
              <a:rPr lang="it-IT" sz="900" b="1" spc="337">
                <a:solidFill>
                  <a:srgbClr val="E02A2F"/>
                </a:solidFill>
                <a:latin typeface="Arial Narrow" panose="02020603050405020304" pitchFamily="2"/>
              </a:rPr>
              <a:t> L</a:t>
            </a:r>
            <a:r>
              <a:rPr lang="it-IT" sz="900" spc="337" baseline="-25000">
                <a:solidFill>
                  <a:srgbClr val="E02A2F"/>
                </a:solidFill>
                <a:latin typeface="Arial" panose="02020603050405020304" pitchFamily="2"/>
              </a:rPr>
              <a:t>♦</a:t>
            </a:r>
            <a:r>
              <a:rPr lang="it-IT" sz="100">
                <a:solidFill>
                  <a:srgbClr val="000000"/>
                </a:solidFill>
                <a:latin typeface="Tahoma" panose="02020603050405020304" pitchFamily="2"/>
              </a:rPr>
              <a:t> </a:t>
            </a:r>
          </a:p>
          <a:p>
            <a:pPr marL="91440" marR="0" indent="0" algn="l">
              <a:lnSpc>
                <a:spcPts val="1400"/>
              </a:lnSpc>
              <a:spcBef>
                <a:spcPts val="365"/>
              </a:spcBef>
              <a:spcAft>
                <a:spcPts val="0"/>
              </a:spcAft>
              <a:tabLst>
                <a:tab pos="868680" algn="l"/>
              </a:tabLst>
            </a:pPr>
            <a:r>
              <a:rPr lang="it-IT" sz="1300" b="1" spc="-108">
                <a:solidFill>
                  <a:srgbClr val="FF0000"/>
                </a:solidFill>
                <a:latin typeface="Bookman Old Style" panose="02020603050405020304" pitchFamily="1"/>
              </a:rPr>
              <a:t>„„ ---</a:t>
            </a:r>
            <a:r>
              <a:rPr lang="it-IT" sz="100">
                <a:solidFill>
                  <a:srgbClr val="000000"/>
                </a:solidFill>
                <a:latin typeface="Tahoma" panose="02020603050405020304" pitchFamily="2"/>
              </a:rPr>
              <a:t> </a:t>
            </a:r>
          </a:p>
        </p:txBody>
      </p:sp>
      <p:sp>
        <p:nvSpPr>
          <p:cNvPr id="130" name="Segnaposto testo 129"/>
          <p:cNvSpPr>
            <a:spLocks noGrp="1"/>
          </p:cNvSpPr>
          <p:nvPr>
            <p:ph type="body" idx="10"/>
          </p:nvPr>
        </p:nvSpPr>
        <p:spPr>
          <a:xfrm>
            <a:off x="2930726" y="4421713"/>
            <a:ext cx="303025" cy="70697"/>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spc="74">
                <a:solidFill>
                  <a:srgbClr val="FF0000"/>
                </a:solidFill>
                <a:latin typeface="Arial Narrow" panose="02020603050405020304" pitchFamily="2"/>
              </a:rPr>
              <a:t>-------</a:t>
            </a:r>
            <a:r>
              <a:rPr lang="it-IT" sz="100">
                <a:solidFill>
                  <a:srgbClr val="000000"/>
                </a:solidFill>
                <a:latin typeface="Tahoma" panose="02020603050405020304" pitchFamily="2"/>
              </a:rPr>
              <a:t> </a:t>
            </a:r>
          </a:p>
        </p:txBody>
      </p:sp>
      <p:sp>
        <p:nvSpPr>
          <p:cNvPr id="131" name="Segnaposto testo 130"/>
          <p:cNvSpPr>
            <a:spLocks noGrp="1"/>
          </p:cNvSpPr>
          <p:nvPr>
            <p:ph type="body" idx="10"/>
          </p:nvPr>
        </p:nvSpPr>
        <p:spPr>
          <a:xfrm>
            <a:off x="3147597" y="4492407"/>
            <a:ext cx="902390" cy="221190"/>
          </a:xfrm>
          <a:prstGeom prst="rect">
            <a:avLst/>
          </a:prstGeom>
          <a:solidFill>
            <a:srgbClr val="FFFFFF"/>
          </a:solidFill>
          <a:ln w="0" cmpd="sng">
            <a:noFill/>
            <a:prstDash val="solid"/>
          </a:ln>
        </p:spPr>
        <p:txBody>
          <a:bodyPr vert="horz" lIns="0" tIns="0" rIns="0" bIns="0" anchor="t"/>
          <a:lstStyle>
            <a:lvl1pPr marL="0" marR="0" indent="0" algn="r">
              <a:lnSpc>
                <a:spcPts val="1711"/>
              </a:lnSpc>
              <a:spcAft>
                <a:spcPts val="0"/>
              </a:spcAft>
              <a:defRPr/>
            </a:lvl1pPr>
          </a:lstStyle>
          <a:p>
            <a:pPr marL="0" marR="0" indent="0" algn="r">
              <a:lnSpc>
                <a:spcPts val="1500"/>
              </a:lnSpc>
              <a:spcAft>
                <a:spcPts val="0"/>
              </a:spcAft>
            </a:pPr>
            <a:r>
              <a:rPr lang="it-IT" sz="600" spc="171">
                <a:solidFill>
                  <a:srgbClr val="FF0000"/>
                </a:solidFill>
                <a:latin typeface="Times New Roman" panose="02020603050405020304" pitchFamily="1"/>
              </a:rPr>
              <a:t>................... </a:t>
            </a:r>
          </a:p>
        </p:txBody>
      </p:sp>
      <p:sp>
        <p:nvSpPr>
          <p:cNvPr id="132" name="Segnaposto testo 131"/>
          <p:cNvSpPr>
            <a:spLocks noGrp="1"/>
          </p:cNvSpPr>
          <p:nvPr>
            <p:ph type="body" idx="10"/>
          </p:nvPr>
        </p:nvSpPr>
        <p:spPr>
          <a:xfrm>
            <a:off x="4566909" y="4831192"/>
            <a:ext cx="516924" cy="141394"/>
          </a:xfrm>
          <a:prstGeom prst="rect">
            <a:avLst/>
          </a:prstGeom>
          <a:solidFill>
            <a:srgbClr val="FFFFFF"/>
          </a:solid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600" spc="120">
                <a:solidFill>
                  <a:srgbClr val="FF0000"/>
                </a:solidFill>
                <a:latin typeface="Times New Roman" panose="02020603050405020304" pitchFamily="1"/>
              </a:rPr>
              <a:t>............ </a:t>
            </a:r>
          </a:p>
        </p:txBody>
      </p:sp>
      <p:sp>
        <p:nvSpPr>
          <p:cNvPr id="133" name="Segnaposto testo 132"/>
          <p:cNvSpPr>
            <a:spLocks noGrp="1"/>
          </p:cNvSpPr>
          <p:nvPr>
            <p:ph type="body" idx="10"/>
          </p:nvPr>
        </p:nvSpPr>
        <p:spPr>
          <a:xfrm>
            <a:off x="5062295" y="1521734"/>
            <a:ext cx="138886" cy="100796"/>
          </a:xfrm>
          <a:prstGeom prst="rect">
            <a:avLst/>
          </a:prstGeom>
          <a:solidFill>
            <a:srgbClr val="F3EC73"/>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1000" b="1" spc="-257">
                <a:solidFill>
                  <a:srgbClr val="433C03"/>
                </a:solidFill>
                <a:latin typeface="Arial Narrow" panose="02020603050405020304" pitchFamily="2"/>
              </a:rPr>
              <a:t>RO </a:t>
            </a:r>
          </a:p>
        </p:txBody>
      </p:sp>
      <p:sp>
        <p:nvSpPr>
          <p:cNvPr id="134" name="Segnaposto testo 133"/>
          <p:cNvSpPr>
            <a:spLocks noGrp="1"/>
          </p:cNvSpPr>
          <p:nvPr>
            <p:ph type="body" idx="10"/>
          </p:nvPr>
        </p:nvSpPr>
        <p:spPr>
          <a:xfrm>
            <a:off x="2723508" y="2351899"/>
            <a:ext cx="43077" cy="97296"/>
          </a:xfrm>
          <a:prstGeom prst="rect">
            <a:avLst/>
          </a:prstGeom>
          <a:solidFill>
            <a:srgbClr val="E9AFA2"/>
          </a:solidFill>
          <a:ln w="0" cmpd="sng">
            <a:noFill/>
            <a:prstDash val="solid"/>
          </a:ln>
        </p:spPr>
        <p:txBody>
          <a:bodyPr vert="horz" lIns="0" tIns="0" rIns="0" bIns="0" anchor="t"/>
          <a:lstStyle>
            <a:lvl1pPr marL="0" marR="0" indent="0" algn="ctr">
              <a:lnSpc>
                <a:spcPts val="1027"/>
              </a:lnSpc>
              <a:spcAft>
                <a:spcPts val="0"/>
              </a:spcAft>
              <a:defRPr/>
            </a:lvl1pPr>
          </a:lstStyle>
          <a:p>
            <a:pPr marL="0" marR="0" indent="0" algn="ctr">
              <a:lnSpc>
                <a:spcPts val="900"/>
              </a:lnSpc>
              <a:spcAft>
                <a:spcPts val="0"/>
              </a:spcAft>
            </a:pPr>
            <a:r>
              <a:rPr lang="it-IT" sz="1000" spc="0">
                <a:solidFill>
                  <a:srgbClr val="36778B"/>
                </a:solidFill>
                <a:latin typeface="Arial" panose="02020603050405020304" pitchFamily="2"/>
              </a:rPr>
              <a:t>\ </a:t>
            </a:r>
          </a:p>
        </p:txBody>
      </p:sp>
      <p:sp>
        <p:nvSpPr>
          <p:cNvPr id="135" name="Segnaposto testo 134"/>
          <p:cNvSpPr>
            <a:spLocks noGrp="1"/>
          </p:cNvSpPr>
          <p:nvPr>
            <p:ph type="body" idx="10"/>
          </p:nvPr>
        </p:nvSpPr>
        <p:spPr>
          <a:xfrm>
            <a:off x="2410086" y="2449195"/>
            <a:ext cx="652097" cy="282088"/>
          </a:xfrm>
          <a:prstGeom prst="rect">
            <a:avLst/>
          </a:prstGeom>
          <a:solidFill>
            <a:srgbClr val="E9AFA2"/>
          </a:solidFill>
          <a:ln w="0" cmpd="sng">
            <a:noFill/>
            <a:prstDash val="solid"/>
          </a:ln>
        </p:spPr>
        <p:txBody>
          <a:bodyPr vert="horz" lIns="0" tIns="13758" rIns="0" bIns="0" anchor="t"/>
          <a:lstStyle>
            <a:lvl1pPr marL="0" marR="0" indent="0" algn="l">
              <a:lnSpc>
                <a:spcPts val="570"/>
              </a:lnSpc>
              <a:spcAft>
                <a:spcPts val="0"/>
              </a:spcAft>
              <a:defRPr/>
            </a:lvl1pPr>
          </a:lstStyle>
          <a:p>
            <a:pPr marL="0" marR="0" indent="0" algn="l">
              <a:lnSpc>
                <a:spcPts val="500"/>
              </a:lnSpc>
              <a:spcAft>
                <a:spcPts val="0"/>
              </a:spcAft>
            </a:pPr>
            <a:r>
              <a:rPr lang="it-IT" sz="700" spc="-29" baseline="-25000">
                <a:solidFill>
                  <a:srgbClr val="25596A"/>
                </a:solidFill>
                <a:latin typeface="Tahoma" panose="02020603050405020304" pitchFamily="2"/>
              </a:rPr>
              <a:t>1</a:t>
            </a:r>
            <a:r>
              <a:rPr lang="it-IT" sz="1300" spc="-29">
                <a:solidFill>
                  <a:srgbClr val="25596A"/>
                </a:solidFill>
                <a:latin typeface="Arial Narrow" panose="02020603050405020304" pitchFamily="2"/>
              </a:rPr>
              <a:t>"</a:t>
            </a:r>
            <a:r>
              <a:rPr lang="it-IT" sz="1300" spc="-29" baseline="30000">
                <a:solidFill>
                  <a:srgbClr val="25596A"/>
                </a:solidFill>
                <a:latin typeface="Arial" panose="02020603050405020304" pitchFamily="2"/>
              </a:rPr>
              <a:t>7</a:t>
            </a:r>
            <a:r>
              <a:rPr lang="it-IT" sz="1300" spc="-29">
                <a:solidFill>
                  <a:srgbClr val="25596A"/>
                </a:solidFill>
                <a:latin typeface="Arial Narrow" panose="02020603050405020304" pitchFamily="2"/>
              </a:rPr>
              <a:t>1,1ahAll, </a:t>
            </a:r>
            <a:r>
              <a:rPr lang="it-IT" sz="1000" b="1" spc="-29">
                <a:solidFill>
                  <a:srgbClr val="25596A"/>
                </a:solidFill>
                <a:latin typeface="Arial Narrow" panose="02020603050405020304" pitchFamily="2"/>
              </a:rPr>
              <a:t>PtiAINARD</a:t>
            </a:r>
            <a:r>
              <a:rPr lang="it-IT" sz="1300" spc="-29">
                <a:solidFill>
                  <a:srgbClr val="25596A"/>
                </a:solidFill>
                <a:latin typeface="Arial Narrow" panose="02020603050405020304" pitchFamily="2"/>
              </a:rPr>
              <a:t>i </a:t>
            </a:r>
          </a:p>
        </p:txBody>
      </p:sp>
      <p:sp>
        <p:nvSpPr>
          <p:cNvPr id="136" name="Segnaposto testo 135"/>
          <p:cNvSpPr>
            <a:spLocks noGrp="1"/>
          </p:cNvSpPr>
          <p:nvPr>
            <p:ph type="body" idx="10"/>
          </p:nvPr>
        </p:nvSpPr>
        <p:spPr>
          <a:xfrm>
            <a:off x="2271200" y="2731286"/>
            <a:ext cx="174536" cy="60897"/>
          </a:xfrm>
          <a:prstGeom prst="rect">
            <a:avLst/>
          </a:prstGeom>
          <a:solidFill>
            <a:srgbClr val="E9AFA2"/>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1300" spc="-143">
                <a:solidFill>
                  <a:srgbClr val="36778B"/>
                </a:solidFill>
                <a:latin typeface="Arial Narrow" panose="02020603050405020304" pitchFamily="2"/>
              </a:rPr>
              <a:t>‘---</a:t>
            </a:r>
            <a:r>
              <a:rPr lang="it-IT" sz="100">
                <a:solidFill>
                  <a:srgbClr val="000000"/>
                </a:solidFill>
                <a:latin typeface="Tahoma" panose="02020603050405020304" pitchFamily="2"/>
              </a:rPr>
              <a:t> </a:t>
            </a:r>
          </a:p>
        </p:txBody>
      </p:sp>
      <p:sp>
        <p:nvSpPr>
          <p:cNvPr id="137" name="Segnaposto testo 136"/>
          <p:cNvSpPr>
            <a:spLocks noGrp="1"/>
          </p:cNvSpPr>
          <p:nvPr>
            <p:ph type="body" idx="10"/>
          </p:nvPr>
        </p:nvSpPr>
        <p:spPr>
          <a:xfrm>
            <a:off x="1789925" y="3793140"/>
            <a:ext cx="28223" cy="63697"/>
          </a:xfrm>
          <a:prstGeom prst="rect">
            <a:avLst/>
          </a:prstGeom>
          <a:solidFill>
            <a:srgbClr val="FFFFFF"/>
          </a:solidFill>
          <a:ln w="0" cmpd="sng">
            <a:noFill/>
            <a:prstDash val="solid"/>
          </a:ln>
        </p:spPr>
        <p:txBody>
          <a:bodyPr vert="horz" lIns="0" tIns="0" rIns="0" bIns="0" anchor="t"/>
          <a:lstStyle>
            <a:lvl1pPr marL="0" marR="0" indent="0" algn="l">
              <a:lnSpc>
                <a:spcPts val="570"/>
              </a:lnSpc>
              <a:spcAft>
                <a:spcPts val="0"/>
              </a:spcAft>
              <a:defRPr/>
            </a:lvl1pPr>
          </a:lstStyle>
          <a:p>
            <a:pPr marL="0" marR="0" indent="0" algn="l">
              <a:lnSpc>
                <a:spcPts val="500"/>
              </a:lnSpc>
              <a:spcAft>
                <a:spcPts val="0"/>
              </a:spcAft>
            </a:pPr>
            <a:r>
              <a:rPr lang="it-IT" sz="600" i="1" spc="17">
                <a:solidFill>
                  <a:srgbClr val="FF0000"/>
                </a:solidFill>
                <a:latin typeface="Tahoma" panose="02020603050405020304" pitchFamily="2"/>
              </a:rPr>
              <a:t>t </a:t>
            </a:r>
          </a:p>
        </p:txBody>
      </p:sp>
      <p:sp>
        <p:nvSpPr>
          <p:cNvPr id="138" name="Segnaposto testo 137"/>
          <p:cNvSpPr>
            <a:spLocks noGrp="1"/>
          </p:cNvSpPr>
          <p:nvPr>
            <p:ph type="body" idx="10"/>
          </p:nvPr>
        </p:nvSpPr>
        <p:spPr>
          <a:xfrm>
            <a:off x="1786214" y="3856834"/>
            <a:ext cx="17825" cy="7000"/>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39" name="Segnaposto testo 138"/>
          <p:cNvSpPr>
            <a:spLocks noGrp="1"/>
          </p:cNvSpPr>
          <p:nvPr>
            <p:ph type="body" idx="10"/>
          </p:nvPr>
        </p:nvSpPr>
        <p:spPr>
          <a:xfrm>
            <a:off x="1768387" y="3863837"/>
            <a:ext cx="35650" cy="63697"/>
          </a:xfrm>
          <a:prstGeom prst="rect">
            <a:avLst/>
          </a:prstGeom>
          <a:solidFill>
            <a:srgbClr val="FFFFFF"/>
          </a:solidFill>
          <a:ln w="0" cmpd="sng">
            <a:noFill/>
            <a:prstDash val="solid"/>
          </a:ln>
        </p:spPr>
        <p:txBody>
          <a:bodyPr vert="horz" lIns="0" tIns="0" rIns="0" bIns="0" anchor="t"/>
          <a:lstStyle>
            <a:lvl1pPr marL="0" marR="0" indent="0" algn="l">
              <a:lnSpc>
                <a:spcPts val="570"/>
              </a:lnSpc>
              <a:spcAft>
                <a:spcPts val="0"/>
              </a:spcAft>
              <a:defRPr/>
            </a:lvl1pPr>
          </a:lstStyle>
          <a:p>
            <a:pPr marL="0" marR="0" indent="0" algn="l">
              <a:lnSpc>
                <a:spcPts val="500"/>
              </a:lnSpc>
              <a:spcAft>
                <a:spcPts val="0"/>
              </a:spcAft>
            </a:pPr>
            <a:r>
              <a:rPr lang="it-IT" sz="600" spc="17">
                <a:solidFill>
                  <a:srgbClr val="FF0000"/>
                </a:solidFill>
                <a:latin typeface="Tahoma" panose="02020603050405020304" pitchFamily="2"/>
              </a:rPr>
              <a:t>I </a:t>
            </a:r>
          </a:p>
        </p:txBody>
      </p:sp>
      <p:sp>
        <p:nvSpPr>
          <p:cNvPr id="140" name="Segnaposto testo 139"/>
          <p:cNvSpPr>
            <a:spLocks noGrp="1"/>
          </p:cNvSpPr>
          <p:nvPr>
            <p:ph type="body" idx="10"/>
          </p:nvPr>
        </p:nvSpPr>
        <p:spPr>
          <a:xfrm>
            <a:off x="1404460" y="4209619"/>
            <a:ext cx="64616" cy="53898"/>
          </a:xfrm>
          <a:prstGeom prst="rect">
            <a:avLst/>
          </a:prstGeom>
          <a:solidFill>
            <a:srgbClr val="FFFFFF"/>
          </a:solidFill>
          <a:ln w="0" cmpd="sng">
            <a:noFill/>
            <a:prstDash val="solid"/>
          </a:ln>
        </p:spPr>
        <p:txBody>
          <a:bodyPr vert="horz" lIns="0" tIns="0" rIns="0" bIns="0" anchor="t"/>
          <a:lstStyle>
            <a:lvl1pPr marL="0" marR="0" indent="0" algn="l">
              <a:lnSpc>
                <a:spcPts val="342"/>
              </a:lnSpc>
              <a:spcAft>
                <a:spcPts val="0"/>
              </a:spcAft>
              <a:defRPr/>
            </a:lvl1pPr>
          </a:lstStyle>
          <a:p>
            <a:pPr marL="0" marR="0" indent="0" algn="l">
              <a:lnSpc>
                <a:spcPts val="300"/>
              </a:lnSpc>
              <a:spcAft>
                <a:spcPts val="0"/>
              </a:spcAft>
            </a:pPr>
            <a:r>
              <a:rPr lang="it-IT" sz="700" spc="-211">
                <a:solidFill>
                  <a:srgbClr val="FF0000"/>
                </a:solidFill>
                <a:latin typeface="Times New Roman" panose="02020603050405020304" pitchFamily="1"/>
              </a:rPr>
              <a:t>••• </a:t>
            </a:r>
          </a:p>
        </p:txBody>
      </p:sp>
      <p:sp>
        <p:nvSpPr>
          <p:cNvPr id="141" name="Segnaposto testo 140"/>
          <p:cNvSpPr>
            <a:spLocks noGrp="1"/>
          </p:cNvSpPr>
          <p:nvPr>
            <p:ph type="body" idx="10"/>
          </p:nvPr>
        </p:nvSpPr>
        <p:spPr>
          <a:xfrm>
            <a:off x="6480865" y="1824121"/>
            <a:ext cx="392150" cy="74197"/>
          </a:xfrm>
          <a:prstGeom prst="rect">
            <a:avLst/>
          </a:prstGeom>
          <a:solidFill>
            <a:srgbClr val="F3EC73"/>
          </a:solidFill>
          <a:ln w="0" cmpd="sng">
            <a:noFill/>
            <a:prstDash val="solid"/>
          </a:ln>
        </p:spPr>
        <p:txBody>
          <a:bodyPr vert="horz" lIns="0" tIns="0" rIns="0" bIns="0" anchor="t"/>
          <a:lstStyle>
            <a:lvl1pPr marL="0" marR="0" indent="0" algn="l">
              <a:lnSpc>
                <a:spcPts val="570"/>
              </a:lnSpc>
              <a:spcAft>
                <a:spcPts val="0"/>
              </a:spcAft>
              <a:defRPr/>
            </a:lvl1pPr>
          </a:lstStyle>
          <a:p>
            <a:pPr marL="0" marR="0" indent="0" algn="l">
              <a:lnSpc>
                <a:spcPts val="500"/>
              </a:lnSpc>
              <a:spcAft>
                <a:spcPts val="0"/>
              </a:spcAft>
            </a:pPr>
            <a:r>
              <a:rPr lang="it-IT" sz="1300" spc="-74">
                <a:solidFill>
                  <a:srgbClr val="FF0000"/>
                </a:solidFill>
                <a:latin typeface="Arial Narrow" panose="02020603050405020304" pitchFamily="2"/>
              </a:rPr>
              <a:t>---------</a:t>
            </a:r>
            <a:r>
              <a:rPr lang="it-IT" sz="100">
                <a:solidFill>
                  <a:srgbClr val="000000"/>
                </a:solidFill>
                <a:latin typeface="Tahoma" panose="02020603050405020304" pitchFamily="2"/>
              </a:rPr>
              <a:t> </a:t>
            </a:r>
          </a:p>
        </p:txBody>
      </p:sp>
      <p:sp>
        <p:nvSpPr>
          <p:cNvPr id="142" name="Segnaposto testo 141"/>
          <p:cNvSpPr>
            <a:spLocks noGrp="1"/>
          </p:cNvSpPr>
          <p:nvPr>
            <p:ph type="body" idx="10"/>
          </p:nvPr>
        </p:nvSpPr>
        <p:spPr>
          <a:xfrm>
            <a:off x="5276197" y="2146808"/>
            <a:ext cx="477561" cy="97296"/>
          </a:xfrm>
          <a:prstGeom prst="rect">
            <a:avLst/>
          </a:prstGeom>
          <a:solidFill>
            <a:srgbClr val="F3EC73"/>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1000" b="1" spc="-120">
                <a:solidFill>
                  <a:srgbClr val="433C03"/>
                </a:solidFill>
                <a:latin typeface="Arial Narrow" panose="02020603050405020304" pitchFamily="2"/>
              </a:rPr>
              <a:t>C DPPARD </a:t>
            </a:r>
          </a:p>
        </p:txBody>
      </p:sp>
      <p:sp>
        <p:nvSpPr>
          <p:cNvPr id="143" name="Segnaposto testo 142"/>
          <p:cNvSpPr>
            <a:spLocks noGrp="1"/>
          </p:cNvSpPr>
          <p:nvPr>
            <p:ph type="body" idx="10"/>
          </p:nvPr>
        </p:nvSpPr>
        <p:spPr>
          <a:xfrm>
            <a:off x="5846594" y="2556990"/>
            <a:ext cx="199788" cy="100796"/>
          </a:xfrm>
          <a:prstGeom prst="rect">
            <a:avLst/>
          </a:prstGeom>
          <a:solidFill>
            <a:srgbClr val="F3EC73"/>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1000" b="1" spc="-188">
                <a:solidFill>
                  <a:srgbClr val="433C03"/>
                </a:solidFill>
                <a:latin typeface="Arial Narrow" panose="02020603050405020304" pitchFamily="2"/>
              </a:rPr>
              <a:t>ANA </a:t>
            </a:r>
          </a:p>
        </p:txBody>
      </p:sp>
      <p:sp>
        <p:nvSpPr>
          <p:cNvPr id="144" name="Segnaposto testo 143"/>
          <p:cNvSpPr>
            <a:spLocks noGrp="1"/>
          </p:cNvSpPr>
          <p:nvPr>
            <p:ph type="body" idx="10"/>
          </p:nvPr>
        </p:nvSpPr>
        <p:spPr>
          <a:xfrm>
            <a:off x="6099859" y="2308503"/>
            <a:ext cx="594909" cy="214891"/>
          </a:xfrm>
          <a:prstGeom prst="rect">
            <a:avLst/>
          </a:prstGeom>
          <a:solidFill>
            <a:srgbClr val="E9AFA2"/>
          </a:solidFill>
          <a:ln w="0" cmpd="sng">
            <a:noFill/>
            <a:prstDash val="solid"/>
          </a:ln>
        </p:spPr>
        <p:txBody>
          <a:bodyPr vert="horz" lIns="0" tIns="0" rIns="0" bIns="0" anchor="t"/>
          <a:lstStyle>
            <a:lvl1pPr marL="0" marR="0" indent="0" algn="l">
              <a:lnSpc>
                <a:spcPts val="1027"/>
              </a:lnSpc>
              <a:spcBef>
                <a:spcPts val="0"/>
              </a:spcBef>
              <a:spcAft>
                <a:spcPts val="0"/>
              </a:spcAft>
              <a:defRPr/>
            </a:lvl1pPr>
          </a:lstStyle>
          <a:p>
            <a:pPr marL="0" marR="0" indent="0" algn="l">
              <a:lnSpc>
                <a:spcPts val="700"/>
              </a:lnSpc>
              <a:spcAft>
                <a:spcPts val="0"/>
              </a:spcAft>
            </a:pPr>
            <a:r>
              <a:rPr lang="it-IT" sz="1000" b="1" spc="-34">
                <a:solidFill>
                  <a:srgbClr val="433C03"/>
                </a:solidFill>
                <a:latin typeface="Arial Narrow" panose="02020603050405020304" pitchFamily="2"/>
              </a:rPr>
              <a:t>IOLANDA </a:t>
            </a:r>
          </a:p>
          <a:p>
            <a:pPr marL="0" marR="0" indent="0" algn="l">
              <a:lnSpc>
                <a:spcPts val="900"/>
              </a:lnSpc>
              <a:spcBef>
                <a:spcPts val="0"/>
              </a:spcBef>
              <a:spcAft>
                <a:spcPts val="0"/>
              </a:spcAft>
            </a:pPr>
            <a:r>
              <a:rPr lang="it-IT" sz="1000" b="1" spc="-11">
                <a:solidFill>
                  <a:srgbClr val="342A07"/>
                </a:solidFill>
                <a:latin typeface="Arial Narrow" panose="02020603050405020304" pitchFamily="2"/>
              </a:rPr>
              <a:t>DI SAVOIA </a:t>
            </a:r>
          </a:p>
        </p:txBody>
      </p:sp>
      <p:sp>
        <p:nvSpPr>
          <p:cNvPr id="145" name="Segnaposto testo 144"/>
          <p:cNvSpPr>
            <a:spLocks noGrp="1"/>
          </p:cNvSpPr>
          <p:nvPr>
            <p:ph type="body" idx="10"/>
          </p:nvPr>
        </p:nvSpPr>
        <p:spPr>
          <a:xfrm>
            <a:off x="6099860" y="2523393"/>
            <a:ext cx="2035761" cy="3500"/>
          </a:xfrm>
          <a:prstGeom prst="rect">
            <a:avLst/>
          </a:prstGeom>
          <a:solidFill>
            <a:srgbClr val="E9AFA2"/>
          </a:solidFill>
          <a:ln w="0" cmpd="sng">
            <a:noFill/>
            <a:prstDash val="solid"/>
          </a:ln>
        </p:spPr>
        <p:txBody>
          <a:bodyPr vert="horz" lIns="0" tIns="0" rIns="0" bIns="0" anchor="t"/>
          <a:lstStyle/>
          <a:p>
            <a:pPr algn="l"/>
            <a:r>
              <a:rPr lang="en-US" sz="100"/>
              <a:t> </a:t>
            </a:r>
          </a:p>
        </p:txBody>
      </p:sp>
      <p:sp>
        <p:nvSpPr>
          <p:cNvPr id="146" name="Segnaposto testo 145"/>
          <p:cNvSpPr>
            <a:spLocks noGrp="1"/>
          </p:cNvSpPr>
          <p:nvPr>
            <p:ph type="body" idx="10"/>
          </p:nvPr>
        </p:nvSpPr>
        <p:spPr>
          <a:xfrm>
            <a:off x="7508033" y="2526894"/>
            <a:ext cx="627588" cy="389183"/>
          </a:xfrm>
          <a:prstGeom prst="rect">
            <a:avLst/>
          </a:prstGeom>
          <a:solidFill>
            <a:srgbClr val="E9AFA2"/>
          </a:solidFill>
          <a:ln w="0" cmpd="sng">
            <a:noFill/>
            <a:prstDash val="solid"/>
          </a:ln>
        </p:spPr>
        <p:txBody>
          <a:bodyPr vert="horz" lIns="0" tIns="2173" rIns="0" bIns="0" anchor="t"/>
          <a:lstStyle>
            <a:lvl1pPr marL="0" marR="0" indent="0" algn="l">
              <a:lnSpc>
                <a:spcPts val="1597"/>
              </a:lnSpc>
              <a:spcAft>
                <a:spcPts val="0"/>
              </a:spcAft>
              <a:defRPr/>
            </a:lvl1pPr>
          </a:lstStyle>
          <a:p>
            <a:pPr marL="0" marR="0" indent="0" algn="l">
              <a:lnSpc>
                <a:spcPts val="1400"/>
              </a:lnSpc>
              <a:spcAft>
                <a:spcPts val="0"/>
              </a:spcAft>
            </a:pPr>
            <a:r>
              <a:rPr lang="it-IT" sz="1300" b="1" spc="-205">
                <a:solidFill>
                  <a:srgbClr val="573129"/>
                </a:solidFill>
                <a:latin typeface="Bookman Old Style" panose="02020603050405020304" pitchFamily="1"/>
              </a:rPr>
              <a:t>,2crriffon, </a:t>
            </a:r>
          </a:p>
        </p:txBody>
      </p:sp>
      <p:sp>
        <p:nvSpPr>
          <p:cNvPr id="147" name="Segnaposto testo 146"/>
          <p:cNvSpPr>
            <a:spLocks noGrp="1"/>
          </p:cNvSpPr>
          <p:nvPr>
            <p:ph type="body" idx="10"/>
          </p:nvPr>
        </p:nvSpPr>
        <p:spPr>
          <a:xfrm>
            <a:off x="6206810" y="2916075"/>
            <a:ext cx="2188759" cy="322686"/>
          </a:xfrm>
          <a:prstGeom prst="rect">
            <a:avLst/>
          </a:prstGeom>
          <a:solidFill>
            <a:srgbClr val="E9AFA2"/>
          </a:solidFill>
          <a:ln w="0" cmpd="sng">
            <a:noFill/>
            <a:prstDash val="solid"/>
          </a:ln>
        </p:spPr>
        <p:txBody>
          <a:bodyPr vert="horz" lIns="0" tIns="69513" rIns="0" bIns="0" anchor="t"/>
          <a:lstStyle>
            <a:lvl1pPr marL="0" marR="0" indent="0" algn="l">
              <a:lnSpc>
                <a:spcPts val="1255"/>
              </a:lnSpc>
              <a:spcBef>
                <a:spcPts val="0"/>
              </a:spcBef>
              <a:spcAft>
                <a:spcPts val="0"/>
              </a:spcAft>
              <a:tabLst>
                <a:tab pos="0" algn="l"/>
              </a:tabLst>
              <a:defRPr/>
            </a:lvl1pPr>
          </a:lstStyle>
          <a:p>
            <a:pPr marL="0" marR="0" indent="0" algn="r">
              <a:lnSpc>
                <a:spcPts val="1500"/>
              </a:lnSpc>
              <a:spcAft>
                <a:spcPts val="0"/>
              </a:spcAft>
            </a:pPr>
            <a:r>
              <a:rPr lang="it-IT" sz="2100" b="1" spc="0">
                <a:solidFill>
                  <a:srgbClr val="FF0000"/>
                </a:solidFill>
                <a:latin typeface="Arial" panose="02020603050405020304" pitchFamily="2"/>
              </a:rPr>
              <a:t>i </a:t>
            </a:r>
          </a:p>
          <a:p>
            <a:pPr marL="0" marR="0" indent="0" algn="l">
              <a:lnSpc>
                <a:spcPts val="1100"/>
              </a:lnSpc>
              <a:spcBef>
                <a:spcPts val="0"/>
              </a:spcBef>
              <a:spcAft>
                <a:spcPts val="0"/>
              </a:spcAft>
              <a:tabLst>
                <a:tab pos="0" algn="l"/>
              </a:tabLst>
            </a:pPr>
            <a:r>
              <a:rPr lang="it-IT" sz="100" b="1" spc="154">
                <a:solidFill>
                  <a:srgbClr val="573129"/>
                </a:solidFill>
                <a:latin typeface="Arial" panose="02020603050405020304" pitchFamily="2"/>
              </a:rPr>
              <a:t> </a:t>
            </a:r>
            <a:r>
              <a:rPr lang="it-IT" sz="1000" b="1" spc="154">
                <a:solidFill>
                  <a:srgbClr val="573129"/>
                </a:solidFill>
                <a:latin typeface="Arial Narrow" panose="02020603050405020304" pitchFamily="2"/>
              </a:rPr>
              <a:t>trAULIA </a:t>
            </a:r>
          </a:p>
        </p:txBody>
      </p:sp>
      <p:sp>
        <p:nvSpPr>
          <p:cNvPr id="148" name="Segnaposto testo 147"/>
          <p:cNvSpPr>
            <a:spLocks noGrp="1"/>
          </p:cNvSpPr>
          <p:nvPr>
            <p:ph type="body" idx="10"/>
          </p:nvPr>
        </p:nvSpPr>
        <p:spPr>
          <a:xfrm>
            <a:off x="7468667" y="3238761"/>
            <a:ext cx="602336" cy="571175"/>
          </a:xfrm>
          <a:prstGeom prst="rect">
            <a:avLst/>
          </a:prstGeom>
          <a:solidFill>
            <a:srgbClr val="E9AFA2"/>
          </a:solidFill>
          <a:ln w="0" cmpd="sng">
            <a:noFill/>
            <a:prstDash val="solid"/>
          </a:ln>
        </p:spPr>
        <p:txBody>
          <a:bodyPr vert="horz" lIns="0" tIns="0" rIns="0" bIns="0" anchor="t"/>
          <a:lstStyle>
            <a:lvl1pPr marL="104306" marR="0" indent="0" algn="l">
              <a:lnSpc>
                <a:spcPts val="1027"/>
              </a:lnSpc>
              <a:spcBef>
                <a:spcPts val="0"/>
              </a:spcBef>
              <a:spcAft>
                <a:spcPts val="0"/>
              </a:spcAft>
              <a:defRPr/>
            </a:lvl1pPr>
          </a:lstStyle>
          <a:p>
            <a:pPr marL="0" marR="0" indent="0" algn="l">
              <a:lnSpc>
                <a:spcPts val="500"/>
              </a:lnSpc>
              <a:spcAft>
                <a:spcPts val="0"/>
              </a:spcAft>
            </a:pPr>
            <a:r>
              <a:rPr lang="it-IT" sz="1000" b="1" spc="0">
                <a:solidFill>
                  <a:srgbClr val="000000"/>
                </a:solidFill>
                <a:latin typeface="Arial Narrow" panose="02020603050405020304" pitchFamily="2"/>
              </a:rPr>
              <a:t>-</a:t>
            </a:r>
            <a:r>
              <a:rPr lang="it-IT" sz="100">
                <a:solidFill>
                  <a:srgbClr val="000000"/>
                </a:solidFill>
                <a:latin typeface="Tahoma" panose="02020603050405020304" pitchFamily="2"/>
              </a:rPr>
              <a:t> </a:t>
            </a:r>
          </a:p>
          <a:p>
            <a:pPr marL="0" marR="0" indent="0" algn="l">
              <a:lnSpc>
                <a:spcPts val="900"/>
              </a:lnSpc>
              <a:spcBef>
                <a:spcPts val="0"/>
              </a:spcBef>
              <a:spcAft>
                <a:spcPts val="0"/>
              </a:spcAft>
            </a:pPr>
            <a:r>
              <a:rPr lang="it-IT" sz="1000" b="1" spc="-68">
                <a:solidFill>
                  <a:srgbClr val="433C03"/>
                </a:solidFill>
                <a:latin typeface="Arial Narrow" panose="02020603050405020304" pitchFamily="2"/>
              </a:rPr>
              <a:t>LAUEISANG </a:t>
            </a:r>
          </a:p>
          <a:p>
            <a:pPr marL="0" marR="0" indent="0" algn="l">
              <a:lnSpc>
                <a:spcPts val="900"/>
              </a:lnSpc>
              <a:spcBef>
                <a:spcPts val="1080"/>
              </a:spcBef>
              <a:spcAft>
                <a:spcPts val="0"/>
              </a:spcAft>
            </a:pPr>
            <a:r>
              <a:rPr lang="it-IT" sz="1000" b="1" spc="17">
                <a:solidFill>
                  <a:srgbClr val="875A50"/>
                </a:solidFill>
                <a:latin typeface="Arial Narrow" panose="02020603050405020304" pitchFamily="2"/>
              </a:rPr>
              <a:t>L_ </a:t>
            </a:r>
          </a:p>
          <a:p>
            <a:pPr marL="91440" marR="0" indent="0" algn="l">
              <a:lnSpc>
                <a:spcPts val="900"/>
              </a:lnSpc>
              <a:spcBef>
                <a:spcPts val="0"/>
              </a:spcBef>
              <a:spcAft>
                <a:spcPts val="0"/>
              </a:spcAft>
            </a:pPr>
            <a:r>
              <a:rPr lang="it-IT" sz="900" b="1" spc="-68" baseline="30000">
                <a:solidFill>
                  <a:srgbClr val="D5101A"/>
                </a:solidFill>
                <a:latin typeface="Arial" panose="02020603050405020304" pitchFamily="2"/>
              </a:rPr>
              <a:t>1</a:t>
            </a:r>
            <a:r>
              <a:rPr lang="it-IT" sz="1000" b="1" spc="-68">
                <a:solidFill>
                  <a:srgbClr val="D5101A"/>
                </a:solidFill>
                <a:latin typeface="Arial Narrow" panose="02020603050405020304" pitchFamily="2"/>
              </a:rPr>
              <a:t>2</a:t>
            </a:r>
            <a:r>
              <a:rPr lang="it-IT" sz="1000" b="1" spc="-68" baseline="30000">
                <a:solidFill>
                  <a:srgbClr val="D5101A"/>
                </a:solidFill>
                <a:latin typeface="Arial" panose="02020603050405020304" pitchFamily="2"/>
              </a:rPr>
              <a:t>-</a:t>
            </a:r>
            <a:r>
              <a:rPr lang="it-IT" sz="1000" b="1" spc="-68">
                <a:solidFill>
                  <a:srgbClr val="D5101A"/>
                </a:solidFill>
                <a:latin typeface="Arial Narrow" panose="02020603050405020304" pitchFamily="2"/>
              </a:rPr>
              <a:t>r" </a:t>
            </a:r>
          </a:p>
        </p:txBody>
      </p:sp>
      <p:sp>
        <p:nvSpPr>
          <p:cNvPr id="149" name="Segnaposto testo 148"/>
          <p:cNvSpPr>
            <a:spLocks noGrp="1"/>
          </p:cNvSpPr>
          <p:nvPr>
            <p:ph type="body" idx="10"/>
          </p:nvPr>
        </p:nvSpPr>
        <p:spPr>
          <a:xfrm>
            <a:off x="6602672" y="4112326"/>
            <a:ext cx="830347" cy="171493"/>
          </a:xfrm>
          <a:prstGeom prst="rect">
            <a:avLst/>
          </a:prstGeom>
          <a:solidFill>
            <a:srgbClr val="E9AFA2"/>
          </a:solidFill>
          <a:ln w="0" cmpd="sng">
            <a:noFill/>
            <a:prstDash val="solid"/>
          </a:ln>
        </p:spPr>
        <p:txBody>
          <a:bodyPr vert="horz" lIns="0" tIns="0" rIns="0" bIns="0" anchor="t"/>
          <a:lstStyle>
            <a:lvl1pPr marL="0" marR="0" indent="0" algn="l">
              <a:lnSpc>
                <a:spcPts val="1369"/>
              </a:lnSpc>
              <a:spcAft>
                <a:spcPts val="29"/>
              </a:spcAft>
              <a:defRPr/>
            </a:lvl1pPr>
          </a:lstStyle>
          <a:p>
            <a:pPr marL="0" marR="0" indent="0" algn="l">
              <a:lnSpc>
                <a:spcPts val="1200"/>
              </a:lnSpc>
              <a:spcAft>
                <a:spcPts val="25"/>
              </a:spcAft>
            </a:pPr>
            <a:r>
              <a:rPr lang="it-IT" sz="1000" b="1" spc="57">
                <a:solidFill>
                  <a:srgbClr val="573129"/>
                </a:solidFill>
                <a:latin typeface="Arial Narrow" panose="02020603050405020304" pitchFamily="2"/>
              </a:rPr>
              <a:t>OSTELLA19,/ </a:t>
            </a:r>
          </a:p>
        </p:txBody>
      </p:sp>
      <p:sp>
        <p:nvSpPr>
          <p:cNvPr id="150" name="Segnaposto testo 149"/>
          <p:cNvSpPr>
            <a:spLocks noGrp="1"/>
          </p:cNvSpPr>
          <p:nvPr>
            <p:ph type="body" idx="10"/>
          </p:nvPr>
        </p:nvSpPr>
        <p:spPr>
          <a:xfrm>
            <a:off x="4834283" y="3977932"/>
            <a:ext cx="303025" cy="265289"/>
          </a:xfrm>
          <a:prstGeom prst="rect">
            <a:avLst/>
          </a:prstGeom>
          <a:solidFill>
            <a:srgbClr val="E9AFA2"/>
          </a:solid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000" b="1" spc="268">
                <a:solidFill>
                  <a:srgbClr val="FF0000"/>
                </a:solidFill>
                <a:latin typeface="Arial Narrow" panose="02020603050405020304" pitchFamily="2"/>
              </a:rPr>
              <a:t>\\\ </a:t>
            </a:r>
          </a:p>
        </p:txBody>
      </p:sp>
      <p:sp>
        <p:nvSpPr>
          <p:cNvPr id="151" name="Segnaposto testo 150"/>
          <p:cNvSpPr>
            <a:spLocks noGrp="1"/>
          </p:cNvSpPr>
          <p:nvPr>
            <p:ph type="body" idx="10"/>
          </p:nvPr>
        </p:nvSpPr>
        <p:spPr>
          <a:xfrm>
            <a:off x="5126170" y="4243220"/>
            <a:ext cx="207215" cy="114795"/>
          </a:xfrm>
          <a:prstGeom prst="rect">
            <a:avLst/>
          </a:prstGeom>
          <a:solidFill>
            <a:srgbClr val="E9AFA2"/>
          </a:solidFill>
          <a:ln w="0" cmpd="sng">
            <a:noFill/>
            <a:prstDash val="solid"/>
          </a:ln>
        </p:spPr>
        <p:txBody>
          <a:bodyPr vert="horz" lIns="0" tIns="0" rIns="0" bIns="0" anchor="t"/>
          <a:lstStyle/>
          <a:p>
            <a:pPr algn="l"/>
            <a:r>
              <a:rPr lang="en-US" sz="100"/>
              <a:t> </a:t>
            </a:r>
          </a:p>
        </p:txBody>
      </p:sp>
      <p:sp>
        <p:nvSpPr>
          <p:cNvPr id="152" name="Segnaposto testo 151"/>
          <p:cNvSpPr>
            <a:spLocks noGrp="1"/>
          </p:cNvSpPr>
          <p:nvPr>
            <p:ph type="body" idx="10"/>
          </p:nvPr>
        </p:nvSpPr>
        <p:spPr>
          <a:xfrm>
            <a:off x="5262085" y="4358015"/>
            <a:ext cx="894963" cy="114095"/>
          </a:xfrm>
          <a:prstGeom prst="rect">
            <a:avLst/>
          </a:prstGeom>
          <a:solidFill>
            <a:srgbClr val="E9AFA2"/>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000" b="1" spc="-63">
                <a:solidFill>
                  <a:srgbClr val="573129"/>
                </a:solidFill>
                <a:latin typeface="Arial Narrow" panose="02020603050405020304" pitchFamily="2"/>
              </a:rPr>
              <a:t>PORIOMAGGIOP E </a:t>
            </a:r>
          </a:p>
        </p:txBody>
      </p:sp>
      <p:sp>
        <p:nvSpPr>
          <p:cNvPr id="153" name="Segnaposto testo 152"/>
          <p:cNvSpPr>
            <a:spLocks noGrp="1"/>
          </p:cNvSpPr>
          <p:nvPr>
            <p:ph type="body" idx="10"/>
          </p:nvPr>
        </p:nvSpPr>
        <p:spPr>
          <a:xfrm>
            <a:off x="7714503" y="4683499"/>
            <a:ext cx="602336" cy="97296"/>
          </a:xfrm>
          <a:prstGeom prst="rect">
            <a:avLst/>
          </a:prstGeom>
          <a:solidFill>
            <a:srgbClr val="E9AFA2"/>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1000" b="1" spc="-114">
                <a:solidFill>
                  <a:srgbClr val="573129"/>
                </a:solidFill>
                <a:latin typeface="Arial Narrow" panose="02020603050405020304" pitchFamily="2"/>
              </a:rPr>
              <a:t>CONI ACCHICI </a:t>
            </a:r>
          </a:p>
        </p:txBody>
      </p:sp>
      <p:sp>
        <p:nvSpPr>
          <p:cNvPr id="154" name="Segnaposto testo 153"/>
          <p:cNvSpPr>
            <a:spLocks noGrp="1"/>
          </p:cNvSpPr>
          <p:nvPr>
            <p:ph type="body" idx="10"/>
          </p:nvPr>
        </p:nvSpPr>
        <p:spPr>
          <a:xfrm>
            <a:off x="1739421" y="2059312"/>
            <a:ext cx="478304" cy="90996"/>
          </a:xfrm>
          <a:prstGeom prst="rect">
            <a:avLst/>
          </a:prstGeom>
          <a:solidFill>
            <a:srgbClr val="7FD0E6"/>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1000" b="1" spc="-130">
                <a:solidFill>
                  <a:srgbClr val="04394B"/>
                </a:solidFill>
                <a:latin typeface="Arial Narrow" panose="02020603050405020304" pitchFamily="2"/>
              </a:rPr>
              <a:t>SCINDERCI </a:t>
            </a:r>
          </a:p>
        </p:txBody>
      </p:sp>
      <p:sp>
        <p:nvSpPr>
          <p:cNvPr id="155" name="Segnaposto testo 154"/>
          <p:cNvSpPr>
            <a:spLocks noGrp="1"/>
          </p:cNvSpPr>
          <p:nvPr>
            <p:ph type="body" idx="10"/>
          </p:nvPr>
        </p:nvSpPr>
        <p:spPr>
          <a:xfrm>
            <a:off x="6341980" y="4871791"/>
            <a:ext cx="164138" cy="184792"/>
          </a:xfrm>
          <a:prstGeom prst="rect">
            <a:avLst/>
          </a:prstGeom>
          <a:solidFill>
            <a:srgbClr val="E9AFA2"/>
          </a:solid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485">
                <a:solidFill>
                  <a:srgbClr val="FF0000"/>
                </a:solidFill>
                <a:latin typeface="Bookman Old Style" panose="02020603050405020304" pitchFamily="1"/>
              </a:rPr>
              <a:t>1g" </a:t>
            </a:r>
          </a:p>
        </p:txBody>
      </p:sp>
    </p:spTree>
    <p:extLst>
      <p:ext uri="{BB962C8B-B14F-4D97-AF65-F5344CB8AC3E}">
        <p14:creationId xmlns:p14="http://schemas.microsoft.com/office/powerpoint/2010/main" val="928397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0_1_">
    <p:bg>
      <p:bgPr>
        <a:solidFill>
          <a:schemeClr val="bg1">
            <a:alpha val="0"/>
          </a:schemeClr>
        </a:solidFill>
        <a:effectLst/>
      </p:bgPr>
    </p:bg>
    <p:spTree>
      <p:nvGrpSpPr>
        <p:cNvPr id="1" name=""/>
        <p:cNvGrpSpPr/>
        <p:nvPr/>
      </p:nvGrpSpPr>
      <p:grpSpPr>
        <a:xfrm>
          <a:off x="0" y="0"/>
          <a:ext cx="0" cy="0"/>
          <a:chOff x="0" y="0"/>
          <a:chExt cx="0" cy="0"/>
        </a:xfrm>
      </p:grpSpPr>
      <p:sp>
        <p:nvSpPr>
          <p:cNvPr id="158" name="Segnaposto testo 157"/>
          <p:cNvSpPr>
            <a:spLocks noGrp="1"/>
          </p:cNvSpPr>
          <p:nvPr>
            <p:ph type="body" idx="10"/>
          </p:nvPr>
        </p:nvSpPr>
        <p:spPr>
          <a:xfrm>
            <a:off x="500585" y="954759"/>
            <a:ext cx="8942198" cy="461980"/>
          </a:xfrm>
          <a:prstGeom prst="rect">
            <a:avLst/>
          </a:prstGeom>
          <a:noFill/>
          <a:ln w="0" cmpd="sng">
            <a:noFill/>
            <a:prstDash val="solid"/>
          </a:ln>
        </p:spPr>
        <p:txBody>
          <a:bodyPr vert="horz" lIns="0" tIns="0" rIns="0" bIns="0" anchor="t">
            <a:normAutofit fontScale="75000"/>
          </a:bodyPr>
          <a:lstStyle>
            <a:lvl1pPr marL="0" marR="0" indent="0" algn="ctr">
              <a:lnSpc>
                <a:spcPts val="3764"/>
              </a:lnSpc>
              <a:spcAft>
                <a:spcPts val="0"/>
              </a:spcAft>
              <a:defRPr/>
            </a:lvl1pPr>
          </a:lstStyle>
          <a:p>
            <a:pPr marL="0" marR="0" indent="0" algn="ctr">
              <a:lnSpc>
                <a:spcPts val="3300"/>
              </a:lnSpc>
              <a:spcAft>
                <a:spcPts val="0"/>
              </a:spcAft>
            </a:pPr>
            <a:r>
              <a:rPr lang="it-IT" sz="2900" spc="439">
                <a:solidFill>
                  <a:srgbClr val="CA0000"/>
                </a:solidFill>
                <a:latin typeface="Arial Narrow" panose="02020603050405020304" pitchFamily="2"/>
              </a:rPr>
              <a:t>PRESIDIO OSPEDALIERO UNICO (AL 31.01.2017) </a:t>
            </a:r>
          </a:p>
        </p:txBody>
      </p:sp>
      <p:sp>
        <p:nvSpPr>
          <p:cNvPr id="159" name="Segnaposto testo 158"/>
          <p:cNvSpPr>
            <a:spLocks noGrp="1"/>
          </p:cNvSpPr>
          <p:nvPr>
            <p:ph type="body" idx="10"/>
          </p:nvPr>
        </p:nvSpPr>
        <p:spPr>
          <a:xfrm>
            <a:off x="538463" y="1416739"/>
            <a:ext cx="2384834" cy="2477194"/>
          </a:xfrm>
          <a:prstGeom prst="rect">
            <a:avLst/>
          </a:prstGeom>
          <a:noFill/>
          <a:ln w="0" cmpd="sng">
            <a:noFill/>
            <a:prstDash val="solid"/>
          </a:ln>
        </p:spPr>
        <p:txBody>
          <a:bodyPr vert="horz" lIns="0" tIns="533654" rIns="0" bIns="0" anchor="t">
            <a:normAutofit fontScale="85000"/>
          </a:bodyPr>
          <a:lstStyle>
            <a:lvl1pPr marL="0" marR="0" indent="0" algn="just">
              <a:lnSpc>
                <a:spcPts val="3536"/>
              </a:lnSpc>
              <a:spcBef>
                <a:spcPts val="576"/>
              </a:spcBef>
              <a:spcAft>
                <a:spcPts val="399"/>
              </a:spcAft>
              <a:buFont typeface="Symbol"/>
              <a:buChar char="·"/>
              <a:defRPr/>
            </a:lvl1pPr>
          </a:lstStyle>
          <a:p>
            <a:pPr marL="0" marR="0" indent="0" algn="just">
              <a:lnSpc>
                <a:spcPts val="3100"/>
              </a:lnSpc>
              <a:spcAft>
                <a:spcPts val="0"/>
              </a:spcAft>
            </a:pPr>
            <a:r>
              <a:rPr lang="it-IT" sz="3100" spc="29">
                <a:solidFill>
                  <a:srgbClr val="CA0000"/>
                </a:solidFill>
                <a:latin typeface="Arial Narrow" panose="02020603050405020304" pitchFamily="2"/>
              </a:rPr>
              <a:t>3</a:t>
            </a:r>
            <a:r>
              <a:rPr lang="it-IT" sz="1800" spc="29">
                <a:solidFill>
                  <a:srgbClr val="001F5F"/>
                </a:solidFill>
                <a:latin typeface="Arial Narrow" panose="02020603050405020304" pitchFamily="2"/>
              </a:rPr>
              <a:t> stabilimenti ospedalieri: </a:t>
            </a:r>
          </a:p>
          <a:p>
            <a:pPr marL="457200" marR="0" indent="137160" algn="just">
              <a:lnSpc>
                <a:spcPts val="1900"/>
              </a:lnSpc>
              <a:spcBef>
                <a:spcPts val="500"/>
              </a:spcBef>
              <a:spcAft>
                <a:spcPts val="0"/>
              </a:spcAft>
              <a:buFont typeface="Symbol"/>
              <a:buChar char="·"/>
            </a:pPr>
            <a:r>
              <a:rPr lang="it-IT" sz="1700" spc="-63">
                <a:solidFill>
                  <a:srgbClr val="001F5F"/>
                </a:solidFill>
                <a:latin typeface="Arial Narrow" panose="02020603050405020304" pitchFamily="2"/>
              </a:rPr>
              <a:t>Cento </a:t>
            </a:r>
          </a:p>
          <a:p>
            <a:pPr marL="457200" marR="0" indent="137160" algn="just">
              <a:lnSpc>
                <a:spcPts val="1900"/>
              </a:lnSpc>
              <a:spcBef>
                <a:spcPts val="365"/>
              </a:spcBef>
              <a:spcAft>
                <a:spcPts val="0"/>
              </a:spcAft>
              <a:buFont typeface="Symbol"/>
              <a:buChar char="·"/>
            </a:pPr>
            <a:r>
              <a:rPr lang="it-IT" sz="1700" spc="-23">
                <a:solidFill>
                  <a:srgbClr val="001F5F"/>
                </a:solidFill>
                <a:latin typeface="Arial Narrow" panose="02020603050405020304" pitchFamily="2"/>
              </a:rPr>
              <a:t>Argenta </a:t>
            </a:r>
          </a:p>
          <a:p>
            <a:pPr marL="457200" marR="0" indent="137160" algn="just">
              <a:lnSpc>
                <a:spcPts val="1900"/>
              </a:lnSpc>
              <a:spcBef>
                <a:spcPts val="345"/>
              </a:spcBef>
              <a:spcAft>
                <a:spcPts val="0"/>
              </a:spcAft>
              <a:buFont typeface="Symbol"/>
              <a:buChar char="·"/>
            </a:pPr>
            <a:r>
              <a:rPr lang="it-IT" sz="1700" spc="-34">
                <a:solidFill>
                  <a:srgbClr val="001F5F"/>
                </a:solidFill>
                <a:latin typeface="Arial Narrow" panose="02020603050405020304" pitchFamily="2"/>
              </a:rPr>
              <a:t>Delta </a:t>
            </a:r>
          </a:p>
          <a:p>
            <a:pPr marL="0" marR="0" indent="0" algn="just">
              <a:lnSpc>
                <a:spcPts val="3100"/>
              </a:lnSpc>
              <a:spcBef>
                <a:spcPts val="505"/>
              </a:spcBef>
              <a:spcAft>
                <a:spcPts val="350"/>
              </a:spcAft>
            </a:pPr>
            <a:r>
              <a:rPr lang="it-IT" sz="3100" spc="40">
                <a:solidFill>
                  <a:srgbClr val="CA0000"/>
                </a:solidFill>
                <a:latin typeface="Arial Narrow" panose="02020603050405020304" pitchFamily="2"/>
              </a:rPr>
              <a:t>6</a:t>
            </a:r>
            <a:r>
              <a:rPr lang="it-IT" sz="1800" spc="40">
                <a:solidFill>
                  <a:srgbClr val="001F5F"/>
                </a:solidFill>
                <a:latin typeface="Arial Narrow" panose="02020603050405020304" pitchFamily="2"/>
              </a:rPr>
              <a:t> Dipartimenti: </a:t>
            </a:r>
          </a:p>
        </p:txBody>
      </p:sp>
      <p:sp>
        <p:nvSpPr>
          <p:cNvPr id="160" name="Segnaposto testo 159"/>
          <p:cNvSpPr>
            <a:spLocks noGrp="1"/>
          </p:cNvSpPr>
          <p:nvPr>
            <p:ph type="body" idx="10"/>
          </p:nvPr>
        </p:nvSpPr>
        <p:spPr>
          <a:xfrm>
            <a:off x="891249" y="3893933"/>
            <a:ext cx="1729023" cy="1350942"/>
          </a:xfrm>
          <a:prstGeom prst="rect">
            <a:avLst/>
          </a:prstGeom>
          <a:noFill/>
          <a:ln w="0" cmpd="sng">
            <a:noFill/>
            <a:prstDash val="solid"/>
          </a:ln>
        </p:spPr>
        <p:txBody>
          <a:bodyPr vert="horz" lIns="0" tIns="17377" rIns="0" bIns="0" anchor="t"/>
          <a:lstStyle>
            <a:lvl1pPr marL="0" marR="0" indent="156458" algn="just">
              <a:lnSpc>
                <a:spcPts val="2167"/>
              </a:lnSpc>
              <a:spcBef>
                <a:spcPts val="422"/>
              </a:spcBef>
              <a:spcAft>
                <a:spcPts val="0"/>
              </a:spcAft>
              <a:buFont typeface="Symbol"/>
              <a:buChar char="·"/>
              <a:defRPr/>
            </a:lvl1pPr>
          </a:lstStyle>
          <a:p>
            <a:pPr marL="0" marR="0" indent="137160" algn="just">
              <a:lnSpc>
                <a:spcPts val="2100"/>
              </a:lnSpc>
              <a:spcAft>
                <a:spcPts val="0"/>
              </a:spcAft>
              <a:buFont typeface="Symbol"/>
              <a:buChar char="·"/>
            </a:pPr>
            <a:r>
              <a:rPr lang="it-IT" sz="1800" spc="-6">
                <a:solidFill>
                  <a:srgbClr val="001F5F"/>
                </a:solidFill>
                <a:latin typeface="Arial Narrow" panose="02020603050405020304" pitchFamily="2"/>
              </a:rPr>
              <a:t>1</a:t>
            </a:r>
            <a:r>
              <a:rPr lang="it-IT" sz="1700" spc="-6">
                <a:solidFill>
                  <a:srgbClr val="001F5F"/>
                </a:solidFill>
                <a:latin typeface="Arial Narrow" panose="02020603050405020304" pitchFamily="2"/>
              </a:rPr>
              <a:t>. Chirurgico </a:t>
            </a:r>
          </a:p>
          <a:p>
            <a:pPr marL="0" marR="0" indent="137160" algn="just">
              <a:lnSpc>
                <a:spcPts val="1900"/>
              </a:lnSpc>
              <a:spcBef>
                <a:spcPts val="355"/>
              </a:spcBef>
              <a:spcAft>
                <a:spcPts val="0"/>
              </a:spcAft>
              <a:buFont typeface="Symbol"/>
              <a:buChar char="·"/>
            </a:pPr>
            <a:r>
              <a:rPr lang="it-IT" sz="1700" spc="-29">
                <a:solidFill>
                  <a:srgbClr val="001F5F"/>
                </a:solidFill>
                <a:latin typeface="Arial Narrow" panose="02020603050405020304" pitchFamily="2"/>
              </a:rPr>
              <a:t>2. Medico </a:t>
            </a:r>
          </a:p>
          <a:p>
            <a:pPr marL="0" marR="0" indent="137160" algn="just">
              <a:lnSpc>
                <a:spcPts val="1900"/>
              </a:lnSpc>
              <a:spcBef>
                <a:spcPts val="340"/>
              </a:spcBef>
              <a:spcAft>
                <a:spcPts val="0"/>
              </a:spcAft>
              <a:buFont typeface="Symbol"/>
              <a:buChar char="·"/>
            </a:pPr>
            <a:r>
              <a:rPr lang="it-IT" sz="1700" spc="-17">
                <a:solidFill>
                  <a:srgbClr val="001F5F"/>
                </a:solidFill>
                <a:latin typeface="Arial Narrow" panose="02020603050405020304" pitchFamily="2"/>
              </a:rPr>
              <a:t>3. Materno-Infantile </a:t>
            </a:r>
          </a:p>
          <a:p>
            <a:pPr marL="0" marR="0" indent="137160" algn="just">
              <a:lnSpc>
                <a:spcPts val="1900"/>
              </a:lnSpc>
              <a:spcBef>
                <a:spcPts val="370"/>
              </a:spcBef>
              <a:spcAft>
                <a:spcPts val="0"/>
              </a:spcAft>
              <a:buFont typeface="Symbol"/>
              <a:buChar char="·"/>
            </a:pPr>
            <a:r>
              <a:rPr lang="it-IT" sz="1700" spc="-34">
                <a:solidFill>
                  <a:srgbClr val="001F5F"/>
                </a:solidFill>
                <a:latin typeface="Arial Narrow" panose="02020603050405020304" pitchFamily="2"/>
              </a:rPr>
              <a:t>4. Emergenza </a:t>
            </a:r>
          </a:p>
        </p:txBody>
      </p:sp>
      <p:sp>
        <p:nvSpPr>
          <p:cNvPr id="161" name="Segnaposto testo 160"/>
          <p:cNvSpPr>
            <a:spLocks noGrp="1"/>
          </p:cNvSpPr>
          <p:nvPr>
            <p:ph type="body" idx="10"/>
          </p:nvPr>
        </p:nvSpPr>
        <p:spPr>
          <a:xfrm>
            <a:off x="891249" y="5244877"/>
            <a:ext cx="4588447" cy="803565"/>
          </a:xfrm>
          <a:prstGeom prst="rect">
            <a:avLst/>
          </a:prstGeom>
          <a:noFill/>
          <a:ln w="0" cmpd="sng">
            <a:noFill/>
            <a:prstDash val="solid"/>
          </a:ln>
        </p:spPr>
        <p:txBody>
          <a:bodyPr vert="horz" lIns="0" tIns="3622" rIns="0" bIns="0" anchor="t"/>
          <a:lstStyle>
            <a:lvl1pPr marL="0" marR="0" indent="156458" algn="just">
              <a:lnSpc>
                <a:spcPts val="2167"/>
              </a:lnSpc>
              <a:spcBef>
                <a:spcPts val="388"/>
              </a:spcBef>
              <a:spcAft>
                <a:spcPts val="2219"/>
              </a:spcAft>
              <a:buFont typeface="Symbol"/>
              <a:buChar char="·"/>
              <a:defRPr/>
            </a:lvl1pPr>
          </a:lstStyle>
          <a:p>
            <a:pPr marL="0" marR="0" indent="137160" algn="just">
              <a:lnSpc>
                <a:spcPts val="1900"/>
              </a:lnSpc>
              <a:spcAft>
                <a:spcPts val="0"/>
              </a:spcAft>
              <a:buFont typeface="Symbol"/>
              <a:buChar char="·"/>
            </a:pPr>
            <a:r>
              <a:rPr lang="it-IT" sz="1700" spc="-6">
                <a:solidFill>
                  <a:srgbClr val="001F5F"/>
                </a:solidFill>
                <a:latin typeface="Arial Narrow" panose="02020603050405020304" pitchFamily="2"/>
              </a:rPr>
              <a:t>5. Diagnostica per Immagini e Radiologia Interventistica </a:t>
            </a:r>
          </a:p>
          <a:p>
            <a:pPr marL="0" marR="0" indent="137160" algn="just">
              <a:lnSpc>
                <a:spcPts val="1900"/>
              </a:lnSpc>
              <a:spcBef>
                <a:spcPts val="340"/>
              </a:spcBef>
              <a:spcAft>
                <a:spcPts val="1945"/>
              </a:spcAft>
              <a:buFont typeface="Symbol"/>
              <a:buChar char="·"/>
            </a:pPr>
            <a:r>
              <a:rPr lang="it-IT" sz="1700" spc="0">
                <a:solidFill>
                  <a:srgbClr val="001F5F"/>
                </a:solidFill>
                <a:latin typeface="Arial Narrow" panose="02020603050405020304" pitchFamily="2"/>
              </a:rPr>
              <a:t>6. Assistenza Ospedaliera </a:t>
            </a:r>
          </a:p>
        </p:txBody>
      </p:sp>
      <p:sp>
        <p:nvSpPr>
          <p:cNvPr id="164" name="Segnaposto testo 163"/>
          <p:cNvSpPr>
            <a:spLocks noGrp="1"/>
          </p:cNvSpPr>
          <p:nvPr>
            <p:ph type="body" idx="10"/>
          </p:nvPr>
        </p:nvSpPr>
        <p:spPr>
          <a:xfrm>
            <a:off x="368383" y="6048443"/>
            <a:ext cx="8942198" cy="1007257"/>
          </a:xfrm>
          <a:prstGeom prst="rect">
            <a:avLst/>
          </a:prstGeom>
          <a:noFill/>
          <a:ln w="0" cmpd="sng">
            <a:noFill/>
            <a:prstDash val="solid"/>
          </a:ln>
        </p:spPr>
        <p:txBody>
          <a:bodyPr vert="horz" lIns="0" tIns="0" rIns="0" bIns="0" anchor="t"/>
          <a:lstStyle>
            <a:lvl1pPr marL="156458" marR="156458" indent="0" algn="l">
              <a:lnSpc>
                <a:spcPts val="3992"/>
              </a:lnSpc>
              <a:spcAft>
                <a:spcPts val="319"/>
              </a:spcAft>
              <a:defRPr/>
            </a:lvl1pPr>
          </a:lstStyle>
          <a:p>
            <a:pPr marL="137160" marR="137160" indent="0" algn="l">
              <a:lnSpc>
                <a:spcPts val="3500"/>
              </a:lnSpc>
              <a:spcAft>
                <a:spcPts val="280"/>
              </a:spcAft>
            </a:pPr>
            <a:r>
              <a:rPr lang="it-IT" sz="3100" b="1" spc="0">
                <a:solidFill>
                  <a:srgbClr val="CA0000"/>
                </a:solidFill>
                <a:latin typeface="Arial Narrow" panose="02020603050405020304" pitchFamily="2"/>
              </a:rPr>
              <a:t>494</a:t>
            </a:r>
            <a:r>
              <a:rPr lang="it-IT" sz="1800" b="1" spc="0">
                <a:solidFill>
                  <a:srgbClr val="001F5F"/>
                </a:solidFill>
                <a:latin typeface="Arial Narrow" panose="02020603050405020304" pitchFamily="2"/>
              </a:rPr>
              <a:t> posti letto</a:t>
            </a:r>
            <a:r>
              <a:rPr lang="it-IT" sz="1700" spc="0">
                <a:solidFill>
                  <a:srgbClr val="001F5F"/>
                </a:solidFill>
                <a:latin typeface="Arial Narrow" panose="02020603050405020304" pitchFamily="2"/>
              </a:rPr>
              <a:t>, di cui </a:t>
            </a:r>
            <a:r>
              <a:rPr lang="it-IT" sz="1700" b="1" spc="0">
                <a:solidFill>
                  <a:srgbClr val="001F5F"/>
                </a:solidFill>
                <a:latin typeface="Arial Narrow" panose="02020603050405020304" pitchFamily="2"/>
              </a:rPr>
              <a:t>455 di ricovero ordinario e 39 di ricovero in regime di Day Hospital, suddivisi in</a:t>
            </a:r>
            <a:r>
              <a:rPr lang="it-IT" sz="3100" b="1" spc="0">
                <a:solidFill>
                  <a:srgbClr val="CA0000"/>
                </a:solidFill>
                <a:latin typeface="Arial Narrow" panose="02020603050405020304" pitchFamily="2"/>
              </a:rPr>
              <a:t> 13</a:t>
            </a:r>
            <a:r>
              <a:rPr lang="it-IT" sz="1700" b="1" spc="0">
                <a:solidFill>
                  <a:srgbClr val="001F5F"/>
                </a:solidFill>
                <a:latin typeface="Arial Narrow" panose="02020603050405020304" pitchFamily="2"/>
              </a:rPr>
              <a:t> discipline </a:t>
            </a:r>
          </a:p>
        </p:txBody>
      </p:sp>
    </p:spTree>
    <p:extLst>
      <p:ext uri="{BB962C8B-B14F-4D97-AF65-F5344CB8AC3E}">
        <p14:creationId xmlns:p14="http://schemas.microsoft.com/office/powerpoint/2010/main" val="2156547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47" Type="http://schemas.openxmlformats.org/officeDocument/2006/relationships/slideLayout" Target="../slideLayouts/slideLayout134.xml"/><Relationship Id="rId50" Type="http://schemas.openxmlformats.org/officeDocument/2006/relationships/slideLayout" Target="../slideLayouts/slideLayout137.xml"/><Relationship Id="rId55" Type="http://schemas.openxmlformats.org/officeDocument/2006/relationships/slideLayout" Target="../slideLayouts/slideLayout142.xml"/><Relationship Id="rId63" Type="http://schemas.openxmlformats.org/officeDocument/2006/relationships/slideLayout" Target="../slideLayouts/slideLayout15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54" Type="http://schemas.openxmlformats.org/officeDocument/2006/relationships/slideLayout" Target="../slideLayouts/slideLayout141.xml"/><Relationship Id="rId62" Type="http://schemas.openxmlformats.org/officeDocument/2006/relationships/slideLayout" Target="../slideLayouts/slideLayout14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45" Type="http://schemas.openxmlformats.org/officeDocument/2006/relationships/slideLayout" Target="../slideLayouts/slideLayout132.xml"/><Relationship Id="rId53" Type="http://schemas.openxmlformats.org/officeDocument/2006/relationships/slideLayout" Target="../slideLayouts/slideLayout140.xml"/><Relationship Id="rId58" Type="http://schemas.openxmlformats.org/officeDocument/2006/relationships/slideLayout" Target="../slideLayouts/slideLayout145.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49" Type="http://schemas.openxmlformats.org/officeDocument/2006/relationships/slideLayout" Target="../slideLayouts/slideLayout136.xml"/><Relationship Id="rId57" Type="http://schemas.openxmlformats.org/officeDocument/2006/relationships/slideLayout" Target="../slideLayouts/slideLayout144.xml"/><Relationship Id="rId61" Type="http://schemas.openxmlformats.org/officeDocument/2006/relationships/slideLayout" Target="../slideLayouts/slideLayout148.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slideLayout" Target="../slideLayouts/slideLayout131.xml"/><Relationship Id="rId52" Type="http://schemas.openxmlformats.org/officeDocument/2006/relationships/slideLayout" Target="../slideLayouts/slideLayout139.xml"/><Relationship Id="rId60" Type="http://schemas.openxmlformats.org/officeDocument/2006/relationships/slideLayout" Target="../slideLayouts/slideLayout147.xml"/><Relationship Id="rId65" Type="http://schemas.openxmlformats.org/officeDocument/2006/relationships/theme" Target="../theme/theme2.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slideLayout" Target="../slideLayouts/slideLayout130.xml"/><Relationship Id="rId48" Type="http://schemas.openxmlformats.org/officeDocument/2006/relationships/slideLayout" Target="../slideLayouts/slideLayout135.xml"/><Relationship Id="rId56" Type="http://schemas.openxmlformats.org/officeDocument/2006/relationships/slideLayout" Target="../slideLayouts/slideLayout143.xml"/><Relationship Id="rId64" Type="http://schemas.openxmlformats.org/officeDocument/2006/relationships/slideLayout" Target="../slideLayouts/slideLayout151.xml"/><Relationship Id="rId8" Type="http://schemas.openxmlformats.org/officeDocument/2006/relationships/slideLayout" Target="../slideLayouts/slideLayout95.xml"/><Relationship Id="rId51" Type="http://schemas.openxmlformats.org/officeDocument/2006/relationships/slideLayout" Target="../slideLayouts/slideLayout138.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46" Type="http://schemas.openxmlformats.org/officeDocument/2006/relationships/slideLayout" Target="../slideLayouts/slideLayout133.xml"/><Relationship Id="rId59" Type="http://schemas.openxmlformats.org/officeDocument/2006/relationships/slideLayout" Target="../slideLayouts/slideLayout1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0972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6" r:id="rId50"/>
    <p:sldLayoutId id="2147483787" r:id="rId51"/>
    <p:sldLayoutId id="2147483788" r:id="rId52"/>
    <p:sldLayoutId id="2147483789" r:id="rId53"/>
    <p:sldLayoutId id="2147483790" r:id="rId54"/>
    <p:sldLayoutId id="2147483791" r:id="rId55"/>
    <p:sldLayoutId id="2147483792" r:id="rId56"/>
    <p:sldLayoutId id="2147483793" r:id="rId57"/>
    <p:sldLayoutId id="2147483794" r:id="rId58"/>
    <p:sldLayoutId id="2147483795" r:id="rId59"/>
    <p:sldLayoutId id="2147483796" r:id="rId60"/>
    <p:sldLayoutId id="2147483797" r:id="rId61"/>
    <p:sldLayoutId id="2147483798" r:id="rId62"/>
    <p:sldLayoutId id="2147483799" r:id="rId63"/>
    <p:sldLayoutId id="2147483800" r:id="rId64"/>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4752" y="302737"/>
            <a:ext cx="9625489" cy="125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534752" y="1763927"/>
            <a:ext cx="9625489" cy="498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534749" y="6884204"/>
            <a:ext cx="2495497" cy="5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lvl1pPr>
              <a:defRPr sz="1600">
                <a:latin typeface="Arial" charset="0"/>
              </a:defRPr>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654121" y="6884204"/>
            <a:ext cx="3386746" cy="5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lvl1pPr algn="ctr">
              <a:defRPr sz="1600">
                <a:latin typeface="Arial" charset="0"/>
              </a:defRPr>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7664744" y="6884204"/>
            <a:ext cx="2495497" cy="5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69" tIns="52135" rIns="104269" bIns="52135" numCol="1" anchor="t" anchorCtr="0" compatLnSpc="1">
            <a:prstTxWarp prst="textNoShape">
              <a:avLst/>
            </a:prstTxWarp>
          </a:bodyPr>
          <a:lstStyle>
            <a:lvl1pPr algn="r">
              <a:defRPr sz="1600">
                <a:latin typeface="Arial" charset="0"/>
              </a:defRPr>
            </a:lvl1pPr>
          </a:lstStyle>
          <a:p>
            <a:pPr fontAlgn="base">
              <a:spcBef>
                <a:spcPct val="0"/>
              </a:spcBef>
              <a:spcAft>
                <a:spcPct val="0"/>
              </a:spcAft>
              <a:defRPr/>
            </a:pPr>
            <a:fld id="{6D3FF73E-D964-4E96-90DD-0E40802B11CE}"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251408240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5000">
          <a:solidFill>
            <a:schemeClr val="tx2"/>
          </a:solidFill>
          <a:latin typeface="+mj-lt"/>
          <a:ea typeface="+mj-ea"/>
          <a:cs typeface="+mj-cs"/>
        </a:defRPr>
      </a:lvl1pPr>
      <a:lvl2pPr algn="ctr" rtl="0" eaLnBrk="0" fontAlgn="base" hangingPunct="0">
        <a:spcBef>
          <a:spcPct val="0"/>
        </a:spcBef>
        <a:spcAft>
          <a:spcPct val="0"/>
        </a:spcAft>
        <a:defRPr sz="5000">
          <a:solidFill>
            <a:schemeClr val="tx2"/>
          </a:solidFill>
          <a:latin typeface="Arial" charset="0"/>
        </a:defRPr>
      </a:lvl2pPr>
      <a:lvl3pPr algn="ctr" rtl="0" eaLnBrk="0" fontAlgn="base" hangingPunct="0">
        <a:spcBef>
          <a:spcPct val="0"/>
        </a:spcBef>
        <a:spcAft>
          <a:spcPct val="0"/>
        </a:spcAft>
        <a:defRPr sz="5000">
          <a:solidFill>
            <a:schemeClr val="tx2"/>
          </a:solidFill>
          <a:latin typeface="Arial" charset="0"/>
        </a:defRPr>
      </a:lvl3pPr>
      <a:lvl4pPr algn="ctr" rtl="0" eaLnBrk="0" fontAlgn="base" hangingPunct="0">
        <a:spcBef>
          <a:spcPct val="0"/>
        </a:spcBef>
        <a:spcAft>
          <a:spcPct val="0"/>
        </a:spcAft>
        <a:defRPr sz="5000">
          <a:solidFill>
            <a:schemeClr val="tx2"/>
          </a:solidFill>
          <a:latin typeface="Arial" charset="0"/>
        </a:defRPr>
      </a:lvl4pPr>
      <a:lvl5pPr algn="ctr" rtl="0" eaLnBrk="0" fontAlgn="base" hangingPunct="0">
        <a:spcBef>
          <a:spcPct val="0"/>
        </a:spcBef>
        <a:spcAft>
          <a:spcPct val="0"/>
        </a:spcAft>
        <a:defRPr sz="5000">
          <a:solidFill>
            <a:schemeClr val="tx2"/>
          </a:solidFill>
          <a:latin typeface="Arial" charset="0"/>
        </a:defRPr>
      </a:lvl5pPr>
      <a:lvl6pPr marL="521344" algn="ctr" rtl="0" fontAlgn="base">
        <a:spcBef>
          <a:spcPct val="0"/>
        </a:spcBef>
        <a:spcAft>
          <a:spcPct val="0"/>
        </a:spcAft>
        <a:defRPr sz="5000">
          <a:solidFill>
            <a:schemeClr val="tx2"/>
          </a:solidFill>
          <a:latin typeface="Arial" charset="0"/>
        </a:defRPr>
      </a:lvl6pPr>
      <a:lvl7pPr marL="1042688" algn="ctr" rtl="0" fontAlgn="base">
        <a:spcBef>
          <a:spcPct val="0"/>
        </a:spcBef>
        <a:spcAft>
          <a:spcPct val="0"/>
        </a:spcAft>
        <a:defRPr sz="5000">
          <a:solidFill>
            <a:schemeClr val="tx2"/>
          </a:solidFill>
          <a:latin typeface="Arial" charset="0"/>
        </a:defRPr>
      </a:lvl7pPr>
      <a:lvl8pPr marL="1564032" algn="ctr" rtl="0" fontAlgn="base">
        <a:spcBef>
          <a:spcPct val="0"/>
        </a:spcBef>
        <a:spcAft>
          <a:spcPct val="0"/>
        </a:spcAft>
        <a:defRPr sz="5000">
          <a:solidFill>
            <a:schemeClr val="tx2"/>
          </a:solidFill>
          <a:latin typeface="Arial" charset="0"/>
        </a:defRPr>
      </a:lvl8pPr>
      <a:lvl9pPr marL="2085376" algn="ctr" rtl="0" fontAlgn="base">
        <a:spcBef>
          <a:spcPct val="0"/>
        </a:spcBef>
        <a:spcAft>
          <a:spcPct val="0"/>
        </a:spcAft>
        <a:defRPr sz="5000">
          <a:solidFill>
            <a:schemeClr val="tx2"/>
          </a:solidFill>
          <a:latin typeface="Arial" charset="0"/>
        </a:defRPr>
      </a:lvl9pPr>
    </p:titleStyle>
    <p:bodyStyle>
      <a:lvl1pPr marL="391007" indent="-391007" algn="l" rtl="0" eaLnBrk="0" fontAlgn="base" hangingPunct="0">
        <a:spcBef>
          <a:spcPct val="20000"/>
        </a:spcBef>
        <a:spcAft>
          <a:spcPct val="0"/>
        </a:spcAft>
        <a:buChar char="•"/>
        <a:defRPr sz="3700">
          <a:solidFill>
            <a:schemeClr val="tx1"/>
          </a:solidFill>
          <a:latin typeface="+mn-lt"/>
          <a:ea typeface="+mn-ea"/>
          <a:cs typeface="+mn-cs"/>
        </a:defRPr>
      </a:lvl1pPr>
      <a:lvl2pPr marL="847184" indent="-325841" algn="l" rtl="0" eaLnBrk="0" fontAlgn="base" hangingPunct="0">
        <a:spcBef>
          <a:spcPct val="20000"/>
        </a:spcBef>
        <a:spcAft>
          <a:spcPct val="0"/>
        </a:spcAft>
        <a:buChar char="–"/>
        <a:defRPr sz="3200">
          <a:solidFill>
            <a:schemeClr val="tx1"/>
          </a:solidFill>
          <a:latin typeface="+mn-lt"/>
        </a:defRPr>
      </a:lvl2pPr>
      <a:lvl3pPr marL="1303360" indent="-260672" algn="l" rtl="0" eaLnBrk="0" fontAlgn="base" hangingPunct="0">
        <a:spcBef>
          <a:spcPct val="20000"/>
        </a:spcBef>
        <a:spcAft>
          <a:spcPct val="0"/>
        </a:spcAft>
        <a:buChar char="•"/>
        <a:defRPr sz="2700">
          <a:solidFill>
            <a:schemeClr val="tx1"/>
          </a:solidFill>
          <a:latin typeface="+mn-lt"/>
        </a:defRPr>
      </a:lvl3pPr>
      <a:lvl4pPr marL="1824704" indent="-260672" algn="l" rtl="0" eaLnBrk="0" fontAlgn="base" hangingPunct="0">
        <a:spcBef>
          <a:spcPct val="20000"/>
        </a:spcBef>
        <a:spcAft>
          <a:spcPct val="0"/>
        </a:spcAft>
        <a:buChar char="–"/>
        <a:defRPr sz="2300">
          <a:solidFill>
            <a:schemeClr val="tx1"/>
          </a:solidFill>
          <a:latin typeface="+mn-lt"/>
        </a:defRPr>
      </a:lvl4pPr>
      <a:lvl5pPr marL="2346048" indent="-260672" algn="l" rtl="0" eaLnBrk="0" fontAlgn="base" hangingPunct="0">
        <a:spcBef>
          <a:spcPct val="20000"/>
        </a:spcBef>
        <a:spcAft>
          <a:spcPct val="0"/>
        </a:spcAft>
        <a:buChar char="»"/>
        <a:defRPr sz="2300">
          <a:solidFill>
            <a:schemeClr val="tx1"/>
          </a:solidFill>
          <a:latin typeface="+mn-lt"/>
        </a:defRPr>
      </a:lvl5pPr>
      <a:lvl6pPr marL="2867392" indent="-260672" algn="l" rtl="0" fontAlgn="base">
        <a:spcBef>
          <a:spcPct val="20000"/>
        </a:spcBef>
        <a:spcAft>
          <a:spcPct val="0"/>
        </a:spcAft>
        <a:buChar char="»"/>
        <a:defRPr sz="2300">
          <a:solidFill>
            <a:schemeClr val="tx1"/>
          </a:solidFill>
          <a:latin typeface="+mn-lt"/>
        </a:defRPr>
      </a:lvl6pPr>
      <a:lvl7pPr marL="3388735" indent="-260672" algn="l" rtl="0" fontAlgn="base">
        <a:spcBef>
          <a:spcPct val="20000"/>
        </a:spcBef>
        <a:spcAft>
          <a:spcPct val="0"/>
        </a:spcAft>
        <a:buChar char="»"/>
        <a:defRPr sz="2300">
          <a:solidFill>
            <a:schemeClr val="tx1"/>
          </a:solidFill>
          <a:latin typeface="+mn-lt"/>
        </a:defRPr>
      </a:lvl7pPr>
      <a:lvl8pPr marL="3910080" indent="-260672" algn="l" rtl="0" fontAlgn="base">
        <a:spcBef>
          <a:spcPct val="20000"/>
        </a:spcBef>
        <a:spcAft>
          <a:spcPct val="0"/>
        </a:spcAft>
        <a:buChar char="»"/>
        <a:defRPr sz="2300">
          <a:solidFill>
            <a:schemeClr val="tx1"/>
          </a:solidFill>
          <a:latin typeface="+mn-lt"/>
        </a:defRPr>
      </a:lvl8pPr>
      <a:lvl9pPr marL="4431424" indent="-260672" algn="l" rtl="0" fontAlgn="base">
        <a:spcBef>
          <a:spcPct val="20000"/>
        </a:spcBef>
        <a:spcAft>
          <a:spcPct val="0"/>
        </a:spcAft>
        <a:buChar char="»"/>
        <a:defRPr sz="2300">
          <a:solidFill>
            <a:schemeClr val="tx1"/>
          </a:solidFill>
          <a:latin typeface="+mn-lt"/>
        </a:defRPr>
      </a:lvl9pPr>
    </p:bodyStyle>
    <p:otherStyle>
      <a:defPPr>
        <a:defRPr lang="it-IT"/>
      </a:defPPr>
      <a:lvl1pPr marL="0" algn="l" defTabSz="1042688" rtl="0" eaLnBrk="1" latinLnBrk="0" hangingPunct="1">
        <a:defRPr sz="2100" kern="1200">
          <a:solidFill>
            <a:schemeClr val="tx1"/>
          </a:solidFill>
          <a:latin typeface="+mn-lt"/>
          <a:ea typeface="+mn-ea"/>
          <a:cs typeface="+mn-cs"/>
        </a:defRPr>
      </a:lvl1pPr>
      <a:lvl2pPr marL="521344" algn="l" defTabSz="1042688" rtl="0" eaLnBrk="1" latinLnBrk="0" hangingPunct="1">
        <a:defRPr sz="2100" kern="1200">
          <a:solidFill>
            <a:schemeClr val="tx1"/>
          </a:solidFill>
          <a:latin typeface="+mn-lt"/>
          <a:ea typeface="+mn-ea"/>
          <a:cs typeface="+mn-cs"/>
        </a:defRPr>
      </a:lvl2pPr>
      <a:lvl3pPr marL="1042688" algn="l" defTabSz="1042688" rtl="0" eaLnBrk="1" latinLnBrk="0" hangingPunct="1">
        <a:defRPr sz="2100" kern="1200">
          <a:solidFill>
            <a:schemeClr val="tx1"/>
          </a:solidFill>
          <a:latin typeface="+mn-lt"/>
          <a:ea typeface="+mn-ea"/>
          <a:cs typeface="+mn-cs"/>
        </a:defRPr>
      </a:lvl3pPr>
      <a:lvl4pPr marL="1564032" algn="l" defTabSz="1042688" rtl="0" eaLnBrk="1" latinLnBrk="0" hangingPunct="1">
        <a:defRPr sz="2100" kern="1200">
          <a:solidFill>
            <a:schemeClr val="tx1"/>
          </a:solidFill>
          <a:latin typeface="+mn-lt"/>
          <a:ea typeface="+mn-ea"/>
          <a:cs typeface="+mn-cs"/>
        </a:defRPr>
      </a:lvl4pPr>
      <a:lvl5pPr marL="2085376" algn="l" defTabSz="1042688" rtl="0" eaLnBrk="1" latinLnBrk="0" hangingPunct="1">
        <a:defRPr sz="2100" kern="1200">
          <a:solidFill>
            <a:schemeClr val="tx1"/>
          </a:solidFill>
          <a:latin typeface="+mn-lt"/>
          <a:ea typeface="+mn-ea"/>
          <a:cs typeface="+mn-cs"/>
        </a:defRPr>
      </a:lvl5pPr>
      <a:lvl6pPr marL="2606719" algn="l" defTabSz="1042688" rtl="0" eaLnBrk="1" latinLnBrk="0" hangingPunct="1">
        <a:defRPr sz="2100" kern="1200">
          <a:solidFill>
            <a:schemeClr val="tx1"/>
          </a:solidFill>
          <a:latin typeface="+mn-lt"/>
          <a:ea typeface="+mn-ea"/>
          <a:cs typeface="+mn-cs"/>
        </a:defRPr>
      </a:lvl6pPr>
      <a:lvl7pPr marL="3128064" algn="l" defTabSz="1042688" rtl="0" eaLnBrk="1" latinLnBrk="0" hangingPunct="1">
        <a:defRPr sz="2100" kern="1200">
          <a:solidFill>
            <a:schemeClr val="tx1"/>
          </a:solidFill>
          <a:latin typeface="+mn-lt"/>
          <a:ea typeface="+mn-ea"/>
          <a:cs typeface="+mn-cs"/>
        </a:defRPr>
      </a:lvl7pPr>
      <a:lvl8pPr marL="3649408" algn="l" defTabSz="1042688" rtl="0" eaLnBrk="1" latinLnBrk="0" hangingPunct="1">
        <a:defRPr sz="2100" kern="1200">
          <a:solidFill>
            <a:schemeClr val="tx1"/>
          </a:solidFill>
          <a:latin typeface="+mn-lt"/>
          <a:ea typeface="+mn-ea"/>
          <a:cs typeface="+mn-cs"/>
        </a:defRPr>
      </a:lvl8pPr>
      <a:lvl9pPr marL="4170751" algn="l" defTabSz="104268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2.xml"/><Relationship Id="rId5" Type="http://schemas.openxmlformats.org/officeDocument/2006/relationships/image" Target="../media/image2.jpeg"/><Relationship Id="rId4" Type="http://schemas.openxmlformats.org/officeDocument/2006/relationships/hyperlink" Target="http://www.google.it/imgres?imgurl=http://www.unife.it/giurisprudenza/giurisprudenza/studiare/diritti-umani-conflitti-armati/allegati-e-immagini/UnifeLogo_grande.png&amp;imgrefurl=http://www.unife.it/giurisprudenza/giurisprudenza/author/zntvvn&amp;h=388&amp;w=700&amp;sz=158&amp;tbnid=1QUeG_yY0tvkXM:&amp;tbnh=78&amp;tbnw=140&amp;prev=/images?q%3Dlogo%2BUNIFE&amp;hl=it&amp;usg=__66YWoFpnvTZaKlgMAvInac8woh4=&amp;ei=D51ZS4SaHZif_AbO97iRBQ&amp;sa=X&amp;oi=image_result&amp;resnum=1&amp;ct=image&amp;ved=0CAkQ9QEwA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86.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8.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6.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5.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6.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0.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1.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3.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97.xml.rels><?xml version="1.0" encoding="UTF-8" standalone="yes"?>
<Relationships xmlns="http://schemas.openxmlformats.org/package/2006/relationships"><Relationship Id="rId2" Type="http://schemas.openxmlformats.org/officeDocument/2006/relationships/hyperlink" Target="mailto:clinicamedica@unife.it" TargetMode="External"/><Relationship Id="rId1" Type="http://schemas.openxmlformats.org/officeDocument/2006/relationships/slideLayout" Target="../slideLayouts/slideLayout15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3370" y="2033416"/>
            <a:ext cx="10191804" cy="4444809"/>
          </a:xfrm>
        </p:spPr>
        <p:txBody>
          <a:bodyPr/>
          <a:lstStyle/>
          <a:p>
            <a:pPr eaLnBrk="1" hangingPunct="1"/>
            <a:r>
              <a:rPr lang="it-IT" altLang="it-IT" sz="3700" dirty="0">
                <a:solidFill>
                  <a:schemeClr val="bg1"/>
                </a:solidFill>
              </a:rPr>
              <a:t>Anno Accademico </a:t>
            </a:r>
            <a:r>
              <a:rPr lang="it-IT" altLang="it-IT" sz="3700" dirty="0" smtClean="0">
                <a:solidFill>
                  <a:schemeClr val="bg1"/>
                </a:solidFill>
              </a:rPr>
              <a:t>2018-2019</a:t>
            </a:r>
            <a:r>
              <a:rPr lang="it-IT" altLang="it-IT" sz="3700" dirty="0">
                <a:solidFill>
                  <a:schemeClr val="bg1"/>
                </a:solidFill>
              </a:rPr>
              <a:t/>
            </a:r>
            <a:br>
              <a:rPr lang="it-IT" altLang="it-IT" sz="3700" dirty="0">
                <a:solidFill>
                  <a:schemeClr val="bg1"/>
                </a:solidFill>
              </a:rPr>
            </a:br>
            <a:r>
              <a:rPr lang="it-IT" altLang="it-IT" sz="3700" dirty="0">
                <a:solidFill>
                  <a:schemeClr val="bg1"/>
                </a:solidFill>
              </a:rPr>
              <a:t/>
            </a:r>
            <a:br>
              <a:rPr lang="it-IT" altLang="it-IT" sz="3700" dirty="0">
                <a:solidFill>
                  <a:schemeClr val="bg1"/>
                </a:solidFill>
              </a:rPr>
            </a:br>
            <a:r>
              <a:rPr lang="it-IT" altLang="it-IT" sz="3700" dirty="0">
                <a:solidFill>
                  <a:schemeClr val="bg1"/>
                </a:solidFill>
              </a:rPr>
              <a:t/>
            </a:r>
            <a:br>
              <a:rPr lang="it-IT" altLang="it-IT" sz="3700" dirty="0">
                <a:solidFill>
                  <a:schemeClr val="bg1"/>
                </a:solidFill>
              </a:rPr>
            </a:br>
            <a:r>
              <a:rPr lang="it-IT" altLang="it-IT" sz="3700" dirty="0">
                <a:solidFill>
                  <a:schemeClr val="bg1"/>
                </a:solidFill>
              </a:rPr>
              <a:t>Scienze giuridiche ed economiche</a:t>
            </a:r>
            <a:br>
              <a:rPr lang="it-IT" altLang="it-IT" sz="3700" dirty="0">
                <a:solidFill>
                  <a:schemeClr val="bg1"/>
                </a:solidFill>
              </a:rPr>
            </a:br>
            <a:r>
              <a:rPr lang="it-IT" altLang="it-IT" sz="2700" dirty="0">
                <a:solidFill>
                  <a:schemeClr val="bg1"/>
                </a:solidFill>
              </a:rPr>
              <a:t>Organizzazione aziendale in ambito sanitario</a:t>
            </a:r>
            <a:r>
              <a:rPr lang="it-IT" altLang="it-IT" sz="3200" dirty="0">
                <a:solidFill>
                  <a:schemeClr val="bg1"/>
                </a:solidFill>
              </a:rPr>
              <a:t/>
            </a:r>
            <a:br>
              <a:rPr lang="it-IT" altLang="it-IT" sz="3200" dirty="0">
                <a:solidFill>
                  <a:schemeClr val="bg1"/>
                </a:solidFill>
              </a:rPr>
            </a:br>
            <a:r>
              <a:rPr lang="it-IT" altLang="it-IT" sz="2300" dirty="0">
                <a:solidFill>
                  <a:schemeClr val="bg1"/>
                </a:solidFill>
              </a:rPr>
              <a:t>(prof. Roberto Manfredini)</a:t>
            </a:r>
          </a:p>
        </p:txBody>
      </p:sp>
      <p:pic>
        <p:nvPicPr>
          <p:cNvPr id="2051" name="Picture 6" descr="testa_hom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713" y="1"/>
            <a:ext cx="5726275" cy="10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UnifeLogo_grand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760217" cy="92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83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egnaposto testo 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9" name="Image.jpg"/>
          <p:cNvPicPr/>
          <p:nvPr/>
        </p:nvPicPr>
        <p:blipFill>
          <a:blip r:embed="rId2"/>
          <a:stretch>
            <a:fillRect/>
          </a:stretch>
        </p:blipFill>
        <p:spPr>
          <a:xfrm>
            <a:off x="8924292" y="502920"/>
            <a:ext cx="795655" cy="1298575"/>
          </a:xfrm>
          <a:prstGeom prst="rect">
            <a:avLst/>
          </a:prstGeom>
        </p:spPr>
      </p:pic>
      <p:sp>
        <p:nvSpPr>
          <p:cNvPr id="70" name="Segnaposto testo 69"/>
          <p:cNvSpPr>
            <a:spLocks noGrp="1"/>
          </p:cNvSpPr>
          <p:nvPr>
            <p:ph type="body" idx="10"/>
          </p:nvPr>
        </p:nvSpPr>
        <p:spPr>
          <a:xfrm>
            <a:off x="1368427" y="350523"/>
            <a:ext cx="7404100" cy="1791335"/>
          </a:xfrm>
          <a:prstGeom prst="rect">
            <a:avLst/>
          </a:prstGeom>
          <a:noFill/>
          <a:ln w="0" cmpd="sng">
            <a:noFill/>
            <a:prstDash val="solid"/>
          </a:ln>
        </p:spPr>
        <p:txBody>
          <a:bodyPr vert="horz" lIns="0" tIns="686828" rIns="0" bIns="0" anchor="t"/>
          <a:lstStyle/>
          <a:p>
            <a:pPr algn="l">
              <a:lnSpc>
                <a:spcPts val="5398"/>
              </a:lnSpc>
              <a:spcAft>
                <a:spcPts val="3240"/>
              </a:spcAft>
            </a:pPr>
            <a:r>
              <a:rPr lang="it-IT" sz="4800" b="1" spc="-21">
                <a:solidFill>
                  <a:srgbClr val="FF0000"/>
                </a:solidFill>
                <a:latin typeface="Arial" panose="02020603050405020304" pitchFamily="2"/>
              </a:rPr>
              <a:t>1. La riforma “Mariotti” </a:t>
            </a:r>
          </a:p>
        </p:txBody>
      </p:sp>
      <p:sp>
        <p:nvSpPr>
          <p:cNvPr id="71" name="Segnaposto testo 70"/>
          <p:cNvSpPr>
            <a:spLocks noGrp="1"/>
          </p:cNvSpPr>
          <p:nvPr>
            <p:ph type="body" idx="10"/>
          </p:nvPr>
        </p:nvSpPr>
        <p:spPr>
          <a:xfrm>
            <a:off x="1368427" y="2141857"/>
            <a:ext cx="7404100" cy="5069840"/>
          </a:xfrm>
          <a:prstGeom prst="rect">
            <a:avLst/>
          </a:prstGeom>
          <a:noFill/>
          <a:ln w="0" cmpd="sng">
            <a:noFill/>
            <a:prstDash val="solid"/>
          </a:ln>
        </p:spPr>
        <p:txBody>
          <a:bodyPr vert="horz" lIns="0" tIns="0" rIns="0" bIns="0" anchor="t"/>
          <a:lstStyle/>
          <a:p>
            <a:pPr marL="274223" algn="just">
              <a:lnSpc>
                <a:spcPts val="2900"/>
              </a:lnSpc>
            </a:pPr>
            <a:r>
              <a:rPr lang="it-IT" sz="2600" spc="-10">
                <a:solidFill>
                  <a:srgbClr val="000000"/>
                </a:solidFill>
                <a:latin typeface="Arial" panose="02020603050405020304" pitchFamily="2"/>
              </a:rPr>
              <a:t>Con Legge 132 del 1968, Ministro Mariotti, viene </a:t>
            </a:r>
          </a:p>
          <a:p>
            <a:pPr marL="274223" algn="just">
              <a:lnSpc>
                <a:spcPts val="3000"/>
              </a:lnSpc>
              <a:spcBef>
                <a:spcPts val="155"/>
              </a:spcBef>
            </a:pPr>
            <a:r>
              <a:rPr lang="it-IT" sz="2600">
                <a:solidFill>
                  <a:srgbClr val="000000"/>
                </a:solidFill>
                <a:latin typeface="Arial" panose="02020603050405020304" pitchFamily="2"/>
              </a:rPr>
              <a:t>riformato il sistema ospedaliero che prevede la </a:t>
            </a:r>
          </a:p>
          <a:p>
            <a:pPr marL="274223" algn="just">
              <a:lnSpc>
                <a:spcPts val="3000"/>
              </a:lnSpc>
              <a:spcBef>
                <a:spcPts val="155"/>
              </a:spcBef>
            </a:pPr>
            <a:r>
              <a:rPr lang="it-IT" sz="2600">
                <a:solidFill>
                  <a:srgbClr val="000000"/>
                </a:solidFill>
                <a:latin typeface="Arial" panose="02020603050405020304" pitchFamily="2"/>
              </a:rPr>
              <a:t>costituzione di Enti ospedalieri, governati da un </a:t>
            </a:r>
          </a:p>
          <a:p>
            <a:pPr marL="274223" algn="just">
              <a:lnSpc>
                <a:spcPts val="3000"/>
              </a:lnSpc>
              <a:spcBef>
                <a:spcPts val="155"/>
              </a:spcBef>
            </a:pPr>
            <a:r>
              <a:rPr lang="it-IT" sz="2600">
                <a:solidFill>
                  <a:srgbClr val="000000"/>
                </a:solidFill>
                <a:latin typeface="Arial" panose="02020603050405020304" pitchFamily="2"/>
              </a:rPr>
              <a:t>Consiglio di Amministrazione e definiti nella loro </a:t>
            </a:r>
          </a:p>
          <a:p>
            <a:pPr marL="274223" algn="just">
              <a:lnSpc>
                <a:spcPts val="3000"/>
              </a:lnSpc>
              <a:spcBef>
                <a:spcPts val="155"/>
              </a:spcBef>
            </a:pPr>
            <a:r>
              <a:rPr lang="it-IT" sz="2600">
                <a:solidFill>
                  <a:srgbClr val="000000"/>
                </a:solidFill>
                <a:latin typeface="Arial" panose="02020603050405020304" pitchFamily="2"/>
              </a:rPr>
              <a:t>struttura in relazione a livelli di competenza </a:t>
            </a:r>
          </a:p>
          <a:p>
            <a:pPr marL="274223" algn="just">
              <a:lnSpc>
                <a:spcPts val="3000"/>
              </a:lnSpc>
              <a:spcBef>
                <a:spcPts val="780"/>
              </a:spcBef>
            </a:pPr>
            <a:r>
              <a:rPr lang="it-IT" sz="2600">
                <a:solidFill>
                  <a:srgbClr val="000000"/>
                </a:solidFill>
                <a:latin typeface="Arial" panose="02020603050405020304" pitchFamily="2"/>
              </a:rPr>
              <a:t>- regionale/altissima specialità </a:t>
            </a:r>
          </a:p>
          <a:p>
            <a:pPr marL="274223" algn="just">
              <a:lnSpc>
                <a:spcPts val="3000"/>
              </a:lnSpc>
              <a:spcBef>
                <a:spcPts val="780"/>
              </a:spcBef>
            </a:pPr>
            <a:r>
              <a:rPr lang="it-IT" sz="2600">
                <a:solidFill>
                  <a:srgbClr val="000000"/>
                </a:solidFill>
                <a:latin typeface="Arial" panose="02020603050405020304" pitchFamily="2"/>
              </a:rPr>
              <a:t>- interprovinciale/alta complessità </a:t>
            </a:r>
          </a:p>
          <a:p>
            <a:pPr marL="274223" algn="just">
              <a:lnSpc>
                <a:spcPts val="3000"/>
              </a:lnSpc>
              <a:spcBef>
                <a:spcPts val="780"/>
              </a:spcBef>
            </a:pPr>
            <a:r>
              <a:rPr lang="it-IT" sz="2600">
                <a:solidFill>
                  <a:srgbClr val="000000"/>
                </a:solidFill>
                <a:latin typeface="Arial" panose="02020603050405020304" pitchFamily="2"/>
              </a:rPr>
              <a:t>- provinciali/media complessità </a:t>
            </a:r>
          </a:p>
          <a:p>
            <a:pPr marL="274223" algn="just">
              <a:lnSpc>
                <a:spcPts val="3000"/>
              </a:lnSpc>
              <a:spcBef>
                <a:spcPts val="775"/>
              </a:spcBef>
              <a:spcAft>
                <a:spcPts val="9472"/>
              </a:spcAft>
            </a:pPr>
            <a:r>
              <a:rPr lang="it-IT" sz="2600" spc="-5">
                <a:solidFill>
                  <a:srgbClr val="000000"/>
                </a:solidFill>
                <a:latin typeface="Arial" panose="02020603050405020304" pitchFamily="2"/>
              </a:rPr>
              <a:t>- di comunità/ di base </a:t>
            </a:r>
          </a:p>
        </p:txBody>
      </p:sp>
      <p:cxnSp>
        <p:nvCxnSpPr>
          <p:cNvPr id="72" name="Connettore 1 7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egnaposto testo 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79" name="Image.jpg"/>
          <p:cNvPicPr/>
          <p:nvPr/>
        </p:nvPicPr>
        <p:blipFill>
          <a:blip r:embed="rId2"/>
          <a:stretch>
            <a:fillRect/>
          </a:stretch>
        </p:blipFill>
        <p:spPr>
          <a:xfrm>
            <a:off x="8924292" y="502920"/>
            <a:ext cx="795655" cy="1298575"/>
          </a:xfrm>
          <a:prstGeom prst="rect">
            <a:avLst/>
          </a:prstGeom>
        </p:spPr>
      </p:pic>
      <p:graphicFrame>
        <p:nvGraphicFramePr>
          <p:cNvPr id="78" name="table 78"/>
          <p:cNvGraphicFramePr>
            <a:graphicFrameLocks noGrp="1"/>
          </p:cNvGraphicFramePr>
          <p:nvPr/>
        </p:nvGraphicFramePr>
        <p:xfrm>
          <a:off x="1356362" y="487681"/>
          <a:ext cx="8369300" cy="1639570"/>
        </p:xfrm>
        <a:graphic>
          <a:graphicData uri="http://schemas.openxmlformats.org/drawingml/2006/table">
            <a:tbl>
              <a:tblPr/>
              <a:tblGrid>
                <a:gridCol w="7379335">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1541780">
                <a:tc>
                  <a:txBody>
                    <a:bodyPr/>
                    <a:lstStyle/>
                    <a:p>
                      <a:pPr marL="0" marR="810895" indent="0" algn="r">
                        <a:lnSpc>
                          <a:spcPts val="5400"/>
                        </a:lnSpc>
                        <a:spcBef>
                          <a:spcPts val="4330"/>
                        </a:spcBef>
                        <a:spcAft>
                          <a:spcPts val="2305"/>
                        </a:spcAft>
                      </a:pPr>
                      <a:r>
                        <a:rPr lang="it-IT" sz="4900" b="1" spc="-60">
                          <a:solidFill>
                            <a:srgbClr val="FF0000"/>
                          </a:solidFill>
                          <a:latin typeface="Arial" panose="02020603050405020304" pitchFamily="2"/>
                        </a:rPr>
                        <a:t>1. La riforma “Mariotti”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80" name="Segnaposto testo 79"/>
          <p:cNvSpPr>
            <a:spLocks noGrp="1"/>
          </p:cNvSpPr>
          <p:nvPr>
            <p:ph type="body" idx="10"/>
          </p:nvPr>
        </p:nvSpPr>
        <p:spPr>
          <a:xfrm>
            <a:off x="1356362" y="2672715"/>
            <a:ext cx="8369299" cy="4538980"/>
          </a:xfrm>
          <a:prstGeom prst="rect">
            <a:avLst/>
          </a:prstGeom>
          <a:noFill/>
          <a:ln w="0" cmpd="sng">
            <a:noFill/>
            <a:prstDash val="solid"/>
          </a:ln>
        </p:spPr>
        <p:txBody>
          <a:bodyPr vert="horz" lIns="0" tIns="0" rIns="0" bIns="0" anchor="t"/>
          <a:lstStyle/>
          <a:p>
            <a:pPr marL="319926" algn="just">
              <a:lnSpc>
                <a:spcPts val="3599"/>
              </a:lnSpc>
            </a:pPr>
            <a:r>
              <a:rPr lang="it-IT" sz="3000" spc="-5">
                <a:solidFill>
                  <a:srgbClr val="000000"/>
                </a:solidFill>
                <a:latin typeface="Arial" panose="02020603050405020304" pitchFamily="2"/>
              </a:rPr>
              <a:t>Affidamento alle Regioni della direzione </a:t>
            </a:r>
          </a:p>
          <a:p>
            <a:pPr marL="319926" algn="just">
              <a:lnSpc>
                <a:spcPts val="3599"/>
              </a:lnSpc>
            </a:pPr>
            <a:r>
              <a:rPr lang="it-IT" sz="3000" spc="-5">
                <a:solidFill>
                  <a:srgbClr val="000000"/>
                </a:solidFill>
                <a:latin typeface="Arial" panose="02020603050405020304" pitchFamily="2"/>
              </a:rPr>
              <a:t>effettiva di tutta l’attività ospedaliera grazie al </a:t>
            </a:r>
          </a:p>
          <a:p>
            <a:pPr marL="319926" algn="just">
              <a:lnSpc>
                <a:spcPts val="3599"/>
              </a:lnSpc>
            </a:pPr>
            <a:r>
              <a:rPr lang="it-IT" sz="3000" spc="-5">
                <a:solidFill>
                  <a:srgbClr val="000000"/>
                </a:solidFill>
                <a:latin typeface="Arial" panose="02020603050405020304" pitchFamily="2"/>
              </a:rPr>
              <a:t>decentramento dei compiti in materia di </a:t>
            </a:r>
          </a:p>
          <a:p>
            <a:pPr marL="319926" algn="just">
              <a:lnSpc>
                <a:spcPts val="3599"/>
              </a:lnSpc>
            </a:pPr>
            <a:r>
              <a:rPr lang="it-IT" sz="3000" spc="-10">
                <a:solidFill>
                  <a:srgbClr val="000000"/>
                </a:solidFill>
                <a:latin typeface="Arial" panose="02020603050405020304" pitchFamily="2"/>
              </a:rPr>
              <a:t>assistenza ospedaliera. </a:t>
            </a:r>
          </a:p>
          <a:p>
            <a:pPr marL="319926" algn="just">
              <a:lnSpc>
                <a:spcPts val="3599"/>
              </a:lnSpc>
              <a:spcBef>
                <a:spcPts val="5040"/>
              </a:spcBef>
            </a:pPr>
            <a:r>
              <a:rPr lang="it-IT" sz="3000" spc="-5">
                <a:solidFill>
                  <a:srgbClr val="000000"/>
                </a:solidFill>
                <a:latin typeface="Arial" panose="02020603050405020304" pitchFamily="2"/>
              </a:rPr>
              <a:t>Avvio del processo di rinnovamento edilizio </a:t>
            </a:r>
          </a:p>
          <a:p>
            <a:pPr marL="319926" algn="just">
              <a:lnSpc>
                <a:spcPts val="3599"/>
              </a:lnSpc>
              <a:spcAft>
                <a:spcPts val="9081"/>
              </a:spcAft>
            </a:pPr>
            <a:r>
              <a:rPr lang="it-IT" sz="3000" spc="-10">
                <a:solidFill>
                  <a:srgbClr val="000000"/>
                </a:solidFill>
                <a:latin typeface="Arial" panose="02020603050405020304" pitchFamily="2"/>
              </a:rPr>
              <a:t>ospedaliero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egnaposto testo 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84" name="Segnaposto testo 83"/>
          <p:cNvSpPr>
            <a:spLocks noGrp="1"/>
          </p:cNvSpPr>
          <p:nvPr>
            <p:ph type="body" idx="10"/>
          </p:nvPr>
        </p:nvSpPr>
        <p:spPr>
          <a:xfrm>
            <a:off x="1334770" y="350519"/>
            <a:ext cx="7360920" cy="2773680"/>
          </a:xfrm>
          <a:prstGeom prst="rect">
            <a:avLst/>
          </a:prstGeom>
          <a:noFill/>
          <a:ln w="0" cmpd="sng">
            <a:noFill/>
            <a:prstDash val="solid"/>
          </a:ln>
        </p:spPr>
        <p:txBody>
          <a:bodyPr vert="horz" lIns="0" tIns="686828" rIns="0" bIns="0" anchor="t"/>
          <a:lstStyle/>
          <a:p>
            <a:pPr algn="l">
              <a:lnSpc>
                <a:spcPts val="5398"/>
              </a:lnSpc>
            </a:pPr>
            <a:r>
              <a:rPr lang="it-IT" sz="4800" b="1" spc="-15">
                <a:solidFill>
                  <a:srgbClr val="FF0000"/>
                </a:solidFill>
                <a:latin typeface="Arial" panose="02020603050405020304" pitchFamily="2"/>
              </a:rPr>
              <a:t>2. La riforma “833” </a:t>
            </a:r>
          </a:p>
          <a:p>
            <a:pPr marL="319926" algn="l">
              <a:lnSpc>
                <a:spcPts val="3599"/>
              </a:lnSpc>
              <a:spcBef>
                <a:spcPts val="3080"/>
              </a:spcBef>
            </a:pPr>
            <a:r>
              <a:rPr lang="it-IT" sz="3000" spc="-21">
                <a:solidFill>
                  <a:srgbClr val="000000"/>
                </a:solidFill>
                <a:latin typeface="Arial" panose="02020603050405020304" pitchFamily="2"/>
              </a:rPr>
              <a:t>Con la Legge 23.12.1978, n. 833, lo Stato </a:t>
            </a:r>
          </a:p>
          <a:p>
            <a:pPr marL="319926" algn="l">
              <a:lnSpc>
                <a:spcPts val="3599"/>
              </a:lnSpc>
            </a:pPr>
            <a:r>
              <a:rPr lang="it-IT" sz="3000" spc="-5">
                <a:solidFill>
                  <a:srgbClr val="000000"/>
                </a:solidFill>
                <a:latin typeface="Arial" panose="02020603050405020304" pitchFamily="2"/>
              </a:rPr>
              <a:t>- incamera 1.207 Enti Ospedalieri </a:t>
            </a:r>
          </a:p>
        </p:txBody>
      </p:sp>
      <p:sp>
        <p:nvSpPr>
          <p:cNvPr id="85" name="Segnaposto testo 84"/>
          <p:cNvSpPr>
            <a:spLocks noGrp="1"/>
          </p:cNvSpPr>
          <p:nvPr>
            <p:ph type="body" idx="10"/>
          </p:nvPr>
        </p:nvSpPr>
        <p:spPr>
          <a:xfrm>
            <a:off x="1334771" y="3124202"/>
            <a:ext cx="7772400" cy="4087495"/>
          </a:xfrm>
          <a:prstGeom prst="rect">
            <a:avLst/>
          </a:prstGeom>
          <a:noFill/>
          <a:ln w="0" cmpd="sng">
            <a:noFill/>
            <a:prstDash val="solid"/>
          </a:ln>
        </p:spPr>
        <p:txBody>
          <a:bodyPr vert="horz" lIns="0" tIns="0" rIns="0" bIns="0" anchor="t"/>
          <a:lstStyle/>
          <a:p>
            <a:pPr marL="319926" algn="l">
              <a:lnSpc>
                <a:spcPts val="3599"/>
              </a:lnSpc>
            </a:pPr>
            <a:r>
              <a:rPr lang="it-IT" sz="3000" spc="-15">
                <a:solidFill>
                  <a:srgbClr val="000000"/>
                </a:solidFill>
                <a:latin typeface="Arial" panose="02020603050405020304" pitchFamily="2"/>
              </a:rPr>
              <a:t>- assorbe gli enti mutualistici e le loro attività </a:t>
            </a:r>
          </a:p>
          <a:p>
            <a:pPr marL="319926" algn="l">
              <a:lnSpc>
                <a:spcPts val="3599"/>
              </a:lnSpc>
            </a:pPr>
            <a:r>
              <a:rPr lang="it-IT" sz="3000" spc="21">
                <a:solidFill>
                  <a:srgbClr val="000000"/>
                </a:solidFill>
                <a:latin typeface="Arial" panose="02020603050405020304" pitchFamily="2"/>
              </a:rPr>
              <a:t>- crea 657 USL - 61 in Sicilia – </a:t>
            </a:r>
          </a:p>
          <a:p>
            <a:pPr marL="319926" algn="l">
              <a:lnSpc>
                <a:spcPts val="3599"/>
              </a:lnSpc>
            </a:pPr>
            <a:r>
              <a:rPr lang="it-IT" sz="3000" spc="-10">
                <a:solidFill>
                  <a:srgbClr val="000000"/>
                </a:solidFill>
                <a:latin typeface="Arial" panose="02020603050405020304" pitchFamily="2"/>
              </a:rPr>
              <a:t>- offre a tutti un Servizio Sanitario Nazionale </a:t>
            </a:r>
          </a:p>
          <a:p>
            <a:pPr marL="868374" algn="l">
              <a:lnSpc>
                <a:spcPts val="3599"/>
              </a:lnSpc>
            </a:pPr>
            <a:r>
              <a:rPr lang="it-IT" sz="3000" spc="-5">
                <a:solidFill>
                  <a:srgbClr val="000000"/>
                </a:solidFill>
                <a:latin typeface="Arial" panose="02020603050405020304" pitchFamily="2"/>
              </a:rPr>
              <a:t>- assistenza medica di base </a:t>
            </a:r>
          </a:p>
          <a:p>
            <a:pPr marL="868374" algn="l">
              <a:lnSpc>
                <a:spcPts val="3599"/>
              </a:lnSpc>
            </a:pPr>
            <a:r>
              <a:rPr lang="it-IT" sz="3000" spc="-5">
                <a:solidFill>
                  <a:srgbClr val="000000"/>
                </a:solidFill>
                <a:latin typeface="Arial" panose="02020603050405020304" pitchFamily="2"/>
              </a:rPr>
              <a:t>- assistenza ospedaliera </a:t>
            </a:r>
          </a:p>
          <a:p>
            <a:pPr marL="868374" algn="l">
              <a:lnSpc>
                <a:spcPts val="3599"/>
              </a:lnSpc>
            </a:pPr>
            <a:r>
              <a:rPr lang="it-IT" sz="3000" spc="-5">
                <a:solidFill>
                  <a:srgbClr val="000000"/>
                </a:solidFill>
                <a:latin typeface="Arial" panose="02020603050405020304" pitchFamily="2"/>
              </a:rPr>
              <a:t>- assistenza specialistica </a:t>
            </a:r>
          </a:p>
          <a:p>
            <a:pPr marL="868374" algn="l">
              <a:lnSpc>
                <a:spcPts val="3599"/>
              </a:lnSpc>
              <a:spcAft>
                <a:spcPts val="7646"/>
              </a:spcAft>
            </a:pPr>
            <a:r>
              <a:rPr lang="it-IT" sz="3000" spc="-5">
                <a:solidFill>
                  <a:srgbClr val="000000"/>
                </a:solidFill>
                <a:latin typeface="Arial" panose="02020603050405020304" pitchFamily="2"/>
              </a:rPr>
              <a:t>- assistenza farmaceutica </a:t>
            </a:r>
          </a:p>
        </p:txBody>
      </p:sp>
      <p:cxnSp>
        <p:nvCxnSpPr>
          <p:cNvPr id="88" name="Connettore 1 87"/>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egnaposto testo 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92" name="Segnaposto testo 91"/>
          <p:cNvSpPr>
            <a:spLocks noGrp="1"/>
          </p:cNvSpPr>
          <p:nvPr>
            <p:ph type="body" idx="10"/>
          </p:nvPr>
        </p:nvSpPr>
        <p:spPr>
          <a:xfrm>
            <a:off x="1334771" y="350522"/>
            <a:ext cx="7315200" cy="2465705"/>
          </a:xfrm>
          <a:prstGeom prst="rect">
            <a:avLst/>
          </a:prstGeom>
          <a:noFill/>
          <a:ln w="0" cmpd="sng">
            <a:noFill/>
            <a:prstDash val="solid"/>
          </a:ln>
        </p:spPr>
        <p:txBody>
          <a:bodyPr vert="horz" lIns="0" tIns="686828" rIns="0" bIns="0" anchor="t"/>
          <a:lstStyle/>
          <a:p>
            <a:pPr algn="l">
              <a:lnSpc>
                <a:spcPts val="5398"/>
              </a:lnSpc>
              <a:spcAft>
                <a:spcPts val="8493"/>
              </a:spcAft>
            </a:pPr>
            <a:r>
              <a:rPr lang="it-IT" sz="4800" b="1" spc="-15">
                <a:solidFill>
                  <a:srgbClr val="FF0000"/>
                </a:solidFill>
                <a:latin typeface="Arial" panose="02020603050405020304" pitchFamily="2"/>
              </a:rPr>
              <a:t>2. La riforma “833” </a:t>
            </a:r>
          </a:p>
        </p:txBody>
      </p:sp>
      <p:sp>
        <p:nvSpPr>
          <p:cNvPr id="93" name="Segnaposto testo 92"/>
          <p:cNvSpPr>
            <a:spLocks noGrp="1"/>
          </p:cNvSpPr>
          <p:nvPr>
            <p:ph type="body" idx="10"/>
          </p:nvPr>
        </p:nvSpPr>
        <p:spPr>
          <a:xfrm>
            <a:off x="1334771" y="2816227"/>
            <a:ext cx="7315200" cy="4395470"/>
          </a:xfrm>
          <a:prstGeom prst="rect">
            <a:avLst/>
          </a:prstGeom>
          <a:noFill/>
          <a:ln w="0" cmpd="sng">
            <a:noFill/>
            <a:prstDash val="solid"/>
          </a:ln>
        </p:spPr>
        <p:txBody>
          <a:bodyPr vert="horz" lIns="0" tIns="0" rIns="0" bIns="0" anchor="t"/>
          <a:lstStyle/>
          <a:p>
            <a:pPr algn="just">
              <a:lnSpc>
                <a:spcPts val="3998"/>
              </a:lnSpc>
            </a:pPr>
            <a:r>
              <a:rPr lang="it-IT" sz="3700" b="1" spc="-15">
                <a:solidFill>
                  <a:srgbClr val="009999"/>
                </a:solidFill>
                <a:latin typeface="Arial" panose="02020603050405020304" pitchFamily="2"/>
              </a:rPr>
              <a:t>Innovazioni tecniche </a:t>
            </a:r>
          </a:p>
          <a:p>
            <a:pPr marL="319926" algn="just">
              <a:lnSpc>
                <a:spcPts val="3398"/>
              </a:lnSpc>
              <a:spcBef>
                <a:spcPts val="910"/>
              </a:spcBef>
            </a:pPr>
            <a:r>
              <a:rPr lang="it-IT" sz="3000" spc="10">
                <a:solidFill>
                  <a:srgbClr val="000000"/>
                </a:solidFill>
                <a:latin typeface="Arial" panose="02020603050405020304" pitchFamily="2"/>
              </a:rPr>
              <a:t>Unificazione degli enti che assicuravano </a:t>
            </a:r>
          </a:p>
          <a:p>
            <a:pPr marL="319926" algn="just">
              <a:lnSpc>
                <a:spcPts val="3398"/>
              </a:lnSpc>
              <a:spcBef>
                <a:spcPts val="205"/>
              </a:spcBef>
            </a:pPr>
            <a:r>
              <a:rPr lang="it-IT" sz="3000" spc="-5">
                <a:solidFill>
                  <a:srgbClr val="000000"/>
                </a:solidFill>
                <a:latin typeface="Arial" panose="02020603050405020304" pitchFamily="2"/>
              </a:rPr>
              <a:t>prevenzione, assistenza e riabilitazione </a:t>
            </a:r>
          </a:p>
          <a:p>
            <a:pPr marL="319926" algn="just">
              <a:lnSpc>
                <a:spcPts val="3398"/>
              </a:lnSpc>
              <a:spcBef>
                <a:spcPts val="925"/>
              </a:spcBef>
            </a:pPr>
            <a:r>
              <a:rPr lang="it-IT" sz="3000" spc="-10">
                <a:solidFill>
                  <a:srgbClr val="000000"/>
                </a:solidFill>
                <a:latin typeface="Arial" panose="02020603050405020304" pitchFamily="2"/>
              </a:rPr>
              <a:t>Obiettivo prevenzione </a:t>
            </a:r>
          </a:p>
          <a:p>
            <a:pPr marL="319926" algn="just">
              <a:lnSpc>
                <a:spcPts val="3398"/>
              </a:lnSpc>
              <a:spcBef>
                <a:spcPts val="925"/>
              </a:spcBef>
            </a:pPr>
            <a:r>
              <a:rPr lang="it-IT" sz="3000" spc="-10">
                <a:solidFill>
                  <a:srgbClr val="000000"/>
                </a:solidFill>
                <a:latin typeface="Arial" panose="02020603050405020304" pitchFamily="2"/>
              </a:rPr>
              <a:t>Potenziamento dei servizi assistenziali di </a:t>
            </a:r>
          </a:p>
          <a:p>
            <a:pPr marL="319926" algn="just">
              <a:lnSpc>
                <a:spcPts val="3398"/>
              </a:lnSpc>
              <a:spcBef>
                <a:spcPts val="205"/>
              </a:spcBef>
              <a:spcAft>
                <a:spcPts val="10382"/>
              </a:spcAft>
            </a:pPr>
            <a:r>
              <a:rPr lang="it-IT" sz="3000" spc="-5">
                <a:solidFill>
                  <a:srgbClr val="000000"/>
                </a:solidFill>
                <a:latin typeface="Arial" panose="02020603050405020304" pitchFamily="2"/>
              </a:rPr>
              <a:t>primo livello nel Distretto Sanitario </a:t>
            </a:r>
          </a:p>
        </p:txBody>
      </p:sp>
      <p:cxnSp>
        <p:nvCxnSpPr>
          <p:cNvPr id="96" name="Connettore 1 95"/>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egnaposto testo 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03" name="Image.jpg"/>
          <p:cNvPicPr/>
          <p:nvPr/>
        </p:nvPicPr>
        <p:blipFill>
          <a:blip r:embed="rId2"/>
          <a:stretch>
            <a:fillRect/>
          </a:stretch>
        </p:blipFill>
        <p:spPr>
          <a:xfrm>
            <a:off x="8924292" y="502920"/>
            <a:ext cx="795655" cy="1298575"/>
          </a:xfrm>
          <a:prstGeom prst="rect">
            <a:avLst/>
          </a:prstGeom>
        </p:spPr>
      </p:pic>
      <p:graphicFrame>
        <p:nvGraphicFramePr>
          <p:cNvPr id="102" name="table 102"/>
          <p:cNvGraphicFramePr>
            <a:graphicFrameLocks noGrp="1"/>
          </p:cNvGraphicFramePr>
          <p:nvPr>
            <p:extLst>
              <p:ext uri="{D42A27DB-BD31-4B8C-83A1-F6EECF244321}">
                <p14:modId xmlns:p14="http://schemas.microsoft.com/office/powerpoint/2010/main" val="2242591569"/>
              </p:ext>
            </p:extLst>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996440" indent="0" algn="r">
                        <a:lnSpc>
                          <a:spcPts val="5400"/>
                        </a:lnSpc>
                        <a:spcBef>
                          <a:spcPts val="4330"/>
                        </a:spcBef>
                        <a:spcAft>
                          <a:spcPts val="2305"/>
                        </a:spcAft>
                      </a:pPr>
                      <a:r>
                        <a:rPr lang="it-IT" sz="4900" b="1" spc="-45" dirty="0">
                          <a:solidFill>
                            <a:srgbClr val="FF0000"/>
                          </a:solidFill>
                          <a:latin typeface="Arial" panose="02020603050405020304" pitchFamily="2"/>
                        </a:rPr>
                        <a:t>2. La riforma “833”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04" name="Segnaposto testo 103"/>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p>
            <a:pPr algn="just">
              <a:lnSpc>
                <a:spcPts val="3998"/>
              </a:lnSpc>
            </a:pPr>
            <a:r>
              <a:rPr lang="it-IT" sz="3700" b="1" spc="-15">
                <a:solidFill>
                  <a:srgbClr val="009999"/>
                </a:solidFill>
                <a:latin typeface="Arial" panose="02020603050405020304" pitchFamily="2"/>
              </a:rPr>
              <a:t>Innovazioni politiche </a:t>
            </a:r>
          </a:p>
          <a:p>
            <a:pPr marL="365632" algn="just">
              <a:lnSpc>
                <a:spcPts val="3398"/>
              </a:lnSpc>
              <a:spcBef>
                <a:spcPts val="905"/>
              </a:spcBef>
            </a:pPr>
            <a:r>
              <a:rPr lang="it-IT" sz="3000" spc="-10">
                <a:solidFill>
                  <a:srgbClr val="000000"/>
                </a:solidFill>
                <a:latin typeface="Arial" panose="02020603050405020304" pitchFamily="2"/>
              </a:rPr>
              <a:t>Principio di uguaglianza </a:t>
            </a:r>
          </a:p>
          <a:p>
            <a:pPr marL="365632" algn="just">
              <a:lnSpc>
                <a:spcPts val="3398"/>
              </a:lnSpc>
              <a:spcBef>
                <a:spcPts val="885"/>
              </a:spcBef>
            </a:pPr>
            <a:r>
              <a:rPr lang="it-IT" sz="3000" spc="-5">
                <a:solidFill>
                  <a:srgbClr val="000000"/>
                </a:solidFill>
                <a:latin typeface="Arial" panose="02020603050405020304" pitchFamily="2"/>
              </a:rPr>
              <a:t>Decentramento dei poteri a livello regionale e </a:t>
            </a:r>
          </a:p>
          <a:p>
            <a:pPr marL="365632" algn="just">
              <a:lnSpc>
                <a:spcPts val="3398"/>
              </a:lnSpc>
              <a:spcBef>
                <a:spcPts val="165"/>
              </a:spcBef>
            </a:pPr>
            <a:r>
              <a:rPr lang="it-IT" sz="3000" spc="-40">
                <a:solidFill>
                  <a:srgbClr val="000000"/>
                </a:solidFill>
                <a:latin typeface="Arial" panose="02020603050405020304" pitchFamily="2"/>
              </a:rPr>
              <a:t>locale </a:t>
            </a:r>
          </a:p>
          <a:p>
            <a:pPr marL="365632" algn="just">
              <a:lnSpc>
                <a:spcPts val="3398"/>
              </a:lnSpc>
              <a:spcBef>
                <a:spcPts val="885"/>
              </a:spcBef>
            </a:pPr>
            <a:r>
              <a:rPr lang="it-IT" sz="3000" spc="-5">
                <a:solidFill>
                  <a:srgbClr val="000000"/>
                </a:solidFill>
                <a:latin typeface="Arial" panose="02020603050405020304" pitchFamily="2"/>
              </a:rPr>
              <a:t>Gestione affidata ad un organismo elettivo di </a:t>
            </a:r>
          </a:p>
          <a:p>
            <a:pPr marL="365632" algn="just">
              <a:lnSpc>
                <a:spcPts val="3398"/>
              </a:lnSpc>
              <a:spcBef>
                <a:spcPts val="165"/>
              </a:spcBef>
            </a:pPr>
            <a:r>
              <a:rPr lang="it-IT" sz="3000" spc="-5">
                <a:solidFill>
                  <a:srgbClr val="000000"/>
                </a:solidFill>
                <a:latin typeface="Arial" panose="02020603050405020304" pitchFamily="2"/>
              </a:rPr>
              <a:t>2° grado con tutela delle minoranze (in Italia </a:t>
            </a:r>
          </a:p>
          <a:p>
            <a:pPr marL="365632" algn="just">
              <a:lnSpc>
                <a:spcPts val="3398"/>
              </a:lnSpc>
              <a:spcBef>
                <a:spcPts val="165"/>
              </a:spcBef>
              <a:spcAft>
                <a:spcPts val="6743"/>
              </a:spcAft>
            </a:pPr>
            <a:r>
              <a:rPr lang="it-IT" sz="3000" spc="-5">
                <a:solidFill>
                  <a:srgbClr val="000000"/>
                </a:solidFill>
                <a:latin typeface="Arial" panose="02020603050405020304" pitchFamily="2"/>
              </a:rPr>
              <a:t>circa 15.000 amministratori)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egnaposto testo 1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11" name="Image.jpg"/>
          <p:cNvPicPr/>
          <p:nvPr/>
        </p:nvPicPr>
        <p:blipFill>
          <a:blip r:embed="rId2"/>
          <a:stretch>
            <a:fillRect/>
          </a:stretch>
        </p:blipFill>
        <p:spPr>
          <a:xfrm>
            <a:off x="8924292" y="502920"/>
            <a:ext cx="795655" cy="1298575"/>
          </a:xfrm>
          <a:prstGeom prst="rect">
            <a:avLst/>
          </a:prstGeom>
        </p:spPr>
      </p:pic>
      <p:graphicFrame>
        <p:nvGraphicFramePr>
          <p:cNvPr id="110" name="table 110"/>
          <p:cNvGraphicFramePr>
            <a:graphicFrameLocks noGrp="1"/>
          </p:cNvGraphicFramePr>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996440" indent="0" algn="r">
                        <a:lnSpc>
                          <a:spcPts val="5400"/>
                        </a:lnSpc>
                        <a:spcBef>
                          <a:spcPts val="4330"/>
                        </a:spcBef>
                        <a:spcAft>
                          <a:spcPts val="2305"/>
                        </a:spcAft>
                      </a:pPr>
                      <a:r>
                        <a:rPr lang="it-IT" sz="4900" b="1" spc="-45" dirty="0">
                          <a:solidFill>
                            <a:srgbClr val="FF0000"/>
                          </a:solidFill>
                          <a:latin typeface="Arial" panose="02020603050405020304" pitchFamily="2"/>
                        </a:rPr>
                        <a:t>2. La riforma “833”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12" name="Segnaposto testo 111"/>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p>
            <a:pPr algn="just">
              <a:lnSpc>
                <a:spcPts val="3998"/>
              </a:lnSpc>
            </a:pPr>
            <a:r>
              <a:rPr lang="it-IT" sz="3700" b="1" spc="-15" dirty="0">
                <a:solidFill>
                  <a:srgbClr val="009999"/>
                </a:solidFill>
                <a:latin typeface="Arial" panose="02020603050405020304" pitchFamily="2"/>
              </a:rPr>
              <a:t>Innovazioni economiche </a:t>
            </a:r>
          </a:p>
          <a:p>
            <a:pPr marL="365632" algn="just">
              <a:lnSpc>
                <a:spcPts val="3398"/>
              </a:lnSpc>
              <a:spcBef>
                <a:spcPts val="910"/>
              </a:spcBef>
            </a:pPr>
            <a:r>
              <a:rPr lang="it-IT" sz="3000" spc="-5" dirty="0">
                <a:solidFill>
                  <a:srgbClr val="000000"/>
                </a:solidFill>
                <a:latin typeface="Arial" panose="02020603050405020304" pitchFamily="2"/>
              </a:rPr>
              <a:t>Programmazione nazionale, regionale e per </a:t>
            </a:r>
          </a:p>
          <a:p>
            <a:pPr marL="365632" algn="just">
              <a:lnSpc>
                <a:spcPts val="3398"/>
              </a:lnSpc>
              <a:spcBef>
                <a:spcPts val="214"/>
              </a:spcBef>
            </a:pPr>
            <a:r>
              <a:rPr lang="it-IT" sz="3000" spc="-5" dirty="0">
                <a:solidFill>
                  <a:srgbClr val="000000"/>
                </a:solidFill>
                <a:latin typeface="Arial" panose="02020603050405020304" pitchFamily="2"/>
              </a:rPr>
              <a:t>USL e correlata fissazione delle risorse </a:t>
            </a:r>
          </a:p>
          <a:p>
            <a:pPr marL="365632" algn="just">
              <a:lnSpc>
                <a:spcPts val="3398"/>
              </a:lnSpc>
              <a:spcBef>
                <a:spcPts val="935"/>
              </a:spcBef>
            </a:pPr>
            <a:r>
              <a:rPr lang="it-IT" sz="3000" spc="-10" dirty="0">
                <a:solidFill>
                  <a:srgbClr val="000000"/>
                </a:solidFill>
                <a:latin typeface="Arial" panose="02020603050405020304" pitchFamily="2"/>
              </a:rPr>
              <a:t>Recupero dell’efficienza </a:t>
            </a:r>
          </a:p>
          <a:p>
            <a:pPr marL="365632" algn="just">
              <a:lnSpc>
                <a:spcPts val="3398"/>
              </a:lnSpc>
              <a:spcBef>
                <a:spcPts val="935"/>
              </a:spcBef>
            </a:pPr>
            <a:r>
              <a:rPr lang="it-IT" sz="3000" spc="-5" dirty="0">
                <a:solidFill>
                  <a:srgbClr val="000000"/>
                </a:solidFill>
                <a:latin typeface="Arial" panose="02020603050405020304" pitchFamily="2"/>
              </a:rPr>
              <a:t>Istituzione di una rete di controlli economico-</a:t>
            </a:r>
            <a:r>
              <a:rPr lang="it-IT" sz="100" dirty="0">
                <a:solidFill>
                  <a:srgbClr val="000000"/>
                </a:solidFill>
                <a:latin typeface="Arial" panose="02020603050405020304" pitchFamily="2"/>
              </a:rPr>
              <a:t> </a:t>
            </a:r>
          </a:p>
          <a:p>
            <a:pPr marL="365632" algn="just">
              <a:lnSpc>
                <a:spcPts val="3398"/>
              </a:lnSpc>
              <a:spcBef>
                <a:spcPts val="214"/>
              </a:spcBef>
              <a:spcAft>
                <a:spcPts val="10391"/>
              </a:spcAft>
            </a:pPr>
            <a:r>
              <a:rPr lang="it-IT" sz="3000" spc="-30" dirty="0">
                <a:solidFill>
                  <a:srgbClr val="000000"/>
                </a:solidFill>
                <a:latin typeface="Arial" panose="02020603050405020304" pitchFamily="2"/>
              </a:rPr>
              <a:t>finanziari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egnaposto testo 1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19" name="Image.jpg"/>
          <p:cNvPicPr/>
          <p:nvPr/>
        </p:nvPicPr>
        <p:blipFill>
          <a:blip r:embed="rId2"/>
          <a:stretch>
            <a:fillRect/>
          </a:stretch>
        </p:blipFill>
        <p:spPr>
          <a:xfrm>
            <a:off x="8924292" y="502920"/>
            <a:ext cx="795655" cy="1298575"/>
          </a:xfrm>
          <a:prstGeom prst="rect">
            <a:avLst/>
          </a:prstGeom>
        </p:spPr>
      </p:pic>
      <p:graphicFrame>
        <p:nvGraphicFramePr>
          <p:cNvPr id="118" name="table 118"/>
          <p:cNvGraphicFramePr>
            <a:graphicFrameLocks noGrp="1"/>
          </p:cNvGraphicFramePr>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996440" indent="0" algn="r">
                        <a:lnSpc>
                          <a:spcPts val="5400"/>
                        </a:lnSpc>
                        <a:spcBef>
                          <a:spcPts val="4330"/>
                        </a:spcBef>
                        <a:spcAft>
                          <a:spcPts val="2305"/>
                        </a:spcAft>
                      </a:pPr>
                      <a:r>
                        <a:rPr lang="it-IT" sz="4900" b="1" spc="-45">
                          <a:solidFill>
                            <a:srgbClr val="FF0000"/>
                          </a:solidFill>
                          <a:latin typeface="Arial" panose="02020603050405020304" pitchFamily="2"/>
                        </a:rPr>
                        <a:t>2. La riforma “833”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20" name="Segnaposto testo 119"/>
          <p:cNvSpPr>
            <a:spLocks noGrp="1"/>
          </p:cNvSpPr>
          <p:nvPr>
            <p:ph type="body" idx="10"/>
          </p:nvPr>
        </p:nvSpPr>
        <p:spPr>
          <a:xfrm>
            <a:off x="1322705" y="2623822"/>
            <a:ext cx="8458200" cy="4587875"/>
          </a:xfrm>
          <a:prstGeom prst="rect">
            <a:avLst/>
          </a:prstGeom>
          <a:noFill/>
          <a:ln w="0" cmpd="sng">
            <a:noFill/>
            <a:prstDash val="solid"/>
          </a:ln>
        </p:spPr>
        <p:txBody>
          <a:bodyPr vert="horz" lIns="0" tIns="0" rIns="0" bIns="0" anchor="t"/>
          <a:lstStyle/>
          <a:p>
            <a:pPr algn="just">
              <a:lnSpc>
                <a:spcPts val="3898"/>
              </a:lnSpc>
            </a:pPr>
            <a:r>
              <a:rPr lang="it-IT" sz="3700" b="1" spc="-15">
                <a:solidFill>
                  <a:srgbClr val="009999"/>
                </a:solidFill>
                <a:latin typeface="Arial" panose="02020603050405020304" pitchFamily="2"/>
              </a:rPr>
              <a:t>Innovazioni istituzionali </a:t>
            </a:r>
          </a:p>
          <a:p>
            <a:pPr marL="365632" algn="just">
              <a:lnSpc>
                <a:spcPts val="3299"/>
              </a:lnSpc>
            </a:pPr>
            <a:r>
              <a:rPr lang="it-IT" sz="3000" b="1" spc="-90">
                <a:solidFill>
                  <a:srgbClr val="000000"/>
                </a:solidFill>
                <a:latin typeface="Arial" panose="02020603050405020304" pitchFamily="2"/>
              </a:rPr>
              <a:t>Stato </a:t>
            </a:r>
          </a:p>
          <a:p>
            <a:pPr marL="365632" algn="just">
              <a:lnSpc>
                <a:spcPts val="3299"/>
              </a:lnSpc>
            </a:pPr>
            <a:r>
              <a:rPr lang="it-IT" sz="3000" spc="-5">
                <a:solidFill>
                  <a:srgbClr val="000000"/>
                </a:solidFill>
                <a:latin typeface="Arial" panose="02020603050405020304" pitchFamily="2"/>
              </a:rPr>
              <a:t>Organi di indirizzo ed organi ausiliari tecnico-</a:t>
            </a:r>
            <a:r>
              <a:rPr lang="it-IT" sz="100">
                <a:solidFill>
                  <a:srgbClr val="000000"/>
                </a:solidFill>
                <a:latin typeface="Arial" panose="02020603050405020304" pitchFamily="2"/>
              </a:rPr>
              <a:t> </a:t>
            </a:r>
          </a:p>
          <a:p>
            <a:pPr marL="365632" algn="just">
              <a:lnSpc>
                <a:spcPts val="3200"/>
              </a:lnSpc>
            </a:pPr>
            <a:r>
              <a:rPr lang="it-IT" sz="3000" spc="-30">
                <a:solidFill>
                  <a:srgbClr val="000000"/>
                </a:solidFill>
                <a:latin typeface="Arial" panose="02020603050405020304" pitchFamily="2"/>
              </a:rPr>
              <a:t>scientifici </a:t>
            </a:r>
          </a:p>
          <a:p>
            <a:pPr marL="365632" algn="just">
              <a:lnSpc>
                <a:spcPts val="3299"/>
              </a:lnSpc>
            </a:pPr>
            <a:r>
              <a:rPr lang="it-IT" sz="3000" b="1" spc="-90">
                <a:solidFill>
                  <a:srgbClr val="000000"/>
                </a:solidFill>
                <a:latin typeface="Arial" panose="02020603050405020304" pitchFamily="2"/>
              </a:rPr>
              <a:t>Regione </a:t>
            </a:r>
          </a:p>
          <a:p>
            <a:pPr marL="365632" algn="just">
              <a:lnSpc>
                <a:spcPts val="3200"/>
              </a:lnSpc>
            </a:pPr>
            <a:r>
              <a:rPr lang="it-IT" sz="3000" spc="-10">
                <a:solidFill>
                  <a:srgbClr val="000000"/>
                </a:solidFill>
                <a:latin typeface="Arial" panose="02020603050405020304" pitchFamily="2"/>
              </a:rPr>
              <a:t>organizzazione e controllo </a:t>
            </a:r>
          </a:p>
          <a:p>
            <a:pPr marL="365632" algn="just">
              <a:lnSpc>
                <a:spcPts val="3299"/>
              </a:lnSpc>
            </a:pPr>
            <a:r>
              <a:rPr lang="it-IT" sz="3000" b="1" spc="-65">
                <a:solidFill>
                  <a:srgbClr val="000000"/>
                </a:solidFill>
                <a:latin typeface="Arial" panose="02020603050405020304" pitchFamily="2"/>
              </a:rPr>
              <a:t>Livello locale </a:t>
            </a:r>
          </a:p>
          <a:p>
            <a:pPr marL="365632" algn="just">
              <a:lnSpc>
                <a:spcPts val="3299"/>
              </a:lnSpc>
            </a:pPr>
            <a:r>
              <a:rPr lang="it-IT" sz="3000" spc="-5">
                <a:solidFill>
                  <a:srgbClr val="000000"/>
                </a:solidFill>
                <a:latin typeface="Arial" panose="02020603050405020304" pitchFamily="2"/>
              </a:rPr>
              <a:t>USL espressione dei Comuni e Gestione </a:t>
            </a:r>
          </a:p>
          <a:p>
            <a:pPr marL="365632" algn="just">
              <a:lnSpc>
                <a:spcPts val="3200"/>
              </a:lnSpc>
              <a:spcAft>
                <a:spcPts val="6138"/>
              </a:spcAft>
            </a:pPr>
            <a:r>
              <a:rPr lang="it-IT" sz="3000" spc="-10">
                <a:solidFill>
                  <a:srgbClr val="000000"/>
                </a:solidFill>
                <a:latin typeface="Arial" panose="02020603050405020304" pitchFamily="2"/>
              </a:rPr>
              <a:t>dell’offerta sanitaria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egnaposto testo 1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27" name="Image.jpg"/>
          <p:cNvPicPr/>
          <p:nvPr/>
        </p:nvPicPr>
        <p:blipFill>
          <a:blip r:embed="rId2"/>
          <a:stretch>
            <a:fillRect/>
          </a:stretch>
        </p:blipFill>
        <p:spPr>
          <a:xfrm>
            <a:off x="8924292" y="502920"/>
            <a:ext cx="795655" cy="1298575"/>
          </a:xfrm>
          <a:prstGeom prst="rect">
            <a:avLst/>
          </a:prstGeom>
        </p:spPr>
      </p:pic>
      <p:pic>
        <p:nvPicPr>
          <p:cNvPr id="133" name="Image.jpg"/>
          <p:cNvPicPr/>
          <p:nvPr/>
        </p:nvPicPr>
        <p:blipFill>
          <a:blip r:embed="rId3"/>
          <a:stretch>
            <a:fillRect/>
          </a:stretch>
        </p:blipFill>
        <p:spPr>
          <a:xfrm>
            <a:off x="4126865" y="3620770"/>
            <a:ext cx="1152525" cy="899160"/>
          </a:xfrm>
          <a:prstGeom prst="rect">
            <a:avLst/>
          </a:prstGeom>
        </p:spPr>
      </p:pic>
      <p:sp>
        <p:nvSpPr>
          <p:cNvPr id="124" name="Segnaposto testo 123"/>
          <p:cNvSpPr>
            <a:spLocks noGrp="1"/>
          </p:cNvSpPr>
          <p:nvPr>
            <p:ph type="body" idx="10"/>
          </p:nvPr>
        </p:nvSpPr>
        <p:spPr>
          <a:xfrm>
            <a:off x="1344296" y="350521"/>
            <a:ext cx="6248401" cy="2230754"/>
          </a:xfrm>
          <a:prstGeom prst="rect">
            <a:avLst/>
          </a:prstGeom>
          <a:noFill/>
          <a:ln w="0" cmpd="sng">
            <a:noFill/>
            <a:prstDash val="solid"/>
          </a:ln>
        </p:spPr>
        <p:txBody>
          <a:bodyPr vert="horz" lIns="0" tIns="686828" rIns="0" bIns="0" anchor="t"/>
          <a:lstStyle/>
          <a:p>
            <a:pPr algn="l">
              <a:lnSpc>
                <a:spcPts val="5398"/>
              </a:lnSpc>
              <a:spcAft>
                <a:spcPts val="6692"/>
              </a:spcAft>
            </a:pPr>
            <a:r>
              <a:rPr lang="it-IT" sz="4800" b="1" spc="-50">
                <a:solidFill>
                  <a:srgbClr val="FF0000"/>
                </a:solidFill>
                <a:latin typeface="Arial" panose="02020603050405020304" pitchFamily="2"/>
              </a:rPr>
              <a:t>3. La riforma “502/92” </a:t>
            </a:r>
          </a:p>
        </p:txBody>
      </p:sp>
      <p:sp>
        <p:nvSpPr>
          <p:cNvPr id="125" name="Segnaposto testo 124"/>
          <p:cNvSpPr>
            <a:spLocks noGrp="1"/>
          </p:cNvSpPr>
          <p:nvPr>
            <p:ph type="body" idx="10"/>
          </p:nvPr>
        </p:nvSpPr>
        <p:spPr>
          <a:xfrm>
            <a:off x="1344296" y="2581275"/>
            <a:ext cx="6248401" cy="728980"/>
          </a:xfrm>
          <a:prstGeom prst="rect">
            <a:avLst/>
          </a:prstGeom>
          <a:noFill/>
          <a:ln w="0" cmpd="sng">
            <a:noFill/>
            <a:prstDash val="solid"/>
          </a:ln>
        </p:spPr>
        <p:txBody>
          <a:bodyPr vert="horz" lIns="0" tIns="112356" rIns="0" bIns="0" anchor="t"/>
          <a:lstStyle/>
          <a:p>
            <a:pPr marL="319926" algn="l">
              <a:lnSpc>
                <a:spcPts val="3398"/>
              </a:lnSpc>
              <a:spcAft>
                <a:spcPts val="1410"/>
              </a:spcAft>
              <a:tabLst>
                <a:tab pos="4524682" algn="l"/>
              </a:tabLst>
            </a:pPr>
            <a:r>
              <a:rPr lang="it-IT" sz="3000" spc="-15">
                <a:solidFill>
                  <a:srgbClr val="000000"/>
                </a:solidFill>
                <a:latin typeface="Arial" panose="02020603050405020304" pitchFamily="2"/>
              </a:rPr>
              <a:t>USL ASL </a:t>
            </a:r>
          </a:p>
        </p:txBody>
      </p:sp>
      <p:sp>
        <p:nvSpPr>
          <p:cNvPr id="128" name="Segnaposto testo 127"/>
          <p:cNvSpPr>
            <a:spLocks noGrp="1"/>
          </p:cNvSpPr>
          <p:nvPr>
            <p:ph type="body" idx="10"/>
          </p:nvPr>
        </p:nvSpPr>
        <p:spPr>
          <a:xfrm>
            <a:off x="1691640" y="3310255"/>
            <a:ext cx="6426200" cy="359410"/>
          </a:xfrm>
          <a:prstGeom prst="rect">
            <a:avLst/>
          </a:prstGeom>
          <a:noFill/>
          <a:ln w="0" cmpd="sng">
            <a:noFill/>
            <a:prstDash val="solid"/>
          </a:ln>
        </p:spPr>
        <p:txBody>
          <a:bodyPr vert="horz" lIns="0" tIns="0" rIns="0" bIns="0" anchor="t"/>
          <a:lstStyle/>
          <a:p>
            <a:pPr algn="l">
              <a:lnSpc>
                <a:spcPts val="2900"/>
              </a:lnSpc>
              <a:tabLst>
                <a:tab pos="6398541" algn="r"/>
              </a:tabLst>
            </a:pPr>
            <a:r>
              <a:rPr lang="it-IT" sz="3000">
                <a:solidFill>
                  <a:srgbClr val="000000"/>
                </a:solidFill>
                <a:latin typeface="Arial" panose="02020603050405020304" pitchFamily="2"/>
              </a:rPr>
              <a:t>Burocrazia Management </a:t>
            </a:r>
          </a:p>
        </p:txBody>
      </p:sp>
      <p:sp>
        <p:nvSpPr>
          <p:cNvPr id="129" name="Segnaposto testo 128"/>
          <p:cNvSpPr>
            <a:spLocks noGrp="1"/>
          </p:cNvSpPr>
          <p:nvPr>
            <p:ph type="body" idx="10"/>
          </p:nvPr>
        </p:nvSpPr>
        <p:spPr>
          <a:xfrm>
            <a:off x="5919470" y="3669665"/>
            <a:ext cx="2198370" cy="731520"/>
          </a:xfrm>
          <a:prstGeom prst="rect">
            <a:avLst/>
          </a:prstGeom>
          <a:noFill/>
          <a:ln w="0" cmpd="sng">
            <a:noFill/>
            <a:prstDash val="solid"/>
          </a:ln>
        </p:spPr>
        <p:txBody>
          <a:bodyPr vert="horz" lIns="0" tIns="111721" rIns="0" bIns="0" anchor="t"/>
          <a:lstStyle/>
          <a:p>
            <a:pPr algn="l">
              <a:lnSpc>
                <a:spcPts val="3398"/>
              </a:lnSpc>
              <a:spcAft>
                <a:spcPts val="1340"/>
              </a:spcAft>
            </a:pPr>
            <a:r>
              <a:rPr lang="it-IT" sz="3000" spc="-15">
                <a:solidFill>
                  <a:srgbClr val="000000"/>
                </a:solidFill>
                <a:latin typeface="Arial" panose="02020603050405020304" pitchFamily="2"/>
              </a:rPr>
              <a:t>Manager </a:t>
            </a:r>
          </a:p>
        </p:txBody>
      </p:sp>
      <p:sp>
        <p:nvSpPr>
          <p:cNvPr id="130" name="Segnaposto testo 129"/>
          <p:cNvSpPr>
            <a:spLocks noGrp="1"/>
          </p:cNvSpPr>
          <p:nvPr>
            <p:ph type="body" idx="10"/>
          </p:nvPr>
        </p:nvSpPr>
        <p:spPr>
          <a:xfrm>
            <a:off x="1691640" y="4401185"/>
            <a:ext cx="6426200" cy="2810510"/>
          </a:xfrm>
          <a:prstGeom prst="rect">
            <a:avLst/>
          </a:prstGeom>
          <a:noFill/>
          <a:ln w="0" cmpd="sng">
            <a:noFill/>
            <a:prstDash val="solid"/>
          </a:ln>
        </p:spPr>
        <p:txBody>
          <a:bodyPr vert="horz" lIns="0" tIns="0" rIns="0" bIns="0" anchor="t"/>
          <a:lstStyle/>
          <a:p>
            <a:pPr algn="l">
              <a:lnSpc>
                <a:spcPts val="3000"/>
              </a:lnSpc>
              <a:tabLst>
                <a:tab pos="4204755" algn="l"/>
              </a:tabLst>
            </a:pPr>
            <a:r>
              <a:rPr lang="it-IT" sz="3000" spc="-10">
                <a:solidFill>
                  <a:srgbClr val="000000"/>
                </a:solidFill>
                <a:latin typeface="Arial" panose="02020603050405020304" pitchFamily="2"/>
              </a:rPr>
              <a:t>Direttive Obiettivi </a:t>
            </a:r>
          </a:p>
          <a:p>
            <a:pPr algn="l">
              <a:lnSpc>
                <a:spcPts val="3398"/>
              </a:lnSpc>
              <a:spcBef>
                <a:spcPts val="878"/>
              </a:spcBef>
              <a:tabLst>
                <a:tab pos="4204755" algn="l"/>
              </a:tabLst>
            </a:pPr>
            <a:r>
              <a:rPr lang="it-IT" sz="3000" spc="-10">
                <a:solidFill>
                  <a:srgbClr val="000000"/>
                </a:solidFill>
                <a:latin typeface="Arial" panose="02020603050405020304" pitchFamily="2"/>
              </a:rPr>
              <a:t>Utenti Clienti </a:t>
            </a:r>
          </a:p>
          <a:p>
            <a:pPr algn="l">
              <a:lnSpc>
                <a:spcPts val="3398"/>
              </a:lnSpc>
              <a:spcBef>
                <a:spcPts val="878"/>
              </a:spcBef>
              <a:spcAft>
                <a:spcPts val="10481"/>
              </a:spcAft>
              <a:tabLst>
                <a:tab pos="4204755" algn="l"/>
              </a:tabLst>
            </a:pPr>
            <a:r>
              <a:rPr lang="it-IT" sz="3000" spc="-5">
                <a:solidFill>
                  <a:srgbClr val="000000"/>
                </a:solidFill>
                <a:latin typeface="Arial" panose="02020603050405020304" pitchFamily="2"/>
              </a:rPr>
              <a:t>Politica Efficienza </a:t>
            </a:r>
          </a:p>
        </p:txBody>
      </p:sp>
      <p:sp>
        <p:nvSpPr>
          <p:cNvPr id="131" name="Segnaposto testo 130"/>
          <p:cNvSpPr>
            <a:spLocks noGrp="1"/>
          </p:cNvSpPr>
          <p:nvPr>
            <p:ph type="body" idx="10"/>
          </p:nvPr>
        </p:nvSpPr>
        <p:spPr>
          <a:xfrm>
            <a:off x="1691640" y="3669665"/>
            <a:ext cx="4227830" cy="731520"/>
          </a:xfrm>
          <a:prstGeom prst="rect">
            <a:avLst/>
          </a:prstGeom>
          <a:noFill/>
          <a:ln w="0" cmpd="sng">
            <a:noFill/>
            <a:prstDash val="solid"/>
          </a:ln>
        </p:spPr>
        <p:txBody>
          <a:bodyPr vert="horz" lIns="0" tIns="121242" rIns="0" bIns="0" anchor="t"/>
          <a:lstStyle/>
          <a:p>
            <a:pPr algn="l">
              <a:lnSpc>
                <a:spcPts val="3398"/>
              </a:lnSpc>
              <a:spcAft>
                <a:spcPts val="1340"/>
              </a:spcAft>
            </a:pPr>
            <a:r>
              <a:rPr lang="it-IT" sz="3000" spc="-25">
                <a:solidFill>
                  <a:srgbClr val="000000"/>
                </a:solidFill>
                <a:latin typeface="Arial" panose="02020603050405020304" pitchFamily="2"/>
              </a:rPr>
              <a:t>Presidente </a:t>
            </a:r>
          </a:p>
        </p:txBody>
      </p:sp>
      <p:cxnSp>
        <p:nvCxnSpPr>
          <p:cNvPr id="134" name="Connettore 1 13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egnaposto testo 1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41" name="Image.jpg"/>
          <p:cNvPicPr/>
          <p:nvPr/>
        </p:nvPicPr>
        <p:blipFill>
          <a:blip r:embed="rId2"/>
          <a:stretch>
            <a:fillRect/>
          </a:stretch>
        </p:blipFill>
        <p:spPr>
          <a:xfrm>
            <a:off x="8924292" y="502920"/>
            <a:ext cx="795655" cy="1298575"/>
          </a:xfrm>
          <a:prstGeom prst="rect">
            <a:avLst/>
          </a:prstGeom>
        </p:spPr>
      </p:pic>
      <p:sp>
        <p:nvSpPr>
          <p:cNvPr id="138" name="Segnaposto testo 137"/>
          <p:cNvSpPr>
            <a:spLocks noGrp="1"/>
          </p:cNvSpPr>
          <p:nvPr>
            <p:ph type="body" idx="10"/>
          </p:nvPr>
        </p:nvSpPr>
        <p:spPr>
          <a:xfrm>
            <a:off x="1319532" y="350520"/>
            <a:ext cx="6273800" cy="1807210"/>
          </a:xfrm>
          <a:prstGeom prst="rect">
            <a:avLst/>
          </a:prstGeom>
          <a:noFill/>
          <a:ln w="0" cmpd="sng">
            <a:noFill/>
            <a:prstDash val="solid"/>
          </a:ln>
        </p:spPr>
        <p:txBody>
          <a:bodyPr vert="horz" lIns="0" tIns="686828" rIns="0" bIns="0" anchor="t"/>
          <a:lstStyle/>
          <a:p>
            <a:pPr algn="r">
              <a:lnSpc>
                <a:spcPts val="5398"/>
              </a:lnSpc>
              <a:spcAft>
                <a:spcPts val="3315"/>
              </a:spcAft>
            </a:pPr>
            <a:r>
              <a:rPr lang="it-IT" sz="4800" b="1" spc="-40">
                <a:solidFill>
                  <a:srgbClr val="FF0000"/>
                </a:solidFill>
                <a:latin typeface="Arial" panose="02020603050405020304" pitchFamily="2"/>
              </a:rPr>
              <a:t>3. La riforma “502/92” </a:t>
            </a:r>
          </a:p>
        </p:txBody>
      </p:sp>
      <p:sp>
        <p:nvSpPr>
          <p:cNvPr id="139" name="Segnaposto testo 138"/>
          <p:cNvSpPr>
            <a:spLocks noGrp="1"/>
          </p:cNvSpPr>
          <p:nvPr>
            <p:ph type="body" idx="10"/>
          </p:nvPr>
        </p:nvSpPr>
        <p:spPr>
          <a:xfrm>
            <a:off x="1319532" y="2157732"/>
            <a:ext cx="6273800" cy="5053965"/>
          </a:xfrm>
          <a:prstGeom prst="rect">
            <a:avLst/>
          </a:prstGeom>
          <a:noFill/>
          <a:ln w="0" cmpd="sng">
            <a:noFill/>
            <a:prstDash val="solid"/>
          </a:ln>
        </p:spPr>
        <p:txBody>
          <a:bodyPr vert="horz" lIns="0" tIns="0" rIns="0" bIns="0" anchor="t"/>
          <a:lstStyle/>
          <a:p>
            <a:pPr algn="just">
              <a:lnSpc>
                <a:spcPts val="3998"/>
              </a:lnSpc>
            </a:pPr>
            <a:r>
              <a:rPr lang="it-IT" sz="3700" b="1" spc="-30">
                <a:solidFill>
                  <a:srgbClr val="009999"/>
                </a:solidFill>
                <a:latin typeface="Arial" panose="02020603050405020304" pitchFamily="2"/>
              </a:rPr>
              <a:t>Committenti </a:t>
            </a:r>
          </a:p>
          <a:p>
            <a:pPr algn="just">
              <a:lnSpc>
                <a:spcPts val="3398"/>
              </a:lnSpc>
              <a:spcBef>
                <a:spcPts val="910"/>
              </a:spcBef>
            </a:pPr>
            <a:r>
              <a:rPr lang="it-IT" sz="3000" spc="-35">
                <a:solidFill>
                  <a:srgbClr val="000000"/>
                </a:solidFill>
                <a:latin typeface="Arial" panose="02020603050405020304" pitchFamily="2"/>
              </a:rPr>
              <a:t>Regione </a:t>
            </a:r>
          </a:p>
          <a:p>
            <a:pPr algn="just">
              <a:lnSpc>
                <a:spcPts val="3398"/>
              </a:lnSpc>
              <a:spcBef>
                <a:spcPts val="925"/>
              </a:spcBef>
            </a:pPr>
            <a:r>
              <a:rPr lang="it-IT" sz="3000" spc="-5">
                <a:solidFill>
                  <a:srgbClr val="000000"/>
                </a:solidFill>
                <a:latin typeface="Arial" panose="02020603050405020304" pitchFamily="2"/>
              </a:rPr>
              <a:t>Aziende sanitarie </a:t>
            </a:r>
          </a:p>
          <a:p>
            <a:pPr algn="just">
              <a:lnSpc>
                <a:spcPts val="4100"/>
              </a:lnSpc>
              <a:spcBef>
                <a:spcPts val="1135"/>
              </a:spcBef>
            </a:pPr>
            <a:r>
              <a:rPr lang="it-IT" sz="3700" b="1" spc="-40">
                <a:solidFill>
                  <a:srgbClr val="009999"/>
                </a:solidFill>
                <a:latin typeface="Arial" panose="02020603050405020304" pitchFamily="2"/>
              </a:rPr>
              <a:t>Produttori </a:t>
            </a:r>
          </a:p>
          <a:p>
            <a:pPr algn="just">
              <a:lnSpc>
                <a:spcPts val="3398"/>
              </a:lnSpc>
              <a:spcBef>
                <a:spcPts val="910"/>
              </a:spcBef>
            </a:pPr>
            <a:r>
              <a:rPr lang="it-IT" sz="3000">
                <a:solidFill>
                  <a:srgbClr val="000000"/>
                </a:solidFill>
                <a:latin typeface="Arial" panose="02020603050405020304" pitchFamily="2"/>
              </a:rPr>
              <a:t>Aziende Ospedaliere </a:t>
            </a:r>
          </a:p>
          <a:p>
            <a:pPr algn="just">
              <a:lnSpc>
                <a:spcPts val="3398"/>
              </a:lnSpc>
              <a:spcBef>
                <a:spcPts val="925"/>
              </a:spcBef>
            </a:pPr>
            <a:r>
              <a:rPr lang="it-IT" sz="3000" spc="-5">
                <a:solidFill>
                  <a:srgbClr val="000000"/>
                </a:solidFill>
                <a:latin typeface="Arial" panose="02020603050405020304" pitchFamily="2"/>
              </a:rPr>
              <a:t>Servizi a gestione diretta </a:t>
            </a:r>
          </a:p>
          <a:p>
            <a:pPr algn="just">
              <a:lnSpc>
                <a:spcPts val="3398"/>
              </a:lnSpc>
              <a:spcBef>
                <a:spcPts val="925"/>
              </a:spcBef>
              <a:spcAft>
                <a:spcPts val="8942"/>
              </a:spcAft>
            </a:pPr>
            <a:r>
              <a:rPr lang="it-IT" sz="3000" spc="-5">
                <a:solidFill>
                  <a:srgbClr val="000000"/>
                </a:solidFill>
                <a:latin typeface="Arial" panose="02020603050405020304" pitchFamily="2"/>
              </a:rPr>
              <a:t>Privato accreditato e convenzionato </a:t>
            </a:r>
          </a:p>
        </p:txBody>
      </p:sp>
      <p:cxnSp>
        <p:nvCxnSpPr>
          <p:cNvPr id="142" name="Connettore 1 14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gnaposto testo 14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49" name="Image.jpg"/>
          <p:cNvPicPr/>
          <p:nvPr/>
        </p:nvPicPr>
        <p:blipFill>
          <a:blip r:embed="rId2"/>
          <a:stretch>
            <a:fillRect/>
          </a:stretch>
        </p:blipFill>
        <p:spPr>
          <a:xfrm>
            <a:off x="8924292" y="502920"/>
            <a:ext cx="795655" cy="1298575"/>
          </a:xfrm>
          <a:prstGeom prst="rect">
            <a:avLst/>
          </a:prstGeom>
        </p:spPr>
      </p:pic>
      <p:sp>
        <p:nvSpPr>
          <p:cNvPr id="146" name="Segnaposto testo 145"/>
          <p:cNvSpPr>
            <a:spLocks noGrp="1"/>
          </p:cNvSpPr>
          <p:nvPr>
            <p:ph type="body" idx="10"/>
          </p:nvPr>
        </p:nvSpPr>
        <p:spPr>
          <a:xfrm>
            <a:off x="1344295" y="350520"/>
            <a:ext cx="6896100" cy="1752600"/>
          </a:xfrm>
          <a:prstGeom prst="rect">
            <a:avLst/>
          </a:prstGeom>
          <a:noFill/>
          <a:ln w="0" cmpd="sng">
            <a:noFill/>
            <a:prstDash val="solid"/>
          </a:ln>
        </p:spPr>
        <p:txBody>
          <a:bodyPr vert="horz" lIns="0" tIns="686828" rIns="0" bIns="0" anchor="t"/>
          <a:lstStyle/>
          <a:p>
            <a:pPr algn="l">
              <a:lnSpc>
                <a:spcPts val="5398"/>
              </a:lnSpc>
              <a:spcAft>
                <a:spcPts val="2953"/>
              </a:spcAft>
            </a:pPr>
            <a:r>
              <a:rPr lang="it-IT" sz="4800" b="1" spc="-15">
                <a:solidFill>
                  <a:srgbClr val="FF0000"/>
                </a:solidFill>
                <a:latin typeface="Arial" panose="02020603050405020304" pitchFamily="2"/>
              </a:rPr>
              <a:t>3. La riforma “502/92” </a:t>
            </a:r>
          </a:p>
        </p:txBody>
      </p:sp>
      <p:sp>
        <p:nvSpPr>
          <p:cNvPr id="147" name="Segnaposto testo 146"/>
          <p:cNvSpPr>
            <a:spLocks noGrp="1"/>
          </p:cNvSpPr>
          <p:nvPr>
            <p:ph type="body" idx="10"/>
          </p:nvPr>
        </p:nvSpPr>
        <p:spPr>
          <a:xfrm>
            <a:off x="1344295" y="2103123"/>
            <a:ext cx="6896100" cy="5108575"/>
          </a:xfrm>
          <a:prstGeom prst="rect">
            <a:avLst/>
          </a:prstGeom>
          <a:noFill/>
          <a:ln w="0" cmpd="sng">
            <a:noFill/>
            <a:prstDash val="solid"/>
          </a:ln>
        </p:spPr>
        <p:txBody>
          <a:bodyPr vert="horz" lIns="0" tIns="0" rIns="0" bIns="0" anchor="t"/>
          <a:lstStyle/>
          <a:p>
            <a:pPr algn="just">
              <a:lnSpc>
                <a:spcPts val="3998"/>
              </a:lnSpc>
            </a:pPr>
            <a:r>
              <a:rPr lang="it-IT" sz="3700" b="1" spc="-40">
                <a:solidFill>
                  <a:srgbClr val="009999"/>
                </a:solidFill>
                <a:latin typeface="Arial" panose="02020603050405020304" pitchFamily="2"/>
              </a:rPr>
              <a:t>Innovazioni </a:t>
            </a:r>
          </a:p>
          <a:p>
            <a:pPr marL="319926" algn="just">
              <a:lnSpc>
                <a:spcPts val="3000"/>
              </a:lnSpc>
              <a:spcBef>
                <a:spcPts val="449"/>
              </a:spcBef>
            </a:pPr>
            <a:r>
              <a:rPr lang="it-IT" sz="2600">
                <a:solidFill>
                  <a:srgbClr val="000000"/>
                </a:solidFill>
                <a:latin typeface="Arial" panose="02020603050405020304" pitchFamily="2"/>
              </a:rPr>
              <a:t>Aziende autonome con personalità pubblica </a:t>
            </a:r>
          </a:p>
          <a:p>
            <a:pPr marL="319926" algn="just">
              <a:lnSpc>
                <a:spcPts val="3000"/>
              </a:lnSpc>
              <a:spcBef>
                <a:spcPts val="465"/>
              </a:spcBef>
            </a:pPr>
            <a:r>
              <a:rPr lang="it-IT" sz="2600" spc="-10">
                <a:solidFill>
                  <a:srgbClr val="000000"/>
                </a:solidFill>
                <a:latin typeface="Arial" panose="02020603050405020304" pitchFamily="2"/>
              </a:rPr>
              <a:t>Riduzione del numero </a:t>
            </a:r>
          </a:p>
          <a:p>
            <a:pPr marL="319926" algn="just">
              <a:lnSpc>
                <a:spcPts val="3000"/>
              </a:lnSpc>
              <a:spcBef>
                <a:spcPts val="460"/>
              </a:spcBef>
            </a:pPr>
            <a:r>
              <a:rPr lang="it-IT" sz="2600" spc="-5">
                <a:solidFill>
                  <a:srgbClr val="000000"/>
                </a:solidFill>
                <a:latin typeface="Arial" panose="02020603050405020304" pitchFamily="2"/>
              </a:rPr>
              <a:t>Finanziamento in quota capitaria e a tariffa </a:t>
            </a:r>
          </a:p>
          <a:p>
            <a:pPr marL="319926" algn="just">
              <a:lnSpc>
                <a:spcPts val="3000"/>
              </a:lnSpc>
              <a:spcBef>
                <a:spcPts val="460"/>
              </a:spcBef>
            </a:pPr>
            <a:r>
              <a:rPr lang="it-IT" sz="2600" spc="-15">
                <a:solidFill>
                  <a:srgbClr val="000000"/>
                </a:solidFill>
                <a:latin typeface="Arial" panose="02020603050405020304" pitchFamily="2"/>
              </a:rPr>
              <a:t>Direttore Generale, coadiuvato da DSA e DA </a:t>
            </a:r>
          </a:p>
          <a:p>
            <a:pPr marL="319926" algn="just">
              <a:lnSpc>
                <a:spcPts val="3000"/>
              </a:lnSpc>
              <a:spcBef>
                <a:spcPts val="465"/>
              </a:spcBef>
            </a:pPr>
            <a:r>
              <a:rPr lang="it-IT" sz="2600" spc="-5">
                <a:solidFill>
                  <a:srgbClr val="000000"/>
                </a:solidFill>
                <a:latin typeface="Arial" panose="02020603050405020304" pitchFamily="2"/>
              </a:rPr>
              <a:t>Dirigenza sanitaria su due livelli </a:t>
            </a:r>
          </a:p>
          <a:p>
            <a:pPr marL="319926" algn="just">
              <a:lnSpc>
                <a:spcPts val="3000"/>
              </a:lnSpc>
              <a:spcBef>
                <a:spcPts val="460"/>
              </a:spcBef>
            </a:pPr>
            <a:r>
              <a:rPr lang="it-IT" sz="2600">
                <a:solidFill>
                  <a:srgbClr val="000000"/>
                </a:solidFill>
                <a:latin typeface="Arial" panose="02020603050405020304" pitchFamily="2"/>
              </a:rPr>
              <a:t>Sistema di accreditamento </a:t>
            </a:r>
          </a:p>
          <a:p>
            <a:pPr marL="319926" algn="just">
              <a:lnSpc>
                <a:spcPts val="3000"/>
              </a:lnSpc>
              <a:spcBef>
                <a:spcPts val="465"/>
              </a:spcBef>
            </a:pPr>
            <a:r>
              <a:rPr lang="it-IT" sz="2600" spc="-5">
                <a:solidFill>
                  <a:srgbClr val="000000"/>
                </a:solidFill>
                <a:latin typeface="Arial" panose="02020603050405020304" pitchFamily="2"/>
              </a:rPr>
              <a:t>Obbligo di pubblicità dei risultati </a:t>
            </a:r>
          </a:p>
          <a:p>
            <a:pPr marL="319926" algn="just">
              <a:lnSpc>
                <a:spcPts val="3000"/>
              </a:lnSpc>
              <a:spcBef>
                <a:spcPts val="460"/>
              </a:spcBef>
              <a:spcAft>
                <a:spcPts val="8698"/>
              </a:spcAft>
            </a:pPr>
            <a:r>
              <a:rPr lang="it-IT" sz="2600" spc="-5">
                <a:solidFill>
                  <a:srgbClr val="000000"/>
                </a:solidFill>
                <a:latin typeface="Arial" panose="02020603050405020304" pitchFamily="2"/>
              </a:rPr>
              <a:t>Istituzione del Dipartimento di Prevenzione </a:t>
            </a:r>
          </a:p>
        </p:txBody>
      </p:sp>
      <p:cxnSp>
        <p:nvCxnSpPr>
          <p:cNvPr id="150" name="Connettore 1 149"/>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 name="Segnaposto testo 4"/>
          <p:cNvSpPr>
            <a:spLocks noGrp="1"/>
          </p:cNvSpPr>
          <p:nvPr>
            <p:ph type="body" idx="10"/>
          </p:nvPr>
        </p:nvSpPr>
        <p:spPr>
          <a:xfrm>
            <a:off x="2377440" y="350523"/>
            <a:ext cx="5537200" cy="3597275"/>
          </a:xfrm>
          <a:prstGeom prst="rect">
            <a:avLst/>
          </a:prstGeom>
          <a:noFill/>
          <a:ln w="0" cmpd="sng">
            <a:noFill/>
            <a:prstDash val="solid"/>
          </a:ln>
        </p:spPr>
        <p:txBody>
          <a:bodyPr vert="horz" lIns="0" tIns="739515" rIns="0" bIns="0" anchor="t"/>
          <a:lstStyle/>
          <a:p>
            <a:pPr algn="ctr">
              <a:lnSpc>
                <a:spcPts val="4798"/>
              </a:lnSpc>
            </a:pPr>
            <a:r>
              <a:rPr lang="it-IT" sz="4000" b="1" spc="-25">
                <a:solidFill>
                  <a:srgbClr val="FF0000"/>
                </a:solidFill>
                <a:latin typeface="Arial" panose="02020603050405020304" pitchFamily="2"/>
              </a:rPr>
              <a:t>ORGANIZZAZIONE </a:t>
            </a:r>
          </a:p>
          <a:p>
            <a:pPr algn="ctr">
              <a:lnSpc>
                <a:spcPts val="4798"/>
              </a:lnSpc>
            </a:pPr>
            <a:r>
              <a:rPr lang="it-IT" sz="4000" b="1" spc="-21">
                <a:solidFill>
                  <a:srgbClr val="FF0000"/>
                </a:solidFill>
                <a:latin typeface="Arial" panose="02020603050405020304" pitchFamily="2"/>
              </a:rPr>
              <a:t>AZIENDALE </a:t>
            </a:r>
          </a:p>
          <a:p>
            <a:pPr algn="ctr">
              <a:lnSpc>
                <a:spcPts val="4798"/>
              </a:lnSpc>
            </a:pPr>
            <a:r>
              <a:rPr lang="it-IT" sz="4000" b="1" spc="-60">
                <a:solidFill>
                  <a:srgbClr val="FF0000"/>
                </a:solidFill>
                <a:latin typeface="Arial" panose="02020603050405020304" pitchFamily="2"/>
              </a:rPr>
              <a:t>IN AMBITO SANITARIO </a:t>
            </a:r>
          </a:p>
          <a:p>
            <a:pPr algn="ctr">
              <a:lnSpc>
                <a:spcPts val="3398"/>
              </a:lnSpc>
              <a:spcBef>
                <a:spcPts val="4174"/>
              </a:spcBef>
              <a:spcAft>
                <a:spcPts val="425"/>
              </a:spcAft>
            </a:pPr>
            <a:r>
              <a:rPr lang="it-IT" sz="3000" spc="-5">
                <a:solidFill>
                  <a:srgbClr val="000000"/>
                </a:solidFill>
                <a:latin typeface="Arial" panose="02020603050405020304" pitchFamily="2"/>
              </a:rPr>
              <a:t>Università degli Studi di Ferrara </a:t>
            </a:r>
          </a:p>
        </p:txBody>
      </p:sp>
      <p:sp>
        <p:nvSpPr>
          <p:cNvPr id="6" name="Segnaposto testo 5"/>
          <p:cNvSpPr>
            <a:spLocks noGrp="1"/>
          </p:cNvSpPr>
          <p:nvPr>
            <p:ph type="body" idx="10"/>
          </p:nvPr>
        </p:nvSpPr>
        <p:spPr>
          <a:xfrm>
            <a:off x="2377440" y="3947797"/>
            <a:ext cx="5537200" cy="3263900"/>
          </a:xfrm>
          <a:prstGeom prst="rect">
            <a:avLst/>
          </a:prstGeom>
          <a:noFill/>
          <a:ln w="0" cmpd="sng">
            <a:noFill/>
            <a:prstDash val="solid"/>
          </a:ln>
        </p:spPr>
        <p:txBody>
          <a:bodyPr vert="horz" lIns="0" tIns="0" rIns="0" bIns="0" anchor="t"/>
          <a:lstStyle/>
          <a:p>
            <a:pPr marL="1279708" algn="l">
              <a:lnSpc>
                <a:spcPts val="3200"/>
              </a:lnSpc>
            </a:pPr>
            <a:r>
              <a:rPr lang="it-IT" sz="2900" spc="-10" dirty="0">
                <a:solidFill>
                  <a:srgbClr val="000000"/>
                </a:solidFill>
                <a:latin typeface="Arial" panose="02020603050405020304" pitchFamily="2"/>
              </a:rPr>
              <a:t>Scuola di Medicina </a:t>
            </a:r>
          </a:p>
          <a:p>
            <a:pPr marL="1188300" marR="502742" indent="-685558" algn="ctr">
              <a:lnSpc>
                <a:spcPts val="2400"/>
              </a:lnSpc>
              <a:spcBef>
                <a:spcPts val="40"/>
              </a:spcBef>
              <a:spcAft>
                <a:spcPts val="15314"/>
              </a:spcAft>
            </a:pPr>
            <a:r>
              <a:rPr lang="it-IT" spc="-35" dirty="0">
                <a:solidFill>
                  <a:srgbClr val="000000"/>
                </a:solidFill>
                <a:latin typeface="Arial" panose="02020603050405020304" pitchFamily="2"/>
              </a:rPr>
              <a:t>Laurea Magistrale delle Professioni Sanitarie Anno </a:t>
            </a:r>
            <a:r>
              <a:rPr lang="it-IT" spc="-35">
                <a:solidFill>
                  <a:srgbClr val="000000"/>
                </a:solidFill>
                <a:latin typeface="Arial" panose="02020603050405020304" pitchFamily="2"/>
              </a:rPr>
              <a:t>accademico </a:t>
            </a:r>
            <a:r>
              <a:rPr lang="it-IT" spc="-35" smtClean="0">
                <a:solidFill>
                  <a:srgbClr val="000000"/>
                </a:solidFill>
                <a:latin typeface="Arial" panose="02020603050405020304" pitchFamily="2"/>
              </a:rPr>
              <a:t>2018/2019 </a:t>
            </a:r>
            <a:r>
              <a:rPr lang="it-IT" spc="-35" dirty="0">
                <a:solidFill>
                  <a:srgbClr val="000000"/>
                </a:solidFill>
                <a:latin typeface="Arial" panose="02020603050405020304" pitchFamily="2"/>
              </a:rPr>
              <a:t>Docente: </a:t>
            </a:r>
            <a:r>
              <a:rPr lang="it-IT" spc="-35" dirty="0" err="1">
                <a:solidFill>
                  <a:srgbClr val="000000"/>
                </a:solidFill>
                <a:latin typeface="Arial" panose="02020603050405020304" pitchFamily="2"/>
              </a:rPr>
              <a:t>Prof.Roberto</a:t>
            </a:r>
            <a:r>
              <a:rPr lang="it-IT" spc="-35" dirty="0">
                <a:solidFill>
                  <a:srgbClr val="000000"/>
                </a:solidFill>
                <a:latin typeface="Arial" panose="02020603050405020304" pitchFamily="2"/>
              </a:rPr>
              <a:t> Manfredini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egnaposto testo 15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57" name="Image.jpg"/>
          <p:cNvPicPr/>
          <p:nvPr/>
        </p:nvPicPr>
        <p:blipFill>
          <a:blip r:embed="rId2"/>
          <a:stretch>
            <a:fillRect/>
          </a:stretch>
        </p:blipFill>
        <p:spPr>
          <a:xfrm>
            <a:off x="8924292" y="502920"/>
            <a:ext cx="795655" cy="1298575"/>
          </a:xfrm>
          <a:prstGeom prst="rect">
            <a:avLst/>
          </a:prstGeom>
        </p:spPr>
      </p:pic>
      <p:graphicFrame>
        <p:nvGraphicFramePr>
          <p:cNvPr id="156" name="table 156"/>
          <p:cNvGraphicFramePr>
            <a:graphicFrameLocks noGrp="1"/>
          </p:cNvGraphicFramePr>
          <p:nvPr/>
        </p:nvGraphicFramePr>
        <p:xfrm>
          <a:off x="1320167" y="487681"/>
          <a:ext cx="8458200" cy="1639570"/>
        </p:xfrm>
        <a:graphic>
          <a:graphicData uri="http://schemas.openxmlformats.org/drawingml/2006/table">
            <a:tbl>
              <a:tblPr/>
              <a:tblGrid>
                <a:gridCol w="7415530">
                  <a:extLst>
                    <a:ext uri="{9D8B030D-6E8A-4147-A177-3AD203B41FA5}">
                      <a16:colId xmlns:a16="http://schemas.microsoft.com/office/drawing/2014/main" val="20000"/>
                    </a:ext>
                  </a:extLst>
                </a:gridCol>
                <a:gridCol w="1042670">
                  <a:extLst>
                    <a:ext uri="{9D8B030D-6E8A-4147-A177-3AD203B41FA5}">
                      <a16:colId xmlns:a16="http://schemas.microsoft.com/office/drawing/2014/main" val="20001"/>
                    </a:ext>
                  </a:extLst>
                </a:gridCol>
              </a:tblGrid>
              <a:tr h="1541780">
                <a:tc>
                  <a:txBody>
                    <a:bodyPr/>
                    <a:lstStyle/>
                    <a:p>
                      <a:pPr marL="0" marR="1149350" indent="0" algn="r">
                        <a:lnSpc>
                          <a:spcPts val="5400"/>
                        </a:lnSpc>
                        <a:spcBef>
                          <a:spcPts val="4330"/>
                        </a:spcBef>
                        <a:spcAft>
                          <a:spcPts val="2305"/>
                        </a:spcAft>
                      </a:pPr>
                      <a:r>
                        <a:rPr lang="it-IT" sz="4900" b="1" spc="-40">
                          <a:solidFill>
                            <a:srgbClr val="FF0000"/>
                          </a:solidFill>
                          <a:latin typeface="Arial" panose="02020603050405020304" pitchFamily="2"/>
                        </a:rPr>
                        <a:t>4. La riforma “229/99”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58" name="Segnaposto testo 157"/>
          <p:cNvSpPr>
            <a:spLocks noGrp="1"/>
          </p:cNvSpPr>
          <p:nvPr>
            <p:ph type="body" idx="10"/>
          </p:nvPr>
        </p:nvSpPr>
        <p:spPr>
          <a:xfrm>
            <a:off x="1320167" y="2030094"/>
            <a:ext cx="8458200" cy="5181601"/>
          </a:xfrm>
          <a:prstGeom prst="rect">
            <a:avLst/>
          </a:prstGeom>
          <a:noFill/>
          <a:ln w="0" cmpd="sng">
            <a:noFill/>
            <a:prstDash val="solid"/>
          </a:ln>
        </p:spPr>
        <p:txBody>
          <a:bodyPr vert="horz" lIns="0" tIns="90138" rIns="0" bIns="0" anchor="t"/>
          <a:lstStyle/>
          <a:p>
            <a:pPr indent="365632" algn="just">
              <a:lnSpc>
                <a:spcPts val="2798"/>
              </a:lnSpc>
              <a:buFont typeface="Symbol"/>
              <a:buChar char="·"/>
            </a:pPr>
            <a:r>
              <a:rPr lang="it-IT" sz="2600" spc="-5">
                <a:solidFill>
                  <a:srgbClr val="000000"/>
                </a:solidFill>
                <a:latin typeface="Arial" panose="02020603050405020304" pitchFamily="2"/>
              </a:rPr>
              <a:t>Aziende con Atto Aziendale di diritto privato ed </a:t>
            </a:r>
          </a:p>
          <a:p>
            <a:pPr marL="365632" algn="just">
              <a:lnSpc>
                <a:spcPts val="2798"/>
              </a:lnSpc>
            </a:pPr>
            <a:r>
              <a:rPr lang="it-IT" sz="2600" spc="-5">
                <a:solidFill>
                  <a:srgbClr val="000000"/>
                </a:solidFill>
                <a:latin typeface="Arial" panose="02020603050405020304" pitchFamily="2"/>
              </a:rPr>
              <a:t>autonomia imprenditoriale </a:t>
            </a:r>
          </a:p>
          <a:p>
            <a:pPr indent="365632" algn="just">
              <a:lnSpc>
                <a:spcPts val="2798"/>
              </a:lnSpc>
              <a:spcBef>
                <a:spcPts val="630"/>
              </a:spcBef>
              <a:buFont typeface="Symbol"/>
              <a:buChar char="·"/>
            </a:pPr>
            <a:r>
              <a:rPr lang="it-IT" sz="2600">
                <a:solidFill>
                  <a:srgbClr val="000000"/>
                </a:solidFill>
                <a:latin typeface="Arial" panose="02020603050405020304" pitchFamily="2"/>
              </a:rPr>
              <a:t>Livelli di Assistenza determinati contestualmente </a:t>
            </a:r>
          </a:p>
          <a:p>
            <a:pPr marL="365632" algn="just">
              <a:lnSpc>
                <a:spcPts val="2798"/>
              </a:lnSpc>
            </a:pPr>
            <a:r>
              <a:rPr lang="it-IT" sz="2600" spc="-5">
                <a:solidFill>
                  <a:srgbClr val="000000"/>
                </a:solidFill>
                <a:latin typeface="Arial" panose="02020603050405020304" pitchFamily="2"/>
              </a:rPr>
              <a:t>alla quantificazione delle risorse </a:t>
            </a:r>
          </a:p>
          <a:p>
            <a:pPr indent="365632" algn="just">
              <a:lnSpc>
                <a:spcPts val="2798"/>
              </a:lnSpc>
              <a:spcBef>
                <a:spcPts val="630"/>
              </a:spcBef>
              <a:buFont typeface="Symbol"/>
              <a:buChar char="·"/>
            </a:pPr>
            <a:r>
              <a:rPr lang="it-IT" sz="2600" spc="-5">
                <a:solidFill>
                  <a:srgbClr val="000000"/>
                </a:solidFill>
                <a:latin typeface="Arial" panose="02020603050405020304" pitchFamily="2"/>
              </a:rPr>
              <a:t>Valorizzazione del ruolo dei Distretti </a:t>
            </a:r>
          </a:p>
          <a:p>
            <a:pPr indent="365632" algn="just">
              <a:lnSpc>
                <a:spcPts val="2798"/>
              </a:lnSpc>
              <a:spcBef>
                <a:spcPts val="625"/>
              </a:spcBef>
              <a:buFont typeface="Symbol"/>
              <a:buChar char="·"/>
            </a:pPr>
            <a:r>
              <a:rPr lang="it-IT" sz="2600">
                <a:solidFill>
                  <a:srgbClr val="000000"/>
                </a:solidFill>
                <a:latin typeface="Arial" panose="02020603050405020304" pitchFamily="2"/>
              </a:rPr>
              <a:t>Aziende Ospedaliere, con almeno tre alte specialità </a:t>
            </a:r>
          </a:p>
          <a:p>
            <a:pPr indent="365632" algn="just">
              <a:lnSpc>
                <a:spcPts val="2798"/>
              </a:lnSpc>
              <a:spcBef>
                <a:spcPts val="630"/>
              </a:spcBef>
              <a:buFont typeface="Symbol"/>
              <a:buChar char="·"/>
            </a:pPr>
            <a:r>
              <a:rPr lang="it-IT" sz="2600">
                <a:solidFill>
                  <a:srgbClr val="000000"/>
                </a:solidFill>
                <a:latin typeface="Arial" panose="02020603050405020304" pitchFamily="2"/>
              </a:rPr>
              <a:t>Direttori generali scelti da apposito albo </a:t>
            </a:r>
          </a:p>
          <a:p>
            <a:pPr indent="365632" algn="just">
              <a:lnSpc>
                <a:spcPts val="2798"/>
              </a:lnSpc>
              <a:spcBef>
                <a:spcPts val="625"/>
              </a:spcBef>
              <a:buFont typeface="Symbol"/>
              <a:buChar char="·"/>
            </a:pPr>
            <a:r>
              <a:rPr lang="it-IT" sz="2600" spc="-5">
                <a:solidFill>
                  <a:srgbClr val="000000"/>
                </a:solidFill>
                <a:latin typeface="Arial" panose="02020603050405020304" pitchFamily="2"/>
              </a:rPr>
              <a:t>Ruolo unico dei dirigenti medici e previsione di </a:t>
            </a:r>
          </a:p>
          <a:p>
            <a:pPr marL="365632" algn="just">
              <a:lnSpc>
                <a:spcPts val="2798"/>
              </a:lnSpc>
              <a:spcBef>
                <a:spcPts val="5"/>
              </a:spcBef>
            </a:pPr>
            <a:r>
              <a:rPr lang="it-IT" sz="2600" spc="-10">
                <a:solidFill>
                  <a:srgbClr val="000000"/>
                </a:solidFill>
                <a:latin typeface="Arial" panose="02020603050405020304" pitchFamily="2"/>
              </a:rPr>
              <a:t>incarichi diversificati </a:t>
            </a:r>
          </a:p>
          <a:p>
            <a:pPr indent="365632" algn="just">
              <a:lnSpc>
                <a:spcPts val="2798"/>
              </a:lnSpc>
              <a:spcBef>
                <a:spcPts val="625"/>
              </a:spcBef>
              <a:spcAft>
                <a:spcPts val="8218"/>
              </a:spcAft>
              <a:buFont typeface="Symbol"/>
              <a:buChar char="·"/>
            </a:pPr>
            <a:r>
              <a:rPr lang="it-IT" sz="2600">
                <a:solidFill>
                  <a:srgbClr val="000000"/>
                </a:solidFill>
                <a:latin typeface="Arial" panose="02020603050405020304" pitchFamily="2"/>
              </a:rPr>
              <a:t>Accreditamento delle strutture pubbliche e private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jpg"/>
          <p:cNvPicPr/>
          <p:nvPr/>
        </p:nvPicPr>
        <p:blipFill>
          <a:blip r:embed="rId2"/>
          <a:stretch>
            <a:fillRect/>
          </a:stretch>
        </p:blipFill>
        <p:spPr>
          <a:xfrm>
            <a:off x="57191" y="782566"/>
            <a:ext cx="10544961" cy="6739310"/>
          </a:xfrm>
          <a:prstGeom prst="rect">
            <a:avLst/>
          </a:prstGeom>
        </p:spPr>
      </p:pic>
      <p:sp>
        <p:nvSpPr>
          <p:cNvPr id="24" name="Segnaposto testo 23"/>
          <p:cNvSpPr>
            <a:spLocks noGrp="1"/>
          </p:cNvSpPr>
          <p:nvPr>
            <p:ph type="body" idx="10"/>
          </p:nvPr>
        </p:nvSpPr>
        <p:spPr>
          <a:xfrm>
            <a:off x="221330" y="1935420"/>
            <a:ext cx="1254433" cy="668471"/>
          </a:xfrm>
          <a:prstGeom prst="rect">
            <a:avLst/>
          </a:prstGeom>
          <a:noFill/>
          <a:ln w="0" cmpd="sng">
            <a:noFill/>
            <a:prstDash val="solid"/>
          </a:ln>
        </p:spPr>
        <p:txBody>
          <a:bodyPr vert="horz" lIns="0" tIns="0" rIns="0" bIns="0" anchor="t"/>
          <a:lstStyle/>
          <a:p>
            <a:pPr algn="ctr"/>
            <a:r>
              <a:rPr lang="it-IT" sz="1600">
                <a:solidFill>
                  <a:srgbClr val="000000"/>
                </a:solidFill>
                <a:latin typeface="Tahoma" panose="02020603050405020304" pitchFamily="2"/>
              </a:rPr>
              <a:t>Art. 32 </a:t>
            </a:r>
            <a:r>
              <a:t/>
            </a:r>
            <a:br/>
            <a:r>
              <a:rPr lang="it-IT" sz="1600">
                <a:solidFill>
                  <a:srgbClr val="000000"/>
                </a:solidFill>
                <a:latin typeface="Tahoma" panose="02020603050405020304" pitchFamily="2"/>
              </a:rPr>
              <a:t>della </a:t>
            </a:r>
          </a:p>
          <a:p>
            <a:r>
              <a:rPr lang="it-IT" spc="-34">
                <a:solidFill>
                  <a:srgbClr val="000000"/>
                </a:solidFill>
                <a:latin typeface="Tahoma" panose="02020603050405020304" pitchFamily="2"/>
              </a:rPr>
              <a:t>Costituzione </a:t>
            </a:r>
          </a:p>
        </p:txBody>
      </p:sp>
      <p:sp>
        <p:nvSpPr>
          <p:cNvPr id="25" name="Segnaposto testo 24"/>
          <p:cNvSpPr>
            <a:spLocks noGrp="1"/>
          </p:cNvSpPr>
          <p:nvPr>
            <p:ph type="body" idx="10"/>
          </p:nvPr>
        </p:nvSpPr>
        <p:spPr>
          <a:xfrm>
            <a:off x="310454" y="3117669"/>
            <a:ext cx="1079897" cy="245689"/>
          </a:xfrm>
          <a:prstGeom prst="rect">
            <a:avLst/>
          </a:prstGeom>
          <a:noFill/>
          <a:ln w="0" cmpd="sng">
            <a:noFill/>
            <a:prstDash val="solid"/>
          </a:ln>
        </p:spPr>
        <p:txBody>
          <a:bodyPr vert="horz" lIns="0" tIns="0" rIns="0" bIns="0" anchor="t"/>
          <a:lstStyle/>
          <a:p>
            <a:pPr>
              <a:lnSpc>
                <a:spcPts val="1939"/>
              </a:lnSpc>
            </a:pPr>
            <a:r>
              <a:rPr lang="it-IT" sz="1600" spc="80">
                <a:solidFill>
                  <a:srgbClr val="000000"/>
                </a:solidFill>
                <a:latin typeface="Tahoma" panose="02020603050405020304" pitchFamily="2"/>
              </a:rPr>
              <a:t>L. 833/78 </a:t>
            </a:r>
          </a:p>
        </p:txBody>
      </p:sp>
      <p:sp>
        <p:nvSpPr>
          <p:cNvPr id="26" name="Segnaposto testo 25"/>
          <p:cNvSpPr>
            <a:spLocks noGrp="1"/>
          </p:cNvSpPr>
          <p:nvPr>
            <p:ph type="body" idx="10"/>
          </p:nvPr>
        </p:nvSpPr>
        <p:spPr>
          <a:xfrm>
            <a:off x="1639901" y="3746239"/>
            <a:ext cx="8962251" cy="890362"/>
          </a:xfrm>
          <a:prstGeom prst="rect">
            <a:avLst/>
          </a:prstGeom>
          <a:noFill/>
          <a:ln w="0" cmpd="sng">
            <a:noFill/>
            <a:prstDash val="solid"/>
          </a:ln>
        </p:spPr>
        <p:txBody>
          <a:bodyPr vert="horz" lIns="0" tIns="53582" rIns="0" bIns="0" anchor="t"/>
          <a:lstStyle/>
          <a:p>
            <a:pPr marL="417074" indent="208538">
              <a:lnSpc>
                <a:spcPts val="1939"/>
              </a:lnSpc>
              <a:buFont typeface="Symbol"/>
              <a:buChar char="·"/>
            </a:pPr>
            <a:r>
              <a:rPr lang="it-IT" sz="1700" b="1" spc="97">
                <a:solidFill>
                  <a:srgbClr val="000000"/>
                </a:solidFill>
                <a:latin typeface="Arial Narrow" panose="02020603050405020304" pitchFamily="2"/>
              </a:rPr>
              <a:t>Aziendalizzazione</a:t>
            </a:r>
            <a:r>
              <a:rPr lang="it-IT" sz="1500" spc="97">
                <a:solidFill>
                  <a:srgbClr val="000000"/>
                </a:solidFill>
                <a:latin typeface="Tahoma" panose="02020603050405020304" pitchFamily="2"/>
              </a:rPr>
              <a:t>: governo da politico a tecnocratico </a:t>
            </a:r>
          </a:p>
          <a:p>
            <a:pPr marL="417074" indent="208538">
              <a:lnSpc>
                <a:spcPts val="1939"/>
              </a:lnSpc>
              <a:buFont typeface="Symbol"/>
              <a:buChar char="·"/>
            </a:pPr>
            <a:r>
              <a:rPr lang="it-IT" sz="1700" b="1" spc="74">
                <a:solidFill>
                  <a:srgbClr val="000000"/>
                </a:solidFill>
                <a:latin typeface="Arial Narrow" panose="02020603050405020304" pitchFamily="2"/>
              </a:rPr>
              <a:t>Regionalizzazione </a:t>
            </a:r>
            <a:r>
              <a:rPr lang="it-IT" sz="1500" spc="74">
                <a:solidFill>
                  <a:srgbClr val="000000"/>
                </a:solidFill>
                <a:latin typeface="Tahoma" panose="02020603050405020304" pitchFamily="2"/>
              </a:rPr>
              <a:t>della sanità: USL non più strumenti operativi dei Comuni </a:t>
            </a:r>
          </a:p>
          <a:p>
            <a:pPr marL="417074" indent="208538">
              <a:lnSpc>
                <a:spcPts val="1939"/>
              </a:lnSpc>
              <a:spcAft>
                <a:spcPts val="559"/>
              </a:spcAft>
              <a:buFont typeface="Symbol"/>
              <a:buChar char="·"/>
            </a:pPr>
            <a:r>
              <a:rPr lang="it-IT" sz="1700" b="1" spc="108">
                <a:solidFill>
                  <a:srgbClr val="000000"/>
                </a:solidFill>
                <a:latin typeface="Arial Narrow" panose="02020603050405020304" pitchFamily="2"/>
              </a:rPr>
              <a:t>Nuovo sistema di finanziamento</a:t>
            </a:r>
            <a:r>
              <a:rPr lang="it-IT" sz="1500" spc="108">
                <a:solidFill>
                  <a:srgbClr val="000000"/>
                </a:solidFill>
                <a:latin typeface="Tahoma" panose="02020603050405020304" pitchFamily="2"/>
              </a:rPr>
              <a:t>: DRG e tariffe </a:t>
            </a:r>
          </a:p>
        </p:txBody>
      </p:sp>
      <p:sp>
        <p:nvSpPr>
          <p:cNvPr id="27" name="Segnaposto testo 26"/>
          <p:cNvSpPr>
            <a:spLocks noGrp="1"/>
          </p:cNvSpPr>
          <p:nvPr>
            <p:ph type="body" idx="10"/>
          </p:nvPr>
        </p:nvSpPr>
        <p:spPr>
          <a:xfrm>
            <a:off x="1639901" y="5654357"/>
            <a:ext cx="8962251" cy="890362"/>
          </a:xfrm>
          <a:prstGeom prst="rect">
            <a:avLst/>
          </a:prstGeom>
          <a:noFill/>
          <a:ln w="0" cmpd="sng">
            <a:noFill/>
            <a:prstDash val="solid"/>
          </a:ln>
        </p:spPr>
        <p:txBody>
          <a:bodyPr vert="horz" lIns="0" tIns="57927" rIns="0" bIns="0" anchor="t"/>
          <a:lstStyle/>
          <a:p>
            <a:pPr marL="417074" marR="417074" indent="208538">
              <a:lnSpc>
                <a:spcPts val="1939"/>
              </a:lnSpc>
              <a:spcAft>
                <a:spcPts val="513"/>
              </a:spcAft>
              <a:buFont typeface="Symbol"/>
              <a:buChar char="·"/>
            </a:pPr>
            <a:r>
              <a:rPr lang="it-IT" sz="1500" spc="74">
                <a:solidFill>
                  <a:srgbClr val="000000"/>
                </a:solidFill>
                <a:latin typeface="Tahoma" panose="02020603050405020304" pitchFamily="2"/>
              </a:rPr>
              <a:t>Vengono definiti i </a:t>
            </a:r>
            <a:r>
              <a:rPr lang="it-IT" sz="1700" b="1" spc="74">
                <a:solidFill>
                  <a:srgbClr val="000000"/>
                </a:solidFill>
                <a:latin typeface="Arial Narrow" panose="02020603050405020304" pitchFamily="2"/>
              </a:rPr>
              <a:t>Livelli Essenziali di Assistenza</a:t>
            </a:r>
            <a:r>
              <a:rPr lang="it-IT" sz="1500" spc="74">
                <a:solidFill>
                  <a:srgbClr val="000000"/>
                </a:solidFill>
                <a:latin typeface="Tahoma" panose="02020603050405020304" pitchFamily="2"/>
              </a:rPr>
              <a:t>, assicurati dalle Regioni attraverso le Aziende USL, le Ospedaliere, le Az.Ospedaliero-Universitarie, gli Istituti di Ricovero e Cura a Carattere Scientifico e le strutture private </a:t>
            </a:r>
          </a:p>
        </p:txBody>
      </p:sp>
      <p:sp>
        <p:nvSpPr>
          <p:cNvPr id="28" name="Segnaposto testo 27"/>
          <p:cNvSpPr>
            <a:spLocks noGrp="1"/>
          </p:cNvSpPr>
          <p:nvPr>
            <p:ph type="body" idx="10"/>
          </p:nvPr>
        </p:nvSpPr>
        <p:spPr>
          <a:xfrm>
            <a:off x="274805" y="4925688"/>
            <a:ext cx="1147483" cy="470380"/>
          </a:xfrm>
          <a:prstGeom prst="rect">
            <a:avLst/>
          </a:prstGeom>
          <a:noFill/>
          <a:ln w="0" cmpd="sng">
            <a:noFill/>
            <a:prstDash val="solid"/>
          </a:ln>
        </p:spPr>
        <p:txBody>
          <a:bodyPr vert="horz" lIns="0" tIns="0" rIns="0" bIns="0" anchor="t"/>
          <a:lstStyle/>
          <a:p>
            <a:pPr algn="ctr">
              <a:lnSpc>
                <a:spcPts val="1597"/>
              </a:lnSpc>
            </a:pPr>
            <a:r>
              <a:rPr lang="it-IT" sz="1600" spc="23">
                <a:solidFill>
                  <a:srgbClr val="000000"/>
                </a:solidFill>
                <a:latin typeface="Tahoma" panose="02020603050405020304" pitchFamily="2"/>
              </a:rPr>
              <a:t>D.Lgs </a:t>
            </a:r>
          </a:p>
          <a:p>
            <a:pPr>
              <a:lnSpc>
                <a:spcPts val="2165"/>
              </a:lnSpc>
            </a:pPr>
            <a:r>
              <a:rPr lang="it-IT" spc="74">
                <a:solidFill>
                  <a:srgbClr val="000000"/>
                </a:solidFill>
                <a:latin typeface="Tahoma" panose="02020603050405020304" pitchFamily="2"/>
              </a:rPr>
              <a:t>229/1999 </a:t>
            </a:r>
          </a:p>
        </p:txBody>
      </p:sp>
      <p:sp>
        <p:nvSpPr>
          <p:cNvPr id="29" name="Segnaposto testo 28"/>
          <p:cNvSpPr>
            <a:spLocks noGrp="1"/>
          </p:cNvSpPr>
          <p:nvPr>
            <p:ph type="body" idx="10"/>
          </p:nvPr>
        </p:nvSpPr>
        <p:spPr>
          <a:xfrm>
            <a:off x="342388" y="5808350"/>
            <a:ext cx="1008597" cy="491379"/>
          </a:xfrm>
          <a:prstGeom prst="rect">
            <a:avLst/>
          </a:prstGeom>
          <a:noFill/>
          <a:ln w="0" cmpd="sng">
            <a:noFill/>
            <a:prstDash val="solid"/>
          </a:ln>
        </p:spPr>
        <p:txBody>
          <a:bodyPr vert="horz" lIns="0" tIns="0" rIns="0" bIns="0" anchor="t"/>
          <a:lstStyle/>
          <a:p>
            <a:pPr>
              <a:lnSpc>
                <a:spcPts val="2052"/>
              </a:lnSpc>
            </a:pPr>
            <a:r>
              <a:rPr lang="it-IT" sz="1600">
                <a:solidFill>
                  <a:srgbClr val="000000"/>
                </a:solidFill>
                <a:latin typeface="Tahoma" panose="02020603050405020304" pitchFamily="2"/>
              </a:rPr>
              <a:t>DPCM 29 nov 2001 </a:t>
            </a:r>
          </a:p>
        </p:txBody>
      </p:sp>
      <p:sp>
        <p:nvSpPr>
          <p:cNvPr id="30" name="Segnaposto testo 29"/>
          <p:cNvSpPr>
            <a:spLocks noGrp="1"/>
          </p:cNvSpPr>
          <p:nvPr>
            <p:ph type="body" idx="10"/>
          </p:nvPr>
        </p:nvSpPr>
        <p:spPr>
          <a:xfrm>
            <a:off x="338675" y="6830309"/>
            <a:ext cx="1001912" cy="473880"/>
          </a:xfrm>
          <a:prstGeom prst="rect">
            <a:avLst/>
          </a:prstGeom>
          <a:noFill/>
          <a:ln w="0" cmpd="sng">
            <a:noFill/>
            <a:prstDash val="solid"/>
          </a:ln>
        </p:spPr>
        <p:txBody>
          <a:bodyPr vert="horz" lIns="0" tIns="0" rIns="0" bIns="0" anchor="t"/>
          <a:lstStyle/>
          <a:p>
            <a:pPr algn="ctr">
              <a:lnSpc>
                <a:spcPts val="1711"/>
              </a:lnSpc>
            </a:pPr>
            <a:r>
              <a:rPr lang="it-IT" spc="40">
                <a:solidFill>
                  <a:srgbClr val="000000"/>
                </a:solidFill>
                <a:latin typeface="Tahoma" panose="02020603050405020304" pitchFamily="2"/>
              </a:rPr>
              <a:t>DM </a:t>
            </a:r>
          </a:p>
          <a:p>
            <a:pPr>
              <a:lnSpc>
                <a:spcPts val="2052"/>
              </a:lnSpc>
            </a:pPr>
            <a:r>
              <a:rPr lang="it-IT" sz="1600" spc="148">
                <a:solidFill>
                  <a:srgbClr val="000000"/>
                </a:solidFill>
                <a:latin typeface="Tahoma" panose="02020603050405020304" pitchFamily="2"/>
              </a:rPr>
              <a:t>70/2015 </a:t>
            </a:r>
          </a:p>
        </p:txBody>
      </p:sp>
      <p:sp>
        <p:nvSpPr>
          <p:cNvPr id="31" name="Segnaposto testo 30"/>
          <p:cNvSpPr>
            <a:spLocks noGrp="1"/>
          </p:cNvSpPr>
          <p:nvPr>
            <p:ph type="body" idx="10"/>
          </p:nvPr>
        </p:nvSpPr>
        <p:spPr>
          <a:xfrm>
            <a:off x="1861228" y="4942491"/>
            <a:ext cx="4915981" cy="198091"/>
          </a:xfrm>
          <a:prstGeom prst="rect">
            <a:avLst/>
          </a:prstGeom>
          <a:noFill/>
          <a:ln w="0" cmpd="sng">
            <a:noFill/>
            <a:prstDash val="solid"/>
          </a:ln>
        </p:spPr>
        <p:txBody>
          <a:bodyPr vert="horz" lIns="0" tIns="0" rIns="0" bIns="0" anchor="t"/>
          <a:lstStyle/>
          <a:p>
            <a:pPr indent="208538">
              <a:lnSpc>
                <a:spcPts val="1597"/>
              </a:lnSpc>
              <a:spcAft>
                <a:spcPts val="11"/>
              </a:spcAft>
              <a:buFont typeface="Symbol"/>
              <a:buChar char="·"/>
            </a:pPr>
            <a:r>
              <a:rPr lang="it-IT" sz="1700" b="1" spc="68">
                <a:solidFill>
                  <a:srgbClr val="000000"/>
                </a:solidFill>
                <a:latin typeface="Arial Narrow" panose="02020603050405020304" pitchFamily="2"/>
              </a:rPr>
              <a:t>Governo clinico</a:t>
            </a:r>
            <a:r>
              <a:rPr lang="it-IT" sz="1500" spc="68">
                <a:solidFill>
                  <a:srgbClr val="000000"/>
                </a:solidFill>
                <a:latin typeface="Tahoma" panose="02020603050405020304" pitchFamily="2"/>
              </a:rPr>
              <a:t>: appropriatezza, accreditamento </a:t>
            </a:r>
          </a:p>
        </p:txBody>
      </p:sp>
      <p:sp>
        <p:nvSpPr>
          <p:cNvPr id="32" name="Segnaposto testo 31"/>
          <p:cNvSpPr>
            <a:spLocks noGrp="1"/>
          </p:cNvSpPr>
          <p:nvPr>
            <p:ph type="body" idx="10"/>
          </p:nvPr>
        </p:nvSpPr>
        <p:spPr>
          <a:xfrm>
            <a:off x="1861225" y="5187480"/>
            <a:ext cx="3140167" cy="198091"/>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500" spc="51">
                <a:solidFill>
                  <a:srgbClr val="000000"/>
                </a:solidFill>
                <a:latin typeface="Tahoma" panose="02020603050405020304" pitchFamily="2"/>
              </a:rPr>
              <a:t>Sviluppo del ruolo del </a:t>
            </a:r>
            <a:r>
              <a:rPr lang="it-IT" sz="1700" b="1" spc="51">
                <a:solidFill>
                  <a:srgbClr val="000000"/>
                </a:solidFill>
                <a:latin typeface="Arial Narrow" panose="02020603050405020304" pitchFamily="2"/>
              </a:rPr>
              <a:t>distretto </a:t>
            </a:r>
          </a:p>
        </p:txBody>
      </p:sp>
      <p:sp>
        <p:nvSpPr>
          <p:cNvPr id="33" name="Segnaposto testo 32"/>
          <p:cNvSpPr>
            <a:spLocks noGrp="1"/>
          </p:cNvSpPr>
          <p:nvPr>
            <p:ph type="body" idx="10"/>
          </p:nvPr>
        </p:nvSpPr>
        <p:spPr>
          <a:xfrm>
            <a:off x="1861225" y="6850608"/>
            <a:ext cx="8067289" cy="198091"/>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500" spc="57">
                <a:solidFill>
                  <a:srgbClr val="000000"/>
                </a:solidFill>
                <a:latin typeface="Tahoma" panose="02020603050405020304" pitchFamily="2"/>
              </a:rPr>
              <a:t>Regolamento recante definizione degli </a:t>
            </a:r>
            <a:r>
              <a:rPr lang="it-IT" sz="1700" b="1" spc="57">
                <a:solidFill>
                  <a:srgbClr val="000000"/>
                </a:solidFill>
                <a:latin typeface="Arial Narrow" panose="02020603050405020304" pitchFamily="2"/>
              </a:rPr>
              <a:t>standard </a:t>
            </a:r>
            <a:r>
              <a:rPr lang="it-IT" sz="1500" spc="57">
                <a:solidFill>
                  <a:srgbClr val="000000"/>
                </a:solidFill>
                <a:latin typeface="Tahoma" panose="02020603050405020304" pitchFamily="2"/>
              </a:rPr>
              <a:t>qualitativi, strutturali, tecnologici e </a:t>
            </a:r>
          </a:p>
        </p:txBody>
      </p:sp>
      <p:sp>
        <p:nvSpPr>
          <p:cNvPr id="34" name="Segnaposto testo 33"/>
          <p:cNvSpPr>
            <a:spLocks noGrp="1"/>
          </p:cNvSpPr>
          <p:nvPr>
            <p:ph type="body" idx="10"/>
          </p:nvPr>
        </p:nvSpPr>
        <p:spPr>
          <a:xfrm>
            <a:off x="2063987" y="7099095"/>
            <a:ext cx="4360436" cy="195292"/>
          </a:xfrm>
          <a:prstGeom prst="rect">
            <a:avLst/>
          </a:prstGeom>
          <a:noFill/>
          <a:ln w="0" cmpd="sng">
            <a:noFill/>
            <a:prstDash val="solid"/>
          </a:ln>
        </p:spPr>
        <p:txBody>
          <a:bodyPr vert="horz" lIns="0" tIns="0" rIns="0" bIns="0" anchor="t"/>
          <a:lstStyle/>
          <a:p>
            <a:pPr>
              <a:lnSpc>
                <a:spcPts val="1483"/>
              </a:lnSpc>
            </a:pPr>
            <a:r>
              <a:rPr lang="it-IT" sz="1600" spc="46">
                <a:solidFill>
                  <a:srgbClr val="000000"/>
                </a:solidFill>
                <a:latin typeface="Tahoma" panose="02020603050405020304" pitchFamily="2"/>
              </a:rPr>
              <a:t>quantitativi relativi all’</a:t>
            </a:r>
            <a:r>
              <a:rPr lang="it-IT" sz="1700" b="1" spc="46">
                <a:solidFill>
                  <a:srgbClr val="000000"/>
                </a:solidFill>
                <a:latin typeface="Arial Narrow" panose="02020603050405020304" pitchFamily="2"/>
              </a:rPr>
              <a:t>assistenza ospedaliera </a:t>
            </a:r>
          </a:p>
        </p:txBody>
      </p:sp>
      <p:sp>
        <p:nvSpPr>
          <p:cNvPr id="35" name="Segnaposto testo 34"/>
          <p:cNvSpPr>
            <a:spLocks noGrp="1"/>
          </p:cNvSpPr>
          <p:nvPr>
            <p:ph type="body" idx="10"/>
          </p:nvPr>
        </p:nvSpPr>
        <p:spPr>
          <a:xfrm>
            <a:off x="417404" y="3971629"/>
            <a:ext cx="855599" cy="470380"/>
          </a:xfrm>
          <a:prstGeom prst="rect">
            <a:avLst/>
          </a:prstGeom>
          <a:noFill/>
          <a:ln w="0" cmpd="sng">
            <a:noFill/>
            <a:prstDash val="solid"/>
          </a:ln>
        </p:spPr>
        <p:txBody>
          <a:bodyPr vert="horz" lIns="0" tIns="0" rIns="0" bIns="0" anchor="t"/>
          <a:lstStyle/>
          <a:p>
            <a:pPr marL="104269">
              <a:lnSpc>
                <a:spcPts val="1711"/>
              </a:lnSpc>
            </a:pPr>
            <a:r>
              <a:rPr lang="it-IT" sz="1600" spc="11">
                <a:solidFill>
                  <a:srgbClr val="000000"/>
                </a:solidFill>
                <a:latin typeface="Tahoma" panose="02020603050405020304" pitchFamily="2"/>
              </a:rPr>
              <a:t>D. Lgs. </a:t>
            </a:r>
          </a:p>
          <a:p>
            <a:pPr>
              <a:lnSpc>
                <a:spcPts val="2052"/>
              </a:lnSpc>
            </a:pPr>
            <a:r>
              <a:rPr lang="it-IT" sz="1600" spc="130">
                <a:solidFill>
                  <a:srgbClr val="000000"/>
                </a:solidFill>
                <a:latin typeface="Tahoma" panose="02020603050405020304" pitchFamily="2"/>
              </a:rPr>
              <a:t>502/92 </a:t>
            </a:r>
          </a:p>
        </p:txBody>
      </p:sp>
      <p:sp>
        <p:nvSpPr>
          <p:cNvPr id="36" name="Segnaposto testo 35"/>
          <p:cNvSpPr>
            <a:spLocks noGrp="1"/>
          </p:cNvSpPr>
          <p:nvPr>
            <p:ph type="body" idx="10"/>
          </p:nvPr>
        </p:nvSpPr>
        <p:spPr>
          <a:xfrm>
            <a:off x="1362126" y="782569"/>
            <a:ext cx="3172846" cy="406683"/>
          </a:xfrm>
          <a:prstGeom prst="rect">
            <a:avLst/>
          </a:prstGeom>
          <a:noFill/>
          <a:ln w="0" cmpd="sng">
            <a:noFill/>
            <a:prstDash val="solid"/>
          </a:ln>
        </p:spPr>
        <p:txBody>
          <a:bodyPr vert="horz" lIns="0" tIns="0" rIns="0" bIns="0" anchor="t"/>
          <a:lstStyle/>
          <a:p>
            <a:pPr>
              <a:lnSpc>
                <a:spcPts val="3194"/>
              </a:lnSpc>
            </a:pPr>
            <a:r>
              <a:rPr lang="it-IT" sz="4400" spc="11">
                <a:solidFill>
                  <a:srgbClr val="CC0000"/>
                </a:solidFill>
                <a:latin typeface="Arial Narrow" panose="02020603050405020304" pitchFamily="2"/>
              </a:rPr>
              <a:t>RIFERIMENTI </a:t>
            </a:r>
          </a:p>
        </p:txBody>
      </p:sp>
      <p:sp>
        <p:nvSpPr>
          <p:cNvPr id="37" name="Segnaposto testo 36"/>
          <p:cNvSpPr>
            <a:spLocks noGrp="1"/>
          </p:cNvSpPr>
          <p:nvPr>
            <p:ph type="body" idx="10"/>
          </p:nvPr>
        </p:nvSpPr>
        <p:spPr>
          <a:xfrm>
            <a:off x="1861228" y="2066311"/>
            <a:ext cx="8027925" cy="211391"/>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600" spc="29">
                <a:solidFill>
                  <a:srgbClr val="000000"/>
                </a:solidFill>
                <a:latin typeface="Tahoma" panose="02020603050405020304" pitchFamily="2"/>
              </a:rPr>
              <a:t>“La Repubblica tutela la salute come fondamentale </a:t>
            </a:r>
            <a:r>
              <a:rPr lang="it-IT" sz="1700" b="1" spc="29">
                <a:solidFill>
                  <a:srgbClr val="000000"/>
                </a:solidFill>
                <a:latin typeface="Arial Narrow" panose="02020603050405020304" pitchFamily="2"/>
              </a:rPr>
              <a:t>diritto </a:t>
            </a:r>
            <a:r>
              <a:rPr lang="it-IT" sz="1500" spc="29">
                <a:solidFill>
                  <a:srgbClr val="000000"/>
                </a:solidFill>
                <a:latin typeface="Tahoma" panose="02020603050405020304" pitchFamily="2"/>
              </a:rPr>
              <a:t>dell'individuo e interesse </a:t>
            </a:r>
          </a:p>
        </p:txBody>
      </p:sp>
      <p:sp>
        <p:nvSpPr>
          <p:cNvPr id="38" name="Segnaposto testo 37"/>
          <p:cNvSpPr>
            <a:spLocks noGrp="1"/>
          </p:cNvSpPr>
          <p:nvPr>
            <p:ph type="body" idx="10"/>
          </p:nvPr>
        </p:nvSpPr>
        <p:spPr>
          <a:xfrm>
            <a:off x="2063987" y="2325300"/>
            <a:ext cx="5432905" cy="194592"/>
          </a:xfrm>
          <a:prstGeom prst="rect">
            <a:avLst/>
          </a:prstGeom>
          <a:noFill/>
          <a:ln w="0" cmpd="sng">
            <a:noFill/>
            <a:prstDash val="solid"/>
          </a:ln>
        </p:spPr>
        <p:txBody>
          <a:bodyPr vert="horz" lIns="0" tIns="0" rIns="0" bIns="0" anchor="t"/>
          <a:lstStyle/>
          <a:p>
            <a:pPr>
              <a:lnSpc>
                <a:spcPts val="1597"/>
              </a:lnSpc>
              <a:spcAft>
                <a:spcPts val="29"/>
              </a:spcAft>
            </a:pPr>
            <a:r>
              <a:rPr lang="it-IT" sz="1600" spc="11">
                <a:solidFill>
                  <a:srgbClr val="000000"/>
                </a:solidFill>
                <a:latin typeface="Tahoma" panose="02020603050405020304" pitchFamily="2"/>
              </a:rPr>
              <a:t>della collettività, e garantisce cure gratuite agli indigenti” </a:t>
            </a:r>
          </a:p>
        </p:txBody>
      </p:sp>
      <p:sp>
        <p:nvSpPr>
          <p:cNvPr id="39" name="Segnaposto testo 38"/>
          <p:cNvSpPr>
            <a:spLocks noGrp="1"/>
          </p:cNvSpPr>
          <p:nvPr>
            <p:ph type="body" idx="10"/>
          </p:nvPr>
        </p:nvSpPr>
        <p:spPr>
          <a:xfrm>
            <a:off x="1861225" y="3033671"/>
            <a:ext cx="7799914" cy="195292"/>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700" b="1" spc="74">
                <a:solidFill>
                  <a:srgbClr val="000000"/>
                </a:solidFill>
                <a:latin typeface="Arial Narrow" panose="02020603050405020304" pitchFamily="2"/>
              </a:rPr>
              <a:t>Istituzione del Servizio Sanitario Nazionale </a:t>
            </a:r>
            <a:r>
              <a:rPr lang="it-IT" sz="1500" spc="74">
                <a:solidFill>
                  <a:srgbClr val="000000"/>
                </a:solidFill>
                <a:latin typeface="Tahoma" panose="02020603050405020304" pitchFamily="2"/>
              </a:rPr>
              <a:t>come «insieme di funzioni, servizi e </a:t>
            </a:r>
          </a:p>
        </p:txBody>
      </p:sp>
      <p:sp>
        <p:nvSpPr>
          <p:cNvPr id="40" name="Segnaposto testo 39"/>
          <p:cNvSpPr>
            <a:spLocks noGrp="1"/>
          </p:cNvSpPr>
          <p:nvPr>
            <p:ph type="body" idx="10"/>
          </p:nvPr>
        </p:nvSpPr>
        <p:spPr>
          <a:xfrm>
            <a:off x="2063984" y="3279359"/>
            <a:ext cx="4260170" cy="194592"/>
          </a:xfrm>
          <a:prstGeom prst="rect">
            <a:avLst/>
          </a:prstGeom>
          <a:noFill/>
          <a:ln w="0" cmpd="sng">
            <a:noFill/>
            <a:prstDash val="solid"/>
          </a:ln>
        </p:spPr>
        <p:txBody>
          <a:bodyPr vert="horz" lIns="0" tIns="0" rIns="0" bIns="0" anchor="t"/>
          <a:lstStyle/>
          <a:p>
            <a:pPr>
              <a:lnSpc>
                <a:spcPts val="1483"/>
              </a:lnSpc>
            </a:pPr>
            <a:r>
              <a:rPr lang="it-IT" sz="1500" spc="51">
                <a:solidFill>
                  <a:srgbClr val="000000"/>
                </a:solidFill>
                <a:latin typeface="Tahoma" panose="02020603050405020304" pitchFamily="2"/>
              </a:rPr>
              <a:t>attività, che garantisce la tutela della salute» </a:t>
            </a:r>
          </a:p>
        </p:txBody>
      </p:sp>
      <p:cxnSp>
        <p:nvCxnSpPr>
          <p:cNvPr id="41" name="Connettore 1 40"/>
          <p:cNvCxnSpPr/>
          <p:nvPr/>
        </p:nvCxnSpPr>
        <p:spPr>
          <a:xfrm>
            <a:off x="1639901" y="3746239"/>
            <a:ext cx="8962251" cy="0"/>
          </a:xfrm>
          <a:prstGeom prst="line">
            <a:avLst/>
          </a:prstGeom>
          <a:ln w="18415" cmpd="dbl">
            <a:solidFill>
              <a:srgbClr val="CDDFEC"/>
            </a:solidFill>
          </a:ln>
        </p:spPr>
      </p:cxnSp>
      <p:cxnSp>
        <p:nvCxnSpPr>
          <p:cNvPr id="42" name="Connettore 1 41"/>
          <p:cNvCxnSpPr/>
          <p:nvPr/>
        </p:nvCxnSpPr>
        <p:spPr>
          <a:xfrm>
            <a:off x="1639901" y="4636601"/>
            <a:ext cx="8962251" cy="0"/>
          </a:xfrm>
          <a:prstGeom prst="line">
            <a:avLst/>
          </a:prstGeom>
          <a:ln w="15240" cmpd="dbl">
            <a:solidFill>
              <a:srgbClr val="CDE3ED"/>
            </a:solidFill>
          </a:ln>
        </p:spPr>
      </p:cxnSp>
      <p:cxnSp>
        <p:nvCxnSpPr>
          <p:cNvPr id="43" name="Connettore 1 42"/>
          <p:cNvCxnSpPr/>
          <p:nvPr/>
        </p:nvCxnSpPr>
        <p:spPr>
          <a:xfrm>
            <a:off x="10602150" y="3746239"/>
            <a:ext cx="0" cy="890362"/>
          </a:xfrm>
          <a:prstGeom prst="line">
            <a:avLst/>
          </a:prstGeom>
          <a:ln w="12065" cmpd="dbl">
            <a:solidFill>
              <a:srgbClr val="CDDFEC"/>
            </a:solidFill>
          </a:ln>
        </p:spPr>
      </p:cxnSp>
      <p:cxnSp>
        <p:nvCxnSpPr>
          <p:cNvPr id="44" name="Connettore 1 43"/>
          <p:cNvCxnSpPr/>
          <p:nvPr/>
        </p:nvCxnSpPr>
        <p:spPr>
          <a:xfrm>
            <a:off x="1639901" y="5654357"/>
            <a:ext cx="8962251" cy="0"/>
          </a:xfrm>
          <a:prstGeom prst="line">
            <a:avLst/>
          </a:prstGeom>
          <a:ln w="15240" cmpd="dbl">
            <a:solidFill>
              <a:srgbClr val="CDE8EE"/>
            </a:solidFill>
          </a:ln>
        </p:spPr>
      </p:cxnSp>
      <p:cxnSp>
        <p:nvCxnSpPr>
          <p:cNvPr id="45" name="Connettore 1 44"/>
          <p:cNvCxnSpPr/>
          <p:nvPr/>
        </p:nvCxnSpPr>
        <p:spPr>
          <a:xfrm>
            <a:off x="1639901" y="6544719"/>
            <a:ext cx="8962251" cy="0"/>
          </a:xfrm>
          <a:prstGeom prst="line">
            <a:avLst/>
          </a:prstGeom>
          <a:ln w="15240" cmpd="dbl">
            <a:solidFill>
              <a:srgbClr val="CDECF0"/>
            </a:solidFill>
          </a:ln>
        </p:spPr>
      </p:cxnSp>
      <p:cxnSp>
        <p:nvCxnSpPr>
          <p:cNvPr id="46" name="Connettore 1 45"/>
          <p:cNvCxnSpPr/>
          <p:nvPr/>
        </p:nvCxnSpPr>
        <p:spPr>
          <a:xfrm>
            <a:off x="10602150" y="5654357"/>
            <a:ext cx="0" cy="890362"/>
          </a:xfrm>
          <a:prstGeom prst="line">
            <a:avLst/>
          </a:prstGeom>
          <a:ln w="15240" cmpd="dbl">
            <a:solidFill>
              <a:srgbClr val="CDE8EE"/>
            </a:solidFill>
          </a:ln>
        </p:spPr>
      </p:cxnSp>
    </p:spTree>
    <p:extLst>
      <p:ext uri="{BB962C8B-B14F-4D97-AF65-F5344CB8AC3E}">
        <p14:creationId xmlns:p14="http://schemas.microsoft.com/office/powerpoint/2010/main" val="18296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1" name="Image.jpg"/>
          <p:cNvPicPr/>
          <p:nvPr/>
        </p:nvPicPr>
        <p:blipFill>
          <a:blip r:embed="rId2"/>
          <a:stretch>
            <a:fillRect/>
          </a:stretch>
        </p:blipFill>
        <p:spPr>
          <a:xfrm>
            <a:off x="441915" y="1787725"/>
            <a:ext cx="9771803" cy="4222918"/>
          </a:xfrm>
          <a:prstGeom prst="rect">
            <a:avLst/>
          </a:prstGeom>
        </p:spPr>
      </p:pic>
      <p:sp>
        <p:nvSpPr>
          <p:cNvPr id="49" name="Segnaposto testo 48"/>
          <p:cNvSpPr>
            <a:spLocks noGrp="1"/>
          </p:cNvSpPr>
          <p:nvPr>
            <p:ph type="body" idx="10"/>
          </p:nvPr>
        </p:nvSpPr>
        <p:spPr>
          <a:xfrm>
            <a:off x="1055389" y="885462"/>
            <a:ext cx="5030358" cy="530577"/>
          </a:xfrm>
          <a:prstGeom prst="rect">
            <a:avLst/>
          </a:prstGeom>
          <a:noFill/>
          <a:ln w="0" cmpd="sng">
            <a:noFill/>
            <a:prstDash val="solid"/>
          </a:ln>
        </p:spPr>
        <p:txBody>
          <a:bodyPr vert="horz" lIns="0" tIns="0" rIns="0" bIns="0" anchor="t">
            <a:noAutofit/>
          </a:bodyPr>
          <a:lstStyle/>
          <a:p>
            <a:r>
              <a:rPr lang="it-IT" b="1" spc="542" dirty="0">
                <a:solidFill>
                  <a:srgbClr val="CC0000"/>
                </a:solidFill>
                <a:latin typeface="Arial" panose="020B0604020202020204" pitchFamily="34" charset="0"/>
                <a:cs typeface="Arial" panose="020B0604020202020204" pitchFamily="34" charset="0"/>
              </a:rPr>
              <a:t>I LIVELLI DI COMPETENZE </a:t>
            </a:r>
          </a:p>
        </p:txBody>
      </p:sp>
      <p:sp>
        <p:nvSpPr>
          <p:cNvPr id="52" name="Segnaposto testo 51"/>
          <p:cNvSpPr>
            <a:spLocks noGrp="1"/>
          </p:cNvSpPr>
          <p:nvPr>
            <p:ph type="body" idx="10"/>
          </p:nvPr>
        </p:nvSpPr>
        <p:spPr>
          <a:xfrm>
            <a:off x="2755445" y="1787723"/>
            <a:ext cx="5939432" cy="760167"/>
          </a:xfrm>
          <a:prstGeom prst="rect">
            <a:avLst/>
          </a:prstGeom>
          <a:noFill/>
          <a:ln w="0" cmpd="sng">
            <a:noFill/>
            <a:prstDash val="solid"/>
          </a:ln>
        </p:spPr>
        <p:txBody>
          <a:bodyPr vert="horz" lIns="0" tIns="458991" rIns="0" bIns="0" anchor="t">
            <a:noAutofit/>
          </a:bodyPr>
          <a:lstStyle/>
          <a:p>
            <a:pPr algn="ctr">
              <a:lnSpc>
                <a:spcPts val="2510"/>
              </a:lnSpc>
            </a:pPr>
            <a:r>
              <a:rPr lang="it-IT" sz="2400" spc="130" dirty="0">
                <a:solidFill>
                  <a:srgbClr val="000000"/>
                </a:solidFill>
                <a:latin typeface="Tahoma" panose="02020603050405020304" pitchFamily="2"/>
              </a:rPr>
              <a:t>Il Sistema Sanitario Nazionale • Tutela la salute </a:t>
            </a:r>
          </a:p>
        </p:txBody>
      </p:sp>
      <p:sp>
        <p:nvSpPr>
          <p:cNvPr id="53" name="Segnaposto testo 52"/>
          <p:cNvSpPr>
            <a:spLocks noGrp="1"/>
          </p:cNvSpPr>
          <p:nvPr>
            <p:ph type="body" idx="10"/>
          </p:nvPr>
        </p:nvSpPr>
        <p:spPr>
          <a:xfrm>
            <a:off x="3882135" y="3783337"/>
            <a:ext cx="1287112" cy="1234747"/>
          </a:xfrm>
          <a:prstGeom prst="rect">
            <a:avLst/>
          </a:prstGeom>
          <a:noFill/>
          <a:ln w="0" cmpd="sng">
            <a:noFill/>
            <a:prstDash val="solid"/>
          </a:ln>
        </p:spPr>
        <p:txBody>
          <a:bodyPr vert="horz" lIns="0" tIns="977348" rIns="0" bIns="0" anchor="t">
            <a:noAutofit/>
          </a:bodyPr>
          <a:lstStyle/>
          <a:p>
            <a:pPr>
              <a:lnSpc>
                <a:spcPts val="2279"/>
              </a:lnSpc>
            </a:pPr>
            <a:r>
              <a:rPr lang="it-IT" sz="2400" spc="34" dirty="0">
                <a:solidFill>
                  <a:srgbClr val="000000"/>
                </a:solidFill>
                <a:latin typeface="Tahoma" panose="02020603050405020304" pitchFamily="2"/>
              </a:rPr>
              <a:t>Le Aziende </a:t>
            </a:r>
          </a:p>
        </p:txBody>
      </p:sp>
      <p:sp>
        <p:nvSpPr>
          <p:cNvPr id="54" name="Segnaposto testo 53"/>
          <p:cNvSpPr>
            <a:spLocks noGrp="1"/>
          </p:cNvSpPr>
          <p:nvPr>
            <p:ph type="body" idx="10"/>
          </p:nvPr>
        </p:nvSpPr>
        <p:spPr>
          <a:xfrm>
            <a:off x="3931894" y="2547894"/>
            <a:ext cx="1180162" cy="1235447"/>
          </a:xfrm>
          <a:prstGeom prst="rect">
            <a:avLst/>
          </a:prstGeom>
          <a:noFill/>
          <a:ln w="0" cmpd="sng">
            <a:noFill/>
            <a:prstDash val="solid"/>
          </a:ln>
        </p:spPr>
        <p:txBody>
          <a:bodyPr vert="horz" lIns="0" tIns="975900" rIns="0" bIns="0" anchor="t">
            <a:noAutofit/>
          </a:bodyPr>
          <a:lstStyle/>
          <a:p>
            <a:pPr>
              <a:lnSpc>
                <a:spcPts val="2392"/>
              </a:lnSpc>
            </a:pPr>
            <a:r>
              <a:rPr lang="it-IT" sz="2400" spc="-6" dirty="0">
                <a:solidFill>
                  <a:srgbClr val="000000"/>
                </a:solidFill>
                <a:latin typeface="Tahoma" panose="02020603050405020304" pitchFamily="2"/>
              </a:rPr>
              <a:t>Le Regioni </a:t>
            </a:r>
          </a:p>
        </p:txBody>
      </p:sp>
      <p:sp>
        <p:nvSpPr>
          <p:cNvPr id="55" name="Segnaposto testo 54"/>
          <p:cNvSpPr>
            <a:spLocks noGrp="1"/>
          </p:cNvSpPr>
          <p:nvPr>
            <p:ph type="body" idx="10"/>
          </p:nvPr>
        </p:nvSpPr>
        <p:spPr>
          <a:xfrm>
            <a:off x="6720017" y="2547890"/>
            <a:ext cx="2131571" cy="1233347"/>
          </a:xfrm>
          <a:prstGeom prst="rect">
            <a:avLst/>
          </a:prstGeom>
          <a:noFill/>
          <a:ln w="0" cmpd="sng">
            <a:noFill/>
            <a:prstDash val="solid"/>
          </a:ln>
        </p:spPr>
        <p:txBody>
          <a:bodyPr vert="horz" lIns="0" tIns="953456" rIns="0" bIns="0" anchor="t">
            <a:noAutofit/>
          </a:bodyPr>
          <a:lstStyle/>
          <a:p>
            <a:pPr indent="260626">
              <a:lnSpc>
                <a:spcPts val="2510"/>
              </a:lnSpc>
              <a:buFont typeface="Symbol"/>
              <a:buChar char="·"/>
            </a:pPr>
            <a:r>
              <a:rPr lang="it-IT" sz="2400" spc="23" dirty="0">
                <a:solidFill>
                  <a:srgbClr val="000000"/>
                </a:solidFill>
                <a:latin typeface="Tahoma" panose="02020603050405020304" pitchFamily="2"/>
              </a:rPr>
              <a:t>Assicurano i </a:t>
            </a:r>
            <a:r>
              <a:rPr lang="it-IT" spc="23" dirty="0">
                <a:solidFill>
                  <a:srgbClr val="000000"/>
                </a:solidFill>
                <a:latin typeface="Tahoma" panose="02020603050405020304" pitchFamily="2"/>
              </a:rPr>
              <a:t>LEA </a:t>
            </a:r>
          </a:p>
        </p:txBody>
      </p:sp>
      <p:sp>
        <p:nvSpPr>
          <p:cNvPr id="56" name="Segnaposto testo 55"/>
          <p:cNvSpPr>
            <a:spLocks noGrp="1"/>
          </p:cNvSpPr>
          <p:nvPr>
            <p:ph type="body" idx="10"/>
          </p:nvPr>
        </p:nvSpPr>
        <p:spPr>
          <a:xfrm>
            <a:off x="6720017" y="3781241"/>
            <a:ext cx="2877249" cy="1280245"/>
          </a:xfrm>
          <a:prstGeom prst="rect">
            <a:avLst/>
          </a:prstGeom>
          <a:noFill/>
          <a:ln w="0" cmpd="sng">
            <a:noFill/>
            <a:prstDash val="solid"/>
          </a:ln>
        </p:spPr>
        <p:txBody>
          <a:bodyPr vert="horz" lIns="0" tIns="957075" rIns="0" bIns="0" anchor="t">
            <a:noAutofit/>
          </a:bodyPr>
          <a:lstStyle/>
          <a:p>
            <a:pPr indent="260626">
              <a:lnSpc>
                <a:spcPts val="2510"/>
              </a:lnSpc>
              <a:spcAft>
                <a:spcPts val="325"/>
              </a:spcAft>
              <a:buFont typeface="Symbol"/>
              <a:buChar char="·"/>
            </a:pPr>
            <a:r>
              <a:rPr lang="it-IT" sz="2400" spc="57" dirty="0">
                <a:solidFill>
                  <a:srgbClr val="000000"/>
                </a:solidFill>
                <a:latin typeface="Tahoma" panose="02020603050405020304" pitchFamily="2"/>
              </a:rPr>
              <a:t>Erogano le Prestazioni </a:t>
            </a:r>
          </a:p>
        </p:txBody>
      </p:sp>
      <p:sp>
        <p:nvSpPr>
          <p:cNvPr id="57" name="Segnaposto testo 56"/>
          <p:cNvSpPr>
            <a:spLocks noGrp="1"/>
          </p:cNvSpPr>
          <p:nvPr>
            <p:ph type="body" idx="10"/>
          </p:nvPr>
        </p:nvSpPr>
        <p:spPr>
          <a:xfrm>
            <a:off x="441912" y="6010645"/>
            <a:ext cx="9788885" cy="1461537"/>
          </a:xfrm>
          <a:prstGeom prst="rect">
            <a:avLst/>
          </a:prstGeom>
          <a:noFill/>
          <a:ln w="0" cmpd="sng">
            <a:noFill/>
            <a:prstDash val="solid"/>
          </a:ln>
        </p:spPr>
        <p:txBody>
          <a:bodyPr vert="horz" lIns="0" tIns="144794" rIns="0" bIns="0" anchor="t">
            <a:normAutofit/>
          </a:bodyPr>
          <a:lstStyle/>
          <a:p>
            <a:pPr marL="208502">
              <a:lnSpc>
                <a:spcPts val="2165"/>
              </a:lnSpc>
            </a:pPr>
            <a:r>
              <a:rPr lang="it-IT" sz="1700" spc="97">
                <a:solidFill>
                  <a:srgbClr val="C00000"/>
                </a:solidFill>
                <a:latin typeface="Tahoma" panose="02020603050405020304" pitchFamily="2"/>
              </a:rPr>
              <a:t>L. Costituzionale 18 ottobre 2001: Modifiche del titolo V della Costituzione </a:t>
            </a:r>
          </a:p>
          <a:p>
            <a:pPr marL="938253" indent="208502">
              <a:lnSpc>
                <a:spcPts val="2165"/>
              </a:lnSpc>
              <a:spcBef>
                <a:spcPts val="439"/>
              </a:spcBef>
              <a:buFont typeface="Symbol"/>
              <a:buChar char="·"/>
            </a:pPr>
            <a:r>
              <a:rPr lang="it-IT" sz="1700" spc="74">
                <a:solidFill>
                  <a:srgbClr val="000000"/>
                </a:solidFill>
                <a:latin typeface="Tahoma" panose="02020603050405020304" pitchFamily="2"/>
              </a:rPr>
              <a:t>Legislazione concorrente tra Stato e Regioni </a:t>
            </a:r>
          </a:p>
          <a:p>
            <a:pPr marL="938253" marR="312751" indent="208502">
              <a:lnSpc>
                <a:spcPts val="2165"/>
              </a:lnSpc>
              <a:spcBef>
                <a:spcPts val="376"/>
              </a:spcBef>
              <a:spcAft>
                <a:spcPts val="1055"/>
              </a:spcAft>
              <a:buFont typeface="Symbol"/>
              <a:buChar char="·"/>
            </a:pPr>
            <a:r>
              <a:rPr lang="it-IT" sz="1700">
                <a:solidFill>
                  <a:srgbClr val="000000"/>
                </a:solidFill>
                <a:latin typeface="Tahoma" panose="02020603050405020304" pitchFamily="2"/>
              </a:rPr>
              <a:t>Regioni: potestà legislativa in materia di programmazione e organizzazione dei servizi sanitari e sociali </a:t>
            </a:r>
          </a:p>
        </p:txBody>
      </p:sp>
      <p:cxnSp>
        <p:nvCxnSpPr>
          <p:cNvPr id="58" name="Connettore 1 57"/>
          <p:cNvCxnSpPr/>
          <p:nvPr/>
        </p:nvCxnSpPr>
        <p:spPr>
          <a:xfrm>
            <a:off x="669922" y="910661"/>
            <a:ext cx="0" cy="877762"/>
          </a:xfrm>
          <a:prstGeom prst="line">
            <a:avLst/>
          </a:prstGeom>
          <a:ln w="18415" cmpd="sng">
            <a:solidFill>
              <a:srgbClr val="1CACE3"/>
            </a:solidFill>
          </a:ln>
        </p:spPr>
      </p:cxnSp>
      <p:cxnSp>
        <p:nvCxnSpPr>
          <p:cNvPr id="59" name="Connettore 1 58"/>
          <p:cNvCxnSpPr/>
          <p:nvPr/>
        </p:nvCxnSpPr>
        <p:spPr>
          <a:xfrm>
            <a:off x="441912" y="7472179"/>
            <a:ext cx="9788885" cy="0"/>
          </a:xfrm>
          <a:prstGeom prst="line">
            <a:avLst/>
          </a:prstGeom>
          <a:ln w="15240" cmpd="sng">
            <a:solidFill>
              <a:srgbClr val="42B996"/>
            </a:solidFill>
          </a:ln>
        </p:spPr>
      </p:cxnSp>
      <p:cxnSp>
        <p:nvCxnSpPr>
          <p:cNvPr id="60" name="Connettore 1 59"/>
          <p:cNvCxnSpPr/>
          <p:nvPr/>
        </p:nvCxnSpPr>
        <p:spPr>
          <a:xfrm>
            <a:off x="441911" y="6010645"/>
            <a:ext cx="0" cy="1461537"/>
          </a:xfrm>
          <a:prstGeom prst="line">
            <a:avLst/>
          </a:prstGeom>
          <a:ln w="15240" cmpd="sng">
            <a:solidFill>
              <a:srgbClr val="42B996"/>
            </a:solidFill>
          </a:ln>
        </p:spPr>
      </p:cxnSp>
      <p:cxnSp>
        <p:nvCxnSpPr>
          <p:cNvPr id="61" name="Connettore 1 60"/>
          <p:cNvCxnSpPr/>
          <p:nvPr/>
        </p:nvCxnSpPr>
        <p:spPr>
          <a:xfrm>
            <a:off x="10230796" y="6010645"/>
            <a:ext cx="0" cy="1461537"/>
          </a:xfrm>
          <a:prstGeom prst="line">
            <a:avLst/>
          </a:prstGeom>
          <a:ln w="12065" cmpd="sng">
            <a:solidFill>
              <a:srgbClr val="42B996"/>
            </a:solidFill>
          </a:ln>
        </p:spPr>
      </p:cxnSp>
    </p:spTree>
    <p:extLst>
      <p:ext uri="{BB962C8B-B14F-4D97-AF65-F5344CB8AC3E}">
        <p14:creationId xmlns:p14="http://schemas.microsoft.com/office/powerpoint/2010/main" val="108214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egnaposto testo 63"/>
          <p:cNvSpPr>
            <a:spLocks noGrp="1"/>
          </p:cNvSpPr>
          <p:nvPr>
            <p:ph type="body" idx="10"/>
          </p:nvPr>
        </p:nvSpPr>
        <p:spPr>
          <a:xfrm>
            <a:off x="819949" y="909961"/>
            <a:ext cx="8233307" cy="934460"/>
          </a:xfrm>
          <a:prstGeom prst="rect">
            <a:avLst/>
          </a:prstGeom>
          <a:noFill/>
          <a:ln w="0" cmpd="sng">
            <a:noFill/>
            <a:prstDash val="solid"/>
          </a:ln>
        </p:spPr>
        <p:txBody>
          <a:bodyPr vert="horz" lIns="0" tIns="257775" rIns="0" bIns="0" anchor="t">
            <a:normAutofit fontScale="95000"/>
          </a:bodyPr>
          <a:lstStyle/>
          <a:p>
            <a:r>
              <a:rPr lang="it-IT" sz="3700" b="1" spc="702" dirty="0">
                <a:solidFill>
                  <a:srgbClr val="CC0000"/>
                </a:solidFill>
                <a:effectLst>
                  <a:outerShdw blurRad="38100" dist="38100" dir="2700000" algn="tl">
                    <a:srgbClr val="000000">
                      <a:alpha val="43137"/>
                    </a:srgbClr>
                  </a:outerShdw>
                </a:effectLst>
                <a:latin typeface="Arial Narrow" panose="02020603050405020304" pitchFamily="2"/>
              </a:rPr>
              <a:t>CHE COSA SONO I LEA? </a:t>
            </a:r>
          </a:p>
        </p:txBody>
      </p:sp>
      <p:sp>
        <p:nvSpPr>
          <p:cNvPr id="65" name="Segnaposto testo 64"/>
          <p:cNvSpPr>
            <a:spLocks noGrp="1"/>
          </p:cNvSpPr>
          <p:nvPr>
            <p:ph type="body" idx="10"/>
          </p:nvPr>
        </p:nvSpPr>
        <p:spPr>
          <a:xfrm>
            <a:off x="3157727" y="1900180"/>
            <a:ext cx="4028445" cy="4636601"/>
          </a:xfrm>
          <a:prstGeom prst="rect">
            <a:avLst/>
          </a:prstGeom>
          <a:noFill/>
          <a:ln w="0" cmpd="sng">
            <a:noFill/>
            <a:prstDash val="solid"/>
          </a:ln>
        </p:spPr>
        <p:txBody>
          <a:bodyPr vert="horz" lIns="0" tIns="217951" rIns="0" bIns="0" anchor="t">
            <a:normAutofit fontScale="95000"/>
          </a:bodyPr>
          <a:lstStyle/>
          <a:p>
            <a:pPr marR="573478" algn="l">
              <a:lnSpc>
                <a:spcPts val="2510"/>
              </a:lnSpc>
              <a:spcAft>
                <a:spcPts val="0"/>
              </a:spcAft>
            </a:pPr>
            <a:r>
              <a:rPr lang="it-IT" b="1" dirty="0">
                <a:solidFill>
                  <a:srgbClr val="001F5F"/>
                </a:solidFill>
                <a:effectLst>
                  <a:outerShdw blurRad="38100" dist="38100" dir="2700000" algn="tl">
                    <a:srgbClr val="000000">
                      <a:alpha val="43137"/>
                    </a:srgbClr>
                  </a:outerShdw>
                </a:effectLst>
                <a:latin typeface="Arial Narrow" panose="02020603050405020304" pitchFamily="2"/>
              </a:rPr>
              <a:t>Le prestazioni e i servizi che il Servizio Sanitario Nazionale è tenuto a fornire </a:t>
            </a:r>
          </a:p>
          <a:p>
            <a:pPr algn="l">
              <a:lnSpc>
                <a:spcPts val="2165"/>
              </a:lnSpc>
              <a:spcBef>
                <a:spcPts val="1911"/>
              </a:spcBef>
              <a:spcAft>
                <a:spcPts val="0"/>
              </a:spcAft>
            </a:pPr>
            <a:r>
              <a:rPr lang="it-IT" b="1" spc="51" dirty="0">
                <a:solidFill>
                  <a:srgbClr val="001F5F"/>
                </a:solidFill>
                <a:effectLst>
                  <a:outerShdw blurRad="38100" dist="38100" dir="2700000" algn="tl">
                    <a:srgbClr val="000000">
                      <a:alpha val="43137"/>
                    </a:srgbClr>
                  </a:outerShdw>
                </a:effectLst>
                <a:latin typeface="Arial Narrow" panose="02020603050405020304" pitchFamily="2"/>
              </a:rPr>
              <a:t>a tutti i cittadini, </a:t>
            </a:r>
          </a:p>
          <a:p>
            <a:pPr marR="417074" algn="l">
              <a:lnSpc>
                <a:spcPts val="2510"/>
              </a:lnSpc>
              <a:spcBef>
                <a:spcPts val="1623"/>
              </a:spcBef>
              <a:spcAft>
                <a:spcPts val="0"/>
              </a:spcAft>
            </a:pPr>
            <a:r>
              <a:rPr lang="it-IT" b="1" dirty="0">
                <a:solidFill>
                  <a:srgbClr val="001F5F"/>
                </a:solidFill>
                <a:effectLst>
                  <a:outerShdw blurRad="38100" dist="38100" dir="2700000" algn="tl">
                    <a:srgbClr val="000000">
                      <a:alpha val="43137"/>
                    </a:srgbClr>
                  </a:outerShdw>
                </a:effectLst>
                <a:latin typeface="Arial Narrow" panose="02020603050405020304" pitchFamily="2"/>
              </a:rPr>
              <a:t>gratuitamente o dietro pagamento di una quota di partecipazione (ticket), </a:t>
            </a:r>
          </a:p>
          <a:p>
            <a:pPr marR="52135" algn="l">
              <a:lnSpc>
                <a:spcPts val="2510"/>
              </a:lnSpc>
              <a:spcBef>
                <a:spcPts val="1614"/>
              </a:spcBef>
              <a:spcAft>
                <a:spcPts val="0"/>
              </a:spcAft>
            </a:pPr>
            <a:r>
              <a:rPr lang="it-IT" b="1" dirty="0">
                <a:solidFill>
                  <a:srgbClr val="001F5F"/>
                </a:solidFill>
                <a:effectLst>
                  <a:outerShdw blurRad="38100" dist="38100" dir="2700000" algn="tl">
                    <a:srgbClr val="000000">
                      <a:alpha val="43137"/>
                    </a:srgbClr>
                  </a:outerShdw>
                </a:effectLst>
                <a:latin typeface="Arial Narrow" panose="02020603050405020304" pitchFamily="2"/>
              </a:rPr>
              <a:t>con le risorse pubbliche raccolte attraverso la fiscalità generale </a:t>
            </a:r>
          </a:p>
        </p:txBody>
      </p:sp>
      <p:sp>
        <p:nvSpPr>
          <p:cNvPr id="68" name="Segnaposto testo 67"/>
          <p:cNvSpPr>
            <a:spLocks noGrp="1"/>
          </p:cNvSpPr>
          <p:nvPr>
            <p:ph type="body" idx="10"/>
          </p:nvPr>
        </p:nvSpPr>
        <p:spPr>
          <a:xfrm>
            <a:off x="6402882" y="2192308"/>
            <a:ext cx="2876506" cy="251989"/>
          </a:xfrm>
          <a:prstGeom prst="rect">
            <a:avLst/>
          </a:prstGeom>
          <a:noFill/>
          <a:ln w="0" cmpd="sng">
            <a:noFill/>
            <a:prstDash val="solid"/>
          </a:ln>
        </p:spPr>
        <p:txBody>
          <a:bodyPr vert="horz" lIns="0" tIns="0" rIns="0" bIns="0" anchor="t">
            <a:normAutofit fontScale="25000" lnSpcReduction="20000"/>
          </a:bodyPr>
          <a:lstStyle/>
          <a:p>
            <a:pPr algn="l">
              <a:lnSpc>
                <a:spcPts val="2052"/>
              </a:lnSpc>
              <a:spcAft>
                <a:spcPts val="0"/>
              </a:spcAft>
            </a:pPr>
            <a:endParaRPr lang="it-IT" spc="6" dirty="0">
              <a:solidFill>
                <a:srgbClr val="000000"/>
              </a:solidFill>
              <a:latin typeface="Arial Narrow" panose="02020603050405020304" pitchFamily="2"/>
            </a:endParaRPr>
          </a:p>
        </p:txBody>
      </p:sp>
      <p:sp>
        <p:nvSpPr>
          <p:cNvPr id="69" name="Segnaposto testo 68"/>
          <p:cNvSpPr>
            <a:spLocks noGrp="1"/>
          </p:cNvSpPr>
          <p:nvPr>
            <p:ph type="body" idx="10"/>
          </p:nvPr>
        </p:nvSpPr>
        <p:spPr>
          <a:xfrm>
            <a:off x="6442381" y="2509832"/>
            <a:ext cx="2188759" cy="251989"/>
          </a:xfrm>
          <a:prstGeom prst="rect">
            <a:avLst/>
          </a:prstGeom>
          <a:noFill/>
          <a:ln w="0" cmpd="sng">
            <a:noFill/>
            <a:prstDash val="solid"/>
          </a:ln>
        </p:spPr>
        <p:txBody>
          <a:bodyPr vert="horz" lIns="0" tIns="0" rIns="0" bIns="0" anchor="t">
            <a:normAutofit fontScale="25000" lnSpcReduction="20000"/>
          </a:bodyPr>
          <a:lstStyle/>
          <a:p>
            <a:pPr algn="l">
              <a:lnSpc>
                <a:spcPts val="2052"/>
              </a:lnSpc>
              <a:spcAft>
                <a:spcPts val="0"/>
              </a:spcAft>
            </a:pPr>
            <a:r>
              <a:rPr lang="it-IT" dirty="0">
                <a:solidFill>
                  <a:srgbClr val="000000"/>
                </a:solidFill>
                <a:latin typeface="Arial Narrow" panose="02020603050405020304" pitchFamily="2"/>
              </a:rPr>
              <a:t> </a:t>
            </a:r>
          </a:p>
        </p:txBody>
      </p:sp>
      <p:sp>
        <p:nvSpPr>
          <p:cNvPr id="70" name="Segnaposto testo 69"/>
          <p:cNvSpPr>
            <a:spLocks noGrp="1"/>
          </p:cNvSpPr>
          <p:nvPr>
            <p:ph type="body" idx="10"/>
          </p:nvPr>
        </p:nvSpPr>
        <p:spPr>
          <a:xfrm>
            <a:off x="6402884" y="4178120"/>
            <a:ext cx="2020907" cy="251989"/>
          </a:xfrm>
          <a:prstGeom prst="rect">
            <a:avLst/>
          </a:prstGeom>
          <a:noFill/>
          <a:ln w="0" cmpd="sng">
            <a:noFill/>
            <a:prstDash val="solid"/>
          </a:ln>
        </p:spPr>
        <p:txBody>
          <a:bodyPr vert="horz" lIns="0" tIns="0" rIns="0" bIns="0" anchor="t">
            <a:normAutofit fontScale="25000" lnSpcReduction="20000"/>
          </a:bodyPr>
          <a:lstStyle/>
          <a:p>
            <a:pPr algn="l">
              <a:lnSpc>
                <a:spcPts val="2052"/>
              </a:lnSpc>
              <a:spcAft>
                <a:spcPts val="0"/>
              </a:spcAft>
            </a:pPr>
            <a:endParaRPr lang="it-IT" dirty="0">
              <a:solidFill>
                <a:srgbClr val="000000"/>
              </a:solidFill>
              <a:latin typeface="Arial Narrow" panose="02020603050405020304" pitchFamily="2"/>
            </a:endParaRPr>
          </a:p>
        </p:txBody>
      </p:sp>
      <p:sp>
        <p:nvSpPr>
          <p:cNvPr id="71" name="Segnaposto testo 70"/>
          <p:cNvSpPr>
            <a:spLocks noGrp="1"/>
          </p:cNvSpPr>
          <p:nvPr>
            <p:ph type="body" idx="10"/>
          </p:nvPr>
        </p:nvSpPr>
        <p:spPr>
          <a:xfrm>
            <a:off x="6402881" y="6026044"/>
            <a:ext cx="2049873" cy="263889"/>
          </a:xfrm>
          <a:prstGeom prst="rect">
            <a:avLst/>
          </a:prstGeom>
          <a:noFill/>
          <a:ln w="0" cmpd="sng">
            <a:noFill/>
            <a:prstDash val="solid"/>
          </a:ln>
        </p:spPr>
        <p:txBody>
          <a:bodyPr vert="horz" lIns="0" tIns="0" rIns="0" bIns="0" anchor="t">
            <a:normAutofit fontScale="25000" lnSpcReduction="20000"/>
          </a:bodyPr>
          <a:lstStyle/>
          <a:p>
            <a:pPr algn="l">
              <a:lnSpc>
                <a:spcPts val="2165"/>
              </a:lnSpc>
              <a:spcAft>
                <a:spcPts val="23"/>
              </a:spcAft>
            </a:pPr>
            <a:endParaRPr lang="it-IT" spc="-6" dirty="0">
              <a:solidFill>
                <a:srgbClr val="000000"/>
              </a:solidFill>
              <a:latin typeface="Arial Narrow" panose="02020603050405020304" pitchFamily="2"/>
            </a:endParaRPr>
          </a:p>
        </p:txBody>
      </p:sp>
      <p:cxnSp>
        <p:nvCxnSpPr>
          <p:cNvPr id="72" name="Connettore 1 71"/>
          <p:cNvCxnSpPr/>
          <p:nvPr/>
        </p:nvCxnSpPr>
        <p:spPr>
          <a:xfrm>
            <a:off x="669922" y="910661"/>
            <a:ext cx="0" cy="1012156"/>
          </a:xfrm>
          <a:prstGeom prst="line">
            <a:avLst/>
          </a:prstGeom>
          <a:ln w="18415" cmpd="sng">
            <a:solidFill>
              <a:srgbClr val="1CACE3"/>
            </a:solidFill>
          </a:ln>
        </p:spPr>
      </p:cxnSp>
    </p:spTree>
    <p:extLst>
      <p:ext uri="{BB962C8B-B14F-4D97-AF65-F5344CB8AC3E}">
        <p14:creationId xmlns:p14="http://schemas.microsoft.com/office/powerpoint/2010/main" val="421604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egnaposto testo 16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68" name="Image.jpg"/>
          <p:cNvPicPr/>
          <p:nvPr/>
        </p:nvPicPr>
        <p:blipFill>
          <a:blip r:embed="rId2"/>
          <a:stretch>
            <a:fillRect/>
          </a:stretch>
        </p:blipFill>
        <p:spPr>
          <a:xfrm>
            <a:off x="8924292" y="502920"/>
            <a:ext cx="795655" cy="1298575"/>
          </a:xfrm>
          <a:prstGeom prst="rect">
            <a:avLst/>
          </a:prstGeom>
        </p:spPr>
      </p:pic>
      <p:sp>
        <p:nvSpPr>
          <p:cNvPr id="162" name="Segnaposto testo 161"/>
          <p:cNvSpPr>
            <a:spLocks noGrp="1"/>
          </p:cNvSpPr>
          <p:nvPr>
            <p:ph type="body" idx="10"/>
          </p:nvPr>
        </p:nvSpPr>
        <p:spPr>
          <a:xfrm>
            <a:off x="1496695" y="350520"/>
            <a:ext cx="6858000" cy="1894205"/>
          </a:xfrm>
          <a:prstGeom prst="rect">
            <a:avLst/>
          </a:prstGeom>
          <a:noFill/>
          <a:ln w="0" cmpd="sng">
            <a:noFill/>
            <a:prstDash val="solid"/>
          </a:ln>
        </p:spPr>
        <p:txBody>
          <a:bodyPr vert="horz" lIns="0" tIns="778236" rIns="0" bIns="0" anchor="t"/>
          <a:lstStyle/>
          <a:p>
            <a:pPr marL="45704" algn="l">
              <a:lnSpc>
                <a:spcPts val="4598"/>
              </a:lnSpc>
              <a:spcAft>
                <a:spcPts val="4165"/>
              </a:spcAft>
            </a:pPr>
            <a:r>
              <a:rPr lang="it-IT" sz="4000" b="1" spc="-50">
                <a:solidFill>
                  <a:srgbClr val="FF0000"/>
                </a:solidFill>
                <a:latin typeface="Arial" panose="02020603050405020304" pitchFamily="2"/>
              </a:rPr>
              <a:t>Cosa è una Organizzazione? </a:t>
            </a:r>
          </a:p>
        </p:txBody>
      </p:sp>
      <p:sp>
        <p:nvSpPr>
          <p:cNvPr id="163" name="Segnaposto testo 162"/>
          <p:cNvSpPr>
            <a:spLocks noGrp="1"/>
          </p:cNvSpPr>
          <p:nvPr>
            <p:ph type="body" idx="10"/>
          </p:nvPr>
        </p:nvSpPr>
        <p:spPr>
          <a:xfrm>
            <a:off x="1496695" y="2244725"/>
            <a:ext cx="6858000" cy="1135380"/>
          </a:xfrm>
          <a:prstGeom prst="rect">
            <a:avLst/>
          </a:prstGeom>
          <a:noFill/>
          <a:ln w="0" cmpd="sng">
            <a:noFill/>
            <a:prstDash val="solid"/>
          </a:ln>
        </p:spPr>
        <p:txBody>
          <a:bodyPr vert="horz" lIns="0" tIns="635" rIns="0" bIns="0" anchor="t"/>
          <a:lstStyle/>
          <a:p>
            <a:pPr marL="45704" algn="l">
              <a:lnSpc>
                <a:spcPts val="2900"/>
              </a:lnSpc>
            </a:pPr>
            <a:r>
              <a:rPr lang="it-IT" sz="2400" spc="-44">
                <a:solidFill>
                  <a:srgbClr val="000000"/>
                </a:solidFill>
                <a:latin typeface="Arial" panose="02020603050405020304" pitchFamily="2"/>
              </a:rPr>
              <a:t>L’insieme di risorse umane e strumentali e di </a:t>
            </a:r>
          </a:p>
          <a:p>
            <a:pPr marL="45704" algn="l">
              <a:lnSpc>
                <a:spcPts val="2900"/>
              </a:lnSpc>
            </a:pPr>
            <a:r>
              <a:rPr lang="it-IT" sz="2400" spc="-35">
                <a:solidFill>
                  <a:srgbClr val="000000"/>
                </a:solidFill>
                <a:latin typeface="Arial" panose="02020603050405020304" pitchFamily="2"/>
              </a:rPr>
              <a:t>attività che rispondono a criteri di divisione del </a:t>
            </a:r>
          </a:p>
          <a:p>
            <a:pPr marL="45704" algn="l">
              <a:lnSpc>
                <a:spcPts val="2900"/>
              </a:lnSpc>
              <a:spcAft>
                <a:spcPts val="245"/>
              </a:spcAft>
            </a:pPr>
            <a:r>
              <a:rPr lang="it-IT" sz="2400" spc="-44">
                <a:solidFill>
                  <a:srgbClr val="000000"/>
                </a:solidFill>
                <a:latin typeface="Arial" panose="02020603050405020304" pitchFamily="2"/>
              </a:rPr>
              <a:t>lavoro e coordinamento base ai principi di </a:t>
            </a:r>
          </a:p>
        </p:txBody>
      </p:sp>
      <p:sp>
        <p:nvSpPr>
          <p:cNvPr id="164" name="Segnaposto testo 163"/>
          <p:cNvSpPr>
            <a:spLocks noGrp="1"/>
          </p:cNvSpPr>
          <p:nvPr>
            <p:ph type="body" idx="10"/>
          </p:nvPr>
        </p:nvSpPr>
        <p:spPr>
          <a:xfrm>
            <a:off x="1496695" y="3380105"/>
            <a:ext cx="6858000" cy="1426845"/>
          </a:xfrm>
          <a:prstGeom prst="rect">
            <a:avLst/>
          </a:prstGeom>
          <a:noFill/>
          <a:ln w="0" cmpd="sng">
            <a:noFill/>
            <a:prstDash val="solid"/>
          </a:ln>
        </p:spPr>
        <p:txBody>
          <a:bodyPr vert="horz" lIns="0" tIns="0" rIns="0" bIns="0" anchor="t"/>
          <a:lstStyle/>
          <a:p>
            <a:pPr marL="45704" algn="l">
              <a:lnSpc>
                <a:spcPts val="3998"/>
              </a:lnSpc>
            </a:pPr>
            <a:r>
              <a:rPr lang="it-IT" sz="3700" b="1" spc="-30">
                <a:solidFill>
                  <a:srgbClr val="070260"/>
                </a:solidFill>
                <a:latin typeface="Arial" panose="02020603050405020304" pitchFamily="2"/>
              </a:rPr>
              <a:t>Efficacia </a:t>
            </a:r>
          </a:p>
          <a:p>
            <a:pPr marL="45704" algn="l">
              <a:lnSpc>
                <a:spcPts val="2700"/>
              </a:lnSpc>
              <a:spcBef>
                <a:spcPts val="130"/>
              </a:spcBef>
            </a:pPr>
            <a:r>
              <a:rPr lang="it-IT" sz="2400" b="1">
                <a:solidFill>
                  <a:srgbClr val="000000"/>
                </a:solidFill>
                <a:latin typeface="Arial" panose="02020603050405020304" pitchFamily="2"/>
              </a:rPr>
              <a:t>+ </a:t>
            </a:r>
          </a:p>
          <a:p>
            <a:pPr marL="45704" algn="l">
              <a:lnSpc>
                <a:spcPts val="3998"/>
              </a:lnSpc>
              <a:spcBef>
                <a:spcPts val="270"/>
              </a:spcBef>
            </a:pPr>
            <a:r>
              <a:rPr lang="it-IT" sz="3700" b="1" spc="-30">
                <a:solidFill>
                  <a:srgbClr val="070260"/>
                </a:solidFill>
                <a:latin typeface="Arial" panose="02020603050405020304" pitchFamily="2"/>
              </a:rPr>
              <a:t>Efficienza </a:t>
            </a:r>
          </a:p>
        </p:txBody>
      </p:sp>
      <p:sp>
        <p:nvSpPr>
          <p:cNvPr id="165" name="Segnaposto testo 164"/>
          <p:cNvSpPr>
            <a:spLocks noGrp="1"/>
          </p:cNvSpPr>
          <p:nvPr>
            <p:ph type="body" idx="10"/>
          </p:nvPr>
        </p:nvSpPr>
        <p:spPr>
          <a:xfrm>
            <a:off x="1496695" y="4806950"/>
            <a:ext cx="6858000" cy="401955"/>
          </a:xfrm>
          <a:prstGeom prst="rect">
            <a:avLst/>
          </a:prstGeom>
          <a:noFill/>
          <a:ln w="0" cmpd="sng">
            <a:noFill/>
            <a:prstDash val="solid"/>
          </a:ln>
        </p:spPr>
        <p:txBody>
          <a:bodyPr vert="horz" lIns="0" tIns="0" rIns="0" bIns="0" anchor="t"/>
          <a:lstStyle/>
          <a:p>
            <a:pPr marL="45704" algn="l">
              <a:lnSpc>
                <a:spcPts val="2900"/>
              </a:lnSpc>
              <a:spcAft>
                <a:spcPts val="245"/>
              </a:spcAft>
            </a:pPr>
            <a:r>
              <a:rPr lang="it-IT" sz="2400" spc="-40">
                <a:solidFill>
                  <a:srgbClr val="000000"/>
                </a:solidFill>
                <a:latin typeface="Arial" panose="02020603050405020304" pitchFamily="2"/>
              </a:rPr>
              <a:t>e finalizzato al raggiungimento di uno o più </a:t>
            </a:r>
          </a:p>
        </p:txBody>
      </p:sp>
      <p:sp>
        <p:nvSpPr>
          <p:cNvPr id="166" name="Segnaposto testo 165"/>
          <p:cNvSpPr>
            <a:spLocks noGrp="1"/>
          </p:cNvSpPr>
          <p:nvPr>
            <p:ph type="body" idx="10"/>
          </p:nvPr>
        </p:nvSpPr>
        <p:spPr>
          <a:xfrm>
            <a:off x="1496695" y="5208907"/>
            <a:ext cx="6858000" cy="2002790"/>
          </a:xfrm>
          <a:prstGeom prst="rect">
            <a:avLst/>
          </a:prstGeom>
          <a:noFill/>
          <a:ln w="0" cmpd="sng">
            <a:noFill/>
            <a:prstDash val="solid"/>
          </a:ln>
        </p:spPr>
        <p:txBody>
          <a:bodyPr vert="horz" lIns="0" tIns="0" rIns="0" bIns="0" anchor="t">
            <a:normAutofit fontScale="95000"/>
          </a:bodyPr>
          <a:lstStyle/>
          <a:p>
            <a:pPr marL="45704" algn="l">
              <a:lnSpc>
                <a:spcPts val="3998"/>
              </a:lnSpc>
              <a:spcAft>
                <a:spcPts val="11686"/>
              </a:spcAft>
            </a:pPr>
            <a:r>
              <a:rPr lang="it-IT" sz="3700" b="1" spc="-95">
                <a:solidFill>
                  <a:srgbClr val="070260"/>
                </a:solidFill>
                <a:latin typeface="Arial" panose="02020603050405020304" pitchFamily="2"/>
              </a:rPr>
              <a:t>Fini </a:t>
            </a:r>
          </a:p>
        </p:txBody>
      </p:sp>
      <p:cxnSp>
        <p:nvCxnSpPr>
          <p:cNvPr id="169" name="Connettore 1 168"/>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egnaposto testo 1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76" name="Image.jpg"/>
          <p:cNvPicPr/>
          <p:nvPr/>
        </p:nvPicPr>
        <p:blipFill>
          <a:blip r:embed="rId2"/>
          <a:stretch>
            <a:fillRect/>
          </a:stretch>
        </p:blipFill>
        <p:spPr>
          <a:xfrm>
            <a:off x="8924292" y="502920"/>
            <a:ext cx="795655" cy="1298575"/>
          </a:xfrm>
          <a:prstGeom prst="rect">
            <a:avLst/>
          </a:prstGeom>
        </p:spPr>
      </p:pic>
      <p:graphicFrame>
        <p:nvGraphicFramePr>
          <p:cNvPr id="175" name="table 175"/>
          <p:cNvGraphicFramePr>
            <a:graphicFrameLocks noGrp="1"/>
          </p:cNvGraphicFramePr>
          <p:nvPr/>
        </p:nvGraphicFramePr>
        <p:xfrm>
          <a:off x="1417320" y="487681"/>
          <a:ext cx="8305801" cy="1639570"/>
        </p:xfrm>
        <a:graphic>
          <a:graphicData uri="http://schemas.openxmlformats.org/drawingml/2006/table">
            <a:tbl>
              <a:tblPr/>
              <a:tblGrid>
                <a:gridCol w="73183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1541780">
                <a:tc>
                  <a:txBody>
                    <a:bodyPr/>
                    <a:lstStyle/>
                    <a:p>
                      <a:pPr marL="0" marR="1243965" indent="0" algn="r">
                        <a:lnSpc>
                          <a:spcPts val="5400"/>
                        </a:lnSpc>
                        <a:spcBef>
                          <a:spcPts val="5100"/>
                        </a:spcBef>
                        <a:spcAft>
                          <a:spcPts val="1535"/>
                        </a:spcAft>
                      </a:pPr>
                      <a:r>
                        <a:rPr lang="it-IT" sz="4900" b="1" spc="0">
                          <a:solidFill>
                            <a:srgbClr val="FF0000"/>
                          </a:solidFill>
                          <a:latin typeface="Arial" panose="02020603050405020304" pitchFamily="2"/>
                        </a:rPr>
                        <a:t>Cosa è una Azienda?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77" name="Segnaposto testo 176"/>
          <p:cNvSpPr>
            <a:spLocks noGrp="1"/>
          </p:cNvSpPr>
          <p:nvPr>
            <p:ph type="body" idx="10"/>
          </p:nvPr>
        </p:nvSpPr>
        <p:spPr>
          <a:xfrm>
            <a:off x="1417320" y="2249805"/>
            <a:ext cx="8305800" cy="728980"/>
          </a:xfrm>
          <a:prstGeom prst="rect">
            <a:avLst/>
          </a:prstGeom>
          <a:noFill/>
          <a:ln w="0" cmpd="sng">
            <a:noFill/>
            <a:prstDash val="solid"/>
          </a:ln>
        </p:spPr>
        <p:txBody>
          <a:bodyPr vert="horz" lIns="0" tIns="0" rIns="0" bIns="0" anchor="t"/>
          <a:lstStyle/>
          <a:p>
            <a:pPr marL="137112" algn="l">
              <a:lnSpc>
                <a:spcPts val="2798"/>
              </a:lnSpc>
            </a:pPr>
            <a:r>
              <a:rPr lang="it-IT" sz="2400" spc="-40">
                <a:solidFill>
                  <a:srgbClr val="000000"/>
                </a:solidFill>
                <a:latin typeface="Arial" panose="02020603050405020304" pitchFamily="2"/>
              </a:rPr>
              <a:t>Il complesso dei beni organizzati dall’imprenditore per </a:t>
            </a:r>
          </a:p>
          <a:p>
            <a:pPr marL="137112" algn="l">
              <a:lnSpc>
                <a:spcPts val="2798"/>
              </a:lnSpc>
            </a:pPr>
            <a:r>
              <a:rPr lang="it-IT" sz="2400" spc="-44">
                <a:solidFill>
                  <a:srgbClr val="000000"/>
                </a:solidFill>
                <a:latin typeface="Arial" panose="02020603050405020304" pitchFamily="2"/>
              </a:rPr>
              <a:t>l’esercizio dell’impresa. </a:t>
            </a:r>
          </a:p>
        </p:txBody>
      </p:sp>
      <p:sp>
        <p:nvSpPr>
          <p:cNvPr id="178" name="Segnaposto testo 177"/>
          <p:cNvSpPr>
            <a:spLocks noGrp="1"/>
          </p:cNvSpPr>
          <p:nvPr>
            <p:ph type="body" idx="10"/>
          </p:nvPr>
        </p:nvSpPr>
        <p:spPr>
          <a:xfrm>
            <a:off x="1417320" y="2978786"/>
            <a:ext cx="8305800" cy="300990"/>
          </a:xfrm>
          <a:prstGeom prst="rect">
            <a:avLst/>
          </a:prstGeom>
          <a:noFill/>
          <a:ln w="0" cmpd="sng">
            <a:noFill/>
            <a:prstDash val="solid"/>
          </a:ln>
        </p:spPr>
        <p:txBody>
          <a:bodyPr vert="horz" lIns="0" tIns="635" rIns="0" bIns="0" anchor="t"/>
          <a:lstStyle/>
          <a:p>
            <a:pPr marL="137112" algn="l">
              <a:lnSpc>
                <a:spcPts val="1100"/>
              </a:lnSpc>
              <a:spcAft>
                <a:spcPts val="1170"/>
              </a:spcAft>
            </a:pPr>
            <a:r>
              <a:rPr lang="it-IT" sz="1000" spc="-5">
                <a:solidFill>
                  <a:srgbClr val="000000"/>
                </a:solidFill>
                <a:latin typeface="Arial" panose="02020603050405020304" pitchFamily="2"/>
              </a:rPr>
              <a:t>Art. 2555 Codice Civile </a:t>
            </a:r>
          </a:p>
        </p:txBody>
      </p:sp>
      <p:sp>
        <p:nvSpPr>
          <p:cNvPr id="179" name="Segnaposto testo 178"/>
          <p:cNvSpPr>
            <a:spLocks noGrp="1"/>
          </p:cNvSpPr>
          <p:nvPr>
            <p:ph type="body" idx="10"/>
          </p:nvPr>
        </p:nvSpPr>
        <p:spPr>
          <a:xfrm>
            <a:off x="1417320" y="3279777"/>
            <a:ext cx="8305800" cy="2538095"/>
          </a:xfrm>
          <a:prstGeom prst="rect">
            <a:avLst/>
          </a:prstGeom>
          <a:noFill/>
          <a:ln w="0" cmpd="sng">
            <a:noFill/>
            <a:prstDash val="solid"/>
          </a:ln>
        </p:spPr>
        <p:txBody>
          <a:bodyPr vert="horz" lIns="0" tIns="635" rIns="0" bIns="0" anchor="t"/>
          <a:lstStyle/>
          <a:p>
            <a:pPr marL="137112" algn="just">
              <a:lnSpc>
                <a:spcPts val="2900"/>
              </a:lnSpc>
            </a:pPr>
            <a:r>
              <a:rPr lang="it-IT" sz="2400" spc="-55">
                <a:solidFill>
                  <a:srgbClr val="000000"/>
                </a:solidFill>
                <a:latin typeface="Arial" panose="02020603050405020304" pitchFamily="2"/>
              </a:rPr>
              <a:t>Elementi essenziali: </a:t>
            </a:r>
          </a:p>
          <a:p>
            <a:pPr marL="137112" indent="182814" algn="just">
              <a:lnSpc>
                <a:spcPts val="2900"/>
              </a:lnSpc>
              <a:buFont typeface="Symbol"/>
              <a:buChar char="·"/>
            </a:pPr>
            <a:r>
              <a:rPr lang="it-IT" sz="2400" spc="-44">
                <a:solidFill>
                  <a:srgbClr val="000000"/>
                </a:solidFill>
                <a:latin typeface="Arial" panose="02020603050405020304" pitchFamily="2"/>
              </a:rPr>
              <a:t>Risorse umane </a:t>
            </a:r>
          </a:p>
          <a:p>
            <a:pPr marL="137112" indent="182814" algn="just">
              <a:lnSpc>
                <a:spcPts val="2900"/>
              </a:lnSpc>
              <a:buFont typeface="Symbol"/>
              <a:buChar char="·"/>
            </a:pPr>
            <a:r>
              <a:rPr lang="it-IT" sz="2400" spc="-44">
                <a:solidFill>
                  <a:srgbClr val="000000"/>
                </a:solidFill>
                <a:latin typeface="Arial" panose="02020603050405020304" pitchFamily="2"/>
              </a:rPr>
              <a:t>Risorse economiche </a:t>
            </a:r>
          </a:p>
          <a:p>
            <a:pPr marL="137112" indent="182814" algn="just">
              <a:lnSpc>
                <a:spcPts val="2900"/>
              </a:lnSpc>
              <a:buFont typeface="Symbol"/>
              <a:buChar char="·"/>
            </a:pPr>
            <a:r>
              <a:rPr lang="it-IT" sz="2400" spc="-40">
                <a:solidFill>
                  <a:srgbClr val="000000"/>
                </a:solidFill>
                <a:latin typeface="Arial" panose="02020603050405020304" pitchFamily="2"/>
              </a:rPr>
              <a:t>Struttura organizzativa </a:t>
            </a:r>
          </a:p>
          <a:p>
            <a:pPr marL="137112" indent="182814" algn="just">
              <a:lnSpc>
                <a:spcPts val="2900"/>
              </a:lnSpc>
              <a:buFont typeface="Symbol"/>
              <a:buChar char="·"/>
            </a:pPr>
            <a:r>
              <a:rPr lang="it-IT" sz="2400" spc="-44">
                <a:solidFill>
                  <a:srgbClr val="000000"/>
                </a:solidFill>
                <a:latin typeface="Arial" panose="02020603050405020304" pitchFamily="2"/>
              </a:rPr>
              <a:t>Attività al fine di </a:t>
            </a:r>
          </a:p>
          <a:p>
            <a:pPr marL="137112" algn="just">
              <a:lnSpc>
                <a:spcPts val="5000"/>
              </a:lnSpc>
              <a:spcBef>
                <a:spcPts val="315"/>
              </a:spcBef>
              <a:spcAft>
                <a:spcPts val="260"/>
              </a:spcAft>
            </a:pPr>
            <a:r>
              <a:rPr lang="it-IT" sz="4400" b="1" spc="-10">
                <a:solidFill>
                  <a:srgbClr val="009999"/>
                </a:solidFill>
                <a:latin typeface="Arial" panose="02020603050405020304" pitchFamily="2"/>
              </a:rPr>
              <a:t>creare ricchezza mediante </a:t>
            </a:r>
          </a:p>
        </p:txBody>
      </p:sp>
      <p:sp>
        <p:nvSpPr>
          <p:cNvPr id="180" name="Segnaposto testo 179"/>
          <p:cNvSpPr>
            <a:spLocks noGrp="1"/>
          </p:cNvSpPr>
          <p:nvPr>
            <p:ph type="body" idx="10"/>
          </p:nvPr>
        </p:nvSpPr>
        <p:spPr>
          <a:xfrm>
            <a:off x="1417320" y="5817872"/>
            <a:ext cx="8305800" cy="1393825"/>
          </a:xfrm>
          <a:prstGeom prst="rect">
            <a:avLst/>
          </a:prstGeom>
          <a:noFill/>
          <a:ln w="0" cmpd="sng">
            <a:noFill/>
            <a:prstDash val="solid"/>
          </a:ln>
        </p:spPr>
        <p:txBody>
          <a:bodyPr vert="horz" lIns="0" tIns="1905" rIns="0" bIns="0" anchor="t"/>
          <a:lstStyle/>
          <a:p>
            <a:pPr marL="137112" algn="l">
              <a:lnSpc>
                <a:spcPts val="5000"/>
              </a:lnSpc>
              <a:spcAft>
                <a:spcPts val="5923"/>
              </a:spcAft>
            </a:pPr>
            <a:r>
              <a:rPr lang="it-IT" sz="4400" b="1" spc="-15">
                <a:solidFill>
                  <a:srgbClr val="009999"/>
                </a:solidFill>
                <a:latin typeface="Arial" panose="02020603050405020304" pitchFamily="2"/>
              </a:rPr>
              <a:t>produzione e vendita di beni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egnaposto testo 1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85" name="Image.jpg"/>
          <p:cNvPicPr/>
          <p:nvPr/>
        </p:nvPicPr>
        <p:blipFill>
          <a:blip r:embed="rId2"/>
          <a:stretch>
            <a:fillRect/>
          </a:stretch>
        </p:blipFill>
        <p:spPr>
          <a:xfrm>
            <a:off x="8924292" y="502920"/>
            <a:ext cx="795655" cy="1298575"/>
          </a:xfrm>
          <a:prstGeom prst="rect">
            <a:avLst/>
          </a:prstGeom>
        </p:spPr>
      </p:pic>
      <p:sp>
        <p:nvSpPr>
          <p:cNvPr id="186" name="Segnaposto testo 185"/>
          <p:cNvSpPr>
            <a:spLocks noGrp="1"/>
          </p:cNvSpPr>
          <p:nvPr>
            <p:ph type="body" idx="10"/>
          </p:nvPr>
        </p:nvSpPr>
        <p:spPr>
          <a:xfrm>
            <a:off x="1341119" y="350522"/>
            <a:ext cx="7442201" cy="1751965"/>
          </a:xfrm>
          <a:prstGeom prst="rect">
            <a:avLst/>
          </a:prstGeom>
          <a:noFill/>
          <a:ln w="0" cmpd="sng">
            <a:noFill/>
            <a:prstDash val="solid"/>
          </a:ln>
        </p:spPr>
        <p:txBody>
          <a:bodyPr vert="horz" lIns="0" tIns="686828" rIns="0" bIns="0" anchor="t">
            <a:normAutofit fontScale="95000"/>
          </a:bodyPr>
          <a:lstStyle/>
          <a:p>
            <a:pPr algn="l">
              <a:lnSpc>
                <a:spcPts val="5498"/>
              </a:lnSpc>
              <a:spcAft>
                <a:spcPts val="2820"/>
              </a:spcAft>
            </a:pPr>
            <a:r>
              <a:rPr lang="it-IT" sz="4800" b="1" spc="95">
                <a:solidFill>
                  <a:srgbClr val="FF0000"/>
                </a:solidFill>
                <a:latin typeface="Arial" panose="02020603050405020304" pitchFamily="2"/>
              </a:rPr>
              <a:t>Progettare una Azienda </a:t>
            </a:r>
          </a:p>
        </p:txBody>
      </p:sp>
      <p:sp>
        <p:nvSpPr>
          <p:cNvPr id="187" name="Segnaposto testo 186"/>
          <p:cNvSpPr>
            <a:spLocks noGrp="1"/>
          </p:cNvSpPr>
          <p:nvPr>
            <p:ph type="body" idx="10"/>
          </p:nvPr>
        </p:nvSpPr>
        <p:spPr>
          <a:xfrm>
            <a:off x="1341119" y="2102485"/>
            <a:ext cx="7442201" cy="5109210"/>
          </a:xfrm>
          <a:prstGeom prst="rect">
            <a:avLst/>
          </a:prstGeom>
          <a:noFill/>
          <a:ln w="0" cmpd="sng">
            <a:noFill/>
            <a:prstDash val="solid"/>
          </a:ln>
        </p:spPr>
        <p:txBody>
          <a:bodyPr vert="horz" lIns="0" tIns="19043" rIns="0" bIns="0" anchor="t">
            <a:normAutofit fontScale="95000"/>
          </a:bodyPr>
          <a:lstStyle/>
          <a:p>
            <a:pPr algn="just">
              <a:lnSpc>
                <a:spcPts val="2798"/>
              </a:lnSpc>
            </a:pPr>
            <a:r>
              <a:rPr lang="it-IT" sz="2600" spc="-5">
                <a:solidFill>
                  <a:srgbClr val="000000"/>
                </a:solidFill>
                <a:latin typeface="Arial" panose="02020603050405020304" pitchFamily="2"/>
              </a:rPr>
              <a:t>Divisione del lavoro (analisi dei processi produttivi, </a:t>
            </a:r>
          </a:p>
          <a:p>
            <a:pPr marL="319926" algn="just">
              <a:lnSpc>
                <a:spcPts val="2798"/>
              </a:lnSpc>
            </a:pPr>
            <a:r>
              <a:rPr lang="it-IT" sz="2600">
                <a:solidFill>
                  <a:srgbClr val="000000"/>
                </a:solidFill>
                <a:latin typeface="Arial" panose="02020603050405020304" pitchFamily="2"/>
              </a:rPr>
              <a:t>individuazione delle aree di complessità </a:t>
            </a:r>
          </a:p>
          <a:p>
            <a:pPr algn="just">
              <a:lnSpc>
                <a:spcPts val="2100"/>
              </a:lnSpc>
              <a:spcBef>
                <a:spcPts val="1855"/>
              </a:spcBef>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Divisione dei compiti alle posizioni (definizione di </a:t>
            </a:r>
          </a:p>
          <a:p>
            <a:pPr marL="319926" algn="just">
              <a:lnSpc>
                <a:spcPts val="2300"/>
              </a:lnSpc>
            </a:pPr>
            <a:r>
              <a:rPr lang="it-IT" sz="2600" spc="-5">
                <a:solidFill>
                  <a:srgbClr val="000000"/>
                </a:solidFill>
                <a:latin typeface="Arial" panose="02020603050405020304" pitchFamily="2"/>
              </a:rPr>
              <a:t>responsabilità/mansioni) </a:t>
            </a:r>
          </a:p>
          <a:p>
            <a:pPr algn="just">
              <a:lnSpc>
                <a:spcPts val="2100"/>
              </a:lnSpc>
              <a:spcBef>
                <a:spcPts val="1855"/>
              </a:spcBef>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Organizzazione della leadership (chi orienta le </a:t>
            </a:r>
          </a:p>
          <a:p>
            <a:pPr marL="319926" algn="just">
              <a:lnSpc>
                <a:spcPts val="2300"/>
              </a:lnSpc>
            </a:pPr>
            <a:r>
              <a:rPr lang="it-IT" sz="2600" spc="-10">
                <a:solidFill>
                  <a:srgbClr val="000000"/>
                </a:solidFill>
                <a:latin typeface="Arial" panose="02020603050405020304" pitchFamily="2"/>
              </a:rPr>
              <a:t>attività) </a:t>
            </a:r>
          </a:p>
          <a:p>
            <a:pPr algn="just">
              <a:lnSpc>
                <a:spcPts val="2100"/>
              </a:lnSpc>
              <a:spcBef>
                <a:spcPts val="1855"/>
              </a:spcBef>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Subordinazione degli interessi individuali al fine </a:t>
            </a:r>
          </a:p>
          <a:p>
            <a:pPr marL="319926" algn="just">
              <a:lnSpc>
                <a:spcPts val="2300"/>
              </a:lnSpc>
            </a:pPr>
            <a:r>
              <a:rPr lang="it-IT" sz="2600" spc="-25">
                <a:solidFill>
                  <a:srgbClr val="000000"/>
                </a:solidFill>
                <a:latin typeface="Arial" panose="02020603050405020304" pitchFamily="2"/>
              </a:rPr>
              <a:t>comune </a:t>
            </a:r>
          </a:p>
          <a:p>
            <a:pPr algn="just">
              <a:lnSpc>
                <a:spcPts val="2798"/>
              </a:lnSpc>
              <a:spcBef>
                <a:spcPts val="1855"/>
              </a:spcBef>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Retribuzione </a:t>
            </a:r>
          </a:p>
          <a:p>
            <a:pPr algn="just">
              <a:lnSpc>
                <a:spcPts val="2798"/>
              </a:lnSpc>
              <a:spcBef>
                <a:spcPts val="625"/>
              </a:spcBef>
              <a:spcAft>
                <a:spcPts val="7606"/>
              </a:spcAft>
            </a:pPr>
            <a:r>
              <a:rPr lang="it-IT" sz="7600" b="1" spc="-15">
                <a:solidFill>
                  <a:srgbClr val="330066"/>
                </a:solidFill>
                <a:latin typeface="Arial" panose="02020603050405020304" pitchFamily="2"/>
              </a:rPr>
              <a:t>.</a:t>
            </a:r>
            <a:r>
              <a:rPr lang="it-IT" sz="2600" spc="-15">
                <a:solidFill>
                  <a:srgbClr val="000000"/>
                </a:solidFill>
                <a:latin typeface="Arial" panose="02020603050405020304" pitchFamily="2"/>
              </a:rPr>
              <a:t> Spirito di iniziativa </a:t>
            </a:r>
          </a:p>
        </p:txBody>
      </p:sp>
      <p:cxnSp>
        <p:nvCxnSpPr>
          <p:cNvPr id="188" name="Connettore 1 187"/>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egnaposto testo 1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95" name="Image.jpg"/>
          <p:cNvPicPr/>
          <p:nvPr/>
        </p:nvPicPr>
        <p:blipFill>
          <a:blip r:embed="rId2"/>
          <a:stretch>
            <a:fillRect/>
          </a:stretch>
        </p:blipFill>
        <p:spPr>
          <a:xfrm>
            <a:off x="8924292" y="502920"/>
            <a:ext cx="795655" cy="1298575"/>
          </a:xfrm>
          <a:prstGeom prst="rect">
            <a:avLst/>
          </a:prstGeom>
        </p:spPr>
      </p:pic>
      <p:graphicFrame>
        <p:nvGraphicFramePr>
          <p:cNvPr id="194" name="table 194"/>
          <p:cNvGraphicFramePr>
            <a:graphicFrameLocks noGrp="1"/>
          </p:cNvGraphicFramePr>
          <p:nvPr>
            <p:extLst>
              <p:ext uri="{D42A27DB-BD31-4B8C-83A1-F6EECF244321}">
                <p14:modId xmlns:p14="http://schemas.microsoft.com/office/powerpoint/2010/main" val="273085827"/>
              </p:ext>
            </p:extLst>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2932430" indent="0" algn="r">
                        <a:lnSpc>
                          <a:spcPts val="5400"/>
                        </a:lnSpc>
                        <a:spcBef>
                          <a:spcPts val="4330"/>
                        </a:spcBef>
                        <a:spcAft>
                          <a:spcPts val="2305"/>
                        </a:spcAft>
                      </a:pPr>
                      <a:r>
                        <a:rPr lang="it-IT" sz="4400" b="1" spc="0" dirty="0" smtClean="0">
                          <a:solidFill>
                            <a:srgbClr val="FF0000"/>
                          </a:solidFill>
                          <a:latin typeface="Arial" panose="02020603050405020304" pitchFamily="2"/>
                        </a:rPr>
                        <a:t>Coordinamento </a:t>
                      </a:r>
                      <a:endParaRPr lang="it-IT" sz="4400" b="1" spc="0" dirty="0">
                        <a:solidFill>
                          <a:srgbClr val="FF0000"/>
                        </a:solidFill>
                        <a:latin typeface="Arial" panose="02020603050405020304" pitchFamily="2"/>
                      </a:endParaRP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96" name="Segnaposto testo 195"/>
          <p:cNvSpPr>
            <a:spLocks noGrp="1"/>
          </p:cNvSpPr>
          <p:nvPr>
            <p:ph type="body" idx="10"/>
          </p:nvPr>
        </p:nvSpPr>
        <p:spPr>
          <a:xfrm>
            <a:off x="1337945" y="2672715"/>
            <a:ext cx="8382000" cy="4538980"/>
          </a:xfrm>
          <a:prstGeom prst="rect">
            <a:avLst/>
          </a:prstGeom>
          <a:noFill/>
          <a:ln w="0" cmpd="sng">
            <a:noFill/>
            <a:prstDash val="solid"/>
          </a:ln>
        </p:spPr>
        <p:txBody>
          <a:bodyPr vert="horz" lIns="0" tIns="0" rIns="0" bIns="0" anchor="t"/>
          <a:lstStyle/>
          <a:p>
            <a:pPr marL="319926" algn="just">
              <a:lnSpc>
                <a:spcPts val="3599"/>
              </a:lnSpc>
            </a:pPr>
            <a:r>
              <a:rPr lang="it-IT" sz="3000" spc="-5">
                <a:solidFill>
                  <a:srgbClr val="000000"/>
                </a:solidFill>
                <a:latin typeface="Arial" panose="02020603050405020304" pitchFamily="2"/>
              </a:rPr>
              <a:t>Mettere insieme, integrare, armonizzare il </a:t>
            </a:r>
          </a:p>
          <a:p>
            <a:pPr marL="319926" algn="just">
              <a:lnSpc>
                <a:spcPts val="3599"/>
              </a:lnSpc>
            </a:pPr>
            <a:r>
              <a:rPr lang="it-IT" sz="3000" spc="-5">
                <a:solidFill>
                  <a:srgbClr val="000000"/>
                </a:solidFill>
                <a:latin typeface="Arial" panose="02020603050405020304" pitchFamily="2"/>
              </a:rPr>
              <a:t>lavoro di più soggetti, appartenenti alla </a:t>
            </a:r>
          </a:p>
          <a:p>
            <a:pPr marL="319926" algn="just">
              <a:lnSpc>
                <a:spcPts val="3599"/>
              </a:lnSpc>
            </a:pPr>
            <a:r>
              <a:rPr lang="it-IT" sz="3000">
                <a:solidFill>
                  <a:srgbClr val="000000"/>
                </a:solidFill>
                <a:latin typeface="Arial" panose="02020603050405020304" pitchFamily="2"/>
              </a:rPr>
              <a:t>stessa o a diverse unità operative per evitare </a:t>
            </a:r>
          </a:p>
          <a:p>
            <a:pPr marL="319926" algn="just">
              <a:lnSpc>
                <a:spcPts val="3599"/>
              </a:lnSpc>
            </a:pPr>
            <a:r>
              <a:rPr lang="it-IT" sz="3000" spc="-5">
                <a:solidFill>
                  <a:srgbClr val="000000"/>
                </a:solidFill>
                <a:latin typeface="Arial" panose="02020603050405020304" pitchFamily="2"/>
              </a:rPr>
              <a:t>duplicazioni, sovrapposizioni, lacune e </a:t>
            </a:r>
          </a:p>
          <a:p>
            <a:pPr marL="319926" algn="just">
              <a:lnSpc>
                <a:spcPts val="3599"/>
              </a:lnSpc>
            </a:pPr>
            <a:r>
              <a:rPr lang="it-IT" sz="3000" spc="-10">
                <a:solidFill>
                  <a:srgbClr val="000000"/>
                </a:solidFill>
                <a:latin typeface="Arial" panose="02020603050405020304" pitchFamily="2"/>
              </a:rPr>
              <a:t>migliorare efficacia ed efficienza. </a:t>
            </a:r>
          </a:p>
          <a:p>
            <a:pPr marL="319926" algn="just">
              <a:lnSpc>
                <a:spcPts val="3599"/>
              </a:lnSpc>
              <a:spcBef>
                <a:spcPts val="720"/>
              </a:spcBef>
            </a:pPr>
            <a:r>
              <a:rPr lang="it-IT" sz="3000" spc="-10">
                <a:solidFill>
                  <a:srgbClr val="000000"/>
                </a:solidFill>
                <a:latin typeface="Arial" panose="02020603050405020304" pitchFamily="2"/>
              </a:rPr>
              <a:t>L’esigenza cresce con il crescere di </a:t>
            </a:r>
          </a:p>
          <a:p>
            <a:pPr marL="319926" algn="just">
              <a:lnSpc>
                <a:spcPts val="3599"/>
              </a:lnSpc>
              <a:spcAft>
                <a:spcPts val="9807"/>
              </a:spcAft>
            </a:pPr>
            <a:r>
              <a:rPr lang="it-IT" sz="3000">
                <a:solidFill>
                  <a:srgbClr val="000000"/>
                </a:solidFill>
                <a:latin typeface="Arial" panose="02020603050405020304" pitchFamily="2"/>
              </a:rPr>
              <a:t>differenziazione, dimensioni, complessità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egnaposto testo 1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03" name="Image.jpg"/>
          <p:cNvPicPr/>
          <p:nvPr/>
        </p:nvPicPr>
        <p:blipFill>
          <a:blip r:embed="rId2"/>
          <a:stretch>
            <a:fillRect/>
          </a:stretch>
        </p:blipFill>
        <p:spPr>
          <a:xfrm>
            <a:off x="8924292" y="502920"/>
            <a:ext cx="795655" cy="1298575"/>
          </a:xfrm>
          <a:prstGeom prst="rect">
            <a:avLst/>
          </a:prstGeom>
        </p:spPr>
      </p:pic>
      <p:graphicFrame>
        <p:nvGraphicFramePr>
          <p:cNvPr id="202" name="table 202"/>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2727960" indent="0" algn="r">
                        <a:lnSpc>
                          <a:spcPts val="5400"/>
                        </a:lnSpc>
                        <a:spcBef>
                          <a:spcPts val="4330"/>
                        </a:spcBef>
                        <a:spcAft>
                          <a:spcPts val="2305"/>
                        </a:spcAft>
                      </a:pPr>
                      <a:r>
                        <a:rPr lang="it-IT" sz="4900" b="1" spc="-75">
                          <a:solidFill>
                            <a:srgbClr val="FF0000"/>
                          </a:solidFill>
                          <a:latin typeface="Arial" panose="02020603050405020304" pitchFamily="2"/>
                        </a:rPr>
                        <a:t>Formalizzazione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04" name="Segnaposto testo 203"/>
          <p:cNvSpPr>
            <a:spLocks noGrp="1"/>
          </p:cNvSpPr>
          <p:nvPr>
            <p:ph type="body" idx="10"/>
          </p:nvPr>
        </p:nvSpPr>
        <p:spPr>
          <a:xfrm>
            <a:off x="1344295" y="2099312"/>
            <a:ext cx="8458200" cy="5112385"/>
          </a:xfrm>
          <a:prstGeom prst="rect">
            <a:avLst/>
          </a:prstGeom>
          <a:noFill/>
          <a:ln w="0" cmpd="sng">
            <a:noFill/>
            <a:prstDash val="solid"/>
          </a:ln>
        </p:spPr>
        <p:txBody>
          <a:bodyPr vert="horz" lIns="0" tIns="0" rIns="0" bIns="0" anchor="t"/>
          <a:lstStyle/>
          <a:p>
            <a:pPr marL="365632" algn="just">
              <a:lnSpc>
                <a:spcPts val="3398"/>
              </a:lnSpc>
            </a:pPr>
            <a:r>
              <a:rPr lang="it-IT" sz="3000" spc="-10">
                <a:solidFill>
                  <a:srgbClr val="000000"/>
                </a:solidFill>
                <a:latin typeface="Arial" panose="02020603050405020304" pitchFamily="2"/>
              </a:rPr>
              <a:t>Esplicitare in forma scritta ed ufficiale </a:t>
            </a:r>
          </a:p>
          <a:p>
            <a:pPr indent="365632" algn="just">
              <a:lnSpc>
                <a:spcPts val="3698"/>
              </a:lnSpc>
              <a:spcBef>
                <a:spcPts val="260"/>
              </a:spcBef>
              <a:buFont typeface="Symbol"/>
              <a:buChar char="·"/>
            </a:pPr>
            <a:r>
              <a:rPr lang="it-IT" sz="3000" b="1" spc="-10">
                <a:solidFill>
                  <a:srgbClr val="000000"/>
                </a:solidFill>
                <a:latin typeface="Arial" panose="02020603050405020304" pitchFamily="2"/>
              </a:rPr>
              <a:t>Chi svolge </a:t>
            </a:r>
            <a:r>
              <a:rPr lang="it-IT" sz="3000" spc="-10">
                <a:solidFill>
                  <a:srgbClr val="000000"/>
                </a:solidFill>
                <a:latin typeface="Arial" panose="02020603050405020304" pitchFamily="2"/>
              </a:rPr>
              <a:t>determinate attività </a:t>
            </a:r>
          </a:p>
          <a:p>
            <a:pPr indent="365632" algn="just">
              <a:lnSpc>
                <a:spcPts val="3698"/>
              </a:lnSpc>
              <a:spcBef>
                <a:spcPts val="220"/>
              </a:spcBef>
              <a:buFont typeface="Symbol"/>
              <a:buChar char="·"/>
            </a:pPr>
            <a:r>
              <a:rPr lang="it-IT" sz="3000" b="1" spc="-10">
                <a:solidFill>
                  <a:srgbClr val="000000"/>
                </a:solidFill>
                <a:latin typeface="Arial" panose="02020603050405020304" pitchFamily="2"/>
              </a:rPr>
              <a:t>Che cosa </a:t>
            </a:r>
            <a:r>
              <a:rPr lang="it-IT" sz="3000" spc="-10">
                <a:solidFill>
                  <a:srgbClr val="000000"/>
                </a:solidFill>
                <a:latin typeface="Arial" panose="02020603050405020304" pitchFamily="2"/>
              </a:rPr>
              <a:t>deve fare un determinato soggetto </a:t>
            </a:r>
          </a:p>
          <a:p>
            <a:pPr indent="365632" algn="just">
              <a:lnSpc>
                <a:spcPts val="3599"/>
              </a:lnSpc>
              <a:spcBef>
                <a:spcPts val="220"/>
              </a:spcBef>
              <a:buFont typeface="Symbol"/>
              <a:buChar char="·"/>
            </a:pPr>
            <a:r>
              <a:rPr lang="it-IT" sz="3000" b="1" spc="-10">
                <a:solidFill>
                  <a:srgbClr val="000000"/>
                </a:solidFill>
                <a:latin typeface="Arial" panose="02020603050405020304" pitchFamily="2"/>
              </a:rPr>
              <a:t>Come </a:t>
            </a:r>
            <a:r>
              <a:rPr lang="it-IT" sz="3000" spc="-10">
                <a:solidFill>
                  <a:srgbClr val="000000"/>
                </a:solidFill>
                <a:latin typeface="Arial" panose="02020603050405020304" pitchFamily="2"/>
              </a:rPr>
              <a:t>devono essere svolte le varie attività e </a:t>
            </a:r>
          </a:p>
          <a:p>
            <a:pPr marL="365632" algn="just">
              <a:lnSpc>
                <a:spcPts val="3299"/>
              </a:lnSpc>
            </a:pPr>
            <a:r>
              <a:rPr lang="it-IT" sz="3000" spc="-55">
                <a:solidFill>
                  <a:srgbClr val="000000"/>
                </a:solidFill>
                <a:latin typeface="Arial" panose="02020603050405020304" pitchFamily="2"/>
              </a:rPr>
              <a:t>processi </a:t>
            </a:r>
          </a:p>
          <a:p>
            <a:pPr marL="365632" algn="just">
              <a:lnSpc>
                <a:spcPts val="3299"/>
              </a:lnSpc>
              <a:spcBef>
                <a:spcPts val="560"/>
              </a:spcBef>
            </a:pPr>
            <a:r>
              <a:rPr lang="it-IT" sz="3000" spc="-15">
                <a:solidFill>
                  <a:srgbClr val="000000"/>
                </a:solidFill>
                <a:latin typeface="Arial" panose="02020603050405020304" pitchFamily="2"/>
              </a:rPr>
              <a:t>per disciplinare la variabilità dei </a:t>
            </a:r>
          </a:p>
          <a:p>
            <a:pPr marL="365632" algn="just">
              <a:lnSpc>
                <a:spcPts val="3299"/>
              </a:lnSpc>
            </a:pPr>
            <a:r>
              <a:rPr lang="it-IT" sz="3000" spc="-15">
                <a:solidFill>
                  <a:srgbClr val="000000"/>
                </a:solidFill>
                <a:latin typeface="Arial" panose="02020603050405020304" pitchFamily="2"/>
              </a:rPr>
              <a:t>comportamenti, mirando a </a:t>
            </a:r>
          </a:p>
          <a:p>
            <a:pPr indent="365632" algn="just">
              <a:lnSpc>
                <a:spcPts val="3698"/>
              </a:lnSpc>
              <a:spcBef>
                <a:spcPts val="260"/>
              </a:spcBef>
              <a:buFont typeface="Symbol"/>
              <a:buChar char="·"/>
            </a:pPr>
            <a:r>
              <a:rPr lang="it-IT" sz="3000" spc="-10">
                <a:solidFill>
                  <a:srgbClr val="000000"/>
                </a:solidFill>
                <a:latin typeface="Arial" panose="02020603050405020304" pitchFamily="2"/>
              </a:rPr>
              <a:t>Standardizzare i processi di lavoro </a:t>
            </a:r>
          </a:p>
          <a:p>
            <a:pPr indent="365632" algn="just">
              <a:lnSpc>
                <a:spcPts val="3698"/>
              </a:lnSpc>
              <a:spcBef>
                <a:spcPts val="260"/>
              </a:spcBef>
              <a:spcAft>
                <a:spcPts val="6562"/>
              </a:spcAft>
              <a:buFont typeface="Symbol"/>
              <a:buChar char="·"/>
            </a:pPr>
            <a:r>
              <a:rPr lang="it-IT" sz="3000" spc="-10">
                <a:solidFill>
                  <a:srgbClr val="000000"/>
                </a:solidFill>
                <a:latin typeface="Arial" panose="02020603050405020304" pitchFamily="2"/>
              </a:rPr>
              <a:t>Proteggere i clienti da comportamenti arbitrari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egnaposto testo 2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11" name="Image.jpg"/>
          <p:cNvPicPr/>
          <p:nvPr/>
        </p:nvPicPr>
        <p:blipFill>
          <a:blip r:embed="rId2"/>
          <a:stretch>
            <a:fillRect/>
          </a:stretch>
        </p:blipFill>
        <p:spPr>
          <a:xfrm>
            <a:off x="8924292" y="502920"/>
            <a:ext cx="795655" cy="1298575"/>
          </a:xfrm>
          <a:prstGeom prst="rect">
            <a:avLst/>
          </a:prstGeom>
        </p:spPr>
      </p:pic>
      <p:graphicFrame>
        <p:nvGraphicFramePr>
          <p:cNvPr id="210" name="table 210"/>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2727960" indent="0" algn="r">
                        <a:lnSpc>
                          <a:spcPts val="5400"/>
                        </a:lnSpc>
                        <a:spcBef>
                          <a:spcPts val="4330"/>
                        </a:spcBef>
                        <a:spcAft>
                          <a:spcPts val="2305"/>
                        </a:spcAft>
                      </a:pPr>
                      <a:r>
                        <a:rPr lang="it-IT" sz="4900" b="1" spc="-75">
                          <a:solidFill>
                            <a:srgbClr val="FF0000"/>
                          </a:solidFill>
                          <a:latin typeface="Arial" panose="02020603050405020304" pitchFamily="2"/>
                        </a:rPr>
                        <a:t>Formalizzazione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12" name="Segnaposto testo 211"/>
          <p:cNvSpPr>
            <a:spLocks noGrp="1"/>
          </p:cNvSpPr>
          <p:nvPr>
            <p:ph type="body" idx="10"/>
          </p:nvPr>
        </p:nvSpPr>
        <p:spPr>
          <a:xfrm>
            <a:off x="1344295" y="2693670"/>
            <a:ext cx="8458200" cy="4518025"/>
          </a:xfrm>
          <a:prstGeom prst="rect">
            <a:avLst/>
          </a:prstGeom>
          <a:noFill/>
          <a:ln w="0" cmpd="sng">
            <a:noFill/>
            <a:prstDash val="solid"/>
          </a:ln>
        </p:spPr>
        <p:txBody>
          <a:bodyPr vert="horz" lIns="0" tIns="0" rIns="0" bIns="0" anchor="t"/>
          <a:lstStyle/>
          <a:p>
            <a:pPr algn="just">
              <a:lnSpc>
                <a:spcPts val="3398"/>
              </a:lnSpc>
            </a:pPr>
            <a:r>
              <a:rPr lang="it-IT" sz="3000" spc="-5">
                <a:solidFill>
                  <a:srgbClr val="000000"/>
                </a:solidFill>
                <a:latin typeface="Arial" panose="02020603050405020304" pitchFamily="2"/>
              </a:rPr>
              <a:t>I mezzi di formalizzazione organizzativa sono </a:t>
            </a:r>
          </a:p>
          <a:p>
            <a:pPr algn="just">
              <a:lnSpc>
                <a:spcPts val="3599"/>
              </a:lnSpc>
              <a:spcBef>
                <a:spcPts val="720"/>
              </a:spcBef>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Organigramma (chi ed in quale struttura) </a:t>
            </a:r>
          </a:p>
          <a:p>
            <a:pPr algn="just">
              <a:lnSpc>
                <a:spcPts val="3599"/>
              </a:lnSpc>
              <a:spcBef>
                <a:spcPts val="720"/>
              </a:spcBef>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Mansionario o </a:t>
            </a:r>
            <a:r>
              <a:rPr lang="it-IT" sz="3000" i="1" spc="30">
                <a:solidFill>
                  <a:srgbClr val="000000"/>
                </a:solidFill>
                <a:latin typeface="Arial" panose="02020603050405020304" pitchFamily="2"/>
              </a:rPr>
              <a:t>job description </a:t>
            </a:r>
            <a:r>
              <a:rPr lang="it-IT" sz="3000" spc="30">
                <a:solidFill>
                  <a:srgbClr val="000000"/>
                </a:solidFill>
                <a:latin typeface="Arial" panose="02020603050405020304" pitchFamily="2"/>
              </a:rPr>
              <a:t>(compito ed </a:t>
            </a:r>
          </a:p>
          <a:p>
            <a:pPr marL="319926" algn="just">
              <a:lnSpc>
                <a:spcPts val="3599"/>
              </a:lnSpc>
            </a:pPr>
            <a:r>
              <a:rPr lang="it-IT" sz="3000" spc="-5">
                <a:solidFill>
                  <a:srgbClr val="000000"/>
                </a:solidFill>
                <a:latin typeface="Arial" panose="02020603050405020304" pitchFamily="2"/>
              </a:rPr>
              <a:t>attività degli organi e delle persone) </a:t>
            </a:r>
          </a:p>
          <a:p>
            <a:pPr algn="just">
              <a:lnSpc>
                <a:spcPts val="3599"/>
              </a:lnSpc>
              <a:spcBef>
                <a:spcPts val="720"/>
              </a:spcBef>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Procedure o </a:t>
            </a:r>
            <a:r>
              <a:rPr lang="it-IT" sz="3000" i="1" spc="30">
                <a:solidFill>
                  <a:srgbClr val="000000"/>
                </a:solidFill>
                <a:latin typeface="Arial" panose="02020603050405020304" pitchFamily="2"/>
              </a:rPr>
              <a:t>flow chart </a:t>
            </a:r>
            <a:r>
              <a:rPr lang="it-IT" sz="3000" spc="30">
                <a:solidFill>
                  <a:srgbClr val="000000"/>
                </a:solidFill>
                <a:latin typeface="Arial" panose="02020603050405020304" pitchFamily="2"/>
              </a:rPr>
              <a:t>(come fare le cose ed </a:t>
            </a:r>
          </a:p>
          <a:p>
            <a:pPr marL="319926" algn="just">
              <a:lnSpc>
                <a:spcPts val="3599"/>
              </a:lnSpc>
              <a:spcAft>
                <a:spcPts val="11935"/>
              </a:spcAft>
            </a:pPr>
            <a:r>
              <a:rPr lang="it-IT" sz="3000" spc="-21">
                <a:solidFill>
                  <a:srgbClr val="000000"/>
                </a:solidFill>
                <a:latin typeface="Arial" panose="02020603050405020304" pitchFamily="2"/>
              </a:rPr>
              <a:t>in che tempi)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5" name="Segnaposto testo 14"/>
          <p:cNvSpPr>
            <a:spLocks noGrp="1"/>
          </p:cNvSpPr>
          <p:nvPr>
            <p:ph type="body" idx="10"/>
          </p:nvPr>
        </p:nvSpPr>
        <p:spPr>
          <a:xfrm>
            <a:off x="1315046" y="1619597"/>
            <a:ext cx="7683500" cy="5054600"/>
          </a:xfrm>
          <a:prstGeom prst="rect">
            <a:avLst/>
          </a:prstGeom>
          <a:noFill/>
          <a:ln w="0" cmpd="sng">
            <a:noFill/>
            <a:prstDash val="solid"/>
          </a:ln>
        </p:spPr>
        <p:txBody>
          <a:bodyPr vert="horz" lIns="0" tIns="0" rIns="0" bIns="0" anchor="t"/>
          <a:lstStyle/>
          <a:p>
            <a:pPr algn="just">
              <a:lnSpc>
                <a:spcPts val="2900"/>
              </a:lnSpc>
            </a:pPr>
            <a:r>
              <a:rPr lang="it-IT" sz="2600" spc="-5" dirty="0">
                <a:solidFill>
                  <a:srgbClr val="000000"/>
                </a:solidFill>
                <a:latin typeface="Arial" panose="02020603050405020304" pitchFamily="2"/>
              </a:rPr>
              <a:t>1348 In occasione della peste, nascono a Venezia e </a:t>
            </a:r>
          </a:p>
          <a:p>
            <a:pPr algn="just">
              <a:lnSpc>
                <a:spcPts val="2900"/>
              </a:lnSpc>
            </a:pPr>
            <a:r>
              <a:rPr lang="it-IT" sz="2600" spc="-5" dirty="0">
                <a:solidFill>
                  <a:srgbClr val="000000"/>
                </a:solidFill>
                <a:latin typeface="Arial" panose="02020603050405020304" pitchFamily="2"/>
              </a:rPr>
              <a:t>Firenze i primi “Uffici di Sanità” </a:t>
            </a:r>
          </a:p>
          <a:p>
            <a:pPr algn="just">
              <a:lnSpc>
                <a:spcPts val="2900"/>
              </a:lnSpc>
              <a:spcBef>
                <a:spcPts val="470"/>
              </a:spcBef>
            </a:pPr>
            <a:r>
              <a:rPr lang="it-IT" sz="2600" dirty="0">
                <a:solidFill>
                  <a:srgbClr val="000000"/>
                </a:solidFill>
                <a:latin typeface="Arial" panose="02020603050405020304" pitchFamily="2"/>
              </a:rPr>
              <a:t>Le prime “Magistrature permanenti di sanità” </a:t>
            </a:r>
          </a:p>
          <a:p>
            <a:pPr algn="just">
              <a:lnSpc>
                <a:spcPts val="2798"/>
              </a:lnSpc>
            </a:pPr>
            <a:r>
              <a:rPr lang="it-IT" sz="2600" spc="-10" dirty="0">
                <a:solidFill>
                  <a:srgbClr val="000000"/>
                </a:solidFill>
                <a:latin typeface="Arial" panose="02020603050405020304" pitchFamily="2"/>
              </a:rPr>
              <a:t>vengono istituite a Milano, Venezia e Firenze intorno </a:t>
            </a:r>
          </a:p>
          <a:p>
            <a:pPr algn="just">
              <a:lnSpc>
                <a:spcPts val="2900"/>
              </a:lnSpc>
            </a:pPr>
            <a:r>
              <a:rPr lang="it-IT" sz="2600" spc="-5" dirty="0">
                <a:solidFill>
                  <a:srgbClr val="000000"/>
                </a:solidFill>
                <a:latin typeface="Arial" panose="02020603050405020304" pitchFamily="2"/>
              </a:rPr>
              <a:t>alla metà del ‘400 </a:t>
            </a:r>
          </a:p>
          <a:p>
            <a:pPr algn="just">
              <a:lnSpc>
                <a:spcPts val="2900"/>
              </a:lnSpc>
              <a:spcBef>
                <a:spcPts val="475"/>
              </a:spcBef>
            </a:pPr>
            <a:r>
              <a:rPr lang="it-IT" sz="2600" dirty="0">
                <a:solidFill>
                  <a:srgbClr val="000000"/>
                </a:solidFill>
                <a:latin typeface="Arial" panose="02020603050405020304" pitchFamily="2"/>
              </a:rPr>
              <a:t>Nel ‘700 nascono le prime forme di mutualismo </a:t>
            </a:r>
          </a:p>
          <a:p>
            <a:pPr algn="just">
              <a:lnSpc>
                <a:spcPts val="2900"/>
              </a:lnSpc>
            </a:pPr>
            <a:r>
              <a:rPr lang="it-IT" sz="2600" spc="-10" dirty="0">
                <a:solidFill>
                  <a:srgbClr val="000000"/>
                </a:solidFill>
                <a:latin typeface="Arial" panose="02020603050405020304" pitchFamily="2"/>
              </a:rPr>
              <a:t>sanitario </a:t>
            </a:r>
          </a:p>
          <a:p>
            <a:pPr algn="just">
              <a:lnSpc>
                <a:spcPts val="2900"/>
              </a:lnSpc>
              <a:spcBef>
                <a:spcPts val="475"/>
              </a:spcBef>
            </a:pPr>
            <a:r>
              <a:rPr lang="it-IT" sz="2600" spc="-5" dirty="0">
                <a:solidFill>
                  <a:srgbClr val="000000"/>
                </a:solidFill>
                <a:latin typeface="Arial" panose="02020603050405020304" pitchFamily="2"/>
              </a:rPr>
              <a:t>1793 in Inghilterra, prima regolamentazione del </a:t>
            </a:r>
          </a:p>
          <a:p>
            <a:pPr algn="just">
              <a:lnSpc>
                <a:spcPts val="2900"/>
              </a:lnSpc>
            </a:pPr>
            <a:r>
              <a:rPr lang="it-IT" sz="2600" spc="-10" dirty="0">
                <a:solidFill>
                  <a:srgbClr val="000000"/>
                </a:solidFill>
                <a:latin typeface="Arial" panose="02020603050405020304" pitchFamily="2"/>
              </a:rPr>
              <a:t>mutuo soccorso </a:t>
            </a:r>
          </a:p>
          <a:p>
            <a:pPr algn="just">
              <a:lnSpc>
                <a:spcPts val="2900"/>
              </a:lnSpc>
              <a:spcBef>
                <a:spcPts val="475"/>
              </a:spcBef>
            </a:pPr>
            <a:r>
              <a:rPr lang="it-IT" sz="2600" spc="-5" dirty="0">
                <a:solidFill>
                  <a:srgbClr val="000000"/>
                </a:solidFill>
                <a:latin typeface="Arial" panose="02020603050405020304" pitchFamily="2"/>
              </a:rPr>
              <a:t>1883 in Germania, prima assicurazione pubblica </a:t>
            </a:r>
          </a:p>
          <a:p>
            <a:pPr algn="just">
              <a:lnSpc>
                <a:spcPts val="2900"/>
              </a:lnSpc>
              <a:spcAft>
                <a:spcPts val="6237"/>
              </a:spcAft>
            </a:pPr>
            <a:r>
              <a:rPr lang="it-IT" sz="2600" spc="-10" dirty="0">
                <a:solidFill>
                  <a:srgbClr val="000000"/>
                </a:solidFill>
                <a:latin typeface="Arial" panose="02020603050405020304" pitchFamily="2"/>
              </a:rPr>
              <a:t>obbligatoria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egnaposto testo 2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19" name="Image.jpg"/>
          <p:cNvPicPr/>
          <p:nvPr/>
        </p:nvPicPr>
        <p:blipFill>
          <a:blip r:embed="rId2"/>
          <a:stretch>
            <a:fillRect/>
          </a:stretch>
        </p:blipFill>
        <p:spPr>
          <a:xfrm>
            <a:off x="8924292" y="502920"/>
            <a:ext cx="795655" cy="1298575"/>
          </a:xfrm>
          <a:prstGeom prst="rect">
            <a:avLst/>
          </a:prstGeom>
        </p:spPr>
      </p:pic>
      <p:graphicFrame>
        <p:nvGraphicFramePr>
          <p:cNvPr id="218" name="table 218"/>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4928870" indent="0" algn="r">
                        <a:lnSpc>
                          <a:spcPts val="5400"/>
                        </a:lnSpc>
                        <a:spcBef>
                          <a:spcPts val="4330"/>
                        </a:spcBef>
                        <a:spcAft>
                          <a:spcPts val="2305"/>
                        </a:spcAft>
                      </a:pPr>
                      <a:r>
                        <a:rPr lang="it-IT" sz="4900" b="1" spc="-120">
                          <a:solidFill>
                            <a:srgbClr val="FF0000"/>
                          </a:solidFill>
                          <a:latin typeface="Arial" panose="02020603050405020304" pitchFamily="2"/>
                        </a:rPr>
                        <a:t>Efficacia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20" name="Segnaposto testo 219"/>
          <p:cNvSpPr>
            <a:spLocks noGrp="1"/>
          </p:cNvSpPr>
          <p:nvPr>
            <p:ph type="body" idx="10"/>
          </p:nvPr>
        </p:nvSpPr>
        <p:spPr>
          <a:xfrm>
            <a:off x="1344295" y="3474720"/>
            <a:ext cx="8458200" cy="3736975"/>
          </a:xfrm>
          <a:prstGeom prst="rect">
            <a:avLst/>
          </a:prstGeom>
          <a:noFill/>
          <a:ln w="0" cmpd="sng">
            <a:noFill/>
            <a:prstDash val="solid"/>
          </a:ln>
        </p:spPr>
        <p:txBody>
          <a:bodyPr vert="horz" lIns="0" tIns="0" rIns="0" bIns="0" anchor="t"/>
          <a:lstStyle/>
          <a:p>
            <a:pPr algn="l">
              <a:lnSpc>
                <a:spcPts val="4100"/>
              </a:lnSpc>
              <a:spcAft>
                <a:spcPts val="25301"/>
              </a:spcAft>
            </a:pPr>
            <a:r>
              <a:rPr lang="it-IT" sz="3700" spc="-70">
                <a:solidFill>
                  <a:srgbClr val="000000"/>
                </a:solidFill>
                <a:latin typeface="Arial" panose="02020603050405020304" pitchFamily="2"/>
              </a:rPr>
              <a:t>Capacità di raggiungere un obiettivo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egnaposto testo 2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27" name="Image.jpg"/>
          <p:cNvPicPr/>
          <p:nvPr/>
        </p:nvPicPr>
        <p:blipFill>
          <a:blip r:embed="rId2"/>
          <a:stretch>
            <a:fillRect/>
          </a:stretch>
        </p:blipFill>
        <p:spPr>
          <a:xfrm>
            <a:off x="8924292" y="502920"/>
            <a:ext cx="795655" cy="1298575"/>
          </a:xfrm>
          <a:prstGeom prst="rect">
            <a:avLst/>
          </a:prstGeom>
        </p:spPr>
      </p:pic>
      <p:graphicFrame>
        <p:nvGraphicFramePr>
          <p:cNvPr id="226" name="table 226"/>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4590415" indent="0" algn="r">
                        <a:lnSpc>
                          <a:spcPts val="5400"/>
                        </a:lnSpc>
                        <a:spcBef>
                          <a:spcPts val="4330"/>
                        </a:spcBef>
                        <a:spcAft>
                          <a:spcPts val="2305"/>
                        </a:spcAft>
                      </a:pPr>
                      <a:r>
                        <a:rPr lang="it-IT" sz="4900" b="1" spc="-114">
                          <a:solidFill>
                            <a:srgbClr val="FF0000"/>
                          </a:solidFill>
                          <a:latin typeface="Arial" panose="02020603050405020304" pitchFamily="2"/>
                        </a:rPr>
                        <a:t>Efficienza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28" name="Segnaposto testo 227"/>
          <p:cNvSpPr>
            <a:spLocks noGrp="1"/>
          </p:cNvSpPr>
          <p:nvPr>
            <p:ph type="body" idx="10"/>
          </p:nvPr>
        </p:nvSpPr>
        <p:spPr>
          <a:xfrm>
            <a:off x="1353187" y="3273427"/>
            <a:ext cx="8369299" cy="3938270"/>
          </a:xfrm>
          <a:prstGeom prst="rect">
            <a:avLst/>
          </a:prstGeom>
          <a:noFill/>
          <a:ln w="0" cmpd="sng">
            <a:noFill/>
            <a:prstDash val="solid"/>
          </a:ln>
        </p:spPr>
        <p:txBody>
          <a:bodyPr vert="horz" lIns="0" tIns="0" rIns="0" bIns="0" anchor="t"/>
          <a:lstStyle/>
          <a:p>
            <a:pPr marL="319926" algn="l">
              <a:lnSpc>
                <a:spcPts val="4100"/>
              </a:lnSpc>
            </a:pPr>
            <a:r>
              <a:rPr lang="it-IT" sz="3700" spc="-70">
                <a:solidFill>
                  <a:srgbClr val="000000"/>
                </a:solidFill>
                <a:latin typeface="Arial" panose="02020603050405020304" pitchFamily="2"/>
              </a:rPr>
              <a:t>Capacità di raggiungere un obiettivo </a:t>
            </a:r>
          </a:p>
          <a:p>
            <a:pPr marL="319926" algn="l">
              <a:lnSpc>
                <a:spcPts val="4100"/>
              </a:lnSpc>
              <a:spcBef>
                <a:spcPts val="225"/>
              </a:spcBef>
              <a:spcAft>
                <a:spcPts val="22572"/>
              </a:spcAft>
            </a:pPr>
            <a:r>
              <a:rPr lang="it-IT" sz="3700" spc="-65">
                <a:solidFill>
                  <a:srgbClr val="000000"/>
                </a:solidFill>
                <a:latin typeface="Arial" panose="02020603050405020304" pitchFamily="2"/>
              </a:rPr>
              <a:t>col minor impiego di risorse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egnaposto testo 2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36" name="Image.jpg"/>
          <p:cNvPicPr/>
          <p:nvPr/>
        </p:nvPicPr>
        <p:blipFill>
          <a:blip r:embed="rId2"/>
          <a:stretch>
            <a:fillRect/>
          </a:stretch>
        </p:blipFill>
        <p:spPr>
          <a:xfrm>
            <a:off x="8924292" y="502920"/>
            <a:ext cx="795655" cy="1298575"/>
          </a:xfrm>
          <a:prstGeom prst="rect">
            <a:avLst/>
          </a:prstGeom>
        </p:spPr>
      </p:pic>
      <p:sp>
        <p:nvSpPr>
          <p:cNvPr id="232" name="Segnaposto testo 231"/>
          <p:cNvSpPr>
            <a:spLocks noGrp="1"/>
          </p:cNvSpPr>
          <p:nvPr>
            <p:ph type="body" idx="10"/>
          </p:nvPr>
        </p:nvSpPr>
        <p:spPr>
          <a:xfrm>
            <a:off x="1278256" y="350520"/>
            <a:ext cx="3657601" cy="4500880"/>
          </a:xfrm>
          <a:prstGeom prst="rect">
            <a:avLst/>
          </a:prstGeom>
          <a:noFill/>
          <a:ln w="0" cmpd="sng">
            <a:noFill/>
            <a:prstDash val="solid"/>
          </a:ln>
        </p:spPr>
        <p:txBody>
          <a:bodyPr vert="horz" lIns="0" tIns="686828" rIns="0" bIns="0" anchor="t"/>
          <a:lstStyle/>
          <a:p>
            <a:pPr marL="45704" algn="just">
              <a:lnSpc>
                <a:spcPts val="5398"/>
              </a:lnSpc>
            </a:pPr>
            <a:r>
              <a:rPr lang="it-IT" sz="4800" b="1" spc="-80">
                <a:solidFill>
                  <a:srgbClr val="FF0000"/>
                </a:solidFill>
                <a:latin typeface="Arial" panose="02020603050405020304" pitchFamily="2"/>
              </a:rPr>
              <a:t>Economicità </a:t>
            </a:r>
          </a:p>
          <a:p>
            <a:pPr marL="45704" algn="just">
              <a:lnSpc>
                <a:spcPts val="5000"/>
              </a:lnSpc>
              <a:spcBef>
                <a:spcPts val="8051"/>
              </a:spcBef>
            </a:pPr>
            <a:r>
              <a:rPr lang="it-IT" sz="4400" b="1" spc="-40">
                <a:solidFill>
                  <a:srgbClr val="009999"/>
                </a:solidFill>
                <a:latin typeface="Arial" panose="02020603050405020304" pitchFamily="2"/>
              </a:rPr>
              <a:t>Efficacia </a:t>
            </a:r>
          </a:p>
          <a:p>
            <a:pPr marL="45704" algn="just">
              <a:lnSpc>
                <a:spcPts val="3398"/>
              </a:lnSpc>
              <a:spcBef>
                <a:spcPts val="905"/>
              </a:spcBef>
            </a:pPr>
            <a:r>
              <a:rPr lang="it-IT" sz="3000">
                <a:solidFill>
                  <a:srgbClr val="000000"/>
                </a:solidFill>
                <a:latin typeface="Arial" panose="02020603050405020304" pitchFamily="2"/>
              </a:rPr>
              <a:t>+ </a:t>
            </a:r>
          </a:p>
          <a:p>
            <a:pPr marL="45704" algn="just">
              <a:lnSpc>
                <a:spcPts val="5000"/>
              </a:lnSpc>
              <a:spcBef>
                <a:spcPts val="1375"/>
              </a:spcBef>
              <a:spcAft>
                <a:spcPts val="865"/>
              </a:spcAft>
            </a:pPr>
            <a:r>
              <a:rPr lang="it-IT" sz="4400" b="1" spc="-40">
                <a:solidFill>
                  <a:srgbClr val="009999"/>
                </a:solidFill>
                <a:latin typeface="Arial" panose="02020603050405020304" pitchFamily="2"/>
              </a:rPr>
              <a:t>Efficienza </a:t>
            </a:r>
          </a:p>
        </p:txBody>
      </p:sp>
      <p:sp>
        <p:nvSpPr>
          <p:cNvPr id="233" name="Segnaposto testo 232"/>
          <p:cNvSpPr>
            <a:spLocks noGrp="1"/>
          </p:cNvSpPr>
          <p:nvPr>
            <p:ph type="body" idx="10"/>
          </p:nvPr>
        </p:nvSpPr>
        <p:spPr>
          <a:xfrm>
            <a:off x="1278256" y="4851400"/>
            <a:ext cx="3657601" cy="609600"/>
          </a:xfrm>
          <a:prstGeom prst="rect">
            <a:avLst/>
          </a:prstGeom>
          <a:noFill/>
          <a:ln w="0" cmpd="sng">
            <a:noFill/>
            <a:prstDash val="solid"/>
          </a:ln>
        </p:spPr>
        <p:txBody>
          <a:bodyPr vert="horz" lIns="0" tIns="0" rIns="0" bIns="0" anchor="t"/>
          <a:lstStyle/>
          <a:p>
            <a:pPr marL="45704" algn="l">
              <a:lnSpc>
                <a:spcPts val="3398"/>
              </a:lnSpc>
              <a:spcAft>
                <a:spcPts val="1385"/>
              </a:spcAft>
            </a:pPr>
            <a:r>
              <a:rPr lang="it-IT" sz="3000">
                <a:solidFill>
                  <a:srgbClr val="000000"/>
                </a:solidFill>
                <a:latin typeface="Arial" panose="02020603050405020304" pitchFamily="2"/>
              </a:rPr>
              <a:t>= </a:t>
            </a:r>
          </a:p>
        </p:txBody>
      </p:sp>
      <p:sp>
        <p:nvSpPr>
          <p:cNvPr id="234" name="Segnaposto testo 233"/>
          <p:cNvSpPr>
            <a:spLocks noGrp="1"/>
          </p:cNvSpPr>
          <p:nvPr>
            <p:ph type="body" idx="10"/>
          </p:nvPr>
        </p:nvSpPr>
        <p:spPr>
          <a:xfrm>
            <a:off x="1278256" y="5461002"/>
            <a:ext cx="3657601" cy="1750695"/>
          </a:xfrm>
          <a:prstGeom prst="rect">
            <a:avLst/>
          </a:prstGeom>
          <a:noFill/>
          <a:ln w="0" cmpd="sng">
            <a:noFill/>
            <a:prstDash val="solid"/>
          </a:ln>
        </p:spPr>
        <p:txBody>
          <a:bodyPr vert="horz" lIns="0" tIns="0" rIns="0" bIns="0" anchor="t">
            <a:normAutofit fontScale="95000"/>
          </a:bodyPr>
          <a:lstStyle/>
          <a:p>
            <a:pPr marL="45704" algn="l">
              <a:lnSpc>
                <a:spcPts val="5000"/>
              </a:lnSpc>
              <a:spcAft>
                <a:spcPts val="8781"/>
              </a:spcAft>
            </a:pPr>
            <a:r>
              <a:rPr lang="it-IT" sz="4400" b="1" spc="-35">
                <a:solidFill>
                  <a:srgbClr val="009999"/>
                </a:solidFill>
                <a:latin typeface="Arial" panose="02020603050405020304" pitchFamily="2"/>
              </a:rPr>
              <a:t>Economicità </a:t>
            </a:r>
          </a:p>
        </p:txBody>
      </p:sp>
      <p:cxnSp>
        <p:nvCxnSpPr>
          <p:cNvPr id="237" name="Connettore 1 236"/>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egnaposto testo 23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44" name="Image.jpg"/>
          <p:cNvPicPr/>
          <p:nvPr/>
        </p:nvPicPr>
        <p:blipFill>
          <a:blip r:embed="rId2"/>
          <a:stretch>
            <a:fillRect/>
          </a:stretch>
        </p:blipFill>
        <p:spPr>
          <a:xfrm>
            <a:off x="8924292" y="502920"/>
            <a:ext cx="795655" cy="1298575"/>
          </a:xfrm>
          <a:prstGeom prst="rect">
            <a:avLst/>
          </a:prstGeom>
        </p:spPr>
      </p:pic>
      <p:graphicFrame>
        <p:nvGraphicFramePr>
          <p:cNvPr id="243" name="table 243"/>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728345" indent="0" algn="r">
                        <a:lnSpc>
                          <a:spcPts val="5400"/>
                        </a:lnSpc>
                        <a:spcBef>
                          <a:spcPts val="4330"/>
                        </a:spcBef>
                        <a:spcAft>
                          <a:spcPts val="2305"/>
                        </a:spcAft>
                      </a:pPr>
                      <a:r>
                        <a:rPr lang="it-IT" sz="4900" b="1" spc="0">
                          <a:solidFill>
                            <a:srgbClr val="FF0000"/>
                          </a:solidFill>
                          <a:latin typeface="Arial" panose="02020603050405020304" pitchFamily="2"/>
                        </a:rPr>
                        <a:t>Una Azienda sanitaria?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45" name="Segnaposto testo 244"/>
          <p:cNvSpPr>
            <a:spLocks noGrp="1"/>
          </p:cNvSpPr>
          <p:nvPr>
            <p:ph type="body" idx="10"/>
          </p:nvPr>
        </p:nvSpPr>
        <p:spPr>
          <a:xfrm>
            <a:off x="1353187" y="2693670"/>
            <a:ext cx="8369299" cy="4518025"/>
          </a:xfrm>
          <a:prstGeom prst="rect">
            <a:avLst/>
          </a:prstGeom>
          <a:noFill/>
          <a:ln w="0" cmpd="sng">
            <a:noFill/>
            <a:prstDash val="solid"/>
          </a:ln>
        </p:spPr>
        <p:txBody>
          <a:bodyPr vert="horz" lIns="0" tIns="0" rIns="0" bIns="0" anchor="t"/>
          <a:lstStyle/>
          <a:p>
            <a:pPr marL="319926" algn="just">
              <a:lnSpc>
                <a:spcPts val="3398"/>
              </a:lnSpc>
            </a:pPr>
            <a:r>
              <a:rPr lang="it-IT" sz="3000" spc="-10">
                <a:solidFill>
                  <a:srgbClr val="000000"/>
                </a:solidFill>
                <a:latin typeface="Arial" panose="02020603050405020304" pitchFamily="2"/>
              </a:rPr>
              <a:t>Insieme coordinato di risorse (umane, </a:t>
            </a:r>
          </a:p>
          <a:p>
            <a:pPr marL="319926" algn="just">
              <a:lnSpc>
                <a:spcPts val="3398"/>
              </a:lnSpc>
              <a:spcBef>
                <a:spcPts val="185"/>
              </a:spcBef>
            </a:pPr>
            <a:r>
              <a:rPr lang="it-IT" sz="3000">
                <a:solidFill>
                  <a:srgbClr val="000000"/>
                </a:solidFill>
                <a:latin typeface="Arial" panose="02020603050405020304" pitchFamily="2"/>
              </a:rPr>
              <a:t>finanziarie e tecnologiche) organizzato per </a:t>
            </a:r>
          </a:p>
          <a:p>
            <a:pPr marL="319926" algn="just">
              <a:lnSpc>
                <a:spcPts val="3398"/>
              </a:lnSpc>
              <a:spcBef>
                <a:spcPts val="185"/>
              </a:spcBef>
            </a:pPr>
            <a:r>
              <a:rPr lang="it-IT" sz="3000" spc="-10">
                <a:solidFill>
                  <a:srgbClr val="000000"/>
                </a:solidFill>
                <a:latin typeface="Arial" panose="02020603050405020304" pitchFamily="2"/>
              </a:rPr>
              <a:t>raggiungere obiettivi di salute. </a:t>
            </a:r>
          </a:p>
          <a:p>
            <a:pPr marL="319926" algn="just">
              <a:lnSpc>
                <a:spcPts val="3398"/>
              </a:lnSpc>
              <a:spcBef>
                <a:spcPts val="5223"/>
              </a:spcBef>
            </a:pPr>
            <a:r>
              <a:rPr lang="it-IT" sz="3000" spc="-5">
                <a:solidFill>
                  <a:srgbClr val="000000"/>
                </a:solidFill>
                <a:latin typeface="Arial" panose="02020603050405020304" pitchFamily="2"/>
              </a:rPr>
              <a:t>Acquisisce risorse (input) sulle quali opera e </a:t>
            </a:r>
          </a:p>
          <a:p>
            <a:pPr marL="319926" algn="just">
              <a:lnSpc>
                <a:spcPts val="3398"/>
              </a:lnSpc>
              <a:spcBef>
                <a:spcPts val="185"/>
              </a:spcBef>
              <a:spcAft>
                <a:spcPts val="12665"/>
              </a:spcAft>
            </a:pPr>
            <a:r>
              <a:rPr lang="it-IT" sz="3000" spc="-5">
                <a:solidFill>
                  <a:srgbClr val="000000"/>
                </a:solidFill>
                <a:latin typeface="Arial" panose="02020603050405020304" pitchFamily="2"/>
              </a:rPr>
              <a:t>restituisce prestazioni (output)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egnaposto testo 24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52" name="Image.jpg"/>
          <p:cNvPicPr/>
          <p:nvPr/>
        </p:nvPicPr>
        <p:blipFill>
          <a:blip r:embed="rId2"/>
          <a:stretch>
            <a:fillRect/>
          </a:stretch>
        </p:blipFill>
        <p:spPr>
          <a:xfrm>
            <a:off x="8924292" y="502920"/>
            <a:ext cx="795655" cy="1298575"/>
          </a:xfrm>
          <a:prstGeom prst="rect">
            <a:avLst/>
          </a:prstGeom>
        </p:spPr>
      </p:pic>
      <p:graphicFrame>
        <p:nvGraphicFramePr>
          <p:cNvPr id="251" name="table 251"/>
          <p:cNvGraphicFramePr>
            <a:graphicFrameLocks noGrp="1"/>
          </p:cNvGraphicFramePr>
          <p:nvPr/>
        </p:nvGraphicFramePr>
        <p:xfrm>
          <a:off x="1329055" y="487681"/>
          <a:ext cx="8394698" cy="2365693"/>
        </p:xfrm>
        <a:graphic>
          <a:graphicData uri="http://schemas.openxmlformats.org/drawingml/2006/table">
            <a:tbl>
              <a:tblPr/>
              <a:tblGrid>
                <a:gridCol w="7406639">
                  <a:extLst>
                    <a:ext uri="{9D8B030D-6E8A-4147-A177-3AD203B41FA5}">
                      <a16:colId xmlns:a16="http://schemas.microsoft.com/office/drawing/2014/main" val="20000"/>
                    </a:ext>
                  </a:extLst>
                </a:gridCol>
                <a:gridCol w="988059">
                  <a:extLst>
                    <a:ext uri="{9D8B030D-6E8A-4147-A177-3AD203B41FA5}">
                      <a16:colId xmlns:a16="http://schemas.microsoft.com/office/drawing/2014/main" val="20001"/>
                    </a:ext>
                  </a:extLst>
                </a:gridCol>
              </a:tblGrid>
              <a:tr h="2267903">
                <a:tc>
                  <a:txBody>
                    <a:bodyPr/>
                    <a:lstStyle/>
                    <a:p>
                      <a:pPr marL="0" marR="4916805" indent="0" algn="r">
                        <a:lnSpc>
                          <a:spcPts val="5400"/>
                        </a:lnSpc>
                        <a:spcBef>
                          <a:spcPts val="4330"/>
                        </a:spcBef>
                        <a:spcAft>
                          <a:spcPts val="2315"/>
                        </a:spcAft>
                      </a:pPr>
                      <a:r>
                        <a:rPr lang="it-IT" sz="4900" b="1" spc="-114">
                          <a:solidFill>
                            <a:srgbClr val="FF0000"/>
                          </a:solidFill>
                          <a:latin typeface="Arial" panose="02020603050405020304" pitchFamily="2"/>
                        </a:rPr>
                        <a:t>I principi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53" name="Segnaposto testo 252"/>
          <p:cNvSpPr>
            <a:spLocks noGrp="1"/>
          </p:cNvSpPr>
          <p:nvPr>
            <p:ph type="body" idx="10"/>
          </p:nvPr>
        </p:nvSpPr>
        <p:spPr>
          <a:xfrm>
            <a:off x="1329055" y="2157732"/>
            <a:ext cx="8394700" cy="5053965"/>
          </a:xfrm>
          <a:prstGeom prst="rect">
            <a:avLst/>
          </a:prstGeom>
          <a:noFill/>
          <a:ln w="0" cmpd="sng">
            <a:noFill/>
            <a:prstDash val="solid"/>
          </a:ln>
        </p:spPr>
        <p:txBody>
          <a:bodyPr vert="horz" lIns="0" tIns="0" rIns="0" bIns="0" anchor="t"/>
          <a:lstStyle/>
          <a:p>
            <a:pPr algn="just">
              <a:lnSpc>
                <a:spcPts val="3998"/>
              </a:lnSpc>
            </a:pPr>
            <a:r>
              <a:rPr lang="it-IT" sz="3700" b="1" spc="-10">
                <a:solidFill>
                  <a:srgbClr val="009999"/>
                </a:solidFill>
                <a:latin typeface="Arial" panose="02020603050405020304" pitchFamily="2"/>
              </a:rPr>
              <a:t>La Costituzione Italiana </a:t>
            </a:r>
          </a:p>
          <a:p>
            <a:pPr algn="just">
              <a:lnSpc>
                <a:spcPts val="3000"/>
              </a:lnSpc>
              <a:spcBef>
                <a:spcPts val="765"/>
              </a:spcBef>
            </a:pPr>
            <a:r>
              <a:rPr lang="it-IT" sz="2600" spc="-10">
                <a:solidFill>
                  <a:srgbClr val="000000"/>
                </a:solidFill>
                <a:latin typeface="Arial" panose="02020603050405020304" pitchFamily="2"/>
              </a:rPr>
              <a:t>Art. 32 </a:t>
            </a:r>
          </a:p>
          <a:p>
            <a:pPr marL="365632" algn="just">
              <a:lnSpc>
                <a:spcPts val="3000"/>
              </a:lnSpc>
              <a:spcBef>
                <a:spcPts val="770"/>
              </a:spcBef>
            </a:pPr>
            <a:r>
              <a:rPr lang="it-IT" sz="2600">
                <a:solidFill>
                  <a:srgbClr val="000000"/>
                </a:solidFill>
                <a:latin typeface="Arial" panose="02020603050405020304" pitchFamily="2"/>
              </a:rPr>
              <a:t>La Repubblica tutela la salute come fondamentale </a:t>
            </a:r>
          </a:p>
          <a:p>
            <a:pPr marL="365632" algn="just">
              <a:lnSpc>
                <a:spcPts val="3000"/>
              </a:lnSpc>
              <a:spcBef>
                <a:spcPts val="145"/>
              </a:spcBef>
            </a:pPr>
            <a:r>
              <a:rPr lang="it-IT" sz="2600">
                <a:solidFill>
                  <a:srgbClr val="000000"/>
                </a:solidFill>
                <a:latin typeface="Arial" panose="02020603050405020304" pitchFamily="2"/>
              </a:rPr>
              <a:t>diritto dell’individuo e interesse della collettività e </a:t>
            </a:r>
          </a:p>
          <a:p>
            <a:pPr marL="365632" algn="just">
              <a:lnSpc>
                <a:spcPts val="3000"/>
              </a:lnSpc>
              <a:spcBef>
                <a:spcPts val="145"/>
              </a:spcBef>
            </a:pPr>
            <a:r>
              <a:rPr lang="it-IT" sz="2600" spc="-5">
                <a:solidFill>
                  <a:srgbClr val="000000"/>
                </a:solidFill>
                <a:latin typeface="Arial" panose="02020603050405020304" pitchFamily="2"/>
              </a:rPr>
              <a:t>garantisce cure gratuite agli indigenti. </a:t>
            </a:r>
          </a:p>
          <a:p>
            <a:pPr marL="365632" algn="just">
              <a:lnSpc>
                <a:spcPts val="3000"/>
              </a:lnSpc>
              <a:spcBef>
                <a:spcPts val="770"/>
              </a:spcBef>
            </a:pPr>
            <a:r>
              <a:rPr lang="it-IT" sz="2600">
                <a:solidFill>
                  <a:srgbClr val="000000"/>
                </a:solidFill>
                <a:latin typeface="Arial" panose="02020603050405020304" pitchFamily="2"/>
              </a:rPr>
              <a:t>Nessuno può essere sottoposto ad un determinato </a:t>
            </a:r>
          </a:p>
          <a:p>
            <a:pPr marL="365632" algn="just">
              <a:lnSpc>
                <a:spcPts val="3000"/>
              </a:lnSpc>
              <a:spcBef>
                <a:spcPts val="145"/>
              </a:spcBef>
            </a:pPr>
            <a:r>
              <a:rPr lang="it-IT" sz="2600" spc="-5">
                <a:solidFill>
                  <a:srgbClr val="000000"/>
                </a:solidFill>
                <a:latin typeface="Arial" panose="02020603050405020304" pitchFamily="2"/>
              </a:rPr>
              <a:t>trattamento sanitario se non per disposizione di </a:t>
            </a:r>
          </a:p>
          <a:p>
            <a:pPr marL="365632" algn="just">
              <a:lnSpc>
                <a:spcPts val="3000"/>
              </a:lnSpc>
              <a:spcBef>
                <a:spcPts val="145"/>
              </a:spcBef>
            </a:pPr>
            <a:r>
              <a:rPr lang="it-IT" sz="2600" spc="-5">
                <a:solidFill>
                  <a:srgbClr val="000000"/>
                </a:solidFill>
                <a:latin typeface="Arial" panose="02020603050405020304" pitchFamily="2"/>
              </a:rPr>
              <a:t>legge. La legge non può in nessun caso violare i </a:t>
            </a:r>
          </a:p>
          <a:p>
            <a:pPr marL="365632" algn="just">
              <a:lnSpc>
                <a:spcPts val="3000"/>
              </a:lnSpc>
              <a:spcBef>
                <a:spcPts val="145"/>
              </a:spcBef>
              <a:spcAft>
                <a:spcPts val="8883"/>
              </a:spcAft>
            </a:pPr>
            <a:r>
              <a:rPr lang="it-IT" sz="2600" spc="-5">
                <a:solidFill>
                  <a:srgbClr val="000000"/>
                </a:solidFill>
                <a:latin typeface="Arial" panose="02020603050405020304" pitchFamily="2"/>
              </a:rPr>
              <a:t>limiti imposti dal rispetto della persona umana.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testo 2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60" name="Image.jpg"/>
          <p:cNvPicPr/>
          <p:nvPr/>
        </p:nvPicPr>
        <p:blipFill>
          <a:blip r:embed="rId2"/>
          <a:stretch>
            <a:fillRect/>
          </a:stretch>
        </p:blipFill>
        <p:spPr>
          <a:xfrm>
            <a:off x="8924292" y="502920"/>
            <a:ext cx="795655" cy="1298575"/>
          </a:xfrm>
          <a:prstGeom prst="rect">
            <a:avLst/>
          </a:prstGeom>
        </p:spPr>
      </p:pic>
      <p:graphicFrame>
        <p:nvGraphicFramePr>
          <p:cNvPr id="259" name="table 259"/>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600710" indent="0" algn="r">
                        <a:lnSpc>
                          <a:spcPts val="5000"/>
                        </a:lnSpc>
                        <a:spcBef>
                          <a:spcPts val="4785"/>
                        </a:spcBef>
                        <a:spcAft>
                          <a:spcPts val="2305"/>
                        </a:spcAft>
                      </a:pPr>
                      <a:r>
                        <a:rPr lang="it-IT" sz="4400" b="1" spc="-45">
                          <a:solidFill>
                            <a:srgbClr val="FF0000"/>
                          </a:solidFill>
                          <a:latin typeface="Arial" panose="02020603050405020304" pitchFamily="2"/>
                        </a:rPr>
                        <a:t>Piano Sanitario Nazionale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61" name="Segnaposto testo 260"/>
          <p:cNvSpPr>
            <a:spLocks noGrp="1"/>
          </p:cNvSpPr>
          <p:nvPr>
            <p:ph type="body" idx="10"/>
          </p:nvPr>
        </p:nvSpPr>
        <p:spPr>
          <a:xfrm>
            <a:off x="1344295" y="2118362"/>
            <a:ext cx="8458200" cy="5093335"/>
          </a:xfrm>
          <a:prstGeom prst="rect">
            <a:avLst/>
          </a:prstGeom>
          <a:noFill/>
          <a:ln w="0" cmpd="sng">
            <a:noFill/>
            <a:prstDash val="solid"/>
          </a:ln>
        </p:spPr>
        <p:txBody>
          <a:bodyPr vert="horz" lIns="0" tIns="635" rIns="0" bIns="0" anchor="t">
            <a:normAutofit fontScale="95000"/>
          </a:bodyPr>
          <a:lstStyle/>
          <a:p>
            <a:pPr algn="just">
              <a:lnSpc>
                <a:spcPts val="3599"/>
              </a:lnSpc>
            </a:pPr>
            <a:r>
              <a:rPr lang="it-IT" sz="3000" spc="-10">
                <a:solidFill>
                  <a:srgbClr val="000000"/>
                </a:solidFill>
                <a:latin typeface="Arial" panose="02020603050405020304" pitchFamily="2"/>
              </a:rPr>
              <a:t>E’ lo strumento principale della </a:t>
            </a:r>
          </a:p>
          <a:p>
            <a:pPr marL="365632" algn="just">
              <a:lnSpc>
                <a:spcPts val="3599"/>
              </a:lnSpc>
            </a:pPr>
            <a:r>
              <a:rPr lang="it-IT" sz="3000" spc="-10">
                <a:solidFill>
                  <a:srgbClr val="000000"/>
                </a:solidFill>
                <a:latin typeface="Arial" panose="02020603050405020304" pitchFamily="2"/>
              </a:rPr>
              <a:t>programmazione sanitaria, ordinariamente </a:t>
            </a:r>
          </a:p>
          <a:p>
            <a:pPr marL="365632" algn="just">
              <a:lnSpc>
                <a:spcPts val="3599"/>
              </a:lnSpc>
            </a:pPr>
            <a:r>
              <a:rPr lang="it-IT" sz="3000" spc="-15">
                <a:solidFill>
                  <a:srgbClr val="000000"/>
                </a:solidFill>
                <a:latin typeface="Arial" panose="02020603050405020304" pitchFamily="2"/>
              </a:rPr>
              <a:t>triennale, che definisce </a:t>
            </a:r>
          </a:p>
          <a:p>
            <a:pPr indent="365632" algn="just">
              <a:lnSpc>
                <a:spcPts val="3599"/>
              </a:lnSpc>
              <a:spcBef>
                <a:spcPts val="720"/>
              </a:spcBef>
              <a:buFont typeface="Symbol"/>
              <a:buChar char="·"/>
            </a:pPr>
            <a:r>
              <a:rPr lang="it-IT" sz="3000" spc="-10">
                <a:solidFill>
                  <a:srgbClr val="000000"/>
                </a:solidFill>
                <a:latin typeface="Arial" panose="02020603050405020304" pitchFamily="2"/>
              </a:rPr>
              <a:t>Obiettivi fondamentali di prevenzione, cura e </a:t>
            </a:r>
          </a:p>
          <a:p>
            <a:pPr marL="365632" algn="just">
              <a:lnSpc>
                <a:spcPts val="3599"/>
              </a:lnSpc>
            </a:pPr>
            <a:r>
              <a:rPr lang="it-IT" sz="3000" spc="-25">
                <a:solidFill>
                  <a:srgbClr val="000000"/>
                </a:solidFill>
                <a:latin typeface="Arial" panose="02020603050405020304" pitchFamily="2"/>
              </a:rPr>
              <a:t>riabilitazione </a:t>
            </a:r>
          </a:p>
          <a:p>
            <a:pPr indent="365632" algn="just">
              <a:lnSpc>
                <a:spcPts val="3599"/>
              </a:lnSpc>
              <a:spcBef>
                <a:spcPts val="720"/>
              </a:spcBef>
              <a:buFont typeface="Symbol"/>
              <a:buChar char="·"/>
            </a:pPr>
            <a:r>
              <a:rPr lang="it-IT" sz="3000" spc="-15">
                <a:solidFill>
                  <a:srgbClr val="000000"/>
                </a:solidFill>
                <a:latin typeface="Arial" panose="02020603050405020304" pitchFamily="2"/>
              </a:rPr>
              <a:t>Le linee generali di indirizzo del SSN </a:t>
            </a:r>
          </a:p>
          <a:p>
            <a:pPr indent="365632" algn="just">
              <a:lnSpc>
                <a:spcPts val="3599"/>
              </a:lnSpc>
              <a:spcBef>
                <a:spcPts val="720"/>
              </a:spcBef>
              <a:buFont typeface="Symbol"/>
              <a:buChar char="·"/>
            </a:pPr>
            <a:r>
              <a:rPr lang="it-IT" sz="3000" spc="-10">
                <a:solidFill>
                  <a:srgbClr val="000000"/>
                </a:solidFill>
                <a:latin typeface="Arial" panose="02020603050405020304" pitchFamily="2"/>
              </a:rPr>
              <a:t>I Livelli essenziali di Assistenza </a:t>
            </a:r>
          </a:p>
          <a:p>
            <a:pPr indent="365632" algn="just">
              <a:lnSpc>
                <a:spcPts val="3599"/>
              </a:lnSpc>
              <a:spcBef>
                <a:spcPts val="720"/>
              </a:spcBef>
              <a:buFont typeface="Symbol"/>
              <a:buChar char="·"/>
            </a:pPr>
            <a:r>
              <a:rPr lang="it-IT" sz="3000" spc="-10">
                <a:solidFill>
                  <a:srgbClr val="000000"/>
                </a:solidFill>
                <a:latin typeface="Arial" panose="02020603050405020304" pitchFamily="2"/>
              </a:rPr>
              <a:t>Gli indicatori di verifica dei risultati raggiunti </a:t>
            </a:r>
          </a:p>
          <a:p>
            <a:pPr indent="365632" algn="just">
              <a:lnSpc>
                <a:spcPts val="3599"/>
              </a:lnSpc>
              <a:spcBef>
                <a:spcPts val="720"/>
              </a:spcBef>
              <a:spcAft>
                <a:spcPts val="4048"/>
              </a:spcAft>
              <a:buFont typeface="Symbol"/>
              <a:buChar char="·"/>
            </a:pPr>
            <a:r>
              <a:rPr lang="it-IT" sz="3000" spc="-30">
                <a:solidFill>
                  <a:srgbClr val="000000"/>
                </a:solidFill>
                <a:latin typeface="Arial" panose="02020603050405020304" pitchFamily="2"/>
              </a:rPr>
              <a:t>I finanziamenti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egnaposto testo 2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68" name="Image.jpg"/>
          <p:cNvPicPr/>
          <p:nvPr/>
        </p:nvPicPr>
        <p:blipFill>
          <a:blip r:embed="rId2"/>
          <a:stretch>
            <a:fillRect/>
          </a:stretch>
        </p:blipFill>
        <p:spPr>
          <a:xfrm>
            <a:off x="8924292" y="502920"/>
            <a:ext cx="795655" cy="1298575"/>
          </a:xfrm>
          <a:prstGeom prst="rect">
            <a:avLst/>
          </a:prstGeom>
        </p:spPr>
      </p:pic>
      <p:graphicFrame>
        <p:nvGraphicFramePr>
          <p:cNvPr id="267" name="table 267"/>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1118870" indent="0" algn="r">
                        <a:lnSpc>
                          <a:spcPts val="5500"/>
                        </a:lnSpc>
                        <a:spcBef>
                          <a:spcPts val="4330"/>
                        </a:spcBef>
                        <a:spcAft>
                          <a:spcPts val="2280"/>
                        </a:spcAft>
                      </a:pPr>
                      <a:r>
                        <a:rPr lang="it-IT" sz="4900" b="1" spc="0">
                          <a:solidFill>
                            <a:srgbClr val="FF0000"/>
                          </a:solidFill>
                          <a:latin typeface="Arial" panose="02020603050405020304" pitchFamily="2"/>
                        </a:rPr>
                        <a:t>Competenze regionali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69" name="Segnaposto testo 268"/>
          <p:cNvSpPr>
            <a:spLocks noGrp="1"/>
          </p:cNvSpPr>
          <p:nvPr>
            <p:ph type="body" idx="10"/>
          </p:nvPr>
        </p:nvSpPr>
        <p:spPr>
          <a:xfrm>
            <a:off x="1337945" y="2102485"/>
            <a:ext cx="8382000" cy="5109210"/>
          </a:xfrm>
          <a:prstGeom prst="rect">
            <a:avLst/>
          </a:prstGeom>
          <a:noFill/>
          <a:ln w="0" cmpd="sng">
            <a:noFill/>
            <a:prstDash val="solid"/>
          </a:ln>
        </p:spPr>
        <p:txBody>
          <a:bodyPr vert="horz" lIns="0" tIns="15869" rIns="0" bIns="0" anchor="t"/>
          <a:lstStyle/>
          <a:p>
            <a:pPr marL="319926" algn="l">
              <a:lnSpc>
                <a:spcPts val="2798"/>
              </a:lnSpc>
            </a:pPr>
            <a:r>
              <a:rPr lang="it-IT" sz="2600">
                <a:solidFill>
                  <a:srgbClr val="000000"/>
                </a:solidFill>
                <a:latin typeface="Arial" panose="02020603050405020304" pitchFamily="2"/>
              </a:rPr>
              <a:t>Spettano alle Regioni, nel rispetto dei principi </a:t>
            </a:r>
          </a:p>
          <a:p>
            <a:pPr marL="319926" algn="l">
              <a:lnSpc>
                <a:spcPts val="2798"/>
              </a:lnSpc>
            </a:pPr>
            <a:r>
              <a:rPr lang="it-IT" sz="2600">
                <a:solidFill>
                  <a:srgbClr val="000000"/>
                </a:solidFill>
                <a:latin typeface="Arial" panose="02020603050405020304" pitchFamily="2"/>
              </a:rPr>
              <a:t>stabiliti dalle Leggi nazionali, le funzioni legislative </a:t>
            </a:r>
          </a:p>
          <a:p>
            <a:pPr marL="319926" algn="l">
              <a:lnSpc>
                <a:spcPts val="2798"/>
              </a:lnSpc>
              <a:spcBef>
                <a:spcPts val="5"/>
              </a:spcBef>
            </a:pPr>
            <a:r>
              <a:rPr lang="it-IT" sz="2600">
                <a:solidFill>
                  <a:srgbClr val="000000"/>
                </a:solidFill>
                <a:latin typeface="Arial" panose="02020603050405020304" pitchFamily="2"/>
              </a:rPr>
              <a:t>ed amministrative in materia di assistenza sanitaria </a:t>
            </a:r>
          </a:p>
          <a:p>
            <a:pPr marL="319926" algn="l">
              <a:lnSpc>
                <a:spcPts val="2798"/>
              </a:lnSpc>
              <a:spcBef>
                <a:spcPts val="5"/>
              </a:spcBef>
            </a:pPr>
            <a:r>
              <a:rPr lang="it-IT" sz="2600" spc="-10">
                <a:solidFill>
                  <a:srgbClr val="000000"/>
                </a:solidFill>
                <a:latin typeface="Arial" panose="02020603050405020304" pitchFamily="2"/>
              </a:rPr>
              <a:t>ed ospedaliera. </a:t>
            </a:r>
          </a:p>
          <a:p>
            <a:pPr marL="914077" marR="2833640" algn="l">
              <a:lnSpc>
                <a:spcPts val="2400"/>
              </a:lnSpc>
            </a:pPr>
            <a:r>
              <a:rPr lang="it-IT" spc="-30">
                <a:solidFill>
                  <a:srgbClr val="000000"/>
                </a:solidFill>
                <a:latin typeface="Arial" panose="02020603050405020304" pitchFamily="2"/>
              </a:rPr>
              <a:t>Organizzazione dei servizi ed attività sanitarie Criteri di finanziamento </a:t>
            </a:r>
          </a:p>
          <a:p>
            <a:pPr marL="914077" algn="l">
              <a:lnSpc>
                <a:spcPts val="2000"/>
              </a:lnSpc>
              <a:spcBef>
                <a:spcPts val="335"/>
              </a:spcBef>
            </a:pPr>
            <a:r>
              <a:rPr lang="it-IT" spc="-30">
                <a:solidFill>
                  <a:srgbClr val="000000"/>
                </a:solidFill>
                <a:latin typeface="Arial" panose="02020603050405020304" pitchFamily="2"/>
              </a:rPr>
              <a:t>Attività di indirizzo tecnico </a:t>
            </a:r>
          </a:p>
          <a:p>
            <a:pPr marL="914077" algn="l">
              <a:lnSpc>
                <a:spcPts val="2000"/>
              </a:lnSpc>
              <a:spcBef>
                <a:spcPts val="330"/>
              </a:spcBef>
            </a:pPr>
            <a:r>
              <a:rPr lang="it-IT" spc="-30">
                <a:solidFill>
                  <a:srgbClr val="000000"/>
                </a:solidFill>
                <a:latin typeface="Arial" panose="02020603050405020304" pitchFamily="2"/>
              </a:rPr>
              <a:t>Valutazione della qualità delle prestazioni </a:t>
            </a:r>
          </a:p>
          <a:p>
            <a:pPr marL="914077" algn="l">
              <a:lnSpc>
                <a:spcPts val="2000"/>
              </a:lnSpc>
              <a:spcBef>
                <a:spcPts val="330"/>
              </a:spcBef>
            </a:pPr>
            <a:r>
              <a:rPr lang="it-IT" spc="-40">
                <a:solidFill>
                  <a:srgbClr val="000000"/>
                </a:solidFill>
                <a:latin typeface="Arial" panose="02020603050405020304" pitchFamily="2"/>
              </a:rPr>
              <a:t>Redazione del P.S.R. </a:t>
            </a:r>
          </a:p>
          <a:p>
            <a:pPr marL="914077" algn="l">
              <a:lnSpc>
                <a:spcPts val="2000"/>
              </a:lnSpc>
              <a:spcBef>
                <a:spcPts val="330"/>
              </a:spcBef>
            </a:pPr>
            <a:r>
              <a:rPr lang="it-IT" spc="-30">
                <a:solidFill>
                  <a:srgbClr val="000000"/>
                </a:solidFill>
                <a:latin typeface="Arial" panose="02020603050405020304" pitchFamily="2"/>
              </a:rPr>
              <a:t>Articolazione del territorio regionale </a:t>
            </a:r>
          </a:p>
          <a:p>
            <a:pPr marL="914077" algn="l">
              <a:lnSpc>
                <a:spcPts val="2000"/>
              </a:lnSpc>
              <a:spcBef>
                <a:spcPts val="330"/>
              </a:spcBef>
            </a:pPr>
            <a:r>
              <a:rPr lang="it-IT" spc="-30">
                <a:solidFill>
                  <a:srgbClr val="000000"/>
                </a:solidFill>
                <a:latin typeface="Arial" panose="02020603050405020304" pitchFamily="2"/>
              </a:rPr>
              <a:t>Finanziamento delle Aziende sanitarie </a:t>
            </a:r>
          </a:p>
          <a:p>
            <a:pPr marL="914077" marR="2696528" algn="l">
              <a:lnSpc>
                <a:spcPts val="2400"/>
              </a:lnSpc>
              <a:spcBef>
                <a:spcPts val="5"/>
              </a:spcBef>
              <a:spcAft>
                <a:spcPts val="7437"/>
              </a:spcAft>
            </a:pPr>
            <a:r>
              <a:rPr lang="it-IT" spc="-35">
                <a:solidFill>
                  <a:srgbClr val="000000"/>
                </a:solidFill>
                <a:latin typeface="Arial" panose="02020603050405020304" pitchFamily="2"/>
              </a:rPr>
              <a:t>Vigilanza, controllo e valutazione delle Aziende Nomina dei Direttori Generali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egnaposto testo 2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76" name="Image.jpg"/>
          <p:cNvPicPr/>
          <p:nvPr/>
        </p:nvPicPr>
        <p:blipFill>
          <a:blip r:embed="rId2"/>
          <a:stretch>
            <a:fillRect/>
          </a:stretch>
        </p:blipFill>
        <p:spPr>
          <a:xfrm>
            <a:off x="8924292" y="502920"/>
            <a:ext cx="795655" cy="1298575"/>
          </a:xfrm>
          <a:prstGeom prst="rect">
            <a:avLst/>
          </a:prstGeom>
        </p:spPr>
      </p:pic>
      <p:graphicFrame>
        <p:nvGraphicFramePr>
          <p:cNvPr id="275" name="table 275"/>
          <p:cNvGraphicFramePr>
            <a:graphicFrameLocks noGrp="1"/>
          </p:cNvGraphicFramePr>
          <p:nvPr/>
        </p:nvGraphicFramePr>
        <p:xfrm>
          <a:off x="1341121" y="487681"/>
          <a:ext cx="8382001" cy="1639570"/>
        </p:xfrm>
        <a:graphic>
          <a:graphicData uri="http://schemas.openxmlformats.org/drawingml/2006/table">
            <a:tbl>
              <a:tblPr/>
              <a:tblGrid>
                <a:gridCol w="73945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1541780">
                <a:tc>
                  <a:txBody>
                    <a:bodyPr/>
                    <a:lstStyle/>
                    <a:p>
                      <a:pPr marL="0" marR="539750" indent="0" algn="r">
                        <a:lnSpc>
                          <a:spcPts val="5000"/>
                        </a:lnSpc>
                        <a:spcBef>
                          <a:spcPts val="4785"/>
                        </a:spcBef>
                        <a:spcAft>
                          <a:spcPts val="2255"/>
                        </a:spcAft>
                      </a:pPr>
                      <a:r>
                        <a:rPr lang="it-IT" sz="4400" b="1" spc="-45">
                          <a:solidFill>
                            <a:srgbClr val="FF0000"/>
                          </a:solidFill>
                          <a:latin typeface="Arial" panose="02020603050405020304" pitchFamily="2"/>
                        </a:rPr>
                        <a:t>Piano Sanitario Regionale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77" name="Segnaposto testo 276"/>
          <p:cNvSpPr>
            <a:spLocks noGrp="1"/>
          </p:cNvSpPr>
          <p:nvPr>
            <p:ph type="body" idx="10"/>
          </p:nvPr>
        </p:nvSpPr>
        <p:spPr>
          <a:xfrm>
            <a:off x="1341121" y="2122807"/>
            <a:ext cx="8382000" cy="5088890"/>
          </a:xfrm>
          <a:prstGeom prst="rect">
            <a:avLst/>
          </a:prstGeom>
          <a:noFill/>
          <a:ln w="0" cmpd="sng">
            <a:noFill/>
            <a:prstDash val="solid"/>
          </a:ln>
        </p:spPr>
        <p:txBody>
          <a:bodyPr vert="horz" lIns="0" tIns="0" rIns="0" bIns="0" anchor="t"/>
          <a:lstStyle/>
          <a:p>
            <a:pPr marL="365632" algn="just">
              <a:lnSpc>
                <a:spcPts val="3098"/>
              </a:lnSpc>
            </a:pPr>
            <a:r>
              <a:rPr lang="it-IT" sz="2600" spc="-5">
                <a:solidFill>
                  <a:srgbClr val="000000"/>
                </a:solidFill>
                <a:latin typeface="Arial" panose="02020603050405020304" pitchFamily="2"/>
              </a:rPr>
              <a:t>Le Regioni, entro 150 giorni dalla pubblicazione del </a:t>
            </a:r>
          </a:p>
          <a:p>
            <a:pPr marL="365632" algn="just">
              <a:lnSpc>
                <a:spcPts val="3098"/>
              </a:lnSpc>
            </a:pPr>
            <a:r>
              <a:rPr lang="it-IT" sz="2600" spc="-5">
                <a:solidFill>
                  <a:srgbClr val="000000"/>
                </a:solidFill>
                <a:latin typeface="Arial" panose="02020603050405020304" pitchFamily="2"/>
              </a:rPr>
              <a:t>PSN adottano i PSR, includendo anche la </a:t>
            </a:r>
          </a:p>
          <a:p>
            <a:pPr marL="365632" algn="just">
              <a:lnSpc>
                <a:spcPts val="3098"/>
              </a:lnSpc>
            </a:pPr>
            <a:r>
              <a:rPr lang="it-IT" sz="2600" spc="-5">
                <a:solidFill>
                  <a:srgbClr val="000000"/>
                </a:solidFill>
                <a:latin typeface="Arial" panose="02020603050405020304" pitchFamily="2"/>
              </a:rPr>
              <a:t>definizione dei modelli organizzativi dei servizi in </a:t>
            </a:r>
          </a:p>
          <a:p>
            <a:pPr marL="365632" algn="just">
              <a:lnSpc>
                <a:spcPts val="3098"/>
              </a:lnSpc>
            </a:pPr>
            <a:r>
              <a:rPr lang="it-IT" sz="2600" spc="-5">
                <a:solidFill>
                  <a:srgbClr val="000000"/>
                </a:solidFill>
                <a:latin typeface="Arial" panose="02020603050405020304" pitchFamily="2"/>
              </a:rPr>
              <a:t>funzione delle esigenze del territorio e delle risorse </a:t>
            </a:r>
          </a:p>
          <a:p>
            <a:pPr marL="365632" algn="just">
              <a:lnSpc>
                <a:spcPts val="3098"/>
              </a:lnSpc>
            </a:pPr>
            <a:r>
              <a:rPr lang="it-IT" sz="2600" spc="-35">
                <a:solidFill>
                  <a:srgbClr val="000000"/>
                </a:solidFill>
                <a:latin typeface="Arial" panose="02020603050405020304" pitchFamily="2"/>
              </a:rPr>
              <a:t>disponibili </a:t>
            </a:r>
          </a:p>
          <a:p>
            <a:pPr indent="365632" algn="just">
              <a:lnSpc>
                <a:spcPts val="3098"/>
              </a:lnSpc>
              <a:spcBef>
                <a:spcPts val="625"/>
              </a:spcBef>
              <a:buFont typeface="Symbol"/>
              <a:buChar char="·"/>
            </a:pPr>
            <a:r>
              <a:rPr lang="it-IT" sz="2600" spc="-25">
                <a:solidFill>
                  <a:srgbClr val="000000"/>
                </a:solidFill>
                <a:latin typeface="Arial" panose="02020603050405020304" pitchFamily="2"/>
              </a:rPr>
              <a:t>Programmazione </a:t>
            </a:r>
          </a:p>
          <a:p>
            <a:pPr indent="365632" algn="just">
              <a:lnSpc>
                <a:spcPts val="3098"/>
              </a:lnSpc>
              <a:spcBef>
                <a:spcPts val="625"/>
              </a:spcBef>
              <a:buFont typeface="Symbol"/>
              <a:buChar char="·"/>
            </a:pPr>
            <a:r>
              <a:rPr lang="it-IT" sz="2600" spc="-25">
                <a:solidFill>
                  <a:srgbClr val="000000"/>
                </a:solidFill>
                <a:latin typeface="Arial" panose="02020603050405020304" pitchFamily="2"/>
              </a:rPr>
              <a:t>Finanziamento </a:t>
            </a:r>
          </a:p>
          <a:p>
            <a:pPr indent="365632" algn="just">
              <a:lnSpc>
                <a:spcPts val="3098"/>
              </a:lnSpc>
              <a:spcBef>
                <a:spcPts val="625"/>
              </a:spcBef>
              <a:buFont typeface="Symbol"/>
              <a:buChar char="·"/>
            </a:pPr>
            <a:r>
              <a:rPr lang="it-IT" sz="2600" spc="-25">
                <a:solidFill>
                  <a:srgbClr val="000000"/>
                </a:solidFill>
                <a:latin typeface="Arial" panose="02020603050405020304" pitchFamily="2"/>
              </a:rPr>
              <a:t>Organizzazione </a:t>
            </a:r>
          </a:p>
          <a:p>
            <a:pPr indent="365632" algn="just">
              <a:lnSpc>
                <a:spcPts val="3098"/>
              </a:lnSpc>
              <a:spcBef>
                <a:spcPts val="619"/>
              </a:spcBef>
              <a:spcAft>
                <a:spcPts val="9458"/>
              </a:spcAft>
              <a:buFont typeface="Symbol"/>
              <a:buChar char="·"/>
            </a:pPr>
            <a:r>
              <a:rPr lang="it-IT" sz="2600" spc="-5">
                <a:solidFill>
                  <a:srgbClr val="000000"/>
                </a:solidFill>
                <a:latin typeface="Arial" panose="02020603050405020304" pitchFamily="2"/>
              </a:rPr>
              <a:t>Funzionamento e controllo delle aziende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egnaposto testo 2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84" name="Image.jpg"/>
          <p:cNvPicPr/>
          <p:nvPr/>
        </p:nvPicPr>
        <p:blipFill>
          <a:blip r:embed="rId2"/>
          <a:stretch>
            <a:fillRect/>
          </a:stretch>
        </p:blipFill>
        <p:spPr>
          <a:xfrm>
            <a:off x="8924292" y="502920"/>
            <a:ext cx="795655" cy="1298575"/>
          </a:xfrm>
          <a:prstGeom prst="rect">
            <a:avLst/>
          </a:prstGeom>
        </p:spPr>
      </p:pic>
      <p:graphicFrame>
        <p:nvGraphicFramePr>
          <p:cNvPr id="283" name="table 283"/>
          <p:cNvGraphicFramePr>
            <a:graphicFrameLocks noGrp="1"/>
          </p:cNvGraphicFramePr>
          <p:nvPr/>
        </p:nvGraphicFramePr>
        <p:xfrm>
          <a:off x="1341121" y="487681"/>
          <a:ext cx="8382001" cy="1639570"/>
        </p:xfrm>
        <a:graphic>
          <a:graphicData uri="http://schemas.openxmlformats.org/drawingml/2006/table">
            <a:tbl>
              <a:tblPr/>
              <a:tblGrid>
                <a:gridCol w="73945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1541780">
                <a:tc>
                  <a:txBody>
                    <a:bodyPr/>
                    <a:lstStyle/>
                    <a:p>
                      <a:pPr marL="0" marR="661670" indent="0" algn="r">
                        <a:lnSpc>
                          <a:spcPts val="5400"/>
                        </a:lnSpc>
                        <a:spcBef>
                          <a:spcPts val="4330"/>
                        </a:spcBef>
                        <a:spcAft>
                          <a:spcPts val="2295"/>
                        </a:spcAft>
                      </a:pPr>
                      <a:r>
                        <a:rPr lang="it-IT" sz="4900" b="1" spc="-50">
                          <a:solidFill>
                            <a:srgbClr val="FF0000"/>
                          </a:solidFill>
                          <a:latin typeface="Arial" panose="02020603050405020304" pitchFamily="2"/>
                        </a:rPr>
                        <a:t>Rapporti Stato/Regione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85" name="Segnaposto testo 284"/>
          <p:cNvSpPr>
            <a:spLocks noGrp="1"/>
          </p:cNvSpPr>
          <p:nvPr>
            <p:ph type="body" idx="10"/>
          </p:nvPr>
        </p:nvSpPr>
        <p:spPr>
          <a:xfrm>
            <a:off x="1341121" y="2030094"/>
            <a:ext cx="8382000" cy="5181601"/>
          </a:xfrm>
          <a:prstGeom prst="rect">
            <a:avLst/>
          </a:prstGeom>
          <a:noFill/>
          <a:ln w="0" cmpd="sng">
            <a:noFill/>
            <a:prstDash val="solid"/>
          </a:ln>
        </p:spPr>
        <p:txBody>
          <a:bodyPr vert="horz" lIns="0" tIns="90773" rIns="0" bIns="0" anchor="t"/>
          <a:lstStyle/>
          <a:p>
            <a:pPr indent="365632" algn="just">
              <a:lnSpc>
                <a:spcPts val="2498"/>
              </a:lnSpc>
              <a:buFont typeface="Symbol"/>
              <a:buChar char="·"/>
            </a:pPr>
            <a:r>
              <a:rPr lang="it-IT" sz="2600" spc="-5">
                <a:solidFill>
                  <a:srgbClr val="000000"/>
                </a:solidFill>
                <a:latin typeface="Arial" panose="02020603050405020304" pitchFamily="2"/>
              </a:rPr>
              <a:t>Lo Stato quantifica le risorse disponibili per il SSN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In relazione ad esse vengono fissati i LEA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Le risorse vengono trasferite alle Regioni che </a:t>
            </a:r>
          </a:p>
          <a:p>
            <a:pPr marL="365632" algn="just">
              <a:lnSpc>
                <a:spcPts val="2498"/>
              </a:lnSpc>
              <a:spcBef>
                <a:spcPts val="5"/>
              </a:spcBef>
            </a:pPr>
            <a:r>
              <a:rPr lang="it-IT" sz="2600" spc="-5">
                <a:solidFill>
                  <a:srgbClr val="000000"/>
                </a:solidFill>
                <a:latin typeface="Arial" panose="02020603050405020304" pitchFamily="2"/>
              </a:rPr>
              <a:t>organizzano in piena autonomia l’offerta dei servizi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I costi di eventuale offerta non coperta dalle risorse </a:t>
            </a:r>
          </a:p>
          <a:p>
            <a:pPr marL="365632" algn="just">
              <a:lnSpc>
                <a:spcPts val="2498"/>
              </a:lnSpc>
            </a:pPr>
            <a:r>
              <a:rPr lang="it-IT" sz="2600" spc="-5">
                <a:solidFill>
                  <a:srgbClr val="000000"/>
                </a:solidFill>
                <a:latin typeface="Arial" panose="02020603050405020304" pitchFamily="2"/>
              </a:rPr>
              <a:t>dello Stato sono finanziati dalla Regione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La Regione affida alle Aziende l’erogazione dei </a:t>
            </a:r>
          </a:p>
          <a:p>
            <a:pPr marL="365632" algn="just">
              <a:lnSpc>
                <a:spcPts val="2498"/>
              </a:lnSpc>
            </a:pPr>
            <a:r>
              <a:rPr lang="it-IT" sz="2600" spc="-55">
                <a:solidFill>
                  <a:srgbClr val="000000"/>
                </a:solidFill>
                <a:latin typeface="Arial" panose="02020603050405020304" pitchFamily="2"/>
              </a:rPr>
              <a:t>servizi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Le Aziende vi provvedono con il solo vincolo del </a:t>
            </a:r>
          </a:p>
          <a:p>
            <a:pPr marL="365632" algn="just">
              <a:lnSpc>
                <a:spcPts val="2498"/>
              </a:lnSpc>
            </a:pPr>
            <a:r>
              <a:rPr lang="it-IT" sz="2600" spc="-15">
                <a:solidFill>
                  <a:srgbClr val="000000"/>
                </a:solidFill>
                <a:latin typeface="Arial" panose="02020603050405020304" pitchFamily="2"/>
              </a:rPr>
              <a:t>pareggio di bilancio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Stato e Regioni, nella apposita conferenza, valutano </a:t>
            </a:r>
          </a:p>
          <a:p>
            <a:pPr marL="365632" algn="just">
              <a:lnSpc>
                <a:spcPts val="2498"/>
              </a:lnSpc>
              <a:spcAft>
                <a:spcPts val="6338"/>
              </a:spcAft>
            </a:pPr>
            <a:r>
              <a:rPr lang="it-IT" sz="2600" spc="-10">
                <a:solidFill>
                  <a:srgbClr val="000000"/>
                </a:solidFill>
                <a:latin typeface="Arial" panose="02020603050405020304" pitchFamily="2"/>
              </a:rPr>
              <a:t>la copertura dei LEA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egnaposto testo 2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91" name="Image.jpg"/>
          <p:cNvPicPr/>
          <p:nvPr/>
        </p:nvPicPr>
        <p:blipFill>
          <a:blip r:embed="rId2"/>
          <a:stretch>
            <a:fillRect/>
          </a:stretch>
        </p:blipFill>
        <p:spPr>
          <a:xfrm>
            <a:off x="8924292" y="502920"/>
            <a:ext cx="795655" cy="1298575"/>
          </a:xfrm>
          <a:prstGeom prst="rect">
            <a:avLst/>
          </a:prstGeom>
        </p:spPr>
      </p:pic>
      <p:sp>
        <p:nvSpPr>
          <p:cNvPr id="289" name="Segnaposto testo 288"/>
          <p:cNvSpPr>
            <a:spLocks noGrp="1"/>
          </p:cNvSpPr>
          <p:nvPr>
            <p:ph type="body" idx="10"/>
          </p:nvPr>
        </p:nvSpPr>
        <p:spPr>
          <a:xfrm>
            <a:off x="1347472" y="350521"/>
            <a:ext cx="7010400" cy="6861174"/>
          </a:xfrm>
          <a:prstGeom prst="rect">
            <a:avLst/>
          </a:prstGeom>
          <a:noFill/>
          <a:ln w="0" cmpd="sng">
            <a:noFill/>
            <a:prstDash val="solid"/>
          </a:ln>
        </p:spPr>
        <p:txBody>
          <a:bodyPr vert="horz" lIns="0" tIns="744592" rIns="0" bIns="0" anchor="t"/>
          <a:lstStyle/>
          <a:p>
            <a:pPr algn="just">
              <a:lnSpc>
                <a:spcPts val="5000"/>
              </a:lnSpc>
            </a:pPr>
            <a:r>
              <a:rPr lang="it-IT" sz="4400" b="1" spc="-44">
                <a:solidFill>
                  <a:srgbClr val="FF0000"/>
                </a:solidFill>
                <a:latin typeface="Arial" panose="02020603050405020304" pitchFamily="2"/>
              </a:rPr>
              <a:t>L’Organizzazione sanitaria </a:t>
            </a:r>
          </a:p>
          <a:p>
            <a:pPr algn="just">
              <a:lnSpc>
                <a:spcPts val="3398"/>
              </a:lnSpc>
              <a:spcBef>
                <a:spcPts val="2875"/>
              </a:spcBef>
            </a:pPr>
            <a:r>
              <a:rPr lang="it-IT" sz="3000" spc="-10">
                <a:solidFill>
                  <a:srgbClr val="000000"/>
                </a:solidFill>
                <a:latin typeface="Arial" panose="02020603050405020304" pitchFamily="2"/>
              </a:rPr>
              <a:t>E’ conformata all’offerta di </a:t>
            </a:r>
          </a:p>
          <a:p>
            <a:pPr indent="365632" algn="just">
              <a:lnSpc>
                <a:spcPts val="4400"/>
              </a:lnSpc>
              <a:spcBef>
                <a:spcPts val="340"/>
              </a:spcBef>
              <a:buFont typeface="Symbol"/>
              <a:buChar char="·"/>
            </a:pPr>
            <a:r>
              <a:rPr lang="it-IT" sz="3700" b="1" spc="-21">
                <a:solidFill>
                  <a:srgbClr val="009999"/>
                </a:solidFill>
                <a:latin typeface="Arial" panose="02020603050405020304" pitchFamily="2"/>
              </a:rPr>
              <a:t>Prevenzione primaria </a:t>
            </a:r>
          </a:p>
          <a:p>
            <a:pPr indent="365632" algn="just">
              <a:lnSpc>
                <a:spcPts val="4400"/>
              </a:lnSpc>
              <a:spcBef>
                <a:spcPts val="330"/>
              </a:spcBef>
              <a:buFont typeface="Symbol"/>
              <a:buChar char="·"/>
            </a:pPr>
            <a:r>
              <a:rPr lang="it-IT" sz="3700" b="1" spc="-21">
                <a:solidFill>
                  <a:srgbClr val="009999"/>
                </a:solidFill>
                <a:latin typeface="Arial" panose="02020603050405020304" pitchFamily="2"/>
              </a:rPr>
              <a:t>Prevenzione secondaria </a:t>
            </a:r>
          </a:p>
          <a:p>
            <a:pPr indent="365632" algn="just">
              <a:lnSpc>
                <a:spcPts val="4400"/>
              </a:lnSpc>
              <a:spcBef>
                <a:spcPts val="325"/>
              </a:spcBef>
              <a:buFont typeface="Symbol"/>
              <a:buChar char="·"/>
            </a:pPr>
            <a:r>
              <a:rPr lang="it-IT" sz="3700" b="1" spc="-30">
                <a:solidFill>
                  <a:srgbClr val="009999"/>
                </a:solidFill>
                <a:latin typeface="Arial" panose="02020603050405020304" pitchFamily="2"/>
              </a:rPr>
              <a:t>Cura in elezione </a:t>
            </a:r>
          </a:p>
          <a:p>
            <a:pPr indent="365632" algn="just">
              <a:lnSpc>
                <a:spcPts val="4400"/>
              </a:lnSpc>
              <a:spcBef>
                <a:spcPts val="330"/>
              </a:spcBef>
              <a:buFont typeface="Symbol"/>
              <a:buChar char="·"/>
            </a:pPr>
            <a:r>
              <a:rPr lang="it-IT" sz="3700" b="1" spc="-25">
                <a:solidFill>
                  <a:srgbClr val="009999"/>
                </a:solidFill>
                <a:latin typeface="Arial" panose="02020603050405020304" pitchFamily="2"/>
              </a:rPr>
              <a:t>Cura in emergenza </a:t>
            </a:r>
          </a:p>
          <a:p>
            <a:pPr indent="365632" algn="just">
              <a:lnSpc>
                <a:spcPts val="4400"/>
              </a:lnSpc>
              <a:spcBef>
                <a:spcPts val="325"/>
              </a:spcBef>
              <a:buFont typeface="Symbol"/>
              <a:buChar char="·"/>
            </a:pPr>
            <a:r>
              <a:rPr lang="it-IT" sz="3700" b="1" spc="-30">
                <a:solidFill>
                  <a:srgbClr val="009999"/>
                </a:solidFill>
                <a:latin typeface="Arial" panose="02020603050405020304" pitchFamily="2"/>
              </a:rPr>
              <a:t>Riabilitazione </a:t>
            </a:r>
          </a:p>
          <a:p>
            <a:pPr indent="365632" algn="just">
              <a:lnSpc>
                <a:spcPts val="4400"/>
              </a:lnSpc>
              <a:spcBef>
                <a:spcPts val="325"/>
              </a:spcBef>
              <a:spcAft>
                <a:spcPts val="8283"/>
              </a:spcAft>
              <a:buFont typeface="Symbol"/>
              <a:buChar char="·"/>
            </a:pPr>
            <a:r>
              <a:rPr lang="it-IT" sz="3700" b="1" spc="-44">
                <a:solidFill>
                  <a:srgbClr val="009999"/>
                </a:solidFill>
                <a:latin typeface="Arial" panose="02020603050405020304" pitchFamily="2"/>
              </a:rPr>
              <a:t>Cronicità </a:t>
            </a:r>
          </a:p>
        </p:txBody>
      </p:sp>
      <p:cxnSp>
        <p:nvCxnSpPr>
          <p:cNvPr id="292" name="Connettore 1 29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3" name="Image.jpg"/>
          <p:cNvPicPr/>
          <p:nvPr/>
        </p:nvPicPr>
        <p:blipFill>
          <a:blip r:embed="rId2"/>
          <a:stretch>
            <a:fillRect/>
          </a:stretch>
        </p:blipFill>
        <p:spPr>
          <a:xfrm>
            <a:off x="8924292" y="502920"/>
            <a:ext cx="795655" cy="1298575"/>
          </a:xfrm>
          <a:prstGeom prst="rect">
            <a:avLst/>
          </a:prstGeom>
        </p:spPr>
      </p:pic>
      <p:graphicFrame>
        <p:nvGraphicFramePr>
          <p:cNvPr id="22" name="table 22"/>
          <p:cNvGraphicFramePr>
            <a:graphicFrameLocks noGrp="1"/>
          </p:cNvGraphicFramePr>
          <p:nvPr>
            <p:extLst>
              <p:ext uri="{D42A27DB-BD31-4B8C-83A1-F6EECF244321}">
                <p14:modId xmlns:p14="http://schemas.microsoft.com/office/powerpoint/2010/main" val="3908115394"/>
              </p:ext>
            </p:extLst>
          </p:nvPr>
        </p:nvGraphicFramePr>
        <p:xfrm>
          <a:off x="1603080" y="502921"/>
          <a:ext cx="8245319" cy="3135865"/>
        </p:xfrm>
        <a:graphic>
          <a:graphicData uri="http://schemas.openxmlformats.org/drawingml/2006/table">
            <a:tbl>
              <a:tblPr/>
              <a:tblGrid>
                <a:gridCol w="7385049">
                  <a:extLst>
                    <a:ext uri="{9D8B030D-6E8A-4147-A177-3AD203B41FA5}">
                      <a16:colId xmlns:a16="http://schemas.microsoft.com/office/drawing/2014/main" val="20000"/>
                    </a:ext>
                  </a:extLst>
                </a:gridCol>
                <a:gridCol w="860270">
                  <a:extLst>
                    <a:ext uri="{9D8B030D-6E8A-4147-A177-3AD203B41FA5}">
                      <a16:colId xmlns:a16="http://schemas.microsoft.com/office/drawing/2014/main" val="20001"/>
                    </a:ext>
                  </a:extLst>
                </a:gridCol>
              </a:tblGrid>
              <a:tr h="1541780">
                <a:tc rowSpan="2">
                  <a:txBody>
                    <a:bodyPr/>
                    <a:lstStyle/>
                    <a:p>
                      <a:pPr marL="0" marR="5330825" indent="0" algn="r">
                        <a:lnSpc>
                          <a:spcPts val="5400"/>
                        </a:lnSpc>
                        <a:spcBef>
                          <a:spcPts val="4330"/>
                        </a:spcBef>
                        <a:spcAft>
                          <a:spcPts val="0"/>
                        </a:spcAft>
                      </a:pPr>
                      <a:r>
                        <a:rPr lang="it-IT" sz="4900" b="1" spc="-120" dirty="0">
                          <a:solidFill>
                            <a:srgbClr val="FF0000"/>
                          </a:solidFill>
                          <a:latin typeface="Arial" panose="02020603050405020304" pitchFamily="2"/>
                        </a:rPr>
                        <a:t>In Italia </a:t>
                      </a:r>
                    </a:p>
                    <a:p>
                      <a:pPr marL="320040" marR="0" indent="0" algn="l">
                        <a:lnSpc>
                          <a:spcPts val="3300"/>
                        </a:lnSpc>
                        <a:spcBef>
                          <a:spcPts val="2920"/>
                        </a:spcBef>
                        <a:spcAft>
                          <a:spcPts val="0"/>
                        </a:spcAft>
                      </a:pPr>
                      <a:r>
                        <a:rPr lang="it-IT" sz="3600" b="1" spc="0" dirty="0">
                          <a:solidFill>
                            <a:srgbClr val="FF0000"/>
                          </a:solidFill>
                          <a:latin typeface="Arial" panose="02020603050405020304" pitchFamily="2"/>
                        </a:rPr>
                        <a:t>1890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1594085">
                <a:tc vMerge="1">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4" name="Segnaposto testo 23"/>
          <p:cNvSpPr>
            <a:spLocks noGrp="1"/>
          </p:cNvSpPr>
          <p:nvPr>
            <p:ph type="body" idx="10"/>
          </p:nvPr>
        </p:nvSpPr>
        <p:spPr>
          <a:xfrm>
            <a:off x="1350648" y="2665097"/>
            <a:ext cx="8369299" cy="4546600"/>
          </a:xfrm>
          <a:prstGeom prst="rect">
            <a:avLst/>
          </a:prstGeom>
          <a:noFill/>
          <a:ln w="0" cmpd="sng">
            <a:noFill/>
            <a:prstDash val="solid"/>
          </a:ln>
        </p:spPr>
        <p:txBody>
          <a:bodyPr vert="horz" lIns="0" tIns="22217" rIns="0" bIns="0" anchor="t"/>
          <a:lstStyle/>
          <a:p>
            <a:pPr marL="319926" algn="just">
              <a:lnSpc>
                <a:spcPts val="2600"/>
              </a:lnSpc>
            </a:pPr>
            <a:r>
              <a:rPr lang="it-IT" sz="2400" spc="-40" dirty="0">
                <a:solidFill>
                  <a:srgbClr val="000000"/>
                </a:solidFill>
                <a:latin typeface="Arial" panose="02020603050405020304" pitchFamily="2"/>
              </a:rPr>
              <a:t>Legge </a:t>
            </a:r>
            <a:r>
              <a:rPr lang="it-IT" sz="2400" spc="-40" dirty="0" err="1">
                <a:solidFill>
                  <a:srgbClr val="000000"/>
                </a:solidFill>
                <a:latin typeface="Arial" panose="02020603050405020304" pitchFamily="2"/>
              </a:rPr>
              <a:t>Crispi</a:t>
            </a:r>
            <a:r>
              <a:rPr lang="it-IT" sz="2400" spc="-40" dirty="0">
                <a:solidFill>
                  <a:srgbClr val="000000"/>
                </a:solidFill>
                <a:latin typeface="Arial" panose="02020603050405020304" pitchFamily="2"/>
              </a:rPr>
              <a:t> di riforma ospedaliera: ospedali non più </a:t>
            </a:r>
          </a:p>
          <a:p>
            <a:pPr marL="319926" algn="just">
              <a:lnSpc>
                <a:spcPts val="2600"/>
              </a:lnSpc>
            </a:pPr>
            <a:r>
              <a:rPr lang="it-IT" sz="2400" spc="-40" dirty="0">
                <a:solidFill>
                  <a:srgbClr val="000000"/>
                </a:solidFill>
                <a:latin typeface="Arial" panose="02020603050405020304" pitchFamily="2"/>
              </a:rPr>
              <a:t>Opere Pie ma Enti autonomi, finanziati e regolati dallo </a:t>
            </a:r>
          </a:p>
          <a:p>
            <a:pPr marL="319926" algn="just">
              <a:lnSpc>
                <a:spcPts val="2600"/>
              </a:lnSpc>
              <a:spcBef>
                <a:spcPts val="5"/>
              </a:spcBef>
            </a:pPr>
            <a:r>
              <a:rPr lang="it-IT" sz="2400" spc="-44" dirty="0">
                <a:solidFill>
                  <a:srgbClr val="000000"/>
                </a:solidFill>
                <a:latin typeface="Arial" panose="02020603050405020304" pitchFamily="2"/>
              </a:rPr>
              <a:t>Stato che assume la competenza della Sanità Pubblica, </a:t>
            </a:r>
          </a:p>
          <a:p>
            <a:pPr marL="319926" algn="just">
              <a:lnSpc>
                <a:spcPts val="2600"/>
              </a:lnSpc>
            </a:pPr>
            <a:r>
              <a:rPr lang="it-IT" sz="2400" spc="-40" dirty="0">
                <a:solidFill>
                  <a:srgbClr val="000000"/>
                </a:solidFill>
                <a:latin typeface="Arial" panose="02020603050405020304" pitchFamily="2"/>
              </a:rPr>
              <a:t>detta norme sull’esercizio delle professioni sanitarie, </a:t>
            </a:r>
          </a:p>
          <a:p>
            <a:pPr marL="319926" algn="just">
              <a:lnSpc>
                <a:spcPts val="2600"/>
              </a:lnSpc>
              <a:spcBef>
                <a:spcPts val="5"/>
              </a:spcBef>
            </a:pPr>
            <a:r>
              <a:rPr lang="it-IT" sz="2400" spc="-35" dirty="0">
                <a:solidFill>
                  <a:srgbClr val="000000"/>
                </a:solidFill>
                <a:latin typeface="Arial" panose="02020603050405020304" pitchFamily="2"/>
              </a:rPr>
              <a:t>sull’igiene del suolo e dell’abitato, l’acqua, le malattie </a:t>
            </a:r>
          </a:p>
          <a:p>
            <a:pPr marL="319926" algn="just">
              <a:lnSpc>
                <a:spcPts val="2600"/>
              </a:lnSpc>
            </a:pPr>
            <a:r>
              <a:rPr lang="it-IT" sz="2400" spc="-40" dirty="0">
                <a:solidFill>
                  <a:srgbClr val="000000"/>
                </a:solidFill>
                <a:latin typeface="Arial" panose="02020603050405020304" pitchFamily="2"/>
              </a:rPr>
              <a:t>infettive l’alimentazione, e sulla polizia mortuaria. </a:t>
            </a:r>
          </a:p>
          <a:p>
            <a:pPr marL="319926" algn="just">
              <a:lnSpc>
                <a:spcPts val="2600"/>
              </a:lnSpc>
              <a:spcBef>
                <a:spcPts val="578"/>
              </a:spcBef>
            </a:pPr>
            <a:r>
              <a:rPr lang="it-IT" sz="2400" spc="-40" dirty="0">
                <a:solidFill>
                  <a:srgbClr val="000000"/>
                </a:solidFill>
                <a:latin typeface="Arial" panose="02020603050405020304" pitchFamily="2"/>
              </a:rPr>
              <a:t>Presso il Ministero dell’Interno viene istituita una </a:t>
            </a:r>
          </a:p>
          <a:p>
            <a:pPr marL="319926" algn="just">
              <a:lnSpc>
                <a:spcPts val="2600"/>
              </a:lnSpc>
            </a:pPr>
            <a:r>
              <a:rPr lang="it-IT" sz="2400" spc="-44" dirty="0">
                <a:solidFill>
                  <a:srgbClr val="000000"/>
                </a:solidFill>
                <a:latin typeface="Arial" panose="02020603050405020304" pitchFamily="2"/>
              </a:rPr>
              <a:t>Direzione Generale per la Sanità Pubblica e in ogni </a:t>
            </a:r>
          </a:p>
          <a:p>
            <a:pPr marL="319926" algn="just">
              <a:lnSpc>
                <a:spcPts val="2600"/>
              </a:lnSpc>
            </a:pPr>
            <a:r>
              <a:rPr lang="it-IT" sz="2400" spc="-40" dirty="0">
                <a:solidFill>
                  <a:srgbClr val="000000"/>
                </a:solidFill>
                <a:latin typeface="Arial" panose="02020603050405020304" pitchFamily="2"/>
              </a:rPr>
              <a:t>provincia, presso i Prefetti, gli Uffici Sanitari provinciali. </a:t>
            </a:r>
          </a:p>
          <a:p>
            <a:pPr marL="319926" algn="just">
              <a:lnSpc>
                <a:spcPts val="2600"/>
              </a:lnSpc>
              <a:spcBef>
                <a:spcPts val="578"/>
              </a:spcBef>
            </a:pPr>
            <a:r>
              <a:rPr lang="it-IT" sz="2400" spc="-40" dirty="0">
                <a:solidFill>
                  <a:srgbClr val="000000"/>
                </a:solidFill>
                <a:latin typeface="Arial" panose="02020603050405020304" pitchFamily="2"/>
              </a:rPr>
              <a:t>Nel Comune il Sindaco è l’autorità sanitaria che si avvale </a:t>
            </a:r>
          </a:p>
          <a:p>
            <a:pPr marL="319926" algn="just">
              <a:lnSpc>
                <a:spcPts val="2600"/>
              </a:lnSpc>
              <a:spcAft>
                <a:spcPts val="5912"/>
              </a:spcAft>
            </a:pPr>
            <a:r>
              <a:rPr lang="it-IT" sz="2400" spc="-35" dirty="0">
                <a:solidFill>
                  <a:srgbClr val="000000"/>
                </a:solidFill>
                <a:latin typeface="Arial" panose="02020603050405020304" pitchFamily="2"/>
              </a:rPr>
              <a:t>di un Ufficiale Sanitario.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egnaposto testo 2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99" name="Image.jpg"/>
          <p:cNvPicPr/>
          <p:nvPr/>
        </p:nvPicPr>
        <p:blipFill>
          <a:blip r:embed="rId2"/>
          <a:stretch>
            <a:fillRect/>
          </a:stretch>
        </p:blipFill>
        <p:spPr>
          <a:xfrm>
            <a:off x="8924292" y="502920"/>
            <a:ext cx="795655" cy="1298575"/>
          </a:xfrm>
          <a:prstGeom prst="rect">
            <a:avLst/>
          </a:prstGeom>
        </p:spPr>
      </p:pic>
      <p:graphicFrame>
        <p:nvGraphicFramePr>
          <p:cNvPr id="298" name="table 298"/>
          <p:cNvGraphicFramePr>
            <a:graphicFrameLocks noGrp="1"/>
          </p:cNvGraphicFramePr>
          <p:nvPr/>
        </p:nvGraphicFramePr>
        <p:xfrm>
          <a:off x="1350011" y="487681"/>
          <a:ext cx="8458200" cy="1639570"/>
        </p:xfrm>
        <a:graphic>
          <a:graphicData uri="http://schemas.openxmlformats.org/drawingml/2006/table">
            <a:tbl>
              <a:tblPr/>
              <a:tblGrid>
                <a:gridCol w="7385685">
                  <a:extLst>
                    <a:ext uri="{9D8B030D-6E8A-4147-A177-3AD203B41FA5}">
                      <a16:colId xmlns:a16="http://schemas.microsoft.com/office/drawing/2014/main" val="20000"/>
                    </a:ext>
                  </a:extLst>
                </a:gridCol>
                <a:gridCol w="1072515">
                  <a:extLst>
                    <a:ext uri="{9D8B030D-6E8A-4147-A177-3AD203B41FA5}">
                      <a16:colId xmlns:a16="http://schemas.microsoft.com/office/drawing/2014/main" val="20001"/>
                    </a:ext>
                  </a:extLst>
                </a:gridCol>
              </a:tblGrid>
              <a:tr h="1541780">
                <a:tc>
                  <a:txBody>
                    <a:bodyPr/>
                    <a:lstStyle/>
                    <a:p>
                      <a:pPr marL="0" marR="381000" indent="0" algn="r">
                        <a:lnSpc>
                          <a:spcPts val="5000"/>
                        </a:lnSpc>
                        <a:spcBef>
                          <a:spcPts val="4785"/>
                        </a:spcBef>
                        <a:spcAft>
                          <a:spcPts val="2255"/>
                        </a:spcAft>
                      </a:pPr>
                      <a:r>
                        <a:rPr lang="it-IT" sz="4400" b="1" spc="-45">
                          <a:solidFill>
                            <a:srgbClr val="FF0000"/>
                          </a:solidFill>
                          <a:latin typeface="Arial" panose="02020603050405020304" pitchFamily="2"/>
                        </a:rPr>
                        <a:t>L’Organizzazione sanitaria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00" name="Segnaposto testo 299"/>
          <p:cNvSpPr>
            <a:spLocks noGrp="1"/>
          </p:cNvSpPr>
          <p:nvPr>
            <p:ph type="body" idx="10"/>
          </p:nvPr>
        </p:nvSpPr>
        <p:spPr>
          <a:xfrm>
            <a:off x="1350011" y="2145033"/>
            <a:ext cx="8458200" cy="5066665"/>
          </a:xfrm>
          <a:prstGeom prst="rect">
            <a:avLst/>
          </a:prstGeom>
          <a:noFill/>
          <a:ln w="0" cmpd="sng">
            <a:noFill/>
            <a:prstDash val="solid"/>
          </a:ln>
        </p:spPr>
        <p:txBody>
          <a:bodyPr vert="horz" lIns="0" tIns="0" rIns="0" bIns="0" anchor="t"/>
          <a:lstStyle/>
          <a:p>
            <a:pPr algn="just">
              <a:lnSpc>
                <a:spcPts val="3398"/>
              </a:lnSpc>
            </a:pPr>
            <a:r>
              <a:rPr lang="it-IT" sz="3000" spc="-10">
                <a:solidFill>
                  <a:srgbClr val="000000"/>
                </a:solidFill>
                <a:latin typeface="Arial" panose="02020603050405020304" pitchFamily="2"/>
              </a:rPr>
              <a:t>Disegnata sulla base dei principi di </a:t>
            </a:r>
          </a:p>
          <a:p>
            <a:pPr marL="319926" algn="just">
              <a:lnSpc>
                <a:spcPts val="3398"/>
              </a:lnSpc>
              <a:spcBef>
                <a:spcPts val="910"/>
              </a:spcBef>
            </a:pPr>
            <a:r>
              <a:rPr lang="it-IT" sz="3000" b="1" spc="-10">
                <a:solidFill>
                  <a:srgbClr val="009999"/>
                </a:solidFill>
                <a:latin typeface="Arial" panose="02020603050405020304" pitchFamily="2"/>
              </a:rPr>
              <a:t>Sussidiarietà </a:t>
            </a:r>
          </a:p>
          <a:p>
            <a:pPr marL="319926" algn="just">
              <a:lnSpc>
                <a:spcPts val="3398"/>
              </a:lnSpc>
              <a:spcBef>
                <a:spcPts val="935"/>
              </a:spcBef>
            </a:pPr>
            <a:r>
              <a:rPr lang="it-IT" sz="3000" b="1" spc="-5">
                <a:solidFill>
                  <a:srgbClr val="009999"/>
                </a:solidFill>
                <a:latin typeface="Arial" panose="02020603050405020304" pitchFamily="2"/>
              </a:rPr>
              <a:t>Continuità di cura </a:t>
            </a:r>
          </a:p>
          <a:p>
            <a:pPr marL="319926" algn="just">
              <a:lnSpc>
                <a:spcPts val="3398"/>
              </a:lnSpc>
              <a:spcBef>
                <a:spcPts val="935"/>
              </a:spcBef>
            </a:pPr>
            <a:r>
              <a:rPr lang="it-IT" sz="3000" b="1" spc="30">
                <a:solidFill>
                  <a:srgbClr val="009999"/>
                </a:solidFill>
                <a:latin typeface="Arial" panose="02020603050405020304" pitchFamily="2"/>
              </a:rPr>
              <a:t>Rispondenza ai criteri di appropriatezza, </a:t>
            </a:r>
          </a:p>
          <a:p>
            <a:pPr marL="319926" algn="just">
              <a:lnSpc>
                <a:spcPts val="3398"/>
              </a:lnSpc>
              <a:spcBef>
                <a:spcPts val="214"/>
              </a:spcBef>
            </a:pPr>
            <a:r>
              <a:rPr lang="it-IT" sz="3000" b="1">
                <a:solidFill>
                  <a:srgbClr val="009999"/>
                </a:solidFill>
                <a:latin typeface="Arial" panose="02020603050405020304" pitchFamily="2"/>
              </a:rPr>
              <a:t>efficacia, efficienza ed economicità </a:t>
            </a:r>
          </a:p>
          <a:p>
            <a:pPr marL="319926" algn="just">
              <a:lnSpc>
                <a:spcPts val="3398"/>
              </a:lnSpc>
              <a:spcBef>
                <a:spcPts val="935"/>
              </a:spcBef>
            </a:pPr>
            <a:r>
              <a:rPr lang="it-IT" sz="3000" b="1" spc="-5">
                <a:solidFill>
                  <a:srgbClr val="009999"/>
                </a:solidFill>
                <a:latin typeface="Arial" panose="02020603050405020304" pitchFamily="2"/>
              </a:rPr>
              <a:t>Livelli di complessità </a:t>
            </a:r>
          </a:p>
          <a:p>
            <a:pPr marL="319926" algn="just">
              <a:lnSpc>
                <a:spcPts val="3398"/>
              </a:lnSpc>
              <a:spcBef>
                <a:spcPts val="935"/>
              </a:spcBef>
            </a:pPr>
            <a:r>
              <a:rPr lang="it-IT" sz="3000" b="1" spc="-5">
                <a:solidFill>
                  <a:srgbClr val="009999"/>
                </a:solidFill>
                <a:latin typeface="Arial" panose="02020603050405020304" pitchFamily="2"/>
              </a:rPr>
              <a:t>Integrazione socio-sanitaria </a:t>
            </a:r>
          </a:p>
          <a:p>
            <a:pPr marL="319926" algn="just">
              <a:lnSpc>
                <a:spcPts val="3398"/>
              </a:lnSpc>
              <a:spcBef>
                <a:spcPts val="935"/>
              </a:spcBef>
              <a:spcAft>
                <a:spcPts val="6938"/>
              </a:spcAft>
            </a:pPr>
            <a:r>
              <a:rPr lang="it-IT" sz="3000" b="1">
                <a:solidFill>
                  <a:srgbClr val="009999"/>
                </a:solidFill>
                <a:latin typeface="Arial" panose="02020603050405020304" pitchFamily="2"/>
              </a:rPr>
              <a:t>Autonomia imprenditoriale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egnaposto testo 3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07" name="Image.jpg"/>
          <p:cNvPicPr/>
          <p:nvPr/>
        </p:nvPicPr>
        <p:blipFill>
          <a:blip r:embed="rId2"/>
          <a:stretch>
            <a:fillRect/>
          </a:stretch>
        </p:blipFill>
        <p:spPr>
          <a:xfrm>
            <a:off x="8924292" y="502920"/>
            <a:ext cx="795655" cy="1298575"/>
          </a:xfrm>
          <a:prstGeom prst="rect">
            <a:avLst/>
          </a:prstGeom>
        </p:spPr>
      </p:pic>
      <p:graphicFrame>
        <p:nvGraphicFramePr>
          <p:cNvPr id="306" name="table 306"/>
          <p:cNvGraphicFramePr>
            <a:graphicFrameLocks noGrp="1"/>
          </p:cNvGraphicFramePr>
          <p:nvPr/>
        </p:nvGraphicFramePr>
        <p:xfrm>
          <a:off x="1319532" y="487681"/>
          <a:ext cx="8458200" cy="1639570"/>
        </p:xfrm>
        <a:graphic>
          <a:graphicData uri="http://schemas.openxmlformats.org/drawingml/2006/table">
            <a:tbl>
              <a:tblPr/>
              <a:tblGrid>
                <a:gridCol w="7416165">
                  <a:extLst>
                    <a:ext uri="{9D8B030D-6E8A-4147-A177-3AD203B41FA5}">
                      <a16:colId xmlns:a16="http://schemas.microsoft.com/office/drawing/2014/main" val="20000"/>
                    </a:ext>
                  </a:extLst>
                </a:gridCol>
                <a:gridCol w="1042035">
                  <a:extLst>
                    <a:ext uri="{9D8B030D-6E8A-4147-A177-3AD203B41FA5}">
                      <a16:colId xmlns:a16="http://schemas.microsoft.com/office/drawing/2014/main" val="20001"/>
                    </a:ext>
                  </a:extLst>
                </a:gridCol>
              </a:tblGrid>
              <a:tr h="1541780">
                <a:tc>
                  <a:txBody>
                    <a:bodyPr/>
                    <a:lstStyle/>
                    <a:p>
                      <a:pPr marL="0" marR="521335" indent="0" algn="r">
                        <a:lnSpc>
                          <a:spcPts val="5400"/>
                        </a:lnSpc>
                        <a:spcBef>
                          <a:spcPts val="4330"/>
                        </a:spcBef>
                        <a:spcAft>
                          <a:spcPts val="2305"/>
                        </a:spcAft>
                      </a:pPr>
                      <a:r>
                        <a:rPr lang="it-IT" sz="4900" b="1" spc="-40">
                          <a:solidFill>
                            <a:srgbClr val="FF0000"/>
                          </a:solidFill>
                          <a:latin typeface="Arial" panose="02020603050405020304" pitchFamily="2"/>
                        </a:rPr>
                        <a:t>L’Unità Sanitaria Locale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08" name="Segnaposto testo 307"/>
          <p:cNvSpPr>
            <a:spLocks noGrp="1"/>
          </p:cNvSpPr>
          <p:nvPr>
            <p:ph type="body" idx="10"/>
          </p:nvPr>
        </p:nvSpPr>
        <p:spPr>
          <a:xfrm>
            <a:off x="1319532" y="2099312"/>
            <a:ext cx="8458200" cy="5112385"/>
          </a:xfrm>
          <a:prstGeom prst="rect">
            <a:avLst/>
          </a:prstGeom>
          <a:noFill/>
          <a:ln w="0" cmpd="sng">
            <a:noFill/>
            <a:prstDash val="solid"/>
          </a:ln>
        </p:spPr>
        <p:txBody>
          <a:bodyPr vert="horz" lIns="0" tIns="0" rIns="0" bIns="0" anchor="t">
            <a:normAutofit fontScale="95000"/>
          </a:bodyPr>
          <a:lstStyle/>
          <a:p>
            <a:pPr algn="just">
              <a:lnSpc>
                <a:spcPts val="3299"/>
              </a:lnSpc>
            </a:pPr>
            <a:r>
              <a:rPr lang="it-IT" sz="3000" spc="-5">
                <a:solidFill>
                  <a:srgbClr val="000000"/>
                </a:solidFill>
                <a:latin typeface="Arial" panose="02020603050405020304" pitchFamily="2"/>
              </a:rPr>
              <a:t>Aziende con personalità giuridica pubblica ed </a:t>
            </a:r>
          </a:p>
          <a:p>
            <a:pPr marL="365632" algn="just">
              <a:lnSpc>
                <a:spcPts val="3299"/>
              </a:lnSpc>
            </a:pPr>
            <a:r>
              <a:rPr lang="it-IT" sz="3000" spc="-5">
                <a:solidFill>
                  <a:srgbClr val="000000"/>
                </a:solidFill>
                <a:latin typeface="Arial" panose="02020603050405020304" pitchFamily="2"/>
              </a:rPr>
              <a:t>autonomia imprenditoriale </a:t>
            </a:r>
          </a:p>
          <a:p>
            <a:pPr algn="just">
              <a:lnSpc>
                <a:spcPts val="3398"/>
              </a:lnSpc>
              <a:spcBef>
                <a:spcPts val="550"/>
              </a:spcBef>
            </a:pPr>
            <a:r>
              <a:rPr lang="it-IT" sz="3000">
                <a:solidFill>
                  <a:srgbClr val="000000"/>
                </a:solidFill>
                <a:latin typeface="Arial" panose="02020603050405020304" pitchFamily="2"/>
              </a:rPr>
              <a:t>Assicurano i livelli essenziali di assistenza </a:t>
            </a:r>
          </a:p>
          <a:p>
            <a:pPr algn="just">
              <a:lnSpc>
                <a:spcPts val="3398"/>
              </a:lnSpc>
              <a:spcBef>
                <a:spcPts val="550"/>
              </a:spcBef>
            </a:pPr>
            <a:r>
              <a:rPr lang="it-IT" sz="3000" spc="-5">
                <a:solidFill>
                  <a:srgbClr val="000000"/>
                </a:solidFill>
                <a:latin typeface="Arial" panose="02020603050405020304" pitchFamily="2"/>
              </a:rPr>
              <a:t>Obbligo di pareggio di bilancio </a:t>
            </a:r>
          </a:p>
          <a:p>
            <a:pPr algn="just">
              <a:lnSpc>
                <a:spcPts val="3398"/>
              </a:lnSpc>
              <a:spcBef>
                <a:spcPts val="550"/>
              </a:spcBef>
            </a:pPr>
            <a:r>
              <a:rPr lang="it-IT" sz="3000" spc="-25">
                <a:solidFill>
                  <a:srgbClr val="000000"/>
                </a:solidFill>
                <a:latin typeface="Arial" panose="02020603050405020304" pitchFamily="2"/>
              </a:rPr>
              <a:t>Interagiscono con </a:t>
            </a:r>
          </a:p>
          <a:p>
            <a:pPr indent="319926" algn="just">
              <a:lnSpc>
                <a:spcPts val="3000"/>
              </a:lnSpc>
              <a:spcBef>
                <a:spcPts val="175"/>
              </a:spcBef>
              <a:buFont typeface="Symbol"/>
              <a:buChar char="·"/>
            </a:pPr>
            <a:r>
              <a:rPr lang="it-IT" sz="2400" spc="-35">
                <a:solidFill>
                  <a:srgbClr val="000000"/>
                </a:solidFill>
                <a:latin typeface="Arial" panose="02020603050405020304" pitchFamily="2"/>
              </a:rPr>
              <a:t>Aziende Ospedaliere </a:t>
            </a:r>
          </a:p>
          <a:p>
            <a:pPr indent="319926" algn="just">
              <a:lnSpc>
                <a:spcPts val="3000"/>
              </a:lnSpc>
              <a:spcBef>
                <a:spcPts val="190"/>
              </a:spcBef>
              <a:buFont typeface="Symbol"/>
              <a:buChar char="·"/>
            </a:pPr>
            <a:r>
              <a:rPr lang="it-IT" sz="2400" spc="-35">
                <a:solidFill>
                  <a:srgbClr val="000000"/>
                </a:solidFill>
                <a:latin typeface="Arial" panose="02020603050405020304" pitchFamily="2"/>
              </a:rPr>
              <a:t>Aziende Ospedaliere Universitarie </a:t>
            </a:r>
          </a:p>
          <a:p>
            <a:pPr indent="365632" algn="just">
              <a:lnSpc>
                <a:spcPts val="3000"/>
              </a:lnSpc>
              <a:spcBef>
                <a:spcPts val="190"/>
              </a:spcBef>
              <a:buFont typeface="Symbol"/>
              <a:buChar char="·"/>
            </a:pPr>
            <a:r>
              <a:rPr lang="it-IT" sz="2400" spc="-86">
                <a:solidFill>
                  <a:srgbClr val="000000"/>
                </a:solidFill>
                <a:latin typeface="Arial" panose="02020603050405020304" pitchFamily="2"/>
              </a:rPr>
              <a:t>IRCCS </a:t>
            </a:r>
          </a:p>
          <a:p>
            <a:pPr algn="just">
              <a:lnSpc>
                <a:spcPts val="3398"/>
              </a:lnSpc>
              <a:spcBef>
                <a:spcPts val="560"/>
              </a:spcBef>
              <a:spcAft>
                <a:spcPts val="8206"/>
              </a:spcAft>
            </a:pPr>
            <a:r>
              <a:rPr lang="it-IT" sz="3000" spc="-10">
                <a:solidFill>
                  <a:srgbClr val="000000"/>
                </a:solidFill>
                <a:latin typeface="Arial" panose="02020603050405020304" pitchFamily="2"/>
              </a:rPr>
              <a:t>Finanziata a quota capitaria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egnaposto testo 3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15" name="Image.jpg"/>
          <p:cNvPicPr/>
          <p:nvPr/>
        </p:nvPicPr>
        <p:blipFill>
          <a:blip r:embed="rId2"/>
          <a:stretch>
            <a:fillRect/>
          </a:stretch>
        </p:blipFill>
        <p:spPr>
          <a:xfrm>
            <a:off x="8924292" y="502920"/>
            <a:ext cx="795655" cy="1298575"/>
          </a:xfrm>
          <a:prstGeom prst="rect">
            <a:avLst/>
          </a:prstGeom>
        </p:spPr>
      </p:pic>
      <p:graphicFrame>
        <p:nvGraphicFramePr>
          <p:cNvPr id="314" name="table 314"/>
          <p:cNvGraphicFramePr>
            <a:graphicFrameLocks noGrp="1"/>
          </p:cNvGraphicFramePr>
          <p:nvPr/>
        </p:nvGraphicFramePr>
        <p:xfrm>
          <a:off x="1310642" y="487681"/>
          <a:ext cx="8458200" cy="1639570"/>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1541780">
                <a:tc>
                  <a:txBody>
                    <a:bodyPr/>
                    <a:lstStyle/>
                    <a:p>
                      <a:pPr marL="0" marR="1337945" indent="0" algn="r">
                        <a:lnSpc>
                          <a:spcPts val="5400"/>
                        </a:lnSpc>
                        <a:spcBef>
                          <a:spcPts val="4330"/>
                        </a:spcBef>
                        <a:spcAft>
                          <a:spcPts val="2305"/>
                        </a:spcAft>
                      </a:pPr>
                      <a:r>
                        <a:rPr lang="it-IT" sz="4900" b="1" spc="0">
                          <a:solidFill>
                            <a:srgbClr val="FF0000"/>
                          </a:solidFill>
                          <a:latin typeface="Arial" panose="02020603050405020304" pitchFamily="2"/>
                        </a:rPr>
                        <a:t>Autonomia aziendale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16" name="Segnaposto testo 315"/>
          <p:cNvSpPr>
            <a:spLocks noGrp="1"/>
          </p:cNvSpPr>
          <p:nvPr>
            <p:ph type="body" idx="10"/>
          </p:nvPr>
        </p:nvSpPr>
        <p:spPr>
          <a:xfrm>
            <a:off x="1310642" y="2030094"/>
            <a:ext cx="8458200" cy="5181601"/>
          </a:xfrm>
          <a:prstGeom prst="rect">
            <a:avLst/>
          </a:prstGeom>
          <a:noFill/>
          <a:ln w="0" cmpd="sng">
            <a:noFill/>
            <a:prstDash val="solid"/>
          </a:ln>
        </p:spPr>
        <p:txBody>
          <a:bodyPr vert="horz" lIns="0" tIns="88869" rIns="0" bIns="0" anchor="t"/>
          <a:lstStyle/>
          <a:p>
            <a:pPr marL="45704" indent="319926" algn="just">
              <a:lnSpc>
                <a:spcPts val="3098"/>
              </a:lnSpc>
              <a:buFont typeface="Symbol"/>
              <a:buChar char="·"/>
            </a:pPr>
            <a:r>
              <a:rPr lang="it-IT" sz="2600">
                <a:solidFill>
                  <a:srgbClr val="000000"/>
                </a:solidFill>
                <a:latin typeface="Arial" panose="02020603050405020304" pitchFamily="2"/>
              </a:rPr>
              <a:t>Organizzativa: il DG può scegliere la struttura </a:t>
            </a:r>
          </a:p>
          <a:p>
            <a:pPr marL="365632" algn="just">
              <a:lnSpc>
                <a:spcPts val="3098"/>
              </a:lnSpc>
            </a:pPr>
            <a:r>
              <a:rPr lang="it-IT" sz="2600">
                <a:solidFill>
                  <a:srgbClr val="000000"/>
                </a:solidFill>
                <a:latin typeface="Arial" panose="02020603050405020304" pitchFamily="2"/>
              </a:rPr>
              <a:t>organizzativa più idonea alla gestione delle attività </a:t>
            </a:r>
          </a:p>
          <a:p>
            <a:pPr marL="45704" indent="319926" algn="just">
              <a:lnSpc>
                <a:spcPts val="3098"/>
              </a:lnSpc>
              <a:spcBef>
                <a:spcPts val="625"/>
              </a:spcBef>
              <a:buFont typeface="Symbol"/>
              <a:buChar char="·"/>
            </a:pPr>
            <a:r>
              <a:rPr lang="it-IT" sz="2600">
                <a:solidFill>
                  <a:srgbClr val="000000"/>
                </a:solidFill>
                <a:latin typeface="Arial" panose="02020603050405020304" pitchFamily="2"/>
              </a:rPr>
              <a:t>Tecnica: l’azienda definisce i processi e le modalità </a:t>
            </a:r>
          </a:p>
          <a:p>
            <a:pPr marL="365632" algn="just">
              <a:lnSpc>
                <a:spcPts val="3098"/>
              </a:lnSpc>
            </a:pPr>
            <a:r>
              <a:rPr lang="it-IT" sz="2600" spc="-5">
                <a:solidFill>
                  <a:srgbClr val="000000"/>
                </a:solidFill>
                <a:latin typeface="Arial" panose="02020603050405020304" pitchFamily="2"/>
              </a:rPr>
              <a:t>di impiego dei fattori produttivi </a:t>
            </a:r>
          </a:p>
          <a:p>
            <a:pPr marL="45704" indent="319926" algn="just">
              <a:lnSpc>
                <a:spcPts val="3098"/>
              </a:lnSpc>
              <a:spcBef>
                <a:spcPts val="625"/>
              </a:spcBef>
              <a:buFont typeface="Symbol"/>
              <a:buChar char="·"/>
            </a:pPr>
            <a:r>
              <a:rPr lang="it-IT" sz="2600">
                <a:solidFill>
                  <a:srgbClr val="000000"/>
                </a:solidFill>
                <a:latin typeface="Arial" panose="02020603050405020304" pitchFamily="2"/>
              </a:rPr>
              <a:t>Patrimoniale: il DG può disporre dei beni che </a:t>
            </a:r>
          </a:p>
          <a:p>
            <a:pPr marL="365632" algn="just">
              <a:lnSpc>
                <a:spcPts val="3098"/>
              </a:lnSpc>
            </a:pPr>
            <a:r>
              <a:rPr lang="it-IT" sz="2600">
                <a:solidFill>
                  <a:srgbClr val="000000"/>
                </a:solidFill>
                <a:latin typeface="Arial" panose="02020603050405020304" pitchFamily="2"/>
              </a:rPr>
              <a:t>costituiscono il patrimonio aziendale </a:t>
            </a:r>
          </a:p>
          <a:p>
            <a:pPr marL="45704" indent="319926" algn="just">
              <a:lnSpc>
                <a:spcPts val="3098"/>
              </a:lnSpc>
              <a:spcBef>
                <a:spcPts val="625"/>
              </a:spcBef>
              <a:buFont typeface="Symbol"/>
              <a:buChar char="·"/>
            </a:pPr>
            <a:r>
              <a:rPr lang="it-IT" sz="2600">
                <a:solidFill>
                  <a:srgbClr val="000000"/>
                </a:solidFill>
                <a:latin typeface="Arial" panose="02020603050405020304" pitchFamily="2"/>
              </a:rPr>
              <a:t>Gestionale: il DG fissa gli obiettivi della gestione, </a:t>
            </a:r>
          </a:p>
          <a:p>
            <a:pPr marL="365632" algn="just">
              <a:lnSpc>
                <a:spcPts val="3098"/>
              </a:lnSpc>
            </a:pPr>
            <a:r>
              <a:rPr lang="it-IT" sz="2600">
                <a:solidFill>
                  <a:srgbClr val="000000"/>
                </a:solidFill>
                <a:latin typeface="Arial" panose="02020603050405020304" pitchFamily="2"/>
              </a:rPr>
              <a:t>programma le attività, distribuisce le risorse, verifica </a:t>
            </a:r>
          </a:p>
          <a:p>
            <a:pPr marL="365632" algn="just">
              <a:lnSpc>
                <a:spcPts val="3098"/>
              </a:lnSpc>
            </a:pPr>
            <a:r>
              <a:rPr lang="it-IT" sz="2600" spc="-25">
                <a:solidFill>
                  <a:srgbClr val="000000"/>
                </a:solidFill>
                <a:latin typeface="Arial" panose="02020603050405020304" pitchFamily="2"/>
              </a:rPr>
              <a:t>i risultati </a:t>
            </a:r>
          </a:p>
          <a:p>
            <a:pPr marL="45704" indent="319926" algn="just">
              <a:lnSpc>
                <a:spcPts val="3098"/>
              </a:lnSpc>
              <a:spcBef>
                <a:spcPts val="619"/>
              </a:spcBef>
              <a:spcAft>
                <a:spcPts val="6353"/>
              </a:spcAft>
              <a:buFont typeface="Symbol"/>
              <a:buChar char="·"/>
            </a:pPr>
            <a:r>
              <a:rPr lang="it-IT" sz="2600">
                <a:solidFill>
                  <a:srgbClr val="000000"/>
                </a:solidFill>
                <a:latin typeface="Arial" panose="02020603050405020304" pitchFamily="2"/>
              </a:rPr>
              <a:t>Contabile: ogni azienda ha un proprio bilancio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egnaposto testo 3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23" name="Image.jpg"/>
          <p:cNvPicPr/>
          <p:nvPr/>
        </p:nvPicPr>
        <p:blipFill>
          <a:blip r:embed="rId2"/>
          <a:stretch>
            <a:fillRect/>
          </a:stretch>
        </p:blipFill>
        <p:spPr>
          <a:xfrm>
            <a:off x="8924292" y="502920"/>
            <a:ext cx="795655" cy="1298575"/>
          </a:xfrm>
          <a:prstGeom prst="rect">
            <a:avLst/>
          </a:prstGeom>
        </p:spPr>
      </p:pic>
      <p:graphicFrame>
        <p:nvGraphicFramePr>
          <p:cNvPr id="322" name="table 322"/>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24" name="Segnaposto testo 323"/>
          <p:cNvSpPr>
            <a:spLocks noGrp="1"/>
          </p:cNvSpPr>
          <p:nvPr>
            <p:ph type="body" idx="10"/>
          </p:nvPr>
        </p:nvSpPr>
        <p:spPr>
          <a:xfrm>
            <a:off x="1353187" y="2103123"/>
            <a:ext cx="8369299" cy="5108575"/>
          </a:xfrm>
          <a:prstGeom prst="rect">
            <a:avLst/>
          </a:prstGeom>
          <a:noFill/>
          <a:ln w="0" cmpd="sng">
            <a:noFill/>
            <a:prstDash val="solid"/>
          </a:ln>
        </p:spPr>
        <p:txBody>
          <a:bodyPr vert="horz" lIns="0" tIns="0" rIns="0" bIns="0" anchor="t"/>
          <a:lstStyle/>
          <a:p>
            <a:pPr algn="just">
              <a:lnSpc>
                <a:spcPts val="3998"/>
              </a:lnSpc>
            </a:pPr>
            <a:r>
              <a:rPr lang="it-IT" sz="3700" b="1" spc="-21">
                <a:solidFill>
                  <a:srgbClr val="009999"/>
                </a:solidFill>
                <a:latin typeface="Arial" panose="02020603050405020304" pitchFamily="2"/>
              </a:rPr>
              <a:t>Il Dipartimento </a:t>
            </a:r>
          </a:p>
          <a:p>
            <a:pPr marL="319926" algn="just">
              <a:lnSpc>
                <a:spcPts val="3398"/>
              </a:lnSpc>
              <a:spcBef>
                <a:spcPts val="1218"/>
              </a:spcBef>
            </a:pPr>
            <a:r>
              <a:rPr lang="it-IT" sz="3000" spc="-10">
                <a:solidFill>
                  <a:srgbClr val="000000"/>
                </a:solidFill>
                <a:latin typeface="Arial" panose="02020603050405020304" pitchFamily="2"/>
              </a:rPr>
              <a:t>Modello ordinario di gestione operativa, </a:t>
            </a:r>
          </a:p>
          <a:p>
            <a:pPr marL="319926" algn="just">
              <a:lnSpc>
                <a:spcPts val="3299"/>
              </a:lnSpc>
            </a:pPr>
            <a:r>
              <a:rPr lang="it-IT" sz="3000">
                <a:solidFill>
                  <a:srgbClr val="000000"/>
                </a:solidFill>
                <a:latin typeface="Arial" panose="02020603050405020304" pitchFamily="2"/>
              </a:rPr>
              <a:t>opera come struttura di coordinamento per lo </a:t>
            </a:r>
          </a:p>
          <a:p>
            <a:pPr marL="319926" algn="just">
              <a:lnSpc>
                <a:spcPts val="3299"/>
              </a:lnSpc>
            </a:pPr>
            <a:r>
              <a:rPr lang="it-IT" sz="3000" spc="-10">
                <a:solidFill>
                  <a:srgbClr val="000000"/>
                </a:solidFill>
                <a:latin typeface="Arial" panose="02020603050405020304" pitchFamily="2"/>
              </a:rPr>
              <a:t>svolgimento di funzioni complesse. </a:t>
            </a:r>
          </a:p>
          <a:p>
            <a:pPr marL="319926" algn="just">
              <a:lnSpc>
                <a:spcPts val="3299"/>
              </a:lnSpc>
              <a:spcBef>
                <a:spcPts val="560"/>
              </a:spcBef>
            </a:pPr>
            <a:r>
              <a:rPr lang="it-IT" sz="3000" spc="-5">
                <a:solidFill>
                  <a:srgbClr val="000000"/>
                </a:solidFill>
                <a:latin typeface="Arial" panose="02020603050405020304" pitchFamily="2"/>
              </a:rPr>
              <a:t>Opera per processi e condivide risorse </a:t>
            </a:r>
          </a:p>
          <a:p>
            <a:pPr marL="319926" algn="just">
              <a:lnSpc>
                <a:spcPts val="3299"/>
              </a:lnSpc>
            </a:pPr>
            <a:r>
              <a:rPr lang="it-IT" sz="3000" spc="-5">
                <a:solidFill>
                  <a:srgbClr val="000000"/>
                </a:solidFill>
                <a:latin typeface="Arial" panose="02020603050405020304" pitchFamily="2"/>
              </a:rPr>
              <a:t>finalizzate allo stesso obiettivo </a:t>
            </a:r>
          </a:p>
          <a:p>
            <a:pPr marL="319926" algn="just">
              <a:lnSpc>
                <a:spcPts val="3299"/>
              </a:lnSpc>
              <a:spcBef>
                <a:spcPts val="560"/>
              </a:spcBef>
            </a:pPr>
            <a:r>
              <a:rPr lang="it-IT" sz="3000" spc="-5">
                <a:solidFill>
                  <a:srgbClr val="000000"/>
                </a:solidFill>
                <a:latin typeface="Arial" panose="02020603050405020304" pitchFamily="2"/>
              </a:rPr>
              <a:t>E’ soggetto negoziale nei rapporti con la </a:t>
            </a:r>
          </a:p>
          <a:p>
            <a:pPr marL="319926" algn="just">
              <a:lnSpc>
                <a:spcPts val="3200"/>
              </a:lnSpc>
            </a:pPr>
            <a:r>
              <a:rPr lang="it-IT" sz="3000" spc="-5">
                <a:solidFill>
                  <a:srgbClr val="000000"/>
                </a:solidFill>
                <a:latin typeface="Arial" panose="02020603050405020304" pitchFamily="2"/>
              </a:rPr>
              <a:t>Direzione Generale e le altre strutture </a:t>
            </a:r>
          </a:p>
          <a:p>
            <a:pPr marL="319926" algn="just">
              <a:lnSpc>
                <a:spcPts val="3299"/>
              </a:lnSpc>
              <a:spcAft>
                <a:spcPts val="7282"/>
              </a:spcAft>
            </a:pPr>
            <a:r>
              <a:rPr lang="it-IT" sz="3000" spc="-25">
                <a:solidFill>
                  <a:srgbClr val="000000"/>
                </a:solidFill>
                <a:latin typeface="Arial" panose="02020603050405020304" pitchFamily="2"/>
              </a:rPr>
              <a:t>aziendali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egnaposto testo 3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29" name="Image.jpg"/>
          <p:cNvPicPr/>
          <p:nvPr/>
        </p:nvPicPr>
        <p:blipFill>
          <a:blip r:embed="rId2"/>
          <a:stretch>
            <a:fillRect/>
          </a:stretch>
        </p:blipFill>
        <p:spPr>
          <a:xfrm>
            <a:off x="8924292" y="502920"/>
            <a:ext cx="795655" cy="1298575"/>
          </a:xfrm>
          <a:prstGeom prst="rect">
            <a:avLst/>
          </a:prstGeom>
        </p:spPr>
      </p:pic>
      <p:sp>
        <p:nvSpPr>
          <p:cNvPr id="330" name="Segnaposto testo 329"/>
          <p:cNvSpPr>
            <a:spLocks noGrp="1"/>
          </p:cNvSpPr>
          <p:nvPr>
            <p:ph type="body" idx="10"/>
          </p:nvPr>
        </p:nvSpPr>
        <p:spPr>
          <a:xfrm>
            <a:off x="1334770" y="350520"/>
            <a:ext cx="7480300" cy="1807210"/>
          </a:xfrm>
          <a:prstGeom prst="rect">
            <a:avLst/>
          </a:prstGeom>
          <a:noFill/>
          <a:ln w="0" cmpd="sng">
            <a:noFill/>
            <a:prstDash val="solid"/>
          </a:ln>
        </p:spPr>
        <p:txBody>
          <a:bodyPr vert="horz" lIns="0" tIns="686828" rIns="0" bIns="0" anchor="t"/>
          <a:lstStyle/>
          <a:p>
            <a:pPr algn="l">
              <a:lnSpc>
                <a:spcPts val="5398"/>
              </a:lnSpc>
              <a:spcAft>
                <a:spcPts val="3323"/>
              </a:spcAft>
            </a:pPr>
            <a:r>
              <a:rPr lang="it-IT" sz="4800" b="1" spc="-21">
                <a:solidFill>
                  <a:srgbClr val="FF0000"/>
                </a:solidFill>
                <a:latin typeface="Arial" panose="02020603050405020304" pitchFamily="2"/>
              </a:rPr>
              <a:t>Le strutture operative </a:t>
            </a:r>
          </a:p>
        </p:txBody>
      </p:sp>
      <p:sp>
        <p:nvSpPr>
          <p:cNvPr id="331" name="Segnaposto testo 330"/>
          <p:cNvSpPr>
            <a:spLocks noGrp="1"/>
          </p:cNvSpPr>
          <p:nvPr>
            <p:ph type="body" idx="10"/>
          </p:nvPr>
        </p:nvSpPr>
        <p:spPr>
          <a:xfrm>
            <a:off x="1334770" y="2157732"/>
            <a:ext cx="7480300" cy="5053965"/>
          </a:xfrm>
          <a:prstGeom prst="rect">
            <a:avLst/>
          </a:prstGeom>
          <a:noFill/>
          <a:ln w="0" cmpd="sng">
            <a:noFill/>
            <a:prstDash val="solid"/>
          </a:ln>
        </p:spPr>
        <p:txBody>
          <a:bodyPr vert="horz" lIns="0" tIns="0" rIns="0" bIns="0" anchor="t"/>
          <a:lstStyle/>
          <a:p>
            <a:pPr algn="just">
              <a:lnSpc>
                <a:spcPts val="3998"/>
              </a:lnSpc>
            </a:pPr>
            <a:r>
              <a:rPr lang="it-IT" sz="3700" b="1" spc="-21">
                <a:solidFill>
                  <a:srgbClr val="009999"/>
                </a:solidFill>
                <a:latin typeface="Arial" panose="02020603050405020304" pitchFamily="2"/>
              </a:rPr>
              <a:t>Il Dipartimento </a:t>
            </a:r>
          </a:p>
          <a:p>
            <a:pPr algn="just">
              <a:lnSpc>
                <a:spcPts val="3398"/>
              </a:lnSpc>
              <a:spcBef>
                <a:spcPts val="905"/>
              </a:spcBef>
            </a:pPr>
            <a:r>
              <a:rPr lang="it-IT" sz="3000" spc="-10">
                <a:solidFill>
                  <a:srgbClr val="000000"/>
                </a:solidFill>
                <a:latin typeface="Arial" panose="02020603050405020304" pitchFamily="2"/>
              </a:rPr>
              <a:t>Si articola al proprio interno in </a:t>
            </a:r>
          </a:p>
          <a:p>
            <a:pPr indent="365632" algn="just">
              <a:lnSpc>
                <a:spcPts val="4400"/>
              </a:lnSpc>
              <a:spcBef>
                <a:spcPts val="780"/>
              </a:spcBef>
              <a:buFont typeface="Symbol"/>
              <a:buChar char="·"/>
            </a:pPr>
            <a:r>
              <a:rPr lang="it-IT" sz="3700" b="1" spc="-10">
                <a:solidFill>
                  <a:srgbClr val="009999"/>
                </a:solidFill>
                <a:latin typeface="Arial" panose="02020603050405020304" pitchFamily="2"/>
              </a:rPr>
              <a:t>UOC</a:t>
            </a:r>
            <a:r>
              <a:rPr lang="it-IT" sz="3000" spc="-10">
                <a:solidFill>
                  <a:srgbClr val="000000"/>
                </a:solidFill>
                <a:latin typeface="Arial" panose="02020603050405020304" pitchFamily="2"/>
              </a:rPr>
              <a:t> Unità Operative Complesse </a:t>
            </a:r>
          </a:p>
          <a:p>
            <a:pPr indent="365632" algn="just">
              <a:lnSpc>
                <a:spcPts val="4400"/>
              </a:lnSpc>
              <a:spcBef>
                <a:spcPts val="755"/>
              </a:spcBef>
              <a:buFont typeface="Symbol"/>
              <a:buChar char="·"/>
            </a:pPr>
            <a:r>
              <a:rPr lang="it-IT" sz="3700" b="1" spc="-15">
                <a:solidFill>
                  <a:srgbClr val="009999"/>
                </a:solidFill>
                <a:latin typeface="Arial" panose="02020603050405020304" pitchFamily="2"/>
              </a:rPr>
              <a:t>UOS</a:t>
            </a:r>
            <a:r>
              <a:rPr lang="it-IT" sz="3000" spc="-15">
                <a:solidFill>
                  <a:srgbClr val="000000"/>
                </a:solidFill>
                <a:latin typeface="Arial" panose="02020603050405020304" pitchFamily="2"/>
              </a:rPr>
              <a:t> Unità Operative Semplici </a:t>
            </a:r>
          </a:p>
          <a:p>
            <a:pPr algn="just">
              <a:lnSpc>
                <a:spcPts val="3398"/>
              </a:lnSpc>
              <a:spcBef>
                <a:spcPts val="905"/>
              </a:spcBef>
            </a:pPr>
            <a:r>
              <a:rPr lang="it-IT" sz="3000" spc="-21">
                <a:solidFill>
                  <a:srgbClr val="000000"/>
                </a:solidFill>
                <a:latin typeface="Arial" panose="02020603050405020304" pitchFamily="2"/>
              </a:rPr>
              <a:t>omogenee, omologhe, affini , complementari </a:t>
            </a:r>
          </a:p>
          <a:p>
            <a:pPr marL="365632" algn="just">
              <a:lnSpc>
                <a:spcPts val="3398"/>
              </a:lnSpc>
              <a:spcBef>
                <a:spcPts val="210"/>
              </a:spcBef>
              <a:spcAft>
                <a:spcPts val="13120"/>
              </a:spcAft>
            </a:pPr>
            <a:r>
              <a:rPr lang="it-IT" sz="3000" spc="-15">
                <a:solidFill>
                  <a:srgbClr val="000000"/>
                </a:solidFill>
                <a:latin typeface="Arial" panose="02020603050405020304" pitchFamily="2"/>
              </a:rPr>
              <a:t>che perseguono finalità comuni </a:t>
            </a:r>
          </a:p>
        </p:txBody>
      </p:sp>
      <p:cxnSp>
        <p:nvCxnSpPr>
          <p:cNvPr id="332" name="Connettore 1 33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l="20477" t="33595" r="18098" b="47507"/>
          <a:stretch>
            <a:fillRect/>
          </a:stretch>
        </p:blipFill>
        <p:spPr bwMode="auto">
          <a:xfrm>
            <a:off x="0" y="1240699"/>
            <a:ext cx="10694988" cy="174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l="20477" t="52493" r="18098" b="19073"/>
          <a:stretch>
            <a:fillRect/>
          </a:stretch>
        </p:blipFill>
        <p:spPr bwMode="auto">
          <a:xfrm>
            <a:off x="0" y="3463104"/>
            <a:ext cx="10694988" cy="262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60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l="23242" t="24228" r="18303" b="8580"/>
          <a:stretch>
            <a:fillRect/>
          </a:stretch>
        </p:blipFill>
        <p:spPr bwMode="auto">
          <a:xfrm>
            <a:off x="0" y="1000957"/>
            <a:ext cx="10694988" cy="651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7"/>
          <p:cNvSpPr txBox="1">
            <a:spLocks noChangeArrowheads="1"/>
          </p:cNvSpPr>
          <p:nvPr/>
        </p:nvSpPr>
        <p:spPr bwMode="auto">
          <a:xfrm>
            <a:off x="1893904" y="367487"/>
            <a:ext cx="6738214" cy="520823"/>
          </a:xfrm>
          <a:prstGeom prst="rect">
            <a:avLst/>
          </a:prstGeom>
          <a:solidFill>
            <a:srgbClr val="D6FF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51" tIns="52125" rIns="104251" bIns="52125">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it-IT" altLang="it-IT" sz="2700"/>
              <a:t>FINALITA DEI DIPARTIMENTI</a:t>
            </a:r>
          </a:p>
        </p:txBody>
      </p:sp>
    </p:spTree>
    <p:extLst>
      <p:ext uri="{BB962C8B-B14F-4D97-AF65-F5344CB8AC3E}">
        <p14:creationId xmlns:p14="http://schemas.microsoft.com/office/powerpoint/2010/main" val="1463791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l="21658" t="18904" r="17700" b="21867"/>
          <a:stretch>
            <a:fillRect/>
          </a:stretch>
        </p:blipFill>
        <p:spPr bwMode="auto">
          <a:xfrm>
            <a:off x="-126260" y="1081453"/>
            <a:ext cx="10821248" cy="560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768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l="22440" t="23811" r="18498" b="11096"/>
          <a:stretch>
            <a:fillRect/>
          </a:stretch>
        </p:blipFill>
        <p:spPr bwMode="auto">
          <a:xfrm>
            <a:off x="-211669" y="843467"/>
            <a:ext cx="10906660" cy="637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249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l="19687" t="26605" r="33655" b="31389"/>
          <a:stretch>
            <a:fillRect/>
          </a:stretch>
        </p:blipFill>
        <p:spPr bwMode="auto">
          <a:xfrm>
            <a:off x="378785" y="286992"/>
            <a:ext cx="9980133" cy="476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l="19687" t="68611" r="18498" b="11806"/>
          <a:stretch>
            <a:fillRect/>
          </a:stretch>
        </p:blipFill>
        <p:spPr bwMode="auto">
          <a:xfrm>
            <a:off x="4" y="5367020"/>
            <a:ext cx="10232653" cy="171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7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testo 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1" name="Image.jpg"/>
          <p:cNvPicPr/>
          <p:nvPr/>
        </p:nvPicPr>
        <p:blipFill>
          <a:blip r:embed="rId2"/>
          <a:stretch>
            <a:fillRect/>
          </a:stretch>
        </p:blipFill>
        <p:spPr>
          <a:xfrm>
            <a:off x="8924292" y="502920"/>
            <a:ext cx="795655" cy="1298575"/>
          </a:xfrm>
          <a:prstGeom prst="rect">
            <a:avLst/>
          </a:prstGeom>
        </p:spPr>
      </p:pic>
      <p:graphicFrame>
        <p:nvGraphicFramePr>
          <p:cNvPr id="30" name="table 30"/>
          <p:cNvGraphicFramePr>
            <a:graphicFrameLocks noGrp="1"/>
          </p:cNvGraphicFramePr>
          <p:nvPr>
            <p:extLst>
              <p:ext uri="{D42A27DB-BD31-4B8C-83A1-F6EECF244321}">
                <p14:modId xmlns:p14="http://schemas.microsoft.com/office/powerpoint/2010/main" val="1481867670"/>
              </p:ext>
            </p:extLst>
          </p:nvPr>
        </p:nvGraphicFramePr>
        <p:xfrm>
          <a:off x="1350648" y="487681"/>
          <a:ext cx="8369299" cy="2365693"/>
        </p:xfrm>
        <a:graphic>
          <a:graphicData uri="http://schemas.openxmlformats.org/drawingml/2006/table">
            <a:tbl>
              <a:tblPr/>
              <a:tblGrid>
                <a:gridCol w="7385049">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2267903">
                <a:tc>
                  <a:txBody>
                    <a:bodyPr/>
                    <a:lstStyle/>
                    <a:p>
                      <a:pPr marL="0" marR="5330825" indent="0" algn="r">
                        <a:lnSpc>
                          <a:spcPts val="5400"/>
                        </a:lnSpc>
                        <a:spcBef>
                          <a:spcPts val="4330"/>
                        </a:spcBef>
                        <a:spcAft>
                          <a:spcPts val="2305"/>
                        </a:spcAft>
                      </a:pPr>
                      <a:r>
                        <a:rPr lang="it-IT" sz="4900" b="1" spc="-120" dirty="0">
                          <a:solidFill>
                            <a:srgbClr val="FF0000"/>
                          </a:solidFill>
                          <a:latin typeface="Arial" panose="02020603050405020304" pitchFamily="2"/>
                        </a:rPr>
                        <a:t>In Italia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2" name="Segnaposto testo 31"/>
          <p:cNvSpPr>
            <a:spLocks noGrp="1"/>
          </p:cNvSpPr>
          <p:nvPr>
            <p:ph type="body" idx="10"/>
          </p:nvPr>
        </p:nvSpPr>
        <p:spPr>
          <a:xfrm>
            <a:off x="1350648" y="2103123"/>
            <a:ext cx="8369299" cy="5108575"/>
          </a:xfrm>
          <a:prstGeom prst="rect">
            <a:avLst/>
          </a:prstGeom>
          <a:noFill/>
          <a:ln w="0" cmpd="sng">
            <a:noFill/>
            <a:prstDash val="solid"/>
          </a:ln>
        </p:spPr>
        <p:txBody>
          <a:bodyPr vert="horz" lIns="0" tIns="0" rIns="0" bIns="0" anchor="t"/>
          <a:lstStyle/>
          <a:p>
            <a:pPr marL="319926" algn="just">
              <a:lnSpc>
                <a:spcPts val="3998"/>
              </a:lnSpc>
            </a:pPr>
            <a:r>
              <a:rPr lang="it-IT" sz="3700" b="1" spc="-86">
                <a:solidFill>
                  <a:srgbClr val="FF0000"/>
                </a:solidFill>
                <a:latin typeface="Arial" panose="02020603050405020304" pitchFamily="2"/>
              </a:rPr>
              <a:t>1943 </a:t>
            </a:r>
          </a:p>
          <a:p>
            <a:pPr marL="319926" algn="just">
              <a:lnSpc>
                <a:spcPts val="3299"/>
              </a:lnSpc>
              <a:spcBef>
                <a:spcPts val="550"/>
              </a:spcBef>
            </a:pPr>
            <a:r>
              <a:rPr lang="it-IT" sz="3000" spc="-10">
                <a:solidFill>
                  <a:srgbClr val="000000"/>
                </a:solidFill>
                <a:latin typeface="Arial" panose="02020603050405020304" pitchFamily="2"/>
              </a:rPr>
              <a:t>La legge 138 rende obbligatoria </a:t>
            </a:r>
          </a:p>
          <a:p>
            <a:pPr marL="319926" algn="just">
              <a:lnSpc>
                <a:spcPts val="3200"/>
              </a:lnSpc>
            </a:pPr>
            <a:r>
              <a:rPr lang="it-IT" sz="3000" spc="-10">
                <a:solidFill>
                  <a:srgbClr val="000000"/>
                </a:solidFill>
                <a:latin typeface="Arial" panose="02020603050405020304" pitchFamily="2"/>
              </a:rPr>
              <a:t>l’assicurazione sociale di malattia dei </a:t>
            </a:r>
          </a:p>
          <a:p>
            <a:pPr marL="319926" algn="just">
              <a:lnSpc>
                <a:spcPts val="3200"/>
              </a:lnSpc>
            </a:pPr>
            <a:r>
              <a:rPr lang="it-IT" sz="3000" spc="-5">
                <a:solidFill>
                  <a:srgbClr val="000000"/>
                </a:solidFill>
                <a:latin typeface="Arial" panose="02020603050405020304" pitchFamily="2"/>
              </a:rPr>
              <a:t>lavoratori dipendenti, fino a quel tempo su </a:t>
            </a:r>
          </a:p>
          <a:p>
            <a:pPr marL="319926" algn="just">
              <a:lnSpc>
                <a:spcPts val="3299"/>
              </a:lnSpc>
            </a:pPr>
            <a:r>
              <a:rPr lang="it-IT" sz="3000" spc="-25">
                <a:solidFill>
                  <a:srgbClr val="000000"/>
                </a:solidFill>
                <a:latin typeface="Arial" panose="02020603050405020304" pitchFamily="2"/>
              </a:rPr>
              <a:t>base volontaria. </a:t>
            </a:r>
          </a:p>
          <a:p>
            <a:pPr marL="319926" algn="just">
              <a:lnSpc>
                <a:spcPts val="3398"/>
              </a:lnSpc>
              <a:spcBef>
                <a:spcPts val="565"/>
              </a:spcBef>
            </a:pPr>
            <a:r>
              <a:rPr lang="it-IT" sz="3000" spc="-10">
                <a:solidFill>
                  <a:srgbClr val="000000"/>
                </a:solidFill>
                <a:latin typeface="Arial" panose="02020603050405020304" pitchFamily="2"/>
              </a:rPr>
              <a:t>Restano esclusi i non lavoratori. </a:t>
            </a:r>
          </a:p>
          <a:p>
            <a:pPr marL="319926" algn="just">
              <a:lnSpc>
                <a:spcPts val="3299"/>
              </a:lnSpc>
              <a:spcBef>
                <a:spcPts val="565"/>
              </a:spcBef>
            </a:pPr>
            <a:r>
              <a:rPr lang="it-IT" sz="3000" spc="-5">
                <a:solidFill>
                  <a:srgbClr val="000000"/>
                </a:solidFill>
                <a:latin typeface="Arial" panose="02020603050405020304" pitchFamily="2"/>
              </a:rPr>
              <a:t>Le istituzioni mutualistiche garantiscono sia </a:t>
            </a:r>
          </a:p>
          <a:p>
            <a:pPr marL="319926" algn="just">
              <a:lnSpc>
                <a:spcPts val="3200"/>
              </a:lnSpc>
            </a:pPr>
            <a:r>
              <a:rPr lang="it-IT" sz="3000" spc="-5">
                <a:solidFill>
                  <a:srgbClr val="000000"/>
                </a:solidFill>
                <a:latin typeface="Arial" panose="02020603050405020304" pitchFamily="2"/>
              </a:rPr>
              <a:t>l’assistenza sanitaria generica e specialistica, </a:t>
            </a:r>
          </a:p>
          <a:p>
            <a:pPr marL="319926" algn="just">
              <a:lnSpc>
                <a:spcPts val="3299"/>
              </a:lnSpc>
              <a:spcAft>
                <a:spcPts val="8076"/>
              </a:spcAft>
            </a:pPr>
            <a:r>
              <a:rPr lang="it-IT" sz="3000" spc="-5">
                <a:solidFill>
                  <a:srgbClr val="000000"/>
                </a:solidFill>
                <a:latin typeface="Arial" panose="02020603050405020304" pitchFamily="2"/>
              </a:rPr>
              <a:t>sia quella ospedaliera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l="20087" t="35710" r="17708" b="45107"/>
          <a:stretch>
            <a:fillRect/>
          </a:stretch>
        </p:blipFill>
        <p:spPr bwMode="auto">
          <a:xfrm>
            <a:off x="293369" y="446232"/>
            <a:ext cx="10189947" cy="166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l="20087" t="53987" r="17708" b="26810"/>
          <a:stretch>
            <a:fillRect/>
          </a:stretch>
        </p:blipFill>
        <p:spPr bwMode="auto">
          <a:xfrm>
            <a:off x="293369" y="2509392"/>
            <a:ext cx="10189947" cy="166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l="20087" t="72264" r="17708" b="6033"/>
          <a:stretch>
            <a:fillRect/>
          </a:stretch>
        </p:blipFill>
        <p:spPr bwMode="auto">
          <a:xfrm>
            <a:off x="209815" y="4593556"/>
            <a:ext cx="10189947" cy="188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11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46" y="605474"/>
            <a:ext cx="9621776" cy="600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154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egnaposto testo 3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39" name="Image.jpg"/>
          <p:cNvPicPr/>
          <p:nvPr/>
        </p:nvPicPr>
        <p:blipFill>
          <a:blip r:embed="rId2"/>
          <a:stretch>
            <a:fillRect/>
          </a:stretch>
        </p:blipFill>
        <p:spPr>
          <a:xfrm>
            <a:off x="8924292" y="502920"/>
            <a:ext cx="795655" cy="1298575"/>
          </a:xfrm>
          <a:prstGeom prst="rect">
            <a:avLst/>
          </a:prstGeom>
        </p:spPr>
      </p:pic>
      <p:graphicFrame>
        <p:nvGraphicFramePr>
          <p:cNvPr id="338" name="table 338"/>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40" name="Segnaposto testo 339"/>
          <p:cNvSpPr>
            <a:spLocks noGrp="1"/>
          </p:cNvSpPr>
          <p:nvPr>
            <p:ph type="body" idx="10"/>
          </p:nvPr>
        </p:nvSpPr>
        <p:spPr>
          <a:xfrm>
            <a:off x="1353187" y="2157732"/>
            <a:ext cx="8369299" cy="5053965"/>
          </a:xfrm>
          <a:prstGeom prst="rect">
            <a:avLst/>
          </a:prstGeom>
          <a:noFill/>
          <a:ln w="0" cmpd="sng">
            <a:noFill/>
            <a:prstDash val="solid"/>
          </a:ln>
        </p:spPr>
        <p:txBody>
          <a:bodyPr vert="horz" lIns="0" tIns="0" rIns="0" bIns="0" anchor="t"/>
          <a:lstStyle/>
          <a:p>
            <a:pPr algn="just">
              <a:lnSpc>
                <a:spcPts val="3998"/>
              </a:lnSpc>
            </a:pPr>
            <a:r>
              <a:rPr lang="it-IT" sz="3700" b="1" spc="-21">
                <a:solidFill>
                  <a:srgbClr val="009999"/>
                </a:solidFill>
                <a:latin typeface="Arial" panose="02020603050405020304" pitchFamily="2"/>
              </a:rPr>
              <a:t>Il Dipartimento </a:t>
            </a:r>
          </a:p>
          <a:p>
            <a:pPr marL="319926" algn="just">
              <a:lnSpc>
                <a:spcPts val="3398"/>
              </a:lnSpc>
              <a:spcBef>
                <a:spcPts val="1648"/>
              </a:spcBef>
            </a:pPr>
            <a:r>
              <a:rPr lang="it-IT" sz="3000" spc="-5">
                <a:solidFill>
                  <a:srgbClr val="000000"/>
                </a:solidFill>
                <a:latin typeface="Arial" panose="02020603050405020304" pitchFamily="2"/>
              </a:rPr>
              <a:t>le strutture interne, mantengono la loro </a:t>
            </a:r>
          </a:p>
          <a:p>
            <a:pPr marL="319926" algn="just">
              <a:lnSpc>
                <a:spcPts val="3398"/>
              </a:lnSpc>
              <a:spcBef>
                <a:spcPts val="325"/>
              </a:spcBef>
            </a:pPr>
            <a:r>
              <a:rPr lang="it-IT" sz="3000" spc="-5">
                <a:solidFill>
                  <a:srgbClr val="000000"/>
                </a:solidFill>
                <a:latin typeface="Arial" panose="02020603050405020304" pitchFamily="2"/>
              </a:rPr>
              <a:t>autonomia e responsabilità professionale, ma </a:t>
            </a:r>
          </a:p>
          <a:p>
            <a:pPr marL="319926" algn="just">
              <a:lnSpc>
                <a:spcPts val="3398"/>
              </a:lnSpc>
              <a:spcBef>
                <a:spcPts val="205"/>
              </a:spcBef>
            </a:pPr>
            <a:r>
              <a:rPr lang="it-IT" sz="3000">
                <a:solidFill>
                  <a:srgbClr val="000000"/>
                </a:solidFill>
                <a:latin typeface="Arial" panose="02020603050405020304" pitchFamily="2"/>
              </a:rPr>
              <a:t>sono tra loro interdipendenti al fine di costruire </a:t>
            </a:r>
          </a:p>
          <a:p>
            <a:pPr marL="319926" algn="just">
              <a:lnSpc>
                <a:spcPts val="3398"/>
              </a:lnSpc>
              <a:spcBef>
                <a:spcPts val="205"/>
              </a:spcBef>
            </a:pPr>
            <a:r>
              <a:rPr lang="it-IT" sz="3000" spc="-5">
                <a:solidFill>
                  <a:srgbClr val="000000"/>
                </a:solidFill>
                <a:latin typeface="Arial" panose="02020603050405020304" pitchFamily="2"/>
              </a:rPr>
              <a:t>risposte di salute unitarie, flessibili, razionali, </a:t>
            </a:r>
          </a:p>
          <a:p>
            <a:pPr marL="319926" algn="just">
              <a:lnSpc>
                <a:spcPts val="3398"/>
              </a:lnSpc>
              <a:spcBef>
                <a:spcPts val="205"/>
              </a:spcBef>
            </a:pPr>
            <a:r>
              <a:rPr lang="it-IT" sz="3000" spc="-10">
                <a:solidFill>
                  <a:srgbClr val="000000"/>
                </a:solidFill>
                <a:latin typeface="Arial" panose="02020603050405020304" pitchFamily="2"/>
              </a:rPr>
              <a:t>tempestive e complete. </a:t>
            </a:r>
          </a:p>
          <a:p>
            <a:pPr marL="319926" algn="just">
              <a:lnSpc>
                <a:spcPts val="3398"/>
              </a:lnSpc>
              <a:spcBef>
                <a:spcPts val="925"/>
              </a:spcBef>
            </a:pPr>
            <a:r>
              <a:rPr lang="it-IT" sz="3000" spc="-5">
                <a:solidFill>
                  <a:srgbClr val="000000"/>
                </a:solidFill>
                <a:latin typeface="Arial" panose="02020603050405020304" pitchFamily="2"/>
              </a:rPr>
              <a:t>A tal fine vengono adottate regole condivise di </a:t>
            </a:r>
          </a:p>
          <a:p>
            <a:pPr marL="319926" algn="just">
              <a:lnSpc>
                <a:spcPts val="3398"/>
              </a:lnSpc>
              <a:spcBef>
                <a:spcPts val="205"/>
              </a:spcBef>
              <a:spcAft>
                <a:spcPts val="8221"/>
              </a:spcAft>
            </a:pPr>
            <a:r>
              <a:rPr lang="it-IT" sz="3000" spc="-5">
                <a:solidFill>
                  <a:srgbClr val="000000"/>
                </a:solidFill>
                <a:latin typeface="Arial" panose="02020603050405020304" pitchFamily="2"/>
              </a:rPr>
              <a:t>comportamento assistenziale ed economico.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egnaposto testo 3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47" name="Image.jpg"/>
          <p:cNvPicPr/>
          <p:nvPr/>
        </p:nvPicPr>
        <p:blipFill>
          <a:blip r:embed="rId2"/>
          <a:stretch>
            <a:fillRect/>
          </a:stretch>
        </p:blipFill>
        <p:spPr>
          <a:xfrm>
            <a:off x="8924292" y="502920"/>
            <a:ext cx="795655" cy="1298575"/>
          </a:xfrm>
          <a:prstGeom prst="rect">
            <a:avLst/>
          </a:prstGeom>
        </p:spPr>
      </p:pic>
      <p:graphicFrame>
        <p:nvGraphicFramePr>
          <p:cNvPr id="346" name="table 346"/>
          <p:cNvGraphicFramePr>
            <a:graphicFrameLocks noGrp="1"/>
          </p:cNvGraphicFramePr>
          <p:nvPr/>
        </p:nvGraphicFramePr>
        <p:xfrm>
          <a:off x="1350011" y="487681"/>
          <a:ext cx="8458200" cy="1639570"/>
        </p:xfrm>
        <a:graphic>
          <a:graphicData uri="http://schemas.openxmlformats.org/drawingml/2006/table">
            <a:tbl>
              <a:tblPr/>
              <a:tblGrid>
                <a:gridCol w="7385685">
                  <a:extLst>
                    <a:ext uri="{9D8B030D-6E8A-4147-A177-3AD203B41FA5}">
                      <a16:colId xmlns:a16="http://schemas.microsoft.com/office/drawing/2014/main" val="20000"/>
                    </a:ext>
                  </a:extLst>
                </a:gridCol>
                <a:gridCol w="1072515">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48" name="Segnaposto testo 347"/>
          <p:cNvSpPr>
            <a:spLocks noGrp="1"/>
          </p:cNvSpPr>
          <p:nvPr>
            <p:ph type="body" idx="10"/>
          </p:nvPr>
        </p:nvSpPr>
        <p:spPr>
          <a:xfrm>
            <a:off x="1350011" y="2146300"/>
            <a:ext cx="8458200" cy="1137920"/>
          </a:xfrm>
          <a:prstGeom prst="rect">
            <a:avLst/>
          </a:prstGeom>
          <a:noFill/>
          <a:ln w="0" cmpd="sng">
            <a:noFill/>
            <a:prstDash val="solid"/>
          </a:ln>
        </p:spPr>
        <p:txBody>
          <a:bodyPr vert="horz" lIns="0" tIns="0" rIns="0" bIns="0" anchor="t"/>
          <a:lstStyle/>
          <a:p>
            <a:pPr algn="l">
              <a:lnSpc>
                <a:spcPts val="3599"/>
              </a:lnSpc>
            </a:pPr>
            <a:r>
              <a:rPr lang="it-IT" sz="3200" b="1" spc="-15">
                <a:solidFill>
                  <a:srgbClr val="009999"/>
                </a:solidFill>
                <a:latin typeface="Arial" panose="02020603050405020304" pitchFamily="2"/>
              </a:rPr>
              <a:t>Il Dipartimento </a:t>
            </a:r>
          </a:p>
          <a:p>
            <a:pPr marL="319926" algn="l">
              <a:lnSpc>
                <a:spcPts val="3599"/>
              </a:lnSpc>
              <a:spcBef>
                <a:spcPts val="959"/>
              </a:spcBef>
              <a:spcAft>
                <a:spcPts val="705"/>
              </a:spcAft>
            </a:pPr>
            <a:r>
              <a:rPr lang="it-IT" sz="3200" b="1" spc="-15">
                <a:solidFill>
                  <a:srgbClr val="009999"/>
                </a:solidFill>
                <a:latin typeface="Arial" panose="02020603050405020304" pitchFamily="2"/>
              </a:rPr>
              <a:t>Strutturale </a:t>
            </a:r>
          </a:p>
        </p:txBody>
      </p:sp>
      <p:sp>
        <p:nvSpPr>
          <p:cNvPr id="349" name="Segnaposto testo 348"/>
          <p:cNvSpPr>
            <a:spLocks noGrp="1"/>
          </p:cNvSpPr>
          <p:nvPr>
            <p:ph type="body" idx="10"/>
          </p:nvPr>
        </p:nvSpPr>
        <p:spPr>
          <a:xfrm>
            <a:off x="1350011" y="3284220"/>
            <a:ext cx="8458200" cy="734060"/>
          </a:xfrm>
          <a:prstGeom prst="rect">
            <a:avLst/>
          </a:prstGeom>
          <a:noFill/>
          <a:ln w="0" cmpd="sng">
            <a:noFill/>
            <a:prstDash val="solid"/>
          </a:ln>
        </p:spPr>
        <p:txBody>
          <a:bodyPr vert="horz" lIns="0" tIns="0" rIns="0" bIns="0" anchor="t"/>
          <a:lstStyle/>
          <a:p>
            <a:pPr marL="319926" algn="l">
              <a:lnSpc>
                <a:spcPts val="2300"/>
              </a:lnSpc>
            </a:pPr>
            <a:r>
              <a:rPr lang="it-IT" spc="10">
                <a:solidFill>
                  <a:srgbClr val="000000"/>
                </a:solidFill>
                <a:latin typeface="Arial" panose="02020603050405020304" pitchFamily="2"/>
              </a:rPr>
              <a:t>hanno la gestione diretta delle risorse – umane e tecnologiche - </a:t>
            </a:r>
          </a:p>
          <a:p>
            <a:pPr marL="319926" algn="l">
              <a:lnSpc>
                <a:spcPts val="2300"/>
              </a:lnSpc>
              <a:spcBef>
                <a:spcPts val="245"/>
              </a:spcBef>
              <a:spcAft>
                <a:spcPts val="930"/>
              </a:spcAft>
            </a:pPr>
            <a:r>
              <a:rPr lang="it-IT" spc="-10">
                <a:solidFill>
                  <a:srgbClr val="000000"/>
                </a:solidFill>
                <a:latin typeface="Arial" panose="02020603050405020304" pitchFamily="2"/>
              </a:rPr>
              <a:t>loro assegnate </a:t>
            </a:r>
          </a:p>
        </p:txBody>
      </p:sp>
      <p:sp>
        <p:nvSpPr>
          <p:cNvPr id="350" name="Segnaposto testo 349"/>
          <p:cNvSpPr>
            <a:spLocks noGrp="1"/>
          </p:cNvSpPr>
          <p:nvPr>
            <p:ph type="body" idx="10"/>
          </p:nvPr>
        </p:nvSpPr>
        <p:spPr>
          <a:xfrm>
            <a:off x="1350011" y="4018282"/>
            <a:ext cx="8458200" cy="512445"/>
          </a:xfrm>
          <a:prstGeom prst="rect">
            <a:avLst/>
          </a:prstGeom>
          <a:noFill/>
          <a:ln w="0" cmpd="sng">
            <a:noFill/>
            <a:prstDash val="solid"/>
          </a:ln>
        </p:spPr>
        <p:txBody>
          <a:bodyPr vert="horz" lIns="0" tIns="0" rIns="0" bIns="0" anchor="t"/>
          <a:lstStyle/>
          <a:p>
            <a:pPr marL="319926" algn="l">
              <a:lnSpc>
                <a:spcPts val="3599"/>
              </a:lnSpc>
              <a:spcAft>
                <a:spcPts val="370"/>
              </a:spcAft>
            </a:pPr>
            <a:r>
              <a:rPr lang="it-IT" sz="3200" b="1" spc="-25">
                <a:solidFill>
                  <a:srgbClr val="009999"/>
                </a:solidFill>
                <a:latin typeface="Arial" panose="02020603050405020304" pitchFamily="2"/>
              </a:rPr>
              <a:t>Funzionale </a:t>
            </a:r>
          </a:p>
        </p:txBody>
      </p:sp>
      <p:sp>
        <p:nvSpPr>
          <p:cNvPr id="351" name="Segnaposto testo 350"/>
          <p:cNvSpPr>
            <a:spLocks noGrp="1"/>
          </p:cNvSpPr>
          <p:nvPr>
            <p:ph type="body" idx="10"/>
          </p:nvPr>
        </p:nvSpPr>
        <p:spPr>
          <a:xfrm>
            <a:off x="1350011" y="4530726"/>
            <a:ext cx="8458200" cy="703580"/>
          </a:xfrm>
          <a:prstGeom prst="rect">
            <a:avLst/>
          </a:prstGeom>
          <a:noFill/>
          <a:ln w="0" cmpd="sng">
            <a:noFill/>
            <a:prstDash val="solid"/>
          </a:ln>
        </p:spPr>
        <p:txBody>
          <a:bodyPr vert="horz" lIns="0" tIns="0" rIns="0" bIns="0" anchor="t"/>
          <a:lstStyle/>
          <a:p>
            <a:pPr marL="319926" algn="l">
              <a:lnSpc>
                <a:spcPts val="2300"/>
              </a:lnSpc>
            </a:pPr>
            <a:r>
              <a:rPr lang="it-IT" spc="-5">
                <a:solidFill>
                  <a:srgbClr val="000000"/>
                </a:solidFill>
                <a:latin typeface="Arial" panose="02020603050405020304" pitchFamily="2"/>
              </a:rPr>
              <a:t>non ha struttura gerarchica, al suo direttore spettano compiti di </a:t>
            </a:r>
          </a:p>
          <a:p>
            <a:pPr marL="319926" algn="l">
              <a:lnSpc>
                <a:spcPts val="2300"/>
              </a:lnSpc>
              <a:spcBef>
                <a:spcPts val="5"/>
              </a:spcBef>
              <a:spcAft>
                <a:spcPts val="930"/>
              </a:spcAft>
            </a:pPr>
            <a:r>
              <a:rPr lang="it-IT">
                <a:solidFill>
                  <a:srgbClr val="000000"/>
                </a:solidFill>
                <a:latin typeface="Arial" panose="02020603050405020304" pitchFamily="2"/>
              </a:rPr>
              <a:t>coordinamento interdisciplinare e indirizzo </a:t>
            </a:r>
          </a:p>
        </p:txBody>
      </p:sp>
      <p:sp>
        <p:nvSpPr>
          <p:cNvPr id="352" name="Segnaposto testo 351"/>
          <p:cNvSpPr>
            <a:spLocks noGrp="1"/>
          </p:cNvSpPr>
          <p:nvPr>
            <p:ph type="body" idx="10"/>
          </p:nvPr>
        </p:nvSpPr>
        <p:spPr>
          <a:xfrm>
            <a:off x="1350011" y="5234307"/>
            <a:ext cx="8458200" cy="512445"/>
          </a:xfrm>
          <a:prstGeom prst="rect">
            <a:avLst/>
          </a:prstGeom>
          <a:noFill/>
          <a:ln w="0" cmpd="sng">
            <a:noFill/>
            <a:prstDash val="solid"/>
          </a:ln>
        </p:spPr>
        <p:txBody>
          <a:bodyPr vert="horz" lIns="0" tIns="0" rIns="0" bIns="0" anchor="t"/>
          <a:lstStyle/>
          <a:p>
            <a:pPr marL="319926" algn="l">
              <a:lnSpc>
                <a:spcPts val="3599"/>
              </a:lnSpc>
              <a:spcAft>
                <a:spcPts val="370"/>
              </a:spcAft>
            </a:pPr>
            <a:r>
              <a:rPr lang="it-IT" sz="3200" b="1" spc="-55">
                <a:solidFill>
                  <a:srgbClr val="009999"/>
                </a:solidFill>
                <a:latin typeface="Arial" panose="02020603050405020304" pitchFamily="2"/>
              </a:rPr>
              <a:t>Misto </a:t>
            </a:r>
          </a:p>
        </p:txBody>
      </p:sp>
      <p:sp>
        <p:nvSpPr>
          <p:cNvPr id="353" name="Segnaposto testo 352"/>
          <p:cNvSpPr>
            <a:spLocks noGrp="1"/>
          </p:cNvSpPr>
          <p:nvPr>
            <p:ph type="body" idx="10"/>
          </p:nvPr>
        </p:nvSpPr>
        <p:spPr>
          <a:xfrm>
            <a:off x="1350011" y="5746750"/>
            <a:ext cx="8458200" cy="1464946"/>
          </a:xfrm>
          <a:prstGeom prst="rect">
            <a:avLst/>
          </a:prstGeom>
          <a:noFill/>
          <a:ln w="0" cmpd="sng">
            <a:noFill/>
            <a:prstDash val="solid"/>
          </a:ln>
        </p:spPr>
        <p:txBody>
          <a:bodyPr vert="horz" lIns="0" tIns="0" rIns="0" bIns="0" anchor="t"/>
          <a:lstStyle/>
          <a:p>
            <a:pPr marL="319926" algn="l">
              <a:lnSpc>
                <a:spcPts val="2300"/>
              </a:lnSpc>
            </a:pPr>
            <a:r>
              <a:rPr lang="it-IT">
                <a:solidFill>
                  <a:srgbClr val="000000"/>
                </a:solidFill>
                <a:latin typeface="Arial" panose="02020603050405020304" pitchFamily="2"/>
              </a:rPr>
              <a:t>se costituito fra strutture ospedaliere e territoriali o di Aziende </a:t>
            </a:r>
          </a:p>
          <a:p>
            <a:pPr marL="319926" algn="l">
              <a:lnSpc>
                <a:spcPts val="2300"/>
              </a:lnSpc>
              <a:spcBef>
                <a:spcPts val="5"/>
              </a:spcBef>
              <a:spcAft>
                <a:spcPts val="6908"/>
              </a:spcAft>
            </a:pPr>
            <a:r>
              <a:rPr lang="it-IT" spc="-10">
                <a:solidFill>
                  <a:srgbClr val="000000"/>
                </a:solidFill>
                <a:latin typeface="Arial" panose="02020603050405020304" pitchFamily="2"/>
              </a:rPr>
              <a:t>diverse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egnaposto testo 3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60" name="Image.jpg"/>
          <p:cNvPicPr/>
          <p:nvPr/>
        </p:nvPicPr>
        <p:blipFill>
          <a:blip r:embed="rId2"/>
          <a:stretch>
            <a:fillRect/>
          </a:stretch>
        </p:blipFill>
        <p:spPr>
          <a:xfrm>
            <a:off x="8924292" y="502920"/>
            <a:ext cx="795655" cy="1298575"/>
          </a:xfrm>
          <a:prstGeom prst="rect">
            <a:avLst/>
          </a:prstGeom>
        </p:spPr>
      </p:pic>
      <p:graphicFrame>
        <p:nvGraphicFramePr>
          <p:cNvPr id="359" name="table 359"/>
          <p:cNvGraphicFramePr>
            <a:graphicFrameLocks noGrp="1"/>
          </p:cNvGraphicFramePr>
          <p:nvPr/>
        </p:nvGraphicFramePr>
        <p:xfrm>
          <a:off x="1334771" y="487681"/>
          <a:ext cx="8458200" cy="1639570"/>
        </p:xfrm>
        <a:graphic>
          <a:graphicData uri="http://schemas.openxmlformats.org/drawingml/2006/table">
            <a:tbl>
              <a:tblPr/>
              <a:tblGrid>
                <a:gridCol w="7400925">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tblGrid>
              <a:tr h="1541780">
                <a:tc>
                  <a:txBody>
                    <a:bodyPr/>
                    <a:lstStyle/>
                    <a:p>
                      <a:pPr marL="0" marR="1155065" indent="0" algn="r">
                        <a:lnSpc>
                          <a:spcPts val="5400"/>
                        </a:lnSpc>
                        <a:spcBef>
                          <a:spcPts val="3370"/>
                        </a:spcBef>
                        <a:spcAft>
                          <a:spcPts val="3275"/>
                        </a:spcAft>
                      </a:pPr>
                      <a:r>
                        <a:rPr lang="it-IT" sz="4900" b="1" spc="-4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61" name="Segnaposto testo 360"/>
          <p:cNvSpPr>
            <a:spLocks noGrp="1"/>
          </p:cNvSpPr>
          <p:nvPr>
            <p:ph type="body" idx="10"/>
          </p:nvPr>
        </p:nvSpPr>
        <p:spPr>
          <a:xfrm>
            <a:off x="1334771" y="2106295"/>
            <a:ext cx="8458200" cy="5105400"/>
          </a:xfrm>
          <a:prstGeom prst="rect">
            <a:avLst/>
          </a:prstGeom>
          <a:noFill/>
          <a:ln w="0" cmpd="sng">
            <a:noFill/>
            <a:prstDash val="solid"/>
          </a:ln>
        </p:spPr>
        <p:txBody>
          <a:bodyPr vert="horz" lIns="0" tIns="9523" rIns="0" bIns="0" anchor="t"/>
          <a:lstStyle/>
          <a:p>
            <a:pPr algn="just">
              <a:lnSpc>
                <a:spcPts val="2400"/>
              </a:lnSpc>
            </a:pPr>
            <a:r>
              <a:rPr lang="it-IT" sz="2200" spc="-30">
                <a:solidFill>
                  <a:srgbClr val="000000"/>
                </a:solidFill>
                <a:latin typeface="Arial" panose="02020603050405020304" pitchFamily="2"/>
              </a:rPr>
              <a:t>Il diverso combinarsi ditali fattori, che può mutare nel tempo, </a:t>
            </a:r>
          </a:p>
          <a:p>
            <a:pPr marL="319926" algn="just">
              <a:lnSpc>
                <a:spcPts val="2400"/>
              </a:lnSpc>
            </a:pPr>
            <a:r>
              <a:rPr lang="it-IT" sz="2200" spc="-40">
                <a:solidFill>
                  <a:srgbClr val="000000"/>
                </a:solidFill>
                <a:latin typeface="Arial" panose="02020603050405020304" pitchFamily="2"/>
              </a:rPr>
              <a:t>determina la individuazione di </a:t>
            </a:r>
          </a:p>
          <a:p>
            <a:pPr algn="just">
              <a:lnSpc>
                <a:spcPts val="3599"/>
              </a:lnSpc>
              <a:spcBef>
                <a:spcPts val="590"/>
              </a:spcBef>
            </a:pPr>
            <a:r>
              <a:rPr lang="it-IT" sz="3200" b="1" spc="-10">
                <a:solidFill>
                  <a:srgbClr val="009999"/>
                </a:solidFill>
                <a:latin typeface="Arial" panose="02020603050405020304" pitchFamily="2"/>
              </a:rPr>
              <a:t>Strutture Complesse </a:t>
            </a:r>
          </a:p>
          <a:p>
            <a:pPr marL="319926" algn="just">
              <a:lnSpc>
                <a:spcPts val="2400"/>
              </a:lnSpc>
              <a:spcBef>
                <a:spcPts val="305"/>
              </a:spcBef>
            </a:pPr>
            <a:r>
              <a:rPr lang="it-IT" sz="2200" spc="-30">
                <a:solidFill>
                  <a:srgbClr val="000000"/>
                </a:solidFill>
                <a:latin typeface="Arial" panose="02020603050405020304" pitchFamily="2"/>
              </a:rPr>
              <a:t>Articolazioni organizzative affidate ad un Direttore alle quali è </a:t>
            </a:r>
          </a:p>
          <a:p>
            <a:pPr marL="319926" algn="just">
              <a:lnSpc>
                <a:spcPts val="2400"/>
              </a:lnSpc>
              <a:spcBef>
                <a:spcPts val="75"/>
              </a:spcBef>
            </a:pPr>
            <a:r>
              <a:rPr lang="it-IT" sz="2200" spc="-35">
                <a:solidFill>
                  <a:srgbClr val="000000"/>
                </a:solidFill>
                <a:latin typeface="Arial" panose="02020603050405020304" pitchFamily="2"/>
              </a:rPr>
              <a:t>attribuita la gestione delle risorse umane, tecniche e </a:t>
            </a:r>
          </a:p>
          <a:p>
            <a:pPr marL="319926" algn="just">
              <a:lnSpc>
                <a:spcPts val="2400"/>
              </a:lnSpc>
            </a:pPr>
            <a:r>
              <a:rPr lang="it-IT" sz="2200" spc="-35">
                <a:solidFill>
                  <a:srgbClr val="000000"/>
                </a:solidFill>
                <a:latin typeface="Arial" panose="02020603050405020304" pitchFamily="2"/>
              </a:rPr>
              <a:t>finanziarie dedicate, coordinate a livello dipartimentale. </a:t>
            </a:r>
          </a:p>
          <a:p>
            <a:pPr algn="just">
              <a:lnSpc>
                <a:spcPts val="3599"/>
              </a:lnSpc>
              <a:spcBef>
                <a:spcPts val="585"/>
              </a:spcBef>
            </a:pPr>
            <a:r>
              <a:rPr lang="it-IT" sz="3200" b="1" spc="-15">
                <a:solidFill>
                  <a:srgbClr val="009999"/>
                </a:solidFill>
                <a:latin typeface="Arial" panose="02020603050405020304" pitchFamily="2"/>
              </a:rPr>
              <a:t>Strutture Semplici </a:t>
            </a:r>
          </a:p>
          <a:p>
            <a:pPr marL="319926" algn="just">
              <a:lnSpc>
                <a:spcPts val="2400"/>
              </a:lnSpc>
              <a:spcBef>
                <a:spcPts val="310"/>
              </a:spcBef>
            </a:pPr>
            <a:r>
              <a:rPr lang="it-IT" sz="2200" spc="-15">
                <a:solidFill>
                  <a:srgbClr val="000000"/>
                </a:solidFill>
                <a:latin typeface="Arial" panose="02020603050405020304" pitchFamily="2"/>
              </a:rPr>
              <a:t>Articolazioni organizzative all’interno di strutture aziendali - </a:t>
            </a:r>
          </a:p>
          <a:p>
            <a:pPr marL="319926" algn="just">
              <a:lnSpc>
                <a:spcPts val="2400"/>
              </a:lnSpc>
              <a:spcBef>
                <a:spcPts val="75"/>
              </a:spcBef>
            </a:pPr>
            <a:r>
              <a:rPr lang="it-IT" sz="2200" spc="-35">
                <a:solidFill>
                  <a:srgbClr val="000000"/>
                </a:solidFill>
                <a:latin typeface="Arial" panose="02020603050405020304" pitchFamily="2"/>
              </a:rPr>
              <a:t>complesse o dipartimentali - affidate ad un Responsabile, alle </a:t>
            </a:r>
          </a:p>
          <a:p>
            <a:pPr marL="319926" algn="just">
              <a:lnSpc>
                <a:spcPts val="2400"/>
              </a:lnSpc>
            </a:pPr>
            <a:r>
              <a:rPr lang="it-IT" sz="2200" spc="-35">
                <a:solidFill>
                  <a:srgbClr val="000000"/>
                </a:solidFill>
                <a:latin typeface="Arial" panose="02020603050405020304" pitchFamily="2"/>
              </a:rPr>
              <a:t>quali è attribuita la gestione di risorse umane, tecniche e </a:t>
            </a:r>
          </a:p>
          <a:p>
            <a:pPr marL="319926" algn="just">
              <a:lnSpc>
                <a:spcPts val="2400"/>
              </a:lnSpc>
            </a:pPr>
            <a:r>
              <a:rPr lang="it-IT" sz="2200" spc="-30">
                <a:solidFill>
                  <a:srgbClr val="000000"/>
                </a:solidFill>
                <a:latin typeface="Arial" panose="02020603050405020304" pitchFamily="2"/>
              </a:rPr>
              <a:t>finanziarie dedicate, coordinate a livello di Struttura </a:t>
            </a:r>
          </a:p>
          <a:p>
            <a:pPr marL="319926" algn="just">
              <a:lnSpc>
                <a:spcPts val="2400"/>
              </a:lnSpc>
              <a:spcAft>
                <a:spcPts val="6982"/>
              </a:spcAft>
            </a:pPr>
            <a:r>
              <a:rPr lang="it-IT" sz="2200" spc="-44">
                <a:solidFill>
                  <a:srgbClr val="000000"/>
                </a:solidFill>
                <a:latin typeface="Arial" panose="02020603050405020304" pitchFamily="2"/>
              </a:rPr>
              <a:t>complessa o di Dipartimento.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egnaposto testo 3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68" name="Image.jpg"/>
          <p:cNvPicPr/>
          <p:nvPr/>
        </p:nvPicPr>
        <p:blipFill>
          <a:blip r:embed="rId2"/>
          <a:stretch>
            <a:fillRect/>
          </a:stretch>
        </p:blipFill>
        <p:spPr>
          <a:xfrm>
            <a:off x="8924292" y="502920"/>
            <a:ext cx="795655" cy="1298575"/>
          </a:xfrm>
          <a:prstGeom prst="rect">
            <a:avLst/>
          </a:prstGeom>
        </p:spPr>
      </p:pic>
      <p:graphicFrame>
        <p:nvGraphicFramePr>
          <p:cNvPr id="367" name="table 367"/>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0">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69" name="Segnaposto testo 368"/>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p>
            <a:pPr algn="just">
              <a:lnSpc>
                <a:spcPts val="3098"/>
              </a:lnSpc>
            </a:pPr>
            <a:r>
              <a:rPr lang="it-IT" sz="2700" b="1" spc="-5">
                <a:solidFill>
                  <a:srgbClr val="009999"/>
                </a:solidFill>
                <a:latin typeface="Arial" panose="02020603050405020304" pitchFamily="2"/>
              </a:rPr>
              <a:t>Il Direttore di Struttura complessa </a:t>
            </a:r>
          </a:p>
          <a:p>
            <a:pPr indent="319926" algn="just">
              <a:lnSpc>
                <a:spcPts val="2600"/>
              </a:lnSpc>
              <a:spcBef>
                <a:spcPts val="145"/>
              </a:spcBef>
              <a:buFont typeface="Symbol"/>
              <a:buChar char="·"/>
            </a:pPr>
            <a:r>
              <a:rPr lang="it-IT" spc="-30">
                <a:solidFill>
                  <a:srgbClr val="000000"/>
                </a:solidFill>
                <a:latin typeface="Arial" panose="02020603050405020304" pitchFamily="2"/>
              </a:rPr>
              <a:t>negozia il budget </a:t>
            </a:r>
          </a:p>
          <a:p>
            <a:pPr indent="319926" algn="just">
              <a:lnSpc>
                <a:spcPts val="2600"/>
              </a:lnSpc>
              <a:spcBef>
                <a:spcPts val="135"/>
              </a:spcBef>
              <a:buFont typeface="Symbol"/>
              <a:buChar char="·"/>
            </a:pPr>
            <a:r>
              <a:rPr lang="it-IT" spc="-30">
                <a:solidFill>
                  <a:srgbClr val="000000"/>
                </a:solidFill>
                <a:latin typeface="Arial" panose="02020603050405020304" pitchFamily="2"/>
              </a:rPr>
              <a:t>definisce i piani di attività in relazione agli obiettivi assegnati </a:t>
            </a:r>
          </a:p>
          <a:p>
            <a:pPr indent="319926" algn="just">
              <a:lnSpc>
                <a:spcPts val="2600"/>
              </a:lnSpc>
              <a:spcBef>
                <a:spcPts val="160"/>
              </a:spcBef>
              <a:buFont typeface="Symbol"/>
              <a:buChar char="·"/>
            </a:pPr>
            <a:r>
              <a:rPr lang="it-IT" spc="-30">
                <a:solidFill>
                  <a:srgbClr val="000000"/>
                </a:solidFill>
                <a:latin typeface="Arial" panose="02020603050405020304" pitchFamily="2"/>
              </a:rPr>
              <a:t>effettua la valutazione dei propri collaboratori </a:t>
            </a:r>
          </a:p>
          <a:p>
            <a:pPr indent="319926" algn="just">
              <a:lnSpc>
                <a:spcPts val="2600"/>
              </a:lnSpc>
              <a:spcBef>
                <a:spcPts val="135"/>
              </a:spcBef>
              <a:buFont typeface="Symbol"/>
              <a:buChar char="·"/>
            </a:pPr>
            <a:r>
              <a:rPr lang="it-IT" spc="-35">
                <a:solidFill>
                  <a:srgbClr val="000000"/>
                </a:solidFill>
                <a:latin typeface="Arial" panose="02020603050405020304" pitchFamily="2"/>
              </a:rPr>
              <a:t>avvia i procedimenti disciplinari </a:t>
            </a:r>
          </a:p>
          <a:p>
            <a:pPr indent="319926" algn="just">
              <a:lnSpc>
                <a:spcPts val="2600"/>
              </a:lnSpc>
              <a:spcBef>
                <a:spcPts val="155"/>
              </a:spcBef>
              <a:buFont typeface="Symbol"/>
              <a:buChar char="·"/>
            </a:pPr>
            <a:r>
              <a:rPr lang="it-IT" spc="-30">
                <a:solidFill>
                  <a:srgbClr val="000000"/>
                </a:solidFill>
                <a:latin typeface="Arial" panose="02020603050405020304" pitchFamily="2"/>
              </a:rPr>
              <a:t>definisce i protocolli e ne accerta la applicazione </a:t>
            </a:r>
          </a:p>
          <a:p>
            <a:pPr indent="319926" algn="just">
              <a:lnSpc>
                <a:spcPts val="2600"/>
              </a:lnSpc>
              <a:spcBef>
                <a:spcPts val="135"/>
              </a:spcBef>
              <a:buFont typeface="Symbol"/>
              <a:buChar char="·"/>
            </a:pPr>
            <a:r>
              <a:rPr lang="it-IT" spc="-35">
                <a:solidFill>
                  <a:srgbClr val="000000"/>
                </a:solidFill>
                <a:latin typeface="Arial" panose="02020603050405020304" pitchFamily="2"/>
              </a:rPr>
              <a:t>assicura la formazione professionale </a:t>
            </a:r>
          </a:p>
          <a:p>
            <a:pPr indent="319926" algn="just">
              <a:lnSpc>
                <a:spcPts val="2600"/>
              </a:lnSpc>
              <a:spcBef>
                <a:spcPts val="160"/>
              </a:spcBef>
              <a:buFont typeface="Symbol"/>
              <a:buChar char="·"/>
            </a:pPr>
            <a:r>
              <a:rPr lang="it-IT" spc="-35">
                <a:solidFill>
                  <a:srgbClr val="000000"/>
                </a:solidFill>
                <a:latin typeface="Arial" panose="02020603050405020304" pitchFamily="2"/>
              </a:rPr>
              <a:t>concorre alla definizione dei programmi aziendali </a:t>
            </a:r>
          </a:p>
          <a:p>
            <a:pPr indent="319926" algn="just">
              <a:lnSpc>
                <a:spcPts val="2600"/>
              </a:lnSpc>
              <a:spcBef>
                <a:spcPts val="135"/>
              </a:spcBef>
              <a:buFont typeface="Symbol"/>
              <a:buChar char="·"/>
            </a:pPr>
            <a:r>
              <a:rPr lang="it-IT" spc="-30">
                <a:solidFill>
                  <a:srgbClr val="000000"/>
                </a:solidFill>
                <a:latin typeface="Arial" panose="02020603050405020304" pitchFamily="2"/>
              </a:rPr>
              <a:t>definisce ed assegna gli obiettivi ai dirigenti della sua struttura </a:t>
            </a:r>
          </a:p>
          <a:p>
            <a:pPr indent="319926" algn="just">
              <a:lnSpc>
                <a:spcPts val="2498"/>
              </a:lnSpc>
              <a:spcBef>
                <a:spcPts val="160"/>
              </a:spcBef>
              <a:buFont typeface="Symbol"/>
              <a:buChar char="·"/>
            </a:pPr>
            <a:r>
              <a:rPr lang="it-IT" spc="-35">
                <a:solidFill>
                  <a:srgbClr val="000000"/>
                </a:solidFill>
                <a:latin typeface="Arial" panose="02020603050405020304" pitchFamily="2"/>
              </a:rPr>
              <a:t>predispone una relazione annuale sui risultati conseguiti, le </a:t>
            </a:r>
          </a:p>
          <a:p>
            <a:pPr marL="319926" algn="just">
              <a:lnSpc>
                <a:spcPts val="2300"/>
              </a:lnSpc>
            </a:pPr>
            <a:r>
              <a:rPr lang="it-IT" spc="-30">
                <a:solidFill>
                  <a:srgbClr val="000000"/>
                </a:solidFill>
                <a:latin typeface="Arial" panose="02020603050405020304" pitchFamily="2"/>
              </a:rPr>
              <a:t>criticità riscontrate, le opportunità da cogliere </a:t>
            </a:r>
          </a:p>
          <a:p>
            <a:pPr indent="319926" algn="just">
              <a:lnSpc>
                <a:spcPts val="2600"/>
              </a:lnSpc>
              <a:spcBef>
                <a:spcPts val="160"/>
              </a:spcBef>
              <a:spcAft>
                <a:spcPts val="7123"/>
              </a:spcAft>
              <a:buFont typeface="Symbol"/>
              <a:buChar char="·"/>
            </a:pPr>
            <a:r>
              <a:rPr lang="it-IT" spc="-35">
                <a:solidFill>
                  <a:srgbClr val="000000"/>
                </a:solidFill>
                <a:latin typeface="Arial" panose="02020603050405020304" pitchFamily="2"/>
              </a:rPr>
              <a:t>governa le risorse assegnategli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egnaposto testo 3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76" name="Image.jpg"/>
          <p:cNvPicPr/>
          <p:nvPr/>
        </p:nvPicPr>
        <p:blipFill>
          <a:blip r:embed="rId2"/>
          <a:stretch>
            <a:fillRect/>
          </a:stretch>
        </p:blipFill>
        <p:spPr>
          <a:xfrm>
            <a:off x="8924292" y="502920"/>
            <a:ext cx="795655" cy="1298575"/>
          </a:xfrm>
          <a:prstGeom prst="rect">
            <a:avLst/>
          </a:prstGeom>
        </p:spPr>
      </p:pic>
      <p:graphicFrame>
        <p:nvGraphicFramePr>
          <p:cNvPr id="375" name="table 375"/>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0">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77" name="Segnaposto testo 376"/>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p>
            <a:pPr algn="just">
              <a:lnSpc>
                <a:spcPts val="3098"/>
              </a:lnSpc>
            </a:pPr>
            <a:r>
              <a:rPr lang="it-IT" sz="2700" b="1" spc="-5">
                <a:solidFill>
                  <a:srgbClr val="009999"/>
                </a:solidFill>
                <a:latin typeface="Arial" panose="02020603050405020304" pitchFamily="2"/>
              </a:rPr>
              <a:t>Il Responsabile di Struttura semplice </a:t>
            </a:r>
          </a:p>
          <a:p>
            <a:pPr indent="365632" algn="just">
              <a:lnSpc>
                <a:spcPts val="2400"/>
              </a:lnSpc>
              <a:spcBef>
                <a:spcPts val="520"/>
              </a:spcBef>
              <a:buFont typeface="Symbol"/>
              <a:buChar char="·"/>
            </a:pPr>
            <a:r>
              <a:rPr lang="it-IT" sz="2200" spc="-40">
                <a:solidFill>
                  <a:srgbClr val="000000"/>
                </a:solidFill>
                <a:latin typeface="Arial" panose="02020603050405020304" pitchFamily="2"/>
              </a:rPr>
              <a:t>coadiuva il direttore della Struttura complessa o del </a:t>
            </a:r>
          </a:p>
          <a:p>
            <a:pPr marL="365632" algn="just">
              <a:lnSpc>
                <a:spcPts val="2400"/>
              </a:lnSpc>
            </a:pPr>
            <a:r>
              <a:rPr lang="it-IT" sz="2200" spc="-40">
                <a:solidFill>
                  <a:srgbClr val="000000"/>
                </a:solidFill>
                <a:latin typeface="Arial" panose="02020603050405020304" pitchFamily="2"/>
              </a:rPr>
              <a:t>Dipartimento nella valutazione del personale assegnatogli </a:t>
            </a:r>
          </a:p>
          <a:p>
            <a:pPr indent="365632" algn="just">
              <a:lnSpc>
                <a:spcPts val="2400"/>
              </a:lnSpc>
              <a:spcBef>
                <a:spcPts val="530"/>
              </a:spcBef>
              <a:buFont typeface="Symbol"/>
              <a:buChar char="·"/>
            </a:pPr>
            <a:r>
              <a:rPr lang="it-IT" sz="2200" spc="-35">
                <a:solidFill>
                  <a:srgbClr val="000000"/>
                </a:solidFill>
                <a:latin typeface="Arial" panose="02020603050405020304" pitchFamily="2"/>
              </a:rPr>
              <a:t>negozia con il Direttore della Struttura cui appartiene il budget </a:t>
            </a:r>
          </a:p>
          <a:p>
            <a:pPr marL="365632" algn="just">
              <a:lnSpc>
                <a:spcPts val="2400"/>
              </a:lnSpc>
            </a:pPr>
            <a:r>
              <a:rPr lang="it-IT" sz="2200" spc="-55">
                <a:solidFill>
                  <a:srgbClr val="000000"/>
                </a:solidFill>
                <a:latin typeface="Arial" panose="02020603050405020304" pitchFamily="2"/>
              </a:rPr>
              <a:t>e lo gestisce </a:t>
            </a:r>
          </a:p>
          <a:p>
            <a:pPr indent="365632" algn="just">
              <a:lnSpc>
                <a:spcPts val="2400"/>
              </a:lnSpc>
              <a:spcBef>
                <a:spcPts val="530"/>
              </a:spcBef>
              <a:buFont typeface="Symbol"/>
              <a:buChar char="·"/>
            </a:pPr>
            <a:r>
              <a:rPr lang="it-IT" sz="2200" spc="-44">
                <a:solidFill>
                  <a:srgbClr val="000000"/>
                </a:solidFill>
                <a:latin typeface="Arial" panose="02020603050405020304" pitchFamily="2"/>
              </a:rPr>
              <a:t>dirige il personale assegnatogli </a:t>
            </a:r>
          </a:p>
          <a:p>
            <a:pPr indent="365632" algn="just">
              <a:lnSpc>
                <a:spcPts val="2400"/>
              </a:lnSpc>
              <a:spcBef>
                <a:spcPts val="530"/>
              </a:spcBef>
              <a:buFont typeface="Symbol"/>
              <a:buChar char="·"/>
            </a:pPr>
            <a:r>
              <a:rPr lang="it-IT" sz="2200" spc="-35">
                <a:solidFill>
                  <a:srgbClr val="000000"/>
                </a:solidFill>
                <a:latin typeface="Arial" panose="02020603050405020304" pitchFamily="2"/>
              </a:rPr>
              <a:t>Definisce i piani di attività in relazione agli obiettivi </a:t>
            </a:r>
          </a:p>
          <a:p>
            <a:pPr marL="365632" algn="just">
              <a:lnSpc>
                <a:spcPts val="2400"/>
              </a:lnSpc>
            </a:pPr>
            <a:r>
              <a:rPr lang="it-IT" sz="2200" spc="-60">
                <a:solidFill>
                  <a:srgbClr val="000000"/>
                </a:solidFill>
                <a:latin typeface="Arial" panose="02020603050405020304" pitchFamily="2"/>
              </a:rPr>
              <a:t>assegnatigli </a:t>
            </a:r>
          </a:p>
          <a:p>
            <a:pPr indent="365632" algn="just">
              <a:lnSpc>
                <a:spcPts val="2400"/>
              </a:lnSpc>
              <a:spcBef>
                <a:spcPts val="530"/>
              </a:spcBef>
              <a:buFont typeface="Symbol"/>
              <a:buChar char="·"/>
            </a:pPr>
            <a:r>
              <a:rPr lang="it-IT" sz="2200" spc="-40">
                <a:solidFill>
                  <a:srgbClr val="000000"/>
                </a:solidFill>
                <a:latin typeface="Arial" panose="02020603050405020304" pitchFamily="2"/>
              </a:rPr>
              <a:t>predispone una relazione annuale sui risultati conseguiti, le </a:t>
            </a:r>
          </a:p>
          <a:p>
            <a:pPr marL="365632" algn="just">
              <a:lnSpc>
                <a:spcPts val="2400"/>
              </a:lnSpc>
            </a:pPr>
            <a:r>
              <a:rPr lang="it-IT" sz="2200" spc="-35">
                <a:solidFill>
                  <a:srgbClr val="000000"/>
                </a:solidFill>
                <a:latin typeface="Arial" panose="02020603050405020304" pitchFamily="2"/>
              </a:rPr>
              <a:t>criticità riscontrate, le opportunità da cogliere </a:t>
            </a:r>
          </a:p>
          <a:p>
            <a:pPr indent="365632" algn="just">
              <a:lnSpc>
                <a:spcPts val="2400"/>
              </a:lnSpc>
              <a:spcBef>
                <a:spcPts val="530"/>
              </a:spcBef>
              <a:buFont typeface="Symbol"/>
              <a:buChar char="·"/>
            </a:pPr>
            <a:r>
              <a:rPr lang="it-IT" sz="2200" spc="-40">
                <a:solidFill>
                  <a:srgbClr val="000000"/>
                </a:solidFill>
                <a:latin typeface="Arial" panose="02020603050405020304" pitchFamily="2"/>
              </a:rPr>
              <a:t>concorre alla definizione dei programmi aziendali </a:t>
            </a:r>
          </a:p>
          <a:p>
            <a:pPr indent="365632" algn="just">
              <a:lnSpc>
                <a:spcPts val="2400"/>
              </a:lnSpc>
              <a:spcBef>
                <a:spcPts val="530"/>
              </a:spcBef>
              <a:spcAft>
                <a:spcPts val="7282"/>
              </a:spcAft>
              <a:buFont typeface="Symbol"/>
              <a:buChar char="·"/>
            </a:pPr>
            <a:r>
              <a:rPr lang="it-IT" sz="2200" spc="-35">
                <a:solidFill>
                  <a:srgbClr val="000000"/>
                </a:solidFill>
                <a:latin typeface="Arial" panose="02020603050405020304" pitchFamily="2"/>
              </a:rPr>
              <a:t>definisce ed assegna gli obiettivi ai dirigenti della sua struttura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egnaposto testo 3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84" name="Image.jpg"/>
          <p:cNvPicPr/>
          <p:nvPr/>
        </p:nvPicPr>
        <p:blipFill>
          <a:blip r:embed="rId2"/>
          <a:stretch>
            <a:fillRect/>
          </a:stretch>
        </p:blipFill>
        <p:spPr>
          <a:xfrm>
            <a:off x="8924292" y="502920"/>
            <a:ext cx="795655" cy="1298575"/>
          </a:xfrm>
          <a:prstGeom prst="rect">
            <a:avLst/>
          </a:prstGeom>
        </p:spPr>
      </p:pic>
      <p:sp>
        <p:nvSpPr>
          <p:cNvPr id="381" name="Segnaposto testo 380"/>
          <p:cNvSpPr>
            <a:spLocks noGrp="1"/>
          </p:cNvSpPr>
          <p:nvPr>
            <p:ph type="body" idx="10"/>
          </p:nvPr>
        </p:nvSpPr>
        <p:spPr>
          <a:xfrm>
            <a:off x="1347472" y="350521"/>
            <a:ext cx="4826000" cy="2861311"/>
          </a:xfrm>
          <a:prstGeom prst="rect">
            <a:avLst/>
          </a:prstGeom>
          <a:noFill/>
          <a:ln w="0" cmpd="sng">
            <a:noFill/>
            <a:prstDash val="solid"/>
          </a:ln>
        </p:spPr>
        <p:txBody>
          <a:bodyPr vert="horz" lIns="0" tIns="686828" rIns="0" bIns="0" anchor="t"/>
          <a:lstStyle/>
          <a:p>
            <a:pPr algn="l">
              <a:lnSpc>
                <a:spcPts val="5498"/>
              </a:lnSpc>
              <a:spcAft>
                <a:spcPts val="11601"/>
              </a:spcAft>
            </a:pPr>
            <a:r>
              <a:rPr lang="it-IT" sz="4800" b="1" spc="-44">
                <a:solidFill>
                  <a:srgbClr val="FF0000"/>
                </a:solidFill>
                <a:latin typeface="Arial" panose="02020603050405020304" pitchFamily="2"/>
              </a:rPr>
              <a:t>Gli Organi </a:t>
            </a:r>
          </a:p>
        </p:txBody>
      </p:sp>
      <p:sp>
        <p:nvSpPr>
          <p:cNvPr id="382" name="Segnaposto testo 381"/>
          <p:cNvSpPr>
            <a:spLocks noGrp="1"/>
          </p:cNvSpPr>
          <p:nvPr>
            <p:ph type="body" idx="10"/>
          </p:nvPr>
        </p:nvSpPr>
        <p:spPr>
          <a:xfrm>
            <a:off x="1347472" y="3211832"/>
            <a:ext cx="4826000" cy="3999865"/>
          </a:xfrm>
          <a:prstGeom prst="rect">
            <a:avLst/>
          </a:prstGeom>
          <a:noFill/>
          <a:ln w="0" cmpd="sng">
            <a:noFill/>
            <a:prstDash val="solid"/>
          </a:ln>
        </p:spPr>
        <p:txBody>
          <a:bodyPr vert="horz" lIns="0" tIns="212649" rIns="0" bIns="0" anchor="t"/>
          <a:lstStyle/>
          <a:p>
            <a:pPr indent="319926" algn="l">
              <a:lnSpc>
                <a:spcPts val="4498"/>
              </a:lnSpc>
              <a:buFont typeface="Symbol"/>
              <a:buChar char="·"/>
            </a:pPr>
            <a:r>
              <a:rPr lang="it-IT" sz="3700" b="1" spc="-5">
                <a:solidFill>
                  <a:srgbClr val="009999"/>
                </a:solidFill>
                <a:latin typeface="Arial" panose="02020603050405020304" pitchFamily="2"/>
              </a:rPr>
              <a:t>Direttore Generale </a:t>
            </a:r>
          </a:p>
          <a:p>
            <a:pPr indent="319926" algn="l">
              <a:lnSpc>
                <a:spcPts val="4498"/>
              </a:lnSpc>
              <a:spcBef>
                <a:spcPts val="700"/>
              </a:spcBef>
              <a:buFont typeface="Symbol"/>
              <a:buChar char="·"/>
            </a:pPr>
            <a:r>
              <a:rPr lang="it-IT" sz="3700" b="1" spc="-5">
                <a:solidFill>
                  <a:srgbClr val="009999"/>
                </a:solidFill>
                <a:latin typeface="Arial" panose="02020603050405020304" pitchFamily="2"/>
              </a:rPr>
              <a:t>Collegio Sindacale </a:t>
            </a:r>
          </a:p>
          <a:p>
            <a:pPr indent="319926" algn="l">
              <a:lnSpc>
                <a:spcPts val="4498"/>
              </a:lnSpc>
              <a:spcBef>
                <a:spcPts val="705"/>
              </a:spcBef>
              <a:spcAft>
                <a:spcPts val="14920"/>
              </a:spcAft>
              <a:buFont typeface="Symbol"/>
              <a:buChar char="·"/>
            </a:pPr>
            <a:r>
              <a:rPr lang="it-IT" sz="3700" b="1" spc="-40">
                <a:solidFill>
                  <a:srgbClr val="009999"/>
                </a:solidFill>
                <a:latin typeface="Arial" panose="02020603050405020304" pitchFamily="2"/>
              </a:rPr>
              <a:t>Collegio di Direzione </a:t>
            </a:r>
          </a:p>
        </p:txBody>
      </p:sp>
      <p:cxnSp>
        <p:nvCxnSpPr>
          <p:cNvPr id="385" name="Connettore 1 384"/>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egnaposto testo 3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92" name="Image.jpg"/>
          <p:cNvPicPr/>
          <p:nvPr/>
        </p:nvPicPr>
        <p:blipFill>
          <a:blip r:embed="rId2"/>
          <a:stretch>
            <a:fillRect/>
          </a:stretch>
        </p:blipFill>
        <p:spPr>
          <a:xfrm>
            <a:off x="8924292" y="502920"/>
            <a:ext cx="795655" cy="1298575"/>
          </a:xfrm>
          <a:prstGeom prst="rect">
            <a:avLst/>
          </a:prstGeom>
        </p:spPr>
      </p:pic>
      <p:graphicFrame>
        <p:nvGraphicFramePr>
          <p:cNvPr id="391" name="table 391"/>
          <p:cNvGraphicFramePr>
            <a:graphicFrameLocks noGrp="1"/>
          </p:cNvGraphicFramePr>
          <p:nvPr/>
        </p:nvGraphicFramePr>
        <p:xfrm>
          <a:off x="1319532" y="487681"/>
          <a:ext cx="8458200" cy="1639570"/>
        </p:xfrm>
        <a:graphic>
          <a:graphicData uri="http://schemas.openxmlformats.org/drawingml/2006/table">
            <a:tbl>
              <a:tblPr/>
              <a:tblGrid>
                <a:gridCol w="7416165">
                  <a:extLst>
                    <a:ext uri="{9D8B030D-6E8A-4147-A177-3AD203B41FA5}">
                      <a16:colId xmlns:a16="http://schemas.microsoft.com/office/drawing/2014/main" val="20000"/>
                    </a:ext>
                  </a:extLst>
                </a:gridCol>
                <a:gridCol w="1042035">
                  <a:extLst>
                    <a:ext uri="{9D8B030D-6E8A-4147-A177-3AD203B41FA5}">
                      <a16:colId xmlns:a16="http://schemas.microsoft.com/office/drawing/2014/main" val="20001"/>
                    </a:ext>
                  </a:extLst>
                </a:gridCol>
              </a:tblGrid>
              <a:tr h="1541780">
                <a:tc>
                  <a:txBody>
                    <a:bodyPr/>
                    <a:lstStyle/>
                    <a:p>
                      <a:pPr marL="0" marR="1606550" indent="0" algn="r">
                        <a:lnSpc>
                          <a:spcPts val="5400"/>
                        </a:lnSpc>
                        <a:spcBef>
                          <a:spcPts val="4330"/>
                        </a:spcBef>
                        <a:spcAft>
                          <a:spcPts val="2305"/>
                        </a:spcAft>
                      </a:pPr>
                      <a:r>
                        <a:rPr lang="it-IT" sz="4900" b="1" spc="-45">
                          <a:solidFill>
                            <a:srgbClr val="FF0000"/>
                          </a:solidFill>
                          <a:latin typeface="Arial" panose="02020603050405020304" pitchFamily="2"/>
                        </a:rPr>
                        <a:t>Il Direttore Generale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93" name="Segnaposto testo 392"/>
          <p:cNvSpPr>
            <a:spLocks noGrp="1"/>
          </p:cNvSpPr>
          <p:nvPr>
            <p:ph type="body" idx="10"/>
          </p:nvPr>
        </p:nvSpPr>
        <p:spPr>
          <a:xfrm>
            <a:off x="1319532" y="2032637"/>
            <a:ext cx="8458200" cy="5179060"/>
          </a:xfrm>
          <a:prstGeom prst="rect">
            <a:avLst/>
          </a:prstGeom>
          <a:noFill/>
          <a:ln w="0" cmpd="sng">
            <a:noFill/>
            <a:prstDash val="solid"/>
          </a:ln>
        </p:spPr>
        <p:txBody>
          <a:bodyPr vert="horz" lIns="0" tIns="66652" rIns="0" bIns="0" anchor="t"/>
          <a:lstStyle/>
          <a:p>
            <a:pPr algn="just">
              <a:lnSpc>
                <a:spcPts val="3398"/>
              </a:lnSpc>
            </a:pPr>
            <a:r>
              <a:rPr lang="it-IT" sz="3000" spc="-10">
                <a:solidFill>
                  <a:srgbClr val="000000"/>
                </a:solidFill>
                <a:latin typeface="Arial" panose="02020603050405020304" pitchFamily="2"/>
              </a:rPr>
              <a:t>Ha la rappresentanza legale dell’ente </a:t>
            </a:r>
          </a:p>
          <a:p>
            <a:pPr algn="just">
              <a:lnSpc>
                <a:spcPts val="3398"/>
              </a:lnSpc>
              <a:spcBef>
                <a:spcPts val="554"/>
              </a:spcBef>
            </a:pPr>
            <a:r>
              <a:rPr lang="it-IT" sz="3000" spc="-10">
                <a:solidFill>
                  <a:srgbClr val="000000"/>
                </a:solidFill>
                <a:latin typeface="Arial" panose="02020603050405020304" pitchFamily="2"/>
              </a:rPr>
              <a:t>Risponde degli obiettivi assegnatigli </a:t>
            </a:r>
          </a:p>
          <a:p>
            <a:pPr algn="just">
              <a:lnSpc>
                <a:spcPts val="3398"/>
              </a:lnSpc>
              <a:spcBef>
                <a:spcPts val="554"/>
              </a:spcBef>
            </a:pPr>
            <a:r>
              <a:rPr lang="it-IT" sz="3000" spc="-5">
                <a:solidFill>
                  <a:srgbClr val="000000"/>
                </a:solidFill>
                <a:latin typeface="Arial" panose="02020603050405020304" pitchFamily="2"/>
              </a:rPr>
              <a:t>E’ responsabile della gestione complessiva </a:t>
            </a:r>
          </a:p>
          <a:p>
            <a:pPr marL="319926" algn="just">
              <a:lnSpc>
                <a:spcPts val="2300"/>
              </a:lnSpc>
              <a:spcBef>
                <a:spcPts val="710"/>
              </a:spcBef>
            </a:pPr>
            <a:r>
              <a:rPr lang="it-IT">
                <a:solidFill>
                  <a:srgbClr val="000000"/>
                </a:solidFill>
                <a:latin typeface="Arial" panose="02020603050405020304" pitchFamily="2"/>
              </a:rPr>
              <a:t>Verifica, mediante valutazioni comparative dei costi, dei rendimenti e </a:t>
            </a:r>
          </a:p>
          <a:p>
            <a:pPr marL="319926" algn="just">
              <a:lnSpc>
                <a:spcPts val="2198"/>
              </a:lnSpc>
              <a:spcBef>
                <a:spcPts val="125"/>
              </a:spcBef>
            </a:pPr>
            <a:r>
              <a:rPr lang="it-IT">
                <a:solidFill>
                  <a:srgbClr val="000000"/>
                </a:solidFill>
                <a:latin typeface="Arial" panose="02020603050405020304" pitchFamily="2"/>
              </a:rPr>
              <a:t>dei risultati, la corretta ed economica gestione delle risorse attribuite </a:t>
            </a:r>
          </a:p>
          <a:p>
            <a:pPr marL="319926" algn="just">
              <a:lnSpc>
                <a:spcPts val="2198"/>
              </a:lnSpc>
            </a:pPr>
            <a:r>
              <a:rPr lang="it-IT">
                <a:solidFill>
                  <a:srgbClr val="000000"/>
                </a:solidFill>
                <a:latin typeface="Arial" panose="02020603050405020304" pitchFamily="2"/>
              </a:rPr>
              <a:t>ed introitate nonché l’imparzialità ed il buon andamento dell’azione </a:t>
            </a:r>
          </a:p>
          <a:p>
            <a:pPr marL="319926" algn="just">
              <a:lnSpc>
                <a:spcPts val="2198"/>
              </a:lnSpc>
            </a:pPr>
            <a:r>
              <a:rPr lang="it-IT" spc="-5">
                <a:solidFill>
                  <a:srgbClr val="000000"/>
                </a:solidFill>
                <a:latin typeface="Arial" panose="02020603050405020304" pitchFamily="2"/>
              </a:rPr>
              <a:t>amministrativa </a:t>
            </a:r>
          </a:p>
          <a:p>
            <a:pPr algn="just">
              <a:lnSpc>
                <a:spcPts val="3398"/>
              </a:lnSpc>
              <a:spcBef>
                <a:spcPts val="570"/>
              </a:spcBef>
            </a:pPr>
            <a:r>
              <a:rPr lang="it-IT" sz="3000">
                <a:solidFill>
                  <a:srgbClr val="000000"/>
                </a:solidFill>
                <a:latin typeface="Arial" panose="02020603050405020304" pitchFamily="2"/>
              </a:rPr>
              <a:t>Adotta l’Atto Aziendale </a:t>
            </a:r>
          </a:p>
          <a:p>
            <a:pPr algn="just">
              <a:lnSpc>
                <a:spcPts val="3398"/>
              </a:lnSpc>
              <a:spcBef>
                <a:spcPts val="554"/>
              </a:spcBef>
            </a:pPr>
            <a:r>
              <a:rPr lang="it-IT" sz="3000" spc="-5">
                <a:solidFill>
                  <a:srgbClr val="000000"/>
                </a:solidFill>
                <a:latin typeface="Arial" panose="02020603050405020304" pitchFamily="2"/>
              </a:rPr>
              <a:t>Nomina i responsabili delle strutture operative </a:t>
            </a:r>
          </a:p>
          <a:p>
            <a:pPr algn="just">
              <a:lnSpc>
                <a:spcPts val="3398"/>
              </a:lnSpc>
              <a:spcBef>
                <a:spcPts val="554"/>
              </a:spcBef>
              <a:spcAft>
                <a:spcPts val="7278"/>
              </a:spcAft>
            </a:pPr>
            <a:r>
              <a:rPr lang="it-IT" sz="3000">
                <a:solidFill>
                  <a:srgbClr val="000000"/>
                </a:solidFill>
                <a:latin typeface="Arial" panose="02020603050405020304" pitchFamily="2"/>
              </a:rPr>
              <a:t>Attribuisce le risorse alle strutture operative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egnaposto testo 39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00" name="Image.jpg"/>
          <p:cNvPicPr/>
          <p:nvPr/>
        </p:nvPicPr>
        <p:blipFill>
          <a:blip r:embed="rId2"/>
          <a:stretch>
            <a:fillRect/>
          </a:stretch>
        </p:blipFill>
        <p:spPr>
          <a:xfrm>
            <a:off x="8924292" y="502920"/>
            <a:ext cx="795655" cy="1298575"/>
          </a:xfrm>
          <a:prstGeom prst="rect">
            <a:avLst/>
          </a:prstGeom>
        </p:spPr>
      </p:pic>
      <p:graphicFrame>
        <p:nvGraphicFramePr>
          <p:cNvPr id="399" name="table 399"/>
          <p:cNvGraphicFramePr>
            <a:graphicFrameLocks noGrp="1"/>
          </p:cNvGraphicFramePr>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606550" indent="0" algn="r">
                        <a:lnSpc>
                          <a:spcPts val="5400"/>
                        </a:lnSpc>
                        <a:spcBef>
                          <a:spcPts val="4330"/>
                        </a:spcBef>
                        <a:spcAft>
                          <a:spcPts val="2305"/>
                        </a:spcAft>
                      </a:pPr>
                      <a:r>
                        <a:rPr lang="it-IT" sz="4900" b="1" spc="-45">
                          <a:solidFill>
                            <a:srgbClr val="FF0000"/>
                          </a:solidFill>
                          <a:latin typeface="Arial" panose="02020603050405020304" pitchFamily="2"/>
                        </a:rPr>
                        <a:t>Il Direttore Generale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01" name="Segnaposto testo 400"/>
          <p:cNvSpPr>
            <a:spLocks noGrp="1"/>
          </p:cNvSpPr>
          <p:nvPr>
            <p:ph type="body" idx="10"/>
          </p:nvPr>
        </p:nvSpPr>
        <p:spPr>
          <a:xfrm>
            <a:off x="1322705" y="2032637"/>
            <a:ext cx="8458200" cy="5179060"/>
          </a:xfrm>
          <a:prstGeom prst="rect">
            <a:avLst/>
          </a:prstGeom>
          <a:noFill/>
          <a:ln w="0" cmpd="sng">
            <a:noFill/>
            <a:prstDash val="solid"/>
          </a:ln>
        </p:spPr>
        <p:txBody>
          <a:bodyPr vert="horz" lIns="0" tIns="112356" rIns="0" bIns="0" anchor="t"/>
          <a:lstStyle/>
          <a:p>
            <a:pPr algn="l">
              <a:lnSpc>
                <a:spcPts val="3398"/>
              </a:lnSpc>
            </a:pPr>
            <a:r>
              <a:rPr lang="it-IT" sz="3000">
                <a:solidFill>
                  <a:srgbClr val="000000"/>
                </a:solidFill>
                <a:latin typeface="Arial" panose="02020603050405020304" pitchFamily="2"/>
              </a:rPr>
              <a:t>Viene nominato dal Governo regionale </a:t>
            </a:r>
          </a:p>
          <a:p>
            <a:pPr algn="l">
              <a:lnSpc>
                <a:spcPts val="3398"/>
              </a:lnSpc>
              <a:spcBef>
                <a:spcPts val="878"/>
              </a:spcBef>
            </a:pPr>
            <a:r>
              <a:rPr lang="it-IT" sz="3000" spc="-21">
                <a:solidFill>
                  <a:srgbClr val="000000"/>
                </a:solidFill>
                <a:latin typeface="Arial" panose="02020603050405020304" pitchFamily="2"/>
              </a:rPr>
              <a:t>E’ coadiuvato dal </a:t>
            </a:r>
          </a:p>
          <a:p>
            <a:pPr marL="411334" algn="l">
              <a:lnSpc>
                <a:spcPts val="3398"/>
              </a:lnSpc>
              <a:spcBef>
                <a:spcPts val="878"/>
              </a:spcBef>
            </a:pPr>
            <a:r>
              <a:rPr lang="it-IT" sz="3000" spc="-15">
                <a:solidFill>
                  <a:srgbClr val="009999"/>
                </a:solidFill>
                <a:latin typeface="Arial" panose="02020603050405020304" pitchFamily="2"/>
              </a:rPr>
              <a:t>Direttore sanitario </a:t>
            </a:r>
          </a:p>
          <a:p>
            <a:pPr marL="914077" algn="l">
              <a:lnSpc>
                <a:spcPts val="2300"/>
              </a:lnSpc>
              <a:spcBef>
                <a:spcPts val="75"/>
              </a:spcBef>
            </a:pPr>
            <a:r>
              <a:rPr lang="it-IT">
                <a:solidFill>
                  <a:srgbClr val="000000"/>
                </a:solidFill>
                <a:latin typeface="Arial" panose="02020603050405020304" pitchFamily="2"/>
              </a:rPr>
              <a:t>Medico con qualificata attività di direzione tecnico-sanitaria </a:t>
            </a:r>
          </a:p>
          <a:p>
            <a:pPr marL="914077" algn="l">
              <a:lnSpc>
                <a:spcPts val="2300"/>
              </a:lnSpc>
              <a:spcBef>
                <a:spcPts val="595"/>
              </a:spcBef>
            </a:pPr>
            <a:r>
              <a:rPr lang="it-IT">
                <a:solidFill>
                  <a:srgbClr val="000000"/>
                </a:solidFill>
                <a:latin typeface="Arial" panose="02020603050405020304" pitchFamily="2"/>
              </a:rPr>
              <a:t>Dirige i servizi sanitari ed esprime pareri sugli aspetti sanitari </a:t>
            </a:r>
          </a:p>
          <a:p>
            <a:pPr marL="411334" algn="l">
              <a:lnSpc>
                <a:spcPts val="3398"/>
              </a:lnSpc>
              <a:spcBef>
                <a:spcPts val="919"/>
              </a:spcBef>
            </a:pPr>
            <a:r>
              <a:rPr lang="it-IT" sz="3000" spc="-10">
                <a:solidFill>
                  <a:srgbClr val="009999"/>
                </a:solidFill>
                <a:latin typeface="Arial" panose="02020603050405020304" pitchFamily="2"/>
              </a:rPr>
              <a:t>Direttore amministrativo </a:t>
            </a:r>
          </a:p>
          <a:p>
            <a:pPr marL="914077" algn="l">
              <a:lnSpc>
                <a:spcPts val="2300"/>
              </a:lnSpc>
              <a:spcBef>
                <a:spcPts val="1035"/>
              </a:spcBef>
            </a:pPr>
            <a:r>
              <a:rPr lang="it-IT" spc="-5">
                <a:solidFill>
                  <a:srgbClr val="000000"/>
                </a:solidFill>
                <a:latin typeface="Arial" panose="02020603050405020304" pitchFamily="2"/>
              </a:rPr>
              <a:t>laureato in materie giuridiche o economiche con qualificata </a:t>
            </a:r>
          </a:p>
          <a:p>
            <a:pPr marL="822668" algn="l">
              <a:lnSpc>
                <a:spcPts val="2300"/>
              </a:lnSpc>
              <a:spcBef>
                <a:spcPts val="355"/>
              </a:spcBef>
              <a:spcAft>
                <a:spcPts val="12201"/>
              </a:spcAft>
            </a:pPr>
            <a:r>
              <a:rPr lang="it-IT">
                <a:solidFill>
                  <a:srgbClr val="000000"/>
                </a:solidFill>
                <a:latin typeface="Arial" panose="02020603050405020304" pitchFamily="2"/>
              </a:rPr>
              <a:t>esperienza di direzione, dirige i servizi amministrativi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egnaposto testo 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9" name="Image.jpg"/>
          <p:cNvPicPr/>
          <p:nvPr/>
        </p:nvPicPr>
        <p:blipFill>
          <a:blip r:embed="rId2"/>
          <a:stretch>
            <a:fillRect/>
          </a:stretch>
        </p:blipFill>
        <p:spPr>
          <a:xfrm>
            <a:off x="8924292" y="502920"/>
            <a:ext cx="795655" cy="1298575"/>
          </a:xfrm>
          <a:prstGeom prst="rect">
            <a:avLst/>
          </a:prstGeom>
        </p:spPr>
      </p:pic>
      <p:graphicFrame>
        <p:nvGraphicFramePr>
          <p:cNvPr id="38" name="table 38"/>
          <p:cNvGraphicFramePr>
            <a:graphicFrameLocks noGrp="1"/>
          </p:cNvGraphicFramePr>
          <p:nvPr/>
        </p:nvGraphicFramePr>
        <p:xfrm>
          <a:off x="1350648" y="487681"/>
          <a:ext cx="8369299" cy="2365693"/>
        </p:xfrm>
        <a:graphic>
          <a:graphicData uri="http://schemas.openxmlformats.org/drawingml/2006/table">
            <a:tbl>
              <a:tblPr/>
              <a:tblGrid>
                <a:gridCol w="7385049">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2267903">
                <a:tc>
                  <a:txBody>
                    <a:bodyPr/>
                    <a:lstStyle/>
                    <a:p>
                      <a:pPr marL="0" marR="5330825" indent="0" algn="r">
                        <a:lnSpc>
                          <a:spcPts val="5400"/>
                        </a:lnSpc>
                        <a:spcBef>
                          <a:spcPts val="4330"/>
                        </a:spcBef>
                        <a:spcAft>
                          <a:spcPts val="2305"/>
                        </a:spcAft>
                      </a:pPr>
                      <a:r>
                        <a:rPr lang="it-IT" sz="4900" b="1" spc="-120">
                          <a:solidFill>
                            <a:srgbClr val="FF0000"/>
                          </a:solidFill>
                          <a:latin typeface="Arial" panose="02020603050405020304" pitchFamily="2"/>
                        </a:rPr>
                        <a:t>In Italia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0" name="Segnaposto testo 39"/>
          <p:cNvSpPr>
            <a:spLocks noGrp="1"/>
          </p:cNvSpPr>
          <p:nvPr>
            <p:ph type="body" idx="10"/>
          </p:nvPr>
        </p:nvSpPr>
        <p:spPr>
          <a:xfrm>
            <a:off x="1350648" y="2157732"/>
            <a:ext cx="8369299" cy="5053965"/>
          </a:xfrm>
          <a:prstGeom prst="rect">
            <a:avLst/>
          </a:prstGeom>
          <a:noFill/>
          <a:ln w="0" cmpd="sng">
            <a:noFill/>
            <a:prstDash val="solid"/>
          </a:ln>
        </p:spPr>
        <p:txBody>
          <a:bodyPr vert="horz" lIns="0" tIns="0" rIns="0" bIns="0" anchor="t">
            <a:normAutofit fontScale="95000"/>
          </a:bodyPr>
          <a:lstStyle/>
          <a:p>
            <a:pPr marL="319926" algn="just">
              <a:lnSpc>
                <a:spcPts val="3998"/>
              </a:lnSpc>
            </a:pPr>
            <a:r>
              <a:rPr lang="it-IT" sz="3700" b="1" spc="-86">
                <a:solidFill>
                  <a:srgbClr val="FF0000"/>
                </a:solidFill>
                <a:latin typeface="Arial" panose="02020603050405020304" pitchFamily="2"/>
              </a:rPr>
              <a:t>1958 </a:t>
            </a:r>
          </a:p>
          <a:p>
            <a:pPr marL="319926" algn="just">
              <a:lnSpc>
                <a:spcPts val="3398"/>
              </a:lnSpc>
              <a:spcBef>
                <a:spcPts val="910"/>
              </a:spcBef>
            </a:pPr>
            <a:r>
              <a:rPr lang="it-IT" sz="3000" spc="-5">
                <a:solidFill>
                  <a:srgbClr val="000000"/>
                </a:solidFill>
                <a:latin typeface="Arial" panose="02020603050405020304" pitchFamily="2"/>
              </a:rPr>
              <a:t>Viene istituito il Ministero della Sanità. </a:t>
            </a:r>
          </a:p>
          <a:p>
            <a:pPr marL="319926" algn="just">
              <a:lnSpc>
                <a:spcPts val="3398"/>
              </a:lnSpc>
              <a:spcBef>
                <a:spcPts val="925"/>
              </a:spcBef>
            </a:pPr>
            <a:r>
              <a:rPr lang="it-IT" sz="3000" spc="-10">
                <a:solidFill>
                  <a:srgbClr val="000000"/>
                </a:solidFill>
                <a:latin typeface="Arial" panose="02020603050405020304" pitchFamily="2"/>
              </a:rPr>
              <a:t>In ogni Provincia un Ufficio del Medico </a:t>
            </a:r>
          </a:p>
          <a:p>
            <a:pPr marL="319926" algn="just">
              <a:lnSpc>
                <a:spcPts val="3398"/>
              </a:lnSpc>
              <a:spcBef>
                <a:spcPts val="205"/>
              </a:spcBef>
            </a:pPr>
            <a:r>
              <a:rPr lang="it-IT" sz="3000" spc="-5">
                <a:solidFill>
                  <a:srgbClr val="000000"/>
                </a:solidFill>
                <a:latin typeface="Arial" panose="02020603050405020304" pitchFamily="2"/>
              </a:rPr>
              <a:t>provinciale e del Veterinario Provinciale alle </a:t>
            </a:r>
          </a:p>
          <a:p>
            <a:pPr marL="319926" algn="just">
              <a:lnSpc>
                <a:spcPts val="3398"/>
              </a:lnSpc>
              <a:spcBef>
                <a:spcPts val="205"/>
              </a:spcBef>
            </a:pPr>
            <a:r>
              <a:rPr lang="it-IT" sz="3000" spc="-10">
                <a:solidFill>
                  <a:srgbClr val="000000"/>
                </a:solidFill>
                <a:latin typeface="Arial" panose="02020603050405020304" pitchFamily="2"/>
              </a:rPr>
              <a:t>dirette dipendenze del Ministero. </a:t>
            </a:r>
          </a:p>
          <a:p>
            <a:pPr marL="319926" algn="just">
              <a:lnSpc>
                <a:spcPts val="3398"/>
              </a:lnSpc>
              <a:spcBef>
                <a:spcPts val="925"/>
              </a:spcBef>
            </a:pPr>
            <a:r>
              <a:rPr lang="it-IT" sz="3000" spc="-5">
                <a:solidFill>
                  <a:srgbClr val="000000"/>
                </a:solidFill>
                <a:latin typeface="Arial" panose="02020603050405020304" pitchFamily="2"/>
              </a:rPr>
              <a:t>L’Ufficiale sanitario del Comune, che pure </a:t>
            </a:r>
          </a:p>
          <a:p>
            <a:pPr marL="319926" algn="just">
              <a:lnSpc>
                <a:spcPts val="3398"/>
              </a:lnSpc>
              <a:spcBef>
                <a:spcPts val="205"/>
              </a:spcBef>
            </a:pPr>
            <a:r>
              <a:rPr lang="it-IT" sz="3000" spc="-5">
                <a:solidFill>
                  <a:srgbClr val="000000"/>
                </a:solidFill>
                <a:latin typeface="Arial" panose="02020603050405020304" pitchFamily="2"/>
              </a:rPr>
              <a:t>continua a dipendere dal sindaco, diviene </a:t>
            </a:r>
          </a:p>
          <a:p>
            <a:pPr marL="319926" algn="just">
              <a:lnSpc>
                <a:spcPts val="3398"/>
              </a:lnSpc>
              <a:spcBef>
                <a:spcPts val="205"/>
              </a:spcBef>
              <a:spcAft>
                <a:spcPts val="8367"/>
              </a:spcAft>
            </a:pPr>
            <a:r>
              <a:rPr lang="it-IT" sz="3000" spc="-5">
                <a:solidFill>
                  <a:srgbClr val="000000"/>
                </a:solidFill>
                <a:latin typeface="Arial" panose="02020603050405020304" pitchFamily="2"/>
              </a:rPr>
              <a:t>organo periferico del Ministero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egnaposto testo 40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08" name="Image.jpg"/>
          <p:cNvPicPr/>
          <p:nvPr/>
        </p:nvPicPr>
        <p:blipFill>
          <a:blip r:embed="rId2"/>
          <a:stretch>
            <a:fillRect/>
          </a:stretch>
        </p:blipFill>
        <p:spPr>
          <a:xfrm>
            <a:off x="8924292" y="502920"/>
            <a:ext cx="795655" cy="1298575"/>
          </a:xfrm>
          <a:prstGeom prst="rect">
            <a:avLst/>
          </a:prstGeom>
        </p:spPr>
      </p:pic>
      <p:graphicFrame>
        <p:nvGraphicFramePr>
          <p:cNvPr id="407" name="table 407"/>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1606550" indent="0" algn="r">
                        <a:lnSpc>
                          <a:spcPts val="5400"/>
                        </a:lnSpc>
                        <a:spcBef>
                          <a:spcPts val="4330"/>
                        </a:spcBef>
                        <a:spcAft>
                          <a:spcPts val="2305"/>
                        </a:spcAft>
                      </a:pPr>
                      <a:r>
                        <a:rPr lang="it-IT" sz="4900" b="1" spc="-55">
                          <a:solidFill>
                            <a:srgbClr val="FF0000"/>
                          </a:solidFill>
                          <a:latin typeface="Arial" panose="02020603050405020304" pitchFamily="2"/>
                        </a:rPr>
                        <a:t>Il Direttore Generale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09" name="Segnaposto testo 408"/>
          <p:cNvSpPr>
            <a:spLocks noGrp="1"/>
          </p:cNvSpPr>
          <p:nvPr>
            <p:ph type="body" idx="10"/>
          </p:nvPr>
        </p:nvSpPr>
        <p:spPr>
          <a:xfrm>
            <a:off x="1344295" y="2030094"/>
            <a:ext cx="8458200" cy="5181601"/>
          </a:xfrm>
          <a:prstGeom prst="rect">
            <a:avLst/>
          </a:prstGeom>
          <a:noFill/>
          <a:ln w="0" cmpd="sng">
            <a:noFill/>
            <a:prstDash val="solid"/>
          </a:ln>
        </p:spPr>
        <p:txBody>
          <a:bodyPr vert="horz" lIns="0" tIns="267241" rIns="0" bIns="0" anchor="t"/>
          <a:lstStyle/>
          <a:p>
            <a:pPr algn="just">
              <a:lnSpc>
                <a:spcPts val="3599"/>
              </a:lnSpc>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eleggibile in incarichi politici </a:t>
            </a:r>
          </a:p>
          <a:p>
            <a:pPr algn="just">
              <a:lnSpc>
                <a:spcPts val="3599"/>
              </a:lnSpc>
              <a:spcBef>
                <a:spcPts val="720"/>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compatibile con incarichi politici </a:t>
            </a:r>
          </a:p>
          <a:p>
            <a:pPr algn="just">
              <a:lnSpc>
                <a:spcPts val="3000"/>
              </a:lnSpc>
              <a:spcBef>
                <a:spcPts val="720"/>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ha svolto incarichi </a:t>
            </a:r>
          </a:p>
          <a:p>
            <a:pPr marL="319926" algn="just">
              <a:lnSpc>
                <a:spcPts val="2798"/>
              </a:lnSpc>
            </a:pPr>
            <a:r>
              <a:rPr lang="it-IT" sz="3000" spc="-5">
                <a:solidFill>
                  <a:srgbClr val="000000"/>
                </a:solidFill>
                <a:latin typeface="Arial" panose="02020603050405020304" pitchFamily="2"/>
              </a:rPr>
              <a:t>politici, per 5 anni nel territorio in cui ha svolto </a:t>
            </a:r>
          </a:p>
          <a:p>
            <a:pPr marL="319926" algn="just">
              <a:lnSpc>
                <a:spcPts val="3599"/>
              </a:lnSpc>
            </a:pPr>
            <a:r>
              <a:rPr lang="it-IT" sz="3000" spc="-21">
                <a:solidFill>
                  <a:srgbClr val="000000"/>
                </a:solidFill>
                <a:latin typeface="Arial" panose="02020603050405020304" pitchFamily="2"/>
              </a:rPr>
              <a:t>la funzione di DG </a:t>
            </a:r>
          </a:p>
          <a:p>
            <a:pPr algn="just">
              <a:lnSpc>
                <a:spcPts val="3599"/>
              </a:lnSpc>
              <a:spcBef>
                <a:spcPts val="2125"/>
              </a:spcBef>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non è nominabile nell’Azienda da cui dipende </a:t>
            </a:r>
          </a:p>
          <a:p>
            <a:pPr algn="just">
              <a:lnSpc>
                <a:spcPts val="3599"/>
              </a:lnSpc>
              <a:spcBef>
                <a:spcPts val="720"/>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con precedenti penali </a:t>
            </a:r>
          </a:p>
          <a:p>
            <a:pPr algn="just">
              <a:lnSpc>
                <a:spcPts val="3599"/>
              </a:lnSpc>
              <a:spcBef>
                <a:spcPts val="720"/>
              </a:spcBef>
              <a:spcAft>
                <a:spcPts val="6243"/>
              </a:spcAft>
            </a:pPr>
            <a:r>
              <a:rPr lang="it-IT" sz="8700" b="1" spc="-30">
                <a:solidFill>
                  <a:srgbClr val="330066"/>
                </a:solidFill>
                <a:latin typeface="Arial" panose="02020603050405020304" pitchFamily="2"/>
              </a:rPr>
              <a:t>.</a:t>
            </a:r>
            <a:r>
              <a:rPr lang="it-IT" sz="3000" spc="-30">
                <a:solidFill>
                  <a:srgbClr val="000000"/>
                </a:solidFill>
                <a:latin typeface="Arial" panose="02020603050405020304" pitchFamily="2"/>
              </a:rPr>
              <a:t> è soggetto a valutazione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egnaposto testo 4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16" name="Image.jpg"/>
          <p:cNvPicPr/>
          <p:nvPr/>
        </p:nvPicPr>
        <p:blipFill>
          <a:blip r:embed="rId2"/>
          <a:stretch>
            <a:fillRect/>
          </a:stretch>
        </p:blipFill>
        <p:spPr>
          <a:xfrm>
            <a:off x="8924292" y="502920"/>
            <a:ext cx="795655" cy="1298575"/>
          </a:xfrm>
          <a:prstGeom prst="rect">
            <a:avLst/>
          </a:prstGeom>
        </p:spPr>
      </p:pic>
      <p:graphicFrame>
        <p:nvGraphicFramePr>
          <p:cNvPr id="415" name="table 415"/>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1569720" indent="0" algn="r">
                        <a:lnSpc>
                          <a:spcPts val="5500"/>
                        </a:lnSpc>
                        <a:spcBef>
                          <a:spcPts val="4330"/>
                        </a:spcBef>
                        <a:spcAft>
                          <a:spcPts val="2245"/>
                        </a:spcAft>
                      </a:pPr>
                      <a:r>
                        <a:rPr lang="it-IT" sz="4900" b="1" spc="-50">
                          <a:solidFill>
                            <a:srgbClr val="FF0000"/>
                          </a:solidFill>
                          <a:latin typeface="Arial" panose="02020603050405020304" pitchFamily="2"/>
                        </a:rPr>
                        <a:t>Il Collegio sindacale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17" name="Segnaposto testo 416"/>
          <p:cNvSpPr>
            <a:spLocks noGrp="1"/>
          </p:cNvSpPr>
          <p:nvPr>
            <p:ph type="body" idx="10"/>
          </p:nvPr>
        </p:nvSpPr>
        <p:spPr>
          <a:xfrm>
            <a:off x="1344295" y="2030094"/>
            <a:ext cx="8458200" cy="5181601"/>
          </a:xfrm>
          <a:prstGeom prst="rect">
            <a:avLst/>
          </a:prstGeom>
          <a:noFill/>
          <a:ln w="0" cmpd="sng">
            <a:noFill/>
            <a:prstDash val="solid"/>
          </a:ln>
        </p:spPr>
        <p:txBody>
          <a:bodyPr vert="horz" lIns="0" tIns="0" rIns="0" bIns="0" anchor="t"/>
          <a:lstStyle/>
          <a:p>
            <a:pPr algn="just">
              <a:lnSpc>
                <a:spcPts val="4400"/>
              </a:lnSpc>
            </a:pPr>
            <a:r>
              <a:rPr lang="it-IT" sz="8700" b="1" spc="-35">
                <a:solidFill>
                  <a:srgbClr val="330066"/>
                </a:solidFill>
                <a:latin typeface="Arial" panose="02020603050405020304" pitchFamily="2"/>
              </a:rPr>
              <a:t>.</a:t>
            </a:r>
            <a:r>
              <a:rPr lang="it-IT" sz="3000" spc="-35">
                <a:solidFill>
                  <a:srgbClr val="000000"/>
                </a:solidFill>
                <a:latin typeface="Arial" panose="02020603050405020304" pitchFamily="2"/>
              </a:rPr>
              <a:t> dura in carica tre anni </a:t>
            </a:r>
          </a:p>
          <a:p>
            <a:pPr algn="just">
              <a:lnSpc>
                <a:spcPts val="4198"/>
              </a:lnSpc>
            </a:pPr>
            <a:r>
              <a:rPr lang="it-IT" sz="8700" b="1" spc="-25">
                <a:solidFill>
                  <a:srgbClr val="330066"/>
                </a:solidFill>
                <a:latin typeface="Arial" panose="02020603050405020304" pitchFamily="2"/>
              </a:rPr>
              <a:t>.</a:t>
            </a:r>
            <a:r>
              <a:rPr lang="it-IT" sz="3000" spc="-25">
                <a:solidFill>
                  <a:srgbClr val="000000"/>
                </a:solidFill>
                <a:latin typeface="Arial" panose="02020603050405020304" pitchFamily="2"/>
              </a:rPr>
              <a:t> è composto da cinque componenti </a:t>
            </a:r>
          </a:p>
          <a:p>
            <a:pPr marL="319926" algn="just">
              <a:lnSpc>
                <a:spcPts val="1599"/>
              </a:lnSpc>
            </a:pPr>
            <a:r>
              <a:rPr lang="it-IT" spc="-5">
                <a:solidFill>
                  <a:srgbClr val="000000"/>
                </a:solidFill>
                <a:latin typeface="Arial" panose="02020603050405020304" pitchFamily="2"/>
              </a:rPr>
              <a:t>Due designati dalla Regione </a:t>
            </a:r>
          </a:p>
          <a:p>
            <a:pPr marL="319926" algn="just">
              <a:lnSpc>
                <a:spcPts val="2198"/>
              </a:lnSpc>
            </a:pPr>
            <a:r>
              <a:rPr lang="it-IT" spc="-5">
                <a:solidFill>
                  <a:srgbClr val="000000"/>
                </a:solidFill>
                <a:latin typeface="Arial" panose="02020603050405020304" pitchFamily="2"/>
              </a:rPr>
              <a:t>Uno dal Ministero del Tesoro </a:t>
            </a:r>
          </a:p>
          <a:p>
            <a:pPr marL="319926" algn="just">
              <a:lnSpc>
                <a:spcPts val="2198"/>
              </a:lnSpc>
            </a:pPr>
            <a:r>
              <a:rPr lang="it-IT" spc="-5">
                <a:solidFill>
                  <a:srgbClr val="000000"/>
                </a:solidFill>
                <a:latin typeface="Arial" panose="02020603050405020304" pitchFamily="2"/>
              </a:rPr>
              <a:t>Uno dal Ministero della Sanità </a:t>
            </a:r>
          </a:p>
          <a:p>
            <a:pPr marL="319926" algn="just">
              <a:lnSpc>
                <a:spcPts val="1898"/>
              </a:lnSpc>
            </a:pPr>
            <a:r>
              <a:rPr lang="it-IT" spc="-5">
                <a:solidFill>
                  <a:srgbClr val="000000"/>
                </a:solidFill>
                <a:latin typeface="Arial" panose="02020603050405020304" pitchFamily="2"/>
              </a:rPr>
              <a:t>Uno dalla conferenza dei Sindaci </a:t>
            </a:r>
          </a:p>
          <a:p>
            <a:pPr algn="just">
              <a:lnSpc>
                <a:spcPts val="4598"/>
              </a:lnSpc>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verifica la gestione economica aziendale </a:t>
            </a:r>
          </a:p>
          <a:p>
            <a:pPr algn="just">
              <a:lnSpc>
                <a:spcPts val="3998"/>
              </a:lnSpc>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vigilia sull’osservanza della legge </a:t>
            </a:r>
          </a:p>
          <a:p>
            <a:pPr algn="just">
              <a:lnSpc>
                <a:spcPts val="3998"/>
              </a:lnSpc>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accerta la regolarità dei documenti contabili </a:t>
            </a:r>
          </a:p>
          <a:p>
            <a:pPr algn="just">
              <a:lnSpc>
                <a:spcPts val="4898"/>
              </a:lnSpc>
              <a:spcAft>
                <a:spcPts val="6963"/>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riferisce alla Regione ogni tre mesi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egnaposto testo 41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24" name="Image.jpg"/>
          <p:cNvPicPr/>
          <p:nvPr/>
        </p:nvPicPr>
        <p:blipFill>
          <a:blip r:embed="rId2"/>
          <a:stretch>
            <a:fillRect/>
          </a:stretch>
        </p:blipFill>
        <p:spPr>
          <a:xfrm>
            <a:off x="8924292" y="502920"/>
            <a:ext cx="795655" cy="1298575"/>
          </a:xfrm>
          <a:prstGeom prst="rect">
            <a:avLst/>
          </a:prstGeom>
        </p:spPr>
      </p:pic>
      <p:sp>
        <p:nvSpPr>
          <p:cNvPr id="421" name="Segnaposto testo 420"/>
          <p:cNvSpPr>
            <a:spLocks noGrp="1"/>
          </p:cNvSpPr>
          <p:nvPr>
            <p:ph type="body" idx="10"/>
          </p:nvPr>
        </p:nvSpPr>
        <p:spPr>
          <a:xfrm>
            <a:off x="1344297" y="350522"/>
            <a:ext cx="7124699" cy="1384935"/>
          </a:xfrm>
          <a:prstGeom prst="rect">
            <a:avLst/>
          </a:prstGeom>
          <a:noFill/>
          <a:ln w="0" cmpd="sng">
            <a:noFill/>
            <a:prstDash val="solid"/>
          </a:ln>
        </p:spPr>
        <p:txBody>
          <a:bodyPr vert="horz" lIns="0" tIns="686828" rIns="0" bIns="0" anchor="t"/>
          <a:lstStyle/>
          <a:p>
            <a:pPr algn="l">
              <a:lnSpc>
                <a:spcPts val="5398"/>
              </a:lnSpc>
            </a:pPr>
            <a:r>
              <a:rPr lang="it-IT" sz="4800" b="1" spc="-15">
                <a:solidFill>
                  <a:srgbClr val="FF0000"/>
                </a:solidFill>
                <a:latin typeface="Arial" panose="02020603050405020304" pitchFamily="2"/>
              </a:rPr>
              <a:t>Il Collegio di direzione </a:t>
            </a:r>
          </a:p>
        </p:txBody>
      </p:sp>
      <p:sp>
        <p:nvSpPr>
          <p:cNvPr id="422" name="Segnaposto testo 421"/>
          <p:cNvSpPr>
            <a:spLocks noGrp="1"/>
          </p:cNvSpPr>
          <p:nvPr>
            <p:ph type="body" idx="10"/>
          </p:nvPr>
        </p:nvSpPr>
        <p:spPr>
          <a:xfrm>
            <a:off x="1344297" y="1735455"/>
            <a:ext cx="7124699" cy="5476240"/>
          </a:xfrm>
          <a:prstGeom prst="rect">
            <a:avLst/>
          </a:prstGeom>
          <a:noFill/>
          <a:ln w="0" cmpd="sng">
            <a:noFill/>
            <a:prstDash val="solid"/>
          </a:ln>
        </p:spPr>
        <p:txBody>
          <a:bodyPr vert="horz" lIns="0" tIns="226615" rIns="0" bIns="0" anchor="t"/>
          <a:lstStyle/>
          <a:p>
            <a:pPr algn="just">
              <a:lnSpc>
                <a:spcPts val="4898"/>
              </a:lnSpc>
            </a:pPr>
            <a:r>
              <a:rPr lang="it-IT" sz="8700" b="1" spc="-21" dirty="0">
                <a:solidFill>
                  <a:srgbClr val="330066"/>
                </a:solidFill>
                <a:latin typeface="Arial" panose="02020603050405020304" pitchFamily="2"/>
              </a:rPr>
              <a:t>.</a:t>
            </a:r>
            <a:r>
              <a:rPr lang="it-IT" sz="3000" spc="-21" dirty="0">
                <a:solidFill>
                  <a:srgbClr val="000000"/>
                </a:solidFill>
                <a:latin typeface="Arial" panose="02020603050405020304" pitchFamily="2"/>
              </a:rPr>
              <a:t> Ha funzioni consultive e propositive </a:t>
            </a:r>
          </a:p>
          <a:p>
            <a:pPr algn="just">
              <a:lnSpc>
                <a:spcPts val="4598"/>
              </a:lnSpc>
            </a:pPr>
            <a:r>
              <a:rPr lang="it-IT" sz="8700" b="1" spc="-50" dirty="0">
                <a:solidFill>
                  <a:srgbClr val="330066"/>
                </a:solidFill>
                <a:latin typeface="Arial" panose="02020603050405020304" pitchFamily="2"/>
              </a:rPr>
              <a:t>.</a:t>
            </a:r>
            <a:r>
              <a:rPr lang="it-IT" sz="3000" spc="-50" dirty="0">
                <a:solidFill>
                  <a:srgbClr val="000000"/>
                </a:solidFill>
                <a:latin typeface="Arial" panose="02020603050405020304" pitchFamily="2"/>
              </a:rPr>
              <a:t> Coadiuva il DG nel governo dell’Azienda </a:t>
            </a:r>
          </a:p>
          <a:p>
            <a:pPr marL="868374" algn="just">
              <a:lnSpc>
                <a:spcPts val="2000"/>
              </a:lnSpc>
            </a:pPr>
            <a:r>
              <a:rPr lang="it-IT" dirty="0">
                <a:solidFill>
                  <a:srgbClr val="000000"/>
                </a:solidFill>
                <a:latin typeface="Arial" panose="02020603050405020304" pitchFamily="2"/>
              </a:rPr>
              <a:t>programmazione e valutazione delle attività </a:t>
            </a:r>
          </a:p>
          <a:p>
            <a:pPr marL="868374" algn="just">
              <a:lnSpc>
                <a:spcPts val="2198"/>
              </a:lnSpc>
              <a:spcBef>
                <a:spcPts val="100"/>
              </a:spcBef>
            </a:pPr>
            <a:r>
              <a:rPr lang="it-IT" dirty="0">
                <a:solidFill>
                  <a:srgbClr val="000000"/>
                </a:solidFill>
                <a:latin typeface="Arial" panose="02020603050405020304" pitchFamily="2"/>
              </a:rPr>
              <a:t>definizione degli obiettivi </a:t>
            </a:r>
          </a:p>
          <a:p>
            <a:pPr marL="868374" algn="just">
              <a:lnSpc>
                <a:spcPts val="2000"/>
              </a:lnSpc>
            </a:pPr>
            <a:r>
              <a:rPr lang="it-IT" dirty="0">
                <a:solidFill>
                  <a:srgbClr val="000000"/>
                </a:solidFill>
                <a:latin typeface="Arial" panose="02020603050405020304" pitchFamily="2"/>
              </a:rPr>
              <a:t>organizzazione delle risorse </a:t>
            </a:r>
          </a:p>
          <a:p>
            <a:pPr algn="just">
              <a:lnSpc>
                <a:spcPts val="5299"/>
              </a:lnSpc>
            </a:pPr>
            <a:r>
              <a:rPr lang="it-IT" sz="8700" b="1" spc="-40" dirty="0">
                <a:solidFill>
                  <a:srgbClr val="330066"/>
                </a:solidFill>
                <a:latin typeface="Arial" panose="02020603050405020304" pitchFamily="2"/>
              </a:rPr>
              <a:t>.</a:t>
            </a:r>
            <a:r>
              <a:rPr lang="it-IT" sz="3000" spc="-40" dirty="0">
                <a:solidFill>
                  <a:srgbClr val="000000"/>
                </a:solidFill>
                <a:latin typeface="Arial" panose="02020603050405020304" pitchFamily="2"/>
              </a:rPr>
              <a:t> E’ presieduto dal </a:t>
            </a:r>
            <a:r>
              <a:rPr lang="it-IT" sz="3000" spc="-40" dirty="0" smtClean="0">
                <a:solidFill>
                  <a:srgbClr val="000000"/>
                </a:solidFill>
                <a:latin typeface="Arial" panose="02020603050405020304" pitchFamily="2"/>
              </a:rPr>
              <a:t>DS </a:t>
            </a:r>
            <a:endParaRPr lang="it-IT" sz="3000" spc="-40" dirty="0">
              <a:solidFill>
                <a:srgbClr val="000000"/>
              </a:solidFill>
              <a:latin typeface="Arial" panose="02020603050405020304" pitchFamily="2"/>
            </a:endParaRPr>
          </a:p>
          <a:p>
            <a:pPr marL="868374" algn="just">
              <a:lnSpc>
                <a:spcPts val="2198"/>
              </a:lnSpc>
              <a:spcBef>
                <a:spcPts val="100"/>
              </a:spcBef>
            </a:pPr>
            <a:r>
              <a:rPr lang="it-IT" spc="-5" dirty="0" smtClean="0">
                <a:solidFill>
                  <a:srgbClr val="000000"/>
                </a:solidFill>
                <a:latin typeface="Arial" panose="02020603050405020304" pitchFamily="2"/>
              </a:rPr>
              <a:t>Direttore </a:t>
            </a:r>
            <a:r>
              <a:rPr lang="it-IT" spc="-5" dirty="0">
                <a:solidFill>
                  <a:srgbClr val="000000"/>
                </a:solidFill>
                <a:latin typeface="Arial" panose="02020603050405020304" pitchFamily="2"/>
              </a:rPr>
              <a:t>amministrativo </a:t>
            </a:r>
          </a:p>
          <a:p>
            <a:pPr marL="868374" algn="just">
              <a:lnSpc>
                <a:spcPts val="2198"/>
              </a:lnSpc>
            </a:pPr>
            <a:r>
              <a:rPr lang="it-IT" spc="-5" dirty="0">
                <a:solidFill>
                  <a:srgbClr val="000000"/>
                </a:solidFill>
                <a:latin typeface="Arial" panose="02020603050405020304" pitchFamily="2"/>
              </a:rPr>
              <a:t>Direttori dei dipartimenti </a:t>
            </a:r>
          </a:p>
          <a:p>
            <a:pPr marL="868374" algn="just">
              <a:lnSpc>
                <a:spcPts val="2198"/>
              </a:lnSpc>
            </a:pPr>
            <a:r>
              <a:rPr lang="it-IT" dirty="0">
                <a:solidFill>
                  <a:srgbClr val="000000"/>
                </a:solidFill>
                <a:latin typeface="Arial" panose="02020603050405020304" pitchFamily="2"/>
              </a:rPr>
              <a:t>Coordinatori sanitari ed amministrativi </a:t>
            </a:r>
          </a:p>
          <a:p>
            <a:pPr marL="868374" algn="just">
              <a:lnSpc>
                <a:spcPts val="2198"/>
              </a:lnSpc>
            </a:pPr>
            <a:r>
              <a:rPr lang="it-IT" dirty="0">
                <a:solidFill>
                  <a:srgbClr val="000000"/>
                </a:solidFill>
                <a:latin typeface="Arial" panose="02020603050405020304" pitchFamily="2"/>
              </a:rPr>
              <a:t>un dirigente dell’area sanitaria ed uno professionale </a:t>
            </a:r>
          </a:p>
          <a:p>
            <a:pPr marL="868374" algn="just">
              <a:lnSpc>
                <a:spcPts val="2198"/>
              </a:lnSpc>
              <a:spcAft>
                <a:spcPts val="7267"/>
              </a:spcAft>
            </a:pPr>
            <a:r>
              <a:rPr lang="it-IT" dirty="0">
                <a:solidFill>
                  <a:srgbClr val="000000"/>
                </a:solidFill>
                <a:latin typeface="Arial" panose="02020603050405020304" pitchFamily="2"/>
              </a:rPr>
              <a:t>tre MMG/PDLS ed uno specialista ambulatoriale </a:t>
            </a:r>
          </a:p>
        </p:txBody>
      </p:sp>
      <p:cxnSp>
        <p:nvCxnSpPr>
          <p:cNvPr id="425" name="Connettore 1 424"/>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egnaposto testo 42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32" name="Image.jpg"/>
          <p:cNvPicPr/>
          <p:nvPr/>
        </p:nvPicPr>
        <p:blipFill>
          <a:blip r:embed="rId2"/>
          <a:stretch>
            <a:fillRect/>
          </a:stretch>
        </p:blipFill>
        <p:spPr>
          <a:xfrm>
            <a:off x="8924292" y="502920"/>
            <a:ext cx="795655" cy="1298575"/>
          </a:xfrm>
          <a:prstGeom prst="rect">
            <a:avLst/>
          </a:prstGeom>
        </p:spPr>
      </p:pic>
      <p:sp>
        <p:nvSpPr>
          <p:cNvPr id="429" name="Segnaposto testo 428"/>
          <p:cNvSpPr>
            <a:spLocks noGrp="1"/>
          </p:cNvSpPr>
          <p:nvPr>
            <p:ph type="body" idx="10"/>
          </p:nvPr>
        </p:nvSpPr>
        <p:spPr>
          <a:xfrm>
            <a:off x="1359535" y="350522"/>
            <a:ext cx="7315200" cy="1682115"/>
          </a:xfrm>
          <a:prstGeom prst="rect">
            <a:avLst/>
          </a:prstGeom>
          <a:noFill/>
          <a:ln w="0" cmpd="sng">
            <a:noFill/>
            <a:prstDash val="solid"/>
          </a:ln>
        </p:spPr>
        <p:txBody>
          <a:bodyPr vert="horz" lIns="0" tIns="744592" rIns="0" bIns="0" anchor="t"/>
          <a:lstStyle/>
          <a:p>
            <a:pPr algn="l">
              <a:lnSpc>
                <a:spcPts val="5000"/>
              </a:lnSpc>
              <a:spcAft>
                <a:spcPts val="2325"/>
              </a:spcAft>
            </a:pPr>
            <a:r>
              <a:rPr lang="it-IT" sz="4400" b="1" spc="-30">
                <a:solidFill>
                  <a:srgbClr val="FF0000"/>
                </a:solidFill>
                <a:latin typeface="Arial" panose="02020603050405020304" pitchFamily="2"/>
              </a:rPr>
              <a:t>Il ciclo della organizzazione </a:t>
            </a:r>
          </a:p>
        </p:txBody>
      </p:sp>
      <p:sp>
        <p:nvSpPr>
          <p:cNvPr id="430" name="Segnaposto testo 429"/>
          <p:cNvSpPr>
            <a:spLocks noGrp="1"/>
          </p:cNvSpPr>
          <p:nvPr>
            <p:ph type="body" idx="10"/>
          </p:nvPr>
        </p:nvSpPr>
        <p:spPr>
          <a:xfrm>
            <a:off x="1359535" y="2032637"/>
            <a:ext cx="7315200" cy="5179060"/>
          </a:xfrm>
          <a:prstGeom prst="rect">
            <a:avLst/>
          </a:prstGeom>
          <a:noFill/>
          <a:ln w="0" cmpd="sng">
            <a:noFill/>
            <a:prstDash val="solid"/>
          </a:ln>
        </p:spPr>
        <p:txBody>
          <a:bodyPr vert="horz" lIns="0" tIns="112356" rIns="0" bIns="0" anchor="t"/>
          <a:lstStyle/>
          <a:p>
            <a:pPr algn="ctr">
              <a:lnSpc>
                <a:spcPts val="3398"/>
              </a:lnSpc>
            </a:pPr>
            <a:r>
              <a:rPr lang="it-IT" sz="3000" b="1" spc="-21">
                <a:solidFill>
                  <a:srgbClr val="000000"/>
                </a:solidFill>
                <a:latin typeface="Arial" panose="02020603050405020304" pitchFamily="2"/>
              </a:rPr>
              <a:t>Pianificazione </a:t>
            </a:r>
          </a:p>
          <a:p>
            <a:pPr algn="ctr">
              <a:lnSpc>
                <a:spcPts val="3398"/>
              </a:lnSpc>
              <a:spcBef>
                <a:spcPts val="878"/>
              </a:spcBef>
            </a:pPr>
            <a:r>
              <a:rPr lang="it-IT" sz="3000" b="1" spc="-21">
                <a:solidFill>
                  <a:srgbClr val="000000"/>
                </a:solidFill>
                <a:latin typeface="Arial" panose="02020603050405020304" pitchFamily="2"/>
              </a:rPr>
              <a:t>Programmazione </a:t>
            </a:r>
          </a:p>
          <a:p>
            <a:pPr algn="ctr">
              <a:lnSpc>
                <a:spcPts val="3398"/>
              </a:lnSpc>
              <a:spcBef>
                <a:spcPts val="878"/>
              </a:spcBef>
            </a:pPr>
            <a:r>
              <a:rPr lang="it-IT" sz="3000" b="1" spc="-21">
                <a:solidFill>
                  <a:srgbClr val="000000"/>
                </a:solidFill>
                <a:latin typeface="Arial" panose="02020603050405020304" pitchFamily="2"/>
              </a:rPr>
              <a:t>Controllo </a:t>
            </a:r>
          </a:p>
          <a:p>
            <a:pPr algn="ctr">
              <a:lnSpc>
                <a:spcPts val="3398"/>
              </a:lnSpc>
              <a:spcBef>
                <a:spcPts val="878"/>
              </a:spcBef>
            </a:pPr>
            <a:r>
              <a:rPr lang="it-IT" sz="3000" b="1" spc="-21">
                <a:solidFill>
                  <a:srgbClr val="1C1C1C"/>
                </a:solidFill>
                <a:latin typeface="Arial" panose="02020603050405020304" pitchFamily="2"/>
              </a:rPr>
              <a:t>Programmazione </a:t>
            </a:r>
          </a:p>
          <a:p>
            <a:pPr algn="ctr">
              <a:lnSpc>
                <a:spcPts val="3398"/>
              </a:lnSpc>
              <a:spcBef>
                <a:spcPts val="878"/>
              </a:spcBef>
            </a:pPr>
            <a:r>
              <a:rPr lang="it-IT" sz="3000" b="1" spc="-21">
                <a:solidFill>
                  <a:srgbClr val="000000"/>
                </a:solidFill>
                <a:latin typeface="Arial" panose="02020603050405020304" pitchFamily="2"/>
              </a:rPr>
              <a:t>Controllo </a:t>
            </a:r>
          </a:p>
          <a:p>
            <a:pPr algn="ctr">
              <a:lnSpc>
                <a:spcPts val="3398"/>
              </a:lnSpc>
              <a:spcBef>
                <a:spcPts val="878"/>
              </a:spcBef>
            </a:pPr>
            <a:r>
              <a:rPr lang="it-IT" sz="3000" b="1" spc="-21">
                <a:solidFill>
                  <a:srgbClr val="5E5E5E"/>
                </a:solidFill>
                <a:latin typeface="Arial" panose="02020603050405020304" pitchFamily="2"/>
              </a:rPr>
              <a:t>Programmazione </a:t>
            </a:r>
          </a:p>
          <a:p>
            <a:pPr algn="ctr">
              <a:lnSpc>
                <a:spcPts val="3398"/>
              </a:lnSpc>
              <a:spcBef>
                <a:spcPts val="878"/>
              </a:spcBef>
            </a:pPr>
            <a:r>
              <a:rPr lang="it-IT" sz="3000" b="1" spc="-21">
                <a:solidFill>
                  <a:srgbClr val="7F7F7F"/>
                </a:solidFill>
                <a:latin typeface="Arial" panose="02020603050405020304" pitchFamily="2"/>
              </a:rPr>
              <a:t>Controllo </a:t>
            </a:r>
          </a:p>
          <a:p>
            <a:pPr algn="ctr">
              <a:lnSpc>
                <a:spcPts val="3398"/>
              </a:lnSpc>
              <a:spcBef>
                <a:spcPts val="878"/>
              </a:spcBef>
              <a:spcAft>
                <a:spcPts val="6163"/>
              </a:spcAft>
            </a:pPr>
            <a:r>
              <a:rPr lang="it-IT" sz="3000" b="1" spc="-21">
                <a:solidFill>
                  <a:srgbClr val="AFAFAF"/>
                </a:solidFill>
                <a:latin typeface="Arial" panose="02020603050405020304" pitchFamily="2"/>
              </a:rPr>
              <a:t>Programmazione </a:t>
            </a:r>
          </a:p>
        </p:txBody>
      </p:sp>
      <p:cxnSp>
        <p:nvCxnSpPr>
          <p:cNvPr id="433" name="Connettore 1 432"/>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egnaposto testo 435"/>
          <p:cNvSpPr>
            <a:spLocks noGrp="1"/>
          </p:cNvSpPr>
          <p:nvPr>
            <p:ph type="body" idx="10"/>
          </p:nvPr>
        </p:nvSpPr>
        <p:spPr>
          <a:xfrm>
            <a:off x="1362712" y="2045970"/>
            <a:ext cx="6451599" cy="5165725"/>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37" name="Segnaposto testo 4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40" name="Image.jpg"/>
          <p:cNvPicPr/>
          <p:nvPr/>
        </p:nvPicPr>
        <p:blipFill>
          <a:blip r:embed="rId2"/>
          <a:stretch>
            <a:fillRect/>
          </a:stretch>
        </p:blipFill>
        <p:spPr>
          <a:xfrm>
            <a:off x="3041652" y="2045972"/>
            <a:ext cx="4764405" cy="3056255"/>
          </a:xfrm>
          <a:prstGeom prst="rect">
            <a:avLst/>
          </a:prstGeom>
        </p:spPr>
      </p:pic>
      <p:pic>
        <p:nvPicPr>
          <p:cNvPr id="443" name="Image.jpg"/>
          <p:cNvPicPr/>
          <p:nvPr/>
        </p:nvPicPr>
        <p:blipFill>
          <a:blip r:embed="rId3"/>
          <a:stretch>
            <a:fillRect/>
          </a:stretch>
        </p:blipFill>
        <p:spPr>
          <a:xfrm>
            <a:off x="8924292" y="502920"/>
            <a:ext cx="795655" cy="1298575"/>
          </a:xfrm>
          <a:prstGeom prst="rect">
            <a:avLst/>
          </a:prstGeom>
        </p:spPr>
      </p:pic>
      <p:sp>
        <p:nvSpPr>
          <p:cNvPr id="438" name="Segnaposto testo 437"/>
          <p:cNvSpPr>
            <a:spLocks noGrp="1"/>
          </p:cNvSpPr>
          <p:nvPr>
            <p:ph type="body" idx="10"/>
          </p:nvPr>
        </p:nvSpPr>
        <p:spPr>
          <a:xfrm>
            <a:off x="1362712" y="350523"/>
            <a:ext cx="6451599" cy="1695449"/>
          </a:xfrm>
          <a:prstGeom prst="rect">
            <a:avLst/>
          </a:prstGeom>
          <a:noFill/>
          <a:ln w="0" cmpd="sng">
            <a:noFill/>
            <a:prstDash val="solid"/>
          </a:ln>
        </p:spPr>
        <p:txBody>
          <a:bodyPr vert="horz" lIns="0" tIns="686828" rIns="0" bIns="0" anchor="t"/>
          <a:lstStyle/>
          <a:p>
            <a:pPr algn="l">
              <a:lnSpc>
                <a:spcPts val="5398"/>
              </a:lnSpc>
              <a:spcAft>
                <a:spcPts val="2449"/>
              </a:spcAft>
            </a:pPr>
            <a:r>
              <a:rPr lang="it-IT" sz="4800" b="1" spc="-21">
                <a:solidFill>
                  <a:srgbClr val="FF0000"/>
                </a:solidFill>
                <a:latin typeface="Arial" panose="02020603050405020304" pitchFamily="2"/>
              </a:rPr>
              <a:t>Il Ciclo PDCA </a:t>
            </a:r>
          </a:p>
        </p:txBody>
      </p:sp>
      <p:sp>
        <p:nvSpPr>
          <p:cNvPr id="441" name="Segnaposto testo 440"/>
          <p:cNvSpPr>
            <a:spLocks noGrp="1"/>
          </p:cNvSpPr>
          <p:nvPr>
            <p:ph type="body" idx="10"/>
          </p:nvPr>
        </p:nvSpPr>
        <p:spPr>
          <a:xfrm>
            <a:off x="4166872" y="2769870"/>
            <a:ext cx="2983865" cy="1572895"/>
          </a:xfrm>
          <a:prstGeom prst="rect">
            <a:avLst/>
          </a:prstGeom>
          <a:noFill/>
          <a:ln w="0" cmpd="sng">
            <a:noFill/>
            <a:prstDash val="solid"/>
          </a:ln>
        </p:spPr>
        <p:txBody>
          <a:bodyPr vert="horz" lIns="0" tIns="0" rIns="0" bIns="0" anchor="t"/>
          <a:lstStyle/>
          <a:p>
            <a:pPr algn="l">
              <a:lnSpc>
                <a:spcPts val="5398"/>
              </a:lnSpc>
              <a:tabLst>
                <a:tab pos="2970751" algn="r"/>
              </a:tabLst>
            </a:pPr>
            <a:r>
              <a:rPr lang="it-IT" sz="4800" b="1">
                <a:solidFill>
                  <a:srgbClr val="009999"/>
                </a:solidFill>
                <a:latin typeface="Arial" panose="02020603050405020304" pitchFamily="2"/>
              </a:rPr>
              <a:t>P</a:t>
            </a:r>
            <a:r>
              <a:rPr lang="it-IT" sz="3000">
                <a:solidFill>
                  <a:srgbClr val="009999"/>
                </a:solidFill>
                <a:latin typeface="Arial" panose="02020603050405020304" pitchFamily="2"/>
              </a:rPr>
              <a:t>LAN </a:t>
            </a:r>
            <a:r>
              <a:rPr lang="it-IT" sz="4800" b="1">
                <a:solidFill>
                  <a:srgbClr val="009999"/>
                </a:solidFill>
                <a:latin typeface="Arial" panose="02020603050405020304" pitchFamily="2"/>
              </a:rPr>
              <a:t>D</a:t>
            </a:r>
            <a:r>
              <a:rPr lang="it-IT" sz="3000">
                <a:solidFill>
                  <a:srgbClr val="009999"/>
                </a:solidFill>
                <a:latin typeface="Arial" panose="02020603050405020304" pitchFamily="2"/>
              </a:rPr>
              <a:t>o  </a:t>
            </a:r>
            <a:r>
              <a:rPr lang="it-IT" sz="100">
                <a:solidFill>
                  <a:srgbClr val="009999"/>
                </a:solidFill>
                <a:latin typeface="Arial" panose="02020603050405020304" pitchFamily="2"/>
              </a:rPr>
              <a:t> </a:t>
            </a:r>
          </a:p>
          <a:p>
            <a:pPr algn="l">
              <a:lnSpc>
                <a:spcPts val="5398"/>
              </a:lnSpc>
              <a:spcBef>
                <a:spcPts val="1475"/>
              </a:spcBef>
              <a:tabLst>
                <a:tab pos="2970751" algn="r"/>
              </a:tabLst>
            </a:pPr>
            <a:r>
              <a:rPr lang="it-IT" sz="4800" b="1">
                <a:solidFill>
                  <a:srgbClr val="009999"/>
                </a:solidFill>
                <a:latin typeface="Arial" panose="02020603050405020304" pitchFamily="2"/>
              </a:rPr>
              <a:t>A</a:t>
            </a:r>
            <a:r>
              <a:rPr lang="it-IT" sz="3000">
                <a:solidFill>
                  <a:srgbClr val="009999"/>
                </a:solidFill>
                <a:latin typeface="Arial" panose="02020603050405020304" pitchFamily="2"/>
              </a:rPr>
              <a:t>ct </a:t>
            </a:r>
            <a:r>
              <a:rPr lang="it-IT" sz="4800" b="1">
                <a:solidFill>
                  <a:srgbClr val="009999"/>
                </a:solidFill>
                <a:latin typeface="Arial" panose="02020603050405020304" pitchFamily="2"/>
              </a:rPr>
              <a:t>C</a:t>
            </a:r>
            <a:r>
              <a:rPr lang="it-IT" sz="3000">
                <a:solidFill>
                  <a:srgbClr val="009999"/>
                </a:solidFill>
                <a:latin typeface="Arial" panose="02020603050405020304" pitchFamily="2"/>
              </a:rPr>
              <a:t>heck </a:t>
            </a:r>
          </a:p>
        </p:txBody>
      </p:sp>
      <p:cxnSp>
        <p:nvCxnSpPr>
          <p:cNvPr id="444" name="Connettore 1 44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0"/>
          </p:nvPr>
        </p:nvSpPr>
        <p:spPr/>
        <p:txBody>
          <a:bodyPr/>
          <a:lstStyle/>
          <a:p>
            <a:endParaRPr lang="it-IT"/>
          </a:p>
        </p:txBody>
      </p:sp>
      <p:sp>
        <p:nvSpPr>
          <p:cNvPr id="3" name="Segnaposto testo 2"/>
          <p:cNvSpPr>
            <a:spLocks noGrp="1"/>
          </p:cNvSpPr>
          <p:nvPr>
            <p:ph type="body" idx="10"/>
          </p:nvPr>
        </p:nvSpPr>
        <p:spPr/>
        <p:txBody>
          <a:bodyPr/>
          <a:lstStyle/>
          <a:p>
            <a:endParaRPr lang="it-IT" dirty="0"/>
          </a:p>
        </p:txBody>
      </p:sp>
      <p:sp>
        <p:nvSpPr>
          <p:cNvPr id="4" name="Segnaposto testo 3"/>
          <p:cNvSpPr>
            <a:spLocks noGrp="1"/>
          </p:cNvSpPr>
          <p:nvPr>
            <p:ph type="body" idx="10"/>
          </p:nvPr>
        </p:nvSpPr>
        <p:spPr/>
        <p:txBody>
          <a:bodyPr/>
          <a:lstStyle/>
          <a:p>
            <a:endParaRPr lang="it-IT"/>
          </a:p>
        </p:txBody>
      </p:sp>
      <p:sp>
        <p:nvSpPr>
          <p:cNvPr id="5" name="Segnaposto testo 4"/>
          <p:cNvSpPr>
            <a:spLocks noGrp="1"/>
          </p:cNvSpPr>
          <p:nvPr>
            <p:ph type="body" idx="10"/>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15" y="1691605"/>
            <a:ext cx="8479431"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646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egnaposto testo 4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49" name="Image.jpg"/>
          <p:cNvPicPr/>
          <p:nvPr/>
        </p:nvPicPr>
        <p:blipFill>
          <a:blip r:embed="rId2"/>
          <a:stretch>
            <a:fillRect/>
          </a:stretch>
        </p:blipFill>
        <p:spPr>
          <a:xfrm>
            <a:off x="8924292" y="502920"/>
            <a:ext cx="795655" cy="1298575"/>
          </a:xfrm>
          <a:prstGeom prst="rect">
            <a:avLst/>
          </a:prstGeom>
        </p:spPr>
      </p:pic>
      <p:sp>
        <p:nvSpPr>
          <p:cNvPr id="450" name="Segnaposto testo 449"/>
          <p:cNvSpPr>
            <a:spLocks noGrp="1"/>
          </p:cNvSpPr>
          <p:nvPr>
            <p:ph type="body" idx="10"/>
          </p:nvPr>
        </p:nvSpPr>
        <p:spPr>
          <a:xfrm>
            <a:off x="1322706" y="350520"/>
            <a:ext cx="7543801" cy="1750060"/>
          </a:xfrm>
          <a:prstGeom prst="rect">
            <a:avLst/>
          </a:prstGeom>
          <a:noFill/>
          <a:ln w="0" cmpd="sng">
            <a:noFill/>
            <a:prstDash val="solid"/>
          </a:ln>
        </p:spPr>
        <p:txBody>
          <a:bodyPr vert="horz" lIns="0" tIns="686828" rIns="0" bIns="0" anchor="t"/>
          <a:lstStyle/>
          <a:p>
            <a:pPr marL="45704" algn="l">
              <a:lnSpc>
                <a:spcPts val="5398"/>
              </a:lnSpc>
              <a:spcAft>
                <a:spcPts val="2878"/>
              </a:spcAft>
            </a:pPr>
            <a:r>
              <a:rPr lang="it-IT" sz="4800" b="1" spc="-21">
                <a:solidFill>
                  <a:srgbClr val="FF0000"/>
                </a:solidFill>
                <a:latin typeface="Arial" panose="02020603050405020304" pitchFamily="2"/>
              </a:rPr>
              <a:t>Il Ciclo PDCA </a:t>
            </a:r>
          </a:p>
        </p:txBody>
      </p:sp>
      <p:sp>
        <p:nvSpPr>
          <p:cNvPr id="451" name="Segnaposto testo 450"/>
          <p:cNvSpPr>
            <a:spLocks noGrp="1"/>
          </p:cNvSpPr>
          <p:nvPr>
            <p:ph type="body" idx="10"/>
          </p:nvPr>
        </p:nvSpPr>
        <p:spPr>
          <a:xfrm>
            <a:off x="1322706" y="2100582"/>
            <a:ext cx="7543801" cy="5111115"/>
          </a:xfrm>
          <a:prstGeom prst="rect">
            <a:avLst/>
          </a:prstGeom>
          <a:noFill/>
          <a:ln w="0" cmpd="sng">
            <a:noFill/>
            <a:prstDash val="solid"/>
          </a:ln>
        </p:spPr>
        <p:txBody>
          <a:bodyPr vert="horz" lIns="0" tIns="0" rIns="0" bIns="0" anchor="t"/>
          <a:lstStyle/>
          <a:p>
            <a:pPr marL="45704" algn="just">
              <a:lnSpc>
                <a:spcPts val="3000"/>
              </a:lnSpc>
            </a:pPr>
            <a:r>
              <a:rPr lang="it-IT" sz="2900" b="1" spc="-65">
                <a:solidFill>
                  <a:srgbClr val="009999"/>
                </a:solidFill>
                <a:latin typeface="Arial" panose="02020603050405020304" pitchFamily="2"/>
              </a:rPr>
              <a:t>1. Plan </a:t>
            </a:r>
          </a:p>
          <a:p>
            <a:pPr marL="45704" indent="319926" algn="just">
              <a:lnSpc>
                <a:spcPts val="2300"/>
              </a:lnSpc>
              <a:buFont typeface="Symbol"/>
              <a:buChar char="·"/>
            </a:pPr>
            <a:r>
              <a:rPr lang="it-IT" spc="-44">
                <a:solidFill>
                  <a:srgbClr val="000000"/>
                </a:solidFill>
                <a:latin typeface="Arial" panose="02020603050405020304" pitchFamily="2"/>
              </a:rPr>
              <a:t>Identificazione del problema </a:t>
            </a:r>
          </a:p>
          <a:p>
            <a:pPr marL="45704" indent="319926" algn="just">
              <a:lnSpc>
                <a:spcPts val="2300"/>
              </a:lnSpc>
              <a:buFont typeface="Symbol"/>
              <a:buChar char="·"/>
            </a:pPr>
            <a:r>
              <a:rPr lang="it-IT" spc="-50">
                <a:solidFill>
                  <a:srgbClr val="000000"/>
                </a:solidFill>
                <a:latin typeface="Arial" panose="02020603050405020304" pitchFamily="2"/>
              </a:rPr>
              <a:t>Ricerca delle cause </a:t>
            </a:r>
          </a:p>
          <a:p>
            <a:pPr marL="45704" indent="319926" algn="just">
              <a:lnSpc>
                <a:spcPts val="2400"/>
              </a:lnSpc>
              <a:buFont typeface="Symbol"/>
              <a:buChar char="·"/>
            </a:pPr>
            <a:r>
              <a:rPr lang="it-IT" spc="-44">
                <a:solidFill>
                  <a:srgbClr val="000000"/>
                </a:solidFill>
                <a:latin typeface="Arial" panose="02020603050405020304" pitchFamily="2"/>
              </a:rPr>
              <a:t>Proposte di soluzione, valutazione efficacia/fattibilità tenendo </a:t>
            </a:r>
          </a:p>
          <a:p>
            <a:pPr marL="365632" algn="just">
              <a:lnSpc>
                <a:spcPts val="2198"/>
              </a:lnSpc>
            </a:pPr>
            <a:r>
              <a:rPr lang="it-IT" spc="-40">
                <a:solidFill>
                  <a:srgbClr val="000000"/>
                </a:solidFill>
                <a:latin typeface="Arial" panose="02020603050405020304" pitchFamily="2"/>
              </a:rPr>
              <a:t>conto dei vincoli e delle risorse </a:t>
            </a:r>
          </a:p>
          <a:p>
            <a:pPr marL="45704" indent="319926" algn="just">
              <a:lnSpc>
                <a:spcPts val="2400"/>
              </a:lnSpc>
              <a:buFont typeface="Symbol"/>
              <a:buChar char="·"/>
            </a:pPr>
            <a:r>
              <a:rPr lang="it-IT" spc="-40">
                <a:solidFill>
                  <a:srgbClr val="000000"/>
                </a:solidFill>
                <a:latin typeface="Arial" panose="02020603050405020304" pitchFamily="2"/>
              </a:rPr>
              <a:t>Definizione dell’obiettivo </a:t>
            </a:r>
          </a:p>
          <a:p>
            <a:pPr marL="45704" algn="just">
              <a:lnSpc>
                <a:spcPts val="3200"/>
              </a:lnSpc>
              <a:spcBef>
                <a:spcPts val="545"/>
              </a:spcBef>
            </a:pPr>
            <a:r>
              <a:rPr lang="it-IT" sz="2900" b="1" spc="-75">
                <a:solidFill>
                  <a:srgbClr val="009999"/>
                </a:solidFill>
                <a:latin typeface="Arial" panose="02020603050405020304" pitchFamily="2"/>
              </a:rPr>
              <a:t>2. Do </a:t>
            </a:r>
          </a:p>
          <a:p>
            <a:pPr marL="45704" indent="319926" algn="just">
              <a:lnSpc>
                <a:spcPts val="2600"/>
              </a:lnSpc>
              <a:spcBef>
                <a:spcPts val="160"/>
              </a:spcBef>
              <a:buFont typeface="Symbol"/>
              <a:buChar char="·"/>
            </a:pPr>
            <a:r>
              <a:rPr lang="it-IT" spc="-40">
                <a:solidFill>
                  <a:srgbClr val="000000"/>
                </a:solidFill>
                <a:latin typeface="Arial" panose="02020603050405020304" pitchFamily="2"/>
              </a:rPr>
              <a:t>Definizione del Piano di miglioramento </a:t>
            </a:r>
          </a:p>
          <a:p>
            <a:pPr marL="45704" indent="319926" algn="just">
              <a:lnSpc>
                <a:spcPts val="3200"/>
              </a:lnSpc>
              <a:spcBef>
                <a:spcPts val="520"/>
              </a:spcBef>
              <a:buFont typeface="Arial"/>
              <a:buAutoNum type="arabicPeriod" startAt="3"/>
            </a:pPr>
            <a:r>
              <a:rPr lang="it-IT" sz="2900" b="1" spc="30">
                <a:solidFill>
                  <a:srgbClr val="009999"/>
                </a:solidFill>
                <a:latin typeface="Arial" panose="02020603050405020304" pitchFamily="2"/>
              </a:rPr>
              <a:t>Check </a:t>
            </a:r>
          </a:p>
          <a:p>
            <a:pPr marL="45704" algn="just">
              <a:lnSpc>
                <a:spcPts val="2400"/>
              </a:lnSpc>
              <a:spcBef>
                <a:spcPts val="370"/>
              </a:spcBef>
            </a:pPr>
            <a:r>
              <a:rPr lang="it-IT" spc="-50">
                <a:solidFill>
                  <a:srgbClr val="000000"/>
                </a:solidFill>
                <a:latin typeface="Arial" panose="02020603050405020304" pitchFamily="2"/>
              </a:rPr>
              <a:t>Verifica dei risultati </a:t>
            </a:r>
          </a:p>
          <a:p>
            <a:pPr marL="45704" indent="319926" algn="just">
              <a:lnSpc>
                <a:spcPts val="3200"/>
              </a:lnSpc>
              <a:spcBef>
                <a:spcPts val="545"/>
              </a:spcBef>
              <a:buFont typeface="Arial"/>
              <a:buAutoNum type="arabicPeriod"/>
            </a:pPr>
            <a:r>
              <a:rPr lang="it-IT" sz="2900" b="1" spc="44">
                <a:solidFill>
                  <a:srgbClr val="009999"/>
                </a:solidFill>
                <a:latin typeface="Arial" panose="02020603050405020304" pitchFamily="2"/>
              </a:rPr>
              <a:t>Act </a:t>
            </a:r>
          </a:p>
          <a:p>
            <a:pPr marL="45704" algn="just">
              <a:lnSpc>
                <a:spcPts val="2400"/>
              </a:lnSpc>
              <a:spcBef>
                <a:spcPts val="370"/>
              </a:spcBef>
              <a:spcAft>
                <a:spcPts val="6273"/>
              </a:spcAft>
            </a:pPr>
            <a:r>
              <a:rPr lang="it-IT" spc="-40">
                <a:solidFill>
                  <a:srgbClr val="000000"/>
                </a:solidFill>
                <a:latin typeface="Arial" panose="02020603050405020304" pitchFamily="2"/>
              </a:rPr>
              <a:t>Standardizzazione della soluzione o riavvio del ciclo PDCA </a:t>
            </a:r>
          </a:p>
        </p:txBody>
      </p:sp>
      <p:cxnSp>
        <p:nvCxnSpPr>
          <p:cNvPr id="452" name="Connettore 1 45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egnaposto testo 4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59" name="Image.jpg"/>
          <p:cNvPicPr/>
          <p:nvPr/>
        </p:nvPicPr>
        <p:blipFill>
          <a:blip r:embed="rId2"/>
          <a:stretch>
            <a:fillRect/>
          </a:stretch>
        </p:blipFill>
        <p:spPr>
          <a:xfrm>
            <a:off x="8924292" y="502920"/>
            <a:ext cx="795655" cy="1298575"/>
          </a:xfrm>
          <a:prstGeom prst="rect">
            <a:avLst/>
          </a:prstGeom>
        </p:spPr>
      </p:pic>
      <p:graphicFrame>
        <p:nvGraphicFramePr>
          <p:cNvPr id="458" name="table 458"/>
          <p:cNvGraphicFramePr>
            <a:graphicFrameLocks noGrp="1"/>
          </p:cNvGraphicFramePr>
          <p:nvPr>
            <p:extLst>
              <p:ext uri="{D42A27DB-BD31-4B8C-83A1-F6EECF244321}">
                <p14:modId xmlns:p14="http://schemas.microsoft.com/office/powerpoint/2010/main" val="2337522279"/>
              </p:ext>
            </p:extLst>
          </p:nvPr>
        </p:nvGraphicFramePr>
        <p:xfrm>
          <a:off x="1310642" y="487681"/>
          <a:ext cx="8458200" cy="3121660"/>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3023870">
                <a:tc>
                  <a:txBody>
                    <a:bodyPr/>
                    <a:lstStyle/>
                    <a:p>
                      <a:pPr marL="0" marR="5861685" indent="0" algn="r">
                        <a:lnSpc>
                          <a:spcPts val="5400"/>
                        </a:lnSpc>
                        <a:spcBef>
                          <a:spcPts val="4330"/>
                        </a:spcBef>
                        <a:spcAft>
                          <a:spcPts val="2305"/>
                        </a:spcAft>
                      </a:pPr>
                      <a:r>
                        <a:rPr lang="it-IT" sz="4800" b="1" spc="0" dirty="0" smtClean="0">
                          <a:solidFill>
                            <a:srgbClr val="FF0000"/>
                          </a:solidFill>
                          <a:latin typeface="Arial" panose="02020603050405020304" pitchFamily="2"/>
                        </a:rPr>
                        <a:t>Audit</a:t>
                      </a:r>
                      <a:endParaRPr lang="it-IT" sz="4800" b="1" spc="0" dirty="0">
                        <a:solidFill>
                          <a:srgbClr val="FF0000"/>
                        </a:solidFill>
                        <a:latin typeface="Arial" panose="02020603050405020304" pitchFamily="2"/>
                      </a:endParaRP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60" name="Segnaposto testo 459"/>
          <p:cNvSpPr>
            <a:spLocks noGrp="1"/>
          </p:cNvSpPr>
          <p:nvPr>
            <p:ph type="body" idx="10"/>
          </p:nvPr>
        </p:nvSpPr>
        <p:spPr>
          <a:xfrm>
            <a:off x="1310642" y="2667002"/>
            <a:ext cx="8458200" cy="4544695"/>
          </a:xfrm>
          <a:prstGeom prst="rect">
            <a:avLst/>
          </a:prstGeom>
          <a:noFill/>
          <a:ln w="0" cmpd="sng">
            <a:noFill/>
            <a:prstDash val="solid"/>
          </a:ln>
        </p:spPr>
        <p:txBody>
          <a:bodyPr vert="horz" lIns="0" tIns="635" rIns="0" bIns="0" anchor="t"/>
          <a:lstStyle/>
          <a:p>
            <a:pPr marL="365632" algn="just">
              <a:lnSpc>
                <a:spcPts val="3599"/>
              </a:lnSpc>
            </a:pPr>
            <a:r>
              <a:rPr lang="it-IT" sz="3000" spc="-5">
                <a:solidFill>
                  <a:srgbClr val="000000"/>
                </a:solidFill>
                <a:latin typeface="Arial" panose="02020603050405020304" pitchFamily="2"/>
              </a:rPr>
              <a:t>Esame sistematico ed indipendente mirato a </a:t>
            </a:r>
          </a:p>
          <a:p>
            <a:pPr marL="365632" algn="just">
              <a:lnSpc>
                <a:spcPts val="3599"/>
              </a:lnSpc>
            </a:pPr>
            <a:r>
              <a:rPr lang="it-IT" sz="3000" spc="-5">
                <a:solidFill>
                  <a:srgbClr val="000000"/>
                </a:solidFill>
                <a:latin typeface="Arial" panose="02020603050405020304" pitchFamily="2"/>
              </a:rPr>
              <a:t>stabilire se le attività svolte per la qualità ed i </a:t>
            </a:r>
          </a:p>
          <a:p>
            <a:pPr marL="365632" algn="just">
              <a:lnSpc>
                <a:spcPts val="3599"/>
              </a:lnSpc>
            </a:pPr>
            <a:r>
              <a:rPr lang="it-IT" sz="3000" spc="-5">
                <a:solidFill>
                  <a:srgbClr val="000000"/>
                </a:solidFill>
                <a:latin typeface="Arial" panose="02020603050405020304" pitchFamily="2"/>
              </a:rPr>
              <a:t>risultati ottenuti sono coerenti con quanto </a:t>
            </a:r>
          </a:p>
          <a:p>
            <a:pPr marL="365632" algn="just">
              <a:lnSpc>
                <a:spcPts val="3599"/>
              </a:lnSpc>
            </a:pPr>
            <a:r>
              <a:rPr lang="it-IT" sz="3000" spc="-5">
                <a:solidFill>
                  <a:srgbClr val="000000"/>
                </a:solidFill>
                <a:latin typeface="Arial" panose="02020603050405020304" pitchFamily="2"/>
              </a:rPr>
              <a:t>stabilito, e se quanto stabilito viene attuato </a:t>
            </a:r>
          </a:p>
          <a:p>
            <a:pPr marL="365632" algn="just">
              <a:lnSpc>
                <a:spcPts val="3599"/>
              </a:lnSpc>
            </a:pPr>
            <a:r>
              <a:rPr lang="it-IT" sz="3000" spc="-5">
                <a:solidFill>
                  <a:srgbClr val="000000"/>
                </a:solidFill>
                <a:latin typeface="Arial" panose="02020603050405020304" pitchFamily="2"/>
              </a:rPr>
              <a:t>efficacemente e risulta idoneo al </a:t>
            </a:r>
          </a:p>
          <a:p>
            <a:pPr marL="365632" algn="just">
              <a:lnSpc>
                <a:spcPts val="3599"/>
              </a:lnSpc>
              <a:spcAft>
                <a:spcPts val="14125"/>
              </a:spcAft>
            </a:pPr>
            <a:r>
              <a:rPr lang="it-IT" sz="3000" spc="-10">
                <a:solidFill>
                  <a:srgbClr val="000000"/>
                </a:solidFill>
                <a:latin typeface="Arial" panose="02020603050405020304" pitchFamily="2"/>
              </a:rPr>
              <a:t>conseguimento degli obiettivi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egnaposto testo 4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67" name="Image.jpg"/>
          <p:cNvPicPr/>
          <p:nvPr/>
        </p:nvPicPr>
        <p:blipFill>
          <a:blip r:embed="rId2"/>
          <a:stretch>
            <a:fillRect/>
          </a:stretch>
        </p:blipFill>
        <p:spPr>
          <a:xfrm>
            <a:off x="8924292" y="502920"/>
            <a:ext cx="795655" cy="1298575"/>
          </a:xfrm>
          <a:prstGeom prst="rect">
            <a:avLst/>
          </a:prstGeom>
        </p:spPr>
      </p:pic>
      <p:graphicFrame>
        <p:nvGraphicFramePr>
          <p:cNvPr id="466" name="table 466"/>
          <p:cNvGraphicFramePr>
            <a:graphicFrameLocks noGrp="1"/>
          </p:cNvGraphicFramePr>
          <p:nvPr/>
        </p:nvGraphicFramePr>
        <p:xfrm>
          <a:off x="1310642" y="487680"/>
          <a:ext cx="8458200" cy="4815793"/>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1541780">
                <a:tc rowSpan="2">
                  <a:txBody>
                    <a:bodyPr/>
                    <a:lstStyle/>
                    <a:p>
                      <a:pPr marL="0" marR="5812155" indent="0" algn="r">
                        <a:lnSpc>
                          <a:spcPts val="5400"/>
                        </a:lnSpc>
                        <a:spcBef>
                          <a:spcPts val="4330"/>
                        </a:spcBef>
                        <a:spcAft>
                          <a:spcPts val="0"/>
                        </a:spcAft>
                      </a:pPr>
                      <a:r>
                        <a:rPr lang="it-IT" sz="4900" b="1" spc="0">
                          <a:solidFill>
                            <a:srgbClr val="FF0000"/>
                          </a:solidFill>
                          <a:latin typeface="Arial" panose="02020603050405020304" pitchFamily="2"/>
                        </a:rPr>
                        <a:t>Audit </a:t>
                      </a:r>
                    </a:p>
                    <a:p>
                      <a:pPr marL="0" marR="5755005" indent="0" algn="r">
                        <a:lnSpc>
                          <a:spcPts val="3300"/>
                        </a:lnSpc>
                        <a:spcBef>
                          <a:spcPts val="2920"/>
                        </a:spcBef>
                        <a:spcAft>
                          <a:spcPts val="0"/>
                        </a:spcAft>
                      </a:pPr>
                      <a:r>
                        <a:rPr lang="it-IT" sz="3600" b="1" spc="0">
                          <a:solidFill>
                            <a:srgbClr val="009999"/>
                          </a:solidFill>
                          <a:latin typeface="Arial" panose="02020603050405020304" pitchFamily="2"/>
                        </a:rPr>
                        <a:t>Interno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3274013">
                <a:tc vMerge="1">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68" name="Segnaposto testo 467"/>
          <p:cNvSpPr>
            <a:spLocks noGrp="1"/>
          </p:cNvSpPr>
          <p:nvPr>
            <p:ph type="body" idx="10"/>
          </p:nvPr>
        </p:nvSpPr>
        <p:spPr>
          <a:xfrm>
            <a:off x="1310642" y="2682242"/>
            <a:ext cx="8458200" cy="4529455"/>
          </a:xfrm>
          <a:prstGeom prst="rect">
            <a:avLst/>
          </a:prstGeom>
          <a:noFill/>
          <a:ln w="0" cmpd="sng">
            <a:noFill/>
            <a:prstDash val="solid"/>
          </a:ln>
        </p:spPr>
        <p:txBody>
          <a:bodyPr vert="horz" lIns="0" tIns="0" rIns="0" bIns="0" anchor="t"/>
          <a:lstStyle/>
          <a:p>
            <a:pPr marL="365632" algn="just">
              <a:lnSpc>
                <a:spcPts val="3299"/>
              </a:lnSpc>
            </a:pPr>
            <a:r>
              <a:rPr lang="it-IT" sz="3000" spc="-5">
                <a:solidFill>
                  <a:srgbClr val="000000"/>
                </a:solidFill>
                <a:latin typeface="Arial" panose="02020603050405020304" pitchFamily="2"/>
              </a:rPr>
              <a:t>È la stessa organizzazione che verifica sé </a:t>
            </a:r>
          </a:p>
          <a:p>
            <a:pPr marL="365632" algn="just">
              <a:lnSpc>
                <a:spcPts val="3200"/>
              </a:lnSpc>
            </a:pPr>
            <a:r>
              <a:rPr lang="it-IT" sz="3000">
                <a:solidFill>
                  <a:srgbClr val="000000"/>
                </a:solidFill>
                <a:latin typeface="Arial" panose="02020603050405020304" pitchFamily="2"/>
              </a:rPr>
              <a:t>stessa mediante </a:t>
            </a:r>
            <a:r>
              <a:rPr lang="it-IT" sz="3000" b="1">
                <a:solidFill>
                  <a:srgbClr val="000000"/>
                </a:solidFill>
                <a:latin typeface="Arial" panose="02020603050405020304" pitchFamily="2"/>
              </a:rPr>
              <a:t>verifiche ispettive </a:t>
            </a:r>
            <a:r>
              <a:rPr lang="it-IT" sz="3000">
                <a:solidFill>
                  <a:srgbClr val="000000"/>
                </a:solidFill>
                <a:latin typeface="Arial" panose="02020603050405020304" pitchFamily="2"/>
              </a:rPr>
              <a:t>o </a:t>
            </a:r>
          </a:p>
          <a:p>
            <a:pPr marL="365632" algn="just">
              <a:lnSpc>
                <a:spcPts val="3200"/>
              </a:lnSpc>
            </a:pPr>
            <a:r>
              <a:rPr lang="it-IT" sz="3000" b="1">
                <a:solidFill>
                  <a:srgbClr val="000000"/>
                </a:solidFill>
                <a:latin typeface="Arial" panose="02020603050405020304" pitchFamily="2"/>
              </a:rPr>
              <a:t>autovalutazione </a:t>
            </a:r>
            <a:r>
              <a:rPr lang="it-IT" sz="3000">
                <a:solidFill>
                  <a:srgbClr val="000000"/>
                </a:solidFill>
                <a:latin typeface="Arial" panose="02020603050405020304" pitchFamily="2"/>
              </a:rPr>
              <a:t>per valutare la correttezza </a:t>
            </a:r>
          </a:p>
          <a:p>
            <a:pPr marL="365632" algn="just">
              <a:lnSpc>
                <a:spcPts val="3200"/>
              </a:lnSpc>
            </a:pPr>
            <a:r>
              <a:rPr lang="it-IT" sz="3000" spc="-5">
                <a:solidFill>
                  <a:srgbClr val="000000"/>
                </a:solidFill>
                <a:latin typeface="Arial" panose="02020603050405020304" pitchFamily="2"/>
              </a:rPr>
              <a:t>dei documenti e la coerenza delle </a:t>
            </a:r>
          </a:p>
          <a:p>
            <a:pPr marL="365632" algn="just">
              <a:lnSpc>
                <a:spcPts val="3299"/>
              </a:lnSpc>
            </a:pPr>
            <a:r>
              <a:rPr lang="it-IT" sz="3000" spc="-10">
                <a:solidFill>
                  <a:srgbClr val="000000"/>
                </a:solidFill>
                <a:latin typeface="Arial" panose="02020603050405020304" pitchFamily="2"/>
              </a:rPr>
              <a:t>registrazioni con i comportamenti </a:t>
            </a:r>
          </a:p>
          <a:p>
            <a:pPr marL="45704" algn="just">
              <a:lnSpc>
                <a:spcPts val="4100"/>
              </a:lnSpc>
              <a:spcBef>
                <a:spcPts val="700"/>
              </a:spcBef>
            </a:pPr>
            <a:r>
              <a:rPr lang="it-IT" sz="3700" b="1" spc="-44">
                <a:solidFill>
                  <a:srgbClr val="009999"/>
                </a:solidFill>
                <a:latin typeface="Arial" panose="02020603050405020304" pitchFamily="2"/>
              </a:rPr>
              <a:t>Esterno </a:t>
            </a:r>
          </a:p>
          <a:p>
            <a:pPr marL="365632" algn="just">
              <a:lnSpc>
                <a:spcPts val="3398"/>
              </a:lnSpc>
              <a:spcBef>
                <a:spcPts val="550"/>
              </a:spcBef>
            </a:pPr>
            <a:r>
              <a:rPr lang="it-IT" sz="3000" spc="-10">
                <a:solidFill>
                  <a:srgbClr val="000000"/>
                </a:solidFill>
                <a:latin typeface="Arial" panose="02020603050405020304" pitchFamily="2"/>
              </a:rPr>
              <a:t>Di terza parte, indipendente </a:t>
            </a:r>
          </a:p>
          <a:p>
            <a:pPr marL="365632" algn="just">
              <a:lnSpc>
                <a:spcPts val="3398"/>
              </a:lnSpc>
              <a:spcBef>
                <a:spcPts val="565"/>
              </a:spcBef>
              <a:spcAft>
                <a:spcPts val="6568"/>
              </a:spcAft>
            </a:pPr>
            <a:r>
              <a:rPr lang="it-IT" sz="3000" spc="-5">
                <a:solidFill>
                  <a:srgbClr val="000000"/>
                </a:solidFill>
                <a:latin typeface="Arial" panose="02020603050405020304" pitchFamily="2"/>
              </a:rPr>
              <a:t>Di seconda parte, cliente su fornitore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egnaposto testo 4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75" name="Image.jpg"/>
          <p:cNvPicPr/>
          <p:nvPr/>
        </p:nvPicPr>
        <p:blipFill>
          <a:blip r:embed="rId2"/>
          <a:stretch>
            <a:fillRect/>
          </a:stretch>
        </p:blipFill>
        <p:spPr>
          <a:xfrm>
            <a:off x="8924292" y="502920"/>
            <a:ext cx="795655" cy="1298575"/>
          </a:xfrm>
          <a:prstGeom prst="rect">
            <a:avLst/>
          </a:prstGeom>
        </p:spPr>
      </p:pic>
      <p:graphicFrame>
        <p:nvGraphicFramePr>
          <p:cNvPr id="474" name="table 474"/>
          <p:cNvGraphicFramePr>
            <a:graphicFrameLocks noGrp="1"/>
          </p:cNvGraphicFramePr>
          <p:nvPr/>
        </p:nvGraphicFramePr>
        <p:xfrm>
          <a:off x="1310642" y="487681"/>
          <a:ext cx="8458200" cy="3121660"/>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3023870">
                <a:tc>
                  <a:txBody>
                    <a:bodyPr/>
                    <a:lstStyle/>
                    <a:p>
                      <a:pPr marL="0" marR="5861685" indent="0" algn="r">
                        <a:lnSpc>
                          <a:spcPts val="5400"/>
                        </a:lnSpc>
                        <a:spcBef>
                          <a:spcPts val="4330"/>
                        </a:spcBef>
                        <a:spcAft>
                          <a:spcPts val="2305"/>
                        </a:spcAft>
                      </a:pPr>
                      <a:r>
                        <a:rPr lang="it-IT" sz="4900" b="1" spc="0" dirty="0">
                          <a:solidFill>
                            <a:srgbClr val="FF0000"/>
                          </a:solidFill>
                          <a:latin typeface="Arial" panose="02020603050405020304" pitchFamily="2"/>
                        </a:rPr>
                        <a:t>Audit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76" name="Segnaposto testo 475"/>
          <p:cNvSpPr>
            <a:spLocks noGrp="1"/>
          </p:cNvSpPr>
          <p:nvPr>
            <p:ph type="body" idx="10"/>
          </p:nvPr>
        </p:nvSpPr>
        <p:spPr>
          <a:xfrm>
            <a:off x="1310642" y="2099312"/>
            <a:ext cx="8458200" cy="5112385"/>
          </a:xfrm>
          <a:prstGeom prst="rect">
            <a:avLst/>
          </a:prstGeom>
          <a:noFill/>
          <a:ln w="0" cmpd="sng">
            <a:noFill/>
            <a:prstDash val="solid"/>
          </a:ln>
        </p:spPr>
        <p:txBody>
          <a:bodyPr vert="horz" lIns="0" tIns="22217" rIns="0" bIns="0" anchor="t"/>
          <a:lstStyle/>
          <a:p>
            <a:pPr marL="365632" algn="just">
              <a:lnSpc>
                <a:spcPts val="3200"/>
              </a:lnSpc>
            </a:pPr>
            <a:r>
              <a:rPr lang="it-IT" sz="3000" spc="-5" dirty="0" smtClean="0">
                <a:solidFill>
                  <a:srgbClr val="000000"/>
                </a:solidFill>
                <a:latin typeface="Arial" panose="02020603050405020304" pitchFamily="2"/>
              </a:rPr>
              <a:t>Scopo dell’Audit </a:t>
            </a:r>
            <a:r>
              <a:rPr lang="it-IT" sz="3000" spc="-5" dirty="0">
                <a:solidFill>
                  <a:srgbClr val="000000"/>
                </a:solidFill>
                <a:latin typeface="Arial" panose="02020603050405020304" pitchFamily="2"/>
              </a:rPr>
              <a:t>è raccogliere evidenze </a:t>
            </a:r>
          </a:p>
          <a:p>
            <a:pPr marL="365632" algn="just">
              <a:lnSpc>
                <a:spcPts val="3200"/>
              </a:lnSpc>
            </a:pPr>
            <a:r>
              <a:rPr lang="it-IT" sz="3000" dirty="0">
                <a:solidFill>
                  <a:srgbClr val="000000"/>
                </a:solidFill>
                <a:latin typeface="Arial" panose="02020603050405020304" pitchFamily="2"/>
              </a:rPr>
              <a:t>oggettive sull’attività dell’Azienda per </a:t>
            </a:r>
          </a:p>
          <a:p>
            <a:pPr marL="365632" algn="just">
              <a:lnSpc>
                <a:spcPts val="3200"/>
              </a:lnSpc>
            </a:pPr>
            <a:r>
              <a:rPr lang="it-IT" sz="3000" spc="-5" dirty="0">
                <a:solidFill>
                  <a:srgbClr val="000000"/>
                </a:solidFill>
                <a:latin typeface="Arial" panose="02020603050405020304" pitchFamily="2"/>
              </a:rPr>
              <a:t>consentire al suo responsabile di </a:t>
            </a:r>
          </a:p>
          <a:p>
            <a:pPr marL="45704" indent="319926" algn="just">
              <a:lnSpc>
                <a:spcPts val="3200"/>
              </a:lnSpc>
              <a:buFont typeface="Symbol"/>
              <a:buChar char="·"/>
            </a:pPr>
            <a:r>
              <a:rPr lang="it-IT" sz="3000" spc="-5" dirty="0">
                <a:solidFill>
                  <a:srgbClr val="000000"/>
                </a:solidFill>
                <a:latin typeface="Arial" panose="02020603050405020304" pitchFamily="2"/>
              </a:rPr>
              <a:t>dare un giudizio motivato sulla conformità e </a:t>
            </a:r>
          </a:p>
          <a:p>
            <a:pPr marL="365632" algn="just">
              <a:lnSpc>
                <a:spcPts val="3200"/>
              </a:lnSpc>
            </a:pPr>
            <a:r>
              <a:rPr lang="it-IT" sz="3000" spc="-5" dirty="0">
                <a:solidFill>
                  <a:srgbClr val="000000"/>
                </a:solidFill>
                <a:latin typeface="Arial" panose="02020603050405020304" pitchFamily="2"/>
              </a:rPr>
              <a:t>sull’efficacia del sistema </a:t>
            </a:r>
          </a:p>
          <a:p>
            <a:pPr marL="45704" indent="319926" algn="just">
              <a:lnSpc>
                <a:spcPts val="3200"/>
              </a:lnSpc>
              <a:buFont typeface="Symbol"/>
              <a:buChar char="·"/>
            </a:pPr>
            <a:r>
              <a:rPr lang="it-IT" sz="3000" spc="-5" dirty="0">
                <a:solidFill>
                  <a:srgbClr val="000000"/>
                </a:solidFill>
                <a:latin typeface="Arial" panose="02020603050405020304" pitchFamily="2"/>
              </a:rPr>
              <a:t>Prendere decisioni efficaci per migliorare il </a:t>
            </a:r>
          </a:p>
          <a:p>
            <a:pPr marL="365632" algn="just">
              <a:lnSpc>
                <a:spcPts val="3200"/>
              </a:lnSpc>
            </a:pPr>
            <a:r>
              <a:rPr lang="it-IT" sz="3000" spc="-21" dirty="0">
                <a:solidFill>
                  <a:srgbClr val="000000"/>
                </a:solidFill>
                <a:latin typeface="Arial" panose="02020603050405020304" pitchFamily="2"/>
              </a:rPr>
              <a:t>sistema </a:t>
            </a:r>
          </a:p>
          <a:p>
            <a:pPr marL="45704" indent="319926" algn="just">
              <a:lnSpc>
                <a:spcPts val="3200"/>
              </a:lnSpc>
              <a:buFont typeface="Symbol"/>
              <a:buChar char="·"/>
            </a:pPr>
            <a:r>
              <a:rPr lang="it-IT" sz="3000" spc="-5" dirty="0">
                <a:solidFill>
                  <a:srgbClr val="000000"/>
                </a:solidFill>
                <a:latin typeface="Arial" panose="02020603050405020304" pitchFamily="2"/>
              </a:rPr>
              <a:t>Accrescere la tensione della struttura </a:t>
            </a:r>
          </a:p>
          <a:p>
            <a:pPr marL="45704" indent="319926" algn="just">
              <a:lnSpc>
                <a:spcPts val="3200"/>
              </a:lnSpc>
              <a:buFont typeface="Symbol"/>
              <a:buChar char="·"/>
            </a:pPr>
            <a:r>
              <a:rPr lang="it-IT" sz="3000" spc="-10" dirty="0">
                <a:solidFill>
                  <a:srgbClr val="000000"/>
                </a:solidFill>
                <a:latin typeface="Arial" panose="02020603050405020304" pitchFamily="2"/>
              </a:rPr>
              <a:t>Ridurre le criticità </a:t>
            </a:r>
          </a:p>
          <a:p>
            <a:pPr marL="45704" indent="319926" algn="just">
              <a:lnSpc>
                <a:spcPts val="3200"/>
              </a:lnSpc>
              <a:spcAft>
                <a:spcPts val="7628"/>
              </a:spcAft>
              <a:buFont typeface="Symbol"/>
              <a:buChar char="·"/>
            </a:pPr>
            <a:r>
              <a:rPr lang="it-IT" sz="3000" dirty="0">
                <a:solidFill>
                  <a:srgbClr val="000000"/>
                </a:solidFill>
                <a:latin typeface="Arial" panose="02020603050405020304" pitchFamily="2"/>
              </a:rPr>
              <a:t>Identificare le opportunità di miglioramento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testo 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7" name="Image.jpg"/>
          <p:cNvPicPr/>
          <p:nvPr/>
        </p:nvPicPr>
        <p:blipFill>
          <a:blip r:embed="rId2"/>
          <a:stretch>
            <a:fillRect/>
          </a:stretch>
        </p:blipFill>
        <p:spPr>
          <a:xfrm>
            <a:off x="8924292" y="502920"/>
            <a:ext cx="795655" cy="1298575"/>
          </a:xfrm>
          <a:prstGeom prst="rect">
            <a:avLst/>
          </a:prstGeom>
        </p:spPr>
      </p:pic>
      <p:graphicFrame>
        <p:nvGraphicFramePr>
          <p:cNvPr id="46" name="table 46"/>
          <p:cNvGraphicFramePr>
            <a:graphicFrameLocks noGrp="1"/>
          </p:cNvGraphicFramePr>
          <p:nvPr/>
        </p:nvGraphicFramePr>
        <p:xfrm>
          <a:off x="1307465" y="487681"/>
          <a:ext cx="8458201" cy="1639570"/>
        </p:xfrm>
        <a:graphic>
          <a:graphicData uri="http://schemas.openxmlformats.org/drawingml/2006/table">
            <a:tbl>
              <a:tblPr/>
              <a:tblGrid>
                <a:gridCol w="7428231">
                  <a:extLst>
                    <a:ext uri="{9D8B030D-6E8A-4147-A177-3AD203B41FA5}">
                      <a16:colId xmlns:a16="http://schemas.microsoft.com/office/drawing/2014/main" val="20000"/>
                    </a:ext>
                  </a:extLst>
                </a:gridCol>
                <a:gridCol w="1029970">
                  <a:extLst>
                    <a:ext uri="{9D8B030D-6E8A-4147-A177-3AD203B41FA5}">
                      <a16:colId xmlns:a16="http://schemas.microsoft.com/office/drawing/2014/main" val="20001"/>
                    </a:ext>
                  </a:extLst>
                </a:gridCol>
              </a:tblGrid>
              <a:tr h="1541780">
                <a:tc>
                  <a:txBody>
                    <a:bodyPr/>
                    <a:lstStyle/>
                    <a:p>
                      <a:pPr marL="0" marR="2788920" indent="0" algn="r">
                        <a:lnSpc>
                          <a:spcPts val="5400"/>
                        </a:lnSpc>
                        <a:spcBef>
                          <a:spcPts val="4330"/>
                        </a:spcBef>
                        <a:spcAft>
                          <a:spcPts val="2305"/>
                        </a:spcAft>
                      </a:pPr>
                      <a:r>
                        <a:rPr lang="it-IT" sz="4900" b="1" spc="0">
                          <a:solidFill>
                            <a:srgbClr val="FF0000"/>
                          </a:solidFill>
                          <a:latin typeface="Arial" panose="02020603050405020304" pitchFamily="2"/>
                        </a:rPr>
                        <a:t>Verso la riforma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8" name="Segnaposto testo 47"/>
          <p:cNvSpPr>
            <a:spLocks noGrp="1"/>
          </p:cNvSpPr>
          <p:nvPr>
            <p:ph type="body" idx="10"/>
          </p:nvPr>
        </p:nvSpPr>
        <p:spPr>
          <a:xfrm>
            <a:off x="1307465" y="2099312"/>
            <a:ext cx="8458200" cy="5112385"/>
          </a:xfrm>
          <a:prstGeom prst="rect">
            <a:avLst/>
          </a:prstGeom>
          <a:noFill/>
          <a:ln w="0" cmpd="sng">
            <a:noFill/>
            <a:prstDash val="solid"/>
          </a:ln>
        </p:spPr>
        <p:txBody>
          <a:bodyPr vert="horz" lIns="0" tIns="19678" rIns="0" bIns="0" anchor="t">
            <a:normAutofit fontScale="95000"/>
          </a:bodyPr>
          <a:lstStyle/>
          <a:p>
            <a:pPr marL="365632" algn="just">
              <a:lnSpc>
                <a:spcPts val="3200"/>
              </a:lnSpc>
            </a:pPr>
            <a:r>
              <a:rPr lang="it-IT" sz="3000" spc="-10">
                <a:solidFill>
                  <a:srgbClr val="000000"/>
                </a:solidFill>
                <a:latin typeface="Arial" panose="02020603050405020304" pitchFamily="2"/>
              </a:rPr>
              <a:t>L’assistenza sanitaria viene erogata a quasi </a:t>
            </a:r>
          </a:p>
          <a:p>
            <a:pPr marL="365632" algn="just">
              <a:lnSpc>
                <a:spcPts val="3200"/>
              </a:lnSpc>
            </a:pPr>
            <a:r>
              <a:rPr lang="it-IT" sz="3000" spc="-5">
                <a:solidFill>
                  <a:srgbClr val="000000"/>
                </a:solidFill>
                <a:latin typeface="Arial" panose="02020603050405020304" pitchFamily="2"/>
              </a:rPr>
              <a:t>tutta la popolazione italiana attraverso enti </a:t>
            </a:r>
          </a:p>
          <a:p>
            <a:pPr marL="365632" algn="just">
              <a:lnSpc>
                <a:spcPts val="3200"/>
              </a:lnSpc>
            </a:pPr>
            <a:r>
              <a:rPr lang="it-IT" sz="3000" spc="-5">
                <a:solidFill>
                  <a:srgbClr val="000000"/>
                </a:solidFill>
                <a:latin typeface="Arial" panose="02020603050405020304" pitchFamily="2"/>
              </a:rPr>
              <a:t>assicurativi di malattia che, oltre che con </a:t>
            </a:r>
          </a:p>
          <a:p>
            <a:pPr marL="365632" algn="just">
              <a:lnSpc>
                <a:spcPts val="3200"/>
              </a:lnSpc>
            </a:pPr>
            <a:r>
              <a:rPr lang="it-IT" sz="3000" spc="-5">
                <a:solidFill>
                  <a:srgbClr val="000000"/>
                </a:solidFill>
                <a:latin typeface="Arial" panose="02020603050405020304" pitchFamily="2"/>
              </a:rPr>
              <a:t>propri funzionari, vi provvedono tramite </a:t>
            </a:r>
          </a:p>
          <a:p>
            <a:pPr marL="365632" algn="just">
              <a:lnSpc>
                <a:spcPts val="3200"/>
              </a:lnSpc>
            </a:pPr>
            <a:r>
              <a:rPr lang="it-IT" sz="3000" spc="-5">
                <a:solidFill>
                  <a:srgbClr val="000000"/>
                </a:solidFill>
                <a:latin typeface="Arial" panose="02020603050405020304" pitchFamily="2"/>
              </a:rPr>
              <a:t>convenzione con medici condotti e liberi </a:t>
            </a:r>
          </a:p>
          <a:p>
            <a:pPr marL="365632" algn="just">
              <a:lnSpc>
                <a:spcPts val="3200"/>
              </a:lnSpc>
            </a:pPr>
            <a:r>
              <a:rPr lang="it-IT" sz="3000" spc="-25">
                <a:solidFill>
                  <a:srgbClr val="000000"/>
                </a:solidFill>
                <a:latin typeface="Arial" panose="02020603050405020304" pitchFamily="2"/>
              </a:rPr>
              <a:t>professionisti. </a:t>
            </a:r>
          </a:p>
          <a:p>
            <a:pPr marL="365632" algn="just">
              <a:lnSpc>
                <a:spcPts val="3200"/>
              </a:lnSpc>
              <a:spcBef>
                <a:spcPts val="720"/>
              </a:spcBef>
            </a:pPr>
            <a:r>
              <a:rPr lang="it-IT" sz="3000" spc="-5">
                <a:solidFill>
                  <a:srgbClr val="000000"/>
                </a:solidFill>
                <a:latin typeface="Arial" panose="02020603050405020304" pitchFamily="2"/>
              </a:rPr>
              <a:t>Sin tratta di enti autarchici, non territoriali, </a:t>
            </a:r>
          </a:p>
          <a:p>
            <a:pPr marL="365632" algn="just">
              <a:lnSpc>
                <a:spcPts val="3200"/>
              </a:lnSpc>
            </a:pPr>
            <a:r>
              <a:rPr lang="it-IT" sz="3000" spc="-5">
                <a:solidFill>
                  <a:srgbClr val="000000"/>
                </a:solidFill>
                <a:latin typeface="Arial" panose="02020603050405020304" pitchFamily="2"/>
              </a:rPr>
              <a:t>dotati di personalità giuridica e con gestione </a:t>
            </a:r>
          </a:p>
          <a:p>
            <a:pPr marL="365632" algn="just">
              <a:lnSpc>
                <a:spcPts val="3200"/>
              </a:lnSpc>
            </a:pPr>
            <a:r>
              <a:rPr lang="it-IT" sz="3000" spc="-5">
                <a:solidFill>
                  <a:srgbClr val="000000"/>
                </a:solidFill>
                <a:latin typeface="Arial" panose="02020603050405020304" pitchFamily="2"/>
              </a:rPr>
              <a:t>autonoma, e casse organizzate su base </a:t>
            </a:r>
          </a:p>
          <a:p>
            <a:pPr marL="365632" algn="just">
              <a:lnSpc>
                <a:spcPts val="3200"/>
              </a:lnSpc>
              <a:spcAft>
                <a:spcPts val="6927"/>
              </a:spcAft>
            </a:pPr>
            <a:r>
              <a:rPr lang="it-IT" sz="3000" spc="-10">
                <a:solidFill>
                  <a:srgbClr val="000000"/>
                </a:solidFill>
                <a:latin typeface="Arial" panose="02020603050405020304" pitchFamily="2"/>
              </a:rPr>
              <a:t>provinciale e riunite in Federazioni nazionali.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egnaposto testo 4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83" name="Image.jpg"/>
          <p:cNvPicPr/>
          <p:nvPr/>
        </p:nvPicPr>
        <p:blipFill>
          <a:blip r:embed="rId2"/>
          <a:stretch>
            <a:fillRect/>
          </a:stretch>
        </p:blipFill>
        <p:spPr>
          <a:xfrm>
            <a:off x="8924292" y="502920"/>
            <a:ext cx="795655" cy="1298575"/>
          </a:xfrm>
          <a:prstGeom prst="rect">
            <a:avLst/>
          </a:prstGeom>
        </p:spPr>
      </p:pic>
      <p:sp>
        <p:nvSpPr>
          <p:cNvPr id="480" name="Segnaposto testo 479"/>
          <p:cNvSpPr>
            <a:spLocks noGrp="1"/>
          </p:cNvSpPr>
          <p:nvPr>
            <p:ph type="body" idx="10"/>
          </p:nvPr>
        </p:nvSpPr>
        <p:spPr>
          <a:xfrm>
            <a:off x="1322705" y="350522"/>
            <a:ext cx="6172200" cy="2319655"/>
          </a:xfrm>
          <a:prstGeom prst="rect">
            <a:avLst/>
          </a:prstGeom>
          <a:noFill/>
          <a:ln w="0" cmpd="sng">
            <a:noFill/>
            <a:prstDash val="solid"/>
          </a:ln>
        </p:spPr>
        <p:txBody>
          <a:bodyPr vert="horz" lIns="0" tIns="686828" rIns="0" bIns="0" anchor="t"/>
          <a:lstStyle/>
          <a:p>
            <a:pPr algn="l">
              <a:lnSpc>
                <a:spcPts val="5398"/>
              </a:lnSpc>
            </a:pPr>
            <a:r>
              <a:rPr lang="it-IT" sz="4800" b="1" spc="-5">
                <a:solidFill>
                  <a:srgbClr val="FF0000"/>
                </a:solidFill>
                <a:latin typeface="Arial" panose="02020603050405020304" pitchFamily="2"/>
              </a:rPr>
              <a:t>Audit </a:t>
            </a:r>
          </a:p>
          <a:p>
            <a:pPr algn="l">
              <a:lnSpc>
                <a:spcPts val="4100"/>
              </a:lnSpc>
              <a:spcBef>
                <a:spcPts val="3348"/>
              </a:spcBef>
            </a:pPr>
            <a:r>
              <a:rPr lang="it-IT" sz="3700" b="1" spc="-100">
                <a:solidFill>
                  <a:srgbClr val="009999"/>
                </a:solidFill>
                <a:latin typeface="Arial" panose="02020603050405020304" pitchFamily="2"/>
              </a:rPr>
              <a:t>Fasi </a:t>
            </a:r>
          </a:p>
        </p:txBody>
      </p:sp>
      <p:sp>
        <p:nvSpPr>
          <p:cNvPr id="481" name="Segnaposto testo 480"/>
          <p:cNvSpPr>
            <a:spLocks noGrp="1"/>
          </p:cNvSpPr>
          <p:nvPr>
            <p:ph type="body" idx="10"/>
          </p:nvPr>
        </p:nvSpPr>
        <p:spPr>
          <a:xfrm>
            <a:off x="1322705" y="2670176"/>
            <a:ext cx="6172200" cy="4541521"/>
          </a:xfrm>
          <a:prstGeom prst="rect">
            <a:avLst/>
          </a:prstGeom>
          <a:noFill/>
          <a:ln w="0" cmpd="sng">
            <a:noFill/>
            <a:prstDash val="solid"/>
          </a:ln>
        </p:spPr>
        <p:txBody>
          <a:bodyPr vert="horz" lIns="0" tIns="76808" rIns="0" bIns="0" anchor="t"/>
          <a:lstStyle/>
          <a:p>
            <a:pPr indent="365632" algn="just">
              <a:lnSpc>
                <a:spcPts val="3698"/>
              </a:lnSpc>
              <a:buFont typeface="Symbol"/>
              <a:buChar char="·"/>
            </a:pPr>
            <a:r>
              <a:rPr lang="it-IT" sz="3000" spc="-10">
                <a:solidFill>
                  <a:srgbClr val="000000"/>
                </a:solidFill>
                <a:latin typeface="Arial" panose="02020603050405020304" pitchFamily="2"/>
              </a:rPr>
              <a:t>Pianificazione e preparazione </a:t>
            </a:r>
          </a:p>
          <a:p>
            <a:pPr indent="365632" algn="just">
              <a:lnSpc>
                <a:spcPts val="3698"/>
              </a:lnSpc>
              <a:spcBef>
                <a:spcPts val="619"/>
              </a:spcBef>
              <a:buFont typeface="Symbol"/>
              <a:buChar char="·"/>
            </a:pPr>
            <a:r>
              <a:rPr lang="it-IT" sz="3000" spc="-10">
                <a:solidFill>
                  <a:srgbClr val="000000"/>
                </a:solidFill>
                <a:latin typeface="Arial" panose="02020603050405020304" pitchFamily="2"/>
              </a:rPr>
              <a:t>Conduzione dell’Audit </a:t>
            </a:r>
          </a:p>
          <a:p>
            <a:pPr indent="365632" algn="just">
              <a:lnSpc>
                <a:spcPts val="3698"/>
              </a:lnSpc>
              <a:spcBef>
                <a:spcPts val="619"/>
              </a:spcBef>
              <a:buFont typeface="Symbol"/>
              <a:buChar char="·"/>
            </a:pPr>
            <a:r>
              <a:rPr lang="it-IT" sz="3000" spc="-15">
                <a:solidFill>
                  <a:srgbClr val="000000"/>
                </a:solidFill>
                <a:latin typeface="Arial" panose="02020603050405020304" pitchFamily="2"/>
              </a:rPr>
              <a:t>Reporting dei risultati </a:t>
            </a:r>
          </a:p>
          <a:p>
            <a:pPr indent="365632" algn="just">
              <a:lnSpc>
                <a:spcPts val="3698"/>
              </a:lnSpc>
              <a:spcBef>
                <a:spcPts val="619"/>
              </a:spcBef>
              <a:buFont typeface="Symbol"/>
              <a:buChar char="·"/>
            </a:pPr>
            <a:r>
              <a:rPr lang="it-IT" sz="3000" spc="-15">
                <a:solidFill>
                  <a:srgbClr val="000000"/>
                </a:solidFill>
                <a:latin typeface="Arial" panose="02020603050405020304" pitchFamily="2"/>
              </a:rPr>
              <a:t>Accordo sulle azione di correzione </a:t>
            </a:r>
          </a:p>
          <a:p>
            <a:pPr indent="365632" algn="just">
              <a:lnSpc>
                <a:spcPts val="3698"/>
              </a:lnSpc>
              <a:spcBef>
                <a:spcPts val="619"/>
              </a:spcBef>
              <a:spcAft>
                <a:spcPts val="14121"/>
              </a:spcAft>
              <a:buFont typeface="Symbol"/>
              <a:buChar char="·"/>
            </a:pPr>
            <a:r>
              <a:rPr lang="it-IT" sz="3000" spc="-15">
                <a:solidFill>
                  <a:srgbClr val="000000"/>
                </a:solidFill>
                <a:latin typeface="Arial" panose="02020603050405020304" pitchFamily="2"/>
              </a:rPr>
              <a:t>Azioni di follow up </a:t>
            </a:r>
          </a:p>
        </p:txBody>
      </p:sp>
      <p:cxnSp>
        <p:nvCxnSpPr>
          <p:cNvPr id="484" name="Connettore 1 48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egnaposto testo 4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91" name="Image.jpg"/>
          <p:cNvPicPr/>
          <p:nvPr/>
        </p:nvPicPr>
        <p:blipFill>
          <a:blip r:embed="rId2"/>
          <a:stretch>
            <a:fillRect/>
          </a:stretch>
        </p:blipFill>
        <p:spPr>
          <a:xfrm>
            <a:off x="8924292" y="502920"/>
            <a:ext cx="795655" cy="1298575"/>
          </a:xfrm>
          <a:prstGeom prst="rect">
            <a:avLst/>
          </a:prstGeom>
        </p:spPr>
      </p:pic>
      <p:graphicFrame>
        <p:nvGraphicFramePr>
          <p:cNvPr id="490" name="table 490"/>
          <p:cNvGraphicFramePr>
            <a:graphicFrameLocks noGrp="1"/>
          </p:cNvGraphicFramePr>
          <p:nvPr/>
        </p:nvGraphicFramePr>
        <p:xfrm>
          <a:off x="1329055" y="487681"/>
          <a:ext cx="8394698" cy="1639570"/>
        </p:xfrm>
        <a:graphic>
          <a:graphicData uri="http://schemas.openxmlformats.org/drawingml/2006/table">
            <a:tbl>
              <a:tblPr/>
              <a:tblGrid>
                <a:gridCol w="7406639">
                  <a:extLst>
                    <a:ext uri="{9D8B030D-6E8A-4147-A177-3AD203B41FA5}">
                      <a16:colId xmlns:a16="http://schemas.microsoft.com/office/drawing/2014/main" val="20000"/>
                    </a:ext>
                  </a:extLst>
                </a:gridCol>
                <a:gridCol w="988059">
                  <a:extLst>
                    <a:ext uri="{9D8B030D-6E8A-4147-A177-3AD203B41FA5}">
                      <a16:colId xmlns:a16="http://schemas.microsoft.com/office/drawing/2014/main" val="20001"/>
                    </a:ext>
                  </a:extLst>
                </a:gridCol>
              </a:tblGrid>
              <a:tr h="1541780">
                <a:tc>
                  <a:txBody>
                    <a:bodyPr/>
                    <a:lstStyle/>
                    <a:p>
                      <a:pPr marL="0" marR="981710" indent="0" algn="r">
                        <a:lnSpc>
                          <a:spcPts val="5400"/>
                        </a:lnSpc>
                        <a:spcBef>
                          <a:spcPts val="4330"/>
                        </a:spcBef>
                        <a:spcAft>
                          <a:spcPts val="2305"/>
                        </a:spcAft>
                      </a:pPr>
                      <a:r>
                        <a:rPr lang="it-IT" sz="4900" b="1" spc="-35">
                          <a:solidFill>
                            <a:srgbClr val="FF0000"/>
                          </a:solidFill>
                          <a:latin typeface="Arial" panose="02020603050405020304" pitchFamily="2"/>
                        </a:rPr>
                        <a:t>Conduzione dell’Audit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92" name="Segnaposto testo 491"/>
          <p:cNvSpPr>
            <a:spLocks noGrp="1"/>
          </p:cNvSpPr>
          <p:nvPr>
            <p:ph type="body" idx="10"/>
          </p:nvPr>
        </p:nvSpPr>
        <p:spPr>
          <a:xfrm>
            <a:off x="1329055" y="2097407"/>
            <a:ext cx="8394700" cy="5114290"/>
          </a:xfrm>
          <a:prstGeom prst="rect">
            <a:avLst/>
          </a:prstGeom>
          <a:noFill/>
          <a:ln w="0" cmpd="sng">
            <a:noFill/>
            <a:prstDash val="solid"/>
          </a:ln>
        </p:spPr>
        <p:txBody>
          <a:bodyPr vert="horz" lIns="0" tIns="1270" rIns="0" bIns="0" anchor="t"/>
          <a:lstStyle/>
          <a:p>
            <a:pPr marL="45704" indent="457040" algn="just">
              <a:lnSpc>
                <a:spcPts val="4100"/>
              </a:lnSpc>
              <a:buFont typeface="Arial"/>
              <a:buAutoNum type="arabicPeriod"/>
            </a:pPr>
            <a:r>
              <a:rPr lang="it-IT" sz="3700" b="1" spc="-10">
                <a:solidFill>
                  <a:srgbClr val="009999"/>
                </a:solidFill>
                <a:latin typeface="Arial" panose="02020603050405020304" pitchFamily="2"/>
              </a:rPr>
              <a:t>Individuare i fatti </a:t>
            </a:r>
          </a:p>
          <a:p>
            <a:pPr marL="502742" algn="just">
              <a:lnSpc>
                <a:spcPts val="3398"/>
              </a:lnSpc>
              <a:spcBef>
                <a:spcPts val="500"/>
              </a:spcBef>
            </a:pPr>
            <a:r>
              <a:rPr lang="it-IT" sz="3000" spc="-5">
                <a:solidFill>
                  <a:srgbClr val="000000"/>
                </a:solidFill>
                <a:latin typeface="Arial" panose="02020603050405020304" pitchFamily="2"/>
              </a:rPr>
              <a:t>Chi/Cosa/Come/Dove/Quando/Perchè </a:t>
            </a:r>
          </a:p>
          <a:p>
            <a:pPr marL="45704" indent="457040" algn="just">
              <a:lnSpc>
                <a:spcPts val="4100"/>
              </a:lnSpc>
              <a:spcBef>
                <a:spcPts val="700"/>
              </a:spcBef>
              <a:buFont typeface="Arial"/>
              <a:buAutoNum type="arabicPeriod"/>
            </a:pPr>
            <a:r>
              <a:rPr lang="it-IT" sz="3700" b="1" spc="-5">
                <a:solidFill>
                  <a:srgbClr val="009999"/>
                </a:solidFill>
                <a:latin typeface="Arial" panose="02020603050405020304" pitchFamily="2"/>
              </a:rPr>
              <a:t>Registrare l’evidenza </a:t>
            </a:r>
          </a:p>
          <a:p>
            <a:pPr marL="502742" algn="just">
              <a:lnSpc>
                <a:spcPts val="3398"/>
              </a:lnSpc>
              <a:spcBef>
                <a:spcPts val="500"/>
              </a:spcBef>
            </a:pPr>
            <a:r>
              <a:rPr lang="it-IT" sz="3000" spc="-5">
                <a:solidFill>
                  <a:srgbClr val="000000"/>
                </a:solidFill>
                <a:latin typeface="Arial" panose="02020603050405020304" pitchFamily="2"/>
              </a:rPr>
              <a:t>acquisire i dati dimostrativi dei fatti </a:t>
            </a:r>
          </a:p>
          <a:p>
            <a:pPr marL="45704" indent="457040" algn="just">
              <a:lnSpc>
                <a:spcPts val="4100"/>
              </a:lnSpc>
              <a:spcBef>
                <a:spcPts val="700"/>
              </a:spcBef>
              <a:buFont typeface="Arial"/>
              <a:buAutoNum type="arabicPeriod"/>
            </a:pPr>
            <a:r>
              <a:rPr lang="it-IT" sz="3700" b="1" spc="-5">
                <a:solidFill>
                  <a:srgbClr val="009999"/>
                </a:solidFill>
                <a:latin typeface="Arial" panose="02020603050405020304" pitchFamily="2"/>
              </a:rPr>
              <a:t>Valutare le conformità </a:t>
            </a:r>
          </a:p>
          <a:p>
            <a:pPr marL="502742" algn="just">
              <a:lnSpc>
                <a:spcPts val="3398"/>
              </a:lnSpc>
              <a:spcBef>
                <a:spcPts val="500"/>
              </a:spcBef>
            </a:pPr>
            <a:r>
              <a:rPr lang="it-IT" sz="3000" spc="-5">
                <a:solidFill>
                  <a:srgbClr val="000000"/>
                </a:solidFill>
                <a:latin typeface="Arial" panose="02020603050405020304" pitchFamily="2"/>
              </a:rPr>
              <a:t>rispetto a standard, linee guida, procedure </a:t>
            </a:r>
          </a:p>
          <a:p>
            <a:pPr marL="45704" indent="457040" algn="just">
              <a:lnSpc>
                <a:spcPts val="4100"/>
              </a:lnSpc>
              <a:spcBef>
                <a:spcPts val="705"/>
              </a:spcBef>
              <a:buFont typeface="Arial"/>
              <a:buAutoNum type="arabicPeriod"/>
            </a:pPr>
            <a:r>
              <a:rPr lang="it-IT" sz="3700" b="1" spc="-10">
                <a:solidFill>
                  <a:srgbClr val="009999"/>
                </a:solidFill>
                <a:latin typeface="Arial" panose="02020603050405020304" pitchFamily="2"/>
              </a:rPr>
              <a:t>Classificare </a:t>
            </a:r>
          </a:p>
          <a:p>
            <a:pPr marL="502742" algn="just">
              <a:lnSpc>
                <a:spcPts val="3398"/>
              </a:lnSpc>
              <a:spcBef>
                <a:spcPts val="500"/>
              </a:spcBef>
              <a:spcAft>
                <a:spcPts val="6063"/>
              </a:spcAft>
            </a:pPr>
            <a:r>
              <a:rPr lang="it-IT" sz="3000" spc="-5">
                <a:solidFill>
                  <a:srgbClr val="000000"/>
                </a:solidFill>
                <a:latin typeface="Arial" panose="02020603050405020304" pitchFamily="2"/>
              </a:rPr>
              <a:t>in base alla significatività alta, media, bassa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egnaposto testo 4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99" name="Image.jpg"/>
          <p:cNvPicPr/>
          <p:nvPr/>
        </p:nvPicPr>
        <p:blipFill>
          <a:blip r:embed="rId2"/>
          <a:stretch>
            <a:fillRect/>
          </a:stretch>
        </p:blipFill>
        <p:spPr>
          <a:xfrm>
            <a:off x="8924292" y="502920"/>
            <a:ext cx="795655" cy="1298575"/>
          </a:xfrm>
          <a:prstGeom prst="rect">
            <a:avLst/>
          </a:prstGeom>
        </p:spPr>
      </p:pic>
      <p:graphicFrame>
        <p:nvGraphicFramePr>
          <p:cNvPr id="498" name="table 498"/>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00" name="Segnaposto testo 499"/>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p>
            <a:pPr algn="just">
              <a:lnSpc>
                <a:spcPts val="3998"/>
              </a:lnSpc>
            </a:pPr>
            <a:r>
              <a:rPr lang="it-IT" sz="3700" b="1" spc="-25">
                <a:solidFill>
                  <a:srgbClr val="009999"/>
                </a:solidFill>
                <a:latin typeface="Arial" panose="02020603050405020304" pitchFamily="2"/>
              </a:rPr>
              <a:t>Pianificazione </a:t>
            </a:r>
          </a:p>
          <a:p>
            <a:pPr marL="319926" algn="just">
              <a:lnSpc>
                <a:spcPts val="3398"/>
              </a:lnSpc>
              <a:spcBef>
                <a:spcPts val="910"/>
              </a:spcBef>
            </a:pPr>
            <a:r>
              <a:rPr lang="it-IT" sz="3000" spc="-5">
                <a:solidFill>
                  <a:srgbClr val="000000"/>
                </a:solidFill>
                <a:latin typeface="Arial" panose="02020603050405020304" pitchFamily="2"/>
              </a:rPr>
              <a:t>Determina gli obiettivi di fondo riferiti al lungo </a:t>
            </a:r>
          </a:p>
          <a:p>
            <a:pPr marL="319926" algn="just">
              <a:lnSpc>
                <a:spcPts val="3398"/>
              </a:lnSpc>
              <a:spcBef>
                <a:spcPts val="175"/>
              </a:spcBef>
            </a:pPr>
            <a:r>
              <a:rPr lang="it-IT" sz="3000" spc="-5">
                <a:solidFill>
                  <a:srgbClr val="000000"/>
                </a:solidFill>
                <a:latin typeface="Arial" panose="02020603050405020304" pitchFamily="2"/>
              </a:rPr>
              <a:t>e medio periodo (5/3 anni) </a:t>
            </a:r>
          </a:p>
          <a:p>
            <a:pPr marL="319926" algn="just">
              <a:lnSpc>
                <a:spcPts val="3398"/>
              </a:lnSpc>
              <a:spcBef>
                <a:spcPts val="5213"/>
              </a:spcBef>
            </a:pPr>
            <a:r>
              <a:rPr lang="it-IT" sz="3000" spc="-15">
                <a:solidFill>
                  <a:srgbClr val="000000"/>
                </a:solidFill>
                <a:latin typeface="Arial" panose="02020603050405020304" pitchFamily="2"/>
              </a:rPr>
              <a:t>Risponde alla domanda </a:t>
            </a:r>
          </a:p>
          <a:p>
            <a:pPr algn="just">
              <a:lnSpc>
                <a:spcPts val="3398"/>
              </a:lnSpc>
              <a:spcBef>
                <a:spcPts val="894"/>
              </a:spcBef>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desidero? (sogno/qualità positiva) </a:t>
            </a:r>
          </a:p>
          <a:p>
            <a:pPr algn="just">
              <a:lnSpc>
                <a:spcPts val="3398"/>
              </a:lnSpc>
              <a:spcBef>
                <a:spcPts val="894"/>
              </a:spcBef>
              <a:spcAft>
                <a:spcPts val="10496"/>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debbo? (bisogno/qualità negativa)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egnaposto testo 5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07" name="Image.jpg"/>
          <p:cNvPicPr/>
          <p:nvPr/>
        </p:nvPicPr>
        <p:blipFill>
          <a:blip r:embed="rId2"/>
          <a:stretch>
            <a:fillRect/>
          </a:stretch>
        </p:blipFill>
        <p:spPr>
          <a:xfrm>
            <a:off x="8924292" y="502920"/>
            <a:ext cx="795655" cy="1298575"/>
          </a:xfrm>
          <a:prstGeom prst="rect">
            <a:avLst/>
          </a:prstGeom>
        </p:spPr>
      </p:pic>
      <p:sp>
        <p:nvSpPr>
          <p:cNvPr id="504" name="Segnaposto testo 503"/>
          <p:cNvSpPr>
            <a:spLocks noGrp="1"/>
          </p:cNvSpPr>
          <p:nvPr>
            <p:ph type="body" idx="10"/>
          </p:nvPr>
        </p:nvSpPr>
        <p:spPr>
          <a:xfrm>
            <a:off x="1337945" y="350522"/>
            <a:ext cx="7315200" cy="2465705"/>
          </a:xfrm>
          <a:prstGeom prst="rect">
            <a:avLst/>
          </a:prstGeom>
          <a:noFill/>
          <a:ln w="0" cmpd="sng">
            <a:noFill/>
            <a:prstDash val="solid"/>
          </a:ln>
        </p:spPr>
        <p:txBody>
          <a:bodyPr vert="horz" lIns="0" tIns="744592" rIns="0" bIns="0" anchor="t"/>
          <a:lstStyle/>
          <a:p>
            <a:pPr algn="l">
              <a:lnSpc>
                <a:spcPts val="5000"/>
              </a:lnSpc>
              <a:spcAft>
                <a:spcPts val="8441"/>
              </a:spcAft>
            </a:pPr>
            <a:r>
              <a:rPr lang="it-IT" sz="4400" b="1" spc="-30">
                <a:solidFill>
                  <a:srgbClr val="FF0000"/>
                </a:solidFill>
                <a:latin typeface="Arial" panose="02020603050405020304" pitchFamily="2"/>
              </a:rPr>
              <a:t>Il ciclo della organizzazione </a:t>
            </a:r>
          </a:p>
        </p:txBody>
      </p:sp>
      <p:sp>
        <p:nvSpPr>
          <p:cNvPr id="505" name="Segnaposto testo 504"/>
          <p:cNvSpPr>
            <a:spLocks noGrp="1"/>
          </p:cNvSpPr>
          <p:nvPr>
            <p:ph type="body" idx="10"/>
          </p:nvPr>
        </p:nvSpPr>
        <p:spPr>
          <a:xfrm>
            <a:off x="1337945" y="2816227"/>
            <a:ext cx="7315200" cy="4395470"/>
          </a:xfrm>
          <a:prstGeom prst="rect">
            <a:avLst/>
          </a:prstGeom>
          <a:noFill/>
          <a:ln w="0" cmpd="sng">
            <a:noFill/>
            <a:prstDash val="solid"/>
          </a:ln>
        </p:spPr>
        <p:txBody>
          <a:bodyPr vert="horz" lIns="0" tIns="0" rIns="0" bIns="0" anchor="t"/>
          <a:lstStyle/>
          <a:p>
            <a:pPr algn="just">
              <a:lnSpc>
                <a:spcPts val="3998"/>
              </a:lnSpc>
            </a:pPr>
            <a:r>
              <a:rPr lang="it-IT" sz="3700" b="1" spc="-5">
                <a:solidFill>
                  <a:srgbClr val="009999"/>
                </a:solidFill>
                <a:latin typeface="Arial" panose="02020603050405020304" pitchFamily="2"/>
              </a:rPr>
              <a:t>Strumenti della pianificazione </a:t>
            </a:r>
          </a:p>
          <a:p>
            <a:pPr indent="365632" algn="just">
              <a:lnSpc>
                <a:spcPts val="3698"/>
              </a:lnSpc>
              <a:spcBef>
                <a:spcPts val="605"/>
              </a:spcBef>
              <a:buFont typeface="Symbol"/>
              <a:buChar char="·"/>
            </a:pPr>
            <a:r>
              <a:rPr lang="it-IT" sz="3000" spc="-10">
                <a:solidFill>
                  <a:srgbClr val="000000"/>
                </a:solidFill>
                <a:latin typeface="Arial" panose="02020603050405020304" pitchFamily="2"/>
              </a:rPr>
              <a:t>Nazionale: Piano Sanitario Nazionale </a:t>
            </a:r>
          </a:p>
          <a:p>
            <a:pPr indent="365632" algn="just">
              <a:lnSpc>
                <a:spcPts val="3698"/>
              </a:lnSpc>
              <a:spcBef>
                <a:spcPts val="578"/>
              </a:spcBef>
              <a:buFont typeface="Symbol"/>
              <a:buChar char="·"/>
            </a:pPr>
            <a:r>
              <a:rPr lang="it-IT" sz="3000" spc="-10">
                <a:solidFill>
                  <a:srgbClr val="000000"/>
                </a:solidFill>
                <a:latin typeface="Arial" panose="02020603050405020304" pitchFamily="2"/>
              </a:rPr>
              <a:t>Regionale: Piano Sanitario Regionale </a:t>
            </a:r>
          </a:p>
          <a:p>
            <a:pPr indent="365632" algn="just">
              <a:lnSpc>
                <a:spcPts val="3698"/>
              </a:lnSpc>
              <a:spcBef>
                <a:spcPts val="578"/>
              </a:spcBef>
              <a:spcAft>
                <a:spcPts val="17534"/>
              </a:spcAft>
              <a:buFont typeface="Symbol"/>
              <a:buChar char="·"/>
            </a:pPr>
            <a:r>
              <a:rPr lang="it-IT" sz="3000" spc="-10">
                <a:solidFill>
                  <a:srgbClr val="000000"/>
                </a:solidFill>
                <a:latin typeface="Arial" panose="02020603050405020304" pitchFamily="2"/>
              </a:rPr>
              <a:t>Aziendale: Piano Attuativo Aziendale </a:t>
            </a:r>
          </a:p>
        </p:txBody>
      </p:sp>
      <p:cxnSp>
        <p:nvCxnSpPr>
          <p:cNvPr id="508" name="Connettore 1 507"/>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egnaposto testo 5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15" name="Image.jpg"/>
          <p:cNvPicPr/>
          <p:nvPr/>
        </p:nvPicPr>
        <p:blipFill>
          <a:blip r:embed="rId2"/>
          <a:stretch>
            <a:fillRect/>
          </a:stretch>
        </p:blipFill>
        <p:spPr>
          <a:xfrm>
            <a:off x="8924292" y="502920"/>
            <a:ext cx="795655" cy="1298575"/>
          </a:xfrm>
          <a:prstGeom prst="rect">
            <a:avLst/>
          </a:prstGeom>
        </p:spPr>
      </p:pic>
      <p:graphicFrame>
        <p:nvGraphicFramePr>
          <p:cNvPr id="514" name="table 514"/>
          <p:cNvGraphicFramePr>
            <a:graphicFrameLocks noGrp="1"/>
          </p:cNvGraphicFramePr>
          <p:nvPr/>
        </p:nvGraphicFramePr>
        <p:xfrm>
          <a:off x="1347472" y="487681"/>
          <a:ext cx="8458200" cy="1639570"/>
        </p:xfrm>
        <a:graphic>
          <a:graphicData uri="http://schemas.openxmlformats.org/drawingml/2006/table">
            <a:tbl>
              <a:tblPr/>
              <a:tblGrid>
                <a:gridCol w="7388225">
                  <a:extLst>
                    <a:ext uri="{9D8B030D-6E8A-4147-A177-3AD203B41FA5}">
                      <a16:colId xmlns:a16="http://schemas.microsoft.com/office/drawing/2014/main" val="20000"/>
                    </a:ext>
                  </a:extLst>
                </a:gridCol>
                <a:gridCol w="1069975">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16" name="Segnaposto testo 515"/>
          <p:cNvSpPr>
            <a:spLocks noGrp="1"/>
          </p:cNvSpPr>
          <p:nvPr>
            <p:ph type="body" idx="10"/>
          </p:nvPr>
        </p:nvSpPr>
        <p:spPr>
          <a:xfrm>
            <a:off x="1347472" y="2157732"/>
            <a:ext cx="8458200" cy="5053965"/>
          </a:xfrm>
          <a:prstGeom prst="rect">
            <a:avLst/>
          </a:prstGeom>
          <a:noFill/>
          <a:ln w="0" cmpd="sng">
            <a:noFill/>
            <a:prstDash val="solid"/>
          </a:ln>
        </p:spPr>
        <p:txBody>
          <a:bodyPr vert="horz" lIns="0" tIns="0" rIns="0" bIns="0" anchor="t"/>
          <a:lstStyle/>
          <a:p>
            <a:pPr algn="just">
              <a:lnSpc>
                <a:spcPts val="4100"/>
              </a:lnSpc>
            </a:pPr>
            <a:r>
              <a:rPr lang="it-IT" sz="3700" b="1" spc="-21">
                <a:solidFill>
                  <a:srgbClr val="009999"/>
                </a:solidFill>
                <a:latin typeface="Arial" panose="02020603050405020304" pitchFamily="2"/>
              </a:rPr>
              <a:t>Programmazione </a:t>
            </a:r>
          </a:p>
          <a:p>
            <a:pPr marL="319926" algn="just">
              <a:lnSpc>
                <a:spcPts val="3599"/>
              </a:lnSpc>
              <a:spcBef>
                <a:spcPts val="684"/>
              </a:spcBef>
            </a:pPr>
            <a:r>
              <a:rPr lang="it-IT" sz="3000" spc="-55">
                <a:solidFill>
                  <a:srgbClr val="000000"/>
                </a:solidFill>
                <a:latin typeface="Arial" panose="02020603050405020304" pitchFamily="2"/>
              </a:rPr>
              <a:t>Individua per il breve periodo (1/2 anni) gli </a:t>
            </a:r>
          </a:p>
          <a:p>
            <a:pPr marL="319926" algn="just">
              <a:lnSpc>
                <a:spcPts val="3599"/>
              </a:lnSpc>
            </a:pPr>
            <a:r>
              <a:rPr lang="it-IT" sz="3000" spc="-55">
                <a:solidFill>
                  <a:srgbClr val="000000"/>
                </a:solidFill>
                <a:latin typeface="Arial" panose="02020603050405020304" pitchFamily="2"/>
              </a:rPr>
              <a:t>obiettivi intermedi per il raggiungimento degli </a:t>
            </a:r>
          </a:p>
          <a:p>
            <a:pPr marL="319926" algn="just">
              <a:lnSpc>
                <a:spcPts val="3599"/>
              </a:lnSpc>
              <a:spcAft>
                <a:spcPts val="24171"/>
              </a:spcAft>
            </a:pPr>
            <a:r>
              <a:rPr lang="it-IT" sz="3000" spc="-60">
                <a:solidFill>
                  <a:srgbClr val="000000"/>
                </a:solidFill>
                <a:latin typeface="Arial" panose="02020603050405020304" pitchFamily="2"/>
              </a:rPr>
              <a:t>obiettivi di Piano.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egnaposto testo 5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23" name="Image.jpg"/>
          <p:cNvPicPr/>
          <p:nvPr/>
        </p:nvPicPr>
        <p:blipFill>
          <a:blip r:embed="rId2"/>
          <a:stretch>
            <a:fillRect/>
          </a:stretch>
        </p:blipFill>
        <p:spPr>
          <a:xfrm>
            <a:off x="8924292" y="502920"/>
            <a:ext cx="795655" cy="1298575"/>
          </a:xfrm>
          <a:prstGeom prst="rect">
            <a:avLst/>
          </a:prstGeom>
        </p:spPr>
      </p:pic>
      <p:graphicFrame>
        <p:nvGraphicFramePr>
          <p:cNvPr id="522" name="table 522"/>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24" name="Segnaposto testo 523"/>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p>
            <a:pPr algn="just">
              <a:lnSpc>
                <a:spcPts val="3398"/>
              </a:lnSpc>
            </a:pPr>
            <a:r>
              <a:rPr lang="it-IT" sz="3000" spc="-5">
                <a:solidFill>
                  <a:srgbClr val="000000"/>
                </a:solidFill>
                <a:latin typeface="Arial" panose="02020603050405020304" pitchFamily="2"/>
              </a:rPr>
              <a:t>Strumento della programmazione è il </a:t>
            </a:r>
          </a:p>
          <a:p>
            <a:pPr algn="just">
              <a:lnSpc>
                <a:spcPts val="4100"/>
              </a:lnSpc>
              <a:spcBef>
                <a:spcPts val="1120"/>
              </a:spcBef>
            </a:pPr>
            <a:r>
              <a:rPr lang="it-IT" sz="3700" b="1" spc="-35">
                <a:solidFill>
                  <a:srgbClr val="009999"/>
                </a:solidFill>
                <a:latin typeface="Arial" panose="02020603050405020304" pitchFamily="2"/>
              </a:rPr>
              <a:t>Budget </a:t>
            </a:r>
          </a:p>
          <a:p>
            <a:pPr marL="319926" algn="just">
              <a:lnSpc>
                <a:spcPts val="3398"/>
              </a:lnSpc>
              <a:spcBef>
                <a:spcPts val="860"/>
              </a:spcBef>
            </a:pPr>
            <a:r>
              <a:rPr lang="it-IT" sz="3000" spc="-10">
                <a:solidFill>
                  <a:srgbClr val="000000"/>
                </a:solidFill>
                <a:latin typeface="Arial" panose="02020603050405020304" pitchFamily="2"/>
              </a:rPr>
              <a:t>Bilancio di previsione annuale o pluriennale. </a:t>
            </a:r>
          </a:p>
          <a:p>
            <a:pPr marL="319926" algn="just">
              <a:lnSpc>
                <a:spcPts val="3398"/>
              </a:lnSpc>
              <a:spcBef>
                <a:spcPts val="910"/>
              </a:spcBef>
            </a:pPr>
            <a:r>
              <a:rPr lang="it-IT" sz="3000" spc="-10">
                <a:solidFill>
                  <a:srgbClr val="000000"/>
                </a:solidFill>
                <a:latin typeface="Arial" panose="02020603050405020304" pitchFamily="2"/>
              </a:rPr>
              <a:t>Programma delle operazioni da compiere in </a:t>
            </a:r>
          </a:p>
          <a:p>
            <a:pPr marL="319926" algn="just">
              <a:lnSpc>
                <a:spcPts val="3398"/>
              </a:lnSpc>
              <a:spcBef>
                <a:spcPts val="190"/>
              </a:spcBef>
            </a:pPr>
            <a:r>
              <a:rPr lang="it-IT" sz="3000" spc="-5">
                <a:solidFill>
                  <a:srgbClr val="000000"/>
                </a:solidFill>
                <a:latin typeface="Arial" panose="02020603050405020304" pitchFamily="2"/>
              </a:rPr>
              <a:t>un certo periodo (l’anno) finalizzato al </a:t>
            </a:r>
          </a:p>
          <a:p>
            <a:pPr marL="319926" algn="just">
              <a:lnSpc>
                <a:spcPts val="3398"/>
              </a:lnSpc>
              <a:spcBef>
                <a:spcPts val="190"/>
              </a:spcBef>
            </a:pPr>
            <a:r>
              <a:rPr lang="it-IT" sz="3000" spc="-5">
                <a:solidFill>
                  <a:srgbClr val="000000"/>
                </a:solidFill>
                <a:latin typeface="Arial" panose="02020603050405020304" pitchFamily="2"/>
              </a:rPr>
              <a:t>raggiungimento di certi obiettivi attraverso la </a:t>
            </a:r>
          </a:p>
          <a:p>
            <a:pPr marL="319926" algn="just">
              <a:lnSpc>
                <a:spcPts val="3398"/>
              </a:lnSpc>
              <a:spcBef>
                <a:spcPts val="190"/>
              </a:spcBef>
              <a:spcAft>
                <a:spcPts val="11805"/>
              </a:spcAft>
            </a:pPr>
            <a:r>
              <a:rPr lang="it-IT" sz="3000" spc="-5">
                <a:solidFill>
                  <a:srgbClr val="000000"/>
                </a:solidFill>
                <a:latin typeface="Arial" panose="02020603050405020304" pitchFamily="2"/>
              </a:rPr>
              <a:t>quantificazione delle risorse occorrenti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egnaposto testo 5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31" name="Image.jpg"/>
          <p:cNvPicPr/>
          <p:nvPr/>
        </p:nvPicPr>
        <p:blipFill>
          <a:blip r:embed="rId2"/>
          <a:stretch>
            <a:fillRect/>
          </a:stretch>
        </p:blipFill>
        <p:spPr>
          <a:xfrm>
            <a:off x="8924292" y="502920"/>
            <a:ext cx="795655" cy="1298575"/>
          </a:xfrm>
          <a:prstGeom prst="rect">
            <a:avLst/>
          </a:prstGeom>
        </p:spPr>
      </p:pic>
      <p:graphicFrame>
        <p:nvGraphicFramePr>
          <p:cNvPr id="530" name="table 530"/>
          <p:cNvGraphicFramePr>
            <a:graphicFrameLocks noGrp="1"/>
          </p:cNvGraphicFramePr>
          <p:nvPr/>
        </p:nvGraphicFramePr>
        <p:xfrm>
          <a:off x="1344295" y="487681"/>
          <a:ext cx="8458200" cy="219770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2099910">
                <a:tc>
                  <a:txBody>
                    <a:bodyPr/>
                    <a:lstStyle/>
                    <a:p>
                      <a:pPr marL="0" marR="5029200" indent="0" algn="r">
                        <a:lnSpc>
                          <a:spcPts val="5000"/>
                        </a:lnSpc>
                        <a:spcBef>
                          <a:spcPts val="4785"/>
                        </a:spcBef>
                        <a:spcAft>
                          <a:spcPts val="2255"/>
                        </a:spcAft>
                      </a:pPr>
                      <a:r>
                        <a:rPr lang="it-IT" sz="4400" b="1" spc="-105">
                          <a:solidFill>
                            <a:srgbClr val="FF0000"/>
                          </a:solidFill>
                          <a:latin typeface="Arial" panose="02020603050405020304" pitchFamily="2"/>
                        </a:rPr>
                        <a:t>Il Budget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32" name="Segnaposto testo 531"/>
          <p:cNvSpPr>
            <a:spLocks noGrp="1"/>
          </p:cNvSpPr>
          <p:nvPr>
            <p:ph type="body" idx="10"/>
          </p:nvPr>
        </p:nvSpPr>
        <p:spPr>
          <a:xfrm>
            <a:off x="1344295" y="2030094"/>
            <a:ext cx="8458200" cy="5181601"/>
          </a:xfrm>
          <a:prstGeom prst="rect">
            <a:avLst/>
          </a:prstGeom>
          <a:noFill/>
          <a:ln w="0" cmpd="sng">
            <a:noFill/>
            <a:prstDash val="solid"/>
          </a:ln>
        </p:spPr>
        <p:txBody>
          <a:bodyPr vert="horz" lIns="0" tIns="92043" rIns="0" bIns="0" anchor="t"/>
          <a:lstStyle/>
          <a:p>
            <a:pPr indent="319926" algn="just">
              <a:lnSpc>
                <a:spcPts val="3599"/>
              </a:lnSpc>
              <a:buFont typeface="Symbol"/>
              <a:buChar char="·"/>
            </a:pPr>
            <a:r>
              <a:rPr lang="it-IT" sz="3000">
                <a:solidFill>
                  <a:srgbClr val="000000"/>
                </a:solidFill>
                <a:latin typeface="Arial" panose="02020603050405020304" pitchFamily="2"/>
              </a:rPr>
              <a:t>Obbliga tutte le aree aziendali a riflettere </a:t>
            </a:r>
          </a:p>
          <a:p>
            <a:pPr marL="319926" algn="just">
              <a:lnSpc>
                <a:spcPts val="3599"/>
              </a:lnSpc>
            </a:pPr>
            <a:r>
              <a:rPr lang="it-IT" sz="3000" spc="-5">
                <a:solidFill>
                  <a:srgbClr val="000000"/>
                </a:solidFill>
                <a:latin typeface="Arial" panose="02020603050405020304" pitchFamily="2"/>
              </a:rPr>
              <a:t>sulle attività di propria competenza, </a:t>
            </a:r>
          </a:p>
          <a:p>
            <a:pPr marL="319926" algn="just">
              <a:lnSpc>
                <a:spcPts val="3599"/>
              </a:lnSpc>
            </a:pPr>
            <a:r>
              <a:rPr lang="it-IT" sz="3000" spc="-5">
                <a:solidFill>
                  <a:srgbClr val="000000"/>
                </a:solidFill>
                <a:latin typeface="Arial" panose="02020603050405020304" pitchFamily="2"/>
              </a:rPr>
              <a:t>impostare programmi e monitorare (controllo </a:t>
            </a:r>
          </a:p>
          <a:p>
            <a:pPr marL="319926" algn="just">
              <a:lnSpc>
                <a:spcPts val="3599"/>
              </a:lnSpc>
            </a:pPr>
            <a:r>
              <a:rPr lang="it-IT" sz="3000" spc="-5">
                <a:solidFill>
                  <a:srgbClr val="000000"/>
                </a:solidFill>
                <a:latin typeface="Arial" panose="02020603050405020304" pitchFamily="2"/>
              </a:rPr>
              <a:t>continuo) le attività </a:t>
            </a:r>
          </a:p>
          <a:p>
            <a:pPr indent="319926" algn="just">
              <a:lnSpc>
                <a:spcPts val="3599"/>
              </a:lnSpc>
              <a:spcBef>
                <a:spcPts val="720"/>
              </a:spcBef>
              <a:buFont typeface="Symbol"/>
              <a:buChar char="·"/>
            </a:pPr>
            <a:r>
              <a:rPr lang="it-IT" sz="3000">
                <a:solidFill>
                  <a:srgbClr val="000000"/>
                </a:solidFill>
                <a:latin typeface="Arial" panose="02020603050405020304" pitchFamily="2"/>
              </a:rPr>
              <a:t>Promuove la comunicazione fra le diverse </a:t>
            </a:r>
          </a:p>
          <a:p>
            <a:pPr marL="319926" algn="just">
              <a:lnSpc>
                <a:spcPts val="3599"/>
              </a:lnSpc>
            </a:pPr>
            <a:r>
              <a:rPr lang="it-IT" sz="3000" spc="-5">
                <a:solidFill>
                  <a:srgbClr val="000000"/>
                </a:solidFill>
                <a:latin typeface="Arial" panose="02020603050405020304" pitchFamily="2"/>
              </a:rPr>
              <a:t>aree aziendali e la mediazione fra fabbisogni </a:t>
            </a:r>
          </a:p>
          <a:p>
            <a:pPr marL="319926" algn="just">
              <a:lnSpc>
                <a:spcPts val="3599"/>
              </a:lnSpc>
            </a:pPr>
            <a:r>
              <a:rPr lang="it-IT" sz="3000" spc="-21">
                <a:solidFill>
                  <a:srgbClr val="000000"/>
                </a:solidFill>
                <a:latin typeface="Arial" panose="02020603050405020304" pitchFamily="2"/>
              </a:rPr>
              <a:t>contrastanti </a:t>
            </a:r>
          </a:p>
          <a:p>
            <a:pPr indent="319926" algn="just">
              <a:lnSpc>
                <a:spcPts val="3599"/>
              </a:lnSpc>
              <a:spcBef>
                <a:spcPts val="720"/>
              </a:spcBef>
              <a:buFont typeface="Symbol"/>
              <a:buChar char="·"/>
            </a:pPr>
            <a:r>
              <a:rPr lang="it-IT" sz="3000">
                <a:solidFill>
                  <a:srgbClr val="000000"/>
                </a:solidFill>
                <a:latin typeface="Arial" panose="02020603050405020304" pitchFamily="2"/>
              </a:rPr>
              <a:t>Fornisce criteri di valutazione delle </a:t>
            </a:r>
          </a:p>
          <a:p>
            <a:pPr marL="319926" algn="just">
              <a:lnSpc>
                <a:spcPts val="3599"/>
              </a:lnSpc>
              <a:spcAft>
                <a:spcPts val="6183"/>
              </a:spcAft>
            </a:pPr>
            <a:r>
              <a:rPr lang="it-IT" sz="3000" spc="-15">
                <a:solidFill>
                  <a:srgbClr val="000000"/>
                </a:solidFill>
                <a:latin typeface="Arial" panose="02020603050405020304" pitchFamily="2"/>
              </a:rPr>
              <a:t>performance condivisi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egnaposto testo 5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39" name="Image.jpg"/>
          <p:cNvPicPr/>
          <p:nvPr/>
        </p:nvPicPr>
        <p:blipFill>
          <a:blip r:embed="rId2"/>
          <a:stretch>
            <a:fillRect/>
          </a:stretch>
        </p:blipFill>
        <p:spPr>
          <a:xfrm>
            <a:off x="8924292" y="502920"/>
            <a:ext cx="795655" cy="1298575"/>
          </a:xfrm>
          <a:prstGeom prst="rect">
            <a:avLst/>
          </a:prstGeom>
        </p:spPr>
      </p:pic>
      <p:graphicFrame>
        <p:nvGraphicFramePr>
          <p:cNvPr id="538" name="table 538"/>
          <p:cNvGraphicFramePr>
            <a:graphicFrameLocks noGrp="1"/>
          </p:cNvGraphicFramePr>
          <p:nvPr/>
        </p:nvGraphicFramePr>
        <p:xfrm>
          <a:off x="1341121" y="487681"/>
          <a:ext cx="8382001" cy="2197700"/>
        </p:xfrm>
        <a:graphic>
          <a:graphicData uri="http://schemas.openxmlformats.org/drawingml/2006/table">
            <a:tbl>
              <a:tblPr/>
              <a:tblGrid>
                <a:gridCol w="73945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2099910">
                <a:tc>
                  <a:txBody>
                    <a:bodyPr/>
                    <a:lstStyle/>
                    <a:p>
                      <a:pPr marL="0" marR="5029200" indent="0" algn="r">
                        <a:lnSpc>
                          <a:spcPts val="5000"/>
                        </a:lnSpc>
                        <a:spcBef>
                          <a:spcPts val="4785"/>
                        </a:spcBef>
                        <a:spcAft>
                          <a:spcPts val="2255"/>
                        </a:spcAft>
                      </a:pPr>
                      <a:r>
                        <a:rPr lang="it-IT" sz="4400" b="1" spc="-100">
                          <a:solidFill>
                            <a:srgbClr val="FF0000"/>
                          </a:solidFill>
                          <a:latin typeface="Arial" panose="02020603050405020304" pitchFamily="2"/>
                        </a:rPr>
                        <a:t>Il Budget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40" name="Segnaposto testo 539"/>
          <p:cNvSpPr>
            <a:spLocks noGrp="1"/>
          </p:cNvSpPr>
          <p:nvPr>
            <p:ph type="body" idx="10"/>
          </p:nvPr>
        </p:nvSpPr>
        <p:spPr>
          <a:xfrm>
            <a:off x="1341121" y="2062480"/>
            <a:ext cx="8382000" cy="5149215"/>
          </a:xfrm>
          <a:prstGeom prst="rect">
            <a:avLst/>
          </a:prstGeom>
          <a:noFill/>
          <a:ln w="0" cmpd="sng">
            <a:noFill/>
            <a:prstDash val="solid"/>
          </a:ln>
        </p:spPr>
        <p:txBody>
          <a:bodyPr vert="horz" lIns="0" tIns="55860" rIns="0" bIns="0" anchor="t"/>
          <a:lstStyle/>
          <a:p>
            <a:pPr marL="319926" algn="just">
              <a:lnSpc>
                <a:spcPts val="2498"/>
              </a:lnSpc>
            </a:pPr>
            <a:r>
              <a:rPr lang="it-IT" sz="2600" spc="-5">
                <a:solidFill>
                  <a:srgbClr val="000000"/>
                </a:solidFill>
                <a:latin typeface="Arial" panose="02020603050405020304" pitchFamily="2"/>
              </a:rPr>
              <a:t>E’ un documento formale risultante di un processo di </a:t>
            </a:r>
          </a:p>
          <a:p>
            <a:pPr marL="319926" algn="just">
              <a:lnSpc>
                <a:spcPts val="2498"/>
              </a:lnSpc>
              <a:spcBef>
                <a:spcPts val="5"/>
              </a:spcBef>
            </a:pPr>
            <a:r>
              <a:rPr lang="it-IT" sz="2600">
                <a:solidFill>
                  <a:srgbClr val="000000"/>
                </a:solidFill>
                <a:latin typeface="Arial" panose="02020603050405020304" pitchFamily="2"/>
              </a:rPr>
              <a:t>elaborazione che dura alcuni mesi, durante i quali, </a:t>
            </a:r>
          </a:p>
          <a:p>
            <a:pPr marL="319926" algn="just">
              <a:lnSpc>
                <a:spcPts val="2498"/>
              </a:lnSpc>
            </a:pPr>
            <a:r>
              <a:rPr lang="it-IT" sz="2600">
                <a:solidFill>
                  <a:srgbClr val="000000"/>
                </a:solidFill>
                <a:latin typeface="Arial" panose="02020603050405020304" pitchFamily="2"/>
              </a:rPr>
              <a:t>mediante un processo continuo di approssimazione </a:t>
            </a:r>
          </a:p>
          <a:p>
            <a:pPr marL="319926" algn="just">
              <a:lnSpc>
                <a:spcPts val="2498"/>
              </a:lnSpc>
            </a:pPr>
            <a:r>
              <a:rPr lang="it-IT" sz="2600" spc="-15">
                <a:solidFill>
                  <a:srgbClr val="000000"/>
                </a:solidFill>
                <a:latin typeface="Arial" panose="02020603050405020304" pitchFamily="2"/>
              </a:rPr>
              <a:t>progressiva </a:t>
            </a:r>
          </a:p>
          <a:p>
            <a:pPr indent="319926" algn="just">
              <a:lnSpc>
                <a:spcPts val="2498"/>
              </a:lnSpc>
              <a:spcBef>
                <a:spcPts val="625"/>
              </a:spcBef>
              <a:buFont typeface="Symbol"/>
              <a:buChar char="·"/>
            </a:pPr>
            <a:r>
              <a:rPr lang="it-IT" sz="2600">
                <a:solidFill>
                  <a:srgbClr val="000000"/>
                </a:solidFill>
                <a:latin typeface="Arial" panose="02020603050405020304" pitchFamily="2"/>
              </a:rPr>
              <a:t>Si indicano gli obiettivi aziendali del periodo </a:t>
            </a:r>
          </a:p>
          <a:p>
            <a:pPr indent="319926" algn="just">
              <a:lnSpc>
                <a:spcPts val="2498"/>
              </a:lnSpc>
              <a:spcBef>
                <a:spcPts val="625"/>
              </a:spcBef>
              <a:buFont typeface="Symbol"/>
              <a:buChar char="·"/>
            </a:pPr>
            <a:r>
              <a:rPr lang="it-IT" sz="2600">
                <a:solidFill>
                  <a:srgbClr val="000000"/>
                </a:solidFill>
                <a:latin typeface="Arial" panose="02020603050405020304" pitchFamily="2"/>
              </a:rPr>
              <a:t>Si indicano le risorse aziendali disponibili </a:t>
            </a:r>
          </a:p>
          <a:p>
            <a:pPr indent="319926" algn="just">
              <a:lnSpc>
                <a:spcPts val="2498"/>
              </a:lnSpc>
              <a:spcBef>
                <a:spcPts val="625"/>
              </a:spcBef>
              <a:buFont typeface="Symbol"/>
              <a:buChar char="·"/>
            </a:pPr>
            <a:r>
              <a:rPr lang="it-IT" sz="2600">
                <a:solidFill>
                  <a:srgbClr val="000000"/>
                </a:solidFill>
                <a:latin typeface="Arial" panose="02020603050405020304" pitchFamily="2"/>
              </a:rPr>
              <a:t>Si definiscono programmi e progetti </a:t>
            </a:r>
          </a:p>
          <a:p>
            <a:pPr indent="319926" algn="just">
              <a:lnSpc>
                <a:spcPts val="2498"/>
              </a:lnSpc>
              <a:spcBef>
                <a:spcPts val="625"/>
              </a:spcBef>
              <a:buFont typeface="Symbol"/>
              <a:buChar char="·"/>
            </a:pPr>
            <a:r>
              <a:rPr lang="it-IT" sz="2600">
                <a:solidFill>
                  <a:srgbClr val="000000"/>
                </a:solidFill>
                <a:latin typeface="Arial" panose="02020603050405020304" pitchFamily="2"/>
              </a:rPr>
              <a:t>Si quantificano i fabbisogni di risorse </a:t>
            </a:r>
          </a:p>
          <a:p>
            <a:pPr indent="319926" algn="just">
              <a:lnSpc>
                <a:spcPts val="2498"/>
              </a:lnSpc>
              <a:spcBef>
                <a:spcPts val="625"/>
              </a:spcBef>
              <a:buFont typeface="Symbol"/>
              <a:buChar char="·"/>
            </a:pPr>
            <a:r>
              <a:rPr lang="it-IT" sz="2600">
                <a:solidFill>
                  <a:srgbClr val="000000"/>
                </a:solidFill>
                <a:latin typeface="Arial" panose="02020603050405020304" pitchFamily="2"/>
              </a:rPr>
              <a:t>Si definiscono, e si pesano, i risultati attesi </a:t>
            </a:r>
          </a:p>
          <a:p>
            <a:pPr marL="319926" algn="just">
              <a:lnSpc>
                <a:spcPts val="2498"/>
              </a:lnSpc>
              <a:spcBef>
                <a:spcPts val="625"/>
              </a:spcBef>
            </a:pPr>
            <a:r>
              <a:rPr lang="it-IT" sz="2600">
                <a:solidFill>
                  <a:srgbClr val="000000"/>
                </a:solidFill>
                <a:latin typeface="Arial" panose="02020603050405020304" pitchFamily="2"/>
              </a:rPr>
              <a:t>ed al termine, raggiunta la condivisione, si </a:t>
            </a:r>
          </a:p>
          <a:p>
            <a:pPr marL="319926" algn="just">
              <a:lnSpc>
                <a:spcPts val="2498"/>
              </a:lnSpc>
              <a:spcAft>
                <a:spcPts val="8852"/>
              </a:spcAft>
            </a:pPr>
            <a:r>
              <a:rPr lang="it-IT" sz="2600">
                <a:solidFill>
                  <a:srgbClr val="000000"/>
                </a:solidFill>
                <a:latin typeface="Arial" panose="02020603050405020304" pitchFamily="2"/>
              </a:rPr>
              <a:t>sottoscrive il documento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egnaposto testo 5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47" name="Image.jpg"/>
          <p:cNvPicPr/>
          <p:nvPr/>
        </p:nvPicPr>
        <p:blipFill>
          <a:blip r:embed="rId2"/>
          <a:stretch>
            <a:fillRect/>
          </a:stretch>
        </p:blipFill>
        <p:spPr>
          <a:xfrm>
            <a:off x="8924292" y="502920"/>
            <a:ext cx="795655" cy="1298575"/>
          </a:xfrm>
          <a:prstGeom prst="rect">
            <a:avLst/>
          </a:prstGeom>
        </p:spPr>
      </p:pic>
      <p:graphicFrame>
        <p:nvGraphicFramePr>
          <p:cNvPr id="546" name="table 546"/>
          <p:cNvGraphicFramePr>
            <a:graphicFrameLocks noGrp="1"/>
          </p:cNvGraphicFramePr>
          <p:nvPr/>
        </p:nvGraphicFramePr>
        <p:xfrm>
          <a:off x="1335406" y="487681"/>
          <a:ext cx="8458200" cy="1639570"/>
        </p:xfrm>
        <a:graphic>
          <a:graphicData uri="http://schemas.openxmlformats.org/drawingml/2006/table">
            <a:tbl>
              <a:tblPr/>
              <a:tblGrid>
                <a:gridCol w="7400290">
                  <a:extLst>
                    <a:ext uri="{9D8B030D-6E8A-4147-A177-3AD203B41FA5}">
                      <a16:colId xmlns:a16="http://schemas.microsoft.com/office/drawing/2014/main" val="20000"/>
                    </a:ext>
                  </a:extLst>
                </a:gridCol>
                <a:gridCol w="1057910">
                  <a:extLst>
                    <a:ext uri="{9D8B030D-6E8A-4147-A177-3AD203B41FA5}">
                      <a16:colId xmlns:a16="http://schemas.microsoft.com/office/drawing/2014/main" val="20001"/>
                    </a:ext>
                  </a:extLst>
                </a:gridCol>
              </a:tblGrid>
              <a:tr h="1541780">
                <a:tc>
                  <a:txBody>
                    <a:bodyPr/>
                    <a:lstStyle/>
                    <a:p>
                      <a:pPr marL="0" marR="4312920" indent="0" algn="r">
                        <a:lnSpc>
                          <a:spcPts val="5000"/>
                        </a:lnSpc>
                        <a:spcBef>
                          <a:spcPts val="4785"/>
                        </a:spcBef>
                        <a:spcAft>
                          <a:spcPts val="2305"/>
                        </a:spcAft>
                      </a:pPr>
                      <a:r>
                        <a:rPr lang="it-IT" sz="4400" b="1" spc="-80">
                          <a:solidFill>
                            <a:srgbClr val="FF0000"/>
                          </a:solidFill>
                          <a:latin typeface="Arial" panose="02020603050405020304" pitchFamily="2"/>
                        </a:rPr>
                        <a:t>Gli Obiettivi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48" name="Segnaposto testo 547"/>
          <p:cNvSpPr>
            <a:spLocks noGrp="1"/>
          </p:cNvSpPr>
          <p:nvPr>
            <p:ph type="body" idx="10"/>
          </p:nvPr>
        </p:nvSpPr>
        <p:spPr>
          <a:xfrm>
            <a:off x="1335406" y="2672715"/>
            <a:ext cx="8458200" cy="4538980"/>
          </a:xfrm>
          <a:prstGeom prst="rect">
            <a:avLst/>
          </a:prstGeom>
          <a:noFill/>
          <a:ln w="0" cmpd="sng">
            <a:noFill/>
            <a:prstDash val="solid"/>
          </a:ln>
        </p:spPr>
        <p:txBody>
          <a:bodyPr vert="horz" lIns="0" tIns="0" rIns="0" bIns="0" anchor="t"/>
          <a:lstStyle/>
          <a:p>
            <a:pPr marL="319926" algn="just">
              <a:lnSpc>
                <a:spcPts val="3599"/>
              </a:lnSpc>
            </a:pPr>
            <a:r>
              <a:rPr lang="it-IT" sz="3000" spc="-5">
                <a:solidFill>
                  <a:srgbClr val="000000"/>
                </a:solidFill>
                <a:latin typeface="Arial" panose="02020603050405020304" pitchFamily="2"/>
              </a:rPr>
              <a:t>Il livello di raggiungimento degli obiettivi viene </a:t>
            </a:r>
          </a:p>
          <a:p>
            <a:pPr marL="319926" algn="just">
              <a:lnSpc>
                <a:spcPts val="3599"/>
              </a:lnSpc>
            </a:pPr>
            <a:r>
              <a:rPr lang="it-IT" sz="3000">
                <a:solidFill>
                  <a:srgbClr val="000000"/>
                </a:solidFill>
                <a:latin typeface="Arial" panose="02020603050405020304" pitchFamily="2"/>
              </a:rPr>
              <a:t>monitorato e rilevato trimestralmente per </a:t>
            </a:r>
          </a:p>
          <a:p>
            <a:pPr marL="319926" algn="just">
              <a:lnSpc>
                <a:spcPts val="3599"/>
              </a:lnSpc>
            </a:pPr>
            <a:r>
              <a:rPr lang="it-IT" sz="3000" spc="-10">
                <a:solidFill>
                  <a:srgbClr val="000000"/>
                </a:solidFill>
                <a:latin typeface="Arial" panose="02020603050405020304" pitchFamily="2"/>
              </a:rPr>
              <a:t>introdurre eventuali elementi correttivi. </a:t>
            </a:r>
          </a:p>
          <a:p>
            <a:pPr marL="319926" algn="just">
              <a:lnSpc>
                <a:spcPts val="3599"/>
              </a:lnSpc>
              <a:spcBef>
                <a:spcPts val="720"/>
              </a:spcBef>
            </a:pPr>
            <a:r>
              <a:rPr lang="it-IT" sz="3000" spc="-10">
                <a:solidFill>
                  <a:srgbClr val="000000"/>
                </a:solidFill>
                <a:latin typeface="Arial" panose="02020603050405020304" pitchFamily="2"/>
              </a:rPr>
              <a:t>Il raggiungimento determina la </a:t>
            </a:r>
          </a:p>
          <a:p>
            <a:pPr marL="319926" algn="just">
              <a:lnSpc>
                <a:spcPts val="3599"/>
              </a:lnSpc>
            </a:pPr>
            <a:r>
              <a:rPr lang="it-IT" sz="3000" spc="-5">
                <a:solidFill>
                  <a:srgbClr val="000000"/>
                </a:solidFill>
                <a:latin typeface="Arial" panose="02020603050405020304" pitchFamily="2"/>
              </a:rPr>
              <a:t>corresponsione di un incentivo economico e </a:t>
            </a:r>
          </a:p>
          <a:p>
            <a:pPr marL="319926" algn="just">
              <a:lnSpc>
                <a:spcPts val="3599"/>
              </a:lnSpc>
            </a:pPr>
            <a:r>
              <a:rPr lang="it-IT" sz="3000" spc="-5">
                <a:solidFill>
                  <a:srgbClr val="000000"/>
                </a:solidFill>
                <a:latin typeface="Arial" panose="02020603050405020304" pitchFamily="2"/>
              </a:rPr>
              <a:t>concorre alla valutazione dei dirigenti al fine </a:t>
            </a:r>
          </a:p>
          <a:p>
            <a:pPr marL="319926" algn="just">
              <a:lnSpc>
                <a:spcPts val="3599"/>
              </a:lnSpc>
              <a:spcAft>
                <a:spcPts val="9776"/>
              </a:spcAft>
            </a:pPr>
            <a:r>
              <a:rPr lang="it-IT" sz="3000" spc="-5">
                <a:solidFill>
                  <a:srgbClr val="000000"/>
                </a:solidFill>
                <a:latin typeface="Arial" panose="02020603050405020304" pitchFamily="2"/>
              </a:rPr>
              <a:t>della conferma degli incarichi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egnaposto testo 5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55" name="Image.jpg"/>
          <p:cNvPicPr/>
          <p:nvPr/>
        </p:nvPicPr>
        <p:blipFill>
          <a:blip r:embed="rId2"/>
          <a:stretch>
            <a:fillRect/>
          </a:stretch>
        </p:blipFill>
        <p:spPr>
          <a:xfrm>
            <a:off x="8924292" y="502920"/>
            <a:ext cx="795655" cy="1298575"/>
          </a:xfrm>
          <a:prstGeom prst="rect">
            <a:avLst/>
          </a:prstGeom>
        </p:spPr>
      </p:pic>
      <p:graphicFrame>
        <p:nvGraphicFramePr>
          <p:cNvPr id="554" name="table 554"/>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56" name="Segnaposto testo 555"/>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p>
            <a:pPr algn="just">
              <a:lnSpc>
                <a:spcPts val="3998"/>
              </a:lnSpc>
            </a:pPr>
            <a:r>
              <a:rPr lang="it-IT" sz="3700" b="1" spc="-10">
                <a:solidFill>
                  <a:srgbClr val="009999"/>
                </a:solidFill>
                <a:latin typeface="Arial" panose="02020603050405020304" pitchFamily="2"/>
              </a:rPr>
              <a:t>Controllo di Gestione </a:t>
            </a:r>
          </a:p>
          <a:p>
            <a:pPr marL="319926" algn="just">
              <a:lnSpc>
                <a:spcPts val="3599"/>
              </a:lnSpc>
              <a:spcBef>
                <a:spcPts val="724"/>
              </a:spcBef>
            </a:pPr>
            <a:r>
              <a:rPr lang="it-IT" sz="3000" spc="-5">
                <a:solidFill>
                  <a:srgbClr val="000000"/>
                </a:solidFill>
                <a:latin typeface="Arial" panose="02020603050405020304" pitchFamily="2"/>
              </a:rPr>
              <a:t>Sistema direzionale con cui i managers </a:t>
            </a:r>
          </a:p>
          <a:p>
            <a:pPr marL="319926" algn="just">
              <a:lnSpc>
                <a:spcPts val="3599"/>
              </a:lnSpc>
            </a:pPr>
            <a:r>
              <a:rPr lang="it-IT" sz="3000">
                <a:solidFill>
                  <a:srgbClr val="000000"/>
                </a:solidFill>
                <a:latin typeface="Arial" panose="02020603050405020304" pitchFamily="2"/>
              </a:rPr>
              <a:t>- ai vari livelli e ciascuno per il proprio - </a:t>
            </a:r>
          </a:p>
          <a:p>
            <a:pPr marL="319926" algn="just">
              <a:lnSpc>
                <a:spcPts val="3599"/>
              </a:lnSpc>
            </a:pPr>
            <a:r>
              <a:rPr lang="it-IT" sz="3000" spc="-5">
                <a:solidFill>
                  <a:srgbClr val="000000"/>
                </a:solidFill>
                <a:latin typeface="Arial" panose="02020603050405020304" pitchFamily="2"/>
              </a:rPr>
              <a:t>si accertano che la gestione si svolga in </a:t>
            </a:r>
          </a:p>
          <a:p>
            <a:pPr marL="319926" algn="just">
              <a:lnSpc>
                <a:spcPts val="3599"/>
              </a:lnSpc>
            </a:pPr>
            <a:r>
              <a:rPr lang="it-IT" sz="3000" spc="-5">
                <a:solidFill>
                  <a:srgbClr val="000000"/>
                </a:solidFill>
                <a:latin typeface="Arial" panose="02020603050405020304" pitchFamily="2"/>
              </a:rPr>
              <a:t>condizioni di efficienze ed efficacia in modo </a:t>
            </a:r>
          </a:p>
          <a:p>
            <a:pPr marL="319926" algn="just">
              <a:lnSpc>
                <a:spcPts val="3599"/>
              </a:lnSpc>
            </a:pPr>
            <a:r>
              <a:rPr lang="it-IT" sz="3000" spc="-5">
                <a:solidFill>
                  <a:srgbClr val="000000"/>
                </a:solidFill>
                <a:latin typeface="Arial" panose="02020603050405020304" pitchFamily="2"/>
              </a:rPr>
              <a:t>da permettere il raggiungimento degli obiettivi </a:t>
            </a:r>
          </a:p>
          <a:p>
            <a:pPr marL="319926" algn="just">
              <a:lnSpc>
                <a:spcPts val="3599"/>
              </a:lnSpc>
            </a:pPr>
            <a:r>
              <a:rPr lang="it-IT" sz="3000" spc="-10">
                <a:solidFill>
                  <a:srgbClr val="000000"/>
                </a:solidFill>
                <a:latin typeface="Arial" panose="02020603050405020304" pitchFamily="2"/>
              </a:rPr>
              <a:t>prestabiliti ed esplicitati in sede di </a:t>
            </a:r>
          </a:p>
          <a:p>
            <a:pPr marL="319926" algn="just">
              <a:lnSpc>
                <a:spcPts val="3599"/>
              </a:lnSpc>
            </a:pPr>
            <a:r>
              <a:rPr lang="it-IT" sz="3000" spc="-10">
                <a:solidFill>
                  <a:srgbClr val="000000"/>
                </a:solidFill>
                <a:latin typeface="Arial" panose="02020603050405020304" pitchFamily="2"/>
              </a:rPr>
              <a:t>pianificazione strategica e di </a:t>
            </a:r>
          </a:p>
          <a:p>
            <a:pPr marL="319926" algn="just">
              <a:lnSpc>
                <a:spcPts val="3599"/>
              </a:lnSpc>
              <a:spcAft>
                <a:spcPts val="6188"/>
              </a:spcAft>
            </a:pPr>
            <a:r>
              <a:rPr lang="it-IT" sz="3000" spc="-15">
                <a:solidFill>
                  <a:srgbClr val="000000"/>
                </a:solidFill>
                <a:latin typeface="Arial" panose="02020603050405020304" pitchFamily="2"/>
              </a:rPr>
              <a:t>programmazione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egnaposto testo 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5" name="Image.jpg"/>
          <p:cNvPicPr/>
          <p:nvPr/>
        </p:nvPicPr>
        <p:blipFill>
          <a:blip r:embed="rId2"/>
          <a:stretch>
            <a:fillRect/>
          </a:stretch>
        </p:blipFill>
        <p:spPr>
          <a:xfrm>
            <a:off x="8924292" y="502920"/>
            <a:ext cx="795655" cy="1298575"/>
          </a:xfrm>
          <a:prstGeom prst="rect">
            <a:avLst/>
          </a:prstGeom>
        </p:spPr>
      </p:pic>
      <p:graphicFrame>
        <p:nvGraphicFramePr>
          <p:cNvPr id="54" name="table 54"/>
          <p:cNvGraphicFramePr>
            <a:graphicFrameLocks noGrp="1"/>
          </p:cNvGraphicFramePr>
          <p:nvPr/>
        </p:nvGraphicFramePr>
        <p:xfrm>
          <a:off x="1307465" y="487681"/>
          <a:ext cx="8458201" cy="1639570"/>
        </p:xfrm>
        <a:graphic>
          <a:graphicData uri="http://schemas.openxmlformats.org/drawingml/2006/table">
            <a:tbl>
              <a:tblPr/>
              <a:tblGrid>
                <a:gridCol w="7428231">
                  <a:extLst>
                    <a:ext uri="{9D8B030D-6E8A-4147-A177-3AD203B41FA5}">
                      <a16:colId xmlns:a16="http://schemas.microsoft.com/office/drawing/2014/main" val="20000"/>
                    </a:ext>
                  </a:extLst>
                </a:gridCol>
                <a:gridCol w="1029970">
                  <a:extLst>
                    <a:ext uri="{9D8B030D-6E8A-4147-A177-3AD203B41FA5}">
                      <a16:colId xmlns:a16="http://schemas.microsoft.com/office/drawing/2014/main" val="20001"/>
                    </a:ext>
                  </a:extLst>
                </a:gridCol>
              </a:tblGrid>
              <a:tr h="1541780">
                <a:tc>
                  <a:txBody>
                    <a:bodyPr/>
                    <a:lstStyle/>
                    <a:p>
                      <a:pPr marL="0" marR="2788920" indent="0" algn="r">
                        <a:lnSpc>
                          <a:spcPts val="5400"/>
                        </a:lnSpc>
                        <a:spcBef>
                          <a:spcPts val="4330"/>
                        </a:spcBef>
                        <a:spcAft>
                          <a:spcPts val="2305"/>
                        </a:spcAft>
                      </a:pPr>
                      <a:r>
                        <a:rPr lang="it-IT" sz="4900" b="1" spc="0">
                          <a:solidFill>
                            <a:srgbClr val="FF0000"/>
                          </a:solidFill>
                          <a:latin typeface="Arial" panose="02020603050405020304" pitchFamily="2"/>
                        </a:rPr>
                        <a:t>Verso la riforma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6" name="Segnaposto testo 55"/>
          <p:cNvSpPr>
            <a:spLocks noGrp="1"/>
          </p:cNvSpPr>
          <p:nvPr>
            <p:ph type="body" idx="10"/>
          </p:nvPr>
        </p:nvSpPr>
        <p:spPr>
          <a:xfrm>
            <a:off x="1307465" y="2098042"/>
            <a:ext cx="8458200" cy="5113655"/>
          </a:xfrm>
          <a:prstGeom prst="rect">
            <a:avLst/>
          </a:prstGeom>
          <a:noFill/>
          <a:ln w="0" cmpd="sng">
            <a:noFill/>
            <a:prstDash val="solid"/>
          </a:ln>
        </p:spPr>
        <p:txBody>
          <a:bodyPr vert="horz" lIns="0" tIns="0" rIns="0" bIns="0" anchor="t">
            <a:normAutofit fontScale="95000"/>
          </a:bodyPr>
          <a:lstStyle/>
          <a:p>
            <a:pPr marL="365632" algn="just">
              <a:lnSpc>
                <a:spcPts val="3599"/>
              </a:lnSpc>
            </a:pPr>
            <a:r>
              <a:rPr lang="it-IT" sz="3200" b="1" spc="-44">
                <a:solidFill>
                  <a:srgbClr val="009999"/>
                </a:solidFill>
                <a:latin typeface="Arial" panose="02020603050405020304" pitchFamily="2"/>
              </a:rPr>
              <a:t>Problemi </a:t>
            </a:r>
          </a:p>
          <a:p>
            <a:pPr marL="365632" algn="just">
              <a:lnSpc>
                <a:spcPts val="2798"/>
              </a:lnSpc>
              <a:spcBef>
                <a:spcPts val="635"/>
              </a:spcBef>
            </a:pPr>
            <a:r>
              <a:rPr lang="it-IT" sz="2600">
                <a:solidFill>
                  <a:srgbClr val="000000"/>
                </a:solidFill>
                <a:latin typeface="Arial" panose="02020603050405020304" pitchFamily="2"/>
              </a:rPr>
              <a:t>Pluralità di enti mutualistici e previdenziali, erogatori </a:t>
            </a:r>
          </a:p>
          <a:p>
            <a:pPr marL="365632" algn="just">
              <a:lnSpc>
                <a:spcPts val="2798"/>
              </a:lnSpc>
            </a:pPr>
            <a:r>
              <a:rPr lang="it-IT" sz="2600">
                <a:solidFill>
                  <a:srgbClr val="000000"/>
                </a:solidFill>
                <a:latin typeface="Arial" panose="02020603050405020304" pitchFamily="2"/>
              </a:rPr>
              <a:t>diretti ed indiretti di prestazioni sanitarie determina </a:t>
            </a:r>
          </a:p>
          <a:p>
            <a:pPr marL="365632" algn="just">
              <a:lnSpc>
                <a:spcPts val="2798"/>
              </a:lnSpc>
              <a:spcBef>
                <a:spcPts val="5"/>
              </a:spcBef>
            </a:pPr>
            <a:r>
              <a:rPr lang="it-IT" sz="2600" spc="-5">
                <a:solidFill>
                  <a:srgbClr val="000000"/>
                </a:solidFill>
                <a:latin typeface="Arial" panose="02020603050405020304" pitchFamily="2"/>
              </a:rPr>
              <a:t>un diversificato accesso alle prestazioni </a:t>
            </a:r>
          </a:p>
          <a:p>
            <a:pPr marL="365632" algn="just">
              <a:lnSpc>
                <a:spcPts val="2798"/>
              </a:lnSpc>
              <a:spcBef>
                <a:spcPts val="625"/>
              </a:spcBef>
            </a:pPr>
            <a:r>
              <a:rPr lang="it-IT" sz="2600" spc="-5">
                <a:solidFill>
                  <a:srgbClr val="000000"/>
                </a:solidFill>
                <a:latin typeface="Arial" panose="02020603050405020304" pitchFamily="2"/>
              </a:rPr>
              <a:t>Mancanza di una programmazione nazionale con </a:t>
            </a:r>
          </a:p>
          <a:p>
            <a:pPr marL="365632" algn="just">
              <a:lnSpc>
                <a:spcPts val="2798"/>
              </a:lnSpc>
              <a:spcBef>
                <a:spcPts val="5"/>
              </a:spcBef>
            </a:pPr>
            <a:r>
              <a:rPr lang="it-IT" sz="2600">
                <a:solidFill>
                  <a:srgbClr val="000000"/>
                </a:solidFill>
                <a:latin typeface="Arial" panose="02020603050405020304" pitchFamily="2"/>
              </a:rPr>
              <a:t>conseguenti squilibri nella e strutture e nelle </a:t>
            </a:r>
          </a:p>
          <a:p>
            <a:pPr marL="365632" algn="just">
              <a:lnSpc>
                <a:spcPts val="2798"/>
              </a:lnSpc>
              <a:spcBef>
                <a:spcPts val="5"/>
              </a:spcBef>
            </a:pPr>
            <a:r>
              <a:rPr lang="it-IT" sz="2600" spc="-10">
                <a:solidFill>
                  <a:srgbClr val="000000"/>
                </a:solidFill>
                <a:latin typeface="Arial" panose="02020603050405020304" pitchFamily="2"/>
              </a:rPr>
              <a:t>possibilità operative </a:t>
            </a:r>
          </a:p>
          <a:p>
            <a:pPr marL="365632" algn="just">
              <a:lnSpc>
                <a:spcPts val="3599"/>
              </a:lnSpc>
              <a:spcBef>
                <a:spcPts val="570"/>
              </a:spcBef>
            </a:pPr>
            <a:r>
              <a:rPr lang="it-IT" sz="3200" b="1" spc="-15">
                <a:solidFill>
                  <a:srgbClr val="009999"/>
                </a:solidFill>
                <a:latin typeface="Arial" panose="02020603050405020304" pitchFamily="2"/>
              </a:rPr>
              <a:t>Soluzione </a:t>
            </a:r>
          </a:p>
          <a:p>
            <a:pPr marL="365632" algn="just">
              <a:lnSpc>
                <a:spcPts val="2798"/>
              </a:lnSpc>
              <a:spcBef>
                <a:spcPts val="635"/>
              </a:spcBef>
            </a:pPr>
            <a:r>
              <a:rPr lang="it-IT" sz="2600">
                <a:solidFill>
                  <a:srgbClr val="000000"/>
                </a:solidFill>
                <a:latin typeface="Arial" panose="02020603050405020304" pitchFamily="2"/>
              </a:rPr>
              <a:t>Messa in liquidazione di tutti gli Enti mutualistici e </a:t>
            </a:r>
          </a:p>
          <a:p>
            <a:pPr marL="365632" algn="just">
              <a:lnSpc>
                <a:spcPts val="2798"/>
              </a:lnSpc>
              <a:spcAft>
                <a:spcPts val="8023"/>
              </a:spcAft>
            </a:pPr>
            <a:r>
              <a:rPr lang="it-IT" sz="2600">
                <a:solidFill>
                  <a:srgbClr val="000000"/>
                </a:solidFill>
                <a:latin typeface="Arial" panose="02020603050405020304" pitchFamily="2"/>
              </a:rPr>
              <a:t>creazione di un Servizio Sanitario Nazionale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egnaposto testo 5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63" name="Image.jpg"/>
          <p:cNvPicPr/>
          <p:nvPr/>
        </p:nvPicPr>
        <p:blipFill>
          <a:blip r:embed="rId2"/>
          <a:stretch>
            <a:fillRect/>
          </a:stretch>
        </p:blipFill>
        <p:spPr>
          <a:xfrm>
            <a:off x="8924292" y="502920"/>
            <a:ext cx="795655" cy="1298575"/>
          </a:xfrm>
          <a:prstGeom prst="rect">
            <a:avLst/>
          </a:prstGeom>
        </p:spPr>
      </p:pic>
      <p:graphicFrame>
        <p:nvGraphicFramePr>
          <p:cNvPr id="562" name="table 562"/>
          <p:cNvGraphicFramePr>
            <a:graphicFrameLocks noGrp="1"/>
          </p:cNvGraphicFramePr>
          <p:nvPr/>
        </p:nvGraphicFramePr>
        <p:xfrm>
          <a:off x="1350011" y="487681"/>
          <a:ext cx="8458200" cy="2407691"/>
        </p:xfrm>
        <a:graphic>
          <a:graphicData uri="http://schemas.openxmlformats.org/drawingml/2006/table">
            <a:tbl>
              <a:tblPr/>
              <a:tblGrid>
                <a:gridCol w="7385685">
                  <a:extLst>
                    <a:ext uri="{9D8B030D-6E8A-4147-A177-3AD203B41FA5}">
                      <a16:colId xmlns:a16="http://schemas.microsoft.com/office/drawing/2014/main" val="20000"/>
                    </a:ext>
                  </a:extLst>
                </a:gridCol>
                <a:gridCol w="1072515">
                  <a:extLst>
                    <a:ext uri="{9D8B030D-6E8A-4147-A177-3AD203B41FA5}">
                      <a16:colId xmlns:a16="http://schemas.microsoft.com/office/drawing/2014/main" val="20001"/>
                    </a:ext>
                  </a:extLst>
                </a:gridCol>
              </a:tblGrid>
              <a:tr h="2309901">
                <a:tc>
                  <a:txBody>
                    <a:bodyPr/>
                    <a:lstStyle/>
                    <a:p>
                      <a:pPr marL="0" marR="4065905" indent="0" algn="r">
                        <a:lnSpc>
                          <a:spcPts val="5500"/>
                        </a:lnSpc>
                        <a:spcBef>
                          <a:spcPts val="4330"/>
                        </a:spcBef>
                        <a:spcAft>
                          <a:spcPts val="2280"/>
                        </a:spcAft>
                      </a:pPr>
                      <a:r>
                        <a:rPr lang="it-IT" sz="4900" b="1" spc="-105">
                          <a:solidFill>
                            <a:srgbClr val="FF0000"/>
                          </a:solidFill>
                          <a:latin typeface="Arial" panose="02020603050405020304" pitchFamily="2"/>
                        </a:rPr>
                        <a:t>Il Reporting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64" name="Segnaposto testo 563"/>
          <p:cNvSpPr>
            <a:spLocks noGrp="1"/>
          </p:cNvSpPr>
          <p:nvPr>
            <p:ph type="body" idx="10"/>
          </p:nvPr>
        </p:nvSpPr>
        <p:spPr>
          <a:xfrm>
            <a:off x="1350011" y="2099312"/>
            <a:ext cx="8458200" cy="5112385"/>
          </a:xfrm>
          <a:prstGeom prst="rect">
            <a:avLst/>
          </a:prstGeom>
          <a:noFill/>
          <a:ln w="0" cmpd="sng">
            <a:noFill/>
            <a:prstDash val="solid"/>
          </a:ln>
        </p:spPr>
        <p:txBody>
          <a:bodyPr vert="horz" lIns="0" tIns="19678" rIns="0" bIns="0" anchor="t"/>
          <a:lstStyle/>
          <a:p>
            <a:pPr algn="just">
              <a:lnSpc>
                <a:spcPts val="3200"/>
              </a:lnSpc>
            </a:pPr>
            <a:r>
              <a:rPr lang="it-IT" sz="3000" spc="-15">
                <a:solidFill>
                  <a:srgbClr val="000000"/>
                </a:solidFill>
                <a:latin typeface="Arial" panose="02020603050405020304" pitchFamily="2"/>
              </a:rPr>
              <a:t>I Report si distinguono in </a:t>
            </a:r>
          </a:p>
          <a:p>
            <a:pPr algn="just">
              <a:lnSpc>
                <a:spcPts val="3200"/>
              </a:lnSpc>
              <a:spcBef>
                <a:spcPts val="720"/>
              </a:spcBef>
            </a:pPr>
            <a:r>
              <a:rPr lang="it-IT" sz="3000" b="1" spc="-10">
                <a:solidFill>
                  <a:srgbClr val="000000"/>
                </a:solidFill>
                <a:latin typeface="Arial" panose="02020603050405020304" pitchFamily="2"/>
              </a:rPr>
              <a:t>Finali </a:t>
            </a:r>
            <a:r>
              <a:rPr lang="it-IT" sz="3000" spc="-15">
                <a:solidFill>
                  <a:srgbClr val="000000"/>
                </a:solidFill>
                <a:latin typeface="Arial" panose="02020603050405020304" pitchFamily="2"/>
              </a:rPr>
              <a:t>o annuali, focalizzano i risultati e </a:t>
            </a:r>
          </a:p>
          <a:p>
            <a:pPr marL="319926" algn="just">
              <a:lnSpc>
                <a:spcPts val="3200"/>
              </a:lnSpc>
            </a:pPr>
            <a:r>
              <a:rPr lang="it-IT" sz="3000" spc="-5">
                <a:solidFill>
                  <a:srgbClr val="000000"/>
                </a:solidFill>
                <a:latin typeface="Arial" panose="02020603050405020304" pitchFamily="2"/>
              </a:rPr>
              <a:t>l’andamento dell’intero esercizio </a:t>
            </a:r>
          </a:p>
          <a:p>
            <a:pPr algn="just">
              <a:lnSpc>
                <a:spcPts val="3200"/>
              </a:lnSpc>
              <a:spcBef>
                <a:spcPts val="720"/>
              </a:spcBef>
            </a:pPr>
            <a:r>
              <a:rPr lang="it-IT" sz="3000" b="1" spc="-15">
                <a:solidFill>
                  <a:srgbClr val="000000"/>
                </a:solidFill>
                <a:latin typeface="Arial" panose="02020603050405020304" pitchFamily="2"/>
              </a:rPr>
              <a:t>Periodici</a:t>
            </a:r>
            <a:r>
              <a:rPr lang="it-IT" sz="3000" spc="-21">
                <a:solidFill>
                  <a:srgbClr val="000000"/>
                </a:solidFill>
                <a:latin typeface="Arial" panose="02020603050405020304" pitchFamily="2"/>
              </a:rPr>
              <a:t>, relativi ad un segmento temporale </a:t>
            </a:r>
          </a:p>
          <a:p>
            <a:pPr algn="just">
              <a:lnSpc>
                <a:spcPts val="3200"/>
              </a:lnSpc>
              <a:spcBef>
                <a:spcPts val="720"/>
              </a:spcBef>
            </a:pPr>
            <a:r>
              <a:rPr lang="it-IT" sz="3000" b="1" spc="-15">
                <a:solidFill>
                  <a:srgbClr val="000000"/>
                </a:solidFill>
                <a:latin typeface="Arial" panose="02020603050405020304" pitchFamily="2"/>
              </a:rPr>
              <a:t>Proiettivi</a:t>
            </a:r>
            <a:r>
              <a:rPr lang="it-IT" sz="3000" spc="-21">
                <a:solidFill>
                  <a:srgbClr val="000000"/>
                </a:solidFill>
                <a:latin typeface="Arial" panose="02020603050405020304" pitchFamily="2"/>
              </a:rPr>
              <a:t>, individuano sulla base dei dati </a:t>
            </a:r>
          </a:p>
          <a:p>
            <a:pPr marL="319926" algn="just">
              <a:lnSpc>
                <a:spcPts val="3200"/>
              </a:lnSpc>
              <a:spcAft>
                <a:spcPts val="18443"/>
              </a:spcAft>
            </a:pPr>
            <a:r>
              <a:rPr lang="it-IT" sz="3000" spc="-5">
                <a:solidFill>
                  <a:srgbClr val="000000"/>
                </a:solidFill>
                <a:latin typeface="Arial" panose="02020603050405020304" pitchFamily="2"/>
              </a:rPr>
              <a:t>disponibili il risultato finale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egnaposto testo 5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71" name="Image.jpg"/>
          <p:cNvPicPr/>
          <p:nvPr/>
        </p:nvPicPr>
        <p:blipFill>
          <a:blip r:embed="rId2"/>
          <a:stretch>
            <a:fillRect/>
          </a:stretch>
        </p:blipFill>
        <p:spPr>
          <a:xfrm>
            <a:off x="8924292" y="502920"/>
            <a:ext cx="795655" cy="1298575"/>
          </a:xfrm>
          <a:prstGeom prst="rect">
            <a:avLst/>
          </a:prstGeom>
        </p:spPr>
      </p:pic>
      <p:sp>
        <p:nvSpPr>
          <p:cNvPr id="568" name="Segnaposto testo 567"/>
          <p:cNvSpPr>
            <a:spLocks noGrp="1"/>
          </p:cNvSpPr>
          <p:nvPr>
            <p:ph type="body" idx="10"/>
          </p:nvPr>
        </p:nvSpPr>
        <p:spPr>
          <a:xfrm>
            <a:off x="1344295" y="350520"/>
            <a:ext cx="5842000" cy="1807210"/>
          </a:xfrm>
          <a:prstGeom prst="rect">
            <a:avLst/>
          </a:prstGeom>
          <a:noFill/>
          <a:ln w="0" cmpd="sng">
            <a:noFill/>
            <a:prstDash val="solid"/>
          </a:ln>
        </p:spPr>
        <p:txBody>
          <a:bodyPr vert="horz" lIns="0" tIns="686828" rIns="0" bIns="0" anchor="t"/>
          <a:lstStyle/>
          <a:p>
            <a:pPr algn="l">
              <a:lnSpc>
                <a:spcPts val="5498"/>
              </a:lnSpc>
              <a:spcAft>
                <a:spcPts val="3290"/>
              </a:spcAft>
            </a:pPr>
            <a:r>
              <a:rPr lang="it-IT" sz="4800" b="1" spc="-44">
                <a:solidFill>
                  <a:srgbClr val="FF0000"/>
                </a:solidFill>
                <a:latin typeface="Arial" panose="02020603050405020304" pitchFamily="2"/>
              </a:rPr>
              <a:t>Il Reporting </a:t>
            </a:r>
          </a:p>
        </p:txBody>
      </p:sp>
      <p:sp>
        <p:nvSpPr>
          <p:cNvPr id="569" name="Segnaposto testo 568"/>
          <p:cNvSpPr>
            <a:spLocks noGrp="1"/>
          </p:cNvSpPr>
          <p:nvPr>
            <p:ph type="body" idx="10"/>
          </p:nvPr>
        </p:nvSpPr>
        <p:spPr>
          <a:xfrm>
            <a:off x="1344295" y="2157732"/>
            <a:ext cx="5842000" cy="5053965"/>
          </a:xfrm>
          <a:prstGeom prst="rect">
            <a:avLst/>
          </a:prstGeom>
          <a:noFill/>
          <a:ln w="0" cmpd="sng">
            <a:noFill/>
            <a:prstDash val="solid"/>
          </a:ln>
        </p:spPr>
        <p:txBody>
          <a:bodyPr vert="horz" lIns="0" tIns="0" rIns="0" bIns="0" anchor="t"/>
          <a:lstStyle/>
          <a:p>
            <a:pPr algn="just">
              <a:lnSpc>
                <a:spcPts val="3998"/>
              </a:lnSpc>
            </a:pPr>
            <a:r>
              <a:rPr lang="it-IT" sz="3700" b="1" spc="-5">
                <a:solidFill>
                  <a:srgbClr val="009999"/>
                </a:solidFill>
                <a:latin typeface="Arial" panose="02020603050405020304" pitchFamily="2"/>
              </a:rPr>
              <a:t>Destinatari interni</a:t>
            </a:r>
            <a:r>
              <a:rPr lang="it-IT" sz="3000" spc="-5">
                <a:solidFill>
                  <a:srgbClr val="000000"/>
                </a:solidFill>
                <a:latin typeface="Arial" panose="02020603050405020304" pitchFamily="2"/>
              </a:rPr>
              <a:t> dei Report </a:t>
            </a:r>
          </a:p>
          <a:p>
            <a:pPr indent="365632" algn="just">
              <a:lnSpc>
                <a:spcPts val="3698"/>
              </a:lnSpc>
              <a:spcBef>
                <a:spcPts val="610"/>
              </a:spcBef>
              <a:buFont typeface="Symbol"/>
              <a:buChar char="·"/>
            </a:pPr>
            <a:r>
              <a:rPr lang="it-IT" sz="3000" spc="-30">
                <a:solidFill>
                  <a:srgbClr val="000000"/>
                </a:solidFill>
                <a:latin typeface="Arial" panose="02020603050405020304" pitchFamily="2"/>
              </a:rPr>
              <a:t>Alta direzione </a:t>
            </a:r>
          </a:p>
          <a:p>
            <a:pPr indent="365632" algn="just">
              <a:lnSpc>
                <a:spcPts val="3698"/>
              </a:lnSpc>
              <a:spcBef>
                <a:spcPts val="625"/>
              </a:spcBef>
              <a:buFont typeface="Symbol"/>
              <a:buChar char="·"/>
            </a:pPr>
            <a:r>
              <a:rPr lang="it-IT" sz="3000" spc="-15">
                <a:solidFill>
                  <a:srgbClr val="000000"/>
                </a:solidFill>
                <a:latin typeface="Arial" panose="02020603050405020304" pitchFamily="2"/>
              </a:rPr>
              <a:t>Direttori di Dipartimento </a:t>
            </a:r>
          </a:p>
          <a:p>
            <a:pPr indent="365632" algn="just">
              <a:lnSpc>
                <a:spcPts val="3698"/>
              </a:lnSpc>
              <a:spcBef>
                <a:spcPts val="625"/>
              </a:spcBef>
              <a:buFont typeface="Symbol"/>
              <a:buChar char="·"/>
            </a:pPr>
            <a:r>
              <a:rPr lang="it-IT" sz="3000" spc="-15">
                <a:solidFill>
                  <a:srgbClr val="000000"/>
                </a:solidFill>
                <a:latin typeface="Arial" panose="02020603050405020304" pitchFamily="2"/>
              </a:rPr>
              <a:t>Direttori di Unità Operative </a:t>
            </a:r>
          </a:p>
          <a:p>
            <a:pPr algn="just">
              <a:lnSpc>
                <a:spcPts val="4100"/>
              </a:lnSpc>
              <a:spcBef>
                <a:spcPts val="1135"/>
              </a:spcBef>
            </a:pPr>
            <a:r>
              <a:rPr lang="it-IT" sz="3700" b="1" spc="-30">
                <a:solidFill>
                  <a:srgbClr val="009999"/>
                </a:solidFill>
                <a:latin typeface="Arial" panose="02020603050405020304" pitchFamily="2"/>
              </a:rPr>
              <a:t>Destinatari esterni</a:t>
            </a:r>
            <a:r>
              <a:rPr lang="it-IT" sz="3000" spc="-30">
                <a:solidFill>
                  <a:srgbClr val="000000"/>
                </a:solidFill>
                <a:latin typeface="Arial" panose="02020603050405020304" pitchFamily="2"/>
              </a:rPr>
              <a:t> dei Report </a:t>
            </a:r>
          </a:p>
          <a:p>
            <a:pPr indent="365632" algn="just">
              <a:lnSpc>
                <a:spcPts val="3698"/>
              </a:lnSpc>
              <a:spcBef>
                <a:spcPts val="610"/>
              </a:spcBef>
              <a:buFont typeface="Symbol"/>
              <a:buChar char="·"/>
            </a:pPr>
            <a:r>
              <a:rPr lang="it-IT" sz="3000" spc="-21">
                <a:solidFill>
                  <a:srgbClr val="000000"/>
                </a:solidFill>
                <a:latin typeface="Arial" panose="02020603050405020304" pitchFamily="2"/>
              </a:rPr>
              <a:t>Assessorato alla Sanità </a:t>
            </a:r>
          </a:p>
          <a:p>
            <a:pPr indent="365632" algn="just">
              <a:lnSpc>
                <a:spcPts val="3698"/>
              </a:lnSpc>
              <a:spcBef>
                <a:spcPts val="625"/>
              </a:spcBef>
              <a:spcAft>
                <a:spcPts val="8942"/>
              </a:spcAft>
              <a:buFont typeface="Symbol"/>
              <a:buChar char="·"/>
            </a:pPr>
            <a:r>
              <a:rPr lang="it-IT" sz="3000" spc="-21">
                <a:solidFill>
                  <a:srgbClr val="000000"/>
                </a:solidFill>
                <a:latin typeface="Arial" panose="02020603050405020304" pitchFamily="2"/>
              </a:rPr>
              <a:t>Ministero della Salute </a:t>
            </a:r>
          </a:p>
        </p:txBody>
      </p:sp>
      <p:cxnSp>
        <p:nvCxnSpPr>
          <p:cNvPr id="572" name="Connettore 1 57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egnaposto testo 5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79" name="Image.jpg"/>
          <p:cNvPicPr/>
          <p:nvPr/>
        </p:nvPicPr>
        <p:blipFill>
          <a:blip r:embed="rId2"/>
          <a:stretch>
            <a:fillRect/>
          </a:stretch>
        </p:blipFill>
        <p:spPr>
          <a:xfrm>
            <a:off x="8924292" y="502920"/>
            <a:ext cx="795655" cy="1298575"/>
          </a:xfrm>
          <a:prstGeom prst="rect">
            <a:avLst/>
          </a:prstGeom>
        </p:spPr>
      </p:pic>
      <p:graphicFrame>
        <p:nvGraphicFramePr>
          <p:cNvPr id="578" name="table 578"/>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3730625" indent="0" algn="r">
                        <a:lnSpc>
                          <a:spcPts val="5400"/>
                        </a:lnSpc>
                        <a:spcBef>
                          <a:spcPts val="4330"/>
                        </a:spcBef>
                        <a:spcAft>
                          <a:spcPts val="2305"/>
                        </a:spcAft>
                      </a:pPr>
                      <a:r>
                        <a:rPr lang="it-IT" sz="4900" b="1" spc="-80">
                          <a:solidFill>
                            <a:srgbClr val="FF0000"/>
                          </a:solidFill>
                          <a:latin typeface="Arial" panose="02020603050405020304" pitchFamily="2"/>
                        </a:rPr>
                        <a:t>Gli indicatori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80" name="Segnaposto testo 579"/>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p>
            <a:pPr marL="1965266" algn="l">
              <a:lnSpc>
                <a:spcPts val="3398"/>
              </a:lnSpc>
            </a:pPr>
            <a:r>
              <a:rPr lang="it-IT" sz="3000" spc="-10">
                <a:solidFill>
                  <a:srgbClr val="000000"/>
                </a:solidFill>
                <a:latin typeface="Arial" panose="02020603050405020304" pitchFamily="2"/>
              </a:rPr>
              <a:t>Espressione quantitativa </a:t>
            </a:r>
          </a:p>
          <a:p>
            <a:pPr marL="91408" algn="l">
              <a:lnSpc>
                <a:spcPts val="3398"/>
              </a:lnSpc>
              <a:spcBef>
                <a:spcPts val="925"/>
              </a:spcBef>
            </a:pPr>
            <a:r>
              <a:rPr lang="it-IT" sz="3000" spc="-5">
                <a:solidFill>
                  <a:srgbClr val="000000"/>
                </a:solidFill>
                <a:latin typeface="Arial" panose="02020603050405020304" pitchFamily="2"/>
              </a:rPr>
              <a:t>(numero, percentuale, tasso, proporzione, etc) </a:t>
            </a:r>
          </a:p>
          <a:p>
            <a:pPr marL="914077" algn="l">
              <a:lnSpc>
                <a:spcPts val="3398"/>
              </a:lnSpc>
              <a:spcBef>
                <a:spcPts val="205"/>
              </a:spcBef>
            </a:pPr>
            <a:r>
              <a:rPr lang="it-IT" sz="3000" spc="-5">
                <a:solidFill>
                  <a:srgbClr val="000000"/>
                </a:solidFill>
                <a:latin typeface="Arial" panose="02020603050405020304" pitchFamily="2"/>
              </a:rPr>
              <a:t>utile ad una rappresentazione sintetica </a:t>
            </a:r>
          </a:p>
          <a:p>
            <a:pPr algn="ctr">
              <a:lnSpc>
                <a:spcPts val="3398"/>
              </a:lnSpc>
              <a:spcBef>
                <a:spcPts val="205"/>
              </a:spcBef>
            </a:pPr>
            <a:r>
              <a:rPr lang="it-IT" sz="3000" spc="-5">
                <a:solidFill>
                  <a:srgbClr val="000000"/>
                </a:solidFill>
                <a:latin typeface="Arial" panose="02020603050405020304" pitchFamily="2"/>
              </a:rPr>
              <a:t>“Cruscotto” dei molteplici ed unitari aspetti </a:t>
            </a:r>
          </a:p>
          <a:p>
            <a:pPr marL="2742233" algn="l">
              <a:lnSpc>
                <a:spcPts val="4100"/>
              </a:lnSpc>
              <a:spcBef>
                <a:spcPts val="1135"/>
              </a:spcBef>
            </a:pPr>
            <a:r>
              <a:rPr lang="it-IT" sz="3700" b="1" spc="-86">
                <a:solidFill>
                  <a:srgbClr val="009999"/>
                </a:solidFill>
                <a:latin typeface="Arial" panose="02020603050405020304" pitchFamily="2"/>
              </a:rPr>
              <a:t>Quantitativi </a:t>
            </a:r>
          </a:p>
          <a:p>
            <a:pPr marL="2925048" algn="l">
              <a:lnSpc>
                <a:spcPts val="4100"/>
              </a:lnSpc>
              <a:spcBef>
                <a:spcPts val="1120"/>
              </a:spcBef>
            </a:pPr>
            <a:r>
              <a:rPr lang="it-IT" sz="3700" b="1" spc="-86">
                <a:solidFill>
                  <a:srgbClr val="009999"/>
                </a:solidFill>
                <a:latin typeface="Arial" panose="02020603050405020304" pitchFamily="2"/>
              </a:rPr>
              <a:t>Qualitativi </a:t>
            </a:r>
          </a:p>
          <a:p>
            <a:pPr marL="2239488" algn="l">
              <a:lnSpc>
                <a:spcPts val="3398"/>
              </a:lnSpc>
              <a:spcBef>
                <a:spcPts val="910"/>
              </a:spcBef>
              <a:spcAft>
                <a:spcPts val="10237"/>
              </a:spcAft>
            </a:pPr>
            <a:r>
              <a:rPr lang="it-IT" sz="3000" spc="-10">
                <a:solidFill>
                  <a:srgbClr val="000000"/>
                </a:solidFill>
                <a:latin typeface="Arial" panose="02020603050405020304" pitchFamily="2"/>
              </a:rPr>
              <a:t>del sistema in esame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egnaposto testo 5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87" name="Image.jpg"/>
          <p:cNvPicPr/>
          <p:nvPr/>
        </p:nvPicPr>
        <p:blipFill>
          <a:blip r:embed="rId2"/>
          <a:stretch>
            <a:fillRect/>
          </a:stretch>
        </p:blipFill>
        <p:spPr>
          <a:xfrm>
            <a:off x="8924292" y="502920"/>
            <a:ext cx="795655" cy="1298575"/>
          </a:xfrm>
          <a:prstGeom prst="rect">
            <a:avLst/>
          </a:prstGeom>
        </p:spPr>
      </p:pic>
      <p:graphicFrame>
        <p:nvGraphicFramePr>
          <p:cNvPr id="586" name="table 586"/>
          <p:cNvGraphicFramePr>
            <a:graphicFrameLocks noGrp="1"/>
          </p:cNvGraphicFramePr>
          <p:nvPr/>
        </p:nvGraphicFramePr>
        <p:xfrm>
          <a:off x="1319532" y="487681"/>
          <a:ext cx="8458200" cy="1639570"/>
        </p:xfrm>
        <a:graphic>
          <a:graphicData uri="http://schemas.openxmlformats.org/drawingml/2006/table">
            <a:tbl>
              <a:tblPr/>
              <a:tblGrid>
                <a:gridCol w="7416165">
                  <a:extLst>
                    <a:ext uri="{9D8B030D-6E8A-4147-A177-3AD203B41FA5}">
                      <a16:colId xmlns:a16="http://schemas.microsoft.com/office/drawing/2014/main" val="20000"/>
                    </a:ext>
                  </a:extLst>
                </a:gridCol>
                <a:gridCol w="1042035">
                  <a:extLst>
                    <a:ext uri="{9D8B030D-6E8A-4147-A177-3AD203B41FA5}">
                      <a16:colId xmlns:a16="http://schemas.microsoft.com/office/drawing/2014/main" val="20001"/>
                    </a:ext>
                  </a:extLst>
                </a:gridCol>
              </a:tblGrid>
              <a:tr h="1541780">
                <a:tc>
                  <a:txBody>
                    <a:bodyPr/>
                    <a:lstStyle/>
                    <a:p>
                      <a:pPr marL="0" marR="3730625" indent="0" algn="r">
                        <a:lnSpc>
                          <a:spcPts val="5400"/>
                        </a:lnSpc>
                        <a:spcBef>
                          <a:spcPts val="4330"/>
                        </a:spcBef>
                        <a:spcAft>
                          <a:spcPts val="2305"/>
                        </a:spcAft>
                      </a:pPr>
                      <a:r>
                        <a:rPr lang="it-IT" sz="4900" b="1" spc="-70">
                          <a:solidFill>
                            <a:srgbClr val="FF0000"/>
                          </a:solidFill>
                          <a:latin typeface="Arial" panose="02020603050405020304" pitchFamily="2"/>
                        </a:rPr>
                        <a:t>Gli indicatori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88" name="Segnaposto testo 587"/>
          <p:cNvSpPr>
            <a:spLocks noGrp="1"/>
          </p:cNvSpPr>
          <p:nvPr>
            <p:ph type="body" idx="10"/>
          </p:nvPr>
        </p:nvSpPr>
        <p:spPr>
          <a:xfrm>
            <a:off x="1319532" y="2100582"/>
            <a:ext cx="8458200" cy="5111115"/>
          </a:xfrm>
          <a:prstGeom prst="rect">
            <a:avLst/>
          </a:prstGeom>
          <a:noFill/>
          <a:ln w="0" cmpd="sng">
            <a:noFill/>
            <a:prstDash val="solid"/>
          </a:ln>
        </p:spPr>
        <p:txBody>
          <a:bodyPr vert="horz" lIns="0" tIns="0" rIns="0" bIns="0" anchor="t"/>
          <a:lstStyle/>
          <a:p>
            <a:pPr algn="just">
              <a:lnSpc>
                <a:spcPts val="3200"/>
              </a:lnSpc>
            </a:pPr>
            <a:r>
              <a:rPr lang="it-IT" sz="2900" spc="-10">
                <a:solidFill>
                  <a:srgbClr val="000000"/>
                </a:solidFill>
                <a:latin typeface="Arial" panose="02020603050405020304" pitchFamily="2"/>
              </a:rPr>
              <a:t>Un indicatore è valido se è: </a:t>
            </a:r>
          </a:p>
          <a:p>
            <a:pPr algn="just">
              <a:lnSpc>
                <a:spcPts val="2400"/>
              </a:lnSpc>
              <a:spcBef>
                <a:spcPts val="1348"/>
              </a:spcBef>
            </a:pPr>
            <a:r>
              <a:rPr lang="it-IT" sz="2900">
                <a:solidFill>
                  <a:srgbClr val="009999"/>
                </a:solidFill>
                <a:latin typeface="Arial" panose="02020603050405020304" pitchFamily="2"/>
              </a:rPr>
              <a:t>Semplice</a:t>
            </a:r>
            <a:r>
              <a:rPr lang="it-IT">
                <a:solidFill>
                  <a:srgbClr val="009999"/>
                </a:solidFill>
                <a:latin typeface="Arial" panose="02020603050405020304" pitchFamily="2"/>
              </a:rPr>
              <a:t>:</a:t>
            </a:r>
            <a:r>
              <a:rPr lang="it-IT">
                <a:solidFill>
                  <a:srgbClr val="000000"/>
                </a:solidFill>
                <a:latin typeface="Arial" panose="02020603050405020304" pitchFamily="2"/>
              </a:rPr>
              <a:t> l’aspetto che l’indicatore vuole cogliere deve essere </a:t>
            </a:r>
          </a:p>
          <a:p>
            <a:pPr marL="319926" algn="just">
              <a:lnSpc>
                <a:spcPts val="2198"/>
              </a:lnSpc>
            </a:pPr>
            <a:r>
              <a:rPr lang="it-IT">
                <a:solidFill>
                  <a:srgbClr val="000000"/>
                </a:solidFill>
                <a:latin typeface="Arial" panose="02020603050405020304" pitchFamily="2"/>
              </a:rPr>
              <a:t>facilmente comprensibile </a:t>
            </a:r>
          </a:p>
          <a:p>
            <a:pPr algn="just">
              <a:lnSpc>
                <a:spcPts val="2400"/>
              </a:lnSpc>
              <a:spcBef>
                <a:spcPts val="1348"/>
              </a:spcBef>
            </a:pPr>
            <a:r>
              <a:rPr lang="it-IT" sz="2900">
                <a:solidFill>
                  <a:srgbClr val="009999"/>
                </a:solidFill>
                <a:latin typeface="Arial" panose="02020603050405020304" pitchFamily="2"/>
              </a:rPr>
              <a:t>Finalizzato</a:t>
            </a:r>
            <a:r>
              <a:rPr lang="it-IT">
                <a:solidFill>
                  <a:srgbClr val="009999"/>
                </a:solidFill>
                <a:latin typeface="Arial" panose="02020603050405020304" pitchFamily="2"/>
              </a:rPr>
              <a:t>:</a:t>
            </a:r>
            <a:r>
              <a:rPr lang="it-IT">
                <a:solidFill>
                  <a:srgbClr val="000000"/>
                </a:solidFill>
                <a:latin typeface="Arial" panose="02020603050405020304" pitchFamily="2"/>
              </a:rPr>
              <a:t> costituito da misure rappresentative capaci di cogliere </a:t>
            </a:r>
          </a:p>
          <a:p>
            <a:pPr marL="319926" algn="just">
              <a:lnSpc>
                <a:spcPts val="2198"/>
              </a:lnSpc>
            </a:pPr>
            <a:r>
              <a:rPr lang="it-IT" spc="-5">
                <a:solidFill>
                  <a:srgbClr val="000000"/>
                </a:solidFill>
                <a:latin typeface="Arial" panose="02020603050405020304" pitchFamily="2"/>
              </a:rPr>
              <a:t>l’obiettivo proposto </a:t>
            </a:r>
          </a:p>
          <a:p>
            <a:pPr algn="just">
              <a:lnSpc>
                <a:spcPts val="2400"/>
              </a:lnSpc>
              <a:spcBef>
                <a:spcPts val="1348"/>
              </a:spcBef>
            </a:pPr>
            <a:r>
              <a:rPr lang="it-IT" sz="2900">
                <a:solidFill>
                  <a:srgbClr val="009999"/>
                </a:solidFill>
                <a:latin typeface="Arial" panose="02020603050405020304" pitchFamily="2"/>
              </a:rPr>
              <a:t>Condiviso</a:t>
            </a:r>
            <a:r>
              <a:rPr lang="it-IT">
                <a:solidFill>
                  <a:srgbClr val="009999"/>
                </a:solidFill>
                <a:latin typeface="Arial" panose="02020603050405020304" pitchFamily="2"/>
              </a:rPr>
              <a:t>:</a:t>
            </a:r>
            <a:r>
              <a:rPr lang="it-IT">
                <a:solidFill>
                  <a:srgbClr val="000000"/>
                </a:solidFill>
                <a:latin typeface="Arial" panose="02020603050405020304" pitchFamily="2"/>
              </a:rPr>
              <a:t> Applicabile nella maggior parte delle situazioni </a:t>
            </a:r>
          </a:p>
          <a:p>
            <a:pPr algn="just">
              <a:lnSpc>
                <a:spcPts val="2400"/>
              </a:lnSpc>
              <a:spcBef>
                <a:spcPts val="1345"/>
              </a:spcBef>
            </a:pPr>
            <a:r>
              <a:rPr lang="it-IT" sz="2900">
                <a:solidFill>
                  <a:srgbClr val="009999"/>
                </a:solidFill>
                <a:latin typeface="Arial" panose="02020603050405020304" pitchFamily="2"/>
              </a:rPr>
              <a:t>Accurato</a:t>
            </a:r>
            <a:r>
              <a:rPr lang="it-IT">
                <a:solidFill>
                  <a:srgbClr val="009999"/>
                </a:solidFill>
                <a:latin typeface="Arial" panose="02020603050405020304" pitchFamily="2"/>
              </a:rPr>
              <a:t>:</a:t>
            </a:r>
            <a:r>
              <a:rPr lang="it-IT">
                <a:solidFill>
                  <a:srgbClr val="000000"/>
                </a:solidFill>
                <a:latin typeface="Arial" panose="02020603050405020304" pitchFamily="2"/>
              </a:rPr>
              <a:t> Non inficiato da errori sistematici </a:t>
            </a:r>
          </a:p>
          <a:p>
            <a:pPr algn="just">
              <a:lnSpc>
                <a:spcPts val="2400"/>
              </a:lnSpc>
              <a:spcBef>
                <a:spcPts val="1345"/>
              </a:spcBef>
            </a:pPr>
            <a:r>
              <a:rPr lang="it-IT" sz="2900" spc="-5">
                <a:solidFill>
                  <a:srgbClr val="009999"/>
                </a:solidFill>
                <a:latin typeface="Arial" panose="02020603050405020304" pitchFamily="2"/>
              </a:rPr>
              <a:t>Riproducibile</a:t>
            </a:r>
            <a:r>
              <a:rPr lang="it-IT" spc="-5">
                <a:solidFill>
                  <a:srgbClr val="009999"/>
                </a:solidFill>
                <a:latin typeface="Arial" panose="02020603050405020304" pitchFamily="2"/>
              </a:rPr>
              <a:t>:</a:t>
            </a:r>
            <a:r>
              <a:rPr lang="it-IT" spc="-5">
                <a:solidFill>
                  <a:srgbClr val="000000"/>
                </a:solidFill>
                <a:latin typeface="Arial" panose="02020603050405020304" pitchFamily="2"/>
              </a:rPr>
              <a:t> Idoneo a misurare sempre allo stesso modo lo </a:t>
            </a:r>
          </a:p>
          <a:p>
            <a:pPr marL="319926" algn="just">
              <a:lnSpc>
                <a:spcPts val="2198"/>
              </a:lnSpc>
            </a:pPr>
            <a:r>
              <a:rPr lang="it-IT" spc="-5">
                <a:solidFill>
                  <a:srgbClr val="000000"/>
                </a:solidFill>
                <a:latin typeface="Arial" panose="02020603050405020304" pitchFamily="2"/>
              </a:rPr>
              <a:t>stesso fenomeno </a:t>
            </a:r>
          </a:p>
          <a:p>
            <a:pPr algn="just">
              <a:lnSpc>
                <a:spcPts val="2400"/>
              </a:lnSpc>
              <a:spcBef>
                <a:spcPts val="1348"/>
              </a:spcBef>
            </a:pPr>
            <a:r>
              <a:rPr lang="it-IT" sz="2900" spc="-5">
                <a:solidFill>
                  <a:srgbClr val="009999"/>
                </a:solidFill>
                <a:latin typeface="Arial" panose="02020603050405020304" pitchFamily="2"/>
              </a:rPr>
              <a:t>Integrabile</a:t>
            </a:r>
            <a:r>
              <a:rPr lang="it-IT" spc="-5">
                <a:solidFill>
                  <a:srgbClr val="009999"/>
                </a:solidFill>
                <a:latin typeface="Arial" panose="02020603050405020304" pitchFamily="2"/>
              </a:rPr>
              <a:t>:</a:t>
            </a:r>
            <a:r>
              <a:rPr lang="it-IT" spc="-5">
                <a:solidFill>
                  <a:srgbClr val="000000"/>
                </a:solidFill>
                <a:latin typeface="Arial" panose="02020603050405020304" pitchFamily="2"/>
              </a:rPr>
              <a:t> in grado, se associato ad altri, di dare una informazione </a:t>
            </a:r>
          </a:p>
          <a:p>
            <a:pPr marL="319926" algn="just">
              <a:lnSpc>
                <a:spcPts val="2198"/>
              </a:lnSpc>
              <a:spcAft>
                <a:spcPts val="6193"/>
              </a:spcAft>
            </a:pPr>
            <a:r>
              <a:rPr lang="it-IT">
                <a:solidFill>
                  <a:srgbClr val="000000"/>
                </a:solidFill>
                <a:latin typeface="Arial" panose="02020603050405020304" pitchFamily="2"/>
              </a:rPr>
              <a:t>globale della situazione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egnaposto testo 5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95" name="Image.jpg"/>
          <p:cNvPicPr/>
          <p:nvPr/>
        </p:nvPicPr>
        <p:blipFill>
          <a:blip r:embed="rId2"/>
          <a:stretch>
            <a:fillRect/>
          </a:stretch>
        </p:blipFill>
        <p:spPr>
          <a:xfrm>
            <a:off x="8924292" y="502920"/>
            <a:ext cx="795655" cy="1298575"/>
          </a:xfrm>
          <a:prstGeom prst="rect">
            <a:avLst/>
          </a:prstGeom>
        </p:spPr>
      </p:pic>
      <p:sp>
        <p:nvSpPr>
          <p:cNvPr id="592" name="Segnaposto testo 591"/>
          <p:cNvSpPr>
            <a:spLocks noGrp="1"/>
          </p:cNvSpPr>
          <p:nvPr>
            <p:ph type="body" idx="10"/>
          </p:nvPr>
        </p:nvSpPr>
        <p:spPr>
          <a:xfrm>
            <a:off x="1344296" y="350520"/>
            <a:ext cx="6870701" cy="2343150"/>
          </a:xfrm>
          <a:prstGeom prst="rect">
            <a:avLst/>
          </a:prstGeom>
          <a:noFill/>
          <a:ln w="0" cmpd="sng">
            <a:noFill/>
            <a:prstDash val="solid"/>
          </a:ln>
        </p:spPr>
        <p:txBody>
          <a:bodyPr vert="horz" lIns="0" tIns="686828" rIns="0" bIns="0" anchor="t"/>
          <a:lstStyle/>
          <a:p>
            <a:pPr algn="l">
              <a:lnSpc>
                <a:spcPts val="5398"/>
              </a:lnSpc>
              <a:spcAft>
                <a:spcPts val="7557"/>
              </a:spcAft>
            </a:pPr>
            <a:r>
              <a:rPr lang="it-IT" sz="4800" b="1" spc="-35">
                <a:solidFill>
                  <a:srgbClr val="FF0000"/>
                </a:solidFill>
                <a:latin typeface="Arial" panose="02020603050405020304" pitchFamily="2"/>
              </a:rPr>
              <a:t>Gli standard </a:t>
            </a:r>
          </a:p>
        </p:txBody>
      </p:sp>
      <p:sp>
        <p:nvSpPr>
          <p:cNvPr id="593" name="Segnaposto testo 592"/>
          <p:cNvSpPr>
            <a:spLocks noGrp="1"/>
          </p:cNvSpPr>
          <p:nvPr>
            <p:ph type="body" idx="10"/>
          </p:nvPr>
        </p:nvSpPr>
        <p:spPr>
          <a:xfrm>
            <a:off x="1344296" y="2693670"/>
            <a:ext cx="6870701" cy="4518025"/>
          </a:xfrm>
          <a:prstGeom prst="rect">
            <a:avLst/>
          </a:prstGeom>
          <a:noFill/>
          <a:ln w="0" cmpd="sng">
            <a:noFill/>
            <a:prstDash val="solid"/>
          </a:ln>
        </p:spPr>
        <p:txBody>
          <a:bodyPr vert="horz" lIns="0" tIns="0" rIns="0" bIns="0" anchor="t"/>
          <a:lstStyle/>
          <a:p>
            <a:pPr algn="just">
              <a:lnSpc>
                <a:spcPts val="3398"/>
              </a:lnSpc>
            </a:pPr>
            <a:r>
              <a:rPr lang="it-IT" sz="3000" spc="-10">
                <a:solidFill>
                  <a:srgbClr val="000000"/>
                </a:solidFill>
                <a:latin typeface="Arial" panose="02020603050405020304" pitchFamily="2"/>
              </a:rPr>
              <a:t>E’ il valore atteso per ciascun indicatore. </a:t>
            </a:r>
          </a:p>
          <a:p>
            <a:pPr algn="just">
              <a:lnSpc>
                <a:spcPts val="3398"/>
              </a:lnSpc>
              <a:spcBef>
                <a:spcPts val="910"/>
              </a:spcBef>
            </a:pPr>
            <a:r>
              <a:rPr lang="it-IT" sz="3000" spc="-25">
                <a:solidFill>
                  <a:srgbClr val="000000"/>
                </a:solidFill>
                <a:latin typeface="Arial" panose="02020603050405020304" pitchFamily="2"/>
              </a:rPr>
              <a:t>Deve essere </a:t>
            </a:r>
          </a:p>
          <a:p>
            <a:pPr indent="365632" algn="just">
              <a:lnSpc>
                <a:spcPts val="3698"/>
              </a:lnSpc>
              <a:spcBef>
                <a:spcPts val="610"/>
              </a:spcBef>
              <a:buFont typeface="Symbol"/>
              <a:buChar char="·"/>
            </a:pPr>
            <a:r>
              <a:rPr lang="it-IT" sz="3000" spc="-44">
                <a:solidFill>
                  <a:srgbClr val="000000"/>
                </a:solidFill>
                <a:latin typeface="Arial" panose="02020603050405020304" pitchFamily="2"/>
              </a:rPr>
              <a:t>Condiviso </a:t>
            </a:r>
          </a:p>
          <a:p>
            <a:pPr indent="365632" algn="just">
              <a:lnSpc>
                <a:spcPts val="3698"/>
              </a:lnSpc>
              <a:spcBef>
                <a:spcPts val="610"/>
              </a:spcBef>
              <a:buFont typeface="Symbol"/>
              <a:buChar char="·"/>
            </a:pPr>
            <a:r>
              <a:rPr lang="it-IT" sz="3000" spc="-35">
                <a:solidFill>
                  <a:srgbClr val="000000"/>
                </a:solidFill>
                <a:latin typeface="Arial" panose="02020603050405020304" pitchFamily="2"/>
              </a:rPr>
              <a:t>Impegnativo </a:t>
            </a:r>
          </a:p>
          <a:p>
            <a:pPr indent="365632" algn="just">
              <a:lnSpc>
                <a:spcPts val="3698"/>
              </a:lnSpc>
              <a:spcBef>
                <a:spcPts val="610"/>
              </a:spcBef>
              <a:buFont typeface="Symbol"/>
              <a:buChar char="·"/>
            </a:pPr>
            <a:r>
              <a:rPr lang="it-IT" sz="3000" spc="-30">
                <a:solidFill>
                  <a:srgbClr val="000000"/>
                </a:solidFill>
                <a:latin typeface="Arial" panose="02020603050405020304" pitchFamily="2"/>
              </a:rPr>
              <a:t>Raggiungibile </a:t>
            </a:r>
          </a:p>
          <a:p>
            <a:pPr indent="365632" algn="just">
              <a:lnSpc>
                <a:spcPts val="3698"/>
              </a:lnSpc>
              <a:spcBef>
                <a:spcPts val="610"/>
              </a:spcBef>
              <a:spcAft>
                <a:spcPts val="10512"/>
              </a:spcAft>
              <a:buFont typeface="Symbol"/>
              <a:buChar char="·"/>
            </a:pPr>
            <a:r>
              <a:rPr lang="it-IT" sz="3000" spc="-21">
                <a:solidFill>
                  <a:srgbClr val="000000"/>
                </a:solidFill>
                <a:latin typeface="Arial" panose="02020603050405020304" pitchFamily="2"/>
              </a:rPr>
              <a:t>Rapportato al presente </a:t>
            </a:r>
          </a:p>
        </p:txBody>
      </p:sp>
      <p:cxnSp>
        <p:nvCxnSpPr>
          <p:cNvPr id="596" name="Connettore 1 595"/>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egnaposto testo 5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03" name="Image.jpg"/>
          <p:cNvPicPr/>
          <p:nvPr/>
        </p:nvPicPr>
        <p:blipFill>
          <a:blip r:embed="rId2"/>
          <a:stretch>
            <a:fillRect/>
          </a:stretch>
        </p:blipFill>
        <p:spPr>
          <a:xfrm>
            <a:off x="8924292" y="502920"/>
            <a:ext cx="795655" cy="1298575"/>
          </a:xfrm>
          <a:prstGeom prst="rect">
            <a:avLst/>
          </a:prstGeom>
        </p:spPr>
      </p:pic>
      <p:sp>
        <p:nvSpPr>
          <p:cNvPr id="600" name="Segnaposto testo 599"/>
          <p:cNvSpPr>
            <a:spLocks noGrp="1"/>
          </p:cNvSpPr>
          <p:nvPr>
            <p:ph type="body" idx="10"/>
          </p:nvPr>
        </p:nvSpPr>
        <p:spPr>
          <a:xfrm>
            <a:off x="1341122" y="350522"/>
            <a:ext cx="7315200" cy="1751965"/>
          </a:xfrm>
          <a:prstGeom prst="rect">
            <a:avLst/>
          </a:prstGeom>
          <a:noFill/>
          <a:ln w="0" cmpd="sng">
            <a:noFill/>
            <a:prstDash val="solid"/>
          </a:ln>
        </p:spPr>
        <p:txBody>
          <a:bodyPr vert="horz" lIns="0" tIns="744592" rIns="0" bIns="0" anchor="t"/>
          <a:lstStyle/>
          <a:p>
            <a:pPr algn="l">
              <a:lnSpc>
                <a:spcPts val="5000"/>
              </a:lnSpc>
              <a:spcAft>
                <a:spcPts val="2854"/>
              </a:spcAft>
            </a:pPr>
            <a:r>
              <a:rPr lang="it-IT" sz="4400" b="1" spc="-15">
                <a:solidFill>
                  <a:srgbClr val="FF0000"/>
                </a:solidFill>
                <a:latin typeface="Arial" panose="02020603050405020304" pitchFamily="2"/>
              </a:rPr>
              <a:t>Organizzazione professioni </a:t>
            </a:r>
          </a:p>
        </p:txBody>
      </p:sp>
      <p:sp>
        <p:nvSpPr>
          <p:cNvPr id="601" name="Segnaposto testo 600"/>
          <p:cNvSpPr>
            <a:spLocks noGrp="1"/>
          </p:cNvSpPr>
          <p:nvPr>
            <p:ph type="body" idx="10"/>
          </p:nvPr>
        </p:nvSpPr>
        <p:spPr>
          <a:xfrm>
            <a:off x="1341122" y="2102485"/>
            <a:ext cx="7315200" cy="5109210"/>
          </a:xfrm>
          <a:prstGeom prst="rect">
            <a:avLst/>
          </a:prstGeom>
          <a:noFill/>
          <a:ln w="0" cmpd="sng">
            <a:noFill/>
            <a:prstDash val="solid"/>
          </a:ln>
        </p:spPr>
        <p:txBody>
          <a:bodyPr vert="horz" lIns="0" tIns="0" rIns="0" bIns="0" anchor="t"/>
          <a:lstStyle/>
          <a:p>
            <a:pPr marL="365632" algn="just">
              <a:lnSpc>
                <a:spcPts val="2900"/>
              </a:lnSpc>
            </a:pPr>
            <a:r>
              <a:rPr lang="it-IT" sz="2600" spc="-5">
                <a:solidFill>
                  <a:srgbClr val="000000"/>
                </a:solidFill>
                <a:latin typeface="Arial" panose="02020603050405020304" pitchFamily="2"/>
              </a:rPr>
              <a:t>Inserite all’interno dello Staff della Direzione </a:t>
            </a:r>
          </a:p>
          <a:p>
            <a:pPr marL="365632" algn="just">
              <a:lnSpc>
                <a:spcPts val="2900"/>
              </a:lnSpc>
            </a:pPr>
            <a:r>
              <a:rPr lang="it-IT" sz="2600" spc="-10">
                <a:solidFill>
                  <a:srgbClr val="000000"/>
                </a:solidFill>
                <a:latin typeface="Arial" panose="02020603050405020304" pitchFamily="2"/>
              </a:rPr>
              <a:t>Generale per le Professioni sanitarie </a:t>
            </a:r>
          </a:p>
          <a:p>
            <a:pPr indent="365632" algn="just">
              <a:lnSpc>
                <a:spcPts val="3200"/>
              </a:lnSpc>
              <a:spcBef>
                <a:spcPts val="200"/>
              </a:spcBef>
              <a:buFont typeface="Symbol"/>
              <a:buChar char="·"/>
            </a:pPr>
            <a:r>
              <a:rPr lang="it-IT" sz="2600" spc="-10">
                <a:solidFill>
                  <a:srgbClr val="000000"/>
                </a:solidFill>
                <a:latin typeface="Arial" panose="02020603050405020304" pitchFamily="2"/>
              </a:rPr>
              <a:t>infermieristiche e ostetriche </a:t>
            </a:r>
          </a:p>
          <a:p>
            <a:pPr indent="365632" algn="just">
              <a:lnSpc>
                <a:spcPts val="3200"/>
              </a:lnSpc>
              <a:spcBef>
                <a:spcPts val="195"/>
              </a:spcBef>
              <a:buFont typeface="Symbol"/>
              <a:buChar char="·"/>
            </a:pPr>
            <a:r>
              <a:rPr lang="it-IT" sz="2600" spc="-10">
                <a:solidFill>
                  <a:srgbClr val="000000"/>
                </a:solidFill>
                <a:latin typeface="Arial" panose="02020603050405020304" pitchFamily="2"/>
              </a:rPr>
              <a:t>sanitarie e di riabilitazione </a:t>
            </a:r>
          </a:p>
          <a:p>
            <a:pPr indent="365632" algn="just">
              <a:lnSpc>
                <a:spcPts val="3200"/>
              </a:lnSpc>
              <a:spcBef>
                <a:spcPts val="200"/>
              </a:spcBef>
              <a:buFont typeface="Symbol"/>
              <a:buChar char="·"/>
            </a:pPr>
            <a:r>
              <a:rPr lang="it-IT" sz="2600" spc="-21">
                <a:solidFill>
                  <a:srgbClr val="000000"/>
                </a:solidFill>
                <a:latin typeface="Arial" panose="02020603050405020304" pitchFamily="2"/>
              </a:rPr>
              <a:t>tecnico-sanitarie </a:t>
            </a:r>
          </a:p>
          <a:p>
            <a:pPr indent="365632" algn="just">
              <a:lnSpc>
                <a:spcPts val="3200"/>
              </a:lnSpc>
              <a:spcBef>
                <a:spcPts val="195"/>
              </a:spcBef>
              <a:buFont typeface="Symbol"/>
              <a:buChar char="·"/>
            </a:pPr>
            <a:r>
              <a:rPr lang="it-IT" sz="2600" spc="-5">
                <a:solidFill>
                  <a:srgbClr val="000000"/>
                </a:solidFill>
                <a:latin typeface="Arial" panose="02020603050405020304" pitchFamily="2"/>
              </a:rPr>
              <a:t>tecniche di prevenzione vigilanza ed ispezione </a:t>
            </a:r>
          </a:p>
          <a:p>
            <a:pPr indent="365632" algn="just">
              <a:lnSpc>
                <a:spcPts val="3200"/>
              </a:lnSpc>
              <a:spcBef>
                <a:spcPts val="195"/>
              </a:spcBef>
              <a:spcAft>
                <a:spcPts val="17259"/>
              </a:spcAft>
              <a:buFont typeface="Symbol"/>
              <a:buChar char="·"/>
            </a:pPr>
            <a:r>
              <a:rPr lang="it-IT" sz="2600" spc="-21">
                <a:solidFill>
                  <a:srgbClr val="000000"/>
                </a:solidFill>
                <a:latin typeface="Arial" panose="02020603050405020304" pitchFamily="2"/>
              </a:rPr>
              <a:t>servizio sociale </a:t>
            </a:r>
          </a:p>
        </p:txBody>
      </p:sp>
      <p:cxnSp>
        <p:nvCxnSpPr>
          <p:cNvPr id="604" name="Connettore 1 60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egnaposto testo 6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11" name="Image.jpg"/>
          <p:cNvPicPr/>
          <p:nvPr/>
        </p:nvPicPr>
        <p:blipFill>
          <a:blip r:embed="rId2"/>
          <a:stretch>
            <a:fillRect/>
          </a:stretch>
        </p:blipFill>
        <p:spPr>
          <a:xfrm>
            <a:off x="8924292" y="502920"/>
            <a:ext cx="795655" cy="1298575"/>
          </a:xfrm>
          <a:prstGeom prst="rect">
            <a:avLst/>
          </a:prstGeom>
        </p:spPr>
      </p:pic>
      <p:graphicFrame>
        <p:nvGraphicFramePr>
          <p:cNvPr id="610" name="table 610"/>
          <p:cNvGraphicFramePr>
            <a:graphicFrameLocks noGrp="1"/>
          </p:cNvGraphicFramePr>
          <p:nvPr/>
        </p:nvGraphicFramePr>
        <p:xfrm>
          <a:off x="1332232" y="487681"/>
          <a:ext cx="8458200" cy="1639570"/>
        </p:xfrm>
        <a:graphic>
          <a:graphicData uri="http://schemas.openxmlformats.org/drawingml/2006/table">
            <a:tbl>
              <a:tblPr/>
              <a:tblGrid>
                <a:gridCol w="7403465">
                  <a:extLst>
                    <a:ext uri="{9D8B030D-6E8A-4147-A177-3AD203B41FA5}">
                      <a16:colId xmlns:a16="http://schemas.microsoft.com/office/drawing/2014/main" val="20000"/>
                    </a:ext>
                  </a:extLst>
                </a:gridCol>
                <a:gridCol w="1054735">
                  <a:extLst>
                    <a:ext uri="{9D8B030D-6E8A-4147-A177-3AD203B41FA5}">
                      <a16:colId xmlns:a16="http://schemas.microsoft.com/office/drawing/2014/main" val="20001"/>
                    </a:ext>
                  </a:extLst>
                </a:gridCol>
              </a:tblGrid>
              <a:tr h="1541780">
                <a:tc>
                  <a:txBody>
                    <a:bodyPr/>
                    <a:lstStyle/>
                    <a:p>
                      <a:pPr marL="0" marR="182880" indent="0" algn="r">
                        <a:lnSpc>
                          <a:spcPts val="5000"/>
                        </a:lnSpc>
                        <a:spcBef>
                          <a:spcPts val="4785"/>
                        </a:spcBef>
                        <a:spcAft>
                          <a:spcPts val="2280"/>
                        </a:spcAft>
                      </a:pPr>
                      <a:r>
                        <a:rPr lang="it-IT" sz="4400" b="1" spc="-40">
                          <a:solidFill>
                            <a:srgbClr val="FF0000"/>
                          </a:solidFill>
                          <a:latin typeface="Arial" panose="02020603050405020304" pitchFamily="2"/>
                        </a:rPr>
                        <a:t>Organizzazione professioni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12" name="Segnaposto testo 611"/>
          <p:cNvSpPr>
            <a:spLocks noGrp="1"/>
          </p:cNvSpPr>
          <p:nvPr>
            <p:ph type="body" idx="10"/>
          </p:nvPr>
        </p:nvSpPr>
        <p:spPr>
          <a:xfrm>
            <a:off x="1332232" y="2145033"/>
            <a:ext cx="8458200" cy="5066665"/>
          </a:xfrm>
          <a:prstGeom prst="rect">
            <a:avLst/>
          </a:prstGeom>
          <a:noFill/>
          <a:ln w="0" cmpd="sng">
            <a:noFill/>
            <a:prstDash val="solid"/>
          </a:ln>
        </p:spPr>
        <p:txBody>
          <a:bodyPr vert="horz" lIns="0" tIns="0" rIns="0" bIns="0" anchor="t"/>
          <a:lstStyle/>
          <a:p>
            <a:pPr algn="just">
              <a:lnSpc>
                <a:spcPts val="3398"/>
              </a:lnSpc>
            </a:pPr>
            <a:r>
              <a:rPr lang="it-IT" sz="3000" spc="-25">
                <a:solidFill>
                  <a:srgbClr val="000000"/>
                </a:solidFill>
                <a:latin typeface="Arial" panose="02020603050405020304" pitchFamily="2"/>
              </a:rPr>
              <a:t>Le loro funzioni: </a:t>
            </a:r>
          </a:p>
          <a:p>
            <a:pPr indent="319926" algn="just">
              <a:lnSpc>
                <a:spcPts val="3599"/>
              </a:lnSpc>
              <a:spcBef>
                <a:spcPts val="720"/>
              </a:spcBef>
              <a:buFont typeface="Symbol"/>
              <a:buChar char="·"/>
            </a:pPr>
            <a:r>
              <a:rPr lang="it-IT" sz="3000">
                <a:solidFill>
                  <a:srgbClr val="000000"/>
                </a:solidFill>
                <a:latin typeface="Arial" panose="02020603050405020304" pitchFamily="2"/>
              </a:rPr>
              <a:t>Elaborare indirizzi e modelli organizzativi che </a:t>
            </a:r>
          </a:p>
          <a:p>
            <a:pPr marL="319926" algn="just">
              <a:lnSpc>
                <a:spcPts val="3599"/>
              </a:lnSpc>
            </a:pPr>
            <a:r>
              <a:rPr lang="it-IT" sz="3000">
                <a:solidFill>
                  <a:srgbClr val="000000"/>
                </a:solidFill>
                <a:latin typeface="Arial" panose="02020603050405020304" pitchFamily="2"/>
              </a:rPr>
              <a:t>favoriscano la standardizzazione delle </a:t>
            </a:r>
          </a:p>
          <a:p>
            <a:pPr marL="319926" algn="just">
              <a:lnSpc>
                <a:spcPts val="3599"/>
              </a:lnSpc>
            </a:pPr>
            <a:r>
              <a:rPr lang="it-IT" sz="3000" spc="-5">
                <a:solidFill>
                  <a:srgbClr val="000000"/>
                </a:solidFill>
                <a:latin typeface="Arial" panose="02020603050405020304" pitchFamily="2"/>
              </a:rPr>
              <a:t>prestazioni e la definizione della qualità delle </a:t>
            </a:r>
          </a:p>
          <a:p>
            <a:pPr marL="319926" algn="just">
              <a:lnSpc>
                <a:spcPts val="3599"/>
              </a:lnSpc>
            </a:pPr>
            <a:r>
              <a:rPr lang="it-IT" sz="3000" spc="-25">
                <a:solidFill>
                  <a:srgbClr val="000000"/>
                </a:solidFill>
                <a:latin typeface="Arial" panose="02020603050405020304" pitchFamily="2"/>
              </a:rPr>
              <a:t>stesse </a:t>
            </a:r>
          </a:p>
          <a:p>
            <a:pPr indent="319926" algn="just">
              <a:lnSpc>
                <a:spcPts val="3599"/>
              </a:lnSpc>
              <a:spcBef>
                <a:spcPts val="720"/>
              </a:spcBef>
              <a:buFont typeface="Symbol"/>
              <a:buChar char="·"/>
            </a:pPr>
            <a:r>
              <a:rPr lang="it-IT" sz="3000">
                <a:solidFill>
                  <a:srgbClr val="000000"/>
                </a:solidFill>
                <a:latin typeface="Arial" panose="02020603050405020304" pitchFamily="2"/>
              </a:rPr>
              <a:t>Promuovere ed attuare modelli di </a:t>
            </a:r>
          </a:p>
          <a:p>
            <a:pPr marL="319926" algn="just">
              <a:lnSpc>
                <a:spcPts val="3599"/>
              </a:lnSpc>
            </a:pPr>
            <a:r>
              <a:rPr lang="it-IT" sz="3000" spc="-5">
                <a:solidFill>
                  <a:srgbClr val="000000"/>
                </a:solidFill>
                <a:latin typeface="Arial" panose="02020603050405020304" pitchFamily="2"/>
              </a:rPr>
              <a:t>prevenzione, di cura e riabilitazione orientati </a:t>
            </a:r>
          </a:p>
          <a:p>
            <a:pPr marL="319926" algn="just">
              <a:lnSpc>
                <a:spcPts val="3599"/>
              </a:lnSpc>
            </a:pPr>
            <a:r>
              <a:rPr lang="it-IT" sz="3000" spc="-5">
                <a:solidFill>
                  <a:srgbClr val="000000"/>
                </a:solidFill>
                <a:latin typeface="Arial" panose="02020603050405020304" pitchFamily="2"/>
              </a:rPr>
              <a:t>alla personalizzazione ed umanizzazione </a:t>
            </a:r>
          </a:p>
          <a:p>
            <a:pPr marL="319926" algn="just">
              <a:lnSpc>
                <a:spcPts val="3599"/>
              </a:lnSpc>
              <a:spcAft>
                <a:spcPts val="6208"/>
              </a:spcAft>
            </a:pPr>
            <a:r>
              <a:rPr lang="it-IT" sz="3000" spc="-5">
                <a:solidFill>
                  <a:srgbClr val="000000"/>
                </a:solidFill>
                <a:latin typeface="Arial" panose="02020603050405020304" pitchFamily="2"/>
              </a:rPr>
              <a:t>delle prestazioni sanitarie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egnaposto testo 6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19" name="Image.jpg"/>
          <p:cNvPicPr/>
          <p:nvPr/>
        </p:nvPicPr>
        <p:blipFill>
          <a:blip r:embed="rId2"/>
          <a:stretch>
            <a:fillRect/>
          </a:stretch>
        </p:blipFill>
        <p:spPr>
          <a:xfrm>
            <a:off x="8924292" y="502920"/>
            <a:ext cx="795655" cy="1298575"/>
          </a:xfrm>
          <a:prstGeom prst="rect">
            <a:avLst/>
          </a:prstGeom>
        </p:spPr>
      </p:pic>
      <p:graphicFrame>
        <p:nvGraphicFramePr>
          <p:cNvPr id="618" name="table 618"/>
          <p:cNvGraphicFramePr>
            <a:graphicFrameLocks noGrp="1"/>
          </p:cNvGraphicFramePr>
          <p:nvPr/>
        </p:nvGraphicFramePr>
        <p:xfrm>
          <a:off x="1332232" y="487681"/>
          <a:ext cx="8458200" cy="1639570"/>
        </p:xfrm>
        <a:graphic>
          <a:graphicData uri="http://schemas.openxmlformats.org/drawingml/2006/table">
            <a:tbl>
              <a:tblPr/>
              <a:tblGrid>
                <a:gridCol w="7403465">
                  <a:extLst>
                    <a:ext uri="{9D8B030D-6E8A-4147-A177-3AD203B41FA5}">
                      <a16:colId xmlns:a16="http://schemas.microsoft.com/office/drawing/2014/main" val="20000"/>
                    </a:ext>
                  </a:extLst>
                </a:gridCol>
                <a:gridCol w="1054735">
                  <a:extLst>
                    <a:ext uri="{9D8B030D-6E8A-4147-A177-3AD203B41FA5}">
                      <a16:colId xmlns:a16="http://schemas.microsoft.com/office/drawing/2014/main" val="20001"/>
                    </a:ext>
                  </a:extLst>
                </a:gridCol>
              </a:tblGrid>
              <a:tr h="1541780">
                <a:tc>
                  <a:txBody>
                    <a:bodyPr/>
                    <a:lstStyle/>
                    <a:p>
                      <a:pPr marL="0" marR="182880" indent="0" algn="r">
                        <a:lnSpc>
                          <a:spcPts val="5000"/>
                        </a:lnSpc>
                        <a:spcBef>
                          <a:spcPts val="4785"/>
                        </a:spcBef>
                        <a:spcAft>
                          <a:spcPts val="2280"/>
                        </a:spcAft>
                      </a:pPr>
                      <a:r>
                        <a:rPr lang="it-IT" sz="4400" b="1" spc="-40">
                          <a:solidFill>
                            <a:srgbClr val="FF0000"/>
                          </a:solidFill>
                          <a:latin typeface="Arial" panose="02020603050405020304" pitchFamily="2"/>
                        </a:rPr>
                        <a:t>Organizzazione professioni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20" name="Segnaposto testo 619"/>
          <p:cNvSpPr>
            <a:spLocks noGrp="1"/>
          </p:cNvSpPr>
          <p:nvPr>
            <p:ph type="body" idx="10"/>
          </p:nvPr>
        </p:nvSpPr>
        <p:spPr>
          <a:xfrm>
            <a:off x="1332232" y="2030094"/>
            <a:ext cx="8458200" cy="5181601"/>
          </a:xfrm>
          <a:prstGeom prst="rect">
            <a:avLst/>
          </a:prstGeom>
          <a:noFill/>
          <a:ln w="0" cmpd="sng">
            <a:noFill/>
            <a:prstDash val="solid"/>
          </a:ln>
        </p:spPr>
        <p:txBody>
          <a:bodyPr vert="horz" lIns="0" tIns="267241" rIns="0" bIns="0" anchor="t"/>
          <a:lstStyle/>
          <a:p>
            <a:pPr algn="just">
              <a:lnSpc>
                <a:spcPts val="2498"/>
              </a:lnSpc>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Promuovere l’educazione sanitaria mirata alla </a:t>
            </a:r>
          </a:p>
          <a:p>
            <a:pPr marL="319926" algn="just">
              <a:lnSpc>
                <a:spcPts val="2600"/>
              </a:lnSpc>
            </a:pPr>
            <a:r>
              <a:rPr lang="it-IT" sz="3000" spc="-21">
                <a:solidFill>
                  <a:srgbClr val="000000"/>
                </a:solidFill>
                <a:latin typeface="Arial" panose="02020603050405020304" pitchFamily="2"/>
              </a:rPr>
              <a:t>prevenzione </a:t>
            </a:r>
          </a:p>
          <a:p>
            <a:pPr algn="just">
              <a:lnSpc>
                <a:spcPts val="2498"/>
              </a:lnSpc>
              <a:spcBef>
                <a:spcPts val="2125"/>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Definire programmi clinico-assistenziali di </a:t>
            </a:r>
          </a:p>
          <a:p>
            <a:pPr marL="319926" algn="just">
              <a:lnSpc>
                <a:spcPts val="2600"/>
              </a:lnSpc>
            </a:pPr>
            <a:r>
              <a:rPr lang="it-IT" sz="3000" spc="-15">
                <a:solidFill>
                  <a:srgbClr val="000000"/>
                </a:solidFill>
                <a:latin typeface="Arial" panose="02020603050405020304" pitchFamily="2"/>
              </a:rPr>
              <a:t>propria competenza </a:t>
            </a:r>
          </a:p>
          <a:p>
            <a:pPr algn="just">
              <a:lnSpc>
                <a:spcPts val="2498"/>
              </a:lnSpc>
              <a:spcBef>
                <a:spcPts val="2125"/>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Partecipare alla individuazione e </a:t>
            </a:r>
          </a:p>
          <a:p>
            <a:pPr marL="319926" algn="just">
              <a:lnSpc>
                <a:spcPts val="2600"/>
              </a:lnSpc>
            </a:pPr>
            <a:r>
              <a:rPr lang="it-IT" sz="3000" spc="-5">
                <a:solidFill>
                  <a:srgbClr val="000000"/>
                </a:solidFill>
                <a:latin typeface="Arial" panose="02020603050405020304" pitchFamily="2"/>
              </a:rPr>
              <a:t>realizzazione degli obiettivi dell’Azienda </a:t>
            </a:r>
          </a:p>
          <a:p>
            <a:pPr algn="just">
              <a:lnSpc>
                <a:spcPts val="2498"/>
              </a:lnSpc>
              <a:spcBef>
                <a:spcPts val="2125"/>
              </a:spcBef>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Programmare, dirigere e gestire le risorse </a:t>
            </a:r>
          </a:p>
          <a:p>
            <a:pPr marL="319926" algn="just">
              <a:lnSpc>
                <a:spcPts val="2600"/>
              </a:lnSpc>
            </a:pPr>
            <a:r>
              <a:rPr lang="it-IT" sz="3000">
                <a:solidFill>
                  <a:srgbClr val="000000"/>
                </a:solidFill>
                <a:latin typeface="Arial" panose="02020603050405020304" pitchFamily="2"/>
              </a:rPr>
              <a:t>umane, individuando standard e criteri per </a:t>
            </a:r>
          </a:p>
          <a:p>
            <a:pPr marL="319926" algn="just">
              <a:lnSpc>
                <a:spcPts val="3200"/>
              </a:lnSpc>
              <a:spcAft>
                <a:spcPts val="8727"/>
              </a:spcAft>
            </a:pPr>
            <a:r>
              <a:rPr lang="it-IT" sz="3000" spc="-5">
                <a:solidFill>
                  <a:srgbClr val="000000"/>
                </a:solidFill>
                <a:latin typeface="Arial" panose="02020603050405020304" pitchFamily="2"/>
              </a:rPr>
              <a:t>una equa distribuzione delle risorse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egnaposto testo 6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27" name="Image.jpg"/>
          <p:cNvPicPr/>
          <p:nvPr/>
        </p:nvPicPr>
        <p:blipFill>
          <a:blip r:embed="rId2"/>
          <a:stretch>
            <a:fillRect/>
          </a:stretch>
        </p:blipFill>
        <p:spPr>
          <a:xfrm>
            <a:off x="8924292" y="502920"/>
            <a:ext cx="795655" cy="1298575"/>
          </a:xfrm>
          <a:prstGeom prst="rect">
            <a:avLst/>
          </a:prstGeom>
        </p:spPr>
      </p:pic>
      <p:graphicFrame>
        <p:nvGraphicFramePr>
          <p:cNvPr id="626" name="table 626"/>
          <p:cNvGraphicFramePr>
            <a:graphicFrameLocks noGrp="1"/>
          </p:cNvGraphicFramePr>
          <p:nvPr/>
        </p:nvGraphicFramePr>
        <p:xfrm>
          <a:off x="770892" y="487681"/>
          <a:ext cx="9147175" cy="1639570"/>
        </p:xfrm>
        <a:graphic>
          <a:graphicData uri="http://schemas.openxmlformats.org/drawingml/2006/table">
            <a:tbl>
              <a:tblPr/>
              <a:tblGrid>
                <a:gridCol w="7964805">
                  <a:extLst>
                    <a:ext uri="{9D8B030D-6E8A-4147-A177-3AD203B41FA5}">
                      <a16:colId xmlns:a16="http://schemas.microsoft.com/office/drawing/2014/main" val="20000"/>
                    </a:ext>
                  </a:extLst>
                </a:gridCol>
                <a:gridCol w="1182370">
                  <a:extLst>
                    <a:ext uri="{9D8B030D-6E8A-4147-A177-3AD203B41FA5}">
                      <a16:colId xmlns:a16="http://schemas.microsoft.com/office/drawing/2014/main" val="20001"/>
                    </a:ext>
                  </a:extLst>
                </a:gridCol>
              </a:tblGrid>
              <a:tr h="1541780">
                <a:tc>
                  <a:txBody>
                    <a:bodyPr/>
                    <a:lstStyle/>
                    <a:p>
                      <a:pPr marL="0" marR="2746375" indent="0" algn="r">
                        <a:lnSpc>
                          <a:spcPts val="4400"/>
                        </a:lnSpc>
                        <a:spcBef>
                          <a:spcPts val="5355"/>
                        </a:spcBef>
                        <a:spcAft>
                          <a:spcPts val="2305"/>
                        </a:spcAft>
                      </a:pPr>
                      <a:r>
                        <a:rPr lang="it-IT" sz="3900" b="1" spc="0" dirty="0">
                          <a:solidFill>
                            <a:srgbClr val="330066"/>
                          </a:solidFill>
                          <a:latin typeface="Arial" panose="02020603050405020304" pitchFamily="2"/>
                        </a:rPr>
                        <a:t>UOC Clinica Medica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28" name="Segnaposto testo 627"/>
          <p:cNvSpPr>
            <a:spLocks noGrp="1"/>
          </p:cNvSpPr>
          <p:nvPr>
            <p:ph type="body" idx="10"/>
          </p:nvPr>
        </p:nvSpPr>
        <p:spPr>
          <a:xfrm>
            <a:off x="770892" y="2030094"/>
            <a:ext cx="9147175" cy="5181601"/>
          </a:xfrm>
          <a:prstGeom prst="rect">
            <a:avLst/>
          </a:prstGeom>
          <a:noFill/>
          <a:ln w="0" cmpd="sng">
            <a:noFill/>
            <a:prstDash val="solid"/>
          </a:ln>
        </p:spPr>
        <p:txBody>
          <a:bodyPr vert="horz" lIns="0" tIns="87600" rIns="0" bIns="0" anchor="t"/>
          <a:lstStyle/>
          <a:p>
            <a:pPr marL="274223" indent="319926" algn="just">
              <a:lnSpc>
                <a:spcPts val="2900"/>
              </a:lnSpc>
              <a:buFont typeface="Symbol"/>
              <a:buChar char="·"/>
            </a:pPr>
            <a:r>
              <a:rPr lang="it-IT" sz="2400" spc="-35" dirty="0">
                <a:solidFill>
                  <a:srgbClr val="000000"/>
                </a:solidFill>
                <a:latin typeface="Arial" panose="02020603050405020304" pitchFamily="2"/>
              </a:rPr>
              <a:t>L’attività assistenziale della UOC Clinica Medica, del </a:t>
            </a:r>
          </a:p>
          <a:p>
            <a:pPr marL="594151" algn="just">
              <a:lnSpc>
                <a:spcPts val="2900"/>
              </a:lnSpc>
            </a:pPr>
            <a:r>
              <a:rPr lang="it-IT" sz="2400" spc="-30" dirty="0">
                <a:solidFill>
                  <a:srgbClr val="000000"/>
                </a:solidFill>
                <a:latin typeface="Arial" panose="02020603050405020304" pitchFamily="2"/>
              </a:rPr>
              <a:t>Dipartimento di Scienze Mediche dell’Università di Ferrara, </a:t>
            </a:r>
          </a:p>
          <a:p>
            <a:pPr marL="594151" algn="just">
              <a:lnSpc>
                <a:spcPts val="2900"/>
              </a:lnSpc>
            </a:pPr>
            <a:r>
              <a:rPr lang="it-IT" sz="2400" spc="-35" dirty="0">
                <a:solidFill>
                  <a:srgbClr val="000000"/>
                </a:solidFill>
                <a:latin typeface="Arial" panose="02020603050405020304" pitchFamily="2"/>
              </a:rPr>
              <a:t>si espleta all’interno del Dipartimento Medico ad attività </a:t>
            </a:r>
          </a:p>
          <a:p>
            <a:pPr marL="594151" algn="just">
              <a:lnSpc>
                <a:spcPts val="2900"/>
              </a:lnSpc>
            </a:pPr>
            <a:r>
              <a:rPr lang="it-IT" sz="2400" spc="-40" dirty="0">
                <a:solidFill>
                  <a:srgbClr val="000000"/>
                </a:solidFill>
                <a:latin typeface="Arial" panose="02020603050405020304" pitchFamily="2"/>
              </a:rPr>
              <a:t>integrata dell’Azienda ospedaliero Universitaria </a:t>
            </a:r>
            <a:r>
              <a:rPr lang="it-IT" sz="2400" spc="-40" dirty="0" err="1">
                <a:solidFill>
                  <a:srgbClr val="000000"/>
                </a:solidFill>
                <a:latin typeface="Arial" panose="02020603050405020304" pitchFamily="2"/>
              </a:rPr>
              <a:t>S.Anna</a:t>
            </a:r>
            <a:r>
              <a:rPr lang="it-IT" sz="2400" spc="-40" dirty="0">
                <a:solidFill>
                  <a:srgbClr val="000000"/>
                </a:solidFill>
                <a:latin typeface="Arial" panose="02020603050405020304" pitchFamily="2"/>
              </a:rPr>
              <a:t>-</a:t>
            </a:r>
            <a:r>
              <a:rPr lang="it-IT" sz="100" dirty="0">
                <a:solidFill>
                  <a:srgbClr val="000000"/>
                </a:solidFill>
                <a:latin typeface="Arial" panose="02020603050405020304" pitchFamily="2"/>
              </a:rPr>
              <a:t> </a:t>
            </a:r>
          </a:p>
          <a:p>
            <a:pPr marL="594151" algn="just">
              <a:lnSpc>
                <a:spcPts val="2900"/>
              </a:lnSpc>
            </a:pPr>
            <a:r>
              <a:rPr lang="it-IT" sz="2400" spc="-75" dirty="0">
                <a:solidFill>
                  <a:srgbClr val="000000"/>
                </a:solidFill>
                <a:latin typeface="Arial" panose="02020603050405020304" pitchFamily="2"/>
              </a:rPr>
              <a:t>Cona </a:t>
            </a:r>
          </a:p>
          <a:p>
            <a:pPr marL="274223" indent="319926" algn="just">
              <a:lnSpc>
                <a:spcPts val="2900"/>
              </a:lnSpc>
              <a:spcBef>
                <a:spcPts val="575"/>
              </a:spcBef>
              <a:buFont typeface="Symbol"/>
              <a:buChar char="·"/>
            </a:pPr>
            <a:r>
              <a:rPr lang="it-IT" sz="2400" spc="-35" dirty="0">
                <a:solidFill>
                  <a:srgbClr val="000000"/>
                </a:solidFill>
                <a:latin typeface="Arial" panose="02020603050405020304" pitchFamily="2"/>
              </a:rPr>
              <a:t>L’U.O Clinica Medica è rappresentata da una Degenza di 21 </a:t>
            </a:r>
          </a:p>
          <a:p>
            <a:pPr marL="594151" algn="just">
              <a:lnSpc>
                <a:spcPts val="2900"/>
              </a:lnSpc>
            </a:pPr>
            <a:r>
              <a:rPr lang="it-IT" sz="2400" spc="-40" dirty="0">
                <a:solidFill>
                  <a:srgbClr val="000000"/>
                </a:solidFill>
                <a:latin typeface="Arial" panose="02020603050405020304" pitchFamily="2"/>
              </a:rPr>
              <a:t>posti letto sita al Blocco 2C2 e da attività ambulatoriali. </a:t>
            </a:r>
          </a:p>
          <a:p>
            <a:pPr marL="274223" indent="319926" algn="just">
              <a:lnSpc>
                <a:spcPts val="2900"/>
              </a:lnSpc>
              <a:spcBef>
                <a:spcPts val="575"/>
              </a:spcBef>
              <a:buFont typeface="Symbol"/>
              <a:buChar char="·"/>
            </a:pPr>
            <a:r>
              <a:rPr lang="it-IT" sz="2400" spc="-35" dirty="0">
                <a:solidFill>
                  <a:srgbClr val="000000"/>
                </a:solidFill>
                <a:latin typeface="Arial" panose="02020603050405020304" pitchFamily="2"/>
              </a:rPr>
              <a:t>I pazienti afferiscono al reparto attraverso il PS, su proposta </a:t>
            </a:r>
          </a:p>
          <a:p>
            <a:pPr marL="594151" algn="just">
              <a:lnSpc>
                <a:spcPts val="2900"/>
              </a:lnSpc>
            </a:pPr>
            <a:r>
              <a:rPr lang="it-IT" sz="2400" spc="-44" dirty="0">
                <a:solidFill>
                  <a:srgbClr val="000000"/>
                </a:solidFill>
                <a:latin typeface="Arial" panose="02020603050405020304" pitchFamily="2"/>
              </a:rPr>
              <a:t>del Medico di Base o autonomamente ricoverati in caso di </a:t>
            </a:r>
          </a:p>
          <a:p>
            <a:pPr marL="594151" algn="just">
              <a:lnSpc>
                <a:spcPts val="2900"/>
              </a:lnSpc>
            </a:pPr>
            <a:r>
              <a:rPr lang="it-IT" sz="2400" spc="-35" dirty="0">
                <a:solidFill>
                  <a:srgbClr val="000000"/>
                </a:solidFill>
                <a:latin typeface="Arial" panose="02020603050405020304" pitchFamily="2"/>
              </a:rPr>
              <a:t>specifico interesse e/o difficoltà diagnostico/terapeutiche; il </a:t>
            </a:r>
          </a:p>
          <a:p>
            <a:pPr marL="594151" algn="just">
              <a:lnSpc>
                <a:spcPts val="2900"/>
              </a:lnSpc>
            </a:pPr>
            <a:r>
              <a:rPr lang="it-IT" sz="2400" spc="-40" dirty="0">
                <a:solidFill>
                  <a:srgbClr val="000000"/>
                </a:solidFill>
                <a:latin typeface="Arial" panose="02020603050405020304" pitchFamily="2"/>
              </a:rPr>
              <a:t>bacino d’utenza è la popolazione di Ferrara e delle provincie </a:t>
            </a:r>
          </a:p>
          <a:p>
            <a:pPr marL="594151" algn="just">
              <a:lnSpc>
                <a:spcPts val="2900"/>
              </a:lnSpc>
              <a:spcAft>
                <a:spcPts val="4348"/>
              </a:spcAft>
            </a:pPr>
            <a:r>
              <a:rPr lang="it-IT" sz="2400" spc="-55" dirty="0">
                <a:solidFill>
                  <a:srgbClr val="000000"/>
                </a:solidFill>
                <a:latin typeface="Arial" panose="02020603050405020304" pitchFamily="2"/>
              </a:rPr>
              <a:t>limitrofe.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egnaposto testo 6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35" name="Image.jpg"/>
          <p:cNvPicPr/>
          <p:nvPr/>
        </p:nvPicPr>
        <p:blipFill>
          <a:blip r:embed="rId2"/>
          <a:stretch>
            <a:fillRect/>
          </a:stretch>
        </p:blipFill>
        <p:spPr>
          <a:xfrm>
            <a:off x="8924292" y="502920"/>
            <a:ext cx="795655" cy="1298575"/>
          </a:xfrm>
          <a:prstGeom prst="rect">
            <a:avLst/>
          </a:prstGeom>
        </p:spPr>
      </p:pic>
      <p:graphicFrame>
        <p:nvGraphicFramePr>
          <p:cNvPr id="634" name="table 634"/>
          <p:cNvGraphicFramePr>
            <a:graphicFrameLocks noGrp="1"/>
          </p:cNvGraphicFramePr>
          <p:nvPr/>
        </p:nvGraphicFramePr>
        <p:xfrm>
          <a:off x="1130935" y="487681"/>
          <a:ext cx="8597900" cy="1639570"/>
        </p:xfrm>
        <a:graphic>
          <a:graphicData uri="http://schemas.openxmlformats.org/drawingml/2006/table">
            <a:tbl>
              <a:tblPr/>
              <a:tblGrid>
                <a:gridCol w="7604760">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tblGrid>
              <a:tr h="1541780">
                <a:tc>
                  <a:txBody>
                    <a:bodyPr/>
                    <a:lstStyle/>
                    <a:p>
                      <a:pPr marL="0" marR="2746375" indent="0" algn="r">
                        <a:lnSpc>
                          <a:spcPts val="4400"/>
                        </a:lnSpc>
                        <a:spcBef>
                          <a:spcPts val="5355"/>
                        </a:spcBef>
                        <a:spcAft>
                          <a:spcPts val="2305"/>
                        </a:spcAft>
                      </a:pPr>
                      <a:r>
                        <a:rPr lang="it-IT" sz="3900" b="1" spc="0">
                          <a:solidFill>
                            <a:srgbClr val="330066"/>
                          </a:solidFill>
                          <a:latin typeface="Arial" panose="02020603050405020304" pitchFamily="2"/>
                        </a:rPr>
                        <a:t>UOC Clinica Medica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36" name="Segnaposto testo 635"/>
          <p:cNvSpPr>
            <a:spLocks noGrp="1"/>
          </p:cNvSpPr>
          <p:nvPr>
            <p:ph type="body" idx="10"/>
          </p:nvPr>
        </p:nvSpPr>
        <p:spPr>
          <a:xfrm>
            <a:off x="1130935" y="2030094"/>
            <a:ext cx="8597900" cy="5181601"/>
          </a:xfrm>
          <a:prstGeom prst="rect">
            <a:avLst/>
          </a:prstGeom>
          <a:noFill/>
          <a:ln w="0" cmpd="sng">
            <a:noFill/>
            <a:prstDash val="solid"/>
          </a:ln>
        </p:spPr>
        <p:txBody>
          <a:bodyPr vert="horz" lIns="0" tIns="89503" rIns="0" bIns="0" anchor="t"/>
          <a:lstStyle/>
          <a:p>
            <a:pPr indent="319926" algn="just">
              <a:lnSpc>
                <a:spcPts val="2900"/>
              </a:lnSpc>
              <a:buFont typeface="Symbol"/>
              <a:buChar char="·"/>
            </a:pPr>
            <a:r>
              <a:rPr lang="it-IT" sz="2400" spc="-35">
                <a:solidFill>
                  <a:srgbClr val="000000"/>
                </a:solidFill>
                <a:latin typeface="Arial" panose="02020603050405020304" pitchFamily="2"/>
              </a:rPr>
              <a:t>L’attività assistenziale è integrata da una attività </a:t>
            </a:r>
          </a:p>
          <a:p>
            <a:pPr marL="319926" algn="just">
              <a:lnSpc>
                <a:spcPts val="2900"/>
              </a:lnSpc>
            </a:pPr>
            <a:r>
              <a:rPr lang="it-IT" sz="2400" spc="-40">
                <a:solidFill>
                  <a:srgbClr val="000000"/>
                </a:solidFill>
                <a:latin typeface="Arial" panose="02020603050405020304" pitchFamily="2"/>
              </a:rPr>
              <a:t>ambulatoriale ; all’UOC Clinica Medica afferisce il Centro </a:t>
            </a:r>
          </a:p>
          <a:p>
            <a:pPr marL="319926" algn="just">
              <a:lnSpc>
                <a:spcPts val="2900"/>
              </a:lnSpc>
            </a:pPr>
            <a:r>
              <a:rPr lang="it-IT" sz="2400" spc="-40">
                <a:solidFill>
                  <a:srgbClr val="000000"/>
                </a:solidFill>
                <a:latin typeface="Arial" panose="02020603050405020304" pitchFamily="2"/>
              </a:rPr>
              <a:t>dell’Ipertensione impegnato nell’assistenza ambulatoriale </a:t>
            </a:r>
          </a:p>
          <a:p>
            <a:pPr marL="319926" algn="just">
              <a:lnSpc>
                <a:spcPts val="2900"/>
              </a:lnSpc>
            </a:pPr>
            <a:r>
              <a:rPr lang="it-IT" sz="2400" spc="-40">
                <a:solidFill>
                  <a:srgbClr val="000000"/>
                </a:solidFill>
                <a:latin typeface="Arial" panose="02020603050405020304" pitchFamily="2"/>
              </a:rPr>
              <a:t>per pazienti interni ed esterni. Esso opera nell’ambito </a:t>
            </a:r>
          </a:p>
          <a:p>
            <a:pPr marL="319926" algn="just">
              <a:lnSpc>
                <a:spcPts val="2900"/>
              </a:lnSpc>
            </a:pPr>
            <a:r>
              <a:rPr lang="it-IT" sz="2400" spc="-40">
                <a:solidFill>
                  <a:srgbClr val="000000"/>
                </a:solidFill>
                <a:latin typeface="Arial" panose="02020603050405020304" pitchFamily="2"/>
              </a:rPr>
              <a:t>dell’Azienda Ospedaliera Universitaria con le seguenti </a:t>
            </a:r>
          </a:p>
          <a:p>
            <a:pPr marL="319926" algn="just">
              <a:lnSpc>
                <a:spcPts val="2900"/>
              </a:lnSpc>
            </a:pPr>
            <a:r>
              <a:rPr lang="it-IT" sz="2400" spc="-40">
                <a:solidFill>
                  <a:srgbClr val="000000"/>
                </a:solidFill>
                <a:latin typeface="Arial" panose="02020603050405020304" pitchFamily="2"/>
              </a:rPr>
              <a:t>finalità: </a:t>
            </a:r>
          </a:p>
          <a:p>
            <a:pPr indent="319926" algn="just">
              <a:lnSpc>
                <a:spcPts val="2900"/>
              </a:lnSpc>
              <a:spcBef>
                <a:spcPts val="575"/>
              </a:spcBef>
              <a:buFont typeface="Symbol"/>
              <a:buChar char="·"/>
            </a:pPr>
            <a:r>
              <a:rPr lang="it-IT" sz="2400" spc="-40">
                <a:solidFill>
                  <a:srgbClr val="000000"/>
                </a:solidFill>
                <a:latin typeface="Arial" panose="02020603050405020304" pitchFamily="2"/>
              </a:rPr>
              <a:t>-riconoscimento e valutazione dei soggetti con </a:t>
            </a:r>
          </a:p>
          <a:p>
            <a:pPr marL="319926" algn="just">
              <a:lnSpc>
                <a:spcPts val="2900"/>
              </a:lnSpc>
            </a:pPr>
            <a:r>
              <a:rPr lang="it-IT" sz="2400" spc="-40">
                <a:solidFill>
                  <a:srgbClr val="000000"/>
                </a:solidFill>
                <a:latin typeface="Arial" panose="02020603050405020304" pitchFamily="2"/>
              </a:rPr>
              <a:t>sospetto/diagnosi preliminare di ipertensione </a:t>
            </a:r>
          </a:p>
          <a:p>
            <a:pPr marL="319926" algn="just">
              <a:lnSpc>
                <a:spcPts val="2900"/>
              </a:lnSpc>
            </a:pPr>
            <a:r>
              <a:rPr lang="it-IT" sz="2400" spc="-40">
                <a:solidFill>
                  <a:srgbClr val="000000"/>
                </a:solidFill>
                <a:latin typeface="Arial" panose="02020603050405020304" pitchFamily="2"/>
              </a:rPr>
              <a:t>arteriosa;impostazione e controlli di una corretta terapia;ove </a:t>
            </a:r>
          </a:p>
          <a:p>
            <a:pPr marL="319926" algn="just">
              <a:lnSpc>
                <a:spcPts val="2900"/>
              </a:lnSpc>
            </a:pPr>
            <a:r>
              <a:rPr lang="it-IT" sz="2400" spc="-35">
                <a:solidFill>
                  <a:srgbClr val="000000"/>
                </a:solidFill>
                <a:latin typeface="Arial" panose="02020603050405020304" pitchFamily="2"/>
              </a:rPr>
              <a:t>ritenuto utile, studio delle caratteristiche cronobiologiche del </a:t>
            </a:r>
          </a:p>
          <a:p>
            <a:pPr marL="319926" algn="just">
              <a:lnSpc>
                <a:spcPts val="2900"/>
              </a:lnSpc>
              <a:spcAft>
                <a:spcPts val="7788"/>
              </a:spcAft>
            </a:pPr>
            <a:r>
              <a:rPr lang="it-IT" sz="2400" spc="-40">
                <a:solidFill>
                  <a:srgbClr val="000000"/>
                </a:solidFill>
                <a:latin typeface="Arial" panose="02020603050405020304" pitchFamily="2"/>
              </a:rPr>
              <a:t>caso ai fini dell’impostazione di una corretta cronoterapia.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egnaposto testo 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3" name="Image.jpg"/>
          <p:cNvPicPr/>
          <p:nvPr/>
        </p:nvPicPr>
        <p:blipFill>
          <a:blip r:embed="rId2"/>
          <a:stretch>
            <a:fillRect/>
          </a:stretch>
        </p:blipFill>
        <p:spPr>
          <a:xfrm>
            <a:off x="8924292" y="502920"/>
            <a:ext cx="795655" cy="1298575"/>
          </a:xfrm>
          <a:prstGeom prst="rect">
            <a:avLst/>
          </a:prstGeom>
        </p:spPr>
      </p:pic>
      <p:graphicFrame>
        <p:nvGraphicFramePr>
          <p:cNvPr id="62" name="table 62"/>
          <p:cNvGraphicFramePr>
            <a:graphicFrameLocks noGrp="1"/>
          </p:cNvGraphicFramePr>
          <p:nvPr/>
        </p:nvGraphicFramePr>
        <p:xfrm>
          <a:off x="1307465" y="487681"/>
          <a:ext cx="8458201" cy="1639570"/>
        </p:xfrm>
        <a:graphic>
          <a:graphicData uri="http://schemas.openxmlformats.org/drawingml/2006/table">
            <a:tbl>
              <a:tblPr/>
              <a:tblGrid>
                <a:gridCol w="7428231">
                  <a:extLst>
                    <a:ext uri="{9D8B030D-6E8A-4147-A177-3AD203B41FA5}">
                      <a16:colId xmlns:a16="http://schemas.microsoft.com/office/drawing/2014/main" val="20000"/>
                    </a:ext>
                  </a:extLst>
                </a:gridCol>
                <a:gridCol w="1029970">
                  <a:extLst>
                    <a:ext uri="{9D8B030D-6E8A-4147-A177-3AD203B41FA5}">
                      <a16:colId xmlns:a16="http://schemas.microsoft.com/office/drawing/2014/main" val="20001"/>
                    </a:ext>
                  </a:extLst>
                </a:gridCol>
              </a:tblGrid>
              <a:tr h="1541780">
                <a:tc>
                  <a:txBody>
                    <a:bodyPr/>
                    <a:lstStyle/>
                    <a:p>
                      <a:pPr marL="0" marR="2788920" indent="0" algn="r">
                        <a:lnSpc>
                          <a:spcPts val="5400"/>
                        </a:lnSpc>
                        <a:spcBef>
                          <a:spcPts val="4330"/>
                        </a:spcBef>
                        <a:spcAft>
                          <a:spcPts val="2305"/>
                        </a:spcAft>
                      </a:pPr>
                      <a:r>
                        <a:rPr lang="it-IT" sz="4900" b="1" spc="0">
                          <a:solidFill>
                            <a:srgbClr val="FF0000"/>
                          </a:solidFill>
                          <a:latin typeface="Arial" panose="02020603050405020304" pitchFamily="2"/>
                        </a:rPr>
                        <a:t>Verso la riforma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4" name="Segnaposto testo 63"/>
          <p:cNvSpPr>
            <a:spLocks noGrp="1"/>
          </p:cNvSpPr>
          <p:nvPr>
            <p:ph type="body" idx="10"/>
          </p:nvPr>
        </p:nvSpPr>
        <p:spPr>
          <a:xfrm>
            <a:off x="1307465" y="2141857"/>
            <a:ext cx="8458200" cy="5069840"/>
          </a:xfrm>
          <a:prstGeom prst="rect">
            <a:avLst/>
          </a:prstGeom>
          <a:noFill/>
          <a:ln w="0" cmpd="sng">
            <a:noFill/>
            <a:prstDash val="solid"/>
          </a:ln>
        </p:spPr>
        <p:txBody>
          <a:bodyPr vert="horz" lIns="0" tIns="0" rIns="0" bIns="0" anchor="t"/>
          <a:lstStyle/>
          <a:p>
            <a:pPr marL="365632" algn="just">
              <a:lnSpc>
                <a:spcPts val="3000"/>
              </a:lnSpc>
            </a:pPr>
            <a:r>
              <a:rPr lang="it-IT" sz="2600">
                <a:solidFill>
                  <a:srgbClr val="000000"/>
                </a:solidFill>
                <a:latin typeface="Arial" panose="02020603050405020304" pitchFamily="2"/>
              </a:rPr>
              <a:t>Gli Ospedali costituiscono il più alto livello di attività </a:t>
            </a:r>
          </a:p>
          <a:p>
            <a:pPr marL="365632" algn="just">
              <a:lnSpc>
                <a:spcPts val="3000"/>
              </a:lnSpc>
              <a:spcBef>
                <a:spcPts val="145"/>
              </a:spcBef>
            </a:pPr>
            <a:r>
              <a:rPr lang="it-IT" sz="2600" spc="-5">
                <a:solidFill>
                  <a:srgbClr val="000000"/>
                </a:solidFill>
                <a:latin typeface="Arial" panose="02020603050405020304" pitchFamily="2"/>
              </a:rPr>
              <a:t>diagnostico-terapeutico. </a:t>
            </a:r>
          </a:p>
          <a:p>
            <a:pPr marL="365632" algn="just">
              <a:lnSpc>
                <a:spcPts val="3000"/>
              </a:lnSpc>
              <a:spcBef>
                <a:spcPts val="770"/>
              </a:spcBef>
            </a:pPr>
            <a:r>
              <a:rPr lang="it-IT" sz="2600" spc="-5">
                <a:solidFill>
                  <a:srgbClr val="000000"/>
                </a:solidFill>
                <a:latin typeface="Arial" panose="02020603050405020304" pitchFamily="2"/>
              </a:rPr>
              <a:t>Nella grande maggioranza dei casi fanno capo ad </a:t>
            </a:r>
          </a:p>
          <a:p>
            <a:pPr marL="365632" algn="just">
              <a:lnSpc>
                <a:spcPts val="3000"/>
              </a:lnSpc>
              <a:spcBef>
                <a:spcPts val="145"/>
              </a:spcBef>
            </a:pPr>
            <a:r>
              <a:rPr lang="it-IT" sz="2600" spc="-5">
                <a:solidFill>
                  <a:srgbClr val="000000"/>
                </a:solidFill>
                <a:latin typeface="Arial" panose="02020603050405020304" pitchFamily="2"/>
              </a:rPr>
              <a:t>Enti di Assistenza e beneficenza, con propri statuti </a:t>
            </a:r>
          </a:p>
          <a:p>
            <a:pPr marL="365632" algn="just">
              <a:lnSpc>
                <a:spcPts val="3000"/>
              </a:lnSpc>
              <a:spcBef>
                <a:spcPts val="145"/>
              </a:spcBef>
            </a:pPr>
            <a:r>
              <a:rPr lang="it-IT" sz="2600" spc="-10">
                <a:solidFill>
                  <a:srgbClr val="000000"/>
                </a:solidFill>
                <a:latin typeface="Arial" panose="02020603050405020304" pitchFamily="2"/>
              </a:rPr>
              <a:t>ed amministratori. </a:t>
            </a:r>
          </a:p>
          <a:p>
            <a:pPr marL="365632" algn="just">
              <a:lnSpc>
                <a:spcPts val="3000"/>
              </a:lnSpc>
              <a:spcBef>
                <a:spcPts val="770"/>
              </a:spcBef>
            </a:pPr>
            <a:r>
              <a:rPr lang="it-IT" sz="2600">
                <a:solidFill>
                  <a:srgbClr val="000000"/>
                </a:solidFill>
                <a:latin typeface="Arial" panose="02020603050405020304" pitchFamily="2"/>
              </a:rPr>
              <a:t>Non mancano casi di Ospedali di proprietà pubblica </a:t>
            </a:r>
          </a:p>
          <a:p>
            <a:pPr marL="365632" algn="just">
              <a:lnSpc>
                <a:spcPts val="3000"/>
              </a:lnSpc>
              <a:spcBef>
                <a:spcPts val="145"/>
              </a:spcBef>
            </a:pPr>
            <a:r>
              <a:rPr lang="it-IT" sz="2600" spc="10">
                <a:solidFill>
                  <a:srgbClr val="000000"/>
                </a:solidFill>
                <a:latin typeface="Arial" panose="02020603050405020304" pitchFamily="2"/>
              </a:rPr>
              <a:t>- Comuni e Province - e dagli stessi enti </a:t>
            </a:r>
          </a:p>
          <a:p>
            <a:pPr marL="365632" algn="just">
              <a:lnSpc>
                <a:spcPts val="3000"/>
              </a:lnSpc>
              <a:spcBef>
                <a:spcPts val="145"/>
              </a:spcBef>
            </a:pPr>
            <a:r>
              <a:rPr lang="it-IT" sz="2600" spc="-21">
                <a:solidFill>
                  <a:srgbClr val="000000"/>
                </a:solidFill>
                <a:latin typeface="Arial" panose="02020603050405020304" pitchFamily="2"/>
              </a:rPr>
              <a:t>mutualistici. </a:t>
            </a:r>
          </a:p>
          <a:p>
            <a:pPr marL="365632" algn="just">
              <a:lnSpc>
                <a:spcPts val="3000"/>
              </a:lnSpc>
              <a:spcBef>
                <a:spcPts val="770"/>
              </a:spcBef>
            </a:pPr>
            <a:r>
              <a:rPr lang="it-IT" sz="2600">
                <a:solidFill>
                  <a:srgbClr val="000000"/>
                </a:solidFill>
                <a:latin typeface="Arial" panose="02020603050405020304" pitchFamily="2"/>
              </a:rPr>
              <a:t>Anche essi sono privi di una visione unitaria e di una </a:t>
            </a:r>
          </a:p>
          <a:p>
            <a:pPr marL="365632" algn="just">
              <a:lnSpc>
                <a:spcPts val="3000"/>
              </a:lnSpc>
              <a:spcBef>
                <a:spcPts val="145"/>
              </a:spcBef>
              <a:spcAft>
                <a:spcPts val="6963"/>
              </a:spcAft>
            </a:pPr>
            <a:r>
              <a:rPr lang="it-IT" sz="2600">
                <a:solidFill>
                  <a:srgbClr val="000000"/>
                </a:solidFill>
                <a:latin typeface="Arial" panose="02020603050405020304" pitchFamily="2"/>
              </a:rPr>
              <a:t>organizzazione per livelli di complessità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egnaposto testo 63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43" name="Image.jpg"/>
          <p:cNvPicPr/>
          <p:nvPr/>
        </p:nvPicPr>
        <p:blipFill>
          <a:blip r:embed="rId2"/>
          <a:stretch>
            <a:fillRect/>
          </a:stretch>
        </p:blipFill>
        <p:spPr>
          <a:xfrm>
            <a:off x="8924292" y="502920"/>
            <a:ext cx="795655" cy="1298575"/>
          </a:xfrm>
          <a:prstGeom prst="rect">
            <a:avLst/>
          </a:prstGeom>
        </p:spPr>
      </p:pic>
      <p:graphicFrame>
        <p:nvGraphicFramePr>
          <p:cNvPr id="642" name="table 642"/>
          <p:cNvGraphicFramePr>
            <a:graphicFrameLocks noGrp="1"/>
          </p:cNvGraphicFramePr>
          <p:nvPr/>
        </p:nvGraphicFramePr>
        <p:xfrm>
          <a:off x="1124586" y="487681"/>
          <a:ext cx="8597900" cy="1639570"/>
        </p:xfrm>
        <a:graphic>
          <a:graphicData uri="http://schemas.openxmlformats.org/drawingml/2006/table">
            <a:tbl>
              <a:tblPr/>
              <a:tblGrid>
                <a:gridCol w="76111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2746375" indent="0" algn="r">
                        <a:lnSpc>
                          <a:spcPts val="4400"/>
                        </a:lnSpc>
                        <a:spcBef>
                          <a:spcPts val="5355"/>
                        </a:spcBef>
                        <a:spcAft>
                          <a:spcPts val="2305"/>
                        </a:spcAft>
                      </a:pPr>
                      <a:r>
                        <a:rPr lang="it-IT" sz="3900" b="1" spc="0">
                          <a:solidFill>
                            <a:srgbClr val="330066"/>
                          </a:solidFill>
                          <a:latin typeface="Arial" panose="02020603050405020304" pitchFamily="2"/>
                        </a:rPr>
                        <a:t>UOC Clinica Medica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44" name="Segnaposto testo 643"/>
          <p:cNvSpPr>
            <a:spLocks noGrp="1"/>
          </p:cNvSpPr>
          <p:nvPr>
            <p:ph type="body" idx="10"/>
          </p:nvPr>
        </p:nvSpPr>
        <p:spPr>
          <a:xfrm>
            <a:off x="1124586" y="2030094"/>
            <a:ext cx="8597900" cy="5181601"/>
          </a:xfrm>
          <a:prstGeom prst="rect">
            <a:avLst/>
          </a:prstGeom>
          <a:noFill/>
          <a:ln w="0" cmpd="sng">
            <a:noFill/>
            <a:prstDash val="solid"/>
          </a:ln>
        </p:spPr>
        <p:txBody>
          <a:bodyPr vert="horz" lIns="0" tIns="133302" rIns="0" bIns="0" anchor="t"/>
          <a:lstStyle/>
          <a:p>
            <a:pPr algn="just">
              <a:lnSpc>
                <a:spcPts val="2900"/>
              </a:lnSpc>
            </a:pPr>
            <a:r>
              <a:rPr lang="it-IT" sz="3800">
                <a:solidFill>
                  <a:srgbClr val="330066"/>
                </a:solidFill>
                <a:latin typeface="Arial" panose="02020603050405020304" pitchFamily="2"/>
              </a:rPr>
              <a:t></a:t>
            </a:r>
            <a:r>
              <a:rPr lang="it-IT" sz="2400">
                <a:solidFill>
                  <a:srgbClr val="000000"/>
                </a:solidFill>
                <a:latin typeface="Arial" panose="02020603050405020304" pitchFamily="2"/>
              </a:rPr>
              <a:t> All’UOC afferisce anche l’Ambulatorio Allergologico. </a:t>
            </a:r>
          </a:p>
          <a:p>
            <a:pPr algn="just">
              <a:lnSpc>
                <a:spcPts val="2900"/>
              </a:lnSpc>
              <a:spcBef>
                <a:spcPts val="250"/>
              </a:spcBef>
            </a:pPr>
            <a:r>
              <a:rPr lang="it-IT" sz="2400" spc="-40">
                <a:solidFill>
                  <a:srgbClr val="000000"/>
                </a:solidFill>
                <a:latin typeface="Arial" panose="02020603050405020304" pitchFamily="2"/>
              </a:rPr>
              <a:t>Esso opera nell’ambito dell’Azienda Ospedaliera Universitaria </a:t>
            </a:r>
          </a:p>
          <a:p>
            <a:pPr algn="just">
              <a:lnSpc>
                <a:spcPts val="2900"/>
              </a:lnSpc>
            </a:pPr>
            <a:r>
              <a:rPr lang="it-IT" sz="2400" spc="-44">
                <a:solidFill>
                  <a:srgbClr val="000000"/>
                </a:solidFill>
                <a:latin typeface="Arial" panose="02020603050405020304" pitchFamily="2"/>
              </a:rPr>
              <a:t>con le seguenti finalità: </a:t>
            </a:r>
          </a:p>
          <a:p>
            <a:pPr algn="just">
              <a:lnSpc>
                <a:spcPts val="2900"/>
              </a:lnSpc>
            </a:pPr>
            <a:r>
              <a:rPr lang="it-IT" sz="2400" spc="-40">
                <a:solidFill>
                  <a:srgbClr val="000000"/>
                </a:solidFill>
                <a:latin typeface="Arial" panose="02020603050405020304" pitchFamily="2"/>
              </a:rPr>
              <a:t>- erogazione di prestazioni di carattere preventivo, diagnostico </a:t>
            </a:r>
          </a:p>
          <a:p>
            <a:pPr algn="just">
              <a:lnSpc>
                <a:spcPts val="2900"/>
              </a:lnSpc>
            </a:pPr>
            <a:r>
              <a:rPr lang="it-IT" sz="2400" spc="-40">
                <a:solidFill>
                  <a:srgbClr val="000000"/>
                </a:solidFill>
                <a:latin typeface="Arial" panose="02020603050405020304" pitchFamily="2"/>
              </a:rPr>
              <a:t>e terapeutico a soggetti inviati nel sospetto di malattia </a:t>
            </a:r>
          </a:p>
          <a:p>
            <a:pPr algn="just">
              <a:lnSpc>
                <a:spcPts val="2900"/>
              </a:lnSpc>
            </a:pPr>
            <a:r>
              <a:rPr lang="it-IT" sz="2400" spc="-44">
                <a:solidFill>
                  <a:srgbClr val="000000"/>
                </a:solidFill>
                <a:latin typeface="Arial" panose="02020603050405020304" pitchFamily="2"/>
              </a:rPr>
              <a:t>allergica od atopica; </a:t>
            </a:r>
          </a:p>
          <a:p>
            <a:pPr algn="just">
              <a:lnSpc>
                <a:spcPts val="2900"/>
              </a:lnSpc>
            </a:pPr>
            <a:r>
              <a:rPr lang="it-IT" sz="2400" spc="-40">
                <a:solidFill>
                  <a:srgbClr val="000000"/>
                </a:solidFill>
                <a:latin typeface="Arial" panose="02020603050405020304" pitchFamily="2"/>
              </a:rPr>
              <a:t>- ottimizzazione delle metodologie attuali e sperimentazione di </a:t>
            </a:r>
          </a:p>
          <a:p>
            <a:pPr algn="just">
              <a:lnSpc>
                <a:spcPts val="2900"/>
              </a:lnSpc>
            </a:pPr>
            <a:r>
              <a:rPr lang="it-IT" sz="2400" spc="-40">
                <a:solidFill>
                  <a:srgbClr val="000000"/>
                </a:solidFill>
                <a:latin typeface="Arial" panose="02020603050405020304" pitchFamily="2"/>
              </a:rPr>
              <a:t>nuove metodiche/tecnologie nella diagnosi delle malattie </a:t>
            </a:r>
          </a:p>
          <a:p>
            <a:pPr algn="just">
              <a:lnSpc>
                <a:spcPts val="2900"/>
              </a:lnSpc>
              <a:spcAft>
                <a:spcPts val="13525"/>
              </a:spcAft>
            </a:pPr>
            <a:r>
              <a:rPr lang="it-IT" sz="2400" spc="-55">
                <a:solidFill>
                  <a:srgbClr val="000000"/>
                </a:solidFill>
                <a:latin typeface="Arial" panose="02020603050405020304" pitchFamily="2"/>
              </a:rPr>
              <a:t>allergiche.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egnaposto testo 6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51" name="Image.jpg"/>
          <p:cNvPicPr/>
          <p:nvPr/>
        </p:nvPicPr>
        <p:blipFill>
          <a:blip r:embed="rId2"/>
          <a:stretch>
            <a:fillRect/>
          </a:stretch>
        </p:blipFill>
        <p:spPr>
          <a:xfrm>
            <a:off x="8924292" y="502920"/>
            <a:ext cx="795655" cy="1298575"/>
          </a:xfrm>
          <a:prstGeom prst="rect">
            <a:avLst/>
          </a:prstGeom>
        </p:spPr>
      </p:pic>
      <p:graphicFrame>
        <p:nvGraphicFramePr>
          <p:cNvPr id="650" name="table 650"/>
          <p:cNvGraphicFramePr>
            <a:graphicFrameLocks noGrp="1"/>
          </p:cNvGraphicFramePr>
          <p:nvPr/>
        </p:nvGraphicFramePr>
        <p:xfrm>
          <a:off x="1130935" y="487681"/>
          <a:ext cx="8597900" cy="1639570"/>
        </p:xfrm>
        <a:graphic>
          <a:graphicData uri="http://schemas.openxmlformats.org/drawingml/2006/table">
            <a:tbl>
              <a:tblPr/>
              <a:tblGrid>
                <a:gridCol w="7604760">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tblGrid>
              <a:tr h="1541780">
                <a:tc>
                  <a:txBody>
                    <a:bodyPr/>
                    <a:lstStyle/>
                    <a:p>
                      <a:pPr marL="22860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228600" marR="0" indent="0" algn="l">
                        <a:lnSpc>
                          <a:spcPts val="4400"/>
                        </a:lnSpc>
                        <a:spcBef>
                          <a:spcPts val="270"/>
                        </a:spcBef>
                        <a:spcAft>
                          <a:spcPts val="2305"/>
                        </a:spcAft>
                      </a:pPr>
                      <a:r>
                        <a:rPr lang="it-IT" sz="3900" b="1" spc="0">
                          <a:solidFill>
                            <a:srgbClr val="330066"/>
                          </a:solidFill>
                          <a:latin typeface="Arial" panose="02020603050405020304" pitchFamily="2"/>
                        </a:rPr>
                        <a:t>mission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52" name="Segnaposto testo 651"/>
          <p:cNvSpPr>
            <a:spLocks noGrp="1"/>
          </p:cNvSpPr>
          <p:nvPr>
            <p:ph type="body" idx="10"/>
          </p:nvPr>
        </p:nvSpPr>
        <p:spPr>
          <a:xfrm>
            <a:off x="1130935" y="2030094"/>
            <a:ext cx="8597900" cy="5181601"/>
          </a:xfrm>
          <a:prstGeom prst="rect">
            <a:avLst/>
          </a:prstGeom>
          <a:noFill/>
          <a:ln w="0" cmpd="sng">
            <a:noFill/>
            <a:prstDash val="solid"/>
          </a:ln>
        </p:spPr>
        <p:txBody>
          <a:bodyPr vert="horz" lIns="0" tIns="88233" rIns="0" bIns="0" anchor="t"/>
          <a:lstStyle/>
          <a:p>
            <a:pPr indent="319926" algn="just">
              <a:lnSpc>
                <a:spcPts val="2900"/>
              </a:lnSpc>
              <a:buFont typeface="Symbol"/>
              <a:buChar char="·"/>
            </a:pPr>
            <a:r>
              <a:rPr lang="it-IT" sz="2400" spc="-40">
                <a:solidFill>
                  <a:srgbClr val="000000"/>
                </a:solidFill>
                <a:latin typeface="Arial" panose="02020603050405020304" pitchFamily="2"/>
              </a:rPr>
              <a:t>L’UO Clinica Medica, nel rispetto delle linee fondamentali </a:t>
            </a:r>
          </a:p>
          <a:p>
            <a:pPr marL="319926" algn="just">
              <a:lnSpc>
                <a:spcPts val="2900"/>
              </a:lnSpc>
            </a:pPr>
            <a:r>
              <a:rPr lang="it-IT" sz="2400" spc="-35">
                <a:solidFill>
                  <a:srgbClr val="000000"/>
                </a:solidFill>
                <a:latin typeface="Arial" panose="02020603050405020304" pitchFamily="2"/>
              </a:rPr>
              <a:t>del Dipartimento, assicura la migliore qualità delle </a:t>
            </a:r>
          </a:p>
          <a:p>
            <a:pPr marL="319926" algn="just">
              <a:lnSpc>
                <a:spcPts val="2900"/>
              </a:lnSpc>
            </a:pPr>
            <a:r>
              <a:rPr lang="it-IT" sz="2400" spc="-40">
                <a:solidFill>
                  <a:srgbClr val="000000"/>
                </a:solidFill>
                <a:latin typeface="Arial" panose="02020603050405020304" pitchFamily="2"/>
              </a:rPr>
              <a:t>prestazioni assistenziali, diagnostico e terapeutiche nel </a:t>
            </a:r>
          </a:p>
          <a:p>
            <a:pPr marL="319926" algn="just">
              <a:lnSpc>
                <a:spcPts val="2900"/>
              </a:lnSpc>
            </a:pPr>
            <a:r>
              <a:rPr lang="it-IT" sz="2400" spc="-40">
                <a:solidFill>
                  <a:srgbClr val="000000"/>
                </a:solidFill>
                <a:latin typeface="Arial" panose="02020603050405020304" pitchFamily="2"/>
              </a:rPr>
              <a:t>rispetto delle persone e con un’attenzione costante </a:t>
            </a:r>
          </a:p>
          <a:p>
            <a:pPr marL="319926" algn="just">
              <a:lnSpc>
                <a:spcPts val="2900"/>
              </a:lnSpc>
            </a:pPr>
            <a:r>
              <a:rPr lang="it-IT" sz="2400" spc="-50">
                <a:solidFill>
                  <a:srgbClr val="000000"/>
                </a:solidFill>
                <a:latin typeface="Arial" panose="02020603050405020304" pitchFamily="2"/>
              </a:rPr>
              <a:t>all’eccellenza. </a:t>
            </a:r>
          </a:p>
          <a:p>
            <a:pPr indent="319926" algn="just">
              <a:lnSpc>
                <a:spcPts val="2900"/>
              </a:lnSpc>
              <a:spcBef>
                <a:spcPts val="575"/>
              </a:spcBef>
              <a:buFont typeface="Symbol"/>
              <a:buChar char="·"/>
            </a:pPr>
            <a:r>
              <a:rPr lang="it-IT" sz="2400" spc="-35">
                <a:solidFill>
                  <a:srgbClr val="000000"/>
                </a:solidFill>
                <a:latin typeface="Arial" panose="02020603050405020304" pitchFamily="2"/>
              </a:rPr>
              <a:t>La Mission dell’UO si concretizza quindi nell’attuazione dei </a:t>
            </a:r>
          </a:p>
          <a:p>
            <a:pPr marL="319926" algn="just">
              <a:lnSpc>
                <a:spcPts val="2900"/>
              </a:lnSpc>
              <a:spcAft>
                <a:spcPts val="19313"/>
              </a:spcAft>
            </a:pPr>
            <a:r>
              <a:rPr lang="it-IT" sz="2400" spc="-15">
                <a:solidFill>
                  <a:srgbClr val="000000"/>
                </a:solidFill>
                <a:latin typeface="Arial" panose="02020603050405020304" pitchFamily="2"/>
              </a:rPr>
              <a:t>seguenti obiettivi: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egnaposto testo 6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59" name="Image.jpg"/>
          <p:cNvPicPr/>
          <p:nvPr/>
        </p:nvPicPr>
        <p:blipFill>
          <a:blip r:embed="rId2"/>
          <a:stretch>
            <a:fillRect/>
          </a:stretch>
        </p:blipFill>
        <p:spPr>
          <a:xfrm>
            <a:off x="8924292" y="502920"/>
            <a:ext cx="795655" cy="1298575"/>
          </a:xfrm>
          <a:prstGeom prst="rect">
            <a:avLst/>
          </a:prstGeom>
        </p:spPr>
      </p:pic>
      <p:graphicFrame>
        <p:nvGraphicFramePr>
          <p:cNvPr id="658" name="table 658"/>
          <p:cNvGraphicFramePr>
            <a:graphicFrameLocks noGrp="1"/>
          </p:cNvGraphicFramePr>
          <p:nvPr/>
        </p:nvGraphicFramePr>
        <p:xfrm>
          <a:off x="1127760" y="487681"/>
          <a:ext cx="8597900" cy="1639570"/>
        </p:xfrm>
        <a:graphic>
          <a:graphicData uri="http://schemas.openxmlformats.org/drawingml/2006/table">
            <a:tbl>
              <a:tblPr/>
              <a:tblGrid>
                <a:gridCol w="7607935">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1541780">
                <a:tc>
                  <a:txBody>
                    <a:bodyPr/>
                    <a:lstStyle/>
                    <a:p>
                      <a:pPr marL="22860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228600" marR="0" indent="0" algn="l">
                        <a:lnSpc>
                          <a:spcPts val="4400"/>
                        </a:lnSpc>
                        <a:spcBef>
                          <a:spcPts val="270"/>
                        </a:spcBef>
                        <a:spcAft>
                          <a:spcPts val="2305"/>
                        </a:spcAft>
                      </a:pPr>
                      <a:r>
                        <a:rPr lang="it-IT" sz="3900" b="1" spc="0">
                          <a:solidFill>
                            <a:srgbClr val="330066"/>
                          </a:solidFill>
                          <a:latin typeface="Arial" panose="02020603050405020304" pitchFamily="2"/>
                        </a:rPr>
                        <a:t>mission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60" name="Segnaposto testo 659"/>
          <p:cNvSpPr>
            <a:spLocks noGrp="1"/>
          </p:cNvSpPr>
          <p:nvPr>
            <p:ph type="body" idx="10"/>
          </p:nvPr>
        </p:nvSpPr>
        <p:spPr>
          <a:xfrm>
            <a:off x="1127760" y="2030094"/>
            <a:ext cx="8597900" cy="5181601"/>
          </a:xfrm>
          <a:prstGeom prst="rect">
            <a:avLst/>
          </a:prstGeom>
          <a:noFill/>
          <a:ln w="0" cmpd="sng">
            <a:noFill/>
            <a:prstDash val="solid"/>
          </a:ln>
        </p:spPr>
        <p:txBody>
          <a:bodyPr vert="horz" lIns="0" tIns="88233" rIns="0" bIns="0" anchor="t"/>
          <a:lstStyle/>
          <a:p>
            <a:pPr marL="365632" marR="502742" indent="365632" algn="l">
              <a:lnSpc>
                <a:spcPts val="2198"/>
              </a:lnSpc>
              <a:buFont typeface="Symbol"/>
              <a:buChar char="·"/>
            </a:pPr>
            <a:r>
              <a:rPr lang="it-IT" spc="-35">
                <a:solidFill>
                  <a:srgbClr val="000000"/>
                </a:solidFill>
                <a:latin typeface="Arial" panose="02020603050405020304" pitchFamily="2"/>
              </a:rPr>
              <a:t>Contribuisce all’attività didattica e di formazione pre e post laurea, relativa ai corsi di laurea, di specializzazione e di ogni altra attività didattica istituzionale della facoltà di Medicina e Chirurgia </a:t>
            </a:r>
          </a:p>
          <a:p>
            <a:pPr marL="365632" marR="365632" indent="365632" algn="l">
              <a:lnSpc>
                <a:spcPts val="2198"/>
              </a:lnSpc>
              <a:spcBef>
                <a:spcPts val="430"/>
              </a:spcBef>
              <a:buFont typeface="Symbol"/>
              <a:buChar char="·"/>
            </a:pPr>
            <a:r>
              <a:rPr lang="it-IT" spc="-35">
                <a:solidFill>
                  <a:srgbClr val="000000"/>
                </a:solidFill>
                <a:latin typeface="Arial" panose="02020603050405020304" pitchFamily="2"/>
              </a:rPr>
              <a:t>Svolge attività di formazione in ambito clinico rivolto ai professionisti dell’UOC, del Dipartimento, dell’Azienda e a tutti i professionisti interessati a problemi internistici attraverso seminari e incontri di pratica clinica </a:t>
            </a:r>
          </a:p>
          <a:p>
            <a:pPr marL="365632" indent="365632" algn="l">
              <a:lnSpc>
                <a:spcPts val="2198"/>
              </a:lnSpc>
              <a:spcBef>
                <a:spcPts val="430"/>
              </a:spcBef>
              <a:buFont typeface="Symbol"/>
              <a:buChar char="·"/>
            </a:pPr>
            <a:r>
              <a:rPr lang="it-IT" spc="-30">
                <a:solidFill>
                  <a:srgbClr val="000000"/>
                </a:solidFill>
                <a:latin typeface="Arial" panose="02020603050405020304" pitchFamily="2"/>
              </a:rPr>
              <a:t>Svolge attività di ricerca in ambito internistico </a:t>
            </a:r>
          </a:p>
          <a:p>
            <a:pPr marL="365632" indent="365632" algn="l">
              <a:lnSpc>
                <a:spcPts val="2198"/>
              </a:lnSpc>
              <a:spcBef>
                <a:spcPts val="435"/>
              </a:spcBef>
              <a:buFont typeface="Symbol"/>
              <a:buChar char="·"/>
            </a:pPr>
            <a:r>
              <a:rPr lang="it-IT" spc="-35">
                <a:solidFill>
                  <a:srgbClr val="000000"/>
                </a:solidFill>
                <a:latin typeface="Arial" panose="02020603050405020304" pitchFamily="2"/>
              </a:rPr>
              <a:t>Assicura un’assistenza di alta qualità </a:t>
            </a:r>
          </a:p>
          <a:p>
            <a:pPr marL="365632" marR="182814" indent="365632" algn="l">
              <a:lnSpc>
                <a:spcPts val="2198"/>
              </a:lnSpc>
              <a:spcBef>
                <a:spcPts val="430"/>
              </a:spcBef>
              <a:buFont typeface="Symbol"/>
              <a:buChar char="·"/>
            </a:pPr>
            <a:r>
              <a:rPr lang="it-IT">
                <a:solidFill>
                  <a:srgbClr val="000000"/>
                </a:solidFill>
                <a:latin typeface="Arial" panose="02020603050405020304" pitchFamily="2"/>
              </a:rPr>
              <a:t>L’ UOC Clinica Medica si occupa della diagnosi , assistenza e trattamento delle patologie internistiche a decorso acuto, sub-acuto e cronico; </a:t>
            </a:r>
          </a:p>
          <a:p>
            <a:pPr marL="365632" marR="319926" indent="365632" algn="l">
              <a:lnSpc>
                <a:spcPts val="2198"/>
              </a:lnSpc>
              <a:spcBef>
                <a:spcPts val="435"/>
              </a:spcBef>
              <a:buFont typeface="Symbol"/>
              <a:buChar char="·"/>
            </a:pPr>
            <a:r>
              <a:rPr lang="it-IT" spc="-25">
                <a:solidFill>
                  <a:srgbClr val="000000"/>
                </a:solidFill>
                <a:latin typeface="Arial" panose="02020603050405020304" pitchFamily="2"/>
              </a:rPr>
              <a:t>offre una attività di speciale competenza per le patologie dell’ipertensione arteriosa e delle sue complicanze e per le patologie e allergo-immunologiche </a:t>
            </a:r>
          </a:p>
          <a:p>
            <a:pPr marL="365632" marR="365632" indent="365632" algn="l">
              <a:lnSpc>
                <a:spcPts val="2198"/>
              </a:lnSpc>
              <a:spcBef>
                <a:spcPts val="430"/>
              </a:spcBef>
              <a:spcAft>
                <a:spcPts val="5064"/>
              </a:spcAft>
              <a:buFont typeface="Symbol"/>
              <a:buChar char="·"/>
            </a:pPr>
            <a:r>
              <a:rPr lang="it-IT" spc="-30">
                <a:solidFill>
                  <a:srgbClr val="000000"/>
                </a:solidFill>
                <a:latin typeface="Arial" panose="02020603050405020304" pitchFamily="2"/>
              </a:rPr>
              <a:t>Sviluppa attività di alta specializzazione, coerentemente con la mission del dipartimento in specifici settori per garantire ai pazienti un’offerta assistenziale in linea con i continui progressi nel campo internistico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egnaposto testo 6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67" name="Image.jpg"/>
          <p:cNvPicPr/>
          <p:nvPr/>
        </p:nvPicPr>
        <p:blipFill>
          <a:blip r:embed="rId2"/>
          <a:stretch>
            <a:fillRect/>
          </a:stretch>
        </p:blipFill>
        <p:spPr>
          <a:xfrm>
            <a:off x="8924292" y="502920"/>
            <a:ext cx="795655" cy="1298575"/>
          </a:xfrm>
          <a:prstGeom prst="rect">
            <a:avLst/>
          </a:prstGeom>
        </p:spPr>
      </p:pic>
      <p:graphicFrame>
        <p:nvGraphicFramePr>
          <p:cNvPr id="666" name="table 666"/>
          <p:cNvGraphicFramePr>
            <a:graphicFrameLocks noGrp="1"/>
          </p:cNvGraphicFramePr>
          <p:nvPr/>
        </p:nvGraphicFramePr>
        <p:xfrm>
          <a:off x="1127760" y="487681"/>
          <a:ext cx="8597900" cy="1639570"/>
        </p:xfrm>
        <a:graphic>
          <a:graphicData uri="http://schemas.openxmlformats.org/drawingml/2006/table">
            <a:tbl>
              <a:tblPr/>
              <a:tblGrid>
                <a:gridCol w="7607935">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1541780">
                <a:tc>
                  <a:txBody>
                    <a:bodyPr/>
                    <a:lstStyle/>
                    <a:p>
                      <a:pPr marL="18288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182880" marR="0" indent="0" algn="l">
                        <a:lnSpc>
                          <a:spcPts val="4400"/>
                        </a:lnSpc>
                        <a:spcBef>
                          <a:spcPts val="270"/>
                        </a:spcBef>
                        <a:spcAft>
                          <a:spcPts val="2305"/>
                        </a:spcAft>
                      </a:pPr>
                      <a:r>
                        <a:rPr lang="it-IT" sz="3900" b="1" spc="0">
                          <a:solidFill>
                            <a:srgbClr val="330066"/>
                          </a:solidFill>
                          <a:latin typeface="Arial" panose="02020603050405020304" pitchFamily="2"/>
                        </a:rPr>
                        <a:t>vision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68" name="Segnaposto testo 667"/>
          <p:cNvSpPr>
            <a:spLocks noGrp="1"/>
          </p:cNvSpPr>
          <p:nvPr>
            <p:ph type="body" idx="10"/>
          </p:nvPr>
        </p:nvSpPr>
        <p:spPr>
          <a:xfrm>
            <a:off x="1127760" y="2125345"/>
            <a:ext cx="8597900" cy="5086350"/>
          </a:xfrm>
          <a:prstGeom prst="rect">
            <a:avLst/>
          </a:prstGeom>
          <a:noFill/>
          <a:ln w="0" cmpd="sng">
            <a:noFill/>
            <a:prstDash val="solid"/>
          </a:ln>
        </p:spPr>
        <p:txBody>
          <a:bodyPr vert="horz" lIns="0" tIns="0" rIns="0" bIns="0" anchor="t"/>
          <a:lstStyle/>
          <a:p>
            <a:pPr algn="just">
              <a:lnSpc>
                <a:spcPts val="2798"/>
              </a:lnSpc>
            </a:pPr>
            <a:r>
              <a:rPr lang="it-IT" sz="1400">
                <a:solidFill>
                  <a:srgbClr val="330066"/>
                </a:solidFill>
                <a:latin typeface="Arial" panose="02020603050405020304" pitchFamily="2"/>
              </a:rPr>
              <a:t></a:t>
            </a:r>
            <a:r>
              <a:rPr lang="it-IT" sz="2400">
                <a:solidFill>
                  <a:srgbClr val="000000"/>
                </a:solidFill>
                <a:latin typeface="Arial" panose="02020603050405020304" pitchFamily="2"/>
              </a:rPr>
              <a:t> Garantire il miglioramento qualitativo continuo attraverso </a:t>
            </a:r>
          </a:p>
          <a:p>
            <a:pPr marL="319926" algn="just">
              <a:lnSpc>
                <a:spcPts val="2900"/>
              </a:lnSpc>
            </a:pPr>
            <a:r>
              <a:rPr lang="it-IT" sz="2400" spc="-44">
                <a:solidFill>
                  <a:srgbClr val="000000"/>
                </a:solidFill>
                <a:latin typeface="Arial" panose="02020603050405020304" pitchFamily="2"/>
              </a:rPr>
              <a:t>un processo cha nasce dall’ambito assistenziale e ad esso </a:t>
            </a:r>
          </a:p>
          <a:p>
            <a:pPr marL="319926" algn="just">
              <a:lnSpc>
                <a:spcPts val="2900"/>
              </a:lnSpc>
            </a:pPr>
            <a:r>
              <a:rPr lang="it-IT" sz="2400" spc="-40">
                <a:solidFill>
                  <a:srgbClr val="000000"/>
                </a:solidFill>
                <a:latin typeface="Arial" panose="02020603050405020304" pitchFamily="2"/>
              </a:rPr>
              <a:t>ritorna attraverso gli strumenti della ricerca e della </a:t>
            </a:r>
          </a:p>
          <a:p>
            <a:pPr marL="319926" algn="just">
              <a:lnSpc>
                <a:spcPts val="2900"/>
              </a:lnSpc>
            </a:pPr>
            <a:r>
              <a:rPr lang="it-IT" sz="2400" spc="-40">
                <a:solidFill>
                  <a:srgbClr val="000000"/>
                </a:solidFill>
                <a:latin typeface="Arial" panose="02020603050405020304" pitchFamily="2"/>
              </a:rPr>
              <a:t>formazione. Questo anche attraverso il consolidamento e </a:t>
            </a:r>
          </a:p>
          <a:p>
            <a:pPr marL="319926" algn="just">
              <a:lnSpc>
                <a:spcPts val="2900"/>
              </a:lnSpc>
            </a:pPr>
            <a:r>
              <a:rPr lang="it-IT" sz="2400" spc="-40">
                <a:solidFill>
                  <a:srgbClr val="000000"/>
                </a:solidFill>
                <a:latin typeface="Arial" panose="02020603050405020304" pitchFamily="2"/>
              </a:rPr>
              <a:t>miglioramento delle strategie di svolgimento di funzioni </a:t>
            </a:r>
          </a:p>
          <a:p>
            <a:pPr marL="319926" algn="just">
              <a:lnSpc>
                <a:spcPts val="2900"/>
              </a:lnSpc>
            </a:pPr>
            <a:r>
              <a:rPr lang="it-IT" sz="2400" spc="-40">
                <a:solidFill>
                  <a:srgbClr val="000000"/>
                </a:solidFill>
                <a:latin typeface="Arial" panose="02020603050405020304" pitchFamily="2"/>
              </a:rPr>
              <a:t>didattiche, formative pre e post-laurea basate </a:t>
            </a:r>
          </a:p>
          <a:p>
            <a:pPr marL="319926" algn="just">
              <a:lnSpc>
                <a:spcPts val="2900"/>
              </a:lnSpc>
            </a:pPr>
            <a:r>
              <a:rPr lang="it-IT" sz="2400" spc="-40">
                <a:solidFill>
                  <a:srgbClr val="000000"/>
                </a:solidFill>
                <a:latin typeface="Arial" panose="02020603050405020304" pitchFamily="2"/>
              </a:rPr>
              <a:t>sull’integrazione delle competenze dei diversi settori </a:t>
            </a:r>
          </a:p>
          <a:p>
            <a:pPr marL="319926" algn="just">
              <a:lnSpc>
                <a:spcPts val="2900"/>
              </a:lnSpc>
            </a:pPr>
            <a:r>
              <a:rPr lang="it-IT" sz="2400" spc="-40">
                <a:solidFill>
                  <a:srgbClr val="000000"/>
                </a:solidFill>
                <a:latin typeface="Arial" panose="02020603050405020304" pitchFamily="2"/>
              </a:rPr>
              <a:t>diagnostici ed assistenziali dell’UO, e con il perseguimento </a:t>
            </a:r>
          </a:p>
          <a:p>
            <a:pPr marL="319926" algn="just">
              <a:lnSpc>
                <a:spcPts val="2900"/>
              </a:lnSpc>
            </a:pPr>
            <a:r>
              <a:rPr lang="it-IT" sz="2400" spc="-40">
                <a:solidFill>
                  <a:srgbClr val="000000"/>
                </a:solidFill>
                <a:latin typeface="Arial" panose="02020603050405020304" pitchFamily="2"/>
              </a:rPr>
              <a:t>e sviluppo di progetti di ricerca in ambito clinico ed </a:t>
            </a:r>
          </a:p>
          <a:p>
            <a:pPr marL="319926" algn="just">
              <a:lnSpc>
                <a:spcPts val="2900"/>
              </a:lnSpc>
              <a:spcAft>
                <a:spcPts val="11226"/>
              </a:spcAft>
            </a:pPr>
            <a:r>
              <a:rPr lang="it-IT" sz="2400" spc="-55">
                <a:solidFill>
                  <a:srgbClr val="000000"/>
                </a:solidFill>
                <a:latin typeface="Arial" panose="02020603050405020304" pitchFamily="2"/>
              </a:rPr>
              <a:t>epidemiologico.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egnaposto testo 6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75" name="Image.jpg"/>
          <p:cNvPicPr/>
          <p:nvPr/>
        </p:nvPicPr>
        <p:blipFill>
          <a:blip r:embed="rId2"/>
          <a:stretch>
            <a:fillRect/>
          </a:stretch>
        </p:blipFill>
        <p:spPr>
          <a:xfrm>
            <a:off x="8924292" y="502920"/>
            <a:ext cx="795655" cy="1298575"/>
          </a:xfrm>
          <a:prstGeom prst="rect">
            <a:avLst/>
          </a:prstGeom>
        </p:spPr>
      </p:pic>
      <p:graphicFrame>
        <p:nvGraphicFramePr>
          <p:cNvPr id="674" name="table 674"/>
          <p:cNvGraphicFramePr>
            <a:graphicFrameLocks noGrp="1"/>
          </p:cNvGraphicFramePr>
          <p:nvPr/>
        </p:nvGraphicFramePr>
        <p:xfrm>
          <a:off x="770892" y="487681"/>
          <a:ext cx="9147175" cy="1639570"/>
        </p:xfrm>
        <a:graphic>
          <a:graphicData uri="http://schemas.openxmlformats.org/drawingml/2006/table">
            <a:tbl>
              <a:tblPr/>
              <a:tblGrid>
                <a:gridCol w="7964805">
                  <a:extLst>
                    <a:ext uri="{9D8B030D-6E8A-4147-A177-3AD203B41FA5}">
                      <a16:colId xmlns:a16="http://schemas.microsoft.com/office/drawing/2014/main" val="20000"/>
                    </a:ext>
                  </a:extLst>
                </a:gridCol>
                <a:gridCol w="1182370">
                  <a:extLst>
                    <a:ext uri="{9D8B030D-6E8A-4147-A177-3AD203B41FA5}">
                      <a16:colId xmlns:a16="http://schemas.microsoft.com/office/drawing/2014/main" val="20001"/>
                    </a:ext>
                  </a:extLst>
                </a:gridCol>
              </a:tblGrid>
              <a:tr h="1541780">
                <a:tc>
                  <a:txBody>
                    <a:bodyPr/>
                    <a:lstStyle/>
                    <a:p>
                      <a:pPr marL="548640" marR="0" indent="0" algn="l">
                        <a:lnSpc>
                          <a:spcPts val="4500"/>
                        </a:lnSpc>
                        <a:spcBef>
                          <a:spcPts val="675"/>
                        </a:spcBef>
                        <a:spcAft>
                          <a:spcPts val="0"/>
                        </a:spcAft>
                      </a:pPr>
                      <a:r>
                        <a:rPr lang="it-IT" sz="3900" b="1" spc="0">
                          <a:solidFill>
                            <a:srgbClr val="330066"/>
                          </a:solidFill>
                          <a:latin typeface="Arial" panose="02020603050405020304" pitchFamily="2"/>
                        </a:rPr>
                        <a:t>UOC Clinica Medica: </a:t>
                      </a:r>
                    </a:p>
                    <a:p>
                      <a:pPr marL="548640" marR="0" indent="0" algn="l">
                        <a:lnSpc>
                          <a:spcPts val="4500"/>
                        </a:lnSpc>
                        <a:spcBef>
                          <a:spcPts val="210"/>
                        </a:spcBef>
                        <a:spcAft>
                          <a:spcPts val="2245"/>
                        </a:spcAft>
                      </a:pPr>
                      <a:r>
                        <a:rPr lang="it-IT" sz="3900" b="1" spc="0">
                          <a:solidFill>
                            <a:srgbClr val="330066"/>
                          </a:solidFill>
                          <a:latin typeface="Arial" panose="02020603050405020304" pitchFamily="2"/>
                        </a:rPr>
                        <a:t>obiettivi generali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76" name="Segnaposto testo 675"/>
          <p:cNvSpPr>
            <a:spLocks noGrp="1"/>
          </p:cNvSpPr>
          <p:nvPr>
            <p:ph type="body" idx="10"/>
          </p:nvPr>
        </p:nvSpPr>
        <p:spPr>
          <a:xfrm>
            <a:off x="770892" y="2030732"/>
            <a:ext cx="9147175" cy="5180965"/>
          </a:xfrm>
          <a:prstGeom prst="rect">
            <a:avLst/>
          </a:prstGeom>
          <a:noFill/>
          <a:ln w="0" cmpd="sng">
            <a:noFill/>
            <a:prstDash val="solid"/>
          </a:ln>
        </p:spPr>
        <p:txBody>
          <a:bodyPr vert="horz" lIns="0" tIns="635" rIns="0" bIns="0" anchor="t"/>
          <a:lstStyle/>
          <a:p>
            <a:pPr marL="228520" algn="just">
              <a:lnSpc>
                <a:spcPts val="2900"/>
              </a:lnSpc>
            </a:pPr>
            <a:r>
              <a:rPr lang="it-IT" sz="2400" spc="-40">
                <a:solidFill>
                  <a:srgbClr val="000000"/>
                </a:solidFill>
                <a:latin typeface="Arial" panose="02020603050405020304" pitchFamily="2"/>
              </a:rPr>
              <a:t>In accordo con la politica del Dipartimento l’UOC Clinica Medica </a:t>
            </a:r>
          </a:p>
          <a:p>
            <a:pPr marL="228520" algn="just">
              <a:lnSpc>
                <a:spcPts val="2900"/>
              </a:lnSpc>
            </a:pPr>
            <a:r>
              <a:rPr lang="it-IT" sz="2400" spc="-40">
                <a:solidFill>
                  <a:srgbClr val="000000"/>
                </a:solidFill>
                <a:latin typeface="Arial" panose="02020603050405020304" pitchFamily="2"/>
              </a:rPr>
              <a:t>si propone di perseguire i seguenti obiettivi generali: </a:t>
            </a:r>
          </a:p>
          <a:p>
            <a:pPr marL="228520" indent="319926" algn="just">
              <a:lnSpc>
                <a:spcPts val="2900"/>
              </a:lnSpc>
              <a:spcBef>
                <a:spcPts val="575"/>
              </a:spcBef>
              <a:buFont typeface="Symbol"/>
              <a:buChar char="·"/>
            </a:pPr>
            <a:r>
              <a:rPr lang="it-IT" sz="2400" spc="-35">
                <a:solidFill>
                  <a:srgbClr val="000000"/>
                </a:solidFill>
                <a:latin typeface="Arial" panose="02020603050405020304" pitchFamily="2"/>
              </a:rPr>
              <a:t>Promuovere la politica del razionale e corretto utilizzo delle </a:t>
            </a:r>
          </a:p>
          <a:p>
            <a:pPr marL="548446" algn="just">
              <a:lnSpc>
                <a:spcPts val="2900"/>
              </a:lnSpc>
            </a:pPr>
            <a:r>
              <a:rPr lang="it-IT" sz="2400" spc="-40">
                <a:solidFill>
                  <a:srgbClr val="000000"/>
                </a:solidFill>
                <a:latin typeface="Arial" panose="02020603050405020304" pitchFamily="2"/>
              </a:rPr>
              <a:t>risorse coinvolgendo tutte le figure professionali operanti; </a:t>
            </a:r>
          </a:p>
          <a:p>
            <a:pPr marL="228520" indent="319926" algn="just">
              <a:lnSpc>
                <a:spcPts val="2900"/>
              </a:lnSpc>
              <a:spcBef>
                <a:spcPts val="575"/>
              </a:spcBef>
              <a:buFont typeface="Symbol"/>
              <a:buChar char="·"/>
            </a:pPr>
            <a:r>
              <a:rPr lang="it-IT" sz="2400" spc="-35">
                <a:solidFill>
                  <a:srgbClr val="000000"/>
                </a:solidFill>
                <a:latin typeface="Arial" panose="02020603050405020304" pitchFamily="2"/>
              </a:rPr>
              <a:t>Contribuire in accordo con le direttive aziendali e </a:t>
            </a:r>
          </a:p>
          <a:p>
            <a:pPr marL="548446" algn="just">
              <a:lnSpc>
                <a:spcPts val="2900"/>
              </a:lnSpc>
            </a:pPr>
            <a:r>
              <a:rPr lang="it-IT" sz="2400" spc="-40">
                <a:solidFill>
                  <a:srgbClr val="000000"/>
                </a:solidFill>
                <a:latin typeface="Arial" panose="02020603050405020304" pitchFamily="2"/>
              </a:rPr>
              <a:t>dipartimentali al raggiungimento degli obiettivi di budget; </a:t>
            </a:r>
          </a:p>
          <a:p>
            <a:pPr marL="228520" indent="319926" algn="just">
              <a:lnSpc>
                <a:spcPts val="2900"/>
              </a:lnSpc>
              <a:spcBef>
                <a:spcPts val="575"/>
              </a:spcBef>
              <a:buFont typeface="Symbol"/>
              <a:buChar char="·"/>
            </a:pPr>
            <a:r>
              <a:rPr lang="it-IT" sz="2400" spc="-40">
                <a:solidFill>
                  <a:srgbClr val="000000"/>
                </a:solidFill>
                <a:latin typeface="Arial" panose="02020603050405020304" pitchFamily="2"/>
              </a:rPr>
              <a:t>Erogare assistenza completa e qualificata attraverso le </a:t>
            </a:r>
          </a:p>
          <a:p>
            <a:pPr marL="548446" algn="just">
              <a:lnSpc>
                <a:spcPts val="2900"/>
              </a:lnSpc>
            </a:pPr>
            <a:r>
              <a:rPr lang="it-IT" sz="2400" spc="-44">
                <a:solidFill>
                  <a:srgbClr val="000000"/>
                </a:solidFill>
                <a:latin typeface="Arial" panose="02020603050405020304" pitchFamily="2"/>
              </a:rPr>
              <a:t>integrazioni di competenze professionali convergenti, </a:t>
            </a:r>
          </a:p>
          <a:p>
            <a:pPr marL="548446" algn="just">
              <a:lnSpc>
                <a:spcPts val="2900"/>
              </a:lnSpc>
            </a:pPr>
            <a:r>
              <a:rPr lang="it-IT" sz="2400" spc="-40">
                <a:solidFill>
                  <a:srgbClr val="000000"/>
                </a:solidFill>
                <a:latin typeface="Arial" panose="02020603050405020304" pitchFamily="2"/>
              </a:rPr>
              <a:t>utilizzando modelli organizzativi appropriati; </a:t>
            </a:r>
          </a:p>
          <a:p>
            <a:pPr marL="228520" indent="319926" algn="just">
              <a:lnSpc>
                <a:spcPts val="2900"/>
              </a:lnSpc>
              <a:spcBef>
                <a:spcPts val="575"/>
              </a:spcBef>
              <a:buFont typeface="Symbol"/>
              <a:buChar char="·"/>
            </a:pPr>
            <a:r>
              <a:rPr lang="it-IT" sz="2400" spc="-35">
                <a:solidFill>
                  <a:srgbClr val="000000"/>
                </a:solidFill>
                <a:latin typeface="Arial" panose="02020603050405020304" pitchFamily="2"/>
              </a:rPr>
              <a:t>Garantire la migliore qualità delle prestazioni assistenziali e </a:t>
            </a:r>
          </a:p>
          <a:p>
            <a:pPr marL="548446" algn="just">
              <a:lnSpc>
                <a:spcPts val="2900"/>
              </a:lnSpc>
            </a:pPr>
            <a:r>
              <a:rPr lang="it-IT" sz="2400" spc="-25">
                <a:solidFill>
                  <a:srgbClr val="000000"/>
                </a:solidFill>
                <a:latin typeface="Arial" panose="02020603050405020304" pitchFamily="2"/>
              </a:rPr>
              <a:t>diagnostico terapeutiche; </a:t>
            </a:r>
          </a:p>
          <a:p>
            <a:pPr marL="228520" indent="319926" algn="just">
              <a:lnSpc>
                <a:spcPts val="2900"/>
              </a:lnSpc>
              <a:spcBef>
                <a:spcPts val="578"/>
              </a:spcBef>
              <a:buFont typeface="Symbol"/>
              <a:buChar char="·"/>
            </a:pPr>
            <a:r>
              <a:rPr lang="it-IT" sz="2400" spc="-35">
                <a:solidFill>
                  <a:srgbClr val="000000"/>
                </a:solidFill>
                <a:latin typeface="Arial" panose="02020603050405020304" pitchFamily="2"/>
              </a:rPr>
              <a:t>Applicare i protocolli e le procedure specifiche rivolte alla </a:t>
            </a:r>
          </a:p>
          <a:p>
            <a:pPr marL="548446" algn="just">
              <a:lnSpc>
                <a:spcPts val="2900"/>
              </a:lnSpc>
              <a:spcAft>
                <a:spcPts val="420"/>
              </a:spcAft>
            </a:pPr>
            <a:r>
              <a:rPr lang="it-IT" sz="2400" spc="-44">
                <a:solidFill>
                  <a:srgbClr val="000000"/>
                </a:solidFill>
                <a:latin typeface="Arial" panose="02020603050405020304" pitchFamily="2"/>
              </a:rPr>
              <a:t>riduzione delle complicanze e del rischio.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egnaposto testo 6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83" name="Image.jpg"/>
          <p:cNvPicPr/>
          <p:nvPr/>
        </p:nvPicPr>
        <p:blipFill>
          <a:blip r:embed="rId2"/>
          <a:stretch>
            <a:fillRect/>
          </a:stretch>
        </p:blipFill>
        <p:spPr>
          <a:xfrm>
            <a:off x="8924292" y="502920"/>
            <a:ext cx="795655" cy="1298575"/>
          </a:xfrm>
          <a:prstGeom prst="rect">
            <a:avLst/>
          </a:prstGeom>
        </p:spPr>
      </p:pic>
      <p:graphicFrame>
        <p:nvGraphicFramePr>
          <p:cNvPr id="682" name="table 682"/>
          <p:cNvGraphicFramePr>
            <a:graphicFrameLocks noGrp="1"/>
          </p:cNvGraphicFramePr>
          <p:nvPr/>
        </p:nvGraphicFramePr>
        <p:xfrm>
          <a:off x="770892" y="487681"/>
          <a:ext cx="9147175" cy="1639570"/>
        </p:xfrm>
        <a:graphic>
          <a:graphicData uri="http://schemas.openxmlformats.org/drawingml/2006/table">
            <a:tbl>
              <a:tblPr/>
              <a:tblGrid>
                <a:gridCol w="7964805">
                  <a:extLst>
                    <a:ext uri="{9D8B030D-6E8A-4147-A177-3AD203B41FA5}">
                      <a16:colId xmlns:a16="http://schemas.microsoft.com/office/drawing/2014/main" val="20000"/>
                    </a:ext>
                  </a:extLst>
                </a:gridCol>
                <a:gridCol w="1182370">
                  <a:extLst>
                    <a:ext uri="{9D8B030D-6E8A-4147-A177-3AD203B41FA5}">
                      <a16:colId xmlns:a16="http://schemas.microsoft.com/office/drawing/2014/main" val="20001"/>
                    </a:ext>
                  </a:extLst>
                </a:gridCol>
              </a:tblGrid>
              <a:tr h="1541780">
                <a:tc>
                  <a:txBody>
                    <a:bodyPr/>
                    <a:lstStyle/>
                    <a:p>
                      <a:pPr marL="54864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548640" marR="0" indent="0" algn="l">
                        <a:lnSpc>
                          <a:spcPts val="4400"/>
                        </a:lnSpc>
                        <a:spcBef>
                          <a:spcPts val="255"/>
                        </a:spcBef>
                        <a:spcAft>
                          <a:spcPts val="2290"/>
                        </a:spcAft>
                      </a:pPr>
                      <a:r>
                        <a:rPr lang="it-IT" sz="3900" b="1" spc="0">
                          <a:solidFill>
                            <a:srgbClr val="330066"/>
                          </a:solidFill>
                          <a:latin typeface="Arial" panose="02020603050405020304" pitchFamily="2"/>
                        </a:rPr>
                        <a:t>obiettivi specifici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84" name="Segnaposto testo 683"/>
          <p:cNvSpPr>
            <a:spLocks noGrp="1"/>
          </p:cNvSpPr>
          <p:nvPr>
            <p:ph type="body" idx="10"/>
          </p:nvPr>
        </p:nvSpPr>
        <p:spPr>
          <a:xfrm>
            <a:off x="770892" y="2030094"/>
            <a:ext cx="9147175" cy="5181601"/>
          </a:xfrm>
          <a:prstGeom prst="rect">
            <a:avLst/>
          </a:prstGeom>
          <a:noFill/>
          <a:ln w="0" cmpd="sng">
            <a:noFill/>
            <a:prstDash val="solid"/>
          </a:ln>
        </p:spPr>
        <p:txBody>
          <a:bodyPr vert="horz" lIns="0" tIns="0" rIns="0" bIns="0" anchor="t"/>
          <a:lstStyle/>
          <a:p>
            <a:pPr marL="228520" indent="319926" algn="just">
              <a:lnSpc>
                <a:spcPts val="2400"/>
              </a:lnSpc>
              <a:buFont typeface="Symbol"/>
              <a:buChar char="·"/>
            </a:pPr>
            <a:r>
              <a:rPr lang="it-IT">
                <a:solidFill>
                  <a:srgbClr val="000000"/>
                </a:solidFill>
                <a:latin typeface="Arial" panose="02020603050405020304" pitchFamily="2"/>
              </a:rPr>
              <a:t>Svolgimento di attività di ricerca in ambito clinico ed epidemiologico; </a:t>
            </a:r>
          </a:p>
          <a:p>
            <a:pPr marL="228520" indent="319926" algn="just">
              <a:lnSpc>
                <a:spcPts val="2400"/>
              </a:lnSpc>
              <a:spcBef>
                <a:spcPts val="480"/>
              </a:spcBef>
              <a:buFont typeface="Symbol"/>
              <a:buChar char="·"/>
            </a:pPr>
            <a:r>
              <a:rPr lang="it-IT">
                <a:solidFill>
                  <a:srgbClr val="000000"/>
                </a:solidFill>
                <a:latin typeface="Arial" panose="02020603050405020304" pitchFamily="2"/>
              </a:rPr>
              <a:t>Attività didattico-formativo e di tutoraggio agli studenti iscritti ai CdL </a:t>
            </a:r>
          </a:p>
          <a:p>
            <a:pPr marL="548446" algn="just">
              <a:lnSpc>
                <a:spcPts val="2400"/>
              </a:lnSpc>
            </a:pPr>
            <a:r>
              <a:rPr lang="it-IT">
                <a:solidFill>
                  <a:srgbClr val="000000"/>
                </a:solidFill>
                <a:latin typeface="Arial" panose="02020603050405020304" pitchFamily="2"/>
              </a:rPr>
              <a:t>dell’Università di Ferrara, ai tirocinanti neolaureati, ai medici </a:t>
            </a:r>
          </a:p>
          <a:p>
            <a:pPr marL="548446" algn="just">
              <a:lnSpc>
                <a:spcPts val="2400"/>
              </a:lnSpc>
            </a:pPr>
            <a:r>
              <a:rPr lang="it-IT">
                <a:solidFill>
                  <a:srgbClr val="000000"/>
                </a:solidFill>
                <a:latin typeface="Arial" panose="02020603050405020304" pitchFamily="2"/>
              </a:rPr>
              <a:t>specializzandi, e a tutti i medici che, a vario titolo, frequentano la struttura; </a:t>
            </a:r>
          </a:p>
          <a:p>
            <a:pPr marL="228520" indent="319926" algn="just">
              <a:lnSpc>
                <a:spcPts val="2400"/>
              </a:lnSpc>
              <a:spcBef>
                <a:spcPts val="480"/>
              </a:spcBef>
              <a:buFont typeface="Symbol"/>
              <a:buChar char="·"/>
            </a:pPr>
            <a:r>
              <a:rPr lang="it-IT">
                <a:solidFill>
                  <a:srgbClr val="000000"/>
                </a:solidFill>
                <a:latin typeface="Arial" panose="02020603050405020304" pitchFamily="2"/>
              </a:rPr>
              <a:t>Organizzazione e svolgimento di corsi di aggiornamento, seminari, </a:t>
            </a:r>
          </a:p>
          <a:p>
            <a:pPr marL="548446" algn="just">
              <a:lnSpc>
                <a:spcPts val="2400"/>
              </a:lnSpc>
            </a:pPr>
            <a:r>
              <a:rPr lang="it-IT">
                <a:solidFill>
                  <a:srgbClr val="000000"/>
                </a:solidFill>
                <a:latin typeface="Arial" panose="02020603050405020304" pitchFamily="2"/>
              </a:rPr>
              <a:t>convegni, rivolti a tutti i professionisti afferenti alla UOC, al Dipartimento e </a:t>
            </a:r>
          </a:p>
          <a:p>
            <a:pPr marL="548446" algn="just">
              <a:lnSpc>
                <a:spcPts val="2400"/>
              </a:lnSpc>
            </a:pPr>
            <a:r>
              <a:rPr lang="it-IT">
                <a:solidFill>
                  <a:srgbClr val="000000"/>
                </a:solidFill>
                <a:latin typeface="Arial" panose="02020603050405020304" pitchFamily="2"/>
              </a:rPr>
              <a:t>a tutti coloro che siano interessati agli argomenti di volte in volta trattati; </a:t>
            </a:r>
          </a:p>
          <a:p>
            <a:pPr marL="228520" indent="319926" algn="just">
              <a:lnSpc>
                <a:spcPts val="2400"/>
              </a:lnSpc>
              <a:spcBef>
                <a:spcPts val="480"/>
              </a:spcBef>
              <a:buFont typeface="Symbol"/>
              <a:buChar char="·"/>
            </a:pPr>
            <a:r>
              <a:rPr lang="it-IT">
                <a:solidFill>
                  <a:srgbClr val="000000"/>
                </a:solidFill>
                <a:latin typeface="Arial" panose="02020603050405020304" pitchFamily="2"/>
              </a:rPr>
              <a:t>Sviluppao di attività clinica di alta qualità nel settore internistico </a:t>
            </a:r>
          </a:p>
          <a:p>
            <a:pPr marL="228520" indent="319926" algn="just">
              <a:lnSpc>
                <a:spcPts val="2400"/>
              </a:lnSpc>
              <a:spcBef>
                <a:spcPts val="480"/>
              </a:spcBef>
              <a:buFont typeface="Symbol"/>
              <a:buChar char="·"/>
            </a:pPr>
            <a:r>
              <a:rPr lang="it-IT" spc="5">
                <a:solidFill>
                  <a:srgbClr val="000000"/>
                </a:solidFill>
                <a:latin typeface="Arial" panose="02020603050405020304" pitchFamily="2"/>
              </a:rPr>
              <a:t>Sviluppo dii programmi di audit con il coinvolgimento di tutte le figure </a:t>
            </a:r>
          </a:p>
          <a:p>
            <a:pPr marL="548446" algn="just">
              <a:lnSpc>
                <a:spcPts val="2400"/>
              </a:lnSpc>
            </a:pPr>
            <a:r>
              <a:rPr lang="it-IT" spc="-5">
                <a:solidFill>
                  <a:srgbClr val="000000"/>
                </a:solidFill>
                <a:latin typeface="Arial" panose="02020603050405020304" pitchFamily="2"/>
              </a:rPr>
              <a:t>professionali operanti nelle strutture; </a:t>
            </a:r>
          </a:p>
          <a:p>
            <a:pPr marL="228520" indent="319926" algn="just">
              <a:lnSpc>
                <a:spcPts val="2400"/>
              </a:lnSpc>
              <a:spcBef>
                <a:spcPts val="480"/>
              </a:spcBef>
              <a:buFont typeface="Symbol"/>
              <a:buChar char="·"/>
            </a:pPr>
            <a:r>
              <a:rPr lang="it-IT">
                <a:solidFill>
                  <a:srgbClr val="000000"/>
                </a:solidFill>
                <a:latin typeface="Arial" panose="02020603050405020304" pitchFamily="2"/>
              </a:rPr>
              <a:t>Particolare attenzione alla gestione della sicurezza e del rischio per </a:t>
            </a:r>
          </a:p>
          <a:p>
            <a:pPr marL="548446" algn="just">
              <a:lnSpc>
                <a:spcPts val="2400"/>
              </a:lnSpc>
            </a:pPr>
            <a:r>
              <a:rPr lang="it-IT">
                <a:solidFill>
                  <a:srgbClr val="000000"/>
                </a:solidFill>
                <a:latin typeface="Arial" panose="02020603050405020304" pitchFamily="2"/>
              </a:rPr>
              <a:t>pazienti ed addetti che si concretizza nell’adesione alle procedure </a:t>
            </a:r>
          </a:p>
          <a:p>
            <a:pPr marL="548446" algn="just">
              <a:lnSpc>
                <a:spcPts val="2400"/>
              </a:lnSpc>
            </a:pPr>
            <a:r>
              <a:rPr lang="it-IT">
                <a:solidFill>
                  <a:srgbClr val="000000"/>
                </a:solidFill>
                <a:latin typeface="Arial" panose="02020603050405020304" pitchFamily="2"/>
              </a:rPr>
              <a:t>aziendali specifiche (cadute da letto, prevenzione e trattamento delle </a:t>
            </a:r>
          </a:p>
          <a:p>
            <a:pPr marL="548446" algn="just">
              <a:lnSpc>
                <a:spcPts val="2400"/>
              </a:lnSpc>
              <a:spcAft>
                <a:spcPts val="4780"/>
              </a:spcAft>
            </a:pPr>
            <a:r>
              <a:rPr lang="it-IT" spc="-5">
                <a:solidFill>
                  <a:srgbClr val="000000"/>
                </a:solidFill>
                <a:latin typeface="Arial" panose="02020603050405020304" pitchFamily="2"/>
              </a:rPr>
              <a:t>lesioni da pressione, progetto S.I.O.S)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egnaposto testo 6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91" name="Image.jpg"/>
          <p:cNvPicPr/>
          <p:nvPr/>
        </p:nvPicPr>
        <p:blipFill>
          <a:blip r:embed="rId2"/>
          <a:stretch>
            <a:fillRect/>
          </a:stretch>
        </p:blipFill>
        <p:spPr>
          <a:xfrm>
            <a:off x="8924292" y="502920"/>
            <a:ext cx="795655" cy="1298575"/>
          </a:xfrm>
          <a:prstGeom prst="rect">
            <a:avLst/>
          </a:prstGeom>
        </p:spPr>
      </p:pic>
      <p:graphicFrame>
        <p:nvGraphicFramePr>
          <p:cNvPr id="690" name="table 690"/>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0" indent="0" algn="l">
                        <a:lnSpc>
                          <a:spcPts val="4400"/>
                        </a:lnSpc>
                        <a:spcBef>
                          <a:spcPts val="675"/>
                        </a:spcBef>
                        <a:spcAft>
                          <a:spcPts val="0"/>
                        </a:spcAft>
                      </a:pPr>
                      <a:r>
                        <a:rPr lang="it-IT" sz="3900" b="1" spc="0" dirty="0">
                          <a:solidFill>
                            <a:srgbClr val="330066"/>
                          </a:solidFill>
                          <a:latin typeface="Arial" panose="02020603050405020304" pitchFamily="2"/>
                        </a:rPr>
                        <a:t>UOC Clinica Medica </a:t>
                      </a:r>
                    </a:p>
                    <a:p>
                      <a:pPr marL="0" marR="0" indent="0" algn="l">
                        <a:lnSpc>
                          <a:spcPts val="4400"/>
                        </a:lnSpc>
                        <a:spcBef>
                          <a:spcPts val="270"/>
                        </a:spcBef>
                        <a:spcAft>
                          <a:spcPts val="2305"/>
                        </a:spcAft>
                      </a:pPr>
                      <a:r>
                        <a:rPr lang="it-IT" sz="3900" b="1" spc="0" dirty="0">
                          <a:solidFill>
                            <a:srgbClr val="330066"/>
                          </a:solidFill>
                          <a:latin typeface="Arial" panose="02020603050405020304" pitchFamily="2"/>
                        </a:rPr>
                        <a:t>linee di ricerca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92" name="Segnaposto testo 691"/>
          <p:cNvSpPr>
            <a:spLocks noGrp="1"/>
          </p:cNvSpPr>
          <p:nvPr>
            <p:ph type="body" idx="10"/>
          </p:nvPr>
        </p:nvSpPr>
        <p:spPr>
          <a:xfrm>
            <a:off x="1337945" y="2030094"/>
            <a:ext cx="8382000" cy="5181601"/>
          </a:xfrm>
          <a:prstGeom prst="rect">
            <a:avLst/>
          </a:prstGeom>
          <a:noFill/>
          <a:ln w="0" cmpd="sng">
            <a:noFill/>
            <a:prstDash val="solid"/>
          </a:ln>
        </p:spPr>
        <p:txBody>
          <a:bodyPr vert="horz" lIns="0" tIns="85060" rIns="0" bIns="0" anchor="t"/>
          <a:lstStyle/>
          <a:p>
            <a:pPr indent="365632" algn="just">
              <a:lnSpc>
                <a:spcPts val="2300"/>
              </a:lnSpc>
              <a:buFont typeface="Symbol"/>
              <a:buChar char="·"/>
            </a:pPr>
            <a:r>
              <a:rPr lang="it-IT" sz="2400" spc="-44">
                <a:solidFill>
                  <a:srgbClr val="000000"/>
                </a:solidFill>
                <a:latin typeface="Arial" panose="02020603050405020304" pitchFamily="2"/>
              </a:rPr>
              <a:t>Funzione renale e malattie metaboliche e cardiovascolari </a:t>
            </a:r>
          </a:p>
          <a:p>
            <a:pPr marL="365632" algn="just">
              <a:lnSpc>
                <a:spcPts val="2300"/>
              </a:lnSpc>
              <a:spcBef>
                <a:spcPts val="10"/>
              </a:spcBef>
            </a:pPr>
            <a:r>
              <a:rPr lang="it-IT" sz="2400" spc="-44">
                <a:solidFill>
                  <a:srgbClr val="000000"/>
                </a:solidFill>
                <a:latin typeface="Arial" panose="02020603050405020304" pitchFamily="2"/>
              </a:rPr>
              <a:t>(diabete mellito, infarto miocardico, embolia polmonare, </a:t>
            </a:r>
          </a:p>
          <a:p>
            <a:pPr marL="365632" algn="just">
              <a:lnSpc>
                <a:spcPts val="2300"/>
              </a:lnSpc>
              <a:spcBef>
                <a:spcPts val="5"/>
              </a:spcBef>
            </a:pPr>
            <a:r>
              <a:rPr lang="it-IT" sz="2400" spc="-50">
                <a:solidFill>
                  <a:srgbClr val="000000"/>
                </a:solidFill>
                <a:latin typeface="Arial" panose="02020603050405020304" pitchFamily="2"/>
              </a:rPr>
              <a:t>ictus); sindrome cardio-renale; </a:t>
            </a:r>
          </a:p>
          <a:p>
            <a:pPr indent="365632" algn="just">
              <a:lnSpc>
                <a:spcPts val="2300"/>
              </a:lnSpc>
              <a:spcBef>
                <a:spcPts val="578"/>
              </a:spcBef>
              <a:buFont typeface="Symbol"/>
              <a:buChar char="·"/>
            </a:pPr>
            <a:r>
              <a:rPr lang="it-IT" sz="2400" spc="-44">
                <a:solidFill>
                  <a:srgbClr val="000000"/>
                </a:solidFill>
                <a:latin typeface="Arial" panose="02020603050405020304" pitchFamily="2"/>
              </a:rPr>
              <a:t>Cronobiologia clinica e cronoepidemiologia delle </a:t>
            </a:r>
          </a:p>
          <a:p>
            <a:pPr marL="365632" algn="just">
              <a:lnSpc>
                <a:spcPts val="2300"/>
              </a:lnSpc>
            </a:pPr>
            <a:r>
              <a:rPr lang="it-IT" sz="2400" spc="-40">
                <a:solidFill>
                  <a:srgbClr val="000000"/>
                </a:solidFill>
                <a:latin typeface="Arial" panose="02020603050405020304" pitchFamily="2"/>
              </a:rPr>
              <a:t>patologie acute cardiovascolari, potenziali fattori di </a:t>
            </a:r>
          </a:p>
          <a:p>
            <a:pPr marL="365632" algn="just">
              <a:lnSpc>
                <a:spcPts val="2300"/>
              </a:lnSpc>
              <a:spcBef>
                <a:spcPts val="5"/>
              </a:spcBef>
            </a:pPr>
            <a:r>
              <a:rPr lang="it-IT" sz="2400" spc="-44">
                <a:solidFill>
                  <a:srgbClr val="000000"/>
                </a:solidFill>
                <a:latin typeface="Arial" panose="02020603050405020304" pitchFamily="2"/>
              </a:rPr>
              <a:t>rischio, outcome clinico e strategie terapeutiche; </a:t>
            </a:r>
          </a:p>
          <a:p>
            <a:pPr indent="365632" algn="just">
              <a:lnSpc>
                <a:spcPts val="2300"/>
              </a:lnSpc>
              <a:spcBef>
                <a:spcPts val="578"/>
              </a:spcBef>
              <a:buFont typeface="Symbol"/>
              <a:buChar char="·"/>
            </a:pPr>
            <a:r>
              <a:rPr lang="it-IT" sz="2400" spc="-40">
                <a:solidFill>
                  <a:srgbClr val="000000"/>
                </a:solidFill>
                <a:latin typeface="Arial" panose="02020603050405020304" pitchFamily="2"/>
              </a:rPr>
              <a:t>Arteriopatia obliterante cronica degli arti inferiori, </a:t>
            </a:r>
          </a:p>
          <a:p>
            <a:pPr marL="365632" algn="just">
              <a:lnSpc>
                <a:spcPts val="2300"/>
              </a:lnSpc>
            </a:pPr>
            <a:r>
              <a:rPr lang="it-IT" sz="2400" spc="-44">
                <a:solidFill>
                  <a:srgbClr val="000000"/>
                </a:solidFill>
                <a:latin typeface="Arial" panose="02020603050405020304" pitchFamily="2"/>
              </a:rPr>
              <a:t>comorbidità cardiovascolare, esercizio fisico </a:t>
            </a:r>
          </a:p>
          <a:p>
            <a:pPr marL="365632" algn="just">
              <a:lnSpc>
                <a:spcPts val="2300"/>
              </a:lnSpc>
            </a:pPr>
            <a:r>
              <a:rPr lang="it-IT" sz="2400" spc="-40">
                <a:solidFill>
                  <a:srgbClr val="000000"/>
                </a:solidFill>
                <a:latin typeface="Arial" panose="02020603050405020304" pitchFamily="2"/>
              </a:rPr>
              <a:t>personalizzato, analisi di qualità della vita e relazione </a:t>
            </a:r>
          </a:p>
          <a:p>
            <a:pPr marL="365632" algn="just">
              <a:lnSpc>
                <a:spcPts val="2300"/>
              </a:lnSpc>
              <a:spcBef>
                <a:spcPts val="5"/>
              </a:spcBef>
            </a:pPr>
            <a:r>
              <a:rPr lang="it-IT" sz="2400" spc="-55">
                <a:solidFill>
                  <a:srgbClr val="000000"/>
                </a:solidFill>
                <a:latin typeface="Arial" panose="02020603050405020304" pitchFamily="2"/>
              </a:rPr>
              <a:t>costo-efficacia. </a:t>
            </a:r>
          </a:p>
          <a:p>
            <a:pPr indent="365632" algn="just">
              <a:lnSpc>
                <a:spcPts val="2300"/>
              </a:lnSpc>
              <a:spcBef>
                <a:spcPts val="590"/>
              </a:spcBef>
              <a:buFont typeface="Symbol"/>
              <a:buChar char="·"/>
            </a:pPr>
            <a:r>
              <a:rPr lang="it-IT" sz="2400" spc="-40">
                <a:solidFill>
                  <a:srgbClr val="000000"/>
                </a:solidFill>
                <a:latin typeface="Arial" panose="02020603050405020304" pitchFamily="2"/>
              </a:rPr>
              <a:t>Aeroallergeni e pollinosi; allergia alimentare e da </a:t>
            </a:r>
          </a:p>
          <a:p>
            <a:pPr marL="365632" algn="just">
              <a:lnSpc>
                <a:spcPts val="2300"/>
              </a:lnSpc>
            </a:pPr>
            <a:r>
              <a:rPr lang="it-IT" sz="2400" spc="-44">
                <a:solidFill>
                  <a:srgbClr val="000000"/>
                </a:solidFill>
                <a:latin typeface="Arial" panose="02020603050405020304" pitchFamily="2"/>
              </a:rPr>
              <a:t>inalanti; epidemiologia delle reazioni avverse a farmaci; </a:t>
            </a:r>
          </a:p>
          <a:p>
            <a:pPr indent="365632" algn="just">
              <a:lnSpc>
                <a:spcPts val="2300"/>
              </a:lnSpc>
              <a:spcBef>
                <a:spcPts val="578"/>
              </a:spcBef>
              <a:buFont typeface="Symbol"/>
              <a:buChar char="·"/>
            </a:pPr>
            <a:r>
              <a:rPr lang="it-IT" sz="2400" spc="-44">
                <a:solidFill>
                  <a:srgbClr val="000000"/>
                </a:solidFill>
                <a:latin typeface="Arial" panose="02020603050405020304" pitchFamily="2"/>
              </a:rPr>
              <a:t>Ipertensione, ritmi biologici e cronoterapia. </a:t>
            </a:r>
          </a:p>
          <a:p>
            <a:pPr indent="365632" algn="just">
              <a:lnSpc>
                <a:spcPts val="2300"/>
              </a:lnSpc>
              <a:spcBef>
                <a:spcPts val="578"/>
              </a:spcBef>
              <a:spcAft>
                <a:spcPts val="4943"/>
              </a:spcAft>
              <a:buFont typeface="Symbol"/>
              <a:buChar char="·"/>
            </a:pPr>
            <a:r>
              <a:rPr lang="it-IT" sz="2400" spc="-44">
                <a:solidFill>
                  <a:srgbClr val="000000"/>
                </a:solidFill>
                <a:latin typeface="Arial" panose="02020603050405020304" pitchFamily="2"/>
              </a:rPr>
              <a:t>Gastroenterologia: obesità, nutrizione, epatopatie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it-IT" altLang="it-IT" sz="3700" b="1">
                <a:solidFill>
                  <a:srgbClr val="FFFF00"/>
                </a:solidFill>
              </a:rPr>
              <a:t>PER INFORMAZIONI </a:t>
            </a:r>
            <a:br>
              <a:rPr lang="it-IT" altLang="it-IT" sz="3700" b="1">
                <a:solidFill>
                  <a:srgbClr val="FFFF00"/>
                </a:solidFill>
              </a:rPr>
            </a:br>
            <a:r>
              <a:rPr lang="it-IT" altLang="it-IT" sz="3700" b="1">
                <a:solidFill>
                  <a:srgbClr val="FFFF00"/>
                </a:solidFill>
              </a:rPr>
              <a:t>DOTT.SSA ISABELLA BAGNARESI</a:t>
            </a:r>
          </a:p>
        </p:txBody>
      </p:sp>
      <p:sp>
        <p:nvSpPr>
          <p:cNvPr id="5123" name="Rectangle 3"/>
          <p:cNvSpPr>
            <a:spLocks noGrp="1" noChangeArrowheads="1"/>
          </p:cNvSpPr>
          <p:nvPr>
            <p:ph type="body" idx="1"/>
          </p:nvPr>
        </p:nvSpPr>
        <p:spPr>
          <a:xfrm>
            <a:off x="2905843" y="1954666"/>
            <a:ext cx="7486492" cy="4955787"/>
          </a:xfrm>
        </p:spPr>
        <p:txBody>
          <a:bodyPr/>
          <a:lstStyle/>
          <a:p>
            <a:pPr eaLnBrk="1" hangingPunct="1"/>
            <a:r>
              <a:rPr lang="it-IT" altLang="it-IT" smtClean="0">
                <a:solidFill>
                  <a:srgbClr val="FFFF00"/>
                </a:solidFill>
              </a:rPr>
              <a:t>SEZIONE e UO CLINICA MEDICA</a:t>
            </a:r>
          </a:p>
          <a:p>
            <a:pPr eaLnBrk="1" hangingPunct="1"/>
            <a:r>
              <a:rPr lang="it-IT" altLang="it-IT" smtClean="0">
                <a:solidFill>
                  <a:srgbClr val="FFFF00"/>
                </a:solidFill>
              </a:rPr>
              <a:t>Azienda Ospedaliero Universitaria S.Anna – Cona</a:t>
            </a:r>
          </a:p>
          <a:p>
            <a:pPr eaLnBrk="1" hangingPunct="1"/>
            <a:r>
              <a:rPr lang="it-IT" altLang="it-IT" smtClean="0">
                <a:solidFill>
                  <a:srgbClr val="FFFF00"/>
                </a:solidFill>
              </a:rPr>
              <a:t>Email </a:t>
            </a:r>
            <a:r>
              <a:rPr lang="it-IT" altLang="it-IT" smtClean="0">
                <a:solidFill>
                  <a:srgbClr val="FFFF00"/>
                </a:solidFill>
                <a:hlinkClick r:id="rId2"/>
              </a:rPr>
              <a:t>clinicamedica@unife.it</a:t>
            </a:r>
            <a:endParaRPr lang="it-IT" altLang="it-IT" smtClean="0">
              <a:solidFill>
                <a:srgbClr val="FFFF00"/>
              </a:solidFill>
            </a:endParaRPr>
          </a:p>
          <a:p>
            <a:pPr eaLnBrk="1" hangingPunct="1"/>
            <a:r>
              <a:rPr lang="it-IT" altLang="it-IT" smtClean="0">
                <a:solidFill>
                  <a:srgbClr val="FFFF00"/>
                </a:solidFill>
              </a:rPr>
              <a:t>Tel studio 0532/236374</a:t>
            </a:r>
          </a:p>
          <a:p>
            <a:pPr eaLnBrk="1" hangingPunct="1"/>
            <a:r>
              <a:rPr lang="it-IT" altLang="it-IT" smtClean="0">
                <a:solidFill>
                  <a:srgbClr val="FFFF00"/>
                </a:solidFill>
              </a:rPr>
              <a:t>Fax 0532/236816 </a:t>
            </a:r>
          </a:p>
        </p:txBody>
      </p:sp>
    </p:spTree>
    <p:extLst>
      <p:ext uri="{BB962C8B-B14F-4D97-AF65-F5344CB8AC3E}">
        <p14:creationId xmlns:p14="http://schemas.microsoft.com/office/powerpoint/2010/main" val="3670028098"/>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ctrTitle"/>
          </p:nvPr>
        </p:nvSpPr>
        <p:spPr>
          <a:xfrm>
            <a:off x="802124" y="49002"/>
            <a:ext cx="9090740" cy="1111203"/>
          </a:xfrm>
        </p:spPr>
        <p:txBody>
          <a:bodyPr/>
          <a:lstStyle/>
          <a:p>
            <a:r>
              <a:rPr lang="it-IT" altLang="it-IT" smtClean="0">
                <a:solidFill>
                  <a:schemeClr val="bg1"/>
                </a:solidFill>
              </a:rPr>
              <a:t>Esami: modalità di esame</a:t>
            </a:r>
          </a:p>
        </p:txBody>
      </p:sp>
      <p:sp>
        <p:nvSpPr>
          <p:cNvPr id="4" name="Rectangle 3"/>
          <p:cNvSpPr txBox="1">
            <a:spLocks noChangeArrowheads="1"/>
          </p:cNvSpPr>
          <p:nvPr/>
        </p:nvSpPr>
        <p:spPr bwMode="auto">
          <a:xfrm>
            <a:off x="534749" y="1478687"/>
            <a:ext cx="9781458" cy="587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51" tIns="52125" rIns="104251" bIns="52125"/>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defRPr/>
            </a:pPr>
            <a:r>
              <a:rPr lang="it-IT" altLang="it-IT" sz="2700" kern="0" dirty="0">
                <a:solidFill>
                  <a:srgbClr val="FFFFFF"/>
                </a:solidFill>
              </a:rPr>
              <a:t>Test scritto, a domande multiple con unica risposta corretta (n = 30 in 30 minuti), concernente </a:t>
            </a:r>
            <a:r>
              <a:rPr lang="it-IT" altLang="it-IT" sz="2700" u="sng" kern="0" dirty="0">
                <a:solidFill>
                  <a:srgbClr val="FFFFFF"/>
                </a:solidFill>
              </a:rPr>
              <a:t>il materiale consegnato agli </a:t>
            </a:r>
            <a:r>
              <a:rPr lang="it-IT" altLang="it-IT" sz="2700" u="sng" kern="0" dirty="0" err="1">
                <a:solidFill>
                  <a:srgbClr val="FFFFFF"/>
                </a:solidFill>
              </a:rPr>
              <a:t>sudenti</a:t>
            </a:r>
            <a:r>
              <a:rPr lang="it-IT" altLang="it-IT" sz="2700" kern="0" dirty="0">
                <a:solidFill>
                  <a:srgbClr val="FFFFFF"/>
                </a:solidFill>
              </a:rPr>
              <a:t>.</a:t>
            </a:r>
          </a:p>
          <a:p>
            <a:pPr algn="l" eaLnBrk="1" hangingPunct="1">
              <a:defRPr/>
            </a:pPr>
            <a:r>
              <a:rPr lang="it-IT" altLang="it-IT" sz="2700" kern="0" dirty="0">
                <a:solidFill>
                  <a:srgbClr val="FFFFFF"/>
                </a:solidFill>
              </a:rPr>
              <a:t>Punteggio: + 1.0 punto per ogni risposta esatta, 0 punti per risposta non data, - 0.25 per ogni risposta sbagliata.</a:t>
            </a:r>
          </a:p>
          <a:p>
            <a:pPr algn="l" eaLnBrk="1" hangingPunct="1">
              <a:defRPr/>
            </a:pPr>
            <a:r>
              <a:rPr lang="it-IT" altLang="it-IT" sz="2700" kern="0" dirty="0">
                <a:solidFill>
                  <a:srgbClr val="FFFFFF"/>
                </a:solidFill>
              </a:rPr>
              <a:t>La registrazione del voto dell’insegnamento completo sarà effettuata dal responsabile, prof. </a:t>
            </a:r>
            <a:r>
              <a:rPr lang="it-IT" altLang="it-IT" sz="2700" b="1" u="sng" kern="0" dirty="0" err="1">
                <a:solidFill>
                  <a:srgbClr val="FFFFFF"/>
                </a:solidFill>
              </a:rPr>
              <a:t>RosaMaria</a:t>
            </a:r>
            <a:r>
              <a:rPr lang="it-IT" altLang="it-IT" sz="2700" b="1" u="sng" kern="0" dirty="0">
                <a:solidFill>
                  <a:srgbClr val="FFFFFF"/>
                </a:solidFill>
              </a:rPr>
              <a:t> Gaudio</a:t>
            </a:r>
            <a:r>
              <a:rPr lang="it-IT" altLang="it-IT" sz="2700" kern="0" dirty="0">
                <a:solidFill>
                  <a:srgbClr val="FFFFFF"/>
                </a:solidFill>
              </a:rPr>
              <a:t>, che provvederà anche al calcolo della media e conseguente determinazione del voto finale</a:t>
            </a:r>
          </a:p>
          <a:p>
            <a:pPr algn="l" eaLnBrk="1" hangingPunct="1">
              <a:defRPr/>
            </a:pPr>
            <a:endParaRPr lang="it-IT" altLang="it-IT" sz="2700" kern="0" dirty="0">
              <a:solidFill>
                <a:srgbClr val="FFFFFF"/>
              </a:solidFill>
            </a:endParaRPr>
          </a:p>
          <a:p>
            <a:pPr algn="l" eaLnBrk="1" hangingPunct="1">
              <a:defRPr/>
            </a:pPr>
            <a:endParaRPr lang="it-IT" altLang="it-IT" kern="0" dirty="0" smtClean="0">
              <a:solidFill>
                <a:srgbClr val="FFFFFF"/>
              </a:solidFill>
            </a:endParaRPr>
          </a:p>
        </p:txBody>
      </p:sp>
    </p:spTree>
    <p:extLst>
      <p:ext uri="{BB962C8B-B14F-4D97-AF65-F5344CB8AC3E}">
        <p14:creationId xmlns:p14="http://schemas.microsoft.com/office/powerpoint/2010/main" val="1364067548"/>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4827</Words>
  <Application>Microsoft Office PowerPoint</Application>
  <PresentationFormat>Personalizzato</PresentationFormat>
  <Paragraphs>1109</Paragraphs>
  <Slides>98</Slides>
  <Notes>1</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98</vt:i4>
      </vt:variant>
    </vt:vector>
  </HeadingPairs>
  <TitlesOfParts>
    <vt:vector size="112" baseType="lpstr">
      <vt:lpstr>Arial</vt:lpstr>
      <vt:lpstr>Arial Narrow</vt:lpstr>
      <vt:lpstr>Bookman Old Style</vt:lpstr>
      <vt:lpstr>Calibri</vt:lpstr>
      <vt:lpstr>Garamond</vt:lpstr>
      <vt:lpstr>Lucida Console</vt:lpstr>
      <vt:lpstr>Symbol</vt:lpstr>
      <vt:lpstr>Tahoma</vt:lpstr>
      <vt:lpstr>Times New Roman</vt:lpstr>
      <vt:lpstr>Verdana</vt:lpstr>
      <vt:lpstr>Wingdings</vt:lpstr>
      <vt:lpstr/>
      <vt:lpstr>Tema di Office</vt:lpstr>
      <vt:lpstr>Struttura predefinita</vt:lpstr>
      <vt:lpstr>Anno Accademico 2018-2019   Scienze giuridiche ed economiche Organizzazione aziendale in ambito sanitario (prof. Roberto Manfredini)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 INFORMAZIONI  DOTT.SSA ISABELLA BAGNARESI</vt:lpstr>
      <vt:lpstr>Esami: modalità di esame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ISABELLA</dc:creator>
  <cp:lastModifiedBy>utente</cp:lastModifiedBy>
  <cp:revision>18</cp:revision>
  <dcterms:modified xsi:type="dcterms:W3CDTF">2020-01-30T13:23:11Z</dcterms:modified>
</cp:coreProperties>
</file>