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7" r:id="rId2"/>
    <p:sldId id="456" r:id="rId3"/>
    <p:sldId id="298" r:id="rId4"/>
    <p:sldId id="291" r:id="rId5"/>
    <p:sldId id="458" r:id="rId6"/>
    <p:sldId id="459" r:id="rId7"/>
    <p:sldId id="460" r:id="rId8"/>
    <p:sldId id="461" r:id="rId9"/>
    <p:sldId id="463" r:id="rId10"/>
    <p:sldId id="466" r:id="rId11"/>
    <p:sldId id="469" r:id="rId12"/>
    <p:sldId id="470" r:id="rId13"/>
    <p:sldId id="471" r:id="rId14"/>
    <p:sldId id="472" r:id="rId15"/>
    <p:sldId id="473" r:id="rId16"/>
    <p:sldId id="474" r:id="rId17"/>
    <p:sldId id="475" r:id="rId18"/>
    <p:sldId id="476" r:id="rId19"/>
    <p:sldId id="477" r:id="rId20"/>
    <p:sldId id="478" r:id="rId21"/>
    <p:sldId id="479" r:id="rId22"/>
    <p:sldId id="480" r:id="rId23"/>
    <p:sldId id="481" r:id="rId24"/>
    <p:sldId id="482" r:id="rId25"/>
    <p:sldId id="483" r:id="rId26"/>
    <p:sldId id="484" r:id="rId27"/>
    <p:sldId id="485" r:id="rId28"/>
    <p:sldId id="486" r:id="rId29"/>
    <p:sldId id="292" r:id="rId30"/>
    <p:sldId id="293" r:id="rId31"/>
    <p:sldId id="294" r:id="rId32"/>
    <p:sldId id="296" r:id="rId33"/>
    <p:sldId id="297" r:id="rId34"/>
    <p:sldId id="295" r:id="rId35"/>
    <p:sldId id="289" r:id="rId36"/>
    <p:sldId id="487" r:id="rId37"/>
    <p:sldId id="489" r:id="rId38"/>
    <p:sldId id="490" r:id="rId39"/>
    <p:sldId id="491" r:id="rId40"/>
    <p:sldId id="492" r:id="rId41"/>
    <p:sldId id="493" r:id="rId42"/>
    <p:sldId id="494" r:id="rId43"/>
    <p:sldId id="495" r:id="rId44"/>
    <p:sldId id="496" r:id="rId45"/>
    <p:sldId id="497" r:id="rId46"/>
    <p:sldId id="499" r:id="rId47"/>
    <p:sldId id="502" r:id="rId48"/>
    <p:sldId id="503" r:id="rId49"/>
    <p:sldId id="504" r:id="rId50"/>
    <p:sldId id="505" r:id="rId51"/>
    <p:sldId id="506" r:id="rId52"/>
    <p:sldId id="507" r:id="rId53"/>
    <p:sldId id="508" r:id="rId54"/>
    <p:sldId id="509" r:id="rId55"/>
    <p:sldId id="510" r:id="rId56"/>
    <p:sldId id="511" r:id="rId57"/>
    <p:sldId id="512" r:id="rId58"/>
    <p:sldId id="513" r:id="rId59"/>
    <p:sldId id="514" r:id="rId60"/>
    <p:sldId id="515" r:id="rId61"/>
    <p:sldId id="516" r:id="rId62"/>
    <p:sldId id="517" r:id="rId63"/>
    <p:sldId id="518" r:id="rId64"/>
    <p:sldId id="519" r:id="rId65"/>
    <p:sldId id="520" r:id="rId66"/>
    <p:sldId id="523" r:id="rId6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37F94-9C44-4997-89E0-22BC36EA405C}" type="datetimeFigureOut">
              <a:rPr lang="it-IT" smtClean="0"/>
              <a:pPr/>
              <a:t>14/01/2020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AA1DBE-9AC4-4DF1-97FA-63F24FAD1216}"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r>
              <a:rPr lang="it-IT" sz="1200" dirty="0" smtClean="0"/>
              <a:t>disoccupazione, basso reddito / status sociale o mancanza di istruzione, è associato a cattiva salute e innesca comportamenti non salutari: fumo, abuso di alcool, cattiva alimentazione.</a:t>
            </a:r>
            <a:r>
              <a:rPr lang="it-IT" sz="1200" u="sng" dirty="0" smtClean="0"/>
              <a:t> Le disuguaglianze di genere minano la crescita economica inclusiva e sostenibilità</a:t>
            </a:r>
            <a:r>
              <a:rPr lang="it-IT" sz="1200" dirty="0" smtClean="0"/>
              <a:t> </a:t>
            </a:r>
            <a:r>
              <a:rPr lang="it-IT" sz="1200" u="sng" dirty="0" smtClean="0"/>
              <a:t>I rischi per la salute dovuti a cause ambientali sono associati all'iniquità socioeconomica e sanitaria </a:t>
            </a:r>
          </a:p>
          <a:p>
            <a:r>
              <a:rPr lang="it-IT" sz="1200" dirty="0" smtClean="0"/>
              <a:t>I</a:t>
            </a:r>
          </a:p>
          <a:p>
            <a:r>
              <a:rPr lang="it-IT" sz="1200" dirty="0" smtClean="0"/>
              <a:t>In sanità le donne sono maggiori degli uomini quindi peso maggiore</a:t>
            </a:r>
          </a:p>
          <a:p>
            <a:r>
              <a:rPr lang="it-IT" sz="1200" u="sng" dirty="0" smtClean="0"/>
              <a:t>Le disuguaglianze basate sull'età sono associate al rischio di povertà</a:t>
            </a:r>
          </a:p>
          <a:p>
            <a:r>
              <a:rPr lang="it-IT" sz="1200" dirty="0" smtClean="0"/>
              <a:t>La povertà tra le persone di età superiore a 65 anni </a:t>
            </a:r>
          </a:p>
          <a:p>
            <a:r>
              <a:rPr lang="it-IT" sz="1200" dirty="0" smtClean="0"/>
              <a:t>Il rischio di povertà aumenta con l'età avanzata ed è molto più alto tra le donne rispetto agli uomini. </a:t>
            </a:r>
          </a:p>
          <a:p>
            <a:r>
              <a:rPr lang="it-IT" sz="1200" dirty="0" smtClean="0"/>
              <a:t>Anche la qualità della vita è ineguale, con le donne più vulnerabili alle cadute rispetto agli uomini. </a:t>
            </a:r>
          </a:p>
          <a:p>
            <a:r>
              <a:rPr lang="it-IT" sz="1200" u="sng" dirty="0" smtClean="0"/>
              <a:t>La vulnerabilità è legata allo svantaggio socioeconomico e al maggior rischio di malattia</a:t>
            </a:r>
            <a:r>
              <a:rPr lang="it-IT" sz="1200" dirty="0" smtClean="0"/>
              <a:t> </a:t>
            </a:r>
          </a:p>
          <a:p>
            <a:r>
              <a:rPr lang="it-IT" sz="1200" dirty="0" smtClean="0"/>
              <a:t>Gruppi vulnerabili hanno scarso accesso alle strutture e assistenza sanitaria e sono spesso esposti a pericoli e stress, tra cui caldo, freddo, scarsa igiene e scadente accesso a cibi sani e / o acqua sicura. </a:t>
            </a:r>
          </a:p>
          <a:p>
            <a:r>
              <a:rPr lang="it-IT" sz="1200" dirty="0" smtClean="0"/>
              <a:t>Cattiva salute fisica e mentale,  abuso di sostanze (sia causa che esito), e malattie croniche e malattie trasmissibili</a:t>
            </a:r>
          </a:p>
          <a:p>
            <a:endParaRPr lang="it-IT"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cattiva salute influenza di più chi ha basso reddito e gruppi vulnerabili. Le madri con uno status socioeconomico inferiore hanno meno probabilità di allattare al seno, con impatti negativi sulla salute e sulle prospettive di vita di queste madri e dei loro </a:t>
            </a:r>
            <a:r>
              <a:rPr lang="it-IT" sz="1200" dirty="0" err="1" smtClean="0"/>
              <a:t>bambiniLe</a:t>
            </a:r>
            <a:r>
              <a:rPr lang="it-IT" sz="1200" dirty="0" smtClean="0"/>
              <a:t> persone con malattie o disabilità fisiche o mentali hanno maggiori probabilità di essere disoccupate o di avere lavori di scarsa qualità con minori opportunità di avanzamento; lavorare in condizioni pericolose; essere meno produttivi e più assenti dal lavoro; e guadagnare di meno a tutte le età, con il divario salariale crescente durante il corso della vita. </a:t>
            </a:r>
            <a:endParaRPr lang="en-US" sz="1200" dirty="0" smtClean="0"/>
          </a:p>
          <a:p>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CA9DB0E1-F097-4EDE-8563-B68FC0C76321}" type="slidenum">
              <a:rPr lang="it-IT" smtClean="0"/>
              <a:pPr/>
              <a:t>15</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dirty="0" smtClean="0"/>
              <a:t>L'universalismo equilibrato è definito come risorse e fornitura di servizi universali su scala e intensità proporzionate al grado di bisogno.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il più efficace e restringere il divario sanitario. Gli interventi per migliorare l'ambiente naturale e costruito offrono un'opportunità unica per ridurre il gradiente sociale. Ad esempio, migliorare la pianificazione territoriale e aumentare l'accesso agli spazi verdi; schemi di rallentamento del traffico (come 20 km / h di velocità in zone svantaggiate) potrebbe portare a un ritorno dell'investimento del 100% nei primi 12 mesi in base ai costi recuperati dall'infortunio e ai decessi evitati </a:t>
            </a:r>
          </a:p>
          <a:p>
            <a:endParaRPr lang="it-IT" sz="1200" dirty="0" smtClean="0"/>
          </a:p>
          <a:p>
            <a:r>
              <a:rPr lang="it-IT" sz="1200" dirty="0" smtClean="0"/>
              <a:t>Le politiche per garantire un lavoro equo e dignitoso per tutti comprendono strategie di investimento per un'economia inclusiva;  un'adeguata legislazione in materia di salute e sicurezza; e l'estensione dei diritti del lavoro. La fornitura di un salario di sussistenza è associato a un miglioramento della salute mentale, a una minore mortalità prematura e possibilmente ha effetti </a:t>
            </a:r>
            <a:r>
              <a:rPr lang="it-IT" sz="1200" dirty="0" err="1" smtClean="0"/>
              <a:t>transgenerazionali</a:t>
            </a:r>
            <a:r>
              <a:rPr lang="it-IT" sz="1200" dirty="0" smtClean="0"/>
              <a:t>. Garantire la protezione sociale universale. </a:t>
            </a:r>
          </a:p>
          <a:p>
            <a:r>
              <a:rPr lang="it-IT" sz="1200" u="sng" dirty="0" smtClean="0"/>
              <a:t>Gli interventi a livello di popolazione possono ridurre le disuguaglianze</a:t>
            </a:r>
            <a:r>
              <a:rPr lang="it-IT" sz="1200" dirty="0" smtClean="0"/>
              <a:t>  Investire in servizi che aiutano a prevenire malattie e migliorare salute, benessere e resilienza in tutta la popolazione contribuiranno a ridurre le disuguaglianze e a ridurre i costi di malattie evitabili, ad esempio quelle associate a comportamenti non salutari come abuso di alcol o fumo . </a:t>
            </a:r>
          </a:p>
          <a:p>
            <a:endParaRPr lang="it-IT" dirty="0"/>
          </a:p>
        </p:txBody>
      </p:sp>
      <p:sp>
        <p:nvSpPr>
          <p:cNvPr id="4" name="Segnaposto numero diapositiva 3"/>
          <p:cNvSpPr>
            <a:spLocks noGrp="1"/>
          </p:cNvSpPr>
          <p:nvPr>
            <p:ph type="sldNum" sz="quarter" idx="10"/>
          </p:nvPr>
        </p:nvSpPr>
        <p:spPr/>
        <p:txBody>
          <a:bodyPr/>
          <a:lstStyle/>
          <a:p>
            <a:fld id="{CA9DB0E1-F097-4EDE-8563-B68FC0C76321}" type="slidenum">
              <a:rPr lang="it-IT" smtClean="0"/>
              <a:pPr/>
              <a:t>16</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r>
              <a:rPr lang="it-IT" sz="1200" dirty="0" smtClean="0"/>
              <a:t>I bambini che vivono in povertà e privazione o sottoposti ad abusi sono a più alto rischio di sviluppare obesità e malattie mentali, sviluppare malattie croniche e prendere parte ad attività criminali . Il costo di una minore capacità cognitiva, che è legata a </a:t>
            </a:r>
            <a:r>
              <a:rPr lang="it-IT" sz="1200" dirty="0" err="1" smtClean="0"/>
              <a:t>un'allattamento</a:t>
            </a:r>
            <a:r>
              <a:rPr lang="it-IT" sz="1200" dirty="0" smtClean="0"/>
              <a:t> al seno insufficiente, può raggiungere 300 miliardi di dollari l'anno a livello globale, con paesi a più alto reddito che subiscono il 75% del costo. </a:t>
            </a:r>
            <a:r>
              <a:rPr lang="it-IT" sz="1200" u="sng" dirty="0" smtClean="0"/>
              <a:t>Scarsa istruzione e scarsa conoscenza della salute sono dannosi per la salute e prospettive di vita</a:t>
            </a:r>
          </a:p>
          <a:p>
            <a:r>
              <a:rPr lang="it-IT" sz="1200" dirty="0" smtClean="0"/>
              <a:t>privando le persone di scelte salutari. Ad esempio, nel Regno Unito, ogni giovane (16-18 anni di età) che non frequenta la scuola o la formazione sul lavoro costa 56.000 sterline alla società nel corso della propria vita per costi sociali, fiscali, sanitari e di giustizia penale; il costo aumenta a 104 000 sterline quando si includono le perdite sostenute per sottoccupazione e disoccupazione.</a:t>
            </a:r>
            <a:r>
              <a:rPr lang="it-IT" sz="1200" u="sng" dirty="0" smtClean="0"/>
              <a:t> La disoccupazione giovanile rimane una delle sfide di sviluppo più significative.</a:t>
            </a:r>
            <a:r>
              <a:rPr lang="it-IT" sz="1200" dirty="0" smtClean="0"/>
              <a:t> </a:t>
            </a:r>
          </a:p>
          <a:p>
            <a:r>
              <a:rPr lang="it-IT" sz="1200" dirty="0" smtClean="0"/>
              <a:t>una generazione che rimane indietro.</a:t>
            </a:r>
          </a:p>
          <a:p>
            <a:r>
              <a:rPr lang="it-IT" sz="1200" u="sng" dirty="0" smtClean="0"/>
              <a:t>Luoghi di lavoro insicuri e malsani sono dannosi per l'economia</a:t>
            </a:r>
            <a:br>
              <a:rPr lang="it-IT" sz="1200" u="sng" dirty="0" smtClean="0"/>
            </a:br>
            <a:r>
              <a:rPr lang="it-IT" sz="1200" dirty="0" smtClean="0"/>
              <a:t>Luoghi di lavoro insicuri o malsani possono avere importanti implicazioni per la produttività e la produzione economica per i paesi europei. </a:t>
            </a:r>
          </a:p>
          <a:p>
            <a:r>
              <a:rPr lang="it-IT" sz="1200" dirty="0" smtClean="0"/>
              <a:t>Infortuni sul lavoro e le Malattie professionali</a:t>
            </a:r>
          </a:p>
          <a:p>
            <a:r>
              <a:rPr lang="it-IT" sz="1200" dirty="0" smtClean="0"/>
              <a:t>Assenza per malattia e la mancanza di lavoro per malattie. </a:t>
            </a:r>
          </a:p>
          <a:p>
            <a:r>
              <a:rPr lang="it-IT" sz="1200" u="sng" dirty="0" smtClean="0"/>
              <a:t>Disabilità, disuguaglianza e maltrattamento negli anziani sono legati a cattive condizioni di salute e benessere</a:t>
            </a:r>
            <a:br>
              <a:rPr lang="it-IT" sz="1200" u="sng" dirty="0" smtClean="0"/>
            </a:br>
            <a:r>
              <a:rPr lang="it-IT" sz="1200" dirty="0" smtClean="0"/>
              <a:t>Quasi tutti oltre i 75 anni hanno una qualche forma di disabilità, e da 60 anni la metà della popolazione ha una disabilità grave o peggiore. </a:t>
            </a:r>
          </a:p>
          <a:p>
            <a:r>
              <a:rPr lang="it-IT" sz="1200" dirty="0" smtClean="0"/>
              <a:t>Circa il 30% delle persone di età superiore a 65 anni e il 50% di quelle oltre 80 cadono ogni anno, e rischi ambientali che causano il 25-50% delle cadute. Maltrattamenti per anziani: abuso fisico e sessuale, mentale e / o finanziario e / o negligenza. </a:t>
            </a:r>
          </a:p>
          <a:p>
            <a:r>
              <a:rPr lang="it-IT" sz="1200" u="sng" dirty="0" smtClean="0"/>
              <a:t>Violenza e abuso sono associati a elevati oneri individuali, sociali ed economici </a:t>
            </a:r>
          </a:p>
          <a:p>
            <a:r>
              <a:rPr lang="it-IT" sz="1200" dirty="0" smtClean="0"/>
              <a:t>Ad esempio, 1,9 milioni di anni di vita con disabilità (DALY) vengono persi ogni anno nella Regione Europea dell'OMS come risultato della violenza in qualsiasi fase del corso della vita. Una donna su tre (35%) in tutto il mondo ha subito violenze fisiche o sessuali da partner o violenza sessuale non partner durante la loro vita. </a:t>
            </a:r>
          </a:p>
          <a:p>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CA9DB0E1-F097-4EDE-8563-B68FC0C76321}" type="slidenum">
              <a:rPr lang="it-IT" smtClean="0"/>
              <a:pPr/>
              <a:t>17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sz="1200" u="sng" dirty="0" smtClean="0"/>
              <a:t>Garantire il miglior inizio di vita per tutti porta benefici all'individuo, alla società e all'economia </a:t>
            </a:r>
          </a:p>
          <a:p>
            <a:r>
              <a:rPr lang="it-IT" sz="1200" dirty="0" smtClean="0"/>
              <a:t>Investire nei primi anni senza lasciare bambini indietro include un'adeguata protezione sociale e sanitaria e supporto per le donne incinte, le madri e le giovani famiglie; allattamento al seno e supporto nutrizionale; e progredire verso sistemi sanitari, di istruzione e di assistenza all'infanzia universali, di alta qualità e a prezzi accessibili. I ritorni alla società per ogni dollaro investito variano da $ 1,26 a $ 17,07.</a:t>
            </a:r>
          </a:p>
          <a:p>
            <a:r>
              <a:rPr lang="it-IT" sz="1200" dirty="0" smtClean="0"/>
              <a:t>Investire nell'allattamento al seno con aumento dei tassi di allattamento fino a 4 mesi di età dal 7% al 45% farebbe risparmiare fino a 17,18 milioni di sterline all'anno per le infezioni. </a:t>
            </a:r>
          </a:p>
          <a:p>
            <a:r>
              <a:rPr lang="it-IT" sz="1200" dirty="0" smtClean="0"/>
              <a:t>Investire in programmi per genitori e famiglie può essere conveniente. Il Programma Positive </a:t>
            </a:r>
            <a:r>
              <a:rPr lang="it-IT" sz="1200" dirty="0" err="1" smtClean="0"/>
              <a:t>Parenting</a:t>
            </a:r>
            <a:r>
              <a:rPr lang="it-IT" sz="1200" dirty="0" smtClean="0"/>
              <a:t> nel Regno Unito per ridurre i disturbi comportamentali ha un risparmio di 4,2 per ogni unità spesa, e i progetti di sostegno familiare antisociale hanno un ritorno di 17- 44 per unità spesi</a:t>
            </a:r>
          </a:p>
          <a:p>
            <a:r>
              <a:rPr lang="it-IT" sz="1200" u="sng" dirty="0" smtClean="0"/>
              <a:t>Una buona educazione fin dall’infanzia avvantaggia la società e l'economia attraverso le generazioni</a:t>
            </a:r>
            <a:r>
              <a:rPr lang="it-IT" sz="1200" dirty="0" smtClean="0"/>
              <a:t> </a:t>
            </a:r>
          </a:p>
          <a:p>
            <a:r>
              <a:rPr lang="it-IT" sz="1200" dirty="0" smtClean="0"/>
              <a:t>Istruzione precoce restituisce l'1,3-5,8% per unità investita; ogni ulteriori quattro anni di istruzione fornisce rendimenti fino a 7,20 per ogni unità investita. </a:t>
            </a:r>
          </a:p>
          <a:p>
            <a:r>
              <a:rPr lang="it-IT" sz="1200" u="sng" dirty="0" smtClean="0"/>
              <a:t>Educare e sostenere i giovani avvantaggia la loro salute e l'economia</a:t>
            </a:r>
            <a:r>
              <a:rPr lang="it-IT" sz="1200" dirty="0" smtClean="0"/>
              <a:t> </a:t>
            </a:r>
          </a:p>
          <a:p>
            <a:r>
              <a:rPr lang="it-IT" sz="1200" dirty="0" smtClean="0"/>
              <a:t>Lo SROI per l'istruzione degli adulti è di 21,60 per unità investita all'età di 19-24 anni nel Regno Unito; anche tra quelli di 25 anni e più, il rendimento è ancora di 5,90 per unità investita. Un programma </a:t>
            </a:r>
            <a:r>
              <a:rPr lang="it-IT" sz="1200" dirty="0" err="1" smtClean="0"/>
              <a:t>Ready</a:t>
            </a:r>
            <a:r>
              <a:rPr lang="it-IT" sz="1200" dirty="0" smtClean="0"/>
              <a:t> </a:t>
            </a:r>
            <a:r>
              <a:rPr lang="it-IT" sz="1200" dirty="0" err="1" smtClean="0"/>
              <a:t>for</a:t>
            </a:r>
            <a:r>
              <a:rPr lang="it-IT" sz="1200" dirty="0" smtClean="0"/>
              <a:t> Work per persone svantaggiate i giovani portano SROI di 3,12 per unità investita.</a:t>
            </a:r>
            <a:r>
              <a:rPr lang="it-IT" sz="1200" u="sng" dirty="0" smtClean="0"/>
              <a:t> I luoghi di lavoro che promuovono la salute avvantaggiano la salute, il benessere e l'economia</a:t>
            </a:r>
            <a:r>
              <a:rPr lang="it-IT" sz="1200" dirty="0" smtClean="0"/>
              <a:t> </a:t>
            </a:r>
          </a:p>
          <a:p>
            <a:r>
              <a:rPr lang="it-IT" sz="1200" dirty="0" smtClean="0"/>
              <a:t>Una serie di programmi di cambiamento comportamentale sul posto di lavoro restituiscono almeno 2 unità per unità e possono arrivare fino a 10</a:t>
            </a:r>
          </a:p>
          <a:p>
            <a:r>
              <a:rPr lang="it-IT" sz="1200" u="sng" dirty="0" smtClean="0"/>
              <a:t>Gli interventi a sostegno dell'invecchiamento sano sono risparmi e comportano benefici per la salute e il benessere</a:t>
            </a:r>
            <a:r>
              <a:rPr lang="it-IT" sz="1200" dirty="0" smtClean="0"/>
              <a:t> </a:t>
            </a:r>
          </a:p>
          <a:p>
            <a:r>
              <a:rPr lang="it-IT" sz="1200" u="sng" dirty="0" smtClean="0"/>
              <a:t>La prevenzione della violenza avvantaggia l'individuo, la società e l'economia </a:t>
            </a:r>
            <a:r>
              <a:rPr lang="it-IT" sz="1200" dirty="0" smtClean="0"/>
              <a:t> </a:t>
            </a:r>
          </a:p>
          <a:p>
            <a:endParaRPr lang="it-IT" sz="1200" dirty="0" smtClean="0"/>
          </a:p>
          <a:p>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CA9DB0E1-F097-4EDE-8563-B68FC0C76321}" type="slidenum">
              <a:rPr lang="it-IT" smtClean="0"/>
              <a:pPr/>
              <a:t>18</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sz="1200" u="sng" dirty="0" smtClean="0"/>
              <a:t>Stili di vita non salutari hanno costi in termini di salute, benessere, sociali ed economici</a:t>
            </a:r>
            <a:r>
              <a:rPr lang="it-IT" sz="1200" dirty="0" smtClean="0"/>
              <a:t> </a:t>
            </a:r>
          </a:p>
          <a:p>
            <a:r>
              <a:rPr lang="it-IT" sz="1200" dirty="0" smtClean="0"/>
              <a:t>Il fumo, l'uso improprio di alcol, l'inattività fisica e una dieta non salutare sono tra i principali fattori di rischio per la salute e l'invalidità con alti costi per l'individuo, la società e l'economia. Gli effetti del tabacco costano all'economia mondiale 500 miliardi di dollari l'anno e l'abuso di alcool costa ogni anno l'1-3% del PIL della società. Nella Regione europea dell'OMS. Nel Regno Unito, l'inattività fisica costa 1,06 miliardi di sterline</a:t>
            </a:r>
          </a:p>
          <a:p>
            <a:r>
              <a:rPr lang="it-IT" sz="1200" u="sng" dirty="0" smtClean="0"/>
              <a:t>Il peso delle NCD è significativo, con alti costi sociali ed economici</a:t>
            </a:r>
            <a:r>
              <a:rPr lang="it-IT" sz="1200" dirty="0" smtClean="0"/>
              <a:t> </a:t>
            </a:r>
          </a:p>
          <a:p>
            <a:r>
              <a:rPr lang="it-IT" sz="1200" dirty="0" smtClean="0"/>
              <a:t>L’80% dei decessi prematuri nel 2016 sono stati causati, nelle regioni avanzate, dai quattro principali NCD: malattie cardiovascolari, diabete, cancro e malattie respiratorie; questi sono responsabili di una perdita economica annuale di $ 139 a persona in paesi con un reddito nazionale lordo inferiore a $ 12 475 pro capite. Si stima che le malattie cardiovascolari e i tumori costino alla società rispettivamente 169 miliardi di euro e 117 miliardi di euro, nell'UE. La malattia mentale e l'autolesionismo rappresentano il 30% del carico di malattie</a:t>
            </a:r>
          </a:p>
          <a:p>
            <a:r>
              <a:rPr lang="it-IT" sz="1200" dirty="0" smtClean="0"/>
              <a:t>è la principale causa di disabilità e assenza dal lavoro. </a:t>
            </a:r>
          </a:p>
          <a:p>
            <a:r>
              <a:rPr lang="it-IT" sz="1200" dirty="0" smtClean="0"/>
              <a:t>I disturbi depressivi sono la seconda più grande causa di anni vissuti con disabilità in tutto il mondo; </a:t>
            </a:r>
          </a:p>
          <a:p>
            <a:r>
              <a:rPr lang="it-IT" sz="1200" dirty="0" smtClean="0"/>
              <a:t>costo per l'economia europea è compreso tra 92 e 136,3 miliardi di euro, principalmente a causa della perdita di produttività. </a:t>
            </a:r>
          </a:p>
          <a:p>
            <a:r>
              <a:rPr lang="it-IT" sz="1200" dirty="0" smtClean="0"/>
              <a:t>Il costo umano, sociale ed economico delle malattie mentali è stimato tra 105-110 miliardi di sterline all'anno in Inghilterra. </a:t>
            </a:r>
            <a:r>
              <a:rPr lang="it-IT" sz="1200" u="sng" dirty="0" smtClean="0"/>
              <a:t>Il peso sanitario, sociale ed economico della malattia trasmissibile rimane significativo </a:t>
            </a:r>
          </a:p>
          <a:p>
            <a:r>
              <a:rPr lang="it-IT" sz="1200" dirty="0" smtClean="0"/>
              <a:t>Ogni anno, 15,9 milioni di DALY sono persi per malattie trasmissibili. </a:t>
            </a:r>
          </a:p>
          <a:p>
            <a:r>
              <a:rPr lang="it-IT" sz="1200" dirty="0" smtClean="0"/>
              <a:t>Le principali infezioni con costi sostanziali e un impatto più ampio comprendono l'influenza stagionale, il morbillo, la pertosse, l'epatite B e C, le infezioni a trasmissione sessuale, l'HIV / AIDS e la tubercolosi. (fortemente legato alle disuguaglianze socioeconomiche e / o di genere e alla vulnerabilità). Vi sono anche costi sostanziali associati alle malattie trasmesse indirettamente, come quelle sostenute da cibo, vettori o acqua. L'aumento della resistenza ai farmaci antimicrobici.</a:t>
            </a:r>
            <a:r>
              <a:rPr lang="it-IT" sz="1200" u="sng" dirty="0" smtClean="0"/>
              <a:t> Interventi intersettoriali per affrontare stili di vita malsani mostrano SROI</a:t>
            </a:r>
            <a:r>
              <a:rPr lang="it-IT" sz="1200" dirty="0" smtClean="0"/>
              <a:t> </a:t>
            </a:r>
          </a:p>
          <a:p>
            <a:r>
              <a:rPr lang="it-IT" sz="1200" dirty="0" smtClean="0"/>
              <a:t>Le politiche rivolte all'ambiente di mercato e alle scelte alimentari possono essere efficaci in termini di costi, generare risparmi a breve termine e sembrano essere più efficaci di interventi mirati all'individuo. Gli interventi che riducono il consumo di ingredienti come il sale o grassi insaturi attraverso la regolamentazione e la riformulazione degli alimenti sembrano fornire un maggiore SROI e possono essere economicamente vantaggiosi o ridurre i costi. Le campagne di comunicazione di massa per promuovere l'attività fisica possono essere implementate a basso costo ed essere economicamente convenienti o ridurre i costi, generando un guadagno di 1 anno di vita per ogni 115-199 individui per un costo di $ 2 a persona. A seconda dei contesti locali, promuovere i viaggi attivi (a piedi e in bicicletta), offre anche  maggiori benefici ambientali e sociali</a:t>
            </a:r>
          </a:p>
          <a:p>
            <a:endParaRPr lang="it-IT" sz="1200" dirty="0" smtClean="0"/>
          </a:p>
          <a:p>
            <a:endParaRPr lang="it-IT" sz="1200" dirty="0" smtClean="0"/>
          </a:p>
          <a:p>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CA9DB0E1-F097-4EDE-8563-B68FC0C76321}" type="slidenum">
              <a:rPr lang="it-IT" smtClean="0"/>
              <a:pPr/>
              <a:t>20</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endParaRPr lang="en-US" sz="1200" u="sng" dirty="0" smtClean="0"/>
          </a:p>
          <a:p>
            <a:r>
              <a:rPr lang="en-US" sz="1200" dirty="0" smtClean="0"/>
              <a:t>Public investment in health and its efficiency (technical, productive and </a:t>
            </a:r>
            <a:r>
              <a:rPr lang="en-US" sz="1200" dirty="0" err="1" smtClean="0"/>
              <a:t>allocative</a:t>
            </a:r>
            <a:r>
              <a:rPr lang="en-US" sz="1200" dirty="0" smtClean="0"/>
              <a:t>) vary greatly in the WHO European Region. Total expenditure on health as a percentage of GDP is around 8%, on average.  Public spending within the total expenditure on health shows even greater</a:t>
            </a:r>
          </a:p>
          <a:p>
            <a:r>
              <a:rPr lang="en-US" sz="1200" dirty="0" smtClean="0"/>
              <a:t>variation. Similarly, spending on public health (i.e. on health protection, improvement and promotion and prevention of risks and diseases) varies substantially across the WHO European Region. Based on OECD data, it is estimated that, on average, only around 3% of the health expenditure is allocated to public health. Unmet health need is generally low in the EU (under 4% on average).</a:t>
            </a:r>
          </a:p>
          <a:p>
            <a:r>
              <a:rPr lang="en-US" sz="1200" dirty="0" smtClean="0"/>
              <a:t>Unmet health need has been concentrated in low-income groups, where it is four times higher than in high-income groups. One of the main reasons (along with geographical access and waiting times) for unmet health needs is financial constraint, which is also related to discrimination, stigma and vulnerability of certain population groups (e.g. Roma, ethnic minorities, migrants, sexual minorities and</a:t>
            </a:r>
          </a:p>
          <a:p>
            <a:r>
              <a:rPr lang="en-US" sz="1200" dirty="0" smtClean="0"/>
              <a:t>those disadvantaged or infirm). Inefficiency is estimated to take up 20–40% of total health spending (132); consequently, reducing inefficiency would allow a country’s health system to achieve more with the available resources. Financial pressure is one of the major contributory factors for unmet health needs, with individuals forgoing health care because of the required OOP payments or moving into financial catastrophe and impoverishment as a result of obtaining care. In the WHO European Region in 2014, OOP payments were about 28% of total health expenditure, on average, with a large variation between 5% and</a:t>
            </a:r>
          </a:p>
          <a:p>
            <a:r>
              <a:rPr lang="en-US" sz="1200" dirty="0" smtClean="0"/>
              <a:t>72% . (15% ) of total health expenditure and to secure good financial protection against the cost of ill health. While the level of OOP payments as a proportion of total health expenditure is a good proxy for</a:t>
            </a:r>
          </a:p>
          <a:p>
            <a:r>
              <a:rPr lang="en-US" sz="1200" dirty="0" smtClean="0"/>
              <a:t>financial protection, it needs to be complemented with data on household OOP spending related to income and the social gradient to allow consideration of the likelihood of OOP pushing people below the poverty line. </a:t>
            </a:r>
          </a:p>
          <a:p>
            <a:r>
              <a:rPr lang="en-US" sz="1200" u="sng" dirty="0" smtClean="0"/>
              <a:t>Health workforce deficit and unequal distribution threatens access to health and health security</a:t>
            </a:r>
          </a:p>
          <a:p>
            <a:r>
              <a:rPr lang="en-US" sz="1200" dirty="0" smtClean="0"/>
              <a:t>Health services are affected by insufficient health workforce, migration of health workers and persisting gender inequalities. The high risk of major health crises is widely underestimated. The world’s preparedness and capacity to respond is insufficient, and future epidemics could potentially result in millions of deaths and cause major social, economic and political disruption.</a:t>
            </a:r>
          </a:p>
          <a:p>
            <a:r>
              <a:rPr lang="en-US" sz="1200" dirty="0" smtClean="0"/>
              <a:t>The health workforce will need an additional 40 million jobs globally by 2030, particularly in countries of high and middle incomes. Paired with this insufficient supply, health worker migration has been increasing. There are skills mismatches and inequalities within populations, with rural and remote areas typically underserved. Failure to invest in and reform the global supply of qualified health workers contributes to health care inefficiencies, such as the avoidable annual cost of $ 500 billion linked to a lack of responsible use of medicines.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Health information systems also need strengthening to support and respond to the increasing need for access to relevant, timely and quality health information and for use as evidence in policy-making, in addition to providing disaggregated data (2).</a:t>
            </a:r>
          </a:p>
          <a:p>
            <a:endParaRPr lang="en-US" sz="1200" dirty="0" smtClean="0"/>
          </a:p>
          <a:p>
            <a:endParaRPr lang="en-US" sz="1200" dirty="0" smtClean="0"/>
          </a:p>
          <a:p>
            <a:r>
              <a:rPr lang="en-US" sz="1200" dirty="0" smtClean="0"/>
              <a:t>Changing demographics and disease patterns and increasing population needs and demands require radical reforms and optimization of health and social services, focusing on integrated, people-</a:t>
            </a:r>
            <a:r>
              <a:rPr lang="en-US" sz="1200" dirty="0" err="1" smtClean="0"/>
              <a:t>centred</a:t>
            </a:r>
            <a:r>
              <a:rPr lang="en-US" sz="1200" dirty="0" smtClean="0"/>
              <a:t> health services. The health sector remains vulnerable to policy responses (cuts in health budgets) to global and national economic crises and to austerity measures.</a:t>
            </a:r>
            <a:r>
              <a:rPr lang="en-US" sz="1200" u="sng" dirty="0" smtClean="0"/>
              <a:t> Health workforce deficit and unequal distribution threatens access to health and health security</a:t>
            </a:r>
          </a:p>
          <a:p>
            <a:r>
              <a:rPr lang="en-US" sz="1200" dirty="0" smtClean="0"/>
              <a:t>Health services are affected by insufficient health workforce, migration of health workers and persisting gender inequalities. The high risk of major health crises is widely underestimated. The world’s preparedness and capacity to respond is insufficient, and future epidemics could potentially result in millions of deaths and cause major social, economic and political disruption.</a:t>
            </a:r>
          </a:p>
          <a:p>
            <a:r>
              <a:rPr lang="en-US" sz="1200" dirty="0" smtClean="0"/>
              <a:t>The health workforce will need an additional 40 million jobs globally by 2030, particularly in countries of high and middle incomes. Paired with this insufficient supply, health worker migration has been increasing. There are skills mismatches and inequalities within populations, with rural and remote areas typically underserved. Failure to invest in and reform the global supply of qualified health workers contributes to health care inefficiencies, such as the avoidable annual cost of $ 500 billion linked to a lack of responsible use of medicines. </a:t>
            </a:r>
          </a:p>
          <a:p>
            <a:r>
              <a:rPr lang="en-US" sz="1200" u="sng" dirty="0" smtClean="0"/>
              <a:t>Environmentally harmful practices threaten sustainable development and our planet</a:t>
            </a:r>
          </a:p>
          <a:p>
            <a:r>
              <a:rPr lang="en-US" sz="1200" dirty="0" smtClean="0"/>
              <a:t>Environmentally harmful practices and services in the health sector (e.g. polluting the air, inadequately managing hazardous waste) are unsustainable and pose a serious threat to the health of our planet. Health systems affect climate change by increasing emissions of carbon dioxide and other greenhouse gases through direct energy usage, patient and staff travel, and the procurement of goods and services. NHS England is responsible for around 4% of all emissions and 5% of all road traffic in the United Kingdom, with its total carbon footprint</a:t>
            </a:r>
          </a:p>
          <a:p>
            <a:r>
              <a:rPr lang="en-US" sz="1200" dirty="0" smtClean="0"/>
              <a:t>estimated at 24.7 million </a:t>
            </a:r>
            <a:r>
              <a:rPr lang="en-US" sz="1200" dirty="0" err="1" smtClean="0"/>
              <a:t>tonnes</a:t>
            </a:r>
            <a:r>
              <a:rPr lang="en-US" sz="1200" dirty="0" smtClean="0"/>
              <a:t> in 2012. </a:t>
            </a:r>
          </a:p>
          <a:p>
            <a:r>
              <a:rPr lang="en-US" sz="1200" dirty="0" smtClean="0"/>
              <a:t>Health systems also impact on environmental sustainability through waste and waste disposal, contaminating wastewater with a variety of chemical hazards (e.g. pharmaceutical, </a:t>
            </a:r>
            <a:r>
              <a:rPr lang="en-US" sz="1200" dirty="0" err="1" smtClean="0"/>
              <a:t>cytotoxic</a:t>
            </a:r>
            <a:r>
              <a:rPr lang="en-US" sz="1200" dirty="0" smtClean="0"/>
              <a:t> and endocrine-disrupting chemicals;</a:t>
            </a:r>
          </a:p>
          <a:p>
            <a:r>
              <a:rPr lang="en-US" sz="1200" dirty="0" smtClean="0"/>
              <a:t>heavy metals; and microbial hazards). NHS England generates around</a:t>
            </a:r>
          </a:p>
          <a:p>
            <a:r>
              <a:rPr lang="en-US" sz="1200" dirty="0" smtClean="0"/>
              <a:t>34 billion </a:t>
            </a:r>
            <a:r>
              <a:rPr lang="en-US" sz="1200" dirty="0" err="1" smtClean="0"/>
              <a:t>litres</a:t>
            </a:r>
            <a:r>
              <a:rPr lang="en-US" sz="1200" dirty="0" smtClean="0"/>
              <a:t> of wastewater annually, while western European countries produce 3–6 kg of solid waste per bed-day. Health care facilities use significant amounts of environmental resources, such as water and food, with a considerable impact on the sustainability of health systems and the environment.</a:t>
            </a:r>
          </a:p>
          <a:p>
            <a:endParaRPr lang="it-IT" dirty="0"/>
          </a:p>
        </p:txBody>
      </p:sp>
      <p:sp>
        <p:nvSpPr>
          <p:cNvPr id="4" name="Segnaposto numero diapositiva 3"/>
          <p:cNvSpPr>
            <a:spLocks noGrp="1"/>
          </p:cNvSpPr>
          <p:nvPr>
            <p:ph type="sldNum" sz="quarter" idx="10"/>
          </p:nvPr>
        </p:nvSpPr>
        <p:spPr/>
        <p:txBody>
          <a:bodyPr/>
          <a:lstStyle/>
          <a:p>
            <a:fld id="{CA9DB0E1-F097-4EDE-8563-B68FC0C76321}" type="slidenum">
              <a:rPr lang="it-IT" smtClean="0"/>
              <a:pPr/>
              <a:t>22</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r>
              <a:rPr lang="en-US" sz="1200" dirty="0" smtClean="0"/>
              <a:t>A growing body of evidence shows that the health of humanity is intrinsically linked with the health of the planet. An estimated 12.6 million deaths worldwide were attributable to the environment in 2012: 23% of all global deaths and 12% of all deaths in Europe.</a:t>
            </a:r>
          </a:p>
          <a:p>
            <a:r>
              <a:rPr lang="en-US" sz="1200" dirty="0" smtClean="0"/>
              <a:t>Major local and global environmental threats with high health, social and economic burden include air pollution, noise pollution, harmful chemicals, poor water quality and sanitation, and climate change.</a:t>
            </a:r>
          </a:p>
          <a:p>
            <a:r>
              <a:rPr lang="en-US" sz="1200" dirty="0" smtClean="0"/>
              <a:t>Air pollution is the largest contributor to the environmental burden of disease.</a:t>
            </a:r>
          </a:p>
          <a:p>
            <a:r>
              <a:rPr lang="en-US" sz="1200" dirty="0" smtClean="0"/>
              <a:t>Air pollution has multiple effects on health and large economic costs to the WHO European Region. For example, as of 2010, the annual economic cost of premature deaths from air pollution across the countries of the Region stood at $1.4 trillion and the overall annual economic cost of health impacts and mortality from air pollution, including estimates for morbidity costs, stood at $1.6 trillion. Air pollution generated by road traffic was responsible for 54% of the economic cost of the health impacts. The combustion of fossil fuels in coal-fired power plants in Europe remains a threat to health,</a:t>
            </a:r>
          </a:p>
          <a:p>
            <a:r>
              <a:rPr lang="en-US" sz="1200" dirty="0" smtClean="0"/>
              <a:t>associated with serious harms such as impacts on fetal development, cancer and heart disease and premature death.</a:t>
            </a:r>
          </a:p>
          <a:p>
            <a:r>
              <a:rPr lang="en-US" sz="1200" dirty="0" smtClean="0"/>
              <a:t>Noise pollution has multiple negative effects on people’s lives</a:t>
            </a:r>
          </a:p>
          <a:p>
            <a:r>
              <a:rPr lang="en-US" sz="1200" dirty="0" smtClean="0"/>
              <a:t>Noise is a particular problem in urban environments (176,177). It is estimated that there are at least 1 million healthy life-years lost every year from traffic related noise in western European countries.</a:t>
            </a:r>
          </a:p>
          <a:p>
            <a:endParaRPr lang="en-US" sz="1200" dirty="0" smtClean="0"/>
          </a:p>
          <a:p>
            <a:r>
              <a:rPr lang="en-US" sz="1200" dirty="0" smtClean="0"/>
              <a:t>Poor water quality and sanitation is still a burden in some parts of the</a:t>
            </a:r>
          </a:p>
          <a:p>
            <a:r>
              <a:rPr lang="en-US" sz="1200" dirty="0" smtClean="0"/>
              <a:t>WHO European Region. Poor water quality has been identified as the second largest environmental contributor to the global burden of disease. Inadequate water quality and sanitation still occur in Europe, resulting in nearly 10 people per day dying from </a:t>
            </a:r>
            <a:r>
              <a:rPr lang="en-US" sz="1200" dirty="0" err="1" smtClean="0"/>
              <a:t>diarrhoea</a:t>
            </a:r>
            <a:r>
              <a:rPr lang="en-US" sz="1200" dirty="0" smtClean="0"/>
              <a:t> in some countries. </a:t>
            </a:r>
          </a:p>
          <a:p>
            <a:r>
              <a:rPr lang="en-US" sz="1200" dirty="0" smtClean="0"/>
              <a:t>Harmful chemicals adversely affect health and the economy</a:t>
            </a:r>
          </a:p>
          <a:p>
            <a:r>
              <a:rPr lang="en-US" sz="1200" dirty="0" smtClean="0"/>
              <a:t>The extent of the impact depends on the chemical involved.</a:t>
            </a:r>
          </a:p>
          <a:p>
            <a:r>
              <a:rPr lang="en-US" sz="1200" dirty="0" smtClean="0"/>
              <a:t>It is estimated that, globally, there will be an estimated $29.4 billion in lost productivity from mercury pollution by 2020. Chemical exposure to lead, pesticides, flame retardants, plastics and endocrine-disrupting chemicals is harmful to health, particularly for children. The WHO European Region still accounts for the majority of the global asbestos-related disease burden as a consequence of heavy asbestos use during previous decades.</a:t>
            </a:r>
          </a:p>
          <a:p>
            <a:r>
              <a:rPr lang="en-US" sz="1200" dirty="0" smtClean="0"/>
              <a:t>Climate change poses threats to population health and the economy</a:t>
            </a:r>
          </a:p>
          <a:p>
            <a:r>
              <a:rPr lang="en-US" sz="1200" dirty="0" smtClean="0"/>
              <a:t>Climate change may affect health through heat- and cold-related effects,</a:t>
            </a:r>
          </a:p>
          <a:p>
            <a:r>
              <a:rPr lang="en-US" sz="1200" dirty="0" smtClean="0"/>
              <a:t>as well as through other impacts such as flooding and infections. Health-related costs for the EU from climate change are estimated to reach</a:t>
            </a:r>
          </a:p>
          <a:p>
            <a:r>
              <a:rPr lang="en-US" sz="1200" dirty="0" smtClean="0"/>
              <a:t>€147 billion by 2080.</a:t>
            </a:r>
          </a:p>
          <a:p>
            <a:r>
              <a:rPr lang="en-US" sz="1200" u="sng" dirty="0" smtClean="0"/>
              <a:t>Unhealthy built environments can have serious negative health, social and economic impacts</a:t>
            </a:r>
          </a:p>
          <a:p>
            <a:r>
              <a:rPr lang="en-US" sz="1200" dirty="0" smtClean="0"/>
              <a:t>There is evidence of a link between good health and the wider physical environment in which people live. The effects of inadequate housing, such as cold, damp and dangerous homes, are significant, with the annual health costs of treating people with illnesses directly linked to poor housing estimated to reach €194 billion in the EU. Residential segregation, deteriorated housing and overcrowding, as well as homelessness, are linked to displaced and minority groups and result in</a:t>
            </a:r>
          </a:p>
          <a:p>
            <a:r>
              <a:rPr lang="en-US" sz="1200" dirty="0" smtClean="0"/>
              <a:t>health inequalities.</a:t>
            </a:r>
          </a:p>
          <a:p>
            <a:r>
              <a:rPr lang="en-US" sz="1200" dirty="0" smtClean="0"/>
              <a:t>Road traffic injuries are associated with high individual and societal costs across the WHO European Region. For example, road traffic collisions cost the EU €153 billion each year, or up to 2% of GDP in countries of middle and high incomes.</a:t>
            </a:r>
          </a:p>
          <a:p>
            <a:endParaRPr lang="en-US" sz="1200" dirty="0" smtClean="0"/>
          </a:p>
          <a:p>
            <a:endParaRPr lang="it-IT" dirty="0"/>
          </a:p>
        </p:txBody>
      </p:sp>
      <p:sp>
        <p:nvSpPr>
          <p:cNvPr id="4" name="Segnaposto numero diapositiva 3"/>
          <p:cNvSpPr>
            <a:spLocks noGrp="1"/>
          </p:cNvSpPr>
          <p:nvPr>
            <p:ph type="sldNum" sz="quarter" idx="10"/>
          </p:nvPr>
        </p:nvSpPr>
        <p:spPr/>
        <p:txBody>
          <a:bodyPr/>
          <a:lstStyle/>
          <a:p>
            <a:fld id="{CA9DB0E1-F097-4EDE-8563-B68FC0C76321}" type="slidenum">
              <a:rPr lang="it-IT" smtClean="0"/>
              <a:pPr/>
              <a:t>24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0BCED-7A5F-4CD7-B088-1B48A7145EA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image" Target="../media/image36.jpeg"/><Relationship Id="rId16"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5" Type="http://schemas.openxmlformats.org/officeDocument/2006/relationships/image" Target="../media/image4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jpeg"/></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5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93.png"/></Relationships>
</file>

<file path=ppt/slides/_rels/slide5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5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5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5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5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 Id="rId5" Type="http://schemas.openxmlformats.org/officeDocument/2006/relationships/image" Target="../media/image117.png"/><Relationship Id="rId4" Type="http://schemas.openxmlformats.org/officeDocument/2006/relationships/image" Target="../media/image116.png"/></Relationships>
</file>

<file path=ppt/slides/_rels/slide6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62.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6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65.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86901"/>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it-IT" sz="3600" dirty="0" smtClean="0"/>
          </a:p>
          <a:p>
            <a:pPr algn="ctr"/>
            <a:r>
              <a:rPr lang="it-IT" sz="3600" b="1" dirty="0" smtClean="0"/>
              <a:t>IL CONTRIBUTO DELLE POLITICHE PER LA SALUTE ALLO SVILUPPO SOSTENIBILE E IL CONTRIBUTO DELLO SVILUPPO SOSTENIBILE ALLE POLITICHE PER LA SALUTE</a:t>
            </a:r>
          </a:p>
          <a:p>
            <a:pPr algn="ctr"/>
            <a:endParaRPr lang="it-IT" sz="3600" b="1" dirty="0" smtClean="0"/>
          </a:p>
          <a:p>
            <a:pPr algn="ctr"/>
            <a:r>
              <a:rPr lang="it-IT" sz="2400" dirty="0" smtClean="0"/>
              <a:t>Gabriele </a:t>
            </a:r>
            <a:r>
              <a:rPr lang="it-IT" sz="2400" dirty="0" err="1" smtClean="0"/>
              <a:t>Rinaldi</a:t>
            </a:r>
            <a:endParaRPr lang="it-IT" sz="2400" dirty="0" smtClean="0"/>
          </a:p>
          <a:p>
            <a:pPr algn="ctr"/>
            <a:r>
              <a:rPr lang="it-IT" sz="2400" b="1" dirty="0" smtClean="0"/>
              <a:t>Authority per l’Autorizzazione, l’Accreditamento </a:t>
            </a:r>
          </a:p>
          <a:p>
            <a:pPr algn="ctr"/>
            <a:r>
              <a:rPr lang="it-IT" sz="2400" b="1" dirty="0" smtClean="0"/>
              <a:t>e la Qualità dei Servizi Sanitari, Socio-Sanitari e Socio-Educativi</a:t>
            </a:r>
          </a:p>
          <a:p>
            <a:pPr algn="ctr"/>
            <a:r>
              <a:rPr lang="it-IT" sz="2400" b="1" i="1" dirty="0" smtClean="0"/>
              <a:t>Repubblica di San Marino</a:t>
            </a:r>
          </a:p>
          <a:p>
            <a:pPr algn="ctr"/>
            <a:r>
              <a:rPr lang="it-IT" sz="2400" dirty="0" smtClean="0"/>
              <a:t> </a:t>
            </a:r>
          </a:p>
          <a:p>
            <a:pPr algn="ctr"/>
            <a:endParaRPr lang="it-IT" sz="2400" dirty="0" smtClean="0"/>
          </a:p>
          <a:p>
            <a:pPr algn="ctr"/>
            <a:r>
              <a:rPr lang="it-IT" sz="2400" dirty="0" smtClean="0"/>
              <a:t>Ferrara 10 Gennaio 2020</a:t>
            </a:r>
          </a:p>
        </p:txBody>
      </p:sp>
      <p:sp>
        <p:nvSpPr>
          <p:cNvPr id="5" name="Segnaposto numero diapositiva 4"/>
          <p:cNvSpPr>
            <a:spLocks noGrp="1"/>
          </p:cNvSpPr>
          <p:nvPr>
            <p:ph type="sldNum" sz="quarter" idx="12"/>
          </p:nvPr>
        </p:nvSpPr>
        <p:spPr/>
        <p:txBody>
          <a:bodyPr/>
          <a:lstStyle/>
          <a:p>
            <a:fld id="{99C8641D-7A01-4489-B4D4-860B08897F8C}"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1394" name="Picture 2"/>
          <p:cNvPicPr>
            <a:picLocks noChangeAspect="1" noChangeArrowheads="1"/>
          </p:cNvPicPr>
          <p:nvPr/>
        </p:nvPicPr>
        <p:blipFill>
          <a:blip r:embed="rId2" cstate="print"/>
          <a:srcRect/>
          <a:stretch>
            <a:fillRect/>
          </a:stretch>
        </p:blipFill>
        <p:spPr bwMode="auto">
          <a:xfrm>
            <a:off x="0" y="628843"/>
            <a:ext cx="8892480" cy="5002020"/>
          </a:xfrm>
          <a:prstGeom prst="rect">
            <a:avLst/>
          </a:prstGeom>
          <a:noFill/>
          <a:ln w="9525">
            <a:noFill/>
            <a:miter lim="800000"/>
            <a:headEnd/>
            <a:tailEnd/>
          </a:ln>
          <a:effectLst/>
        </p:spPr>
      </p:pic>
      <p:sp>
        <p:nvSpPr>
          <p:cNvPr id="4" name="Segnaposto numero diapositiva 3"/>
          <p:cNvSpPr>
            <a:spLocks noGrp="1"/>
          </p:cNvSpPr>
          <p:nvPr>
            <p:ph type="sldNum" sz="quarter" idx="12"/>
          </p:nvPr>
        </p:nvSpPr>
        <p:spPr/>
        <p:txBody>
          <a:bodyPr/>
          <a:lstStyle/>
          <a:p>
            <a:fld id="{99C8641D-7A01-4489-B4D4-860B08897F8C}" type="slidenum">
              <a:rPr lang="it-IT" smtClean="0"/>
              <a:pPr/>
              <a:t>10</a:t>
            </a:fld>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27584" y="409092"/>
            <a:ext cx="7488832" cy="6039817"/>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lstStyle/>
          <a:p>
            <a:fld id="{99C8641D-7A01-4489-B4D4-860B08897F8C}" type="slidenum">
              <a:rPr lang="it-IT" smtClean="0"/>
              <a:pPr/>
              <a:t>11</a:t>
            </a:fld>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454014"/>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400" b="1" dirty="0" smtClean="0"/>
              <a:t>INVESTIMENTI PER LA SALUTE </a:t>
            </a:r>
            <a:r>
              <a:rPr lang="it-IT" sz="2400" dirty="0" smtClean="0"/>
              <a:t>E IL BENESSERE</a:t>
            </a:r>
          </a:p>
          <a:p>
            <a:r>
              <a:rPr lang="it-IT" sz="2400" b="1" dirty="0" smtClean="0"/>
              <a:t>	GUIDANO</a:t>
            </a:r>
            <a:r>
              <a:rPr lang="it-IT" sz="2400" dirty="0" smtClean="0"/>
              <a:t> (direttamente attraverso il settore sanitario) 	</a:t>
            </a:r>
            <a:r>
              <a:rPr lang="it-IT" sz="2400" b="1" dirty="0" smtClean="0"/>
              <a:t>FAVORISCONO</a:t>
            </a:r>
            <a:r>
              <a:rPr lang="it-IT" sz="2400" dirty="0" smtClean="0"/>
              <a:t> (indirettamente attraverso altri settori) </a:t>
            </a:r>
          </a:p>
          <a:p>
            <a:r>
              <a:rPr lang="it-IT" sz="2400" b="1" dirty="0" smtClean="0"/>
              <a:t>LO SVILUPPO SOSTENIBILE</a:t>
            </a:r>
            <a:r>
              <a:rPr lang="it-IT" sz="2400" dirty="0" smtClean="0"/>
              <a:t>: </a:t>
            </a:r>
          </a:p>
          <a:p>
            <a:endParaRPr lang="it-IT" sz="2400" dirty="0" smtClean="0"/>
          </a:p>
          <a:p>
            <a:pPr lvl="1">
              <a:buFont typeface="Arial" pitchFamily="34" charset="0"/>
              <a:buChar char="•"/>
            </a:pPr>
            <a:r>
              <a:rPr lang="it-IT" sz="2000" i="1" dirty="0" smtClean="0"/>
              <a:t>Aumento aspettativa di vita</a:t>
            </a:r>
          </a:p>
          <a:p>
            <a:pPr lvl="1">
              <a:buFont typeface="Arial" pitchFamily="34" charset="0"/>
              <a:buChar char="•"/>
            </a:pPr>
            <a:r>
              <a:rPr lang="it-IT" sz="2000" i="1" dirty="0" smtClean="0"/>
              <a:t>Miglioramento qualità vita</a:t>
            </a:r>
          </a:p>
          <a:p>
            <a:pPr lvl="1">
              <a:buFont typeface="Arial" pitchFamily="34" charset="0"/>
              <a:buChar char="•"/>
            </a:pPr>
            <a:r>
              <a:rPr lang="it-IT" sz="2000" i="1" dirty="0" smtClean="0"/>
              <a:t>Costruzione del capitale umano</a:t>
            </a:r>
          </a:p>
          <a:p>
            <a:pPr lvl="1">
              <a:buFont typeface="Arial" pitchFamily="34" charset="0"/>
              <a:buChar char="•"/>
            </a:pPr>
            <a:r>
              <a:rPr lang="it-IT" sz="2000" i="1" dirty="0" smtClean="0"/>
              <a:t>Miglioramento produttività e attività lavorativa</a:t>
            </a:r>
          </a:p>
          <a:p>
            <a:pPr lvl="1">
              <a:buFont typeface="Arial" pitchFamily="34" charset="0"/>
              <a:buChar char="•"/>
            </a:pPr>
            <a:r>
              <a:rPr lang="it-IT" sz="2000" i="1" dirty="0" smtClean="0"/>
              <a:t>Garanzia sicurezza sanitaria</a:t>
            </a:r>
          </a:p>
          <a:p>
            <a:pPr lvl="1">
              <a:buFont typeface="Arial" pitchFamily="34" charset="0"/>
              <a:buChar char="•"/>
            </a:pPr>
            <a:r>
              <a:rPr lang="it-IT" sz="2000" i="1" dirty="0" smtClean="0"/>
              <a:t>Riduzione</a:t>
            </a:r>
            <a:r>
              <a:rPr lang="it-IT" sz="2000" b="1" i="1" dirty="0" smtClean="0"/>
              <a:t> </a:t>
            </a:r>
            <a:r>
              <a:rPr lang="it-IT" sz="2000" i="1" dirty="0" smtClean="0"/>
              <a:t>divario</a:t>
            </a:r>
            <a:r>
              <a:rPr lang="it-IT" sz="2000" b="1" i="1" dirty="0" smtClean="0"/>
              <a:t> </a:t>
            </a:r>
            <a:r>
              <a:rPr lang="it-IT" sz="2000" i="1" dirty="0" smtClean="0"/>
              <a:t>sanitario lungo il gradiente sociale e il genere, </a:t>
            </a:r>
          </a:p>
          <a:p>
            <a:pPr lvl="1">
              <a:buFont typeface="Arial" pitchFamily="34" charset="0"/>
              <a:buChar char="•"/>
            </a:pPr>
            <a:r>
              <a:rPr lang="it-IT" sz="2000" i="1" dirty="0" smtClean="0"/>
              <a:t>Costruzione capitale sociale, </a:t>
            </a:r>
          </a:p>
          <a:p>
            <a:pPr lvl="1">
              <a:buFont typeface="Arial" pitchFamily="34" charset="0"/>
              <a:buChar char="•"/>
            </a:pPr>
            <a:r>
              <a:rPr lang="it-IT" sz="2000" i="1" dirty="0" smtClean="0"/>
              <a:t>Raggiungimento equità occupazionale </a:t>
            </a:r>
          </a:p>
          <a:p>
            <a:pPr lvl="1">
              <a:buFont typeface="Arial" pitchFamily="34" charset="0"/>
              <a:buChar char="•"/>
            </a:pPr>
            <a:r>
              <a:rPr lang="it-IT" sz="2000" i="1" dirty="0" smtClean="0"/>
              <a:t>Posti lavoro dignitosi</a:t>
            </a:r>
          </a:p>
          <a:p>
            <a:pPr lvl="1">
              <a:buFont typeface="Arial" pitchFamily="34" charset="0"/>
              <a:buChar char="•"/>
            </a:pPr>
            <a:r>
              <a:rPr lang="it-IT" sz="2000" i="1" dirty="0" smtClean="0"/>
              <a:t>Creazione infrastrutture, </a:t>
            </a:r>
          </a:p>
          <a:p>
            <a:pPr lvl="1">
              <a:buFont typeface="Arial" pitchFamily="34" charset="0"/>
              <a:buChar char="•"/>
            </a:pPr>
            <a:r>
              <a:rPr lang="it-IT" sz="2000" i="1" dirty="0" smtClean="0"/>
              <a:t>Acquisto forniture e tecnologie</a:t>
            </a:r>
          </a:p>
          <a:p>
            <a:pPr lvl="1">
              <a:buFont typeface="Arial" pitchFamily="34" charset="0"/>
              <a:buChar char="•"/>
            </a:pPr>
            <a:r>
              <a:rPr lang="it-IT" sz="2000" i="1" dirty="0" smtClean="0"/>
              <a:t>Contributi fiscali e previdenziali</a:t>
            </a:r>
          </a:p>
          <a:p>
            <a:pPr lvl="1">
              <a:buFont typeface="Arial" pitchFamily="34" charset="0"/>
              <a:buChar char="•"/>
            </a:pPr>
            <a:r>
              <a:rPr lang="it-IT" sz="2000" i="1" dirty="0" smtClean="0"/>
              <a:t>Innovazioni tecnologiche </a:t>
            </a:r>
          </a:p>
          <a:p>
            <a:endParaRPr lang="en-US" sz="2000" i="1" dirty="0" smtClean="0"/>
          </a:p>
        </p:txBody>
      </p:sp>
      <p:sp>
        <p:nvSpPr>
          <p:cNvPr id="4" name="Segnaposto numero diapositiva 3"/>
          <p:cNvSpPr>
            <a:spLocks noGrp="1"/>
          </p:cNvSpPr>
          <p:nvPr>
            <p:ph type="sldNum" sz="quarter" idx="12"/>
          </p:nvPr>
        </p:nvSpPr>
        <p:spPr/>
        <p:txBody>
          <a:bodyPr/>
          <a:lstStyle/>
          <a:p>
            <a:fld id="{99C8641D-7A01-4489-B4D4-860B08897F8C}" type="slidenum">
              <a:rPr lang="it-IT" smtClean="0"/>
              <a:pPr/>
              <a:t>12</a:t>
            </a:fld>
            <a:endParaRPr 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444733"/>
            <a:ext cx="9144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400" b="1" dirty="0" smtClean="0"/>
              <a:t>WHOLE-OF-SOCIETY APPROACH</a:t>
            </a:r>
          </a:p>
          <a:p>
            <a:pPr marL="800100" lvl="1" indent="-342900">
              <a:buFont typeface="Arial" panose="020B0604020202020204" pitchFamily="34" charset="0"/>
              <a:buChar char="•"/>
            </a:pPr>
            <a:r>
              <a:rPr lang="en-US" sz="2000" dirty="0" err="1" smtClean="0"/>
              <a:t>Ruolo</a:t>
            </a:r>
            <a:r>
              <a:rPr lang="en-US" sz="2000" dirty="0" smtClean="0"/>
              <a:t> </a:t>
            </a:r>
            <a:r>
              <a:rPr lang="en-US" sz="2000" dirty="0" err="1" smtClean="0"/>
              <a:t>società</a:t>
            </a:r>
            <a:r>
              <a:rPr lang="en-US" sz="2000" dirty="0" smtClean="0"/>
              <a:t> </a:t>
            </a:r>
            <a:r>
              <a:rPr lang="en-US" sz="2000" dirty="0" err="1" smtClean="0"/>
              <a:t>civile</a:t>
            </a:r>
            <a:endParaRPr lang="en-US" sz="2000" dirty="0" smtClean="0"/>
          </a:p>
          <a:p>
            <a:pPr marL="800100" lvl="1" indent="-342900">
              <a:buFont typeface="Arial" panose="020B0604020202020204" pitchFamily="34" charset="0"/>
              <a:buChar char="•"/>
            </a:pPr>
            <a:r>
              <a:rPr lang="en-US" sz="2000" dirty="0" err="1" smtClean="0"/>
              <a:t>Ruolo</a:t>
            </a:r>
            <a:r>
              <a:rPr lang="en-US" sz="2000" dirty="0" smtClean="0"/>
              <a:t> </a:t>
            </a:r>
            <a:r>
              <a:rPr lang="en-US" sz="2000" dirty="0" err="1" smtClean="0"/>
              <a:t>settore</a:t>
            </a:r>
            <a:r>
              <a:rPr lang="en-US" sz="2000" dirty="0" smtClean="0"/>
              <a:t> </a:t>
            </a:r>
            <a:r>
              <a:rPr lang="en-US" sz="2000" dirty="0" err="1" smtClean="0"/>
              <a:t>privato</a:t>
            </a:r>
            <a:endParaRPr lang="en-US" sz="2000" dirty="0" smtClean="0"/>
          </a:p>
          <a:p>
            <a:pPr marL="800100" lvl="1" indent="-342900">
              <a:buFont typeface="Arial" panose="020B0604020202020204" pitchFamily="34" charset="0"/>
              <a:buChar char="•"/>
            </a:pPr>
            <a:r>
              <a:rPr lang="en-US" sz="2000" dirty="0" err="1" smtClean="0"/>
              <a:t>Aumento</a:t>
            </a:r>
            <a:r>
              <a:rPr lang="en-US" sz="2000" dirty="0" smtClean="0"/>
              <a:t> </a:t>
            </a:r>
            <a:r>
              <a:rPr lang="en-US" sz="2000" dirty="0" err="1" smtClean="0"/>
              <a:t>Resilienza</a:t>
            </a:r>
            <a:endParaRPr lang="en-US" sz="2000" dirty="0" smtClean="0"/>
          </a:p>
          <a:p>
            <a:pPr marL="800100" lvl="1" indent="-342900">
              <a:buFont typeface="Arial" panose="020B0604020202020204" pitchFamily="34" charset="0"/>
              <a:buChar char="•"/>
            </a:pPr>
            <a:r>
              <a:rPr lang="en-US" sz="2000" dirty="0" err="1" smtClean="0"/>
              <a:t>Sistema</a:t>
            </a:r>
            <a:r>
              <a:rPr lang="en-US" sz="2000" dirty="0" smtClean="0"/>
              <a:t> </a:t>
            </a:r>
            <a:r>
              <a:rPr lang="en-US" sz="2000" dirty="0" err="1" smtClean="0"/>
              <a:t>educativo</a:t>
            </a:r>
            <a:endParaRPr lang="en-US" sz="2000" dirty="0" smtClean="0"/>
          </a:p>
          <a:p>
            <a:pPr marL="800100" lvl="1" indent="-342900">
              <a:buFont typeface="Arial" panose="020B0604020202020204" pitchFamily="34" charset="0"/>
              <a:buChar char="•"/>
            </a:pPr>
            <a:r>
              <a:rPr lang="en-US" sz="2000" dirty="0" err="1" smtClean="0"/>
              <a:t>Settore</a:t>
            </a:r>
            <a:r>
              <a:rPr lang="en-US" sz="2000" dirty="0" smtClean="0"/>
              <a:t> </a:t>
            </a:r>
            <a:r>
              <a:rPr lang="en-US" sz="2000" dirty="0" err="1" smtClean="0"/>
              <a:t>trasporti</a:t>
            </a:r>
            <a:endParaRPr lang="en-US" sz="2000" dirty="0" smtClean="0"/>
          </a:p>
          <a:p>
            <a:pPr marL="800100" lvl="1" indent="-342900">
              <a:buFont typeface="Arial" panose="020B0604020202020204" pitchFamily="34" charset="0"/>
              <a:buChar char="•"/>
            </a:pPr>
            <a:r>
              <a:rPr lang="en-US" sz="2000" dirty="0" err="1" smtClean="0"/>
              <a:t>Ambiente</a:t>
            </a:r>
            <a:r>
              <a:rPr lang="en-US" sz="2000" dirty="0" smtClean="0"/>
              <a:t> e </a:t>
            </a:r>
            <a:r>
              <a:rPr lang="en-US" sz="2000" dirty="0" err="1" smtClean="0"/>
              <a:t>progettazione</a:t>
            </a:r>
            <a:r>
              <a:rPr lang="en-US" sz="2000" dirty="0" smtClean="0"/>
              <a:t> </a:t>
            </a:r>
            <a:r>
              <a:rPr lang="en-US" sz="2000" dirty="0" err="1" smtClean="0"/>
              <a:t>urbana</a:t>
            </a:r>
            <a:endParaRPr lang="en-US" sz="2000" dirty="0" smtClean="0"/>
          </a:p>
          <a:p>
            <a:endParaRPr lang="en-US" sz="2400" b="1" dirty="0"/>
          </a:p>
          <a:p>
            <a:r>
              <a:rPr lang="it-IT" sz="2400" b="1" dirty="0" smtClean="0"/>
              <a:t>WHOLE-OF- </a:t>
            </a:r>
            <a:r>
              <a:rPr lang="it-IT" sz="2400" b="1" dirty="0"/>
              <a:t>GOVERNMENT APPROACH</a:t>
            </a:r>
          </a:p>
          <a:p>
            <a:pPr marL="800100" lvl="1" indent="-342900">
              <a:buFont typeface="Arial" panose="020B0604020202020204" pitchFamily="34" charset="0"/>
              <a:buChar char="•"/>
            </a:pPr>
            <a:r>
              <a:rPr lang="en-US" sz="2000" dirty="0" err="1"/>
              <a:t>Vari</a:t>
            </a:r>
            <a:r>
              <a:rPr lang="en-US" sz="2000" dirty="0"/>
              <a:t> </a:t>
            </a:r>
            <a:r>
              <a:rPr lang="en-US" sz="2000" dirty="0" err="1"/>
              <a:t>livelli</a:t>
            </a:r>
            <a:r>
              <a:rPr lang="en-US" sz="2000" dirty="0"/>
              <a:t> di </a:t>
            </a:r>
            <a:r>
              <a:rPr lang="en-US" sz="2000" dirty="0" err="1"/>
              <a:t>governo</a:t>
            </a:r>
            <a:endParaRPr lang="en-US" sz="2000" dirty="0"/>
          </a:p>
          <a:p>
            <a:pPr marL="800100" lvl="1" indent="-342900">
              <a:buFont typeface="Arial" panose="020B0604020202020204" pitchFamily="34" charset="0"/>
              <a:buChar char="•"/>
            </a:pPr>
            <a:r>
              <a:rPr lang="en-US" sz="2000" dirty="0" err="1"/>
              <a:t>Intersettorialità</a:t>
            </a:r>
            <a:endParaRPr lang="en-US" sz="2000" dirty="0"/>
          </a:p>
          <a:p>
            <a:pPr marL="800100" lvl="1" indent="-342900">
              <a:buFont typeface="Arial" panose="020B0604020202020204" pitchFamily="34" charset="0"/>
              <a:buChar char="•"/>
            </a:pPr>
            <a:r>
              <a:rPr lang="en-US" sz="2000" dirty="0" err="1" smtClean="0"/>
              <a:t>Internazionalità</a:t>
            </a:r>
            <a:endParaRPr lang="en-US" sz="2000" dirty="0" smtClean="0"/>
          </a:p>
          <a:p>
            <a:endParaRPr lang="it-IT" sz="2400" b="1" dirty="0" smtClean="0"/>
          </a:p>
          <a:p>
            <a:r>
              <a:rPr lang="it-IT" sz="2400" b="1" dirty="0" smtClean="0"/>
              <a:t>LIFE-COURSE </a:t>
            </a:r>
            <a:r>
              <a:rPr lang="it-IT" sz="2400" b="1" dirty="0"/>
              <a:t>APPROACH</a:t>
            </a:r>
          </a:p>
          <a:p>
            <a:pPr marL="800100" lvl="1" indent="-342900">
              <a:buFont typeface="Arial" panose="020B0604020202020204" pitchFamily="34" charset="0"/>
              <a:buChar char="•"/>
            </a:pPr>
            <a:r>
              <a:rPr lang="it-IT" sz="2000" dirty="0" smtClean="0"/>
              <a:t>Garantire buon </a:t>
            </a:r>
            <a:r>
              <a:rPr lang="it-IT" sz="2000" dirty="0"/>
              <a:t>inizio </a:t>
            </a:r>
            <a:r>
              <a:rPr lang="it-IT" sz="2000" dirty="0" smtClean="0"/>
              <a:t>vita </a:t>
            </a:r>
            <a:r>
              <a:rPr lang="it-IT" sz="2000" dirty="0"/>
              <a:t>senza lasciare alcun </a:t>
            </a:r>
            <a:r>
              <a:rPr lang="it-IT" sz="2000" b="1" dirty="0"/>
              <a:t>bambino</a:t>
            </a:r>
            <a:r>
              <a:rPr lang="it-IT" sz="2000" dirty="0"/>
              <a:t> indietro; </a:t>
            </a:r>
            <a:r>
              <a:rPr lang="it-IT" sz="2000" dirty="0" smtClean="0"/>
              <a:t> </a:t>
            </a:r>
            <a:endParaRPr lang="it-IT" sz="2000" dirty="0"/>
          </a:p>
          <a:p>
            <a:pPr marL="800100" lvl="1" indent="-342900">
              <a:buFont typeface="Arial" panose="020B0604020202020204" pitchFamily="34" charset="0"/>
              <a:buChar char="•"/>
            </a:pPr>
            <a:r>
              <a:rPr lang="it-IT" sz="2000" dirty="0" smtClean="0"/>
              <a:t>Sostenere apprendimento</a:t>
            </a:r>
            <a:r>
              <a:rPr lang="it-IT" sz="2000" dirty="0"/>
              <a:t>, </a:t>
            </a:r>
            <a:r>
              <a:rPr lang="it-IT" sz="2000" dirty="0" smtClean="0"/>
              <a:t>occupazione </a:t>
            </a:r>
            <a:r>
              <a:rPr lang="it-IT" sz="2000" dirty="0"/>
              <a:t>e </a:t>
            </a:r>
            <a:r>
              <a:rPr lang="it-IT" sz="2000" dirty="0" smtClean="0"/>
              <a:t>opportunità </a:t>
            </a:r>
            <a:r>
              <a:rPr lang="it-IT" sz="2000" dirty="0"/>
              <a:t>per </a:t>
            </a:r>
            <a:r>
              <a:rPr lang="it-IT" sz="2000" b="1" dirty="0" smtClean="0"/>
              <a:t>giovani</a:t>
            </a:r>
            <a:r>
              <a:rPr lang="it-IT" sz="2000" dirty="0" smtClean="0"/>
              <a:t>;</a:t>
            </a:r>
          </a:p>
          <a:p>
            <a:pPr marL="800100" lvl="1" indent="-342900">
              <a:buFont typeface="Arial" panose="020B0604020202020204" pitchFamily="34" charset="0"/>
              <a:buChar char="•"/>
            </a:pPr>
            <a:r>
              <a:rPr lang="it-IT" sz="2000" dirty="0" smtClean="0"/>
              <a:t>Garantire </a:t>
            </a:r>
            <a:r>
              <a:rPr lang="it-IT" sz="2000" dirty="0"/>
              <a:t>buone condizioni di vita e di lavoro; </a:t>
            </a:r>
          </a:p>
          <a:p>
            <a:pPr marL="800100" lvl="1" indent="-342900">
              <a:buFont typeface="Arial" panose="020B0604020202020204" pitchFamily="34" charset="0"/>
              <a:buChar char="•"/>
            </a:pPr>
            <a:r>
              <a:rPr lang="it-IT" sz="2000" dirty="0"/>
              <a:t>G</a:t>
            </a:r>
            <a:r>
              <a:rPr lang="it-IT" sz="2000" dirty="0" smtClean="0"/>
              <a:t>arantire </a:t>
            </a:r>
            <a:r>
              <a:rPr lang="it-IT" sz="2000" b="1" dirty="0"/>
              <a:t>una vecchiaia </a:t>
            </a:r>
            <a:r>
              <a:rPr lang="it-IT" sz="2000" dirty="0"/>
              <a:t>sicura, sana e attiva. </a:t>
            </a:r>
          </a:p>
        </p:txBody>
      </p:sp>
      <p:sp>
        <p:nvSpPr>
          <p:cNvPr id="4" name="Segnaposto numero diapositiva 3"/>
          <p:cNvSpPr>
            <a:spLocks noGrp="1"/>
          </p:cNvSpPr>
          <p:nvPr>
            <p:ph type="sldNum" sz="quarter" idx="12"/>
          </p:nvPr>
        </p:nvSpPr>
        <p:spPr/>
        <p:txBody>
          <a:bodyPr/>
          <a:lstStyle/>
          <a:p>
            <a:fld id="{99C8641D-7A01-4489-B4D4-860B08897F8C}" type="slidenum">
              <a:rPr lang="it-IT" smtClean="0"/>
              <a:pPr/>
              <a:t>13</a:t>
            </a:fld>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92088" y="1196752"/>
            <a:ext cx="7740352"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400" b="1" dirty="0" smtClean="0"/>
              <a:t>HEALTH 2020 E AGENDA 2030</a:t>
            </a:r>
          </a:p>
          <a:p>
            <a:endParaRPr lang="it-IT" sz="2400" b="1" dirty="0" smtClean="0"/>
          </a:p>
          <a:p>
            <a:r>
              <a:rPr lang="it-IT" sz="2000" dirty="0" smtClean="0"/>
              <a:t>2.1. Migliorare salute per tutti e ridurre disuguaglianze sanitarie </a:t>
            </a:r>
          </a:p>
          <a:p>
            <a:endParaRPr lang="it-IT" sz="2000" dirty="0" smtClean="0"/>
          </a:p>
          <a:p>
            <a:r>
              <a:rPr lang="it-IT" sz="2000" dirty="0" smtClean="0"/>
              <a:t>2.2. Sostenere salute attraverso un approccio lungo tutto il corso di vita e responsabilizzare i cittadini </a:t>
            </a:r>
          </a:p>
          <a:p>
            <a:endParaRPr lang="it-IT" sz="2000" dirty="0" smtClean="0"/>
          </a:p>
          <a:p>
            <a:r>
              <a:rPr lang="it-IT" sz="2000" dirty="0" smtClean="0"/>
              <a:t>2.3. Affrontare i principali problemi di malattia in Europa (</a:t>
            </a:r>
            <a:r>
              <a:rPr lang="it-IT" sz="2000" dirty="0" err="1" smtClean="0"/>
              <a:t>CD</a:t>
            </a:r>
            <a:r>
              <a:rPr lang="it-IT" sz="2000" dirty="0" smtClean="0"/>
              <a:t> e NCD) </a:t>
            </a:r>
          </a:p>
          <a:p>
            <a:endParaRPr lang="it-IT" sz="2000" dirty="0" smtClean="0"/>
          </a:p>
          <a:p>
            <a:r>
              <a:rPr lang="it-IT" sz="2000" dirty="0" smtClean="0"/>
              <a:t>2.4. Rafforzare sistemi sanitari centrati sulle persone e capacità di sanità pubblica (comprese emergenze)</a:t>
            </a:r>
          </a:p>
          <a:p>
            <a:endParaRPr lang="it-IT" sz="2000" dirty="0" smtClean="0"/>
          </a:p>
          <a:p>
            <a:r>
              <a:rPr lang="it-IT" sz="2000" dirty="0" smtClean="0"/>
              <a:t>2.5. Creare ambienti di supporto e comunità resilienti </a:t>
            </a:r>
          </a:p>
          <a:p>
            <a:endParaRPr lang="en-US" sz="2400" dirty="0" smtClean="0"/>
          </a:p>
        </p:txBody>
      </p:sp>
      <p:sp>
        <p:nvSpPr>
          <p:cNvPr id="4" name="Segnaposto numero diapositiva 3"/>
          <p:cNvSpPr>
            <a:spLocks noGrp="1"/>
          </p:cNvSpPr>
          <p:nvPr>
            <p:ph type="sldNum" sz="quarter" idx="12"/>
          </p:nvPr>
        </p:nvSpPr>
        <p:spPr/>
        <p:txBody>
          <a:bodyPr/>
          <a:lstStyle/>
          <a:p>
            <a:fld id="{99C8641D-7A01-4489-B4D4-860B08897F8C}" type="slidenum">
              <a:rPr lang="it-IT" smtClean="0"/>
              <a:pPr/>
              <a:t>14</a:t>
            </a:fld>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23528" y="340196"/>
            <a:ext cx="8604448"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400" b="1" dirty="0" smtClean="0"/>
              <a:t>2.1. MIGLIORARE LA SALUTE PER TUTTI E RIDURRE LE DISUGUAGLIANZE SANITARIE </a:t>
            </a:r>
          </a:p>
          <a:p>
            <a:endParaRPr lang="it-IT" sz="2400" b="1" dirty="0" smtClean="0"/>
          </a:p>
          <a:p>
            <a:r>
              <a:rPr lang="it-IT" sz="2400" b="1" dirty="0" smtClean="0"/>
              <a:t>2.1.1. Costo “business </a:t>
            </a:r>
            <a:r>
              <a:rPr lang="it-IT" sz="2400" b="1" dirty="0" err="1" smtClean="0"/>
              <a:t>as</a:t>
            </a:r>
            <a:r>
              <a:rPr lang="it-IT" sz="2400" b="1" dirty="0" smtClean="0"/>
              <a:t> </a:t>
            </a:r>
            <a:r>
              <a:rPr lang="it-IT" sz="2400" b="1" dirty="0" err="1" smtClean="0"/>
              <a:t>usual</a:t>
            </a:r>
            <a:r>
              <a:rPr lang="it-IT" sz="2400" b="1" dirty="0" smtClean="0"/>
              <a:t>”:</a:t>
            </a:r>
          </a:p>
          <a:p>
            <a:r>
              <a:rPr lang="it-IT" sz="2000" i="1" dirty="0" smtClean="0"/>
              <a:t>	</a:t>
            </a:r>
          </a:p>
          <a:p>
            <a:pPr>
              <a:buFont typeface="Arial" pitchFamily="34" charset="0"/>
              <a:buChar char="•"/>
            </a:pPr>
            <a:r>
              <a:rPr lang="it-IT" sz="2000" i="1" dirty="0" smtClean="0"/>
              <a:t>Svantaggio socioeconomico è associato a problemi di salute e </a:t>
            </a:r>
          </a:p>
          <a:p>
            <a:r>
              <a:rPr lang="it-IT" sz="2000" i="1" dirty="0" smtClean="0"/>
              <a:t>	disuguaglianze rispetto ai servizi sanitari.</a:t>
            </a:r>
          </a:p>
          <a:p>
            <a:endParaRPr lang="it-IT" sz="2000" i="1" dirty="0" smtClean="0"/>
          </a:p>
          <a:p>
            <a:pPr>
              <a:buFont typeface="Arial" pitchFamily="34" charset="0"/>
              <a:buChar char="•"/>
            </a:pPr>
            <a:r>
              <a:rPr lang="it-IT" sz="2000" i="1" dirty="0" smtClean="0"/>
              <a:t>Cattiva salute è associata a svantaggio socioeconomico che si rinforza nel tempo. </a:t>
            </a:r>
          </a:p>
          <a:p>
            <a:endParaRPr lang="it-IT" sz="2000" i="1" dirty="0" smtClean="0"/>
          </a:p>
          <a:p>
            <a:pPr>
              <a:buFont typeface="Arial" pitchFamily="34" charset="0"/>
              <a:buChar char="•"/>
            </a:pPr>
            <a:r>
              <a:rPr lang="it-IT" sz="2000" i="1" dirty="0" smtClean="0"/>
              <a:t>Disuguaglianze di genere minano la crescita economica inclusiva e sostenibilità</a:t>
            </a:r>
          </a:p>
          <a:p>
            <a:r>
              <a:rPr lang="it-IT" sz="2000" i="1" dirty="0" smtClean="0"/>
              <a:t> </a:t>
            </a:r>
          </a:p>
          <a:p>
            <a:pPr>
              <a:buFont typeface="Arial" pitchFamily="34" charset="0"/>
              <a:buChar char="•"/>
            </a:pPr>
            <a:r>
              <a:rPr lang="it-IT" sz="2000" i="1" dirty="0" smtClean="0"/>
              <a:t>Disuguaglianze basate sull'età sono associate al rischio di povertà</a:t>
            </a:r>
          </a:p>
          <a:p>
            <a:pPr>
              <a:buFont typeface="Arial" pitchFamily="34" charset="0"/>
              <a:buChar char="•"/>
            </a:pPr>
            <a:endParaRPr lang="it-IT" sz="2000" i="1" dirty="0" smtClean="0"/>
          </a:p>
          <a:p>
            <a:pPr>
              <a:buFont typeface="Arial" pitchFamily="34" charset="0"/>
              <a:buChar char="•"/>
            </a:pPr>
            <a:r>
              <a:rPr lang="it-IT" sz="2000" i="1" dirty="0" smtClean="0"/>
              <a:t>Vulnerabilità è legata a svantaggio socioeconomico e maggior rischio di malattia</a:t>
            </a:r>
          </a:p>
          <a:p>
            <a:r>
              <a:rPr lang="it-IT" sz="2000" i="1" dirty="0" smtClean="0"/>
              <a:t> </a:t>
            </a:r>
          </a:p>
          <a:p>
            <a:pPr>
              <a:buFont typeface="Arial" pitchFamily="34" charset="0"/>
              <a:buChar char="•"/>
            </a:pPr>
            <a:r>
              <a:rPr lang="it-IT" sz="2000" i="1" dirty="0" smtClean="0"/>
              <a:t>I rischi per la salute dovuti a cause ambientali sono associati all'iniquità 	socioeconomica e sanitaria </a:t>
            </a:r>
          </a:p>
          <a:p>
            <a:endParaRPr lang="it-IT" sz="2400" dirty="0" smtClean="0"/>
          </a:p>
          <a:p>
            <a:endParaRPr lang="it-IT" sz="2400" u="sng" dirty="0" smtClean="0"/>
          </a:p>
        </p:txBody>
      </p:sp>
      <p:sp>
        <p:nvSpPr>
          <p:cNvPr id="4" name="Segnaposto numero diapositiva 3"/>
          <p:cNvSpPr>
            <a:spLocks noGrp="1"/>
          </p:cNvSpPr>
          <p:nvPr>
            <p:ph type="sldNum" sz="quarter" idx="12"/>
          </p:nvPr>
        </p:nvSpPr>
        <p:spPr/>
        <p:txBody>
          <a:bodyPr/>
          <a:lstStyle/>
          <a:p>
            <a:fld id="{99C8641D-7A01-4489-B4D4-860B08897F8C}" type="slidenum">
              <a:rPr lang="it-IT" smtClean="0"/>
              <a:pPr/>
              <a:t>15</a:t>
            </a:fld>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99592" y="836712"/>
            <a:ext cx="759633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400" b="1" dirty="0" smtClean="0"/>
              <a:t>2.1.2. Politiche di salute pubblica che portano SROI </a:t>
            </a:r>
          </a:p>
          <a:p>
            <a:endParaRPr lang="it-IT" sz="2400" b="1" dirty="0" smtClean="0"/>
          </a:p>
          <a:p>
            <a:pPr>
              <a:buFont typeface="Arial" pitchFamily="34" charset="0"/>
              <a:buChar char="•"/>
            </a:pPr>
            <a:r>
              <a:rPr lang="it-IT" sz="2000" i="1" dirty="0" smtClean="0"/>
              <a:t>Un approccio equilibrato all’universalismo riduce il divario sanitario </a:t>
            </a:r>
          </a:p>
          <a:p>
            <a:pPr>
              <a:buFont typeface="Arial" pitchFamily="34" charset="0"/>
              <a:buChar char="•"/>
            </a:pPr>
            <a:r>
              <a:rPr lang="it-IT" sz="2000" i="1" dirty="0" smtClean="0"/>
              <a:t>Gli interventi a livello di popolazione possono ridurre le disuguaglianze</a:t>
            </a:r>
          </a:p>
          <a:p>
            <a:pPr>
              <a:buFont typeface="Arial" pitchFamily="34" charset="0"/>
              <a:buChar char="•"/>
            </a:pPr>
            <a:r>
              <a:rPr lang="it-IT" sz="2000" i="1" dirty="0" smtClean="0"/>
              <a:t>Interventi ambientali riducono il gradiente sociale </a:t>
            </a:r>
          </a:p>
          <a:p>
            <a:endParaRPr lang="it-IT" sz="2400" dirty="0" smtClean="0"/>
          </a:p>
          <a:p>
            <a:endParaRPr lang="it-IT" sz="2400" dirty="0" smtClean="0"/>
          </a:p>
          <a:p>
            <a:r>
              <a:rPr lang="it-IT" sz="2400" b="1" dirty="0" smtClean="0"/>
              <a:t>2.1.3. Investire nel miglioramento della salute per tutti e ridurre le disuguaglianze sanitarie contribuisce a tutti gli SDG e sostiene direttamente </a:t>
            </a:r>
          </a:p>
          <a:p>
            <a:endParaRPr lang="it-IT" sz="2400" b="1" dirty="0" smtClean="0"/>
          </a:p>
          <a:p>
            <a:pPr>
              <a:buFont typeface="Arial" pitchFamily="34" charset="0"/>
              <a:buChar char="•"/>
            </a:pPr>
            <a:r>
              <a:rPr lang="it-IT" sz="2400" dirty="0" smtClean="0"/>
              <a:t> </a:t>
            </a:r>
            <a:r>
              <a:rPr lang="it-IT" sz="2000" i="1" dirty="0" smtClean="0"/>
              <a:t>SDG 5 (uguaglianza di genere) </a:t>
            </a:r>
          </a:p>
          <a:p>
            <a:pPr>
              <a:buFont typeface="Arial" pitchFamily="34" charset="0"/>
              <a:buChar char="•"/>
            </a:pPr>
            <a:r>
              <a:rPr lang="it-IT" sz="2000" i="1" dirty="0" smtClean="0"/>
              <a:t> SDG 10 (disuguaglianze ridotte).</a:t>
            </a:r>
          </a:p>
          <a:p>
            <a:endParaRPr lang="it-IT" sz="2400" dirty="0" smtClean="0"/>
          </a:p>
        </p:txBody>
      </p:sp>
      <p:sp>
        <p:nvSpPr>
          <p:cNvPr id="4" name="Segnaposto numero diapositiva 3"/>
          <p:cNvSpPr>
            <a:spLocks noGrp="1"/>
          </p:cNvSpPr>
          <p:nvPr>
            <p:ph type="sldNum" sz="quarter" idx="12"/>
          </p:nvPr>
        </p:nvSpPr>
        <p:spPr/>
        <p:txBody>
          <a:bodyPr/>
          <a:lstStyle/>
          <a:p>
            <a:fld id="{99C8641D-7A01-4489-B4D4-860B08897F8C}" type="slidenum">
              <a:rPr lang="it-IT" smtClean="0"/>
              <a:pPr/>
              <a:t>16</a:t>
            </a:fld>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043608" y="126494"/>
            <a:ext cx="7416824"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400" b="1" dirty="0" smtClean="0"/>
              <a:t>2.2. SOSTENERE LA SALUTE ATTRAVERSO UN APPROCCIO «LIFE-COURSE» E RESPONSABILIZZARE CITTADINI</a:t>
            </a:r>
          </a:p>
          <a:p>
            <a:endParaRPr lang="it-IT" sz="2400" b="1" dirty="0" smtClean="0"/>
          </a:p>
          <a:p>
            <a:r>
              <a:rPr lang="it-IT" sz="2400" b="1" dirty="0" smtClean="0"/>
              <a:t>2.2.1. Costo “business </a:t>
            </a:r>
            <a:r>
              <a:rPr lang="it-IT" sz="2400" b="1" dirty="0" err="1" smtClean="0"/>
              <a:t>as</a:t>
            </a:r>
            <a:r>
              <a:rPr lang="it-IT" sz="2400" b="1" dirty="0" smtClean="0"/>
              <a:t> </a:t>
            </a:r>
            <a:r>
              <a:rPr lang="it-IT" sz="2400" b="1" dirty="0" err="1" smtClean="0"/>
              <a:t>usual</a:t>
            </a:r>
            <a:r>
              <a:rPr lang="it-IT" sz="2400" b="1" dirty="0" smtClean="0"/>
              <a:t>”</a:t>
            </a:r>
          </a:p>
          <a:p>
            <a:endParaRPr lang="it-IT" sz="2000" i="1" dirty="0" smtClean="0"/>
          </a:p>
          <a:p>
            <a:pPr>
              <a:buFont typeface="Arial" pitchFamily="34" charset="0"/>
              <a:buChar char="•"/>
            </a:pPr>
            <a:r>
              <a:rPr lang="it-IT" sz="2000" i="1" dirty="0" smtClean="0"/>
              <a:t>Esperienze dannose infanzia determinano svantaggi e cattiva salute nel lungo periodo </a:t>
            </a:r>
          </a:p>
          <a:p>
            <a:endParaRPr lang="it-IT" sz="2000" i="1" dirty="0" smtClean="0"/>
          </a:p>
          <a:p>
            <a:pPr>
              <a:buFont typeface="Arial" pitchFamily="34" charset="0"/>
              <a:buChar char="•"/>
            </a:pPr>
            <a:r>
              <a:rPr lang="it-IT" sz="2000" i="1" dirty="0" smtClean="0"/>
              <a:t>Scarsa istruzione e scarsa conoscenza della salute sono dannosi per la salute e prospettive di vita</a:t>
            </a:r>
          </a:p>
          <a:p>
            <a:pPr>
              <a:buFont typeface="Arial" pitchFamily="34" charset="0"/>
              <a:buChar char="•"/>
            </a:pPr>
            <a:endParaRPr lang="it-IT" sz="2000" i="1" dirty="0" smtClean="0"/>
          </a:p>
          <a:p>
            <a:pPr>
              <a:buFont typeface="Arial" pitchFamily="34" charset="0"/>
              <a:buChar char="•"/>
            </a:pPr>
            <a:r>
              <a:rPr lang="it-IT" sz="2000" i="1" dirty="0" smtClean="0"/>
              <a:t>Disoccupazione giovanile sfida di sviluppo </a:t>
            </a:r>
          </a:p>
          <a:p>
            <a:pPr>
              <a:buFont typeface="Arial" pitchFamily="34" charset="0"/>
              <a:buChar char="•"/>
            </a:pPr>
            <a:endParaRPr lang="it-IT" sz="2000" i="1" dirty="0" smtClean="0"/>
          </a:p>
          <a:p>
            <a:pPr>
              <a:buFont typeface="Arial" pitchFamily="34" charset="0"/>
              <a:buChar char="•"/>
            </a:pPr>
            <a:r>
              <a:rPr lang="it-IT" sz="2000" i="1" dirty="0" smtClean="0"/>
              <a:t>Luoghi di lavoro insicuri e malsani sono dannosi per l'economia</a:t>
            </a:r>
          </a:p>
          <a:p>
            <a:pPr>
              <a:buFont typeface="Arial" pitchFamily="34" charset="0"/>
              <a:buChar char="•"/>
            </a:pPr>
            <a:endParaRPr lang="it-IT" sz="2000" i="1" dirty="0" smtClean="0"/>
          </a:p>
          <a:p>
            <a:pPr>
              <a:buFont typeface="Arial" pitchFamily="34" charset="0"/>
              <a:buChar char="•"/>
            </a:pPr>
            <a:r>
              <a:rPr lang="it-IT" sz="2000" i="1" dirty="0" smtClean="0"/>
              <a:t>Disabilità, disuguaglianza e maltrattamento degli anziani cattive condizioni di salute e benessere</a:t>
            </a:r>
          </a:p>
          <a:p>
            <a:pPr>
              <a:buFont typeface="Arial" pitchFamily="34" charset="0"/>
              <a:buChar char="•"/>
            </a:pPr>
            <a:endParaRPr lang="it-IT" sz="2000" i="1" dirty="0" smtClean="0"/>
          </a:p>
          <a:p>
            <a:pPr>
              <a:buFont typeface="Arial" pitchFamily="34" charset="0"/>
              <a:buChar char="•"/>
            </a:pPr>
            <a:r>
              <a:rPr lang="it-IT" sz="2000" i="1" dirty="0" smtClean="0"/>
              <a:t>Violenza e abuso sono associati a elevati oneri individuali, sociali ed economici </a:t>
            </a:r>
          </a:p>
          <a:p>
            <a:r>
              <a:rPr lang="it-IT" sz="2000" i="1" u="sng" dirty="0" smtClean="0"/>
              <a:t/>
            </a:r>
            <a:br>
              <a:rPr lang="it-IT" sz="2000" i="1" u="sng" dirty="0" smtClean="0"/>
            </a:br>
            <a:endParaRPr lang="it-IT" sz="2000" i="1" u="sng" dirty="0" smtClean="0"/>
          </a:p>
          <a:p>
            <a:endParaRPr lang="en-US" sz="2400" dirty="0" smtClean="0"/>
          </a:p>
        </p:txBody>
      </p:sp>
      <p:sp>
        <p:nvSpPr>
          <p:cNvPr id="4" name="Segnaposto numero diapositiva 3"/>
          <p:cNvSpPr>
            <a:spLocks noGrp="1"/>
          </p:cNvSpPr>
          <p:nvPr>
            <p:ph type="sldNum" sz="quarter" idx="12"/>
          </p:nvPr>
        </p:nvSpPr>
        <p:spPr/>
        <p:txBody>
          <a:bodyPr/>
          <a:lstStyle/>
          <a:p>
            <a:fld id="{99C8641D-7A01-4489-B4D4-860B08897F8C}" type="slidenum">
              <a:rPr lang="it-IT" smtClean="0"/>
              <a:pPr/>
              <a:t>17</a:t>
            </a:fld>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04056" y="424399"/>
            <a:ext cx="8244408"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400" b="1" dirty="0" smtClean="0"/>
              <a:t>2.2. SOSTENERE LA SALUTE ATTRAVERSO UN APPROCCIO </a:t>
            </a:r>
          </a:p>
          <a:p>
            <a:r>
              <a:rPr lang="it-IT" sz="2400" b="1" dirty="0" smtClean="0"/>
              <a:t>“LIFE-COURSE” E RESPONSABILIZZARE I CITTADINI </a:t>
            </a:r>
          </a:p>
          <a:p>
            <a:endParaRPr lang="it-IT" sz="2400" b="1" dirty="0" smtClean="0"/>
          </a:p>
          <a:p>
            <a:r>
              <a:rPr lang="it-IT" sz="2400" b="1" dirty="0" smtClean="0"/>
              <a:t>2.2.2. Politiche di salute pubblica che portano SROI</a:t>
            </a:r>
          </a:p>
          <a:p>
            <a:r>
              <a:rPr lang="it-IT" sz="2000" i="1" dirty="0" smtClean="0"/>
              <a:t> </a:t>
            </a:r>
          </a:p>
          <a:p>
            <a:pPr>
              <a:buFont typeface="Arial" pitchFamily="34" charset="0"/>
              <a:buChar char="•"/>
            </a:pPr>
            <a:r>
              <a:rPr lang="it-IT" sz="2000" i="1" dirty="0" smtClean="0"/>
              <a:t>Garantire il miglior inizio di vita per tutti porta benefici all'individuo, </a:t>
            </a:r>
          </a:p>
          <a:p>
            <a:r>
              <a:rPr lang="it-IT" sz="2000" i="1" dirty="0" smtClean="0"/>
              <a:t>	alla società e all'economia</a:t>
            </a:r>
          </a:p>
          <a:p>
            <a:pPr>
              <a:buFont typeface="Arial" pitchFamily="34" charset="0"/>
              <a:buChar char="•"/>
            </a:pPr>
            <a:r>
              <a:rPr lang="it-IT" sz="2000" i="1" dirty="0" smtClean="0"/>
              <a:t>Buona educazione fin dall’infanzia avvantaggia la società e l'economia </a:t>
            </a:r>
          </a:p>
          <a:p>
            <a:r>
              <a:rPr lang="it-IT" sz="2000" i="1" dirty="0" smtClean="0"/>
              <a:t>	per generazioni </a:t>
            </a:r>
          </a:p>
          <a:p>
            <a:pPr>
              <a:buFont typeface="Arial" pitchFamily="34" charset="0"/>
              <a:buChar char="•"/>
            </a:pPr>
            <a:r>
              <a:rPr lang="it-IT" sz="2000" i="1" dirty="0" smtClean="0"/>
              <a:t>Educare e sostenere i giovani avvantaggia la loro salute e l'economia </a:t>
            </a:r>
          </a:p>
          <a:p>
            <a:pPr>
              <a:buFont typeface="Arial" pitchFamily="34" charset="0"/>
              <a:buChar char="•"/>
            </a:pPr>
            <a:r>
              <a:rPr lang="it-IT" sz="2000" i="1" dirty="0" smtClean="0"/>
              <a:t>I luoghi di lavoro che promuovono la salute avvantaggiano la salute, il 	benessere e l'economia </a:t>
            </a:r>
          </a:p>
          <a:p>
            <a:pPr>
              <a:buFont typeface="Arial" pitchFamily="34" charset="0"/>
              <a:buChar char="•"/>
            </a:pPr>
            <a:r>
              <a:rPr lang="it-IT" sz="2000" i="1" dirty="0" smtClean="0"/>
              <a:t>Gli interventi a sostegno dell'invecchiamento sano sono risparmi e </a:t>
            </a:r>
          </a:p>
          <a:p>
            <a:r>
              <a:rPr lang="it-IT" sz="2000" i="1" dirty="0" smtClean="0"/>
              <a:t>	comportano benefici per la salute e il benessere </a:t>
            </a:r>
          </a:p>
          <a:p>
            <a:pPr>
              <a:buFont typeface="Arial" pitchFamily="34" charset="0"/>
              <a:buChar char="•"/>
            </a:pPr>
            <a:r>
              <a:rPr lang="it-IT" sz="2000" i="1" dirty="0" smtClean="0"/>
              <a:t>La prevenzione della violenza avvantaggia l'individuo, la società e l'economia  </a:t>
            </a:r>
          </a:p>
          <a:p>
            <a:endParaRPr lang="it-IT" sz="2400" dirty="0" smtClean="0"/>
          </a:p>
          <a:p>
            <a:endParaRPr lang="it-IT" sz="2400" dirty="0" smtClean="0"/>
          </a:p>
          <a:p>
            <a:r>
              <a:rPr lang="it-IT" sz="2400" u="sng" dirty="0" smtClean="0"/>
              <a:t> </a:t>
            </a:r>
          </a:p>
          <a:p>
            <a:endParaRPr lang="it-IT" sz="2400" dirty="0" smtClean="0"/>
          </a:p>
          <a:p>
            <a:endParaRPr lang="en-US" sz="2400" dirty="0" smtClean="0"/>
          </a:p>
        </p:txBody>
      </p:sp>
      <p:sp>
        <p:nvSpPr>
          <p:cNvPr id="4" name="Segnaposto numero diapositiva 3"/>
          <p:cNvSpPr>
            <a:spLocks noGrp="1"/>
          </p:cNvSpPr>
          <p:nvPr>
            <p:ph type="sldNum" sz="quarter" idx="12"/>
          </p:nvPr>
        </p:nvSpPr>
        <p:spPr/>
        <p:txBody>
          <a:bodyPr/>
          <a:lstStyle/>
          <a:p>
            <a:fld id="{99C8641D-7A01-4489-B4D4-860B08897F8C}" type="slidenum">
              <a:rPr lang="it-IT" smtClean="0"/>
              <a:pPr/>
              <a:t>18</a:t>
            </a:fld>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7650" y="908721"/>
            <a:ext cx="8648700" cy="5832648"/>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lstStyle/>
          <a:p>
            <a:fld id="{99C8641D-7A01-4489-B4D4-860B08897F8C}" type="slidenum">
              <a:rPr lang="it-IT" smtClean="0"/>
              <a:pPr/>
              <a:t>19</a:t>
            </a:fld>
            <a:endParaRPr lang="it-IT"/>
          </a:p>
        </p:txBody>
      </p:sp>
      <p:sp>
        <p:nvSpPr>
          <p:cNvPr id="5" name="Rettangolo 4"/>
          <p:cNvSpPr/>
          <p:nvPr/>
        </p:nvSpPr>
        <p:spPr>
          <a:xfrm>
            <a:off x="467544" y="260648"/>
            <a:ext cx="8136904" cy="646331"/>
          </a:xfrm>
          <a:prstGeom prst="rect">
            <a:avLst/>
          </a:prstGeom>
        </p:spPr>
        <p:txBody>
          <a:bodyPr wrap="square">
            <a:spAutoFit/>
          </a:bodyPr>
          <a:lstStyle/>
          <a:p>
            <a:r>
              <a:rPr lang="en-US" dirty="0" smtClean="0"/>
              <a:t>2.2.3. </a:t>
            </a:r>
            <a:r>
              <a:rPr lang="en-US" dirty="0" err="1" smtClean="0"/>
              <a:t>Investire</a:t>
            </a:r>
            <a:r>
              <a:rPr lang="en-US" dirty="0" smtClean="0"/>
              <a:t> in salute con un </a:t>
            </a:r>
            <a:r>
              <a:rPr lang="en-US" dirty="0" err="1" smtClean="0"/>
              <a:t>approccio</a:t>
            </a:r>
            <a:r>
              <a:rPr lang="en-US" dirty="0" smtClean="0"/>
              <a:t> life-course e con empowerment </a:t>
            </a:r>
            <a:r>
              <a:rPr lang="en-US" dirty="0" err="1" smtClean="0"/>
              <a:t>dei</a:t>
            </a:r>
            <a:r>
              <a:rPr lang="en-US" dirty="0" smtClean="0"/>
              <a:t> </a:t>
            </a:r>
            <a:r>
              <a:rPr lang="en-US" dirty="0" err="1" smtClean="0"/>
              <a:t>cittadini</a:t>
            </a:r>
            <a:r>
              <a:rPr lang="en-US" dirty="0" smtClean="0"/>
              <a:t> </a:t>
            </a:r>
            <a:r>
              <a:rPr lang="en-US" dirty="0" err="1" smtClean="0"/>
              <a:t>contribuisce</a:t>
            </a:r>
            <a:r>
              <a:rPr lang="en-US" dirty="0" smtClean="0"/>
              <a:t> </a:t>
            </a:r>
            <a:r>
              <a:rPr lang="en-US" dirty="0" err="1" smtClean="0"/>
              <a:t>agli</a:t>
            </a:r>
            <a:r>
              <a:rPr lang="en-US" dirty="0" smtClean="0"/>
              <a:t> SDGs: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563889" y="116632"/>
            <a:ext cx="2808311" cy="1213669"/>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3779912" y="1412776"/>
            <a:ext cx="2016224" cy="698958"/>
          </a:xfrm>
          <a:prstGeom prst="rect">
            <a:avLst/>
          </a:prstGeom>
          <a:noFill/>
          <a:ln w="9525">
            <a:noFill/>
            <a:miter lim="800000"/>
            <a:headEnd/>
            <a:tailEnd/>
          </a:ln>
        </p:spPr>
      </p:pic>
      <p:pic>
        <p:nvPicPr>
          <p:cNvPr id="4" name="Picture 4"/>
          <p:cNvPicPr>
            <a:picLocks noChangeAspect="1" noChangeArrowheads="1"/>
          </p:cNvPicPr>
          <p:nvPr/>
        </p:nvPicPr>
        <p:blipFill>
          <a:blip r:embed="rId4" cstate="print"/>
          <a:srcRect/>
          <a:stretch>
            <a:fillRect/>
          </a:stretch>
        </p:blipFill>
        <p:spPr bwMode="auto">
          <a:xfrm>
            <a:off x="3673377" y="2132856"/>
            <a:ext cx="2698823" cy="524394"/>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6406638" y="188640"/>
            <a:ext cx="2557850" cy="2304256"/>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203848" y="2780928"/>
            <a:ext cx="2754306" cy="2376264"/>
          </a:xfrm>
          <a:prstGeom prst="rect">
            <a:avLst/>
          </a:prstGeom>
          <a:noFill/>
          <a:ln w="9525">
            <a:noFill/>
            <a:miter lim="800000"/>
            <a:headEnd/>
            <a:tailEnd/>
          </a:ln>
        </p:spPr>
      </p:pic>
      <p:pic>
        <p:nvPicPr>
          <p:cNvPr id="7" name="Picture 2" descr="Risultati immagini per TALLINN CHARTER"/>
          <p:cNvPicPr>
            <a:picLocks noChangeAspect="1" noChangeArrowheads="1"/>
          </p:cNvPicPr>
          <p:nvPr/>
        </p:nvPicPr>
        <p:blipFill>
          <a:blip r:embed="rId7" cstate="print"/>
          <a:srcRect/>
          <a:stretch>
            <a:fillRect/>
          </a:stretch>
        </p:blipFill>
        <p:spPr bwMode="auto">
          <a:xfrm>
            <a:off x="35496" y="3123812"/>
            <a:ext cx="3096727" cy="2321412"/>
          </a:xfrm>
          <a:prstGeom prst="rect">
            <a:avLst/>
          </a:prstGeom>
          <a:noFill/>
        </p:spPr>
      </p:pic>
      <p:pic>
        <p:nvPicPr>
          <p:cNvPr id="8" name="Picture 2"/>
          <p:cNvPicPr>
            <a:picLocks noChangeAspect="1" noChangeArrowheads="1"/>
          </p:cNvPicPr>
          <p:nvPr/>
        </p:nvPicPr>
        <p:blipFill>
          <a:blip r:embed="rId8" cstate="print"/>
          <a:srcRect/>
          <a:stretch>
            <a:fillRect/>
          </a:stretch>
        </p:blipFill>
        <p:spPr bwMode="auto">
          <a:xfrm>
            <a:off x="133938" y="116632"/>
            <a:ext cx="3069910" cy="2787620"/>
          </a:xfrm>
          <a:prstGeom prst="rect">
            <a:avLst/>
          </a:prstGeom>
          <a:noFill/>
          <a:ln w="9525">
            <a:noFill/>
            <a:miter lim="800000"/>
            <a:headEnd/>
            <a:tailEnd/>
          </a:ln>
        </p:spPr>
      </p:pic>
      <p:pic>
        <p:nvPicPr>
          <p:cNvPr id="10" name="Picture 2"/>
          <p:cNvPicPr>
            <a:picLocks noChangeAspect="1" noChangeArrowheads="1"/>
          </p:cNvPicPr>
          <p:nvPr/>
        </p:nvPicPr>
        <p:blipFill>
          <a:blip r:embed="rId9" cstate="print"/>
          <a:srcRect/>
          <a:stretch>
            <a:fillRect/>
          </a:stretch>
        </p:blipFill>
        <p:spPr bwMode="auto">
          <a:xfrm>
            <a:off x="5905246" y="2708920"/>
            <a:ext cx="3059242" cy="4120021"/>
          </a:xfrm>
          <a:prstGeom prst="rect">
            <a:avLst/>
          </a:prstGeom>
          <a:noFill/>
          <a:ln w="9525">
            <a:noFill/>
            <a:miter lim="800000"/>
            <a:headEnd/>
            <a:tailEnd/>
          </a:ln>
        </p:spPr>
      </p:pic>
      <p:pic>
        <p:nvPicPr>
          <p:cNvPr id="11" name="Picture 5"/>
          <p:cNvPicPr>
            <a:picLocks noChangeAspect="1" noChangeArrowheads="1"/>
          </p:cNvPicPr>
          <p:nvPr/>
        </p:nvPicPr>
        <p:blipFill>
          <a:blip r:embed="rId10" cstate="print"/>
          <a:srcRect/>
          <a:stretch>
            <a:fillRect/>
          </a:stretch>
        </p:blipFill>
        <p:spPr bwMode="auto">
          <a:xfrm>
            <a:off x="1187624" y="5117926"/>
            <a:ext cx="4324350" cy="16954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3568" y="620688"/>
            <a:ext cx="781236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400" b="1" dirty="0" smtClean="0"/>
              <a:t>2.3. AFFRONTARE IL PESO DELLE </a:t>
            </a:r>
            <a:r>
              <a:rPr lang="it-IT" sz="2400" b="1" dirty="0" err="1" smtClean="0"/>
              <a:t>CD</a:t>
            </a:r>
            <a:r>
              <a:rPr lang="it-IT" sz="2400" b="1" dirty="0" smtClean="0"/>
              <a:t> E NCD </a:t>
            </a:r>
          </a:p>
          <a:p>
            <a:endParaRPr lang="it-IT" sz="2400" b="1" dirty="0" smtClean="0"/>
          </a:p>
          <a:p>
            <a:r>
              <a:rPr lang="it-IT" sz="2400" b="1" dirty="0" smtClean="0"/>
              <a:t>2.3.1. Costo del “business </a:t>
            </a:r>
            <a:r>
              <a:rPr lang="it-IT" sz="2400" b="1" dirty="0" err="1" smtClean="0"/>
              <a:t>as</a:t>
            </a:r>
            <a:r>
              <a:rPr lang="it-IT" sz="2400" b="1" dirty="0" smtClean="0"/>
              <a:t> </a:t>
            </a:r>
            <a:r>
              <a:rPr lang="it-IT" sz="2400" b="1" dirty="0" err="1" smtClean="0"/>
              <a:t>usual</a:t>
            </a:r>
            <a:r>
              <a:rPr lang="it-IT" sz="2400" b="1" dirty="0" smtClean="0"/>
              <a:t>”</a:t>
            </a:r>
          </a:p>
          <a:p>
            <a:pPr>
              <a:buFont typeface="Arial" pitchFamily="34" charset="0"/>
              <a:buChar char="•"/>
            </a:pPr>
            <a:endParaRPr lang="it-IT" sz="2000" i="1" dirty="0" smtClean="0"/>
          </a:p>
          <a:p>
            <a:pPr>
              <a:buFont typeface="Arial" pitchFamily="34" charset="0"/>
              <a:buChar char="•"/>
            </a:pPr>
            <a:r>
              <a:rPr lang="it-IT" sz="2000" i="1" dirty="0" smtClean="0"/>
              <a:t>Stili di vita non salutari hanno costi in termini di salute, benessere, sociali </a:t>
            </a:r>
          </a:p>
          <a:p>
            <a:pPr>
              <a:buFont typeface="Arial" pitchFamily="34" charset="0"/>
              <a:buChar char="•"/>
            </a:pPr>
            <a:r>
              <a:rPr lang="it-IT" sz="2000" i="1" dirty="0" smtClean="0"/>
              <a:t>Il peso delle NCD è significativo, con alti costi sociali ed economici </a:t>
            </a:r>
          </a:p>
          <a:p>
            <a:pPr>
              <a:buFont typeface="Arial" pitchFamily="34" charset="0"/>
              <a:buChar char="•"/>
            </a:pPr>
            <a:r>
              <a:rPr lang="it-IT" sz="2000" i="1" dirty="0" smtClean="0"/>
              <a:t>Il peso sanitario, sociale ed economico delle </a:t>
            </a:r>
            <a:r>
              <a:rPr lang="it-IT" sz="2000" i="1" dirty="0" err="1" smtClean="0"/>
              <a:t>CD</a:t>
            </a:r>
            <a:r>
              <a:rPr lang="it-IT" sz="2000" i="1" dirty="0" smtClean="0"/>
              <a:t> rimane significativo </a:t>
            </a:r>
          </a:p>
          <a:p>
            <a:endParaRPr lang="en-US" sz="2400" dirty="0" smtClean="0">
              <a:solidFill>
                <a:srgbClr val="000000"/>
              </a:solidFill>
            </a:endParaRPr>
          </a:p>
          <a:p>
            <a:endParaRPr lang="en-US" sz="2400" dirty="0" smtClean="0">
              <a:solidFill>
                <a:srgbClr val="000000"/>
              </a:solidFill>
            </a:endParaRPr>
          </a:p>
          <a:p>
            <a:r>
              <a:rPr lang="en-US" sz="2400" b="1" dirty="0" smtClean="0">
                <a:solidFill>
                  <a:srgbClr val="000000"/>
                </a:solidFill>
              </a:rPr>
              <a:t>2.3.2</a:t>
            </a:r>
            <a:r>
              <a:rPr lang="en-US" sz="2400" b="1" dirty="0">
                <a:solidFill>
                  <a:srgbClr val="000000"/>
                </a:solidFill>
              </a:rPr>
              <a:t>. </a:t>
            </a:r>
            <a:r>
              <a:rPr lang="en-US" sz="2400" b="1" dirty="0" err="1" smtClean="0">
                <a:solidFill>
                  <a:srgbClr val="000000"/>
                </a:solidFill>
              </a:rPr>
              <a:t>Politiche</a:t>
            </a:r>
            <a:r>
              <a:rPr lang="en-US" sz="2400" b="1" dirty="0" smtClean="0">
                <a:solidFill>
                  <a:srgbClr val="000000"/>
                </a:solidFill>
              </a:rPr>
              <a:t> di </a:t>
            </a:r>
            <a:r>
              <a:rPr lang="en-US" sz="2400" b="1" dirty="0" err="1" smtClean="0">
                <a:solidFill>
                  <a:srgbClr val="000000"/>
                </a:solidFill>
              </a:rPr>
              <a:t>Sanità</a:t>
            </a:r>
            <a:r>
              <a:rPr lang="en-US" sz="2400" b="1" dirty="0" smtClean="0">
                <a:solidFill>
                  <a:srgbClr val="000000"/>
                </a:solidFill>
              </a:rPr>
              <a:t> </a:t>
            </a:r>
            <a:r>
              <a:rPr lang="en-US" sz="2400" b="1" dirty="0" err="1" smtClean="0">
                <a:solidFill>
                  <a:srgbClr val="000000"/>
                </a:solidFill>
              </a:rPr>
              <a:t>Pubblica</a:t>
            </a:r>
            <a:r>
              <a:rPr lang="en-US" sz="2400" b="1" dirty="0" smtClean="0">
                <a:solidFill>
                  <a:srgbClr val="000000"/>
                </a:solidFill>
              </a:rPr>
              <a:t> </a:t>
            </a:r>
            <a:r>
              <a:rPr lang="en-US" sz="2400" b="1" dirty="0" err="1" smtClean="0">
                <a:solidFill>
                  <a:srgbClr val="000000"/>
                </a:solidFill>
              </a:rPr>
              <a:t>che</a:t>
            </a:r>
            <a:r>
              <a:rPr lang="en-US" sz="2400" b="1" dirty="0" smtClean="0">
                <a:solidFill>
                  <a:srgbClr val="000000"/>
                </a:solidFill>
              </a:rPr>
              <a:t> </a:t>
            </a:r>
            <a:r>
              <a:rPr lang="en-US" sz="2400" b="1" dirty="0" err="1" smtClean="0">
                <a:solidFill>
                  <a:srgbClr val="000000"/>
                </a:solidFill>
              </a:rPr>
              <a:t>portano</a:t>
            </a:r>
            <a:r>
              <a:rPr lang="en-US" sz="2400" b="1" dirty="0" smtClean="0">
                <a:solidFill>
                  <a:srgbClr val="000000"/>
                </a:solidFill>
              </a:rPr>
              <a:t> a SROI</a:t>
            </a:r>
            <a:endParaRPr lang="it-IT" b="1" dirty="0"/>
          </a:p>
          <a:p>
            <a:pPr>
              <a:buFont typeface="Arial" pitchFamily="34" charset="0"/>
              <a:buChar char="•"/>
            </a:pPr>
            <a:endParaRPr lang="it-IT" sz="2000" i="1" dirty="0"/>
          </a:p>
          <a:p>
            <a:pPr>
              <a:buFont typeface="Arial" pitchFamily="34" charset="0"/>
              <a:buChar char="•"/>
            </a:pPr>
            <a:r>
              <a:rPr lang="it-IT" sz="2000" i="1" dirty="0"/>
              <a:t>Interventi intersettoriali per affrontare stili di vita malsani </a:t>
            </a:r>
            <a:r>
              <a:rPr lang="it-IT" sz="2000" i="1" dirty="0" smtClean="0"/>
              <a:t> </a:t>
            </a:r>
          </a:p>
          <a:p>
            <a:pPr>
              <a:buFont typeface="Arial" pitchFamily="34" charset="0"/>
              <a:buChar char="•"/>
            </a:pPr>
            <a:r>
              <a:rPr lang="en-US" sz="2000" i="1" dirty="0" err="1" smtClean="0">
                <a:solidFill>
                  <a:srgbClr val="000000"/>
                </a:solidFill>
              </a:rPr>
              <a:t>Prevenzione</a:t>
            </a:r>
            <a:r>
              <a:rPr lang="en-US" sz="2000" i="1" dirty="0" smtClean="0">
                <a:solidFill>
                  <a:srgbClr val="000000"/>
                </a:solidFill>
              </a:rPr>
              <a:t> </a:t>
            </a:r>
            <a:r>
              <a:rPr lang="en-US" sz="2000" i="1" dirty="0" err="1" smtClean="0">
                <a:solidFill>
                  <a:srgbClr val="000000"/>
                </a:solidFill>
              </a:rPr>
              <a:t>delle</a:t>
            </a:r>
            <a:r>
              <a:rPr lang="en-US" sz="2000" i="1" dirty="0" smtClean="0">
                <a:solidFill>
                  <a:srgbClr val="000000"/>
                </a:solidFill>
              </a:rPr>
              <a:t> NCD e </a:t>
            </a:r>
            <a:r>
              <a:rPr lang="en-US" sz="2000" i="1" dirty="0" err="1" smtClean="0">
                <a:solidFill>
                  <a:srgbClr val="000000"/>
                </a:solidFill>
              </a:rPr>
              <a:t>promozione</a:t>
            </a:r>
            <a:r>
              <a:rPr lang="en-US" sz="2000" i="1" dirty="0" smtClean="0">
                <a:solidFill>
                  <a:srgbClr val="000000"/>
                </a:solidFill>
              </a:rPr>
              <a:t> </a:t>
            </a:r>
            <a:r>
              <a:rPr lang="en-US" sz="2000" i="1" dirty="0" err="1" smtClean="0">
                <a:solidFill>
                  <a:srgbClr val="000000"/>
                </a:solidFill>
              </a:rPr>
              <a:t>della</a:t>
            </a:r>
            <a:r>
              <a:rPr lang="en-US" sz="2000" i="1" dirty="0" smtClean="0">
                <a:solidFill>
                  <a:srgbClr val="000000"/>
                </a:solidFill>
              </a:rPr>
              <a:t> salute </a:t>
            </a:r>
            <a:endParaRPr lang="it-IT" sz="1600" i="1" dirty="0" smtClean="0"/>
          </a:p>
          <a:p>
            <a:pPr>
              <a:buFont typeface="Arial" pitchFamily="34" charset="0"/>
              <a:buChar char="•"/>
            </a:pPr>
            <a:r>
              <a:rPr lang="en-US" sz="2000" i="1" dirty="0" err="1" smtClean="0">
                <a:solidFill>
                  <a:srgbClr val="000000"/>
                </a:solidFill>
              </a:rPr>
              <a:t>Misure</a:t>
            </a:r>
            <a:r>
              <a:rPr lang="en-US" sz="2000" i="1" dirty="0" smtClean="0">
                <a:solidFill>
                  <a:srgbClr val="000000"/>
                </a:solidFill>
              </a:rPr>
              <a:t> per </a:t>
            </a:r>
            <a:r>
              <a:rPr lang="en-US" sz="2000" i="1" dirty="0" err="1" smtClean="0">
                <a:solidFill>
                  <a:srgbClr val="000000"/>
                </a:solidFill>
              </a:rPr>
              <a:t>combattere</a:t>
            </a:r>
            <a:r>
              <a:rPr lang="en-US" sz="2000" i="1" dirty="0" smtClean="0">
                <a:solidFill>
                  <a:srgbClr val="000000"/>
                </a:solidFill>
              </a:rPr>
              <a:t> NCD </a:t>
            </a:r>
            <a:endParaRPr lang="it-IT" sz="1600" i="1" dirty="0"/>
          </a:p>
          <a:p>
            <a:pPr>
              <a:buFont typeface="Arial" pitchFamily="34" charset="0"/>
              <a:buChar char="•"/>
            </a:pPr>
            <a:endParaRPr lang="it-IT" sz="2400" dirty="0" smtClean="0"/>
          </a:p>
        </p:txBody>
      </p:sp>
      <p:sp>
        <p:nvSpPr>
          <p:cNvPr id="4" name="Segnaposto numero diapositiva 3"/>
          <p:cNvSpPr>
            <a:spLocks noGrp="1"/>
          </p:cNvSpPr>
          <p:nvPr>
            <p:ph type="sldNum" sz="quarter" idx="12"/>
          </p:nvPr>
        </p:nvSpPr>
        <p:spPr/>
        <p:txBody>
          <a:bodyPr/>
          <a:lstStyle/>
          <a:p>
            <a:fld id="{99C8641D-7A01-4489-B4D4-860B08897F8C}" type="slidenum">
              <a:rPr lang="it-IT" smtClean="0"/>
              <a:pPr/>
              <a:t>20</a:t>
            </a:fld>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3338" y="1966292"/>
            <a:ext cx="9077325" cy="4991100"/>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lstStyle/>
          <a:p>
            <a:fld id="{99C8641D-7A01-4489-B4D4-860B08897F8C}" type="slidenum">
              <a:rPr lang="it-IT" smtClean="0"/>
              <a:pPr/>
              <a:t>21</a:t>
            </a:fld>
            <a:endParaRPr lang="it-IT"/>
          </a:p>
        </p:txBody>
      </p:sp>
      <p:sp>
        <p:nvSpPr>
          <p:cNvPr id="5" name="Rettangolo 4"/>
          <p:cNvSpPr/>
          <p:nvPr/>
        </p:nvSpPr>
        <p:spPr>
          <a:xfrm>
            <a:off x="323528" y="188640"/>
            <a:ext cx="8568952" cy="1754326"/>
          </a:xfrm>
          <a:prstGeom prst="rect">
            <a:avLst/>
          </a:prstGeom>
        </p:spPr>
        <p:txBody>
          <a:bodyPr wrap="square">
            <a:spAutoFit/>
          </a:bodyPr>
          <a:lstStyle/>
          <a:p>
            <a:r>
              <a:rPr lang="en-US" dirty="0" smtClean="0"/>
              <a:t>2.3. Tackling Europe’s major burdens of NCDs and communicable diseases</a:t>
            </a:r>
          </a:p>
          <a:p>
            <a:r>
              <a:rPr lang="en-US" dirty="0" smtClean="0"/>
              <a:t>2.3.3. Summary</a:t>
            </a:r>
          </a:p>
          <a:p>
            <a:r>
              <a:rPr lang="en-US" dirty="0" smtClean="0"/>
              <a:t>The areas covered in this section are very interlinked, and investment in preventing one disease can have an impact on other diseases. Investing in tackling Europe’s major disease burdens of NCDs and communicable diseases contributes to specific targets within the SDGs (12):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747773"/>
            <a:ext cx="8604448"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400" b="1" dirty="0" smtClean="0"/>
              <a:t>2.4. RAFFORZARE I SISTEMI SANITARI CENTRATI SULLE PERSONE E CAPACITÀ </a:t>
            </a:r>
            <a:r>
              <a:rPr lang="it-IT" sz="2400" b="1" dirty="0" err="1" smtClean="0"/>
              <a:t>DI</a:t>
            </a:r>
            <a:r>
              <a:rPr lang="it-IT" sz="2400" b="1" dirty="0" smtClean="0"/>
              <a:t> SANITÀ PUBBLICA (COMPRESE EMERGENZE)</a:t>
            </a:r>
          </a:p>
          <a:p>
            <a:endParaRPr lang="it-IT" sz="2400" b="1" dirty="0" smtClean="0"/>
          </a:p>
          <a:p>
            <a:r>
              <a:rPr lang="en-US" sz="2400" b="1" dirty="0" smtClean="0"/>
              <a:t>2.4.1. Cost of business as usual</a:t>
            </a:r>
            <a:endParaRPr lang="en-US" sz="2000" b="1" i="1" dirty="0" smtClean="0"/>
          </a:p>
          <a:p>
            <a:pPr>
              <a:buFont typeface="Arial" pitchFamily="34" charset="0"/>
              <a:buChar char="•"/>
            </a:pPr>
            <a:r>
              <a:rPr lang="en-US" sz="2000" i="1" dirty="0" err="1" smtClean="0"/>
              <a:t>Bassi</a:t>
            </a:r>
            <a:r>
              <a:rPr lang="en-US" sz="2000" i="1" dirty="0" smtClean="0"/>
              <a:t> </a:t>
            </a:r>
            <a:r>
              <a:rPr lang="en-US" sz="2000" i="1" dirty="0" err="1" smtClean="0"/>
              <a:t>investimenti</a:t>
            </a:r>
            <a:r>
              <a:rPr lang="en-US" sz="2000" i="1" dirty="0" smtClean="0"/>
              <a:t> </a:t>
            </a:r>
            <a:r>
              <a:rPr lang="en-US" sz="2000" i="1" dirty="0" err="1" smtClean="0"/>
              <a:t>minacciano</a:t>
            </a:r>
            <a:r>
              <a:rPr lang="en-US" sz="2000" i="1" dirty="0" smtClean="0"/>
              <a:t> la </a:t>
            </a:r>
            <a:r>
              <a:rPr lang="en-US" sz="2000" i="1" dirty="0" err="1" smtClean="0"/>
              <a:t>sostenibilità</a:t>
            </a:r>
            <a:r>
              <a:rPr lang="en-US" sz="2000" i="1" dirty="0" smtClean="0"/>
              <a:t> </a:t>
            </a:r>
            <a:r>
              <a:rPr lang="en-US" sz="2000" i="1" dirty="0" err="1" smtClean="0"/>
              <a:t>dei</a:t>
            </a:r>
            <a:r>
              <a:rPr lang="en-US" sz="2000" i="1" dirty="0" smtClean="0"/>
              <a:t> </a:t>
            </a:r>
            <a:r>
              <a:rPr lang="en-US" sz="2000" i="1" dirty="0" err="1" smtClean="0"/>
              <a:t>sistemi</a:t>
            </a:r>
            <a:r>
              <a:rPr lang="en-US" sz="2000" i="1" dirty="0" smtClean="0"/>
              <a:t> di salute</a:t>
            </a:r>
          </a:p>
          <a:p>
            <a:pPr>
              <a:buFont typeface="Arial" pitchFamily="34" charset="0"/>
              <a:buChar char="•"/>
            </a:pPr>
            <a:r>
              <a:rPr lang="en-US" sz="2000" i="1" dirty="0" err="1" smtClean="0"/>
              <a:t>Eccessive</a:t>
            </a:r>
            <a:r>
              <a:rPr lang="en-US" sz="2000" i="1" dirty="0" smtClean="0"/>
              <a:t> </a:t>
            </a:r>
            <a:r>
              <a:rPr lang="en-US" sz="2000" i="1" dirty="0" err="1" smtClean="0"/>
              <a:t>spese</a:t>
            </a:r>
            <a:r>
              <a:rPr lang="en-US" sz="2000" i="1" dirty="0" smtClean="0"/>
              <a:t> private per salute </a:t>
            </a:r>
            <a:r>
              <a:rPr lang="en-US" sz="2000" i="1" dirty="0" err="1" smtClean="0"/>
              <a:t>sono</a:t>
            </a:r>
            <a:r>
              <a:rPr lang="en-US" sz="2000" i="1" dirty="0" smtClean="0"/>
              <a:t> </a:t>
            </a:r>
            <a:r>
              <a:rPr lang="en-US" sz="2000" i="1" dirty="0" err="1" smtClean="0"/>
              <a:t>causa</a:t>
            </a:r>
            <a:r>
              <a:rPr lang="en-US" sz="2000" i="1" dirty="0" smtClean="0"/>
              <a:t> di </a:t>
            </a:r>
            <a:r>
              <a:rPr lang="en-US" sz="2000" i="1" dirty="0" err="1" smtClean="0"/>
              <a:t>diseguaglianze</a:t>
            </a:r>
            <a:r>
              <a:rPr lang="en-US" sz="2000" i="1" dirty="0" smtClean="0"/>
              <a:t> </a:t>
            </a:r>
            <a:r>
              <a:rPr lang="en-US" sz="2000" i="1" dirty="0" err="1" smtClean="0"/>
              <a:t>ed</a:t>
            </a:r>
            <a:r>
              <a:rPr lang="en-US" sz="2000" i="1" dirty="0" smtClean="0"/>
              <a:t> 	</a:t>
            </a:r>
            <a:r>
              <a:rPr lang="en-US" sz="2000" i="1" dirty="0" err="1" smtClean="0"/>
              <a:t>impoverimento</a:t>
            </a:r>
            <a:endParaRPr lang="en-US" sz="2000" i="1" dirty="0" smtClean="0"/>
          </a:p>
          <a:p>
            <a:pPr>
              <a:buFont typeface="Arial" pitchFamily="34" charset="0"/>
              <a:buChar char="•"/>
            </a:pPr>
            <a:r>
              <a:rPr lang="en-US" sz="2000" i="1" dirty="0" err="1" smtClean="0"/>
              <a:t>Carenza</a:t>
            </a:r>
            <a:r>
              <a:rPr lang="en-US" sz="2000" i="1" dirty="0" smtClean="0"/>
              <a:t> di </a:t>
            </a:r>
            <a:r>
              <a:rPr lang="en-US" sz="2000" i="1" dirty="0" err="1" smtClean="0"/>
              <a:t>personale</a:t>
            </a:r>
            <a:r>
              <a:rPr lang="en-US" sz="2000" i="1" dirty="0" smtClean="0"/>
              <a:t> </a:t>
            </a:r>
            <a:r>
              <a:rPr lang="en-US" sz="2000" i="1" dirty="0" err="1" smtClean="0"/>
              <a:t>sanitario</a:t>
            </a:r>
            <a:r>
              <a:rPr lang="en-US" sz="2000" i="1" dirty="0" smtClean="0"/>
              <a:t> </a:t>
            </a:r>
            <a:r>
              <a:rPr lang="en-US" sz="2000" i="1" dirty="0" err="1" smtClean="0"/>
              <a:t>minaccia</a:t>
            </a:r>
            <a:r>
              <a:rPr lang="en-US" sz="2000" i="1" dirty="0" smtClean="0"/>
              <a:t> </a:t>
            </a:r>
            <a:r>
              <a:rPr lang="en-US" sz="2000" i="1" dirty="0" err="1" smtClean="0"/>
              <a:t>l’accesso</a:t>
            </a:r>
            <a:r>
              <a:rPr lang="en-US" sz="2000" i="1" dirty="0" smtClean="0"/>
              <a:t> </a:t>
            </a:r>
            <a:r>
              <a:rPr lang="en-US" sz="2000" i="1" dirty="0" err="1" smtClean="0"/>
              <a:t>alla</a:t>
            </a:r>
            <a:r>
              <a:rPr lang="en-US" sz="2000" i="1" dirty="0" smtClean="0"/>
              <a:t> salute e a </a:t>
            </a:r>
            <a:r>
              <a:rPr lang="en-US" sz="2000" i="1" dirty="0" err="1" smtClean="0"/>
              <a:t>sicurezza</a:t>
            </a:r>
            <a:r>
              <a:rPr lang="en-US" sz="2000" i="1" dirty="0" smtClean="0"/>
              <a:t> </a:t>
            </a:r>
            <a:r>
              <a:rPr lang="en-US" sz="2000" i="1" dirty="0" err="1" smtClean="0"/>
              <a:t>sociale</a:t>
            </a:r>
            <a:endParaRPr lang="en-US" sz="2000" i="1" dirty="0" smtClean="0"/>
          </a:p>
          <a:p>
            <a:pPr>
              <a:buFont typeface="Arial" pitchFamily="34" charset="0"/>
              <a:buChar char="•"/>
            </a:pPr>
            <a:r>
              <a:rPr lang="en-US" sz="2000" i="1" dirty="0" smtClean="0"/>
              <a:t>Danni </a:t>
            </a:r>
            <a:r>
              <a:rPr lang="en-US" sz="2000" i="1" dirty="0" err="1" smtClean="0"/>
              <a:t>ambientali</a:t>
            </a:r>
            <a:r>
              <a:rPr lang="en-US" sz="2000" i="1" dirty="0" smtClean="0"/>
              <a:t> </a:t>
            </a:r>
            <a:r>
              <a:rPr lang="en-US" sz="2000" i="1" dirty="0" err="1" smtClean="0"/>
              <a:t>minacciano</a:t>
            </a:r>
            <a:r>
              <a:rPr lang="en-US" sz="2000" i="1" dirty="0" smtClean="0"/>
              <a:t> lo </a:t>
            </a:r>
            <a:r>
              <a:rPr lang="en-US" sz="2000" i="1" dirty="0" err="1" smtClean="0"/>
              <a:t>sviluppo</a:t>
            </a:r>
            <a:r>
              <a:rPr lang="en-US" sz="2000" i="1" dirty="0" smtClean="0"/>
              <a:t> </a:t>
            </a:r>
            <a:r>
              <a:rPr lang="en-US" sz="2000" i="1" dirty="0" err="1" smtClean="0"/>
              <a:t>sostenibile</a:t>
            </a:r>
            <a:endParaRPr lang="en-US" sz="2000" i="1" dirty="0" smtClean="0"/>
          </a:p>
          <a:p>
            <a:endParaRPr lang="en-US" sz="2400" dirty="0"/>
          </a:p>
          <a:p>
            <a:r>
              <a:rPr lang="en-US" sz="2400" b="1" dirty="0"/>
              <a:t>2.4.2. </a:t>
            </a:r>
            <a:r>
              <a:rPr lang="en-US" sz="2400" b="1" dirty="0" err="1" smtClean="0"/>
              <a:t>Politiche</a:t>
            </a:r>
            <a:r>
              <a:rPr lang="en-US" sz="2400" b="1" dirty="0" smtClean="0"/>
              <a:t> di </a:t>
            </a:r>
            <a:r>
              <a:rPr lang="en-US" sz="2400" b="1" dirty="0" err="1" smtClean="0"/>
              <a:t>sanità</a:t>
            </a:r>
            <a:r>
              <a:rPr lang="en-US" sz="2400" b="1" dirty="0" smtClean="0"/>
              <a:t> </a:t>
            </a:r>
            <a:r>
              <a:rPr lang="en-US" sz="2400" b="1" dirty="0" err="1" smtClean="0"/>
              <a:t>pubblica</a:t>
            </a:r>
            <a:r>
              <a:rPr lang="en-US" sz="2400" b="1" dirty="0" smtClean="0"/>
              <a:t> </a:t>
            </a:r>
            <a:r>
              <a:rPr lang="en-US" sz="2400" b="1" dirty="0" err="1" smtClean="0"/>
              <a:t>che</a:t>
            </a:r>
            <a:r>
              <a:rPr lang="en-US" sz="2400" b="1" dirty="0" smtClean="0"/>
              <a:t> </a:t>
            </a:r>
            <a:r>
              <a:rPr lang="en-US" sz="2400" b="1" dirty="0" err="1" smtClean="0"/>
              <a:t>portano</a:t>
            </a:r>
            <a:r>
              <a:rPr lang="en-US" sz="2400" b="1" dirty="0" smtClean="0"/>
              <a:t> a SROI</a:t>
            </a:r>
            <a:endParaRPr lang="en-US" sz="2400" b="1" dirty="0"/>
          </a:p>
          <a:p>
            <a:pPr>
              <a:buFont typeface="Arial" pitchFamily="34" charset="0"/>
              <a:buChar char="•"/>
            </a:pPr>
            <a:r>
              <a:rPr lang="en-US" sz="2000" i="1" dirty="0" smtClean="0"/>
              <a:t>Il </a:t>
            </a:r>
            <a:r>
              <a:rPr lang="en-US" sz="2000" i="1" dirty="0" err="1" smtClean="0"/>
              <a:t>settore</a:t>
            </a:r>
            <a:r>
              <a:rPr lang="en-US" sz="2000" i="1" dirty="0" smtClean="0"/>
              <a:t> </a:t>
            </a:r>
            <a:r>
              <a:rPr lang="en-US" sz="2000" i="1" dirty="0" err="1" smtClean="0"/>
              <a:t>sanitario</a:t>
            </a:r>
            <a:r>
              <a:rPr lang="en-US" sz="2000" i="1" dirty="0" smtClean="0"/>
              <a:t> è </a:t>
            </a:r>
            <a:r>
              <a:rPr lang="en-US" sz="2000" i="1" dirty="0" err="1" smtClean="0"/>
              <a:t>uno</a:t>
            </a:r>
            <a:r>
              <a:rPr lang="en-US" sz="2000" i="1" dirty="0" smtClean="0"/>
              <a:t> </a:t>
            </a:r>
            <a:r>
              <a:rPr lang="en-US" sz="2000" i="1" dirty="0" err="1" smtClean="0"/>
              <a:t>dei</a:t>
            </a:r>
            <a:r>
              <a:rPr lang="en-US" sz="2000" i="1" dirty="0" smtClean="0"/>
              <a:t> </a:t>
            </a:r>
            <a:r>
              <a:rPr lang="en-US" sz="2000" i="1" dirty="0" err="1" smtClean="0"/>
              <a:t>settori</a:t>
            </a:r>
            <a:r>
              <a:rPr lang="en-US" sz="2000" i="1" dirty="0" smtClean="0"/>
              <a:t> a </a:t>
            </a:r>
            <a:r>
              <a:rPr lang="en-US" sz="2000" i="1" dirty="0" err="1" smtClean="0"/>
              <a:t>maggior</a:t>
            </a:r>
            <a:r>
              <a:rPr lang="en-US" sz="2000" i="1" dirty="0" smtClean="0"/>
              <a:t> </a:t>
            </a:r>
            <a:r>
              <a:rPr lang="en-US" sz="2000" i="1" dirty="0" err="1" smtClean="0"/>
              <a:t>impatto</a:t>
            </a:r>
            <a:r>
              <a:rPr lang="en-US" sz="2000" i="1" dirty="0" smtClean="0"/>
              <a:t> per </a:t>
            </a:r>
            <a:r>
              <a:rPr lang="en-US" sz="2000" i="1" dirty="0" err="1" smtClean="0"/>
              <a:t>lavoro</a:t>
            </a:r>
            <a:r>
              <a:rPr lang="en-US" sz="2000" i="1" dirty="0" smtClean="0"/>
              <a:t> e </a:t>
            </a:r>
            <a:r>
              <a:rPr lang="en-US" sz="2000" i="1" dirty="0" err="1" smtClean="0"/>
              <a:t>sicurezza</a:t>
            </a:r>
            <a:r>
              <a:rPr lang="en-US" sz="2000" i="1" dirty="0" smtClean="0"/>
              <a:t> </a:t>
            </a:r>
          </a:p>
          <a:p>
            <a:pPr>
              <a:buFont typeface="Arial" pitchFamily="34" charset="0"/>
              <a:buChar char="•"/>
            </a:pPr>
            <a:r>
              <a:rPr lang="en-US" sz="2000" i="1" dirty="0" err="1" smtClean="0"/>
              <a:t>Rafforzare</a:t>
            </a:r>
            <a:r>
              <a:rPr lang="en-US" sz="2000" i="1" dirty="0" smtClean="0"/>
              <a:t> </a:t>
            </a:r>
            <a:r>
              <a:rPr lang="en-US" sz="2000" i="1" dirty="0" err="1" smtClean="0"/>
              <a:t>servizi</a:t>
            </a:r>
            <a:r>
              <a:rPr lang="en-US" sz="2000" i="1" dirty="0" smtClean="0"/>
              <a:t> e </a:t>
            </a:r>
            <a:r>
              <a:rPr lang="en-US" sz="2000" i="1" dirty="0" err="1" smtClean="0"/>
              <a:t>capacità</a:t>
            </a:r>
            <a:r>
              <a:rPr lang="en-US" sz="2000" i="1" dirty="0" smtClean="0"/>
              <a:t> di </a:t>
            </a:r>
            <a:r>
              <a:rPr lang="en-US" sz="2000" i="1" dirty="0" err="1" smtClean="0"/>
              <a:t>sanità</a:t>
            </a:r>
            <a:r>
              <a:rPr lang="en-US" sz="2000" i="1" dirty="0" smtClean="0"/>
              <a:t> </a:t>
            </a:r>
            <a:r>
              <a:rPr lang="en-US" sz="2000" i="1" dirty="0" err="1" smtClean="0"/>
              <a:t>pubblica</a:t>
            </a:r>
            <a:r>
              <a:rPr lang="en-US" sz="2000" i="1" dirty="0" smtClean="0"/>
              <a:t> </a:t>
            </a:r>
            <a:endParaRPr lang="en-US" sz="2000" i="1" dirty="0"/>
          </a:p>
          <a:p>
            <a:pPr>
              <a:buFont typeface="Arial" pitchFamily="34" charset="0"/>
              <a:buChar char="•"/>
            </a:pPr>
            <a:r>
              <a:rPr lang="en-US" sz="2000" i="1" dirty="0" err="1" smtClean="0"/>
              <a:t>Investimenti</a:t>
            </a:r>
            <a:r>
              <a:rPr lang="en-US" sz="2000" i="1" dirty="0" smtClean="0"/>
              <a:t> in </a:t>
            </a:r>
            <a:r>
              <a:rPr lang="en-US" sz="2000" i="1" dirty="0" err="1" smtClean="0"/>
              <a:t>sanità</a:t>
            </a:r>
            <a:r>
              <a:rPr lang="en-US" sz="2000" i="1" dirty="0" smtClean="0"/>
              <a:t> </a:t>
            </a:r>
            <a:r>
              <a:rPr lang="en-US" sz="2000" i="1" dirty="0" err="1" smtClean="0"/>
              <a:t>pubblica</a:t>
            </a:r>
            <a:r>
              <a:rPr lang="en-US" sz="2000" i="1" dirty="0" smtClean="0"/>
              <a:t> </a:t>
            </a:r>
            <a:r>
              <a:rPr lang="en-US" sz="2000" i="1" dirty="0" err="1" smtClean="0"/>
              <a:t>promuovono</a:t>
            </a:r>
            <a:r>
              <a:rPr lang="en-US" sz="2000" i="1" dirty="0" smtClean="0"/>
              <a:t> </a:t>
            </a:r>
            <a:r>
              <a:rPr lang="en-US" sz="2000" i="1" dirty="0" err="1" smtClean="0"/>
              <a:t>inclusività</a:t>
            </a:r>
            <a:r>
              <a:rPr lang="en-US" sz="2000" i="1" dirty="0" smtClean="0"/>
              <a:t> e </a:t>
            </a:r>
            <a:r>
              <a:rPr lang="en-US" sz="2000" i="1" dirty="0" err="1" smtClean="0"/>
              <a:t>crescita</a:t>
            </a:r>
            <a:r>
              <a:rPr lang="en-US" sz="2000" i="1" dirty="0" smtClean="0"/>
              <a:t> </a:t>
            </a:r>
            <a:r>
              <a:rPr lang="en-US" sz="2000" i="1" dirty="0" err="1" smtClean="0"/>
              <a:t>economica</a:t>
            </a:r>
            <a:endParaRPr lang="en-US" sz="2000" i="1" dirty="0"/>
          </a:p>
          <a:p>
            <a:pPr>
              <a:buFont typeface="Arial" pitchFamily="34" charset="0"/>
              <a:buChar char="•"/>
            </a:pPr>
            <a:r>
              <a:rPr lang="en-US" sz="2000" i="1" dirty="0" err="1" smtClean="0"/>
              <a:t>Produzione</a:t>
            </a:r>
            <a:r>
              <a:rPr lang="en-US" sz="2000" i="1" dirty="0" smtClean="0"/>
              <a:t> e </a:t>
            </a:r>
            <a:r>
              <a:rPr lang="en-US" sz="2000" i="1" dirty="0" err="1" smtClean="0"/>
              <a:t>acquisti</a:t>
            </a:r>
            <a:r>
              <a:rPr lang="en-US" sz="2000" i="1" dirty="0" smtClean="0"/>
              <a:t> in campo </a:t>
            </a:r>
            <a:r>
              <a:rPr lang="en-US" sz="2000" i="1" dirty="0" err="1" smtClean="0"/>
              <a:t>sanitario</a:t>
            </a:r>
            <a:r>
              <a:rPr lang="en-US" sz="2000" i="1" dirty="0" smtClean="0"/>
              <a:t> </a:t>
            </a:r>
            <a:r>
              <a:rPr lang="en-US" sz="2000" i="1" dirty="0" err="1" smtClean="0"/>
              <a:t>può</a:t>
            </a:r>
            <a:r>
              <a:rPr lang="en-US" sz="2000" i="1" dirty="0" smtClean="0"/>
              <a:t> </a:t>
            </a:r>
            <a:r>
              <a:rPr lang="en-US" sz="2000" i="1" dirty="0" err="1" smtClean="0"/>
              <a:t>favorire</a:t>
            </a:r>
            <a:r>
              <a:rPr lang="en-US" sz="2000" i="1" dirty="0" smtClean="0"/>
              <a:t> green </a:t>
            </a:r>
            <a:r>
              <a:rPr lang="en-US" sz="2000" i="1" dirty="0"/>
              <a:t>economy</a:t>
            </a:r>
          </a:p>
          <a:p>
            <a:r>
              <a:rPr lang="en-US" sz="2000" i="1" dirty="0" smtClean="0"/>
              <a:t> </a:t>
            </a:r>
          </a:p>
        </p:txBody>
      </p:sp>
      <p:sp>
        <p:nvSpPr>
          <p:cNvPr id="4" name="Segnaposto numero diapositiva 3"/>
          <p:cNvSpPr>
            <a:spLocks noGrp="1"/>
          </p:cNvSpPr>
          <p:nvPr>
            <p:ph type="sldNum" sz="quarter" idx="12"/>
          </p:nvPr>
        </p:nvSpPr>
        <p:spPr/>
        <p:txBody>
          <a:bodyPr/>
          <a:lstStyle/>
          <a:p>
            <a:fld id="{99C8641D-7A01-4489-B4D4-860B08897F8C}" type="slidenum">
              <a:rPr lang="it-IT" smtClean="0"/>
              <a:pPr/>
              <a:t>22</a:t>
            </a:fld>
            <a:endParaRPr lang="it-I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99592" y="1666482"/>
            <a:ext cx="7128792" cy="5074886"/>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lstStyle/>
          <a:p>
            <a:fld id="{99C8641D-7A01-4489-B4D4-860B08897F8C}" type="slidenum">
              <a:rPr lang="it-IT" smtClean="0"/>
              <a:pPr/>
              <a:t>23</a:t>
            </a:fld>
            <a:endParaRPr lang="it-IT"/>
          </a:p>
        </p:txBody>
      </p:sp>
      <p:sp>
        <p:nvSpPr>
          <p:cNvPr id="5" name="Rettangolo 4"/>
          <p:cNvSpPr/>
          <p:nvPr/>
        </p:nvSpPr>
        <p:spPr>
          <a:xfrm>
            <a:off x="467544" y="116632"/>
            <a:ext cx="8136904" cy="1477328"/>
          </a:xfrm>
          <a:prstGeom prst="rect">
            <a:avLst/>
          </a:prstGeom>
        </p:spPr>
        <p:txBody>
          <a:bodyPr wrap="square">
            <a:spAutoFit/>
          </a:bodyPr>
          <a:lstStyle/>
          <a:p>
            <a:r>
              <a:rPr lang="en-US" dirty="0" smtClean="0"/>
              <a:t>2.4. Strengthening people-</a:t>
            </a:r>
            <a:r>
              <a:rPr lang="en-US" dirty="0" err="1" smtClean="0"/>
              <a:t>centred</a:t>
            </a:r>
            <a:r>
              <a:rPr lang="en-US" dirty="0" smtClean="0"/>
              <a:t> health systems and public health capacity, including preparedness and response capacity for dealing with emergencies</a:t>
            </a:r>
          </a:p>
          <a:p>
            <a:r>
              <a:rPr lang="en-US" dirty="0" smtClean="0"/>
              <a:t>2.4.3. Summary</a:t>
            </a:r>
          </a:p>
          <a:p>
            <a:r>
              <a:rPr lang="en-US" dirty="0" smtClean="0"/>
              <a:t>Investing in strengthening people-</a:t>
            </a:r>
            <a:r>
              <a:rPr lang="en-US" dirty="0" err="1" smtClean="0"/>
              <a:t>centred</a:t>
            </a:r>
            <a:r>
              <a:rPr lang="en-US" dirty="0" smtClean="0"/>
              <a:t> health systems and public health capacity contributes to specific targets within the SDGs (12):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60040" y="409212"/>
            <a:ext cx="853244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400" b="1" dirty="0" smtClean="0"/>
              <a:t>2.5. CREARE AMBIENTI </a:t>
            </a:r>
            <a:r>
              <a:rPr lang="it-IT" sz="2400" b="1" dirty="0" err="1" smtClean="0"/>
              <a:t>DI</a:t>
            </a:r>
            <a:r>
              <a:rPr lang="it-IT" sz="2400" b="1" dirty="0" smtClean="0"/>
              <a:t> SUPPORTO E COMUNITÀ RESILIENTI </a:t>
            </a:r>
          </a:p>
          <a:p>
            <a:endParaRPr lang="it-IT" sz="2400" b="1" dirty="0" smtClean="0"/>
          </a:p>
          <a:p>
            <a:r>
              <a:rPr lang="en-US" sz="2400" b="1" dirty="0" smtClean="0"/>
              <a:t>2.5.1. Cost of business as usual</a:t>
            </a:r>
          </a:p>
          <a:p>
            <a:endParaRPr lang="en-US" sz="2400" b="1" dirty="0" smtClean="0"/>
          </a:p>
          <a:p>
            <a:pPr marL="342900" indent="-342900">
              <a:buFont typeface="Arial" panose="020B0604020202020204" pitchFamily="34" charset="0"/>
              <a:buChar char="•"/>
            </a:pPr>
            <a:r>
              <a:rPr lang="en-US" sz="2000" i="1" dirty="0" err="1" smtClean="0"/>
              <a:t>Rischi</a:t>
            </a:r>
            <a:r>
              <a:rPr lang="en-US" sz="2000" i="1" dirty="0" smtClean="0"/>
              <a:t> </a:t>
            </a:r>
            <a:r>
              <a:rPr lang="en-US" sz="2000" i="1" dirty="0" err="1" smtClean="0"/>
              <a:t>ambientali</a:t>
            </a:r>
            <a:r>
              <a:rPr lang="en-US" sz="2000" i="1" dirty="0" smtClean="0"/>
              <a:t> </a:t>
            </a:r>
            <a:r>
              <a:rPr lang="en-US" sz="2000" i="1" dirty="0" err="1" smtClean="0"/>
              <a:t>danneggiano</a:t>
            </a:r>
            <a:r>
              <a:rPr lang="en-US" sz="2000" i="1" dirty="0" smtClean="0"/>
              <a:t> salute con </a:t>
            </a:r>
            <a:r>
              <a:rPr lang="en-US" sz="2000" i="1" dirty="0" err="1" smtClean="0"/>
              <a:t>alti</a:t>
            </a:r>
            <a:r>
              <a:rPr lang="en-US" sz="2000" i="1" dirty="0" smtClean="0"/>
              <a:t> </a:t>
            </a:r>
            <a:r>
              <a:rPr lang="en-US" sz="2000" i="1" dirty="0" err="1" smtClean="0"/>
              <a:t>costi</a:t>
            </a:r>
            <a:r>
              <a:rPr lang="en-US" sz="2000" i="1" dirty="0" smtClean="0"/>
              <a:t> </a:t>
            </a:r>
          </a:p>
          <a:p>
            <a:pPr marL="342900" indent="-342900">
              <a:buFont typeface="Arial" panose="020B0604020202020204" pitchFamily="34" charset="0"/>
              <a:buChar char="•"/>
            </a:pPr>
            <a:r>
              <a:rPr lang="en-US" sz="2000" i="1" dirty="0" err="1" smtClean="0"/>
              <a:t>Ambienti</a:t>
            </a:r>
            <a:r>
              <a:rPr lang="en-US" sz="2000" i="1" dirty="0" smtClean="0"/>
              <a:t> non </a:t>
            </a:r>
            <a:r>
              <a:rPr lang="en-US" sz="2000" i="1" dirty="0" err="1" smtClean="0"/>
              <a:t>salutari</a:t>
            </a:r>
            <a:r>
              <a:rPr lang="en-US" sz="2000" i="1" dirty="0" smtClean="0"/>
              <a:t> </a:t>
            </a:r>
            <a:r>
              <a:rPr lang="en-US" sz="2000" i="1" dirty="0" err="1" smtClean="0"/>
              <a:t>hanno</a:t>
            </a:r>
            <a:r>
              <a:rPr lang="en-US" sz="2000" i="1" dirty="0" smtClean="0"/>
              <a:t> </a:t>
            </a:r>
            <a:r>
              <a:rPr lang="en-US" sz="2000" i="1" dirty="0" err="1" smtClean="0"/>
              <a:t>effetti</a:t>
            </a:r>
            <a:r>
              <a:rPr lang="en-US" sz="2000" i="1" dirty="0" smtClean="0"/>
              <a:t> </a:t>
            </a:r>
            <a:r>
              <a:rPr lang="en-US" sz="2000" i="1" dirty="0" err="1" smtClean="0"/>
              <a:t>negativi</a:t>
            </a:r>
            <a:r>
              <a:rPr lang="en-US" sz="2000" i="1" dirty="0" smtClean="0"/>
              <a:t> </a:t>
            </a:r>
            <a:r>
              <a:rPr lang="en-US" sz="2000" i="1" dirty="0" err="1" smtClean="0"/>
              <a:t>sulla</a:t>
            </a:r>
            <a:r>
              <a:rPr lang="en-US" sz="2000" i="1" dirty="0" smtClean="0"/>
              <a:t> salute e </a:t>
            </a:r>
            <a:r>
              <a:rPr lang="en-US" sz="2000" i="1" dirty="0" err="1" smtClean="0"/>
              <a:t>impatto</a:t>
            </a:r>
            <a:r>
              <a:rPr lang="en-US" sz="2000" i="1" dirty="0" smtClean="0"/>
              <a:t> </a:t>
            </a:r>
            <a:r>
              <a:rPr lang="en-US" sz="2000" i="1" dirty="0" err="1" smtClean="0"/>
              <a:t>economico</a:t>
            </a:r>
            <a:r>
              <a:rPr lang="en-US" sz="2000" i="1" dirty="0" smtClean="0"/>
              <a:t> </a:t>
            </a:r>
            <a:r>
              <a:rPr lang="en-US" sz="2000" i="1" dirty="0" err="1" smtClean="0"/>
              <a:t>negativo</a:t>
            </a:r>
            <a:endParaRPr lang="en-US" sz="2000" i="1" dirty="0" smtClean="0"/>
          </a:p>
          <a:p>
            <a:pPr marL="342900" indent="-342900">
              <a:buFont typeface="Arial" panose="020B0604020202020204" pitchFamily="34" charset="0"/>
              <a:buChar char="•"/>
            </a:pPr>
            <a:endParaRPr lang="en-US" sz="2400" dirty="0" smtClean="0"/>
          </a:p>
          <a:p>
            <a:r>
              <a:rPr lang="en-US" sz="2400" b="1" dirty="0" smtClean="0"/>
              <a:t>2.5.2</a:t>
            </a:r>
            <a:r>
              <a:rPr lang="en-US" sz="2400" b="1" dirty="0"/>
              <a:t>. </a:t>
            </a:r>
            <a:r>
              <a:rPr lang="en-US" sz="2400" b="1" dirty="0" err="1"/>
              <a:t>Politiche</a:t>
            </a:r>
            <a:r>
              <a:rPr lang="en-US" sz="2400" b="1" dirty="0"/>
              <a:t> di </a:t>
            </a:r>
            <a:r>
              <a:rPr lang="en-US" sz="2400" b="1" dirty="0" err="1"/>
              <a:t>sanità</a:t>
            </a:r>
            <a:r>
              <a:rPr lang="en-US" sz="2400" b="1" dirty="0"/>
              <a:t> </a:t>
            </a:r>
            <a:r>
              <a:rPr lang="en-US" sz="2400" b="1" dirty="0" err="1"/>
              <a:t>pubblica</a:t>
            </a:r>
            <a:r>
              <a:rPr lang="en-US" sz="2400" b="1" dirty="0"/>
              <a:t> </a:t>
            </a:r>
            <a:r>
              <a:rPr lang="en-US" sz="2400" b="1" dirty="0" err="1"/>
              <a:t>che</a:t>
            </a:r>
            <a:r>
              <a:rPr lang="en-US" sz="2400" b="1" dirty="0"/>
              <a:t> </a:t>
            </a:r>
            <a:r>
              <a:rPr lang="en-US" sz="2400" b="1" dirty="0" err="1"/>
              <a:t>portano</a:t>
            </a:r>
            <a:r>
              <a:rPr lang="en-US" sz="2400" b="1" dirty="0"/>
              <a:t> a SROI</a:t>
            </a:r>
          </a:p>
          <a:p>
            <a:pPr>
              <a:buFont typeface="Arial" pitchFamily="34" charset="0"/>
              <a:buChar char="•"/>
            </a:pPr>
            <a:r>
              <a:rPr lang="en-US" sz="2000" i="1" dirty="0" err="1"/>
              <a:t>Investire</a:t>
            </a:r>
            <a:r>
              <a:rPr lang="en-US" sz="2000" i="1" dirty="0"/>
              <a:t> in </a:t>
            </a:r>
            <a:r>
              <a:rPr lang="en-US" sz="2000" i="1" dirty="0" err="1"/>
              <a:t>sostenibilità</a:t>
            </a:r>
            <a:r>
              <a:rPr lang="en-US" sz="2000" i="1" dirty="0"/>
              <a:t> </a:t>
            </a:r>
            <a:r>
              <a:rPr lang="en-US" sz="2000" i="1" dirty="0" err="1"/>
              <a:t>ambientale</a:t>
            </a:r>
            <a:r>
              <a:rPr lang="en-US" sz="2000" i="1" dirty="0"/>
              <a:t> </a:t>
            </a:r>
            <a:r>
              <a:rPr lang="en-US" sz="2000" i="1" dirty="0" err="1"/>
              <a:t>crea</a:t>
            </a:r>
            <a:r>
              <a:rPr lang="en-US" sz="2000" i="1" dirty="0"/>
              <a:t> </a:t>
            </a:r>
            <a:r>
              <a:rPr lang="en-US" sz="2000" i="1" dirty="0" err="1"/>
              <a:t>luoghi</a:t>
            </a:r>
            <a:r>
              <a:rPr lang="en-US" sz="2000" i="1" dirty="0"/>
              <a:t> </a:t>
            </a:r>
            <a:r>
              <a:rPr lang="en-US" sz="2000" i="1" dirty="0" err="1"/>
              <a:t>salubri</a:t>
            </a:r>
            <a:r>
              <a:rPr lang="en-US" sz="2000" i="1" dirty="0"/>
              <a:t> e </a:t>
            </a:r>
            <a:r>
              <a:rPr lang="en-US" sz="2000" i="1" dirty="0" err="1"/>
              <a:t>supporta</a:t>
            </a:r>
            <a:r>
              <a:rPr lang="en-US" sz="2000" i="1" dirty="0"/>
              <a:t> </a:t>
            </a:r>
            <a:r>
              <a:rPr lang="en-US" sz="2000" i="1" dirty="0" err="1" smtClean="0"/>
              <a:t>resilienza</a:t>
            </a:r>
            <a:endParaRPr lang="en-US" sz="2000" i="1" dirty="0"/>
          </a:p>
          <a:p>
            <a:pPr>
              <a:buFont typeface="Arial" pitchFamily="34" charset="0"/>
              <a:buChar char="•"/>
            </a:pPr>
            <a:r>
              <a:rPr lang="en-US" sz="2000" i="1" dirty="0" err="1"/>
              <a:t>Fornitura</a:t>
            </a:r>
            <a:r>
              <a:rPr lang="en-US" sz="2000" i="1" dirty="0"/>
              <a:t> di </a:t>
            </a:r>
            <a:r>
              <a:rPr lang="en-US" sz="2000" i="1" dirty="0" err="1"/>
              <a:t>acqua</a:t>
            </a:r>
            <a:r>
              <a:rPr lang="en-US" sz="2000" i="1" dirty="0"/>
              <a:t> </a:t>
            </a:r>
            <a:r>
              <a:rPr lang="en-US" sz="2000" i="1" dirty="0" err="1"/>
              <a:t>pulita</a:t>
            </a:r>
            <a:r>
              <a:rPr lang="en-US" sz="2000" i="1" dirty="0"/>
              <a:t> e </a:t>
            </a:r>
            <a:r>
              <a:rPr lang="en-US" sz="2000" i="1" dirty="0" err="1"/>
              <a:t>sanificazione</a:t>
            </a:r>
            <a:r>
              <a:rPr lang="en-US" sz="2000" i="1" dirty="0"/>
              <a:t> </a:t>
            </a:r>
            <a:r>
              <a:rPr lang="en-US" sz="2000" i="1" dirty="0" err="1"/>
              <a:t>riduce</a:t>
            </a:r>
            <a:r>
              <a:rPr lang="en-US" sz="2000" i="1" dirty="0"/>
              <a:t> </a:t>
            </a:r>
            <a:r>
              <a:rPr lang="en-US" sz="2000" i="1" dirty="0" smtClean="0"/>
              <a:t>CD</a:t>
            </a:r>
            <a:endParaRPr lang="en-US" sz="2000" i="1" dirty="0"/>
          </a:p>
          <a:p>
            <a:pPr>
              <a:buFont typeface="Arial" pitchFamily="34" charset="0"/>
              <a:buChar char="•"/>
            </a:pPr>
            <a:r>
              <a:rPr lang="en-US" sz="2000" i="1" dirty="0" err="1"/>
              <a:t>Eliminare</a:t>
            </a:r>
            <a:r>
              <a:rPr lang="en-US" sz="2000" i="1" dirty="0"/>
              <a:t> </a:t>
            </a:r>
            <a:r>
              <a:rPr lang="en-US" sz="2000" i="1" dirty="0" err="1"/>
              <a:t>amianto</a:t>
            </a:r>
            <a:r>
              <a:rPr lang="en-US" sz="2000" i="1" dirty="0"/>
              <a:t> </a:t>
            </a:r>
          </a:p>
          <a:p>
            <a:pPr>
              <a:buFont typeface="Arial" pitchFamily="34" charset="0"/>
              <a:buChar char="•"/>
            </a:pPr>
            <a:r>
              <a:rPr lang="en-US" sz="2000" i="1" dirty="0" err="1"/>
              <a:t>Gestire</a:t>
            </a:r>
            <a:r>
              <a:rPr lang="en-US" sz="2000" i="1" dirty="0"/>
              <a:t> </a:t>
            </a:r>
            <a:r>
              <a:rPr lang="en-US" sz="2000" i="1" dirty="0" err="1"/>
              <a:t>smaltimento</a:t>
            </a:r>
            <a:r>
              <a:rPr lang="en-US" sz="2000" i="1" dirty="0"/>
              <a:t> </a:t>
            </a:r>
            <a:r>
              <a:rPr lang="en-US" sz="2000" i="1" dirty="0" err="1"/>
              <a:t>rifiuti</a:t>
            </a:r>
            <a:r>
              <a:rPr lang="en-US" sz="2000" i="1" dirty="0"/>
              <a:t> di </a:t>
            </a:r>
            <a:r>
              <a:rPr lang="en-US" sz="2000" i="1" dirty="0" err="1"/>
              <a:t>origine</a:t>
            </a:r>
            <a:r>
              <a:rPr lang="en-US" sz="2000" i="1" dirty="0"/>
              <a:t> sanitaria </a:t>
            </a:r>
          </a:p>
          <a:p>
            <a:pPr>
              <a:buFont typeface="Arial" pitchFamily="34" charset="0"/>
              <a:buChar char="•"/>
            </a:pPr>
            <a:r>
              <a:rPr lang="en-US" sz="2000" i="1" dirty="0" err="1"/>
              <a:t>Mitigare</a:t>
            </a:r>
            <a:r>
              <a:rPr lang="en-US" sz="2000" i="1" dirty="0"/>
              <a:t> </a:t>
            </a:r>
            <a:r>
              <a:rPr lang="en-US" sz="2000" i="1" dirty="0" err="1"/>
              <a:t>cambiamenti</a:t>
            </a:r>
            <a:r>
              <a:rPr lang="en-US" sz="2000" i="1" dirty="0"/>
              <a:t> </a:t>
            </a:r>
            <a:r>
              <a:rPr lang="en-US" sz="2000" i="1" dirty="0" err="1"/>
              <a:t>climatici</a:t>
            </a:r>
            <a:endParaRPr lang="en-US" sz="2000" i="1" dirty="0"/>
          </a:p>
          <a:p>
            <a:pPr>
              <a:buFont typeface="Arial" pitchFamily="34" charset="0"/>
              <a:buChar char="•"/>
            </a:pPr>
            <a:r>
              <a:rPr lang="en-US" sz="2000" i="1" dirty="0" err="1"/>
              <a:t>Interventi</a:t>
            </a:r>
            <a:r>
              <a:rPr lang="en-US" sz="2000" i="1" dirty="0"/>
              <a:t> di </a:t>
            </a:r>
            <a:r>
              <a:rPr lang="en-US" sz="2000" i="1" dirty="0" err="1"/>
              <a:t>sanificazione</a:t>
            </a:r>
            <a:r>
              <a:rPr lang="en-US" sz="2000" i="1" dirty="0"/>
              <a:t> </a:t>
            </a:r>
            <a:r>
              <a:rPr lang="en-US" sz="2000" i="1" dirty="0" err="1"/>
              <a:t>abitazioni</a:t>
            </a:r>
            <a:endParaRPr lang="en-US" sz="2000" i="1" dirty="0"/>
          </a:p>
          <a:p>
            <a:pPr>
              <a:buFont typeface="Arial" pitchFamily="34" charset="0"/>
              <a:buChar char="•"/>
            </a:pPr>
            <a:r>
              <a:rPr lang="en-US" sz="2000" i="1" dirty="0" err="1"/>
              <a:t>Ridurre</a:t>
            </a:r>
            <a:r>
              <a:rPr lang="en-US" sz="2000" i="1" dirty="0"/>
              <a:t> </a:t>
            </a:r>
            <a:r>
              <a:rPr lang="en-US" sz="2000" i="1" dirty="0" err="1"/>
              <a:t>traffico</a:t>
            </a:r>
            <a:r>
              <a:rPr lang="en-US" sz="2000" i="1" dirty="0"/>
              <a:t> e </a:t>
            </a:r>
            <a:r>
              <a:rPr lang="en-US" sz="2000" i="1" dirty="0" err="1"/>
              <a:t>migliorare</a:t>
            </a:r>
            <a:r>
              <a:rPr lang="en-US" sz="2000" i="1" dirty="0"/>
              <a:t> </a:t>
            </a:r>
            <a:r>
              <a:rPr lang="en-US" sz="2000" i="1" dirty="0" err="1"/>
              <a:t>mezzi</a:t>
            </a:r>
            <a:r>
              <a:rPr lang="en-US" sz="2000" i="1" dirty="0"/>
              <a:t> di </a:t>
            </a:r>
            <a:r>
              <a:rPr lang="en-US" sz="2000" i="1" dirty="0" err="1"/>
              <a:t>trasporto</a:t>
            </a:r>
            <a:endParaRPr lang="en-US" sz="2000" i="1" dirty="0"/>
          </a:p>
          <a:p>
            <a:pPr>
              <a:buFont typeface="Arial" pitchFamily="34" charset="0"/>
              <a:buChar char="•"/>
            </a:pPr>
            <a:r>
              <a:rPr lang="en-US" sz="2000" i="1" dirty="0" err="1"/>
              <a:t>Migliorare</a:t>
            </a:r>
            <a:r>
              <a:rPr lang="en-US" sz="2000" i="1" dirty="0"/>
              <a:t> </a:t>
            </a:r>
            <a:r>
              <a:rPr lang="en-US" sz="2000" i="1" dirty="0" err="1"/>
              <a:t>pianificazione</a:t>
            </a:r>
            <a:r>
              <a:rPr lang="en-US" sz="2000" i="1" dirty="0"/>
              <a:t> </a:t>
            </a:r>
            <a:r>
              <a:rPr lang="en-US" sz="2000" i="1" dirty="0" err="1"/>
              <a:t>urbana</a:t>
            </a:r>
            <a:endParaRPr lang="en-US" sz="2000" i="1" dirty="0"/>
          </a:p>
          <a:p>
            <a:pPr marL="342900" indent="-342900">
              <a:buFont typeface="Arial" panose="020B0604020202020204" pitchFamily="34" charset="0"/>
              <a:buChar char="•"/>
            </a:pPr>
            <a:endParaRPr lang="en-US" sz="2400" dirty="0" smtClean="0"/>
          </a:p>
        </p:txBody>
      </p:sp>
      <p:sp>
        <p:nvSpPr>
          <p:cNvPr id="4" name="Segnaposto numero diapositiva 3"/>
          <p:cNvSpPr>
            <a:spLocks noGrp="1"/>
          </p:cNvSpPr>
          <p:nvPr>
            <p:ph type="sldNum" sz="quarter" idx="12"/>
          </p:nvPr>
        </p:nvSpPr>
        <p:spPr/>
        <p:txBody>
          <a:bodyPr/>
          <a:lstStyle/>
          <a:p>
            <a:fld id="{99C8641D-7A01-4489-B4D4-860B08897F8C}" type="slidenum">
              <a:rPr lang="it-IT" smtClean="0"/>
              <a:pPr/>
              <a:t>24</a:t>
            </a:fld>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83568" y="1476174"/>
            <a:ext cx="7344816" cy="5265194"/>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lstStyle/>
          <a:p>
            <a:fld id="{99C8641D-7A01-4489-B4D4-860B08897F8C}" type="slidenum">
              <a:rPr lang="it-IT" smtClean="0"/>
              <a:pPr/>
              <a:t>25</a:t>
            </a:fld>
            <a:endParaRPr lang="it-IT"/>
          </a:p>
        </p:txBody>
      </p:sp>
      <p:sp>
        <p:nvSpPr>
          <p:cNvPr id="5" name="Rettangolo 4"/>
          <p:cNvSpPr/>
          <p:nvPr/>
        </p:nvSpPr>
        <p:spPr>
          <a:xfrm>
            <a:off x="395536" y="116632"/>
            <a:ext cx="8352928" cy="1200329"/>
          </a:xfrm>
          <a:prstGeom prst="rect">
            <a:avLst/>
          </a:prstGeom>
        </p:spPr>
        <p:txBody>
          <a:bodyPr wrap="square">
            <a:spAutoFit/>
          </a:bodyPr>
          <a:lstStyle/>
          <a:p>
            <a:r>
              <a:rPr lang="en-US" dirty="0" smtClean="0"/>
              <a:t>2.5. Creating supportive environments and resilient communities</a:t>
            </a:r>
          </a:p>
          <a:p>
            <a:r>
              <a:rPr lang="en-US" dirty="0" smtClean="0"/>
              <a:t>2.5.3. Summary</a:t>
            </a:r>
          </a:p>
          <a:p>
            <a:r>
              <a:rPr lang="en-US" dirty="0" smtClean="0"/>
              <a:t>Investing in creating supportive environments and resilient communities contributes to specific targets within the SDGs (12):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2409825" y="188640"/>
            <a:ext cx="4324350" cy="1695450"/>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395536" y="2060848"/>
            <a:ext cx="7920880" cy="1304925"/>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3048000" y="3503290"/>
            <a:ext cx="3048000" cy="285750"/>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395536" y="3861048"/>
            <a:ext cx="4705350" cy="304800"/>
          </a:xfrm>
          <a:prstGeom prst="rect">
            <a:avLst/>
          </a:prstGeom>
          <a:noFill/>
          <a:ln w="9525">
            <a:noFill/>
            <a:miter lim="800000"/>
            <a:headEnd/>
            <a:tailEnd/>
          </a:ln>
        </p:spPr>
      </p:pic>
      <p:pic>
        <p:nvPicPr>
          <p:cNvPr id="1034" name="Picture 10"/>
          <p:cNvPicPr>
            <a:picLocks noChangeAspect="1" noChangeArrowheads="1"/>
          </p:cNvPicPr>
          <p:nvPr/>
        </p:nvPicPr>
        <p:blipFill>
          <a:blip r:embed="rId6" cstate="print"/>
          <a:srcRect/>
          <a:stretch>
            <a:fillRect/>
          </a:stretch>
        </p:blipFill>
        <p:spPr bwMode="auto">
          <a:xfrm>
            <a:off x="659854" y="4221088"/>
            <a:ext cx="6648450" cy="457200"/>
          </a:xfrm>
          <a:prstGeom prst="rect">
            <a:avLst/>
          </a:prstGeom>
          <a:noFill/>
          <a:ln w="9525">
            <a:noFill/>
            <a:miter lim="800000"/>
            <a:headEnd/>
            <a:tailEnd/>
          </a:ln>
        </p:spPr>
      </p:pic>
      <p:pic>
        <p:nvPicPr>
          <p:cNvPr id="15" name="Picture 2"/>
          <p:cNvPicPr>
            <a:picLocks noChangeAspect="1" noChangeArrowheads="1"/>
          </p:cNvPicPr>
          <p:nvPr/>
        </p:nvPicPr>
        <p:blipFill>
          <a:blip r:embed="rId7" cstate="print"/>
          <a:srcRect/>
          <a:stretch>
            <a:fillRect/>
          </a:stretch>
        </p:blipFill>
        <p:spPr bwMode="auto">
          <a:xfrm>
            <a:off x="1053802" y="4797152"/>
            <a:ext cx="6686550" cy="523875"/>
          </a:xfrm>
          <a:prstGeom prst="rect">
            <a:avLst/>
          </a:prstGeom>
          <a:noFill/>
          <a:ln w="9525">
            <a:noFill/>
            <a:miter lim="800000"/>
            <a:headEnd/>
            <a:tailEnd/>
          </a:ln>
        </p:spPr>
      </p:pic>
      <p:pic>
        <p:nvPicPr>
          <p:cNvPr id="16" name="Picture 4"/>
          <p:cNvPicPr>
            <a:picLocks noChangeAspect="1" noChangeArrowheads="1"/>
          </p:cNvPicPr>
          <p:nvPr/>
        </p:nvPicPr>
        <p:blipFill>
          <a:blip r:embed="rId8" cstate="print"/>
          <a:srcRect/>
          <a:stretch>
            <a:fillRect/>
          </a:stretch>
        </p:blipFill>
        <p:spPr bwMode="auto">
          <a:xfrm>
            <a:off x="1403648" y="5413598"/>
            <a:ext cx="5486400" cy="247650"/>
          </a:xfrm>
          <a:prstGeom prst="rect">
            <a:avLst/>
          </a:prstGeom>
          <a:noFill/>
          <a:ln w="9525">
            <a:noFill/>
            <a:miter lim="800000"/>
            <a:headEnd/>
            <a:tailEnd/>
          </a:ln>
        </p:spPr>
      </p:pic>
      <p:pic>
        <p:nvPicPr>
          <p:cNvPr id="17" name="Picture 5"/>
          <p:cNvPicPr>
            <a:picLocks noChangeAspect="1" noChangeArrowheads="1"/>
          </p:cNvPicPr>
          <p:nvPr/>
        </p:nvPicPr>
        <p:blipFill>
          <a:blip r:embed="rId9" cstate="print"/>
          <a:srcRect/>
          <a:stretch>
            <a:fillRect/>
          </a:stretch>
        </p:blipFill>
        <p:spPr bwMode="auto">
          <a:xfrm>
            <a:off x="2105769" y="5850979"/>
            <a:ext cx="3762375" cy="3143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44624"/>
            <a:ext cx="9210675" cy="2647950"/>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1115616" y="2924944"/>
            <a:ext cx="2543175" cy="342900"/>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1078235" y="3393182"/>
            <a:ext cx="3133725" cy="323850"/>
          </a:xfrm>
          <a:prstGeom prst="rect">
            <a:avLst/>
          </a:prstGeom>
          <a:noFill/>
          <a:ln w="9525">
            <a:noFill/>
            <a:miter lim="800000"/>
            <a:headEnd/>
            <a:tailEnd/>
          </a:ln>
        </p:spPr>
      </p:pic>
      <p:pic>
        <p:nvPicPr>
          <p:cNvPr id="3079" name="Picture 7"/>
          <p:cNvPicPr>
            <a:picLocks noChangeAspect="1" noChangeArrowheads="1"/>
          </p:cNvPicPr>
          <p:nvPr/>
        </p:nvPicPr>
        <p:blipFill>
          <a:blip r:embed="rId5" cstate="print"/>
          <a:srcRect/>
          <a:stretch>
            <a:fillRect/>
          </a:stretch>
        </p:blipFill>
        <p:spPr bwMode="auto">
          <a:xfrm>
            <a:off x="1043608" y="3789040"/>
            <a:ext cx="2867025" cy="323850"/>
          </a:xfrm>
          <a:prstGeom prst="rect">
            <a:avLst/>
          </a:prstGeom>
          <a:noFill/>
          <a:ln w="9525">
            <a:noFill/>
            <a:miter lim="800000"/>
            <a:headEnd/>
            <a:tailEnd/>
          </a:ln>
        </p:spPr>
      </p:pic>
      <p:pic>
        <p:nvPicPr>
          <p:cNvPr id="3080" name="Picture 8"/>
          <p:cNvPicPr>
            <a:picLocks noChangeAspect="1" noChangeArrowheads="1"/>
          </p:cNvPicPr>
          <p:nvPr/>
        </p:nvPicPr>
        <p:blipFill>
          <a:blip r:embed="rId6" cstate="print"/>
          <a:srcRect/>
          <a:stretch>
            <a:fillRect/>
          </a:stretch>
        </p:blipFill>
        <p:spPr bwMode="auto">
          <a:xfrm>
            <a:off x="1070198" y="4641701"/>
            <a:ext cx="5734050" cy="371475"/>
          </a:xfrm>
          <a:prstGeom prst="rect">
            <a:avLst/>
          </a:prstGeom>
          <a:noFill/>
          <a:ln w="9525">
            <a:noFill/>
            <a:miter lim="800000"/>
            <a:headEnd/>
            <a:tailEnd/>
          </a:ln>
        </p:spPr>
      </p:pic>
      <p:pic>
        <p:nvPicPr>
          <p:cNvPr id="3081" name="Picture 9"/>
          <p:cNvPicPr>
            <a:picLocks noChangeAspect="1" noChangeArrowheads="1"/>
          </p:cNvPicPr>
          <p:nvPr/>
        </p:nvPicPr>
        <p:blipFill>
          <a:blip r:embed="rId7" cstate="print"/>
          <a:srcRect/>
          <a:stretch>
            <a:fillRect/>
          </a:stretch>
        </p:blipFill>
        <p:spPr bwMode="auto">
          <a:xfrm>
            <a:off x="1115616" y="4194795"/>
            <a:ext cx="3743325" cy="3143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28</a:t>
            </a:fld>
            <a:endParaRPr lang="it-IT"/>
          </a:p>
        </p:txBody>
      </p:sp>
      <p:sp>
        <p:nvSpPr>
          <p:cNvPr id="40962" name="AutoShape 2" descr="Risultati immagini per a roadmap for implementing the 2030 agenda"/>
          <p:cNvSpPr>
            <a:spLocks noChangeAspect="1" noChangeArrowheads="1"/>
          </p:cNvSpPr>
          <p:nvPr/>
        </p:nvSpPr>
        <p:spPr bwMode="auto">
          <a:xfrm>
            <a:off x="155575" y="-2185988"/>
            <a:ext cx="6076950" cy="4562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64" name="AutoShape 4" descr="Immagine correlata"/>
          <p:cNvSpPr>
            <a:spLocks noChangeAspect="1" noChangeArrowheads="1"/>
          </p:cNvSpPr>
          <p:nvPr/>
        </p:nvSpPr>
        <p:spPr bwMode="auto">
          <a:xfrm>
            <a:off x="155575" y="-1638300"/>
            <a:ext cx="6076950" cy="34194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66" name="AutoShape 6" descr="PARTNERSHIPS&#10;Health 2020&#10;• improve health for all and reduce health inequalities, and&#10;• improve leadership and participa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68" name="AutoShape 8" descr="Risultati immagini per sdg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70" name="AutoShape 10" descr="Risultati immagini per sdg 1"/>
          <p:cNvSpPr>
            <a:spLocks noChangeAspect="1" noChangeArrowheads="1"/>
          </p:cNvSpPr>
          <p:nvPr/>
        </p:nvSpPr>
        <p:spPr bwMode="auto">
          <a:xfrm>
            <a:off x="155575" y="-2613025"/>
            <a:ext cx="5457825" cy="5457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72" name="AutoShape 12" descr="Risultati immagini per sdg 1"/>
          <p:cNvSpPr>
            <a:spLocks noChangeAspect="1" noChangeArrowheads="1"/>
          </p:cNvSpPr>
          <p:nvPr/>
        </p:nvSpPr>
        <p:spPr bwMode="auto">
          <a:xfrm>
            <a:off x="155575" y="-2613025"/>
            <a:ext cx="5457825" cy="5457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74" name="AutoShape 14" descr="Risultati immagini per sdg 1"/>
          <p:cNvSpPr>
            <a:spLocks noChangeAspect="1" noChangeArrowheads="1"/>
          </p:cNvSpPr>
          <p:nvPr/>
        </p:nvSpPr>
        <p:spPr bwMode="auto">
          <a:xfrm>
            <a:off x="155575" y="-2125663"/>
            <a:ext cx="4438650" cy="44386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76" name="AutoShape 16" descr="Risultati immagini per sdg 1"/>
          <p:cNvSpPr>
            <a:spLocks noChangeAspect="1" noChangeArrowheads="1"/>
          </p:cNvSpPr>
          <p:nvPr/>
        </p:nvSpPr>
        <p:spPr bwMode="auto">
          <a:xfrm>
            <a:off x="155575" y="-2125663"/>
            <a:ext cx="4438650" cy="44386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78" name="AutoShape 18" descr="Risultati immagini per sd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1" name="CasellaDiTesto 30"/>
          <p:cNvSpPr txBox="1"/>
          <p:nvPr/>
        </p:nvSpPr>
        <p:spPr>
          <a:xfrm>
            <a:off x="1043608" y="2132856"/>
            <a:ext cx="2304256" cy="369332"/>
          </a:xfrm>
          <a:prstGeom prst="rect">
            <a:avLst/>
          </a:prstGeom>
          <a:noFill/>
        </p:spPr>
        <p:txBody>
          <a:bodyPr wrap="square" rtlCol="0">
            <a:spAutoFit/>
          </a:bodyPr>
          <a:lstStyle/>
          <a:p>
            <a:r>
              <a:rPr lang="it-IT" dirty="0" smtClean="0"/>
              <a:t>Partnership </a:t>
            </a:r>
            <a:r>
              <a:rPr lang="it-IT" dirty="0" err="1" smtClean="0"/>
              <a:t>for</a:t>
            </a:r>
            <a:r>
              <a:rPr lang="it-IT" dirty="0" smtClean="0"/>
              <a:t> </a:t>
            </a:r>
            <a:r>
              <a:rPr lang="it-IT" dirty="0" err="1" smtClean="0"/>
              <a:t>health</a:t>
            </a:r>
            <a:endParaRPr lang="it-IT" dirty="0"/>
          </a:p>
        </p:txBody>
      </p:sp>
      <p:sp>
        <p:nvSpPr>
          <p:cNvPr id="34" name="CasellaDiTesto 33"/>
          <p:cNvSpPr txBox="1"/>
          <p:nvPr/>
        </p:nvSpPr>
        <p:spPr>
          <a:xfrm>
            <a:off x="395536" y="4499828"/>
            <a:ext cx="3231976" cy="369332"/>
          </a:xfrm>
          <a:prstGeom prst="rect">
            <a:avLst/>
          </a:prstGeom>
          <a:noFill/>
        </p:spPr>
        <p:txBody>
          <a:bodyPr wrap="square" rtlCol="0">
            <a:spAutoFit/>
          </a:bodyPr>
          <a:lstStyle/>
          <a:p>
            <a:r>
              <a:rPr lang="it-IT" dirty="0" err="1" smtClean="0"/>
              <a:t>Improving</a:t>
            </a:r>
            <a:r>
              <a:rPr lang="it-IT" dirty="0" smtClean="0"/>
              <a:t> </a:t>
            </a:r>
            <a:r>
              <a:rPr lang="it-IT" dirty="0" err="1" smtClean="0"/>
              <a:t>access</a:t>
            </a:r>
            <a:r>
              <a:rPr lang="it-IT" dirty="0" smtClean="0"/>
              <a:t> </a:t>
            </a:r>
            <a:r>
              <a:rPr lang="it-IT" dirty="0" err="1" smtClean="0"/>
              <a:t>to</a:t>
            </a:r>
            <a:r>
              <a:rPr lang="it-IT" dirty="0" smtClean="0"/>
              <a:t> medicine</a:t>
            </a:r>
            <a:endParaRPr lang="it-IT" dirty="0"/>
          </a:p>
        </p:txBody>
      </p:sp>
      <p:sp>
        <p:nvSpPr>
          <p:cNvPr id="35" name="CasellaDiTesto 34"/>
          <p:cNvSpPr txBox="1"/>
          <p:nvPr/>
        </p:nvSpPr>
        <p:spPr>
          <a:xfrm>
            <a:off x="107504" y="476672"/>
            <a:ext cx="3871664" cy="369332"/>
          </a:xfrm>
          <a:prstGeom prst="rect">
            <a:avLst/>
          </a:prstGeom>
          <a:noFill/>
        </p:spPr>
        <p:txBody>
          <a:bodyPr wrap="square" rtlCol="0">
            <a:spAutoFit/>
          </a:bodyPr>
          <a:lstStyle/>
          <a:p>
            <a:r>
              <a:rPr lang="it-IT" dirty="0" err="1" smtClean="0"/>
              <a:t>Towards</a:t>
            </a:r>
            <a:r>
              <a:rPr lang="it-IT" dirty="0" smtClean="0"/>
              <a:t> a </a:t>
            </a:r>
            <a:r>
              <a:rPr lang="it-IT" dirty="0" err="1" smtClean="0"/>
              <a:t>sustainable</a:t>
            </a:r>
            <a:r>
              <a:rPr lang="it-IT" dirty="0" smtClean="0"/>
              <a:t> </a:t>
            </a:r>
            <a:r>
              <a:rPr lang="it-IT" dirty="0" err="1" smtClean="0"/>
              <a:t>health</a:t>
            </a:r>
            <a:r>
              <a:rPr lang="it-IT" dirty="0" smtClean="0"/>
              <a:t> </a:t>
            </a:r>
            <a:r>
              <a:rPr lang="it-IT" dirty="0" err="1" smtClean="0"/>
              <a:t>workforce</a:t>
            </a:r>
            <a:endParaRPr lang="it-IT" dirty="0"/>
          </a:p>
        </p:txBody>
      </p:sp>
      <p:sp>
        <p:nvSpPr>
          <p:cNvPr id="36" name="CasellaDiTesto 35"/>
          <p:cNvSpPr txBox="1"/>
          <p:nvPr/>
        </p:nvSpPr>
        <p:spPr>
          <a:xfrm>
            <a:off x="3589040" y="1556792"/>
            <a:ext cx="5663480" cy="369332"/>
          </a:xfrm>
          <a:prstGeom prst="rect">
            <a:avLst/>
          </a:prstGeom>
          <a:noFill/>
        </p:spPr>
        <p:txBody>
          <a:bodyPr wrap="square" rtlCol="0">
            <a:spAutoFit/>
          </a:bodyPr>
          <a:lstStyle/>
          <a:p>
            <a:r>
              <a:rPr lang="it-IT" dirty="0" err="1" smtClean="0"/>
              <a:t>Implementation</a:t>
            </a:r>
            <a:r>
              <a:rPr lang="it-IT" dirty="0" smtClean="0"/>
              <a:t> </a:t>
            </a:r>
            <a:r>
              <a:rPr lang="it-IT" dirty="0" err="1" smtClean="0"/>
              <a:t>of</a:t>
            </a:r>
            <a:r>
              <a:rPr lang="it-IT" dirty="0" smtClean="0"/>
              <a:t> International </a:t>
            </a:r>
            <a:r>
              <a:rPr lang="it-IT" dirty="0" err="1" smtClean="0"/>
              <a:t>Health</a:t>
            </a:r>
            <a:r>
              <a:rPr lang="it-IT" dirty="0" smtClean="0"/>
              <a:t> </a:t>
            </a:r>
            <a:r>
              <a:rPr lang="it-IT" dirty="0" err="1" smtClean="0"/>
              <a:t>Regulations</a:t>
            </a:r>
            <a:r>
              <a:rPr lang="it-IT" dirty="0" smtClean="0"/>
              <a:t> (IHR)</a:t>
            </a:r>
            <a:endParaRPr lang="it-IT" dirty="0"/>
          </a:p>
        </p:txBody>
      </p:sp>
      <p:sp>
        <p:nvSpPr>
          <p:cNvPr id="37" name="CasellaDiTesto 36"/>
          <p:cNvSpPr txBox="1"/>
          <p:nvPr/>
        </p:nvSpPr>
        <p:spPr>
          <a:xfrm>
            <a:off x="4669160" y="4509120"/>
            <a:ext cx="5663480" cy="369332"/>
          </a:xfrm>
          <a:prstGeom prst="rect">
            <a:avLst/>
          </a:prstGeom>
          <a:noFill/>
        </p:spPr>
        <p:txBody>
          <a:bodyPr wrap="square" rtlCol="0">
            <a:spAutoFit/>
          </a:bodyPr>
          <a:lstStyle/>
          <a:p>
            <a:r>
              <a:rPr lang="it-IT" dirty="0" smtClean="0"/>
              <a:t>WHO work on </a:t>
            </a:r>
            <a:r>
              <a:rPr lang="it-IT" dirty="0" err="1" smtClean="0"/>
              <a:t>outbreaks</a:t>
            </a:r>
            <a:r>
              <a:rPr lang="it-IT" dirty="0" smtClean="0"/>
              <a:t> and </a:t>
            </a:r>
            <a:r>
              <a:rPr lang="it-IT" dirty="0" err="1" smtClean="0"/>
              <a:t>emergencies</a:t>
            </a:r>
            <a:endParaRPr lang="it-IT" dirty="0"/>
          </a:p>
        </p:txBody>
      </p:sp>
      <p:sp>
        <p:nvSpPr>
          <p:cNvPr id="38" name="CasellaDiTesto 37"/>
          <p:cNvSpPr txBox="1"/>
          <p:nvPr/>
        </p:nvSpPr>
        <p:spPr>
          <a:xfrm>
            <a:off x="35496" y="3203684"/>
            <a:ext cx="5663480" cy="369332"/>
          </a:xfrm>
          <a:prstGeom prst="rect">
            <a:avLst/>
          </a:prstGeom>
          <a:noFill/>
        </p:spPr>
        <p:txBody>
          <a:bodyPr wrap="square" rtlCol="0">
            <a:spAutoFit/>
          </a:bodyPr>
          <a:lstStyle/>
          <a:p>
            <a:r>
              <a:rPr lang="it-IT" dirty="0" err="1" smtClean="0"/>
              <a:t>Sustainable</a:t>
            </a:r>
            <a:r>
              <a:rPr lang="it-IT" dirty="0" smtClean="0"/>
              <a:t> </a:t>
            </a:r>
            <a:r>
              <a:rPr lang="it-IT" dirty="0" err="1" smtClean="0"/>
              <a:t>choices</a:t>
            </a:r>
            <a:r>
              <a:rPr lang="it-IT" dirty="0" smtClean="0"/>
              <a:t> </a:t>
            </a:r>
            <a:r>
              <a:rPr lang="it-IT" dirty="0" err="1" smtClean="0"/>
              <a:t>for</a:t>
            </a:r>
            <a:r>
              <a:rPr lang="it-IT" dirty="0" smtClean="0"/>
              <a:t> </a:t>
            </a:r>
            <a:r>
              <a:rPr lang="it-IT" dirty="0" err="1" smtClean="0"/>
              <a:t>better</a:t>
            </a:r>
            <a:r>
              <a:rPr lang="it-IT" dirty="0" smtClean="0"/>
              <a:t> </a:t>
            </a:r>
            <a:r>
              <a:rPr lang="it-IT" dirty="0" err="1" smtClean="0"/>
              <a:t>environment</a:t>
            </a:r>
            <a:r>
              <a:rPr lang="it-IT" dirty="0" smtClean="0"/>
              <a:t> and </a:t>
            </a:r>
            <a:r>
              <a:rPr lang="it-IT" dirty="0" err="1" smtClean="0"/>
              <a:t>health</a:t>
            </a:r>
            <a:endParaRPr lang="it-IT" dirty="0"/>
          </a:p>
        </p:txBody>
      </p:sp>
      <p:sp>
        <p:nvSpPr>
          <p:cNvPr id="39" name="CasellaDiTesto 38"/>
          <p:cNvSpPr txBox="1"/>
          <p:nvPr/>
        </p:nvSpPr>
        <p:spPr>
          <a:xfrm>
            <a:off x="179512" y="5805264"/>
            <a:ext cx="5663480" cy="369332"/>
          </a:xfrm>
          <a:prstGeom prst="rect">
            <a:avLst/>
          </a:prstGeom>
          <a:noFill/>
        </p:spPr>
        <p:txBody>
          <a:bodyPr wrap="square" rtlCol="0">
            <a:spAutoFit/>
          </a:bodyPr>
          <a:lstStyle/>
          <a:p>
            <a:r>
              <a:rPr lang="it-IT" dirty="0" err="1" smtClean="0"/>
              <a:t>Tackling</a:t>
            </a:r>
            <a:r>
              <a:rPr lang="it-IT" dirty="0" smtClean="0"/>
              <a:t> </a:t>
            </a:r>
            <a:r>
              <a:rPr lang="it-IT" dirty="0" err="1" smtClean="0"/>
              <a:t>NCDs</a:t>
            </a:r>
            <a:r>
              <a:rPr lang="it-IT" dirty="0" smtClean="0"/>
              <a:t> and </a:t>
            </a:r>
            <a:r>
              <a:rPr lang="it-IT" dirty="0" err="1" smtClean="0"/>
              <a:t>their</a:t>
            </a:r>
            <a:r>
              <a:rPr lang="it-IT" dirty="0" smtClean="0"/>
              <a:t> </a:t>
            </a:r>
            <a:r>
              <a:rPr lang="it-IT" dirty="0" err="1" smtClean="0"/>
              <a:t>risk</a:t>
            </a:r>
            <a:r>
              <a:rPr lang="it-IT" dirty="0" smtClean="0"/>
              <a:t> </a:t>
            </a:r>
            <a:r>
              <a:rPr lang="it-IT" dirty="0" err="1" smtClean="0"/>
              <a:t>factor</a:t>
            </a:r>
            <a:endParaRPr lang="it-IT" dirty="0"/>
          </a:p>
        </p:txBody>
      </p:sp>
      <p:sp>
        <p:nvSpPr>
          <p:cNvPr id="40" name="CasellaDiTesto 39"/>
          <p:cNvSpPr txBox="1"/>
          <p:nvPr/>
        </p:nvSpPr>
        <p:spPr>
          <a:xfrm>
            <a:off x="0" y="44624"/>
            <a:ext cx="8208912" cy="369332"/>
          </a:xfrm>
          <a:prstGeom prst="rect">
            <a:avLst/>
          </a:prstGeom>
          <a:noFill/>
        </p:spPr>
        <p:txBody>
          <a:bodyPr wrap="square" rtlCol="0">
            <a:spAutoFit/>
          </a:bodyPr>
          <a:lstStyle/>
          <a:p>
            <a:r>
              <a:rPr lang="it-IT" b="1" dirty="0" err="1" smtClean="0"/>
              <a:t>European</a:t>
            </a:r>
            <a:r>
              <a:rPr lang="it-IT" b="1" dirty="0" smtClean="0"/>
              <a:t> </a:t>
            </a:r>
            <a:r>
              <a:rPr lang="it-IT" b="1" dirty="0" err="1" smtClean="0"/>
              <a:t>Health</a:t>
            </a:r>
            <a:r>
              <a:rPr lang="it-IT" b="1" dirty="0" smtClean="0"/>
              <a:t> </a:t>
            </a:r>
            <a:r>
              <a:rPr lang="it-IT" b="1" dirty="0" err="1" smtClean="0"/>
              <a:t>priorities</a:t>
            </a:r>
            <a:r>
              <a:rPr lang="it-IT" b="1" dirty="0" smtClean="0"/>
              <a:t>: 67° </a:t>
            </a:r>
            <a:r>
              <a:rPr lang="it-IT" b="1" dirty="0" err="1" smtClean="0"/>
              <a:t>session</a:t>
            </a:r>
            <a:r>
              <a:rPr lang="it-IT" b="1" dirty="0" smtClean="0"/>
              <a:t> WHO </a:t>
            </a:r>
            <a:r>
              <a:rPr lang="it-IT" b="1" dirty="0" err="1" smtClean="0"/>
              <a:t>Regional</a:t>
            </a:r>
            <a:r>
              <a:rPr lang="it-IT" b="1" dirty="0" smtClean="0"/>
              <a:t> </a:t>
            </a:r>
            <a:r>
              <a:rPr lang="it-IT" b="1" dirty="0" err="1" smtClean="0"/>
              <a:t>Committee</a:t>
            </a:r>
            <a:r>
              <a:rPr lang="it-IT" b="1" dirty="0" smtClean="0"/>
              <a:t> </a:t>
            </a:r>
            <a:r>
              <a:rPr lang="it-IT" b="1" dirty="0" err="1" smtClean="0"/>
              <a:t>for</a:t>
            </a:r>
            <a:r>
              <a:rPr lang="it-IT" b="1" dirty="0" smtClean="0"/>
              <a:t> </a:t>
            </a:r>
            <a:r>
              <a:rPr lang="it-IT" b="1" dirty="0" err="1" smtClean="0"/>
              <a:t>Europe</a:t>
            </a:r>
            <a:endParaRPr lang="it-IT" b="1" dirty="0"/>
          </a:p>
        </p:txBody>
      </p:sp>
      <p:pic>
        <p:nvPicPr>
          <p:cNvPr id="42" name="Picture 30" descr="05"/>
          <p:cNvPicPr>
            <a:picLocks noChangeAspect="1" noChangeArrowheads="1"/>
          </p:cNvPicPr>
          <p:nvPr/>
        </p:nvPicPr>
        <p:blipFill>
          <a:blip r:embed="rId2" cstate="print"/>
          <a:srcRect/>
          <a:stretch>
            <a:fillRect/>
          </a:stretch>
        </p:blipFill>
        <p:spPr bwMode="auto">
          <a:xfrm>
            <a:off x="1259632" y="4780756"/>
            <a:ext cx="592460" cy="592460"/>
          </a:xfrm>
          <a:prstGeom prst="rect">
            <a:avLst/>
          </a:prstGeom>
          <a:noFill/>
        </p:spPr>
      </p:pic>
      <p:pic>
        <p:nvPicPr>
          <p:cNvPr id="43" name="Picture 40" descr="10"/>
          <p:cNvPicPr>
            <a:picLocks noChangeAspect="1" noChangeArrowheads="1"/>
          </p:cNvPicPr>
          <p:nvPr/>
        </p:nvPicPr>
        <p:blipFill>
          <a:blip r:embed="rId3" cstate="print"/>
          <a:srcRect/>
          <a:stretch>
            <a:fillRect/>
          </a:stretch>
        </p:blipFill>
        <p:spPr bwMode="auto">
          <a:xfrm>
            <a:off x="1907704" y="4797152"/>
            <a:ext cx="576064" cy="576064"/>
          </a:xfrm>
          <a:prstGeom prst="rect">
            <a:avLst/>
          </a:prstGeom>
          <a:noFill/>
        </p:spPr>
      </p:pic>
      <p:pic>
        <p:nvPicPr>
          <p:cNvPr id="44" name="Picture 54" descr="17"/>
          <p:cNvPicPr>
            <a:picLocks noChangeAspect="1" noChangeArrowheads="1"/>
          </p:cNvPicPr>
          <p:nvPr/>
        </p:nvPicPr>
        <p:blipFill>
          <a:blip r:embed="rId4" cstate="print"/>
          <a:srcRect/>
          <a:stretch>
            <a:fillRect/>
          </a:stretch>
        </p:blipFill>
        <p:spPr bwMode="auto">
          <a:xfrm>
            <a:off x="2555776" y="4797152"/>
            <a:ext cx="576064" cy="576064"/>
          </a:xfrm>
          <a:prstGeom prst="rect">
            <a:avLst/>
          </a:prstGeom>
          <a:noFill/>
        </p:spPr>
      </p:pic>
      <p:pic>
        <p:nvPicPr>
          <p:cNvPr id="45" name="Picture 26" descr="03"/>
          <p:cNvPicPr>
            <a:picLocks noChangeAspect="1" noChangeArrowheads="1"/>
          </p:cNvPicPr>
          <p:nvPr/>
        </p:nvPicPr>
        <p:blipFill>
          <a:blip r:embed="rId5" cstate="print"/>
          <a:srcRect/>
          <a:stretch>
            <a:fillRect/>
          </a:stretch>
        </p:blipFill>
        <p:spPr bwMode="auto">
          <a:xfrm>
            <a:off x="1531268" y="2420888"/>
            <a:ext cx="592460" cy="592460"/>
          </a:xfrm>
          <a:prstGeom prst="rect">
            <a:avLst/>
          </a:prstGeom>
          <a:noFill/>
        </p:spPr>
      </p:pic>
      <p:pic>
        <p:nvPicPr>
          <p:cNvPr id="47" name="Picture 26" descr="03"/>
          <p:cNvPicPr>
            <a:picLocks noChangeAspect="1" noChangeArrowheads="1"/>
          </p:cNvPicPr>
          <p:nvPr/>
        </p:nvPicPr>
        <p:blipFill>
          <a:blip r:embed="rId5" cstate="print"/>
          <a:srcRect/>
          <a:stretch>
            <a:fillRect/>
          </a:stretch>
        </p:blipFill>
        <p:spPr bwMode="auto">
          <a:xfrm>
            <a:off x="611560" y="4797152"/>
            <a:ext cx="576064" cy="576064"/>
          </a:xfrm>
          <a:prstGeom prst="rect">
            <a:avLst/>
          </a:prstGeom>
          <a:noFill/>
        </p:spPr>
      </p:pic>
      <p:pic>
        <p:nvPicPr>
          <p:cNvPr id="48" name="Picture 54" descr="17"/>
          <p:cNvPicPr>
            <a:picLocks noChangeAspect="1" noChangeArrowheads="1"/>
          </p:cNvPicPr>
          <p:nvPr/>
        </p:nvPicPr>
        <p:blipFill>
          <a:blip r:embed="rId4" cstate="print"/>
          <a:srcRect/>
          <a:stretch>
            <a:fillRect/>
          </a:stretch>
        </p:blipFill>
        <p:spPr bwMode="auto">
          <a:xfrm>
            <a:off x="2195736" y="2420888"/>
            <a:ext cx="576064" cy="576064"/>
          </a:xfrm>
          <a:prstGeom prst="rect">
            <a:avLst/>
          </a:prstGeom>
          <a:noFill/>
        </p:spPr>
      </p:pic>
      <p:pic>
        <p:nvPicPr>
          <p:cNvPr id="49" name="Picture 22" descr="01"/>
          <p:cNvPicPr>
            <a:picLocks noChangeAspect="1" noChangeArrowheads="1"/>
          </p:cNvPicPr>
          <p:nvPr/>
        </p:nvPicPr>
        <p:blipFill>
          <a:blip r:embed="rId6" cstate="print"/>
          <a:srcRect/>
          <a:stretch>
            <a:fillRect/>
          </a:stretch>
        </p:blipFill>
        <p:spPr bwMode="auto">
          <a:xfrm>
            <a:off x="179512" y="836712"/>
            <a:ext cx="648072" cy="648072"/>
          </a:xfrm>
          <a:prstGeom prst="rect">
            <a:avLst/>
          </a:prstGeom>
          <a:noFill/>
        </p:spPr>
      </p:pic>
      <p:pic>
        <p:nvPicPr>
          <p:cNvPr id="50" name="Picture 26" descr="03"/>
          <p:cNvPicPr>
            <a:picLocks noChangeAspect="1" noChangeArrowheads="1"/>
          </p:cNvPicPr>
          <p:nvPr/>
        </p:nvPicPr>
        <p:blipFill>
          <a:blip r:embed="rId5" cstate="print"/>
          <a:srcRect/>
          <a:stretch>
            <a:fillRect/>
          </a:stretch>
        </p:blipFill>
        <p:spPr bwMode="auto">
          <a:xfrm>
            <a:off x="899592" y="836712"/>
            <a:ext cx="648072" cy="648072"/>
          </a:xfrm>
          <a:prstGeom prst="rect">
            <a:avLst/>
          </a:prstGeom>
          <a:noFill/>
        </p:spPr>
      </p:pic>
      <p:pic>
        <p:nvPicPr>
          <p:cNvPr id="51" name="Picture 28" descr="04"/>
          <p:cNvPicPr>
            <a:picLocks noChangeAspect="1" noChangeArrowheads="1"/>
          </p:cNvPicPr>
          <p:nvPr/>
        </p:nvPicPr>
        <p:blipFill>
          <a:blip r:embed="rId7" cstate="print"/>
          <a:srcRect/>
          <a:stretch>
            <a:fillRect/>
          </a:stretch>
        </p:blipFill>
        <p:spPr bwMode="auto">
          <a:xfrm>
            <a:off x="1619672" y="836712"/>
            <a:ext cx="648072" cy="648072"/>
          </a:xfrm>
          <a:prstGeom prst="rect">
            <a:avLst/>
          </a:prstGeom>
          <a:noFill/>
        </p:spPr>
      </p:pic>
      <p:pic>
        <p:nvPicPr>
          <p:cNvPr id="52" name="Picture 30" descr="05"/>
          <p:cNvPicPr>
            <a:picLocks noChangeAspect="1" noChangeArrowheads="1"/>
          </p:cNvPicPr>
          <p:nvPr/>
        </p:nvPicPr>
        <p:blipFill>
          <a:blip r:embed="rId2" cstate="print"/>
          <a:srcRect/>
          <a:stretch>
            <a:fillRect/>
          </a:stretch>
        </p:blipFill>
        <p:spPr bwMode="auto">
          <a:xfrm>
            <a:off x="2339752" y="836712"/>
            <a:ext cx="648072" cy="648072"/>
          </a:xfrm>
          <a:prstGeom prst="rect">
            <a:avLst/>
          </a:prstGeom>
          <a:noFill/>
        </p:spPr>
      </p:pic>
      <p:pic>
        <p:nvPicPr>
          <p:cNvPr id="53" name="Picture 40" descr="10"/>
          <p:cNvPicPr>
            <a:picLocks noChangeAspect="1" noChangeArrowheads="1"/>
          </p:cNvPicPr>
          <p:nvPr/>
        </p:nvPicPr>
        <p:blipFill>
          <a:blip r:embed="rId3" cstate="print"/>
          <a:srcRect/>
          <a:stretch>
            <a:fillRect/>
          </a:stretch>
        </p:blipFill>
        <p:spPr bwMode="auto">
          <a:xfrm>
            <a:off x="3707904" y="836712"/>
            <a:ext cx="648072" cy="648072"/>
          </a:xfrm>
          <a:prstGeom prst="rect">
            <a:avLst/>
          </a:prstGeom>
          <a:noFill/>
        </p:spPr>
      </p:pic>
      <p:pic>
        <p:nvPicPr>
          <p:cNvPr id="54" name="Picture 36" descr="08"/>
          <p:cNvPicPr>
            <a:picLocks noChangeAspect="1" noChangeArrowheads="1"/>
          </p:cNvPicPr>
          <p:nvPr/>
        </p:nvPicPr>
        <p:blipFill>
          <a:blip r:embed="rId8" cstate="print"/>
          <a:srcRect/>
          <a:stretch>
            <a:fillRect/>
          </a:stretch>
        </p:blipFill>
        <p:spPr bwMode="auto">
          <a:xfrm>
            <a:off x="3006924" y="836712"/>
            <a:ext cx="628972" cy="628972"/>
          </a:xfrm>
          <a:prstGeom prst="rect">
            <a:avLst/>
          </a:prstGeom>
          <a:noFill/>
        </p:spPr>
      </p:pic>
      <p:pic>
        <p:nvPicPr>
          <p:cNvPr id="55" name="Picture 42" descr="11"/>
          <p:cNvPicPr>
            <a:picLocks noChangeAspect="1" noChangeArrowheads="1"/>
          </p:cNvPicPr>
          <p:nvPr/>
        </p:nvPicPr>
        <p:blipFill>
          <a:blip r:embed="rId9" cstate="print"/>
          <a:srcRect/>
          <a:stretch>
            <a:fillRect/>
          </a:stretch>
        </p:blipFill>
        <p:spPr bwMode="auto">
          <a:xfrm>
            <a:off x="4427984" y="836712"/>
            <a:ext cx="648072" cy="648072"/>
          </a:xfrm>
          <a:prstGeom prst="rect">
            <a:avLst/>
          </a:prstGeom>
          <a:noFill/>
        </p:spPr>
      </p:pic>
      <p:pic>
        <p:nvPicPr>
          <p:cNvPr id="56" name="Picture 54" descr="17"/>
          <p:cNvPicPr>
            <a:picLocks noChangeAspect="1" noChangeArrowheads="1"/>
          </p:cNvPicPr>
          <p:nvPr/>
        </p:nvPicPr>
        <p:blipFill>
          <a:blip r:embed="rId4" cstate="print"/>
          <a:srcRect/>
          <a:stretch>
            <a:fillRect/>
          </a:stretch>
        </p:blipFill>
        <p:spPr bwMode="auto">
          <a:xfrm>
            <a:off x="5139358" y="836712"/>
            <a:ext cx="656778" cy="656778"/>
          </a:xfrm>
          <a:prstGeom prst="rect">
            <a:avLst/>
          </a:prstGeom>
          <a:noFill/>
        </p:spPr>
      </p:pic>
      <p:pic>
        <p:nvPicPr>
          <p:cNvPr id="57" name="Picture 22" descr="01"/>
          <p:cNvPicPr>
            <a:picLocks noChangeAspect="1" noChangeArrowheads="1"/>
          </p:cNvPicPr>
          <p:nvPr/>
        </p:nvPicPr>
        <p:blipFill>
          <a:blip r:embed="rId6" cstate="print"/>
          <a:srcRect/>
          <a:stretch>
            <a:fillRect/>
          </a:stretch>
        </p:blipFill>
        <p:spPr bwMode="auto">
          <a:xfrm>
            <a:off x="4499992" y="1916832"/>
            <a:ext cx="648072" cy="648072"/>
          </a:xfrm>
          <a:prstGeom prst="rect">
            <a:avLst/>
          </a:prstGeom>
          <a:noFill/>
        </p:spPr>
      </p:pic>
      <p:pic>
        <p:nvPicPr>
          <p:cNvPr id="58" name="Picture 26" descr="03"/>
          <p:cNvPicPr>
            <a:picLocks noChangeAspect="1" noChangeArrowheads="1"/>
          </p:cNvPicPr>
          <p:nvPr/>
        </p:nvPicPr>
        <p:blipFill>
          <a:blip r:embed="rId5" cstate="print"/>
          <a:srcRect/>
          <a:stretch>
            <a:fillRect/>
          </a:stretch>
        </p:blipFill>
        <p:spPr bwMode="auto">
          <a:xfrm>
            <a:off x="5220072" y="1916832"/>
            <a:ext cx="648072" cy="648072"/>
          </a:xfrm>
          <a:prstGeom prst="rect">
            <a:avLst/>
          </a:prstGeom>
          <a:noFill/>
        </p:spPr>
      </p:pic>
      <p:pic>
        <p:nvPicPr>
          <p:cNvPr id="59" name="Picture 40" descr="10"/>
          <p:cNvPicPr>
            <a:picLocks noChangeAspect="1" noChangeArrowheads="1"/>
          </p:cNvPicPr>
          <p:nvPr/>
        </p:nvPicPr>
        <p:blipFill>
          <a:blip r:embed="rId3" cstate="print"/>
          <a:srcRect/>
          <a:stretch>
            <a:fillRect/>
          </a:stretch>
        </p:blipFill>
        <p:spPr bwMode="auto">
          <a:xfrm>
            <a:off x="5940152" y="1916832"/>
            <a:ext cx="648072" cy="648072"/>
          </a:xfrm>
          <a:prstGeom prst="rect">
            <a:avLst/>
          </a:prstGeom>
          <a:noFill/>
        </p:spPr>
      </p:pic>
      <p:pic>
        <p:nvPicPr>
          <p:cNvPr id="60" name="Picture 42" descr="11"/>
          <p:cNvPicPr>
            <a:picLocks noChangeAspect="1" noChangeArrowheads="1"/>
          </p:cNvPicPr>
          <p:nvPr/>
        </p:nvPicPr>
        <p:blipFill>
          <a:blip r:embed="rId9" cstate="print"/>
          <a:srcRect/>
          <a:stretch>
            <a:fillRect/>
          </a:stretch>
        </p:blipFill>
        <p:spPr bwMode="auto">
          <a:xfrm>
            <a:off x="6660232" y="1916832"/>
            <a:ext cx="648072" cy="648072"/>
          </a:xfrm>
          <a:prstGeom prst="rect">
            <a:avLst/>
          </a:prstGeom>
          <a:noFill/>
        </p:spPr>
      </p:pic>
      <p:pic>
        <p:nvPicPr>
          <p:cNvPr id="61" name="Picture 46" descr="13"/>
          <p:cNvPicPr>
            <a:picLocks noChangeAspect="1" noChangeArrowheads="1"/>
          </p:cNvPicPr>
          <p:nvPr/>
        </p:nvPicPr>
        <p:blipFill>
          <a:blip r:embed="rId10" cstate="print"/>
          <a:srcRect/>
          <a:stretch>
            <a:fillRect/>
          </a:stretch>
        </p:blipFill>
        <p:spPr bwMode="auto">
          <a:xfrm>
            <a:off x="7380312" y="1916832"/>
            <a:ext cx="648072" cy="648072"/>
          </a:xfrm>
          <a:prstGeom prst="rect">
            <a:avLst/>
          </a:prstGeom>
          <a:noFill/>
        </p:spPr>
      </p:pic>
      <p:pic>
        <p:nvPicPr>
          <p:cNvPr id="62" name="Picture 52" descr="16"/>
          <p:cNvPicPr>
            <a:picLocks noChangeAspect="1" noChangeArrowheads="1"/>
          </p:cNvPicPr>
          <p:nvPr/>
        </p:nvPicPr>
        <p:blipFill>
          <a:blip r:embed="rId11" cstate="print"/>
          <a:srcRect/>
          <a:stretch>
            <a:fillRect/>
          </a:stretch>
        </p:blipFill>
        <p:spPr bwMode="auto">
          <a:xfrm>
            <a:off x="8100392" y="1916832"/>
            <a:ext cx="648072" cy="648072"/>
          </a:xfrm>
          <a:prstGeom prst="rect">
            <a:avLst/>
          </a:prstGeom>
          <a:noFill/>
        </p:spPr>
      </p:pic>
      <p:pic>
        <p:nvPicPr>
          <p:cNvPr id="63" name="Picture 22" descr="01"/>
          <p:cNvPicPr>
            <a:picLocks noChangeAspect="1" noChangeArrowheads="1"/>
          </p:cNvPicPr>
          <p:nvPr/>
        </p:nvPicPr>
        <p:blipFill>
          <a:blip r:embed="rId6" cstate="print"/>
          <a:srcRect/>
          <a:stretch>
            <a:fillRect/>
          </a:stretch>
        </p:blipFill>
        <p:spPr bwMode="auto">
          <a:xfrm>
            <a:off x="4788024" y="4797152"/>
            <a:ext cx="648072" cy="648072"/>
          </a:xfrm>
          <a:prstGeom prst="rect">
            <a:avLst/>
          </a:prstGeom>
          <a:noFill/>
        </p:spPr>
      </p:pic>
      <p:pic>
        <p:nvPicPr>
          <p:cNvPr id="64" name="Picture 26" descr="03"/>
          <p:cNvPicPr>
            <a:picLocks noChangeAspect="1" noChangeArrowheads="1"/>
          </p:cNvPicPr>
          <p:nvPr/>
        </p:nvPicPr>
        <p:blipFill>
          <a:blip r:embed="rId5" cstate="print"/>
          <a:srcRect/>
          <a:stretch>
            <a:fillRect/>
          </a:stretch>
        </p:blipFill>
        <p:spPr bwMode="auto">
          <a:xfrm>
            <a:off x="5508104" y="4797152"/>
            <a:ext cx="648072" cy="648072"/>
          </a:xfrm>
          <a:prstGeom prst="rect">
            <a:avLst/>
          </a:prstGeom>
          <a:noFill/>
        </p:spPr>
      </p:pic>
      <p:pic>
        <p:nvPicPr>
          <p:cNvPr id="65" name="Picture 40" descr="10"/>
          <p:cNvPicPr>
            <a:picLocks noChangeAspect="1" noChangeArrowheads="1"/>
          </p:cNvPicPr>
          <p:nvPr/>
        </p:nvPicPr>
        <p:blipFill>
          <a:blip r:embed="rId3" cstate="print"/>
          <a:srcRect/>
          <a:stretch>
            <a:fillRect/>
          </a:stretch>
        </p:blipFill>
        <p:spPr bwMode="auto">
          <a:xfrm>
            <a:off x="6228184" y="4797152"/>
            <a:ext cx="648072" cy="648072"/>
          </a:xfrm>
          <a:prstGeom prst="rect">
            <a:avLst/>
          </a:prstGeom>
          <a:noFill/>
        </p:spPr>
      </p:pic>
      <p:pic>
        <p:nvPicPr>
          <p:cNvPr id="66" name="Picture 42" descr="11"/>
          <p:cNvPicPr>
            <a:picLocks noChangeAspect="1" noChangeArrowheads="1"/>
          </p:cNvPicPr>
          <p:nvPr/>
        </p:nvPicPr>
        <p:blipFill>
          <a:blip r:embed="rId9" cstate="print"/>
          <a:srcRect/>
          <a:stretch>
            <a:fillRect/>
          </a:stretch>
        </p:blipFill>
        <p:spPr bwMode="auto">
          <a:xfrm>
            <a:off x="6948264" y="4797152"/>
            <a:ext cx="648072" cy="648072"/>
          </a:xfrm>
          <a:prstGeom prst="rect">
            <a:avLst/>
          </a:prstGeom>
          <a:noFill/>
        </p:spPr>
      </p:pic>
      <p:pic>
        <p:nvPicPr>
          <p:cNvPr id="67" name="Picture 46" descr="13"/>
          <p:cNvPicPr>
            <a:picLocks noChangeAspect="1" noChangeArrowheads="1"/>
          </p:cNvPicPr>
          <p:nvPr/>
        </p:nvPicPr>
        <p:blipFill>
          <a:blip r:embed="rId10" cstate="print"/>
          <a:srcRect/>
          <a:stretch>
            <a:fillRect/>
          </a:stretch>
        </p:blipFill>
        <p:spPr bwMode="auto">
          <a:xfrm>
            <a:off x="7668344" y="4797152"/>
            <a:ext cx="648072" cy="648072"/>
          </a:xfrm>
          <a:prstGeom prst="rect">
            <a:avLst/>
          </a:prstGeom>
          <a:noFill/>
        </p:spPr>
      </p:pic>
      <p:pic>
        <p:nvPicPr>
          <p:cNvPr id="68" name="Picture 52" descr="16"/>
          <p:cNvPicPr>
            <a:picLocks noChangeAspect="1" noChangeArrowheads="1"/>
          </p:cNvPicPr>
          <p:nvPr/>
        </p:nvPicPr>
        <p:blipFill>
          <a:blip r:embed="rId11" cstate="print"/>
          <a:srcRect/>
          <a:stretch>
            <a:fillRect/>
          </a:stretch>
        </p:blipFill>
        <p:spPr bwMode="auto">
          <a:xfrm>
            <a:off x="8388424" y="4797152"/>
            <a:ext cx="648072" cy="648072"/>
          </a:xfrm>
          <a:prstGeom prst="rect">
            <a:avLst/>
          </a:prstGeom>
          <a:noFill/>
        </p:spPr>
      </p:pic>
      <p:pic>
        <p:nvPicPr>
          <p:cNvPr id="69" name="Picture 22" descr="01"/>
          <p:cNvPicPr>
            <a:picLocks noChangeAspect="1" noChangeArrowheads="1"/>
          </p:cNvPicPr>
          <p:nvPr/>
        </p:nvPicPr>
        <p:blipFill>
          <a:blip r:embed="rId6" cstate="print"/>
          <a:srcRect/>
          <a:stretch>
            <a:fillRect/>
          </a:stretch>
        </p:blipFill>
        <p:spPr bwMode="auto">
          <a:xfrm>
            <a:off x="107504" y="3501008"/>
            <a:ext cx="648072" cy="648072"/>
          </a:xfrm>
          <a:prstGeom prst="rect">
            <a:avLst/>
          </a:prstGeom>
          <a:noFill/>
        </p:spPr>
      </p:pic>
      <p:pic>
        <p:nvPicPr>
          <p:cNvPr id="70" name="Picture 26" descr="03"/>
          <p:cNvPicPr>
            <a:picLocks noChangeAspect="1" noChangeArrowheads="1"/>
          </p:cNvPicPr>
          <p:nvPr/>
        </p:nvPicPr>
        <p:blipFill>
          <a:blip r:embed="rId5" cstate="print"/>
          <a:srcRect/>
          <a:stretch>
            <a:fillRect/>
          </a:stretch>
        </p:blipFill>
        <p:spPr bwMode="auto">
          <a:xfrm>
            <a:off x="827584" y="3501008"/>
            <a:ext cx="648072" cy="648072"/>
          </a:xfrm>
          <a:prstGeom prst="rect">
            <a:avLst/>
          </a:prstGeom>
          <a:noFill/>
        </p:spPr>
      </p:pic>
      <p:pic>
        <p:nvPicPr>
          <p:cNvPr id="71" name="Picture 32" descr="06"/>
          <p:cNvPicPr>
            <a:picLocks noChangeAspect="1" noChangeArrowheads="1"/>
          </p:cNvPicPr>
          <p:nvPr/>
        </p:nvPicPr>
        <p:blipFill>
          <a:blip r:embed="rId12" cstate="print"/>
          <a:srcRect/>
          <a:stretch>
            <a:fillRect/>
          </a:stretch>
        </p:blipFill>
        <p:spPr bwMode="auto">
          <a:xfrm>
            <a:off x="1547664" y="3501008"/>
            <a:ext cx="648072" cy="648072"/>
          </a:xfrm>
          <a:prstGeom prst="rect">
            <a:avLst/>
          </a:prstGeom>
          <a:noFill/>
        </p:spPr>
      </p:pic>
      <p:pic>
        <p:nvPicPr>
          <p:cNvPr id="72" name="Picture 38" descr="09"/>
          <p:cNvPicPr>
            <a:picLocks noChangeAspect="1" noChangeArrowheads="1"/>
          </p:cNvPicPr>
          <p:nvPr/>
        </p:nvPicPr>
        <p:blipFill>
          <a:blip r:embed="rId13" cstate="print"/>
          <a:srcRect/>
          <a:stretch>
            <a:fillRect/>
          </a:stretch>
        </p:blipFill>
        <p:spPr bwMode="auto">
          <a:xfrm>
            <a:off x="2267744" y="3501008"/>
            <a:ext cx="639688" cy="639688"/>
          </a:xfrm>
          <a:prstGeom prst="rect">
            <a:avLst/>
          </a:prstGeom>
          <a:noFill/>
        </p:spPr>
      </p:pic>
      <p:pic>
        <p:nvPicPr>
          <p:cNvPr id="73" name="Picture 40" descr="10"/>
          <p:cNvPicPr>
            <a:picLocks noChangeAspect="1" noChangeArrowheads="1"/>
          </p:cNvPicPr>
          <p:nvPr/>
        </p:nvPicPr>
        <p:blipFill>
          <a:blip r:embed="rId3" cstate="print"/>
          <a:srcRect/>
          <a:stretch>
            <a:fillRect/>
          </a:stretch>
        </p:blipFill>
        <p:spPr bwMode="auto">
          <a:xfrm>
            <a:off x="2987824" y="3501008"/>
            <a:ext cx="648072" cy="648072"/>
          </a:xfrm>
          <a:prstGeom prst="rect">
            <a:avLst/>
          </a:prstGeom>
          <a:noFill/>
        </p:spPr>
      </p:pic>
      <p:pic>
        <p:nvPicPr>
          <p:cNvPr id="74" name="Picture 42" descr="11"/>
          <p:cNvPicPr>
            <a:picLocks noChangeAspect="1" noChangeArrowheads="1"/>
          </p:cNvPicPr>
          <p:nvPr/>
        </p:nvPicPr>
        <p:blipFill>
          <a:blip r:embed="rId9" cstate="print"/>
          <a:srcRect/>
          <a:stretch>
            <a:fillRect/>
          </a:stretch>
        </p:blipFill>
        <p:spPr bwMode="auto">
          <a:xfrm>
            <a:off x="3707904" y="3501008"/>
            <a:ext cx="648072" cy="648072"/>
          </a:xfrm>
          <a:prstGeom prst="rect">
            <a:avLst/>
          </a:prstGeom>
          <a:noFill/>
        </p:spPr>
      </p:pic>
      <p:pic>
        <p:nvPicPr>
          <p:cNvPr id="75" name="Picture 44" descr="12"/>
          <p:cNvPicPr>
            <a:picLocks noChangeAspect="1" noChangeArrowheads="1"/>
          </p:cNvPicPr>
          <p:nvPr/>
        </p:nvPicPr>
        <p:blipFill>
          <a:blip r:embed="rId14" cstate="print"/>
          <a:srcRect/>
          <a:stretch>
            <a:fillRect/>
          </a:stretch>
        </p:blipFill>
        <p:spPr bwMode="auto">
          <a:xfrm>
            <a:off x="4436368" y="3501008"/>
            <a:ext cx="639688" cy="639688"/>
          </a:xfrm>
          <a:prstGeom prst="rect">
            <a:avLst/>
          </a:prstGeom>
          <a:noFill/>
        </p:spPr>
      </p:pic>
      <p:pic>
        <p:nvPicPr>
          <p:cNvPr id="76" name="Picture 46" descr="13"/>
          <p:cNvPicPr>
            <a:picLocks noChangeAspect="1" noChangeArrowheads="1"/>
          </p:cNvPicPr>
          <p:nvPr/>
        </p:nvPicPr>
        <p:blipFill>
          <a:blip r:embed="rId10" cstate="print"/>
          <a:srcRect/>
          <a:stretch>
            <a:fillRect/>
          </a:stretch>
        </p:blipFill>
        <p:spPr bwMode="auto">
          <a:xfrm>
            <a:off x="5148064" y="3501008"/>
            <a:ext cx="648072" cy="648072"/>
          </a:xfrm>
          <a:prstGeom prst="rect">
            <a:avLst/>
          </a:prstGeom>
          <a:noFill/>
        </p:spPr>
      </p:pic>
      <p:pic>
        <p:nvPicPr>
          <p:cNvPr id="77" name="Picture 48" descr="14"/>
          <p:cNvPicPr>
            <a:picLocks noChangeAspect="1" noChangeArrowheads="1"/>
          </p:cNvPicPr>
          <p:nvPr/>
        </p:nvPicPr>
        <p:blipFill>
          <a:blip r:embed="rId15" cstate="print"/>
          <a:srcRect/>
          <a:stretch>
            <a:fillRect/>
          </a:stretch>
        </p:blipFill>
        <p:spPr bwMode="auto">
          <a:xfrm>
            <a:off x="5876528" y="3501008"/>
            <a:ext cx="639688" cy="639688"/>
          </a:xfrm>
          <a:prstGeom prst="rect">
            <a:avLst/>
          </a:prstGeom>
          <a:noFill/>
        </p:spPr>
      </p:pic>
      <p:pic>
        <p:nvPicPr>
          <p:cNvPr id="78" name="Picture 24" descr="02"/>
          <p:cNvPicPr>
            <a:picLocks noChangeAspect="1" noChangeArrowheads="1"/>
          </p:cNvPicPr>
          <p:nvPr/>
        </p:nvPicPr>
        <p:blipFill>
          <a:blip r:embed="rId16" cstate="print"/>
          <a:srcRect/>
          <a:stretch>
            <a:fillRect/>
          </a:stretch>
        </p:blipFill>
        <p:spPr bwMode="auto">
          <a:xfrm>
            <a:off x="279004" y="6120780"/>
            <a:ext cx="620588" cy="620588"/>
          </a:xfrm>
          <a:prstGeom prst="rect">
            <a:avLst/>
          </a:prstGeom>
          <a:noFill/>
        </p:spPr>
      </p:pic>
      <p:pic>
        <p:nvPicPr>
          <p:cNvPr id="79" name="Picture 26" descr="03"/>
          <p:cNvPicPr>
            <a:picLocks noChangeAspect="1" noChangeArrowheads="1"/>
          </p:cNvPicPr>
          <p:nvPr/>
        </p:nvPicPr>
        <p:blipFill>
          <a:blip r:embed="rId5" cstate="print"/>
          <a:srcRect/>
          <a:stretch>
            <a:fillRect/>
          </a:stretch>
        </p:blipFill>
        <p:spPr bwMode="auto">
          <a:xfrm>
            <a:off x="971600" y="6093296"/>
            <a:ext cx="648072" cy="648072"/>
          </a:xfrm>
          <a:prstGeom prst="rect">
            <a:avLst/>
          </a:prstGeom>
          <a:noFill/>
        </p:spPr>
      </p:pic>
      <p:pic>
        <p:nvPicPr>
          <p:cNvPr id="80" name="Picture 30" descr="05"/>
          <p:cNvPicPr>
            <a:picLocks noChangeAspect="1" noChangeArrowheads="1"/>
          </p:cNvPicPr>
          <p:nvPr/>
        </p:nvPicPr>
        <p:blipFill>
          <a:blip r:embed="rId2" cstate="print"/>
          <a:srcRect/>
          <a:stretch>
            <a:fillRect/>
          </a:stretch>
        </p:blipFill>
        <p:spPr bwMode="auto">
          <a:xfrm>
            <a:off x="1691680" y="6093296"/>
            <a:ext cx="648072" cy="648072"/>
          </a:xfrm>
          <a:prstGeom prst="rect">
            <a:avLst/>
          </a:prstGeom>
          <a:noFill/>
        </p:spPr>
      </p:pic>
      <p:pic>
        <p:nvPicPr>
          <p:cNvPr id="81" name="Picture 32" descr="06"/>
          <p:cNvPicPr>
            <a:picLocks noChangeAspect="1" noChangeArrowheads="1"/>
          </p:cNvPicPr>
          <p:nvPr/>
        </p:nvPicPr>
        <p:blipFill>
          <a:blip r:embed="rId12" cstate="print"/>
          <a:srcRect/>
          <a:stretch>
            <a:fillRect/>
          </a:stretch>
        </p:blipFill>
        <p:spPr bwMode="auto">
          <a:xfrm>
            <a:off x="2411760" y="6093296"/>
            <a:ext cx="648072" cy="648072"/>
          </a:xfrm>
          <a:prstGeom prst="rect">
            <a:avLst/>
          </a:prstGeom>
          <a:noFill/>
        </p:spPr>
      </p:pic>
      <p:pic>
        <p:nvPicPr>
          <p:cNvPr id="82" name="Picture 36" descr="08"/>
          <p:cNvPicPr>
            <a:picLocks noChangeAspect="1" noChangeArrowheads="1"/>
          </p:cNvPicPr>
          <p:nvPr/>
        </p:nvPicPr>
        <p:blipFill>
          <a:blip r:embed="rId8" cstate="print"/>
          <a:srcRect/>
          <a:stretch>
            <a:fillRect/>
          </a:stretch>
        </p:blipFill>
        <p:spPr bwMode="auto">
          <a:xfrm>
            <a:off x="3150940" y="6112396"/>
            <a:ext cx="628972" cy="628972"/>
          </a:xfrm>
          <a:prstGeom prst="rect">
            <a:avLst/>
          </a:prstGeom>
          <a:noFill/>
        </p:spPr>
      </p:pic>
      <p:pic>
        <p:nvPicPr>
          <p:cNvPr id="83" name="Picture 40" descr="10"/>
          <p:cNvPicPr>
            <a:picLocks noChangeAspect="1" noChangeArrowheads="1"/>
          </p:cNvPicPr>
          <p:nvPr/>
        </p:nvPicPr>
        <p:blipFill>
          <a:blip r:embed="rId3" cstate="print"/>
          <a:srcRect/>
          <a:stretch>
            <a:fillRect/>
          </a:stretch>
        </p:blipFill>
        <p:spPr bwMode="auto">
          <a:xfrm>
            <a:off x="3851920" y="6093296"/>
            <a:ext cx="648072" cy="648072"/>
          </a:xfrm>
          <a:prstGeom prst="rect">
            <a:avLst/>
          </a:prstGeom>
          <a:noFill/>
        </p:spPr>
      </p:pic>
      <p:pic>
        <p:nvPicPr>
          <p:cNvPr id="84" name="Picture 42" descr="11"/>
          <p:cNvPicPr>
            <a:picLocks noChangeAspect="1" noChangeArrowheads="1"/>
          </p:cNvPicPr>
          <p:nvPr/>
        </p:nvPicPr>
        <p:blipFill>
          <a:blip r:embed="rId9" cstate="print"/>
          <a:srcRect/>
          <a:stretch>
            <a:fillRect/>
          </a:stretch>
        </p:blipFill>
        <p:spPr bwMode="auto">
          <a:xfrm>
            <a:off x="4572000" y="6093296"/>
            <a:ext cx="648072" cy="648072"/>
          </a:xfrm>
          <a:prstGeom prst="rect">
            <a:avLst/>
          </a:prstGeom>
          <a:noFill/>
        </p:spPr>
      </p:pic>
      <p:pic>
        <p:nvPicPr>
          <p:cNvPr id="85" name="Picture 44" descr="12"/>
          <p:cNvPicPr>
            <a:picLocks noChangeAspect="1" noChangeArrowheads="1"/>
          </p:cNvPicPr>
          <p:nvPr/>
        </p:nvPicPr>
        <p:blipFill>
          <a:blip r:embed="rId14" cstate="print"/>
          <a:srcRect/>
          <a:stretch>
            <a:fillRect/>
          </a:stretch>
        </p:blipFill>
        <p:spPr bwMode="auto">
          <a:xfrm>
            <a:off x="5300464" y="6101680"/>
            <a:ext cx="639688" cy="639688"/>
          </a:xfrm>
          <a:prstGeom prst="rect">
            <a:avLst/>
          </a:prstGeom>
          <a:noFill/>
        </p:spPr>
      </p:pic>
      <p:pic>
        <p:nvPicPr>
          <p:cNvPr id="86" name="Picture 52" descr="16"/>
          <p:cNvPicPr>
            <a:picLocks noChangeAspect="1" noChangeArrowheads="1"/>
          </p:cNvPicPr>
          <p:nvPr/>
        </p:nvPicPr>
        <p:blipFill>
          <a:blip r:embed="rId11" cstate="print"/>
          <a:srcRect/>
          <a:stretch>
            <a:fillRect/>
          </a:stretch>
        </p:blipFill>
        <p:spPr bwMode="auto">
          <a:xfrm>
            <a:off x="6012160" y="6093296"/>
            <a:ext cx="648072" cy="64807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29</a:t>
            </a:fld>
            <a:endParaRPr lang="it-IT"/>
          </a:p>
        </p:txBody>
      </p:sp>
      <p:pic>
        <p:nvPicPr>
          <p:cNvPr id="72706" name="Picture 2" descr="Risultati immagini per ALMA ATA DECLARATION"/>
          <p:cNvPicPr>
            <a:picLocks noChangeAspect="1" noChangeArrowheads="1"/>
          </p:cNvPicPr>
          <p:nvPr/>
        </p:nvPicPr>
        <p:blipFill>
          <a:blip r:embed="rId2" cstate="print"/>
          <a:srcRect/>
          <a:stretch>
            <a:fillRect/>
          </a:stretch>
        </p:blipFill>
        <p:spPr bwMode="auto">
          <a:xfrm>
            <a:off x="155574" y="332656"/>
            <a:ext cx="7800801" cy="58567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3</a:t>
            </a:fld>
            <a:endParaRPr lang="it-IT"/>
          </a:p>
        </p:txBody>
      </p:sp>
      <p:pic>
        <p:nvPicPr>
          <p:cNvPr id="78850" name="Picture 2" descr="Risultati immagini per TALLINN CHARTER 2018"/>
          <p:cNvPicPr>
            <a:picLocks noChangeAspect="1" noChangeArrowheads="1"/>
          </p:cNvPicPr>
          <p:nvPr/>
        </p:nvPicPr>
        <p:blipFill>
          <a:blip r:embed="rId2" cstate="print"/>
          <a:srcRect/>
          <a:stretch>
            <a:fillRect/>
          </a:stretch>
        </p:blipFill>
        <p:spPr bwMode="auto">
          <a:xfrm>
            <a:off x="155575" y="666352"/>
            <a:ext cx="8534528" cy="477887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30</a:t>
            </a:fld>
            <a:endParaRPr lang="it-IT"/>
          </a:p>
        </p:txBody>
      </p:sp>
      <p:pic>
        <p:nvPicPr>
          <p:cNvPr id="73730" name="Picture 2"/>
          <p:cNvPicPr>
            <a:picLocks noChangeAspect="1" noChangeArrowheads="1"/>
          </p:cNvPicPr>
          <p:nvPr/>
        </p:nvPicPr>
        <p:blipFill>
          <a:blip r:embed="rId2" cstate="print"/>
          <a:srcRect/>
          <a:stretch>
            <a:fillRect/>
          </a:stretch>
        </p:blipFill>
        <p:spPr bwMode="auto">
          <a:xfrm>
            <a:off x="1043608" y="188640"/>
            <a:ext cx="7344816" cy="633670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31</a:t>
            </a:fld>
            <a:endParaRPr lang="it-IT"/>
          </a:p>
        </p:txBody>
      </p:sp>
      <p:pic>
        <p:nvPicPr>
          <p:cNvPr id="74754" name="Picture 2"/>
          <p:cNvPicPr>
            <a:picLocks noChangeAspect="1" noChangeArrowheads="1"/>
          </p:cNvPicPr>
          <p:nvPr/>
        </p:nvPicPr>
        <p:blipFill>
          <a:blip r:embed="rId2" cstate="print"/>
          <a:srcRect/>
          <a:stretch>
            <a:fillRect/>
          </a:stretch>
        </p:blipFill>
        <p:spPr bwMode="auto">
          <a:xfrm>
            <a:off x="419100" y="1171575"/>
            <a:ext cx="8305800" cy="45148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32</a:t>
            </a:fld>
            <a:endParaRPr lang="it-IT"/>
          </a:p>
        </p:txBody>
      </p:sp>
      <p:pic>
        <p:nvPicPr>
          <p:cNvPr id="76802" name="Picture 2" descr="Risultati immagini per TALLINN CHARTER 2018"/>
          <p:cNvPicPr>
            <a:picLocks noChangeAspect="1" noChangeArrowheads="1"/>
          </p:cNvPicPr>
          <p:nvPr/>
        </p:nvPicPr>
        <p:blipFill>
          <a:blip r:embed="rId2" cstate="print"/>
          <a:srcRect/>
          <a:stretch>
            <a:fillRect/>
          </a:stretch>
        </p:blipFill>
        <p:spPr bwMode="auto">
          <a:xfrm>
            <a:off x="251520" y="275431"/>
            <a:ext cx="5457825" cy="545782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33</a:t>
            </a:fld>
            <a:endParaRPr lang="it-IT"/>
          </a:p>
        </p:txBody>
      </p:sp>
      <p:pic>
        <p:nvPicPr>
          <p:cNvPr id="77826" name="Picture 2" descr="Risultati immagini per TALLINN CHARTER 2018"/>
          <p:cNvPicPr>
            <a:picLocks noChangeAspect="1" noChangeArrowheads="1"/>
          </p:cNvPicPr>
          <p:nvPr/>
        </p:nvPicPr>
        <p:blipFill>
          <a:blip r:embed="rId2" cstate="print"/>
          <a:srcRect/>
          <a:stretch>
            <a:fillRect/>
          </a:stretch>
        </p:blipFill>
        <p:spPr bwMode="auto">
          <a:xfrm>
            <a:off x="1763688" y="44624"/>
            <a:ext cx="3658369" cy="3658370"/>
          </a:xfrm>
          <a:prstGeom prst="rect">
            <a:avLst/>
          </a:prstGeom>
          <a:noFill/>
        </p:spPr>
      </p:pic>
      <p:sp>
        <p:nvSpPr>
          <p:cNvPr id="77828" name="AutoShape 4" descr="Risultati immagini per TALLINN CHARTER 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7830" name="AutoShape 6" descr="Risultati immagini per TALLINN CHARTER 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7832" name="Picture 8" descr="Risultati immagini per TALLINN CHARTER 2018"/>
          <p:cNvPicPr>
            <a:picLocks noChangeAspect="1" noChangeArrowheads="1"/>
          </p:cNvPicPr>
          <p:nvPr/>
        </p:nvPicPr>
        <p:blipFill>
          <a:blip r:embed="rId3" cstate="print"/>
          <a:srcRect/>
          <a:stretch>
            <a:fillRect/>
          </a:stretch>
        </p:blipFill>
        <p:spPr bwMode="auto">
          <a:xfrm>
            <a:off x="539552" y="3645024"/>
            <a:ext cx="3096344" cy="3096344"/>
          </a:xfrm>
          <a:prstGeom prst="rect">
            <a:avLst/>
          </a:prstGeom>
          <a:noFill/>
        </p:spPr>
      </p:pic>
      <p:sp>
        <p:nvSpPr>
          <p:cNvPr id="77834" name="AutoShape 10" descr="Risultati immagini per TALLINN CHARTER 2018"/>
          <p:cNvSpPr>
            <a:spLocks noChangeAspect="1" noChangeArrowheads="1"/>
          </p:cNvSpPr>
          <p:nvPr/>
        </p:nvSpPr>
        <p:spPr bwMode="auto">
          <a:xfrm>
            <a:off x="155575" y="-2613025"/>
            <a:ext cx="5457825" cy="5457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7836" name="AutoShape 12" descr="Risultati immagini per TALLINN CHARTER 2018"/>
          <p:cNvSpPr>
            <a:spLocks noChangeAspect="1" noChangeArrowheads="1"/>
          </p:cNvSpPr>
          <p:nvPr/>
        </p:nvSpPr>
        <p:spPr bwMode="auto">
          <a:xfrm>
            <a:off x="155575" y="-2613025"/>
            <a:ext cx="5457825" cy="5457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7838" name="AutoShape 14" descr="Risultati immagini per TALLINN CHARTER 2018"/>
          <p:cNvSpPr>
            <a:spLocks noChangeAspect="1" noChangeArrowheads="1"/>
          </p:cNvSpPr>
          <p:nvPr/>
        </p:nvSpPr>
        <p:spPr bwMode="auto">
          <a:xfrm>
            <a:off x="155575" y="-2613025"/>
            <a:ext cx="5457825" cy="5457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7840" name="Picture 16" descr="L'immagine può contenere: testo"/>
          <p:cNvPicPr>
            <a:picLocks noChangeAspect="1" noChangeArrowheads="1"/>
          </p:cNvPicPr>
          <p:nvPr/>
        </p:nvPicPr>
        <p:blipFill>
          <a:blip r:embed="rId4" cstate="print"/>
          <a:srcRect/>
          <a:stretch>
            <a:fillRect/>
          </a:stretch>
        </p:blipFill>
        <p:spPr bwMode="auto">
          <a:xfrm>
            <a:off x="5508104" y="3140968"/>
            <a:ext cx="3456384" cy="345638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34</a:t>
            </a:fld>
            <a:endParaRPr lang="it-IT"/>
          </a:p>
        </p:txBody>
      </p:sp>
      <p:pic>
        <p:nvPicPr>
          <p:cNvPr id="75778" name="Picture 2" descr="Risultati immagini per TALLINN CHARTER"/>
          <p:cNvPicPr>
            <a:picLocks noChangeAspect="1" noChangeArrowheads="1"/>
          </p:cNvPicPr>
          <p:nvPr/>
        </p:nvPicPr>
        <p:blipFill>
          <a:blip r:embed="rId2" cstate="print"/>
          <a:srcRect/>
          <a:stretch>
            <a:fillRect/>
          </a:stretch>
        </p:blipFill>
        <p:spPr bwMode="auto">
          <a:xfrm>
            <a:off x="1018753" y="692696"/>
            <a:ext cx="6505575" cy="487680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35</a:t>
            </a:fld>
            <a:endParaRPr lang="it-IT"/>
          </a:p>
        </p:txBody>
      </p:sp>
      <p:pic>
        <p:nvPicPr>
          <p:cNvPr id="1026" name="Picture 2"/>
          <p:cNvPicPr>
            <a:picLocks noChangeAspect="1" noChangeArrowheads="1"/>
          </p:cNvPicPr>
          <p:nvPr/>
        </p:nvPicPr>
        <p:blipFill>
          <a:blip r:embed="rId2" cstate="print"/>
          <a:srcRect/>
          <a:stretch>
            <a:fillRect/>
          </a:stretch>
        </p:blipFill>
        <p:spPr bwMode="auto">
          <a:xfrm>
            <a:off x="2114550" y="692696"/>
            <a:ext cx="5331821" cy="230425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786063" y="3270870"/>
            <a:ext cx="3571875" cy="12382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081088" y="4897338"/>
            <a:ext cx="6981825" cy="11239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36</a:t>
            </a:fld>
            <a:endParaRPr lang="it-IT"/>
          </a:p>
        </p:txBody>
      </p:sp>
      <p:sp>
        <p:nvSpPr>
          <p:cNvPr id="3" name="Rettangolo 2"/>
          <p:cNvSpPr/>
          <p:nvPr/>
        </p:nvSpPr>
        <p:spPr>
          <a:xfrm>
            <a:off x="323528" y="388977"/>
            <a:ext cx="8424936" cy="5755422"/>
          </a:xfrm>
          <a:prstGeom prst="rect">
            <a:avLst/>
          </a:prstGeom>
        </p:spPr>
        <p:txBody>
          <a:bodyPr wrap="square">
            <a:spAutoFit/>
          </a:bodyPr>
          <a:lstStyle/>
          <a:p>
            <a:endParaRPr lang="en-US" dirty="0" smtClean="0"/>
          </a:p>
          <a:p>
            <a:r>
              <a:rPr lang="en-US" sz="2400" b="1" dirty="0" smtClean="0"/>
              <a:t>SDG3 13 targets:</a:t>
            </a:r>
            <a:r>
              <a:rPr lang="en-US" dirty="0" smtClean="0"/>
              <a:t> </a:t>
            </a:r>
          </a:p>
          <a:p>
            <a:r>
              <a:rPr lang="en-US" b="1" dirty="0" smtClean="0"/>
              <a:t>3.1, 3.2, 3.3, 3.7 salute </a:t>
            </a:r>
            <a:r>
              <a:rPr lang="en-US" b="1" dirty="0" err="1" smtClean="0"/>
              <a:t>materna</a:t>
            </a:r>
            <a:r>
              <a:rPr lang="en-US" b="1" dirty="0" smtClean="0"/>
              <a:t> e del bambino e </a:t>
            </a:r>
            <a:r>
              <a:rPr lang="en-US" b="1" dirty="0" err="1" smtClean="0"/>
              <a:t>malattie</a:t>
            </a:r>
            <a:r>
              <a:rPr lang="en-US" b="1" dirty="0" smtClean="0"/>
              <a:t> </a:t>
            </a:r>
            <a:r>
              <a:rPr lang="en-US" b="1" dirty="0" err="1" smtClean="0"/>
              <a:t>infettive</a:t>
            </a:r>
            <a:r>
              <a:rPr lang="en-US" b="1" dirty="0" smtClean="0"/>
              <a:t> (MDGs). </a:t>
            </a:r>
          </a:p>
          <a:p>
            <a:r>
              <a:rPr lang="en-US" b="1" dirty="0" smtClean="0"/>
              <a:t>3.4, 3.5, 3.6, 3.8, 3.9 NCD, </a:t>
            </a:r>
            <a:r>
              <a:rPr lang="en-US" b="1" dirty="0" err="1" smtClean="0"/>
              <a:t>mentali</a:t>
            </a:r>
            <a:r>
              <a:rPr lang="en-US" b="1" dirty="0" smtClean="0"/>
              <a:t>, </a:t>
            </a:r>
            <a:r>
              <a:rPr lang="en-US" b="1" dirty="0" err="1" smtClean="0"/>
              <a:t>abuso</a:t>
            </a:r>
            <a:r>
              <a:rPr lang="en-US" b="1" dirty="0" smtClean="0"/>
              <a:t> di </a:t>
            </a:r>
            <a:r>
              <a:rPr lang="en-US" b="1" dirty="0" err="1" smtClean="0"/>
              <a:t>sostanze</a:t>
            </a:r>
            <a:r>
              <a:rPr lang="en-US" b="1" dirty="0" smtClean="0"/>
              <a:t>, </a:t>
            </a:r>
            <a:r>
              <a:rPr lang="en-US" b="1" dirty="0" err="1" smtClean="0"/>
              <a:t>incidenti</a:t>
            </a:r>
            <a:r>
              <a:rPr lang="en-US" b="1" dirty="0" smtClean="0"/>
              <a:t> </a:t>
            </a:r>
            <a:r>
              <a:rPr lang="en-US" b="1" dirty="0" err="1" smtClean="0"/>
              <a:t>stradali</a:t>
            </a:r>
            <a:r>
              <a:rPr lang="en-US" b="1" dirty="0" smtClean="0"/>
              <a:t>, UHC e </a:t>
            </a:r>
            <a:r>
              <a:rPr lang="en-US" b="1" dirty="0" err="1" smtClean="0"/>
              <a:t>accesso</a:t>
            </a:r>
            <a:r>
              <a:rPr lang="en-US" b="1" dirty="0" smtClean="0"/>
              <a:t> 	a cure di </a:t>
            </a:r>
            <a:r>
              <a:rPr lang="en-US" b="1" dirty="0" err="1" smtClean="0"/>
              <a:t>qualità</a:t>
            </a:r>
            <a:r>
              <a:rPr lang="en-US" b="1" dirty="0" smtClean="0"/>
              <a:t>, </a:t>
            </a:r>
            <a:r>
              <a:rPr lang="en-US" b="1" dirty="0" err="1" smtClean="0"/>
              <a:t>inquinamento</a:t>
            </a:r>
            <a:r>
              <a:rPr lang="en-US" b="1" dirty="0" smtClean="0"/>
              <a:t> e </a:t>
            </a:r>
            <a:r>
              <a:rPr lang="en-US" b="1" dirty="0" err="1" smtClean="0"/>
              <a:t>rischi</a:t>
            </a:r>
            <a:r>
              <a:rPr lang="en-US" b="1" dirty="0" smtClean="0"/>
              <a:t> </a:t>
            </a:r>
            <a:r>
              <a:rPr lang="en-US" b="1" dirty="0" err="1" smtClean="0"/>
              <a:t>chimici</a:t>
            </a:r>
            <a:r>
              <a:rPr lang="en-US" b="1" dirty="0" smtClean="0"/>
              <a:t>, </a:t>
            </a:r>
          </a:p>
          <a:p>
            <a:r>
              <a:rPr lang="en-US" b="1" dirty="0" smtClean="0"/>
              <a:t>3.a, 3.b, 3.c, 3.d </a:t>
            </a:r>
            <a:r>
              <a:rPr lang="en-US" b="1" dirty="0" err="1" smtClean="0"/>
              <a:t>sicurezza</a:t>
            </a:r>
            <a:r>
              <a:rPr lang="en-US" b="1" dirty="0" smtClean="0"/>
              <a:t>, </a:t>
            </a:r>
            <a:r>
              <a:rPr lang="en-US" b="1" dirty="0" err="1" smtClean="0"/>
              <a:t>i</a:t>
            </a:r>
            <a:r>
              <a:rPr lang="en-US" b="1" dirty="0" smtClean="0"/>
              <a:t> </a:t>
            </a:r>
            <a:r>
              <a:rPr lang="en-US" b="1" dirty="0" err="1" smtClean="0"/>
              <a:t>professionisti</a:t>
            </a:r>
            <a:r>
              <a:rPr lang="en-US" b="1" dirty="0" smtClean="0"/>
              <a:t>, </a:t>
            </a:r>
            <a:r>
              <a:rPr lang="en-US" b="1" dirty="0" err="1" smtClean="0"/>
              <a:t>accesso</a:t>
            </a:r>
            <a:r>
              <a:rPr lang="en-US" b="1" dirty="0" smtClean="0"/>
              <a:t> a </a:t>
            </a:r>
            <a:r>
              <a:rPr lang="en-US" b="1" dirty="0" err="1" smtClean="0"/>
              <a:t>materie</a:t>
            </a:r>
            <a:r>
              <a:rPr lang="en-US" b="1" dirty="0" smtClean="0"/>
              <a:t> prime, </a:t>
            </a:r>
            <a:r>
              <a:rPr lang="en-US" b="1" dirty="0" err="1" smtClean="0"/>
              <a:t>ricerca</a:t>
            </a:r>
            <a:r>
              <a:rPr lang="en-US" b="1" dirty="0" smtClean="0"/>
              <a:t> e </a:t>
            </a:r>
            <a:r>
              <a:rPr lang="en-US" b="1" dirty="0" err="1" smtClean="0"/>
              <a:t>sviluppo</a:t>
            </a:r>
            <a:r>
              <a:rPr lang="en-US" b="1" dirty="0" smtClean="0"/>
              <a:t>.</a:t>
            </a:r>
          </a:p>
          <a:p>
            <a:endParaRPr lang="en-US" dirty="0"/>
          </a:p>
          <a:p>
            <a:r>
              <a:rPr lang="en-US" sz="2000" b="1" dirty="0" smtClean="0"/>
              <a:t> </a:t>
            </a:r>
            <a:r>
              <a:rPr lang="en-US" sz="2000" b="1" dirty="0"/>
              <a:t>UNIVERSAL HEALTH COVERAGE:</a:t>
            </a:r>
          </a:p>
          <a:p>
            <a:r>
              <a:rPr lang="en-US" dirty="0"/>
              <a:t>“</a:t>
            </a:r>
            <a:r>
              <a:rPr lang="en-US" b="1" dirty="0"/>
              <a:t>Per </a:t>
            </a:r>
            <a:r>
              <a:rPr lang="en-US" b="1" dirty="0" err="1"/>
              <a:t>promuovere</a:t>
            </a:r>
            <a:r>
              <a:rPr lang="en-US" b="1" dirty="0"/>
              <a:t> salute </a:t>
            </a:r>
            <a:r>
              <a:rPr lang="en-US" b="1" dirty="0" err="1"/>
              <a:t>fisica</a:t>
            </a:r>
            <a:r>
              <a:rPr lang="en-US" b="1" dirty="0"/>
              <a:t> e </a:t>
            </a:r>
            <a:r>
              <a:rPr lang="en-US" b="1" dirty="0" err="1"/>
              <a:t>mentale</a:t>
            </a:r>
            <a:r>
              <a:rPr lang="en-US" b="1" dirty="0"/>
              <a:t> e </a:t>
            </a:r>
            <a:r>
              <a:rPr lang="en-US" b="1" dirty="0" err="1"/>
              <a:t>il</a:t>
            </a:r>
            <a:r>
              <a:rPr lang="en-US" b="1" dirty="0"/>
              <a:t> </a:t>
            </a:r>
            <a:r>
              <a:rPr lang="en-US" b="1" dirty="0" err="1"/>
              <a:t>benessere</a:t>
            </a:r>
            <a:r>
              <a:rPr lang="en-US" b="1" dirty="0"/>
              <a:t> e per </a:t>
            </a:r>
            <a:r>
              <a:rPr lang="en-US" b="1" dirty="0" err="1"/>
              <a:t>aumentare</a:t>
            </a:r>
            <a:r>
              <a:rPr lang="en-US" b="1" dirty="0"/>
              <a:t> </a:t>
            </a:r>
            <a:r>
              <a:rPr lang="en-US" b="1" dirty="0" err="1"/>
              <a:t>l’attesa</a:t>
            </a:r>
            <a:r>
              <a:rPr lang="en-US" b="1" dirty="0"/>
              <a:t> di vita”</a:t>
            </a:r>
          </a:p>
          <a:p>
            <a:endParaRPr lang="en-US" b="1" dirty="0"/>
          </a:p>
          <a:p>
            <a:r>
              <a:rPr lang="en-US" b="1" dirty="0"/>
              <a:t>“</a:t>
            </a:r>
            <a:r>
              <a:rPr lang="en-US" b="1" dirty="0" err="1"/>
              <a:t>implica</a:t>
            </a:r>
            <a:r>
              <a:rPr lang="en-US" b="1" dirty="0"/>
              <a:t> </a:t>
            </a:r>
            <a:r>
              <a:rPr lang="en-US" b="1" dirty="0" err="1"/>
              <a:t>che</a:t>
            </a:r>
            <a:r>
              <a:rPr lang="en-US" b="1" dirty="0"/>
              <a:t> </a:t>
            </a:r>
            <a:r>
              <a:rPr lang="en-US" b="1" dirty="0" err="1"/>
              <a:t>tutte</a:t>
            </a:r>
            <a:r>
              <a:rPr lang="en-US" b="1" dirty="0"/>
              <a:t> le </a:t>
            </a:r>
            <a:r>
              <a:rPr lang="en-US" b="1" dirty="0" err="1"/>
              <a:t>persone</a:t>
            </a:r>
            <a:r>
              <a:rPr lang="en-US" b="1" dirty="0"/>
              <a:t> </a:t>
            </a:r>
            <a:r>
              <a:rPr lang="en-US" b="1" dirty="0" err="1" smtClean="0"/>
              <a:t>abbiano</a:t>
            </a:r>
            <a:r>
              <a:rPr lang="en-US" b="1" dirty="0" smtClean="0"/>
              <a:t>:</a:t>
            </a:r>
          </a:p>
          <a:p>
            <a:r>
              <a:rPr lang="en-US" b="1" dirty="0" smtClean="0"/>
              <a:t>	</a:t>
            </a:r>
            <a:r>
              <a:rPr lang="en-US" b="1" dirty="0" err="1" smtClean="0"/>
              <a:t>accesso</a:t>
            </a:r>
            <a:r>
              <a:rPr lang="en-US" b="1" dirty="0" smtClean="0"/>
              <a:t>  </a:t>
            </a:r>
            <a:r>
              <a:rPr lang="en-US" b="1" dirty="0" err="1"/>
              <a:t>senza</a:t>
            </a:r>
            <a:r>
              <a:rPr lang="en-US" b="1" dirty="0"/>
              <a:t> </a:t>
            </a:r>
            <a:r>
              <a:rPr lang="en-US" b="1" dirty="0" err="1"/>
              <a:t>discriminazioni</a:t>
            </a:r>
            <a:r>
              <a:rPr lang="en-US" b="1" dirty="0"/>
              <a:t> </a:t>
            </a:r>
            <a:endParaRPr lang="en-US" b="1" dirty="0" smtClean="0"/>
          </a:p>
          <a:p>
            <a:r>
              <a:rPr lang="en-US" b="1" dirty="0" smtClean="0"/>
              <a:t>	a </a:t>
            </a:r>
            <a:r>
              <a:rPr lang="en-US" b="1" dirty="0" err="1"/>
              <a:t>tutti</a:t>
            </a:r>
            <a:r>
              <a:rPr lang="en-US" b="1" dirty="0"/>
              <a:t> </a:t>
            </a:r>
            <a:r>
              <a:rPr lang="en-US" b="1" dirty="0" err="1" smtClean="0"/>
              <a:t>i</a:t>
            </a:r>
            <a:r>
              <a:rPr lang="en-US" b="1" dirty="0" smtClean="0"/>
              <a:t> </a:t>
            </a:r>
            <a:r>
              <a:rPr lang="en-US" b="1" dirty="0" err="1"/>
              <a:t>servizi</a:t>
            </a:r>
            <a:r>
              <a:rPr lang="en-US" b="1" dirty="0"/>
              <a:t>  di </a:t>
            </a:r>
            <a:r>
              <a:rPr lang="en-US" b="1" dirty="0" err="1"/>
              <a:t>promozione</a:t>
            </a:r>
            <a:r>
              <a:rPr lang="en-US" b="1" dirty="0"/>
              <a:t>, </a:t>
            </a:r>
            <a:r>
              <a:rPr lang="en-US" b="1" dirty="0" err="1"/>
              <a:t>protezione</a:t>
            </a:r>
            <a:r>
              <a:rPr lang="en-US" b="1" dirty="0"/>
              <a:t>, </a:t>
            </a:r>
            <a:r>
              <a:rPr lang="en-US" b="1" dirty="0" err="1"/>
              <a:t>prevenzione</a:t>
            </a:r>
            <a:r>
              <a:rPr lang="en-US" b="1" dirty="0"/>
              <a:t>, </a:t>
            </a:r>
            <a:r>
              <a:rPr lang="en-US" b="1" dirty="0" err="1"/>
              <a:t>terapeutici</a:t>
            </a:r>
            <a:r>
              <a:rPr lang="en-US" b="1" dirty="0"/>
              <a:t>, </a:t>
            </a:r>
            <a:r>
              <a:rPr lang="en-US" b="1" dirty="0" err="1"/>
              <a:t>palliativi</a:t>
            </a:r>
            <a:r>
              <a:rPr lang="en-US" b="1" dirty="0"/>
              <a:t> </a:t>
            </a:r>
            <a:r>
              <a:rPr lang="en-US" b="1" dirty="0" smtClean="0"/>
              <a:t>			e </a:t>
            </a:r>
            <a:r>
              <a:rPr lang="en-US" b="1" dirty="0" err="1"/>
              <a:t>riabilitativi</a:t>
            </a:r>
            <a:r>
              <a:rPr lang="en-US" b="1" dirty="0"/>
              <a:t> di cui </a:t>
            </a:r>
            <a:r>
              <a:rPr lang="en-US" b="1" dirty="0" err="1"/>
              <a:t>hanno</a:t>
            </a:r>
            <a:r>
              <a:rPr lang="en-US" b="1" dirty="0"/>
              <a:t> </a:t>
            </a:r>
            <a:r>
              <a:rPr lang="en-US" b="1" dirty="0" err="1"/>
              <a:t>bisogno</a:t>
            </a:r>
            <a:r>
              <a:rPr lang="en-US" b="1" dirty="0"/>
              <a:t> </a:t>
            </a:r>
            <a:endParaRPr lang="en-US" b="1" dirty="0" smtClean="0"/>
          </a:p>
          <a:p>
            <a:r>
              <a:rPr lang="en-US" b="1" dirty="0" smtClean="0"/>
              <a:t>		e </a:t>
            </a:r>
            <a:r>
              <a:rPr lang="en-US" b="1" dirty="0"/>
              <a:t>a </a:t>
            </a:r>
            <a:r>
              <a:rPr lang="en-US" b="1" dirty="0" err="1"/>
              <a:t>farmaci</a:t>
            </a:r>
            <a:r>
              <a:rPr lang="en-US" b="1" dirty="0"/>
              <a:t> e </a:t>
            </a:r>
            <a:r>
              <a:rPr lang="en-US" b="1" dirty="0" err="1" smtClean="0"/>
              <a:t>vaccini</a:t>
            </a:r>
            <a:r>
              <a:rPr lang="en-US" b="1" dirty="0" smtClean="0"/>
              <a:t>, </a:t>
            </a:r>
            <a:r>
              <a:rPr lang="en-US" b="1" dirty="0" err="1"/>
              <a:t>sicuri</a:t>
            </a:r>
            <a:r>
              <a:rPr lang="en-US" b="1" dirty="0"/>
              <a:t>, </a:t>
            </a:r>
            <a:r>
              <a:rPr lang="en-US" b="1" dirty="0" err="1" smtClean="0"/>
              <a:t>efficaci</a:t>
            </a:r>
            <a:r>
              <a:rPr lang="en-US" b="1" dirty="0" smtClean="0"/>
              <a:t>, a </a:t>
            </a:r>
            <a:r>
              <a:rPr lang="en-US" b="1" dirty="0" err="1"/>
              <a:t>prezzi</a:t>
            </a:r>
            <a:r>
              <a:rPr lang="en-US" b="1" dirty="0"/>
              <a:t> </a:t>
            </a:r>
            <a:r>
              <a:rPr lang="en-US" b="1" dirty="0" err="1"/>
              <a:t>accessibili</a:t>
            </a:r>
            <a:r>
              <a:rPr lang="en-US" b="1" dirty="0"/>
              <a:t>, </a:t>
            </a:r>
            <a:endParaRPr lang="en-US" b="1" dirty="0" smtClean="0"/>
          </a:p>
          <a:p>
            <a:r>
              <a:rPr lang="en-US" b="1" dirty="0" smtClean="0"/>
              <a:t>		</a:t>
            </a:r>
            <a:r>
              <a:rPr lang="en-US" b="1" dirty="0" err="1" smtClean="0"/>
              <a:t>assicurando</a:t>
            </a:r>
            <a:r>
              <a:rPr lang="en-US" b="1" dirty="0" smtClean="0"/>
              <a:t> </a:t>
            </a:r>
            <a:r>
              <a:rPr lang="en-US" b="1" dirty="0" err="1"/>
              <a:t>che</a:t>
            </a:r>
            <a:r>
              <a:rPr lang="en-US" b="1" dirty="0"/>
              <a:t> </a:t>
            </a:r>
            <a:r>
              <a:rPr lang="en-US" b="1" dirty="0" err="1"/>
              <a:t>l’uso</a:t>
            </a:r>
            <a:r>
              <a:rPr lang="en-US" b="1" dirty="0"/>
              <a:t> di </a:t>
            </a:r>
            <a:r>
              <a:rPr lang="en-US" b="1" dirty="0" err="1"/>
              <a:t>questi</a:t>
            </a:r>
            <a:r>
              <a:rPr lang="en-US" b="1" dirty="0"/>
              <a:t> </a:t>
            </a:r>
            <a:r>
              <a:rPr lang="en-US" b="1" dirty="0" err="1"/>
              <a:t>servizi</a:t>
            </a:r>
            <a:r>
              <a:rPr lang="en-US" b="1" dirty="0"/>
              <a:t> non </a:t>
            </a:r>
            <a:r>
              <a:rPr lang="en-US" b="1" dirty="0" err="1"/>
              <a:t>esponga</a:t>
            </a:r>
            <a:r>
              <a:rPr lang="en-US" b="1" dirty="0"/>
              <a:t> </a:t>
            </a:r>
            <a:r>
              <a:rPr lang="en-US" b="1" dirty="0" err="1"/>
              <a:t>gli</a:t>
            </a:r>
            <a:r>
              <a:rPr lang="en-US" b="1" dirty="0"/>
              <a:t> </a:t>
            </a:r>
            <a:r>
              <a:rPr lang="en-US" b="1" dirty="0" err="1"/>
              <a:t>utilizzatori</a:t>
            </a:r>
            <a:r>
              <a:rPr lang="en-US" b="1" dirty="0"/>
              <a:t> a </a:t>
            </a:r>
            <a:r>
              <a:rPr lang="en-US" b="1" dirty="0" smtClean="0"/>
              <a:t>				</a:t>
            </a:r>
            <a:r>
              <a:rPr lang="en-US" b="1" dirty="0" err="1" smtClean="0"/>
              <a:t>disagi</a:t>
            </a:r>
            <a:r>
              <a:rPr lang="en-US" b="1" dirty="0" smtClean="0"/>
              <a:t> </a:t>
            </a:r>
            <a:r>
              <a:rPr lang="en-US" b="1" dirty="0" err="1"/>
              <a:t>economici</a:t>
            </a:r>
            <a:r>
              <a:rPr lang="en-US" b="1" dirty="0"/>
              <a:t>, </a:t>
            </a:r>
            <a:endParaRPr lang="en-US" b="1" dirty="0" smtClean="0"/>
          </a:p>
          <a:p>
            <a:r>
              <a:rPr lang="en-US" b="1" dirty="0" smtClean="0"/>
              <a:t>		con </a:t>
            </a:r>
            <a:r>
              <a:rPr lang="en-US" b="1" dirty="0" err="1"/>
              <a:t>particolare</a:t>
            </a:r>
            <a:r>
              <a:rPr lang="en-US" b="1" dirty="0"/>
              <a:t> </a:t>
            </a:r>
            <a:r>
              <a:rPr lang="en-US" b="1" dirty="0" err="1"/>
              <a:t>attenzione</a:t>
            </a:r>
            <a:r>
              <a:rPr lang="en-US" b="1" dirty="0"/>
              <a:t> a </a:t>
            </a:r>
            <a:r>
              <a:rPr lang="en-US" b="1" dirty="0" err="1"/>
              <a:t>segmenti</a:t>
            </a:r>
            <a:r>
              <a:rPr lang="en-US" b="1" dirty="0"/>
              <a:t> di </a:t>
            </a:r>
            <a:r>
              <a:rPr lang="en-US" b="1" dirty="0" err="1"/>
              <a:t>popolazione</a:t>
            </a:r>
            <a:r>
              <a:rPr lang="en-US" b="1" dirty="0"/>
              <a:t> </a:t>
            </a:r>
            <a:r>
              <a:rPr lang="en-US" b="1" dirty="0" err="1"/>
              <a:t>povera</a:t>
            </a:r>
            <a:r>
              <a:rPr lang="en-US" b="1" dirty="0"/>
              <a:t>, </a:t>
            </a:r>
            <a:r>
              <a:rPr lang="en-US" b="1" dirty="0" smtClean="0"/>
              <a:t>				</a:t>
            </a:r>
            <a:r>
              <a:rPr lang="en-US" b="1" dirty="0" err="1" smtClean="0"/>
              <a:t>vulnerabile</a:t>
            </a:r>
            <a:r>
              <a:rPr lang="en-US" b="1" dirty="0" smtClean="0"/>
              <a:t> </a:t>
            </a:r>
            <a:r>
              <a:rPr lang="en-US" b="1" dirty="0"/>
              <a:t>e </a:t>
            </a:r>
            <a:r>
              <a:rPr lang="en-US" b="1" dirty="0" err="1"/>
              <a:t>marginalizzata</a:t>
            </a:r>
            <a:r>
              <a:rPr lang="en-US" b="1" dirty="0"/>
              <a:t>.</a:t>
            </a:r>
          </a:p>
          <a:p>
            <a:r>
              <a:rPr lang="en-US" b="1" dirty="0" smtClean="0"/>
              <a:t> </a:t>
            </a:r>
            <a:endParaRPr lang="it-IT"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37</a:t>
            </a:fld>
            <a:endParaRPr lang="it-IT"/>
          </a:p>
        </p:txBody>
      </p:sp>
      <p:pic>
        <p:nvPicPr>
          <p:cNvPr id="2050" name="Picture 2"/>
          <p:cNvPicPr>
            <a:picLocks noChangeAspect="1" noChangeArrowheads="1"/>
          </p:cNvPicPr>
          <p:nvPr/>
        </p:nvPicPr>
        <p:blipFill>
          <a:blip r:embed="rId2" cstate="print"/>
          <a:srcRect/>
          <a:stretch>
            <a:fillRect/>
          </a:stretch>
        </p:blipFill>
        <p:spPr bwMode="auto">
          <a:xfrm>
            <a:off x="1977183" y="44625"/>
            <a:ext cx="5259113" cy="165433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979713" y="1700808"/>
            <a:ext cx="5250972" cy="4911781"/>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38</a:t>
            </a:fld>
            <a:endParaRPr lang="it-IT"/>
          </a:p>
        </p:txBody>
      </p:sp>
      <p:pic>
        <p:nvPicPr>
          <p:cNvPr id="6146" name="Picture 2"/>
          <p:cNvPicPr>
            <a:picLocks noChangeAspect="1" noChangeArrowheads="1"/>
          </p:cNvPicPr>
          <p:nvPr/>
        </p:nvPicPr>
        <p:blipFill>
          <a:blip r:embed="rId2" cstate="print"/>
          <a:srcRect/>
          <a:stretch>
            <a:fillRect/>
          </a:stretch>
        </p:blipFill>
        <p:spPr bwMode="auto">
          <a:xfrm>
            <a:off x="0" y="2000250"/>
            <a:ext cx="9172575" cy="28575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e 7"/>
          <p:cNvSpPr/>
          <p:nvPr/>
        </p:nvSpPr>
        <p:spPr>
          <a:xfrm>
            <a:off x="2771800" y="3068960"/>
            <a:ext cx="1080120"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2" name="Segnaposto numero diapositiva 1"/>
          <p:cNvSpPr>
            <a:spLocks noGrp="1"/>
          </p:cNvSpPr>
          <p:nvPr>
            <p:ph type="sldNum" sz="quarter" idx="12"/>
          </p:nvPr>
        </p:nvSpPr>
        <p:spPr/>
        <p:txBody>
          <a:bodyPr/>
          <a:lstStyle/>
          <a:p>
            <a:fld id="{99C8641D-7A01-4489-B4D4-860B08897F8C}" type="slidenum">
              <a:rPr lang="it-IT" smtClean="0"/>
              <a:pPr/>
              <a:t>39</a:t>
            </a:fld>
            <a:endParaRPr lang="it-IT"/>
          </a:p>
        </p:txBody>
      </p:sp>
      <p:pic>
        <p:nvPicPr>
          <p:cNvPr id="3074" name="Picture 2"/>
          <p:cNvPicPr>
            <a:picLocks noChangeAspect="1" noChangeArrowheads="1"/>
          </p:cNvPicPr>
          <p:nvPr/>
        </p:nvPicPr>
        <p:blipFill>
          <a:blip r:embed="rId2" cstate="print"/>
          <a:srcRect/>
          <a:stretch>
            <a:fillRect/>
          </a:stretch>
        </p:blipFill>
        <p:spPr bwMode="auto">
          <a:xfrm>
            <a:off x="179512" y="116633"/>
            <a:ext cx="3816424" cy="1769581"/>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79512" y="2037184"/>
            <a:ext cx="3806028" cy="4776192"/>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4530030" y="2141934"/>
            <a:ext cx="4362450" cy="474345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4100408" y="188640"/>
            <a:ext cx="4792071" cy="204345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4</a:t>
            </a:fld>
            <a:endParaRPr lang="it-IT"/>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83646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40</a:t>
            </a:fld>
            <a:endParaRPr lang="it-IT"/>
          </a:p>
        </p:txBody>
      </p:sp>
      <p:pic>
        <p:nvPicPr>
          <p:cNvPr id="4098" name="Picture 2"/>
          <p:cNvPicPr>
            <a:picLocks noChangeAspect="1" noChangeArrowheads="1"/>
          </p:cNvPicPr>
          <p:nvPr/>
        </p:nvPicPr>
        <p:blipFill>
          <a:blip r:embed="rId2" cstate="print"/>
          <a:srcRect/>
          <a:stretch>
            <a:fillRect/>
          </a:stretch>
        </p:blipFill>
        <p:spPr bwMode="auto">
          <a:xfrm>
            <a:off x="1514475" y="520427"/>
            <a:ext cx="6115050" cy="42767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966788" y="5373216"/>
            <a:ext cx="7210425" cy="5238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41</a:t>
            </a:fld>
            <a:endParaRPr lang="it-IT"/>
          </a:p>
        </p:txBody>
      </p:sp>
      <p:sp>
        <p:nvSpPr>
          <p:cNvPr id="3" name="Rettangolo 2"/>
          <p:cNvSpPr/>
          <p:nvPr/>
        </p:nvSpPr>
        <p:spPr>
          <a:xfrm>
            <a:off x="539552" y="293731"/>
            <a:ext cx="8280920" cy="6401753"/>
          </a:xfrm>
          <a:prstGeom prst="rect">
            <a:avLst/>
          </a:prstGeom>
        </p:spPr>
        <p:txBody>
          <a:bodyPr wrap="square">
            <a:spAutoFit/>
          </a:bodyPr>
          <a:lstStyle/>
          <a:p>
            <a:r>
              <a:rPr lang="it-IT" b="1" dirty="0" err="1" smtClean="0"/>
              <a:t>Health</a:t>
            </a:r>
            <a:r>
              <a:rPr lang="it-IT" b="1" dirty="0" smtClean="0"/>
              <a:t> system performance </a:t>
            </a:r>
            <a:r>
              <a:rPr lang="it-IT" b="1" dirty="0" err="1" smtClean="0"/>
              <a:t>dimensions</a:t>
            </a:r>
            <a:endParaRPr lang="it-IT" b="1" dirty="0" smtClean="0"/>
          </a:p>
          <a:p>
            <a:r>
              <a:rPr lang="it-IT" sz="1400" b="1" dirty="0" smtClean="0"/>
              <a:t>Equità.</a:t>
            </a:r>
            <a:r>
              <a:rPr lang="it-IT" sz="1400" dirty="0" smtClean="0"/>
              <a:t> </a:t>
            </a:r>
          </a:p>
          <a:p>
            <a:pPr>
              <a:buFont typeface="Arial" pitchFamily="34" charset="0"/>
              <a:buChar char="•"/>
            </a:pPr>
            <a:r>
              <a:rPr lang="it-IT" sz="1400" dirty="0" smtClean="0"/>
              <a:t>Accesso equo ai servizi necessari </a:t>
            </a:r>
          </a:p>
          <a:p>
            <a:pPr>
              <a:buFont typeface="Arial" pitchFamily="34" charset="0"/>
              <a:buChar char="•"/>
            </a:pPr>
            <a:r>
              <a:rPr lang="it-IT" sz="1400" dirty="0" smtClean="0"/>
              <a:t>Protezione contro le difficoltà finanziarie (costi sostenuti) </a:t>
            </a:r>
          </a:p>
          <a:p>
            <a:pPr>
              <a:buFont typeface="Arial" pitchFamily="34" charset="0"/>
              <a:buChar char="•"/>
            </a:pPr>
            <a:r>
              <a:rPr lang="it-IT" sz="1400" dirty="0" smtClean="0"/>
              <a:t>Monitoraggio: promozione, prevenzione, trattamento, riabilitazione, servizi palliativi</a:t>
            </a:r>
          </a:p>
          <a:p>
            <a:r>
              <a:rPr lang="it-IT" sz="1400" b="1" dirty="0" smtClean="0"/>
              <a:t>Qualità.</a:t>
            </a:r>
            <a:r>
              <a:rPr lang="it-IT" sz="1400" dirty="0" smtClean="0"/>
              <a:t> </a:t>
            </a:r>
          </a:p>
          <a:p>
            <a:r>
              <a:rPr lang="it-IT" sz="1400" dirty="0" smtClean="0"/>
              <a:t>"il grado in cui i servizi sanitari per gli individui e le popolazioni </a:t>
            </a:r>
          </a:p>
          <a:p>
            <a:r>
              <a:rPr lang="it-IT" sz="1400" dirty="0" smtClean="0"/>
              <a:t>	raggiungono i risultati sanitari desiderati e </a:t>
            </a:r>
          </a:p>
          <a:p>
            <a:r>
              <a:rPr lang="it-IT" sz="1400" dirty="0" smtClean="0"/>
              <a:t>	sono coerenti con le attuali conoscenze professionali “</a:t>
            </a:r>
          </a:p>
          <a:p>
            <a:r>
              <a:rPr lang="it-IT" sz="1400" dirty="0" smtClean="0"/>
              <a:t>Carenze di qualità (sicurezza, efficacia, </a:t>
            </a:r>
            <a:r>
              <a:rPr lang="it-IT" sz="1400" dirty="0" err="1" smtClean="0"/>
              <a:t>patient</a:t>
            </a:r>
            <a:r>
              <a:rPr lang="it-IT" sz="1400" dirty="0" smtClean="0"/>
              <a:t> </a:t>
            </a:r>
            <a:r>
              <a:rPr lang="it-IT" sz="1400" dirty="0" err="1" smtClean="0"/>
              <a:t>centered</a:t>
            </a:r>
            <a:r>
              <a:rPr lang="it-IT" sz="1400" dirty="0" smtClean="0"/>
              <a:t>, tempestività) </a:t>
            </a:r>
          </a:p>
          <a:p>
            <a:r>
              <a:rPr lang="it-IT" sz="1400" dirty="0" smtClean="0"/>
              <a:t>	comportano rischi evitabili per i pazienti e </a:t>
            </a:r>
          </a:p>
          <a:p>
            <a:r>
              <a:rPr lang="it-IT" sz="1400" dirty="0" smtClean="0"/>
              <a:t>	insufficienti prestazioni dei sistemi sanitari </a:t>
            </a:r>
          </a:p>
          <a:p>
            <a:r>
              <a:rPr lang="it-IT" sz="1400" dirty="0" smtClean="0"/>
              <a:t>	rispetto a ciò che è possibile ottenere con le risorse disponibili.</a:t>
            </a:r>
            <a:r>
              <a:rPr lang="it-IT" sz="1400" b="1" dirty="0" smtClean="0"/>
              <a:t> </a:t>
            </a:r>
          </a:p>
          <a:p>
            <a:r>
              <a:rPr lang="it-IT" sz="1400" b="1" dirty="0" smtClean="0"/>
              <a:t>Reattività</a:t>
            </a:r>
            <a:r>
              <a:rPr lang="it-IT" sz="1400" dirty="0" smtClean="0"/>
              <a:t>. </a:t>
            </a:r>
          </a:p>
          <a:p>
            <a:r>
              <a:rPr lang="it-IT" sz="1400" dirty="0" smtClean="0"/>
              <a:t>Risposta alle aspettative e preferenze delle persone in merito a questioni non sanitarie:</a:t>
            </a:r>
          </a:p>
          <a:p>
            <a:r>
              <a:rPr lang="it-IT" sz="1400" dirty="0" smtClean="0"/>
              <a:t>	dignità delle persone </a:t>
            </a:r>
          </a:p>
          <a:p>
            <a:r>
              <a:rPr lang="it-IT" sz="1400" dirty="0" smtClean="0"/>
              <a:t>	convinzioni </a:t>
            </a:r>
          </a:p>
          <a:p>
            <a:r>
              <a:rPr lang="it-IT" sz="1400" dirty="0" smtClean="0"/>
              <a:t>	preferenze socioculturali</a:t>
            </a:r>
          </a:p>
          <a:p>
            <a:r>
              <a:rPr lang="it-IT" sz="1400" dirty="0" smtClean="0"/>
              <a:t>	autonomia </a:t>
            </a:r>
          </a:p>
          <a:p>
            <a:r>
              <a:rPr lang="it-IT" sz="1400" dirty="0" smtClean="0"/>
              <a:t>	riservatezza delle informazioni</a:t>
            </a:r>
          </a:p>
          <a:p>
            <a:r>
              <a:rPr lang="it-IT" sz="1400" b="1" dirty="0" smtClean="0"/>
              <a:t>Efficienza.</a:t>
            </a:r>
            <a:r>
              <a:rPr lang="it-IT" sz="1400" dirty="0" smtClean="0"/>
              <a:t> </a:t>
            </a:r>
          </a:p>
          <a:p>
            <a:pPr>
              <a:buFont typeface="Arial" pitchFamily="34" charset="0"/>
              <a:buChar char="•"/>
            </a:pPr>
            <a:r>
              <a:rPr lang="it-IT" sz="1400" dirty="0" smtClean="0"/>
              <a:t>Input disponibili generano il più alto livello possibile di risultati sanitari. </a:t>
            </a:r>
          </a:p>
          <a:p>
            <a:pPr>
              <a:buFont typeface="Arial" pitchFamily="34" charset="0"/>
              <a:buChar char="•"/>
            </a:pPr>
            <a:r>
              <a:rPr lang="it-IT" sz="1400" dirty="0" smtClean="0"/>
              <a:t>Inefficienza tecnica (sprechi o cattive prestazioni o cattivi risultati)</a:t>
            </a:r>
          </a:p>
          <a:p>
            <a:pPr>
              <a:buFont typeface="Arial" pitchFamily="34" charset="0"/>
              <a:buChar char="•"/>
            </a:pPr>
            <a:r>
              <a:rPr lang="it-IT" sz="1400" dirty="0" smtClean="0"/>
              <a:t>Inefficienza allocativa (una cattiva scelta di input)</a:t>
            </a:r>
          </a:p>
          <a:p>
            <a:r>
              <a:rPr lang="it-IT" sz="1400" b="1" dirty="0" smtClean="0"/>
              <a:t>Resilienza.</a:t>
            </a:r>
            <a:r>
              <a:rPr lang="it-IT" sz="1400" dirty="0" smtClean="0"/>
              <a:t> </a:t>
            </a:r>
          </a:p>
          <a:p>
            <a:r>
              <a:rPr lang="it-IT" sz="1400" dirty="0" smtClean="0"/>
              <a:t>"la capacità degli operatori sanitari, delle istituzioni e delle popolazioni </a:t>
            </a:r>
          </a:p>
          <a:p>
            <a:r>
              <a:rPr lang="it-IT" sz="1400" dirty="0" smtClean="0"/>
              <a:t>	prepararsi e rispondere efficacemente alle crisi</a:t>
            </a:r>
          </a:p>
          <a:p>
            <a:r>
              <a:rPr lang="it-IT" sz="1400" dirty="0" smtClean="0"/>
              <a:t>	mantenere le funzioni principali quando si verifica una crisi</a:t>
            </a:r>
          </a:p>
          <a:p>
            <a:r>
              <a:rPr lang="it-IT" sz="1400" dirty="0" smtClean="0"/>
              <a:t>	riorganizzarsi per il futuro”</a:t>
            </a:r>
            <a:endParaRPr lang="en-US" sz="14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42</a:t>
            </a:fld>
            <a:endParaRPr lang="it-IT"/>
          </a:p>
        </p:txBody>
      </p:sp>
      <p:pic>
        <p:nvPicPr>
          <p:cNvPr id="5122" name="Picture 2"/>
          <p:cNvPicPr>
            <a:picLocks noChangeAspect="1" noChangeArrowheads="1"/>
          </p:cNvPicPr>
          <p:nvPr/>
        </p:nvPicPr>
        <p:blipFill>
          <a:blip r:embed="rId2" cstate="print"/>
          <a:srcRect/>
          <a:stretch>
            <a:fillRect/>
          </a:stretch>
        </p:blipFill>
        <p:spPr bwMode="auto">
          <a:xfrm>
            <a:off x="0" y="0"/>
            <a:ext cx="9448800" cy="68865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67744" y="0"/>
            <a:ext cx="5070698" cy="6828941"/>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11560" y="116632"/>
            <a:ext cx="7776864" cy="5810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0" y="620688"/>
            <a:ext cx="4850721" cy="18002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51520" y="2348880"/>
            <a:ext cx="4392488" cy="2664296"/>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323528" y="5130130"/>
            <a:ext cx="4176464" cy="1467222"/>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5234880" y="836712"/>
            <a:ext cx="3657600" cy="532859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107504" y="548680"/>
            <a:ext cx="8800281" cy="573419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76300" y="260648"/>
            <a:ext cx="7391400" cy="2228850"/>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467544" y="3284984"/>
            <a:ext cx="3552825" cy="571500"/>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539552" y="2636912"/>
            <a:ext cx="3562350" cy="5524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804988" y="2262188"/>
            <a:ext cx="5534025" cy="23336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188640"/>
            <a:ext cx="9153525" cy="1390650"/>
          </a:xfrm>
          <a:prstGeom prst="rect">
            <a:avLst/>
          </a:prstGeom>
          <a:noFill/>
          <a:ln w="9525">
            <a:noFill/>
            <a:miter lim="800000"/>
            <a:headEnd/>
            <a:tailEnd/>
          </a:ln>
        </p:spPr>
      </p:pic>
      <p:pic>
        <p:nvPicPr>
          <p:cNvPr id="12292" name="Picture 4"/>
          <p:cNvPicPr>
            <a:picLocks noChangeAspect="1" noChangeArrowheads="1"/>
          </p:cNvPicPr>
          <p:nvPr/>
        </p:nvPicPr>
        <p:blipFill>
          <a:blip r:embed="rId3" cstate="print"/>
          <a:srcRect/>
          <a:stretch>
            <a:fillRect/>
          </a:stretch>
        </p:blipFill>
        <p:spPr bwMode="auto">
          <a:xfrm>
            <a:off x="9525" y="3810719"/>
            <a:ext cx="9124950" cy="2714625"/>
          </a:xfrm>
          <a:prstGeom prst="rect">
            <a:avLst/>
          </a:prstGeom>
          <a:noFill/>
          <a:ln w="9525">
            <a:noFill/>
            <a:miter lim="800000"/>
            <a:headEnd/>
            <a:tailEnd/>
          </a:ln>
        </p:spPr>
      </p:pic>
      <p:pic>
        <p:nvPicPr>
          <p:cNvPr id="12293" name="Picture 5"/>
          <p:cNvPicPr>
            <a:picLocks noChangeAspect="1" noChangeArrowheads="1"/>
          </p:cNvPicPr>
          <p:nvPr/>
        </p:nvPicPr>
        <p:blipFill>
          <a:blip r:embed="rId4" cstate="print"/>
          <a:srcRect/>
          <a:stretch>
            <a:fillRect/>
          </a:stretch>
        </p:blipFill>
        <p:spPr bwMode="auto">
          <a:xfrm>
            <a:off x="107504" y="1484784"/>
            <a:ext cx="4895850" cy="942975"/>
          </a:xfrm>
          <a:prstGeom prst="rect">
            <a:avLst/>
          </a:prstGeom>
          <a:noFill/>
          <a:ln w="9525">
            <a:noFill/>
            <a:miter lim="800000"/>
            <a:headEnd/>
            <a:tailEnd/>
          </a:ln>
        </p:spPr>
      </p:pic>
      <p:pic>
        <p:nvPicPr>
          <p:cNvPr id="12294" name="Picture 6"/>
          <p:cNvPicPr>
            <a:picLocks noChangeAspect="1" noChangeArrowheads="1"/>
          </p:cNvPicPr>
          <p:nvPr/>
        </p:nvPicPr>
        <p:blipFill>
          <a:blip r:embed="rId5" cstate="print"/>
          <a:srcRect/>
          <a:stretch>
            <a:fillRect/>
          </a:stretch>
        </p:blipFill>
        <p:spPr bwMode="auto">
          <a:xfrm>
            <a:off x="3947864" y="2167508"/>
            <a:ext cx="4800600" cy="13335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79512" y="908720"/>
            <a:ext cx="8827296" cy="351832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isultati immagini per health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8" name="Picture 4" descr="Risultati immagini per health 2020"/>
          <p:cNvPicPr>
            <a:picLocks noChangeAspect="1" noChangeArrowheads="1"/>
          </p:cNvPicPr>
          <p:nvPr/>
        </p:nvPicPr>
        <p:blipFill>
          <a:blip r:embed="rId2" cstate="print"/>
          <a:srcRect/>
          <a:stretch>
            <a:fillRect/>
          </a:stretch>
        </p:blipFill>
        <p:spPr bwMode="auto">
          <a:xfrm>
            <a:off x="683568" y="404665"/>
            <a:ext cx="3888431" cy="4536504"/>
          </a:xfrm>
          <a:prstGeom prst="rect">
            <a:avLst/>
          </a:prstGeom>
          <a:noFill/>
        </p:spPr>
      </p:pic>
      <p:sp>
        <p:nvSpPr>
          <p:cNvPr id="1030" name="AutoShape 6" descr="Risultati immagini per health 2020"/>
          <p:cNvSpPr>
            <a:spLocks noChangeAspect="1" noChangeArrowheads="1"/>
          </p:cNvSpPr>
          <p:nvPr/>
        </p:nvSpPr>
        <p:spPr bwMode="auto">
          <a:xfrm>
            <a:off x="155575" y="-2185988"/>
            <a:ext cx="6076950" cy="4562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Risultati immagini per health 2020"/>
          <p:cNvSpPr>
            <a:spLocks noChangeAspect="1" noChangeArrowheads="1"/>
          </p:cNvSpPr>
          <p:nvPr/>
        </p:nvSpPr>
        <p:spPr bwMode="auto">
          <a:xfrm>
            <a:off x="155575" y="-1036638"/>
            <a:ext cx="2895600" cy="21717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Risultati immagini per health 2020"/>
          <p:cNvSpPr>
            <a:spLocks noChangeAspect="1" noChangeArrowheads="1"/>
          </p:cNvSpPr>
          <p:nvPr/>
        </p:nvSpPr>
        <p:spPr bwMode="auto">
          <a:xfrm>
            <a:off x="155575" y="-1036638"/>
            <a:ext cx="2895600" cy="21717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Risultati immagini per health 2020"/>
          <p:cNvSpPr>
            <a:spLocks noChangeAspect="1" noChangeArrowheads="1"/>
          </p:cNvSpPr>
          <p:nvPr/>
        </p:nvSpPr>
        <p:spPr bwMode="auto">
          <a:xfrm>
            <a:off x="155575" y="-1036638"/>
            <a:ext cx="2895600" cy="21717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8" name="AutoShape 14" descr="Immagine correlata"/>
          <p:cNvSpPr>
            <a:spLocks noChangeAspect="1" noChangeArrowheads="1"/>
          </p:cNvSpPr>
          <p:nvPr/>
        </p:nvSpPr>
        <p:spPr bwMode="auto">
          <a:xfrm>
            <a:off x="155575" y="-1638300"/>
            <a:ext cx="6076950" cy="34194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0" name="AutoShape 16" descr="Immagine correlata"/>
          <p:cNvSpPr>
            <a:spLocks noChangeAspect="1" noChangeArrowheads="1"/>
          </p:cNvSpPr>
          <p:nvPr/>
        </p:nvSpPr>
        <p:spPr bwMode="auto">
          <a:xfrm>
            <a:off x="155575" y="-1638300"/>
            <a:ext cx="6076950" cy="34194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2" name="Picture 2"/>
          <p:cNvPicPr>
            <a:picLocks noChangeAspect="1" noChangeArrowheads="1"/>
          </p:cNvPicPr>
          <p:nvPr/>
        </p:nvPicPr>
        <p:blipFill>
          <a:blip r:embed="rId3" cstate="print"/>
          <a:srcRect/>
          <a:stretch>
            <a:fillRect/>
          </a:stretch>
        </p:blipFill>
        <p:spPr bwMode="auto">
          <a:xfrm>
            <a:off x="4291480" y="2855579"/>
            <a:ext cx="4601000" cy="3885789"/>
          </a:xfrm>
          <a:prstGeom prst="rect">
            <a:avLst/>
          </a:prstGeom>
          <a:noFill/>
          <a:ln w="9525">
            <a:noFill/>
            <a:miter lim="800000"/>
            <a:headEnd/>
            <a:tailEnd/>
          </a:ln>
        </p:spPr>
      </p:pic>
      <p:sp>
        <p:nvSpPr>
          <p:cNvPr id="14" name="Segnaposto numero diapositiva 13"/>
          <p:cNvSpPr>
            <a:spLocks noGrp="1"/>
          </p:cNvSpPr>
          <p:nvPr>
            <p:ph type="sldNum" sz="quarter" idx="12"/>
          </p:nvPr>
        </p:nvSpPr>
        <p:spPr/>
        <p:txBody>
          <a:bodyPr/>
          <a:lstStyle/>
          <a:p>
            <a:fld id="{99C8641D-7A01-4489-B4D4-860B08897F8C}" type="slidenum">
              <a:rPr lang="it-IT" smtClean="0"/>
              <a:pPr/>
              <a:t>5</a:t>
            </a:fld>
            <a:endParaRPr lang="it-IT"/>
          </a:p>
        </p:txBody>
      </p:sp>
    </p:spTree>
    <p:extLst>
      <p:ext uri="{BB962C8B-B14F-4D97-AF65-F5344CB8AC3E}">
        <p14:creationId xmlns:p14="http://schemas.microsoft.com/office/powerpoint/2010/main" xmlns="" val="402118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47625" y="995363"/>
            <a:ext cx="9048750" cy="486727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srcRect/>
          <a:stretch>
            <a:fillRect/>
          </a:stretch>
        </p:blipFill>
        <p:spPr bwMode="auto">
          <a:xfrm>
            <a:off x="9525" y="116632"/>
            <a:ext cx="9124950" cy="904875"/>
          </a:xfrm>
          <a:prstGeom prst="rect">
            <a:avLst/>
          </a:prstGeom>
          <a:noFill/>
          <a:ln w="9525">
            <a:noFill/>
            <a:miter lim="800000"/>
            <a:headEnd/>
            <a:tailEnd/>
          </a:ln>
        </p:spPr>
      </p:pic>
      <p:pic>
        <p:nvPicPr>
          <p:cNvPr id="18436" name="Picture 4"/>
          <p:cNvPicPr>
            <a:picLocks noChangeAspect="1" noChangeArrowheads="1"/>
          </p:cNvPicPr>
          <p:nvPr/>
        </p:nvPicPr>
        <p:blipFill>
          <a:blip r:embed="rId3" cstate="print"/>
          <a:srcRect/>
          <a:stretch>
            <a:fillRect/>
          </a:stretch>
        </p:blipFill>
        <p:spPr bwMode="auto">
          <a:xfrm>
            <a:off x="2247900" y="1052736"/>
            <a:ext cx="4648200" cy="371475"/>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338138" y="2468885"/>
            <a:ext cx="8467725" cy="600075"/>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1971675" y="3974579"/>
            <a:ext cx="5200650" cy="390525"/>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1671080" y="5591522"/>
            <a:ext cx="5801841" cy="429766"/>
          </a:xfrm>
          <a:prstGeom prst="rect">
            <a:avLst/>
          </a:prstGeom>
          <a:noFill/>
          <a:ln w="9525">
            <a:noFill/>
            <a:miter lim="800000"/>
            <a:headEnd/>
            <a:tailEnd/>
          </a:ln>
        </p:spPr>
      </p:pic>
      <p:pic>
        <p:nvPicPr>
          <p:cNvPr id="2052" name="Picture 4"/>
          <p:cNvPicPr>
            <a:picLocks noChangeAspect="1" noChangeArrowheads="1"/>
          </p:cNvPicPr>
          <p:nvPr/>
        </p:nvPicPr>
        <p:blipFill>
          <a:blip r:embed="rId7" cstate="print"/>
          <a:srcRect/>
          <a:stretch>
            <a:fillRect/>
          </a:stretch>
        </p:blipFill>
        <p:spPr bwMode="auto">
          <a:xfrm>
            <a:off x="414338" y="5990803"/>
            <a:ext cx="8315325" cy="390525"/>
          </a:xfrm>
          <a:prstGeom prst="rect">
            <a:avLst/>
          </a:prstGeom>
          <a:noFill/>
          <a:ln w="9525">
            <a:noFill/>
            <a:miter lim="800000"/>
            <a:headEnd/>
            <a:tailEnd/>
          </a:ln>
        </p:spPr>
      </p:pic>
      <p:pic>
        <p:nvPicPr>
          <p:cNvPr id="2053" name="Picture 5"/>
          <p:cNvPicPr>
            <a:picLocks noChangeAspect="1" noChangeArrowheads="1"/>
          </p:cNvPicPr>
          <p:nvPr/>
        </p:nvPicPr>
        <p:blipFill>
          <a:blip r:embed="rId8" cstate="print"/>
          <a:srcRect/>
          <a:stretch>
            <a:fillRect/>
          </a:stretch>
        </p:blipFill>
        <p:spPr bwMode="auto">
          <a:xfrm>
            <a:off x="251520" y="1484784"/>
            <a:ext cx="8208912" cy="1066602"/>
          </a:xfrm>
          <a:prstGeom prst="rect">
            <a:avLst/>
          </a:prstGeom>
          <a:noFill/>
          <a:ln w="9525">
            <a:noFill/>
            <a:miter lim="800000"/>
            <a:headEnd/>
            <a:tailEnd/>
          </a:ln>
        </p:spPr>
      </p:pic>
      <p:pic>
        <p:nvPicPr>
          <p:cNvPr id="2054" name="Picture 6"/>
          <p:cNvPicPr>
            <a:picLocks noChangeAspect="1" noChangeArrowheads="1"/>
          </p:cNvPicPr>
          <p:nvPr/>
        </p:nvPicPr>
        <p:blipFill>
          <a:blip r:embed="rId9" cstate="print"/>
          <a:srcRect/>
          <a:stretch>
            <a:fillRect/>
          </a:stretch>
        </p:blipFill>
        <p:spPr bwMode="auto">
          <a:xfrm>
            <a:off x="323528" y="2909888"/>
            <a:ext cx="8064896" cy="1038225"/>
          </a:xfrm>
          <a:prstGeom prst="rect">
            <a:avLst/>
          </a:prstGeom>
          <a:noFill/>
          <a:ln w="9525">
            <a:noFill/>
            <a:miter lim="800000"/>
            <a:headEnd/>
            <a:tailEnd/>
          </a:ln>
        </p:spPr>
      </p:pic>
      <p:pic>
        <p:nvPicPr>
          <p:cNvPr id="2057" name="Picture 9"/>
          <p:cNvPicPr>
            <a:picLocks noChangeAspect="1" noChangeArrowheads="1"/>
          </p:cNvPicPr>
          <p:nvPr/>
        </p:nvPicPr>
        <p:blipFill>
          <a:blip r:embed="rId10" cstate="print"/>
          <a:srcRect/>
          <a:stretch>
            <a:fillRect/>
          </a:stretch>
        </p:blipFill>
        <p:spPr bwMode="auto">
          <a:xfrm>
            <a:off x="755576" y="4412332"/>
            <a:ext cx="7704855" cy="11049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srcRect/>
          <a:stretch>
            <a:fillRect/>
          </a:stretch>
        </p:blipFill>
        <p:spPr bwMode="auto">
          <a:xfrm>
            <a:off x="9525" y="116632"/>
            <a:ext cx="9124950" cy="904875"/>
          </a:xfrm>
          <a:prstGeom prst="rect">
            <a:avLst/>
          </a:prstGeom>
          <a:noFill/>
          <a:ln w="9525">
            <a:noFill/>
            <a:miter lim="800000"/>
            <a:headEnd/>
            <a:tailEnd/>
          </a:ln>
        </p:spPr>
      </p:pic>
      <p:pic>
        <p:nvPicPr>
          <p:cNvPr id="18436" name="Picture 4"/>
          <p:cNvPicPr>
            <a:picLocks noChangeAspect="1" noChangeArrowheads="1"/>
          </p:cNvPicPr>
          <p:nvPr/>
        </p:nvPicPr>
        <p:blipFill>
          <a:blip r:embed="rId3" cstate="print"/>
          <a:srcRect/>
          <a:stretch>
            <a:fillRect/>
          </a:stretch>
        </p:blipFill>
        <p:spPr bwMode="auto">
          <a:xfrm>
            <a:off x="2247900" y="1052736"/>
            <a:ext cx="4648200" cy="371475"/>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338138" y="1484784"/>
            <a:ext cx="8467725" cy="600075"/>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1971675" y="2132856"/>
            <a:ext cx="5200650" cy="390525"/>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1671080" y="2708920"/>
            <a:ext cx="5801841" cy="429766"/>
          </a:xfrm>
          <a:prstGeom prst="rect">
            <a:avLst/>
          </a:prstGeom>
          <a:noFill/>
          <a:ln w="9525">
            <a:noFill/>
            <a:miter lim="800000"/>
            <a:headEnd/>
            <a:tailEnd/>
          </a:ln>
        </p:spPr>
      </p:pic>
      <p:pic>
        <p:nvPicPr>
          <p:cNvPr id="2052" name="Picture 4"/>
          <p:cNvPicPr>
            <a:picLocks noChangeAspect="1" noChangeArrowheads="1"/>
          </p:cNvPicPr>
          <p:nvPr/>
        </p:nvPicPr>
        <p:blipFill>
          <a:blip r:embed="rId7" cstate="print"/>
          <a:srcRect/>
          <a:stretch>
            <a:fillRect/>
          </a:stretch>
        </p:blipFill>
        <p:spPr bwMode="auto">
          <a:xfrm>
            <a:off x="414338" y="4797152"/>
            <a:ext cx="8315325" cy="390525"/>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a:off x="323528" y="5373216"/>
            <a:ext cx="8280920" cy="1152525"/>
          </a:xfrm>
          <a:prstGeom prst="rect">
            <a:avLst/>
          </a:prstGeom>
          <a:noFill/>
          <a:ln w="9525">
            <a:noFill/>
            <a:miter lim="800000"/>
            <a:headEnd/>
            <a:tailEnd/>
          </a:ln>
        </p:spPr>
      </p:pic>
      <p:pic>
        <p:nvPicPr>
          <p:cNvPr id="2056" name="Picture 8"/>
          <p:cNvPicPr>
            <a:picLocks noChangeAspect="1" noChangeArrowheads="1"/>
          </p:cNvPicPr>
          <p:nvPr/>
        </p:nvPicPr>
        <p:blipFill>
          <a:blip r:embed="rId9" cstate="print"/>
          <a:srcRect/>
          <a:stretch>
            <a:fillRect/>
          </a:stretch>
        </p:blipFill>
        <p:spPr bwMode="auto">
          <a:xfrm>
            <a:off x="323528" y="3284984"/>
            <a:ext cx="8568952" cy="14287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9050" y="765026"/>
            <a:ext cx="9105900" cy="4248150"/>
          </a:xfrm>
          <a:prstGeom prst="rect">
            <a:avLst/>
          </a:prstGeom>
          <a:noFill/>
          <a:ln w="9525">
            <a:noFill/>
            <a:miter lim="800000"/>
            <a:headEnd/>
            <a:tailEnd/>
          </a:ln>
        </p:spPr>
      </p:pic>
      <p:pic>
        <p:nvPicPr>
          <p:cNvPr id="16388" name="Picture 4"/>
          <p:cNvPicPr>
            <a:picLocks noChangeAspect="1" noChangeArrowheads="1"/>
          </p:cNvPicPr>
          <p:nvPr/>
        </p:nvPicPr>
        <p:blipFill>
          <a:blip r:embed="rId3" cstate="print"/>
          <a:srcRect/>
          <a:stretch>
            <a:fillRect/>
          </a:stretch>
        </p:blipFill>
        <p:spPr bwMode="auto">
          <a:xfrm>
            <a:off x="899592" y="4989909"/>
            <a:ext cx="7416824" cy="1895475"/>
          </a:xfrm>
          <a:prstGeom prst="rect">
            <a:avLst/>
          </a:prstGeom>
          <a:noFill/>
          <a:ln w="9525">
            <a:noFill/>
            <a:miter lim="800000"/>
            <a:headEnd/>
            <a:tailEnd/>
          </a:ln>
        </p:spPr>
      </p:pic>
      <p:pic>
        <p:nvPicPr>
          <p:cNvPr id="16389" name="Picture 5"/>
          <p:cNvPicPr>
            <a:picLocks noChangeAspect="1" noChangeArrowheads="1"/>
          </p:cNvPicPr>
          <p:nvPr/>
        </p:nvPicPr>
        <p:blipFill>
          <a:blip r:embed="rId4" cstate="print"/>
          <a:srcRect/>
          <a:stretch>
            <a:fillRect/>
          </a:stretch>
        </p:blipFill>
        <p:spPr bwMode="auto">
          <a:xfrm>
            <a:off x="2247900" y="177205"/>
            <a:ext cx="4648200" cy="3714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539552" y="745257"/>
            <a:ext cx="7920880" cy="1171575"/>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467544" y="2004442"/>
            <a:ext cx="7920880" cy="1352550"/>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467544" y="3284984"/>
            <a:ext cx="8280920" cy="1453505"/>
          </a:xfrm>
          <a:prstGeom prst="rect">
            <a:avLst/>
          </a:prstGeom>
          <a:noFill/>
          <a:ln w="9525">
            <a:noFill/>
            <a:miter lim="800000"/>
            <a:headEnd/>
            <a:tailEnd/>
          </a:ln>
        </p:spPr>
      </p:pic>
      <p:pic>
        <p:nvPicPr>
          <p:cNvPr id="17413" name="Picture 5"/>
          <p:cNvPicPr>
            <a:picLocks noChangeAspect="1" noChangeArrowheads="1"/>
          </p:cNvPicPr>
          <p:nvPr/>
        </p:nvPicPr>
        <p:blipFill>
          <a:blip r:embed="rId5" cstate="print"/>
          <a:srcRect/>
          <a:stretch>
            <a:fillRect/>
          </a:stretch>
        </p:blipFill>
        <p:spPr bwMode="auto">
          <a:xfrm>
            <a:off x="539552" y="4750643"/>
            <a:ext cx="8208912" cy="1990725"/>
          </a:xfrm>
          <a:prstGeom prst="rect">
            <a:avLst/>
          </a:prstGeom>
          <a:noFill/>
          <a:ln w="9525">
            <a:noFill/>
            <a:miter lim="800000"/>
            <a:headEnd/>
            <a:tailEnd/>
          </a:ln>
        </p:spPr>
      </p:pic>
      <p:pic>
        <p:nvPicPr>
          <p:cNvPr id="17414" name="Picture 6"/>
          <p:cNvPicPr>
            <a:picLocks noChangeAspect="1" noChangeArrowheads="1"/>
          </p:cNvPicPr>
          <p:nvPr/>
        </p:nvPicPr>
        <p:blipFill>
          <a:blip r:embed="rId6" cstate="print"/>
          <a:srcRect/>
          <a:stretch>
            <a:fillRect/>
          </a:stretch>
        </p:blipFill>
        <p:spPr bwMode="auto">
          <a:xfrm>
            <a:off x="1835696" y="46711"/>
            <a:ext cx="5400600" cy="573977"/>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6675" y="44624"/>
            <a:ext cx="9010650" cy="2736303"/>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5496" y="2780928"/>
            <a:ext cx="8905875" cy="1419225"/>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76200" y="4293096"/>
            <a:ext cx="8991600" cy="164782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338138" y="44624"/>
            <a:ext cx="8467725" cy="600075"/>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857250" y="548680"/>
            <a:ext cx="7429500" cy="2143125"/>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971600" y="2638425"/>
            <a:ext cx="7128792" cy="1581150"/>
          </a:xfrm>
          <a:prstGeom prst="rect">
            <a:avLst/>
          </a:prstGeom>
          <a:noFill/>
          <a:ln w="9525">
            <a:noFill/>
            <a:miter lim="800000"/>
            <a:headEnd/>
            <a:tailEnd/>
          </a:ln>
        </p:spPr>
      </p:pic>
      <p:pic>
        <p:nvPicPr>
          <p:cNvPr id="19461" name="Picture 5"/>
          <p:cNvPicPr>
            <a:picLocks noChangeAspect="1" noChangeArrowheads="1"/>
          </p:cNvPicPr>
          <p:nvPr/>
        </p:nvPicPr>
        <p:blipFill>
          <a:blip r:embed="rId5" cstate="print"/>
          <a:srcRect/>
          <a:stretch>
            <a:fillRect/>
          </a:stretch>
        </p:blipFill>
        <p:spPr bwMode="auto">
          <a:xfrm>
            <a:off x="971600" y="4104109"/>
            <a:ext cx="6912768" cy="981075"/>
          </a:xfrm>
          <a:prstGeom prst="rect">
            <a:avLst/>
          </a:prstGeom>
          <a:noFill/>
          <a:ln w="9525">
            <a:noFill/>
            <a:miter lim="800000"/>
            <a:headEnd/>
            <a:tailEnd/>
          </a:ln>
        </p:spPr>
      </p:pic>
      <p:pic>
        <p:nvPicPr>
          <p:cNvPr id="19462" name="Picture 6"/>
          <p:cNvPicPr>
            <a:picLocks noChangeAspect="1" noChangeArrowheads="1"/>
          </p:cNvPicPr>
          <p:nvPr/>
        </p:nvPicPr>
        <p:blipFill>
          <a:blip r:embed="rId6" cstate="print"/>
          <a:srcRect/>
          <a:stretch>
            <a:fillRect/>
          </a:stretch>
        </p:blipFill>
        <p:spPr bwMode="auto">
          <a:xfrm>
            <a:off x="827584" y="4869160"/>
            <a:ext cx="7416824" cy="1224136"/>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85988" y="980728"/>
            <a:ext cx="4772025" cy="2057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157413" y="3501008"/>
            <a:ext cx="4829175" cy="10763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9050" y="1319213"/>
            <a:ext cx="9105900" cy="421957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71675" y="188640"/>
            <a:ext cx="5200650" cy="390525"/>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389909" y="764704"/>
            <a:ext cx="8430563" cy="355351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35496" y="4340696"/>
            <a:ext cx="4233935" cy="211264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4304854" y="4371553"/>
            <a:ext cx="4659976" cy="222579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6</a:t>
            </a:fld>
            <a:endParaRPr lang="it-IT"/>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33525" y="1276350"/>
            <a:ext cx="6076950" cy="4305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406704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6512" y="620688"/>
            <a:ext cx="4933950" cy="201622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5496" y="2924944"/>
            <a:ext cx="4876800" cy="1512168"/>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07504" y="4509121"/>
            <a:ext cx="4800600" cy="2016224"/>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5297893" y="33339"/>
            <a:ext cx="3738601" cy="6824661"/>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23825" y="332656"/>
            <a:ext cx="8896350" cy="1685925"/>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38138" y="2060848"/>
            <a:ext cx="8467725" cy="1257300"/>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76200" y="3356992"/>
            <a:ext cx="8991600" cy="17526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1400175" y="116632"/>
            <a:ext cx="6343650" cy="40005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418331" y="476672"/>
            <a:ext cx="8114109" cy="3584146"/>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19050" y="3645024"/>
            <a:ext cx="4552950" cy="1524000"/>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4554413" y="4032473"/>
            <a:ext cx="4410075" cy="1628775"/>
          </a:xfrm>
          <a:prstGeom prst="rect">
            <a:avLst/>
          </a:prstGeom>
          <a:noFill/>
          <a:ln w="9525">
            <a:noFill/>
            <a:miter lim="800000"/>
            <a:headEnd/>
            <a:tailEnd/>
          </a:ln>
        </p:spPr>
      </p:pic>
      <p:pic>
        <p:nvPicPr>
          <p:cNvPr id="5127" name="Picture 7"/>
          <p:cNvPicPr>
            <a:picLocks noChangeAspect="1" noChangeArrowheads="1"/>
          </p:cNvPicPr>
          <p:nvPr/>
        </p:nvPicPr>
        <p:blipFill>
          <a:blip r:embed="rId6" cstate="print"/>
          <a:srcRect/>
          <a:stretch>
            <a:fillRect/>
          </a:stretch>
        </p:blipFill>
        <p:spPr bwMode="auto">
          <a:xfrm>
            <a:off x="35496" y="5085184"/>
            <a:ext cx="4419600" cy="962025"/>
          </a:xfrm>
          <a:prstGeom prst="rect">
            <a:avLst/>
          </a:prstGeom>
          <a:noFill/>
          <a:ln w="9525">
            <a:noFill/>
            <a:miter lim="800000"/>
            <a:headEnd/>
            <a:tailEnd/>
          </a:ln>
        </p:spPr>
      </p:pic>
      <p:pic>
        <p:nvPicPr>
          <p:cNvPr id="5128" name="Picture 8"/>
          <p:cNvPicPr>
            <a:picLocks noChangeAspect="1" noChangeArrowheads="1"/>
          </p:cNvPicPr>
          <p:nvPr/>
        </p:nvPicPr>
        <p:blipFill>
          <a:blip r:embed="rId7" cstate="print"/>
          <a:srcRect/>
          <a:stretch>
            <a:fillRect/>
          </a:stretch>
        </p:blipFill>
        <p:spPr bwMode="auto">
          <a:xfrm>
            <a:off x="4650804" y="5674568"/>
            <a:ext cx="4457700" cy="1066800"/>
          </a:xfrm>
          <a:prstGeom prst="rect">
            <a:avLst/>
          </a:prstGeom>
          <a:noFill/>
          <a:ln w="9525">
            <a:noFill/>
            <a:miter lim="800000"/>
            <a:headEnd/>
            <a:tailEnd/>
          </a:ln>
        </p:spPr>
      </p:pic>
      <p:pic>
        <p:nvPicPr>
          <p:cNvPr id="5129" name="Picture 9"/>
          <p:cNvPicPr>
            <a:picLocks noChangeAspect="1" noChangeArrowheads="1"/>
          </p:cNvPicPr>
          <p:nvPr/>
        </p:nvPicPr>
        <p:blipFill>
          <a:blip r:embed="rId8" cstate="print"/>
          <a:srcRect/>
          <a:stretch>
            <a:fillRect/>
          </a:stretch>
        </p:blipFill>
        <p:spPr bwMode="auto">
          <a:xfrm>
            <a:off x="35496" y="5974035"/>
            <a:ext cx="4572000" cy="69532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8575" y="764704"/>
            <a:ext cx="9086850" cy="14478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19050" y="2348880"/>
            <a:ext cx="9182100" cy="141922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14338" y="44624"/>
            <a:ext cx="8315325" cy="3905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81064" y="404664"/>
            <a:ext cx="8711416" cy="3909987"/>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35496" y="4301455"/>
            <a:ext cx="4457700" cy="1647825"/>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23242" y="6115769"/>
            <a:ext cx="4476750" cy="409575"/>
          </a:xfrm>
          <a:prstGeom prst="rect">
            <a:avLst/>
          </a:prstGeom>
          <a:noFill/>
          <a:ln w="9525">
            <a:noFill/>
            <a:miter lim="800000"/>
            <a:headEnd/>
            <a:tailEnd/>
          </a:ln>
        </p:spPr>
      </p:pic>
      <p:pic>
        <p:nvPicPr>
          <p:cNvPr id="6150" name="Picture 6"/>
          <p:cNvPicPr>
            <a:picLocks noChangeAspect="1" noChangeArrowheads="1"/>
          </p:cNvPicPr>
          <p:nvPr/>
        </p:nvPicPr>
        <p:blipFill>
          <a:blip r:embed="rId6" cstate="print"/>
          <a:srcRect/>
          <a:stretch>
            <a:fillRect/>
          </a:stretch>
        </p:blipFill>
        <p:spPr bwMode="auto">
          <a:xfrm>
            <a:off x="4549080" y="4192116"/>
            <a:ext cx="4343400" cy="1181100"/>
          </a:xfrm>
          <a:prstGeom prst="rect">
            <a:avLst/>
          </a:prstGeom>
          <a:noFill/>
          <a:ln w="9525">
            <a:noFill/>
            <a:miter lim="800000"/>
            <a:headEnd/>
            <a:tailEnd/>
          </a:ln>
        </p:spPr>
      </p:pic>
      <p:pic>
        <p:nvPicPr>
          <p:cNvPr id="6151" name="Picture 7"/>
          <p:cNvPicPr>
            <a:picLocks noChangeAspect="1" noChangeArrowheads="1"/>
          </p:cNvPicPr>
          <p:nvPr/>
        </p:nvPicPr>
        <p:blipFill>
          <a:blip r:embed="rId7" cstate="print"/>
          <a:srcRect/>
          <a:stretch>
            <a:fillRect/>
          </a:stretch>
        </p:blipFill>
        <p:spPr bwMode="auto">
          <a:xfrm>
            <a:off x="4622229" y="5365576"/>
            <a:ext cx="4486275" cy="14478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66675" y="2700338"/>
            <a:ext cx="9010650" cy="145732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95263" y="304800"/>
            <a:ext cx="8753475" cy="6248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7</a:t>
            </a:fld>
            <a:endParaRPr lang="it-IT"/>
          </a:p>
        </p:txBody>
      </p:sp>
      <p:pic>
        <p:nvPicPr>
          <p:cNvPr id="552962" name="Picture 2"/>
          <p:cNvPicPr>
            <a:picLocks noChangeAspect="1" noChangeArrowheads="1"/>
          </p:cNvPicPr>
          <p:nvPr/>
        </p:nvPicPr>
        <p:blipFill>
          <a:blip r:embed="rId2" cstate="print"/>
          <a:srcRect/>
          <a:stretch>
            <a:fillRect/>
          </a:stretch>
        </p:blipFill>
        <p:spPr bwMode="auto">
          <a:xfrm>
            <a:off x="144462" y="144462"/>
            <a:ext cx="8027938" cy="6027245"/>
          </a:xfrm>
          <a:prstGeom prst="rect">
            <a:avLst/>
          </a:prstGeom>
          <a:noFill/>
          <a:ln w="9525">
            <a:noFill/>
            <a:miter lim="800000"/>
            <a:headEnd/>
            <a:tailEnd/>
          </a:ln>
          <a:effectLst/>
        </p:spPr>
      </p:pic>
    </p:spTree>
    <p:extLst>
      <p:ext uri="{BB962C8B-B14F-4D97-AF65-F5344CB8AC3E}">
        <p14:creationId xmlns:p14="http://schemas.microsoft.com/office/powerpoint/2010/main" xmlns="" val="428307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8</a:t>
            </a:fld>
            <a:endParaRPr lang="it-IT"/>
          </a:p>
        </p:txBody>
      </p:sp>
      <p:pic>
        <p:nvPicPr>
          <p:cNvPr id="506882" name="Picture 2" descr="Risultati immagini per health 2020"/>
          <p:cNvPicPr>
            <a:picLocks noChangeAspect="1" noChangeArrowheads="1"/>
          </p:cNvPicPr>
          <p:nvPr/>
        </p:nvPicPr>
        <p:blipFill>
          <a:blip r:embed="rId2" cstate="print"/>
          <a:srcRect/>
          <a:stretch>
            <a:fillRect/>
          </a:stretch>
        </p:blipFill>
        <p:spPr bwMode="auto">
          <a:xfrm>
            <a:off x="1162769" y="784447"/>
            <a:ext cx="6505575" cy="4876801"/>
          </a:xfrm>
          <a:prstGeom prst="rect">
            <a:avLst/>
          </a:prstGeom>
          <a:noFill/>
        </p:spPr>
      </p:pic>
    </p:spTree>
    <p:extLst>
      <p:ext uri="{BB962C8B-B14F-4D97-AF65-F5344CB8AC3E}">
        <p14:creationId xmlns:p14="http://schemas.microsoft.com/office/powerpoint/2010/main" xmlns="" val="332417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AutoShape 2" descr="https://image.slidesharecdn.com/d1-tb-02-e-indicatormappingacrosshealth2020-160912161933/95/indicator-mapping-across-health-2020-sdgs-and-ncd-frameworks-and-the-joint-monitoring-framework-5-1024.jpg?cb=147369979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66276" name="AutoShape 4" descr="https://image.slidesharecdn.com/d1-tb-02-e-indicatormappingacrosshealth2020-160912161933/95/indicator-mapping-across-health-2020-sdgs-and-ncd-frameworks-and-the-joint-monitoring-framework-5-1024.jpg?cb=147369979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66278" name="AutoShape 6" descr="https://image.slidesharecdn.com/d1-tb-02-e-indicatormappingacrosshealth2020-160912161933/95/indicator-mapping-across-health-2020-sdgs-and-ncd-frameworks-and-the-joint-monitoring-framework-5-1024.jpg?cb=147369979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66279" name="Picture 7"/>
          <p:cNvPicPr>
            <a:picLocks noChangeAspect="1" noChangeArrowheads="1"/>
          </p:cNvPicPr>
          <p:nvPr/>
        </p:nvPicPr>
        <p:blipFill>
          <a:blip r:embed="rId2" cstate="print"/>
          <a:srcRect/>
          <a:stretch>
            <a:fillRect/>
          </a:stretch>
        </p:blipFill>
        <p:spPr bwMode="auto">
          <a:xfrm>
            <a:off x="144016" y="628843"/>
            <a:ext cx="8892480" cy="5002020"/>
          </a:xfrm>
          <a:prstGeom prst="rect">
            <a:avLst/>
          </a:prstGeom>
          <a:noFill/>
          <a:ln w="9525">
            <a:noFill/>
            <a:miter lim="800000"/>
            <a:headEnd/>
            <a:tailEnd/>
          </a:ln>
          <a:effectLst/>
        </p:spPr>
      </p:pic>
      <p:sp>
        <p:nvSpPr>
          <p:cNvPr id="7" name="Segnaposto numero diapositiva 6"/>
          <p:cNvSpPr>
            <a:spLocks noGrp="1"/>
          </p:cNvSpPr>
          <p:nvPr>
            <p:ph type="sldNum" sz="quarter" idx="12"/>
          </p:nvPr>
        </p:nvSpPr>
        <p:spPr/>
        <p:txBody>
          <a:bodyPr/>
          <a:lstStyle/>
          <a:p>
            <a:fld id="{99C8641D-7A01-4489-B4D4-860B08897F8C}" type="slidenum">
              <a:rPr lang="it-IT" smtClean="0"/>
              <a:pPr/>
              <a:t>9</a:t>
            </a:fld>
            <a:endParaRPr lang="it-IT"/>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4201</Words>
  <Application>Microsoft Office PowerPoint</Application>
  <PresentationFormat>Presentazione su schermo (4:3)</PresentationFormat>
  <Paragraphs>364</Paragraphs>
  <Slides>66</Slides>
  <Notes>7</Notes>
  <HiddenSlides>0</HiddenSlides>
  <MMClips>0</MMClips>
  <ScaleCrop>false</ScaleCrop>
  <HeadingPairs>
    <vt:vector size="4" baseType="variant">
      <vt:variant>
        <vt:lpstr>Tema</vt:lpstr>
      </vt:variant>
      <vt:variant>
        <vt:i4>1</vt:i4>
      </vt:variant>
      <vt:variant>
        <vt:lpstr>Titoli diapositive</vt:lpstr>
      </vt:variant>
      <vt:variant>
        <vt:i4>66</vt:i4>
      </vt:variant>
    </vt:vector>
  </HeadingPairs>
  <TitlesOfParts>
    <vt:vector size="67"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direttore</dc:creator>
  <cp:lastModifiedBy>direttore</cp:lastModifiedBy>
  <cp:revision>7</cp:revision>
  <dcterms:created xsi:type="dcterms:W3CDTF">2020-01-04T11:12:12Z</dcterms:created>
  <dcterms:modified xsi:type="dcterms:W3CDTF">2020-01-14T07:54:44Z</dcterms:modified>
</cp:coreProperties>
</file>