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08" r:id="rId3"/>
    <p:sldId id="269" r:id="rId4"/>
    <p:sldId id="270" r:id="rId5"/>
    <p:sldId id="271" r:id="rId6"/>
    <p:sldId id="273" r:id="rId7"/>
    <p:sldId id="410" r:id="rId8"/>
    <p:sldId id="411" r:id="rId9"/>
    <p:sldId id="412" r:id="rId10"/>
    <p:sldId id="413" r:id="rId11"/>
    <p:sldId id="414" r:id="rId12"/>
    <p:sldId id="403" r:id="rId13"/>
    <p:sldId id="404" r:id="rId14"/>
    <p:sldId id="405" r:id="rId15"/>
    <p:sldId id="406" r:id="rId16"/>
    <p:sldId id="408"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37F94-9C44-4997-89E0-22BC36EA405C}" type="datetimeFigureOut">
              <a:rPr lang="it-IT" smtClean="0"/>
              <a:pPr/>
              <a:t>14/01/2020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AA1DBE-9AC4-4DF1-97FA-63F24FAD1216}"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0BCED-7A5F-4CD7-B088-1B48A7145EA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86901"/>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it-IT" sz="3600" dirty="0" smtClean="0"/>
          </a:p>
          <a:p>
            <a:pPr algn="ctr"/>
            <a:r>
              <a:rPr lang="it-IT" sz="3600" b="1" dirty="0" smtClean="0"/>
              <a:t>IL CONTRIBUTO DELLE POLITICHE PER LA SALUTE ALLO SVILUPPO SOSTENIBILE E IL CONTRIBUTO DELLO SVILUPPO SOSTENIBILE ALLE POLITICHE PER LA SALUTE</a:t>
            </a:r>
          </a:p>
          <a:p>
            <a:pPr algn="ctr"/>
            <a:endParaRPr lang="it-IT" sz="3600" b="1" dirty="0" smtClean="0"/>
          </a:p>
          <a:p>
            <a:pPr algn="ctr"/>
            <a:r>
              <a:rPr lang="it-IT" sz="2400" dirty="0" smtClean="0"/>
              <a:t>Gabriele </a:t>
            </a:r>
            <a:r>
              <a:rPr lang="it-IT" sz="2400" dirty="0" err="1" smtClean="0"/>
              <a:t>Rinaldi</a:t>
            </a:r>
            <a:endParaRPr lang="it-IT" sz="2400" dirty="0" smtClean="0"/>
          </a:p>
          <a:p>
            <a:pPr algn="ctr"/>
            <a:r>
              <a:rPr lang="it-IT" sz="2400" b="1" dirty="0" smtClean="0"/>
              <a:t>Authority per l’Autorizzazione, l’Accreditamento </a:t>
            </a:r>
          </a:p>
          <a:p>
            <a:pPr algn="ctr"/>
            <a:r>
              <a:rPr lang="it-IT" sz="2400" b="1" dirty="0" smtClean="0"/>
              <a:t>e la Qualità dei Servizi Sanitari, Socio-Sanitari e Socio-Educativi</a:t>
            </a:r>
          </a:p>
          <a:p>
            <a:pPr algn="ctr"/>
            <a:r>
              <a:rPr lang="it-IT" sz="2400" b="1" i="1" dirty="0" smtClean="0"/>
              <a:t>Repubblica di San Marino</a:t>
            </a:r>
          </a:p>
          <a:p>
            <a:pPr algn="ctr"/>
            <a:r>
              <a:rPr lang="it-IT" sz="2400" dirty="0" smtClean="0"/>
              <a:t> </a:t>
            </a:r>
          </a:p>
          <a:p>
            <a:pPr algn="ctr"/>
            <a:endParaRPr lang="it-IT" sz="2400" dirty="0" smtClean="0"/>
          </a:p>
          <a:p>
            <a:pPr algn="ctr"/>
            <a:r>
              <a:rPr lang="it-IT" sz="2400" dirty="0" smtClean="0"/>
              <a:t>Ferrara 10 Gennaio 2020</a:t>
            </a:r>
          </a:p>
        </p:txBody>
      </p:sp>
      <p:sp>
        <p:nvSpPr>
          <p:cNvPr id="5" name="Segnaposto numero diapositiva 4"/>
          <p:cNvSpPr>
            <a:spLocks noGrp="1"/>
          </p:cNvSpPr>
          <p:nvPr>
            <p:ph type="sldNum" sz="quarter" idx="12"/>
          </p:nvPr>
        </p:nvSpPr>
        <p:spPr/>
        <p:txBody>
          <a:bodyPr/>
          <a:lstStyle/>
          <a:p>
            <a:fld id="{99C8641D-7A01-4489-B4D4-860B08897F8C}"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93983" y="332656"/>
            <a:ext cx="7992888" cy="6186309"/>
          </a:xfrm>
          <a:prstGeom prst="rect">
            <a:avLst/>
          </a:prstGeom>
        </p:spPr>
        <p:txBody>
          <a:bodyPr wrap="square">
            <a:spAutoFit/>
          </a:bodyPr>
          <a:lstStyle/>
          <a:p>
            <a:r>
              <a:rPr lang="it-IT" b="1" dirty="0" smtClean="0">
                <a:solidFill>
                  <a:srgbClr val="FF0000"/>
                </a:solidFill>
              </a:rPr>
              <a:t>1. SCONFIGGERE LA POVERTÀ</a:t>
            </a:r>
            <a:r>
              <a:rPr lang="it-IT" b="1" dirty="0" smtClean="0"/>
              <a:t>.  </a:t>
            </a:r>
          </a:p>
          <a:p>
            <a:r>
              <a:rPr lang="it-IT" b="1" dirty="0"/>
              <a:t>	</a:t>
            </a:r>
            <a:r>
              <a:rPr lang="it-IT" b="1" dirty="0" smtClean="0"/>
              <a:t>Porre fine alla povertà in tutte le sue forme, ovunque </a:t>
            </a:r>
          </a:p>
          <a:p>
            <a:r>
              <a:rPr lang="it-IT" b="1" dirty="0" smtClean="0">
                <a:solidFill>
                  <a:srgbClr val="FF0000"/>
                </a:solidFill>
              </a:rPr>
              <a:t>2.</a:t>
            </a:r>
            <a:r>
              <a:rPr lang="it-IT" b="1" dirty="0" smtClean="0"/>
              <a:t> </a:t>
            </a:r>
            <a:r>
              <a:rPr lang="it-IT" b="1" dirty="0" smtClean="0">
                <a:solidFill>
                  <a:srgbClr val="FF0000"/>
                </a:solidFill>
              </a:rPr>
              <a:t>SCONFIGGERE LA FAME.</a:t>
            </a:r>
            <a:r>
              <a:rPr lang="it-IT" b="1" dirty="0" smtClean="0"/>
              <a:t> </a:t>
            </a:r>
          </a:p>
          <a:p>
            <a:r>
              <a:rPr lang="it-IT" b="1" dirty="0"/>
              <a:t>	</a:t>
            </a:r>
            <a:r>
              <a:rPr lang="it-IT" b="1" dirty="0" smtClean="0"/>
              <a:t>Porre fine alla fame, garantire la sicurezza alimentare, </a:t>
            </a:r>
            <a:r>
              <a:rPr lang="it-IT" b="1" dirty="0"/>
              <a:t>m</a:t>
            </a:r>
            <a:r>
              <a:rPr lang="it-IT" b="1" dirty="0" smtClean="0"/>
              <a:t>igliorare la 	nutrizione e promuovere un’agricoltura sostenibile 	</a:t>
            </a:r>
          </a:p>
          <a:p>
            <a:r>
              <a:rPr lang="it-IT" b="1" dirty="0" smtClean="0">
                <a:solidFill>
                  <a:srgbClr val="FF0000"/>
                </a:solidFill>
              </a:rPr>
              <a:t>3.</a:t>
            </a:r>
            <a:r>
              <a:rPr lang="it-IT" b="1" dirty="0" smtClean="0"/>
              <a:t> </a:t>
            </a:r>
            <a:r>
              <a:rPr lang="it-IT" b="1" dirty="0" smtClean="0">
                <a:solidFill>
                  <a:srgbClr val="FF0000"/>
                </a:solidFill>
              </a:rPr>
              <a:t>BUONA SALUTE</a:t>
            </a:r>
            <a:r>
              <a:rPr lang="it-IT" b="1" dirty="0" smtClean="0"/>
              <a:t>. Garantire una vita sana e promuovere il benessere di tutti a 	tutte le età 	</a:t>
            </a:r>
          </a:p>
          <a:p>
            <a:r>
              <a:rPr lang="it-IT" b="1" dirty="0" smtClean="0">
                <a:solidFill>
                  <a:srgbClr val="FF0000"/>
                </a:solidFill>
              </a:rPr>
              <a:t>4.</a:t>
            </a:r>
            <a:r>
              <a:rPr lang="it-IT" b="1" dirty="0" smtClean="0"/>
              <a:t> </a:t>
            </a:r>
            <a:r>
              <a:rPr lang="it-IT" b="1" dirty="0" smtClean="0">
                <a:solidFill>
                  <a:srgbClr val="FF0000"/>
                </a:solidFill>
              </a:rPr>
              <a:t>ISTRUZIONE DI QUALITÀ</a:t>
            </a:r>
            <a:r>
              <a:rPr lang="it-IT" b="1" dirty="0" smtClean="0"/>
              <a:t>. Garantire un’istruzione inclusiva per tutti e 	promuovere opportunità di apprendimento permanente eque e di 	qualità 	</a:t>
            </a:r>
          </a:p>
          <a:p>
            <a:r>
              <a:rPr lang="it-IT" b="1" dirty="0" smtClean="0">
                <a:solidFill>
                  <a:srgbClr val="FF0000"/>
                </a:solidFill>
              </a:rPr>
              <a:t>5.</a:t>
            </a:r>
            <a:r>
              <a:rPr lang="it-IT" b="1" dirty="0" smtClean="0"/>
              <a:t> </a:t>
            </a:r>
            <a:r>
              <a:rPr lang="it-IT" b="1" dirty="0" smtClean="0">
                <a:solidFill>
                  <a:srgbClr val="FF0000"/>
                </a:solidFill>
              </a:rPr>
              <a:t>PARITÀ DI GENERE</a:t>
            </a:r>
            <a:r>
              <a:rPr lang="it-IT" b="1" dirty="0" smtClean="0"/>
              <a:t>. Raggiungere la parità di genere attraverso l’emancipazione 	delle donne e delle ragazze 	</a:t>
            </a:r>
          </a:p>
          <a:p>
            <a:r>
              <a:rPr lang="it-IT" b="1" dirty="0" smtClean="0">
                <a:solidFill>
                  <a:srgbClr val="FF0000"/>
                </a:solidFill>
              </a:rPr>
              <a:t>6.</a:t>
            </a:r>
            <a:r>
              <a:rPr lang="it-IT" b="1" dirty="0" smtClean="0"/>
              <a:t> </a:t>
            </a:r>
            <a:r>
              <a:rPr lang="it-IT" b="1" dirty="0" smtClean="0">
                <a:solidFill>
                  <a:srgbClr val="FF0000"/>
                </a:solidFill>
              </a:rPr>
              <a:t>ACQUA PULITA E SERVIZI IGIENICO-SANITARI</a:t>
            </a:r>
            <a:r>
              <a:rPr lang="it-IT" b="1" dirty="0" smtClean="0"/>
              <a:t>. Garantire a tutti la disponibilità e 	la gestione sostenibile di acqua e servizi igienico-sanitari 	</a:t>
            </a:r>
          </a:p>
          <a:p>
            <a:r>
              <a:rPr lang="it-IT" b="1" dirty="0" smtClean="0">
                <a:solidFill>
                  <a:srgbClr val="FF0000"/>
                </a:solidFill>
              </a:rPr>
              <a:t>7.</a:t>
            </a:r>
            <a:r>
              <a:rPr lang="it-IT" b="1" dirty="0" smtClean="0"/>
              <a:t> </a:t>
            </a:r>
            <a:r>
              <a:rPr lang="it-IT" b="1" dirty="0" smtClean="0">
                <a:solidFill>
                  <a:srgbClr val="FF0000"/>
                </a:solidFill>
              </a:rPr>
              <a:t>ENERGIA RINNOVABILE E ACCESSIBILE</a:t>
            </a:r>
            <a:r>
              <a:rPr lang="it-IT" b="1" dirty="0" smtClean="0"/>
              <a:t>. Assicurare la disponibilità di servizi 	energetici accessibili, affidabili, sostenibili e moderni per tutti 	</a:t>
            </a:r>
          </a:p>
          <a:p>
            <a:r>
              <a:rPr lang="it-IT" b="1" dirty="0" smtClean="0">
                <a:solidFill>
                  <a:srgbClr val="FF0000"/>
                </a:solidFill>
              </a:rPr>
              <a:t>8. BUONA OCCUPAZIONE E CRESCITA ECONOMICA</a:t>
            </a:r>
            <a:r>
              <a:rPr lang="it-IT" b="1" dirty="0" smtClean="0"/>
              <a:t>. Promuovere una crescita 	economica inclusiva, sostenuta e sostenibile, un’occupazione piena e 	produttiva e un lavoro dignitoso per tutti 	</a:t>
            </a:r>
          </a:p>
          <a:p>
            <a:r>
              <a:rPr lang="it-IT" b="1" dirty="0" smtClean="0">
                <a:solidFill>
                  <a:srgbClr val="FF0000"/>
                </a:solidFill>
              </a:rPr>
              <a:t>9.</a:t>
            </a:r>
            <a:r>
              <a:rPr lang="it-IT" b="1" dirty="0" smtClean="0"/>
              <a:t> </a:t>
            </a:r>
            <a:r>
              <a:rPr lang="it-IT" b="1" dirty="0" smtClean="0">
                <a:solidFill>
                  <a:srgbClr val="FF0000"/>
                </a:solidFill>
              </a:rPr>
              <a:t>INNOVAZIONE ED INFRASTRUTTURE</a:t>
            </a:r>
            <a:r>
              <a:rPr lang="it-IT" b="1" dirty="0" smtClean="0"/>
              <a:t>. Costruire infrastrutture solide, 	promuovere l’industrializzazione inclusiva e sostenibile e favorire 	l’innovazione 	</a:t>
            </a:r>
          </a:p>
        </p:txBody>
      </p:sp>
      <p:sp>
        <p:nvSpPr>
          <p:cNvPr id="4" name="Segnaposto numero diapositiva 3"/>
          <p:cNvSpPr>
            <a:spLocks noGrp="1"/>
          </p:cNvSpPr>
          <p:nvPr>
            <p:ph type="sldNum" sz="quarter" idx="12"/>
          </p:nvPr>
        </p:nvSpPr>
        <p:spPr/>
        <p:txBody>
          <a:bodyPr/>
          <a:lstStyle/>
          <a:p>
            <a:fld id="{99C8641D-7A01-4489-B4D4-860B08897F8C}" type="slidenum">
              <a:rPr lang="it-IT" smtClean="0"/>
              <a:pPr/>
              <a:t>10</a:t>
            </a:fld>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27384"/>
            <a:ext cx="7848872" cy="7017306"/>
          </a:xfrm>
          <a:prstGeom prst="rect">
            <a:avLst/>
          </a:prstGeom>
        </p:spPr>
        <p:txBody>
          <a:bodyPr wrap="square">
            <a:spAutoFit/>
          </a:bodyPr>
          <a:lstStyle/>
          <a:p>
            <a:r>
              <a:rPr lang="it-IT" b="1" dirty="0" smtClean="0">
                <a:solidFill>
                  <a:srgbClr val="FF0000"/>
                </a:solidFill>
              </a:rPr>
              <a:t>10. RIDURRE LE DISEGUAGLIANZE.</a:t>
            </a:r>
            <a:r>
              <a:rPr lang="it-IT" b="1" dirty="0" smtClean="0"/>
              <a:t> </a:t>
            </a:r>
          </a:p>
          <a:p>
            <a:r>
              <a:rPr lang="it-IT" b="1" dirty="0"/>
              <a:t>	</a:t>
            </a:r>
            <a:r>
              <a:rPr lang="it-IT" b="1" dirty="0" smtClean="0"/>
              <a:t>Ridurre le disuguaglianze all’interno e tra i Paesi </a:t>
            </a:r>
          </a:p>
          <a:p>
            <a:r>
              <a:rPr lang="it-IT" b="1" dirty="0" smtClean="0">
                <a:solidFill>
                  <a:srgbClr val="FF0000"/>
                </a:solidFill>
              </a:rPr>
              <a:t>11. CITTÀ E COMUNITÀ SOSTENIBILI.</a:t>
            </a:r>
            <a:r>
              <a:rPr lang="it-IT" b="1" dirty="0" smtClean="0"/>
              <a:t> </a:t>
            </a:r>
          </a:p>
          <a:p>
            <a:r>
              <a:rPr lang="it-IT" b="1" dirty="0"/>
              <a:t>	</a:t>
            </a:r>
            <a:r>
              <a:rPr lang="it-IT" b="1" dirty="0" smtClean="0"/>
              <a:t>Creare città sostenibili e insediamenti umani che siano inclusivi, sicuri e 	solidi </a:t>
            </a:r>
          </a:p>
          <a:p>
            <a:r>
              <a:rPr lang="it-IT" b="1" dirty="0" smtClean="0">
                <a:solidFill>
                  <a:srgbClr val="FF0000"/>
                </a:solidFill>
              </a:rPr>
              <a:t>12. UTILIZZO RESPONSABILE DELLE RISORSE.</a:t>
            </a:r>
            <a:r>
              <a:rPr lang="it-IT" b="1" dirty="0" smtClean="0"/>
              <a:t> </a:t>
            </a:r>
          </a:p>
          <a:p>
            <a:r>
              <a:rPr lang="it-IT" b="1" dirty="0"/>
              <a:t>	</a:t>
            </a:r>
            <a:r>
              <a:rPr lang="it-IT" b="1" dirty="0" smtClean="0"/>
              <a:t>Garantire modelli di consumo e produzione sostenibili 	</a:t>
            </a:r>
          </a:p>
          <a:p>
            <a:r>
              <a:rPr lang="it-IT" b="1" dirty="0" smtClean="0">
                <a:solidFill>
                  <a:srgbClr val="FF0000"/>
                </a:solidFill>
              </a:rPr>
              <a:t>13. LOTTA CONTRO IL CAMBIAMENTO CLIMATICO.</a:t>
            </a:r>
            <a:r>
              <a:rPr lang="it-IT" b="1" dirty="0" smtClean="0"/>
              <a:t> </a:t>
            </a:r>
          </a:p>
          <a:p>
            <a:r>
              <a:rPr lang="it-IT" b="1" dirty="0"/>
              <a:t>	</a:t>
            </a:r>
            <a:r>
              <a:rPr lang="it-IT" b="1" dirty="0" smtClean="0"/>
              <a:t>Adottare misure urgenti per 	combattere il cambiamento climatico e le 	sue conseguenze 	</a:t>
            </a:r>
          </a:p>
          <a:p>
            <a:r>
              <a:rPr lang="it-IT" b="1" dirty="0" smtClean="0">
                <a:solidFill>
                  <a:srgbClr val="FF0000"/>
                </a:solidFill>
              </a:rPr>
              <a:t>14. UTILIZZO SOSTENIBILE DEL MARE.</a:t>
            </a:r>
            <a:r>
              <a:rPr lang="it-IT" b="1" dirty="0" smtClean="0"/>
              <a:t> </a:t>
            </a:r>
          </a:p>
          <a:p>
            <a:r>
              <a:rPr lang="it-IT" b="1" dirty="0"/>
              <a:t>	</a:t>
            </a:r>
            <a:r>
              <a:rPr lang="it-IT" b="1" dirty="0" smtClean="0"/>
              <a:t>Conservare e utilizzare in modo sostenibile gli oceani, i mari e le risorse 	marine per uno sviluppo sostenibile 	</a:t>
            </a:r>
          </a:p>
          <a:p>
            <a:r>
              <a:rPr lang="it-IT" b="1" dirty="0" smtClean="0">
                <a:solidFill>
                  <a:srgbClr val="FF0000"/>
                </a:solidFill>
              </a:rPr>
              <a:t>15. UTILIZZO SOSTENIBILE DELLA TERRA.</a:t>
            </a:r>
            <a:r>
              <a:rPr lang="it-IT" b="1" dirty="0" smtClean="0"/>
              <a:t> </a:t>
            </a:r>
          </a:p>
          <a:p>
            <a:r>
              <a:rPr lang="it-IT" b="1" dirty="0"/>
              <a:t>	</a:t>
            </a:r>
            <a:r>
              <a:rPr lang="it-IT" b="1" dirty="0" smtClean="0"/>
              <a:t>Proteggere, ristabilire e promuovere l’utilizzo sostenibile degli 	ecosistemi terrestri, gestire le foreste in modo sostenibile, combattere 	la desertificazione, bloccare e invertire il degrado del suolo e arrestare 	la perdita di biodiversità 	</a:t>
            </a:r>
          </a:p>
          <a:p>
            <a:r>
              <a:rPr lang="it-IT" b="1" dirty="0" smtClean="0">
                <a:solidFill>
                  <a:srgbClr val="FF0000"/>
                </a:solidFill>
              </a:rPr>
              <a:t>16. PACE E GIUSTIZIA.</a:t>
            </a:r>
            <a:r>
              <a:rPr lang="it-IT" b="1" dirty="0" smtClean="0"/>
              <a:t> </a:t>
            </a:r>
          </a:p>
          <a:p>
            <a:r>
              <a:rPr lang="it-IT" b="1" dirty="0"/>
              <a:t>	</a:t>
            </a:r>
            <a:r>
              <a:rPr lang="it-IT" b="1" dirty="0" smtClean="0"/>
              <a:t>Promuovere società pacifiche e inclusive per uno sviluppo 	sostenibile, garantire a tutti l’accesso alla giustizia e creare istituzioni 	efficaci, responsabili e inclusive a tutti i livelli 	</a:t>
            </a:r>
          </a:p>
          <a:p>
            <a:r>
              <a:rPr lang="it-IT" b="1" dirty="0" smtClean="0">
                <a:solidFill>
                  <a:srgbClr val="FF0000"/>
                </a:solidFill>
              </a:rPr>
              <a:t>17. PARTNERSHIP PER LO SVILUPPO SOSTENIBILE.</a:t>
            </a:r>
            <a:r>
              <a:rPr lang="it-IT" b="1" dirty="0" smtClean="0"/>
              <a:t> </a:t>
            </a:r>
          </a:p>
          <a:p>
            <a:r>
              <a:rPr lang="it-IT" b="1" dirty="0"/>
              <a:t>	</a:t>
            </a:r>
            <a:r>
              <a:rPr lang="it-IT" b="1" dirty="0" smtClean="0"/>
              <a:t>Rafforzare gli strumenti di attuazione 	e rivitalizzare la partnership 	globale per lo sviluppo sostenibile 	</a:t>
            </a:r>
          </a:p>
        </p:txBody>
      </p:sp>
      <p:sp>
        <p:nvSpPr>
          <p:cNvPr id="4" name="Segnaposto numero diapositiva 3"/>
          <p:cNvSpPr>
            <a:spLocks noGrp="1"/>
          </p:cNvSpPr>
          <p:nvPr>
            <p:ph type="sldNum" sz="quarter" idx="12"/>
          </p:nvPr>
        </p:nvSpPr>
        <p:spPr/>
        <p:txBody>
          <a:bodyPr/>
          <a:lstStyle/>
          <a:p>
            <a:fld id="{99C8641D-7A01-4489-B4D4-860B08897F8C}" type="slidenum">
              <a:rPr lang="it-IT" smtClean="0"/>
              <a:pPr/>
              <a:t>11</a:t>
            </a:fld>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03"/>
          <p:cNvPicPr>
            <a:picLocks noChangeAspect="1" noChangeArrowheads="1"/>
          </p:cNvPicPr>
          <p:nvPr/>
        </p:nvPicPr>
        <p:blipFill>
          <a:blip r:embed="rId2" cstate="print"/>
          <a:srcRect/>
          <a:stretch>
            <a:fillRect/>
          </a:stretch>
        </p:blipFill>
        <p:spPr bwMode="auto">
          <a:xfrm>
            <a:off x="2987824" y="404664"/>
            <a:ext cx="3672408" cy="3672408"/>
          </a:xfrm>
          <a:prstGeom prst="rect">
            <a:avLst/>
          </a:prstGeom>
          <a:noFill/>
        </p:spPr>
      </p:pic>
      <p:sp>
        <p:nvSpPr>
          <p:cNvPr id="7" name="Rettangolo 6"/>
          <p:cNvSpPr/>
          <p:nvPr/>
        </p:nvSpPr>
        <p:spPr>
          <a:xfrm>
            <a:off x="467544" y="4725144"/>
            <a:ext cx="8064896" cy="1754326"/>
          </a:xfrm>
          <a:prstGeom prst="rect">
            <a:avLst/>
          </a:prstGeom>
        </p:spPr>
        <p:txBody>
          <a:bodyPr wrap="square">
            <a:spAutoFit/>
          </a:bodyPr>
          <a:lstStyle/>
          <a:p>
            <a:r>
              <a:rPr lang="it-IT" sz="3600" dirty="0" smtClean="0"/>
              <a:t>Obiettivo 3: Garantire una vita sana e promuovere il benessere per tutti a tutte le età</a:t>
            </a:r>
            <a:endParaRPr lang="it-IT" sz="3600" dirty="0"/>
          </a:p>
        </p:txBody>
      </p:sp>
      <p:sp>
        <p:nvSpPr>
          <p:cNvPr id="5" name="Segnaposto numero diapositiva 4"/>
          <p:cNvSpPr>
            <a:spLocks noGrp="1"/>
          </p:cNvSpPr>
          <p:nvPr>
            <p:ph type="sldNum" sz="quarter" idx="12"/>
          </p:nvPr>
        </p:nvSpPr>
        <p:spPr/>
        <p:txBody>
          <a:bodyPr/>
          <a:lstStyle/>
          <a:p>
            <a:fld id="{99C8641D-7A01-4489-B4D4-860B08897F8C}" type="slidenum">
              <a:rPr lang="it-IT" smtClean="0"/>
              <a:pPr/>
              <a:t>12</a:t>
            </a:fld>
            <a:endParaRPr lang="it-IT"/>
          </a:p>
        </p:txBody>
      </p:sp>
    </p:spTree>
    <p:extLst>
      <p:ext uri="{BB962C8B-B14F-4D97-AF65-F5344CB8AC3E}">
        <p14:creationId xmlns="" xmlns:p14="http://schemas.microsoft.com/office/powerpoint/2010/main" val="934073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5490" name="Picture 2"/>
          <p:cNvPicPr>
            <a:picLocks noChangeAspect="1" noChangeArrowheads="1"/>
          </p:cNvPicPr>
          <p:nvPr/>
        </p:nvPicPr>
        <p:blipFill>
          <a:blip r:embed="rId2" cstate="print"/>
          <a:srcRect/>
          <a:stretch>
            <a:fillRect/>
          </a:stretch>
        </p:blipFill>
        <p:spPr bwMode="auto">
          <a:xfrm>
            <a:off x="144016" y="628842"/>
            <a:ext cx="8892480" cy="5002020"/>
          </a:xfrm>
          <a:prstGeom prst="rect">
            <a:avLst/>
          </a:prstGeom>
          <a:noFill/>
          <a:ln w="9525">
            <a:noFill/>
            <a:miter lim="800000"/>
            <a:headEnd/>
            <a:tailEnd/>
          </a:ln>
          <a:effectLst/>
        </p:spPr>
      </p:pic>
      <p:sp>
        <p:nvSpPr>
          <p:cNvPr id="4" name="Segnaposto numero diapositiva 3"/>
          <p:cNvSpPr>
            <a:spLocks noGrp="1"/>
          </p:cNvSpPr>
          <p:nvPr>
            <p:ph type="sldNum" sz="quarter" idx="12"/>
          </p:nvPr>
        </p:nvSpPr>
        <p:spPr/>
        <p:txBody>
          <a:bodyPr/>
          <a:lstStyle/>
          <a:p>
            <a:fld id="{99C8641D-7A01-4489-B4D4-860B08897F8C}" type="slidenum">
              <a:rPr lang="it-IT" smtClean="0"/>
              <a:pPr/>
              <a:t>13</a:t>
            </a:fld>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582935"/>
            <a:ext cx="8280920" cy="5539978"/>
          </a:xfrm>
          <a:prstGeom prst="rect">
            <a:avLst/>
          </a:prstGeom>
        </p:spPr>
        <p:txBody>
          <a:bodyPr wrap="square">
            <a:spAutoFit/>
          </a:bodyPr>
          <a:lstStyle/>
          <a:p>
            <a:r>
              <a:rPr lang="it-IT" sz="2400" b="1" dirty="0" smtClean="0"/>
              <a:t>Obiettivo 3: Garantire una vita sana e promuovere il benessere per tutti a tutte le età</a:t>
            </a:r>
            <a:br>
              <a:rPr lang="it-IT" sz="2400" b="1" dirty="0" smtClean="0"/>
            </a:br>
            <a:r>
              <a:rPr lang="it-IT" dirty="0" smtClean="0"/>
              <a:t>3.1: Entro il 2030, </a:t>
            </a:r>
            <a:r>
              <a:rPr lang="it-IT" b="1" dirty="0" smtClean="0"/>
              <a:t>ridurre il tasso di mortalità materna</a:t>
            </a:r>
            <a:r>
              <a:rPr lang="it-IT" dirty="0" smtClean="0"/>
              <a:t> globale.</a:t>
            </a:r>
            <a:br>
              <a:rPr lang="it-IT" dirty="0" smtClean="0"/>
            </a:br>
            <a:r>
              <a:rPr lang="it-IT" dirty="0" smtClean="0"/>
              <a:t>3.2: Entro 2030, </a:t>
            </a:r>
            <a:r>
              <a:rPr lang="it-IT" b="1" dirty="0" smtClean="0"/>
              <a:t>ridurre la mortalità di neonati e bambini sotto i 5 anni di età</a:t>
            </a:r>
            <a:r>
              <a:rPr lang="it-IT" dirty="0" smtClean="0"/>
              <a:t>, in tutti i paesi con l'obiettivo di ridurre la mortalità neonatale a meno del 12 per 1.000 nati vivi e la mortalità per i bimbi con meno di 5 anni a meno di 25 per 1.000 nati vivi</a:t>
            </a:r>
            <a:br>
              <a:rPr lang="it-IT" dirty="0" smtClean="0"/>
            </a:br>
            <a:r>
              <a:rPr lang="it-IT" dirty="0" smtClean="0"/>
              <a:t>3.3: Entro il 2030, </a:t>
            </a:r>
            <a:r>
              <a:rPr lang="it-IT" b="1" dirty="0" smtClean="0"/>
              <a:t>porre fine alle epidemie di AIDS</a:t>
            </a:r>
            <a:r>
              <a:rPr lang="it-IT" dirty="0" smtClean="0"/>
              <a:t>, la </a:t>
            </a:r>
            <a:r>
              <a:rPr lang="it-IT" b="1" dirty="0" smtClean="0"/>
              <a:t>tubercolosi</a:t>
            </a:r>
            <a:r>
              <a:rPr lang="it-IT" dirty="0" smtClean="0"/>
              <a:t>, la </a:t>
            </a:r>
            <a:r>
              <a:rPr lang="it-IT" b="1" dirty="0" smtClean="0"/>
              <a:t>malaria</a:t>
            </a:r>
            <a:r>
              <a:rPr lang="it-IT" dirty="0" smtClean="0"/>
              <a:t> e le </a:t>
            </a:r>
            <a:r>
              <a:rPr lang="it-IT" b="1" dirty="0" smtClean="0"/>
              <a:t>malattie tropicali trascurate</a:t>
            </a:r>
            <a:r>
              <a:rPr lang="it-IT" dirty="0" smtClean="0"/>
              <a:t> e combattere l'</a:t>
            </a:r>
            <a:r>
              <a:rPr lang="it-IT" b="1" dirty="0" smtClean="0"/>
              <a:t>epatite</a:t>
            </a:r>
            <a:r>
              <a:rPr lang="it-IT" dirty="0" smtClean="0"/>
              <a:t>, malattie di origine idrica e di altre </a:t>
            </a:r>
            <a:r>
              <a:rPr lang="it-IT" b="1" dirty="0" smtClean="0"/>
              <a:t>malattie trasmissibili</a:t>
            </a:r>
            <a:r>
              <a:rPr lang="it-IT" dirty="0" smtClean="0"/>
              <a:t/>
            </a:r>
            <a:br>
              <a:rPr lang="it-IT" dirty="0" smtClean="0"/>
            </a:br>
            <a:r>
              <a:rPr lang="it-IT" dirty="0" smtClean="0"/>
              <a:t>3.4: Entro il 2030, di </a:t>
            </a:r>
            <a:r>
              <a:rPr lang="it-IT" b="1" dirty="0" smtClean="0"/>
              <a:t>ridurre di un terzo la mortalità prematura da malattie non trasmissibili </a:t>
            </a:r>
            <a:r>
              <a:rPr lang="it-IT" dirty="0" smtClean="0"/>
              <a:t>attraverso la prevenzione e il trattamento e promuovere la salute mentale e il benessere</a:t>
            </a:r>
            <a:br>
              <a:rPr lang="it-IT" dirty="0" smtClean="0"/>
            </a:br>
            <a:r>
              <a:rPr lang="it-IT" dirty="0" smtClean="0"/>
              <a:t>3.5: rafforzare la </a:t>
            </a:r>
            <a:r>
              <a:rPr lang="it-IT" b="1" dirty="0" smtClean="0"/>
              <a:t>prevenzione e il trattamento di abuso di sostanze</a:t>
            </a:r>
            <a:r>
              <a:rPr lang="it-IT" dirty="0" smtClean="0"/>
              <a:t>, tra cui abuso di stupefacente e l'uso nocivo di alcol</a:t>
            </a:r>
            <a:br>
              <a:rPr lang="it-IT" dirty="0" smtClean="0"/>
            </a:br>
            <a:r>
              <a:rPr lang="it-IT" dirty="0" smtClean="0"/>
              <a:t>3.6: entro il 2020, </a:t>
            </a:r>
            <a:r>
              <a:rPr lang="it-IT" b="1" dirty="0" smtClean="0"/>
              <a:t>dimezzare</a:t>
            </a:r>
            <a:r>
              <a:rPr lang="it-IT" dirty="0" smtClean="0"/>
              <a:t> il numero di decessi a livello mondiale e le lesioni da </a:t>
            </a:r>
            <a:r>
              <a:rPr lang="it-IT" b="1" dirty="0" smtClean="0"/>
              <a:t>incidenti stradali</a:t>
            </a:r>
            <a:r>
              <a:rPr lang="it-IT" dirty="0" smtClean="0"/>
              <a:t/>
            </a:r>
            <a:br>
              <a:rPr lang="it-IT" dirty="0" smtClean="0"/>
            </a:br>
            <a:r>
              <a:rPr lang="it-IT" dirty="0" smtClean="0"/>
              <a:t>3.7: Nel 2030, garantire </a:t>
            </a:r>
            <a:r>
              <a:rPr lang="it-IT" b="1" dirty="0" smtClean="0"/>
              <a:t>l'accesso universale ai servizi di assistenza sanitaria sessuale e riproduttiva</a:t>
            </a:r>
            <a:r>
              <a:rPr lang="it-IT" dirty="0" smtClean="0"/>
              <a:t>, anche per la pianificazione familiare, l'informazione e l'educazione, e l'integrazione di salute riproduttiva nelle strategie e nei programmi nazionali</a:t>
            </a:r>
            <a:endParaRPr lang="it-IT" dirty="0"/>
          </a:p>
        </p:txBody>
      </p:sp>
      <p:sp>
        <p:nvSpPr>
          <p:cNvPr id="4" name="Segnaposto numero diapositiva 3"/>
          <p:cNvSpPr>
            <a:spLocks noGrp="1"/>
          </p:cNvSpPr>
          <p:nvPr>
            <p:ph type="sldNum" sz="quarter" idx="12"/>
          </p:nvPr>
        </p:nvSpPr>
        <p:spPr/>
        <p:txBody>
          <a:bodyPr/>
          <a:lstStyle/>
          <a:p>
            <a:fld id="{99C8641D-7A01-4489-B4D4-860B08897F8C}" type="slidenum">
              <a:rPr lang="it-IT" smtClean="0"/>
              <a:pPr/>
              <a:t>14</a:t>
            </a:fld>
            <a:endParaRPr lang="it-IT"/>
          </a:p>
        </p:txBody>
      </p:sp>
    </p:spTree>
    <p:extLst>
      <p:ext uri="{BB962C8B-B14F-4D97-AF65-F5344CB8AC3E}">
        <p14:creationId xmlns="" xmlns:p14="http://schemas.microsoft.com/office/powerpoint/2010/main" val="192383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206052"/>
            <a:ext cx="8280920" cy="6524863"/>
          </a:xfrm>
          <a:prstGeom prst="rect">
            <a:avLst/>
          </a:prstGeom>
        </p:spPr>
        <p:txBody>
          <a:bodyPr wrap="square">
            <a:spAutoFit/>
          </a:bodyPr>
          <a:lstStyle/>
          <a:p>
            <a:r>
              <a:rPr lang="it-IT" sz="2000" b="1" dirty="0" smtClean="0"/>
              <a:t>Obiettivo 3: Garantire una vita sana e promuovere il benessere per tutti a tutte le età</a:t>
            </a:r>
            <a:br>
              <a:rPr lang="it-IT" sz="2000" b="1" dirty="0" smtClean="0"/>
            </a:br>
            <a:r>
              <a:rPr lang="it-IT" dirty="0" smtClean="0"/>
              <a:t>3.8: raggiungere </a:t>
            </a:r>
            <a:r>
              <a:rPr lang="it-IT" b="1" dirty="0" smtClean="0"/>
              <a:t>una copertura sanitaria universale</a:t>
            </a:r>
            <a:r>
              <a:rPr lang="it-IT" dirty="0" smtClean="0"/>
              <a:t>, compresa la protezione dei rischi finanziari, l'accesso a servizi di qualità essenziali di assistenza sanitaria e un accesso ai farmaci essenziali sicuro, efficace, di qualità ea prezzi accessibili e ai vaccini per tutti</a:t>
            </a:r>
            <a:br>
              <a:rPr lang="it-IT" dirty="0" smtClean="0"/>
            </a:br>
            <a:r>
              <a:rPr lang="it-IT" dirty="0" smtClean="0"/>
              <a:t>3.9: Entro il 2030, ridurre sostanzialmente il numero di decessi e malattie da</a:t>
            </a:r>
            <a:r>
              <a:rPr lang="it-IT" b="1" dirty="0" smtClean="0"/>
              <a:t> sostanze chimiche pericolose</a:t>
            </a:r>
            <a:r>
              <a:rPr lang="it-IT" dirty="0" smtClean="0"/>
              <a:t> e di </a:t>
            </a:r>
            <a:r>
              <a:rPr lang="it-IT" b="1" dirty="0" smtClean="0"/>
              <a:t>aria, acqua e l'inquinamento del suolo e la contaminazione</a:t>
            </a:r>
            <a:r>
              <a:rPr lang="it-IT" dirty="0" smtClean="0"/>
              <a:t/>
            </a:r>
            <a:br>
              <a:rPr lang="it-IT" dirty="0" smtClean="0"/>
            </a:br>
            <a:r>
              <a:rPr lang="it-IT" dirty="0" smtClean="0"/>
              <a:t>3.a: rafforzare l'attuazione della Convenzione quadro dell'Organizzazione mondiale della sanità sul </a:t>
            </a:r>
            <a:r>
              <a:rPr lang="it-IT" b="1" dirty="0" smtClean="0"/>
              <a:t>controllo del tabacco </a:t>
            </a:r>
            <a:r>
              <a:rPr lang="it-IT" dirty="0" smtClean="0"/>
              <a:t>in tutti i paesi, a seconda dei casi</a:t>
            </a:r>
            <a:br>
              <a:rPr lang="it-IT" dirty="0" smtClean="0"/>
            </a:br>
            <a:r>
              <a:rPr lang="it-IT" dirty="0" smtClean="0"/>
              <a:t>3.b: sostenere la </a:t>
            </a:r>
            <a:r>
              <a:rPr lang="it-IT" b="1" dirty="0" smtClean="0"/>
              <a:t>ricerca e lo sviluppo di vaccini e farmaci </a:t>
            </a:r>
            <a:r>
              <a:rPr lang="it-IT" dirty="0" smtClean="0"/>
              <a:t>per le malattie trasmissibili e non trasmissibili che colpiscono soprattutto i paesi in via di sviluppo, </a:t>
            </a:r>
            <a:r>
              <a:rPr lang="it-IT" b="1" dirty="0" smtClean="0"/>
              <a:t>fornire l'accesso ai farmaci essenziali a prezzi accessibili e ai vaccini</a:t>
            </a:r>
            <a:r>
              <a:rPr lang="it-IT" dirty="0" smtClean="0"/>
              <a:t>, in conformità con la Dichiarazione di Doha sull'Accordo TRIPS  e della salute pubblica, che afferma il diritto dei paesi in via di sviluppo ad utilizzare appieno le disposizioni dell'accordo sugli aspetti commerciali dei diritti di proprietà intellettuale in materia di flessibilità per proteggere la salute pubblica e, in particolare, di fornire l'accesso ai farmaci per tutti</a:t>
            </a:r>
            <a:br>
              <a:rPr lang="it-IT" dirty="0" smtClean="0"/>
            </a:br>
            <a:r>
              <a:rPr lang="it-IT" dirty="0" smtClean="0"/>
              <a:t>3.c: </a:t>
            </a:r>
            <a:r>
              <a:rPr lang="it-IT" b="1" dirty="0" smtClean="0"/>
              <a:t>aumentare notevolmente il finanziamento della sanità</a:t>
            </a:r>
            <a:r>
              <a:rPr lang="it-IT" dirty="0" smtClean="0"/>
              <a:t> e il reclutamento, </a:t>
            </a:r>
            <a:r>
              <a:rPr lang="it-IT" b="1" dirty="0" smtClean="0"/>
              <a:t>lo sviluppo, la formazione e il mantenimento del personale sanitario</a:t>
            </a:r>
            <a:r>
              <a:rPr lang="it-IT" dirty="0" smtClean="0"/>
              <a:t> nei paesi in via di sviluppo, soprattutto nei paesi meno sviluppati e dei piccoli Stati insulari in via di sviluppo</a:t>
            </a:r>
            <a:br>
              <a:rPr lang="it-IT" dirty="0" smtClean="0"/>
            </a:br>
            <a:r>
              <a:rPr lang="it-IT" dirty="0" smtClean="0"/>
              <a:t>3.d: </a:t>
            </a:r>
            <a:r>
              <a:rPr lang="it-IT" b="1" dirty="0" smtClean="0"/>
              <a:t>Rafforzare </a:t>
            </a:r>
            <a:r>
              <a:rPr lang="it-IT" dirty="0" smtClean="0"/>
              <a:t>la capacità di tutti i paesi, in particolare i paesi in via di sviluppo, per il </a:t>
            </a:r>
            <a:r>
              <a:rPr lang="it-IT" b="1" dirty="0" smtClean="0"/>
              <a:t>preallarme, la riduzione dei rischi e la gestione dei rischi </a:t>
            </a:r>
            <a:r>
              <a:rPr lang="it-IT" dirty="0" smtClean="0"/>
              <a:t>per la salute nazionali e globali</a:t>
            </a:r>
            <a:endParaRPr lang="it-IT" dirty="0"/>
          </a:p>
        </p:txBody>
      </p:sp>
      <p:sp>
        <p:nvSpPr>
          <p:cNvPr id="4" name="Segnaposto numero diapositiva 3"/>
          <p:cNvSpPr>
            <a:spLocks noGrp="1"/>
          </p:cNvSpPr>
          <p:nvPr>
            <p:ph type="sldNum" sz="quarter" idx="12"/>
          </p:nvPr>
        </p:nvSpPr>
        <p:spPr/>
        <p:txBody>
          <a:bodyPr/>
          <a:lstStyle/>
          <a:p>
            <a:fld id="{99C8641D-7A01-4489-B4D4-860B08897F8C}" type="slidenum">
              <a:rPr lang="it-IT" smtClean="0"/>
              <a:pPr/>
              <a:t>15</a:t>
            </a:fld>
            <a:endParaRPr lang="it-IT"/>
          </a:p>
        </p:txBody>
      </p:sp>
    </p:spTree>
    <p:extLst>
      <p:ext uri="{BB962C8B-B14F-4D97-AF65-F5344CB8AC3E}">
        <p14:creationId xmlns="" xmlns:p14="http://schemas.microsoft.com/office/powerpoint/2010/main" val="694642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16</a:t>
            </a:fld>
            <a:endParaRPr lang="it-IT"/>
          </a:p>
        </p:txBody>
      </p:sp>
      <p:pic>
        <p:nvPicPr>
          <p:cNvPr id="39938" name="Picture 2"/>
          <p:cNvPicPr>
            <a:picLocks noChangeAspect="1" noChangeArrowheads="1"/>
          </p:cNvPicPr>
          <p:nvPr/>
        </p:nvPicPr>
        <p:blipFill>
          <a:blip r:embed="rId2" cstate="print"/>
          <a:srcRect/>
          <a:stretch>
            <a:fillRect/>
          </a:stretch>
        </p:blipFill>
        <p:spPr bwMode="auto">
          <a:xfrm>
            <a:off x="144462" y="144462"/>
            <a:ext cx="8387977" cy="594257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2</a:t>
            </a:fld>
            <a:endParaRPr lang="it-IT"/>
          </a:p>
        </p:txBody>
      </p:sp>
      <p:pic>
        <p:nvPicPr>
          <p:cNvPr id="482306" name="Picture 2" descr="Risultati immagini per millennium development goals"/>
          <p:cNvPicPr>
            <a:picLocks noChangeAspect="1" noChangeArrowheads="1"/>
          </p:cNvPicPr>
          <p:nvPr/>
        </p:nvPicPr>
        <p:blipFill>
          <a:blip r:embed="rId2" cstate="print"/>
          <a:srcRect/>
          <a:stretch>
            <a:fillRect/>
          </a:stretch>
        </p:blipFill>
        <p:spPr bwMode="auto">
          <a:xfrm>
            <a:off x="899592" y="173366"/>
            <a:ext cx="7608937" cy="609373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3</a:t>
            </a:fld>
            <a:endParaRPr lang="it-IT"/>
          </a:p>
        </p:txBody>
      </p:sp>
      <p:pic>
        <p:nvPicPr>
          <p:cNvPr id="1026" name="Picture 2" descr="Risultati immagini per agenda 2030 onu"/>
          <p:cNvPicPr>
            <a:picLocks noChangeAspect="1" noChangeArrowheads="1"/>
          </p:cNvPicPr>
          <p:nvPr/>
        </p:nvPicPr>
        <p:blipFill>
          <a:blip r:embed="rId2" cstate="print"/>
          <a:srcRect/>
          <a:stretch>
            <a:fillRect/>
          </a:stretch>
        </p:blipFill>
        <p:spPr bwMode="auto">
          <a:xfrm>
            <a:off x="1216868" y="188640"/>
            <a:ext cx="6667500" cy="3743325"/>
          </a:xfrm>
          <a:prstGeom prst="rect">
            <a:avLst/>
          </a:prstGeom>
          <a:noFill/>
        </p:spPr>
      </p:pic>
      <p:pic>
        <p:nvPicPr>
          <p:cNvPr id="4" name="Picture 2" descr="Risultati immagini per sdg 2030"/>
          <p:cNvPicPr>
            <a:picLocks noChangeAspect="1" noChangeArrowheads="1"/>
          </p:cNvPicPr>
          <p:nvPr/>
        </p:nvPicPr>
        <p:blipFill>
          <a:blip r:embed="rId3" cstate="print"/>
          <a:srcRect/>
          <a:stretch>
            <a:fillRect/>
          </a:stretch>
        </p:blipFill>
        <p:spPr bwMode="auto">
          <a:xfrm>
            <a:off x="395536" y="4248869"/>
            <a:ext cx="4320480" cy="2276475"/>
          </a:xfrm>
          <a:prstGeom prst="rect">
            <a:avLst/>
          </a:prstGeom>
          <a:noFill/>
        </p:spPr>
      </p:pic>
      <p:pic>
        <p:nvPicPr>
          <p:cNvPr id="1028" name="Picture 4" descr="Risultati immagini per agenda 2030 onu"/>
          <p:cNvPicPr>
            <a:picLocks noChangeAspect="1" noChangeArrowheads="1"/>
          </p:cNvPicPr>
          <p:nvPr/>
        </p:nvPicPr>
        <p:blipFill>
          <a:blip r:embed="rId4" cstate="print"/>
          <a:srcRect/>
          <a:stretch>
            <a:fillRect/>
          </a:stretch>
        </p:blipFill>
        <p:spPr bwMode="auto">
          <a:xfrm>
            <a:off x="5004048" y="4149080"/>
            <a:ext cx="3543300" cy="2162176"/>
          </a:xfrm>
          <a:prstGeom prst="rect">
            <a:avLst/>
          </a:prstGeom>
          <a:noFill/>
        </p:spPr>
      </p:pic>
      <p:sp>
        <p:nvSpPr>
          <p:cNvPr id="6" name="Rettangolo 5"/>
          <p:cNvSpPr/>
          <p:nvPr/>
        </p:nvSpPr>
        <p:spPr>
          <a:xfrm>
            <a:off x="539552" y="6021288"/>
            <a:ext cx="39604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4</a:t>
            </a:fld>
            <a:endParaRPr lang="it-IT"/>
          </a:p>
        </p:txBody>
      </p:sp>
      <p:pic>
        <p:nvPicPr>
          <p:cNvPr id="66562" name="Picture 2"/>
          <p:cNvPicPr>
            <a:picLocks noChangeAspect="1" noChangeArrowheads="1"/>
          </p:cNvPicPr>
          <p:nvPr/>
        </p:nvPicPr>
        <p:blipFill>
          <a:blip r:embed="rId2" cstate="print"/>
          <a:srcRect/>
          <a:stretch>
            <a:fillRect/>
          </a:stretch>
        </p:blipFill>
        <p:spPr bwMode="auto">
          <a:xfrm>
            <a:off x="864096" y="3212976"/>
            <a:ext cx="7308304" cy="2592288"/>
          </a:xfrm>
          <a:prstGeom prst="rect">
            <a:avLst/>
          </a:prstGeom>
          <a:noFill/>
          <a:ln w="9525">
            <a:noFill/>
            <a:miter lim="800000"/>
            <a:headEnd/>
            <a:tailEnd/>
          </a:ln>
        </p:spPr>
      </p:pic>
      <p:pic>
        <p:nvPicPr>
          <p:cNvPr id="66563" name="Picture 3"/>
          <p:cNvPicPr>
            <a:picLocks noChangeAspect="1" noChangeArrowheads="1"/>
          </p:cNvPicPr>
          <p:nvPr/>
        </p:nvPicPr>
        <p:blipFill>
          <a:blip r:embed="rId3" cstate="print"/>
          <a:srcRect/>
          <a:stretch>
            <a:fillRect/>
          </a:stretch>
        </p:blipFill>
        <p:spPr bwMode="auto">
          <a:xfrm>
            <a:off x="1259632" y="116632"/>
            <a:ext cx="6408712" cy="3095159"/>
          </a:xfrm>
          <a:prstGeom prst="rect">
            <a:avLst/>
          </a:prstGeom>
          <a:noFill/>
          <a:ln w="9525">
            <a:noFill/>
            <a:miter lim="800000"/>
            <a:headEnd/>
            <a:tailEnd/>
          </a:ln>
        </p:spPr>
      </p:pic>
      <p:sp>
        <p:nvSpPr>
          <p:cNvPr id="5" name="Freccia a destra 4"/>
          <p:cNvSpPr/>
          <p:nvPr/>
        </p:nvSpPr>
        <p:spPr>
          <a:xfrm>
            <a:off x="1475656" y="2564904"/>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sinistra 5"/>
          <p:cNvSpPr/>
          <p:nvPr/>
        </p:nvSpPr>
        <p:spPr>
          <a:xfrm>
            <a:off x="7524328" y="1916832"/>
            <a:ext cx="57606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5</a:t>
            </a:fld>
            <a:endParaRPr lang="it-IT"/>
          </a:p>
        </p:txBody>
      </p:sp>
      <p:pic>
        <p:nvPicPr>
          <p:cNvPr id="67586" name="Picture 2"/>
          <p:cNvPicPr>
            <a:picLocks noChangeAspect="1" noChangeArrowheads="1"/>
          </p:cNvPicPr>
          <p:nvPr/>
        </p:nvPicPr>
        <p:blipFill>
          <a:blip r:embed="rId2" cstate="print"/>
          <a:srcRect/>
          <a:stretch>
            <a:fillRect/>
          </a:stretch>
        </p:blipFill>
        <p:spPr bwMode="auto">
          <a:xfrm>
            <a:off x="107504" y="1220366"/>
            <a:ext cx="8820472" cy="552450"/>
          </a:xfrm>
          <a:prstGeom prst="rect">
            <a:avLst/>
          </a:prstGeom>
          <a:noFill/>
          <a:ln w="9525">
            <a:noFill/>
            <a:miter lim="800000"/>
            <a:headEnd/>
            <a:tailEnd/>
          </a:ln>
        </p:spPr>
      </p:pic>
      <p:pic>
        <p:nvPicPr>
          <p:cNvPr id="67587" name="Picture 3"/>
          <p:cNvPicPr>
            <a:picLocks noChangeAspect="1" noChangeArrowheads="1"/>
          </p:cNvPicPr>
          <p:nvPr/>
        </p:nvPicPr>
        <p:blipFill>
          <a:blip r:embed="rId3" cstate="print"/>
          <a:srcRect/>
          <a:stretch>
            <a:fillRect/>
          </a:stretch>
        </p:blipFill>
        <p:spPr bwMode="auto">
          <a:xfrm>
            <a:off x="179512" y="2204864"/>
            <a:ext cx="8919344" cy="762000"/>
          </a:xfrm>
          <a:prstGeom prst="rect">
            <a:avLst/>
          </a:prstGeom>
          <a:noFill/>
          <a:ln w="9525">
            <a:noFill/>
            <a:miter lim="800000"/>
            <a:headEnd/>
            <a:tailEnd/>
          </a:ln>
        </p:spPr>
      </p:pic>
      <p:pic>
        <p:nvPicPr>
          <p:cNvPr id="67588" name="Picture 4"/>
          <p:cNvPicPr>
            <a:picLocks noChangeAspect="1" noChangeArrowheads="1"/>
          </p:cNvPicPr>
          <p:nvPr/>
        </p:nvPicPr>
        <p:blipFill>
          <a:blip r:embed="rId4" cstate="print"/>
          <a:srcRect/>
          <a:stretch>
            <a:fillRect/>
          </a:stretch>
        </p:blipFill>
        <p:spPr bwMode="auto">
          <a:xfrm>
            <a:off x="107504" y="3475087"/>
            <a:ext cx="8712968" cy="962025"/>
          </a:xfrm>
          <a:prstGeom prst="rect">
            <a:avLst/>
          </a:prstGeom>
          <a:noFill/>
          <a:ln w="9525">
            <a:noFill/>
            <a:miter lim="800000"/>
            <a:headEnd/>
            <a:tailEnd/>
          </a:ln>
        </p:spPr>
      </p:pic>
      <p:pic>
        <p:nvPicPr>
          <p:cNvPr id="67589" name="Picture 5"/>
          <p:cNvPicPr>
            <a:picLocks noChangeAspect="1" noChangeArrowheads="1"/>
          </p:cNvPicPr>
          <p:nvPr/>
        </p:nvPicPr>
        <p:blipFill>
          <a:blip r:embed="rId5" cstate="print"/>
          <a:srcRect/>
          <a:stretch>
            <a:fillRect/>
          </a:stretch>
        </p:blipFill>
        <p:spPr bwMode="auto">
          <a:xfrm>
            <a:off x="2699792" y="4821907"/>
            <a:ext cx="3600399" cy="1199381"/>
          </a:xfrm>
          <a:prstGeom prst="rect">
            <a:avLst/>
          </a:prstGeom>
          <a:noFill/>
          <a:ln w="9525">
            <a:noFill/>
            <a:miter lim="800000"/>
            <a:headEnd/>
            <a:tailEnd/>
          </a:ln>
        </p:spPr>
      </p:pic>
      <p:sp>
        <p:nvSpPr>
          <p:cNvPr id="7" name="Rettangolo 6"/>
          <p:cNvSpPr/>
          <p:nvPr/>
        </p:nvSpPr>
        <p:spPr>
          <a:xfrm>
            <a:off x="1187624" y="5807005"/>
            <a:ext cx="7200800" cy="369332"/>
          </a:xfrm>
          <a:prstGeom prst="rect">
            <a:avLst/>
          </a:prstGeom>
        </p:spPr>
        <p:txBody>
          <a:bodyPr wrap="square">
            <a:spAutoFit/>
          </a:bodyPr>
          <a:lstStyle/>
          <a:p>
            <a:r>
              <a:rPr lang="en-US" dirty="0" smtClean="0"/>
              <a:t>President   “World Commission on Environment and Development (WCED) </a:t>
            </a:r>
            <a:endParaRPr lang="it-IT" dirty="0"/>
          </a:p>
        </p:txBody>
      </p:sp>
      <p:sp>
        <p:nvSpPr>
          <p:cNvPr id="8" name="Freccia a destra 7"/>
          <p:cNvSpPr/>
          <p:nvPr/>
        </p:nvSpPr>
        <p:spPr>
          <a:xfrm>
            <a:off x="1187624" y="5301208"/>
            <a:ext cx="122413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su 8"/>
          <p:cNvSpPr/>
          <p:nvPr/>
        </p:nvSpPr>
        <p:spPr>
          <a:xfrm>
            <a:off x="6372200" y="2708920"/>
            <a:ext cx="288032"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p:cNvSpPr/>
          <p:nvPr/>
        </p:nvSpPr>
        <p:spPr>
          <a:xfrm>
            <a:off x="2123728" y="191683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su 10"/>
          <p:cNvSpPr/>
          <p:nvPr/>
        </p:nvSpPr>
        <p:spPr>
          <a:xfrm>
            <a:off x="899592" y="1700808"/>
            <a:ext cx="360040"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1 12"/>
          <p:cNvCxnSpPr/>
          <p:nvPr/>
        </p:nvCxnSpPr>
        <p:spPr>
          <a:xfrm>
            <a:off x="3851920" y="2708920"/>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251520" y="2924944"/>
            <a:ext cx="100811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338060"/>
            <a:ext cx="8676456" cy="6043268"/>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lstStyle/>
          <a:p>
            <a:fld id="{99C8641D-7A01-4489-B4D4-860B08897F8C}" type="slidenum">
              <a:rPr lang="it-IT" smtClean="0"/>
              <a:pPr/>
              <a:t>6</a:t>
            </a:fld>
            <a:endParaRPr lang="it-IT"/>
          </a:p>
        </p:txBody>
      </p:sp>
      <p:sp>
        <p:nvSpPr>
          <p:cNvPr id="5" name="Freccia a destra 4"/>
          <p:cNvSpPr/>
          <p:nvPr/>
        </p:nvSpPr>
        <p:spPr>
          <a:xfrm>
            <a:off x="539552" y="4077072"/>
            <a:ext cx="144016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sinistra 5"/>
          <p:cNvSpPr/>
          <p:nvPr/>
        </p:nvSpPr>
        <p:spPr>
          <a:xfrm>
            <a:off x="7740352" y="3068960"/>
            <a:ext cx="97840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7</a:t>
            </a:fld>
            <a:endParaRPr lang="it-IT"/>
          </a:p>
        </p:txBody>
      </p:sp>
      <p:pic>
        <p:nvPicPr>
          <p:cNvPr id="1026" name="Picture 2" descr="Risultati immagini per sdg in italiano"/>
          <p:cNvPicPr>
            <a:picLocks noChangeAspect="1" noChangeArrowheads="1"/>
          </p:cNvPicPr>
          <p:nvPr/>
        </p:nvPicPr>
        <p:blipFill>
          <a:blip r:embed="rId2" cstate="print"/>
          <a:srcRect/>
          <a:stretch>
            <a:fillRect/>
          </a:stretch>
        </p:blipFill>
        <p:spPr bwMode="auto">
          <a:xfrm>
            <a:off x="893018" y="2216993"/>
            <a:ext cx="6991350" cy="4524375"/>
          </a:xfrm>
          <a:prstGeom prst="rect">
            <a:avLst/>
          </a:prstGeom>
          <a:noFill/>
        </p:spPr>
      </p:pic>
      <p:sp>
        <p:nvSpPr>
          <p:cNvPr id="4" name="Rettangolo 3"/>
          <p:cNvSpPr/>
          <p:nvPr/>
        </p:nvSpPr>
        <p:spPr>
          <a:xfrm>
            <a:off x="755576" y="173539"/>
            <a:ext cx="7848872" cy="1754326"/>
          </a:xfrm>
          <a:prstGeom prst="rect">
            <a:avLst/>
          </a:prstGeom>
        </p:spPr>
        <p:txBody>
          <a:bodyPr wrap="square">
            <a:spAutoFit/>
          </a:bodyPr>
          <a:lstStyle/>
          <a:p>
            <a:r>
              <a:rPr lang="it-IT" b="1" cap="all" dirty="0" smtClean="0"/>
              <a:t>Agenda 2030</a:t>
            </a:r>
            <a:r>
              <a:rPr lang="it-IT" b="1" dirty="0" smtClean="0"/>
              <a:t> </a:t>
            </a:r>
          </a:p>
          <a:p>
            <a:pPr>
              <a:buFont typeface="Arial" pitchFamily="34" charset="0"/>
              <a:buChar char="•"/>
            </a:pPr>
            <a:r>
              <a:rPr lang="it-IT" dirty="0" smtClean="0"/>
              <a:t>193 paesi membri ONU</a:t>
            </a:r>
          </a:p>
          <a:p>
            <a:pPr>
              <a:buFont typeface="Arial" pitchFamily="34" charset="0"/>
              <a:buChar char="•"/>
            </a:pPr>
            <a:r>
              <a:rPr lang="it-IT" dirty="0" smtClean="0"/>
              <a:t>Sottoscritto nel settembre 2015 </a:t>
            </a:r>
          </a:p>
          <a:p>
            <a:pPr>
              <a:buFont typeface="Arial" pitchFamily="34" charset="0"/>
              <a:buChar char="•"/>
            </a:pPr>
            <a:r>
              <a:rPr lang="it-IT" dirty="0" smtClean="0"/>
              <a:t>17 Obiettivi per lo Sviluppo Sostenibile con totale di 169 traguardi, 230 indicatori</a:t>
            </a:r>
          </a:p>
          <a:p>
            <a:pPr>
              <a:buFont typeface="Arial" pitchFamily="34" charset="0"/>
              <a:buChar char="•"/>
            </a:pPr>
            <a:r>
              <a:rPr lang="it-IT" dirty="0" smtClean="0"/>
              <a:t>Avvio ufficiale degli Obiettivi per lo Sviluppo Sostenibile 2016</a:t>
            </a:r>
          </a:p>
          <a:p>
            <a:pPr>
              <a:buFont typeface="Arial" pitchFamily="34" charset="0"/>
              <a:buChar char="•"/>
            </a:pPr>
            <a:r>
              <a:rPr lang="it-IT" dirty="0" smtClean="0"/>
              <a:t>Durata 15 anni: i Paesi, infatti, si sono impegnati a raggiungerli entro il 2030.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513" name="Picture 1"/>
          <p:cNvPicPr>
            <a:picLocks noChangeAspect="1" noChangeArrowheads="1"/>
          </p:cNvPicPr>
          <p:nvPr/>
        </p:nvPicPr>
        <p:blipFill>
          <a:blip r:embed="rId2" cstate="print"/>
          <a:srcRect/>
          <a:stretch>
            <a:fillRect/>
          </a:stretch>
        </p:blipFill>
        <p:spPr bwMode="auto">
          <a:xfrm>
            <a:off x="899592" y="692696"/>
            <a:ext cx="7632847" cy="5472607"/>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lstStyle/>
          <a:p>
            <a:fld id="{99C8641D-7A01-4489-B4D4-860B08897F8C}" type="slidenum">
              <a:rPr lang="it-IT" smtClean="0"/>
              <a:pPr/>
              <a:t>8</a:t>
            </a:fld>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9</a:t>
            </a:fld>
            <a:endParaRPr lang="it-IT"/>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6025" y="244994"/>
            <a:ext cx="8676455" cy="64963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18694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188</Words>
  <Application>Microsoft Office PowerPoint</Application>
  <PresentationFormat>Presentazione su schermo (4:3)</PresentationFormat>
  <Paragraphs>63</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direttore</dc:creator>
  <cp:lastModifiedBy>direttore</cp:lastModifiedBy>
  <cp:revision>8</cp:revision>
  <dcterms:created xsi:type="dcterms:W3CDTF">2020-01-04T11:12:12Z</dcterms:created>
  <dcterms:modified xsi:type="dcterms:W3CDTF">2020-01-14T07:43:24Z</dcterms:modified>
</cp:coreProperties>
</file>