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673" r:id="rId3"/>
    <p:sldId id="674" r:id="rId4"/>
    <p:sldId id="675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688" r:id="rId18"/>
    <p:sldId id="689" r:id="rId19"/>
    <p:sldId id="690" r:id="rId20"/>
    <p:sldId id="691" r:id="rId21"/>
    <p:sldId id="692" r:id="rId22"/>
    <p:sldId id="693" r:id="rId23"/>
    <p:sldId id="694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455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7F94-9C44-4997-89E0-22BC36EA405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A1DBE-9AC4-4DF1-97FA-63F24FAD121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F961-E846-4454-A550-0805C03124AC}" type="datetimeFigureOut">
              <a:rPr lang="it-IT" smtClean="0"/>
              <a:pPr/>
              <a:t>14/01/2020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0BCED-7A5F-4CD7-B088-1B48A7145E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8690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sz="3600" dirty="0" smtClean="0"/>
          </a:p>
          <a:p>
            <a:pPr algn="ctr"/>
            <a:r>
              <a:rPr lang="it-IT" sz="3600" b="1" dirty="0" smtClean="0"/>
              <a:t>IL CONTRIBUTO DELLE POLITICHE PER LA SALUTE ALLO SVILUPPO SOSTENIBILE E IL CONTRIBUTO DELLO SVILUPPO SOSTENIBILE ALLE POLITICHE PER LA SALUTE</a:t>
            </a:r>
          </a:p>
          <a:p>
            <a:pPr algn="ctr"/>
            <a:endParaRPr lang="it-IT" sz="3600" b="1" dirty="0" smtClean="0"/>
          </a:p>
          <a:p>
            <a:pPr algn="ctr"/>
            <a:r>
              <a:rPr lang="it-IT" sz="2400" dirty="0" smtClean="0"/>
              <a:t>Gabriele </a:t>
            </a:r>
            <a:r>
              <a:rPr lang="it-IT" sz="2400" dirty="0" err="1" smtClean="0"/>
              <a:t>Rinaldi</a:t>
            </a:r>
            <a:endParaRPr lang="it-IT" sz="2400" dirty="0" smtClean="0"/>
          </a:p>
          <a:p>
            <a:pPr algn="ctr"/>
            <a:r>
              <a:rPr lang="it-IT" sz="2400" b="1" dirty="0" smtClean="0"/>
              <a:t>Authority per l’Autorizzazione, l’Accreditamento </a:t>
            </a:r>
          </a:p>
          <a:p>
            <a:pPr algn="ctr"/>
            <a:r>
              <a:rPr lang="it-IT" sz="2400" b="1" dirty="0" smtClean="0"/>
              <a:t>e la Qualità dei Servizi Sanitari, Socio-Sanitari e Socio-Educativi</a:t>
            </a:r>
          </a:p>
          <a:p>
            <a:pPr algn="ctr"/>
            <a:r>
              <a:rPr lang="it-IT" sz="2400" b="1" i="1" dirty="0" smtClean="0"/>
              <a:t>Repubblica di San Marino</a:t>
            </a:r>
          </a:p>
          <a:p>
            <a:pPr algn="ctr"/>
            <a:r>
              <a:rPr lang="it-IT" sz="2400" dirty="0" smtClean="0"/>
              <a:t> </a:t>
            </a:r>
          </a:p>
          <a:p>
            <a:pPr algn="ctr"/>
            <a:endParaRPr lang="it-IT" sz="2400" dirty="0" smtClean="0"/>
          </a:p>
          <a:p>
            <a:pPr algn="ctr"/>
            <a:r>
              <a:rPr lang="it-IT" sz="2400" dirty="0" smtClean="0"/>
              <a:t>Ferrara 10 Gennaio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641D-7A01-4489-B4D4-860B08897F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95400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44624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SEXUAL, REPRODUCTIVE, MATERNAL, NEWBORN AND CHILD AND ADOLESCENT HEALTH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87624" y="404664"/>
            <a:ext cx="3243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Preventable</a:t>
            </a:r>
            <a:r>
              <a:rPr lang="it-IT" b="1" dirty="0"/>
              <a:t> </a:t>
            </a:r>
            <a:r>
              <a:rPr lang="it-IT" b="1" dirty="0" err="1"/>
              <a:t>maternal</a:t>
            </a:r>
            <a:r>
              <a:rPr lang="it-IT" b="1" dirty="0"/>
              <a:t> </a:t>
            </a:r>
            <a:r>
              <a:rPr lang="it-IT" b="1" dirty="0" err="1"/>
              <a:t>mortality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87624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Antenatal care and skilled birth attendance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170232" y="980728"/>
            <a:ext cx="318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/>
              <a:t>Reproductive</a:t>
            </a:r>
            <a:r>
              <a:rPr lang="it-IT" b="1" dirty="0"/>
              <a:t> and </a:t>
            </a:r>
            <a:r>
              <a:rPr lang="it-IT" b="1" dirty="0" err="1"/>
              <a:t>sexual</a:t>
            </a:r>
            <a:r>
              <a:rPr lang="it-IT" b="1" dirty="0"/>
              <a:t> </a:t>
            </a:r>
            <a:r>
              <a:rPr lang="it-IT" b="1" dirty="0" err="1"/>
              <a:t>health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85169" y="980728"/>
            <a:ext cx="3095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/>
              <a:t>Sexually</a:t>
            </a:r>
            <a:r>
              <a:rPr lang="it-IT" i="1" dirty="0"/>
              <a:t> </a:t>
            </a:r>
            <a:r>
              <a:rPr lang="it-IT" i="1" dirty="0" err="1"/>
              <a:t>transmitted</a:t>
            </a:r>
            <a:r>
              <a:rPr lang="it-IT" i="1" dirty="0"/>
              <a:t> </a:t>
            </a:r>
            <a:r>
              <a:rPr lang="it-IT" i="1" dirty="0" err="1"/>
              <a:t>infections</a:t>
            </a:r>
            <a:r>
              <a:rPr lang="it-IT" i="1" dirty="0"/>
              <a:t> 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536504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r>
              <a:rPr lang="it-IT" dirty="0" err="1"/>
              <a:t>chlamydia</a:t>
            </a:r>
            <a:r>
              <a:rPr lang="it-IT" dirty="0"/>
              <a:t>, </a:t>
            </a:r>
            <a:r>
              <a:rPr lang="it-IT" dirty="0" err="1"/>
              <a:t>gonorrhoea</a:t>
            </a:r>
            <a:r>
              <a:rPr lang="it-IT" dirty="0"/>
              <a:t>, </a:t>
            </a:r>
            <a:r>
              <a:rPr lang="it-IT" dirty="0" err="1"/>
              <a:t>syphilis</a:t>
            </a:r>
            <a:r>
              <a:rPr lang="it-IT" dirty="0"/>
              <a:t> and </a:t>
            </a:r>
            <a:r>
              <a:rPr lang="it-IT" dirty="0" err="1" smtClean="0"/>
              <a:t>trichomoniasis</a:t>
            </a:r>
            <a:r>
              <a:rPr lang="it-IT" dirty="0" smtClean="0"/>
              <a:t>,</a:t>
            </a:r>
            <a:r>
              <a:rPr lang="en-US" dirty="0" smtClean="0"/>
              <a:t> </a:t>
            </a:r>
            <a:r>
              <a:rPr lang="en-US" dirty="0"/>
              <a:t>herpes simplex </a:t>
            </a:r>
            <a:r>
              <a:rPr lang="en-US" dirty="0" smtClean="0"/>
              <a:t>virus 2, </a:t>
            </a:r>
            <a:endParaRPr lang="it-IT" dirty="0"/>
          </a:p>
          <a:p>
            <a:r>
              <a:rPr lang="it-IT" dirty="0" err="1"/>
              <a:t>human</a:t>
            </a:r>
            <a:r>
              <a:rPr lang="it-IT" dirty="0"/>
              <a:t> </a:t>
            </a:r>
            <a:r>
              <a:rPr lang="it-IT" dirty="0" err="1" smtClean="0"/>
              <a:t>papillomavirus</a:t>
            </a:r>
            <a:r>
              <a:rPr lang="it-IT" dirty="0" smtClean="0"/>
              <a:t>, HIV,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259632" y="206084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Preventable child mortality among the </a:t>
            </a:r>
            <a:r>
              <a:rPr lang="en-US" b="1" dirty="0" smtClean="0"/>
              <a:t>under-fives </a:t>
            </a:r>
            <a:r>
              <a:rPr lang="en-US" dirty="0" smtClean="0"/>
              <a:t>infectious diseases. </a:t>
            </a:r>
            <a:endParaRPr lang="en-US" i="1" dirty="0"/>
          </a:p>
        </p:txBody>
      </p:sp>
      <p:sp>
        <p:nvSpPr>
          <p:cNvPr id="9" name="Rettangolo 8"/>
          <p:cNvSpPr/>
          <p:nvPr/>
        </p:nvSpPr>
        <p:spPr>
          <a:xfrm>
            <a:off x="1259632" y="23395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Intimate partner violence and sexual violence against </a:t>
            </a:r>
            <a:r>
              <a:rPr lang="en-US" b="1" dirty="0" smtClean="0"/>
              <a:t>women</a:t>
            </a:r>
            <a:endParaRPr lang="en-US" b="1" dirty="0"/>
          </a:p>
        </p:txBody>
      </p:sp>
      <p:sp>
        <p:nvSpPr>
          <p:cNvPr id="10" name="Rettangolo 9"/>
          <p:cNvSpPr/>
          <p:nvPr/>
        </p:nvSpPr>
        <p:spPr>
          <a:xfrm>
            <a:off x="1259632" y="2627620"/>
            <a:ext cx="447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Family planning and adolescent childbearing </a:t>
            </a:r>
            <a:endParaRPr lang="it-I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996952"/>
            <a:ext cx="8964488" cy="374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116632"/>
            <a:ext cx="8748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4624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NONCOMMUNICABLE DISEASES AND MENTAL HEALTH </a:t>
            </a:r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89" y="332656"/>
            <a:ext cx="834625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8982622" cy="53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90069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1" y="2"/>
            <a:ext cx="8388423" cy="66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036496" cy="662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3863"/>
            <a:ext cx="9031398" cy="617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8847875" cy="384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171950"/>
            <a:ext cx="9001000" cy="23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00559"/>
            <a:ext cx="3801244" cy="272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2197"/>
            <a:ext cx="4464496" cy="33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1944216" cy="8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6632"/>
            <a:ext cx="2615381" cy="243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555976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187" y="2492896"/>
            <a:ext cx="298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8138" y="422945"/>
            <a:ext cx="1276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https://www.who.int/ihr/lyon/Laboratory-leadership-competency-framewor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3418" y="3511251"/>
            <a:ext cx="21907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2286000"/>
            <a:ext cx="8448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206633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COMPONENTI ESSENZIALI DELLA  COMMUNITY HEALTH NURSING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 Unicode MS" pitchFamily="34" charset="-128"/>
                <a:cs typeface="Arial" pitchFamily="34" charset="0"/>
              </a:rPr>
              <a:t>I professionisti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che forniscono CHN svolgono ruoli chiave in: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prevenzione delle malattie e degli</a:t>
            </a:r>
            <a:r>
              <a:rPr kumimoji="0" 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infortuni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riduzione della disabilità e promozione della salute,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gestire e fornire assistenza e follow-up .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“Un campo dell'assistenza infermieristica che combina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le competenze infermieristiche,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la salute pubblica 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alcuni aspetti dell'assistenza sociale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 funziona come parte del programma di salute pubblica per  	la promozione della salute,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il miglioramento condizioni nell’ambiente sociale e fisico,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la riabilitazione di malattie e disabilità ”.  OMS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184568"/>
            <a:ext cx="914400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 CHN svolgono questo ruolo attraverso: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-Valutazione dei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bisogni della comunità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per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beneficiare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dei programmi di 	promozione della salute o per coloro che sono a rischio di malattia, 	infortunio, disabilità o morte prematura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-Identificazione e sviluppare interventi integrati sui molteplici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determinanti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della 	salute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-Fornire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soluzioni che affrontano le cause biologiche, fisiche, sociali e </a:t>
            </a:r>
            <a:r>
              <a:rPr lang="it-IT" sz="2000" dirty="0" smtClean="0">
                <a:latin typeface="Arial Unicode MS" pitchFamily="34" charset="-128"/>
                <a:cs typeface="Arial" pitchFamily="34" charset="0"/>
              </a:rPr>
              <a:t>	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ambientali della malattia.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Pianificazione di programmi e promozione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 interventi in collaborazione con la 	comunità che potrebbero contribuire a migliori risultati sanitari.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Attuazione efficace ed equa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dei piani e delle politiche di sanità pubblica.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-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Valutare i programmi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che  hanno un impatto sullo stato di salute degli individui 	e delle popolazioni.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882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431360" cy="656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01" y="288032"/>
            <a:ext cx="8815495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207833"/>
            <a:ext cx="8460432" cy="646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622" y="188640"/>
            <a:ext cx="459361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"/>
            <a:ext cx="4540349" cy="645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27384"/>
            <a:ext cx="4593039" cy="65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16632"/>
            <a:ext cx="81369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523875"/>
            <a:ext cx="76581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192688" cy="562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>
            <a:off x="1619672" y="1484784"/>
            <a:ext cx="5472608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619672" y="1916832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619672" y="27089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572000" y="3501008"/>
            <a:ext cx="3032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772072" y="4293096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691680" y="594928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619672" y="6309320"/>
            <a:ext cx="583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619672" y="1916832"/>
            <a:ext cx="5832648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619672" y="2708920"/>
            <a:ext cx="5904656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475656" y="3140968"/>
            <a:ext cx="5472608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4644008" y="3501008"/>
            <a:ext cx="2952328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1475656" y="4293096"/>
            <a:ext cx="59682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1475656" y="4725144"/>
            <a:ext cx="43204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1547664" y="5949280"/>
            <a:ext cx="59682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1547664" y="6309320"/>
            <a:ext cx="5968280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4016"/>
            <a:ext cx="428885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4464496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00013"/>
            <a:ext cx="67532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533400"/>
            <a:ext cx="67913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188" y="119063"/>
            <a:ext cx="69056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441307" cy="661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713" y="260648"/>
            <a:ext cx="2314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659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6086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5286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57922"/>
            <a:ext cx="81438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369668"/>
            <a:ext cx="4276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42706"/>
            <a:ext cx="4895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83534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000" b="1"/>
              <a:t>Non dobbiamo mai dimenticare,</a:t>
            </a:r>
          </a:p>
          <a:p>
            <a:pPr algn="ctr"/>
            <a:endParaRPr lang="it-IT" altLang="it-IT" sz="2000" b="1"/>
          </a:p>
          <a:p>
            <a:pPr algn="ctr"/>
            <a:r>
              <a:rPr lang="it-IT" altLang="it-IT" sz="2000" b="1"/>
              <a:t> in mezzo ai nostri diagrammi e le nostre formule,</a:t>
            </a:r>
          </a:p>
          <a:p>
            <a:pPr algn="ctr"/>
            <a:endParaRPr lang="it-IT" altLang="it-IT" sz="2000" b="1"/>
          </a:p>
          <a:p>
            <a:pPr algn="ctr"/>
            <a:r>
              <a:rPr lang="it-IT" altLang="it-IT" sz="2000" b="1"/>
              <a:t>che preoccuparci per le Persone e per la loro sorte</a:t>
            </a:r>
          </a:p>
          <a:p>
            <a:pPr algn="ctr"/>
            <a:r>
              <a:rPr lang="it-IT" altLang="it-IT" sz="2000" b="1"/>
              <a:t> </a:t>
            </a:r>
          </a:p>
          <a:p>
            <a:pPr algn="ctr"/>
            <a:r>
              <a:rPr lang="it-IT" altLang="it-IT" sz="2000" b="1"/>
              <a:t>deve essere sempre l’occupazione principale di tutti i nostri sforzi,</a:t>
            </a:r>
          </a:p>
          <a:p>
            <a:pPr algn="ctr"/>
            <a:endParaRPr lang="it-IT" altLang="it-IT" sz="2000" b="1"/>
          </a:p>
          <a:p>
            <a:pPr algn="ctr"/>
            <a:r>
              <a:rPr lang="it-IT" altLang="it-IT" sz="2000" b="1"/>
              <a:t>e sono Persone che stanno combattendo una battaglia</a:t>
            </a:r>
          </a:p>
          <a:p>
            <a:pPr algn="ctr"/>
            <a:r>
              <a:rPr lang="it-IT" altLang="it-IT" sz="2000" b="1"/>
              <a:t> di cui potremmo non essere completamente a conoscenza,</a:t>
            </a:r>
          </a:p>
          <a:p>
            <a:pPr algn="ctr"/>
            <a:r>
              <a:rPr lang="it-IT" altLang="it-IT" sz="2000" b="1"/>
              <a:t> </a:t>
            </a:r>
          </a:p>
          <a:p>
            <a:pPr algn="ctr"/>
            <a:r>
              <a:rPr lang="it-IT" altLang="it-IT" sz="2000" b="1"/>
              <a:t>per questo siamo loro dediti e gentili sempre. </a:t>
            </a:r>
          </a:p>
          <a:p>
            <a:pPr algn="ctr"/>
            <a:endParaRPr lang="it-IT" altLang="it-IT" sz="3200" b="1"/>
          </a:p>
          <a:p>
            <a:pPr algn="ctr"/>
            <a:r>
              <a:rPr lang="it-IT" altLang="it-IT" sz="2400" b="1"/>
              <a:t>				</a:t>
            </a:r>
          </a:p>
        </p:txBody>
      </p:sp>
      <p:sp>
        <p:nvSpPr>
          <p:cNvPr id="120835" name="Segnaposto numero diapositiva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E15DE6-B927-4642-9939-4A72BECA79B4}" type="slidenum">
              <a:rPr lang="it-IT" altLang="it-IT" smtClean="0"/>
              <a:pPr/>
              <a:t>37</a:t>
            </a:fld>
            <a:endParaRPr lang="it-IT" altLang="it-IT" smtClean="0"/>
          </a:p>
        </p:txBody>
      </p:sp>
      <p:sp>
        <p:nvSpPr>
          <p:cNvPr id="120836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  <p:sp>
        <p:nvSpPr>
          <p:cNvPr id="120837" name="Segnaposto data 4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1735063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Identificare il minimum set di dati nazionale/locale</a:t>
            </a:r>
            <a:r>
              <a:rPr kumimoji="0" lang="it-IT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 decisioni basate sull'evidenza.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i="1" dirty="0" smtClean="0">
                <a:latin typeface="Arial Unicode MS" pitchFamily="34" charset="-128"/>
                <a:cs typeface="Arial" pitchFamily="34" charset="0"/>
              </a:rPr>
              <a:t>2) 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Sviluppare, adottare, supportare e monitorare sistemi di gestione della qualità per i 	servizi infermieristici e ostetrici.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3) Rafforzare e mantenere standard nazionali di accreditamento strutture e formazione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4) Condurre analisi attività dei servizi infermieristici e ostetrici per chiarire ruoli e ambiti 	di pratica.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5) Revisionare e implementare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curricula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basati su competenze (nazionali e locali)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6) Sviluppare e attuare piano per migliorare condizioni di lavoro e ambienti di pratica 	positivi.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7) Fornire supporto tecnico per sviluppare indicatori chiave di servizio e valutare 	l'assistenza.</a:t>
            </a: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Arial Unicode MS" pitchFamily="34" charset="-128"/>
                <a:cs typeface="Arial" pitchFamily="34" charset="0"/>
              </a:rPr>
              <a:t>Tema 1.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Arial Unicode MS" pitchFamily="34" charset="-128"/>
                <a:cs typeface="Arial" pitchFamily="34" charset="0"/>
              </a:rPr>
              <a:t>Garantire Professionisti formati, competenti e motivati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latin typeface="Arial Unicode MS" pitchFamily="34" charset="-128"/>
                <a:cs typeface="Arial" pitchFamily="34" charset="0"/>
              </a:rPr>
              <a:t>in un sistema sanitario efficace e efficiente a tutti i livelli e in contesti diversi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4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0" y="151473"/>
            <a:ext cx="87484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Tema 2.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Ottimizzazione dello sviluppo delle politiche,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leadership, gestione e governance efficaci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150801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Sostenere e istituire meccanismi per aumentare livello di coinvolgimento nel processo decisionale e politico nei principali settori di servizio pianificazione e gestione aziendale e formazione e gestione delle risorse umane.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2.  Coinvolgere le associazioni professionali nelle discussioni e nello sviluppo delle politiche.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sz="1600" i="1" dirty="0" smtClean="0">
                <a:latin typeface="Arial Unicode MS" pitchFamily="34" charset="-128"/>
                <a:cs typeface="Arial" pitchFamily="34" charset="0"/>
              </a:rPr>
              <a:t>3.  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Stabilire programmi per la preparazione della leadership in settori di responsabilità 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Sostenere sistemi efficaci di regolamentazione professionale, </a:t>
            </a: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Istituire e mantenere sistemi robusti per valutare corretta attuazione degli standard di pratica professionale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Attuare la raccolta di dati e sistemi di informazione per consentire un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reporting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affidabile sulla professione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Investire nella formazione e istituire un sistema di tutoraggio per preparare e supportare professionisti che  detengono o intendono acquisire responsabilità di governo e sviluppo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494093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Tema 3.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Partenariati collaborativi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intra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e interprofessionali,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istruzione e sviluppo professionale continuo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221357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Formulare, rafforzare gruppi di lavoro tecnici interdisciplinari e </a:t>
            </a:r>
            <a:r>
              <a:rPr kumimoji="0" lang="it-IT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multisettoriali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sull'educazione interprofessionale e sulla pratica collaborativa basata su prove.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Rafforzare le pratiche collaborative a livello politico per massimizzare il contributo efficace delle cure infermieristiche all'assistenza sanitaria.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Sviluppare o rafforzare le strategie professionali a livello nazionale in materia di formazione interprofessionale e pratica collaborativa.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it-IT" i="1" dirty="0" smtClean="0">
              <a:latin typeface="Arial Unicode MS" pitchFamily="34" charset="-128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4.   Creare reti interprofessionali facilitate attraverso comunità di pratica basate sul web per migliorare la qualità della formazione, della sicurezza della pratica e delle capacità di lavoro.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31581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Tema 4.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Mobilitare la volontà politica di investire nella costruzione di uno sviluppo efficace della professione basata sull'evidenza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1917407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Formulare e attuare politiche professionali che garantiscano Servizi Integrati Centrati sulle Persone in linea con la Copertura Sanitaria Universale e Obiettivi di Sviluppo Sostenibile.</a:t>
            </a: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Sviluppare e supportare interventi professionali che conducano a un migliore accesso ai servizi sanitari attraverso la creazione di collegamenti tra i settori </a:t>
            </a:r>
            <a:r>
              <a:rPr lang="it-IT" sz="1600" i="1" dirty="0" smtClean="0">
                <a:latin typeface="Arial Unicode MS" pitchFamily="34" charset="-128"/>
                <a:cs typeface="Arial" pitchFamily="34" charset="0"/>
              </a:rPr>
              <a:t>pubblici, per ridurre al minimo le barriere che ostacolano l'accesso ai servizi sanitari per popolazioni vulnerabili nelle aree urbane, rurali e remote. 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sz="1600" i="1" dirty="0" smtClean="0">
                <a:latin typeface="Arial Unicode MS" pitchFamily="34" charset="-128"/>
                <a:cs typeface="Arial" pitchFamily="34" charset="0"/>
              </a:rPr>
              <a:t>Sviluppare e supportare interventi professionali di collaborazione con organizzazioni 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non governative</a:t>
            </a: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sz="1600" i="1" dirty="0" smtClean="0">
                <a:latin typeface="Arial Unicode MS" pitchFamily="34" charset="-128"/>
                <a:cs typeface="Arial" pitchFamily="34" charset="0"/>
              </a:rPr>
              <a:t>Sviluppare progetti di integrazione ospedale territorio per favorire permanenza al domicilio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it-IT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it-IT" sz="1600" i="1" dirty="0" smtClean="0">
                <a:latin typeface="Arial Unicode MS" pitchFamily="34" charset="-128"/>
                <a:cs typeface="Arial" pitchFamily="34" charset="0"/>
              </a:rPr>
              <a:t>Favorire </a:t>
            </a:r>
            <a:r>
              <a:rPr lang="it-IT" sz="1600" i="1" dirty="0" err="1" smtClean="0">
                <a:latin typeface="Arial Unicode MS" pitchFamily="34" charset="-128"/>
                <a:cs typeface="Arial" pitchFamily="34" charset="0"/>
              </a:rPr>
              <a:t>literacy</a:t>
            </a:r>
            <a:endParaRPr lang="it-IT" sz="1600" i="1" dirty="0" smtClean="0"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818703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COPERTURA SANITARIA UNIVERSALE  (UHC) EFFICACE E PRATICA BASATA SULL'EVIDENZA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b="1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L'UHC è essenziale per garantire che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“- tutte le persone ottengano i servizi sanitari essenziali di buona qualità di cui hanno 	bisogno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- senza sopportare difficoltà finanziarie".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Protezione,</a:t>
            </a:r>
            <a:r>
              <a:rPr kumimoji="0" lang="it-IT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promozione della salute,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Prevenzione malattie,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>
                <a:latin typeface="Arial Unicode MS" pitchFamily="34" charset="-128"/>
                <a:cs typeface="Arial" pitchFamily="34" charset="0"/>
              </a:rPr>
              <a:t>T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rattamento,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Riabilitazione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Palliazione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Disponibilità, Accessibilità, Accettabilità e Qualità dei servizi di assistenza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600" dirty="0" smtClean="0"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Ricerca, Formazione e Pratica basata sull'evidenza.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dirty="0" smtClean="0">
                <a:latin typeface="Arial Unicode MS" pitchFamily="34" charset="-128"/>
                <a:cs typeface="Arial" pitchFamily="34" charset="0"/>
              </a:rPr>
              <a:t>Professionisti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preparati a lavorare in team multidisciplinari di sanità pubblica e ad affrontare problemi di salute sia a livello individuale che a livello di popolazione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0" y="1067008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Livelli di coinvolgimento nella pratica basata sull'evidenza (EBP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LIVELLO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			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ATTIVITA’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ndividuale			• Prestare attenzione ai problemi clinici dalla pratica quotidiana.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			• Leggere periodicamente riviste professionali e criticare le prove di ricerca.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• Identificare le preferenze dei pazienti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• Identificare le risorse per supportare il cambiamento.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• Integrare prove di ricerca per migliorare i risultati della cura del paziente.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Reparto / unità / cliniche 	• Identificare i problemi clinici attraverso attività di miglioramento della qualità.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• Sviluppare insieme linee guida, protocolli e procedure EBP con i ricercatori.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• Partecipare all'implementazione e alla valutazione dell'EBP.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Organizzazione 		• Costruire una cultura di EBP: missione e visione.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 Unicode MS" pitchFamily="34" charset="-128"/>
                <a:cs typeface="Arial" pitchFamily="34" charset="0"/>
              </a:rPr>
              <a:t>			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• Stabilire una governance clinica per facilitare l'EBP (esperti e pazienti)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Regionale/Nazionale/Internazionale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677</Words>
  <Application>Microsoft Office PowerPoint</Application>
  <PresentationFormat>Presentazione su schermo (4:3)</PresentationFormat>
  <Paragraphs>152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direttore</dc:creator>
  <cp:lastModifiedBy>direttore</cp:lastModifiedBy>
  <cp:revision>6</cp:revision>
  <dcterms:created xsi:type="dcterms:W3CDTF">2020-01-04T11:12:12Z</dcterms:created>
  <dcterms:modified xsi:type="dcterms:W3CDTF">2020-01-14T08:02:47Z</dcterms:modified>
</cp:coreProperties>
</file>