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7" r:id="rId2"/>
    <p:sldId id="388" r:id="rId3"/>
    <p:sldId id="310" r:id="rId4"/>
    <p:sldId id="311" r:id="rId5"/>
    <p:sldId id="312" r:id="rId6"/>
    <p:sldId id="313" r:id="rId7"/>
    <p:sldId id="314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9" r:id="rId39"/>
    <p:sldId id="350" r:id="rId40"/>
    <p:sldId id="352" r:id="rId41"/>
    <p:sldId id="353" r:id="rId42"/>
    <p:sldId id="361" r:id="rId43"/>
    <p:sldId id="362" r:id="rId44"/>
    <p:sldId id="363" r:id="rId45"/>
    <p:sldId id="364" r:id="rId46"/>
    <p:sldId id="366" r:id="rId47"/>
    <p:sldId id="368" r:id="rId48"/>
    <p:sldId id="309" r:id="rId49"/>
    <p:sldId id="276" r:id="rId50"/>
    <p:sldId id="277" r:id="rId51"/>
    <p:sldId id="278" r:id="rId52"/>
    <p:sldId id="279" r:id="rId53"/>
    <p:sldId id="280" r:id="rId54"/>
    <p:sldId id="281" r:id="rId55"/>
    <p:sldId id="282" r:id="rId5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37F94-9C44-4997-89E0-22BC36EA405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A1DBE-9AC4-4DF1-97FA-63F24FAD121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186901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3600" dirty="0" smtClean="0"/>
          </a:p>
          <a:p>
            <a:pPr algn="ctr"/>
            <a:r>
              <a:rPr lang="it-IT" sz="3600" b="1" dirty="0" smtClean="0"/>
              <a:t>IL CONTRIBUTO DELLE POLITICHE PER LA SALUTE ALLO SVILUPPO SOSTENIBILE E IL CONTRIBUTO DELLO SVILUPPO SOSTENIBILE ALLE POLITICHE PER LA SALUTE</a:t>
            </a:r>
          </a:p>
          <a:p>
            <a:pPr algn="ctr"/>
            <a:endParaRPr lang="it-IT" sz="3600" b="1" dirty="0" smtClean="0"/>
          </a:p>
          <a:p>
            <a:pPr algn="ctr"/>
            <a:r>
              <a:rPr lang="it-IT" sz="2400" dirty="0" smtClean="0"/>
              <a:t>Gabriele </a:t>
            </a:r>
            <a:r>
              <a:rPr lang="it-IT" sz="2400" dirty="0" err="1" smtClean="0"/>
              <a:t>Rinaldi</a:t>
            </a:r>
            <a:endParaRPr lang="it-IT" sz="2400" dirty="0" smtClean="0"/>
          </a:p>
          <a:p>
            <a:pPr algn="ctr"/>
            <a:r>
              <a:rPr lang="it-IT" sz="2400" b="1" dirty="0" smtClean="0"/>
              <a:t>Authority per l’Autorizzazione, l’Accreditamento </a:t>
            </a:r>
          </a:p>
          <a:p>
            <a:pPr algn="ctr"/>
            <a:r>
              <a:rPr lang="it-IT" sz="2400" b="1" dirty="0" smtClean="0"/>
              <a:t>e la Qualità dei Servizi Sanitari, Socio-Sanitari e Socio-Educativi</a:t>
            </a:r>
          </a:p>
          <a:p>
            <a:pPr algn="ctr"/>
            <a:r>
              <a:rPr lang="it-IT" sz="2400" b="1" i="1" dirty="0" smtClean="0"/>
              <a:t>Repubblica di San Marino</a:t>
            </a:r>
          </a:p>
          <a:p>
            <a:pPr algn="ctr"/>
            <a:r>
              <a:rPr lang="it-IT" sz="2400" dirty="0" smtClean="0"/>
              <a:t> </a:t>
            </a:r>
          </a:p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Ferrara 10 Gennaio 2020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181061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b="1" dirty="0" smtClean="0">
              <a:latin typeface="Arial Unicode MS" pitchFamily="34" charset="-128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Abbiamo bisogno di più protezione e prevenzione.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800" b="1" dirty="0" smtClean="0">
                <a:latin typeface="Arial Unicode MS" pitchFamily="34" charset="-128"/>
                <a:cs typeface="Arial" pitchFamily="34" charset="0"/>
              </a:rPr>
              <a:t>	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Più di 1,2 milioni di persone muoiono prematuramente ogni anno nei paesi dell'UE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Affrontare disinformazione su vaccini e vaccinazione infantile</a:t>
            </a:r>
            <a:r>
              <a:rPr lang="it-IT" sz="2800" i="1" dirty="0" smtClean="0">
                <a:latin typeface="Arial Unicode MS" pitchFamily="34" charset="-128"/>
                <a:cs typeface="Arial" pitchFamily="34" charset="0"/>
              </a:rPr>
              <a:t>.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Prevenire stili di vita non salutari.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Promuovere salute mentale e prevenire malattie mentali.  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dirty="0" smtClean="0">
              <a:latin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966788"/>
            <a:ext cx="81438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54879"/>
            <a:ext cx="8748464" cy="651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ccia a destra 2"/>
          <p:cNvSpPr/>
          <p:nvPr/>
        </p:nvSpPr>
        <p:spPr>
          <a:xfrm>
            <a:off x="755576" y="1412776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/>
          <p:cNvSpPr/>
          <p:nvPr/>
        </p:nvSpPr>
        <p:spPr>
          <a:xfrm>
            <a:off x="5508104" y="1412776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4067944" y="5877272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3851920" y="6029672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ccia in giù 10"/>
          <p:cNvSpPr/>
          <p:nvPr/>
        </p:nvSpPr>
        <p:spPr>
          <a:xfrm>
            <a:off x="4860032" y="5157192"/>
            <a:ext cx="79208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"/>
            <a:ext cx="6984776" cy="671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723" y="216024"/>
            <a:ext cx="8016709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151855"/>
            <a:ext cx="8388424" cy="622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11967"/>
            <a:ext cx="8748464" cy="655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162846"/>
            <a:ext cx="8604448" cy="636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892480" cy="349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0" y="259512"/>
            <a:ext cx="8172400" cy="612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4624"/>
            <a:ext cx="2952328" cy="227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348880"/>
            <a:ext cx="2952328" cy="217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2854537" cy="347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924944"/>
            <a:ext cx="2514244" cy="380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401" y="360040"/>
            <a:ext cx="8213039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539" y="116632"/>
            <a:ext cx="8684941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4" y="260648"/>
            <a:ext cx="8641557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27172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sz="2800" dirty="0" smtClean="0">
              <a:latin typeface="Arial Unicode MS" pitchFamily="34" charset="-128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Abbiamo bisogno di sistemi sanitari più efficaci e centrati sulle persone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Progressi nel trattamento di malattie croniche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Disparità nei tassi di sopravvivenza persistono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Non è sufficiente raccogliere solo dati sulla mortalità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Chiedere ai pazienti se </a:t>
            </a:r>
            <a:r>
              <a:rPr lang="it-IT" sz="2800" i="1" dirty="0" smtClean="0">
                <a:latin typeface="Arial Unicode MS" pitchFamily="34" charset="-128"/>
                <a:cs typeface="Arial" pitchFamily="34" charset="0"/>
              </a:rPr>
              <a:t>si sentono </a:t>
            </a: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meglio o peggio, dopo diversi interventi sanitari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Misurare</a:t>
            </a:r>
            <a:r>
              <a:rPr kumimoji="0" lang="it-IT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come</a:t>
            </a: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Assistenza Primaria gestisce Persone con malattie croniche</a:t>
            </a: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.</a:t>
            </a:r>
            <a:endParaRPr kumimoji="0" lang="it-IT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1338263"/>
            <a:ext cx="79438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097" y="216024"/>
            <a:ext cx="8111335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ccia in giù 2"/>
          <p:cNvSpPr/>
          <p:nvPr/>
        </p:nvSpPr>
        <p:spPr>
          <a:xfrm>
            <a:off x="755576" y="1052736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in su 3"/>
          <p:cNvSpPr/>
          <p:nvPr/>
        </p:nvSpPr>
        <p:spPr>
          <a:xfrm>
            <a:off x="1835696" y="4437112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3423245"/>
            <a:ext cx="82962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88640"/>
            <a:ext cx="82867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ccia in su 4"/>
          <p:cNvSpPr/>
          <p:nvPr/>
        </p:nvSpPr>
        <p:spPr>
          <a:xfrm>
            <a:off x="2123728" y="2348880"/>
            <a:ext cx="216024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su 5"/>
          <p:cNvSpPr/>
          <p:nvPr/>
        </p:nvSpPr>
        <p:spPr>
          <a:xfrm>
            <a:off x="2843808" y="5877272"/>
            <a:ext cx="216024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33338"/>
            <a:ext cx="8324850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ccia in su 2"/>
          <p:cNvSpPr/>
          <p:nvPr/>
        </p:nvSpPr>
        <p:spPr>
          <a:xfrm>
            <a:off x="1907704" y="2492896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in su 3"/>
          <p:cNvSpPr/>
          <p:nvPr/>
        </p:nvSpPr>
        <p:spPr>
          <a:xfrm>
            <a:off x="3131840" y="6309320"/>
            <a:ext cx="216024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764704"/>
            <a:ext cx="8682726" cy="429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ccia in su 2"/>
          <p:cNvSpPr/>
          <p:nvPr/>
        </p:nvSpPr>
        <p:spPr>
          <a:xfrm>
            <a:off x="1979712" y="3645024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0" y="820440"/>
            <a:ext cx="91440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Abbiamo bisogno di migliorare l'accesso alle cure sanitarie.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Copertura sanitaria universale (obiettivo chiave per lo sviluppo sostenibile)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Accesso tempestivo a cure sanitarie 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Divario tra poveri e ricchi rimane (poveri cinque volte più probabilità di avere problemi di accesso all'assistenza sanitaria rispetto ai</a:t>
            </a:r>
            <a:r>
              <a:rPr kumimoji="0" lang="it-IT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più ricchi)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Protezione finanziaria per gruppi svantaggiati.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endParaRPr kumimoji="0" lang="it-IT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2507" y="55568"/>
            <a:ext cx="5505797" cy="6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841" y="144017"/>
            <a:ext cx="8580631" cy="652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ccia a destra 2"/>
          <p:cNvSpPr/>
          <p:nvPr/>
        </p:nvSpPr>
        <p:spPr>
          <a:xfrm>
            <a:off x="611560" y="2204864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/>
          <p:cNvSpPr/>
          <p:nvPr/>
        </p:nvSpPr>
        <p:spPr>
          <a:xfrm>
            <a:off x="5148064" y="2060848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06804"/>
            <a:ext cx="8676456" cy="656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ccia in giù 2"/>
          <p:cNvSpPr/>
          <p:nvPr/>
        </p:nvSpPr>
        <p:spPr>
          <a:xfrm>
            <a:off x="1187624" y="1628800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in giù 3"/>
          <p:cNvSpPr/>
          <p:nvPr/>
        </p:nvSpPr>
        <p:spPr>
          <a:xfrm>
            <a:off x="5364088" y="2810632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su 4"/>
          <p:cNvSpPr/>
          <p:nvPr/>
        </p:nvSpPr>
        <p:spPr>
          <a:xfrm>
            <a:off x="3367288" y="5373216"/>
            <a:ext cx="340616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15173"/>
            <a:ext cx="8748464" cy="662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ccia in giù 2"/>
          <p:cNvSpPr/>
          <p:nvPr/>
        </p:nvSpPr>
        <p:spPr>
          <a:xfrm>
            <a:off x="1187624" y="1124744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in giù 3"/>
          <p:cNvSpPr/>
          <p:nvPr/>
        </p:nvSpPr>
        <p:spPr>
          <a:xfrm>
            <a:off x="5383512" y="2090552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su 4"/>
          <p:cNvSpPr/>
          <p:nvPr/>
        </p:nvSpPr>
        <p:spPr>
          <a:xfrm>
            <a:off x="2843808" y="5517232"/>
            <a:ext cx="360040" cy="6903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0" y="728108"/>
            <a:ext cx="91440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Abbiamo bisogno di sistemi sanitari più resilienti.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Ridurre spese inutili, migliorando efficienza e sostenibilità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20% spesa sanitaria è “spreco”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37 milioni di giornate di degenza sono inappropriate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Test o trattamenti non necessari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Dimissioni ritardate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Trasformazione digitale salute e assistenza per migliorare </a:t>
            </a:r>
            <a:r>
              <a:rPr lang="it-IT" sz="2800" i="1" dirty="0" smtClean="0">
                <a:latin typeface="Arial Unicode MS" pitchFamily="34" charset="-128"/>
                <a:cs typeface="Arial" pitchFamily="34" charset="0"/>
              </a:rPr>
              <a:t>p</a:t>
            </a: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revenzione</a:t>
            </a:r>
            <a:r>
              <a:rPr kumimoji="0" lang="it-IT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e</a:t>
            </a: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gestione malattie croniche, migliorare </a:t>
            </a:r>
            <a:r>
              <a:rPr lang="it-IT" sz="2800" i="1" dirty="0" smtClean="0">
                <a:latin typeface="Arial Unicode MS" pitchFamily="34" charset="-128"/>
                <a:cs typeface="Arial" pitchFamily="34" charset="0"/>
              </a:rPr>
              <a:t>g</a:t>
            </a: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estione e ricerca nel sistema sanitario.</a:t>
            </a:r>
            <a:endParaRPr kumimoji="0" lang="it-IT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32" y="151056"/>
            <a:ext cx="8604448" cy="623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738188"/>
            <a:ext cx="805815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48" y="244817"/>
            <a:ext cx="8100392" cy="60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0" y="190989"/>
            <a:ext cx="8604448" cy="647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316416" cy="621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ccia in giù 2"/>
          <p:cNvSpPr/>
          <p:nvPr/>
        </p:nvSpPr>
        <p:spPr>
          <a:xfrm>
            <a:off x="2339752" y="0"/>
            <a:ext cx="576064" cy="76470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sinistra 3"/>
          <p:cNvSpPr/>
          <p:nvPr/>
        </p:nvSpPr>
        <p:spPr>
          <a:xfrm>
            <a:off x="8460432" y="3212976"/>
            <a:ext cx="683568" cy="48463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618" y="260648"/>
            <a:ext cx="8617862" cy="364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29163"/>
            <a:ext cx="91440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DUE</a:t>
            </a:r>
            <a:r>
              <a:rPr kumimoji="0" lang="it-IT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TENDENZE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: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it-IT" sz="2800" i="1" dirty="0" smtClean="0">
                <a:latin typeface="Arial Unicode MS" pitchFamily="34" charset="-128"/>
                <a:cs typeface="Arial" pitchFamily="34" charset="0"/>
              </a:rPr>
              <a:t> A</a:t>
            </a: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UMENTO ASPETTATIVA </a:t>
            </a:r>
            <a:r>
              <a:rPr kumimoji="0" lang="it-IT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DI</a:t>
            </a: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VITA RALLENTATO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endParaRPr kumimoji="0" lang="it-IT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</a:pPr>
            <a:r>
              <a:rPr lang="it-IT" sz="2800" i="1" dirty="0" smtClean="0">
                <a:latin typeface="Arial Unicode MS" pitchFamily="34" charset="-128"/>
                <a:cs typeface="Arial" pitchFamily="34" charset="0"/>
              </a:rPr>
              <a:t>		</a:t>
            </a: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- Tasso riduzione morti cardiovascolari </a:t>
            </a:r>
            <a:r>
              <a:rPr lang="it-IT" sz="2800" i="1" dirty="0" smtClean="0">
                <a:latin typeface="Arial Unicode MS" pitchFamily="34" charset="-128"/>
                <a:cs typeface="Arial" pitchFamily="34" charset="0"/>
              </a:rPr>
              <a:t>più lento </a:t>
            </a:r>
            <a:endParaRPr kumimoji="0" lang="it-IT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800" i="1" dirty="0" smtClean="0">
                <a:latin typeface="Arial Unicode MS" pitchFamily="34" charset="-128"/>
                <a:cs typeface="Arial" pitchFamily="34" charset="0"/>
              </a:rPr>
              <a:t>		</a:t>
            </a: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- Aumento decessi tra gli anziani nei mesi invernali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2) GRANDE DISPARITÀ NELL'ASPETTATIVA </a:t>
            </a:r>
            <a:r>
              <a:rPr kumimoji="0" lang="it-IT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DI</a:t>
            </a: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VITA: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sz="2800" i="1" dirty="0" smtClean="0">
              <a:latin typeface="Arial Unicode MS" pitchFamily="34" charset="-128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800" i="1" dirty="0" smtClean="0">
                <a:latin typeface="Arial Unicode MS" pitchFamily="34" charset="-128"/>
                <a:cs typeface="Arial" pitchFamily="34" charset="0"/>
              </a:rPr>
              <a:t>		</a:t>
            </a: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- Paesi Est inferiore a Ovest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800" i="1" dirty="0" smtClean="0">
                <a:latin typeface="Arial Unicode MS" pitchFamily="34" charset="-128"/>
                <a:cs typeface="Arial" pitchFamily="34" charset="0"/>
              </a:rPr>
              <a:t>		- </a:t>
            </a: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Persone basso vs</a:t>
            </a:r>
            <a:r>
              <a:rPr kumimoji="0" lang="it-IT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alto l</a:t>
            </a: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ivello istruzione: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800" i="1" dirty="0" smtClean="0">
                <a:latin typeface="Arial Unicode MS" pitchFamily="34" charset="-128"/>
                <a:cs typeface="Arial" pitchFamily="34" charset="0"/>
              </a:rPr>
              <a:t>			</a:t>
            </a: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- vivono meno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800" i="1" dirty="0" smtClean="0">
                <a:latin typeface="Arial Unicode MS" pitchFamily="34" charset="-128"/>
                <a:cs typeface="Arial" pitchFamily="34" charset="0"/>
              </a:rPr>
              <a:t>			- dichiarano livello salute più basso</a:t>
            </a:r>
            <a:endParaRPr kumimoji="0" lang="it-IT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800" i="1" dirty="0" smtClean="0">
                <a:latin typeface="Arial Unicode MS" pitchFamily="34" charset="-128"/>
                <a:cs typeface="Arial" pitchFamily="34" charset="0"/>
              </a:rPr>
              <a:t>	</a:t>
            </a: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dirty="0" smtClean="0">
              <a:latin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145" y="0"/>
            <a:ext cx="7493271" cy="676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87162"/>
            <a:ext cx="8748464" cy="665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00025"/>
            <a:ext cx="42672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6358" y="404664"/>
            <a:ext cx="3448050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" y="1285875"/>
            <a:ext cx="79629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189" y="144017"/>
            <a:ext cx="8455275" cy="659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87717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ccia a destra 2"/>
          <p:cNvSpPr/>
          <p:nvPr/>
        </p:nvSpPr>
        <p:spPr>
          <a:xfrm>
            <a:off x="683568" y="3717032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/>
          <p:cNvSpPr/>
          <p:nvPr/>
        </p:nvSpPr>
        <p:spPr>
          <a:xfrm>
            <a:off x="3275856" y="3717032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" y="647700"/>
            <a:ext cx="79724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89620"/>
            <a:ext cx="62769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225699"/>
            <a:ext cx="77152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327920"/>
            <a:ext cx="5467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139058"/>
            <a:ext cx="58578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8753" y="3969246"/>
            <a:ext cx="49053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4823817"/>
            <a:ext cx="52959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5630763"/>
            <a:ext cx="35814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4624"/>
            <a:ext cx="2952328" cy="227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348880"/>
            <a:ext cx="2952328" cy="217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84984"/>
            <a:ext cx="2854537" cy="347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924944"/>
            <a:ext cx="2514244" cy="380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49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3804"/>
            <a:ext cx="7694188" cy="593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ccia a destra 3"/>
          <p:cNvSpPr/>
          <p:nvPr/>
        </p:nvSpPr>
        <p:spPr>
          <a:xfrm>
            <a:off x="3491880" y="4221088"/>
            <a:ext cx="792088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4062"/>
            <a:ext cx="8892480" cy="662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50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170887" cy="576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ccia a destra 3"/>
          <p:cNvSpPr/>
          <p:nvPr/>
        </p:nvSpPr>
        <p:spPr>
          <a:xfrm>
            <a:off x="1331640" y="3284984"/>
            <a:ext cx="504056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51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850585" cy="66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ccia a sinistra 3"/>
          <p:cNvSpPr/>
          <p:nvPr/>
        </p:nvSpPr>
        <p:spPr>
          <a:xfrm>
            <a:off x="4499992" y="3429000"/>
            <a:ext cx="936104" cy="1440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52</a:t>
            </a:fld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613873" cy="611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ccia bidirezionale orizzontale 3"/>
          <p:cNvSpPr/>
          <p:nvPr/>
        </p:nvSpPr>
        <p:spPr>
          <a:xfrm>
            <a:off x="2267744" y="2924944"/>
            <a:ext cx="4464496" cy="36004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53</a:t>
            </a:fld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503"/>
            <a:ext cx="8644285" cy="6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ccia a destra 3"/>
          <p:cNvSpPr/>
          <p:nvPr/>
        </p:nvSpPr>
        <p:spPr>
          <a:xfrm>
            <a:off x="755576" y="1556792"/>
            <a:ext cx="936104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sinistra 4"/>
          <p:cNvSpPr/>
          <p:nvPr/>
        </p:nvSpPr>
        <p:spPr>
          <a:xfrm>
            <a:off x="7524328" y="2564904"/>
            <a:ext cx="864096" cy="1177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sinistra 5"/>
          <p:cNvSpPr/>
          <p:nvPr/>
        </p:nvSpPr>
        <p:spPr>
          <a:xfrm>
            <a:off x="8100392" y="3140968"/>
            <a:ext cx="50405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54</a:t>
            </a:fld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712968" cy="563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ccia a sinistra 3"/>
          <p:cNvSpPr/>
          <p:nvPr/>
        </p:nvSpPr>
        <p:spPr>
          <a:xfrm>
            <a:off x="7020272" y="1340768"/>
            <a:ext cx="1440160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55</a:t>
            </a:fld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784976" cy="64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390" y="144016"/>
            <a:ext cx="8906106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ccia in giù 2"/>
          <p:cNvSpPr/>
          <p:nvPr/>
        </p:nvSpPr>
        <p:spPr>
          <a:xfrm>
            <a:off x="755576" y="1556792"/>
            <a:ext cx="484632" cy="86409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in giù 3"/>
          <p:cNvSpPr/>
          <p:nvPr/>
        </p:nvSpPr>
        <p:spPr>
          <a:xfrm>
            <a:off x="6300192" y="2060848"/>
            <a:ext cx="484632" cy="86409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5" y="121127"/>
            <a:ext cx="8460431" cy="633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32" y="44624"/>
            <a:ext cx="8532440" cy="354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8732465" cy="225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1 4"/>
          <p:cNvCxnSpPr/>
          <p:nvPr/>
        </p:nvCxnSpPr>
        <p:spPr>
          <a:xfrm>
            <a:off x="3491880" y="5733256"/>
            <a:ext cx="547260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3347864" y="5949280"/>
            <a:ext cx="55446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3347864" y="6165304"/>
            <a:ext cx="41764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134887"/>
            <a:ext cx="91440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b="1" dirty="0" smtClean="0">
              <a:latin typeface="Arial Unicode MS" pitchFamily="34" charset="-128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Abbiamo bisogno di più protezione e prevenzione.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400" b="1" dirty="0" smtClean="0">
                <a:latin typeface="Arial Unicode MS" pitchFamily="34" charset="-128"/>
                <a:cs typeface="Arial" pitchFamily="34" charset="0"/>
              </a:rPr>
              <a:t>		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Più di 1,2 milioni di persone muoiono prematuramente ogni 	anno nei paesi dell'UE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it-IT" sz="2400" dirty="0" smtClean="0">
              <a:latin typeface="Arial Unicode MS" pitchFamily="34" charset="-128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Abbiamo bisogno di sistemi sanitari più efficaci 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latin typeface="Arial Unicode MS" pitchFamily="34" charset="-128"/>
                <a:cs typeface="Arial" pitchFamily="34" charset="0"/>
              </a:rPr>
              <a:t>	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centrati sulle persone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it-IT" sz="2400" dirty="0" smtClean="0">
              <a:latin typeface="Arial Unicode MS" pitchFamily="34" charset="-128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2400" b="1" dirty="0" smtClean="0">
                <a:latin typeface="Arial Unicode MS" pitchFamily="34" charset="-128"/>
                <a:cs typeface="Arial" pitchFamily="34" charset="0"/>
              </a:rPr>
              <a:t> Abbiamo bisogno di migliorare l'accesso alle cure sanitarie.</a:t>
            </a:r>
            <a:endParaRPr lang="it-IT" sz="2400" dirty="0" smtClean="0">
              <a:latin typeface="Arial Unicode MS" pitchFamily="34" charset="-128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it-IT" sz="2400" b="1" dirty="0" smtClean="0">
              <a:latin typeface="Arial Unicode MS" pitchFamily="34" charset="-128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2400" b="1" dirty="0" smtClean="0">
                <a:latin typeface="Arial Unicode MS" pitchFamily="34" charset="-128"/>
                <a:cs typeface="Arial" pitchFamily="34" charset="0"/>
              </a:rPr>
              <a:t> Abbiamo bisogno di sistemi sanitari più resilienti. </a:t>
            </a:r>
            <a:endParaRPr lang="it-IT" b="1" dirty="0" smtClean="0">
              <a:latin typeface="Arial Unicode MS" pitchFamily="34" charset="-128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endParaRPr kumimoji="0" lang="it-IT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267</Words>
  <Application>Microsoft Office PowerPoint</Application>
  <PresentationFormat>Presentazione su schermo (4:3)</PresentationFormat>
  <Paragraphs>71</Paragraphs>
  <Slides>55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55</vt:i4>
      </vt:variant>
    </vt:vector>
  </HeadingPairs>
  <TitlesOfParts>
    <vt:vector size="56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direttore</dc:creator>
  <cp:lastModifiedBy>direttore</cp:lastModifiedBy>
  <cp:revision>9</cp:revision>
  <dcterms:created xsi:type="dcterms:W3CDTF">2020-01-04T11:12:12Z</dcterms:created>
  <dcterms:modified xsi:type="dcterms:W3CDTF">2020-01-14T07:51:43Z</dcterms:modified>
</cp:coreProperties>
</file>