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257" r:id="rId2"/>
    <p:sldId id="388" r:id="rId3"/>
    <p:sldId id="310" r:id="rId4"/>
    <p:sldId id="311" r:id="rId5"/>
    <p:sldId id="312" r:id="rId6"/>
    <p:sldId id="313" r:id="rId7"/>
    <p:sldId id="314" r:id="rId8"/>
    <p:sldId id="317" r:id="rId9"/>
    <p:sldId id="318" r:id="rId10"/>
    <p:sldId id="319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2" r:id="rId23"/>
    <p:sldId id="333" r:id="rId24"/>
    <p:sldId id="334" r:id="rId25"/>
    <p:sldId id="335" r:id="rId26"/>
    <p:sldId id="336" r:id="rId27"/>
    <p:sldId id="337" r:id="rId28"/>
    <p:sldId id="338" r:id="rId29"/>
    <p:sldId id="339" r:id="rId30"/>
    <p:sldId id="340" r:id="rId31"/>
    <p:sldId id="341" r:id="rId32"/>
    <p:sldId id="342" r:id="rId33"/>
    <p:sldId id="343" r:id="rId34"/>
    <p:sldId id="344" r:id="rId35"/>
    <p:sldId id="345" r:id="rId36"/>
    <p:sldId id="346" r:id="rId37"/>
    <p:sldId id="347" r:id="rId38"/>
    <p:sldId id="349" r:id="rId39"/>
    <p:sldId id="350" r:id="rId40"/>
    <p:sldId id="352" r:id="rId41"/>
    <p:sldId id="353" r:id="rId42"/>
    <p:sldId id="361" r:id="rId43"/>
    <p:sldId id="362" r:id="rId44"/>
    <p:sldId id="363" r:id="rId45"/>
    <p:sldId id="364" r:id="rId46"/>
    <p:sldId id="366" r:id="rId47"/>
    <p:sldId id="368" r:id="rId48"/>
    <p:sldId id="309" r:id="rId49"/>
    <p:sldId id="276" r:id="rId50"/>
    <p:sldId id="277" r:id="rId51"/>
    <p:sldId id="278" r:id="rId52"/>
    <p:sldId id="279" r:id="rId53"/>
    <p:sldId id="280" r:id="rId54"/>
    <p:sldId id="281" r:id="rId55"/>
    <p:sldId id="282" r:id="rId5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37F94-9C44-4997-89E0-22BC36EA405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AA1DBE-9AC4-4DF1-97FA-63F24FAD121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186901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 sz="3600" dirty="0" smtClean="0"/>
          </a:p>
          <a:p>
            <a:pPr algn="ctr"/>
            <a:r>
              <a:rPr lang="it-IT" sz="3600" b="1" dirty="0" smtClean="0"/>
              <a:t>IL CONTRIBUTO DELLE POLITICHE PER LA SALUTE ALLO SVILUPPO SOSTENIBILE E IL CONTRIBUTO DELLO SVILUPPO SOSTENIBILE ALLE POLITICHE PER LA SALUTE</a:t>
            </a:r>
          </a:p>
          <a:p>
            <a:pPr algn="ctr"/>
            <a:endParaRPr lang="it-IT" sz="3600" b="1" dirty="0" smtClean="0"/>
          </a:p>
          <a:p>
            <a:pPr algn="ctr"/>
            <a:r>
              <a:rPr lang="it-IT" sz="2400" dirty="0" smtClean="0"/>
              <a:t>Gabriele </a:t>
            </a:r>
            <a:r>
              <a:rPr lang="it-IT" sz="2400" dirty="0" err="1" smtClean="0"/>
              <a:t>Rinaldi</a:t>
            </a:r>
            <a:endParaRPr lang="it-IT" sz="2400" dirty="0" smtClean="0"/>
          </a:p>
          <a:p>
            <a:pPr algn="ctr"/>
            <a:r>
              <a:rPr lang="it-IT" sz="2400" b="1" dirty="0" smtClean="0"/>
              <a:t>Authority per l’Autorizzazione, l’Accreditamento </a:t>
            </a:r>
          </a:p>
          <a:p>
            <a:pPr algn="ctr"/>
            <a:r>
              <a:rPr lang="it-IT" sz="2400" b="1" dirty="0" smtClean="0"/>
              <a:t>e la Qualità dei Servizi Sanitari, Socio-Sanitari e Socio-Educativi</a:t>
            </a:r>
          </a:p>
          <a:p>
            <a:pPr algn="ctr"/>
            <a:r>
              <a:rPr lang="it-IT" sz="2400" b="1" i="1" dirty="0" smtClean="0"/>
              <a:t>Repubblica di San Marino</a:t>
            </a:r>
          </a:p>
          <a:p>
            <a:pPr algn="ctr"/>
            <a:r>
              <a:rPr lang="it-IT" sz="2400" dirty="0" smtClean="0"/>
              <a:t> </a:t>
            </a:r>
          </a:p>
          <a:p>
            <a:pPr algn="ctr"/>
            <a:endParaRPr lang="it-IT" sz="2400" dirty="0" smtClean="0"/>
          </a:p>
          <a:p>
            <a:pPr algn="ctr"/>
            <a:r>
              <a:rPr lang="it-IT" sz="2400" dirty="0" smtClean="0"/>
              <a:t>Ferrara 10 Gennaio 2020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181061"/>
            <a:ext cx="9144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it-IT" b="1" dirty="0" smtClean="0">
              <a:latin typeface="Arial Unicode MS" pitchFamily="34" charset="-128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Abbiamo bisogno di più protezione e prevenzione.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it-IT" sz="2800" b="1" dirty="0" smtClean="0">
                <a:latin typeface="Arial Unicode MS" pitchFamily="34" charset="-128"/>
                <a:cs typeface="Arial" pitchFamily="34" charset="0"/>
              </a:rPr>
              <a:t>	</a:t>
            </a:r>
            <a:r>
              <a:rPr kumimoji="0" lang="it-IT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Più di 1,2 milioni di persone muoiono prematuramente ogni anno nei paesi dell'UE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Affrontare disinformazione su vaccini e vaccinazione infantile</a:t>
            </a:r>
            <a:r>
              <a:rPr lang="it-IT" sz="2800" i="1" dirty="0" smtClean="0">
                <a:latin typeface="Arial Unicode MS" pitchFamily="34" charset="-128"/>
                <a:cs typeface="Arial" pitchFamily="34" charset="0"/>
              </a:rPr>
              <a:t>.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Prevenire stili di vita non salutari.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Promuovere salute mentale e prevenire malattie mentali.  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it-IT" dirty="0" smtClean="0">
              <a:latin typeface="Arial Unicode MS" pitchFamily="34" charset="-128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966788"/>
            <a:ext cx="8143875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154879"/>
            <a:ext cx="8748464" cy="6514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reccia a destra 2"/>
          <p:cNvSpPr/>
          <p:nvPr/>
        </p:nvSpPr>
        <p:spPr>
          <a:xfrm>
            <a:off x="755576" y="1412776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a destra 3"/>
          <p:cNvSpPr/>
          <p:nvPr/>
        </p:nvSpPr>
        <p:spPr>
          <a:xfrm>
            <a:off x="5508104" y="1412776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6" name="Connettore 1 5"/>
          <p:cNvCxnSpPr/>
          <p:nvPr/>
        </p:nvCxnSpPr>
        <p:spPr>
          <a:xfrm>
            <a:off x="4067944" y="5877272"/>
            <a:ext cx="36724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3851920" y="6029672"/>
            <a:ext cx="36724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ccia in giù 10"/>
          <p:cNvSpPr/>
          <p:nvPr/>
        </p:nvSpPr>
        <p:spPr>
          <a:xfrm>
            <a:off x="4860032" y="5157192"/>
            <a:ext cx="79208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"/>
            <a:ext cx="6984776" cy="671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723" y="216024"/>
            <a:ext cx="8016709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024" y="151855"/>
            <a:ext cx="8388424" cy="6229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111967"/>
            <a:ext cx="8748464" cy="6557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024" y="162846"/>
            <a:ext cx="8604448" cy="636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8892480" cy="3491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040" y="259512"/>
            <a:ext cx="8172400" cy="6121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4624"/>
            <a:ext cx="2952328" cy="2277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348880"/>
            <a:ext cx="2952328" cy="217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60648"/>
            <a:ext cx="2854537" cy="3477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2924944"/>
            <a:ext cx="2514244" cy="380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401" y="360040"/>
            <a:ext cx="8213039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539" y="116632"/>
            <a:ext cx="8684941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74" y="260648"/>
            <a:ext cx="8641557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027172"/>
            <a:ext cx="91440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it-IT" sz="2800" dirty="0" smtClean="0">
              <a:latin typeface="Arial Unicode MS" pitchFamily="34" charset="-128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Abbiamo bisogno di sistemi sanitari più efficaci e centrati sulle persone</a:t>
            </a: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.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Progressi nel trattamento di malattie croniche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Disparità nei tassi di sopravvivenza persistono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Non è sufficiente raccogliere solo dati sulla mortalità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Chiedere ai pazienti se </a:t>
            </a:r>
            <a:r>
              <a:rPr lang="it-IT" sz="2800" i="1" dirty="0" smtClean="0">
                <a:latin typeface="Arial Unicode MS" pitchFamily="34" charset="-128"/>
                <a:cs typeface="Arial" pitchFamily="34" charset="0"/>
              </a:rPr>
              <a:t>si sentono </a:t>
            </a: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meglio o peggio, dopo diversi interventi sanitari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Misurare</a:t>
            </a:r>
            <a:r>
              <a:rPr kumimoji="0" lang="it-IT" sz="28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come</a:t>
            </a: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Assistenza Primaria gestisce Persone con malattie croniche</a:t>
            </a:r>
            <a:r>
              <a:rPr kumimoji="0" lang="it-IT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.</a:t>
            </a:r>
            <a:endParaRPr kumimoji="0" lang="it-IT" sz="1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5" y="1338263"/>
            <a:ext cx="794385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097" y="216024"/>
            <a:ext cx="8111335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reccia in giù 2"/>
          <p:cNvSpPr/>
          <p:nvPr/>
        </p:nvSpPr>
        <p:spPr>
          <a:xfrm>
            <a:off x="755576" y="1052736"/>
            <a:ext cx="36004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in su 3"/>
          <p:cNvSpPr/>
          <p:nvPr/>
        </p:nvSpPr>
        <p:spPr>
          <a:xfrm>
            <a:off x="1835696" y="4437112"/>
            <a:ext cx="288032" cy="5760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863" y="3423245"/>
            <a:ext cx="829627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188640"/>
            <a:ext cx="828675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ccia in su 4"/>
          <p:cNvSpPr/>
          <p:nvPr/>
        </p:nvSpPr>
        <p:spPr>
          <a:xfrm>
            <a:off x="2123728" y="2348880"/>
            <a:ext cx="216024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in su 5"/>
          <p:cNvSpPr/>
          <p:nvPr/>
        </p:nvSpPr>
        <p:spPr>
          <a:xfrm>
            <a:off x="2843808" y="5877272"/>
            <a:ext cx="216024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575" y="33338"/>
            <a:ext cx="8324850" cy="679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reccia in su 2"/>
          <p:cNvSpPr/>
          <p:nvPr/>
        </p:nvSpPr>
        <p:spPr>
          <a:xfrm>
            <a:off x="1907704" y="2492896"/>
            <a:ext cx="144016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in su 3"/>
          <p:cNvSpPr/>
          <p:nvPr/>
        </p:nvSpPr>
        <p:spPr>
          <a:xfrm>
            <a:off x="3131840" y="6309320"/>
            <a:ext cx="216024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675" y="764704"/>
            <a:ext cx="8682726" cy="4293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reccia in su 2"/>
          <p:cNvSpPr/>
          <p:nvPr/>
        </p:nvSpPr>
        <p:spPr>
          <a:xfrm>
            <a:off x="1979712" y="3645024"/>
            <a:ext cx="216024" cy="5040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1"/>
          <p:cNvSpPr>
            <a:spLocks noChangeArrowheads="1"/>
          </p:cNvSpPr>
          <p:nvPr/>
        </p:nvSpPr>
        <p:spPr bwMode="auto">
          <a:xfrm>
            <a:off x="0" y="820440"/>
            <a:ext cx="91440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Abbiamo bisogno di migliorare l'accesso alle cure sanitarie.</a:t>
            </a: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Copertura sanitaria universale (obiettivo chiave per lo sviluppo sostenibile)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Accesso tempestivo a cure sanitarie 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Divario tra poveri e ricchi rimane (poveri cinque volte più probabilità di avere problemi di accesso all'assistenza sanitaria rispetto ai</a:t>
            </a:r>
            <a:r>
              <a:rPr kumimoji="0" lang="it-IT" sz="28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più ricchi)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Protezione finanziaria per gruppi svantaggiati.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endParaRPr kumimoji="0" lang="it-IT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2507" y="55568"/>
            <a:ext cx="5505797" cy="6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841" y="144017"/>
            <a:ext cx="8580631" cy="652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reccia a destra 2"/>
          <p:cNvSpPr/>
          <p:nvPr/>
        </p:nvSpPr>
        <p:spPr>
          <a:xfrm>
            <a:off x="611560" y="2204864"/>
            <a:ext cx="28803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a destra 3"/>
          <p:cNvSpPr/>
          <p:nvPr/>
        </p:nvSpPr>
        <p:spPr>
          <a:xfrm>
            <a:off x="5148064" y="2060848"/>
            <a:ext cx="28803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106804"/>
            <a:ext cx="8676456" cy="6562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reccia in giù 2"/>
          <p:cNvSpPr/>
          <p:nvPr/>
        </p:nvSpPr>
        <p:spPr>
          <a:xfrm>
            <a:off x="1187624" y="1628800"/>
            <a:ext cx="484632" cy="97840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in giù 3"/>
          <p:cNvSpPr/>
          <p:nvPr/>
        </p:nvSpPr>
        <p:spPr>
          <a:xfrm>
            <a:off x="5364088" y="2810632"/>
            <a:ext cx="484632" cy="97840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in su 4"/>
          <p:cNvSpPr/>
          <p:nvPr/>
        </p:nvSpPr>
        <p:spPr>
          <a:xfrm>
            <a:off x="3367288" y="5373216"/>
            <a:ext cx="340616" cy="5760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115173"/>
            <a:ext cx="8748464" cy="662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reccia in giù 2"/>
          <p:cNvSpPr/>
          <p:nvPr/>
        </p:nvSpPr>
        <p:spPr>
          <a:xfrm>
            <a:off x="1187624" y="1124744"/>
            <a:ext cx="484632" cy="97840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in giù 3"/>
          <p:cNvSpPr/>
          <p:nvPr/>
        </p:nvSpPr>
        <p:spPr>
          <a:xfrm>
            <a:off x="5383512" y="2090552"/>
            <a:ext cx="484632" cy="97840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in su 4"/>
          <p:cNvSpPr/>
          <p:nvPr/>
        </p:nvSpPr>
        <p:spPr>
          <a:xfrm>
            <a:off x="2843808" y="5517232"/>
            <a:ext cx="360040" cy="69037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1"/>
          <p:cNvSpPr>
            <a:spLocks noChangeArrowheads="1"/>
          </p:cNvSpPr>
          <p:nvPr/>
        </p:nvSpPr>
        <p:spPr bwMode="auto">
          <a:xfrm>
            <a:off x="0" y="728108"/>
            <a:ext cx="9144000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Abbiamo bisogno di sistemi sanitari più resilienti.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Ridurre spese inutili, migliorando efficienza e sostenibilità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20% spesa sanitaria è “spreco”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37 milioni di giornate di degenza sono inappropriate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Test o trattamenti non necessari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Dimissioni ritardate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Trasformazione digitale salute e assistenza per migliorare </a:t>
            </a:r>
            <a:r>
              <a:rPr lang="it-IT" sz="2800" i="1" dirty="0" smtClean="0">
                <a:latin typeface="Arial Unicode MS" pitchFamily="34" charset="-128"/>
                <a:cs typeface="Arial" pitchFamily="34" charset="0"/>
              </a:rPr>
              <a:t>p</a:t>
            </a: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revenzione</a:t>
            </a:r>
            <a:r>
              <a:rPr kumimoji="0" lang="it-IT" sz="28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e</a:t>
            </a: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gestione malattie croniche, migliorare </a:t>
            </a:r>
            <a:r>
              <a:rPr lang="it-IT" sz="2800" i="1" dirty="0" smtClean="0">
                <a:latin typeface="Arial Unicode MS" pitchFamily="34" charset="-128"/>
                <a:cs typeface="Arial" pitchFamily="34" charset="0"/>
              </a:rPr>
              <a:t>g</a:t>
            </a: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estione e ricerca nel sistema sanitario.</a:t>
            </a:r>
            <a:endParaRPr kumimoji="0" lang="it-IT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032" y="151056"/>
            <a:ext cx="8604448" cy="6230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" y="738188"/>
            <a:ext cx="805815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048" y="244817"/>
            <a:ext cx="8100392" cy="60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040" y="190989"/>
            <a:ext cx="8604448" cy="6478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20688"/>
            <a:ext cx="8316416" cy="6218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reccia in giù 2"/>
          <p:cNvSpPr/>
          <p:nvPr/>
        </p:nvSpPr>
        <p:spPr>
          <a:xfrm>
            <a:off x="2339752" y="0"/>
            <a:ext cx="576064" cy="764704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a sinistra 3"/>
          <p:cNvSpPr/>
          <p:nvPr/>
        </p:nvSpPr>
        <p:spPr>
          <a:xfrm>
            <a:off x="8460432" y="3212976"/>
            <a:ext cx="683568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618" y="260648"/>
            <a:ext cx="8617862" cy="364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29163"/>
            <a:ext cx="9144000" cy="63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DUE</a:t>
            </a:r>
            <a:r>
              <a:rPr kumimoji="0" lang="it-IT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TENDENZE</a:t>
            </a:r>
            <a:r>
              <a:rPr kumimoji="0" lang="it-IT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:</a:t>
            </a: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lang="it-IT" sz="2800" i="1" dirty="0" smtClean="0">
                <a:latin typeface="Arial Unicode MS" pitchFamily="34" charset="-128"/>
                <a:cs typeface="Arial" pitchFamily="34" charset="0"/>
              </a:rPr>
              <a:t> A</a:t>
            </a: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UMENTO ASPETTATIVA </a:t>
            </a:r>
            <a:r>
              <a:rPr kumimoji="0" lang="it-IT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DI</a:t>
            </a: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VITA RALLENTATO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endParaRPr kumimoji="0" lang="it-IT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228600" lvl="0" indent="-228600" fontAlgn="base">
              <a:spcBef>
                <a:spcPct val="0"/>
              </a:spcBef>
              <a:spcAft>
                <a:spcPct val="0"/>
              </a:spcAft>
            </a:pPr>
            <a:r>
              <a:rPr lang="it-IT" sz="2800" i="1" dirty="0" smtClean="0">
                <a:latin typeface="Arial Unicode MS" pitchFamily="34" charset="-128"/>
                <a:cs typeface="Arial" pitchFamily="34" charset="0"/>
              </a:rPr>
              <a:t>		</a:t>
            </a: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- Tasso riduzione morti cardiovascolari </a:t>
            </a:r>
            <a:r>
              <a:rPr lang="it-IT" sz="2800" i="1" dirty="0" smtClean="0">
                <a:latin typeface="Arial Unicode MS" pitchFamily="34" charset="-128"/>
                <a:cs typeface="Arial" pitchFamily="34" charset="0"/>
              </a:rPr>
              <a:t>più lento </a:t>
            </a:r>
            <a:endParaRPr kumimoji="0" lang="it-IT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it-IT" sz="2800" i="1" dirty="0" smtClean="0">
                <a:latin typeface="Arial Unicode MS" pitchFamily="34" charset="-128"/>
                <a:cs typeface="Arial" pitchFamily="34" charset="0"/>
              </a:rPr>
              <a:t>		</a:t>
            </a: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- Aumento decessi tra gli anziani nei mesi invernali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2) GRANDE DISPARITÀ NELL'ASPETTATIVA </a:t>
            </a:r>
            <a:r>
              <a:rPr kumimoji="0" lang="it-IT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DI</a:t>
            </a: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VITA: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it-IT" sz="2800" i="1" dirty="0" smtClean="0">
              <a:latin typeface="Arial Unicode MS" pitchFamily="34" charset="-128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it-IT" sz="2800" i="1" dirty="0" smtClean="0">
                <a:latin typeface="Arial Unicode MS" pitchFamily="34" charset="-128"/>
                <a:cs typeface="Arial" pitchFamily="34" charset="0"/>
              </a:rPr>
              <a:t>		</a:t>
            </a: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- Paesi Est inferiore a Ovest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it-IT" sz="2800" i="1" dirty="0" smtClean="0">
                <a:latin typeface="Arial Unicode MS" pitchFamily="34" charset="-128"/>
                <a:cs typeface="Arial" pitchFamily="34" charset="0"/>
              </a:rPr>
              <a:t>		- </a:t>
            </a: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Persone basso vs</a:t>
            </a:r>
            <a:r>
              <a:rPr kumimoji="0" lang="it-IT" sz="28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alto l</a:t>
            </a: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ivello istruzione: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it-IT" sz="2800" i="1" dirty="0" smtClean="0">
                <a:latin typeface="Arial Unicode MS" pitchFamily="34" charset="-128"/>
                <a:cs typeface="Arial" pitchFamily="34" charset="0"/>
              </a:rPr>
              <a:t>			</a:t>
            </a: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- vivono meno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it-IT" sz="2800" i="1" dirty="0" smtClean="0">
                <a:latin typeface="Arial Unicode MS" pitchFamily="34" charset="-128"/>
                <a:cs typeface="Arial" pitchFamily="34" charset="0"/>
              </a:rPr>
              <a:t>			- dichiarano livello salute più basso</a:t>
            </a:r>
            <a:endParaRPr kumimoji="0" lang="it-IT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it-IT" sz="2800" i="1" dirty="0" smtClean="0">
                <a:latin typeface="Arial Unicode MS" pitchFamily="34" charset="-128"/>
                <a:cs typeface="Arial" pitchFamily="34" charset="0"/>
              </a:rPr>
              <a:t>	</a:t>
            </a:r>
            <a:r>
              <a:rPr kumimoji="0" lang="it-IT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it-IT" dirty="0" smtClean="0">
              <a:latin typeface="Arial Unicode MS" pitchFamily="34" charset="-128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145" y="0"/>
            <a:ext cx="7493271" cy="6763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87162"/>
            <a:ext cx="8748464" cy="6654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00025"/>
            <a:ext cx="4267200" cy="645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6358" y="404664"/>
            <a:ext cx="3448050" cy="604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550" y="1285875"/>
            <a:ext cx="79629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189" y="144017"/>
            <a:ext cx="8455275" cy="659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7877175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reccia a destra 2"/>
          <p:cNvSpPr/>
          <p:nvPr/>
        </p:nvSpPr>
        <p:spPr>
          <a:xfrm>
            <a:off x="683568" y="3717032"/>
            <a:ext cx="64807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a destra 3"/>
          <p:cNvSpPr/>
          <p:nvPr/>
        </p:nvSpPr>
        <p:spPr>
          <a:xfrm>
            <a:off x="3275856" y="3717032"/>
            <a:ext cx="64807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" y="647700"/>
            <a:ext cx="7972425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89620"/>
            <a:ext cx="627697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" y="1225699"/>
            <a:ext cx="77152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2327920"/>
            <a:ext cx="54673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139058"/>
            <a:ext cx="585787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8753" y="3969246"/>
            <a:ext cx="49053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576" y="4823817"/>
            <a:ext cx="52959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5576" y="5630763"/>
            <a:ext cx="35814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4624"/>
            <a:ext cx="2952328" cy="2277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348880"/>
            <a:ext cx="2952328" cy="217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284984"/>
            <a:ext cx="2854537" cy="3477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2924944"/>
            <a:ext cx="2514244" cy="380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49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73804"/>
            <a:ext cx="7694188" cy="5935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reccia a destra 3"/>
          <p:cNvSpPr/>
          <p:nvPr/>
        </p:nvSpPr>
        <p:spPr>
          <a:xfrm>
            <a:off x="3491880" y="4221088"/>
            <a:ext cx="792088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4062"/>
            <a:ext cx="8892480" cy="6625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50</a:t>
            </a:fld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8170887" cy="5765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reccia a destra 3"/>
          <p:cNvSpPr/>
          <p:nvPr/>
        </p:nvSpPr>
        <p:spPr>
          <a:xfrm>
            <a:off x="1331640" y="3284984"/>
            <a:ext cx="504056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51</a:t>
            </a:fld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850585" cy="664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reccia a sinistra 3"/>
          <p:cNvSpPr/>
          <p:nvPr/>
        </p:nvSpPr>
        <p:spPr>
          <a:xfrm>
            <a:off x="4499992" y="3429000"/>
            <a:ext cx="936104" cy="14401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52</a:t>
            </a:fld>
            <a:endParaRPr lang="it-I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613873" cy="6114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reccia bidirezionale orizzontale 3"/>
          <p:cNvSpPr/>
          <p:nvPr/>
        </p:nvSpPr>
        <p:spPr>
          <a:xfrm>
            <a:off x="2267744" y="2924944"/>
            <a:ext cx="4464496" cy="360040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53</a:t>
            </a:fld>
            <a:endParaRPr lang="it-IT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503"/>
            <a:ext cx="8644285" cy="6520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reccia a destra 3"/>
          <p:cNvSpPr/>
          <p:nvPr/>
        </p:nvSpPr>
        <p:spPr>
          <a:xfrm>
            <a:off x="755576" y="1556792"/>
            <a:ext cx="936104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a sinistra 4"/>
          <p:cNvSpPr/>
          <p:nvPr/>
        </p:nvSpPr>
        <p:spPr>
          <a:xfrm>
            <a:off x="7524328" y="2564904"/>
            <a:ext cx="864096" cy="11772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sinistra 5"/>
          <p:cNvSpPr/>
          <p:nvPr/>
        </p:nvSpPr>
        <p:spPr>
          <a:xfrm>
            <a:off x="8100392" y="3140968"/>
            <a:ext cx="504056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54</a:t>
            </a:fld>
            <a:endParaRPr lang="it-IT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8712968" cy="5634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reccia a sinistra 3"/>
          <p:cNvSpPr/>
          <p:nvPr/>
        </p:nvSpPr>
        <p:spPr>
          <a:xfrm>
            <a:off x="7020272" y="1340768"/>
            <a:ext cx="1440160" cy="4320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55</a:t>
            </a:fld>
            <a:endParaRPr lang="it-IT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8784976" cy="64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390" y="144016"/>
            <a:ext cx="8906106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reccia in giù 2"/>
          <p:cNvSpPr/>
          <p:nvPr/>
        </p:nvSpPr>
        <p:spPr>
          <a:xfrm>
            <a:off x="755576" y="1556792"/>
            <a:ext cx="484632" cy="86409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in giù 3"/>
          <p:cNvSpPr/>
          <p:nvPr/>
        </p:nvSpPr>
        <p:spPr>
          <a:xfrm>
            <a:off x="6300192" y="2060848"/>
            <a:ext cx="484632" cy="86409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025" y="121127"/>
            <a:ext cx="8460431" cy="6332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032" y="44624"/>
            <a:ext cx="8532440" cy="3549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05064"/>
            <a:ext cx="8732465" cy="2257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ttore 1 4"/>
          <p:cNvCxnSpPr/>
          <p:nvPr/>
        </p:nvCxnSpPr>
        <p:spPr>
          <a:xfrm>
            <a:off x="3491880" y="5733256"/>
            <a:ext cx="547260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>
            <a:off x="3347864" y="5949280"/>
            <a:ext cx="55446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>
            <a:off x="3347864" y="6165304"/>
            <a:ext cx="4176464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134887"/>
            <a:ext cx="914400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it-IT" b="1" dirty="0" smtClean="0">
              <a:latin typeface="Arial Unicode MS" pitchFamily="34" charset="-128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Abbiamo bisogno di più protezione e prevenzione.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it-IT" sz="2400" b="1" dirty="0" smtClean="0">
                <a:latin typeface="Arial Unicode MS" pitchFamily="34" charset="-128"/>
                <a:cs typeface="Arial" pitchFamily="34" charset="0"/>
              </a:rPr>
              <a:t>		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Più di 1,2 milioni di persone muoiono prematuramente ogni 	anno nei paesi dell'UE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it-IT" sz="2400" dirty="0" smtClean="0">
              <a:latin typeface="Arial Unicode MS" pitchFamily="34" charset="-128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Abbiamo bisogno di sistemi sanitari più efficaci e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latin typeface="Arial Unicode MS" pitchFamily="34" charset="-128"/>
                <a:cs typeface="Arial" pitchFamily="34" charset="0"/>
              </a:rPr>
              <a:t>	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centrati sulle persone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it-IT" sz="2400" dirty="0" smtClean="0">
              <a:latin typeface="Arial Unicode MS" pitchFamily="34" charset="-128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sz="2400" b="1" dirty="0" smtClean="0">
                <a:latin typeface="Arial Unicode MS" pitchFamily="34" charset="-128"/>
                <a:cs typeface="Arial" pitchFamily="34" charset="0"/>
              </a:rPr>
              <a:t> Abbiamo bisogno di migliorare l'accesso alle cure sanitarie.</a:t>
            </a:r>
            <a:endParaRPr lang="it-IT" sz="2400" dirty="0" smtClean="0">
              <a:latin typeface="Arial Unicode MS" pitchFamily="34" charset="-128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it-IT" sz="2400" b="1" dirty="0" smtClean="0">
              <a:latin typeface="Arial Unicode MS" pitchFamily="34" charset="-128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sz="2400" b="1" dirty="0" smtClean="0">
                <a:latin typeface="Arial Unicode MS" pitchFamily="34" charset="-128"/>
                <a:cs typeface="Arial" pitchFamily="34" charset="0"/>
              </a:rPr>
              <a:t> Abbiamo bisogno di sistemi sanitari più resilienti. </a:t>
            </a:r>
            <a:endParaRPr lang="it-IT" b="1" dirty="0" smtClean="0">
              <a:latin typeface="Arial Unicode MS" pitchFamily="34" charset="-128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endParaRPr kumimoji="0" lang="it-IT" sz="1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267</Words>
  <Application>Microsoft Office PowerPoint</Application>
  <PresentationFormat>Presentazione su schermo (4:3)</PresentationFormat>
  <Paragraphs>71</Paragraphs>
  <Slides>55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55</vt:i4>
      </vt:variant>
    </vt:vector>
  </HeadingPairs>
  <TitlesOfParts>
    <vt:vector size="56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direttore</dc:creator>
  <cp:lastModifiedBy>direttore</cp:lastModifiedBy>
  <cp:revision>9</cp:revision>
  <dcterms:created xsi:type="dcterms:W3CDTF">2020-01-04T11:12:12Z</dcterms:created>
  <dcterms:modified xsi:type="dcterms:W3CDTF">2020-01-14T07:51:43Z</dcterms:modified>
</cp:coreProperties>
</file>