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636" r:id="rId3"/>
    <p:sldId id="609" r:id="rId4"/>
    <p:sldId id="610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32" r:id="rId24"/>
    <p:sldId id="633" r:id="rId25"/>
    <p:sldId id="634" r:id="rId26"/>
    <p:sldId id="635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7F94-9C44-4997-89E0-22BC36EA405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1DBE-9AC4-4DF1-97FA-63F24FAD1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VISIONE </a:t>
            </a:r>
          </a:p>
          <a:p>
            <a:r>
              <a:rPr lang="it-IT" sz="1200" dirty="0" smtClean="0"/>
              <a:t>individui, famiglie e comunità sono </a:t>
            </a:r>
            <a:r>
              <a:rPr lang="it-IT" sz="1200" dirty="0" err="1" smtClean="0"/>
              <a:t>assisiiti</a:t>
            </a:r>
            <a:r>
              <a:rPr lang="it-IT" sz="1200" dirty="0" smtClean="0"/>
              <a:t> e sono in grado di partecipare a sistemi sanitari affidabili che rispondono ai loro bisogni, alle loro esigenze in modo olistico. </a:t>
            </a:r>
          </a:p>
          <a:p>
            <a:r>
              <a:rPr lang="it-IT" sz="1200" dirty="0" smtClean="0"/>
              <a:t>Il sistema sanitario è progettato per consentire a individui, famiglie e comunità di collaborare con gli operatori sanitari e le organizzazioni sanitarie nel settore pubblico, privato e no-profit e settori correlati nel promuovere miglioramenti nella qualità e nella capacità di risposta dell'assistenza sanitaria. </a:t>
            </a:r>
          </a:p>
          <a:p>
            <a:r>
              <a:rPr lang="it-IT" sz="1200" dirty="0" smtClean="0"/>
              <a:t>L'assistenza sanitaria centrata sulle persone è radicata in valori e principi universalmente riconosciuti diritti umani e dignità, non discriminazione, partecipazione e </a:t>
            </a:r>
            <a:r>
              <a:rPr lang="it-IT" sz="1200" dirty="0" err="1" smtClean="0"/>
              <a:t>empowerment</a:t>
            </a:r>
            <a:r>
              <a:rPr lang="it-IT" sz="1200" dirty="0" smtClean="0"/>
              <a:t>, accesso e equità e partenariato. </a:t>
            </a:r>
          </a:p>
          <a:p>
            <a:pPr marL="457200" indent="-457200"/>
            <a:r>
              <a:rPr lang="it-IT" sz="1200" dirty="0" smtClean="0"/>
              <a:t>Mira a ottenere migliori risultati per individui, famiglie, comunità,</a:t>
            </a:r>
          </a:p>
          <a:p>
            <a:pPr marL="457200" indent="-457200"/>
            <a:r>
              <a:rPr lang="it-IT" sz="1200" dirty="0" smtClean="0"/>
              <a:t>operatori sanitari, organizzazioni sanitarie e sistemi sanitari promuovendo  </a:t>
            </a:r>
          </a:p>
          <a:p>
            <a:pPr marL="457200" indent="-457200">
              <a:buAutoNum type="arabicPeriod"/>
            </a:pPr>
            <a:r>
              <a:rPr lang="it-IT" sz="1200" dirty="0" smtClean="0"/>
              <a:t>Cultura di cura e comunicazione. Gli utenti sanitari vengono informati  e coinvolto nel processo decisionale e nella scelta; mostrando rispetto per la loro privacy e dignità e rispondendo ai bisogni in modo olistico. </a:t>
            </a:r>
          </a:p>
          <a:p>
            <a:pPr marL="457200" indent="-457200">
              <a:buAutoNum type="arabicPeriod"/>
            </a:pPr>
            <a:r>
              <a:rPr lang="it-IT" sz="1200" dirty="0" smtClean="0"/>
              <a:t>Servizi e istituzioni responsabili, proattivi.  Fornire dati accessibili,  sicuri, etici, efficaci, basati su prove  e assistenza sanitaria olistica. </a:t>
            </a:r>
          </a:p>
          <a:p>
            <a:pPr marL="457200" indent="-457200">
              <a:buAutoNum type="arabicPeriod"/>
            </a:pPr>
            <a:r>
              <a:rPr lang="it-IT" sz="1200" dirty="0" smtClean="0"/>
              <a:t>Ambienti di assistenza sanitaria di supporto. Forte sistema professionale. Coinvolgimento nella pianificazione dei servizi sanitari, sviluppo delle politiche e  feedback per il miglioramento della qualità.</a:t>
            </a:r>
            <a:endParaRPr lang="en-US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B0E1-F097-4EDE-8563-B68FC0C7632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2823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AMBITI</a:t>
            </a:r>
          </a:p>
          <a:p>
            <a:pPr marL="457200" indent="-457200"/>
            <a:r>
              <a:rPr lang="en-US" sz="1200" dirty="0" smtClean="0"/>
              <a:t>C</a:t>
            </a:r>
            <a:r>
              <a:rPr lang="it-IT" sz="1200" dirty="0" err="1" smtClean="0"/>
              <a:t>iò</a:t>
            </a:r>
            <a:r>
              <a:rPr lang="it-IT" sz="1200" dirty="0" smtClean="0"/>
              <a:t> comporta cambiamenti globali e positivi che coprono quattro settori</a:t>
            </a:r>
          </a:p>
          <a:p>
            <a:pPr marL="457200" indent="-457200"/>
            <a:r>
              <a:rPr lang="it-IT" sz="1200" dirty="0" smtClean="0"/>
              <a:t>chiave che continueranno a guidare e sostenere il cambio di paradigma: </a:t>
            </a:r>
          </a:p>
          <a:p>
            <a:pPr marL="457200" indent="-457200"/>
            <a:r>
              <a:rPr lang="it-IT" sz="1200" dirty="0" smtClean="0"/>
              <a:t>individui, famiglie e comunità; </a:t>
            </a:r>
          </a:p>
          <a:p>
            <a:pPr marL="457200" indent="-457200"/>
            <a:r>
              <a:rPr lang="it-IT" sz="1200" dirty="0" smtClean="0"/>
              <a:t>operatori sanitari; </a:t>
            </a:r>
          </a:p>
          <a:p>
            <a:pPr marL="457200" indent="-457200"/>
            <a:r>
              <a:rPr lang="it-IT" sz="1200" dirty="0" smtClean="0"/>
              <a:t>organizzazioni sanitarie; </a:t>
            </a:r>
          </a:p>
          <a:p>
            <a:pPr marL="457200" indent="-457200"/>
            <a:r>
              <a:rPr lang="it-IT" sz="1200" dirty="0" smtClean="0"/>
              <a:t>sistemi sanitari. 4.1 Individui, famiglie e comunità </a:t>
            </a:r>
          </a:p>
          <a:p>
            <a:pPr marL="457200" indent="-457200"/>
            <a:r>
              <a:rPr lang="it-IT" sz="1200" dirty="0" smtClean="0"/>
              <a:t>	collaborazione efficace tra persone che hanno bisogno di cure e persone che forniscono assistenza. </a:t>
            </a:r>
          </a:p>
          <a:p>
            <a:pPr marL="457200" indent="-457200">
              <a:buAutoNum type="alphaLcParenBoth"/>
            </a:pPr>
            <a:r>
              <a:rPr lang="it-IT" sz="1200" dirty="0" smtClean="0"/>
              <a:t>Aumentare l'alfabetizzazione sanitaria campagne di educazione alla comunità e ai mass media; programmi di educazione sanitaria orientati alle competenze nelle scuole; informazioni scritte in congiunzione con informazioni verbali in ambito clinico; e educazione sanitaria basata sull'evidenza attraverso il web. </a:t>
            </a:r>
          </a:p>
          <a:p>
            <a:pPr marL="457200" indent="-457200">
              <a:buAutoNum type="alphaLcParenBoth"/>
            </a:pPr>
            <a:r>
              <a:rPr lang="it-IT" sz="1200" dirty="0" smtClean="0"/>
              <a:t>Migliorare la capacità di autogestione e cura di sé programmi di  educazione e formazione per la gestione della malattia cronica; gruppi di supporto fra pari; e interventi che promuovono l'aderenza dei pazienti ai regimi terapeutici</a:t>
            </a:r>
          </a:p>
          <a:p>
            <a:pPr marL="457200" indent="-457200">
              <a:buAutoNum type="alphaLcParenBoth"/>
            </a:pPr>
            <a:r>
              <a:rPr lang="it-IT" sz="1200" dirty="0" smtClean="0"/>
              <a:t>Aumento della capacità del settore del volontariato</a:t>
            </a:r>
          </a:p>
          <a:p>
            <a:pPr marL="457200" indent="-457200">
              <a:buAutoNum type="alphaLcParenBoth"/>
            </a:pPr>
            <a:r>
              <a:rPr lang="it-IT" sz="1200" dirty="0" smtClean="0"/>
              <a:t>Promuovere infrastrutture sociali che sostengano la partecipazione della comunità alla pianificazione dei servizi sanitari </a:t>
            </a:r>
          </a:p>
          <a:p>
            <a:pPr marL="457200" indent="-457200">
              <a:buAutoNum type="alphaLcParenBoth"/>
            </a:pPr>
            <a:r>
              <a:rPr lang="it-IT" sz="1200" dirty="0" smtClean="0"/>
              <a:t>Sviluppare leader della comunità che sostengono e sostengono il coinvolgimento della comunità nell'erogazione dei servizi sanitari;  meccanismi di partecipazione.</a:t>
            </a:r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B0E1-F097-4EDE-8563-B68FC0C7632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196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8690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600" dirty="0" smtClean="0"/>
          </a:p>
          <a:p>
            <a:pPr algn="ctr"/>
            <a:r>
              <a:rPr lang="it-IT" sz="3600" b="1" dirty="0" smtClean="0"/>
              <a:t>IL CONTRIBUTO DELLE POLITICHE PER LA SALUTE ALLO SVILUPPO SOSTENIBILE E IL CONTRIBUTO DELLO SVILUPPO SOSTENIBILE ALLE POLITICHE PER LA SALUTE</a:t>
            </a:r>
          </a:p>
          <a:p>
            <a:pPr algn="ctr"/>
            <a:endParaRPr lang="it-IT" sz="3600" b="1" dirty="0" smtClean="0"/>
          </a:p>
          <a:p>
            <a:pPr algn="ctr"/>
            <a:r>
              <a:rPr lang="it-IT" sz="2400" dirty="0" smtClean="0"/>
              <a:t>Gabriele </a:t>
            </a:r>
            <a:r>
              <a:rPr lang="it-IT" sz="2400" dirty="0" err="1" smtClean="0"/>
              <a:t>Rinaldi</a:t>
            </a:r>
            <a:endParaRPr lang="it-IT" sz="2400" dirty="0" smtClean="0"/>
          </a:p>
          <a:p>
            <a:pPr algn="ctr"/>
            <a:r>
              <a:rPr lang="it-IT" sz="2400" b="1" dirty="0" smtClean="0"/>
              <a:t>Authority per l’Autorizzazione, l’Accreditamento </a:t>
            </a:r>
          </a:p>
          <a:p>
            <a:pPr algn="ctr"/>
            <a:r>
              <a:rPr lang="it-IT" sz="2400" b="1" dirty="0" smtClean="0"/>
              <a:t>e la Qualità dei Servizi Sanitari, Socio-Sanitari e Socio-Educativi</a:t>
            </a:r>
          </a:p>
          <a:p>
            <a:pPr algn="ctr"/>
            <a:r>
              <a:rPr lang="it-IT" sz="2400" b="1" i="1" dirty="0" smtClean="0"/>
              <a:t>Repubblica di San Marino</a:t>
            </a:r>
          </a:p>
          <a:p>
            <a:pPr algn="ctr"/>
            <a:r>
              <a:rPr lang="it-IT" sz="2400" dirty="0" smtClean="0"/>
              <a:t>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Ferrara 10 Gennaio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40160" y="719405"/>
            <a:ext cx="622818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smtClean="0"/>
              <a:t>POTENZIALI VANTAGGI</a:t>
            </a:r>
          </a:p>
          <a:p>
            <a:r>
              <a:rPr lang="it-IT" sz="2000" b="1" dirty="0" smtClean="0"/>
              <a:t>Prevenire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esiti avversi dell'assistenza frammentata,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sovra-utilizzo di farmaci, </a:t>
            </a:r>
          </a:p>
          <a:p>
            <a:r>
              <a:rPr lang="it-IT" sz="2000" b="1" dirty="0" smtClean="0"/>
              <a:t>Ridurre</a:t>
            </a:r>
            <a:r>
              <a:rPr lang="it-IT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attività ridondanti, test e procedure,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ospedalizzazioni non necessarie 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errori medici. </a:t>
            </a:r>
          </a:p>
          <a:p>
            <a:r>
              <a:rPr lang="it-IT" sz="2000" b="1" dirty="0" smtClean="0"/>
              <a:t>Contribuire a garantire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trasferimento coordinato e l'uso delle informazioni,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err="1" smtClean="0"/>
              <a:t>empowerment</a:t>
            </a:r>
            <a:r>
              <a:rPr lang="it-IT" sz="2000" dirty="0" smtClean="0"/>
              <a:t> dei cittadini,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migliore accesso ai servizi appropriati;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cura individualizzata;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relazione più fluida tra paziente e personale;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riduzione della durata delle degenze ospedaliere,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diminuzione dei ricoveri ospedalieri non necessari. </a:t>
            </a:r>
          </a:p>
          <a:p>
            <a:endParaRPr lang="it-IT" sz="2400" dirty="0">
              <a:latin typeface="Times-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89193" cy="589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06383" cy="60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92696"/>
            <a:ext cx="907536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7"/>
            <a:ext cx="884371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9"/>
            <a:ext cx="876705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246926"/>
            <a:ext cx="6480719" cy="641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467544" y="980728"/>
            <a:ext cx="6183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624"/>
            <a:ext cx="7128792" cy="681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539552" y="350100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7056784" cy="667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611560" y="328498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611560" y="11663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624736" cy="656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899592" y="33265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000367"/>
            <a:ext cx="3998218" cy="274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672" y="4178002"/>
            <a:ext cx="4495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9170" y="548680"/>
            <a:ext cx="33793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890655"/>
            <a:ext cx="4323209" cy="210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397" y="219075"/>
            <a:ext cx="698807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187624" y="2606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624"/>
            <a:ext cx="8284220" cy="67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88640"/>
            <a:ext cx="7128792" cy="640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60648"/>
            <a:ext cx="7560840" cy="630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3503"/>
            <a:ext cx="7488832" cy="64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16632"/>
            <a:ext cx="7056783" cy="65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257300"/>
            <a:ext cx="87534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7826" name="Picture 2" descr="Risultati immagini per people-centred health care a policy frame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327"/>
            <a:ext cx="7848872" cy="5433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8850" name="Picture 2" descr="Risultati immagini per people-centred health care a policy frame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32848" cy="6010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96144" y="506288"/>
            <a:ext cx="694826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smtClean="0"/>
              <a:t>VISIONE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L'assistenza sanitaria centrata sulle persone: 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/>
              <a:t>diritti umani e dignità, 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/>
              <a:t>non discriminazione, 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/>
              <a:t>partecipazione e </a:t>
            </a:r>
            <a:r>
              <a:rPr lang="it-IT" sz="2000" dirty="0" err="1" smtClean="0"/>
              <a:t>empowerment</a:t>
            </a:r>
            <a:r>
              <a:rPr lang="it-IT" sz="2000" dirty="0" smtClean="0"/>
              <a:t>, 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/>
              <a:t>accesso e equità e partenariato. </a:t>
            </a:r>
          </a:p>
          <a:p>
            <a:pPr marL="457200" indent="-457200"/>
            <a:endParaRPr lang="it-IT" sz="2000" dirty="0" smtClean="0"/>
          </a:p>
          <a:p>
            <a:pPr marL="457200" indent="-457200"/>
            <a:r>
              <a:rPr lang="it-IT" sz="2000" dirty="0" smtClean="0"/>
              <a:t>Risultati per: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individui, famiglie, comunità,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operatori sanitari,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organizzazioni sanitarie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sistemi sanitari </a:t>
            </a:r>
          </a:p>
          <a:p>
            <a:pPr marL="457200" indent="-457200"/>
            <a:endParaRPr lang="it-IT" sz="2000" dirty="0" smtClean="0"/>
          </a:p>
          <a:p>
            <a:pPr marL="457200" indent="-457200"/>
            <a:r>
              <a:rPr lang="it-IT" sz="2000" dirty="0" smtClean="0"/>
              <a:t>promuovendo  </a:t>
            </a:r>
          </a:p>
          <a:p>
            <a:pPr marL="457200" indent="-457200">
              <a:buAutoNum type="arabicPeriod"/>
            </a:pPr>
            <a:r>
              <a:rPr lang="it-IT" sz="2000" dirty="0" smtClean="0"/>
              <a:t>Cultura di cura e comunicazione.  </a:t>
            </a:r>
          </a:p>
          <a:p>
            <a:pPr marL="457200" indent="-457200">
              <a:buAutoNum type="arabicPeriod"/>
            </a:pPr>
            <a:r>
              <a:rPr lang="it-IT" sz="2000" dirty="0" smtClean="0"/>
              <a:t>Servizi e istituzioni responsabili, proattivi.  Fornire dati accessibili,  sicuri, etici, efficaci, basati su prove  e assistenza sanitaria olistica.  Percepiti integrati (continuum)</a:t>
            </a:r>
          </a:p>
          <a:p>
            <a:pPr marL="457200" indent="-457200">
              <a:buAutoNum type="arabicPeriod"/>
            </a:pPr>
            <a:r>
              <a:rPr lang="it-IT" sz="2000" dirty="0" smtClean="0"/>
              <a:t>Forte sistema professionale.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9570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92088" y="538808"/>
            <a:ext cx="75963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it-IT" sz="2000" b="1" dirty="0" smtClean="0"/>
              <a:t>4.1 Individui, famiglie e comunità </a:t>
            </a:r>
          </a:p>
          <a:p>
            <a:pPr marL="457200" indent="-457200"/>
            <a:r>
              <a:rPr lang="it-IT" sz="2000" dirty="0" smtClean="0"/>
              <a:t>	collaborazione efficace tra </a:t>
            </a:r>
            <a:r>
              <a:rPr lang="it-IT" sz="2000" u="sng" dirty="0" smtClean="0"/>
              <a:t>Persone che hanno bisogno di cure </a:t>
            </a:r>
            <a:r>
              <a:rPr lang="it-IT" sz="2000" dirty="0" smtClean="0"/>
              <a:t>e </a:t>
            </a:r>
          </a:p>
          <a:p>
            <a:pPr marL="457200" indent="-457200"/>
            <a:r>
              <a:rPr lang="it-IT" sz="2000" dirty="0" smtClean="0"/>
              <a:t>				         </a:t>
            </a:r>
            <a:r>
              <a:rPr lang="it-IT" sz="2000" u="sng" dirty="0" smtClean="0"/>
              <a:t>Persone che forniscono assistenza</a:t>
            </a:r>
            <a:r>
              <a:rPr lang="it-IT" sz="2000" dirty="0" smtClean="0"/>
              <a:t>. </a:t>
            </a:r>
          </a:p>
          <a:p>
            <a:pPr marL="457200" indent="-457200">
              <a:buFont typeface="Arial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Aumentare </a:t>
            </a:r>
            <a:r>
              <a:rPr lang="it-IT" sz="2000" u="sng" dirty="0" smtClean="0"/>
              <a:t>conoscenza sanitaria (</a:t>
            </a:r>
            <a:r>
              <a:rPr lang="it-IT" sz="2000" u="sng" dirty="0" err="1" smtClean="0"/>
              <a:t>literacy</a:t>
            </a:r>
            <a:r>
              <a:rPr lang="it-IT" sz="2000" u="sng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Migliorare capacità di </a:t>
            </a:r>
            <a:r>
              <a:rPr lang="it-IT" sz="2000" u="sng" dirty="0" smtClean="0"/>
              <a:t>autogestione e cura di sé</a:t>
            </a:r>
            <a:r>
              <a:rPr lang="it-IT" sz="2000" dirty="0"/>
              <a:t>; </a:t>
            </a:r>
            <a:endParaRPr lang="it-IT" sz="2000" dirty="0" smtClean="0"/>
          </a:p>
          <a:p>
            <a:pPr marL="457200" indent="-457200"/>
            <a:r>
              <a:rPr lang="it-IT" sz="2000" dirty="0" smtClean="0"/>
              <a:t>				</a:t>
            </a:r>
            <a:r>
              <a:rPr lang="it-IT" sz="2000" u="sng" dirty="0" smtClean="0"/>
              <a:t>aderenza regimi terapeutici</a:t>
            </a:r>
            <a:r>
              <a:rPr lang="it-IT" sz="2000" dirty="0" smtClean="0"/>
              <a:t>;</a:t>
            </a:r>
          </a:p>
          <a:p>
            <a:pPr marL="457200" indent="-457200"/>
            <a:r>
              <a:rPr lang="it-IT" sz="2000" dirty="0" smtClean="0"/>
              <a:t>				</a:t>
            </a:r>
            <a:r>
              <a:rPr lang="it-IT" sz="2000" u="sng" dirty="0" smtClean="0"/>
              <a:t>gruppi supporto fra pari</a:t>
            </a:r>
            <a:r>
              <a:rPr lang="it-IT" sz="2000" dirty="0" smtClean="0"/>
              <a:t>; </a:t>
            </a:r>
          </a:p>
          <a:p>
            <a:pPr marL="457200" indent="-457200">
              <a:buFont typeface="Arial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Aumento capacità </a:t>
            </a:r>
            <a:r>
              <a:rPr lang="it-IT" sz="2000" u="sng" dirty="0" smtClean="0"/>
              <a:t>volontariato</a:t>
            </a:r>
          </a:p>
          <a:p>
            <a:pPr marL="457200" indent="-457200">
              <a:buFont typeface="Arial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000" u="sng" dirty="0" smtClean="0"/>
              <a:t>Partecipazione </a:t>
            </a:r>
            <a:r>
              <a:rPr lang="it-IT" sz="2000" dirty="0" smtClean="0"/>
              <a:t>comunità alla pianificazione servizi sanitari</a:t>
            </a:r>
          </a:p>
          <a:p>
            <a:pPr marL="457200" indent="-457200">
              <a:buFont typeface="Arial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000" u="sng" dirty="0" smtClean="0"/>
              <a:t>Equità accesso</a:t>
            </a:r>
            <a:r>
              <a:rPr lang="it-IT" sz="2000" dirty="0" smtClean="0"/>
              <a:t>: </a:t>
            </a:r>
            <a:r>
              <a:rPr lang="it-IT" sz="2000" dirty="0"/>
              <a:t>sistemi sanitari, </a:t>
            </a:r>
            <a:r>
              <a:rPr lang="it-IT" sz="2000" dirty="0" smtClean="0"/>
              <a:t>trattamenti </a:t>
            </a:r>
            <a:r>
              <a:rPr lang="it-IT" sz="2000" dirty="0"/>
              <a:t>efficaci e </a:t>
            </a:r>
            <a:r>
              <a:rPr lang="it-IT" sz="2000" dirty="0" smtClean="0"/>
              <a:t>psicosociale</a:t>
            </a:r>
            <a:r>
              <a:rPr lang="it-IT" sz="2000" dirty="0"/>
              <a:t>; </a:t>
            </a:r>
            <a:endParaRPr lang="it-IT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000" u="sng" dirty="0" smtClean="0"/>
              <a:t>Abilità </a:t>
            </a:r>
            <a:r>
              <a:rPr lang="it-IT" sz="2000" u="sng" dirty="0"/>
              <a:t>personali </a:t>
            </a:r>
            <a:r>
              <a:rPr lang="it-IT" sz="2000" dirty="0"/>
              <a:t>che consentono </a:t>
            </a:r>
            <a:r>
              <a:rPr lang="it-IT" sz="2000" dirty="0" smtClean="0"/>
              <a:t>controllo </a:t>
            </a:r>
            <a:r>
              <a:rPr lang="it-IT" sz="2000" dirty="0"/>
              <a:t>della </a:t>
            </a:r>
            <a:r>
              <a:rPr lang="it-IT" sz="2000" dirty="0" smtClean="0"/>
              <a:t>salute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014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5576" y="1086311"/>
            <a:ext cx="75243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it-IT" sz="2000" b="1" dirty="0" smtClean="0"/>
              <a:t>4.2 Operatori sanitari </a:t>
            </a:r>
          </a:p>
          <a:p>
            <a:pPr marL="457200" indent="-457200" algn="ctr"/>
            <a:endParaRPr lang="it-IT" sz="2000" b="1" dirty="0" smtClean="0"/>
          </a:p>
          <a:p>
            <a:pPr>
              <a:buFont typeface="Arial" pitchFamily="34" charset="0"/>
              <a:buChar char="•"/>
            </a:pPr>
            <a:r>
              <a:rPr lang="it-IT" sz="2000" u="sng" dirty="0" smtClean="0"/>
              <a:t>Approccio </a:t>
            </a:r>
            <a:r>
              <a:rPr lang="it-IT" sz="2000" u="sng" dirty="0"/>
              <a:t>olistico </a:t>
            </a:r>
            <a:r>
              <a:rPr lang="it-IT" sz="2000" dirty="0"/>
              <a:t>alla fornitura di assistenza sanitaria; </a:t>
            </a:r>
          </a:p>
          <a:p>
            <a:pPr>
              <a:buFont typeface="Arial" pitchFamily="34" charset="0"/>
              <a:buChar char="•"/>
            </a:pPr>
            <a:r>
              <a:rPr lang="it-IT" sz="2000" u="sng" dirty="0"/>
              <a:t>Rispetto</a:t>
            </a:r>
            <a:r>
              <a:rPr lang="it-IT" sz="2000" dirty="0"/>
              <a:t> per i pazienti e le loro decisioni;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/>
              <a:t>Riconoscimento dei </a:t>
            </a:r>
            <a:r>
              <a:rPr lang="it-IT" sz="2000" u="sng" dirty="0"/>
              <a:t>bisogni</a:t>
            </a:r>
            <a:r>
              <a:rPr lang="it-IT" sz="2000" dirty="0"/>
              <a:t> delle </a:t>
            </a:r>
            <a:r>
              <a:rPr lang="it-IT" sz="2000" dirty="0" smtClean="0"/>
              <a:t>persone;</a:t>
            </a: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Comunicazione</a:t>
            </a:r>
            <a:r>
              <a:rPr lang="it-IT" sz="2000" dirty="0"/>
              <a:t>, collaborazione e rispetto reciproci, empatia, </a:t>
            </a:r>
            <a:r>
              <a:rPr lang="it-IT" sz="2000" dirty="0" smtClean="0"/>
              <a:t>	</a:t>
            </a:r>
          </a:p>
          <a:p>
            <a:r>
              <a:rPr lang="it-IT" sz="2000" dirty="0" smtClean="0"/>
              <a:t>	promozione </a:t>
            </a:r>
            <a:r>
              <a:rPr lang="it-IT" sz="2000" dirty="0"/>
              <a:t>della salute, prevenzione delle </a:t>
            </a:r>
            <a:r>
              <a:rPr lang="it-IT" sz="2000" dirty="0" smtClean="0"/>
              <a:t>malattie; </a:t>
            </a: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Fornitura di </a:t>
            </a:r>
            <a:r>
              <a:rPr lang="it-IT" sz="2000" u="sng" dirty="0"/>
              <a:t>cure individualizzate</a:t>
            </a:r>
            <a:r>
              <a:rPr lang="it-IT" sz="2000" dirty="0"/>
              <a:t>; </a:t>
            </a:r>
            <a:endParaRPr lang="it-IT" sz="2000" dirty="0" smtClean="0"/>
          </a:p>
          <a:p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Accesso a opportunità di </a:t>
            </a:r>
            <a:r>
              <a:rPr lang="it-IT" sz="2000" u="sng" dirty="0"/>
              <a:t>sviluppo professionale</a:t>
            </a:r>
            <a:r>
              <a:rPr lang="it-IT" sz="2000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/>
              <a:t>Aderenza </a:t>
            </a:r>
            <a:r>
              <a:rPr lang="it-IT" sz="2000" u="sng" dirty="0"/>
              <a:t>alle linee guida e ai protocolli </a:t>
            </a:r>
            <a:r>
              <a:rPr lang="it-IT" sz="2000" u="sng" dirty="0" err="1"/>
              <a:t>evidence-based</a:t>
            </a:r>
            <a:r>
              <a:rPr lang="it-IT" sz="2000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/>
              <a:t>Impegno per </a:t>
            </a:r>
            <a:r>
              <a:rPr lang="it-IT" sz="2000" u="sng" dirty="0"/>
              <a:t>la qualità</a:t>
            </a:r>
            <a:r>
              <a:rPr lang="it-IT" sz="2000" dirty="0"/>
              <a:t>, la </a:t>
            </a:r>
            <a:r>
              <a:rPr lang="it-IT" sz="2000" u="sng" dirty="0"/>
              <a:t>sicurezza</a:t>
            </a:r>
            <a:r>
              <a:rPr lang="it-IT" sz="2000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/>
              <a:t>Lavoro di </a:t>
            </a:r>
            <a:r>
              <a:rPr lang="it-IT" sz="2000" u="sng" dirty="0"/>
              <a:t>squadra</a:t>
            </a:r>
            <a:r>
              <a:rPr lang="it-IT" sz="2000" dirty="0"/>
              <a:t> e </a:t>
            </a:r>
            <a:r>
              <a:rPr lang="it-IT" sz="2000" dirty="0" smtClean="0"/>
              <a:t>collaborazione (assistenza </a:t>
            </a:r>
            <a:r>
              <a:rPr lang="it-IT" sz="2000" dirty="0"/>
              <a:t>coordinata e </a:t>
            </a:r>
            <a:r>
              <a:rPr lang="it-IT" sz="2000" dirty="0" smtClean="0"/>
              <a:t>	continuità cure)</a:t>
            </a:r>
            <a:endParaRPr lang="en-US" sz="2000" dirty="0"/>
          </a:p>
          <a:p>
            <a:endParaRPr lang="it-IT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7653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08112" y="1340768"/>
            <a:ext cx="723629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smtClean="0"/>
              <a:t>4.3 Organizzazioni sanitarie: </a:t>
            </a:r>
          </a:p>
          <a:p>
            <a:pPr algn="ctr"/>
            <a:endParaRPr lang="it-IT" sz="2000" b="1" dirty="0"/>
          </a:p>
          <a:p>
            <a:pPr>
              <a:buFont typeface="Arial" pitchFamily="34" charset="0"/>
              <a:buChar char="•"/>
            </a:pPr>
            <a:r>
              <a:rPr lang="it-IT" sz="2000" u="sng" dirty="0" smtClean="0"/>
              <a:t>Accessibilità; </a:t>
            </a:r>
            <a:endParaRPr lang="it-IT" sz="2000" u="sng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Impegno per la </a:t>
            </a:r>
            <a:r>
              <a:rPr lang="it-IT" sz="2000" u="sng" dirty="0"/>
              <a:t>qualità, sicurezza ed etica</a:t>
            </a:r>
            <a:r>
              <a:rPr lang="it-IT" sz="2000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it-IT" sz="2000" u="sng" dirty="0"/>
              <a:t>Ambiente fisico </a:t>
            </a:r>
            <a:r>
              <a:rPr lang="it-IT" sz="2000" dirty="0"/>
              <a:t>sicuro ed accogliente che supporta stile di vita, </a:t>
            </a:r>
            <a:endParaRPr lang="it-IT" sz="2000" dirty="0" smtClean="0"/>
          </a:p>
          <a:p>
            <a:r>
              <a:rPr lang="it-IT" sz="2000" dirty="0" smtClean="0"/>
              <a:t>	famiglia</a:t>
            </a:r>
            <a:r>
              <a:rPr lang="it-IT" sz="2000" dirty="0"/>
              <a:t>, privacy e dignità; 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Accesso </a:t>
            </a:r>
            <a:r>
              <a:rPr lang="it-IT" sz="2000" dirty="0"/>
              <a:t>al </a:t>
            </a:r>
            <a:r>
              <a:rPr lang="it-IT" sz="2000" u="sng" dirty="0"/>
              <a:t>supporto psicologico </a:t>
            </a:r>
            <a:r>
              <a:rPr lang="it-IT" sz="2000" dirty="0" smtClean="0"/>
              <a:t>durante </a:t>
            </a:r>
            <a:r>
              <a:rPr lang="it-IT" sz="2000" dirty="0"/>
              <a:t>l'esperienza di cura;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Lavoro di </a:t>
            </a:r>
            <a:r>
              <a:rPr lang="it-IT" sz="2000" u="sng" dirty="0" smtClean="0"/>
              <a:t>squadra e multidisciplinarietà</a:t>
            </a:r>
            <a:r>
              <a:rPr lang="it-IT" sz="2000" dirty="0" smtClean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Organizzazione </a:t>
            </a:r>
            <a:r>
              <a:rPr lang="it-IT" sz="2000" dirty="0"/>
              <a:t>di servizi che offrono praticità e </a:t>
            </a:r>
            <a:r>
              <a:rPr lang="it-IT" sz="2000" u="sng" dirty="0"/>
              <a:t>continuità di </a:t>
            </a:r>
            <a:r>
              <a:rPr lang="it-IT" sz="2000" u="sng" dirty="0" smtClean="0"/>
              <a:t>cura</a:t>
            </a:r>
            <a:r>
              <a:rPr lang="it-IT" sz="2000" dirty="0" smtClean="0"/>
              <a:t>, 	</a:t>
            </a:r>
            <a:r>
              <a:rPr lang="it-IT" sz="2000" u="sng" dirty="0" smtClean="0"/>
              <a:t>programmazione flessibile e concordata</a:t>
            </a:r>
            <a:r>
              <a:rPr lang="it-IT" sz="2000" dirty="0" smtClean="0"/>
              <a:t>; </a:t>
            </a: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u="sng" dirty="0" smtClean="0"/>
              <a:t>Collaborazione</a:t>
            </a:r>
            <a:r>
              <a:rPr lang="it-IT" sz="2000" dirty="0" smtClean="0"/>
              <a:t> </a:t>
            </a:r>
            <a:r>
              <a:rPr lang="it-IT" sz="2000" dirty="0"/>
              <a:t>tra </a:t>
            </a:r>
            <a:r>
              <a:rPr lang="it-IT" sz="2000" dirty="0" smtClean="0"/>
              <a:t>individui</a:t>
            </a:r>
            <a:r>
              <a:rPr lang="it-IT" sz="2000" dirty="0"/>
              <a:t>, </a:t>
            </a:r>
            <a:r>
              <a:rPr lang="it-IT" sz="2000" dirty="0" smtClean="0"/>
              <a:t>famiglie e operatori </a:t>
            </a:r>
            <a:r>
              <a:rPr lang="it-IT" sz="2000" dirty="0"/>
              <a:t>sanitari. </a:t>
            </a:r>
          </a:p>
          <a:p>
            <a:pPr marL="457200" indent="-457200"/>
            <a:r>
              <a:rPr lang="it-IT" sz="2400" dirty="0" smtClean="0"/>
              <a:t> </a:t>
            </a:r>
            <a:endParaRPr lang="en-US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4369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76064" y="1196752"/>
            <a:ext cx="774035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smtClean="0"/>
              <a:t>4.4 Sistemi sanitari </a:t>
            </a:r>
            <a:r>
              <a:rPr lang="it-IT" sz="2000" dirty="0" smtClean="0"/>
              <a:t> </a:t>
            </a:r>
          </a:p>
          <a:p>
            <a:pPr algn="ctr"/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Attenzione Cure primarie;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Partecipazione </a:t>
            </a:r>
            <a:r>
              <a:rPr lang="it-IT" sz="2000" u="sng" dirty="0" smtClean="0"/>
              <a:t>organismi </a:t>
            </a:r>
            <a:r>
              <a:rPr lang="it-IT" sz="2000" u="sng" dirty="0"/>
              <a:t>professionali alla definizione di standard</a:t>
            </a:r>
            <a:r>
              <a:rPr lang="it-IT" sz="2000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/>
              <a:t>S</a:t>
            </a:r>
            <a:r>
              <a:rPr lang="it-IT" sz="2000" dirty="0" smtClean="0"/>
              <a:t>viluppare </a:t>
            </a:r>
            <a:r>
              <a:rPr lang="it-IT" sz="2000" u="sng" dirty="0"/>
              <a:t>linee guida e strumenti di valutazione dei servizi</a:t>
            </a:r>
            <a:r>
              <a:rPr lang="it-IT" sz="2000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Sistemi </a:t>
            </a:r>
            <a:r>
              <a:rPr lang="it-IT" sz="2000" dirty="0"/>
              <a:t>di </a:t>
            </a:r>
            <a:r>
              <a:rPr lang="it-IT" sz="2000" u="sng" dirty="0" smtClean="0"/>
              <a:t>collegamento </a:t>
            </a:r>
            <a:r>
              <a:rPr lang="it-IT" sz="2000" u="sng" dirty="0"/>
              <a:t>tra cure primarie e altri  livelli di cura</a:t>
            </a:r>
            <a:r>
              <a:rPr lang="it-IT" sz="2000" dirty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Modalità </a:t>
            </a:r>
            <a:r>
              <a:rPr lang="it-IT" sz="2000" dirty="0"/>
              <a:t>di </a:t>
            </a:r>
            <a:r>
              <a:rPr lang="it-IT" sz="2000" u="sng" dirty="0" smtClean="0"/>
              <a:t>finanziamento</a:t>
            </a:r>
            <a:endParaRPr lang="it-IT" sz="2000" u="sng" dirty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Modalità </a:t>
            </a:r>
            <a:r>
              <a:rPr lang="it-IT" sz="2000" dirty="0"/>
              <a:t>per la gestione </a:t>
            </a:r>
            <a:r>
              <a:rPr lang="it-IT" sz="2000" dirty="0" smtClean="0"/>
              <a:t>delle </a:t>
            </a:r>
            <a:r>
              <a:rPr lang="it-IT" sz="2000" u="sng" dirty="0" smtClean="0"/>
              <a:t>segnalazioni</a:t>
            </a:r>
            <a:r>
              <a:rPr lang="it-IT" sz="2000" dirty="0" smtClean="0"/>
              <a:t> </a:t>
            </a:r>
            <a:r>
              <a:rPr lang="it-IT" sz="2000" dirty="0"/>
              <a:t>dei </a:t>
            </a:r>
            <a:r>
              <a:rPr lang="it-IT" sz="2000" dirty="0" smtClean="0"/>
              <a:t>pazienti e professionisti; </a:t>
            </a: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Collaborazione con le </a:t>
            </a:r>
            <a:r>
              <a:rPr lang="it-IT" sz="2000" u="sng" dirty="0"/>
              <a:t>comunità locali</a:t>
            </a:r>
            <a:r>
              <a:rPr lang="it-IT" sz="2000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/>
              <a:t>Coinvolgimento dei </a:t>
            </a:r>
            <a:r>
              <a:rPr lang="it-IT" sz="2000" u="sng" dirty="0" smtClean="0"/>
              <a:t>cittadini </a:t>
            </a:r>
            <a:r>
              <a:rPr lang="it-IT" sz="2000" u="sng" dirty="0"/>
              <a:t>nella politica sanitaria</a:t>
            </a:r>
            <a:r>
              <a:rPr lang="it-IT" sz="2000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it-IT" sz="2000" u="sng" dirty="0"/>
              <a:t>Trasparenza</a:t>
            </a:r>
            <a:r>
              <a:rPr lang="it-IT" sz="2000" dirty="0"/>
              <a:t>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it-IT" sz="2000" u="sng" dirty="0" smtClean="0"/>
              <a:t>Monitoraggio e valutazione </a:t>
            </a:r>
            <a:r>
              <a:rPr lang="it-IT" sz="2000" dirty="0" smtClean="0"/>
              <a:t>per guidare il processo </a:t>
            </a:r>
            <a:r>
              <a:rPr lang="it-IT" sz="2000" u="sng" dirty="0" smtClean="0"/>
              <a:t>di sviluppo continuo</a:t>
            </a:r>
            <a:r>
              <a:rPr lang="it-IT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Garantire un </a:t>
            </a:r>
            <a:r>
              <a:rPr lang="it-IT" sz="2000" u="sng" dirty="0" smtClean="0"/>
              <a:t>uso razionale della tecnologia</a:t>
            </a:r>
          </a:p>
          <a:p>
            <a:pPr>
              <a:buFont typeface="Arial" pitchFamily="34" charset="0"/>
              <a:buChar char="•"/>
            </a:pPr>
            <a:r>
              <a:rPr lang="it-IT" sz="2000" u="sng" dirty="0" smtClean="0"/>
              <a:t>Gestione eventi avversi </a:t>
            </a:r>
            <a:r>
              <a:rPr lang="it-IT" sz="2400" u="sng" dirty="0" smtClean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95763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485</Words>
  <Application>Microsoft Office PowerPoint</Application>
  <PresentationFormat>Presentazione su schermo (4:3)</PresentationFormat>
  <Paragraphs>147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direttore</dc:creator>
  <cp:lastModifiedBy>direttore</cp:lastModifiedBy>
  <cp:revision>7</cp:revision>
  <dcterms:created xsi:type="dcterms:W3CDTF">2020-01-04T11:12:12Z</dcterms:created>
  <dcterms:modified xsi:type="dcterms:W3CDTF">2020-01-14T07:59:43Z</dcterms:modified>
</cp:coreProperties>
</file>