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layout2.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3" r:id="rId3"/>
    <p:sldMasterId id="2147483654" r:id="rId4"/>
  </p:sldMasterIdLst>
  <p:notesMasterIdLst>
    <p:notesMasterId r:id="rId89"/>
  </p:notesMasterIdLst>
  <p:handoutMasterIdLst>
    <p:handoutMasterId r:id="rId90"/>
  </p:handoutMasterIdLst>
  <p:sldIdLst>
    <p:sldId id="984" r:id="rId5"/>
    <p:sldId id="989" r:id="rId6"/>
    <p:sldId id="985" r:id="rId7"/>
    <p:sldId id="1007" r:id="rId8"/>
    <p:sldId id="997" r:id="rId9"/>
    <p:sldId id="986" r:id="rId10"/>
    <p:sldId id="1000" r:id="rId11"/>
    <p:sldId id="1001" r:id="rId12"/>
    <p:sldId id="999" r:id="rId13"/>
    <p:sldId id="988" r:id="rId14"/>
    <p:sldId id="992" r:id="rId15"/>
    <p:sldId id="994" r:id="rId16"/>
    <p:sldId id="995" r:id="rId17"/>
    <p:sldId id="996" r:id="rId18"/>
    <p:sldId id="1009" r:id="rId19"/>
    <p:sldId id="811" r:id="rId20"/>
    <p:sldId id="812" r:id="rId21"/>
    <p:sldId id="813" r:id="rId22"/>
    <p:sldId id="814" r:id="rId23"/>
    <p:sldId id="865" r:id="rId24"/>
    <p:sldId id="1024" r:id="rId25"/>
    <p:sldId id="816" r:id="rId26"/>
    <p:sldId id="866" r:id="rId27"/>
    <p:sldId id="868" r:id="rId28"/>
    <p:sldId id="819" r:id="rId29"/>
    <p:sldId id="881" r:id="rId30"/>
    <p:sldId id="869" r:id="rId31"/>
    <p:sldId id="822" r:id="rId32"/>
    <p:sldId id="883" r:id="rId33"/>
    <p:sldId id="870" r:id="rId34"/>
    <p:sldId id="825" r:id="rId35"/>
    <p:sldId id="882" r:id="rId36"/>
    <p:sldId id="871" r:id="rId37"/>
    <p:sldId id="828" r:id="rId38"/>
    <p:sldId id="933" r:id="rId39"/>
    <p:sldId id="830" r:id="rId40"/>
    <p:sldId id="890" r:id="rId41"/>
    <p:sldId id="891" r:id="rId42"/>
    <p:sldId id="872" r:id="rId43"/>
    <p:sldId id="831" r:id="rId44"/>
    <p:sldId id="880" r:id="rId45"/>
    <p:sldId id="873" r:id="rId46"/>
    <p:sldId id="834" r:id="rId47"/>
    <p:sldId id="884" r:id="rId48"/>
    <p:sldId id="874" r:id="rId49"/>
    <p:sldId id="979" r:id="rId50"/>
    <p:sldId id="851" r:id="rId51"/>
    <p:sldId id="1003" r:id="rId52"/>
    <p:sldId id="852" r:id="rId53"/>
    <p:sldId id="853" r:id="rId54"/>
    <p:sldId id="854" r:id="rId55"/>
    <p:sldId id="1002" r:id="rId56"/>
    <p:sldId id="1006" r:id="rId57"/>
    <p:sldId id="1025" r:id="rId58"/>
    <p:sldId id="837" r:id="rId59"/>
    <p:sldId id="895" r:id="rId60"/>
    <p:sldId id="867" r:id="rId61"/>
    <p:sldId id="893" r:id="rId62"/>
    <p:sldId id="894" r:id="rId63"/>
    <p:sldId id="840" r:id="rId64"/>
    <p:sldId id="841" r:id="rId65"/>
    <p:sldId id="842" r:id="rId66"/>
    <p:sldId id="843" r:id="rId67"/>
    <p:sldId id="844" r:id="rId68"/>
    <p:sldId id="845" r:id="rId69"/>
    <p:sldId id="846" r:id="rId70"/>
    <p:sldId id="847" r:id="rId71"/>
    <p:sldId id="848" r:id="rId72"/>
    <p:sldId id="849" r:id="rId73"/>
    <p:sldId id="1021" r:id="rId74"/>
    <p:sldId id="1015" r:id="rId75"/>
    <p:sldId id="1016" r:id="rId76"/>
    <p:sldId id="1017" r:id="rId77"/>
    <p:sldId id="1019" r:id="rId78"/>
    <p:sldId id="1018" r:id="rId79"/>
    <p:sldId id="1020" r:id="rId80"/>
    <p:sldId id="1022" r:id="rId81"/>
    <p:sldId id="1023" r:id="rId82"/>
    <p:sldId id="1010" r:id="rId83"/>
    <p:sldId id="1011" r:id="rId84"/>
    <p:sldId id="1012" r:id="rId85"/>
    <p:sldId id="1013" r:id="rId86"/>
    <p:sldId id="1014" r:id="rId87"/>
    <p:sldId id="1005" r:id="rId88"/>
  </p:sldIdLst>
  <p:sldSz cx="9144000" cy="6858000" type="screen4x3"/>
  <p:notesSz cx="6669088" cy="9926638"/>
  <p:defaultTextStyle>
    <a:defPPr>
      <a:defRPr lang="it-IT"/>
    </a:defPPr>
    <a:lvl1pPr algn="ctr"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6600"/>
    <a:srgbClr val="33CC33"/>
    <a:srgbClr val="DDDDDD"/>
    <a:srgbClr val="C0C0C0"/>
    <a:srgbClr val="FFCC00"/>
    <a:srgbClr val="FF9933"/>
    <a:srgbClr val="99CC00"/>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78052" autoAdjust="0"/>
  </p:normalViewPr>
  <p:slideViewPr>
    <p:cSldViewPr snapToGrid="0">
      <p:cViewPr varScale="1">
        <p:scale>
          <a:sx n="75" d="100"/>
          <a:sy n="75" d="100"/>
        </p:scale>
        <p:origin x="-1314" y="-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Cartel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sterone.aster.site\ASTEROIDI\sromeo\SAMSUNG\brevetti%20per%20regione%202006.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Foglio1!$D$3</c:f>
              <c:strCache>
                <c:ptCount val="1"/>
                <c:pt idx="0">
                  <c:v>Spin.off</c:v>
                </c:pt>
              </c:strCache>
            </c:strRef>
          </c:tx>
          <c:spPr>
            <a:solidFill>
              <a:srgbClr val="CC0000"/>
            </a:solidFill>
          </c:spPr>
          <c:dPt>
            <c:idx val="0"/>
            <c:spPr>
              <a:solidFill>
                <a:srgbClr val="00B050"/>
              </a:solidFill>
            </c:spPr>
          </c:dPt>
          <c:cat>
            <c:strRef>
              <c:f>Foglio1!$C$4:$C$22</c:f>
              <c:strCache>
                <c:ptCount val="19"/>
                <c:pt idx="0">
                  <c:v>Emilia Romagna</c:v>
                </c:pt>
                <c:pt idx="1">
                  <c:v>Lombardia</c:v>
                </c:pt>
                <c:pt idx="2">
                  <c:v>Toscana</c:v>
                </c:pt>
                <c:pt idx="3">
                  <c:v>Piemonte</c:v>
                </c:pt>
                <c:pt idx="4">
                  <c:v>Puglia</c:v>
                </c:pt>
                <c:pt idx="5">
                  <c:v>Lazio</c:v>
                </c:pt>
                <c:pt idx="6">
                  <c:v>Veneto</c:v>
                </c:pt>
                <c:pt idx="7">
                  <c:v>Sardegna</c:v>
                </c:pt>
                <c:pt idx="8">
                  <c:v>Friuli Venezia Giulia</c:v>
                </c:pt>
                <c:pt idx="9">
                  <c:v>Marche</c:v>
                </c:pt>
                <c:pt idx="10">
                  <c:v>Umbria</c:v>
                </c:pt>
                <c:pt idx="11">
                  <c:v>Calabria</c:v>
                </c:pt>
                <c:pt idx="12">
                  <c:v>Liguria</c:v>
                </c:pt>
                <c:pt idx="13">
                  <c:v>Campania</c:v>
                </c:pt>
                <c:pt idx="14">
                  <c:v>Sicilia</c:v>
                </c:pt>
                <c:pt idx="15">
                  <c:v>Trentino Alto Adige</c:v>
                </c:pt>
                <c:pt idx="16">
                  <c:v>Abruzzo</c:v>
                </c:pt>
                <c:pt idx="17">
                  <c:v>Basilicata</c:v>
                </c:pt>
                <c:pt idx="18">
                  <c:v>Molise</c:v>
                </c:pt>
              </c:strCache>
            </c:strRef>
          </c:cat>
          <c:val>
            <c:numRef>
              <c:f>Foglio1!$D$4:$D$22</c:f>
              <c:numCache>
                <c:formatCode>General</c:formatCode>
                <c:ptCount val="19"/>
                <c:pt idx="0">
                  <c:v>115</c:v>
                </c:pt>
                <c:pt idx="1">
                  <c:v>114</c:v>
                </c:pt>
                <c:pt idx="2">
                  <c:v>105</c:v>
                </c:pt>
                <c:pt idx="3">
                  <c:v>102</c:v>
                </c:pt>
                <c:pt idx="4">
                  <c:v>79</c:v>
                </c:pt>
                <c:pt idx="5">
                  <c:v>68</c:v>
                </c:pt>
                <c:pt idx="6">
                  <c:v>67</c:v>
                </c:pt>
                <c:pt idx="7">
                  <c:v>51</c:v>
                </c:pt>
                <c:pt idx="8">
                  <c:v>49</c:v>
                </c:pt>
                <c:pt idx="9">
                  <c:v>43</c:v>
                </c:pt>
                <c:pt idx="10">
                  <c:v>38</c:v>
                </c:pt>
                <c:pt idx="11">
                  <c:v>36</c:v>
                </c:pt>
                <c:pt idx="12">
                  <c:v>34</c:v>
                </c:pt>
                <c:pt idx="13">
                  <c:v>28</c:v>
                </c:pt>
                <c:pt idx="14">
                  <c:v>25</c:v>
                </c:pt>
                <c:pt idx="15">
                  <c:v>16</c:v>
                </c:pt>
                <c:pt idx="16">
                  <c:v>12</c:v>
                </c:pt>
                <c:pt idx="17">
                  <c:v>4</c:v>
                </c:pt>
                <c:pt idx="18">
                  <c:v>4</c:v>
                </c:pt>
              </c:numCache>
            </c:numRef>
          </c:val>
        </c:ser>
        <c:axId val="73375104"/>
        <c:axId val="62579840"/>
      </c:barChart>
      <c:catAx>
        <c:axId val="73375104"/>
        <c:scaling>
          <c:orientation val="maxMin"/>
        </c:scaling>
        <c:axPos val="l"/>
        <c:tickLblPos val="nextTo"/>
        <c:txPr>
          <a:bodyPr/>
          <a:lstStyle/>
          <a:p>
            <a:pPr>
              <a:defRPr sz="900">
                <a:latin typeface="+mn-lt"/>
                <a:ea typeface="Tahoma" pitchFamily="34" charset="0"/>
                <a:cs typeface="Tahoma" pitchFamily="34" charset="0"/>
              </a:defRPr>
            </a:pPr>
            <a:endParaRPr lang="it-IT"/>
          </a:p>
        </c:txPr>
        <c:crossAx val="62579840"/>
        <c:crosses val="autoZero"/>
        <c:auto val="1"/>
        <c:lblAlgn val="ctr"/>
        <c:lblOffset val="100"/>
        <c:tickLblSkip val="1"/>
      </c:catAx>
      <c:valAx>
        <c:axId val="62579840"/>
        <c:scaling>
          <c:orientation val="minMax"/>
        </c:scaling>
        <c:axPos val="t"/>
        <c:majorGridlines/>
        <c:numFmt formatCode="General" sourceLinked="1"/>
        <c:tickLblPos val="high"/>
        <c:crossAx val="73375104"/>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4"/>
  <c:clrMapOvr bg1="lt1" tx1="dk1" bg2="lt2" tx2="dk2" accent1="accent1" accent2="accent2" accent3="accent3" accent4="accent4" accent5="accent5" accent6="accent6" hlink="hlink" folHlink="folHlink"/>
  <c:chart>
    <c:plotArea>
      <c:layout/>
      <c:barChart>
        <c:barDir val="bar"/>
        <c:grouping val="clustered"/>
        <c:ser>
          <c:idx val="0"/>
          <c:order val="0"/>
          <c:spPr>
            <a:solidFill>
              <a:srgbClr val="C00000"/>
            </a:solidFill>
          </c:spPr>
          <c:dPt>
            <c:idx val="14"/>
            <c:spPr>
              <a:solidFill>
                <a:schemeClr val="accent1">
                  <a:lumMod val="75000"/>
                </a:schemeClr>
              </a:solidFill>
            </c:spPr>
          </c:dPt>
          <c:dPt>
            <c:idx val="20"/>
            <c:spPr>
              <a:solidFill>
                <a:srgbClr val="289A53"/>
              </a:solidFill>
            </c:spPr>
          </c:dPt>
          <c:cat>
            <c:strRef>
              <c:f>'MAPPA REGIONALE'!$J$8:$J$28</c:f>
              <c:strCache>
                <c:ptCount val="21"/>
                <c:pt idx="0">
                  <c:v>Molise</c:v>
                </c:pt>
                <c:pt idx="1">
                  <c:v>Calabria</c:v>
                </c:pt>
                <c:pt idx="2">
                  <c:v>Basilicata</c:v>
                </c:pt>
                <c:pt idx="3">
                  <c:v>Sardegna</c:v>
                </c:pt>
                <c:pt idx="4">
                  <c:v>Puglia</c:v>
                </c:pt>
                <c:pt idx="5">
                  <c:v>Sicilia</c:v>
                </c:pt>
                <c:pt idx="6">
                  <c:v>Campania</c:v>
                </c:pt>
                <c:pt idx="7">
                  <c:v>Abruzzo</c:v>
                </c:pt>
                <c:pt idx="8">
                  <c:v>Lazio</c:v>
                </c:pt>
                <c:pt idx="9">
                  <c:v>Umbria</c:v>
                </c:pt>
                <c:pt idx="10">
                  <c:v>Valle d'Aosta</c:v>
                </c:pt>
                <c:pt idx="11">
                  <c:v>Marche</c:v>
                </c:pt>
                <c:pt idx="12">
                  <c:v>Liguria</c:v>
                </c:pt>
                <c:pt idx="13">
                  <c:v>Toscana</c:v>
                </c:pt>
                <c:pt idx="14">
                  <c:v>Media Ue-27</c:v>
                </c:pt>
                <c:pt idx="15">
                  <c:v>Trentino</c:v>
                </c:pt>
                <c:pt idx="16">
                  <c:v>Veneto</c:v>
                </c:pt>
                <c:pt idx="17">
                  <c:v>Piemonte</c:v>
                </c:pt>
                <c:pt idx="18">
                  <c:v>Friuli-Venezia Giulia</c:v>
                </c:pt>
                <c:pt idx="19">
                  <c:v>Lombardia</c:v>
                </c:pt>
                <c:pt idx="20">
                  <c:v>Emilia-Romagna</c:v>
                </c:pt>
              </c:strCache>
            </c:strRef>
          </c:cat>
          <c:val>
            <c:numRef>
              <c:f>'MAPPA REGIONALE'!$K$8:$K$28</c:f>
              <c:numCache>
                <c:formatCode>##,##0.0</c:formatCode>
                <c:ptCount val="21"/>
                <c:pt idx="0">
                  <c:v>0.31200000000000344</c:v>
                </c:pt>
                <c:pt idx="1">
                  <c:v>5.218</c:v>
                </c:pt>
                <c:pt idx="2">
                  <c:v>8.4160000000000004</c:v>
                </c:pt>
                <c:pt idx="3">
                  <c:v>9.120000000000001</c:v>
                </c:pt>
                <c:pt idx="4">
                  <c:v>11.534000000000001</c:v>
                </c:pt>
                <c:pt idx="5">
                  <c:v>12.513</c:v>
                </c:pt>
                <c:pt idx="6">
                  <c:v>15.664</c:v>
                </c:pt>
                <c:pt idx="7">
                  <c:v>40.06</c:v>
                </c:pt>
                <c:pt idx="8">
                  <c:v>41.532000000000011</c:v>
                </c:pt>
                <c:pt idx="9">
                  <c:v>44.142000000000003</c:v>
                </c:pt>
                <c:pt idx="10">
                  <c:v>64.527999999999992</c:v>
                </c:pt>
                <c:pt idx="11">
                  <c:v>69.512</c:v>
                </c:pt>
                <c:pt idx="12">
                  <c:v>71.286000000000001</c:v>
                </c:pt>
                <c:pt idx="13">
                  <c:v>76.543999999999997</c:v>
                </c:pt>
                <c:pt idx="14" formatCode="0">
                  <c:v>114</c:v>
                </c:pt>
                <c:pt idx="15">
                  <c:v>115</c:v>
                </c:pt>
                <c:pt idx="16">
                  <c:v>126.69499999999999</c:v>
                </c:pt>
                <c:pt idx="17">
                  <c:v>137.62</c:v>
                </c:pt>
                <c:pt idx="18">
                  <c:v>144.73499999999999</c:v>
                </c:pt>
                <c:pt idx="19">
                  <c:v>151.005</c:v>
                </c:pt>
                <c:pt idx="20">
                  <c:v>188.20499999999998</c:v>
                </c:pt>
              </c:numCache>
            </c:numRef>
          </c:val>
        </c:ser>
        <c:axId val="42225664"/>
        <c:axId val="42227200"/>
      </c:barChart>
      <c:catAx>
        <c:axId val="42225664"/>
        <c:scaling>
          <c:orientation val="minMax"/>
        </c:scaling>
        <c:axPos val="l"/>
        <c:numFmt formatCode="General" sourceLinked="1"/>
        <c:tickLblPos val="nextTo"/>
        <c:crossAx val="42227200"/>
        <c:crosses val="autoZero"/>
        <c:auto val="1"/>
        <c:lblAlgn val="ctr"/>
        <c:lblOffset val="100"/>
      </c:catAx>
      <c:valAx>
        <c:axId val="42227200"/>
        <c:scaling>
          <c:orientation val="minMax"/>
        </c:scaling>
        <c:axPos val="b"/>
        <c:majorGridlines/>
        <c:numFmt formatCode="##,##0.0" sourceLinked="1"/>
        <c:tickLblPos val="nextTo"/>
        <c:crossAx val="42225664"/>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31BF1-03EA-4A7E-B3C3-5F1BA4CC3A47}" type="doc">
      <dgm:prSet loTypeId="urn:microsoft.com/office/officeart/2005/8/layout/venn1" loCatId="relationship" qsTypeId="urn:microsoft.com/office/officeart/2005/8/quickstyle/simple1" qsCatId="simple" csTypeId="urn:microsoft.com/office/officeart/2005/8/colors/accent1_2" csCatId="accent1" phldr="1"/>
      <dgm:spPr/>
    </dgm:pt>
    <dgm:pt modelId="{5FE23CC1-3CCF-469B-A21D-A72998BF04A2}">
      <dgm:prSet phldrT="[Testo]" custT="1"/>
      <dgm:spPr>
        <a:solidFill>
          <a:srgbClr val="00B050">
            <a:alpha val="50000"/>
          </a:srgbClr>
        </a:solidFill>
        <a:ln>
          <a:solidFill>
            <a:schemeClr val="lt1">
              <a:hueOff val="0"/>
              <a:satOff val="0"/>
              <a:lumOff val="0"/>
            </a:schemeClr>
          </a:solidFill>
        </a:ln>
      </dgm:spPr>
      <dgm:t>
        <a:bodyPr/>
        <a:lstStyle/>
        <a:p>
          <a:r>
            <a:rPr lang="it-IT" sz="2000" b="1" dirty="0" smtClean="0"/>
            <a:t>Regione</a:t>
          </a:r>
          <a:endParaRPr lang="it-IT" sz="2000" b="1" dirty="0"/>
        </a:p>
      </dgm:t>
    </dgm:pt>
    <dgm:pt modelId="{1144C1AE-7ABB-434D-9759-4C4D52A91966}" type="parTrans" cxnId="{94A7094B-168C-4BCC-AA80-6658CC3D7CC8}">
      <dgm:prSet/>
      <dgm:spPr/>
      <dgm:t>
        <a:bodyPr/>
        <a:lstStyle/>
        <a:p>
          <a:endParaRPr lang="it-IT"/>
        </a:p>
      </dgm:t>
    </dgm:pt>
    <dgm:pt modelId="{ED8F0824-E360-4D4C-BDC4-E530A635ACCB}" type="sibTrans" cxnId="{94A7094B-168C-4BCC-AA80-6658CC3D7CC8}">
      <dgm:prSet/>
      <dgm:spPr/>
      <dgm:t>
        <a:bodyPr/>
        <a:lstStyle/>
        <a:p>
          <a:endParaRPr lang="it-IT"/>
        </a:p>
      </dgm:t>
    </dgm:pt>
    <dgm:pt modelId="{DEAC4D8D-CFA1-461E-80AA-C4C35C9F5BC6}">
      <dgm:prSet phldrT="[Testo]" custT="1"/>
      <dgm:spPr>
        <a:solidFill>
          <a:srgbClr val="0070C0">
            <a:alpha val="50000"/>
          </a:srgbClr>
        </a:solidFill>
      </dgm:spPr>
      <dgm:t>
        <a:bodyPr/>
        <a:lstStyle/>
        <a:p>
          <a:r>
            <a:rPr lang="it-IT" sz="2000" b="1" dirty="0" smtClean="0"/>
            <a:t>Impresa</a:t>
          </a:r>
          <a:endParaRPr lang="it-IT" sz="2000" b="1" dirty="0"/>
        </a:p>
      </dgm:t>
    </dgm:pt>
    <dgm:pt modelId="{DA60C847-2A89-4A2A-BC60-2D3B83A51579}" type="parTrans" cxnId="{086CD954-21AC-4557-80C9-821469FC889B}">
      <dgm:prSet/>
      <dgm:spPr/>
      <dgm:t>
        <a:bodyPr/>
        <a:lstStyle/>
        <a:p>
          <a:endParaRPr lang="it-IT"/>
        </a:p>
      </dgm:t>
    </dgm:pt>
    <dgm:pt modelId="{F6C90EB0-BF72-499C-80AA-C71111FFEB0D}" type="sibTrans" cxnId="{086CD954-21AC-4557-80C9-821469FC889B}">
      <dgm:prSet/>
      <dgm:spPr/>
      <dgm:t>
        <a:bodyPr/>
        <a:lstStyle/>
        <a:p>
          <a:endParaRPr lang="it-IT"/>
        </a:p>
      </dgm:t>
    </dgm:pt>
    <dgm:pt modelId="{805515C2-19A0-4E2A-ACFB-441666111163}">
      <dgm:prSet phldrT="[Testo]" custT="1"/>
      <dgm:spPr>
        <a:solidFill>
          <a:srgbClr val="FF0000">
            <a:alpha val="50000"/>
          </a:srgbClr>
        </a:solidFill>
      </dgm:spPr>
      <dgm:t>
        <a:bodyPr/>
        <a:lstStyle/>
        <a:p>
          <a:pPr algn="ctr"/>
          <a:r>
            <a:rPr lang="it-IT" sz="2000" b="1" dirty="0" smtClean="0"/>
            <a:t>Ricerca</a:t>
          </a:r>
          <a:endParaRPr lang="it-IT" sz="2000" b="1" dirty="0"/>
        </a:p>
      </dgm:t>
    </dgm:pt>
    <dgm:pt modelId="{C3295CC3-4DCD-4533-A270-1A581C12869F}" type="parTrans" cxnId="{AA8F3EFA-A191-453E-988A-253668531ECB}">
      <dgm:prSet/>
      <dgm:spPr/>
      <dgm:t>
        <a:bodyPr/>
        <a:lstStyle/>
        <a:p>
          <a:endParaRPr lang="it-IT"/>
        </a:p>
      </dgm:t>
    </dgm:pt>
    <dgm:pt modelId="{FE1A551E-7135-4064-AC17-2F0F703B9748}" type="sibTrans" cxnId="{AA8F3EFA-A191-453E-988A-253668531ECB}">
      <dgm:prSet/>
      <dgm:spPr/>
      <dgm:t>
        <a:bodyPr/>
        <a:lstStyle/>
        <a:p>
          <a:endParaRPr lang="it-IT"/>
        </a:p>
      </dgm:t>
    </dgm:pt>
    <dgm:pt modelId="{12EA51B4-8C08-437A-AFC6-277677AA041E}" type="pres">
      <dgm:prSet presAssocID="{A5931BF1-03EA-4A7E-B3C3-5F1BA4CC3A47}" presName="compositeShape" presStyleCnt="0">
        <dgm:presLayoutVars>
          <dgm:chMax val="7"/>
          <dgm:dir/>
          <dgm:resizeHandles val="exact"/>
        </dgm:presLayoutVars>
      </dgm:prSet>
      <dgm:spPr/>
    </dgm:pt>
    <dgm:pt modelId="{FFE78E5B-6D34-409A-B055-BADC75EA315A}" type="pres">
      <dgm:prSet presAssocID="{5FE23CC1-3CCF-469B-A21D-A72998BF04A2}" presName="circ1" presStyleLbl="vennNode1" presStyleIdx="0" presStyleCnt="3"/>
      <dgm:spPr/>
      <dgm:t>
        <a:bodyPr/>
        <a:lstStyle/>
        <a:p>
          <a:endParaRPr lang="it-IT"/>
        </a:p>
      </dgm:t>
    </dgm:pt>
    <dgm:pt modelId="{632C7BD0-967E-4AED-92C5-5BE7C0DAD184}" type="pres">
      <dgm:prSet presAssocID="{5FE23CC1-3CCF-469B-A21D-A72998BF04A2}" presName="circ1Tx" presStyleLbl="revTx" presStyleIdx="0" presStyleCnt="0">
        <dgm:presLayoutVars>
          <dgm:chMax val="0"/>
          <dgm:chPref val="0"/>
          <dgm:bulletEnabled val="1"/>
        </dgm:presLayoutVars>
      </dgm:prSet>
      <dgm:spPr/>
      <dgm:t>
        <a:bodyPr/>
        <a:lstStyle/>
        <a:p>
          <a:endParaRPr lang="it-IT"/>
        </a:p>
      </dgm:t>
    </dgm:pt>
    <dgm:pt modelId="{39F067A0-35E4-4042-8432-50D5A372537F}" type="pres">
      <dgm:prSet presAssocID="{DEAC4D8D-CFA1-461E-80AA-C4C35C9F5BC6}" presName="circ2" presStyleLbl="vennNode1" presStyleIdx="1" presStyleCnt="3"/>
      <dgm:spPr/>
      <dgm:t>
        <a:bodyPr/>
        <a:lstStyle/>
        <a:p>
          <a:endParaRPr lang="it-IT"/>
        </a:p>
      </dgm:t>
    </dgm:pt>
    <dgm:pt modelId="{92C2D6BC-A021-476D-9575-B6AC317A2010}" type="pres">
      <dgm:prSet presAssocID="{DEAC4D8D-CFA1-461E-80AA-C4C35C9F5BC6}" presName="circ2Tx" presStyleLbl="revTx" presStyleIdx="0" presStyleCnt="0">
        <dgm:presLayoutVars>
          <dgm:chMax val="0"/>
          <dgm:chPref val="0"/>
          <dgm:bulletEnabled val="1"/>
        </dgm:presLayoutVars>
      </dgm:prSet>
      <dgm:spPr/>
      <dgm:t>
        <a:bodyPr/>
        <a:lstStyle/>
        <a:p>
          <a:endParaRPr lang="it-IT"/>
        </a:p>
      </dgm:t>
    </dgm:pt>
    <dgm:pt modelId="{472DFAB9-92EB-4938-8788-24707C816384}" type="pres">
      <dgm:prSet presAssocID="{805515C2-19A0-4E2A-ACFB-441666111163}" presName="circ3" presStyleLbl="vennNode1" presStyleIdx="2" presStyleCnt="3"/>
      <dgm:spPr/>
      <dgm:t>
        <a:bodyPr/>
        <a:lstStyle/>
        <a:p>
          <a:endParaRPr lang="it-IT"/>
        </a:p>
      </dgm:t>
    </dgm:pt>
    <dgm:pt modelId="{498035D3-EAD1-4EFB-A05E-D32E0F4B1EC1}" type="pres">
      <dgm:prSet presAssocID="{805515C2-19A0-4E2A-ACFB-441666111163}" presName="circ3Tx" presStyleLbl="revTx" presStyleIdx="0" presStyleCnt="0">
        <dgm:presLayoutVars>
          <dgm:chMax val="0"/>
          <dgm:chPref val="0"/>
          <dgm:bulletEnabled val="1"/>
        </dgm:presLayoutVars>
      </dgm:prSet>
      <dgm:spPr/>
      <dgm:t>
        <a:bodyPr/>
        <a:lstStyle/>
        <a:p>
          <a:endParaRPr lang="it-IT"/>
        </a:p>
      </dgm:t>
    </dgm:pt>
  </dgm:ptLst>
  <dgm:cxnLst>
    <dgm:cxn modelId="{64972CCA-2811-4A63-8C94-DF371B567BD6}" type="presOf" srcId="{A5931BF1-03EA-4A7E-B3C3-5F1BA4CC3A47}" destId="{12EA51B4-8C08-437A-AFC6-277677AA041E}" srcOrd="0" destOrd="0" presId="urn:microsoft.com/office/officeart/2005/8/layout/venn1"/>
    <dgm:cxn modelId="{6DFB3EE2-3082-4B29-857B-6C4E603ACE83}" type="presOf" srcId="{805515C2-19A0-4E2A-ACFB-441666111163}" destId="{498035D3-EAD1-4EFB-A05E-D32E0F4B1EC1}" srcOrd="1" destOrd="0" presId="urn:microsoft.com/office/officeart/2005/8/layout/venn1"/>
    <dgm:cxn modelId="{66335451-B7DE-44E6-8EF1-CC86F01BD63C}" type="presOf" srcId="{5FE23CC1-3CCF-469B-A21D-A72998BF04A2}" destId="{FFE78E5B-6D34-409A-B055-BADC75EA315A}" srcOrd="0" destOrd="0" presId="urn:microsoft.com/office/officeart/2005/8/layout/venn1"/>
    <dgm:cxn modelId="{5E7B8690-9F84-44CE-8948-83CB3CD39751}" type="presOf" srcId="{5FE23CC1-3CCF-469B-A21D-A72998BF04A2}" destId="{632C7BD0-967E-4AED-92C5-5BE7C0DAD184}" srcOrd="1" destOrd="0" presId="urn:microsoft.com/office/officeart/2005/8/layout/venn1"/>
    <dgm:cxn modelId="{F001578A-828C-4030-B9D6-E3EB4A8BC9F0}" type="presOf" srcId="{805515C2-19A0-4E2A-ACFB-441666111163}" destId="{472DFAB9-92EB-4938-8788-24707C816384}" srcOrd="0" destOrd="0" presId="urn:microsoft.com/office/officeart/2005/8/layout/venn1"/>
    <dgm:cxn modelId="{AA8F3EFA-A191-453E-988A-253668531ECB}" srcId="{A5931BF1-03EA-4A7E-B3C3-5F1BA4CC3A47}" destId="{805515C2-19A0-4E2A-ACFB-441666111163}" srcOrd="2" destOrd="0" parTransId="{C3295CC3-4DCD-4533-A270-1A581C12869F}" sibTransId="{FE1A551E-7135-4064-AC17-2F0F703B9748}"/>
    <dgm:cxn modelId="{94A7094B-168C-4BCC-AA80-6658CC3D7CC8}" srcId="{A5931BF1-03EA-4A7E-B3C3-5F1BA4CC3A47}" destId="{5FE23CC1-3CCF-469B-A21D-A72998BF04A2}" srcOrd="0" destOrd="0" parTransId="{1144C1AE-7ABB-434D-9759-4C4D52A91966}" sibTransId="{ED8F0824-E360-4D4C-BDC4-E530A635ACCB}"/>
    <dgm:cxn modelId="{086CD954-21AC-4557-80C9-821469FC889B}" srcId="{A5931BF1-03EA-4A7E-B3C3-5F1BA4CC3A47}" destId="{DEAC4D8D-CFA1-461E-80AA-C4C35C9F5BC6}" srcOrd="1" destOrd="0" parTransId="{DA60C847-2A89-4A2A-BC60-2D3B83A51579}" sibTransId="{F6C90EB0-BF72-499C-80AA-C71111FFEB0D}"/>
    <dgm:cxn modelId="{F4121ED6-9C6B-40FB-939C-FD88FF3FA965}" type="presOf" srcId="{DEAC4D8D-CFA1-461E-80AA-C4C35C9F5BC6}" destId="{92C2D6BC-A021-476D-9575-B6AC317A2010}" srcOrd="1" destOrd="0" presId="urn:microsoft.com/office/officeart/2005/8/layout/venn1"/>
    <dgm:cxn modelId="{EAE5702F-B4EA-48AA-BFC3-167CFD1A75E6}" type="presOf" srcId="{DEAC4D8D-CFA1-461E-80AA-C4C35C9F5BC6}" destId="{39F067A0-35E4-4042-8432-50D5A372537F}" srcOrd="0" destOrd="0" presId="urn:microsoft.com/office/officeart/2005/8/layout/venn1"/>
    <dgm:cxn modelId="{DB1C4155-04CF-460C-B4A2-C812B808B53A}" type="presParOf" srcId="{12EA51B4-8C08-437A-AFC6-277677AA041E}" destId="{FFE78E5B-6D34-409A-B055-BADC75EA315A}" srcOrd="0" destOrd="0" presId="urn:microsoft.com/office/officeart/2005/8/layout/venn1"/>
    <dgm:cxn modelId="{F34C5AFF-3C46-4B90-BD44-F0749603F27F}" type="presParOf" srcId="{12EA51B4-8C08-437A-AFC6-277677AA041E}" destId="{632C7BD0-967E-4AED-92C5-5BE7C0DAD184}" srcOrd="1" destOrd="0" presId="urn:microsoft.com/office/officeart/2005/8/layout/venn1"/>
    <dgm:cxn modelId="{37AC91E9-AAC2-4E5C-A64F-494830C1148D}" type="presParOf" srcId="{12EA51B4-8C08-437A-AFC6-277677AA041E}" destId="{39F067A0-35E4-4042-8432-50D5A372537F}" srcOrd="2" destOrd="0" presId="urn:microsoft.com/office/officeart/2005/8/layout/venn1"/>
    <dgm:cxn modelId="{5460B05C-EE1C-4732-9151-168E539E8E67}" type="presParOf" srcId="{12EA51B4-8C08-437A-AFC6-277677AA041E}" destId="{92C2D6BC-A021-476D-9575-B6AC317A2010}" srcOrd="3" destOrd="0" presId="urn:microsoft.com/office/officeart/2005/8/layout/venn1"/>
    <dgm:cxn modelId="{6D535425-949F-4906-AC39-7057958E5434}" type="presParOf" srcId="{12EA51B4-8C08-437A-AFC6-277677AA041E}" destId="{472DFAB9-92EB-4938-8788-24707C816384}" srcOrd="4" destOrd="0" presId="urn:microsoft.com/office/officeart/2005/8/layout/venn1"/>
    <dgm:cxn modelId="{54395F77-86C2-4DB8-90D0-F32BA8A99C21}" type="presParOf" srcId="{12EA51B4-8C08-437A-AFC6-277677AA041E}" destId="{498035D3-EAD1-4EFB-A05E-D32E0F4B1EC1}"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05DF4-93B8-45AB-8014-581CEBAFA6A3}"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it-IT"/>
        </a:p>
      </dgm:t>
    </dgm:pt>
    <dgm:pt modelId="{E16B975A-AEE8-4B9A-847B-E46C28BB27E3}">
      <dgm:prSet phldrT="[Testo]"/>
      <dgm:spPr>
        <a:solidFill>
          <a:srgbClr val="FF5050"/>
        </a:solidFill>
      </dgm:spPr>
      <dgm:t>
        <a:bodyPr/>
        <a:lstStyle/>
        <a:p>
          <a:r>
            <a:rPr lang="it-IT" b="1" dirty="0"/>
            <a:t>SISTEMI </a:t>
          </a:r>
          <a:r>
            <a:rPr lang="it-IT" b="1" dirty="0" err="1"/>
            <a:t>DI</a:t>
          </a:r>
          <a:r>
            <a:rPr lang="it-IT" b="1" dirty="0"/>
            <a:t> INTERESSE STRATEGICO</a:t>
          </a:r>
        </a:p>
      </dgm:t>
    </dgm:pt>
    <dgm:pt modelId="{A4BB015A-B125-4F96-BD51-7F66568AFC40}" type="parTrans" cxnId="{0E702746-BA97-4769-8E4E-14D10C8E7F04}">
      <dgm:prSet/>
      <dgm:spPr/>
      <dgm:t>
        <a:bodyPr/>
        <a:lstStyle/>
        <a:p>
          <a:endParaRPr lang="it-IT"/>
        </a:p>
      </dgm:t>
    </dgm:pt>
    <dgm:pt modelId="{CB066FBC-1349-4871-9392-D1E367FF084F}" type="sibTrans" cxnId="{0E702746-BA97-4769-8E4E-14D10C8E7F04}">
      <dgm:prSet/>
      <dgm:spPr/>
      <dgm:t>
        <a:bodyPr/>
        <a:lstStyle/>
        <a:p>
          <a:endParaRPr lang="it-IT"/>
        </a:p>
      </dgm:t>
    </dgm:pt>
    <dgm:pt modelId="{5967BCFF-3F94-4161-A5B6-47B0779FECA8}">
      <dgm:prSet phldrT="[Testo]"/>
      <dgm:spPr>
        <a:solidFill>
          <a:schemeClr val="bg2">
            <a:lumMod val="40000"/>
            <a:lumOff val="60000"/>
            <a:alpha val="90000"/>
          </a:schemeClr>
        </a:solidFill>
        <a:ln>
          <a:solidFill>
            <a:srgbClr val="FF5050"/>
          </a:solidFill>
        </a:ln>
      </dgm:spPr>
      <dgm:t>
        <a:bodyPr/>
        <a:lstStyle/>
        <a:p>
          <a:r>
            <a:rPr lang="it-IT" dirty="0" smtClean="0"/>
            <a:t>Agroalimentare</a:t>
          </a:r>
          <a:endParaRPr lang="it-IT" dirty="0"/>
        </a:p>
      </dgm:t>
    </dgm:pt>
    <dgm:pt modelId="{C137D158-F8B0-46A7-A830-192B288B6AE1}" type="parTrans" cxnId="{0E709691-3F13-405B-9C25-6B5E96503CD5}">
      <dgm:prSet/>
      <dgm:spPr>
        <a:ln>
          <a:solidFill>
            <a:srgbClr val="FF0000"/>
          </a:solidFill>
        </a:ln>
      </dgm:spPr>
      <dgm:t>
        <a:bodyPr/>
        <a:lstStyle/>
        <a:p>
          <a:endParaRPr lang="it-IT"/>
        </a:p>
      </dgm:t>
    </dgm:pt>
    <dgm:pt modelId="{2D7F15F1-B765-42AE-BE84-3A75E53DD380}" type="sibTrans" cxnId="{0E709691-3F13-405B-9C25-6B5E96503CD5}">
      <dgm:prSet/>
      <dgm:spPr/>
      <dgm:t>
        <a:bodyPr/>
        <a:lstStyle/>
        <a:p>
          <a:endParaRPr lang="it-IT"/>
        </a:p>
      </dgm:t>
    </dgm:pt>
    <dgm:pt modelId="{0BC97BE5-C234-4DFF-BD0C-526E36CDA410}">
      <dgm:prSet phldrT="[Testo]"/>
      <dgm:spPr>
        <a:solidFill>
          <a:schemeClr val="bg2">
            <a:lumMod val="40000"/>
            <a:lumOff val="60000"/>
            <a:alpha val="90000"/>
          </a:schemeClr>
        </a:solidFill>
        <a:ln>
          <a:solidFill>
            <a:srgbClr val="FF5050"/>
          </a:solidFill>
        </a:ln>
      </dgm:spPr>
      <dgm:t>
        <a:bodyPr/>
        <a:lstStyle/>
        <a:p>
          <a:r>
            <a:rPr lang="it-IT" dirty="0"/>
            <a:t>Edilizia e Costruzioni</a:t>
          </a:r>
        </a:p>
      </dgm:t>
    </dgm:pt>
    <dgm:pt modelId="{0967B358-B2B1-4285-BF04-42B978EBB3A5}" type="parTrans" cxnId="{07C6B17D-CB6F-4A3C-A394-82BE27B0EC5B}">
      <dgm:prSet/>
      <dgm:spPr>
        <a:ln>
          <a:solidFill>
            <a:srgbClr val="FF0000"/>
          </a:solidFill>
        </a:ln>
      </dgm:spPr>
      <dgm:t>
        <a:bodyPr/>
        <a:lstStyle/>
        <a:p>
          <a:endParaRPr lang="it-IT"/>
        </a:p>
      </dgm:t>
    </dgm:pt>
    <dgm:pt modelId="{D7511F50-179F-486C-B41D-77FDEDD4B983}" type="sibTrans" cxnId="{07C6B17D-CB6F-4A3C-A394-82BE27B0EC5B}">
      <dgm:prSet/>
      <dgm:spPr/>
      <dgm:t>
        <a:bodyPr/>
        <a:lstStyle/>
        <a:p>
          <a:endParaRPr lang="it-IT"/>
        </a:p>
      </dgm:t>
    </dgm:pt>
    <dgm:pt modelId="{ACC53061-DDF6-4146-8C9F-A8E4364C4761}">
      <dgm:prSet phldrT="[Testo]"/>
      <dgm:spPr>
        <a:solidFill>
          <a:srgbClr val="FF5050"/>
        </a:solidFill>
      </dgm:spPr>
      <dgm:t>
        <a:bodyPr/>
        <a:lstStyle/>
        <a:p>
          <a:r>
            <a:rPr lang="it-IT" b="1" dirty="0"/>
            <a:t>SISTEMI AD ELEVATO POTENZIALE </a:t>
          </a:r>
          <a:r>
            <a:rPr lang="it-IT" b="1" dirty="0" err="1"/>
            <a:t>DI</a:t>
          </a:r>
          <a:r>
            <a:rPr lang="it-IT" b="1" dirty="0"/>
            <a:t> CRESCITA</a:t>
          </a:r>
        </a:p>
      </dgm:t>
    </dgm:pt>
    <dgm:pt modelId="{69DF46E7-6854-4ED9-AA7B-8DE7A00E338F}" type="parTrans" cxnId="{A3ABBB54-1B61-43D8-99A1-D87422694F9B}">
      <dgm:prSet/>
      <dgm:spPr/>
      <dgm:t>
        <a:bodyPr/>
        <a:lstStyle/>
        <a:p>
          <a:endParaRPr lang="it-IT"/>
        </a:p>
      </dgm:t>
    </dgm:pt>
    <dgm:pt modelId="{B90DC1A2-21B5-4526-958B-91C9DD2948B9}" type="sibTrans" cxnId="{A3ABBB54-1B61-43D8-99A1-D87422694F9B}">
      <dgm:prSet/>
      <dgm:spPr/>
      <dgm:t>
        <a:bodyPr/>
        <a:lstStyle/>
        <a:p>
          <a:endParaRPr lang="it-IT"/>
        </a:p>
      </dgm:t>
    </dgm:pt>
    <dgm:pt modelId="{A9F98F36-1ADB-411B-B536-087CFE6C50AD}">
      <dgm:prSet phldrT="[Testo]"/>
      <dgm:spPr>
        <a:solidFill>
          <a:schemeClr val="bg2">
            <a:lumMod val="40000"/>
            <a:lumOff val="60000"/>
            <a:alpha val="90000"/>
          </a:schemeClr>
        </a:solidFill>
        <a:ln>
          <a:solidFill>
            <a:srgbClr val="FF5050"/>
          </a:solidFill>
        </a:ln>
      </dgm:spPr>
      <dgm:t>
        <a:bodyPr/>
        <a:lstStyle/>
        <a:p>
          <a:r>
            <a:rPr lang="it-IT" dirty="0"/>
            <a:t>Industrie della salute</a:t>
          </a:r>
        </a:p>
      </dgm:t>
    </dgm:pt>
    <dgm:pt modelId="{D83CF81F-63EB-4C16-BDBC-1951BD1AC2CF}" type="parTrans" cxnId="{58AD3C37-31BD-4C1C-8A93-86F4A74693F9}">
      <dgm:prSet/>
      <dgm:spPr/>
      <dgm:t>
        <a:bodyPr/>
        <a:lstStyle/>
        <a:p>
          <a:endParaRPr lang="it-IT"/>
        </a:p>
      </dgm:t>
    </dgm:pt>
    <dgm:pt modelId="{F17F2E66-62DE-417A-92B2-C674F39B47EC}" type="sibTrans" cxnId="{58AD3C37-31BD-4C1C-8A93-86F4A74693F9}">
      <dgm:prSet/>
      <dgm:spPr/>
      <dgm:t>
        <a:bodyPr/>
        <a:lstStyle/>
        <a:p>
          <a:endParaRPr lang="it-IT"/>
        </a:p>
      </dgm:t>
    </dgm:pt>
    <dgm:pt modelId="{C8DF4217-8A26-4CD9-9847-A11DBF5F7B7A}">
      <dgm:prSet phldrT="[Testo]"/>
      <dgm:spPr>
        <a:solidFill>
          <a:schemeClr val="bg2">
            <a:lumMod val="40000"/>
            <a:lumOff val="60000"/>
            <a:alpha val="90000"/>
          </a:schemeClr>
        </a:solidFill>
        <a:ln>
          <a:solidFill>
            <a:srgbClr val="FF5050"/>
          </a:solidFill>
        </a:ln>
      </dgm:spPr>
      <dgm:t>
        <a:bodyPr/>
        <a:lstStyle/>
        <a:p>
          <a:r>
            <a:rPr lang="it-IT" dirty="0"/>
            <a:t>Industrie culturali e creative</a:t>
          </a:r>
        </a:p>
      </dgm:t>
    </dgm:pt>
    <dgm:pt modelId="{317E040B-7963-42AB-87CB-5D73445598A9}" type="parTrans" cxnId="{20ECCA7A-7AA5-44AD-BF64-A1DB3D705FED}">
      <dgm:prSet/>
      <dgm:spPr>
        <a:ln>
          <a:solidFill>
            <a:srgbClr val="FF5050"/>
          </a:solidFill>
        </a:ln>
      </dgm:spPr>
      <dgm:t>
        <a:bodyPr/>
        <a:lstStyle/>
        <a:p>
          <a:endParaRPr lang="it-IT"/>
        </a:p>
      </dgm:t>
    </dgm:pt>
    <dgm:pt modelId="{57C361D7-7758-443C-9694-B6ECE8DDA6A0}" type="sibTrans" cxnId="{20ECCA7A-7AA5-44AD-BF64-A1DB3D705FED}">
      <dgm:prSet/>
      <dgm:spPr/>
      <dgm:t>
        <a:bodyPr/>
        <a:lstStyle/>
        <a:p>
          <a:endParaRPr lang="it-IT"/>
        </a:p>
      </dgm:t>
    </dgm:pt>
    <dgm:pt modelId="{B0191444-4E26-416D-AC72-BB89EE8AABF4}">
      <dgm:prSet phldrT="[Testo]"/>
      <dgm:spPr>
        <a:solidFill>
          <a:schemeClr val="bg2">
            <a:lumMod val="40000"/>
            <a:lumOff val="60000"/>
            <a:alpha val="90000"/>
          </a:schemeClr>
        </a:solidFill>
        <a:ln>
          <a:solidFill>
            <a:srgbClr val="FF5050"/>
          </a:solidFill>
        </a:ln>
      </dgm:spPr>
      <dgm:t>
        <a:bodyPr/>
        <a:lstStyle/>
        <a:p>
          <a:r>
            <a:rPr lang="it-IT" dirty="0"/>
            <a:t>Meccatronica e Motoristica</a:t>
          </a:r>
        </a:p>
      </dgm:t>
    </dgm:pt>
    <dgm:pt modelId="{FAB3EC7A-99CC-4F64-9CCA-BD90DC61F19F}" type="parTrans" cxnId="{17370ACD-4BA6-40F4-AAA9-61AD9DA6DE7C}">
      <dgm:prSet/>
      <dgm:spPr>
        <a:ln>
          <a:solidFill>
            <a:srgbClr val="FF5050"/>
          </a:solidFill>
        </a:ln>
      </dgm:spPr>
      <dgm:t>
        <a:bodyPr/>
        <a:lstStyle/>
        <a:p>
          <a:endParaRPr lang="it-IT"/>
        </a:p>
      </dgm:t>
    </dgm:pt>
    <dgm:pt modelId="{12379BD2-2001-4CF1-AB85-68B26D881272}" type="sibTrans" cxnId="{17370ACD-4BA6-40F4-AAA9-61AD9DA6DE7C}">
      <dgm:prSet/>
      <dgm:spPr/>
      <dgm:t>
        <a:bodyPr/>
        <a:lstStyle/>
        <a:p>
          <a:endParaRPr lang="it-IT"/>
        </a:p>
      </dgm:t>
    </dgm:pt>
    <dgm:pt modelId="{04E85F96-DF57-4399-86D6-01C5AF902ADB}" type="pres">
      <dgm:prSet presAssocID="{A3305DF4-93B8-45AB-8014-581CEBAFA6A3}" presName="diagram" presStyleCnt="0">
        <dgm:presLayoutVars>
          <dgm:chPref val="1"/>
          <dgm:dir/>
          <dgm:animOne val="branch"/>
          <dgm:animLvl val="lvl"/>
          <dgm:resizeHandles/>
        </dgm:presLayoutVars>
      </dgm:prSet>
      <dgm:spPr/>
      <dgm:t>
        <a:bodyPr/>
        <a:lstStyle/>
        <a:p>
          <a:endParaRPr lang="it-IT"/>
        </a:p>
      </dgm:t>
    </dgm:pt>
    <dgm:pt modelId="{EE338941-816D-44D4-8860-0BF5BC994161}" type="pres">
      <dgm:prSet presAssocID="{E16B975A-AEE8-4B9A-847B-E46C28BB27E3}" presName="root" presStyleCnt="0"/>
      <dgm:spPr/>
    </dgm:pt>
    <dgm:pt modelId="{C6D976B4-553B-45BF-8529-CA9C337AFA55}" type="pres">
      <dgm:prSet presAssocID="{E16B975A-AEE8-4B9A-847B-E46C28BB27E3}" presName="rootComposite" presStyleCnt="0"/>
      <dgm:spPr/>
    </dgm:pt>
    <dgm:pt modelId="{A902E171-1B45-438E-9FD3-28DA259B2431}" type="pres">
      <dgm:prSet presAssocID="{E16B975A-AEE8-4B9A-847B-E46C28BB27E3}" presName="rootText" presStyleLbl="node1" presStyleIdx="0" presStyleCnt="2"/>
      <dgm:spPr/>
      <dgm:t>
        <a:bodyPr/>
        <a:lstStyle/>
        <a:p>
          <a:endParaRPr lang="it-IT"/>
        </a:p>
      </dgm:t>
    </dgm:pt>
    <dgm:pt modelId="{9625A789-9A77-41D3-9707-6EE9A36CBED1}" type="pres">
      <dgm:prSet presAssocID="{E16B975A-AEE8-4B9A-847B-E46C28BB27E3}" presName="rootConnector" presStyleLbl="node1" presStyleIdx="0" presStyleCnt="2"/>
      <dgm:spPr/>
      <dgm:t>
        <a:bodyPr/>
        <a:lstStyle/>
        <a:p>
          <a:endParaRPr lang="it-IT"/>
        </a:p>
      </dgm:t>
    </dgm:pt>
    <dgm:pt modelId="{52A1B754-CB4C-4180-A6B2-E7275AFDF954}" type="pres">
      <dgm:prSet presAssocID="{E16B975A-AEE8-4B9A-847B-E46C28BB27E3}" presName="childShape" presStyleCnt="0"/>
      <dgm:spPr/>
    </dgm:pt>
    <dgm:pt modelId="{2B02D6D6-07FD-45B5-8DA7-76A01E81FDED}" type="pres">
      <dgm:prSet presAssocID="{C137D158-F8B0-46A7-A830-192B288B6AE1}" presName="Name13" presStyleLbl="parChTrans1D2" presStyleIdx="0" presStyleCnt="5"/>
      <dgm:spPr/>
      <dgm:t>
        <a:bodyPr/>
        <a:lstStyle/>
        <a:p>
          <a:endParaRPr lang="it-IT"/>
        </a:p>
      </dgm:t>
    </dgm:pt>
    <dgm:pt modelId="{AC8CB222-CB67-483A-85C2-51C2111F52AF}" type="pres">
      <dgm:prSet presAssocID="{5967BCFF-3F94-4161-A5B6-47B0779FECA8}" presName="childText" presStyleLbl="bgAcc1" presStyleIdx="0" presStyleCnt="5">
        <dgm:presLayoutVars>
          <dgm:bulletEnabled val="1"/>
        </dgm:presLayoutVars>
      </dgm:prSet>
      <dgm:spPr/>
      <dgm:t>
        <a:bodyPr/>
        <a:lstStyle/>
        <a:p>
          <a:endParaRPr lang="it-IT"/>
        </a:p>
      </dgm:t>
    </dgm:pt>
    <dgm:pt modelId="{A60B189A-2A76-4744-A096-D200CE05E6DB}" type="pres">
      <dgm:prSet presAssocID="{0967B358-B2B1-4285-BF04-42B978EBB3A5}" presName="Name13" presStyleLbl="parChTrans1D2" presStyleIdx="1" presStyleCnt="5"/>
      <dgm:spPr/>
      <dgm:t>
        <a:bodyPr/>
        <a:lstStyle/>
        <a:p>
          <a:endParaRPr lang="it-IT"/>
        </a:p>
      </dgm:t>
    </dgm:pt>
    <dgm:pt modelId="{527E9545-23D5-48A1-BBAF-AA4FB500287E}" type="pres">
      <dgm:prSet presAssocID="{0BC97BE5-C234-4DFF-BD0C-526E36CDA410}" presName="childText" presStyleLbl="bgAcc1" presStyleIdx="1" presStyleCnt="5">
        <dgm:presLayoutVars>
          <dgm:bulletEnabled val="1"/>
        </dgm:presLayoutVars>
      </dgm:prSet>
      <dgm:spPr/>
      <dgm:t>
        <a:bodyPr/>
        <a:lstStyle/>
        <a:p>
          <a:endParaRPr lang="it-IT"/>
        </a:p>
      </dgm:t>
    </dgm:pt>
    <dgm:pt modelId="{FEA19B17-D929-4EF5-B367-1B893B9861C5}" type="pres">
      <dgm:prSet presAssocID="{FAB3EC7A-99CC-4F64-9CCA-BD90DC61F19F}" presName="Name13" presStyleLbl="parChTrans1D2" presStyleIdx="2" presStyleCnt="5"/>
      <dgm:spPr/>
      <dgm:t>
        <a:bodyPr/>
        <a:lstStyle/>
        <a:p>
          <a:endParaRPr lang="it-IT"/>
        </a:p>
      </dgm:t>
    </dgm:pt>
    <dgm:pt modelId="{3B7481C3-ABAE-4F15-BFAF-52030A702DD7}" type="pres">
      <dgm:prSet presAssocID="{B0191444-4E26-416D-AC72-BB89EE8AABF4}" presName="childText" presStyleLbl="bgAcc1" presStyleIdx="2" presStyleCnt="5">
        <dgm:presLayoutVars>
          <dgm:bulletEnabled val="1"/>
        </dgm:presLayoutVars>
      </dgm:prSet>
      <dgm:spPr/>
      <dgm:t>
        <a:bodyPr/>
        <a:lstStyle/>
        <a:p>
          <a:endParaRPr lang="it-IT"/>
        </a:p>
      </dgm:t>
    </dgm:pt>
    <dgm:pt modelId="{D6810772-730D-4CED-B2B4-08937F6776FB}" type="pres">
      <dgm:prSet presAssocID="{ACC53061-DDF6-4146-8C9F-A8E4364C4761}" presName="root" presStyleCnt="0"/>
      <dgm:spPr/>
    </dgm:pt>
    <dgm:pt modelId="{732EE40E-61D5-4E8A-A064-EDC740DDFFA6}" type="pres">
      <dgm:prSet presAssocID="{ACC53061-DDF6-4146-8C9F-A8E4364C4761}" presName="rootComposite" presStyleCnt="0"/>
      <dgm:spPr/>
    </dgm:pt>
    <dgm:pt modelId="{38DF686A-0264-4E78-9EAA-408F3150742C}" type="pres">
      <dgm:prSet presAssocID="{ACC53061-DDF6-4146-8C9F-A8E4364C4761}" presName="rootText" presStyleLbl="node1" presStyleIdx="1" presStyleCnt="2"/>
      <dgm:spPr/>
      <dgm:t>
        <a:bodyPr/>
        <a:lstStyle/>
        <a:p>
          <a:endParaRPr lang="it-IT"/>
        </a:p>
      </dgm:t>
    </dgm:pt>
    <dgm:pt modelId="{1CC610EB-41E1-4341-BA7F-25542461CD9C}" type="pres">
      <dgm:prSet presAssocID="{ACC53061-DDF6-4146-8C9F-A8E4364C4761}" presName="rootConnector" presStyleLbl="node1" presStyleIdx="1" presStyleCnt="2"/>
      <dgm:spPr/>
      <dgm:t>
        <a:bodyPr/>
        <a:lstStyle/>
        <a:p>
          <a:endParaRPr lang="it-IT"/>
        </a:p>
      </dgm:t>
    </dgm:pt>
    <dgm:pt modelId="{8D589693-6F62-4A04-A045-D103961AEA32}" type="pres">
      <dgm:prSet presAssocID="{ACC53061-DDF6-4146-8C9F-A8E4364C4761}" presName="childShape" presStyleCnt="0"/>
      <dgm:spPr/>
    </dgm:pt>
    <dgm:pt modelId="{041D2C61-5B98-4F5E-BDA2-49877BB4907C}" type="pres">
      <dgm:prSet presAssocID="{D83CF81F-63EB-4C16-BDBC-1951BD1AC2CF}" presName="Name13" presStyleLbl="parChTrans1D2" presStyleIdx="3" presStyleCnt="5"/>
      <dgm:spPr/>
      <dgm:t>
        <a:bodyPr/>
        <a:lstStyle/>
        <a:p>
          <a:endParaRPr lang="it-IT"/>
        </a:p>
      </dgm:t>
    </dgm:pt>
    <dgm:pt modelId="{DB751FB7-5D2D-423B-B717-1A2EF12911C6}" type="pres">
      <dgm:prSet presAssocID="{A9F98F36-1ADB-411B-B536-087CFE6C50AD}" presName="childText" presStyleLbl="bgAcc1" presStyleIdx="3" presStyleCnt="5">
        <dgm:presLayoutVars>
          <dgm:bulletEnabled val="1"/>
        </dgm:presLayoutVars>
      </dgm:prSet>
      <dgm:spPr/>
      <dgm:t>
        <a:bodyPr/>
        <a:lstStyle/>
        <a:p>
          <a:endParaRPr lang="it-IT"/>
        </a:p>
      </dgm:t>
    </dgm:pt>
    <dgm:pt modelId="{B51A87DA-2312-43B8-8683-FB86286C4B13}" type="pres">
      <dgm:prSet presAssocID="{317E040B-7963-42AB-87CB-5D73445598A9}" presName="Name13" presStyleLbl="parChTrans1D2" presStyleIdx="4" presStyleCnt="5"/>
      <dgm:spPr/>
      <dgm:t>
        <a:bodyPr/>
        <a:lstStyle/>
        <a:p>
          <a:endParaRPr lang="it-IT"/>
        </a:p>
      </dgm:t>
    </dgm:pt>
    <dgm:pt modelId="{D81BFDDE-DBCE-402E-99B5-4AF1E83D1B94}" type="pres">
      <dgm:prSet presAssocID="{C8DF4217-8A26-4CD9-9847-A11DBF5F7B7A}" presName="childText" presStyleLbl="bgAcc1" presStyleIdx="4" presStyleCnt="5">
        <dgm:presLayoutVars>
          <dgm:bulletEnabled val="1"/>
        </dgm:presLayoutVars>
      </dgm:prSet>
      <dgm:spPr/>
      <dgm:t>
        <a:bodyPr/>
        <a:lstStyle/>
        <a:p>
          <a:endParaRPr lang="it-IT"/>
        </a:p>
      </dgm:t>
    </dgm:pt>
  </dgm:ptLst>
  <dgm:cxnLst>
    <dgm:cxn modelId="{21AEEA1E-4E70-478D-B990-2C29D85FD3AD}" type="presOf" srcId="{C137D158-F8B0-46A7-A830-192B288B6AE1}" destId="{2B02D6D6-07FD-45B5-8DA7-76A01E81FDED}" srcOrd="0" destOrd="0" presId="urn:microsoft.com/office/officeart/2005/8/layout/hierarchy3"/>
    <dgm:cxn modelId="{15480A50-2DE0-484E-B838-9A41CAB0D925}" type="presOf" srcId="{E16B975A-AEE8-4B9A-847B-E46C28BB27E3}" destId="{A902E171-1B45-438E-9FD3-28DA259B2431}" srcOrd="0" destOrd="0" presId="urn:microsoft.com/office/officeart/2005/8/layout/hierarchy3"/>
    <dgm:cxn modelId="{38AE4038-C5AA-4F5D-9096-25B3617E5CE0}" type="presOf" srcId="{0BC97BE5-C234-4DFF-BD0C-526E36CDA410}" destId="{527E9545-23D5-48A1-BBAF-AA4FB500287E}" srcOrd="0" destOrd="0" presId="urn:microsoft.com/office/officeart/2005/8/layout/hierarchy3"/>
    <dgm:cxn modelId="{9A212DBF-E464-4557-8062-73B267BDA2B4}" type="presOf" srcId="{ACC53061-DDF6-4146-8C9F-A8E4364C4761}" destId="{1CC610EB-41E1-4341-BA7F-25542461CD9C}" srcOrd="1" destOrd="0" presId="urn:microsoft.com/office/officeart/2005/8/layout/hierarchy3"/>
    <dgm:cxn modelId="{58AD3C37-31BD-4C1C-8A93-86F4A74693F9}" srcId="{ACC53061-DDF6-4146-8C9F-A8E4364C4761}" destId="{A9F98F36-1ADB-411B-B536-087CFE6C50AD}" srcOrd="0" destOrd="0" parTransId="{D83CF81F-63EB-4C16-BDBC-1951BD1AC2CF}" sibTransId="{F17F2E66-62DE-417A-92B2-C674F39B47EC}"/>
    <dgm:cxn modelId="{C7355707-2ED9-4EF2-A5A6-510D9D81B162}" type="presOf" srcId="{5967BCFF-3F94-4161-A5B6-47B0779FECA8}" destId="{AC8CB222-CB67-483A-85C2-51C2111F52AF}" srcOrd="0" destOrd="0" presId="urn:microsoft.com/office/officeart/2005/8/layout/hierarchy3"/>
    <dgm:cxn modelId="{F80227D4-3A4C-40A1-A658-6833221EAB94}" type="presOf" srcId="{317E040B-7963-42AB-87CB-5D73445598A9}" destId="{B51A87DA-2312-43B8-8683-FB86286C4B13}" srcOrd="0" destOrd="0" presId="urn:microsoft.com/office/officeart/2005/8/layout/hierarchy3"/>
    <dgm:cxn modelId="{20ECCA7A-7AA5-44AD-BF64-A1DB3D705FED}" srcId="{ACC53061-DDF6-4146-8C9F-A8E4364C4761}" destId="{C8DF4217-8A26-4CD9-9847-A11DBF5F7B7A}" srcOrd="1" destOrd="0" parTransId="{317E040B-7963-42AB-87CB-5D73445598A9}" sibTransId="{57C361D7-7758-443C-9694-B6ECE8DDA6A0}"/>
    <dgm:cxn modelId="{A3ABBB54-1B61-43D8-99A1-D87422694F9B}" srcId="{A3305DF4-93B8-45AB-8014-581CEBAFA6A3}" destId="{ACC53061-DDF6-4146-8C9F-A8E4364C4761}" srcOrd="1" destOrd="0" parTransId="{69DF46E7-6854-4ED9-AA7B-8DE7A00E338F}" sibTransId="{B90DC1A2-21B5-4526-958B-91C9DD2948B9}"/>
    <dgm:cxn modelId="{4F77F60D-DD08-452B-A830-8D0DCF419682}" type="presOf" srcId="{FAB3EC7A-99CC-4F64-9CCA-BD90DC61F19F}" destId="{FEA19B17-D929-4EF5-B367-1B893B9861C5}" srcOrd="0" destOrd="0" presId="urn:microsoft.com/office/officeart/2005/8/layout/hierarchy3"/>
    <dgm:cxn modelId="{605210F9-8A19-4F3F-95FC-0E3F59ED3E0E}" type="presOf" srcId="{E16B975A-AEE8-4B9A-847B-E46C28BB27E3}" destId="{9625A789-9A77-41D3-9707-6EE9A36CBED1}" srcOrd="1" destOrd="0" presId="urn:microsoft.com/office/officeart/2005/8/layout/hierarchy3"/>
    <dgm:cxn modelId="{C6830E0C-95B7-4EE4-9632-C68D36194E3A}" type="presOf" srcId="{ACC53061-DDF6-4146-8C9F-A8E4364C4761}" destId="{38DF686A-0264-4E78-9EAA-408F3150742C}" srcOrd="0" destOrd="0" presId="urn:microsoft.com/office/officeart/2005/8/layout/hierarchy3"/>
    <dgm:cxn modelId="{EF6CDBB4-1CD5-4657-9E42-EC69106F7C60}" type="presOf" srcId="{A3305DF4-93B8-45AB-8014-581CEBAFA6A3}" destId="{04E85F96-DF57-4399-86D6-01C5AF902ADB}" srcOrd="0" destOrd="0" presId="urn:microsoft.com/office/officeart/2005/8/layout/hierarchy3"/>
    <dgm:cxn modelId="{967E6B92-7D73-4380-B4EC-596473D058B7}" type="presOf" srcId="{0967B358-B2B1-4285-BF04-42B978EBB3A5}" destId="{A60B189A-2A76-4744-A096-D200CE05E6DB}" srcOrd="0" destOrd="0" presId="urn:microsoft.com/office/officeart/2005/8/layout/hierarchy3"/>
    <dgm:cxn modelId="{89ADCF1B-534A-4DAB-8FE1-60FAC0C08431}" type="presOf" srcId="{D83CF81F-63EB-4C16-BDBC-1951BD1AC2CF}" destId="{041D2C61-5B98-4F5E-BDA2-49877BB4907C}" srcOrd="0" destOrd="0" presId="urn:microsoft.com/office/officeart/2005/8/layout/hierarchy3"/>
    <dgm:cxn modelId="{17370ACD-4BA6-40F4-AAA9-61AD9DA6DE7C}" srcId="{E16B975A-AEE8-4B9A-847B-E46C28BB27E3}" destId="{B0191444-4E26-416D-AC72-BB89EE8AABF4}" srcOrd="2" destOrd="0" parTransId="{FAB3EC7A-99CC-4F64-9CCA-BD90DC61F19F}" sibTransId="{12379BD2-2001-4CF1-AB85-68B26D881272}"/>
    <dgm:cxn modelId="{F9499C8B-120D-4482-BCC9-1852F58042E8}" type="presOf" srcId="{A9F98F36-1ADB-411B-B536-087CFE6C50AD}" destId="{DB751FB7-5D2D-423B-B717-1A2EF12911C6}" srcOrd="0" destOrd="0" presId="urn:microsoft.com/office/officeart/2005/8/layout/hierarchy3"/>
    <dgm:cxn modelId="{AFEA137E-C5E8-40E4-9108-C8F30DFFB640}" type="presOf" srcId="{B0191444-4E26-416D-AC72-BB89EE8AABF4}" destId="{3B7481C3-ABAE-4F15-BFAF-52030A702DD7}" srcOrd="0" destOrd="0" presId="urn:microsoft.com/office/officeart/2005/8/layout/hierarchy3"/>
    <dgm:cxn modelId="{0E709691-3F13-405B-9C25-6B5E96503CD5}" srcId="{E16B975A-AEE8-4B9A-847B-E46C28BB27E3}" destId="{5967BCFF-3F94-4161-A5B6-47B0779FECA8}" srcOrd="0" destOrd="0" parTransId="{C137D158-F8B0-46A7-A830-192B288B6AE1}" sibTransId="{2D7F15F1-B765-42AE-BE84-3A75E53DD380}"/>
    <dgm:cxn modelId="{0E702746-BA97-4769-8E4E-14D10C8E7F04}" srcId="{A3305DF4-93B8-45AB-8014-581CEBAFA6A3}" destId="{E16B975A-AEE8-4B9A-847B-E46C28BB27E3}" srcOrd="0" destOrd="0" parTransId="{A4BB015A-B125-4F96-BD51-7F66568AFC40}" sibTransId="{CB066FBC-1349-4871-9392-D1E367FF084F}"/>
    <dgm:cxn modelId="{F99E2201-92C6-44CA-9BE2-5EBB793F6045}" type="presOf" srcId="{C8DF4217-8A26-4CD9-9847-A11DBF5F7B7A}" destId="{D81BFDDE-DBCE-402E-99B5-4AF1E83D1B94}" srcOrd="0" destOrd="0" presId="urn:microsoft.com/office/officeart/2005/8/layout/hierarchy3"/>
    <dgm:cxn modelId="{07C6B17D-CB6F-4A3C-A394-82BE27B0EC5B}" srcId="{E16B975A-AEE8-4B9A-847B-E46C28BB27E3}" destId="{0BC97BE5-C234-4DFF-BD0C-526E36CDA410}" srcOrd="1" destOrd="0" parTransId="{0967B358-B2B1-4285-BF04-42B978EBB3A5}" sibTransId="{D7511F50-179F-486C-B41D-77FDEDD4B983}"/>
    <dgm:cxn modelId="{63A23FBC-D967-4C17-90FB-D870B57C8DFC}" type="presParOf" srcId="{04E85F96-DF57-4399-86D6-01C5AF902ADB}" destId="{EE338941-816D-44D4-8860-0BF5BC994161}" srcOrd="0" destOrd="0" presId="urn:microsoft.com/office/officeart/2005/8/layout/hierarchy3"/>
    <dgm:cxn modelId="{7E4A2CA9-F243-4713-B79D-90A3E59FF1D7}" type="presParOf" srcId="{EE338941-816D-44D4-8860-0BF5BC994161}" destId="{C6D976B4-553B-45BF-8529-CA9C337AFA55}" srcOrd="0" destOrd="0" presId="urn:microsoft.com/office/officeart/2005/8/layout/hierarchy3"/>
    <dgm:cxn modelId="{CBBEAB33-8DE9-4430-BFF7-7D09776EFC5C}" type="presParOf" srcId="{C6D976B4-553B-45BF-8529-CA9C337AFA55}" destId="{A902E171-1B45-438E-9FD3-28DA259B2431}" srcOrd="0" destOrd="0" presId="urn:microsoft.com/office/officeart/2005/8/layout/hierarchy3"/>
    <dgm:cxn modelId="{BFA4E549-D255-4055-86AF-5775EFF38AE7}" type="presParOf" srcId="{C6D976B4-553B-45BF-8529-CA9C337AFA55}" destId="{9625A789-9A77-41D3-9707-6EE9A36CBED1}" srcOrd="1" destOrd="0" presId="urn:microsoft.com/office/officeart/2005/8/layout/hierarchy3"/>
    <dgm:cxn modelId="{1975D271-D201-4DDE-B397-68220BCB69F2}" type="presParOf" srcId="{EE338941-816D-44D4-8860-0BF5BC994161}" destId="{52A1B754-CB4C-4180-A6B2-E7275AFDF954}" srcOrd="1" destOrd="0" presId="urn:microsoft.com/office/officeart/2005/8/layout/hierarchy3"/>
    <dgm:cxn modelId="{8DA63288-51E1-422A-994A-B9168ECA2624}" type="presParOf" srcId="{52A1B754-CB4C-4180-A6B2-E7275AFDF954}" destId="{2B02D6D6-07FD-45B5-8DA7-76A01E81FDED}" srcOrd="0" destOrd="0" presId="urn:microsoft.com/office/officeart/2005/8/layout/hierarchy3"/>
    <dgm:cxn modelId="{0CA018CE-52F0-4C25-887C-5DB6AAB59FD9}" type="presParOf" srcId="{52A1B754-CB4C-4180-A6B2-E7275AFDF954}" destId="{AC8CB222-CB67-483A-85C2-51C2111F52AF}" srcOrd="1" destOrd="0" presId="urn:microsoft.com/office/officeart/2005/8/layout/hierarchy3"/>
    <dgm:cxn modelId="{B5C32990-0ED0-4C10-9938-64D74328D708}" type="presParOf" srcId="{52A1B754-CB4C-4180-A6B2-E7275AFDF954}" destId="{A60B189A-2A76-4744-A096-D200CE05E6DB}" srcOrd="2" destOrd="0" presId="urn:microsoft.com/office/officeart/2005/8/layout/hierarchy3"/>
    <dgm:cxn modelId="{687AFB98-B59A-4A08-B16F-7941F6A466FC}" type="presParOf" srcId="{52A1B754-CB4C-4180-A6B2-E7275AFDF954}" destId="{527E9545-23D5-48A1-BBAF-AA4FB500287E}" srcOrd="3" destOrd="0" presId="urn:microsoft.com/office/officeart/2005/8/layout/hierarchy3"/>
    <dgm:cxn modelId="{9491A18A-84AC-47F1-962B-580C5F268447}" type="presParOf" srcId="{52A1B754-CB4C-4180-A6B2-E7275AFDF954}" destId="{FEA19B17-D929-4EF5-B367-1B893B9861C5}" srcOrd="4" destOrd="0" presId="urn:microsoft.com/office/officeart/2005/8/layout/hierarchy3"/>
    <dgm:cxn modelId="{18E10913-BD2F-4D81-A184-0CB0C5473C16}" type="presParOf" srcId="{52A1B754-CB4C-4180-A6B2-E7275AFDF954}" destId="{3B7481C3-ABAE-4F15-BFAF-52030A702DD7}" srcOrd="5" destOrd="0" presId="urn:microsoft.com/office/officeart/2005/8/layout/hierarchy3"/>
    <dgm:cxn modelId="{BE80156D-35B9-417C-B8F9-49DB1F438465}" type="presParOf" srcId="{04E85F96-DF57-4399-86D6-01C5AF902ADB}" destId="{D6810772-730D-4CED-B2B4-08937F6776FB}" srcOrd="1" destOrd="0" presId="urn:microsoft.com/office/officeart/2005/8/layout/hierarchy3"/>
    <dgm:cxn modelId="{26BF7E3B-C7BF-4D06-AB3E-A3BF96970C84}" type="presParOf" srcId="{D6810772-730D-4CED-B2B4-08937F6776FB}" destId="{732EE40E-61D5-4E8A-A064-EDC740DDFFA6}" srcOrd="0" destOrd="0" presId="urn:microsoft.com/office/officeart/2005/8/layout/hierarchy3"/>
    <dgm:cxn modelId="{FB4A6637-A7FA-4931-8791-A561B563F3D7}" type="presParOf" srcId="{732EE40E-61D5-4E8A-A064-EDC740DDFFA6}" destId="{38DF686A-0264-4E78-9EAA-408F3150742C}" srcOrd="0" destOrd="0" presId="urn:microsoft.com/office/officeart/2005/8/layout/hierarchy3"/>
    <dgm:cxn modelId="{A95FD505-4BC6-4140-9C4A-49EDC07F0976}" type="presParOf" srcId="{732EE40E-61D5-4E8A-A064-EDC740DDFFA6}" destId="{1CC610EB-41E1-4341-BA7F-25542461CD9C}" srcOrd="1" destOrd="0" presId="urn:microsoft.com/office/officeart/2005/8/layout/hierarchy3"/>
    <dgm:cxn modelId="{CC32C477-BFDD-4222-A417-B1678361B949}" type="presParOf" srcId="{D6810772-730D-4CED-B2B4-08937F6776FB}" destId="{8D589693-6F62-4A04-A045-D103961AEA32}" srcOrd="1" destOrd="0" presId="urn:microsoft.com/office/officeart/2005/8/layout/hierarchy3"/>
    <dgm:cxn modelId="{F1587A2A-901F-4744-B261-A7A6127B8793}" type="presParOf" srcId="{8D589693-6F62-4A04-A045-D103961AEA32}" destId="{041D2C61-5B98-4F5E-BDA2-49877BB4907C}" srcOrd="0" destOrd="0" presId="urn:microsoft.com/office/officeart/2005/8/layout/hierarchy3"/>
    <dgm:cxn modelId="{241FC605-D694-40B8-8B8C-0A1B43902321}" type="presParOf" srcId="{8D589693-6F62-4A04-A045-D103961AEA32}" destId="{DB751FB7-5D2D-423B-B717-1A2EF12911C6}" srcOrd="1" destOrd="0" presId="urn:microsoft.com/office/officeart/2005/8/layout/hierarchy3"/>
    <dgm:cxn modelId="{1CCC6665-DBE9-4126-8DFD-525EA5373851}" type="presParOf" srcId="{8D589693-6F62-4A04-A045-D103961AEA32}" destId="{B51A87DA-2312-43B8-8683-FB86286C4B13}" srcOrd="2" destOrd="0" presId="urn:microsoft.com/office/officeart/2005/8/layout/hierarchy3"/>
    <dgm:cxn modelId="{21AEEB41-6D68-46C2-8D69-2AD8F8705776}" type="presParOf" srcId="{8D589693-6F62-4A04-A045-D103961AEA32}" destId="{D81BFDDE-DBCE-402E-99B5-4AF1E83D1B9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E78E5B-6D34-409A-B055-BADC75EA315A}">
      <dsp:nvSpPr>
        <dsp:cNvPr id="0" name=""/>
        <dsp:cNvSpPr/>
      </dsp:nvSpPr>
      <dsp:spPr>
        <a:xfrm>
          <a:off x="1432959" y="37804"/>
          <a:ext cx="1814601" cy="1814601"/>
        </a:xfrm>
        <a:prstGeom prst="ellipse">
          <a:avLst/>
        </a:prstGeom>
        <a:solidFill>
          <a:srgbClr val="00B050">
            <a:alpha val="50000"/>
          </a:srgb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smtClean="0"/>
            <a:t>Regione</a:t>
          </a:r>
          <a:endParaRPr lang="it-IT" sz="2000" b="1" kern="1200" dirty="0"/>
        </a:p>
      </dsp:txBody>
      <dsp:txXfrm>
        <a:off x="1674906" y="355359"/>
        <a:ext cx="1330707" cy="816570"/>
      </dsp:txXfrm>
    </dsp:sp>
    <dsp:sp modelId="{39F067A0-35E4-4042-8432-50D5A372537F}">
      <dsp:nvSpPr>
        <dsp:cNvPr id="0" name=""/>
        <dsp:cNvSpPr/>
      </dsp:nvSpPr>
      <dsp:spPr>
        <a:xfrm>
          <a:off x="2087727" y="1171930"/>
          <a:ext cx="1814601" cy="1814601"/>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smtClean="0"/>
            <a:t>Impresa</a:t>
          </a:r>
          <a:endParaRPr lang="it-IT" sz="2000" b="1" kern="1200" dirty="0"/>
        </a:p>
      </dsp:txBody>
      <dsp:txXfrm>
        <a:off x="2642693" y="1640702"/>
        <a:ext cx="1088760" cy="998030"/>
      </dsp:txXfrm>
    </dsp:sp>
    <dsp:sp modelId="{472DFAB9-92EB-4938-8788-24707C816384}">
      <dsp:nvSpPr>
        <dsp:cNvPr id="0" name=""/>
        <dsp:cNvSpPr/>
      </dsp:nvSpPr>
      <dsp:spPr>
        <a:xfrm>
          <a:off x="778190" y="1171930"/>
          <a:ext cx="1814601" cy="181460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smtClean="0"/>
            <a:t>Ricerca</a:t>
          </a:r>
          <a:endParaRPr lang="it-IT" sz="2000" b="1" kern="1200" dirty="0"/>
        </a:p>
      </dsp:txBody>
      <dsp:txXfrm>
        <a:off x="949065" y="1640702"/>
        <a:ext cx="1088760" cy="9980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4338" name="Rectangle 2"/>
          <p:cNvSpPr>
            <a:spLocks noGrp="1" noChangeArrowheads="1"/>
          </p:cNvSpPr>
          <p:nvPr>
            <p:ph type="hdr" sz="quarter"/>
          </p:nvPr>
        </p:nvSpPr>
        <p:spPr bwMode="auto">
          <a:xfrm>
            <a:off x="0" y="0"/>
            <a:ext cx="2890137" cy="495793"/>
          </a:xfrm>
          <a:prstGeom prst="rect">
            <a:avLst/>
          </a:prstGeom>
          <a:noFill/>
          <a:ln w="9525">
            <a:noFill/>
            <a:miter lim="800000"/>
            <a:headEnd/>
            <a:tailEnd/>
          </a:ln>
        </p:spPr>
        <p:txBody>
          <a:bodyPr vert="horz" wrap="square" lIns="87526" tIns="43764" rIns="87526" bIns="43764" numCol="1" anchor="t" anchorCtr="0" compatLnSpc="1">
            <a:prstTxWarp prst="textNoShape">
              <a:avLst/>
            </a:prstTxWarp>
          </a:bodyPr>
          <a:lstStyle>
            <a:lvl1pPr algn="l" defTabSz="873927">
              <a:defRPr sz="1100" b="0"/>
            </a:lvl1pPr>
          </a:lstStyle>
          <a:p>
            <a:endParaRPr lang="it-IT"/>
          </a:p>
        </p:txBody>
      </p:sp>
      <p:sp>
        <p:nvSpPr>
          <p:cNvPr id="654339" name="Rectangle 3"/>
          <p:cNvSpPr>
            <a:spLocks noGrp="1" noChangeArrowheads="1"/>
          </p:cNvSpPr>
          <p:nvPr>
            <p:ph type="dt" sz="quarter" idx="1"/>
          </p:nvPr>
        </p:nvSpPr>
        <p:spPr bwMode="auto">
          <a:xfrm>
            <a:off x="3777461" y="0"/>
            <a:ext cx="2890137" cy="495793"/>
          </a:xfrm>
          <a:prstGeom prst="rect">
            <a:avLst/>
          </a:prstGeom>
          <a:noFill/>
          <a:ln w="9525">
            <a:noFill/>
            <a:miter lim="800000"/>
            <a:headEnd/>
            <a:tailEnd/>
          </a:ln>
        </p:spPr>
        <p:txBody>
          <a:bodyPr vert="horz" wrap="square" lIns="87526" tIns="43764" rIns="87526" bIns="43764" numCol="1" anchor="t" anchorCtr="0" compatLnSpc="1">
            <a:prstTxWarp prst="textNoShape">
              <a:avLst/>
            </a:prstTxWarp>
          </a:bodyPr>
          <a:lstStyle>
            <a:lvl1pPr algn="r" defTabSz="873927">
              <a:defRPr sz="1100" b="0"/>
            </a:lvl1pPr>
          </a:lstStyle>
          <a:p>
            <a:endParaRPr lang="it-IT"/>
          </a:p>
        </p:txBody>
      </p:sp>
      <p:sp>
        <p:nvSpPr>
          <p:cNvPr id="654340" name="Rectangle 4"/>
          <p:cNvSpPr>
            <a:spLocks noGrp="1" noChangeArrowheads="1"/>
          </p:cNvSpPr>
          <p:nvPr>
            <p:ph type="ftr" sz="quarter" idx="2"/>
          </p:nvPr>
        </p:nvSpPr>
        <p:spPr bwMode="auto">
          <a:xfrm>
            <a:off x="0" y="9429305"/>
            <a:ext cx="2890137" cy="495793"/>
          </a:xfrm>
          <a:prstGeom prst="rect">
            <a:avLst/>
          </a:prstGeom>
          <a:noFill/>
          <a:ln w="9525">
            <a:noFill/>
            <a:miter lim="800000"/>
            <a:headEnd/>
            <a:tailEnd/>
          </a:ln>
        </p:spPr>
        <p:txBody>
          <a:bodyPr vert="horz" wrap="square" lIns="87526" tIns="43764" rIns="87526" bIns="43764" numCol="1" anchor="b" anchorCtr="0" compatLnSpc="1">
            <a:prstTxWarp prst="textNoShape">
              <a:avLst/>
            </a:prstTxWarp>
          </a:bodyPr>
          <a:lstStyle>
            <a:lvl1pPr algn="l" defTabSz="873927">
              <a:defRPr sz="1100" b="0"/>
            </a:lvl1pPr>
          </a:lstStyle>
          <a:p>
            <a:endParaRPr lang="it-IT"/>
          </a:p>
        </p:txBody>
      </p:sp>
      <p:sp>
        <p:nvSpPr>
          <p:cNvPr id="654341" name="Rectangle 5"/>
          <p:cNvSpPr>
            <a:spLocks noGrp="1" noChangeArrowheads="1"/>
          </p:cNvSpPr>
          <p:nvPr>
            <p:ph type="sldNum" sz="quarter" idx="3"/>
          </p:nvPr>
        </p:nvSpPr>
        <p:spPr bwMode="auto">
          <a:xfrm>
            <a:off x="3777461" y="9429305"/>
            <a:ext cx="2890137" cy="495793"/>
          </a:xfrm>
          <a:prstGeom prst="rect">
            <a:avLst/>
          </a:prstGeom>
          <a:noFill/>
          <a:ln w="9525">
            <a:noFill/>
            <a:miter lim="800000"/>
            <a:headEnd/>
            <a:tailEnd/>
          </a:ln>
        </p:spPr>
        <p:txBody>
          <a:bodyPr vert="horz" wrap="square" lIns="87526" tIns="43764" rIns="87526" bIns="43764" numCol="1" anchor="b" anchorCtr="0" compatLnSpc="1">
            <a:prstTxWarp prst="textNoShape">
              <a:avLst/>
            </a:prstTxWarp>
          </a:bodyPr>
          <a:lstStyle>
            <a:lvl1pPr algn="r" defTabSz="873927">
              <a:defRPr sz="1100" b="0"/>
            </a:lvl1pPr>
          </a:lstStyle>
          <a:p>
            <a:fld id="{62F1695F-F56E-46CB-91F7-F394779A9F25}"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90137" cy="495793"/>
          </a:xfrm>
          <a:prstGeom prst="rect">
            <a:avLst/>
          </a:prstGeom>
          <a:noFill/>
          <a:ln w="9525">
            <a:noFill/>
            <a:miter lim="800000"/>
            <a:headEnd/>
            <a:tailEnd/>
          </a:ln>
        </p:spPr>
        <p:txBody>
          <a:bodyPr vert="horz" wrap="square" lIns="94808" tIns="47405" rIns="94808" bIns="47405" numCol="1" anchor="t" anchorCtr="0" compatLnSpc="1">
            <a:prstTxWarp prst="textNoShape">
              <a:avLst/>
            </a:prstTxWarp>
          </a:bodyPr>
          <a:lstStyle>
            <a:lvl1pPr algn="l" defTabSz="946881">
              <a:defRPr sz="1200" b="0"/>
            </a:lvl1pPr>
          </a:lstStyle>
          <a:p>
            <a:endParaRPr lang="it-IT"/>
          </a:p>
        </p:txBody>
      </p:sp>
      <p:sp>
        <p:nvSpPr>
          <p:cNvPr id="3075" name="Rectangle 3"/>
          <p:cNvSpPr>
            <a:spLocks noGrp="1" noChangeArrowheads="1"/>
          </p:cNvSpPr>
          <p:nvPr>
            <p:ph type="dt" idx="1"/>
          </p:nvPr>
        </p:nvSpPr>
        <p:spPr bwMode="auto">
          <a:xfrm>
            <a:off x="3777461" y="0"/>
            <a:ext cx="2890137" cy="495793"/>
          </a:xfrm>
          <a:prstGeom prst="rect">
            <a:avLst/>
          </a:prstGeom>
          <a:noFill/>
          <a:ln w="9525">
            <a:noFill/>
            <a:miter lim="800000"/>
            <a:headEnd/>
            <a:tailEnd/>
          </a:ln>
        </p:spPr>
        <p:txBody>
          <a:bodyPr vert="horz" wrap="square" lIns="94808" tIns="47405" rIns="94808" bIns="47405" numCol="1" anchor="t" anchorCtr="0" compatLnSpc="1">
            <a:prstTxWarp prst="textNoShape">
              <a:avLst/>
            </a:prstTxWarp>
          </a:bodyPr>
          <a:lstStyle>
            <a:lvl1pPr algn="r" defTabSz="946881">
              <a:defRPr sz="1200" b="0"/>
            </a:lvl1pPr>
          </a:lstStyle>
          <a:p>
            <a:endParaRPr lang="it-IT"/>
          </a:p>
        </p:txBody>
      </p:sp>
      <p:sp>
        <p:nvSpPr>
          <p:cNvPr id="18842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611" y="4714653"/>
            <a:ext cx="5335867" cy="4466756"/>
          </a:xfrm>
          <a:prstGeom prst="rect">
            <a:avLst/>
          </a:prstGeom>
          <a:noFill/>
          <a:ln w="9525">
            <a:noFill/>
            <a:miter lim="800000"/>
            <a:headEnd/>
            <a:tailEnd/>
          </a:ln>
        </p:spPr>
        <p:txBody>
          <a:bodyPr vert="horz" wrap="square" lIns="94808" tIns="47405" rIns="94808" bIns="4740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429305"/>
            <a:ext cx="2890137" cy="495793"/>
          </a:xfrm>
          <a:prstGeom prst="rect">
            <a:avLst/>
          </a:prstGeom>
          <a:noFill/>
          <a:ln w="9525">
            <a:noFill/>
            <a:miter lim="800000"/>
            <a:headEnd/>
            <a:tailEnd/>
          </a:ln>
        </p:spPr>
        <p:txBody>
          <a:bodyPr vert="horz" wrap="square" lIns="94808" tIns="47405" rIns="94808" bIns="47405" numCol="1" anchor="b" anchorCtr="0" compatLnSpc="1">
            <a:prstTxWarp prst="textNoShape">
              <a:avLst/>
            </a:prstTxWarp>
          </a:bodyPr>
          <a:lstStyle>
            <a:lvl1pPr algn="l" defTabSz="946881">
              <a:defRPr sz="1200" b="0"/>
            </a:lvl1pPr>
          </a:lstStyle>
          <a:p>
            <a:endParaRPr lang="it-IT"/>
          </a:p>
        </p:txBody>
      </p:sp>
      <p:sp>
        <p:nvSpPr>
          <p:cNvPr id="3079" name="Rectangle 7"/>
          <p:cNvSpPr>
            <a:spLocks noGrp="1" noChangeArrowheads="1"/>
          </p:cNvSpPr>
          <p:nvPr>
            <p:ph type="sldNum" sz="quarter" idx="5"/>
          </p:nvPr>
        </p:nvSpPr>
        <p:spPr bwMode="auto">
          <a:xfrm>
            <a:off x="3777461" y="9429305"/>
            <a:ext cx="2890137" cy="495793"/>
          </a:xfrm>
          <a:prstGeom prst="rect">
            <a:avLst/>
          </a:prstGeom>
          <a:noFill/>
          <a:ln w="9525">
            <a:noFill/>
            <a:miter lim="800000"/>
            <a:headEnd/>
            <a:tailEnd/>
          </a:ln>
        </p:spPr>
        <p:txBody>
          <a:bodyPr vert="horz" wrap="square" lIns="94808" tIns="47405" rIns="94808" bIns="47405" numCol="1" anchor="b" anchorCtr="0" compatLnSpc="1">
            <a:prstTxWarp prst="textNoShape">
              <a:avLst/>
            </a:prstTxWarp>
          </a:bodyPr>
          <a:lstStyle>
            <a:lvl1pPr algn="r" defTabSz="946881">
              <a:defRPr sz="1200" b="0"/>
            </a:lvl1pPr>
          </a:lstStyle>
          <a:p>
            <a:fld id="{D17E8834-4204-4AEE-B923-08802763F25F}"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855663" y="744538"/>
            <a:ext cx="4964112" cy="3724275"/>
          </a:xfrm>
          <a:ln/>
        </p:spPr>
      </p:sp>
      <p:sp>
        <p:nvSpPr>
          <p:cNvPr id="848899" name="Rectangle 3"/>
          <p:cNvSpPr>
            <a:spLocks noGrp="1" noChangeArrowheads="1"/>
          </p:cNvSpPr>
          <p:nvPr>
            <p:ph type="body" idx="1"/>
          </p:nvPr>
        </p:nvSpPr>
        <p:spPr>
          <a:xfrm>
            <a:off x="888814" y="4716193"/>
            <a:ext cx="4891460" cy="4465216"/>
          </a:xfrm>
        </p:spPr>
        <p:txBody>
          <a:bodyPr/>
          <a:lstStyle/>
          <a:p>
            <a:r>
              <a:rPr lang="en-US" sz="1300" b="1" dirty="0" smtClean="0">
                <a:latin typeface="Arial" pitchFamily="34" charset="0"/>
                <a:cs typeface="Arial" pitchFamily="34" charset="0"/>
              </a:rPr>
              <a:t>The Laboratories are</a:t>
            </a:r>
          </a:p>
          <a:p>
            <a:endParaRPr lang="en-US" sz="900" b="1" dirty="0" smtClean="0">
              <a:latin typeface="Arial" pitchFamily="34" charset="0"/>
              <a:cs typeface="Arial" pitchFamily="34" charset="0"/>
            </a:endParaRPr>
          </a:p>
          <a:p>
            <a:pPr lvl="1"/>
            <a:r>
              <a:rPr lang="en-US" sz="1300" b="1" dirty="0" smtClean="0">
                <a:latin typeface="Arial" pitchFamily="34" charset="0"/>
                <a:cs typeface="Arial" pitchFamily="34" charset="0"/>
              </a:rPr>
              <a:t>GROUPED IN </a:t>
            </a:r>
            <a:r>
              <a:rPr lang="en-US" sz="1300" b="1" dirty="0" smtClean="0">
                <a:effectLst>
                  <a:outerShdw blurRad="38100" dist="38100" dir="2700000" algn="tl">
                    <a:srgbClr val="C0C0C0"/>
                  </a:outerShdw>
                </a:effectLst>
                <a:latin typeface="Arial" pitchFamily="34" charset="0"/>
                <a:cs typeface="Arial" pitchFamily="34" charset="0"/>
              </a:rPr>
              <a:t>6 THEMATIC PLATFORMS</a:t>
            </a:r>
          </a:p>
          <a:p>
            <a:pPr lvl="1"/>
            <a:r>
              <a:rPr lang="en-US" sz="1300" b="1" dirty="0" smtClean="0">
                <a:latin typeface="Arial" pitchFamily="34" charset="0"/>
                <a:cs typeface="Arial" pitchFamily="34" charset="0"/>
              </a:rPr>
              <a:t>LOCATED IN </a:t>
            </a:r>
            <a:r>
              <a:rPr lang="en-US" sz="1300" b="1" dirty="0" smtClean="0">
                <a:effectLst>
                  <a:outerShdw blurRad="38100" dist="38100" dir="2700000" algn="tl">
                    <a:srgbClr val="C0C0C0"/>
                  </a:outerShdw>
                </a:effectLst>
                <a:latin typeface="Arial" pitchFamily="34" charset="0"/>
                <a:cs typeface="Arial" pitchFamily="34" charset="0"/>
              </a:rPr>
              <a:t>10  TECHNOPOLES</a:t>
            </a:r>
            <a:endParaRPr lang="en-US" sz="1300" dirty="0" smtClean="0">
              <a:effectLst>
                <a:outerShdw blurRad="38100" dist="38100" dir="2700000" algn="tl">
                  <a:srgbClr val="C0C0C0"/>
                </a:outerShdw>
              </a:effectLst>
              <a:latin typeface="Arial" pitchFamily="34" charset="0"/>
              <a:cs typeface="Arial" pitchFamily="34" charset="0"/>
            </a:endParaRPr>
          </a:p>
          <a:p>
            <a:pPr lvl="1"/>
            <a:endParaRPr lang="en-US" sz="1300" dirty="0" smtClean="0">
              <a:latin typeface="Arial" pitchFamily="34" charset="0"/>
              <a:cs typeface="Arial" pitchFamily="34" charset="0"/>
            </a:endParaRPr>
          </a:p>
          <a:p>
            <a:pPr lvl="1"/>
            <a:r>
              <a:rPr lang="en-US" sz="1300" dirty="0" smtClean="0">
                <a:latin typeface="Arial" pitchFamily="34" charset="0"/>
                <a:cs typeface="Arial" pitchFamily="34" charset="0"/>
              </a:rPr>
              <a:t>Two complementary visions</a:t>
            </a:r>
          </a:p>
          <a:p>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xfrm>
            <a:off x="855663" y="744538"/>
            <a:ext cx="4964112" cy="3724275"/>
          </a:xfrm>
          <a:ln/>
        </p:spPr>
      </p:sp>
      <p:sp>
        <p:nvSpPr>
          <p:cNvPr id="951299" name="Rectangle 3"/>
          <p:cNvSpPr>
            <a:spLocks noGrp="1" noChangeArrowheads="1"/>
          </p:cNvSpPr>
          <p:nvPr>
            <p:ph type="body" idx="1"/>
          </p:nvPr>
        </p:nvSpPr>
        <p:spPr>
          <a:xfrm>
            <a:off x="888814" y="4716193"/>
            <a:ext cx="4891460" cy="4465216"/>
          </a:xfrm>
        </p:spPr>
        <p:txBody>
          <a:bodyPr/>
          <a:lstStyle/>
          <a:p>
            <a:r>
              <a:rPr lang="en-US" sz="1300" b="1" dirty="0" smtClean="0">
                <a:latin typeface="Arial" pitchFamily="34" charset="0"/>
                <a:cs typeface="Arial" pitchFamily="34" charset="0"/>
              </a:rPr>
              <a:t>The Laboratories are</a:t>
            </a:r>
          </a:p>
          <a:p>
            <a:endParaRPr lang="en-US" sz="900" b="1" dirty="0" smtClean="0">
              <a:latin typeface="Arial" pitchFamily="34" charset="0"/>
              <a:cs typeface="Arial" pitchFamily="34" charset="0"/>
            </a:endParaRPr>
          </a:p>
          <a:p>
            <a:pPr lvl="1"/>
            <a:r>
              <a:rPr lang="en-US" sz="1300" b="1" dirty="0" smtClean="0">
                <a:latin typeface="Arial" pitchFamily="34" charset="0"/>
                <a:cs typeface="Arial" pitchFamily="34" charset="0"/>
              </a:rPr>
              <a:t>GROUPED IN </a:t>
            </a:r>
            <a:r>
              <a:rPr lang="en-US" sz="1300" b="1" dirty="0" smtClean="0">
                <a:effectLst>
                  <a:outerShdw blurRad="38100" dist="38100" dir="2700000" algn="tl">
                    <a:srgbClr val="C0C0C0"/>
                  </a:outerShdw>
                </a:effectLst>
                <a:latin typeface="Arial" pitchFamily="34" charset="0"/>
                <a:cs typeface="Arial" pitchFamily="34" charset="0"/>
              </a:rPr>
              <a:t>6 THEMATIC PLATFORMS</a:t>
            </a:r>
          </a:p>
          <a:p>
            <a:pPr lvl="1"/>
            <a:r>
              <a:rPr lang="en-US" sz="1300" b="1" dirty="0" smtClean="0">
                <a:latin typeface="Arial" pitchFamily="34" charset="0"/>
                <a:cs typeface="Arial" pitchFamily="34" charset="0"/>
              </a:rPr>
              <a:t>LOCATED IN </a:t>
            </a:r>
            <a:r>
              <a:rPr lang="en-US" sz="1300" b="1" dirty="0" smtClean="0">
                <a:effectLst>
                  <a:outerShdw blurRad="38100" dist="38100" dir="2700000" algn="tl">
                    <a:srgbClr val="C0C0C0"/>
                  </a:outerShdw>
                </a:effectLst>
                <a:latin typeface="Arial" pitchFamily="34" charset="0"/>
                <a:cs typeface="Arial" pitchFamily="34" charset="0"/>
              </a:rPr>
              <a:t>10  TECHNOPOLES</a:t>
            </a:r>
            <a:endParaRPr lang="en-US" sz="1300" dirty="0" smtClean="0">
              <a:effectLst>
                <a:outerShdw blurRad="38100" dist="38100" dir="2700000" algn="tl">
                  <a:srgbClr val="C0C0C0"/>
                </a:outerShdw>
              </a:effectLst>
              <a:latin typeface="Arial" pitchFamily="34" charset="0"/>
              <a:cs typeface="Arial" pitchFamily="34" charset="0"/>
            </a:endParaRPr>
          </a:p>
          <a:p>
            <a:pPr lvl="1"/>
            <a:endParaRPr lang="en-US" sz="1300" dirty="0" smtClean="0">
              <a:latin typeface="Arial" pitchFamily="34" charset="0"/>
              <a:cs typeface="Arial" pitchFamily="34" charset="0"/>
            </a:endParaRPr>
          </a:p>
          <a:p>
            <a:pPr lvl="1"/>
            <a:r>
              <a:rPr lang="en-US" sz="1300" dirty="0" smtClean="0">
                <a:latin typeface="Arial" pitchFamily="34" charset="0"/>
                <a:cs typeface="Arial" pitchFamily="34" charset="0"/>
              </a:rPr>
              <a:t>Two complementary visions</a:t>
            </a:r>
          </a:p>
          <a:p>
            <a:endParaRPr 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Rot="1" noChangeAspect="1" noChangeArrowheads="1" noTextEdit="1"/>
          </p:cNvSpPr>
          <p:nvPr>
            <p:ph type="sldImg"/>
          </p:nvPr>
        </p:nvSpPr>
        <p:spPr>
          <a:xfrm>
            <a:off x="854075" y="744538"/>
            <a:ext cx="4960938" cy="3722687"/>
          </a:xfrm>
          <a:ln/>
        </p:spPr>
      </p:sp>
      <p:sp>
        <p:nvSpPr>
          <p:cNvPr id="958467" name="Rectangle 3"/>
          <p:cNvSpPr>
            <a:spLocks noGrp="1" noChangeArrowheads="1"/>
          </p:cNvSpPr>
          <p:nvPr>
            <p:ph type="body" idx="1"/>
          </p:nvPr>
        </p:nvSpPr>
        <p:spPr/>
        <p:txBody>
          <a:bodyPr lIns="94821" tIns="47411" rIns="94821" bIns="47411"/>
          <a:lstStyle/>
          <a:p>
            <a:endParaRPr lang="it-IT"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xfrm>
            <a:off x="854075" y="744538"/>
            <a:ext cx="4960938" cy="3722687"/>
          </a:xfrm>
          <a:ln/>
        </p:spPr>
      </p:sp>
      <p:sp>
        <p:nvSpPr>
          <p:cNvPr id="855043" name="Rectangle 3"/>
          <p:cNvSpPr>
            <a:spLocks noGrp="1" noChangeArrowheads="1"/>
          </p:cNvSpPr>
          <p:nvPr>
            <p:ph type="body" idx="1"/>
          </p:nvPr>
        </p:nvSpPr>
        <p:spPr/>
        <p:txBody>
          <a:bodyPr/>
          <a:lstStyle/>
          <a:p>
            <a:r>
              <a:rPr lang="it-IT" smtClean="0">
                <a:latin typeface="Arial" pitchFamily="34" charset="0"/>
                <a:cs typeface="Arial" pitchFamily="34" charset="0"/>
              </a:rPr>
              <a:t>See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CE4B8038-A40D-4655-9064-EE862B9A51CB}" type="slidenum">
              <a:rPr lang="it-IT" sz="1200" b="0"/>
              <a:pPr algn="r" defTabSz="946881"/>
              <a:t>26</a:t>
            </a:fld>
            <a:endParaRPr lang="it-IT" sz="1200" b="0" dirty="0"/>
          </a:p>
        </p:txBody>
      </p:sp>
      <p:sp>
        <p:nvSpPr>
          <p:cNvPr id="985091" name="Rectangle 2"/>
          <p:cNvSpPr>
            <a:spLocks noGrp="1" noRot="1" noChangeAspect="1" noChangeArrowheads="1" noTextEdit="1"/>
          </p:cNvSpPr>
          <p:nvPr>
            <p:ph type="sldImg"/>
          </p:nvPr>
        </p:nvSpPr>
        <p:spPr>
          <a:xfrm>
            <a:off x="852488" y="742950"/>
            <a:ext cx="4964112" cy="3724275"/>
          </a:xfrm>
          <a:ln/>
        </p:spPr>
      </p:sp>
      <p:sp>
        <p:nvSpPr>
          <p:cNvPr id="985092" name="Rectangle 3"/>
          <p:cNvSpPr>
            <a:spLocks noGrp="1" noChangeArrowheads="1"/>
          </p:cNvSpPr>
          <p:nvPr>
            <p:ph type="body" idx="1"/>
          </p:nvPr>
        </p:nvSpPr>
        <p:spPr>
          <a:xfrm>
            <a:off x="666611" y="4716193"/>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DF8783D5-D9EB-4314-B146-4B011E275EB4}" type="slidenum">
              <a:rPr lang="it-IT" sz="1200" b="0"/>
              <a:pPr algn="r" defTabSz="946881"/>
              <a:t>27</a:t>
            </a:fld>
            <a:endParaRPr lang="it-IT" sz="1200" b="0" dirty="0"/>
          </a:p>
        </p:txBody>
      </p:sp>
      <p:sp>
        <p:nvSpPr>
          <p:cNvPr id="960515" name="Rectangle 2"/>
          <p:cNvSpPr>
            <a:spLocks noGrp="1" noRot="1" noChangeAspect="1" noChangeArrowheads="1" noTextEdit="1"/>
          </p:cNvSpPr>
          <p:nvPr>
            <p:ph type="sldImg"/>
          </p:nvPr>
        </p:nvSpPr>
        <p:spPr>
          <a:xfrm>
            <a:off x="855663" y="746125"/>
            <a:ext cx="4960937" cy="3721100"/>
          </a:xfrm>
          <a:ln/>
        </p:spPr>
      </p:sp>
      <p:sp>
        <p:nvSpPr>
          <p:cNvPr id="960516"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Rot="1" noChangeAspect="1" noChangeArrowheads="1" noTextEdit="1"/>
          </p:cNvSpPr>
          <p:nvPr>
            <p:ph type="sldImg"/>
          </p:nvPr>
        </p:nvSpPr>
        <p:spPr>
          <a:xfrm>
            <a:off x="854075" y="744538"/>
            <a:ext cx="4960938" cy="3722687"/>
          </a:xfrm>
          <a:ln/>
        </p:spPr>
      </p:sp>
      <p:sp>
        <p:nvSpPr>
          <p:cNvPr id="861187"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3962E325-5D54-4E5A-8490-893BA5FDD723}" type="slidenum">
              <a:rPr lang="it-IT" sz="1200" b="0"/>
              <a:pPr algn="r" defTabSz="946881"/>
              <a:t>29</a:t>
            </a:fld>
            <a:endParaRPr lang="it-IT" sz="1200" b="0" dirty="0"/>
          </a:p>
        </p:txBody>
      </p:sp>
      <p:sp>
        <p:nvSpPr>
          <p:cNvPr id="989187" name="Rectangle 2"/>
          <p:cNvSpPr>
            <a:spLocks noGrp="1" noRot="1" noChangeAspect="1" noChangeArrowheads="1" noTextEdit="1"/>
          </p:cNvSpPr>
          <p:nvPr>
            <p:ph type="sldImg"/>
          </p:nvPr>
        </p:nvSpPr>
        <p:spPr>
          <a:xfrm>
            <a:off x="857250" y="742950"/>
            <a:ext cx="4965700" cy="3725863"/>
          </a:xfrm>
          <a:ln/>
        </p:spPr>
      </p:sp>
      <p:sp>
        <p:nvSpPr>
          <p:cNvPr id="989188" name="Rectangle 3"/>
          <p:cNvSpPr>
            <a:spLocks noGrp="1" noChangeArrowheads="1"/>
          </p:cNvSpPr>
          <p:nvPr>
            <p:ph type="body" idx="1"/>
          </p:nvPr>
        </p:nvSpPr>
        <p:spPr>
          <a:xfrm>
            <a:off x="890306" y="4717732"/>
            <a:ext cx="4888477" cy="4465216"/>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CB95A377-F66B-4BD8-ACA0-2FE75B10EA66}" type="slidenum">
              <a:rPr lang="it-IT" sz="1200" b="0"/>
              <a:pPr algn="r" defTabSz="946881"/>
              <a:t>30</a:t>
            </a:fld>
            <a:endParaRPr lang="it-IT" sz="1200" b="0" dirty="0"/>
          </a:p>
        </p:txBody>
      </p:sp>
      <p:sp>
        <p:nvSpPr>
          <p:cNvPr id="962563" name="Rectangle 2"/>
          <p:cNvSpPr>
            <a:spLocks noGrp="1" noRot="1" noChangeAspect="1" noChangeArrowheads="1" noTextEdit="1"/>
          </p:cNvSpPr>
          <p:nvPr>
            <p:ph type="sldImg"/>
          </p:nvPr>
        </p:nvSpPr>
        <p:spPr>
          <a:xfrm>
            <a:off x="855663" y="746125"/>
            <a:ext cx="4960937" cy="3721100"/>
          </a:xfrm>
          <a:ln/>
        </p:spPr>
      </p:sp>
      <p:sp>
        <p:nvSpPr>
          <p:cNvPr id="962564"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Rot="1" noChangeAspect="1" noChangeArrowheads="1" noTextEdit="1"/>
          </p:cNvSpPr>
          <p:nvPr>
            <p:ph type="sldImg"/>
          </p:nvPr>
        </p:nvSpPr>
        <p:spPr>
          <a:xfrm>
            <a:off x="854075" y="744538"/>
            <a:ext cx="4960938" cy="3722687"/>
          </a:xfrm>
          <a:ln/>
        </p:spPr>
      </p:sp>
      <p:sp>
        <p:nvSpPr>
          <p:cNvPr id="867331"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5D98D2-1E6D-49A2-8262-789205E60621}" type="slidenum">
              <a:rPr lang="it-IT" smtClean="0">
                <a:solidFill>
                  <a:prstClr val="black"/>
                </a:solidFill>
              </a:rPr>
              <a:pPr/>
              <a:t>5</a:t>
            </a:fld>
            <a:endParaRPr lang="it-IT" smtClean="0">
              <a:solidFill>
                <a:prstClr val="black"/>
              </a:solidFill>
            </a:endParaRPr>
          </a:p>
        </p:txBody>
      </p:sp>
      <p:sp>
        <p:nvSpPr>
          <p:cNvPr id="56323" name="Text Box 1"/>
          <p:cNvSpPr txBox="1">
            <a:spLocks noChangeArrowheads="1"/>
          </p:cNvSpPr>
          <p:nvPr/>
        </p:nvSpPr>
        <p:spPr bwMode="auto">
          <a:xfrm>
            <a:off x="3778252" y="9429016"/>
            <a:ext cx="2890838" cy="496009"/>
          </a:xfrm>
          <a:prstGeom prst="rect">
            <a:avLst/>
          </a:prstGeom>
          <a:noFill/>
          <a:ln w="9525">
            <a:noFill/>
            <a:round/>
            <a:headEnd/>
            <a:tailEnd/>
          </a:ln>
        </p:spPr>
        <p:txBody>
          <a:bodyPr lIns="89813" tIns="44907" rIns="89813" bIns="44907" anchor="b"/>
          <a:lstStyle/>
          <a:p>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fld id="{ED09A9FC-6499-413B-AA2B-0DA6BEB8F8AB}" type="slidenum">
              <a:rPr lang="it-IT" sz="1200">
                <a:solidFill>
                  <a:srgbClr val="000000"/>
                </a:solidFill>
                <a:latin typeface="Arial" charset="0"/>
                <a:cs typeface="Arial" charset="0"/>
              </a:rPr>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t>5</a:t>
            </a:fld>
            <a:endParaRPr lang="it-IT" sz="1200" dirty="0">
              <a:solidFill>
                <a:srgbClr val="000000"/>
              </a:solidFill>
              <a:latin typeface="Arial" charset="0"/>
              <a:cs typeface="Arial" charset="0"/>
            </a:endParaRPr>
          </a:p>
        </p:txBody>
      </p:sp>
      <p:sp>
        <p:nvSpPr>
          <p:cNvPr id="56324" name="Text Box 2"/>
          <p:cNvSpPr txBox="1">
            <a:spLocks noChangeArrowheads="1"/>
          </p:cNvSpPr>
          <p:nvPr/>
        </p:nvSpPr>
        <p:spPr bwMode="auto">
          <a:xfrm>
            <a:off x="3778252" y="9429016"/>
            <a:ext cx="2890838" cy="496009"/>
          </a:xfrm>
          <a:prstGeom prst="rect">
            <a:avLst/>
          </a:prstGeom>
          <a:noFill/>
          <a:ln w="9525">
            <a:noFill/>
            <a:round/>
            <a:headEnd/>
            <a:tailEnd/>
          </a:ln>
        </p:spPr>
        <p:txBody>
          <a:bodyPr lIns="89813" tIns="44907" rIns="89813" bIns="44907" anchor="b"/>
          <a:lstStyle/>
          <a:p>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fld id="{5A2D136C-F81A-48D1-A001-3B7DFF79F359}" type="slidenum">
              <a:rPr lang="it-IT" sz="1200">
                <a:solidFill>
                  <a:srgbClr val="000000"/>
                </a:solidFill>
                <a:latin typeface="Arial" charset="0"/>
                <a:cs typeface="Arial" charset="0"/>
              </a:rPr>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t>5</a:t>
            </a:fld>
            <a:endParaRPr lang="it-IT" sz="1200" dirty="0">
              <a:solidFill>
                <a:srgbClr val="000000"/>
              </a:solidFill>
              <a:latin typeface="Arial" charset="0"/>
              <a:cs typeface="Arial" charset="0"/>
            </a:endParaRPr>
          </a:p>
        </p:txBody>
      </p:sp>
      <p:sp>
        <p:nvSpPr>
          <p:cNvPr id="56325" name="Rectangle 3"/>
          <p:cNvSpPr>
            <a:spLocks noGrp="1" noRot="1" noChangeAspect="1" noChangeArrowheads="1" noTextEdit="1"/>
          </p:cNvSpPr>
          <p:nvPr>
            <p:ph type="sldImg"/>
          </p:nvPr>
        </p:nvSpPr>
        <p:spPr>
          <a:xfrm>
            <a:off x="855663" y="746125"/>
            <a:ext cx="4960937" cy="3722688"/>
          </a:xfrm>
          <a:solidFill>
            <a:srgbClr val="FFFFFF"/>
          </a:solidFill>
          <a:ln/>
        </p:spPr>
      </p:sp>
      <p:sp>
        <p:nvSpPr>
          <p:cNvPr id="56326" name="Text Box 4"/>
          <p:cNvSpPr>
            <a:spLocks noGrp="1" noChangeArrowheads="1"/>
          </p:cNvSpPr>
          <p:nvPr>
            <p:ph type="body" idx="1"/>
          </p:nvPr>
        </p:nvSpPr>
        <p:spPr>
          <a:xfrm>
            <a:off x="666752" y="4716124"/>
            <a:ext cx="5337175" cy="4464078"/>
          </a:xfrm>
          <a:noFill/>
          <a:ln/>
        </p:spPr>
        <p:txBody>
          <a:bodyPr/>
          <a:lstStyle/>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r>
              <a:rPr lang="it-IT" b="1" dirty="0" smtClean="0"/>
              <a:t>Inserire dati “promozionali” della Regione... che la vendano bene</a:t>
            </a:r>
          </a:p>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endParaRPr lang="it-IT"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D2324390-AAFE-414D-A54C-AB761CEBD4B9}" type="slidenum">
              <a:rPr lang="it-IT" sz="1200" b="0"/>
              <a:pPr algn="r" defTabSz="946881"/>
              <a:t>32</a:t>
            </a:fld>
            <a:endParaRPr lang="it-IT" sz="1200" b="0" dirty="0"/>
          </a:p>
        </p:txBody>
      </p:sp>
      <p:sp>
        <p:nvSpPr>
          <p:cNvPr id="987139" name="Rectangle 2"/>
          <p:cNvSpPr>
            <a:spLocks noGrp="1" noRot="1" noChangeAspect="1" noChangeArrowheads="1" noTextEdit="1"/>
          </p:cNvSpPr>
          <p:nvPr>
            <p:ph type="sldImg"/>
          </p:nvPr>
        </p:nvSpPr>
        <p:spPr>
          <a:xfrm>
            <a:off x="852488" y="742950"/>
            <a:ext cx="4964112" cy="3724275"/>
          </a:xfrm>
          <a:ln/>
        </p:spPr>
      </p:sp>
      <p:sp>
        <p:nvSpPr>
          <p:cNvPr id="987140" name="Rectangle 3"/>
          <p:cNvSpPr>
            <a:spLocks noGrp="1" noChangeArrowheads="1"/>
          </p:cNvSpPr>
          <p:nvPr>
            <p:ph type="body" idx="1"/>
          </p:nvPr>
        </p:nvSpPr>
        <p:spPr>
          <a:xfrm>
            <a:off x="666611" y="4716193"/>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5F941CDD-FA13-4285-BCFF-44FC4680802B}" type="slidenum">
              <a:rPr lang="it-IT" sz="1200" b="0"/>
              <a:pPr algn="r" defTabSz="946881"/>
              <a:t>33</a:t>
            </a:fld>
            <a:endParaRPr lang="it-IT" sz="1200" b="0" dirty="0"/>
          </a:p>
        </p:txBody>
      </p:sp>
      <p:sp>
        <p:nvSpPr>
          <p:cNvPr id="964611" name="Rectangle 2"/>
          <p:cNvSpPr>
            <a:spLocks noGrp="1" noRot="1" noChangeAspect="1" noChangeArrowheads="1" noTextEdit="1"/>
          </p:cNvSpPr>
          <p:nvPr>
            <p:ph type="sldImg"/>
          </p:nvPr>
        </p:nvSpPr>
        <p:spPr>
          <a:xfrm>
            <a:off x="855663" y="746125"/>
            <a:ext cx="4960937" cy="3721100"/>
          </a:xfrm>
          <a:ln/>
        </p:spPr>
      </p:sp>
      <p:sp>
        <p:nvSpPr>
          <p:cNvPr id="964612"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xfrm>
            <a:off x="854075" y="744538"/>
            <a:ext cx="4960938" cy="3722687"/>
          </a:xfrm>
          <a:ln/>
        </p:spPr>
      </p:sp>
      <p:sp>
        <p:nvSpPr>
          <p:cNvPr id="873475"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Rot="1" noChangeAspect="1" noChangeArrowheads="1" noTextEdit="1"/>
          </p:cNvSpPr>
          <p:nvPr>
            <p:ph type="sldImg"/>
          </p:nvPr>
        </p:nvSpPr>
        <p:spPr>
          <a:xfrm>
            <a:off x="854075" y="744538"/>
            <a:ext cx="4960938" cy="3722687"/>
          </a:xfrm>
          <a:ln/>
        </p:spPr>
      </p:sp>
      <p:sp>
        <p:nvSpPr>
          <p:cNvPr id="1190915"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xfrm>
            <a:off x="854075" y="744538"/>
            <a:ext cx="4960938" cy="3722687"/>
          </a:xfrm>
          <a:ln/>
        </p:spPr>
      </p:sp>
      <p:sp>
        <p:nvSpPr>
          <p:cNvPr id="877571" name="Rectangle 3"/>
          <p:cNvSpPr>
            <a:spLocks noGrp="1" noChangeArrowheads="1"/>
          </p:cNvSpPr>
          <p:nvPr>
            <p:ph type="body" idx="1"/>
          </p:nvPr>
        </p:nvSpPr>
        <p:spPr>
          <a:xfrm>
            <a:off x="666611" y="4716193"/>
            <a:ext cx="533586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ABBE27C2-E275-4781-9FA3-BA57E19ACD00}" type="slidenum">
              <a:rPr lang="it-IT" sz="1200" b="0"/>
              <a:pPr algn="r" defTabSz="946881"/>
              <a:t>39</a:t>
            </a:fld>
            <a:endParaRPr lang="it-IT" sz="1200" b="0" dirty="0"/>
          </a:p>
        </p:txBody>
      </p:sp>
      <p:sp>
        <p:nvSpPr>
          <p:cNvPr id="966659" name="Rectangle 2"/>
          <p:cNvSpPr>
            <a:spLocks noGrp="1" noRot="1" noChangeAspect="1" noChangeArrowheads="1" noTextEdit="1"/>
          </p:cNvSpPr>
          <p:nvPr>
            <p:ph type="sldImg"/>
          </p:nvPr>
        </p:nvSpPr>
        <p:spPr>
          <a:xfrm>
            <a:off x="855663" y="746125"/>
            <a:ext cx="4960937" cy="3721100"/>
          </a:xfrm>
          <a:ln/>
        </p:spPr>
      </p:sp>
      <p:sp>
        <p:nvSpPr>
          <p:cNvPr id="966660"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xfrm>
            <a:off x="854075" y="744538"/>
            <a:ext cx="4960938" cy="3722687"/>
          </a:xfrm>
          <a:ln/>
        </p:spPr>
      </p:sp>
      <p:sp>
        <p:nvSpPr>
          <p:cNvPr id="879619"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C53E8CF1-9F61-494F-BB24-0B57AA11A1AA}" type="slidenum">
              <a:rPr lang="it-IT" sz="1200" b="0"/>
              <a:pPr algn="r" defTabSz="946881"/>
              <a:t>41</a:t>
            </a:fld>
            <a:endParaRPr lang="it-IT" sz="1200" b="0" dirty="0"/>
          </a:p>
        </p:txBody>
      </p:sp>
      <p:sp>
        <p:nvSpPr>
          <p:cNvPr id="983043" name="Rectangle 2"/>
          <p:cNvSpPr>
            <a:spLocks noGrp="1" noRot="1" noChangeAspect="1" noChangeArrowheads="1" noTextEdit="1"/>
          </p:cNvSpPr>
          <p:nvPr>
            <p:ph type="sldImg"/>
          </p:nvPr>
        </p:nvSpPr>
        <p:spPr>
          <a:xfrm>
            <a:off x="852488" y="742950"/>
            <a:ext cx="4964112" cy="3724275"/>
          </a:xfrm>
          <a:ln/>
        </p:spPr>
      </p:sp>
      <p:sp>
        <p:nvSpPr>
          <p:cNvPr id="983044" name="Rectangle 3"/>
          <p:cNvSpPr>
            <a:spLocks noGrp="1" noChangeArrowheads="1"/>
          </p:cNvSpPr>
          <p:nvPr>
            <p:ph type="body" idx="1"/>
          </p:nvPr>
        </p:nvSpPr>
        <p:spPr>
          <a:xfrm>
            <a:off x="666611" y="4716193"/>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C28CD5A-EEE1-4111-9F0B-260FD697CF2B}" type="slidenum">
              <a:rPr lang="it-IT" smtClean="0">
                <a:solidFill>
                  <a:prstClr val="black"/>
                </a:solidFill>
              </a:rPr>
              <a:pPr/>
              <a:t>7</a:t>
            </a:fld>
            <a:endParaRPr lang="it-IT" smtClean="0">
              <a:solidFill>
                <a:prstClr val="black"/>
              </a:solidFill>
            </a:endParaRPr>
          </a:p>
        </p:txBody>
      </p:sp>
      <p:sp>
        <p:nvSpPr>
          <p:cNvPr id="57347" name="Text Box 1"/>
          <p:cNvSpPr txBox="1">
            <a:spLocks noChangeArrowheads="1"/>
          </p:cNvSpPr>
          <p:nvPr/>
        </p:nvSpPr>
        <p:spPr bwMode="auto">
          <a:xfrm>
            <a:off x="3778252" y="9429016"/>
            <a:ext cx="2890838" cy="496009"/>
          </a:xfrm>
          <a:prstGeom prst="rect">
            <a:avLst/>
          </a:prstGeom>
          <a:noFill/>
          <a:ln w="9525">
            <a:noFill/>
            <a:round/>
            <a:headEnd/>
            <a:tailEnd/>
          </a:ln>
        </p:spPr>
        <p:txBody>
          <a:bodyPr lIns="89813" tIns="44907" rIns="89813" bIns="44907" anchor="b"/>
          <a:lstStyle/>
          <a:p>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fld id="{C82F79E1-AB2F-478C-B113-83C1A4D42707}" type="slidenum">
              <a:rPr lang="it-IT" sz="1200">
                <a:solidFill>
                  <a:srgbClr val="000000"/>
                </a:solidFill>
                <a:latin typeface="Arial" charset="0"/>
                <a:cs typeface="Arial" charset="0"/>
              </a:rPr>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t>7</a:t>
            </a:fld>
            <a:endParaRPr lang="it-IT" sz="1200" dirty="0">
              <a:solidFill>
                <a:srgbClr val="000000"/>
              </a:solidFill>
              <a:latin typeface="Arial" charset="0"/>
              <a:cs typeface="Arial" charset="0"/>
            </a:endParaRPr>
          </a:p>
        </p:txBody>
      </p:sp>
      <p:sp>
        <p:nvSpPr>
          <p:cNvPr id="57348" name="Text Box 2"/>
          <p:cNvSpPr txBox="1">
            <a:spLocks noChangeArrowheads="1"/>
          </p:cNvSpPr>
          <p:nvPr/>
        </p:nvSpPr>
        <p:spPr bwMode="auto">
          <a:xfrm>
            <a:off x="3778252" y="9429016"/>
            <a:ext cx="2890838" cy="496009"/>
          </a:xfrm>
          <a:prstGeom prst="rect">
            <a:avLst/>
          </a:prstGeom>
          <a:noFill/>
          <a:ln w="9525">
            <a:noFill/>
            <a:round/>
            <a:headEnd/>
            <a:tailEnd/>
          </a:ln>
        </p:spPr>
        <p:txBody>
          <a:bodyPr lIns="89813" tIns="44907" rIns="89813" bIns="44907" anchor="b"/>
          <a:lstStyle/>
          <a:p>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fld id="{F59E8637-D638-45ED-A7D5-2B7AEE577DB8}" type="slidenum">
              <a:rPr lang="it-IT" sz="1200">
                <a:solidFill>
                  <a:srgbClr val="000000"/>
                </a:solidFill>
                <a:latin typeface="Arial" charset="0"/>
                <a:cs typeface="Arial" charset="0"/>
              </a:rPr>
              <a:pPr algn="r">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t>7</a:t>
            </a:fld>
            <a:endParaRPr lang="it-IT" sz="1200" dirty="0">
              <a:solidFill>
                <a:srgbClr val="000000"/>
              </a:solidFill>
              <a:latin typeface="Arial" charset="0"/>
              <a:cs typeface="Arial" charset="0"/>
            </a:endParaRPr>
          </a:p>
        </p:txBody>
      </p:sp>
      <p:sp>
        <p:nvSpPr>
          <p:cNvPr id="57349" name="Rectangle 3"/>
          <p:cNvSpPr>
            <a:spLocks noGrp="1" noRot="1" noChangeAspect="1" noChangeArrowheads="1" noTextEdit="1"/>
          </p:cNvSpPr>
          <p:nvPr>
            <p:ph type="sldImg"/>
          </p:nvPr>
        </p:nvSpPr>
        <p:spPr>
          <a:xfrm>
            <a:off x="855663" y="746125"/>
            <a:ext cx="4960937" cy="3722688"/>
          </a:xfrm>
          <a:solidFill>
            <a:srgbClr val="FFFFFF"/>
          </a:solidFill>
          <a:ln/>
        </p:spPr>
      </p:sp>
      <p:sp>
        <p:nvSpPr>
          <p:cNvPr id="57350" name="Text Box 4"/>
          <p:cNvSpPr>
            <a:spLocks noGrp="1" noChangeArrowheads="1"/>
          </p:cNvSpPr>
          <p:nvPr>
            <p:ph type="body" idx="1"/>
          </p:nvPr>
        </p:nvSpPr>
        <p:spPr>
          <a:xfrm>
            <a:off x="666752" y="4716124"/>
            <a:ext cx="5337175" cy="4464078"/>
          </a:xfrm>
          <a:noFill/>
          <a:ln/>
        </p:spPr>
        <p:txBody>
          <a:bodyPr/>
          <a:lstStyle/>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r>
              <a:rPr lang="it-IT" b="1" dirty="0" smtClean="0"/>
              <a:t>SCRIVERE</a:t>
            </a:r>
            <a:r>
              <a:rPr lang="it-IT" b="1" baseline="0" dirty="0" smtClean="0"/>
              <a:t> NOTA SUGLI AMBITI IN CUI I CENTRI </a:t>
            </a:r>
            <a:r>
              <a:rPr lang="it-IT" b="1" baseline="0" dirty="0" err="1" smtClean="0"/>
              <a:t>DI</a:t>
            </a:r>
            <a:r>
              <a:rPr lang="it-IT" b="1" baseline="0" dirty="0" smtClean="0"/>
              <a:t> RICERCA/</a:t>
            </a:r>
            <a:r>
              <a:rPr lang="it-IT" b="1" baseline="0" dirty="0" err="1" smtClean="0"/>
              <a:t>UNVIERSITà</a:t>
            </a:r>
            <a:r>
              <a:rPr lang="it-IT" b="1" baseline="0" dirty="0" smtClean="0"/>
              <a:t> ESPRIMONO INDISCUSSE ECCELENZE</a:t>
            </a:r>
          </a:p>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r>
              <a:rPr lang="it-IT" b="1" baseline="0" dirty="0" smtClean="0"/>
              <a:t>SI Può TOGLIERE IL RIQUADRO ALLA TORTA?</a:t>
            </a:r>
            <a:endParaRPr lang="it-IT"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B71D1924-61EA-4E5A-89A6-043723883453}" type="slidenum">
              <a:rPr lang="it-IT" sz="1200" b="0"/>
              <a:pPr algn="r" defTabSz="946881"/>
              <a:t>42</a:t>
            </a:fld>
            <a:endParaRPr lang="it-IT" sz="1200" b="0" dirty="0"/>
          </a:p>
        </p:txBody>
      </p:sp>
      <p:sp>
        <p:nvSpPr>
          <p:cNvPr id="968707" name="Rectangle 2"/>
          <p:cNvSpPr>
            <a:spLocks noGrp="1" noRot="1" noChangeAspect="1" noChangeArrowheads="1" noTextEdit="1"/>
          </p:cNvSpPr>
          <p:nvPr>
            <p:ph type="sldImg"/>
          </p:nvPr>
        </p:nvSpPr>
        <p:spPr>
          <a:xfrm>
            <a:off x="855663" y="746125"/>
            <a:ext cx="4960937" cy="3721100"/>
          </a:xfrm>
          <a:ln/>
        </p:spPr>
      </p:sp>
      <p:sp>
        <p:nvSpPr>
          <p:cNvPr id="968708"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spect="1" noChangeArrowheads="1" noTextEdit="1"/>
          </p:cNvSpPr>
          <p:nvPr>
            <p:ph type="sldImg"/>
          </p:nvPr>
        </p:nvSpPr>
        <p:spPr>
          <a:xfrm>
            <a:off x="854075" y="744538"/>
            <a:ext cx="4960938" cy="3722687"/>
          </a:xfrm>
          <a:ln/>
        </p:spPr>
      </p:sp>
      <p:sp>
        <p:nvSpPr>
          <p:cNvPr id="885763"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BE51B534-823D-42A1-8350-C096CEA3D288}" type="slidenum">
              <a:rPr lang="it-IT" sz="1200" b="0"/>
              <a:pPr algn="r" defTabSz="946881"/>
              <a:t>44</a:t>
            </a:fld>
            <a:endParaRPr lang="it-IT" sz="1200" b="0" dirty="0"/>
          </a:p>
        </p:txBody>
      </p:sp>
      <p:sp>
        <p:nvSpPr>
          <p:cNvPr id="991235" name="Rectangle 2"/>
          <p:cNvSpPr>
            <a:spLocks noGrp="1" noRot="1" noChangeAspect="1" noChangeArrowheads="1" noTextEdit="1"/>
          </p:cNvSpPr>
          <p:nvPr>
            <p:ph type="sldImg"/>
          </p:nvPr>
        </p:nvSpPr>
        <p:spPr>
          <a:xfrm>
            <a:off x="852488" y="742950"/>
            <a:ext cx="4964112" cy="3724275"/>
          </a:xfrm>
          <a:ln/>
        </p:spPr>
      </p:sp>
      <p:sp>
        <p:nvSpPr>
          <p:cNvPr id="991236" name="Rectangle 3"/>
          <p:cNvSpPr>
            <a:spLocks noGrp="1" noChangeArrowheads="1"/>
          </p:cNvSpPr>
          <p:nvPr>
            <p:ph type="body" idx="1"/>
          </p:nvPr>
        </p:nvSpPr>
        <p:spPr>
          <a:xfrm>
            <a:off x="666611" y="4716193"/>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08" tIns="47405" rIns="94808" bIns="47405" anchor="b"/>
          <a:lstStyle/>
          <a:p>
            <a:pPr algn="r" defTabSz="946881"/>
            <a:fld id="{6225AD88-890D-4C46-87E1-5CA8D3A25D64}" type="slidenum">
              <a:rPr lang="it-IT" sz="1200" b="0"/>
              <a:pPr algn="r" defTabSz="946881"/>
              <a:t>45</a:t>
            </a:fld>
            <a:endParaRPr lang="it-IT" sz="1200" b="0" dirty="0"/>
          </a:p>
        </p:txBody>
      </p:sp>
      <p:sp>
        <p:nvSpPr>
          <p:cNvPr id="970755" name="Rectangle 2"/>
          <p:cNvSpPr>
            <a:spLocks noGrp="1" noRot="1" noChangeAspect="1" noChangeArrowheads="1" noTextEdit="1"/>
          </p:cNvSpPr>
          <p:nvPr>
            <p:ph type="sldImg"/>
          </p:nvPr>
        </p:nvSpPr>
        <p:spPr>
          <a:xfrm>
            <a:off x="855663" y="746125"/>
            <a:ext cx="4960937" cy="3721100"/>
          </a:xfrm>
          <a:ln/>
        </p:spPr>
      </p:sp>
      <p:sp>
        <p:nvSpPr>
          <p:cNvPr id="970756" name="Rectangle 3"/>
          <p:cNvSpPr>
            <a:spLocks noGrp="1" noChangeArrowheads="1"/>
          </p:cNvSpPr>
          <p:nvPr>
            <p:ph type="body" idx="1"/>
          </p:nvPr>
        </p:nvSpPr>
        <p:spPr>
          <a:xfrm>
            <a:off x="666611" y="4713114"/>
            <a:ext cx="5335867" cy="4466755"/>
          </a:xfrm>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Rot="1" noChangeAspect="1" noChangeArrowheads="1" noTextEdit="1"/>
          </p:cNvSpPr>
          <p:nvPr>
            <p:ph type="sldImg"/>
          </p:nvPr>
        </p:nvSpPr>
        <p:spPr>
          <a:xfrm>
            <a:off x="858838" y="746125"/>
            <a:ext cx="4960937" cy="3722688"/>
          </a:xfrm>
          <a:ln/>
        </p:spPr>
      </p:sp>
      <p:sp>
        <p:nvSpPr>
          <p:cNvPr id="1303555"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noTextEdit="1"/>
          </p:cNvSpPr>
          <p:nvPr>
            <p:ph type="sldImg"/>
          </p:nvPr>
        </p:nvSpPr>
        <p:spPr>
          <a:xfrm>
            <a:off x="854075" y="744538"/>
            <a:ext cx="4960938" cy="3722687"/>
          </a:xfrm>
          <a:ln/>
        </p:spPr>
      </p:sp>
      <p:sp>
        <p:nvSpPr>
          <p:cNvPr id="920579" name="Rectangle 3"/>
          <p:cNvSpPr>
            <a:spLocks noGrp="1" noChangeArrowheads="1"/>
          </p:cNvSpPr>
          <p:nvPr>
            <p:ph type="body" idx="1"/>
          </p:nvPr>
        </p:nvSpPr>
        <p:spPr/>
        <p:txBody>
          <a:bodyPr/>
          <a:lstStyle/>
          <a:p>
            <a:r>
              <a:rPr lang="en-US" smtClean="0">
                <a:latin typeface="Arial" pitchFamily="34" charset="0"/>
                <a:cs typeface="Arial" pitchFamily="34" charset="0"/>
              </a:rPr>
              <a:t>In the platform governance there is a balanced contribution of pth achademicor reserach component as well as industrial expert chosen by the entrepreneurial  associations</a:t>
            </a:r>
          </a:p>
          <a:p>
            <a:endParaRPr lang="en-US" smtClean="0">
              <a:latin typeface="Arial" pitchFamily="34" charset="0"/>
              <a:cs typeface="Arial" pitchFamily="34" charset="0"/>
            </a:endParaRPr>
          </a:p>
          <a:p>
            <a:r>
              <a:rPr lang="en-US" smtClean="0">
                <a:latin typeface="Arial" pitchFamily="34" charset="0"/>
                <a:cs typeface="Arial" pitchFamily="34" charset="0"/>
              </a:rPr>
              <a:t>Aster is providing   coordination and support to operation , </a:t>
            </a:r>
          </a:p>
          <a:p>
            <a:endParaRPr lang="en-US" smtClean="0">
              <a:latin typeface="Arial" pitchFamily="34" charset="0"/>
              <a:cs typeface="Arial" pitchFamily="34" charset="0"/>
            </a:endParaRPr>
          </a:p>
          <a:p>
            <a:r>
              <a:rPr lang="en-US" smtClean="0">
                <a:latin typeface="Arial" pitchFamily="34" charset="0"/>
                <a:cs typeface="Arial" pitchFamily="34" charset="0"/>
              </a:rPr>
              <a:t>Additional contribution is more and more delivered by private Innovation center available in the region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4075" y="746125"/>
            <a:ext cx="4960938" cy="3722688"/>
          </a:xfrm>
          <a:ln/>
        </p:spPr>
      </p:sp>
      <p:sp>
        <p:nvSpPr>
          <p:cNvPr id="145410" name="Rectangle 3"/>
          <p:cNvSpPr>
            <a:spLocks noGrp="1" noChangeArrowheads="1"/>
          </p:cNvSpPr>
          <p:nvPr>
            <p:ph type="body" idx="1"/>
          </p:nvPr>
        </p:nvSpPr>
        <p:spPr>
          <a:ln/>
        </p:spPr>
        <p:txBody>
          <a:bodyPr lIns="94868" tIns="47435" rIns="94868" bIns="47435"/>
          <a:lstStyle/>
          <a:p>
            <a:pPr marL="218970" indent="-218970">
              <a:defRPr/>
            </a:pPr>
            <a:r>
              <a:rPr lang="en-US" dirty="0" smtClean="0"/>
              <a:t>To identify the enterprises </a:t>
            </a:r>
            <a:r>
              <a:rPr lang="en-US" b="1" dirty="0" smtClean="0"/>
              <a:t>research demand</a:t>
            </a:r>
            <a:endParaRPr lang="en-US" dirty="0" smtClean="0"/>
          </a:p>
          <a:p>
            <a:pPr marL="218970" indent="-218970">
              <a:defRPr/>
            </a:pPr>
            <a:r>
              <a:rPr lang="en-US" dirty="0" smtClean="0"/>
              <a:t>To identify and promote a new tool to facilitate SME to get the right research support  </a:t>
            </a:r>
          </a:p>
          <a:p>
            <a:pPr marL="218970" indent="-218970">
              <a:defRPr/>
            </a:pPr>
            <a:r>
              <a:rPr lang="en-US" dirty="0" smtClean="0"/>
              <a:t>To match demand and research offer increasing the productive systems </a:t>
            </a:r>
            <a:r>
              <a:rPr lang="en-US" b="1" dirty="0" smtClean="0"/>
              <a:t>alliance with regional research and innovation</a:t>
            </a:r>
            <a:r>
              <a:rPr lang="en-US" dirty="0" smtClean="0"/>
              <a:t>.</a:t>
            </a:r>
            <a:br>
              <a:rPr lang="en-US" dirty="0" smtClean="0"/>
            </a:br>
            <a:r>
              <a:rPr lang="en-US" dirty="0" smtClean="0"/>
              <a:t>To develop an</a:t>
            </a:r>
            <a:r>
              <a:rPr lang="en-US" b="1" dirty="0" smtClean="0"/>
              <a:t> “OPEN INNOVATION“ </a:t>
            </a:r>
            <a:r>
              <a:rPr lang="en-US" dirty="0" smtClean="0"/>
              <a:t>business model</a:t>
            </a:r>
            <a:r>
              <a:rPr lang="en-US" b="1" dirty="0" smtClean="0"/>
              <a:t/>
            </a:r>
            <a:br>
              <a:rPr lang="en-US" b="1" dirty="0" smtClean="0"/>
            </a:br>
            <a:r>
              <a:rPr lang="en-US" dirty="0" smtClean="0"/>
              <a:t>To foster the development of new </a:t>
            </a:r>
            <a:r>
              <a:rPr lang="en-US" b="1" dirty="0" smtClean="0"/>
              <a:t>highly knowledge-based productive systems  </a:t>
            </a:r>
            <a:r>
              <a:rPr lang="en-US" dirty="0" err="1" smtClean="0"/>
              <a:t>i.e</a:t>
            </a:r>
            <a:r>
              <a:rPr lang="en-US" dirty="0" smtClean="0"/>
              <a:t>  a</a:t>
            </a:r>
            <a:r>
              <a:rPr lang="en-US" b="1" dirty="0" smtClean="0"/>
              <a:t> “knowledge community</a:t>
            </a:r>
            <a:r>
              <a:rPr lang="en-US" dirty="0" smtClean="0"/>
              <a:t>”</a:t>
            </a:r>
            <a:br>
              <a:rPr lang="en-US" dirty="0" smtClean="0"/>
            </a:br>
            <a:r>
              <a:rPr lang="en-US" dirty="0" smtClean="0"/>
              <a:t>To develop and enlarge  the regional network inclusive of   </a:t>
            </a:r>
            <a:r>
              <a:rPr lang="en-US" b="1" dirty="0" smtClean="0"/>
              <a:t>units engaged in industrial research and technology transfer</a:t>
            </a:r>
          </a:p>
          <a:p>
            <a:pPr>
              <a:defRPr/>
            </a:pPr>
            <a:endParaRPr lang="it-IT"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xfrm>
            <a:off x="854075" y="744538"/>
            <a:ext cx="4960938" cy="3722687"/>
          </a:xfrm>
          <a:ln/>
        </p:spPr>
      </p:sp>
      <p:sp>
        <p:nvSpPr>
          <p:cNvPr id="922627" name="Rectangle 3"/>
          <p:cNvSpPr>
            <a:spLocks noGrp="1" noChangeArrowheads="1"/>
          </p:cNvSpPr>
          <p:nvPr>
            <p:ph type="body" idx="1"/>
          </p:nvPr>
        </p:nvSpPr>
        <p:spPr/>
        <p:txBody>
          <a:bodyPr/>
          <a:lstStyle/>
          <a:p>
            <a:r>
              <a:rPr lang="en-US" b="1" smtClean="0">
                <a:latin typeface="Arial" pitchFamily="34" charset="0"/>
                <a:cs typeface="Arial" pitchFamily="34" charset="0"/>
              </a:rPr>
              <a:t>Just few words on ASTER </a:t>
            </a:r>
          </a:p>
          <a:p>
            <a:r>
              <a:rPr lang="en-US" b="1" smtClean="0">
                <a:latin typeface="Arial" pitchFamily="34" charset="0"/>
                <a:cs typeface="Arial" pitchFamily="34" charset="0"/>
              </a:rPr>
              <a:t>ASTER provides NETWORK PROMOTION AND COORDINATION</a:t>
            </a:r>
          </a:p>
          <a:p>
            <a:r>
              <a:rPr lang="en-US" b="1" smtClean="0">
                <a:latin typeface="Arial" pitchFamily="34" charset="0"/>
                <a:cs typeface="Arial" pitchFamily="34" charset="0"/>
              </a:rPr>
              <a:t>Within the Regional Emilia-Romagna High Technology Network, ASTER is the player who undertakes the coordination between the Network and the thematic Platforms and develops common actions and services for the promotion and enhancement of the Network. The Region has also defined up, by way of a specific regulation, the accreditation rules for the structures that belong to the Network and for the ones that with to take part in it.</a:t>
            </a:r>
            <a:endParaRPr lang="it-IT" b="1"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xfrm>
            <a:off x="854075" y="744538"/>
            <a:ext cx="4960938" cy="3722687"/>
          </a:xfrm>
          <a:ln/>
        </p:spPr>
      </p:sp>
      <p:sp>
        <p:nvSpPr>
          <p:cNvPr id="924675" name="Rectangle 3"/>
          <p:cNvSpPr>
            <a:spLocks noGrp="1" noChangeArrowheads="1"/>
          </p:cNvSpPr>
          <p:nvPr>
            <p:ph type="body" idx="1"/>
          </p:nvPr>
        </p:nvSpPr>
        <p:spPr/>
        <p:txBody>
          <a:bodyPr/>
          <a:lstStyle/>
          <a:p>
            <a:r>
              <a:rPr lang="en-US" b="1" smtClean="0">
                <a:latin typeface="Arial" pitchFamily="34" charset="0"/>
                <a:cs typeface="Arial" pitchFamily="34" charset="0"/>
              </a:rPr>
              <a:t>Just few words on ASTER </a:t>
            </a:r>
          </a:p>
          <a:p>
            <a:r>
              <a:rPr lang="en-US" b="1" smtClean="0">
                <a:latin typeface="Arial" pitchFamily="34" charset="0"/>
                <a:cs typeface="Arial" pitchFamily="34" charset="0"/>
              </a:rPr>
              <a:t>ASTER provides NETWORK PROMOTION AND COORDINATION</a:t>
            </a:r>
          </a:p>
          <a:p>
            <a:r>
              <a:rPr lang="en-US" b="1" smtClean="0">
                <a:latin typeface="Arial" pitchFamily="34" charset="0"/>
                <a:cs typeface="Arial" pitchFamily="34" charset="0"/>
              </a:rPr>
              <a:t>Within the Regional Emilia-Romagna High Technology Network, ASTER is the player who undertakes the coordination between the Network and the thematic Platforms and develops common actions and services for the promotion and enhancement of the Network. The Region has also defined up, by way of a specific regulation, the accreditation rules for the structures that belong to the Network and for the ones that with to take part in it.</a:t>
            </a:r>
            <a:endParaRPr lang="it-IT" b="1"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Rot="1" noChangeAspect="1" noChangeArrowheads="1" noTextEdit="1"/>
          </p:cNvSpPr>
          <p:nvPr>
            <p:ph type="sldImg"/>
          </p:nvPr>
        </p:nvSpPr>
        <p:spPr>
          <a:xfrm>
            <a:off x="854075" y="744538"/>
            <a:ext cx="4960938" cy="3722687"/>
          </a:xfrm>
          <a:ln/>
        </p:spPr>
      </p:sp>
      <p:sp>
        <p:nvSpPr>
          <p:cNvPr id="926723" name="Rectangle 3"/>
          <p:cNvSpPr>
            <a:spLocks noGrp="1" noChangeArrowheads="1"/>
          </p:cNvSpPr>
          <p:nvPr>
            <p:ph type="body" idx="1"/>
          </p:nvPr>
        </p:nvSpPr>
        <p:spPr/>
        <p:txBody>
          <a:bodyPr/>
          <a:lstStyle/>
          <a:p>
            <a:pPr marL="218862" indent="-218862"/>
            <a:r>
              <a:rPr lang="en-US" dirty="0" smtClean="0">
                <a:latin typeface="Arial" pitchFamily="34" charset="0"/>
                <a:cs typeface="Arial" pitchFamily="34" charset="0"/>
              </a:rPr>
              <a:t>To Identify the enterprises </a:t>
            </a:r>
            <a:r>
              <a:rPr lang="en-US" b="1" dirty="0" smtClean="0">
                <a:latin typeface="Arial" pitchFamily="34" charset="0"/>
                <a:cs typeface="Arial" pitchFamily="34" charset="0"/>
              </a:rPr>
              <a:t>research demand </a:t>
            </a:r>
            <a:r>
              <a:rPr lang="en-US" dirty="0" smtClean="0">
                <a:latin typeface="Arial" pitchFamily="34" charset="0"/>
                <a:cs typeface="Arial" pitchFamily="34" charset="0"/>
              </a:rPr>
              <a:t>.</a:t>
            </a:r>
          </a:p>
          <a:p>
            <a:pPr marL="218862" indent="-218862"/>
            <a:r>
              <a:rPr lang="en-US" dirty="0" smtClean="0">
                <a:latin typeface="Arial" pitchFamily="34" charset="0"/>
                <a:cs typeface="Arial" pitchFamily="34" charset="0"/>
              </a:rPr>
              <a:t>To identify and promote a  new tool to facilitate SME to get the right research support  </a:t>
            </a:r>
          </a:p>
          <a:p>
            <a:pPr marL="218862" indent="-218862"/>
            <a:r>
              <a:rPr lang="en-US" dirty="0" smtClean="0">
                <a:latin typeface="Arial" pitchFamily="34" charset="0"/>
                <a:cs typeface="Arial" pitchFamily="34" charset="0"/>
              </a:rPr>
              <a:t>To match demand and research offer increasing the productive systems </a:t>
            </a:r>
            <a:r>
              <a:rPr lang="en-US" b="1" dirty="0" smtClean="0">
                <a:latin typeface="Arial" pitchFamily="34" charset="0"/>
                <a:cs typeface="Arial" pitchFamily="34" charset="0"/>
              </a:rPr>
              <a:t>alliance with   regional research and innovation</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To develop an</a:t>
            </a:r>
            <a:r>
              <a:rPr lang="en-US" b="1" dirty="0" smtClean="0">
                <a:latin typeface="Arial" pitchFamily="34" charset="0"/>
                <a:cs typeface="Arial" pitchFamily="34" charset="0"/>
              </a:rPr>
              <a:t> “ OPEN INNOVATION “ </a:t>
            </a:r>
            <a:r>
              <a:rPr lang="en-US" dirty="0" smtClean="0">
                <a:latin typeface="Arial" pitchFamily="34" charset="0"/>
                <a:cs typeface="Arial" pitchFamily="34" charset="0"/>
              </a:rPr>
              <a:t>business model</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dirty="0" smtClean="0">
                <a:latin typeface="Arial" pitchFamily="34" charset="0"/>
                <a:cs typeface="Arial" pitchFamily="34" charset="0"/>
              </a:rPr>
              <a:t>To foster the development of new </a:t>
            </a:r>
            <a:r>
              <a:rPr lang="en-US" b="1" dirty="0" smtClean="0">
                <a:latin typeface="Arial" pitchFamily="34" charset="0"/>
                <a:cs typeface="Arial" pitchFamily="34" charset="0"/>
              </a:rPr>
              <a:t>highly knowledge-based productive systems  </a:t>
            </a:r>
            <a:r>
              <a:rPr lang="en-US" dirty="0" err="1" smtClean="0">
                <a:latin typeface="Arial" pitchFamily="34" charset="0"/>
                <a:cs typeface="Arial" pitchFamily="34" charset="0"/>
              </a:rPr>
              <a:t>i.e</a:t>
            </a:r>
            <a:r>
              <a:rPr lang="en-US" dirty="0" smtClean="0">
                <a:latin typeface="Arial" pitchFamily="34" charset="0"/>
                <a:cs typeface="Arial" pitchFamily="34" charset="0"/>
              </a:rPr>
              <a:t>  a</a:t>
            </a:r>
            <a:r>
              <a:rPr lang="en-US" b="1" dirty="0" smtClean="0">
                <a:latin typeface="Arial" pitchFamily="34" charset="0"/>
                <a:cs typeface="Arial" pitchFamily="34" charset="0"/>
              </a:rPr>
              <a:t> “knowledge community</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dirty="0" smtClean="0">
                <a:latin typeface="Arial" pitchFamily="34" charset="0"/>
                <a:cs typeface="Arial" pitchFamily="34" charset="0"/>
              </a:rPr>
              <a:t>To develop and enlarge  the regional network inclusive of   </a:t>
            </a:r>
            <a:r>
              <a:rPr lang="en-US" b="1" dirty="0" smtClean="0">
                <a:latin typeface="Arial" pitchFamily="34" charset="0"/>
                <a:cs typeface="Arial" pitchFamily="34" charset="0"/>
              </a:rPr>
              <a:t>units engaged in industrial research and technology transfer</a:t>
            </a:r>
          </a:p>
          <a:p>
            <a:pPr marL="218862" indent="-218862"/>
            <a:endParaRPr lang="it-IT"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r>
              <a:rPr lang="it-IT" dirty="0" smtClean="0"/>
              <a:t>Fonte Istat anno 2008 – brevetti per milione di abitanti – numericamente sono circa 1735....in flessione dal 2009 (dati 2009: 148 per </a:t>
            </a:r>
            <a:r>
              <a:rPr lang="it-IT" dirty="0" err="1" smtClean="0"/>
              <a:t>milionedi</a:t>
            </a:r>
            <a:r>
              <a:rPr lang="it-IT" dirty="0" smtClean="0"/>
              <a:t> abitanti mentre di questi 6,3 per milione di abitanti high </a:t>
            </a:r>
            <a:r>
              <a:rPr lang="it-IT" dirty="0" err="1" smtClean="0"/>
              <a:t>tech</a:t>
            </a:r>
            <a:r>
              <a:rPr lang="it-IT" dirty="0" smtClean="0"/>
              <a:t>)</a:t>
            </a:r>
          </a:p>
          <a:p>
            <a:pPr eaLnBrk="1" hangingPunct="1">
              <a:spcBef>
                <a:spcPts val="438"/>
              </a:spcBef>
              <a:tabLst>
                <a:tab pos="0" algn="l"/>
                <a:tab pos="895697" algn="l"/>
                <a:tab pos="1794570" algn="l"/>
                <a:tab pos="2691856" algn="l"/>
                <a:tab pos="3590728" algn="l"/>
                <a:tab pos="4488013" algn="l"/>
                <a:tab pos="5386886" algn="l"/>
                <a:tab pos="6284171" algn="l"/>
                <a:tab pos="7183044" algn="l"/>
                <a:tab pos="8081917" algn="l"/>
                <a:tab pos="8979201" algn="l"/>
                <a:tab pos="9878074" algn="l"/>
              </a:tabLst>
            </a:pPr>
            <a:endParaRPr lang="it-IT" b="1" dirty="0" smtClean="0"/>
          </a:p>
        </p:txBody>
      </p:sp>
      <p:sp>
        <p:nvSpPr>
          <p:cNvPr id="59396" name="Segnaposto numero diapositiva 3"/>
          <p:cNvSpPr>
            <a:spLocks noGrp="1"/>
          </p:cNvSpPr>
          <p:nvPr>
            <p:ph type="sldNum" sz="quarter" idx="5"/>
          </p:nvPr>
        </p:nvSpPr>
        <p:spPr>
          <a:noFill/>
        </p:spPr>
        <p:txBody>
          <a:bodyPr/>
          <a:lstStyle/>
          <a:p>
            <a:fld id="{946EEAD6-770B-4777-B04A-B48EA111FA56}" type="slidenum">
              <a:rPr lang="it-IT" smtClean="0">
                <a:solidFill>
                  <a:prstClr val="black"/>
                </a:solidFill>
              </a:rPr>
              <a:pPr/>
              <a:t>9</a:t>
            </a:fld>
            <a:endParaRPr lang="it-IT"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11E9C8E6-A873-4C85-977B-0E39EF1CE1FE}" type="slidenum">
              <a:rPr lang="it-IT" smtClean="0">
                <a:latin typeface="Arial" charset="0"/>
                <a:cs typeface="Tahoma" pitchFamily="34" charset="0"/>
              </a:rPr>
              <a:pPr/>
              <a:t>52</a:t>
            </a:fld>
            <a:endParaRPr lang="it-IT" smtClean="0">
              <a:latin typeface="Arial" charset="0"/>
              <a:cs typeface="Tahoma" pitchFamily="34" charset="0"/>
            </a:endParaRPr>
          </a:p>
        </p:txBody>
      </p:sp>
      <p:sp>
        <p:nvSpPr>
          <p:cNvPr id="268290" name="Rectangle 2"/>
          <p:cNvSpPr>
            <a:spLocks noGrp="1" noRot="1" noChangeAspect="1" noChangeArrowheads="1" noTextEdit="1"/>
          </p:cNvSpPr>
          <p:nvPr>
            <p:ph type="sldImg"/>
          </p:nvPr>
        </p:nvSpPr>
        <p:spPr>
          <a:xfrm>
            <a:off x="852488" y="746125"/>
            <a:ext cx="4965700" cy="3724275"/>
          </a:xfrm>
          <a:ln/>
        </p:spPr>
      </p:sp>
      <p:sp>
        <p:nvSpPr>
          <p:cNvPr id="268291" name="Rectangle 3"/>
          <p:cNvSpPr>
            <a:spLocks noGrp="1" noChangeArrowheads="1"/>
          </p:cNvSpPr>
          <p:nvPr>
            <p:ph type="body" idx="1"/>
          </p:nvPr>
        </p:nvSpPr>
        <p:spPr>
          <a:xfrm>
            <a:off x="891798" y="4714653"/>
            <a:ext cx="4885495" cy="4466757"/>
          </a:xfrm>
          <a:noFill/>
          <a:ln/>
        </p:spPr>
        <p:txBody>
          <a:bodyPr/>
          <a:lstStyle/>
          <a:p>
            <a:pPr eaLnBrk="1" hangingPunct="1"/>
            <a:r>
              <a:rPr lang="en-US" b="1" dirty="0" smtClean="0">
                <a:latin typeface="Arial" charset="0"/>
              </a:rPr>
              <a:t>SOSTITUIRE CON DATO AGGIORNATO E MEGLIO FORMATTATO</a:t>
            </a:r>
          </a:p>
          <a:p>
            <a:pPr eaLnBrk="1" hangingPunct="1"/>
            <a:r>
              <a:rPr lang="en-US" b="1" dirty="0" smtClean="0">
                <a:latin typeface="Arial" charset="0"/>
              </a:rPr>
              <a:t>The</a:t>
            </a:r>
            <a:r>
              <a:rPr lang="en-US" b="1" baseline="0" dirty="0" smtClean="0">
                <a:latin typeface="Arial" charset="0"/>
              </a:rPr>
              <a:t> dashboard is a tool that measures in a transparent way the results on industry science collaboration</a:t>
            </a:r>
            <a:endParaRPr lang="en-US" b="1" dirty="0" smtClean="0">
              <a:latin typeface="Arial" charset="0"/>
            </a:endParaRPr>
          </a:p>
          <a:p>
            <a:pPr eaLnBrk="1" hangingPunct="1"/>
            <a:r>
              <a:rPr lang="en-US" dirty="0" smtClean="0">
                <a:latin typeface="Arial" charset="0"/>
              </a:rPr>
              <a:t>This is the cumulated portfolio in the last 12 months</a:t>
            </a:r>
          </a:p>
          <a:p>
            <a:pPr eaLnBrk="1" hangingPunct="1">
              <a:buFontTx/>
              <a:buChar char="•"/>
            </a:pPr>
            <a:r>
              <a:rPr lang="en-US" dirty="0" smtClean="0">
                <a:latin typeface="Arial" charset="0"/>
              </a:rPr>
              <a:t>300 projects</a:t>
            </a:r>
          </a:p>
          <a:p>
            <a:pPr eaLnBrk="1" hangingPunct="1">
              <a:buFontTx/>
              <a:buChar char="•"/>
            </a:pPr>
            <a:r>
              <a:rPr lang="en-US" dirty="0" smtClean="0">
                <a:latin typeface="Arial" charset="0"/>
              </a:rPr>
              <a:t>31 M€  ( 44 M€ )  portfolio </a:t>
            </a:r>
          </a:p>
          <a:p>
            <a:pPr eaLnBrk="1" hangingPunct="1">
              <a:buFontTx/>
              <a:buChar char="•"/>
            </a:pPr>
            <a:r>
              <a:rPr lang="en-US" dirty="0" smtClean="0">
                <a:latin typeface="Arial" charset="0"/>
              </a:rPr>
              <a:t>41 % of tem have been directly supported by companies without any incentive.</a:t>
            </a:r>
          </a:p>
          <a:p>
            <a:pPr eaLnBrk="1" hangingPunct="1"/>
            <a:endParaRPr lang="it-IT" dirty="0" smtClean="0">
              <a:latin typeface="Arial" charset="0"/>
            </a:endParaRPr>
          </a:p>
          <a:p>
            <a:pPr eaLnBrk="1" hangingPunct="1"/>
            <a:r>
              <a:rPr lang="it-IT" dirty="0" smtClean="0">
                <a:latin typeface="Arial"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Rot="1" noChangeAspect="1" noChangeArrowheads="1" noTextEdit="1"/>
          </p:cNvSpPr>
          <p:nvPr>
            <p:ph type="sldImg"/>
          </p:nvPr>
        </p:nvSpPr>
        <p:spPr>
          <a:xfrm>
            <a:off x="854075" y="744538"/>
            <a:ext cx="4960938" cy="3722687"/>
          </a:xfrm>
          <a:ln/>
        </p:spPr>
      </p:sp>
      <p:sp>
        <p:nvSpPr>
          <p:cNvPr id="891907"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xfrm>
            <a:off x="855663" y="746125"/>
            <a:ext cx="4959350" cy="3721100"/>
          </a:xfrm>
          <a:ln/>
        </p:spPr>
      </p:sp>
      <p:sp>
        <p:nvSpPr>
          <p:cNvPr id="956419" name="Rectangle 3"/>
          <p:cNvSpPr>
            <a:spLocks noGrp="1" noChangeArrowheads="1"/>
          </p:cNvSpPr>
          <p:nvPr>
            <p:ph type="body" idx="1"/>
          </p:nvPr>
        </p:nvSpPr>
        <p:spPr>
          <a:xfrm>
            <a:off x="666611" y="4713114"/>
            <a:ext cx="5335867" cy="4466755"/>
          </a:xfrm>
        </p:spPr>
        <p:txBody>
          <a:bodyPr lIns="94821" tIns="47411" rIns="94821" bIns="47411"/>
          <a:lstStyle/>
          <a:p>
            <a:endParaRPr lang="it-IT"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it-IT"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Rot="1" noChangeAspect="1" noChangeArrowheads="1" noTextEdit="1"/>
          </p:cNvSpPr>
          <p:nvPr>
            <p:ph type="sldImg"/>
          </p:nvPr>
        </p:nvSpPr>
        <p:spPr>
          <a:xfrm>
            <a:off x="857250" y="746125"/>
            <a:ext cx="4960938" cy="3722688"/>
          </a:xfrm>
          <a:ln/>
        </p:spPr>
      </p:sp>
      <p:sp>
        <p:nvSpPr>
          <p:cNvPr id="898051"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xfrm>
            <a:off x="857250" y="746125"/>
            <a:ext cx="4960938" cy="3722688"/>
          </a:xfrm>
          <a:ln/>
        </p:spPr>
      </p:sp>
      <p:sp>
        <p:nvSpPr>
          <p:cNvPr id="900099"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xfrm>
            <a:off x="857250" y="746125"/>
            <a:ext cx="4960938" cy="3722688"/>
          </a:xfrm>
          <a:ln/>
        </p:spPr>
      </p:sp>
      <p:sp>
        <p:nvSpPr>
          <p:cNvPr id="902147"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xfrm>
            <a:off x="857250" y="746125"/>
            <a:ext cx="4960938" cy="3722688"/>
          </a:xfrm>
          <a:ln/>
        </p:spPr>
      </p:sp>
      <p:sp>
        <p:nvSpPr>
          <p:cNvPr id="904195"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Rot="1" noChangeAspect="1" noChangeArrowheads="1" noTextEdit="1"/>
          </p:cNvSpPr>
          <p:nvPr>
            <p:ph type="sldImg"/>
          </p:nvPr>
        </p:nvSpPr>
        <p:spPr>
          <a:xfrm>
            <a:off x="854075" y="744538"/>
            <a:ext cx="4960938" cy="3722687"/>
          </a:xfrm>
          <a:ln/>
        </p:spPr>
      </p:sp>
      <p:sp>
        <p:nvSpPr>
          <p:cNvPr id="838659" name="Rectangle 3"/>
          <p:cNvSpPr>
            <a:spLocks noGrp="1" noChangeArrowheads="1"/>
          </p:cNvSpPr>
          <p:nvPr>
            <p:ph type="body" idx="1"/>
          </p:nvPr>
        </p:nvSpPr>
        <p:spPr/>
        <p:txBody>
          <a:bodyPr/>
          <a:lstStyle/>
          <a:p>
            <a:pPr>
              <a:spcBef>
                <a:spcPct val="50000"/>
              </a:spcBef>
            </a:pPr>
            <a:r>
              <a:rPr lang="en-US" sz="1700" b="1" dirty="0" smtClean="0">
                <a:latin typeface="Tahoma" pitchFamily="34" charset="0"/>
                <a:cs typeface="Arial" pitchFamily="34" charset="0"/>
              </a:rPr>
              <a:t>The Emilia-Romagna Region began in 2004  to design and develop a regional system for industrial research and technology transfer.</a:t>
            </a:r>
          </a:p>
          <a:p>
            <a:pPr>
              <a:spcBef>
                <a:spcPct val="50000"/>
              </a:spcBef>
            </a:pPr>
            <a:r>
              <a:rPr lang="en-US" sz="1700" b="1" dirty="0" smtClean="0">
                <a:latin typeface="Tahoma" pitchFamily="34" charset="0"/>
                <a:cs typeface="Arial" pitchFamily="34" charset="0"/>
              </a:rPr>
              <a:t>This first Plan (2004-2007) involved the participation of a number University and research Institutions structures (departments, laboratories, centers), </a:t>
            </a:r>
            <a:r>
              <a:rPr lang="en-US" b="1" dirty="0" smtClean="0">
                <a:latin typeface="Arial" pitchFamily="34" charset="0"/>
                <a:cs typeface="Arial" pitchFamily="34" charset="0"/>
              </a:rPr>
              <a:t>Their activity focused on industrial research and technology transfer of interest to companies  </a:t>
            </a:r>
          </a:p>
          <a:p>
            <a:pPr lvl="1"/>
            <a:r>
              <a:rPr lang="en-US" b="1" dirty="0" smtClean="0">
                <a:latin typeface="Arial" pitchFamily="34" charset="0"/>
                <a:cs typeface="Arial" pitchFamily="34" charset="0"/>
              </a:rPr>
              <a:t>Several hundred  of projects were carried on</a:t>
            </a:r>
          </a:p>
          <a:p>
            <a:pPr lvl="1"/>
            <a:r>
              <a:rPr lang="en-US" b="1" dirty="0" smtClean="0">
                <a:latin typeface="Arial" pitchFamily="34" charset="0"/>
                <a:cs typeface="Arial" pitchFamily="34" charset="0"/>
              </a:rPr>
              <a:t>10 spin-offs of new firms</a:t>
            </a:r>
            <a:endParaRPr lang="it-IT" b="1" dirty="0"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noTextEdit="1"/>
          </p:cNvSpPr>
          <p:nvPr>
            <p:ph type="sldImg"/>
          </p:nvPr>
        </p:nvSpPr>
        <p:spPr>
          <a:xfrm>
            <a:off x="857250" y="746125"/>
            <a:ext cx="4960938" cy="3722688"/>
          </a:xfrm>
          <a:ln/>
        </p:spPr>
      </p:sp>
      <p:sp>
        <p:nvSpPr>
          <p:cNvPr id="906243"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Rot="1" noChangeAspect="1" noChangeArrowheads="1" noTextEdit="1"/>
          </p:cNvSpPr>
          <p:nvPr>
            <p:ph type="sldImg"/>
          </p:nvPr>
        </p:nvSpPr>
        <p:spPr>
          <a:xfrm>
            <a:off x="857250" y="746125"/>
            <a:ext cx="4960938" cy="3722688"/>
          </a:xfrm>
          <a:ln/>
        </p:spPr>
      </p:sp>
      <p:sp>
        <p:nvSpPr>
          <p:cNvPr id="908291"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xfrm>
            <a:off x="857250" y="746125"/>
            <a:ext cx="4960938" cy="3722688"/>
          </a:xfrm>
          <a:ln/>
        </p:spPr>
      </p:sp>
      <p:sp>
        <p:nvSpPr>
          <p:cNvPr id="910339"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noTextEdit="1"/>
          </p:cNvSpPr>
          <p:nvPr>
            <p:ph type="sldImg"/>
          </p:nvPr>
        </p:nvSpPr>
        <p:spPr>
          <a:xfrm>
            <a:off x="857250" y="746125"/>
            <a:ext cx="4960938" cy="3722688"/>
          </a:xfrm>
          <a:ln/>
        </p:spPr>
      </p:sp>
      <p:sp>
        <p:nvSpPr>
          <p:cNvPr id="912387"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noTextEdit="1"/>
          </p:cNvSpPr>
          <p:nvPr>
            <p:ph type="sldImg"/>
          </p:nvPr>
        </p:nvSpPr>
        <p:spPr>
          <a:xfrm>
            <a:off x="857250" y="746125"/>
            <a:ext cx="4960938" cy="3722688"/>
          </a:xfrm>
          <a:ln/>
        </p:spPr>
      </p:sp>
      <p:sp>
        <p:nvSpPr>
          <p:cNvPr id="914435"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noTextEdit="1"/>
          </p:cNvSpPr>
          <p:nvPr>
            <p:ph type="sldImg"/>
          </p:nvPr>
        </p:nvSpPr>
        <p:spPr>
          <a:xfrm>
            <a:off x="857250" y="746125"/>
            <a:ext cx="4960938" cy="3722688"/>
          </a:xfrm>
          <a:ln/>
        </p:spPr>
      </p:sp>
      <p:sp>
        <p:nvSpPr>
          <p:cNvPr id="916483" name="Rectangle 3"/>
          <p:cNvSpPr>
            <a:spLocks noGrp="1" noChangeArrowheads="1"/>
          </p:cNvSpPr>
          <p:nvPr>
            <p:ph type="body" idx="1"/>
          </p:nvPr>
        </p:nvSpPr>
        <p:spPr>
          <a:xfrm>
            <a:off x="890306" y="4714653"/>
            <a:ext cx="4888477" cy="4465216"/>
          </a:xfrm>
        </p:spPr>
        <p:txBody>
          <a:bodyPr/>
          <a:lstStyle/>
          <a:p>
            <a:endParaRPr lang="it-IT"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50900" y="742950"/>
            <a:ext cx="4967288" cy="3725863"/>
          </a:xfrm>
        </p:spPr>
      </p:sp>
      <p:sp>
        <p:nvSpPr>
          <p:cNvPr id="3" name="Segnaposto note 2"/>
          <p:cNvSpPr>
            <a:spLocks noGrp="1"/>
          </p:cNvSpPr>
          <p:nvPr>
            <p:ph type="body" idx="1"/>
          </p:nvPr>
        </p:nvSpPr>
        <p:spPr/>
        <p:txBody>
          <a:bodyPr>
            <a:normAutofit/>
          </a:bodyPr>
          <a:lstStyle/>
          <a:p>
            <a:r>
              <a:rPr lang="it-IT" dirty="0" smtClean="0"/>
              <a:t>Nella</a:t>
            </a:r>
            <a:r>
              <a:rPr lang="it-IT" baseline="0" dirty="0" smtClean="0"/>
              <a:t> rete alta tecnologia potete trovare le competenze tecniche necessarie per realizzare i vostri progetti utilizzate il catalogo</a:t>
            </a:r>
            <a:endParaRPr lang="it-IT" dirty="0"/>
          </a:p>
        </p:txBody>
      </p:sp>
      <p:sp>
        <p:nvSpPr>
          <p:cNvPr id="4" name="Segnaposto numero diapositiva 3"/>
          <p:cNvSpPr>
            <a:spLocks noGrp="1"/>
          </p:cNvSpPr>
          <p:nvPr>
            <p:ph type="sldNum" sz="quarter" idx="10"/>
          </p:nvPr>
        </p:nvSpPr>
        <p:spPr/>
        <p:txBody>
          <a:bodyPr/>
          <a:lstStyle/>
          <a:p>
            <a:pPr>
              <a:defRPr/>
            </a:pPr>
            <a:fld id="{A2D7E16C-5ECE-4ADC-BE36-4AE1B83679A3}" type="slidenum">
              <a:rPr lang="it-IT" smtClean="0"/>
              <a:pPr>
                <a:defRPr/>
              </a:pPr>
              <a:t>72</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50900" y="742950"/>
            <a:ext cx="4967288" cy="3725863"/>
          </a:xfrm>
        </p:spPr>
      </p:sp>
      <p:sp>
        <p:nvSpPr>
          <p:cNvPr id="3" name="Segnaposto note 2"/>
          <p:cNvSpPr>
            <a:spLocks noGrp="1"/>
          </p:cNvSpPr>
          <p:nvPr>
            <p:ph type="body" idx="1"/>
          </p:nvPr>
        </p:nvSpPr>
        <p:spPr/>
        <p:txBody>
          <a:bodyPr>
            <a:normAutofit/>
          </a:bodyPr>
          <a:lstStyle/>
          <a:p>
            <a:r>
              <a:rPr lang="it-IT" dirty="0" smtClean="0"/>
              <a:t>Questa è la panoramica dei servizi e degli strumenti </a:t>
            </a:r>
            <a:endParaRPr lang="it-IT" dirty="0"/>
          </a:p>
        </p:txBody>
      </p:sp>
      <p:sp>
        <p:nvSpPr>
          <p:cNvPr id="4" name="Segnaposto numero diapositiva 3"/>
          <p:cNvSpPr>
            <a:spLocks noGrp="1"/>
          </p:cNvSpPr>
          <p:nvPr>
            <p:ph type="sldNum" sz="quarter" idx="10"/>
          </p:nvPr>
        </p:nvSpPr>
        <p:spPr/>
        <p:txBody>
          <a:bodyPr/>
          <a:lstStyle/>
          <a:p>
            <a:pPr>
              <a:defRPr/>
            </a:pPr>
            <a:fld id="{A2D7E16C-5ECE-4ADC-BE36-4AE1B83679A3}" type="slidenum">
              <a:rPr lang="it-IT" smtClean="0"/>
              <a:pPr>
                <a:defRPr/>
              </a:pPr>
              <a:t>73</a:t>
            </a:fld>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B72864B-C86B-4770-BEB3-FFA13B8EA211}" type="slidenum">
              <a:rPr lang="it-IT" smtClean="0"/>
              <a:pPr/>
              <a:t>74</a:t>
            </a:fld>
            <a:endParaRPr lang="it-IT" smtClean="0"/>
          </a:p>
        </p:txBody>
      </p:sp>
      <p:sp>
        <p:nvSpPr>
          <p:cNvPr id="33795" name="Text Box 2"/>
          <p:cNvSpPr txBox="1">
            <a:spLocks noChangeArrowheads="1"/>
          </p:cNvSpPr>
          <p:nvPr/>
        </p:nvSpPr>
        <p:spPr bwMode="auto">
          <a:xfrm>
            <a:off x="1122937" y="871400"/>
            <a:ext cx="4423216" cy="3469720"/>
          </a:xfrm>
          <a:prstGeom prst="rect">
            <a:avLst/>
          </a:prstGeom>
          <a:solidFill>
            <a:srgbClr val="FFFFFF"/>
          </a:solidFill>
          <a:ln w="9525">
            <a:solidFill>
              <a:srgbClr val="000000"/>
            </a:solidFill>
            <a:miter lim="800000"/>
            <a:headEnd/>
            <a:tailEnd/>
          </a:ln>
        </p:spPr>
        <p:txBody>
          <a:bodyPr wrap="none" lIns="90717" tIns="45359" rIns="90717" bIns="45359" anchor="ctr"/>
          <a:lstStyle/>
          <a:p>
            <a:endParaRPr lang="it-IT"/>
          </a:p>
        </p:txBody>
      </p:sp>
      <p:sp>
        <p:nvSpPr>
          <p:cNvPr id="4" name="Segnaposto note 3"/>
          <p:cNvSpPr>
            <a:spLocks noGrp="1"/>
          </p:cNvSpPr>
          <p:nvPr>
            <p:ph type="body" idx="1"/>
          </p:nvPr>
        </p:nvSpPr>
        <p:spPr/>
        <p:txBody>
          <a:bodyPr>
            <a:normAutofit lnSpcReduction="10000"/>
          </a:bodyPr>
          <a:lstStyle/>
          <a:p>
            <a:r>
              <a:rPr lang="it-IT" dirty="0" smtClean="0"/>
              <a:t>SIMPLER - </a:t>
            </a:r>
            <a:r>
              <a:rPr lang="it-IT" dirty="0" err="1" smtClean="0"/>
              <a:t>Support</a:t>
            </a:r>
            <a:r>
              <a:rPr lang="it-IT" dirty="0" smtClean="0"/>
              <a:t> </a:t>
            </a:r>
            <a:r>
              <a:rPr lang="it-IT" dirty="0" err="1" smtClean="0"/>
              <a:t>Services</a:t>
            </a:r>
            <a:r>
              <a:rPr lang="it-IT" dirty="0" smtClean="0"/>
              <a:t> </a:t>
            </a:r>
            <a:r>
              <a:rPr lang="it-IT" dirty="0" err="1" smtClean="0"/>
              <a:t>to</a:t>
            </a:r>
            <a:r>
              <a:rPr lang="it-IT" dirty="0" smtClean="0"/>
              <a:t> </a:t>
            </a:r>
            <a:r>
              <a:rPr lang="it-IT" dirty="0" err="1" smtClean="0"/>
              <a:t>IMProve</a:t>
            </a:r>
            <a:r>
              <a:rPr lang="it-IT" dirty="0" smtClean="0"/>
              <a:t> </a:t>
            </a:r>
            <a:r>
              <a:rPr lang="it-IT" dirty="0" err="1" smtClean="0"/>
              <a:t>innovation</a:t>
            </a:r>
            <a:r>
              <a:rPr lang="it-IT" dirty="0" smtClean="0"/>
              <a:t> and </a:t>
            </a:r>
            <a:r>
              <a:rPr lang="it-IT" dirty="0" err="1" smtClean="0"/>
              <a:t>competitiveness</a:t>
            </a:r>
            <a:r>
              <a:rPr lang="it-IT" dirty="0" smtClean="0"/>
              <a:t> </a:t>
            </a:r>
            <a:r>
              <a:rPr lang="it-IT" dirty="0" err="1" smtClean="0"/>
              <a:t>of</a:t>
            </a:r>
            <a:r>
              <a:rPr lang="it-IT" dirty="0" smtClean="0"/>
              <a:t> business - è il Consorzio che offre assistenza per l’innovazione e il trasferimento tecnologico transnazionale operante in Emilia-Romagna e Lombardia. Fa parte della Enterprise </a:t>
            </a:r>
            <a:r>
              <a:rPr lang="it-IT" dirty="0" err="1" smtClean="0"/>
              <a:t>Europe</a:t>
            </a:r>
            <a:r>
              <a:rPr lang="it-IT" dirty="0" smtClean="0"/>
              <a:t> Network, la rete europea a supporto delle piccole e medie imprese che coinvolge oltre 600 organizzazioni operanti in più di 47 paesi.</a:t>
            </a:r>
          </a:p>
          <a:p>
            <a:r>
              <a:rPr lang="it-IT" dirty="0" smtClean="0"/>
              <a:t>È coordinato da CESTEC e partecipato da ASTER, Camera di Commercio di Milano, Camera di Commercio di Ravenna, </a:t>
            </a:r>
            <a:r>
              <a:rPr lang="it-IT" dirty="0" err="1" smtClean="0"/>
              <a:t>Alintec</a:t>
            </a:r>
            <a:r>
              <a:rPr lang="it-IT" dirty="0" smtClean="0"/>
              <a:t> Alleanze per l’innovazione tecnologica, FAST Federazione delle Associazioni Scientifiche e Tecniche ed Unioncamere Emilia-Romagna.</a:t>
            </a:r>
          </a:p>
          <a:p>
            <a:r>
              <a:rPr lang="it-IT" dirty="0" smtClean="0"/>
              <a:t>SIMPLER offre assistenza per l’innovazione e il trasferimento tecnologico transnazionale, la ricerca europea e l’internazionalizzazione.</a:t>
            </a:r>
          </a:p>
          <a:p>
            <a:r>
              <a:rPr lang="it-IT" dirty="0" smtClean="0"/>
              <a:t>RICERCA PARTNER tecnologici, commerciali e per progetti di ricerca</a:t>
            </a:r>
          </a:p>
          <a:p>
            <a:r>
              <a:rPr lang="it-IT" dirty="0" smtClean="0"/>
              <a:t>informazione e affiancamento nell’individuazione dei PROGRAMMI </a:t>
            </a:r>
            <a:r>
              <a:rPr lang="it-IT" dirty="0" err="1" smtClean="0"/>
              <a:t>DI</a:t>
            </a:r>
            <a:r>
              <a:rPr lang="it-IT" dirty="0" smtClean="0"/>
              <a:t> FINANZIAMENTO pubblici a livello europeo (in particolare 7° Programma Quadro di RST), nazionale, regionale e locale</a:t>
            </a:r>
          </a:p>
          <a:p>
            <a:r>
              <a:rPr lang="it-IT" dirty="0" smtClean="0"/>
              <a:t>partecipazione ad EVENTI </a:t>
            </a:r>
            <a:r>
              <a:rPr lang="it-IT" dirty="0" err="1" smtClean="0"/>
              <a:t>DI</a:t>
            </a:r>
            <a:r>
              <a:rPr lang="it-IT" dirty="0" smtClean="0"/>
              <a:t> PARTNERSHIP</a:t>
            </a:r>
          </a:p>
          <a:p>
            <a:r>
              <a:rPr lang="it-IT" dirty="0" smtClean="0"/>
              <a:t>partecipazione a COMPANY MISSION (scambi transnazionali tra imprese)</a:t>
            </a:r>
          </a:p>
          <a:p>
            <a:r>
              <a:rPr lang="it-IT" dirty="0" smtClean="0"/>
              <a:t>CHECK UP AZIENDALI per individuare fabbisogni tecnologici, di innovazione, di finanza agevolata e possibili collaborazioni con enti di ricerca</a:t>
            </a:r>
          </a:p>
          <a:p>
            <a:r>
              <a:rPr lang="it-IT" dirty="0" smtClean="0"/>
              <a:t>informazioni sulle POLITICHE e sulle NORMATIVE EUROPEE</a:t>
            </a:r>
          </a:p>
          <a:p>
            <a:r>
              <a:rPr lang="it-IT" dirty="0" smtClean="0"/>
              <a:t>informazioni e assistenza in materia di PROPRIETÀ INTELLETTUAL</a:t>
            </a:r>
          </a:p>
          <a:p>
            <a:r>
              <a:rPr lang="it-IT" dirty="0" smtClean="0"/>
              <a:t> </a:t>
            </a:r>
          </a:p>
          <a:p>
            <a:endParaRPr lang="it-IT"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5E77EA7-2EE4-4B3F-959B-BE3DFD5659D5}" type="slidenum">
              <a:rPr lang="it-IT" smtClean="0"/>
              <a:pPr/>
              <a:t>75</a:t>
            </a:fld>
            <a:endParaRPr lang="it-IT" smtClean="0"/>
          </a:p>
        </p:txBody>
      </p:sp>
      <p:sp>
        <p:nvSpPr>
          <p:cNvPr id="30723" name="Text Box 2"/>
          <p:cNvSpPr txBox="1">
            <a:spLocks noChangeArrowheads="1"/>
          </p:cNvSpPr>
          <p:nvPr/>
        </p:nvSpPr>
        <p:spPr bwMode="auto">
          <a:xfrm>
            <a:off x="1122937" y="871400"/>
            <a:ext cx="4423216" cy="3469720"/>
          </a:xfrm>
          <a:prstGeom prst="rect">
            <a:avLst/>
          </a:prstGeom>
          <a:solidFill>
            <a:srgbClr val="FFFFFF"/>
          </a:solidFill>
          <a:ln w="9525">
            <a:solidFill>
              <a:srgbClr val="000000"/>
            </a:solidFill>
            <a:miter lim="800000"/>
            <a:headEnd/>
            <a:tailEnd/>
          </a:ln>
        </p:spPr>
        <p:txBody>
          <a:bodyPr wrap="none" lIns="90725" tIns="45363" rIns="90725" bIns="45363"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Rot="1" noChangeAspect="1" noChangeArrowheads="1" noTextEdit="1"/>
          </p:cNvSpPr>
          <p:nvPr>
            <p:ph type="sldImg"/>
          </p:nvPr>
        </p:nvSpPr>
        <p:spPr>
          <a:xfrm>
            <a:off x="854075" y="744538"/>
            <a:ext cx="4960938" cy="3722687"/>
          </a:xfrm>
          <a:ln/>
        </p:spPr>
      </p:sp>
      <p:sp>
        <p:nvSpPr>
          <p:cNvPr id="840707" name="Rectangle 3"/>
          <p:cNvSpPr>
            <a:spLocks noGrp="1" noChangeArrowheads="1"/>
          </p:cNvSpPr>
          <p:nvPr>
            <p:ph type="body" idx="1"/>
          </p:nvPr>
        </p:nvSpPr>
        <p:spPr/>
        <p:txBody>
          <a:bodyPr/>
          <a:lstStyle/>
          <a:p>
            <a:r>
              <a:rPr lang="en-US" b="1" smtClean="0">
                <a:latin typeface="Arial" pitchFamily="34" charset="0"/>
                <a:cs typeface="Arial" pitchFamily="34" charset="0"/>
              </a:rPr>
              <a:t>A second regional intervention phase (2008-2009) aimed to  the reinforcement and merging of the previous laboratories.</a:t>
            </a:r>
          </a:p>
          <a:p>
            <a:r>
              <a:rPr lang="en-US" b="1" smtClean="0">
                <a:latin typeface="Arial" pitchFamily="34" charset="0"/>
                <a:cs typeface="Arial" pitchFamily="34" charset="0"/>
              </a:rPr>
              <a:t>As a result the HIGH TECHNOLOGY NETWORK became an emerging reality</a:t>
            </a:r>
            <a:endParaRPr lang="it-IT" b="1" smtClean="0">
              <a:latin typeface="Arial" pitchFamily="34" charset="0"/>
              <a:cs typeface="Arial" pitchFamily="34" charset="0"/>
            </a:endParaRPr>
          </a:p>
          <a:p>
            <a:r>
              <a:rPr lang="en-US" smtClean="0">
                <a:latin typeface="Arial" pitchFamily="34" charset="0"/>
                <a:cs typeface="Arial" pitchFamily="34" charset="0"/>
              </a:rPr>
              <a:t>.</a:t>
            </a:r>
          </a:p>
          <a:p>
            <a:endParaRPr lang="it-IT"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4D9E65-7BF8-46EA-B25D-95212166ED06}" type="slidenum">
              <a:rPr lang="it-IT" smtClean="0"/>
              <a:pPr/>
              <a:t>76</a:t>
            </a:fld>
            <a:endParaRPr lang="it-IT" smtClean="0"/>
          </a:p>
        </p:txBody>
      </p:sp>
      <p:sp>
        <p:nvSpPr>
          <p:cNvPr id="35843" name="Text Box 2"/>
          <p:cNvSpPr txBox="1">
            <a:spLocks noChangeArrowheads="1"/>
          </p:cNvSpPr>
          <p:nvPr/>
        </p:nvSpPr>
        <p:spPr bwMode="auto">
          <a:xfrm>
            <a:off x="1122937" y="871400"/>
            <a:ext cx="4423216" cy="3469720"/>
          </a:xfrm>
          <a:prstGeom prst="rect">
            <a:avLst/>
          </a:prstGeom>
          <a:solidFill>
            <a:srgbClr val="FFFFFF"/>
          </a:solidFill>
          <a:ln w="9525">
            <a:solidFill>
              <a:srgbClr val="000000"/>
            </a:solidFill>
            <a:miter lim="800000"/>
            <a:headEnd/>
            <a:tailEnd/>
          </a:ln>
        </p:spPr>
        <p:txBody>
          <a:bodyPr wrap="none" lIns="90717" tIns="45359" rIns="90717" bIns="45359" anchor="ctr"/>
          <a:lstStyle/>
          <a:p>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F2AE726-139D-41A7-B850-C7C0D963D915}" type="slidenum">
              <a:rPr lang="it-IT" smtClean="0"/>
              <a:pPr/>
              <a:t>78</a:t>
            </a:fld>
            <a:endParaRPr lang="it-IT" smtClean="0"/>
          </a:p>
        </p:txBody>
      </p:sp>
      <p:sp>
        <p:nvSpPr>
          <p:cNvPr id="34819" name="Text Box 2"/>
          <p:cNvSpPr txBox="1">
            <a:spLocks noChangeArrowheads="1"/>
          </p:cNvSpPr>
          <p:nvPr/>
        </p:nvSpPr>
        <p:spPr bwMode="auto">
          <a:xfrm>
            <a:off x="1122937" y="871400"/>
            <a:ext cx="4423216" cy="3469720"/>
          </a:xfrm>
          <a:prstGeom prst="rect">
            <a:avLst/>
          </a:prstGeom>
          <a:solidFill>
            <a:srgbClr val="FFFFFF"/>
          </a:solidFill>
          <a:ln w="9525">
            <a:solidFill>
              <a:srgbClr val="000000"/>
            </a:solidFill>
            <a:miter lim="800000"/>
            <a:headEnd/>
            <a:tailEnd/>
          </a:ln>
        </p:spPr>
        <p:txBody>
          <a:bodyPr wrap="none" lIns="90717" tIns="45359" rIns="90717" bIns="45359" anchor="ctr"/>
          <a:lstStyle/>
          <a:p>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6163C88F-D756-4628-AAE3-D2CE370FB808}" type="slidenum">
              <a:rPr lang="it-IT" smtClean="0"/>
              <a:pPr>
                <a:defRPr/>
              </a:pPr>
              <a:t>84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xfrm>
            <a:off x="854075" y="744538"/>
            <a:ext cx="4960938" cy="3722687"/>
          </a:xfrm>
          <a:ln/>
        </p:spPr>
      </p:sp>
      <p:sp>
        <p:nvSpPr>
          <p:cNvPr id="842755" name="Rectangle 3"/>
          <p:cNvSpPr>
            <a:spLocks noGrp="1" noChangeArrowheads="1"/>
          </p:cNvSpPr>
          <p:nvPr>
            <p:ph type="body" idx="1"/>
          </p:nvPr>
        </p:nvSpPr>
        <p:spPr/>
        <p:txBody>
          <a:bodyPr/>
          <a:lstStyle/>
          <a:p>
            <a:r>
              <a:rPr lang="en-US" smtClean="0">
                <a:latin typeface="Arial" pitchFamily="34" charset="0"/>
                <a:cs typeface="Arial" pitchFamily="34" charset="0"/>
              </a:rPr>
              <a:t>In the second phase  labs were concentrated (from 27 to 14) as well the innovation  Centres (from 24 to 8) and a first coordination of such structures at regional level was accomplished , according to thematic areas consistent with the production specializations in Emilia-Romagna: agri-food, building and construction, energy and environment,   mechanics and materials, life and health science</a:t>
            </a:r>
          </a:p>
          <a:p>
            <a:endParaRPr lang="it-IT"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xfrm>
            <a:off x="854075" y="744538"/>
            <a:ext cx="4960938" cy="3722687"/>
          </a:xfrm>
          <a:ln/>
        </p:spPr>
      </p:sp>
      <p:sp>
        <p:nvSpPr>
          <p:cNvPr id="844803" name="Rectangle 3"/>
          <p:cNvSpPr>
            <a:spLocks noGrp="1" noChangeArrowheads="1"/>
          </p:cNvSpPr>
          <p:nvPr>
            <p:ph type="body" idx="1"/>
          </p:nvPr>
        </p:nvSpPr>
        <p:spPr/>
        <p:txBody>
          <a:bodyPr/>
          <a:lstStyle/>
          <a:p>
            <a:r>
              <a:rPr lang="en-US" smtClean="0">
                <a:latin typeface="Arial" pitchFamily="34" charset="0"/>
                <a:cs typeface="Arial" pitchFamily="34" charset="0"/>
              </a:rPr>
              <a:t> As a third step the High technology network  has been enlarged and named “  Technopoles program “ .  It is based on a framework agreement between our Region, Universities and Research based on networking and on the development of tools for sharing and promoting competences and scientific equipment, as well and on the involvement of companies.</a:t>
            </a:r>
          </a:p>
          <a:p>
            <a:r>
              <a:rPr lang="en-US" smtClean="0">
                <a:latin typeface="Arial" pitchFamily="34" charset="0"/>
                <a:cs typeface="Arial" pitchFamily="34" charset="0"/>
              </a:rPr>
              <a:t>-- 10 Technopoles will be created on the regional territory, where industrial research laboratories, innovation centers, new technology businesses incubators , structures for technology transfer, and research lab for companies will be installed.   This network, therefore, will have a significant strategic role:</a:t>
            </a:r>
            <a:endParaRPr lang="it-IT"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7"/>
          <p:cNvSpPr txBox="1">
            <a:spLocks noGrp="1" noChangeArrowheads="1"/>
          </p:cNvSpPr>
          <p:nvPr/>
        </p:nvSpPr>
        <p:spPr bwMode="auto">
          <a:xfrm>
            <a:off x="3777461" y="9429305"/>
            <a:ext cx="2890137" cy="495793"/>
          </a:xfrm>
          <a:prstGeom prst="rect">
            <a:avLst/>
          </a:prstGeom>
          <a:noFill/>
          <a:ln w="9525">
            <a:noFill/>
            <a:miter lim="800000"/>
            <a:headEnd/>
            <a:tailEnd/>
          </a:ln>
        </p:spPr>
        <p:txBody>
          <a:bodyPr lIns="94819" tIns="47410" rIns="94819" bIns="47410" anchor="b"/>
          <a:lstStyle/>
          <a:p>
            <a:pPr algn="r" defTabSz="948400"/>
            <a:fld id="{2585D0DF-118A-4172-96E4-0B5195DFC0FC}" type="slidenum">
              <a:rPr lang="it-IT" sz="1200" b="0"/>
              <a:pPr algn="r" defTabSz="948400"/>
              <a:t>20</a:t>
            </a:fld>
            <a:endParaRPr lang="it-IT" sz="1200" b="0" dirty="0"/>
          </a:p>
        </p:txBody>
      </p:sp>
      <p:sp>
        <p:nvSpPr>
          <p:cNvPr id="949251" name="Rectangle 2"/>
          <p:cNvSpPr>
            <a:spLocks noGrp="1" noRot="1" noChangeAspect="1" noChangeArrowheads="1" noTextEdit="1"/>
          </p:cNvSpPr>
          <p:nvPr>
            <p:ph type="sldImg"/>
          </p:nvPr>
        </p:nvSpPr>
        <p:spPr>
          <a:xfrm>
            <a:off x="854075" y="744538"/>
            <a:ext cx="4960938" cy="3722687"/>
          </a:xfrm>
          <a:ln/>
        </p:spPr>
      </p:sp>
      <p:sp>
        <p:nvSpPr>
          <p:cNvPr id="949252" name="Rectangle 3"/>
          <p:cNvSpPr>
            <a:spLocks noGrp="1" noChangeArrowheads="1"/>
          </p:cNvSpPr>
          <p:nvPr>
            <p:ph type="body" idx="1"/>
          </p:nvPr>
        </p:nvSpPr>
        <p:spPr>
          <a:noFill/>
        </p:spPr>
        <p:txBody>
          <a:bodyPr lIns="94819" tIns="47410" rIns="94819" bIns="47410"/>
          <a:lstStyle/>
          <a:p>
            <a:r>
              <a:rPr lang="it-IT" b="1" dirty="0" smtClean="0">
                <a:latin typeface="Arial" pitchFamily="34" charset="0"/>
                <a:cs typeface="Arial" pitchFamily="34" charset="0"/>
              </a:rPr>
              <a:t>Questo il dettaglio delle università regionali , localizzate nelle città capoluoghi di provincia.</a:t>
            </a:r>
          </a:p>
          <a:p>
            <a:endParaRPr lang="it-IT" b="1" dirty="0" smtClean="0">
              <a:latin typeface="Arial" pitchFamily="34" charset="0"/>
              <a:cs typeface="Arial" pitchFamily="34" charset="0"/>
            </a:endParaRPr>
          </a:p>
          <a:p>
            <a:pPr marL="711300" lvl="1" indent="-273577">
              <a:buFontTx/>
              <a:buChar char="•"/>
            </a:pPr>
            <a:r>
              <a:rPr lang="it-IT" b="1" dirty="0" smtClean="0">
                <a:latin typeface="Arial" pitchFamily="34" charset="0"/>
                <a:cs typeface="Arial" pitchFamily="34" charset="0"/>
              </a:rPr>
              <a:t>Università di Bologna</a:t>
            </a:r>
          </a:p>
          <a:p>
            <a:pPr marL="711300" lvl="1" indent="-273577">
              <a:buFontTx/>
              <a:buChar char="•"/>
            </a:pPr>
            <a:r>
              <a:rPr lang="it-IT" b="1" dirty="0" smtClean="0">
                <a:latin typeface="Arial" pitchFamily="34" charset="0"/>
                <a:cs typeface="Arial" pitchFamily="34" charset="0"/>
              </a:rPr>
              <a:t> Università di Ferrara </a:t>
            </a:r>
          </a:p>
          <a:p>
            <a:pPr marL="711300" lvl="1" indent="-273577">
              <a:buFontTx/>
              <a:buChar char="•"/>
            </a:pPr>
            <a:r>
              <a:rPr lang="it-IT" b="1" dirty="0" smtClean="0">
                <a:latin typeface="Arial" pitchFamily="34" charset="0"/>
                <a:cs typeface="Arial" pitchFamily="34" charset="0"/>
              </a:rPr>
              <a:t> Università di Modena and Reggio Emilia </a:t>
            </a:r>
          </a:p>
          <a:p>
            <a:pPr marL="711300" lvl="1" indent="-273577">
              <a:buFontTx/>
              <a:buChar char="•"/>
            </a:pPr>
            <a:r>
              <a:rPr lang="it-IT" b="1" dirty="0" smtClean="0">
                <a:latin typeface="Arial" pitchFamily="34" charset="0"/>
                <a:cs typeface="Arial" pitchFamily="34" charset="0"/>
              </a:rPr>
              <a:t> Università di Parma </a:t>
            </a:r>
          </a:p>
          <a:p>
            <a:pPr marL="711300" lvl="1" indent="-273577">
              <a:buFontTx/>
              <a:buChar char="•"/>
            </a:pPr>
            <a:r>
              <a:rPr lang="it-IT" b="1" dirty="0" smtClean="0">
                <a:latin typeface="Arial" pitchFamily="34" charset="0"/>
                <a:cs typeface="Arial" pitchFamily="34" charset="0"/>
              </a:rPr>
              <a:t> Campus della Università  di Piacenza</a:t>
            </a:r>
          </a:p>
          <a:p>
            <a:pPr marL="1094308" lvl="2" indent="-218862">
              <a:buFontTx/>
              <a:buChar char="•"/>
            </a:pPr>
            <a:r>
              <a:rPr lang="it-IT" b="1" dirty="0" smtClean="0">
                <a:latin typeface="Arial" pitchFamily="34" charset="0"/>
                <a:cs typeface="Arial" pitchFamily="34" charset="0"/>
              </a:rPr>
              <a:t>Università Cattolica del Sacro Cuore</a:t>
            </a:r>
          </a:p>
          <a:p>
            <a:pPr marL="1094308" lvl="2" indent="-218862">
              <a:buFontTx/>
              <a:buChar char="•"/>
            </a:pPr>
            <a:r>
              <a:rPr lang="it-IT" b="1" dirty="0" smtClean="0">
                <a:latin typeface="Arial" pitchFamily="34" charset="0"/>
                <a:cs typeface="Arial" pitchFamily="34" charset="0"/>
              </a:rPr>
              <a:t>Politecnico  di Milan</a:t>
            </a:r>
          </a:p>
          <a:p>
            <a:endParaRPr lang="it-IT" b="1"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sldNum" sz="quarter" idx="10"/>
          </p:nvPr>
        </p:nvSpPr>
        <p:spPr>
          <a:ln/>
        </p:spPr>
        <p:txBody>
          <a:bodyPr/>
          <a:lstStyle>
            <a:lvl1pPr>
              <a:defRPr/>
            </a:lvl1pPr>
          </a:lstStyle>
          <a:p>
            <a:fld id="{A4263C20-EECA-44C5-9921-E0840AA8B8E8}"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ln/>
        </p:spPr>
        <p:txBody>
          <a:bodyPr/>
          <a:lstStyle>
            <a:lvl1pPr>
              <a:defRPr/>
            </a:lvl1pPr>
          </a:lstStyle>
          <a:p>
            <a:fld id="{D03E5634-8438-4D8F-BFFC-06E0CA0FBE91}"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32588" y="188913"/>
            <a:ext cx="2160587" cy="61198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0825" y="188913"/>
            <a:ext cx="6329363" cy="61198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ln/>
        </p:spPr>
        <p:txBody>
          <a:bodyPr/>
          <a:lstStyle>
            <a:lvl1pPr>
              <a:defRPr/>
            </a:lvl1pPr>
          </a:lstStyle>
          <a:p>
            <a:fld id="{E82CB796-8A99-446E-A566-522A6DE66F00}"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665413" y="188913"/>
            <a:ext cx="6227762" cy="36036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250825" y="692150"/>
            <a:ext cx="4244975" cy="5616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2150"/>
            <a:ext cx="4244975" cy="5616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fld id="{E128B698-A555-434C-80A9-A4CDA2B39B82}" type="slidenum">
              <a:rPr lang="it-IT"/>
              <a:pPr/>
              <a:t>‹N›</a:t>
            </a:fld>
            <a:endParaRPr lang="it-IT"/>
          </a:p>
        </p:txBody>
      </p:sp>
      <p:sp>
        <p:nvSpPr>
          <p:cNvPr id="6"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65413" y="188913"/>
            <a:ext cx="6227762" cy="36036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250825" y="692150"/>
            <a:ext cx="8642350" cy="5616575"/>
          </a:xfrm>
        </p:spPr>
        <p:txBody>
          <a:bodyPr/>
          <a:lstStyle/>
          <a:p>
            <a:pPr lvl="0"/>
            <a:r>
              <a:rPr lang="it-IT" noProof="0" smtClean="0"/>
              <a:t>Fare clic sull'icona per inserire una tabella</a:t>
            </a:r>
          </a:p>
        </p:txBody>
      </p:sp>
      <p:sp>
        <p:nvSpPr>
          <p:cNvPr id="4" name="Rectangle 4"/>
          <p:cNvSpPr>
            <a:spLocks noGrp="1" noChangeArrowheads="1"/>
          </p:cNvSpPr>
          <p:nvPr>
            <p:ph type="sldNum" sz="quarter" idx="10"/>
          </p:nvPr>
        </p:nvSpPr>
        <p:spPr>
          <a:ln/>
        </p:spPr>
        <p:txBody>
          <a:bodyPr/>
          <a:lstStyle>
            <a:lvl1pPr>
              <a:defRPr/>
            </a:lvl1pPr>
          </a:lstStyle>
          <a:p>
            <a:fld id="{B4770C26-A9DC-465A-B98B-7C92EF03103C}"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2665413" y="188913"/>
            <a:ext cx="6227762" cy="360362"/>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0825" y="692150"/>
            <a:ext cx="4244975" cy="5616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692150"/>
            <a:ext cx="4244975" cy="5616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fld id="{A2F9E4A6-E305-4506-9BD7-FFAC97B77D7B}" type="slidenum">
              <a:rPr lang="it-IT"/>
              <a:pPr/>
              <a:t>‹N›</a:t>
            </a:fld>
            <a:endParaRPr lang="it-IT"/>
          </a:p>
        </p:txBody>
      </p:sp>
      <p:sp>
        <p:nvSpPr>
          <p:cNvPr id="6"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267A5A8F-67E2-43E2-8631-7129894977E1}" type="datetime1">
              <a:rPr lang="it-IT"/>
              <a:pPr/>
              <a:t>27/11/2013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A645305-C34C-4335-95FF-536AB8CE53F4}" type="slidenum">
              <a:rPr lang="it-IT"/>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D4D1789F-65EA-46E1-931E-484846C0A34A}" type="datetime1">
              <a:rPr lang="it-IT"/>
              <a:pPr/>
              <a:t>27/11/2013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9D843E8-177F-4E2E-A287-3FE9F30E6CE0}" type="slidenum">
              <a:rPr lang="it-IT"/>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C0700281-96B4-4810-8655-5EBA4270846C}" type="datetime1">
              <a:rPr lang="it-IT"/>
              <a:pPr/>
              <a:t>27/11/2013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39564631-A755-4B8B-AAE3-2A8764A98851}" type="slidenum">
              <a:rPr lang="it-IT"/>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AFE6C77B-AC40-435E-BB4F-5EA21456C92B}" type="datetime1">
              <a:rPr lang="it-IT"/>
              <a:pPr/>
              <a:t>27/11/2013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77303477-C7A2-4C57-B852-CC5AA5B9E93D}" type="slidenum">
              <a:rPr lang="it-IT"/>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E0FE87AB-7FCB-4FE7-ACA9-913A1C5A5466}" type="datetime1">
              <a:rPr lang="it-IT"/>
              <a:pPr/>
              <a:t>27/11/2013</a:t>
            </a:fld>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7B77BDA-B3B0-4072-AEAD-63BB42D4BACD}"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ln/>
        </p:spPr>
        <p:txBody>
          <a:bodyPr/>
          <a:lstStyle>
            <a:lvl1pPr>
              <a:defRPr/>
            </a:lvl1pPr>
          </a:lstStyle>
          <a:p>
            <a:fld id="{E4473599-29C7-40D0-BB80-0D13689E3F09}"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918E02C2-6103-4A3D-B649-250D516E9F46}" type="datetime1">
              <a:rPr lang="it-IT"/>
              <a:pPr/>
              <a:t>27/11/2013</a:t>
            </a:fld>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323C8575-947E-4782-B97D-AEC58D64FD84}" type="slidenum">
              <a:rPr lang="it-IT"/>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305A0304-3A98-4F40-9916-231CD7404364}" type="datetime1">
              <a:rPr lang="it-IT"/>
              <a:pPr/>
              <a:t>27/11/2013</a:t>
            </a:fld>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83D0132-E79D-4159-A85C-9EC0B12BFDEC}" type="slidenum">
              <a:rPr lang="it-IT"/>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6ACF2645-899E-4F51-8C54-72DAD5C4BCD4}" type="datetime1">
              <a:rPr lang="it-IT"/>
              <a:pPr/>
              <a:t>27/11/2013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9D3B2BD-209A-464B-AD3A-0B4355003393}" type="slidenum">
              <a:rPr lang="it-IT"/>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96E23767-619B-44DD-BD0D-F80B089B3C5F}" type="datetime1">
              <a:rPr lang="it-IT"/>
              <a:pPr/>
              <a:t>27/11/2013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A7D88BB-5680-4B09-BAB4-0EE46DD78FFC}" type="slidenum">
              <a:rPr lang="it-IT"/>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E949FCA4-AAA4-4DD7-BD2A-0037B14E1E03}" type="datetime1">
              <a:rPr lang="it-IT"/>
              <a:pPr/>
              <a:t>27/11/2013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67C992C-2689-44F3-82C3-5F9E0D98FF47}" type="slidenum">
              <a:rPr lang="it-IT"/>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341191D9-F049-4F23-ABDD-A21045DB1151}" type="datetime1">
              <a:rPr lang="it-IT"/>
              <a:pPr/>
              <a:t>27/11/2013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10465C3-4356-4BA1-A28E-B384491D4A38}" type="slidenum">
              <a:rPr lang="it-IT"/>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sldNum" sz="quarter" idx="10"/>
          </p:nvPr>
        </p:nvSpPr>
        <p:spPr>
          <a:ln/>
        </p:spPr>
        <p:txBody>
          <a:bodyPr/>
          <a:lstStyle>
            <a:lvl1pPr>
              <a:defRPr/>
            </a:lvl1pPr>
          </a:lstStyle>
          <a:p>
            <a:fld id="{0AB091B4-86FC-44BA-85A6-897510A94F53}" type="slidenum">
              <a:rPr lang="it-IT"/>
              <a:pPr/>
              <a:t>‹N›</a:t>
            </a:fld>
            <a:endParaRPr lang="it-IT"/>
          </a:p>
        </p:txBody>
      </p:sp>
      <p:sp>
        <p:nvSpPr>
          <p:cNvPr id="5"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5" name="Segnaposto piè di pagina 4"/>
          <p:cNvSpPr>
            <a:spLocks noGrp="1"/>
          </p:cNvSpPr>
          <p:nvPr>
            <p:ph type="ftr" sz="quarter" idx="11"/>
          </p:nvPr>
        </p:nvSpPr>
        <p:spPr/>
        <p:txBody>
          <a:bodyPr/>
          <a:lstStyle>
            <a:lvl1pPr>
              <a:defRPr smtClean="0"/>
            </a:lvl1pPr>
          </a:lstStyle>
          <a:p>
            <a:pPr>
              <a:defRPr/>
            </a:pPr>
            <a:r>
              <a:rPr lang="it-IT"/>
              <a:t>MUSP</a:t>
            </a:r>
            <a:endParaRPr lang="it-IT" dirty="0"/>
          </a:p>
        </p:txBody>
      </p:sp>
      <p:sp>
        <p:nvSpPr>
          <p:cNvPr id="6" name="Segnaposto numero diapositiva 5"/>
          <p:cNvSpPr>
            <a:spLocks noGrp="1"/>
          </p:cNvSpPr>
          <p:nvPr>
            <p:ph type="sldNum" sz="quarter" idx="12"/>
          </p:nvPr>
        </p:nvSpPr>
        <p:spPr/>
        <p:txBody>
          <a:bodyPr/>
          <a:lstStyle>
            <a:lvl1pPr>
              <a:defRPr smtClean="0"/>
            </a:lvl1pPr>
          </a:lstStyle>
          <a:p>
            <a:pPr>
              <a:defRPr/>
            </a:pPr>
            <a:fld id="{D7D629DD-C09D-4107-A65B-BBBE9166EDA0}" type="slidenum">
              <a:rPr lang="it-IT"/>
              <a:pPr>
                <a:defRPr/>
              </a:pPr>
              <a:t>‹N›</a:t>
            </a:fld>
            <a:endParaRPr lang="it-IT"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5" name="Segnaposto piè di pagina 4"/>
          <p:cNvSpPr>
            <a:spLocks noGrp="1"/>
          </p:cNvSpPr>
          <p:nvPr>
            <p:ph type="ftr" sz="quarter" idx="11"/>
          </p:nvPr>
        </p:nvSpPr>
        <p:spPr/>
        <p:txBody>
          <a:bodyPr/>
          <a:lstStyle>
            <a:lvl1pPr>
              <a:defRPr smtClean="0"/>
            </a:lvl1pPr>
          </a:lstStyle>
          <a:p>
            <a:pPr>
              <a:defRPr/>
            </a:pPr>
            <a:r>
              <a:rPr lang="it-IT"/>
              <a:t>MUSP</a:t>
            </a:r>
            <a:endParaRPr lang="it-IT" dirty="0"/>
          </a:p>
        </p:txBody>
      </p:sp>
      <p:sp>
        <p:nvSpPr>
          <p:cNvPr id="6" name="Segnaposto numero diapositiva 5"/>
          <p:cNvSpPr>
            <a:spLocks noGrp="1"/>
          </p:cNvSpPr>
          <p:nvPr>
            <p:ph type="sldNum" sz="quarter" idx="12"/>
          </p:nvPr>
        </p:nvSpPr>
        <p:spPr/>
        <p:txBody>
          <a:bodyPr/>
          <a:lstStyle>
            <a:lvl1pPr>
              <a:defRPr smtClean="0"/>
            </a:lvl1pPr>
          </a:lstStyle>
          <a:p>
            <a:pPr>
              <a:defRPr/>
            </a:pPr>
            <a:fld id="{2BA44D99-A5AE-4EC2-97D3-6ED7C42BB3BD}" type="slidenum">
              <a:rPr lang="it-IT"/>
              <a:pPr>
                <a:defRPr/>
              </a:pPr>
              <a:t>‹N›</a:t>
            </a:fld>
            <a:endParaRPr lang="it-IT"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5" name="Segnaposto piè di pagina 4"/>
          <p:cNvSpPr>
            <a:spLocks noGrp="1"/>
          </p:cNvSpPr>
          <p:nvPr>
            <p:ph type="ftr" sz="quarter" idx="11"/>
          </p:nvPr>
        </p:nvSpPr>
        <p:spPr/>
        <p:txBody>
          <a:bodyPr/>
          <a:lstStyle>
            <a:lvl1pPr>
              <a:defRPr smtClean="0"/>
            </a:lvl1pPr>
          </a:lstStyle>
          <a:p>
            <a:pPr>
              <a:defRPr/>
            </a:pPr>
            <a:r>
              <a:rPr lang="it-IT"/>
              <a:t>MUSP</a:t>
            </a:r>
            <a:endParaRPr lang="it-IT" dirty="0"/>
          </a:p>
        </p:txBody>
      </p:sp>
      <p:sp>
        <p:nvSpPr>
          <p:cNvPr id="6" name="Segnaposto numero diapositiva 5"/>
          <p:cNvSpPr>
            <a:spLocks noGrp="1"/>
          </p:cNvSpPr>
          <p:nvPr>
            <p:ph type="sldNum" sz="quarter" idx="12"/>
          </p:nvPr>
        </p:nvSpPr>
        <p:spPr/>
        <p:txBody>
          <a:bodyPr/>
          <a:lstStyle>
            <a:lvl1pPr>
              <a:defRPr smtClean="0"/>
            </a:lvl1pPr>
          </a:lstStyle>
          <a:p>
            <a:pPr>
              <a:defRPr/>
            </a:pPr>
            <a:fld id="{95609BD9-EE1A-4279-AF2C-463687A05060}"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0825" y="692150"/>
            <a:ext cx="42449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2150"/>
            <a:ext cx="42449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fld id="{974D9731-C8F3-4E3B-B1A1-586AF05F8AF7}" type="slidenum">
              <a:rPr lang="it-IT"/>
              <a:pPr/>
              <a:t>‹N›</a:t>
            </a:fld>
            <a:endParaRPr lang="it-IT"/>
          </a:p>
        </p:txBody>
      </p:sp>
      <p:sp>
        <p:nvSpPr>
          <p:cNvPr id="6"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6" name="Segnaposto piè di pagina 5"/>
          <p:cNvSpPr>
            <a:spLocks noGrp="1"/>
          </p:cNvSpPr>
          <p:nvPr>
            <p:ph type="ftr" sz="quarter" idx="11"/>
          </p:nvPr>
        </p:nvSpPr>
        <p:spPr/>
        <p:txBody>
          <a:bodyPr/>
          <a:lstStyle>
            <a:lvl1pPr>
              <a:defRPr smtClean="0"/>
            </a:lvl1pPr>
          </a:lstStyle>
          <a:p>
            <a:pPr>
              <a:defRPr/>
            </a:pPr>
            <a:r>
              <a:rPr lang="it-IT"/>
              <a:t>MUSP</a:t>
            </a:r>
            <a:endParaRPr lang="it-IT" dirty="0"/>
          </a:p>
        </p:txBody>
      </p:sp>
      <p:sp>
        <p:nvSpPr>
          <p:cNvPr id="7" name="Segnaposto numero diapositiva 6"/>
          <p:cNvSpPr>
            <a:spLocks noGrp="1"/>
          </p:cNvSpPr>
          <p:nvPr>
            <p:ph type="sldNum" sz="quarter" idx="12"/>
          </p:nvPr>
        </p:nvSpPr>
        <p:spPr/>
        <p:txBody>
          <a:bodyPr/>
          <a:lstStyle>
            <a:lvl1pPr>
              <a:defRPr smtClean="0"/>
            </a:lvl1pPr>
          </a:lstStyle>
          <a:p>
            <a:pPr>
              <a:defRPr/>
            </a:pPr>
            <a:fld id="{5C8D16DD-994B-4F23-B974-FCC1344B55E2}" type="slidenum">
              <a:rPr lang="it-IT"/>
              <a:pPr>
                <a:defRPr/>
              </a:pPr>
              <a:t>‹N›</a:t>
            </a:fld>
            <a:endParaRPr lang="it-IT"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8" name="Segnaposto piè di pagina 7"/>
          <p:cNvSpPr>
            <a:spLocks noGrp="1"/>
          </p:cNvSpPr>
          <p:nvPr>
            <p:ph type="ftr" sz="quarter" idx="11"/>
          </p:nvPr>
        </p:nvSpPr>
        <p:spPr/>
        <p:txBody>
          <a:bodyPr/>
          <a:lstStyle>
            <a:lvl1pPr>
              <a:defRPr smtClean="0"/>
            </a:lvl1pPr>
          </a:lstStyle>
          <a:p>
            <a:pPr>
              <a:defRPr/>
            </a:pPr>
            <a:r>
              <a:rPr lang="it-IT"/>
              <a:t>MUSP</a:t>
            </a:r>
            <a:endParaRPr lang="it-IT" dirty="0"/>
          </a:p>
        </p:txBody>
      </p:sp>
      <p:sp>
        <p:nvSpPr>
          <p:cNvPr id="9" name="Segnaposto numero diapositiva 8"/>
          <p:cNvSpPr>
            <a:spLocks noGrp="1"/>
          </p:cNvSpPr>
          <p:nvPr>
            <p:ph type="sldNum" sz="quarter" idx="12"/>
          </p:nvPr>
        </p:nvSpPr>
        <p:spPr/>
        <p:txBody>
          <a:bodyPr/>
          <a:lstStyle>
            <a:lvl1pPr>
              <a:defRPr smtClean="0"/>
            </a:lvl1pPr>
          </a:lstStyle>
          <a:p>
            <a:pPr>
              <a:defRPr/>
            </a:pPr>
            <a:fld id="{91A8002D-5AC4-4450-8A5D-F4D550B8EBEA}" type="slidenum">
              <a:rPr lang="it-IT"/>
              <a:pPr>
                <a:defRPr/>
              </a:pPr>
              <a:t>‹N›</a:t>
            </a:fld>
            <a:endParaRPr lang="it-IT"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4" name="Segnaposto piè di pagina 3"/>
          <p:cNvSpPr>
            <a:spLocks noGrp="1"/>
          </p:cNvSpPr>
          <p:nvPr>
            <p:ph type="ftr" sz="quarter" idx="11"/>
          </p:nvPr>
        </p:nvSpPr>
        <p:spPr/>
        <p:txBody>
          <a:bodyPr/>
          <a:lstStyle>
            <a:lvl1pPr>
              <a:defRPr smtClean="0"/>
            </a:lvl1pPr>
          </a:lstStyle>
          <a:p>
            <a:pPr>
              <a:defRPr/>
            </a:pPr>
            <a:r>
              <a:rPr lang="it-IT"/>
              <a:t>MUSP</a:t>
            </a:r>
            <a:endParaRPr lang="it-IT" dirty="0"/>
          </a:p>
        </p:txBody>
      </p:sp>
      <p:sp>
        <p:nvSpPr>
          <p:cNvPr id="5" name="Segnaposto numero diapositiva 4"/>
          <p:cNvSpPr>
            <a:spLocks noGrp="1"/>
          </p:cNvSpPr>
          <p:nvPr>
            <p:ph type="sldNum" sz="quarter" idx="12"/>
          </p:nvPr>
        </p:nvSpPr>
        <p:spPr/>
        <p:txBody>
          <a:bodyPr/>
          <a:lstStyle>
            <a:lvl1pPr>
              <a:defRPr smtClean="0"/>
            </a:lvl1pPr>
          </a:lstStyle>
          <a:p>
            <a:pPr>
              <a:defRPr/>
            </a:pPr>
            <a:fld id="{0E9E1BF5-46CA-417F-A618-752347D15463}" type="slidenum">
              <a:rPr lang="it-IT"/>
              <a:pPr>
                <a:defRPr/>
              </a:pPr>
              <a:t>‹N›</a:t>
            </a:fld>
            <a:endParaRPr lang="it-IT"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3" name="Segnaposto piè di pagina 2"/>
          <p:cNvSpPr>
            <a:spLocks noGrp="1"/>
          </p:cNvSpPr>
          <p:nvPr>
            <p:ph type="ftr" sz="quarter" idx="11"/>
          </p:nvPr>
        </p:nvSpPr>
        <p:spPr/>
        <p:txBody>
          <a:bodyPr/>
          <a:lstStyle>
            <a:lvl1pPr>
              <a:defRPr smtClean="0"/>
            </a:lvl1pPr>
          </a:lstStyle>
          <a:p>
            <a:pPr>
              <a:defRPr/>
            </a:pPr>
            <a:r>
              <a:rPr lang="it-IT"/>
              <a:t>MUSP</a:t>
            </a:r>
            <a:endParaRPr lang="it-IT" dirty="0"/>
          </a:p>
        </p:txBody>
      </p:sp>
      <p:sp>
        <p:nvSpPr>
          <p:cNvPr id="4" name="Segnaposto numero diapositiva 3"/>
          <p:cNvSpPr>
            <a:spLocks noGrp="1"/>
          </p:cNvSpPr>
          <p:nvPr>
            <p:ph type="sldNum" sz="quarter" idx="12"/>
          </p:nvPr>
        </p:nvSpPr>
        <p:spPr/>
        <p:txBody>
          <a:bodyPr/>
          <a:lstStyle>
            <a:lvl1pPr>
              <a:defRPr smtClean="0"/>
            </a:lvl1pPr>
          </a:lstStyle>
          <a:p>
            <a:pPr>
              <a:defRPr/>
            </a:pPr>
            <a:fld id="{BAB76A72-D946-4531-B18D-1224F0E1A36F}" type="slidenum">
              <a:rPr lang="it-IT"/>
              <a:pPr>
                <a:defRPr/>
              </a:pPr>
              <a:t>‹N›</a:t>
            </a:fld>
            <a:endParaRPr lang="it-IT"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6" name="Segnaposto piè di pagina 5"/>
          <p:cNvSpPr>
            <a:spLocks noGrp="1"/>
          </p:cNvSpPr>
          <p:nvPr>
            <p:ph type="ftr" sz="quarter" idx="11"/>
          </p:nvPr>
        </p:nvSpPr>
        <p:spPr/>
        <p:txBody>
          <a:bodyPr/>
          <a:lstStyle>
            <a:lvl1pPr>
              <a:defRPr smtClean="0"/>
            </a:lvl1pPr>
          </a:lstStyle>
          <a:p>
            <a:pPr>
              <a:defRPr/>
            </a:pPr>
            <a:r>
              <a:rPr lang="it-IT"/>
              <a:t>MUSP</a:t>
            </a:r>
            <a:endParaRPr lang="it-IT" dirty="0"/>
          </a:p>
        </p:txBody>
      </p:sp>
      <p:sp>
        <p:nvSpPr>
          <p:cNvPr id="7" name="Segnaposto numero diapositiva 6"/>
          <p:cNvSpPr>
            <a:spLocks noGrp="1"/>
          </p:cNvSpPr>
          <p:nvPr>
            <p:ph type="sldNum" sz="quarter" idx="12"/>
          </p:nvPr>
        </p:nvSpPr>
        <p:spPr/>
        <p:txBody>
          <a:bodyPr/>
          <a:lstStyle>
            <a:lvl1pPr>
              <a:defRPr smtClean="0"/>
            </a:lvl1pPr>
          </a:lstStyle>
          <a:p>
            <a:pPr>
              <a:defRPr/>
            </a:pPr>
            <a:fld id="{84949425-3F5A-4E9D-B98E-5A498659E1C0}" type="slidenum">
              <a:rPr lang="it-IT"/>
              <a:pPr>
                <a:defRPr/>
              </a:pPr>
              <a:t>‹N›</a:t>
            </a:fld>
            <a:endParaRPr lang="it-IT"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6" name="Segnaposto piè di pagina 5"/>
          <p:cNvSpPr>
            <a:spLocks noGrp="1"/>
          </p:cNvSpPr>
          <p:nvPr>
            <p:ph type="ftr" sz="quarter" idx="11"/>
          </p:nvPr>
        </p:nvSpPr>
        <p:spPr/>
        <p:txBody>
          <a:bodyPr/>
          <a:lstStyle>
            <a:lvl1pPr>
              <a:defRPr smtClean="0"/>
            </a:lvl1pPr>
          </a:lstStyle>
          <a:p>
            <a:pPr>
              <a:defRPr/>
            </a:pPr>
            <a:r>
              <a:rPr lang="it-IT"/>
              <a:t>MUSP</a:t>
            </a:r>
            <a:endParaRPr lang="it-IT" dirty="0"/>
          </a:p>
        </p:txBody>
      </p:sp>
      <p:sp>
        <p:nvSpPr>
          <p:cNvPr id="7" name="Segnaposto numero diapositiva 6"/>
          <p:cNvSpPr>
            <a:spLocks noGrp="1"/>
          </p:cNvSpPr>
          <p:nvPr>
            <p:ph type="sldNum" sz="quarter" idx="12"/>
          </p:nvPr>
        </p:nvSpPr>
        <p:spPr/>
        <p:txBody>
          <a:bodyPr/>
          <a:lstStyle>
            <a:lvl1pPr>
              <a:defRPr smtClean="0"/>
            </a:lvl1pPr>
          </a:lstStyle>
          <a:p>
            <a:pPr>
              <a:defRPr/>
            </a:pPr>
            <a:fld id="{DFD9807C-A7BD-4C45-A11A-612BDE92B248}" type="slidenum">
              <a:rPr lang="it-IT"/>
              <a:pPr>
                <a:defRPr/>
              </a:pPr>
              <a:t>‹N›</a:t>
            </a:fld>
            <a:endParaRPr lang="it-IT"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5" name="Segnaposto piè di pagina 4"/>
          <p:cNvSpPr>
            <a:spLocks noGrp="1"/>
          </p:cNvSpPr>
          <p:nvPr>
            <p:ph type="ftr" sz="quarter" idx="11"/>
          </p:nvPr>
        </p:nvSpPr>
        <p:spPr/>
        <p:txBody>
          <a:bodyPr/>
          <a:lstStyle>
            <a:lvl1pPr>
              <a:defRPr smtClean="0"/>
            </a:lvl1pPr>
          </a:lstStyle>
          <a:p>
            <a:pPr>
              <a:defRPr/>
            </a:pPr>
            <a:r>
              <a:rPr lang="it-IT"/>
              <a:t>MUSP</a:t>
            </a:r>
            <a:endParaRPr lang="it-IT" dirty="0"/>
          </a:p>
        </p:txBody>
      </p:sp>
      <p:sp>
        <p:nvSpPr>
          <p:cNvPr id="6" name="Segnaposto numero diapositiva 5"/>
          <p:cNvSpPr>
            <a:spLocks noGrp="1"/>
          </p:cNvSpPr>
          <p:nvPr>
            <p:ph type="sldNum" sz="quarter" idx="12"/>
          </p:nvPr>
        </p:nvSpPr>
        <p:spPr/>
        <p:txBody>
          <a:bodyPr/>
          <a:lstStyle>
            <a:lvl1pPr>
              <a:defRPr smtClean="0"/>
            </a:lvl1pPr>
          </a:lstStyle>
          <a:p>
            <a:pPr>
              <a:defRPr/>
            </a:pPr>
            <a:fld id="{5E0C7978-7E69-4C05-ADD8-C7863794F019}" type="slidenum">
              <a:rPr lang="it-IT"/>
              <a:pPr>
                <a:defRPr/>
              </a:pPr>
              <a:t>‹N›</a:t>
            </a:fld>
            <a:endParaRPr lang="it-IT"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smtClean="0"/>
            </a:lvl1pPr>
          </a:lstStyle>
          <a:p>
            <a:pPr>
              <a:defRPr/>
            </a:pPr>
            <a:fld id="{92551A22-429B-4083-8735-87E0B9D5C2DC}" type="datetime1">
              <a:rPr lang="it-IT"/>
              <a:pPr>
                <a:defRPr/>
              </a:pPr>
              <a:t>27/11/2013</a:t>
            </a:fld>
            <a:endParaRPr lang="it-IT" dirty="0"/>
          </a:p>
        </p:txBody>
      </p:sp>
      <p:sp>
        <p:nvSpPr>
          <p:cNvPr id="5" name="Segnaposto piè di pagina 4"/>
          <p:cNvSpPr>
            <a:spLocks noGrp="1"/>
          </p:cNvSpPr>
          <p:nvPr>
            <p:ph type="ftr" sz="quarter" idx="11"/>
          </p:nvPr>
        </p:nvSpPr>
        <p:spPr/>
        <p:txBody>
          <a:bodyPr/>
          <a:lstStyle>
            <a:lvl1pPr>
              <a:defRPr smtClean="0"/>
            </a:lvl1pPr>
          </a:lstStyle>
          <a:p>
            <a:pPr>
              <a:defRPr/>
            </a:pPr>
            <a:r>
              <a:rPr lang="it-IT"/>
              <a:t>MUSP</a:t>
            </a:r>
            <a:endParaRPr lang="it-IT" dirty="0"/>
          </a:p>
        </p:txBody>
      </p:sp>
      <p:sp>
        <p:nvSpPr>
          <p:cNvPr id="6" name="Segnaposto numero diapositiva 5"/>
          <p:cNvSpPr>
            <a:spLocks noGrp="1"/>
          </p:cNvSpPr>
          <p:nvPr>
            <p:ph type="sldNum" sz="quarter" idx="12"/>
          </p:nvPr>
        </p:nvSpPr>
        <p:spPr/>
        <p:txBody>
          <a:bodyPr/>
          <a:lstStyle>
            <a:lvl1pPr>
              <a:defRPr smtClean="0"/>
            </a:lvl1pPr>
          </a:lstStyle>
          <a:p>
            <a:pPr>
              <a:defRPr/>
            </a:pPr>
            <a:fld id="{A6ECA4B4-BBC3-4C49-875A-A56F77C082BC}"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sldNum" sz="quarter" idx="10"/>
          </p:nvPr>
        </p:nvSpPr>
        <p:spPr>
          <a:ln/>
        </p:spPr>
        <p:txBody>
          <a:bodyPr/>
          <a:lstStyle>
            <a:lvl1pPr>
              <a:defRPr/>
            </a:lvl1pPr>
          </a:lstStyle>
          <a:p>
            <a:fld id="{27A87088-144E-438F-ACAE-8A37939D7507}" type="slidenum">
              <a:rPr lang="it-IT"/>
              <a:pPr/>
              <a:t>‹N›</a:t>
            </a:fld>
            <a:endParaRPr lang="it-IT"/>
          </a:p>
        </p:txBody>
      </p:sp>
      <p:sp>
        <p:nvSpPr>
          <p:cNvPr id="8"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sldNum" sz="quarter" idx="10"/>
          </p:nvPr>
        </p:nvSpPr>
        <p:spPr>
          <a:ln/>
        </p:spPr>
        <p:txBody>
          <a:bodyPr/>
          <a:lstStyle>
            <a:lvl1pPr>
              <a:defRPr/>
            </a:lvl1pPr>
          </a:lstStyle>
          <a:p>
            <a:fld id="{D52F6B9F-11A0-40AA-A5B4-A1BBEF3A33FF}" type="slidenum">
              <a:rPr lang="it-IT"/>
              <a:pPr/>
              <a:t>‹N›</a:t>
            </a:fld>
            <a:endParaRPr lang="it-IT"/>
          </a:p>
        </p:txBody>
      </p:sp>
      <p:sp>
        <p:nvSpPr>
          <p:cNvPr id="4"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FD3D7B5-8992-40FC-BBA0-CE063D1241BE}" type="slidenum">
              <a:rPr lang="it-IT"/>
              <a:pPr/>
              <a:t>‹N›</a:t>
            </a:fld>
            <a:endParaRPr lang="it-IT"/>
          </a:p>
        </p:txBody>
      </p:sp>
      <p:sp>
        <p:nvSpPr>
          <p:cNvPr id="3"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ln/>
        </p:spPr>
        <p:txBody>
          <a:bodyPr/>
          <a:lstStyle>
            <a:lvl1pPr>
              <a:defRPr/>
            </a:lvl1pPr>
          </a:lstStyle>
          <a:p>
            <a:fld id="{671A451E-ED58-45E3-84B5-6504C54E1380}" type="slidenum">
              <a:rPr lang="it-IT"/>
              <a:pPr/>
              <a:t>‹N›</a:t>
            </a:fld>
            <a:endParaRPr lang="it-IT"/>
          </a:p>
        </p:txBody>
      </p:sp>
      <p:sp>
        <p:nvSpPr>
          <p:cNvPr id="6"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ln/>
        </p:spPr>
        <p:txBody>
          <a:bodyPr/>
          <a:lstStyle>
            <a:lvl1pPr>
              <a:defRPr/>
            </a:lvl1pPr>
          </a:lstStyle>
          <a:p>
            <a:fld id="{C8F3DADB-27CB-4A8B-9EA0-9C50906BC1BD}" type="slidenum">
              <a:rPr lang="it-IT"/>
              <a:pPr/>
              <a:t>‹N›</a:t>
            </a:fld>
            <a:endParaRPr lang="it-IT"/>
          </a:p>
        </p:txBody>
      </p:sp>
      <p:sp>
        <p:nvSpPr>
          <p:cNvPr id="6" name="Rectangle 9"/>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250825" y="692150"/>
            <a:ext cx="8642350"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2051" name="Rectangle 3"/>
          <p:cNvSpPr>
            <a:spLocks noGrp="1" noChangeArrowheads="1"/>
          </p:cNvSpPr>
          <p:nvPr>
            <p:ph type="title"/>
          </p:nvPr>
        </p:nvSpPr>
        <p:spPr bwMode="auto">
          <a:xfrm>
            <a:off x="2665413" y="188913"/>
            <a:ext cx="6227762" cy="360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2" name="Rectangle 4"/>
          <p:cNvSpPr>
            <a:spLocks noGrp="1" noChangeArrowheads="1"/>
          </p:cNvSpPr>
          <p:nvPr>
            <p:ph type="sldNum" sz="quarter" idx="4"/>
          </p:nvPr>
        </p:nvSpPr>
        <p:spPr bwMode="auto">
          <a:xfrm>
            <a:off x="8459788" y="6497638"/>
            <a:ext cx="684212"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Tahoma" pitchFamily="34" charset="0"/>
                <a:cs typeface="Tahoma" pitchFamily="34" charset="0"/>
              </a:defRPr>
            </a:lvl1pPr>
          </a:lstStyle>
          <a:p>
            <a:fld id="{D49FFA83-7471-41A7-8104-5EAB05E0FC09}" type="slidenum">
              <a:rPr lang="it-IT"/>
              <a:pPr/>
              <a:t>‹N›</a:t>
            </a:fld>
            <a:endParaRPr lang="it-IT"/>
          </a:p>
        </p:txBody>
      </p:sp>
      <p:pic>
        <p:nvPicPr>
          <p:cNvPr id="2053" name="Picture 7" descr="logo rete ok jpeg"/>
          <p:cNvPicPr>
            <a:picLocks noChangeAspect="1" noChangeArrowheads="1"/>
          </p:cNvPicPr>
          <p:nvPr/>
        </p:nvPicPr>
        <p:blipFill>
          <a:blip r:embed="rId16" cstate="print"/>
          <a:srcRect/>
          <a:stretch>
            <a:fillRect/>
          </a:stretch>
        </p:blipFill>
        <p:spPr bwMode="auto">
          <a:xfrm>
            <a:off x="0" y="188913"/>
            <a:ext cx="2541588" cy="350837"/>
          </a:xfrm>
          <a:prstGeom prst="rect">
            <a:avLst/>
          </a:prstGeom>
          <a:noFill/>
          <a:ln w="9525">
            <a:noFill/>
            <a:miter lim="800000"/>
            <a:headEnd/>
            <a:tailEnd/>
          </a:ln>
        </p:spPr>
      </p:pic>
      <p:sp>
        <p:nvSpPr>
          <p:cNvPr id="7179" name="Line 11"/>
          <p:cNvSpPr>
            <a:spLocks noChangeShapeType="1"/>
          </p:cNvSpPr>
          <p:nvPr/>
        </p:nvSpPr>
        <p:spPr bwMode="auto">
          <a:xfrm>
            <a:off x="2628900" y="647700"/>
            <a:ext cx="6481763" cy="0"/>
          </a:xfrm>
          <a:prstGeom prst="line">
            <a:avLst/>
          </a:prstGeom>
          <a:noFill/>
          <a:ln w="50800" cmpd="thickThin">
            <a:solidFill>
              <a:srgbClr val="CC0000"/>
            </a:solidFill>
            <a:round/>
            <a:headEnd/>
            <a:tailEnd/>
          </a:ln>
          <a:effectLst/>
        </p:spPr>
        <p:txBody>
          <a:bodyPr/>
          <a:lstStyle/>
          <a:p>
            <a:pPr>
              <a:defRPr/>
            </a:pPr>
            <a:endParaRPr lang="it-IT" sz="1400">
              <a:latin typeface="Arial" charset="0"/>
              <a:cs typeface="Arial" charset="0"/>
            </a:endParaRPr>
          </a:p>
        </p:txBody>
      </p:sp>
      <p:pic>
        <p:nvPicPr>
          <p:cNvPr id="2055" name="Picture 8"/>
          <p:cNvPicPr>
            <a:picLocks noChangeAspect="1" noChangeArrowheads="1"/>
          </p:cNvPicPr>
          <p:nvPr/>
        </p:nvPicPr>
        <p:blipFill>
          <a:blip r:embed="rId17" cstate="print"/>
          <a:srcRect/>
          <a:stretch>
            <a:fillRect/>
          </a:stretch>
        </p:blipFill>
        <p:spPr bwMode="auto">
          <a:xfrm>
            <a:off x="250825" y="6542088"/>
            <a:ext cx="1295400" cy="204787"/>
          </a:xfrm>
          <a:prstGeom prst="rect">
            <a:avLst/>
          </a:prstGeom>
          <a:noFill/>
          <a:ln w="9525" algn="ctr">
            <a:noFill/>
            <a:miter lim="800000"/>
            <a:headEnd/>
            <a:tailEnd/>
          </a:ln>
        </p:spPr>
      </p:pic>
      <p:sp>
        <p:nvSpPr>
          <p:cNvPr id="2057" name="Rectangle 9"/>
          <p:cNvSpPr>
            <a:spLocks noGrp="1" noChangeArrowheads="1"/>
          </p:cNvSpPr>
          <p:nvPr>
            <p:ph type="ftr" sz="quarter" idx="3"/>
          </p:nvPr>
        </p:nvSpPr>
        <p:spPr bwMode="auto">
          <a:xfrm>
            <a:off x="1547813" y="6597650"/>
            <a:ext cx="5400675"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a:lvl1pPr>
          </a:lstStyle>
          <a:p>
            <a:endParaRPr lang="it-IT"/>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ftr="0" dt="0"/>
  <p:txStyles>
    <p:titleStyle>
      <a:lvl1pPr algn="ctr" rtl="0" eaLnBrk="1" fontAlgn="base" hangingPunct="1">
        <a:spcBef>
          <a:spcPct val="0"/>
        </a:spcBef>
        <a:spcAft>
          <a:spcPct val="0"/>
        </a:spcAft>
        <a:defRPr sz="2000" b="1">
          <a:solidFill>
            <a:srgbClr val="CC0000"/>
          </a:solidFill>
          <a:latin typeface="+mj-lt"/>
          <a:ea typeface="+mj-ea"/>
          <a:cs typeface="+mj-cs"/>
        </a:defRPr>
      </a:lvl1pPr>
      <a:lvl2pPr algn="ctr" rtl="0" eaLnBrk="1" fontAlgn="base" hangingPunct="1">
        <a:spcBef>
          <a:spcPct val="0"/>
        </a:spcBef>
        <a:spcAft>
          <a:spcPct val="0"/>
        </a:spcAft>
        <a:defRPr sz="2000" b="1">
          <a:solidFill>
            <a:srgbClr val="CC0000"/>
          </a:solidFill>
          <a:latin typeface="Arial" charset="0"/>
          <a:cs typeface="Arial" charset="0"/>
        </a:defRPr>
      </a:lvl2pPr>
      <a:lvl3pPr algn="ctr" rtl="0" eaLnBrk="1" fontAlgn="base" hangingPunct="1">
        <a:spcBef>
          <a:spcPct val="0"/>
        </a:spcBef>
        <a:spcAft>
          <a:spcPct val="0"/>
        </a:spcAft>
        <a:defRPr sz="2000" b="1">
          <a:solidFill>
            <a:srgbClr val="CC0000"/>
          </a:solidFill>
          <a:latin typeface="Arial" charset="0"/>
          <a:cs typeface="Arial" charset="0"/>
        </a:defRPr>
      </a:lvl3pPr>
      <a:lvl4pPr algn="ctr" rtl="0" eaLnBrk="1" fontAlgn="base" hangingPunct="1">
        <a:spcBef>
          <a:spcPct val="0"/>
        </a:spcBef>
        <a:spcAft>
          <a:spcPct val="0"/>
        </a:spcAft>
        <a:defRPr sz="2000" b="1">
          <a:solidFill>
            <a:srgbClr val="CC0000"/>
          </a:solidFill>
          <a:latin typeface="Arial" charset="0"/>
          <a:cs typeface="Arial" charset="0"/>
        </a:defRPr>
      </a:lvl4pPr>
      <a:lvl5pPr algn="ctr" rtl="0" eaLnBrk="1" fontAlgn="base" hangingPunct="1">
        <a:spcBef>
          <a:spcPct val="0"/>
        </a:spcBef>
        <a:spcAft>
          <a:spcPct val="0"/>
        </a:spcAft>
        <a:defRPr sz="2000" b="1">
          <a:solidFill>
            <a:srgbClr val="CC0000"/>
          </a:solidFill>
          <a:latin typeface="Arial" charset="0"/>
          <a:cs typeface="Arial" charset="0"/>
        </a:defRPr>
      </a:lvl5pPr>
      <a:lvl6pPr marL="457200" algn="ctr" rtl="0" eaLnBrk="1" fontAlgn="base" hangingPunct="1">
        <a:spcBef>
          <a:spcPct val="0"/>
        </a:spcBef>
        <a:spcAft>
          <a:spcPct val="0"/>
        </a:spcAft>
        <a:defRPr sz="2000" b="1">
          <a:solidFill>
            <a:srgbClr val="CC0000"/>
          </a:solidFill>
          <a:latin typeface="Arial" charset="0"/>
          <a:cs typeface="Arial" charset="0"/>
        </a:defRPr>
      </a:lvl6pPr>
      <a:lvl7pPr marL="914400" algn="ctr" rtl="0" eaLnBrk="1" fontAlgn="base" hangingPunct="1">
        <a:spcBef>
          <a:spcPct val="0"/>
        </a:spcBef>
        <a:spcAft>
          <a:spcPct val="0"/>
        </a:spcAft>
        <a:defRPr sz="2000" b="1">
          <a:solidFill>
            <a:srgbClr val="CC0000"/>
          </a:solidFill>
          <a:latin typeface="Arial" charset="0"/>
          <a:cs typeface="Arial" charset="0"/>
        </a:defRPr>
      </a:lvl7pPr>
      <a:lvl8pPr marL="1371600" algn="ctr" rtl="0" eaLnBrk="1" fontAlgn="base" hangingPunct="1">
        <a:spcBef>
          <a:spcPct val="0"/>
        </a:spcBef>
        <a:spcAft>
          <a:spcPct val="0"/>
        </a:spcAft>
        <a:defRPr sz="2000" b="1">
          <a:solidFill>
            <a:srgbClr val="CC0000"/>
          </a:solidFill>
          <a:latin typeface="Arial" charset="0"/>
          <a:cs typeface="Arial" charset="0"/>
        </a:defRPr>
      </a:lvl8pPr>
      <a:lvl9pPr marL="1828800" algn="ctr" rtl="0" eaLnBrk="1" fontAlgn="base" hangingPunct="1">
        <a:spcBef>
          <a:spcPct val="0"/>
        </a:spcBef>
        <a:spcAft>
          <a:spcPct val="0"/>
        </a:spcAft>
        <a:defRPr sz="2000" b="1">
          <a:solidFill>
            <a:srgbClr val="CC0000"/>
          </a:solidFill>
          <a:latin typeface="Arial" charset="0"/>
          <a:cs typeface="Arial" charset="0"/>
        </a:defRPr>
      </a:lvl9pPr>
    </p:titleStyle>
    <p:bodyStyle>
      <a:lvl1pPr marL="342900" indent="-342900" algn="l" rtl="0" eaLnBrk="1" fontAlgn="base" hangingPunct="1">
        <a:spcBef>
          <a:spcPct val="20000"/>
        </a:spcBef>
        <a:spcAft>
          <a:spcPct val="0"/>
        </a:spcAft>
        <a:buClr>
          <a:srgbClr val="CC0000"/>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ü"/>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Tahoma"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Tahoma" pitchFamily="34" charset="0"/>
          <a:cs typeface="+mn-cs"/>
        </a:defRPr>
      </a:lvl6pPr>
      <a:lvl7pPr marL="2971800" indent="-228600" algn="l" rtl="0" eaLnBrk="1" fontAlgn="base" hangingPunct="1">
        <a:spcBef>
          <a:spcPct val="20000"/>
        </a:spcBef>
        <a:spcAft>
          <a:spcPct val="0"/>
        </a:spcAft>
        <a:buChar char="»"/>
        <a:defRPr sz="2000">
          <a:solidFill>
            <a:schemeClr val="tx1"/>
          </a:solidFill>
          <a:latin typeface="Tahoma" pitchFamily="34" charset="0"/>
          <a:cs typeface="+mn-cs"/>
        </a:defRPr>
      </a:lvl7pPr>
      <a:lvl8pPr marL="3429000" indent="-228600" algn="l" rtl="0" eaLnBrk="1" fontAlgn="base" hangingPunct="1">
        <a:spcBef>
          <a:spcPct val="20000"/>
        </a:spcBef>
        <a:spcAft>
          <a:spcPct val="0"/>
        </a:spcAft>
        <a:buChar char="»"/>
        <a:defRPr sz="2000">
          <a:solidFill>
            <a:schemeClr val="tx1"/>
          </a:solidFill>
          <a:latin typeface="Tahoma" pitchFamily="34" charset="0"/>
          <a:cs typeface="+mn-cs"/>
        </a:defRPr>
      </a:lvl8pPr>
      <a:lvl9pPr marL="3886200" indent="-228600" algn="l" rtl="0" eaLnBrk="1" fontAlgn="base" hangingPunct="1">
        <a:spcBef>
          <a:spcPct val="20000"/>
        </a:spcBef>
        <a:spcAft>
          <a:spcPct val="0"/>
        </a:spcAft>
        <a:buChar char="»"/>
        <a:defRPr sz="2000">
          <a:solidFill>
            <a:schemeClr val="tx1"/>
          </a:solidFill>
          <a:latin typeface="Tahoma" pitchFamily="34" charset="0"/>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88866" name="Gruppo 6"/>
          <p:cNvGrpSpPr>
            <a:grpSpLocks/>
          </p:cNvGrpSpPr>
          <p:nvPr/>
        </p:nvGrpSpPr>
        <p:grpSpPr bwMode="auto">
          <a:xfrm>
            <a:off x="0" y="5484813"/>
            <a:ext cx="2339975" cy="1373187"/>
            <a:chOff x="4067944" y="2780928"/>
            <a:chExt cx="2693630" cy="2126084"/>
          </a:xfrm>
        </p:grpSpPr>
        <p:sp>
          <p:nvSpPr>
            <p:cNvPr id="8" name="Rettangolo 7"/>
            <p:cNvSpPr>
              <a:spLocks noChangeArrowheads="1"/>
            </p:cNvSpPr>
            <p:nvPr/>
          </p:nvSpPr>
          <p:spPr bwMode="auto">
            <a:xfrm>
              <a:off x="4067944" y="2780928"/>
              <a:ext cx="2664296" cy="2088232"/>
            </a:xfrm>
            <a:prstGeom prst="rect">
              <a:avLst/>
            </a:prstGeom>
            <a:solidFill>
              <a:srgbClr val="0070C0"/>
            </a:solidFill>
            <a:ln w="9525" algn="ctr">
              <a:solidFill>
                <a:schemeClr val="tx1"/>
              </a:solidFill>
              <a:round/>
              <a:headEnd/>
              <a:tailEnd/>
            </a:ln>
          </p:spPr>
          <p:txBody>
            <a:bodyPr lIns="80175" tIns="40087" rIns="80175" bIns="40087"/>
            <a:lstStyle/>
            <a:p>
              <a:pPr algn="l" defTabSz="801688"/>
              <a:endParaRPr lang="it-IT" sz="1600" b="0" u="sng">
                <a:ea typeface="ヒラギノ角ゴ Pro W3"/>
                <a:cs typeface="ヒラギノ角ゴ Pro W3"/>
              </a:endParaRPr>
            </a:p>
          </p:txBody>
        </p:sp>
        <p:pic>
          <p:nvPicPr>
            <p:cNvPr id="1188868" name="Picture 2" descr="EU flag"/>
            <p:cNvPicPr>
              <a:picLocks noChangeAspect="1" noChangeArrowheads="1"/>
            </p:cNvPicPr>
            <p:nvPr/>
          </p:nvPicPr>
          <p:blipFill>
            <a:blip r:embed="rId13" cstate="print"/>
            <a:srcRect/>
            <a:stretch>
              <a:fillRect/>
            </a:stretch>
          </p:blipFill>
          <p:spPr bwMode="auto">
            <a:xfrm>
              <a:off x="4067945" y="2780929"/>
              <a:ext cx="648072" cy="455135"/>
            </a:xfrm>
            <a:prstGeom prst="rect">
              <a:avLst/>
            </a:prstGeom>
            <a:noFill/>
            <a:ln w="9525">
              <a:noFill/>
              <a:miter lim="800000"/>
              <a:headEnd/>
              <a:tailEnd/>
            </a:ln>
          </p:spPr>
        </p:pic>
        <p:pic>
          <p:nvPicPr>
            <p:cNvPr id="1188869" name="Immagine 9"/>
            <p:cNvPicPr>
              <a:picLocks/>
            </p:cNvPicPr>
            <p:nvPr/>
          </p:nvPicPr>
          <p:blipFill>
            <a:blip r:embed="rId14" cstate="print"/>
            <a:srcRect/>
            <a:stretch>
              <a:fillRect/>
            </a:stretch>
          </p:blipFill>
          <p:spPr bwMode="auto">
            <a:xfrm>
              <a:off x="4716016" y="2780928"/>
              <a:ext cx="2016224" cy="432048"/>
            </a:xfrm>
            <a:prstGeom prst="rect">
              <a:avLst/>
            </a:prstGeom>
            <a:noFill/>
            <a:ln w="9525">
              <a:noFill/>
              <a:miter lim="800000"/>
              <a:headEnd/>
              <a:tailEnd/>
            </a:ln>
          </p:spPr>
        </p:pic>
        <p:pic>
          <p:nvPicPr>
            <p:cNvPr id="1188870" name="Immagine 10"/>
            <p:cNvPicPr>
              <a:picLocks/>
            </p:cNvPicPr>
            <p:nvPr/>
          </p:nvPicPr>
          <p:blipFill>
            <a:blip r:embed="rId15" cstate="print"/>
            <a:srcRect l="54121"/>
            <a:stretch>
              <a:fillRect/>
            </a:stretch>
          </p:blipFill>
          <p:spPr bwMode="auto">
            <a:xfrm>
              <a:off x="4932040" y="4437112"/>
              <a:ext cx="1829534" cy="469900"/>
            </a:xfrm>
            <a:prstGeom prst="rect">
              <a:avLst/>
            </a:prstGeom>
            <a:noFill/>
            <a:ln w="9525">
              <a:noFill/>
              <a:miter lim="800000"/>
              <a:headEnd/>
              <a:tailEnd/>
            </a:ln>
          </p:spPr>
        </p:pic>
        <p:pic>
          <p:nvPicPr>
            <p:cNvPr id="1188871" name="Immagine 11"/>
            <p:cNvPicPr>
              <a:picLocks/>
            </p:cNvPicPr>
            <p:nvPr/>
          </p:nvPicPr>
          <p:blipFill>
            <a:blip r:embed="rId15" cstate="print"/>
            <a:srcRect r="57730"/>
            <a:stretch>
              <a:fillRect/>
            </a:stretch>
          </p:blipFill>
          <p:spPr bwMode="auto">
            <a:xfrm>
              <a:off x="4067944" y="4437112"/>
              <a:ext cx="1685591" cy="469900"/>
            </a:xfrm>
            <a:prstGeom prst="rect">
              <a:avLst/>
            </a:prstGeom>
            <a:noFill/>
            <a:ln w="9525">
              <a:noFill/>
              <a:miter lim="800000"/>
              <a:headEnd/>
              <a:tailEnd/>
            </a:ln>
          </p:spPr>
        </p:pic>
        <p:pic>
          <p:nvPicPr>
            <p:cNvPr id="1188872" name="Picture 5" descr="hotel in emilia romagna.gif"/>
            <p:cNvPicPr>
              <a:picLocks noChangeAspect="1" noChangeArrowheads="1"/>
            </p:cNvPicPr>
            <p:nvPr/>
          </p:nvPicPr>
          <p:blipFill>
            <a:blip r:embed="rId16" cstate="print"/>
            <a:srcRect/>
            <a:stretch>
              <a:fillRect/>
            </a:stretch>
          </p:blipFill>
          <p:spPr bwMode="auto">
            <a:xfrm>
              <a:off x="4067944" y="3140968"/>
              <a:ext cx="2664296" cy="1480165"/>
            </a:xfrm>
            <a:prstGeom prst="rect">
              <a:avLst/>
            </a:prstGeom>
            <a:noFill/>
            <a:ln w="9525">
              <a:noFill/>
              <a:miter lim="800000"/>
              <a:headEnd/>
              <a:tailEnd/>
            </a:ln>
          </p:spPr>
        </p:pic>
      </p:grpSp>
      <p:pic>
        <p:nvPicPr>
          <p:cNvPr id="1188873" name="Immagine 3"/>
          <p:cNvPicPr>
            <a:picLocks/>
          </p:cNvPicPr>
          <p:nvPr/>
        </p:nvPicPr>
        <p:blipFill>
          <a:blip r:embed="rId14" cstate="print"/>
          <a:srcRect/>
          <a:stretch>
            <a:fillRect/>
          </a:stretch>
        </p:blipFill>
        <p:spPr bwMode="auto">
          <a:xfrm>
            <a:off x="650875" y="473075"/>
            <a:ext cx="2193925" cy="333375"/>
          </a:xfrm>
          <a:prstGeom prst="rect">
            <a:avLst/>
          </a:prstGeom>
          <a:noFill/>
          <a:ln w="9525">
            <a:noFill/>
            <a:miter lim="800000"/>
            <a:headEnd/>
            <a:tailEnd/>
          </a:ln>
        </p:spPr>
      </p:pic>
      <p:sp>
        <p:nvSpPr>
          <p:cNvPr id="15" name="Figura a mano libera 14"/>
          <p:cNvSpPr/>
          <p:nvPr/>
        </p:nvSpPr>
        <p:spPr>
          <a:xfrm>
            <a:off x="2909888" y="895350"/>
            <a:ext cx="5541962" cy="0"/>
          </a:xfrm>
          <a:custGeom>
            <a:avLst/>
            <a:gdLst/>
            <a:ahLst/>
            <a:cxnLst/>
            <a:rect l="0" t="0" r="0" b="0"/>
            <a:pathLst>
              <a:path w="6481573" h="1">
                <a:moveTo>
                  <a:pt x="0" y="0"/>
                </a:moveTo>
                <a:lnTo>
                  <a:pt x="6481572" y="0"/>
                </a:lnTo>
              </a:path>
            </a:pathLst>
          </a:custGeom>
          <a:ln w="38100" cap="flat" cmpd="sng" algn="ctr">
            <a:solidFill>
              <a:srgbClr val="CC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sz="2400" b="0"/>
          </a:p>
        </p:txBody>
      </p:sp>
      <p:sp>
        <p:nvSpPr>
          <p:cNvPr id="16" name="Figura a mano libera 15"/>
          <p:cNvSpPr/>
          <p:nvPr/>
        </p:nvSpPr>
        <p:spPr>
          <a:xfrm>
            <a:off x="2909888" y="923925"/>
            <a:ext cx="5541962" cy="0"/>
          </a:xfrm>
          <a:custGeom>
            <a:avLst/>
            <a:gdLst/>
            <a:ahLst/>
            <a:cxnLst/>
            <a:rect l="0" t="0" r="0" b="0"/>
            <a:pathLst>
              <a:path w="6481573" h="1">
                <a:moveTo>
                  <a:pt x="0" y="0"/>
                </a:moveTo>
                <a:lnTo>
                  <a:pt x="6481572" y="0"/>
                </a:lnTo>
              </a:path>
            </a:pathLst>
          </a:custGeom>
          <a:ln w="12700" cap="flat" cmpd="sng" algn="ctr">
            <a:solidFill>
              <a:srgbClr val="CC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sz="2400" b="0"/>
          </a:p>
        </p:txBody>
      </p:sp>
      <p:sp>
        <p:nvSpPr>
          <p:cNvPr id="118887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75" tIns="40087" rIns="80175" bIns="40087" numCol="1" anchor="ctr" anchorCtr="0" compatLnSpc="1">
            <a:prstTxWarp prst="textNoShape">
              <a:avLst/>
            </a:prstTxWarp>
          </a:bodyPr>
          <a:lstStyle/>
          <a:p>
            <a:pPr lvl="0"/>
            <a:r>
              <a:rPr lang="it-IT" smtClean="0"/>
              <a:t>Fare clic per modificare stile</a:t>
            </a:r>
          </a:p>
        </p:txBody>
      </p:sp>
      <p:sp>
        <p:nvSpPr>
          <p:cNvPr id="118887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75" tIns="40087" rIns="80175" bIns="40087"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 name="Segnaposto data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80175" tIns="40087" rIns="80175" bIns="40087" numCol="1" anchor="ctr" anchorCtr="0" compatLnSpc="1">
            <a:prstTxWarp prst="textNoShape">
              <a:avLst/>
            </a:prstTxWarp>
          </a:bodyPr>
          <a:lstStyle>
            <a:lvl1pPr algn="l" defTabSz="801688">
              <a:defRPr sz="1100" b="0">
                <a:solidFill>
                  <a:srgbClr val="898989"/>
                </a:solidFill>
                <a:latin typeface="+mn-lt"/>
                <a:ea typeface="+mn-ea"/>
                <a:cs typeface="ヒラギノ角ゴ Pro W3"/>
              </a:defRPr>
            </a:lvl1pPr>
          </a:lstStyle>
          <a:p>
            <a:fld id="{A95203E5-AA7F-4288-A469-19EFDD970A74}" type="datetime1">
              <a:rPr lang="it-IT"/>
              <a:pPr/>
              <a:t>27/11/2013</a:t>
            </a:fld>
            <a:endParaRPr lang="it-IT"/>
          </a:p>
        </p:txBody>
      </p:sp>
      <p:sp>
        <p:nvSpPr>
          <p:cNvPr id="18" name="Segnaposto piè di pagina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80175" tIns="40087" rIns="80175" bIns="40087" numCol="1" anchor="ctr" anchorCtr="0" compatLnSpc="1">
            <a:prstTxWarp prst="textNoShape">
              <a:avLst/>
            </a:prstTxWarp>
          </a:bodyPr>
          <a:lstStyle>
            <a:lvl1pPr defTabSz="801688">
              <a:defRPr sz="1100" b="0">
                <a:solidFill>
                  <a:srgbClr val="898989"/>
                </a:solidFill>
                <a:latin typeface="+mn-lt"/>
                <a:ea typeface="+mn-ea"/>
                <a:cs typeface="ヒラギノ角ゴ Pro W3"/>
              </a:defRPr>
            </a:lvl1pPr>
          </a:lstStyle>
          <a:p>
            <a:endParaRPr lang="it-IT"/>
          </a:p>
        </p:txBody>
      </p:sp>
      <p:sp>
        <p:nvSpPr>
          <p:cNvPr id="19" name="Segnaposto numero diapositiva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80175" tIns="40087" rIns="80175" bIns="40087" numCol="1" anchor="ctr" anchorCtr="0" compatLnSpc="1">
            <a:prstTxWarp prst="textNoShape">
              <a:avLst/>
            </a:prstTxWarp>
          </a:bodyPr>
          <a:lstStyle>
            <a:lvl1pPr algn="r" defTabSz="801688">
              <a:defRPr sz="1100" b="0">
                <a:solidFill>
                  <a:srgbClr val="898989"/>
                </a:solidFill>
                <a:latin typeface="+mn-lt"/>
                <a:ea typeface="+mn-ea"/>
                <a:cs typeface="ヒラギノ角ゴ Pro W3"/>
              </a:defRPr>
            </a:lvl1pPr>
          </a:lstStyle>
          <a:p>
            <a:fld id="{24F4D14F-B6DE-4678-90A8-BCB2972A0E3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801688" rtl="0" fontAlgn="base">
        <a:spcBef>
          <a:spcPct val="0"/>
        </a:spcBef>
        <a:spcAft>
          <a:spcPct val="0"/>
        </a:spcAft>
        <a:defRPr sz="3900">
          <a:solidFill>
            <a:schemeClr val="tx1"/>
          </a:solidFill>
          <a:latin typeface="+mj-lt"/>
          <a:ea typeface="+mj-ea"/>
          <a:cs typeface="+mj-cs"/>
        </a:defRPr>
      </a:lvl1pPr>
      <a:lvl2pPr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2pPr>
      <a:lvl3pPr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3pPr>
      <a:lvl4pPr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4pPr>
      <a:lvl5pPr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5pPr>
      <a:lvl6pPr marL="457200"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6pPr>
      <a:lvl7pPr marL="914400"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7pPr>
      <a:lvl8pPr marL="1371600"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8pPr>
      <a:lvl9pPr marL="1828800" algn="ctr" defTabSz="801688" rtl="0" fontAlgn="base">
        <a:spcBef>
          <a:spcPct val="0"/>
        </a:spcBef>
        <a:spcAft>
          <a:spcPct val="0"/>
        </a:spcAft>
        <a:defRPr sz="3900">
          <a:solidFill>
            <a:schemeClr val="tx1"/>
          </a:solidFill>
          <a:latin typeface="Calibri" pitchFamily="34" charset="0"/>
          <a:ea typeface="ヒラギノ角ゴ Pro W3"/>
          <a:cs typeface="Arial" pitchFamily="34" charset="0"/>
        </a:defRPr>
      </a:lvl9pPr>
    </p:titleStyle>
    <p:bodyStyle>
      <a:lvl1pPr marL="300038" indent="-300038" algn="l" defTabSz="801688" rtl="0" fontAlgn="base">
        <a:spcBef>
          <a:spcPct val="20000"/>
        </a:spcBef>
        <a:spcAft>
          <a:spcPct val="0"/>
        </a:spcAft>
        <a:buFont typeface="Arial" pitchFamily="34" charset="0"/>
        <a:buChar char="•"/>
        <a:defRPr sz="2800">
          <a:solidFill>
            <a:schemeClr val="tx1"/>
          </a:solidFill>
          <a:latin typeface="+mn-lt"/>
          <a:ea typeface="+mn-ea"/>
          <a:cs typeface="+mn-cs"/>
        </a:defRPr>
      </a:lvl1pPr>
      <a:lvl2pPr marL="650875" indent="-249238" algn="l" defTabSz="801688" rtl="0" fontAlgn="base">
        <a:spcBef>
          <a:spcPct val="20000"/>
        </a:spcBef>
        <a:spcAft>
          <a:spcPct val="0"/>
        </a:spcAft>
        <a:buFont typeface="Arial" pitchFamily="34" charset="0"/>
        <a:buChar char="–"/>
        <a:defRPr sz="2500">
          <a:solidFill>
            <a:schemeClr val="tx1"/>
          </a:solidFill>
          <a:latin typeface="+mn-lt"/>
          <a:ea typeface="+mn-ea"/>
          <a:cs typeface="+mn-cs"/>
        </a:defRPr>
      </a:lvl2pPr>
      <a:lvl3pPr marL="1001713" indent="-200025" algn="l" defTabSz="801688" rtl="0" fontAlgn="base">
        <a:spcBef>
          <a:spcPct val="20000"/>
        </a:spcBef>
        <a:spcAft>
          <a:spcPct val="0"/>
        </a:spcAft>
        <a:buFont typeface="Arial" pitchFamily="34" charset="0"/>
        <a:buChar char="•"/>
        <a:defRPr sz="2100">
          <a:solidFill>
            <a:schemeClr val="tx1"/>
          </a:solidFill>
          <a:latin typeface="+mn-lt"/>
          <a:ea typeface="+mn-ea"/>
          <a:cs typeface="+mn-cs"/>
        </a:defRPr>
      </a:lvl3pPr>
      <a:lvl4pPr marL="140335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4pPr>
      <a:lvl5pPr marL="180340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5pPr>
      <a:lvl6pPr marL="226060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6pPr>
      <a:lvl7pPr marL="271780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7pPr>
      <a:lvl8pPr marL="317500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8pPr>
      <a:lvl9pPr marL="3632200" indent="-200025" algn="l" defTabSz="801688" rtl="0" fontAlgn="base">
        <a:spcBef>
          <a:spcPct val="20000"/>
        </a:spcBef>
        <a:spcAft>
          <a:spcPct val="0"/>
        </a:spcAft>
        <a:buFont typeface="Arial" pitchFamily="34" charset="0"/>
        <a:buChar char="»"/>
        <a:defRPr>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00130" name="Picture 37" descr="logo_rete"/>
          <p:cNvPicPr>
            <a:picLocks noChangeAspect="1" noChangeArrowheads="1"/>
          </p:cNvPicPr>
          <p:nvPr/>
        </p:nvPicPr>
        <p:blipFill>
          <a:blip r:embed="rId13" cstate="print"/>
          <a:srcRect/>
          <a:stretch>
            <a:fillRect/>
          </a:stretch>
        </p:blipFill>
        <p:spPr bwMode="auto">
          <a:xfrm>
            <a:off x="12700" y="131763"/>
            <a:ext cx="3871913" cy="611187"/>
          </a:xfrm>
          <a:prstGeom prst="rect">
            <a:avLst/>
          </a:prstGeom>
          <a:noFill/>
          <a:ln w="9525">
            <a:noFill/>
            <a:miter lim="800000"/>
            <a:headEnd/>
            <a:tailEnd/>
          </a:ln>
        </p:spPr>
      </p:pic>
      <p:sp>
        <p:nvSpPr>
          <p:cNvPr id="1027" name="Rectangle 9"/>
          <p:cNvSpPr txBox="1">
            <a:spLocks noChangeArrowheads="1"/>
          </p:cNvSpPr>
          <p:nvPr/>
        </p:nvSpPr>
        <p:spPr bwMode="auto">
          <a:xfrm>
            <a:off x="3825875" y="236538"/>
            <a:ext cx="5259388" cy="361950"/>
          </a:xfrm>
          <a:prstGeom prst="rect">
            <a:avLst/>
          </a:prstGeom>
          <a:noFill/>
          <a:ln>
            <a:noFill/>
          </a:ln>
          <a:extLst>
            <a:ext uri="{909E8E84-426E-40DD-AFC4-6F175D3DCCD1}"/>
            <a:ext uri="{91240B29-F687-4F45-9708-019B960494DF}"/>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20000"/>
              </a:spcBef>
              <a:buFont typeface="Arial" charset="0"/>
              <a:buNone/>
              <a:defRPr/>
            </a:pPr>
            <a:r>
              <a:rPr lang="it-IT" sz="2000" b="0" smtClean="0">
                <a:cs typeface="+mn-cs"/>
              </a:rPr>
              <a:t>Emilia-Romagna High Technology Network</a:t>
            </a:r>
            <a:endParaRPr lang="it-IT" sz="2000" b="0" i="1" smtClean="0">
              <a:solidFill>
                <a:srgbClr val="2A2A32"/>
              </a:solidFill>
              <a:cs typeface="Arial" charset="0"/>
            </a:endParaRPr>
          </a:p>
        </p:txBody>
      </p:sp>
      <p:sp>
        <p:nvSpPr>
          <p:cNvPr id="1028" name="Line 13"/>
          <p:cNvSpPr>
            <a:spLocks noChangeShapeType="1"/>
          </p:cNvSpPr>
          <p:nvPr/>
        </p:nvSpPr>
        <p:spPr bwMode="auto">
          <a:xfrm>
            <a:off x="0" y="785813"/>
            <a:ext cx="9144000" cy="0"/>
          </a:xfrm>
          <a:prstGeom prst="line">
            <a:avLst/>
          </a:prstGeom>
          <a:noFill/>
          <a:ln w="19050">
            <a:solidFill>
              <a:schemeClr val="tx1"/>
            </a:solidFill>
            <a:round/>
            <a:headEnd/>
            <a:tailEnd/>
          </a:ln>
        </p:spPr>
        <p:txBody>
          <a:bodyPr/>
          <a:lstStyle/>
          <a:p>
            <a:pPr algn="l">
              <a:defRPr/>
            </a:pPr>
            <a:endParaRPr lang="it-IT" b="0">
              <a:latin typeface="Arial" charset="0"/>
              <a:cs typeface="+mn-cs"/>
            </a:endParaRPr>
          </a:p>
        </p:txBody>
      </p:sp>
      <p:sp>
        <p:nvSpPr>
          <p:cNvPr id="1029" name="Rectangle 8"/>
          <p:cNvSpPr txBox="1">
            <a:spLocks noChangeArrowheads="1"/>
          </p:cNvSpPr>
          <p:nvPr/>
        </p:nvSpPr>
        <p:spPr bwMode="auto">
          <a:xfrm>
            <a:off x="88900" y="6515100"/>
            <a:ext cx="8929688" cy="222250"/>
          </a:xfrm>
          <a:prstGeom prst="rect">
            <a:avLst/>
          </a:prstGeom>
          <a:noFill/>
          <a:ln>
            <a:noFill/>
          </a:ln>
          <a:extLst>
            <a:ext uri="{909E8E84-426E-40DD-AFC4-6F175D3DCCD1}"/>
            <a:ext uri="{91240B29-F687-4F45-9708-019B960494DF}"/>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it-IT" sz="1200" smtClean="0">
                <a:cs typeface="Arial" charset="0"/>
              </a:rPr>
              <a:t>Bruxelles, 16/02/2011, angelo.andrisano@unimore.it</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07298" name="Picture 37" descr="logo_rete"/>
          <p:cNvPicPr>
            <a:picLocks noChangeAspect="1" noChangeArrowheads="1"/>
          </p:cNvPicPr>
          <p:nvPr/>
        </p:nvPicPr>
        <p:blipFill>
          <a:blip r:embed="rId13" cstate="print"/>
          <a:srcRect/>
          <a:stretch>
            <a:fillRect/>
          </a:stretch>
        </p:blipFill>
        <p:spPr bwMode="auto">
          <a:xfrm>
            <a:off x="12700" y="131763"/>
            <a:ext cx="3871913" cy="611187"/>
          </a:xfrm>
          <a:prstGeom prst="rect">
            <a:avLst/>
          </a:prstGeom>
          <a:noFill/>
          <a:ln w="9525">
            <a:noFill/>
            <a:miter lim="800000"/>
            <a:headEnd/>
            <a:tailEnd/>
          </a:ln>
        </p:spPr>
      </p:pic>
      <p:sp>
        <p:nvSpPr>
          <p:cNvPr id="1027" name="Rectangle 9"/>
          <p:cNvSpPr txBox="1">
            <a:spLocks noChangeArrowheads="1"/>
          </p:cNvSpPr>
          <p:nvPr/>
        </p:nvSpPr>
        <p:spPr bwMode="auto">
          <a:xfrm>
            <a:off x="3825875" y="236538"/>
            <a:ext cx="5259388" cy="361950"/>
          </a:xfrm>
          <a:prstGeom prst="rect">
            <a:avLst/>
          </a:prstGeom>
          <a:noFill/>
          <a:ln>
            <a:noFill/>
          </a:ln>
          <a:extLst>
            <a:ext uri="{909E8E84-426E-40DD-AFC4-6F175D3DCCD1}"/>
            <a:ext uri="{91240B29-F687-4F45-9708-019B960494DF}"/>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20000"/>
              </a:spcBef>
              <a:buFont typeface="Arial" charset="0"/>
              <a:buNone/>
              <a:defRPr/>
            </a:pPr>
            <a:r>
              <a:rPr lang="it-IT" sz="2000" b="0" smtClean="0">
                <a:cs typeface="+mn-cs"/>
              </a:rPr>
              <a:t>Emilia-Romagna High Technology Network</a:t>
            </a:r>
            <a:endParaRPr lang="it-IT" sz="2000" b="0" i="1" smtClean="0">
              <a:solidFill>
                <a:srgbClr val="2A2A32"/>
              </a:solidFill>
              <a:cs typeface="Arial" charset="0"/>
            </a:endParaRPr>
          </a:p>
        </p:txBody>
      </p:sp>
      <p:sp>
        <p:nvSpPr>
          <p:cNvPr id="1028" name="Line 13"/>
          <p:cNvSpPr>
            <a:spLocks noChangeShapeType="1"/>
          </p:cNvSpPr>
          <p:nvPr/>
        </p:nvSpPr>
        <p:spPr bwMode="auto">
          <a:xfrm>
            <a:off x="0" y="785813"/>
            <a:ext cx="9144000" cy="0"/>
          </a:xfrm>
          <a:prstGeom prst="line">
            <a:avLst/>
          </a:prstGeom>
          <a:noFill/>
          <a:ln w="19050">
            <a:solidFill>
              <a:schemeClr val="tx1"/>
            </a:solidFill>
            <a:round/>
            <a:headEnd/>
            <a:tailEnd/>
          </a:ln>
        </p:spPr>
        <p:txBody>
          <a:bodyPr/>
          <a:lstStyle/>
          <a:p>
            <a:pPr algn="l">
              <a:defRPr/>
            </a:pPr>
            <a:endParaRPr lang="it-IT" b="0">
              <a:latin typeface="Arial" charset="0"/>
              <a:cs typeface="+mn-cs"/>
            </a:endParaRPr>
          </a:p>
        </p:txBody>
      </p:sp>
      <p:sp>
        <p:nvSpPr>
          <p:cNvPr id="1029" name="Rectangle 8"/>
          <p:cNvSpPr txBox="1">
            <a:spLocks noChangeArrowheads="1"/>
          </p:cNvSpPr>
          <p:nvPr/>
        </p:nvSpPr>
        <p:spPr bwMode="auto">
          <a:xfrm>
            <a:off x="88900" y="6515100"/>
            <a:ext cx="8929688" cy="222250"/>
          </a:xfrm>
          <a:prstGeom prst="rect">
            <a:avLst/>
          </a:prstGeom>
          <a:noFill/>
          <a:ln>
            <a:noFill/>
          </a:ln>
          <a:extLst>
            <a:ext uri="{909E8E84-426E-40DD-AFC4-6F175D3DCCD1}"/>
            <a:ext uri="{91240B29-F687-4F45-9708-019B960494DF}"/>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it-IT" sz="1200" smtClean="0">
                <a:cs typeface="Arial" charset="0"/>
              </a:rPr>
              <a:t>Bruxelles, 16/02/2011, angelo.andrisano@unimore.it</a:t>
            </a:r>
          </a:p>
        </p:txBody>
      </p:sp>
      <p:sp>
        <p:nvSpPr>
          <p:cNvPr id="6" name="Segnaposto data 3"/>
          <p:cNvSpPr>
            <a:spLocks noGrp="1"/>
          </p:cNvSpPr>
          <p:nvPr>
            <p:ph type="dt" sz="half" idx="2"/>
          </p:nvPr>
        </p:nvSpPr>
        <p:spPr>
          <a:xfrm>
            <a:off x="457200" y="6127750"/>
            <a:ext cx="2133600" cy="365125"/>
          </a:xfrm>
          <a:prstGeom prst="rect">
            <a:avLst/>
          </a:prstGeom>
        </p:spPr>
        <p:txBody>
          <a:bodyPr/>
          <a:lstStyle>
            <a:lvl1pPr algn="l" fontAlgn="auto">
              <a:spcBef>
                <a:spcPts val="0"/>
              </a:spcBef>
              <a:spcAft>
                <a:spcPts val="0"/>
              </a:spcAft>
              <a:defRPr sz="1200" b="0">
                <a:latin typeface="Verdana" pitchFamily="34" charset="0"/>
                <a:ea typeface="Verdana" pitchFamily="34" charset="0"/>
                <a:cs typeface="Verdana" pitchFamily="34" charset="0"/>
              </a:defRPr>
            </a:lvl1pPr>
          </a:lstStyle>
          <a:p>
            <a:pPr>
              <a:defRPr/>
            </a:pPr>
            <a:fld id="{92551A22-429B-4083-8735-87E0B9D5C2DC}" type="datetime1">
              <a:rPr lang="it-IT"/>
              <a:pPr>
                <a:defRPr/>
              </a:pPr>
              <a:t>27/11/2013</a:t>
            </a:fld>
            <a:endParaRPr lang="it-IT" dirty="0"/>
          </a:p>
        </p:txBody>
      </p:sp>
      <p:sp>
        <p:nvSpPr>
          <p:cNvPr id="7" name="Segnaposto piè di pagina 4"/>
          <p:cNvSpPr>
            <a:spLocks noGrp="1"/>
          </p:cNvSpPr>
          <p:nvPr>
            <p:ph type="ftr" sz="quarter" idx="3"/>
          </p:nvPr>
        </p:nvSpPr>
        <p:spPr>
          <a:xfrm>
            <a:off x="3124200" y="6127750"/>
            <a:ext cx="2895600" cy="365125"/>
          </a:xfrm>
          <a:prstGeom prst="rect">
            <a:avLst/>
          </a:prstGeom>
        </p:spPr>
        <p:txBody>
          <a:bodyPr/>
          <a:lstStyle>
            <a:lvl1pPr algn="ctr" fontAlgn="auto">
              <a:spcBef>
                <a:spcPts val="0"/>
              </a:spcBef>
              <a:spcAft>
                <a:spcPts val="0"/>
              </a:spcAft>
              <a:defRPr sz="1200" b="0">
                <a:latin typeface="Verdana" pitchFamily="34" charset="0"/>
                <a:ea typeface="Verdana" pitchFamily="34" charset="0"/>
                <a:cs typeface="Verdana" pitchFamily="34" charset="0"/>
              </a:defRPr>
            </a:lvl1pPr>
          </a:lstStyle>
          <a:p>
            <a:pPr>
              <a:defRPr/>
            </a:pPr>
            <a:r>
              <a:rPr lang="it-IT"/>
              <a:t>MUSP</a:t>
            </a:r>
            <a:endParaRPr lang="it-IT" dirty="0"/>
          </a:p>
        </p:txBody>
      </p:sp>
      <p:sp>
        <p:nvSpPr>
          <p:cNvPr id="8" name="Segnaposto numero diapositiva 5"/>
          <p:cNvSpPr>
            <a:spLocks noGrp="1"/>
          </p:cNvSpPr>
          <p:nvPr>
            <p:ph type="sldNum" sz="quarter" idx="4"/>
          </p:nvPr>
        </p:nvSpPr>
        <p:spPr>
          <a:xfrm>
            <a:off x="6553200" y="6127750"/>
            <a:ext cx="2133600" cy="365125"/>
          </a:xfrm>
          <a:prstGeom prst="rect">
            <a:avLst/>
          </a:prstGeom>
        </p:spPr>
        <p:txBody>
          <a:bodyPr/>
          <a:lstStyle>
            <a:lvl1pPr algn="r" fontAlgn="auto">
              <a:spcBef>
                <a:spcPts val="0"/>
              </a:spcBef>
              <a:spcAft>
                <a:spcPts val="0"/>
              </a:spcAft>
              <a:defRPr sz="1200" b="0">
                <a:latin typeface="Verdana" pitchFamily="34" charset="0"/>
                <a:ea typeface="Verdana" pitchFamily="34" charset="0"/>
                <a:cs typeface="Verdana" pitchFamily="34" charset="0"/>
              </a:defRPr>
            </a:lvl1pPr>
          </a:lstStyle>
          <a:p>
            <a:pPr>
              <a:defRPr/>
            </a:pPr>
            <a:fld id="{461632B6-7907-48DA-8E60-C024C5A03E57}"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slide" Target="slide4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ster.it/"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0.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4.jpeg"/><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6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79.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7.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7.jpeg"/><Relationship Id="rId4" Type="http://schemas.openxmlformats.org/officeDocument/2006/relationships/image" Target="../media/image76.jpeg"/></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0.jpeg"/><Relationship Id="rId4" Type="http://schemas.openxmlformats.org/officeDocument/2006/relationships/image" Target="../media/image76.jpeg"/></Relationships>
</file>

<file path=ppt/slides/_rels/slide69.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77.jpeg"/><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75.xml"/><Relationship Id="rId7" Type="http://schemas.openxmlformats.org/officeDocument/2006/relationships/slide" Target="slide76.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aster.it/tiki-index.php?page=ProprietaIntellettuale" TargetMode="External"/><Relationship Id="rId5" Type="http://schemas.openxmlformats.org/officeDocument/2006/relationships/hyperlink" Target="http://www.aster.it/tiki-index.php?page=FinanzaInnovativa" TargetMode="Externa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slide" Target="slide73.xml"/><Relationship Id="rId4" Type="http://schemas.openxmlformats.org/officeDocument/2006/relationships/image" Target="../media/image88.jpeg"/></Relationships>
</file>

<file path=ppt/slides/_rels/slide75.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iri.it/wp-content/uploads/2010/03/tab6.5.pdf"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ster.i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1403648" y="4581128"/>
            <a:ext cx="6400800" cy="1752600"/>
          </a:xfrm>
        </p:spPr>
        <p:txBody>
          <a:bodyPr/>
          <a:lstStyle/>
          <a:p>
            <a:r>
              <a:rPr lang="it-IT" dirty="0" smtClean="0"/>
              <a:t>Marina </a:t>
            </a:r>
            <a:r>
              <a:rPr lang="it-IT" dirty="0" err="1" smtClean="0"/>
              <a:t>Silverii</a:t>
            </a:r>
            <a:endParaRPr lang="it-IT" dirty="0" smtClean="0"/>
          </a:p>
          <a:p>
            <a:r>
              <a:rPr lang="it-IT" dirty="0" smtClean="0"/>
              <a:t>28 novembre 2013</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484555" y="1856037"/>
            <a:ext cx="6443831" cy="11169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655" y="0"/>
            <a:ext cx="7246360" cy="696191"/>
          </a:xfrm>
        </p:spPr>
        <p:txBody>
          <a:bodyPr/>
          <a:lstStyle/>
          <a:p>
            <a:pPr algn="r"/>
            <a:r>
              <a:rPr lang="it-IT" dirty="0" smtClean="0"/>
              <a:t>TIMELINE INNOVATION REGIONAL POLICY</a:t>
            </a:r>
            <a:endParaRPr lang="it-IT" dirty="0"/>
          </a:p>
        </p:txBody>
      </p:sp>
      <p:sp>
        <p:nvSpPr>
          <p:cNvPr id="3" name="Segnaposto contenuto 2"/>
          <p:cNvSpPr>
            <a:spLocks noGrp="1"/>
          </p:cNvSpPr>
          <p:nvPr>
            <p:ph idx="1"/>
          </p:nvPr>
        </p:nvSpPr>
        <p:spPr>
          <a:xfrm>
            <a:off x="179512" y="644572"/>
            <a:ext cx="8712968" cy="4813970"/>
          </a:xfrm>
        </p:spPr>
        <p:txBody>
          <a:bodyPr/>
          <a:lstStyle/>
          <a:p>
            <a:pPr>
              <a:spcBef>
                <a:spcPts val="600"/>
              </a:spcBef>
            </a:pPr>
            <a:endParaRPr lang="it-IT" sz="1600" dirty="0" smtClean="0">
              <a:latin typeface="+mj-lt"/>
            </a:endParaRPr>
          </a:p>
          <a:p>
            <a:pPr>
              <a:spcBef>
                <a:spcPts val="600"/>
              </a:spcBef>
            </a:pPr>
            <a:r>
              <a:rPr lang="it-IT" sz="1600" dirty="0" smtClean="0">
                <a:latin typeface="+mj-lt"/>
              </a:rPr>
              <a:t>….</a:t>
            </a:r>
          </a:p>
          <a:p>
            <a:pPr>
              <a:spcBef>
                <a:spcPts val="600"/>
              </a:spcBef>
            </a:pPr>
            <a:r>
              <a:rPr lang="it-IT" sz="1600" dirty="0" smtClean="0">
                <a:latin typeface="+mj-lt"/>
              </a:rPr>
              <a:t>…</a:t>
            </a:r>
            <a:r>
              <a:rPr lang="it-IT" sz="1600" b="1" dirty="0" smtClean="0">
                <a:latin typeface="+mj-lt"/>
              </a:rPr>
              <a:t>1980</a:t>
            </a:r>
            <a:r>
              <a:rPr lang="it-IT" sz="1600" dirty="0" smtClean="0">
                <a:latin typeface="+mj-lt"/>
              </a:rPr>
              <a:t> – </a:t>
            </a:r>
            <a:r>
              <a:rPr lang="en-US" sz="1600" dirty="0" smtClean="0">
                <a:solidFill>
                  <a:srgbClr val="000000"/>
                </a:solidFill>
                <a:latin typeface="+mj-lt"/>
              </a:rPr>
              <a:t>In ER an explicit policy for the growth of companies through tangible and intangible services</a:t>
            </a:r>
            <a:endParaRPr lang="it-IT" sz="1600" dirty="0" smtClean="0">
              <a:solidFill>
                <a:srgbClr val="000000"/>
              </a:solidFill>
              <a:latin typeface="+mj-lt"/>
            </a:endParaRPr>
          </a:p>
          <a:p>
            <a:pPr>
              <a:spcBef>
                <a:spcPts val="600"/>
              </a:spcBef>
            </a:pPr>
            <a:r>
              <a:rPr lang="en-US" sz="1600" b="1" dirty="0" smtClean="0">
                <a:solidFill>
                  <a:srgbClr val="000000"/>
                </a:solidFill>
                <a:latin typeface="+mj-lt"/>
              </a:rPr>
              <a:t>1996-98</a:t>
            </a:r>
            <a:r>
              <a:rPr lang="en-US" sz="1600" dirty="0" smtClean="0">
                <a:solidFill>
                  <a:srgbClr val="000000"/>
                </a:solidFill>
                <a:latin typeface="+mj-lt"/>
              </a:rPr>
              <a:t> - The ERDF for ER ob. 2 operational plan includes the concept of Knowledge Economy, sustainability of development, quality </a:t>
            </a:r>
          </a:p>
          <a:p>
            <a:pPr>
              <a:spcBef>
                <a:spcPts val="600"/>
              </a:spcBef>
            </a:pPr>
            <a:r>
              <a:rPr lang="en-US" sz="1600" b="1" dirty="0" smtClean="0">
                <a:solidFill>
                  <a:srgbClr val="C00000"/>
                </a:solidFill>
                <a:latin typeface="+mj-lt"/>
              </a:rPr>
              <a:t>2000</a:t>
            </a:r>
            <a:r>
              <a:rPr lang="en-US" sz="1600" dirty="0" smtClean="0">
                <a:solidFill>
                  <a:srgbClr val="C00000"/>
                </a:solidFill>
                <a:latin typeface="+mj-lt"/>
              </a:rPr>
              <a:t> - In Italy the responsibility on industrial research and technology transfer moves from National to Regional level</a:t>
            </a:r>
            <a:endParaRPr lang="it-IT" sz="1600" dirty="0" smtClean="0">
              <a:solidFill>
                <a:srgbClr val="C00000"/>
              </a:solidFill>
              <a:latin typeface="+mj-lt"/>
            </a:endParaRPr>
          </a:p>
          <a:p>
            <a:pPr>
              <a:spcBef>
                <a:spcPts val="600"/>
              </a:spcBef>
            </a:pPr>
            <a:r>
              <a:rPr lang="it-IT" sz="1600" b="1" dirty="0" smtClean="0">
                <a:solidFill>
                  <a:srgbClr val="C00000"/>
                </a:solidFill>
                <a:latin typeface="+mj-lt"/>
              </a:rPr>
              <a:t>2001</a:t>
            </a:r>
            <a:r>
              <a:rPr lang="it-IT" sz="1600" dirty="0" smtClean="0">
                <a:solidFill>
                  <a:srgbClr val="C00000"/>
                </a:solidFill>
                <a:latin typeface="+mj-lt"/>
              </a:rPr>
              <a:t> - </a:t>
            </a:r>
            <a:r>
              <a:rPr lang="en-US" sz="1600" dirty="0" smtClean="0">
                <a:solidFill>
                  <a:srgbClr val="C00000"/>
                </a:solidFill>
                <a:latin typeface="+mj-lt"/>
              </a:rPr>
              <a:t>A </a:t>
            </a:r>
            <a:r>
              <a:rPr lang="en-US" sz="1600" dirty="0" err="1" smtClean="0">
                <a:solidFill>
                  <a:srgbClr val="C00000"/>
                </a:solidFill>
                <a:latin typeface="+mj-lt"/>
              </a:rPr>
              <a:t>MoU</a:t>
            </a:r>
            <a:r>
              <a:rPr lang="en-US" sz="1600" dirty="0" smtClean="0">
                <a:solidFill>
                  <a:srgbClr val="C00000"/>
                </a:solidFill>
                <a:latin typeface="+mj-lt"/>
              </a:rPr>
              <a:t> has been signed among the Regional Authority, the universities and the research </a:t>
            </a:r>
            <a:r>
              <a:rPr lang="en-US" sz="1600" dirty="0" err="1" smtClean="0">
                <a:solidFill>
                  <a:srgbClr val="C00000"/>
                </a:solidFill>
                <a:latin typeface="+mj-lt"/>
              </a:rPr>
              <a:t>centres</a:t>
            </a:r>
            <a:r>
              <a:rPr lang="en-US" sz="1600" dirty="0" smtClean="0">
                <a:solidFill>
                  <a:srgbClr val="C00000"/>
                </a:solidFill>
                <a:latin typeface="+mj-lt"/>
              </a:rPr>
              <a:t> for the establishment of a </a:t>
            </a:r>
            <a:r>
              <a:rPr lang="en-US" sz="1600" b="1" dirty="0" smtClean="0">
                <a:solidFill>
                  <a:srgbClr val="C00000"/>
                </a:solidFill>
                <a:latin typeface="+mj-lt"/>
              </a:rPr>
              <a:t>Regional Network for Research and Innovation </a:t>
            </a:r>
            <a:endParaRPr lang="it-IT" sz="1600" b="1" dirty="0" smtClean="0">
              <a:solidFill>
                <a:srgbClr val="C00000"/>
              </a:solidFill>
              <a:latin typeface="+mj-lt"/>
            </a:endParaRPr>
          </a:p>
          <a:p>
            <a:pPr>
              <a:spcBef>
                <a:spcPts val="600"/>
              </a:spcBef>
            </a:pPr>
            <a:r>
              <a:rPr lang="it-IT" sz="1600" b="1" dirty="0" smtClean="0">
                <a:solidFill>
                  <a:srgbClr val="C00000"/>
                </a:solidFill>
                <a:latin typeface="+mj-lt"/>
              </a:rPr>
              <a:t>2002</a:t>
            </a:r>
            <a:r>
              <a:rPr lang="it-IT" sz="1600" dirty="0" smtClean="0">
                <a:solidFill>
                  <a:srgbClr val="C00000"/>
                </a:solidFill>
                <a:latin typeface="+mj-lt"/>
              </a:rPr>
              <a:t> - In ER the first </a:t>
            </a:r>
            <a:r>
              <a:rPr lang="it-IT" sz="1600" dirty="0" err="1" smtClean="0">
                <a:solidFill>
                  <a:srgbClr val="C00000"/>
                </a:solidFill>
                <a:latin typeface="+mj-lt"/>
              </a:rPr>
              <a:t>Italian</a:t>
            </a:r>
            <a:r>
              <a:rPr lang="it-IT" sz="1600" dirty="0" smtClean="0">
                <a:solidFill>
                  <a:srgbClr val="C00000"/>
                </a:solidFill>
                <a:latin typeface="+mj-lt"/>
              </a:rPr>
              <a:t> </a:t>
            </a:r>
            <a:r>
              <a:rPr lang="it-IT" sz="1600" dirty="0" err="1" smtClean="0">
                <a:solidFill>
                  <a:srgbClr val="C00000"/>
                </a:solidFill>
                <a:latin typeface="+mj-lt"/>
              </a:rPr>
              <a:t>regional</a:t>
            </a:r>
            <a:r>
              <a:rPr lang="it-IT" sz="1600" dirty="0" smtClean="0">
                <a:solidFill>
                  <a:srgbClr val="C00000"/>
                </a:solidFill>
                <a:latin typeface="+mj-lt"/>
              </a:rPr>
              <a:t> </a:t>
            </a:r>
            <a:r>
              <a:rPr lang="it-IT" sz="1600" dirty="0" err="1" smtClean="0">
                <a:solidFill>
                  <a:srgbClr val="C00000"/>
                </a:solidFill>
                <a:latin typeface="+mj-lt"/>
              </a:rPr>
              <a:t>law</a:t>
            </a:r>
            <a:r>
              <a:rPr lang="it-IT" sz="1600" dirty="0" smtClean="0">
                <a:solidFill>
                  <a:srgbClr val="C00000"/>
                </a:solidFill>
                <a:latin typeface="+mj-lt"/>
              </a:rPr>
              <a:t> </a:t>
            </a:r>
            <a:r>
              <a:rPr lang="it-IT" sz="1600" dirty="0" err="1" smtClean="0">
                <a:solidFill>
                  <a:srgbClr val="C00000"/>
                </a:solidFill>
                <a:latin typeface="+mj-lt"/>
              </a:rPr>
              <a:t>for</a:t>
            </a:r>
            <a:r>
              <a:rPr lang="it-IT" sz="1600" dirty="0" smtClean="0">
                <a:solidFill>
                  <a:srgbClr val="C00000"/>
                </a:solidFill>
                <a:latin typeface="+mj-lt"/>
              </a:rPr>
              <a:t> </a:t>
            </a:r>
            <a:r>
              <a:rPr lang="it-IT" sz="1600" dirty="0" err="1" smtClean="0">
                <a:solidFill>
                  <a:srgbClr val="C00000"/>
                </a:solidFill>
                <a:latin typeface="+mj-lt"/>
              </a:rPr>
              <a:t>Innovation</a:t>
            </a:r>
            <a:endParaRPr lang="it-IT" sz="1600" dirty="0" smtClean="0">
              <a:solidFill>
                <a:srgbClr val="C00000"/>
              </a:solidFill>
              <a:latin typeface="+mj-lt"/>
            </a:endParaRPr>
          </a:p>
          <a:p>
            <a:pPr>
              <a:spcBef>
                <a:spcPts val="600"/>
              </a:spcBef>
            </a:pPr>
            <a:r>
              <a:rPr lang="it-IT" sz="1600" b="1" dirty="0" smtClean="0">
                <a:solidFill>
                  <a:srgbClr val="000000"/>
                </a:solidFill>
                <a:latin typeface="+mj-lt"/>
              </a:rPr>
              <a:t>2003</a:t>
            </a:r>
            <a:r>
              <a:rPr lang="it-IT" sz="1600" dirty="0" smtClean="0">
                <a:solidFill>
                  <a:srgbClr val="000000"/>
                </a:solidFill>
                <a:latin typeface="+mj-lt"/>
              </a:rPr>
              <a:t> – the </a:t>
            </a:r>
            <a:r>
              <a:rPr lang="it-IT" sz="1600" dirty="0" err="1" smtClean="0">
                <a:solidFill>
                  <a:srgbClr val="000000"/>
                </a:solidFill>
                <a:latin typeface="+mj-lt"/>
              </a:rPr>
              <a:t>Regional</a:t>
            </a:r>
            <a:r>
              <a:rPr lang="it-IT" sz="1600" dirty="0" smtClean="0">
                <a:solidFill>
                  <a:srgbClr val="000000"/>
                </a:solidFill>
                <a:latin typeface="+mj-lt"/>
              </a:rPr>
              <a:t> </a:t>
            </a:r>
            <a:r>
              <a:rPr lang="it-IT" sz="1600" dirty="0" err="1" smtClean="0">
                <a:solidFill>
                  <a:srgbClr val="000000"/>
                </a:solidFill>
                <a:latin typeface="+mj-lt"/>
              </a:rPr>
              <a:t>Programme</a:t>
            </a:r>
            <a:r>
              <a:rPr lang="it-IT" sz="1600" dirty="0" smtClean="0">
                <a:solidFill>
                  <a:srgbClr val="000000"/>
                </a:solidFill>
                <a:latin typeface="+mj-lt"/>
              </a:rPr>
              <a:t> </a:t>
            </a:r>
            <a:r>
              <a:rPr lang="it-IT" sz="1600" dirty="0" err="1" smtClean="0">
                <a:solidFill>
                  <a:srgbClr val="000000"/>
                </a:solidFill>
                <a:latin typeface="+mj-lt"/>
              </a:rPr>
              <a:t>for</a:t>
            </a:r>
            <a:r>
              <a:rPr lang="it-IT" sz="1600" dirty="0" smtClean="0">
                <a:solidFill>
                  <a:srgbClr val="000000"/>
                </a:solidFill>
                <a:latin typeface="+mj-lt"/>
              </a:rPr>
              <a:t> </a:t>
            </a:r>
            <a:r>
              <a:rPr lang="it-IT" sz="1600" dirty="0" err="1" smtClean="0">
                <a:solidFill>
                  <a:srgbClr val="000000"/>
                </a:solidFill>
                <a:latin typeface="+mj-lt"/>
              </a:rPr>
              <a:t>Innovation</a:t>
            </a:r>
            <a:r>
              <a:rPr lang="it-IT" sz="1600" dirty="0" smtClean="0">
                <a:solidFill>
                  <a:srgbClr val="000000"/>
                </a:solidFill>
                <a:latin typeface="+mj-lt"/>
              </a:rPr>
              <a:t> </a:t>
            </a:r>
            <a:r>
              <a:rPr lang="it-IT" sz="1600" dirty="0" err="1" smtClean="0">
                <a:solidFill>
                  <a:srgbClr val="000000"/>
                </a:solidFill>
                <a:latin typeface="+mj-lt"/>
              </a:rPr>
              <a:t>launched</a:t>
            </a:r>
            <a:endParaRPr lang="it-IT" sz="1600" dirty="0" smtClean="0">
              <a:solidFill>
                <a:srgbClr val="000000"/>
              </a:solidFill>
              <a:latin typeface="+mj-lt"/>
            </a:endParaRPr>
          </a:p>
          <a:p>
            <a:pPr>
              <a:spcBef>
                <a:spcPts val="600"/>
              </a:spcBef>
            </a:pPr>
            <a:r>
              <a:rPr lang="it-IT" sz="1600" b="1" dirty="0" smtClean="0">
                <a:solidFill>
                  <a:srgbClr val="000000"/>
                </a:solidFill>
                <a:latin typeface="+mj-lt"/>
              </a:rPr>
              <a:t>2004</a:t>
            </a:r>
            <a:r>
              <a:rPr lang="it-IT" sz="1600" dirty="0" smtClean="0">
                <a:solidFill>
                  <a:srgbClr val="000000"/>
                </a:solidFill>
                <a:latin typeface="+mj-lt"/>
              </a:rPr>
              <a:t> …. </a:t>
            </a:r>
            <a:r>
              <a:rPr lang="it-IT" sz="1600" dirty="0" err="1" smtClean="0">
                <a:solidFill>
                  <a:srgbClr val="000000"/>
                </a:solidFill>
                <a:latin typeface="+mj-lt"/>
              </a:rPr>
              <a:t>Calls</a:t>
            </a:r>
            <a:r>
              <a:rPr lang="it-IT" sz="1600" dirty="0" smtClean="0">
                <a:solidFill>
                  <a:srgbClr val="000000"/>
                </a:solidFill>
                <a:latin typeface="+mj-lt"/>
              </a:rPr>
              <a:t> </a:t>
            </a:r>
            <a:r>
              <a:rPr lang="it-IT" sz="1600" dirty="0" err="1" smtClean="0">
                <a:solidFill>
                  <a:srgbClr val="000000"/>
                </a:solidFill>
                <a:latin typeface="+mj-lt"/>
              </a:rPr>
              <a:t>for</a:t>
            </a:r>
            <a:r>
              <a:rPr lang="it-IT" sz="1600" dirty="0" smtClean="0">
                <a:solidFill>
                  <a:srgbClr val="000000"/>
                </a:solidFill>
                <a:latin typeface="+mj-lt"/>
              </a:rPr>
              <a:t> </a:t>
            </a:r>
            <a:r>
              <a:rPr lang="it-IT" sz="1600" dirty="0" err="1" smtClean="0">
                <a:solidFill>
                  <a:srgbClr val="000000"/>
                </a:solidFill>
                <a:latin typeface="+mj-lt"/>
              </a:rPr>
              <a:t>proposals</a:t>
            </a:r>
            <a:endParaRPr lang="it-IT" sz="1600" dirty="0" smtClean="0">
              <a:solidFill>
                <a:srgbClr val="000000"/>
              </a:solidFill>
              <a:latin typeface="+mj-lt"/>
            </a:endParaRPr>
          </a:p>
          <a:p>
            <a:pPr>
              <a:spcBef>
                <a:spcPts val="600"/>
              </a:spcBef>
            </a:pPr>
            <a:r>
              <a:rPr lang="it-IT" sz="1600" b="1" dirty="0" smtClean="0">
                <a:solidFill>
                  <a:srgbClr val="000000"/>
                </a:solidFill>
                <a:latin typeface="+mj-lt"/>
              </a:rPr>
              <a:t>2007-2013</a:t>
            </a:r>
            <a:r>
              <a:rPr lang="it-IT" sz="1600" dirty="0" smtClean="0">
                <a:solidFill>
                  <a:srgbClr val="000000"/>
                </a:solidFill>
                <a:latin typeface="+mj-lt"/>
              </a:rPr>
              <a:t> - </a:t>
            </a:r>
            <a:r>
              <a:rPr lang="en-US" sz="1600" dirty="0" smtClean="0">
                <a:solidFill>
                  <a:srgbClr val="000000"/>
                </a:solidFill>
                <a:latin typeface="+mj-lt"/>
              </a:rPr>
              <a:t>European Regional Development Funds include important objectives based on Industrial Research and Innovation </a:t>
            </a:r>
            <a:endParaRPr lang="it-IT" sz="1600" dirty="0" smtClean="0">
              <a:latin typeface="+mj-lt"/>
            </a:endParaRPr>
          </a:p>
          <a:p>
            <a:pPr>
              <a:spcBef>
                <a:spcPts val="600"/>
              </a:spcBef>
            </a:pPr>
            <a:r>
              <a:rPr lang="it-IT" sz="1600" b="1" dirty="0" smtClean="0">
                <a:solidFill>
                  <a:srgbClr val="000000"/>
                </a:solidFill>
                <a:latin typeface="+mj-lt"/>
              </a:rPr>
              <a:t>August 2007 </a:t>
            </a:r>
            <a:r>
              <a:rPr lang="it-IT" sz="1600" dirty="0" smtClean="0">
                <a:solidFill>
                  <a:srgbClr val="000000"/>
                </a:solidFill>
                <a:latin typeface="+mj-lt"/>
              </a:rPr>
              <a:t>- </a:t>
            </a:r>
            <a:r>
              <a:rPr lang="en-US" sz="1600" dirty="0" smtClean="0">
                <a:solidFill>
                  <a:srgbClr val="000000"/>
                </a:solidFill>
                <a:latin typeface="+mj-lt"/>
              </a:rPr>
              <a:t>Operating Plan of Emilia-Romagna for European Regional Development Funds is approved and </a:t>
            </a:r>
            <a:r>
              <a:rPr lang="en-US" sz="1600" dirty="0" err="1" smtClean="0">
                <a:solidFill>
                  <a:srgbClr val="000000"/>
                </a:solidFill>
                <a:latin typeface="+mj-lt"/>
              </a:rPr>
              <a:t>Technopoles</a:t>
            </a:r>
            <a:r>
              <a:rPr lang="en-US" sz="1600" dirty="0" smtClean="0">
                <a:solidFill>
                  <a:srgbClr val="000000"/>
                </a:solidFill>
                <a:latin typeface="+mj-lt"/>
              </a:rPr>
              <a:t> </a:t>
            </a:r>
            <a:r>
              <a:rPr lang="en-US" sz="1600" dirty="0" err="1" smtClean="0">
                <a:solidFill>
                  <a:srgbClr val="000000"/>
                </a:solidFill>
                <a:latin typeface="+mj-lt"/>
              </a:rPr>
              <a:t>Programme</a:t>
            </a:r>
            <a:r>
              <a:rPr lang="en-US" sz="1600" dirty="0" smtClean="0">
                <a:solidFill>
                  <a:srgbClr val="000000"/>
                </a:solidFill>
                <a:latin typeface="+mj-lt"/>
              </a:rPr>
              <a:t> is launched</a:t>
            </a:r>
          </a:p>
          <a:p>
            <a:pPr>
              <a:spcBef>
                <a:spcPts val="600"/>
              </a:spcBef>
            </a:pPr>
            <a:r>
              <a:rPr lang="en-US" sz="1600" b="1" dirty="0" smtClean="0">
                <a:solidFill>
                  <a:srgbClr val="000000"/>
                </a:solidFill>
                <a:latin typeface="+mj-lt"/>
              </a:rPr>
              <a:t>December 2010 </a:t>
            </a:r>
            <a:r>
              <a:rPr lang="en-US" sz="1600" dirty="0" smtClean="0">
                <a:solidFill>
                  <a:srgbClr val="000000"/>
                </a:solidFill>
                <a:latin typeface="+mj-lt"/>
              </a:rPr>
              <a:t>- Contracts for </a:t>
            </a:r>
            <a:r>
              <a:rPr lang="en-US" sz="1600" dirty="0" err="1" smtClean="0">
                <a:solidFill>
                  <a:srgbClr val="000000"/>
                </a:solidFill>
                <a:latin typeface="+mj-lt"/>
              </a:rPr>
              <a:t>Technopoles</a:t>
            </a:r>
            <a:r>
              <a:rPr lang="en-US" sz="1600" dirty="0" smtClean="0">
                <a:solidFill>
                  <a:srgbClr val="000000"/>
                </a:solidFill>
                <a:latin typeface="+mj-lt"/>
              </a:rPr>
              <a:t> </a:t>
            </a:r>
            <a:r>
              <a:rPr lang="en-US" sz="1600" dirty="0" err="1" smtClean="0">
                <a:solidFill>
                  <a:srgbClr val="000000"/>
                </a:solidFill>
                <a:latin typeface="+mj-lt"/>
              </a:rPr>
              <a:t>Programmes</a:t>
            </a:r>
            <a:r>
              <a:rPr lang="en-US" sz="1600" dirty="0" smtClean="0">
                <a:solidFill>
                  <a:srgbClr val="000000"/>
                </a:solidFill>
                <a:latin typeface="+mj-lt"/>
              </a:rPr>
              <a:t> are signed</a:t>
            </a:r>
          </a:p>
          <a:p>
            <a:pPr>
              <a:spcBef>
                <a:spcPts val="600"/>
              </a:spcBef>
            </a:pPr>
            <a:r>
              <a:rPr lang="en-US" sz="1600" dirty="0" smtClean="0">
                <a:solidFill>
                  <a:srgbClr val="000000"/>
                </a:solidFill>
                <a:latin typeface="+mj-lt"/>
              </a:rPr>
              <a:t>…….</a:t>
            </a:r>
            <a:endParaRPr lang="it-IT" sz="1600" dirty="0" smtClean="0">
              <a:solidFill>
                <a:srgbClr val="000000"/>
              </a:solidFill>
              <a:latin typeface="+mj-lt"/>
            </a:endParaRPr>
          </a:p>
          <a:p>
            <a:pPr>
              <a:spcBef>
                <a:spcPts val="1200"/>
              </a:spcBef>
            </a:pPr>
            <a:endParaRPr lang="it-IT" sz="1600" dirty="0" smtClean="0">
              <a:solidFill>
                <a:srgbClr val="000000"/>
              </a:solidFill>
              <a:latin typeface="+mj-lt"/>
            </a:endParaRPr>
          </a:p>
          <a:p>
            <a:pPr>
              <a:spcBef>
                <a:spcPts val="1200"/>
              </a:spcBef>
            </a:pPr>
            <a:endParaRPr lang="it-IT" sz="1600" dirty="0" smtClean="0">
              <a:solidFill>
                <a:srgbClr val="000000"/>
              </a:solidFill>
              <a:latin typeface="+mj-lt"/>
            </a:endParaRPr>
          </a:p>
          <a:p>
            <a:pPr>
              <a:spcBef>
                <a:spcPts val="1200"/>
              </a:spcBef>
            </a:pPr>
            <a:endParaRPr lang="it-IT" sz="1600" dirty="0" smtClean="0">
              <a:solidFill>
                <a:srgbClr val="000000"/>
              </a:solidFill>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768881" y="0"/>
            <a:ext cx="8229600" cy="633413"/>
          </a:xfrm>
        </p:spPr>
        <p:txBody>
          <a:bodyPr/>
          <a:lstStyle/>
          <a:p>
            <a:pPr algn="r"/>
            <a:r>
              <a:rPr lang="en-GB" dirty="0"/>
              <a:t>INNOVATION POLICY OBJECTIVES</a:t>
            </a:r>
          </a:p>
        </p:txBody>
      </p:sp>
      <p:sp>
        <p:nvSpPr>
          <p:cNvPr id="380931" name="Rectangle 3"/>
          <p:cNvSpPr>
            <a:spLocks noGrp="1" noChangeArrowheads="1"/>
          </p:cNvSpPr>
          <p:nvPr>
            <p:ph type="body" idx="1"/>
          </p:nvPr>
        </p:nvSpPr>
        <p:spPr>
          <a:xfrm>
            <a:off x="457200" y="1557338"/>
            <a:ext cx="8229600" cy="4319587"/>
          </a:xfrm>
        </p:spPr>
        <p:txBody>
          <a:bodyPr/>
          <a:lstStyle/>
          <a:p>
            <a:r>
              <a:rPr lang="en-GB" dirty="0"/>
              <a:t>Regional Law 7/2002 and PRRIITT (Regional Programme for Industrial Research, Innovation and Technology Transfer)</a:t>
            </a:r>
          </a:p>
          <a:p>
            <a:pPr lvl="1"/>
            <a:r>
              <a:rPr lang="en-GB" dirty="0"/>
              <a:t>Basic principles</a:t>
            </a:r>
          </a:p>
          <a:p>
            <a:pPr lvl="2"/>
            <a:r>
              <a:rPr lang="en-GB" dirty="0"/>
              <a:t>Strengthening knowledge-based dimension of regional economy (innovation and quality)</a:t>
            </a:r>
          </a:p>
          <a:p>
            <a:pPr lvl="2"/>
            <a:r>
              <a:rPr lang="en-GB" dirty="0"/>
              <a:t>Keeping a distributed and networked regional development pattern</a:t>
            </a:r>
          </a:p>
          <a:p>
            <a:pPr lvl="2"/>
            <a:r>
              <a:rPr lang="en-GB" dirty="0"/>
              <a:t>Reinforcing regional position in global market</a:t>
            </a:r>
          </a:p>
          <a:p>
            <a:pPr lvl="1"/>
            <a:r>
              <a:rPr lang="en-GB" dirty="0"/>
              <a:t>Objectives</a:t>
            </a:r>
          </a:p>
          <a:p>
            <a:pPr lvl="2"/>
            <a:r>
              <a:rPr lang="en-GB" dirty="0"/>
              <a:t>Bridge the gap between regional productive system and research system</a:t>
            </a:r>
          </a:p>
          <a:p>
            <a:pPr lvl="2"/>
            <a:r>
              <a:rPr lang="en-GB" dirty="0"/>
              <a:t>Support the introduction of “fresh” human resources devoted to industrial research, innovation and technology transfer</a:t>
            </a:r>
          </a:p>
          <a:p>
            <a:pPr lvl="2"/>
            <a:r>
              <a:rPr lang="en-GB" dirty="0"/>
              <a:t>Develop a network of initiatives, activities and structures for industrial research, innovation, technology transfer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931">
                                            <p:txEl>
                                              <p:pRg st="1" end="1"/>
                                            </p:txEl>
                                          </p:spTgt>
                                        </p:tgtEl>
                                        <p:attrNameLst>
                                          <p:attrName>style.visibility</p:attrName>
                                        </p:attrNameLst>
                                      </p:cBhvr>
                                      <p:to>
                                        <p:strVal val="visible"/>
                                      </p:to>
                                    </p:set>
                                    <p:anim calcmode="lin" valueType="num">
                                      <p:cBhvr additive="base">
                                        <p:cTn id="7"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0931">
                                            <p:txEl>
                                              <p:pRg st="2" end="2"/>
                                            </p:txEl>
                                          </p:spTgt>
                                        </p:tgtEl>
                                        <p:attrNameLst>
                                          <p:attrName>style.visibility</p:attrName>
                                        </p:attrNameLst>
                                      </p:cBhvr>
                                      <p:to>
                                        <p:strVal val="visible"/>
                                      </p:to>
                                    </p:set>
                                    <p:anim calcmode="lin" valueType="num">
                                      <p:cBhvr additive="base">
                                        <p:cTn id="11" dur="5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093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0931">
                                            <p:txEl>
                                              <p:pRg st="3" end="3"/>
                                            </p:txEl>
                                          </p:spTgt>
                                        </p:tgtEl>
                                        <p:attrNameLst>
                                          <p:attrName>style.visibility</p:attrName>
                                        </p:attrNameLst>
                                      </p:cBhvr>
                                      <p:to>
                                        <p:strVal val="visible"/>
                                      </p:to>
                                    </p:set>
                                    <p:anim calcmode="lin" valueType="num">
                                      <p:cBhvr additive="base">
                                        <p:cTn id="15" dur="500" fill="hold"/>
                                        <p:tgtEl>
                                          <p:spTgt spid="38093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093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0931">
                                            <p:txEl>
                                              <p:pRg st="4" end="4"/>
                                            </p:txEl>
                                          </p:spTgt>
                                        </p:tgtEl>
                                        <p:attrNameLst>
                                          <p:attrName>style.visibility</p:attrName>
                                        </p:attrNameLst>
                                      </p:cBhvr>
                                      <p:to>
                                        <p:strVal val="visible"/>
                                      </p:to>
                                    </p:set>
                                    <p:anim calcmode="lin" valueType="num">
                                      <p:cBhvr additive="base">
                                        <p:cTn id="19" dur="500" fill="hold"/>
                                        <p:tgtEl>
                                          <p:spTgt spid="3809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0931">
                                            <p:txEl>
                                              <p:pRg st="5" end="5"/>
                                            </p:txEl>
                                          </p:spTgt>
                                        </p:tgtEl>
                                        <p:attrNameLst>
                                          <p:attrName>style.visibility</p:attrName>
                                        </p:attrNameLst>
                                      </p:cBhvr>
                                      <p:to>
                                        <p:strVal val="visible"/>
                                      </p:to>
                                    </p:set>
                                    <p:anim calcmode="lin" valueType="num">
                                      <p:cBhvr additive="base">
                                        <p:cTn id="25" dur="500" fill="hold"/>
                                        <p:tgtEl>
                                          <p:spTgt spid="3809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093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0931">
                                            <p:txEl>
                                              <p:pRg st="6" end="6"/>
                                            </p:txEl>
                                          </p:spTgt>
                                        </p:tgtEl>
                                        <p:attrNameLst>
                                          <p:attrName>style.visibility</p:attrName>
                                        </p:attrNameLst>
                                      </p:cBhvr>
                                      <p:to>
                                        <p:strVal val="visible"/>
                                      </p:to>
                                    </p:set>
                                    <p:anim calcmode="lin" valueType="num">
                                      <p:cBhvr additive="base">
                                        <p:cTn id="29" dur="500" fill="hold"/>
                                        <p:tgtEl>
                                          <p:spTgt spid="38093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093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0931">
                                            <p:txEl>
                                              <p:pRg st="7" end="7"/>
                                            </p:txEl>
                                          </p:spTgt>
                                        </p:tgtEl>
                                        <p:attrNameLst>
                                          <p:attrName>style.visibility</p:attrName>
                                        </p:attrNameLst>
                                      </p:cBhvr>
                                      <p:to>
                                        <p:strVal val="visible"/>
                                      </p:to>
                                    </p:set>
                                    <p:anim calcmode="lin" valueType="num">
                                      <p:cBhvr additive="base">
                                        <p:cTn id="33" dur="500" fill="hold"/>
                                        <p:tgtEl>
                                          <p:spTgt spid="38093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80931">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80931">
                                            <p:txEl>
                                              <p:pRg st="8" end="8"/>
                                            </p:txEl>
                                          </p:spTgt>
                                        </p:tgtEl>
                                        <p:attrNameLst>
                                          <p:attrName>style.visibility</p:attrName>
                                        </p:attrNameLst>
                                      </p:cBhvr>
                                      <p:to>
                                        <p:strVal val="visible"/>
                                      </p:to>
                                    </p:set>
                                    <p:anim calcmode="lin" valueType="num">
                                      <p:cBhvr additive="base">
                                        <p:cTn id="37" dur="500" fill="hold"/>
                                        <p:tgtEl>
                                          <p:spTgt spid="38093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09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algn="r"/>
            <a:r>
              <a:rPr lang="it-IT" sz="1800" dirty="0" smtClean="0"/>
              <a:t>REGIONAL LAW 7/2002 - ACTION </a:t>
            </a:r>
            <a:r>
              <a:rPr lang="it-IT" sz="1800" dirty="0"/>
              <a:t>LINES</a:t>
            </a:r>
          </a:p>
        </p:txBody>
      </p:sp>
      <p:sp>
        <p:nvSpPr>
          <p:cNvPr id="381955" name="Rectangle 3"/>
          <p:cNvSpPr>
            <a:spLocks noGrp="1" noChangeArrowheads="1"/>
          </p:cNvSpPr>
          <p:nvPr>
            <p:ph type="body" idx="1"/>
          </p:nvPr>
        </p:nvSpPr>
        <p:spPr>
          <a:xfrm>
            <a:off x="1352261" y="1710460"/>
            <a:ext cx="6056457" cy="2144568"/>
          </a:xfrm>
        </p:spPr>
        <p:txBody>
          <a:bodyPr/>
          <a:lstStyle/>
          <a:p>
            <a:r>
              <a:rPr lang="it-IT" dirty="0" err="1"/>
              <a:t>Measures</a:t>
            </a:r>
            <a:r>
              <a:rPr lang="it-IT" dirty="0"/>
              <a:t> </a:t>
            </a:r>
            <a:r>
              <a:rPr lang="it-IT" dirty="0" err="1"/>
              <a:t>for</a:t>
            </a:r>
            <a:r>
              <a:rPr lang="it-IT" dirty="0"/>
              <a:t> </a:t>
            </a:r>
            <a:r>
              <a:rPr lang="it-IT" dirty="0" err="1"/>
              <a:t>demand</a:t>
            </a:r>
            <a:r>
              <a:rPr lang="it-IT" dirty="0"/>
              <a:t> </a:t>
            </a:r>
            <a:r>
              <a:rPr lang="it-IT" dirty="0" err="1"/>
              <a:t>of</a:t>
            </a:r>
            <a:r>
              <a:rPr lang="it-IT" dirty="0"/>
              <a:t> industrial </a:t>
            </a:r>
            <a:r>
              <a:rPr lang="it-IT" dirty="0" err="1"/>
              <a:t>research</a:t>
            </a:r>
            <a:r>
              <a:rPr lang="it-IT" dirty="0"/>
              <a:t> (</a:t>
            </a:r>
            <a:r>
              <a:rPr lang="it-IT" dirty="0" err="1"/>
              <a:t>bottom-up</a:t>
            </a:r>
            <a:r>
              <a:rPr lang="it-IT" dirty="0"/>
              <a:t> </a:t>
            </a:r>
            <a:r>
              <a:rPr lang="it-IT" dirty="0" err="1"/>
              <a:t>approach</a:t>
            </a:r>
            <a:r>
              <a:rPr lang="it-IT" dirty="0"/>
              <a:t> </a:t>
            </a:r>
            <a:r>
              <a:rPr lang="it-IT" dirty="0" err="1"/>
              <a:t>for</a:t>
            </a:r>
            <a:r>
              <a:rPr lang="it-IT" dirty="0"/>
              <a:t> </a:t>
            </a:r>
            <a:r>
              <a:rPr lang="it-IT" dirty="0" err="1"/>
              <a:t>businesses</a:t>
            </a:r>
            <a:r>
              <a:rPr lang="it-IT" dirty="0"/>
              <a:t> </a:t>
            </a:r>
            <a:r>
              <a:rPr lang="it-IT" dirty="0" smtClean="0"/>
              <a:t>)</a:t>
            </a:r>
          </a:p>
          <a:p>
            <a:pPr>
              <a:buNone/>
            </a:pPr>
            <a:endParaRPr lang="it-IT" dirty="0"/>
          </a:p>
          <a:p>
            <a:r>
              <a:rPr lang="it-IT" dirty="0" err="1"/>
              <a:t>Measures</a:t>
            </a:r>
            <a:r>
              <a:rPr lang="it-IT" dirty="0"/>
              <a:t> </a:t>
            </a:r>
            <a:r>
              <a:rPr lang="it-IT" dirty="0" err="1"/>
              <a:t>for</a:t>
            </a:r>
            <a:r>
              <a:rPr lang="it-IT" dirty="0"/>
              <a:t> </a:t>
            </a:r>
            <a:r>
              <a:rPr lang="it-IT" dirty="0" err="1"/>
              <a:t>offer</a:t>
            </a:r>
            <a:r>
              <a:rPr lang="it-IT" dirty="0"/>
              <a:t> </a:t>
            </a:r>
            <a:r>
              <a:rPr lang="it-IT" dirty="0" err="1"/>
              <a:t>of</a:t>
            </a:r>
            <a:r>
              <a:rPr lang="it-IT" dirty="0"/>
              <a:t> industrial </a:t>
            </a:r>
            <a:r>
              <a:rPr lang="it-IT" dirty="0" err="1"/>
              <a:t>research</a:t>
            </a:r>
            <a:r>
              <a:rPr lang="it-IT" dirty="0"/>
              <a:t> (</a:t>
            </a:r>
            <a:r>
              <a:rPr lang="it-IT" dirty="0" err="1"/>
              <a:t>Research</a:t>
            </a:r>
            <a:r>
              <a:rPr lang="it-IT" dirty="0"/>
              <a:t> and </a:t>
            </a:r>
            <a:r>
              <a:rPr lang="it-IT" dirty="0" err="1"/>
              <a:t>Technology</a:t>
            </a:r>
            <a:r>
              <a:rPr lang="it-IT" dirty="0"/>
              <a:t> Transfer </a:t>
            </a:r>
            <a:r>
              <a:rPr lang="it-IT" dirty="0" err="1"/>
              <a:t>Labs</a:t>
            </a:r>
            <a:r>
              <a:rPr lang="it-IT" dirty="0" smtClean="0"/>
              <a:t>)</a:t>
            </a:r>
          </a:p>
          <a:p>
            <a:pPr>
              <a:buNone/>
            </a:pPr>
            <a:endParaRPr lang="it-IT" dirty="0"/>
          </a:p>
          <a:p>
            <a:r>
              <a:rPr lang="it-IT" dirty="0" err="1"/>
              <a:t>Measures</a:t>
            </a:r>
            <a:r>
              <a:rPr lang="it-IT" dirty="0"/>
              <a:t> </a:t>
            </a:r>
            <a:r>
              <a:rPr lang="it-IT" dirty="0" err="1"/>
              <a:t>for</a:t>
            </a:r>
            <a:r>
              <a:rPr lang="it-IT" dirty="0"/>
              <a:t> </a:t>
            </a:r>
            <a:r>
              <a:rPr lang="it-IT" dirty="0" err="1"/>
              <a:t>organizational</a:t>
            </a:r>
            <a:r>
              <a:rPr lang="it-IT" dirty="0"/>
              <a:t> </a:t>
            </a:r>
            <a:r>
              <a:rPr lang="it-IT" dirty="0" err="1"/>
              <a:t>issues</a:t>
            </a:r>
            <a:r>
              <a:rPr lang="it-IT" dirty="0"/>
              <a:t> (ASTER)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96585" y="145472"/>
            <a:ext cx="6227762" cy="360362"/>
          </a:xfrm>
        </p:spPr>
        <p:txBody>
          <a:bodyPr/>
          <a:lstStyle/>
          <a:p>
            <a:pPr algn="r" eaLnBrk="1" hangingPunct="1">
              <a:defRPr/>
            </a:pPr>
            <a:r>
              <a:rPr lang="it-IT" dirty="0" smtClean="0">
                <a:effectLst>
                  <a:outerShdw blurRad="38100" dist="38100" dir="2700000" algn="tl">
                    <a:srgbClr val="C0C0C0"/>
                  </a:outerShdw>
                </a:effectLst>
              </a:rPr>
              <a:t>I SOCI</a:t>
            </a:r>
            <a:br>
              <a:rPr lang="it-IT" dirty="0" smtClean="0">
                <a:effectLst>
                  <a:outerShdw blurRad="38100" dist="38100" dir="2700000" algn="tl">
                    <a:srgbClr val="C0C0C0"/>
                  </a:outerShdw>
                </a:effectLst>
              </a:rPr>
            </a:br>
            <a:r>
              <a:rPr lang="it-IT" dirty="0" smtClean="0">
                <a:solidFill>
                  <a:schemeClr val="tx1">
                    <a:lumMod val="65000"/>
                    <a:lumOff val="35000"/>
                  </a:schemeClr>
                </a:solidFill>
                <a:effectLst>
                  <a:outerShdw blurRad="38100" dist="38100" dir="2700000" algn="tl">
                    <a:srgbClr val="C0C0C0"/>
                  </a:outerShdw>
                </a:effectLst>
              </a:rPr>
              <a:t>L’Istituzione, la Ricerca, l’Industria</a:t>
            </a:r>
          </a:p>
        </p:txBody>
      </p:sp>
      <p:sp>
        <p:nvSpPr>
          <p:cNvPr id="8195" name="Rectangle 3"/>
          <p:cNvSpPr>
            <a:spLocks noGrp="1" noChangeArrowheads="1"/>
          </p:cNvSpPr>
          <p:nvPr>
            <p:ph idx="1"/>
          </p:nvPr>
        </p:nvSpPr>
        <p:spPr>
          <a:xfrm>
            <a:off x="179512" y="1881161"/>
            <a:ext cx="4392488" cy="4320480"/>
          </a:xfrm>
          <a:prstGeom prst="roundRect">
            <a:avLst/>
          </a:prstGeom>
          <a:solidFill>
            <a:schemeClr val="bg1"/>
          </a:solidFill>
          <a:ln>
            <a:solidFill>
              <a:srgbClr val="CC0000"/>
            </a:solidFill>
          </a:ln>
          <a:effectLst>
            <a:outerShdw blurRad="63500" sx="102000" sy="102000" algn="ctr" rotWithShape="0">
              <a:prstClr val="black">
                <a:alpha val="40000"/>
              </a:prstClr>
            </a:outerShdw>
          </a:effectLst>
        </p:spPr>
        <p:txBody>
          <a:bodyPr anchor="ctr" anchorCtr="0"/>
          <a:lstStyle/>
          <a:p>
            <a:pPr marL="180975" indent="-180975" eaLnBrk="1" hangingPunct="1">
              <a:spcBef>
                <a:spcPts val="0"/>
              </a:spcBef>
              <a:spcAft>
                <a:spcPts val="600"/>
              </a:spcAft>
              <a:buSzPct val="120000"/>
              <a:buFont typeface="Wingdings" pitchFamily="2" charset="2"/>
              <a:buChar char="§"/>
            </a:pPr>
            <a:r>
              <a:rPr lang="en-US" sz="1800" dirty="0" smtClean="0"/>
              <a:t>CNR - </a:t>
            </a:r>
            <a:r>
              <a:rPr lang="en-US" sz="1400" dirty="0" err="1" smtClean="0"/>
              <a:t>Consiglio</a:t>
            </a:r>
            <a:r>
              <a:rPr lang="en-US" sz="1400" dirty="0" smtClean="0"/>
              <a:t> </a:t>
            </a:r>
            <a:r>
              <a:rPr lang="en-US" sz="1400" dirty="0" err="1" smtClean="0"/>
              <a:t>Nazionale</a:t>
            </a:r>
            <a:r>
              <a:rPr lang="en-US" sz="1400" dirty="0" smtClean="0"/>
              <a:t> </a:t>
            </a:r>
            <a:r>
              <a:rPr lang="en-US" sz="1400" dirty="0" err="1" smtClean="0"/>
              <a:t>delle</a:t>
            </a:r>
            <a:r>
              <a:rPr lang="en-US" sz="1400" dirty="0" smtClean="0"/>
              <a:t> </a:t>
            </a:r>
            <a:r>
              <a:rPr lang="en-US" sz="1400" dirty="0" err="1" smtClean="0"/>
              <a:t>Ricerche</a:t>
            </a:r>
            <a:endParaRPr lang="en-US" sz="1400" dirty="0" smtClean="0"/>
          </a:p>
          <a:p>
            <a:pPr marL="180975" indent="-180975" eaLnBrk="1" hangingPunct="1">
              <a:spcBef>
                <a:spcPts val="0"/>
              </a:spcBef>
              <a:spcAft>
                <a:spcPts val="600"/>
              </a:spcAft>
              <a:buSzPct val="120000"/>
              <a:buFont typeface="Wingdings" pitchFamily="2" charset="2"/>
              <a:buChar char="§"/>
            </a:pPr>
            <a:r>
              <a:rPr lang="en-US" sz="1800" dirty="0" smtClean="0"/>
              <a:t>ENEA – </a:t>
            </a:r>
            <a:r>
              <a:rPr lang="it-IT" sz="1400" dirty="0" smtClean="0"/>
              <a:t>Agenzia nazionale per le nuove tecnologie, l’energia e lo sviluppo economico sostenibile </a:t>
            </a:r>
            <a:endParaRPr lang="en-US" sz="1400" dirty="0" smtClean="0"/>
          </a:p>
          <a:p>
            <a:pPr marL="180975" indent="-180975" eaLnBrk="1" hangingPunct="1">
              <a:spcBef>
                <a:spcPts val="0"/>
              </a:spcBef>
              <a:spcAft>
                <a:spcPts val="600"/>
              </a:spcAft>
              <a:buSzPct val="120000"/>
              <a:buFont typeface="Wingdings" pitchFamily="2" charset="2"/>
              <a:buChar char="§"/>
            </a:pPr>
            <a:r>
              <a:rPr lang="en-US" sz="1800" dirty="0" err="1" smtClean="0"/>
              <a:t>Università</a:t>
            </a:r>
            <a:r>
              <a:rPr lang="en-US" sz="1800" dirty="0" smtClean="0"/>
              <a:t> </a:t>
            </a:r>
            <a:r>
              <a:rPr lang="en-US" sz="1800" dirty="0" err="1" smtClean="0"/>
              <a:t>di</a:t>
            </a:r>
            <a:r>
              <a:rPr lang="en-US" sz="1800" dirty="0" smtClean="0"/>
              <a:t> Bologna</a:t>
            </a:r>
          </a:p>
          <a:p>
            <a:pPr marL="180975" indent="-180975" eaLnBrk="1" hangingPunct="1">
              <a:spcBef>
                <a:spcPts val="0"/>
              </a:spcBef>
              <a:spcAft>
                <a:spcPts val="600"/>
              </a:spcAft>
              <a:buSzPct val="120000"/>
              <a:buFont typeface="Wingdings" pitchFamily="2" charset="2"/>
              <a:buChar char="§"/>
            </a:pPr>
            <a:r>
              <a:rPr lang="en-US" sz="1800" dirty="0" err="1" smtClean="0"/>
              <a:t>Università</a:t>
            </a:r>
            <a:r>
              <a:rPr lang="en-US" sz="1800" dirty="0" smtClean="0"/>
              <a:t> </a:t>
            </a:r>
            <a:r>
              <a:rPr lang="en-US" sz="1800" dirty="0" err="1" smtClean="0"/>
              <a:t>di</a:t>
            </a:r>
            <a:r>
              <a:rPr lang="en-US" sz="1800" dirty="0" smtClean="0"/>
              <a:t> Ferrara</a:t>
            </a:r>
          </a:p>
          <a:p>
            <a:pPr marL="180975" indent="-180975" eaLnBrk="1" hangingPunct="1">
              <a:spcBef>
                <a:spcPts val="0"/>
              </a:spcBef>
              <a:spcAft>
                <a:spcPts val="600"/>
              </a:spcAft>
              <a:buSzPct val="120000"/>
              <a:buFont typeface="Wingdings" pitchFamily="2" charset="2"/>
              <a:buChar char="§"/>
            </a:pPr>
            <a:r>
              <a:rPr lang="en-US" sz="1800" dirty="0" err="1" smtClean="0"/>
              <a:t>Università</a:t>
            </a:r>
            <a:r>
              <a:rPr lang="en-US" sz="1800" dirty="0" smtClean="0"/>
              <a:t> </a:t>
            </a:r>
            <a:r>
              <a:rPr lang="en-US" sz="1800" dirty="0" err="1" smtClean="0"/>
              <a:t>degli</a:t>
            </a:r>
            <a:r>
              <a:rPr lang="en-US" sz="1800" dirty="0" smtClean="0"/>
              <a:t> </a:t>
            </a:r>
            <a:r>
              <a:rPr lang="en-US" sz="1800" dirty="0" err="1" smtClean="0"/>
              <a:t>studi</a:t>
            </a:r>
            <a:r>
              <a:rPr lang="en-US" sz="1800" dirty="0" smtClean="0"/>
              <a:t> </a:t>
            </a:r>
            <a:r>
              <a:rPr lang="en-US" sz="1800" dirty="0" err="1" smtClean="0"/>
              <a:t>di</a:t>
            </a:r>
            <a:r>
              <a:rPr lang="en-US" sz="1800" dirty="0" smtClean="0"/>
              <a:t> Modena e Reggio Emilia</a:t>
            </a:r>
          </a:p>
          <a:p>
            <a:pPr marL="180975" indent="-180975" eaLnBrk="1" hangingPunct="1">
              <a:spcBef>
                <a:spcPts val="0"/>
              </a:spcBef>
              <a:spcAft>
                <a:spcPts val="600"/>
              </a:spcAft>
              <a:buSzPct val="120000"/>
              <a:buFont typeface="Wingdings" pitchFamily="2" charset="2"/>
              <a:buChar char="§"/>
            </a:pPr>
            <a:r>
              <a:rPr lang="en-US" sz="1800" dirty="0" err="1" smtClean="0"/>
              <a:t>Università</a:t>
            </a:r>
            <a:r>
              <a:rPr lang="en-US" sz="1800" dirty="0" smtClean="0"/>
              <a:t> </a:t>
            </a:r>
            <a:r>
              <a:rPr lang="en-US" sz="1800" dirty="0" err="1" smtClean="0"/>
              <a:t>degli</a:t>
            </a:r>
            <a:r>
              <a:rPr lang="en-US" sz="1800" dirty="0" smtClean="0"/>
              <a:t> </a:t>
            </a:r>
            <a:r>
              <a:rPr lang="en-US" sz="1800" dirty="0" err="1" smtClean="0"/>
              <a:t>studi</a:t>
            </a:r>
            <a:r>
              <a:rPr lang="en-US" sz="1800" dirty="0" smtClean="0"/>
              <a:t> </a:t>
            </a:r>
            <a:r>
              <a:rPr lang="en-US" sz="1800" dirty="0" err="1" smtClean="0"/>
              <a:t>di</a:t>
            </a:r>
            <a:r>
              <a:rPr lang="en-US" sz="1800" dirty="0" smtClean="0"/>
              <a:t> Parma</a:t>
            </a:r>
          </a:p>
          <a:p>
            <a:pPr marL="180975" indent="-180975" eaLnBrk="1" hangingPunct="1">
              <a:spcBef>
                <a:spcPts val="0"/>
              </a:spcBef>
              <a:spcAft>
                <a:spcPts val="600"/>
              </a:spcAft>
              <a:buSzPct val="120000"/>
              <a:buFont typeface="Wingdings" pitchFamily="2" charset="2"/>
              <a:buChar char="§"/>
            </a:pPr>
            <a:r>
              <a:rPr lang="en-US" sz="1800" dirty="0" err="1" smtClean="0"/>
              <a:t>Università</a:t>
            </a:r>
            <a:r>
              <a:rPr lang="en-US" sz="1800" dirty="0" smtClean="0"/>
              <a:t> </a:t>
            </a:r>
            <a:r>
              <a:rPr lang="en-US" sz="1800" dirty="0" err="1" smtClean="0"/>
              <a:t>Cattolica</a:t>
            </a:r>
            <a:r>
              <a:rPr lang="en-US" sz="1800" dirty="0" smtClean="0"/>
              <a:t> del </a:t>
            </a:r>
            <a:r>
              <a:rPr lang="en-US" sz="1800" dirty="0" err="1" smtClean="0"/>
              <a:t>Sacro</a:t>
            </a:r>
            <a:r>
              <a:rPr lang="en-US" sz="1800" dirty="0" smtClean="0"/>
              <a:t> </a:t>
            </a:r>
            <a:r>
              <a:rPr lang="en-US" sz="1800" dirty="0" err="1" smtClean="0"/>
              <a:t>Cuore</a:t>
            </a:r>
            <a:endParaRPr lang="en-US" sz="1600" dirty="0" smtClean="0"/>
          </a:p>
          <a:p>
            <a:pPr marL="180975" indent="-180975" eaLnBrk="1" hangingPunct="1">
              <a:spcBef>
                <a:spcPts val="0"/>
              </a:spcBef>
              <a:spcAft>
                <a:spcPts val="600"/>
              </a:spcAft>
              <a:buSzPct val="120000"/>
              <a:buFont typeface="Wingdings" pitchFamily="2" charset="2"/>
              <a:buChar char="§"/>
            </a:pPr>
            <a:r>
              <a:rPr lang="en-US" sz="1800" dirty="0" err="1" smtClean="0"/>
              <a:t>Politecnico</a:t>
            </a:r>
            <a:r>
              <a:rPr lang="en-US" sz="1800" dirty="0" smtClean="0"/>
              <a:t> </a:t>
            </a:r>
            <a:r>
              <a:rPr lang="en-US" sz="1800" dirty="0" err="1" smtClean="0"/>
              <a:t>di</a:t>
            </a:r>
            <a:r>
              <a:rPr lang="en-US" sz="1800" dirty="0" smtClean="0"/>
              <a:t> Milano</a:t>
            </a:r>
            <a:endParaRPr lang="it-IT" sz="2000" b="1" dirty="0" smtClean="0"/>
          </a:p>
        </p:txBody>
      </p:sp>
      <p:sp>
        <p:nvSpPr>
          <p:cNvPr id="7" name="Segnaposto numero diapositiva 6"/>
          <p:cNvSpPr>
            <a:spLocks noGrp="1"/>
          </p:cNvSpPr>
          <p:nvPr>
            <p:ph type="sldNum" sz="quarter" idx="4294967295"/>
          </p:nvPr>
        </p:nvSpPr>
        <p:spPr>
          <a:xfrm>
            <a:off x="4387149" y="6375652"/>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13</a:t>
            </a:fld>
            <a:endParaRPr lang="it-IT" dirty="0">
              <a:solidFill>
                <a:srgbClr val="CC0000"/>
              </a:solidFill>
            </a:endParaRPr>
          </a:p>
        </p:txBody>
      </p:sp>
      <p:sp>
        <p:nvSpPr>
          <p:cNvPr id="8196" name="Text Box 4"/>
          <p:cNvSpPr txBox="1">
            <a:spLocks noChangeArrowheads="1"/>
          </p:cNvSpPr>
          <p:nvPr/>
        </p:nvSpPr>
        <p:spPr bwMode="auto">
          <a:xfrm>
            <a:off x="4644008" y="1881162"/>
            <a:ext cx="4320480" cy="4320480"/>
          </a:xfrm>
          <a:prstGeom prst="roundRect">
            <a:avLst/>
          </a:prstGeom>
          <a:solidFill>
            <a:schemeClr val="bg1"/>
          </a:solidFill>
          <a:ln w="9525">
            <a:solidFill>
              <a:schemeClr val="tx1">
                <a:lumMod val="65000"/>
                <a:lumOff val="35000"/>
              </a:schemeClr>
            </a:solidFill>
            <a:miter lim="800000"/>
            <a:headEnd/>
            <a:tailEnd/>
          </a:ln>
          <a:effectLst>
            <a:outerShdw blurRad="63500" sx="102000" sy="102000" algn="ctr" rotWithShape="0">
              <a:prstClr val="black">
                <a:alpha val="40000"/>
              </a:prstClr>
            </a:outerShdw>
          </a:effectLst>
        </p:spPr>
        <p:txBody>
          <a:bodyPr wrap="square" anchor="ctr" anchorCtr="0">
            <a:noAutofit/>
          </a:bodyPr>
          <a:lstStyle/>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a:latin typeface="+mn-lt"/>
                <a:cs typeface="+mn-cs"/>
              </a:rPr>
              <a:t>Unioncamere 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smtClean="0">
                <a:latin typeface="+mn-lt"/>
                <a:cs typeface="+mn-cs"/>
              </a:rPr>
              <a:t>CNA 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smtClean="0">
                <a:latin typeface="+mn-lt"/>
                <a:cs typeface="+mn-cs"/>
              </a:rPr>
              <a:t>Confartigianato 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smtClean="0">
                <a:latin typeface="+mn-lt"/>
                <a:cs typeface="+mn-cs"/>
              </a:rPr>
              <a:t>Confcommercio </a:t>
            </a:r>
            <a:r>
              <a:rPr lang="it-IT" b="0" dirty="0">
                <a:latin typeface="+mn-lt"/>
                <a:cs typeface="+mn-cs"/>
              </a:rPr>
              <a:t>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err="1" smtClean="0">
                <a:latin typeface="+mn-lt"/>
                <a:cs typeface="+mn-cs"/>
              </a:rPr>
              <a:t>Confcooperative</a:t>
            </a:r>
            <a:r>
              <a:rPr lang="it-IT" b="0" dirty="0" smtClean="0">
                <a:latin typeface="+mn-lt"/>
                <a:cs typeface="+mn-cs"/>
              </a:rPr>
              <a:t> 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smtClean="0">
                <a:latin typeface="+mn-lt"/>
                <a:cs typeface="+mn-cs"/>
              </a:rPr>
              <a:t>Confindustria </a:t>
            </a:r>
            <a:r>
              <a:rPr lang="it-IT" b="0" dirty="0">
                <a:latin typeface="+mn-lt"/>
                <a:cs typeface="+mn-cs"/>
              </a:rPr>
              <a:t>Emilia-Romagna </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err="1" smtClean="0">
                <a:latin typeface="+mn-lt"/>
                <a:cs typeface="+mn-cs"/>
              </a:rPr>
              <a:t>Legacoop</a:t>
            </a:r>
            <a:r>
              <a:rPr lang="it-IT" b="0" dirty="0" smtClean="0">
                <a:latin typeface="+mn-lt"/>
                <a:cs typeface="+mn-cs"/>
              </a:rPr>
              <a:t> Emilia-Romagna</a:t>
            </a:r>
          </a:p>
          <a:p>
            <a:pPr marL="180975" indent="-180975" algn="l">
              <a:spcBef>
                <a:spcPts val="0"/>
              </a:spcBef>
              <a:spcAft>
                <a:spcPts val="600"/>
              </a:spcAft>
              <a:buClr>
                <a:schemeClr val="tx1">
                  <a:lumMod val="65000"/>
                  <a:lumOff val="35000"/>
                </a:schemeClr>
              </a:buClr>
              <a:buSzPct val="120000"/>
              <a:buFont typeface="Wingdings" pitchFamily="2" charset="2"/>
              <a:buChar char="§"/>
            </a:pPr>
            <a:r>
              <a:rPr lang="it-IT" b="0" dirty="0" smtClean="0">
                <a:latin typeface="+mn-lt"/>
                <a:cs typeface="+mn-cs"/>
              </a:rPr>
              <a:t>Confapi Emilia-Romagna</a:t>
            </a:r>
          </a:p>
          <a:p>
            <a:pPr marL="355600" indent="-355600">
              <a:spcBef>
                <a:spcPct val="20000"/>
              </a:spcBef>
              <a:buClr>
                <a:schemeClr val="tx1">
                  <a:lumMod val="65000"/>
                  <a:lumOff val="35000"/>
                </a:schemeClr>
              </a:buClr>
              <a:buSzPct val="120000"/>
              <a:buFont typeface="Wingdings" pitchFamily="2" charset="2"/>
              <a:buChar char="§"/>
            </a:pPr>
            <a:endParaRPr lang="it-IT" dirty="0" smtClean="0">
              <a:latin typeface="+mn-lt"/>
              <a:cs typeface="+mn-cs"/>
            </a:endParaRPr>
          </a:p>
          <a:p>
            <a:pPr marL="355600" indent="-355600">
              <a:spcBef>
                <a:spcPct val="20000"/>
              </a:spcBef>
              <a:buClr>
                <a:schemeClr val="tx1">
                  <a:lumMod val="65000"/>
                  <a:lumOff val="35000"/>
                </a:schemeClr>
              </a:buClr>
              <a:buSzPct val="120000"/>
              <a:buFont typeface="Wingdings" pitchFamily="2" charset="2"/>
              <a:buChar char="§"/>
            </a:pPr>
            <a:endParaRPr lang="it-IT" dirty="0" smtClean="0">
              <a:latin typeface="+mn-lt"/>
              <a:cs typeface="+mn-cs"/>
            </a:endParaRPr>
          </a:p>
        </p:txBody>
      </p:sp>
      <p:sp>
        <p:nvSpPr>
          <p:cNvPr id="5" name="Rettangolo arrotondato 4"/>
          <p:cNvSpPr/>
          <p:nvPr/>
        </p:nvSpPr>
        <p:spPr>
          <a:xfrm>
            <a:off x="251520" y="1305097"/>
            <a:ext cx="8640960" cy="442674"/>
          </a:xfrm>
          <a:prstGeom prst="roundRect">
            <a:avLst/>
          </a:prstGeom>
          <a:solidFill>
            <a:schemeClr val="bg1"/>
          </a:solidFill>
          <a:ln w="12700">
            <a:solidFill>
              <a:srgbClr val="009900"/>
            </a:solidFill>
          </a:ln>
          <a:effectLst>
            <a:outerShdw blurRad="63500" sx="102000" sy="102000" algn="ctr" rotWithShape="0">
              <a:prstClr val="black">
                <a:alpha val="40000"/>
              </a:prstClr>
            </a:outerShdw>
          </a:effectLst>
        </p:spPr>
        <p:txBody>
          <a:bodyPr wrap="square">
            <a:spAutoFit/>
          </a:bodyPr>
          <a:lstStyle/>
          <a:p>
            <a:pPr marL="355600" lvl="0" indent="-355600" algn="ctr">
              <a:spcBef>
                <a:spcPct val="20000"/>
              </a:spcBef>
              <a:buClr>
                <a:srgbClr val="CC0000"/>
              </a:buClr>
            </a:pPr>
            <a:r>
              <a:rPr lang="en-US" sz="2000" kern="0" dirty="0" smtClean="0">
                <a:solidFill>
                  <a:srgbClr val="000000"/>
                </a:solidFill>
                <a:latin typeface="Tahoma"/>
                <a:cs typeface="+mn-cs"/>
              </a:rPr>
              <a:t>Regione Emilia-Romagna </a:t>
            </a:r>
          </a:p>
        </p:txBody>
      </p:sp>
      <p:sp>
        <p:nvSpPr>
          <p:cNvPr id="9" name="Rettangolo arrotondato 8"/>
          <p:cNvSpPr/>
          <p:nvPr/>
        </p:nvSpPr>
        <p:spPr>
          <a:xfrm>
            <a:off x="299840" y="644697"/>
            <a:ext cx="8640960" cy="442674"/>
          </a:xfrm>
          <a:prstGeom prst="roundRect">
            <a:avLst/>
          </a:prstGeom>
          <a:solidFill>
            <a:schemeClr val="bg1"/>
          </a:solidFill>
          <a:ln w="12700">
            <a:solidFill>
              <a:srgbClr val="009900"/>
            </a:solidFill>
          </a:ln>
          <a:effectLst>
            <a:outerShdw blurRad="63500" sx="102000" sy="102000" algn="ctr" rotWithShape="0">
              <a:prstClr val="black">
                <a:alpha val="40000"/>
              </a:prstClr>
            </a:outerShdw>
          </a:effectLst>
        </p:spPr>
        <p:txBody>
          <a:bodyPr wrap="square">
            <a:spAutoFit/>
          </a:bodyPr>
          <a:lstStyle/>
          <a:p>
            <a:pPr marL="355600" lvl="0" indent="-355600" algn="ctr">
              <a:spcBef>
                <a:spcPct val="20000"/>
              </a:spcBef>
              <a:buClr>
                <a:srgbClr val="CC0000"/>
              </a:buClr>
            </a:pPr>
            <a:r>
              <a:rPr lang="en-US" sz="2000" kern="0" dirty="0" smtClean="0">
                <a:solidFill>
                  <a:srgbClr val="000000"/>
                </a:solidFill>
                <a:latin typeface="Tahoma"/>
                <a:cs typeface="+mn-cs"/>
              </a:rPr>
              <a:t>ASTER come CONSORZIO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251520" y="1141151"/>
            <a:ext cx="8496944" cy="4824536"/>
          </a:xfrm>
          <a:prstGeom prst="roundRect">
            <a:avLst/>
          </a:prstGeom>
          <a:gradFill>
            <a:gsLst>
              <a:gs pos="0">
                <a:schemeClr val="accent3">
                  <a:shade val="51000"/>
                  <a:satMod val="130000"/>
                  <a:alpha val="16000"/>
                </a:schemeClr>
              </a:gs>
              <a:gs pos="80000">
                <a:schemeClr val="accent3">
                  <a:shade val="93000"/>
                  <a:satMod val="130000"/>
                </a:schemeClr>
              </a:gs>
              <a:gs pos="100000">
                <a:schemeClr val="accent3">
                  <a:shade val="94000"/>
                  <a:satMod val="135000"/>
                </a:schemeClr>
              </a:gs>
            </a:gsLst>
          </a:gradFill>
          <a:ln>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rtlCol="0" anchor="b" anchorCtr="0"/>
          <a:lstStyle/>
          <a:p>
            <a:pPr algn="ctr"/>
            <a:r>
              <a:rPr lang="it-IT" sz="2800" b="1" dirty="0" smtClean="0">
                <a:solidFill>
                  <a:schemeClr val="bg1">
                    <a:lumMod val="65000"/>
                  </a:schemeClr>
                </a:solidFill>
                <a:effectLst>
                  <a:outerShdw blurRad="38100" dist="38100" dir="2700000" algn="tl">
                    <a:srgbClr val="000000">
                      <a:alpha val="43137"/>
                    </a:srgbClr>
                  </a:outerShdw>
                </a:effectLst>
              </a:rPr>
              <a:t>Comunicazione ed Eventi</a:t>
            </a:r>
            <a:endParaRPr lang="it-IT" sz="2800" b="1" dirty="0">
              <a:solidFill>
                <a:schemeClr val="bg1">
                  <a:lumMod val="65000"/>
                </a:schemeClr>
              </a:solidFill>
              <a:effectLst>
                <a:outerShdw blurRad="38100" dist="38100" dir="2700000" algn="tl">
                  <a:srgbClr val="000000">
                    <a:alpha val="43137"/>
                  </a:srgbClr>
                </a:outerShdw>
              </a:effectLst>
            </a:endParaRPr>
          </a:p>
        </p:txBody>
      </p:sp>
      <p:sp>
        <p:nvSpPr>
          <p:cNvPr id="13344" name="Rectangle 3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ATTIVITA’</a:t>
            </a:r>
          </a:p>
        </p:txBody>
      </p:sp>
      <p:sp>
        <p:nvSpPr>
          <p:cNvPr id="12" name="Segnaposto numero diapositiva 11"/>
          <p:cNvSpPr>
            <a:spLocks noGrp="1"/>
          </p:cNvSpPr>
          <p:nvPr>
            <p:ph type="sldNum" sz="quarter" idx="4294967295"/>
          </p:nvPr>
        </p:nvSpPr>
        <p:spPr>
          <a:xfrm>
            <a:off x="4355976" y="6232487"/>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14</a:t>
            </a:fld>
            <a:endParaRPr lang="it-IT" dirty="0">
              <a:solidFill>
                <a:srgbClr val="CC0000"/>
              </a:solidFill>
            </a:endParaRPr>
          </a:p>
        </p:txBody>
      </p:sp>
      <p:sp>
        <p:nvSpPr>
          <p:cNvPr id="5" name="Rettangolo arrotondato 4"/>
          <p:cNvSpPr/>
          <p:nvPr/>
        </p:nvSpPr>
        <p:spPr>
          <a:xfrm>
            <a:off x="827584" y="1716487"/>
            <a:ext cx="7344816" cy="11521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Coordinamento e Sviluppo </a:t>
            </a:r>
          </a:p>
          <a:p>
            <a:pPr algn="ctr"/>
            <a:r>
              <a:rPr lang="it-IT" sz="2000" b="1" dirty="0" smtClean="0">
                <a:effectLst>
                  <a:outerShdw blurRad="38100" dist="38100" dir="2700000" algn="tl">
                    <a:srgbClr val="000000">
                      <a:alpha val="43137"/>
                    </a:srgbClr>
                  </a:outerShdw>
                </a:effectLst>
              </a:rPr>
              <a:t>Rete Alta Tecnologia dell’Emilia-Romagna</a:t>
            </a:r>
            <a:endParaRPr lang="it-IT" sz="2000" b="1" dirty="0">
              <a:effectLst>
                <a:outerShdw blurRad="38100" dist="38100" dir="2700000" algn="tl">
                  <a:srgbClr val="000000">
                    <a:alpha val="43137"/>
                  </a:srgbClr>
                </a:outerShdw>
              </a:effectLst>
            </a:endParaRPr>
          </a:p>
        </p:txBody>
      </p:sp>
      <p:sp>
        <p:nvSpPr>
          <p:cNvPr id="8" name="Rettangolo arrotondato 7"/>
          <p:cNvSpPr/>
          <p:nvPr/>
        </p:nvSpPr>
        <p:spPr>
          <a:xfrm>
            <a:off x="827584"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Programma Imprese</a:t>
            </a:r>
            <a:endParaRPr lang="it-IT" b="1" dirty="0">
              <a:solidFill>
                <a:srgbClr val="C00000"/>
              </a:solidFill>
            </a:endParaRPr>
          </a:p>
        </p:txBody>
      </p:sp>
      <p:sp>
        <p:nvSpPr>
          <p:cNvPr id="10" name="Rettangolo arrotondato 9"/>
          <p:cNvSpPr/>
          <p:nvPr/>
        </p:nvSpPr>
        <p:spPr>
          <a:xfrm>
            <a:off x="6012160"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Capitale Umano</a:t>
            </a:r>
          </a:p>
        </p:txBody>
      </p:sp>
      <p:sp>
        <p:nvSpPr>
          <p:cNvPr id="11" name="Rettangolo arrotondato 10"/>
          <p:cNvSpPr/>
          <p:nvPr/>
        </p:nvSpPr>
        <p:spPr>
          <a:xfrm>
            <a:off x="3419872"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Programma Europa e Internazionale</a:t>
            </a:r>
          </a:p>
        </p:txBody>
      </p:sp>
      <p:pic>
        <p:nvPicPr>
          <p:cNvPr id="952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6748" y="2004519"/>
            <a:ext cx="679627" cy="360040"/>
          </a:xfrm>
          <a:prstGeom prst="rect">
            <a:avLst/>
          </a:prstGeom>
          <a:noFill/>
          <a:ln w="9525">
            <a:noFill/>
            <a:miter lim="800000"/>
            <a:headEnd/>
            <a:tailEnd/>
          </a:ln>
          <a:effectLst/>
        </p:spPr>
      </p:pic>
      <p:sp>
        <p:nvSpPr>
          <p:cNvPr id="31" name="Freccia curva 30"/>
          <p:cNvSpPr/>
          <p:nvPr/>
        </p:nvSpPr>
        <p:spPr>
          <a:xfrm>
            <a:off x="323528" y="1068415"/>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
        <p:nvSpPr>
          <p:cNvPr id="38" name="Freccia curva 37"/>
          <p:cNvSpPr/>
          <p:nvPr/>
        </p:nvSpPr>
        <p:spPr>
          <a:xfrm rot="10800000">
            <a:off x="4499992" y="2580583"/>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1000"/>
                                        <p:tgtEl>
                                          <p:spTgt spid="38"/>
                                        </p:tgtEl>
                                      </p:cBhvr>
                                    </p:animEffect>
                                  </p:childTnLst>
                                </p:cTn>
                              </p:par>
                            </p:childTnLst>
                          </p:cTn>
                        </p:par>
                        <p:par>
                          <p:cTn id="12" fill="hold">
                            <p:stCondLst>
                              <p:cond delay="2000"/>
                            </p:stCondLst>
                            <p:childTnLst>
                              <p:par>
                                <p:cTn id="13" presetID="18" presetClass="entr" presetSubtype="3" fill="hold" grpId="1"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upRight)">
                                      <p:cBhvr>
                                        <p:cTn id="15" dur="1000"/>
                                        <p:tgtEl>
                                          <p:spTgt spid="31"/>
                                        </p:tgtEl>
                                      </p:cBhvr>
                                    </p:animEffect>
                                  </p:childTnLst>
                                </p:cTn>
                              </p:par>
                            </p:childTnLst>
                          </p:cTn>
                        </p:par>
                        <p:par>
                          <p:cTn id="16" fill="hold">
                            <p:stCondLst>
                              <p:cond delay="3000"/>
                            </p:stCondLst>
                            <p:childTnLst>
                              <p:par>
                                <p:cTn id="17" presetID="18" presetClass="entr" presetSubtype="12" fill="hold" grpId="1"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IL POTENZIALE DELLA RETE REGIONALE ALTA TECNOLOGIA</a:t>
            </a:r>
            <a:endParaRPr lang="it-IT" dirty="0"/>
          </a:p>
        </p:txBody>
      </p:sp>
      <p:sp>
        <p:nvSpPr>
          <p:cNvPr id="3" name="Segnaposto contenuto 2"/>
          <p:cNvSpPr>
            <a:spLocks noGrp="1"/>
          </p:cNvSpPr>
          <p:nvPr>
            <p:ph idx="1"/>
          </p:nvPr>
        </p:nvSpPr>
        <p:spPr/>
        <p:txBody>
          <a:bodyPr>
            <a:normAutofit/>
          </a:bodyPr>
          <a:lstStyle/>
          <a:p>
            <a:endParaRPr lang="it-IT" sz="2800" dirty="0" smtClean="0"/>
          </a:p>
          <a:p>
            <a:r>
              <a:rPr lang="it-IT" sz="2800" dirty="0" smtClean="0"/>
              <a:t>89 </a:t>
            </a:r>
            <a:r>
              <a:rPr lang="it-IT" sz="2800" dirty="0"/>
              <a:t>strutture di ricerca e trasferimento </a:t>
            </a:r>
            <a:r>
              <a:rPr lang="it-IT" sz="2800" dirty="0" smtClean="0"/>
              <a:t>tecnologico in rete</a:t>
            </a:r>
            <a:endParaRPr lang="it-IT" sz="2800" dirty="0"/>
          </a:p>
          <a:p>
            <a:r>
              <a:rPr lang="it-IT" sz="2800" dirty="0" smtClean="0"/>
              <a:t>559 </a:t>
            </a:r>
            <a:r>
              <a:rPr lang="it-IT" sz="2800" dirty="0"/>
              <a:t>ricercatori dedicati solo nelle strutture finanziate </a:t>
            </a:r>
            <a:r>
              <a:rPr lang="it-IT" sz="2800" dirty="0" smtClean="0"/>
              <a:t>con il programma 2007-13</a:t>
            </a:r>
            <a:endParaRPr lang="it-IT" sz="2800" dirty="0"/>
          </a:p>
          <a:p>
            <a:r>
              <a:rPr lang="it-IT" sz="2800" dirty="0"/>
              <a:t>Quasi 1000 strumentazioni di ricerca e sperimentazione accessibili</a:t>
            </a:r>
          </a:p>
          <a:p>
            <a:r>
              <a:rPr lang="it-IT" sz="2800" dirty="0"/>
              <a:t>Risultati </a:t>
            </a:r>
            <a:r>
              <a:rPr lang="it-IT" sz="2800" dirty="0" smtClean="0"/>
              <a:t>tecnologici disponibili, </a:t>
            </a:r>
            <a:r>
              <a:rPr lang="it-IT" sz="2800" dirty="0"/>
              <a:t>collaborazioni di </a:t>
            </a:r>
            <a:r>
              <a:rPr lang="it-IT" sz="2800" dirty="0" smtClean="0"/>
              <a:t>ricerca consolidate</a:t>
            </a:r>
            <a:endParaRPr lang="it-IT"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95D0B443-1B03-4688-B49A-61F5909296F5}" type="slidenum">
              <a:rPr lang="it-IT"/>
              <a:pPr/>
              <a:t>16</a:t>
            </a:fld>
            <a:endParaRPr lang="it-IT"/>
          </a:p>
        </p:txBody>
      </p:sp>
      <p:pic>
        <p:nvPicPr>
          <p:cNvPr id="837634" name="Picture 4" descr="emiliar"/>
          <p:cNvPicPr>
            <a:picLocks noChangeAspect="1" noChangeArrowheads="1"/>
          </p:cNvPicPr>
          <p:nvPr/>
        </p:nvPicPr>
        <p:blipFill>
          <a:blip r:embed="rId3" cstate="print">
            <a:lum bright="70000" contrast="-70000"/>
            <a:grayscl/>
          </a:blip>
          <a:srcRect/>
          <a:stretch>
            <a:fillRect/>
          </a:stretch>
        </p:blipFill>
        <p:spPr bwMode="auto">
          <a:xfrm>
            <a:off x="574675" y="1063625"/>
            <a:ext cx="8569325" cy="4267200"/>
          </a:xfrm>
          <a:prstGeom prst="rect">
            <a:avLst/>
          </a:prstGeom>
          <a:noFill/>
          <a:ln w="9525">
            <a:noFill/>
            <a:miter lim="800000"/>
            <a:headEnd/>
            <a:tailEnd/>
          </a:ln>
        </p:spPr>
      </p:pic>
      <p:sp>
        <p:nvSpPr>
          <p:cNvPr id="837635" name="Rectangle 3"/>
          <p:cNvSpPr>
            <a:spLocks noGrp="1" noChangeArrowheads="1"/>
          </p:cNvSpPr>
          <p:nvPr>
            <p:ph type="body" idx="1"/>
          </p:nvPr>
        </p:nvSpPr>
        <p:spPr/>
        <p:txBody>
          <a:bodyPr/>
          <a:lstStyle/>
          <a:p>
            <a:pPr>
              <a:buFont typeface="Wingdings" pitchFamily="2" charset="2"/>
              <a:buNone/>
            </a:pPr>
            <a:r>
              <a:rPr lang="en-US" smtClean="0"/>
              <a:t>. </a:t>
            </a:r>
            <a:endParaRPr lang="it-IT" smtClean="0"/>
          </a:p>
        </p:txBody>
      </p:sp>
      <p:sp>
        <p:nvSpPr>
          <p:cNvPr id="837636" name="Rectangle 4"/>
          <p:cNvSpPr>
            <a:spLocks noChangeArrowheads="1"/>
          </p:cNvSpPr>
          <p:nvPr/>
        </p:nvSpPr>
        <p:spPr bwMode="auto">
          <a:xfrm>
            <a:off x="250825" y="2636838"/>
            <a:ext cx="8642350" cy="1895007"/>
          </a:xfrm>
          <a:prstGeom prst="rect">
            <a:avLst/>
          </a:prstGeom>
          <a:noFill/>
          <a:ln w="9525" algn="ctr">
            <a:noFill/>
            <a:miter lim="800000"/>
            <a:headEnd/>
            <a:tailEnd/>
          </a:ln>
          <a:effectLst/>
        </p:spPr>
        <p:txBody>
          <a:bodyPr lIns="90000" tIns="46800" rIns="90000" bIns="46800">
            <a:spAutoFit/>
          </a:bodyPr>
          <a:lstStyle/>
          <a:p>
            <a:pPr algn="l">
              <a:spcBef>
                <a:spcPct val="50000"/>
              </a:spcBef>
            </a:pPr>
            <a:r>
              <a:rPr lang="it-IT" dirty="0">
                <a:latin typeface="Tahoma" pitchFamily="34" charset="0"/>
              </a:rPr>
              <a:t>La regione Emilia Romagna comincia nel 2004 a progettare e sviluppare un sistema regionale per la ricerca industriale e per il trasferimento tecnologico.</a:t>
            </a:r>
          </a:p>
          <a:p>
            <a:pPr algn="l">
              <a:spcBef>
                <a:spcPct val="50000"/>
              </a:spcBef>
            </a:pPr>
            <a:r>
              <a:rPr lang="it-IT" dirty="0">
                <a:latin typeface="Tahoma" pitchFamily="34" charset="0"/>
              </a:rPr>
              <a:t>Questo primo piano (2004-2007) coinvolge la partecipazione di un numero </a:t>
            </a:r>
            <a:r>
              <a:rPr lang="it-IT" dirty="0" smtClean="0">
                <a:latin typeface="Tahoma" pitchFamily="34" charset="0"/>
              </a:rPr>
              <a:t>consistente di soggetti delle </a:t>
            </a:r>
            <a:r>
              <a:rPr lang="it-IT" dirty="0">
                <a:latin typeface="Tahoma" pitchFamily="34" charset="0"/>
              </a:rPr>
              <a:t>Università e </a:t>
            </a:r>
            <a:r>
              <a:rPr lang="it-IT" dirty="0" smtClean="0">
                <a:latin typeface="Tahoma" pitchFamily="34" charset="0"/>
              </a:rPr>
              <a:t>degli Istituti </a:t>
            </a:r>
            <a:r>
              <a:rPr lang="it-IT" dirty="0">
                <a:latin typeface="Tahoma" pitchFamily="34" charset="0"/>
              </a:rPr>
              <a:t>di Ricerca </a:t>
            </a:r>
            <a:r>
              <a:rPr lang="it-IT" dirty="0" smtClean="0">
                <a:latin typeface="Tahoma" pitchFamily="34" charset="0"/>
              </a:rPr>
              <a:t>(Dipartimenti, Laboratori, Centri </a:t>
            </a:r>
            <a:r>
              <a:rPr lang="it-IT" dirty="0">
                <a:latin typeface="Tahoma" pitchFamily="34" charset="0"/>
              </a:rPr>
              <a:t>)</a:t>
            </a:r>
          </a:p>
        </p:txBody>
      </p:sp>
      <p:sp>
        <p:nvSpPr>
          <p:cNvPr id="75786" name="Text Box 10"/>
          <p:cNvSpPr txBox="1">
            <a:spLocks noChangeArrowheads="1"/>
          </p:cNvSpPr>
          <p:nvPr/>
        </p:nvSpPr>
        <p:spPr bwMode="auto">
          <a:xfrm>
            <a:off x="2049463" y="981075"/>
            <a:ext cx="2736850" cy="396875"/>
          </a:xfrm>
          <a:prstGeom prst="rect">
            <a:avLst/>
          </a:prstGeom>
          <a:noFill/>
          <a:ln w="9525">
            <a:noFill/>
            <a:miter lim="800000"/>
            <a:headEnd/>
            <a:tailEnd/>
          </a:ln>
          <a:effectLst/>
        </p:spPr>
        <p:txBody>
          <a:bodyPr>
            <a:spAutoFit/>
          </a:bodyPr>
          <a:lstStyle/>
          <a:p>
            <a:pPr>
              <a:spcBef>
                <a:spcPct val="50000"/>
              </a:spcBef>
            </a:pPr>
            <a:r>
              <a:rPr lang="it-IT" sz="2000">
                <a:solidFill>
                  <a:srgbClr val="006699"/>
                </a:solidFill>
                <a:effectLst>
                  <a:outerShdw blurRad="38100" dist="38100" dir="2700000" algn="tl">
                    <a:srgbClr val="C0C0C0"/>
                  </a:outerShdw>
                </a:effectLst>
                <a:latin typeface="Tahoma" pitchFamily="34" charset="0"/>
              </a:rPr>
              <a:t>Primo Passo</a:t>
            </a:r>
          </a:p>
        </p:txBody>
      </p:sp>
      <p:sp>
        <p:nvSpPr>
          <p:cNvPr id="75781" name="Rectangle 5"/>
          <p:cNvSpPr>
            <a:spLocks noChangeArrowheads="1"/>
          </p:cNvSpPr>
          <p:nvPr/>
        </p:nvSpPr>
        <p:spPr bwMode="auto">
          <a:xfrm>
            <a:off x="1619250" y="1450975"/>
            <a:ext cx="3600450" cy="647700"/>
          </a:xfrm>
          <a:prstGeom prst="rect">
            <a:avLst/>
          </a:prstGeom>
          <a:blipFill dpi="0" rotWithShape="0">
            <a:blip r:embed="rId4" cstate="print"/>
            <a:srcRect/>
            <a:stretch>
              <a:fillRect/>
            </a:stretch>
          </a:blipFill>
          <a:ln w="9525" algn="ctr">
            <a:solidFill>
              <a:schemeClr val="tx1"/>
            </a:solidFill>
            <a:miter lim="800000"/>
            <a:headEnd/>
            <a:tailEnd/>
          </a:ln>
        </p:spPr>
        <p:txBody>
          <a:bodyPr wrap="none" anchor="ctr"/>
          <a:lstStyle/>
          <a:p>
            <a:r>
              <a:rPr lang="it-IT" sz="2000">
                <a:effectLst>
                  <a:outerShdw blurRad="38100" dist="38100" dir="2700000" algn="tl">
                    <a:srgbClr val="C0C0C0"/>
                  </a:outerShdw>
                </a:effectLst>
                <a:latin typeface="Tahoma" pitchFamily="34" charset="0"/>
              </a:rPr>
              <a:t>Net-Labs/Hi-Mech District</a:t>
            </a:r>
          </a:p>
        </p:txBody>
      </p:sp>
      <p:sp>
        <p:nvSpPr>
          <p:cNvPr id="75795" name="Text Box 19"/>
          <p:cNvSpPr txBox="1">
            <a:spLocks noChangeArrowheads="1"/>
          </p:cNvSpPr>
          <p:nvPr/>
        </p:nvSpPr>
        <p:spPr bwMode="auto">
          <a:xfrm>
            <a:off x="5722938" y="1555750"/>
            <a:ext cx="1871662" cy="396875"/>
          </a:xfrm>
          <a:prstGeom prst="rect">
            <a:avLst/>
          </a:prstGeom>
          <a:noFill/>
          <a:ln w="9525">
            <a:noFill/>
            <a:miter lim="800000"/>
            <a:headEnd/>
            <a:tailEnd/>
          </a:ln>
          <a:effectLst/>
        </p:spPr>
        <p:txBody>
          <a:bodyPr>
            <a:spAutoFit/>
          </a:bodyPr>
          <a:lstStyle/>
          <a:p>
            <a:r>
              <a:rPr lang="it-IT" sz="2000">
                <a:solidFill>
                  <a:srgbClr val="006699"/>
                </a:solidFill>
                <a:effectLst>
                  <a:outerShdw blurRad="38100" dist="38100" dir="2700000" algn="tl">
                    <a:srgbClr val="C0C0C0"/>
                  </a:outerShdw>
                </a:effectLst>
                <a:latin typeface="Tahoma" pitchFamily="34" charset="0"/>
              </a:rPr>
              <a:t>2004-2007</a:t>
            </a:r>
          </a:p>
        </p:txBody>
      </p:sp>
      <p:sp>
        <p:nvSpPr>
          <p:cNvPr id="837640" name="Rectangle 8"/>
          <p:cNvSpPr>
            <a:spLocks noGrp="1" noChangeArrowheads="1"/>
          </p:cNvSpPr>
          <p:nvPr>
            <p:ph type="title"/>
          </p:nvPr>
        </p:nvSpPr>
        <p:spPr>
          <a:xfrm>
            <a:off x="2665413" y="255588"/>
            <a:ext cx="6180137" cy="204787"/>
          </a:xfrm>
          <a:noFill/>
          <a:ln/>
        </p:spPr>
        <p:txBody>
          <a:bodyPr/>
          <a:lstStyle/>
          <a:p>
            <a:r>
              <a:rPr lang="en-US" smtClean="0"/>
              <a:t>ROAD MAP della Rete Alta Tecnologia </a:t>
            </a:r>
            <a:br>
              <a:rPr lang="en-US" smtClean="0"/>
            </a:br>
            <a:r>
              <a:rPr lang="en-US" smtClean="0"/>
              <a:t>EMILIA ROMAGNA 1/4</a:t>
            </a:r>
            <a:endParaRPr lang="it-IT" smtClean="0"/>
          </a:p>
        </p:txBody>
      </p:sp>
      <p:sp>
        <p:nvSpPr>
          <p:cNvPr id="10" name="Rettangolo 9"/>
          <p:cNvSpPr/>
          <p:nvPr/>
        </p:nvSpPr>
        <p:spPr>
          <a:xfrm>
            <a:off x="3671448" y="4908034"/>
            <a:ext cx="1699503" cy="369332"/>
          </a:xfrm>
          <a:prstGeom prst="rect">
            <a:avLst/>
          </a:prstGeom>
        </p:spPr>
        <p:txBody>
          <a:bodyPr wrap="none">
            <a:spAutoFit/>
          </a:bodyPr>
          <a:lstStyle/>
          <a:p>
            <a:pPr>
              <a:spcBef>
                <a:spcPct val="50000"/>
              </a:spcBef>
            </a:pPr>
            <a:r>
              <a:rPr lang="en-US" dirty="0" smtClean="0">
                <a:solidFill>
                  <a:srgbClr val="000000"/>
                </a:solidFill>
                <a:latin typeface="Tahoma" pitchFamily="34" charset="0"/>
                <a:cs typeface="Arial" charset="0"/>
              </a:rPr>
              <a:t>37 small labs</a:t>
            </a:r>
            <a:endParaRPr lang="it-IT" dirty="0">
              <a:solidFill>
                <a:srgbClr val="000000"/>
              </a:solidFill>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sldNum" sz="quarter" idx="10"/>
          </p:nvPr>
        </p:nvSpPr>
        <p:spPr>
          <a:ln/>
        </p:spPr>
        <p:txBody>
          <a:bodyPr/>
          <a:lstStyle/>
          <a:p>
            <a:fld id="{F9E4D793-D899-48D0-B4D7-DBC5B9986587}" type="slidenum">
              <a:rPr lang="it-IT"/>
              <a:pPr/>
              <a:t>17</a:t>
            </a:fld>
            <a:endParaRPr lang="it-IT"/>
          </a:p>
        </p:txBody>
      </p:sp>
      <p:pic>
        <p:nvPicPr>
          <p:cNvPr id="839682" name="Picture 4" descr="emiliar"/>
          <p:cNvPicPr>
            <a:picLocks noChangeAspect="1" noChangeArrowheads="1"/>
          </p:cNvPicPr>
          <p:nvPr/>
        </p:nvPicPr>
        <p:blipFill>
          <a:blip r:embed="rId3" cstate="print">
            <a:lum bright="70000" contrast="-70000"/>
            <a:grayscl/>
          </a:blip>
          <a:srcRect/>
          <a:stretch>
            <a:fillRect/>
          </a:stretch>
        </p:blipFill>
        <p:spPr bwMode="auto">
          <a:xfrm>
            <a:off x="574675" y="1196975"/>
            <a:ext cx="8569325" cy="4267200"/>
          </a:xfrm>
          <a:prstGeom prst="rect">
            <a:avLst/>
          </a:prstGeom>
          <a:noFill/>
          <a:ln w="9525">
            <a:noFill/>
            <a:miter lim="800000"/>
            <a:headEnd/>
            <a:tailEnd/>
          </a:ln>
        </p:spPr>
      </p:pic>
      <p:sp>
        <p:nvSpPr>
          <p:cNvPr id="839683" name="Rectangle 3"/>
          <p:cNvSpPr>
            <a:spLocks noGrp="1" noChangeArrowheads="1"/>
          </p:cNvSpPr>
          <p:nvPr>
            <p:ph type="title"/>
          </p:nvPr>
        </p:nvSpPr>
        <p:spPr>
          <a:xfrm>
            <a:off x="2665413" y="255588"/>
            <a:ext cx="6180137" cy="204787"/>
          </a:xfrm>
        </p:spPr>
        <p:txBody>
          <a:bodyPr/>
          <a:lstStyle/>
          <a:p>
            <a:r>
              <a:rPr lang="en-US" smtClean="0"/>
              <a:t>ROAD MAP della Rete Alta Tecnologia </a:t>
            </a:r>
            <a:br>
              <a:rPr lang="en-US" smtClean="0"/>
            </a:br>
            <a:r>
              <a:rPr lang="en-US" smtClean="0"/>
              <a:t>EMILIA ROMAGNA 2/4</a:t>
            </a:r>
            <a:endParaRPr lang="it-IT" smtClean="0"/>
          </a:p>
        </p:txBody>
      </p:sp>
      <p:sp>
        <p:nvSpPr>
          <p:cNvPr id="75786" name="Text Box 10"/>
          <p:cNvSpPr txBox="1">
            <a:spLocks noChangeArrowheads="1"/>
          </p:cNvSpPr>
          <p:nvPr/>
        </p:nvSpPr>
        <p:spPr bwMode="auto">
          <a:xfrm>
            <a:off x="2049463" y="981075"/>
            <a:ext cx="2736850" cy="396875"/>
          </a:xfrm>
          <a:prstGeom prst="rect">
            <a:avLst/>
          </a:prstGeom>
          <a:noFill/>
          <a:ln w="9525">
            <a:noFill/>
            <a:miter lim="800000"/>
            <a:headEnd/>
            <a:tailEnd/>
          </a:ln>
          <a:effectLst/>
        </p:spPr>
        <p:txBody>
          <a:bodyPr>
            <a:spAutoFit/>
          </a:bodyPr>
          <a:lstStyle/>
          <a:p>
            <a:pPr>
              <a:spcBef>
                <a:spcPct val="50000"/>
              </a:spcBef>
            </a:pPr>
            <a:r>
              <a:rPr lang="it-IT" sz="2000">
                <a:solidFill>
                  <a:srgbClr val="006699"/>
                </a:solidFill>
                <a:effectLst>
                  <a:outerShdw blurRad="38100" dist="38100" dir="2700000" algn="tl">
                    <a:srgbClr val="C0C0C0"/>
                  </a:outerShdw>
                </a:effectLst>
                <a:latin typeface="Tahoma" pitchFamily="34" charset="0"/>
              </a:rPr>
              <a:t>Primo passo  </a:t>
            </a:r>
          </a:p>
        </p:txBody>
      </p:sp>
      <p:sp>
        <p:nvSpPr>
          <p:cNvPr id="75781" name="Rectangle 5"/>
          <p:cNvSpPr>
            <a:spLocks noChangeArrowheads="1"/>
          </p:cNvSpPr>
          <p:nvPr/>
        </p:nvSpPr>
        <p:spPr bwMode="auto">
          <a:xfrm>
            <a:off x="1619250" y="1450975"/>
            <a:ext cx="3600450" cy="647700"/>
          </a:xfrm>
          <a:prstGeom prst="rect">
            <a:avLst/>
          </a:prstGeom>
          <a:blipFill dpi="0" rotWithShape="0">
            <a:blip r:embed="rId4" cstate="print"/>
            <a:srcRect/>
            <a:stretch>
              <a:fillRect/>
            </a:stretch>
          </a:blipFill>
          <a:ln w="9525" algn="ctr">
            <a:solidFill>
              <a:schemeClr val="tx1"/>
            </a:solidFill>
            <a:miter lim="800000"/>
            <a:headEnd/>
            <a:tailEnd/>
          </a:ln>
        </p:spPr>
        <p:txBody>
          <a:bodyPr wrap="none" anchor="ctr"/>
          <a:lstStyle/>
          <a:p>
            <a:r>
              <a:rPr lang="it-IT" sz="2000">
                <a:effectLst>
                  <a:outerShdw blurRad="38100" dist="38100" dir="2700000" algn="tl">
                    <a:srgbClr val="C0C0C0"/>
                  </a:outerShdw>
                </a:effectLst>
                <a:latin typeface="Tahoma" pitchFamily="34" charset="0"/>
              </a:rPr>
              <a:t>Net-Labs/Hi-Mech District</a:t>
            </a:r>
          </a:p>
        </p:txBody>
      </p:sp>
      <p:sp>
        <p:nvSpPr>
          <p:cNvPr id="75782" name="Rectangle 6"/>
          <p:cNvSpPr>
            <a:spLocks noChangeArrowheads="1"/>
          </p:cNvSpPr>
          <p:nvPr/>
        </p:nvSpPr>
        <p:spPr bwMode="auto">
          <a:xfrm>
            <a:off x="1619250" y="2889250"/>
            <a:ext cx="3600450" cy="647700"/>
          </a:xfrm>
          <a:prstGeom prst="rect">
            <a:avLst/>
          </a:prstGeom>
          <a:blipFill dpi="0" rotWithShape="1">
            <a:blip r:embed="rId5" cstate="print">
              <a:alphaModFix amt="60000"/>
            </a:blip>
            <a:srcRect/>
            <a:stretch>
              <a:fillRect/>
            </a:stretch>
          </a:blipFill>
          <a:ln w="9525">
            <a:solidFill>
              <a:schemeClr val="tx1"/>
            </a:solidFill>
            <a:miter lim="800000"/>
            <a:headEnd/>
            <a:tailEnd/>
          </a:ln>
        </p:spPr>
        <p:txBody>
          <a:bodyPr wrap="none" anchor="ctr"/>
          <a:lstStyle/>
          <a:p>
            <a:r>
              <a:rPr lang="it-IT" sz="2000">
                <a:effectLst>
                  <a:outerShdw blurRad="38100" dist="38100" dir="2700000" algn="tl">
                    <a:srgbClr val="C0C0C0"/>
                  </a:outerShdw>
                </a:effectLst>
                <a:latin typeface="Tahoma" pitchFamily="34" charset="0"/>
              </a:rPr>
              <a:t>High Technology Network</a:t>
            </a:r>
          </a:p>
        </p:txBody>
      </p:sp>
      <p:sp>
        <p:nvSpPr>
          <p:cNvPr id="75787" name="Text Box 11"/>
          <p:cNvSpPr txBox="1">
            <a:spLocks noChangeArrowheads="1"/>
          </p:cNvSpPr>
          <p:nvPr/>
        </p:nvSpPr>
        <p:spPr bwMode="auto">
          <a:xfrm>
            <a:off x="1976438" y="2457450"/>
            <a:ext cx="2736850" cy="396875"/>
          </a:xfrm>
          <a:prstGeom prst="rect">
            <a:avLst/>
          </a:prstGeom>
          <a:noFill/>
          <a:ln w="9525">
            <a:noFill/>
            <a:miter lim="800000"/>
            <a:headEnd/>
            <a:tailEnd/>
          </a:ln>
          <a:effectLst/>
        </p:spPr>
        <p:txBody>
          <a:bodyPr>
            <a:spAutoFit/>
          </a:bodyPr>
          <a:lstStyle/>
          <a:p>
            <a:pPr>
              <a:spcBef>
                <a:spcPct val="50000"/>
              </a:spcBef>
            </a:pPr>
            <a:r>
              <a:rPr lang="it-IT" sz="2000">
                <a:solidFill>
                  <a:srgbClr val="008000"/>
                </a:solidFill>
                <a:effectLst>
                  <a:outerShdw blurRad="38100" dist="38100" dir="2700000" algn="tl">
                    <a:srgbClr val="C0C0C0"/>
                  </a:outerShdw>
                </a:effectLst>
                <a:latin typeface="Tahoma" pitchFamily="34" charset="0"/>
              </a:rPr>
              <a:t>Secondo Passo</a:t>
            </a:r>
          </a:p>
        </p:txBody>
      </p:sp>
      <p:sp>
        <p:nvSpPr>
          <p:cNvPr id="75795" name="Text Box 19"/>
          <p:cNvSpPr txBox="1">
            <a:spLocks noChangeArrowheads="1"/>
          </p:cNvSpPr>
          <p:nvPr/>
        </p:nvSpPr>
        <p:spPr bwMode="auto">
          <a:xfrm>
            <a:off x="5722938" y="1555750"/>
            <a:ext cx="1871662" cy="396875"/>
          </a:xfrm>
          <a:prstGeom prst="rect">
            <a:avLst/>
          </a:prstGeom>
          <a:noFill/>
          <a:ln w="9525">
            <a:noFill/>
            <a:miter lim="800000"/>
            <a:headEnd/>
            <a:tailEnd/>
          </a:ln>
          <a:effectLst/>
        </p:spPr>
        <p:txBody>
          <a:bodyPr>
            <a:spAutoFit/>
          </a:bodyPr>
          <a:lstStyle/>
          <a:p>
            <a:r>
              <a:rPr lang="it-IT" sz="2000">
                <a:solidFill>
                  <a:srgbClr val="006699"/>
                </a:solidFill>
                <a:effectLst>
                  <a:outerShdw blurRad="38100" dist="38100" dir="2700000" algn="tl">
                    <a:srgbClr val="C0C0C0"/>
                  </a:outerShdw>
                </a:effectLst>
                <a:latin typeface="Tahoma" pitchFamily="34" charset="0"/>
              </a:rPr>
              <a:t>2004-2007</a:t>
            </a:r>
          </a:p>
        </p:txBody>
      </p:sp>
      <p:sp>
        <p:nvSpPr>
          <p:cNvPr id="75798" name="Text Box 22"/>
          <p:cNvSpPr txBox="1">
            <a:spLocks noChangeArrowheads="1"/>
          </p:cNvSpPr>
          <p:nvPr/>
        </p:nvSpPr>
        <p:spPr bwMode="auto">
          <a:xfrm>
            <a:off x="5724525" y="2962275"/>
            <a:ext cx="1871663" cy="396875"/>
          </a:xfrm>
          <a:prstGeom prst="rect">
            <a:avLst/>
          </a:prstGeom>
          <a:noFill/>
          <a:ln w="9525">
            <a:noFill/>
            <a:miter lim="800000"/>
            <a:headEnd/>
            <a:tailEnd/>
          </a:ln>
          <a:effectLst/>
        </p:spPr>
        <p:txBody>
          <a:bodyPr>
            <a:spAutoFit/>
          </a:bodyPr>
          <a:lstStyle/>
          <a:p>
            <a:pPr>
              <a:spcBef>
                <a:spcPct val="50000"/>
              </a:spcBef>
            </a:pPr>
            <a:r>
              <a:rPr lang="it-IT" sz="2000">
                <a:solidFill>
                  <a:srgbClr val="008000"/>
                </a:solidFill>
                <a:effectLst>
                  <a:outerShdw blurRad="38100" dist="38100" dir="2700000" algn="tl">
                    <a:srgbClr val="C0C0C0"/>
                  </a:outerShdw>
                </a:effectLst>
                <a:latin typeface="Tahoma" pitchFamily="34" charset="0"/>
              </a:rPr>
              <a:t>2008-2009</a:t>
            </a:r>
          </a:p>
        </p:txBody>
      </p:sp>
      <p:cxnSp>
        <p:nvCxnSpPr>
          <p:cNvPr id="839690" name="AutoShape 10"/>
          <p:cNvCxnSpPr>
            <a:cxnSpLocks noChangeShapeType="1"/>
            <a:stCxn id="75795" idx="2"/>
            <a:endCxn id="75798" idx="0"/>
          </p:cNvCxnSpPr>
          <p:nvPr/>
        </p:nvCxnSpPr>
        <p:spPr bwMode="auto">
          <a:xfrm>
            <a:off x="6659563" y="1952625"/>
            <a:ext cx="1587" cy="1009650"/>
          </a:xfrm>
          <a:prstGeom prst="straightConnector1">
            <a:avLst/>
          </a:prstGeom>
          <a:noFill/>
          <a:ln w="31750">
            <a:solidFill>
              <a:srgbClr val="006699"/>
            </a:solidFill>
            <a:round/>
            <a:headEnd/>
            <a:tailEnd type="triangle" w="med" len="med"/>
          </a:ln>
          <a:effectLst/>
        </p:spPr>
      </p:cxnSp>
      <p:sp>
        <p:nvSpPr>
          <p:cNvPr id="839691" name="Rectangle 11"/>
          <p:cNvSpPr>
            <a:spLocks noChangeArrowheads="1"/>
          </p:cNvSpPr>
          <p:nvPr/>
        </p:nvSpPr>
        <p:spPr bwMode="auto">
          <a:xfrm>
            <a:off x="468313" y="3933825"/>
            <a:ext cx="8135937" cy="1928813"/>
          </a:xfrm>
          <a:prstGeom prst="rect">
            <a:avLst/>
          </a:prstGeom>
          <a:noFill/>
          <a:ln w="9525" algn="ctr">
            <a:noFill/>
            <a:miter lim="800000"/>
            <a:headEnd/>
            <a:tailEnd/>
          </a:ln>
          <a:effectLst/>
        </p:spPr>
        <p:txBody>
          <a:bodyPr lIns="90000" tIns="46800" rIns="90000" bIns="46800"/>
          <a:lstStyle/>
          <a:p>
            <a:pPr algn="l">
              <a:spcBef>
                <a:spcPct val="50000"/>
              </a:spcBef>
            </a:pPr>
            <a:r>
              <a:rPr lang="it-IT" dirty="0">
                <a:latin typeface="Tahoma" pitchFamily="34" charset="0"/>
              </a:rPr>
              <a:t>Un secondo intervento prende piede nel periodo 2008-2009 , e mira al consolidamento e la convergenza dei precedenti laboratori  </a:t>
            </a:r>
          </a:p>
          <a:p>
            <a:pPr algn="l">
              <a:spcBef>
                <a:spcPct val="50000"/>
              </a:spcBef>
            </a:pPr>
            <a:r>
              <a:rPr lang="it-IT" dirty="0" smtClean="0">
                <a:latin typeface="Tahoma" pitchFamily="34" charset="0"/>
              </a:rPr>
              <a:t>Come </a:t>
            </a:r>
            <a:r>
              <a:rPr lang="it-IT" dirty="0">
                <a:latin typeface="Tahoma" pitchFamily="34" charset="0"/>
              </a:rPr>
              <a:t>risultato la </a:t>
            </a:r>
          </a:p>
          <a:p>
            <a:pPr algn="l">
              <a:spcBef>
                <a:spcPct val="50000"/>
              </a:spcBef>
            </a:pPr>
            <a:r>
              <a:rPr lang="it-IT" dirty="0">
                <a:solidFill>
                  <a:schemeClr val="accent2"/>
                </a:solidFill>
                <a:latin typeface="Tahoma" pitchFamily="34" charset="0"/>
              </a:rPr>
              <a:t>RETE ALTA TECNOLOGIA </a:t>
            </a:r>
            <a:r>
              <a:rPr lang="it-IT" dirty="0" smtClean="0">
                <a:solidFill>
                  <a:schemeClr val="accent2"/>
                </a:solidFill>
                <a:latin typeface="Tahoma" pitchFamily="34" charset="0"/>
              </a:rPr>
              <a:t>(HIGH </a:t>
            </a:r>
            <a:r>
              <a:rPr lang="it-IT" dirty="0">
                <a:solidFill>
                  <a:schemeClr val="accent2"/>
                </a:solidFill>
                <a:latin typeface="Tahoma" pitchFamily="34" charset="0"/>
              </a:rPr>
              <a:t>TECHNOLOGY NETWORK) </a:t>
            </a:r>
          </a:p>
          <a:p>
            <a:pPr algn="l">
              <a:spcBef>
                <a:spcPct val="50000"/>
              </a:spcBef>
            </a:pPr>
            <a:r>
              <a:rPr lang="it-IT" dirty="0">
                <a:latin typeface="Tahoma" pitchFamily="34" charset="0"/>
              </a:rPr>
              <a:t>diviene una realtà emergente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
          <p:cNvSpPr>
            <a:spLocks noGrp="1" noChangeArrowheads="1"/>
          </p:cNvSpPr>
          <p:nvPr>
            <p:ph type="sldNum" sz="quarter" idx="10"/>
          </p:nvPr>
        </p:nvSpPr>
        <p:spPr>
          <a:ln/>
        </p:spPr>
        <p:txBody>
          <a:bodyPr/>
          <a:lstStyle/>
          <a:p>
            <a:fld id="{E9F7A5C8-8CBF-4925-B840-5568FD26D83F}" type="slidenum">
              <a:rPr lang="it-IT"/>
              <a:pPr/>
              <a:t>18</a:t>
            </a:fld>
            <a:endParaRPr lang="it-IT"/>
          </a:p>
        </p:txBody>
      </p:sp>
      <p:sp>
        <p:nvSpPr>
          <p:cNvPr id="20490" name="Oval 10"/>
          <p:cNvSpPr>
            <a:spLocks noChangeArrowheads="1"/>
          </p:cNvSpPr>
          <p:nvPr/>
        </p:nvSpPr>
        <p:spPr bwMode="auto">
          <a:xfrm>
            <a:off x="1765300" y="2709863"/>
            <a:ext cx="1366838" cy="576262"/>
          </a:xfrm>
          <a:prstGeom prst="ellipse">
            <a:avLst/>
          </a:prstGeom>
          <a:solidFill>
            <a:srgbClr val="FF6600">
              <a:alpha val="70000"/>
            </a:srgbClr>
          </a:solidFill>
          <a:ln w="9525">
            <a:solidFill>
              <a:schemeClr val="tx1"/>
            </a:solidFill>
            <a:round/>
            <a:headEnd/>
            <a:tailEnd/>
          </a:ln>
        </p:spPr>
        <p:txBody>
          <a:bodyPr wrap="none" anchor="ctr"/>
          <a:lstStyle/>
          <a:p>
            <a:r>
              <a:rPr lang="it-IT" sz="1200">
                <a:latin typeface="Tahoma" pitchFamily="34" charset="0"/>
              </a:rPr>
              <a:t>Agro-food</a:t>
            </a:r>
          </a:p>
        </p:txBody>
      </p:sp>
      <p:sp>
        <p:nvSpPr>
          <p:cNvPr id="20491" name="Oval 11"/>
          <p:cNvSpPr>
            <a:spLocks noChangeArrowheads="1"/>
          </p:cNvSpPr>
          <p:nvPr/>
        </p:nvSpPr>
        <p:spPr bwMode="auto">
          <a:xfrm>
            <a:off x="4646613" y="2708275"/>
            <a:ext cx="1366837" cy="576263"/>
          </a:xfrm>
          <a:prstGeom prst="ellipse">
            <a:avLst/>
          </a:prstGeom>
          <a:solidFill>
            <a:srgbClr val="CC0000">
              <a:alpha val="70195"/>
            </a:srgbClr>
          </a:solidFill>
          <a:ln w="9525">
            <a:solidFill>
              <a:schemeClr val="tx1"/>
            </a:solidFill>
            <a:round/>
            <a:headEnd/>
            <a:tailEnd/>
          </a:ln>
        </p:spPr>
        <p:txBody>
          <a:bodyPr wrap="none" anchor="ctr"/>
          <a:lstStyle/>
          <a:p>
            <a:r>
              <a:rPr lang="it-IT" sz="1200">
                <a:latin typeface="Tahoma" pitchFamily="34" charset="0"/>
              </a:rPr>
              <a:t>Building and</a:t>
            </a:r>
          </a:p>
          <a:p>
            <a:r>
              <a:rPr lang="it-IT" sz="1200">
                <a:latin typeface="Tahoma" pitchFamily="34" charset="0"/>
              </a:rPr>
              <a:t>Construction</a:t>
            </a:r>
          </a:p>
        </p:txBody>
      </p:sp>
      <p:sp>
        <p:nvSpPr>
          <p:cNvPr id="20492" name="Oval 12"/>
          <p:cNvSpPr>
            <a:spLocks noChangeArrowheads="1"/>
          </p:cNvSpPr>
          <p:nvPr/>
        </p:nvSpPr>
        <p:spPr bwMode="auto">
          <a:xfrm>
            <a:off x="6086475" y="2709863"/>
            <a:ext cx="1366838" cy="576262"/>
          </a:xfrm>
          <a:prstGeom prst="ellipse">
            <a:avLst/>
          </a:prstGeom>
          <a:solidFill>
            <a:srgbClr val="FF00FF">
              <a:alpha val="70000"/>
            </a:srgbClr>
          </a:solidFill>
          <a:ln w="9525">
            <a:solidFill>
              <a:schemeClr val="tx1"/>
            </a:solidFill>
            <a:round/>
            <a:headEnd/>
            <a:tailEnd/>
          </a:ln>
        </p:spPr>
        <p:txBody>
          <a:bodyPr wrap="none" anchor="ctr"/>
          <a:lstStyle/>
          <a:p>
            <a:r>
              <a:rPr lang="it-IT" sz="1200">
                <a:latin typeface="Tahoma" pitchFamily="34" charset="0"/>
              </a:rPr>
              <a:t>Life And Health</a:t>
            </a:r>
          </a:p>
          <a:p>
            <a:r>
              <a:rPr lang="it-IT" sz="1200">
                <a:latin typeface="Tahoma" pitchFamily="34" charset="0"/>
              </a:rPr>
              <a:t>Sciences</a:t>
            </a:r>
          </a:p>
        </p:txBody>
      </p:sp>
      <p:sp>
        <p:nvSpPr>
          <p:cNvPr id="20493" name="Oval 13"/>
          <p:cNvSpPr>
            <a:spLocks noChangeArrowheads="1"/>
          </p:cNvSpPr>
          <p:nvPr/>
        </p:nvSpPr>
        <p:spPr bwMode="auto">
          <a:xfrm>
            <a:off x="3205163" y="2708275"/>
            <a:ext cx="1366837" cy="576263"/>
          </a:xfrm>
          <a:prstGeom prst="ellipse">
            <a:avLst/>
          </a:prstGeom>
          <a:solidFill>
            <a:srgbClr val="008000">
              <a:alpha val="70195"/>
            </a:srgbClr>
          </a:solidFill>
          <a:ln w="9525">
            <a:solidFill>
              <a:schemeClr val="tx1"/>
            </a:solidFill>
            <a:round/>
            <a:headEnd/>
            <a:tailEnd/>
          </a:ln>
        </p:spPr>
        <p:txBody>
          <a:bodyPr wrap="none" anchor="ctr"/>
          <a:lstStyle/>
          <a:p>
            <a:r>
              <a:rPr lang="it-IT" sz="1200">
                <a:latin typeface="Tahoma" pitchFamily="34" charset="0"/>
              </a:rPr>
              <a:t>Environment</a:t>
            </a:r>
          </a:p>
          <a:p>
            <a:r>
              <a:rPr lang="it-IT" sz="1200">
                <a:latin typeface="Tahoma" pitchFamily="34" charset="0"/>
              </a:rPr>
              <a:t>And Energy</a:t>
            </a:r>
          </a:p>
        </p:txBody>
      </p:sp>
      <p:sp>
        <p:nvSpPr>
          <p:cNvPr id="20498" name="Rectangle 18"/>
          <p:cNvSpPr>
            <a:spLocks noChangeArrowheads="1"/>
          </p:cNvSpPr>
          <p:nvPr/>
        </p:nvSpPr>
        <p:spPr bwMode="auto">
          <a:xfrm>
            <a:off x="1763713" y="3429000"/>
            <a:ext cx="1368425" cy="360363"/>
          </a:xfrm>
          <a:prstGeom prst="rect">
            <a:avLst/>
          </a:prstGeom>
          <a:solidFill>
            <a:srgbClr val="FF6600">
              <a:alpha val="70000"/>
            </a:srgbClr>
          </a:solidFill>
          <a:ln w="9525">
            <a:solidFill>
              <a:schemeClr val="tx1"/>
            </a:solidFill>
            <a:miter lim="800000"/>
            <a:headEnd/>
            <a:tailEnd/>
          </a:ln>
        </p:spPr>
        <p:txBody>
          <a:bodyPr wrap="none" anchor="ctr"/>
          <a:lstStyle/>
          <a:p>
            <a:r>
              <a:rPr lang="it-IT" sz="1200">
                <a:latin typeface="Tahoma" pitchFamily="34" charset="0"/>
              </a:rPr>
              <a:t>SITEIA</a:t>
            </a:r>
          </a:p>
        </p:txBody>
      </p:sp>
      <p:sp>
        <p:nvSpPr>
          <p:cNvPr id="20502" name="Rectangle 22"/>
          <p:cNvSpPr>
            <a:spLocks noChangeArrowheads="1"/>
          </p:cNvSpPr>
          <p:nvPr/>
        </p:nvSpPr>
        <p:spPr bwMode="auto">
          <a:xfrm>
            <a:off x="3205163" y="3427413"/>
            <a:ext cx="1368425" cy="360362"/>
          </a:xfrm>
          <a:prstGeom prst="rect">
            <a:avLst/>
          </a:prstGeom>
          <a:solidFill>
            <a:srgbClr val="008000">
              <a:alpha val="70195"/>
            </a:srgbClr>
          </a:solidFill>
          <a:ln w="9525">
            <a:solidFill>
              <a:schemeClr val="tx1"/>
            </a:solidFill>
            <a:miter lim="800000"/>
            <a:headEnd/>
            <a:tailEnd/>
          </a:ln>
        </p:spPr>
        <p:txBody>
          <a:bodyPr wrap="none" anchor="ctr"/>
          <a:lstStyle/>
          <a:p>
            <a:r>
              <a:rPr lang="it-IT" sz="1200">
                <a:latin typeface="Tahoma" pitchFamily="34" charset="0"/>
              </a:rPr>
              <a:t>ENVIREN</a:t>
            </a:r>
          </a:p>
        </p:txBody>
      </p:sp>
      <p:sp>
        <p:nvSpPr>
          <p:cNvPr id="20503" name="Rectangle 23"/>
          <p:cNvSpPr>
            <a:spLocks noChangeArrowheads="1"/>
          </p:cNvSpPr>
          <p:nvPr/>
        </p:nvSpPr>
        <p:spPr bwMode="auto">
          <a:xfrm>
            <a:off x="6086475" y="3429000"/>
            <a:ext cx="1366838" cy="360363"/>
          </a:xfrm>
          <a:prstGeom prst="rect">
            <a:avLst/>
          </a:prstGeom>
          <a:solidFill>
            <a:srgbClr val="FF00FF">
              <a:alpha val="70000"/>
            </a:srgbClr>
          </a:solidFill>
          <a:ln w="9525">
            <a:solidFill>
              <a:schemeClr val="tx1"/>
            </a:solidFill>
            <a:miter lim="800000"/>
            <a:headEnd/>
            <a:tailEnd/>
          </a:ln>
        </p:spPr>
        <p:txBody>
          <a:bodyPr wrap="none" anchor="ctr"/>
          <a:lstStyle/>
          <a:p>
            <a:r>
              <a:rPr lang="it-IT" sz="1200">
                <a:latin typeface="Tahoma" pitchFamily="34" charset="0"/>
              </a:rPr>
              <a:t>BIOPHARMANET</a:t>
            </a:r>
          </a:p>
        </p:txBody>
      </p:sp>
      <p:sp>
        <p:nvSpPr>
          <p:cNvPr id="20504" name="Rectangle 24"/>
          <p:cNvSpPr>
            <a:spLocks noChangeArrowheads="1"/>
          </p:cNvSpPr>
          <p:nvPr/>
        </p:nvSpPr>
        <p:spPr bwMode="auto">
          <a:xfrm>
            <a:off x="4646613" y="3427413"/>
            <a:ext cx="1366837" cy="360362"/>
          </a:xfrm>
          <a:prstGeom prst="rect">
            <a:avLst/>
          </a:prstGeom>
          <a:solidFill>
            <a:srgbClr val="CC0000">
              <a:alpha val="70195"/>
            </a:srgbClr>
          </a:solidFill>
          <a:ln w="9525">
            <a:solidFill>
              <a:schemeClr val="tx1"/>
            </a:solidFill>
            <a:miter lim="800000"/>
            <a:headEnd/>
            <a:tailEnd/>
          </a:ln>
        </p:spPr>
        <p:txBody>
          <a:bodyPr wrap="none" anchor="ctr"/>
          <a:lstStyle/>
          <a:p>
            <a:pPr>
              <a:lnSpc>
                <a:spcPct val="90000"/>
              </a:lnSpc>
            </a:pPr>
            <a:r>
              <a:rPr lang="it-IT" sz="1200">
                <a:latin typeface="Tahoma" pitchFamily="34" charset="0"/>
              </a:rPr>
              <a:t>CENTRO</a:t>
            </a:r>
          </a:p>
          <a:p>
            <a:pPr>
              <a:lnSpc>
                <a:spcPct val="90000"/>
              </a:lnSpc>
            </a:pPr>
            <a:r>
              <a:rPr lang="it-IT" sz="1200">
                <a:latin typeface="Tahoma" pitchFamily="34" charset="0"/>
              </a:rPr>
              <a:t>CERAMICO</a:t>
            </a:r>
          </a:p>
        </p:txBody>
      </p:sp>
      <p:sp>
        <p:nvSpPr>
          <p:cNvPr id="20510" name="Rectangle 30"/>
          <p:cNvSpPr>
            <a:spLocks noChangeArrowheads="1"/>
          </p:cNvSpPr>
          <p:nvPr/>
        </p:nvSpPr>
        <p:spPr bwMode="auto">
          <a:xfrm>
            <a:off x="3205163" y="3863975"/>
            <a:ext cx="1368425" cy="360363"/>
          </a:xfrm>
          <a:prstGeom prst="rect">
            <a:avLst/>
          </a:prstGeom>
          <a:solidFill>
            <a:srgbClr val="008000">
              <a:alpha val="70195"/>
            </a:srgbClr>
          </a:solidFill>
          <a:ln w="9525">
            <a:solidFill>
              <a:schemeClr val="tx1"/>
            </a:solidFill>
            <a:miter lim="800000"/>
            <a:headEnd/>
            <a:tailEnd/>
          </a:ln>
        </p:spPr>
        <p:txBody>
          <a:bodyPr wrap="none" anchor="ctr"/>
          <a:lstStyle/>
          <a:p>
            <a:r>
              <a:rPr lang="it-IT" sz="1200">
                <a:latin typeface="Tahoma" pitchFamily="34" charset="0"/>
              </a:rPr>
              <a:t>LASIM</a:t>
            </a:r>
          </a:p>
        </p:txBody>
      </p:sp>
      <p:sp>
        <p:nvSpPr>
          <p:cNvPr id="20511" name="Rectangle 31"/>
          <p:cNvSpPr>
            <a:spLocks noChangeArrowheads="1"/>
          </p:cNvSpPr>
          <p:nvPr/>
        </p:nvSpPr>
        <p:spPr bwMode="auto">
          <a:xfrm>
            <a:off x="3205163" y="4294188"/>
            <a:ext cx="1368425" cy="360362"/>
          </a:xfrm>
          <a:prstGeom prst="rect">
            <a:avLst/>
          </a:prstGeom>
          <a:solidFill>
            <a:srgbClr val="008000">
              <a:alpha val="70195"/>
            </a:srgbClr>
          </a:solidFill>
          <a:ln w="9525">
            <a:solidFill>
              <a:schemeClr val="tx1"/>
            </a:solidFill>
            <a:miter lim="800000"/>
            <a:headEnd/>
            <a:tailEnd/>
          </a:ln>
        </p:spPr>
        <p:txBody>
          <a:bodyPr wrap="none" anchor="ctr"/>
          <a:lstStyle/>
          <a:p>
            <a:r>
              <a:rPr lang="it-IT" sz="1200">
                <a:latin typeface="Tahoma" pitchFamily="34" charset="0"/>
              </a:rPr>
              <a:t>LEAP</a:t>
            </a:r>
          </a:p>
        </p:txBody>
      </p:sp>
      <p:sp>
        <p:nvSpPr>
          <p:cNvPr id="20512" name="Rectangle 32"/>
          <p:cNvSpPr>
            <a:spLocks noChangeArrowheads="1"/>
          </p:cNvSpPr>
          <p:nvPr/>
        </p:nvSpPr>
        <p:spPr bwMode="auto">
          <a:xfrm>
            <a:off x="3203575" y="4725988"/>
            <a:ext cx="1368425" cy="360362"/>
          </a:xfrm>
          <a:prstGeom prst="rect">
            <a:avLst/>
          </a:prstGeom>
          <a:solidFill>
            <a:srgbClr val="008000">
              <a:alpha val="70000"/>
            </a:srgbClr>
          </a:solidFill>
          <a:ln w="9525">
            <a:solidFill>
              <a:schemeClr val="tx1"/>
            </a:solidFill>
            <a:miter lim="800000"/>
            <a:headEnd/>
            <a:tailEnd/>
          </a:ln>
        </p:spPr>
        <p:txBody>
          <a:bodyPr wrap="none" anchor="ctr"/>
          <a:lstStyle/>
          <a:p>
            <a:r>
              <a:rPr lang="it-IT" sz="1200">
                <a:latin typeface="Tahoma" pitchFamily="34" charset="0"/>
              </a:rPr>
              <a:t>LISEA</a:t>
            </a:r>
          </a:p>
        </p:txBody>
      </p:sp>
      <p:sp>
        <p:nvSpPr>
          <p:cNvPr id="20513" name="Rectangle 33"/>
          <p:cNvSpPr>
            <a:spLocks noChangeArrowheads="1"/>
          </p:cNvSpPr>
          <p:nvPr/>
        </p:nvSpPr>
        <p:spPr bwMode="auto">
          <a:xfrm>
            <a:off x="4646613" y="3863975"/>
            <a:ext cx="1366837" cy="360363"/>
          </a:xfrm>
          <a:prstGeom prst="rect">
            <a:avLst/>
          </a:prstGeom>
          <a:solidFill>
            <a:srgbClr val="CC0000">
              <a:alpha val="70195"/>
            </a:srgbClr>
          </a:solidFill>
          <a:ln w="9525">
            <a:solidFill>
              <a:schemeClr val="tx1"/>
            </a:solidFill>
            <a:miter lim="800000"/>
            <a:headEnd/>
            <a:tailEnd/>
          </a:ln>
        </p:spPr>
        <p:txBody>
          <a:bodyPr wrap="none" anchor="ctr"/>
          <a:lstStyle/>
          <a:p>
            <a:r>
              <a:rPr lang="it-IT" sz="1200">
                <a:latin typeface="Tahoma" pitchFamily="34" charset="0"/>
              </a:rPr>
              <a:t>LARCOICOS</a:t>
            </a:r>
          </a:p>
        </p:txBody>
      </p:sp>
      <p:sp>
        <p:nvSpPr>
          <p:cNvPr id="20514" name="Rectangle 34"/>
          <p:cNvSpPr>
            <a:spLocks noChangeArrowheads="1"/>
          </p:cNvSpPr>
          <p:nvPr/>
        </p:nvSpPr>
        <p:spPr bwMode="auto">
          <a:xfrm>
            <a:off x="4646613" y="4294188"/>
            <a:ext cx="1366837" cy="360362"/>
          </a:xfrm>
          <a:prstGeom prst="rect">
            <a:avLst/>
          </a:prstGeom>
          <a:solidFill>
            <a:srgbClr val="CC0000">
              <a:alpha val="70195"/>
            </a:srgbClr>
          </a:solidFill>
          <a:ln w="9525">
            <a:solidFill>
              <a:schemeClr val="tx1"/>
            </a:solidFill>
            <a:miter lim="800000"/>
            <a:headEnd/>
            <a:tailEnd/>
          </a:ln>
        </p:spPr>
        <p:txBody>
          <a:bodyPr wrap="none" anchor="ctr"/>
          <a:lstStyle/>
          <a:p>
            <a:r>
              <a:rPr lang="it-IT" sz="1200">
                <a:latin typeface="Tahoma" pitchFamily="34" charset="0"/>
              </a:rPr>
              <a:t>NEREA</a:t>
            </a:r>
          </a:p>
        </p:txBody>
      </p:sp>
      <p:cxnSp>
        <p:nvCxnSpPr>
          <p:cNvPr id="20517" name="AutoShape 37"/>
          <p:cNvCxnSpPr>
            <a:cxnSpLocks noChangeShapeType="1"/>
            <a:stCxn id="20490" idx="4"/>
            <a:endCxn id="20498" idx="0"/>
          </p:cNvCxnSpPr>
          <p:nvPr/>
        </p:nvCxnSpPr>
        <p:spPr bwMode="auto">
          <a:xfrm flipH="1">
            <a:off x="2447925" y="3286125"/>
            <a:ext cx="1588" cy="142875"/>
          </a:xfrm>
          <a:prstGeom prst="straightConnector1">
            <a:avLst/>
          </a:prstGeom>
          <a:noFill/>
          <a:ln w="25400">
            <a:solidFill>
              <a:srgbClr val="FF9900"/>
            </a:solidFill>
            <a:round/>
            <a:headEnd/>
            <a:tailEnd/>
          </a:ln>
        </p:spPr>
      </p:cxnSp>
      <p:cxnSp>
        <p:nvCxnSpPr>
          <p:cNvPr id="20518" name="AutoShape 38"/>
          <p:cNvCxnSpPr>
            <a:cxnSpLocks noChangeShapeType="1"/>
            <a:stCxn id="20491" idx="4"/>
            <a:endCxn id="20504" idx="0"/>
          </p:cNvCxnSpPr>
          <p:nvPr/>
        </p:nvCxnSpPr>
        <p:spPr bwMode="auto">
          <a:xfrm>
            <a:off x="5330825" y="3284538"/>
            <a:ext cx="0" cy="142875"/>
          </a:xfrm>
          <a:prstGeom prst="straightConnector1">
            <a:avLst/>
          </a:prstGeom>
          <a:noFill/>
          <a:ln w="25400">
            <a:solidFill>
              <a:srgbClr val="CC0000"/>
            </a:solidFill>
            <a:round/>
            <a:headEnd/>
            <a:tailEnd/>
          </a:ln>
        </p:spPr>
      </p:cxnSp>
      <p:cxnSp>
        <p:nvCxnSpPr>
          <p:cNvPr id="20519" name="AutoShape 39"/>
          <p:cNvCxnSpPr>
            <a:cxnSpLocks noChangeShapeType="1"/>
            <a:stCxn id="20504" idx="2"/>
            <a:endCxn id="20513" idx="0"/>
          </p:cNvCxnSpPr>
          <p:nvPr/>
        </p:nvCxnSpPr>
        <p:spPr bwMode="auto">
          <a:xfrm>
            <a:off x="5330825" y="3787775"/>
            <a:ext cx="0" cy="76200"/>
          </a:xfrm>
          <a:prstGeom prst="straightConnector1">
            <a:avLst/>
          </a:prstGeom>
          <a:noFill/>
          <a:ln w="25400">
            <a:solidFill>
              <a:srgbClr val="CC0000"/>
            </a:solidFill>
            <a:round/>
            <a:headEnd/>
            <a:tailEnd/>
          </a:ln>
        </p:spPr>
      </p:cxnSp>
      <p:cxnSp>
        <p:nvCxnSpPr>
          <p:cNvPr id="20520" name="AutoShape 40"/>
          <p:cNvCxnSpPr>
            <a:cxnSpLocks noChangeShapeType="1"/>
            <a:stCxn id="20513" idx="2"/>
            <a:endCxn id="20514" idx="0"/>
          </p:cNvCxnSpPr>
          <p:nvPr/>
        </p:nvCxnSpPr>
        <p:spPr bwMode="auto">
          <a:xfrm>
            <a:off x="5330825" y="4224338"/>
            <a:ext cx="0" cy="69850"/>
          </a:xfrm>
          <a:prstGeom prst="straightConnector1">
            <a:avLst/>
          </a:prstGeom>
          <a:noFill/>
          <a:ln w="25400">
            <a:solidFill>
              <a:srgbClr val="CC0000"/>
            </a:solidFill>
            <a:round/>
            <a:headEnd/>
            <a:tailEnd/>
          </a:ln>
        </p:spPr>
      </p:cxnSp>
      <p:cxnSp>
        <p:nvCxnSpPr>
          <p:cNvPr id="20526" name="AutoShape 46"/>
          <p:cNvCxnSpPr>
            <a:cxnSpLocks noChangeShapeType="1"/>
            <a:stCxn id="20493" idx="4"/>
            <a:endCxn id="20502" idx="0"/>
          </p:cNvCxnSpPr>
          <p:nvPr/>
        </p:nvCxnSpPr>
        <p:spPr bwMode="auto">
          <a:xfrm>
            <a:off x="3889375" y="3284538"/>
            <a:ext cx="0" cy="142875"/>
          </a:xfrm>
          <a:prstGeom prst="straightConnector1">
            <a:avLst/>
          </a:prstGeom>
          <a:noFill/>
          <a:ln w="25400">
            <a:solidFill>
              <a:srgbClr val="008000"/>
            </a:solidFill>
            <a:round/>
            <a:headEnd/>
            <a:tailEnd/>
          </a:ln>
        </p:spPr>
      </p:cxnSp>
      <p:cxnSp>
        <p:nvCxnSpPr>
          <p:cNvPr id="20527" name="AutoShape 47"/>
          <p:cNvCxnSpPr>
            <a:cxnSpLocks noChangeShapeType="1"/>
            <a:stCxn id="20502" idx="2"/>
            <a:endCxn id="20510" idx="0"/>
          </p:cNvCxnSpPr>
          <p:nvPr/>
        </p:nvCxnSpPr>
        <p:spPr bwMode="auto">
          <a:xfrm>
            <a:off x="3889375" y="3787775"/>
            <a:ext cx="0" cy="76200"/>
          </a:xfrm>
          <a:prstGeom prst="straightConnector1">
            <a:avLst/>
          </a:prstGeom>
          <a:noFill/>
          <a:ln w="25400">
            <a:solidFill>
              <a:srgbClr val="008000"/>
            </a:solidFill>
            <a:round/>
            <a:headEnd/>
            <a:tailEnd/>
          </a:ln>
        </p:spPr>
      </p:cxnSp>
      <p:cxnSp>
        <p:nvCxnSpPr>
          <p:cNvPr id="20528" name="AutoShape 48"/>
          <p:cNvCxnSpPr>
            <a:cxnSpLocks noChangeShapeType="1"/>
            <a:stCxn id="20510" idx="2"/>
            <a:endCxn id="20511" idx="0"/>
          </p:cNvCxnSpPr>
          <p:nvPr/>
        </p:nvCxnSpPr>
        <p:spPr bwMode="auto">
          <a:xfrm>
            <a:off x="3889375" y="4224338"/>
            <a:ext cx="0" cy="69850"/>
          </a:xfrm>
          <a:prstGeom prst="straightConnector1">
            <a:avLst/>
          </a:prstGeom>
          <a:noFill/>
          <a:ln w="25400">
            <a:solidFill>
              <a:srgbClr val="008000"/>
            </a:solidFill>
            <a:round/>
            <a:headEnd/>
            <a:tailEnd/>
          </a:ln>
        </p:spPr>
      </p:cxnSp>
      <p:cxnSp>
        <p:nvCxnSpPr>
          <p:cNvPr id="20529" name="AutoShape 49"/>
          <p:cNvCxnSpPr>
            <a:cxnSpLocks noChangeShapeType="1"/>
            <a:stCxn id="20511" idx="2"/>
            <a:endCxn id="20512" idx="0"/>
          </p:cNvCxnSpPr>
          <p:nvPr/>
        </p:nvCxnSpPr>
        <p:spPr bwMode="auto">
          <a:xfrm flipH="1">
            <a:off x="3887788" y="4654550"/>
            <a:ext cx="1587" cy="71438"/>
          </a:xfrm>
          <a:prstGeom prst="straightConnector1">
            <a:avLst/>
          </a:prstGeom>
          <a:noFill/>
          <a:ln w="25400">
            <a:solidFill>
              <a:srgbClr val="008000"/>
            </a:solidFill>
            <a:round/>
            <a:headEnd/>
            <a:tailEnd/>
          </a:ln>
        </p:spPr>
      </p:cxnSp>
      <p:cxnSp>
        <p:nvCxnSpPr>
          <p:cNvPr id="20530" name="AutoShape 50"/>
          <p:cNvCxnSpPr>
            <a:cxnSpLocks noChangeShapeType="1"/>
            <a:stCxn id="20492" idx="4"/>
            <a:endCxn id="20503" idx="0"/>
          </p:cNvCxnSpPr>
          <p:nvPr/>
        </p:nvCxnSpPr>
        <p:spPr bwMode="auto">
          <a:xfrm>
            <a:off x="6770688" y="3286125"/>
            <a:ext cx="0" cy="142875"/>
          </a:xfrm>
          <a:prstGeom prst="straightConnector1">
            <a:avLst/>
          </a:prstGeom>
          <a:noFill/>
          <a:ln w="25400">
            <a:solidFill>
              <a:srgbClr val="FF33CC"/>
            </a:solidFill>
            <a:round/>
            <a:headEnd/>
            <a:tailEnd/>
          </a:ln>
        </p:spPr>
      </p:cxnSp>
      <p:sp>
        <p:nvSpPr>
          <p:cNvPr id="20485" name="Oval 5"/>
          <p:cNvSpPr>
            <a:spLocks noChangeArrowheads="1"/>
          </p:cNvSpPr>
          <p:nvPr/>
        </p:nvSpPr>
        <p:spPr bwMode="auto">
          <a:xfrm>
            <a:off x="325438" y="2709863"/>
            <a:ext cx="1366837" cy="576262"/>
          </a:xfrm>
          <a:prstGeom prst="ellipse">
            <a:avLst/>
          </a:prstGeom>
          <a:solidFill>
            <a:srgbClr val="336699">
              <a:alpha val="70000"/>
            </a:srgbClr>
          </a:solidFill>
          <a:ln w="9525" algn="ctr">
            <a:solidFill>
              <a:schemeClr val="tx1"/>
            </a:solidFill>
            <a:round/>
            <a:headEnd/>
            <a:tailEnd/>
          </a:ln>
        </p:spPr>
        <p:txBody>
          <a:bodyPr wrap="none" anchor="ctr"/>
          <a:lstStyle/>
          <a:p>
            <a:r>
              <a:rPr lang="it-IT" sz="1200">
                <a:latin typeface="Tahoma" pitchFamily="34" charset="0"/>
              </a:rPr>
              <a:t>Advanced</a:t>
            </a:r>
          </a:p>
          <a:p>
            <a:r>
              <a:rPr lang="it-IT" sz="1200">
                <a:latin typeface="Tahoma" pitchFamily="34" charset="0"/>
              </a:rPr>
              <a:t>Mechanics</a:t>
            </a:r>
          </a:p>
        </p:txBody>
      </p:sp>
      <p:sp>
        <p:nvSpPr>
          <p:cNvPr id="20497" name="Rectangle 17"/>
          <p:cNvSpPr>
            <a:spLocks noChangeArrowheads="1"/>
          </p:cNvSpPr>
          <p:nvPr/>
        </p:nvSpPr>
        <p:spPr bwMode="auto">
          <a:xfrm>
            <a:off x="325438" y="3429000"/>
            <a:ext cx="1366837" cy="360363"/>
          </a:xfrm>
          <a:prstGeom prst="rect">
            <a:avLst/>
          </a:prstGeom>
          <a:solidFill>
            <a:srgbClr val="336699">
              <a:alpha val="70000"/>
            </a:srgbClr>
          </a:solidFill>
          <a:ln w="9525" algn="ctr">
            <a:solidFill>
              <a:schemeClr val="tx1"/>
            </a:solidFill>
            <a:miter lim="800000"/>
            <a:headEnd/>
            <a:tailEnd/>
          </a:ln>
        </p:spPr>
        <p:txBody>
          <a:bodyPr wrap="none" anchor="ctr"/>
          <a:lstStyle/>
          <a:p>
            <a:r>
              <a:rPr lang="it-IT" sz="1200">
                <a:latin typeface="Tahoma" pitchFamily="34" charset="0"/>
              </a:rPr>
              <a:t>AERTECH-LAB</a:t>
            </a:r>
          </a:p>
        </p:txBody>
      </p:sp>
      <p:sp>
        <p:nvSpPr>
          <p:cNvPr id="20507" name="Rectangle 27"/>
          <p:cNvSpPr>
            <a:spLocks noChangeArrowheads="1"/>
          </p:cNvSpPr>
          <p:nvPr/>
        </p:nvSpPr>
        <p:spPr bwMode="auto">
          <a:xfrm>
            <a:off x="325438" y="3865563"/>
            <a:ext cx="1366837" cy="360362"/>
          </a:xfrm>
          <a:prstGeom prst="rect">
            <a:avLst/>
          </a:prstGeom>
          <a:solidFill>
            <a:srgbClr val="336699">
              <a:alpha val="70000"/>
            </a:srgbClr>
          </a:solidFill>
          <a:ln w="9525" algn="ctr">
            <a:solidFill>
              <a:schemeClr val="tx1"/>
            </a:solidFill>
            <a:miter lim="800000"/>
            <a:headEnd/>
            <a:tailEnd/>
          </a:ln>
        </p:spPr>
        <p:txBody>
          <a:bodyPr wrap="none" anchor="ctr"/>
          <a:lstStyle/>
          <a:p>
            <a:r>
              <a:rPr lang="it-IT" sz="1200">
                <a:latin typeface="Tahoma" pitchFamily="34" charset="0"/>
              </a:rPr>
              <a:t>INTERMECH</a:t>
            </a:r>
          </a:p>
        </p:txBody>
      </p:sp>
      <p:sp>
        <p:nvSpPr>
          <p:cNvPr id="20508" name="Rectangle 28"/>
          <p:cNvSpPr>
            <a:spLocks noChangeArrowheads="1"/>
          </p:cNvSpPr>
          <p:nvPr/>
        </p:nvSpPr>
        <p:spPr bwMode="auto">
          <a:xfrm>
            <a:off x="325438" y="4295775"/>
            <a:ext cx="1366837" cy="360363"/>
          </a:xfrm>
          <a:prstGeom prst="rect">
            <a:avLst/>
          </a:prstGeom>
          <a:solidFill>
            <a:srgbClr val="336699">
              <a:alpha val="70000"/>
            </a:srgbClr>
          </a:solidFill>
          <a:ln w="9525" algn="ctr">
            <a:solidFill>
              <a:schemeClr val="tx1"/>
            </a:solidFill>
            <a:miter lim="800000"/>
            <a:headEnd/>
            <a:tailEnd/>
          </a:ln>
        </p:spPr>
        <p:txBody>
          <a:bodyPr wrap="none" anchor="ctr"/>
          <a:lstStyle/>
          <a:p>
            <a:r>
              <a:rPr lang="it-IT" sz="1200">
                <a:latin typeface="Tahoma" pitchFamily="34" charset="0"/>
              </a:rPr>
              <a:t>MATMEC</a:t>
            </a:r>
          </a:p>
        </p:txBody>
      </p:sp>
      <p:sp>
        <p:nvSpPr>
          <p:cNvPr id="20509" name="Rectangle 29"/>
          <p:cNvSpPr>
            <a:spLocks noChangeArrowheads="1"/>
          </p:cNvSpPr>
          <p:nvPr/>
        </p:nvSpPr>
        <p:spPr bwMode="auto">
          <a:xfrm>
            <a:off x="325438" y="4725988"/>
            <a:ext cx="1366837" cy="360362"/>
          </a:xfrm>
          <a:prstGeom prst="rect">
            <a:avLst/>
          </a:prstGeom>
          <a:solidFill>
            <a:srgbClr val="336699">
              <a:alpha val="70000"/>
            </a:srgbClr>
          </a:solidFill>
          <a:ln w="9525" algn="ctr">
            <a:solidFill>
              <a:schemeClr val="tx1"/>
            </a:solidFill>
            <a:miter lim="800000"/>
            <a:headEnd/>
            <a:tailEnd/>
          </a:ln>
        </p:spPr>
        <p:txBody>
          <a:bodyPr wrap="none" anchor="ctr"/>
          <a:lstStyle/>
          <a:p>
            <a:r>
              <a:rPr lang="it-IT" sz="1200">
                <a:latin typeface="Tahoma" pitchFamily="34" charset="0"/>
              </a:rPr>
              <a:t>MUSP</a:t>
            </a:r>
          </a:p>
        </p:txBody>
      </p:sp>
      <p:sp>
        <p:nvSpPr>
          <p:cNvPr id="20516" name="Rectangle 36"/>
          <p:cNvSpPr>
            <a:spLocks noChangeArrowheads="1"/>
          </p:cNvSpPr>
          <p:nvPr/>
        </p:nvSpPr>
        <p:spPr bwMode="auto">
          <a:xfrm>
            <a:off x="323850" y="5157788"/>
            <a:ext cx="1366838" cy="360362"/>
          </a:xfrm>
          <a:prstGeom prst="rect">
            <a:avLst/>
          </a:prstGeom>
          <a:solidFill>
            <a:srgbClr val="336699">
              <a:alpha val="70000"/>
            </a:srgbClr>
          </a:solidFill>
          <a:ln w="9525" algn="ctr">
            <a:solidFill>
              <a:schemeClr val="tx1"/>
            </a:solidFill>
            <a:miter lim="800000"/>
            <a:headEnd/>
            <a:tailEnd/>
          </a:ln>
        </p:spPr>
        <p:txBody>
          <a:bodyPr wrap="none" anchor="ctr"/>
          <a:lstStyle/>
          <a:p>
            <a:r>
              <a:rPr lang="it-IT" sz="1200">
                <a:latin typeface="Tahoma" pitchFamily="34" charset="0"/>
              </a:rPr>
              <a:t>PROMINER</a:t>
            </a:r>
          </a:p>
        </p:txBody>
      </p:sp>
      <p:cxnSp>
        <p:nvCxnSpPr>
          <p:cNvPr id="20521" name="AutoShape 41"/>
          <p:cNvCxnSpPr>
            <a:cxnSpLocks noChangeShapeType="1"/>
            <a:stCxn id="20485" idx="4"/>
            <a:endCxn id="20497" idx="0"/>
          </p:cNvCxnSpPr>
          <p:nvPr/>
        </p:nvCxnSpPr>
        <p:spPr bwMode="auto">
          <a:xfrm>
            <a:off x="1009650" y="3286125"/>
            <a:ext cx="0" cy="142875"/>
          </a:xfrm>
          <a:prstGeom prst="straightConnector1">
            <a:avLst/>
          </a:prstGeom>
          <a:noFill/>
          <a:ln w="25400">
            <a:solidFill>
              <a:srgbClr val="819CCD"/>
            </a:solidFill>
            <a:round/>
            <a:headEnd/>
            <a:tailEnd/>
          </a:ln>
        </p:spPr>
      </p:cxnSp>
      <p:cxnSp>
        <p:nvCxnSpPr>
          <p:cNvPr id="20522" name="AutoShape 42"/>
          <p:cNvCxnSpPr>
            <a:cxnSpLocks noChangeShapeType="1"/>
            <a:stCxn id="20497" idx="2"/>
            <a:endCxn id="20507" idx="0"/>
          </p:cNvCxnSpPr>
          <p:nvPr/>
        </p:nvCxnSpPr>
        <p:spPr bwMode="auto">
          <a:xfrm>
            <a:off x="1009650" y="3789363"/>
            <a:ext cx="0" cy="76200"/>
          </a:xfrm>
          <a:prstGeom prst="straightConnector1">
            <a:avLst/>
          </a:prstGeom>
          <a:noFill/>
          <a:ln w="25400">
            <a:solidFill>
              <a:srgbClr val="819CCD"/>
            </a:solidFill>
            <a:round/>
            <a:headEnd/>
            <a:tailEnd/>
          </a:ln>
        </p:spPr>
      </p:cxnSp>
      <p:cxnSp>
        <p:nvCxnSpPr>
          <p:cNvPr id="20523" name="AutoShape 43"/>
          <p:cNvCxnSpPr>
            <a:cxnSpLocks noChangeShapeType="1"/>
            <a:stCxn id="20507" idx="2"/>
            <a:endCxn id="20508" idx="0"/>
          </p:cNvCxnSpPr>
          <p:nvPr/>
        </p:nvCxnSpPr>
        <p:spPr bwMode="auto">
          <a:xfrm>
            <a:off x="1009650" y="4225925"/>
            <a:ext cx="0" cy="69850"/>
          </a:xfrm>
          <a:prstGeom prst="straightConnector1">
            <a:avLst/>
          </a:prstGeom>
          <a:noFill/>
          <a:ln w="25400">
            <a:solidFill>
              <a:srgbClr val="819CCD"/>
            </a:solidFill>
            <a:round/>
            <a:headEnd/>
            <a:tailEnd/>
          </a:ln>
        </p:spPr>
      </p:cxnSp>
      <p:cxnSp>
        <p:nvCxnSpPr>
          <p:cNvPr id="20524" name="AutoShape 44"/>
          <p:cNvCxnSpPr>
            <a:cxnSpLocks noChangeShapeType="1"/>
            <a:stCxn id="20508" idx="2"/>
            <a:endCxn id="20509" idx="0"/>
          </p:cNvCxnSpPr>
          <p:nvPr/>
        </p:nvCxnSpPr>
        <p:spPr bwMode="auto">
          <a:xfrm>
            <a:off x="1009650" y="4656138"/>
            <a:ext cx="0" cy="69850"/>
          </a:xfrm>
          <a:prstGeom prst="straightConnector1">
            <a:avLst/>
          </a:prstGeom>
          <a:noFill/>
          <a:ln w="25400">
            <a:solidFill>
              <a:srgbClr val="819CCD"/>
            </a:solidFill>
            <a:round/>
            <a:headEnd/>
            <a:tailEnd/>
          </a:ln>
        </p:spPr>
      </p:cxnSp>
      <p:cxnSp>
        <p:nvCxnSpPr>
          <p:cNvPr id="20525" name="AutoShape 45"/>
          <p:cNvCxnSpPr>
            <a:cxnSpLocks noChangeShapeType="1"/>
            <a:stCxn id="20509" idx="2"/>
            <a:endCxn id="20516" idx="0"/>
          </p:cNvCxnSpPr>
          <p:nvPr/>
        </p:nvCxnSpPr>
        <p:spPr bwMode="auto">
          <a:xfrm flipH="1">
            <a:off x="1008063" y="5086350"/>
            <a:ext cx="1587" cy="71438"/>
          </a:xfrm>
          <a:prstGeom prst="straightConnector1">
            <a:avLst/>
          </a:prstGeom>
          <a:noFill/>
          <a:ln w="25400">
            <a:solidFill>
              <a:srgbClr val="819CCD"/>
            </a:solidFill>
            <a:round/>
            <a:headEnd/>
            <a:tailEnd/>
          </a:ln>
        </p:spPr>
      </p:cxnSp>
      <p:sp>
        <p:nvSpPr>
          <p:cNvPr id="2" name="Oval 12"/>
          <p:cNvSpPr>
            <a:spLocks noChangeArrowheads="1"/>
          </p:cNvSpPr>
          <p:nvPr/>
        </p:nvSpPr>
        <p:spPr bwMode="auto">
          <a:xfrm>
            <a:off x="7526338" y="2709863"/>
            <a:ext cx="1366837" cy="576262"/>
          </a:xfrm>
          <a:prstGeom prst="ellipse">
            <a:avLst/>
          </a:prstGeom>
          <a:solidFill>
            <a:srgbClr val="9900FF">
              <a:alpha val="70000"/>
            </a:srgbClr>
          </a:solidFill>
          <a:ln w="9525">
            <a:solidFill>
              <a:schemeClr val="tx1"/>
            </a:solidFill>
            <a:round/>
            <a:headEnd/>
            <a:tailEnd/>
          </a:ln>
        </p:spPr>
        <p:txBody>
          <a:bodyPr wrap="none" anchor="ctr"/>
          <a:lstStyle/>
          <a:p>
            <a:r>
              <a:rPr lang="it-IT" sz="1200">
                <a:latin typeface="Tahoma" pitchFamily="34" charset="0"/>
              </a:rPr>
              <a:t>Organisational</a:t>
            </a:r>
          </a:p>
          <a:p>
            <a:r>
              <a:rPr lang="it-IT" sz="1200">
                <a:latin typeface="Tahoma" pitchFamily="34" charset="0"/>
              </a:rPr>
              <a:t>Innovation</a:t>
            </a:r>
          </a:p>
        </p:txBody>
      </p:sp>
      <p:sp>
        <p:nvSpPr>
          <p:cNvPr id="841764" name="AutoShape 36"/>
          <p:cNvSpPr>
            <a:spLocks noChangeArrowheads="1"/>
          </p:cNvSpPr>
          <p:nvPr/>
        </p:nvSpPr>
        <p:spPr bwMode="auto">
          <a:xfrm>
            <a:off x="7524750" y="3862388"/>
            <a:ext cx="1368425" cy="360362"/>
          </a:xfrm>
          <a:prstGeom prst="octagon">
            <a:avLst>
              <a:gd name="adj" fmla="val 29287"/>
            </a:avLst>
          </a:prstGeom>
          <a:solidFill>
            <a:srgbClr val="9900FF">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Centuria-Rit</a:t>
            </a:r>
          </a:p>
        </p:txBody>
      </p:sp>
      <p:sp>
        <p:nvSpPr>
          <p:cNvPr id="841765" name="AutoShape 37"/>
          <p:cNvSpPr>
            <a:spLocks noChangeArrowheads="1"/>
          </p:cNvSpPr>
          <p:nvPr/>
        </p:nvSpPr>
        <p:spPr bwMode="auto">
          <a:xfrm>
            <a:off x="7524750" y="3429000"/>
            <a:ext cx="1368425" cy="360363"/>
          </a:xfrm>
          <a:prstGeom prst="octagon">
            <a:avLst>
              <a:gd name="adj" fmla="val 29287"/>
            </a:avLst>
          </a:prstGeom>
          <a:solidFill>
            <a:srgbClr val="9900FF">
              <a:alpha val="70000"/>
            </a:srgbClr>
          </a:solidFill>
          <a:ln w="9525">
            <a:solidFill>
              <a:schemeClr val="tx1"/>
            </a:solidFill>
            <a:miter lim="800000"/>
            <a:headEnd/>
            <a:tailEnd/>
          </a:ln>
          <a:effectLst/>
        </p:spPr>
        <p:txBody>
          <a:bodyPr wrap="none" anchor="ctr"/>
          <a:lstStyle/>
          <a:p>
            <a:pPr>
              <a:lnSpc>
                <a:spcPct val="90000"/>
              </a:lnSpc>
            </a:pPr>
            <a:r>
              <a:rPr lang="it-IT" sz="1400">
                <a:latin typeface="Arial Unicode MS" pitchFamily="34" charset="-128"/>
                <a:ea typeface="Arial Unicode MS" pitchFamily="34" charset="-128"/>
                <a:cs typeface="Arial Unicode MS" pitchFamily="34" charset="-128"/>
              </a:rPr>
              <a:t>CNA </a:t>
            </a:r>
          </a:p>
          <a:p>
            <a:pPr>
              <a:lnSpc>
                <a:spcPct val="90000"/>
              </a:lnSpc>
            </a:pPr>
            <a:r>
              <a:rPr lang="it-IT" sz="1400">
                <a:latin typeface="Arial Unicode MS" pitchFamily="34" charset="-128"/>
                <a:ea typeface="Arial Unicode MS" pitchFamily="34" charset="-128"/>
                <a:cs typeface="Arial Unicode MS" pitchFamily="34" charset="-128"/>
              </a:rPr>
              <a:t>Innovazione</a:t>
            </a:r>
          </a:p>
        </p:txBody>
      </p:sp>
      <p:sp>
        <p:nvSpPr>
          <p:cNvPr id="841766" name="AutoShape 38"/>
          <p:cNvSpPr>
            <a:spLocks noChangeArrowheads="1"/>
          </p:cNvSpPr>
          <p:nvPr/>
        </p:nvSpPr>
        <p:spPr bwMode="auto">
          <a:xfrm>
            <a:off x="7524750" y="4294188"/>
            <a:ext cx="1368425" cy="360362"/>
          </a:xfrm>
          <a:prstGeom prst="octagon">
            <a:avLst>
              <a:gd name="adj" fmla="val 29287"/>
            </a:avLst>
          </a:prstGeom>
          <a:solidFill>
            <a:srgbClr val="9900FF">
              <a:alpha val="70000"/>
            </a:srgbClr>
          </a:solidFill>
          <a:ln w="9525">
            <a:solidFill>
              <a:schemeClr val="tx1"/>
            </a:solidFill>
            <a:miter lim="800000"/>
            <a:headEnd/>
            <a:tailEnd/>
          </a:ln>
          <a:effectLst/>
        </p:spPr>
        <p:txBody>
          <a:bodyPr wrap="none" anchor="ctr"/>
          <a:lstStyle/>
          <a:p>
            <a:r>
              <a:rPr lang="it-IT" sz="1400"/>
              <a:t>Citi</a:t>
            </a:r>
          </a:p>
        </p:txBody>
      </p:sp>
      <p:sp>
        <p:nvSpPr>
          <p:cNvPr id="841767" name="AutoShape 39"/>
          <p:cNvSpPr>
            <a:spLocks noChangeArrowheads="1"/>
          </p:cNvSpPr>
          <p:nvPr/>
        </p:nvSpPr>
        <p:spPr bwMode="auto">
          <a:xfrm>
            <a:off x="7524750" y="4725988"/>
            <a:ext cx="1368425" cy="360362"/>
          </a:xfrm>
          <a:prstGeom prst="octagon">
            <a:avLst>
              <a:gd name="adj" fmla="val 29287"/>
            </a:avLst>
          </a:prstGeom>
          <a:solidFill>
            <a:srgbClr val="9900FF">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Democenter-Sipe</a:t>
            </a:r>
          </a:p>
        </p:txBody>
      </p:sp>
      <p:sp>
        <p:nvSpPr>
          <p:cNvPr id="841768" name="AutoShape 40"/>
          <p:cNvSpPr>
            <a:spLocks noChangeArrowheads="1"/>
          </p:cNvSpPr>
          <p:nvPr/>
        </p:nvSpPr>
        <p:spPr bwMode="auto">
          <a:xfrm>
            <a:off x="3203575" y="5157788"/>
            <a:ext cx="1368425" cy="360362"/>
          </a:xfrm>
          <a:prstGeom prst="octagon">
            <a:avLst>
              <a:gd name="adj" fmla="val 29287"/>
            </a:avLst>
          </a:prstGeom>
          <a:solidFill>
            <a:srgbClr val="008000">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Cisa</a:t>
            </a:r>
          </a:p>
        </p:txBody>
      </p:sp>
      <p:sp>
        <p:nvSpPr>
          <p:cNvPr id="841769" name="AutoShape 41"/>
          <p:cNvSpPr>
            <a:spLocks noChangeArrowheads="1"/>
          </p:cNvSpPr>
          <p:nvPr/>
        </p:nvSpPr>
        <p:spPr bwMode="auto">
          <a:xfrm>
            <a:off x="323850" y="5589588"/>
            <a:ext cx="1368425" cy="360362"/>
          </a:xfrm>
          <a:prstGeom prst="octagon">
            <a:avLst>
              <a:gd name="adj" fmla="val 29287"/>
            </a:avLst>
          </a:prstGeom>
          <a:solidFill>
            <a:srgbClr val="336699">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Isml</a:t>
            </a:r>
          </a:p>
        </p:txBody>
      </p:sp>
      <p:sp>
        <p:nvSpPr>
          <p:cNvPr id="841770" name="AutoShape 42"/>
          <p:cNvSpPr>
            <a:spLocks noChangeArrowheads="1"/>
          </p:cNvSpPr>
          <p:nvPr/>
        </p:nvSpPr>
        <p:spPr bwMode="auto">
          <a:xfrm>
            <a:off x="1763713" y="3860800"/>
            <a:ext cx="1368425" cy="360363"/>
          </a:xfrm>
          <a:prstGeom prst="octagon">
            <a:avLst>
              <a:gd name="adj" fmla="val 29287"/>
            </a:avLst>
          </a:prstGeom>
          <a:solidFill>
            <a:srgbClr val="FF6600">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Citimap</a:t>
            </a:r>
          </a:p>
        </p:txBody>
      </p:sp>
      <p:sp>
        <p:nvSpPr>
          <p:cNvPr id="841771" name="AutoShape 43"/>
          <p:cNvSpPr>
            <a:spLocks noChangeArrowheads="1"/>
          </p:cNvSpPr>
          <p:nvPr/>
        </p:nvSpPr>
        <p:spPr bwMode="auto">
          <a:xfrm>
            <a:off x="7524750" y="5157788"/>
            <a:ext cx="1368425" cy="360362"/>
          </a:xfrm>
          <a:prstGeom prst="octagon">
            <a:avLst>
              <a:gd name="adj" fmla="val 29287"/>
            </a:avLst>
          </a:prstGeom>
          <a:solidFill>
            <a:srgbClr val="9900FF">
              <a:alpha val="70000"/>
            </a:srgbClr>
          </a:solidFill>
          <a:ln w="9525">
            <a:solidFill>
              <a:schemeClr val="tx1"/>
            </a:solidFill>
            <a:miter lim="800000"/>
            <a:headEnd/>
            <a:tailEnd/>
          </a:ln>
          <a:effectLst/>
        </p:spPr>
        <p:txBody>
          <a:bodyPr wrap="none" anchor="ctr"/>
          <a:lstStyle/>
          <a:p>
            <a:r>
              <a:rPr lang="it-IT" sz="1400">
                <a:latin typeface="Arial Unicode MS" pitchFamily="34" charset="-128"/>
                <a:ea typeface="Arial Unicode MS" pitchFamily="34" charset="-128"/>
                <a:cs typeface="Arial Unicode MS" pitchFamily="34" charset="-128"/>
              </a:rPr>
              <a:t>Innovami</a:t>
            </a:r>
          </a:p>
        </p:txBody>
      </p:sp>
      <p:sp>
        <p:nvSpPr>
          <p:cNvPr id="841772" name="AutoShape 44"/>
          <p:cNvSpPr>
            <a:spLocks noChangeArrowheads="1"/>
          </p:cNvSpPr>
          <p:nvPr/>
        </p:nvSpPr>
        <p:spPr bwMode="auto">
          <a:xfrm>
            <a:off x="4787900" y="1773238"/>
            <a:ext cx="3455988" cy="576262"/>
          </a:xfrm>
          <a:prstGeom prst="octagon">
            <a:avLst>
              <a:gd name="adj" fmla="val 29287"/>
            </a:avLst>
          </a:prstGeom>
          <a:noFill/>
          <a:ln w="25400">
            <a:solidFill>
              <a:srgbClr val="008000"/>
            </a:solidFill>
            <a:miter lim="800000"/>
            <a:headEnd/>
            <a:tailEnd/>
          </a:ln>
          <a:effectLst/>
        </p:spPr>
        <p:txBody>
          <a:bodyPr wrap="none" anchor="ctr"/>
          <a:lstStyle/>
          <a:p>
            <a:pPr>
              <a:spcBef>
                <a:spcPct val="50000"/>
              </a:spcBef>
            </a:pPr>
            <a:r>
              <a:rPr lang="it-IT" sz="2400" dirty="0">
                <a:solidFill>
                  <a:srgbClr val="008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8 Centri  </a:t>
            </a:r>
            <a:r>
              <a:rPr lang="it-IT" sz="2400" dirty="0" smtClean="0">
                <a:solidFill>
                  <a:srgbClr val="008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Innovazione</a:t>
            </a:r>
            <a:endParaRPr lang="it-IT" sz="2400" dirty="0">
              <a:solidFill>
                <a:srgbClr val="008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p:txBody>
      </p:sp>
      <p:sp>
        <p:nvSpPr>
          <p:cNvPr id="841773" name="Rectangle 45"/>
          <p:cNvSpPr>
            <a:spLocks noChangeArrowheads="1"/>
          </p:cNvSpPr>
          <p:nvPr/>
        </p:nvSpPr>
        <p:spPr bwMode="auto">
          <a:xfrm>
            <a:off x="900113" y="1773238"/>
            <a:ext cx="3455987" cy="576262"/>
          </a:xfrm>
          <a:prstGeom prst="rect">
            <a:avLst/>
          </a:prstGeom>
          <a:noFill/>
          <a:ln w="25400">
            <a:solidFill>
              <a:srgbClr val="008000"/>
            </a:solidFill>
            <a:miter lim="800000"/>
            <a:headEnd/>
            <a:tailEnd/>
          </a:ln>
          <a:effectLst/>
        </p:spPr>
        <p:txBody>
          <a:bodyPr wrap="none" anchor="ctr"/>
          <a:lstStyle/>
          <a:p>
            <a:r>
              <a:rPr lang="it-IT" sz="2400">
                <a:solidFill>
                  <a:srgbClr val="008000"/>
                </a:solidFill>
                <a:effectLst>
                  <a:outerShdw blurRad="38100" dist="38100" dir="2700000" algn="tl">
                    <a:srgbClr val="C0C0C0"/>
                  </a:outerShdw>
                </a:effectLst>
                <a:latin typeface="Tahoma" pitchFamily="34" charset="0"/>
              </a:rPr>
              <a:t>14 Laboratori</a:t>
            </a:r>
          </a:p>
        </p:txBody>
      </p:sp>
      <p:cxnSp>
        <p:nvCxnSpPr>
          <p:cNvPr id="3" name="AutoShape 37"/>
          <p:cNvCxnSpPr>
            <a:cxnSpLocks noChangeShapeType="1"/>
            <a:stCxn id="841767" idx="2"/>
            <a:endCxn id="841771" idx="0"/>
          </p:cNvCxnSpPr>
          <p:nvPr/>
        </p:nvCxnSpPr>
        <p:spPr bwMode="auto">
          <a:xfrm>
            <a:off x="2447925" y="3789363"/>
            <a:ext cx="0" cy="71437"/>
          </a:xfrm>
          <a:prstGeom prst="straightConnector1">
            <a:avLst/>
          </a:prstGeom>
          <a:noFill/>
          <a:ln w="25400">
            <a:solidFill>
              <a:srgbClr val="FF9900"/>
            </a:solidFill>
            <a:round/>
            <a:headEnd/>
            <a:tailEnd/>
          </a:ln>
        </p:spPr>
      </p:cxnSp>
      <p:cxnSp>
        <p:nvCxnSpPr>
          <p:cNvPr id="4" name="AutoShape 45"/>
          <p:cNvCxnSpPr>
            <a:cxnSpLocks noChangeShapeType="1"/>
            <a:stCxn id="841767" idx="2"/>
            <a:endCxn id="841771" idx="0"/>
          </p:cNvCxnSpPr>
          <p:nvPr/>
        </p:nvCxnSpPr>
        <p:spPr bwMode="auto">
          <a:xfrm>
            <a:off x="1008063" y="5518150"/>
            <a:ext cx="0" cy="71438"/>
          </a:xfrm>
          <a:prstGeom prst="straightConnector1">
            <a:avLst/>
          </a:prstGeom>
          <a:noFill/>
          <a:ln w="25400">
            <a:solidFill>
              <a:srgbClr val="819CCD"/>
            </a:solidFill>
            <a:round/>
            <a:headEnd/>
            <a:tailEnd/>
          </a:ln>
        </p:spPr>
      </p:cxnSp>
      <p:cxnSp>
        <p:nvCxnSpPr>
          <p:cNvPr id="5" name="AutoShape 49"/>
          <p:cNvCxnSpPr>
            <a:cxnSpLocks noChangeShapeType="1"/>
            <a:stCxn id="841767" idx="2"/>
            <a:endCxn id="841771" idx="0"/>
          </p:cNvCxnSpPr>
          <p:nvPr/>
        </p:nvCxnSpPr>
        <p:spPr bwMode="auto">
          <a:xfrm>
            <a:off x="3887788" y="5086350"/>
            <a:ext cx="0" cy="71438"/>
          </a:xfrm>
          <a:prstGeom prst="straightConnector1">
            <a:avLst/>
          </a:prstGeom>
          <a:noFill/>
          <a:ln w="25400">
            <a:solidFill>
              <a:srgbClr val="008000"/>
            </a:solidFill>
            <a:round/>
            <a:headEnd/>
            <a:tailEnd/>
          </a:ln>
        </p:spPr>
      </p:cxnSp>
      <p:cxnSp>
        <p:nvCxnSpPr>
          <p:cNvPr id="6" name="AutoShape 50"/>
          <p:cNvCxnSpPr>
            <a:cxnSpLocks noChangeShapeType="1"/>
            <a:stCxn id="841767" idx="2"/>
            <a:endCxn id="841771" idx="0"/>
          </p:cNvCxnSpPr>
          <p:nvPr/>
        </p:nvCxnSpPr>
        <p:spPr bwMode="auto">
          <a:xfrm flipH="1">
            <a:off x="8208963" y="3286125"/>
            <a:ext cx="1587" cy="142875"/>
          </a:xfrm>
          <a:prstGeom prst="straightConnector1">
            <a:avLst/>
          </a:prstGeom>
          <a:noFill/>
          <a:ln w="25400">
            <a:solidFill>
              <a:srgbClr val="9900FF"/>
            </a:solidFill>
            <a:round/>
            <a:headEnd/>
            <a:tailEnd/>
          </a:ln>
        </p:spPr>
      </p:cxnSp>
      <p:cxnSp>
        <p:nvCxnSpPr>
          <p:cNvPr id="7" name="AutoShape 50"/>
          <p:cNvCxnSpPr>
            <a:cxnSpLocks noChangeShapeType="1"/>
            <a:stCxn id="841767" idx="2"/>
            <a:endCxn id="841771" idx="0"/>
          </p:cNvCxnSpPr>
          <p:nvPr/>
        </p:nvCxnSpPr>
        <p:spPr bwMode="auto">
          <a:xfrm>
            <a:off x="8208963" y="3789363"/>
            <a:ext cx="0" cy="73025"/>
          </a:xfrm>
          <a:prstGeom prst="straightConnector1">
            <a:avLst/>
          </a:prstGeom>
          <a:noFill/>
          <a:ln w="25400">
            <a:solidFill>
              <a:srgbClr val="9900FF"/>
            </a:solidFill>
            <a:round/>
            <a:headEnd/>
            <a:tailEnd/>
          </a:ln>
        </p:spPr>
      </p:cxnSp>
      <p:cxnSp>
        <p:nvCxnSpPr>
          <p:cNvPr id="8" name="AutoShape 50"/>
          <p:cNvCxnSpPr>
            <a:cxnSpLocks noChangeShapeType="1"/>
            <a:stCxn id="841767" idx="2"/>
            <a:endCxn id="841771" idx="0"/>
          </p:cNvCxnSpPr>
          <p:nvPr/>
        </p:nvCxnSpPr>
        <p:spPr bwMode="auto">
          <a:xfrm flipV="1">
            <a:off x="8208963" y="4222750"/>
            <a:ext cx="0" cy="71438"/>
          </a:xfrm>
          <a:prstGeom prst="straightConnector1">
            <a:avLst/>
          </a:prstGeom>
          <a:noFill/>
          <a:ln w="25400">
            <a:solidFill>
              <a:srgbClr val="9900FF"/>
            </a:solidFill>
            <a:round/>
            <a:headEnd/>
            <a:tailEnd/>
          </a:ln>
        </p:spPr>
      </p:cxnSp>
      <p:cxnSp>
        <p:nvCxnSpPr>
          <p:cNvPr id="9" name="AutoShape 50"/>
          <p:cNvCxnSpPr>
            <a:cxnSpLocks noChangeShapeType="1"/>
            <a:stCxn id="841767" idx="2"/>
            <a:endCxn id="841771" idx="0"/>
          </p:cNvCxnSpPr>
          <p:nvPr/>
        </p:nvCxnSpPr>
        <p:spPr bwMode="auto">
          <a:xfrm>
            <a:off x="8208963" y="4654550"/>
            <a:ext cx="0" cy="71438"/>
          </a:xfrm>
          <a:prstGeom prst="straightConnector1">
            <a:avLst/>
          </a:prstGeom>
          <a:noFill/>
          <a:ln w="25400">
            <a:solidFill>
              <a:srgbClr val="9900FF"/>
            </a:solidFill>
            <a:round/>
            <a:headEnd/>
            <a:tailEnd/>
          </a:ln>
        </p:spPr>
      </p:cxnSp>
      <p:cxnSp>
        <p:nvCxnSpPr>
          <p:cNvPr id="10" name="AutoShape 50"/>
          <p:cNvCxnSpPr>
            <a:cxnSpLocks noChangeShapeType="1"/>
            <a:stCxn id="841767" idx="2"/>
            <a:endCxn id="841771" idx="0"/>
          </p:cNvCxnSpPr>
          <p:nvPr/>
        </p:nvCxnSpPr>
        <p:spPr bwMode="auto">
          <a:xfrm>
            <a:off x="8208963" y="5086350"/>
            <a:ext cx="0" cy="71438"/>
          </a:xfrm>
          <a:prstGeom prst="straightConnector1">
            <a:avLst/>
          </a:prstGeom>
          <a:noFill/>
          <a:ln w="25400">
            <a:solidFill>
              <a:srgbClr val="9900FF"/>
            </a:solidFill>
            <a:round/>
            <a:headEnd/>
            <a:tailEnd/>
          </a:ln>
        </p:spPr>
      </p:cxnSp>
      <p:sp>
        <p:nvSpPr>
          <p:cNvPr id="841782" name="Rectangle 54"/>
          <p:cNvSpPr>
            <a:spLocks noChangeArrowheads="1"/>
          </p:cNvSpPr>
          <p:nvPr/>
        </p:nvSpPr>
        <p:spPr bwMode="auto">
          <a:xfrm>
            <a:off x="3735388" y="1074738"/>
            <a:ext cx="1885950" cy="366712"/>
          </a:xfrm>
          <a:prstGeom prst="rect">
            <a:avLst/>
          </a:prstGeom>
          <a:noFill/>
          <a:ln w="9525" algn="ctr">
            <a:noFill/>
            <a:miter lim="800000"/>
            <a:headEnd/>
            <a:tailEnd/>
          </a:ln>
          <a:effectLst/>
        </p:spPr>
        <p:txBody>
          <a:bodyPr wrap="none" lIns="90000" tIns="46800" rIns="90000" bIns="46800">
            <a:spAutoFit/>
          </a:bodyPr>
          <a:lstStyle/>
          <a:p>
            <a:pPr algn="l">
              <a:spcBef>
                <a:spcPct val="50000"/>
              </a:spcBef>
            </a:pPr>
            <a:r>
              <a:rPr lang="it-IT" i="1">
                <a:solidFill>
                  <a:srgbClr val="008000"/>
                </a:solidFill>
                <a:effectLst>
                  <a:outerShdw blurRad="38100" dist="38100" dir="2700000" algn="tl">
                    <a:srgbClr val="C0C0C0"/>
                  </a:outerShdw>
                </a:effectLst>
                <a:latin typeface="Tahoma" pitchFamily="34" charset="0"/>
              </a:rPr>
              <a:t>Secondo Passo</a:t>
            </a:r>
          </a:p>
        </p:txBody>
      </p:sp>
      <p:sp>
        <p:nvSpPr>
          <p:cNvPr id="841783" name="Rectangle 55"/>
          <p:cNvSpPr>
            <a:spLocks noGrp="1" noChangeArrowheads="1"/>
          </p:cNvSpPr>
          <p:nvPr>
            <p:ph type="title"/>
          </p:nvPr>
        </p:nvSpPr>
        <p:spPr>
          <a:xfrm>
            <a:off x="2665413" y="255588"/>
            <a:ext cx="6180137" cy="204787"/>
          </a:xfrm>
          <a:noFill/>
          <a:ln/>
        </p:spPr>
        <p:txBody>
          <a:bodyPr/>
          <a:lstStyle/>
          <a:p>
            <a:r>
              <a:rPr lang="en-US" smtClean="0"/>
              <a:t>ROAD MAP della Rete Alta Tecnologia </a:t>
            </a:r>
            <a:br>
              <a:rPr lang="en-US" smtClean="0"/>
            </a:br>
            <a:r>
              <a:rPr lang="en-US" smtClean="0"/>
              <a:t>EMILIA ROMAGNA 3/4</a:t>
            </a:r>
            <a:endParaRPr lang="it-IT"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Grp="1" noChangeArrowheads="1"/>
          </p:cNvSpPr>
          <p:nvPr>
            <p:ph type="sldNum" sz="quarter" idx="10"/>
          </p:nvPr>
        </p:nvSpPr>
        <p:spPr>
          <a:ln/>
        </p:spPr>
        <p:txBody>
          <a:bodyPr/>
          <a:lstStyle/>
          <a:p>
            <a:fld id="{CF8B9FD8-E1CA-4346-A590-C2016CE1F9B9}" type="slidenum">
              <a:rPr lang="it-IT"/>
              <a:pPr/>
              <a:t>19</a:t>
            </a:fld>
            <a:endParaRPr lang="it-IT"/>
          </a:p>
        </p:txBody>
      </p:sp>
      <p:pic>
        <p:nvPicPr>
          <p:cNvPr id="843778" name="Picture 4" descr="emiliar"/>
          <p:cNvPicPr>
            <a:picLocks noChangeAspect="1" noChangeArrowheads="1"/>
          </p:cNvPicPr>
          <p:nvPr/>
        </p:nvPicPr>
        <p:blipFill>
          <a:blip r:embed="rId3" cstate="print">
            <a:lum bright="70000" contrast="-70000"/>
            <a:grayscl/>
          </a:blip>
          <a:srcRect/>
          <a:stretch>
            <a:fillRect/>
          </a:stretch>
        </p:blipFill>
        <p:spPr bwMode="auto">
          <a:xfrm>
            <a:off x="574675" y="1196975"/>
            <a:ext cx="8569325" cy="4267200"/>
          </a:xfrm>
          <a:prstGeom prst="rect">
            <a:avLst/>
          </a:prstGeom>
          <a:noFill/>
          <a:ln w="9525">
            <a:noFill/>
            <a:miter lim="800000"/>
            <a:headEnd/>
            <a:tailEnd/>
          </a:ln>
        </p:spPr>
      </p:pic>
      <p:sp>
        <p:nvSpPr>
          <p:cNvPr id="75781" name="Rectangle 5"/>
          <p:cNvSpPr>
            <a:spLocks noChangeArrowheads="1"/>
          </p:cNvSpPr>
          <p:nvPr/>
        </p:nvSpPr>
        <p:spPr bwMode="auto">
          <a:xfrm>
            <a:off x="1547813" y="1589088"/>
            <a:ext cx="3600450" cy="647700"/>
          </a:xfrm>
          <a:prstGeom prst="rect">
            <a:avLst/>
          </a:prstGeom>
          <a:blipFill dpi="0" rotWithShape="0">
            <a:blip r:embed="rId4" cstate="print"/>
            <a:srcRect/>
            <a:stretch>
              <a:fillRect/>
            </a:stretch>
          </a:blipFill>
          <a:ln w="9525" algn="ctr">
            <a:solidFill>
              <a:schemeClr val="tx1"/>
            </a:solidFill>
            <a:miter lim="800000"/>
            <a:headEnd/>
            <a:tailEnd/>
          </a:ln>
        </p:spPr>
        <p:txBody>
          <a:bodyPr wrap="none" anchor="ctr"/>
          <a:lstStyle/>
          <a:p>
            <a:r>
              <a:rPr lang="it-IT" sz="2000" noProof="1">
                <a:effectLst>
                  <a:outerShdw blurRad="38100" dist="38100" dir="2700000" algn="tl">
                    <a:srgbClr val="C0C0C0"/>
                  </a:outerShdw>
                </a:effectLst>
                <a:latin typeface="Tahoma" pitchFamily="34" charset="0"/>
              </a:rPr>
              <a:t> Net-Labs/Hi-Mech District</a:t>
            </a:r>
          </a:p>
        </p:txBody>
      </p:sp>
      <p:sp>
        <p:nvSpPr>
          <p:cNvPr id="75782" name="Rectangle 6"/>
          <p:cNvSpPr>
            <a:spLocks noChangeArrowheads="1"/>
          </p:cNvSpPr>
          <p:nvPr/>
        </p:nvSpPr>
        <p:spPr bwMode="auto">
          <a:xfrm>
            <a:off x="1331913" y="3057525"/>
            <a:ext cx="4032250" cy="647700"/>
          </a:xfrm>
          <a:prstGeom prst="rect">
            <a:avLst/>
          </a:prstGeom>
          <a:blipFill dpi="0" rotWithShape="1">
            <a:blip r:embed="rId5" cstate="print">
              <a:alphaModFix amt="60000"/>
            </a:blip>
            <a:srcRect/>
            <a:stretch>
              <a:fillRect/>
            </a:stretch>
          </a:blipFill>
          <a:ln w="9525">
            <a:solidFill>
              <a:schemeClr val="tx1"/>
            </a:solidFill>
            <a:miter lim="800000"/>
            <a:headEnd/>
            <a:tailEnd/>
          </a:ln>
        </p:spPr>
        <p:txBody>
          <a:bodyPr wrap="none" anchor="ctr"/>
          <a:lstStyle/>
          <a:p>
            <a:r>
              <a:rPr lang="it-IT" sz="2000">
                <a:effectLst>
                  <a:outerShdw blurRad="38100" dist="38100" dir="2700000" algn="tl">
                    <a:srgbClr val="C0C0C0"/>
                  </a:outerShdw>
                </a:effectLst>
                <a:latin typeface="Tahoma" pitchFamily="34" charset="0"/>
              </a:rPr>
              <a:t>High Technology Network</a:t>
            </a:r>
          </a:p>
        </p:txBody>
      </p:sp>
      <p:sp>
        <p:nvSpPr>
          <p:cNvPr id="75788" name="Text Box 12"/>
          <p:cNvSpPr txBox="1">
            <a:spLocks noChangeArrowheads="1"/>
          </p:cNvSpPr>
          <p:nvPr/>
        </p:nvSpPr>
        <p:spPr bwMode="auto">
          <a:xfrm>
            <a:off x="1978025" y="3916363"/>
            <a:ext cx="2736850" cy="396875"/>
          </a:xfrm>
          <a:prstGeom prst="rect">
            <a:avLst/>
          </a:prstGeom>
          <a:noFill/>
          <a:ln w="9525">
            <a:noFill/>
            <a:miter lim="800000"/>
            <a:headEnd/>
            <a:tailEnd/>
          </a:ln>
        </p:spPr>
        <p:txBody>
          <a:bodyPr>
            <a:spAutoFit/>
          </a:bodyPr>
          <a:lstStyle/>
          <a:p>
            <a:pPr>
              <a:spcBef>
                <a:spcPct val="50000"/>
              </a:spcBef>
            </a:pPr>
            <a:r>
              <a:rPr lang="it-IT" sz="2000" i="1">
                <a:effectLst>
                  <a:outerShdw blurRad="38100" dist="38100" dir="2700000" algn="tl">
                    <a:srgbClr val="C0C0C0"/>
                  </a:outerShdw>
                </a:effectLst>
                <a:latin typeface="Tahoma" pitchFamily="34" charset="0"/>
              </a:rPr>
              <a:t>Terzo passo</a:t>
            </a:r>
          </a:p>
        </p:txBody>
      </p:sp>
      <p:sp>
        <p:nvSpPr>
          <p:cNvPr id="75795" name="Text Box 19"/>
          <p:cNvSpPr txBox="1">
            <a:spLocks noChangeArrowheads="1"/>
          </p:cNvSpPr>
          <p:nvPr/>
        </p:nvSpPr>
        <p:spPr bwMode="auto">
          <a:xfrm>
            <a:off x="6588125" y="1593850"/>
            <a:ext cx="1871663" cy="396875"/>
          </a:xfrm>
          <a:prstGeom prst="rect">
            <a:avLst/>
          </a:prstGeom>
          <a:noFill/>
          <a:ln w="9525">
            <a:noFill/>
            <a:miter lim="800000"/>
            <a:headEnd/>
            <a:tailEnd/>
          </a:ln>
          <a:effectLst/>
        </p:spPr>
        <p:txBody>
          <a:bodyPr>
            <a:spAutoFit/>
          </a:bodyPr>
          <a:lstStyle/>
          <a:p>
            <a:r>
              <a:rPr lang="it-IT" sz="2000">
                <a:solidFill>
                  <a:srgbClr val="006699"/>
                </a:solidFill>
                <a:effectLst>
                  <a:outerShdw blurRad="38100" dist="38100" dir="2700000" algn="tl">
                    <a:srgbClr val="C0C0C0"/>
                  </a:outerShdw>
                </a:effectLst>
                <a:latin typeface="Tahoma" pitchFamily="34" charset="0"/>
              </a:rPr>
              <a:t>2004-2007</a:t>
            </a:r>
          </a:p>
        </p:txBody>
      </p:sp>
      <p:sp>
        <p:nvSpPr>
          <p:cNvPr id="75797" name="Text Box 21"/>
          <p:cNvSpPr txBox="1">
            <a:spLocks noChangeArrowheads="1"/>
          </p:cNvSpPr>
          <p:nvPr/>
        </p:nvSpPr>
        <p:spPr bwMode="auto">
          <a:xfrm>
            <a:off x="6335713" y="5087938"/>
            <a:ext cx="2376487" cy="396875"/>
          </a:xfrm>
          <a:prstGeom prst="rect">
            <a:avLst/>
          </a:prstGeom>
          <a:noFill/>
          <a:ln w="9525">
            <a:noFill/>
            <a:miter lim="800000"/>
            <a:headEnd/>
            <a:tailEnd/>
          </a:ln>
        </p:spPr>
        <p:txBody>
          <a:bodyPr>
            <a:spAutoFit/>
          </a:bodyPr>
          <a:lstStyle/>
          <a:p>
            <a:pPr>
              <a:spcBef>
                <a:spcPct val="50000"/>
              </a:spcBef>
            </a:pPr>
            <a:r>
              <a:rPr lang="it-IT" sz="2000">
                <a:effectLst>
                  <a:outerShdw blurRad="38100" dist="38100" dir="2700000" algn="tl">
                    <a:srgbClr val="C0C0C0"/>
                  </a:outerShdw>
                </a:effectLst>
                <a:latin typeface="Tahoma" pitchFamily="34" charset="0"/>
              </a:rPr>
              <a:t>2010-2013</a:t>
            </a:r>
          </a:p>
        </p:txBody>
      </p:sp>
      <p:sp>
        <p:nvSpPr>
          <p:cNvPr id="75798" name="Text Box 22"/>
          <p:cNvSpPr txBox="1">
            <a:spLocks noChangeArrowheads="1"/>
          </p:cNvSpPr>
          <p:nvPr/>
        </p:nvSpPr>
        <p:spPr bwMode="auto">
          <a:xfrm>
            <a:off x="6623050" y="3000375"/>
            <a:ext cx="1800225" cy="396875"/>
          </a:xfrm>
          <a:prstGeom prst="rect">
            <a:avLst/>
          </a:prstGeom>
          <a:noFill/>
          <a:ln w="9525">
            <a:noFill/>
            <a:miter lim="800000"/>
            <a:headEnd/>
            <a:tailEnd/>
          </a:ln>
          <a:effectLst/>
        </p:spPr>
        <p:txBody>
          <a:bodyPr>
            <a:spAutoFit/>
          </a:bodyPr>
          <a:lstStyle/>
          <a:p>
            <a:pPr>
              <a:spcBef>
                <a:spcPct val="50000"/>
              </a:spcBef>
            </a:pPr>
            <a:r>
              <a:rPr lang="it-IT" sz="2000">
                <a:solidFill>
                  <a:srgbClr val="008000"/>
                </a:solidFill>
                <a:effectLst>
                  <a:outerShdw blurRad="38100" dist="38100" dir="2700000" algn="tl">
                    <a:srgbClr val="C0C0C0"/>
                  </a:outerShdw>
                </a:effectLst>
                <a:latin typeface="Tahoma" pitchFamily="34" charset="0"/>
              </a:rPr>
              <a:t>2008-2009</a:t>
            </a:r>
          </a:p>
        </p:txBody>
      </p:sp>
      <p:cxnSp>
        <p:nvCxnSpPr>
          <p:cNvPr id="843787" name="AutoShape 11"/>
          <p:cNvCxnSpPr>
            <a:cxnSpLocks noChangeShapeType="1"/>
            <a:stCxn id="75795" idx="2"/>
            <a:endCxn id="75798" idx="0"/>
          </p:cNvCxnSpPr>
          <p:nvPr/>
        </p:nvCxnSpPr>
        <p:spPr bwMode="auto">
          <a:xfrm flipH="1">
            <a:off x="7523163" y="1990725"/>
            <a:ext cx="1587" cy="1009650"/>
          </a:xfrm>
          <a:prstGeom prst="straightConnector1">
            <a:avLst/>
          </a:prstGeom>
          <a:noFill/>
          <a:ln w="31750">
            <a:solidFill>
              <a:srgbClr val="006699"/>
            </a:solidFill>
            <a:round/>
            <a:headEnd/>
            <a:tailEnd type="triangle" w="med" len="med"/>
          </a:ln>
          <a:effectLst/>
        </p:spPr>
      </p:cxnSp>
      <p:cxnSp>
        <p:nvCxnSpPr>
          <p:cNvPr id="843788" name="AutoShape 12"/>
          <p:cNvCxnSpPr>
            <a:cxnSpLocks noChangeShapeType="1"/>
            <a:stCxn id="75798" idx="2"/>
            <a:endCxn id="75797" idx="0"/>
          </p:cNvCxnSpPr>
          <p:nvPr/>
        </p:nvCxnSpPr>
        <p:spPr bwMode="auto">
          <a:xfrm>
            <a:off x="7523163" y="3397250"/>
            <a:ext cx="1587" cy="1690688"/>
          </a:xfrm>
          <a:prstGeom prst="straightConnector1">
            <a:avLst/>
          </a:prstGeom>
          <a:noFill/>
          <a:ln w="31750">
            <a:solidFill>
              <a:srgbClr val="008000"/>
            </a:solidFill>
            <a:round/>
            <a:headEnd/>
            <a:tailEnd type="triangle" w="med" len="med"/>
          </a:ln>
          <a:effectLst/>
        </p:spPr>
      </p:cxnSp>
      <p:sp>
        <p:nvSpPr>
          <p:cNvPr id="2" name="Rectangle 6" descr="100211_Mappa_Piattaforme_Tecnopoli"/>
          <p:cNvSpPr>
            <a:spLocks noChangeArrowheads="1"/>
          </p:cNvSpPr>
          <p:nvPr/>
        </p:nvSpPr>
        <p:spPr bwMode="auto">
          <a:xfrm>
            <a:off x="1100138" y="4525963"/>
            <a:ext cx="4464050" cy="1366837"/>
          </a:xfrm>
          <a:prstGeom prst="rect">
            <a:avLst/>
          </a:prstGeom>
          <a:blipFill dpi="0" rotWithShape="1">
            <a:blip r:embed="rId6" cstate="print">
              <a:alphaModFix amt="60000"/>
            </a:blip>
            <a:srcRect/>
            <a:stretch>
              <a:fillRect/>
            </a:stretch>
          </a:blipFill>
          <a:ln w="9525">
            <a:solidFill>
              <a:schemeClr val="tx1"/>
            </a:solidFill>
            <a:miter lim="800000"/>
            <a:headEnd/>
            <a:tailEnd/>
          </a:ln>
        </p:spPr>
        <p:txBody>
          <a:bodyPr wrap="none" anchor="ctr"/>
          <a:lstStyle/>
          <a:p>
            <a:r>
              <a:rPr lang="en-US">
                <a:effectLst>
                  <a:outerShdw blurRad="38100" dist="38100" dir="2700000" algn="tl">
                    <a:srgbClr val="C0C0C0"/>
                  </a:outerShdw>
                </a:effectLst>
                <a:latin typeface="Tahoma" pitchFamily="34" charset="0"/>
              </a:rPr>
              <a:t>RETE ALTA TECNOLOGIA</a:t>
            </a:r>
          </a:p>
          <a:p>
            <a:r>
              <a:rPr lang="en-US">
                <a:effectLst>
                  <a:outerShdw blurRad="38100" dist="38100" dir="2700000" algn="tl">
                    <a:srgbClr val="C0C0C0"/>
                  </a:outerShdw>
                </a:effectLst>
                <a:latin typeface="Tahoma" pitchFamily="34" charset="0"/>
              </a:rPr>
              <a:t>Extended High Technology Network:</a:t>
            </a:r>
          </a:p>
          <a:p>
            <a:r>
              <a:rPr lang="en-US">
                <a:effectLst>
                  <a:outerShdw blurRad="38100" dist="38100" dir="2700000" algn="tl">
                    <a:srgbClr val="C0C0C0"/>
                  </a:outerShdw>
                </a:effectLst>
                <a:latin typeface="Tahoma" pitchFamily="34" charset="0"/>
              </a:rPr>
              <a:t> Piattaforme e Tecnopoli</a:t>
            </a:r>
            <a:endParaRPr lang="en-US" sz="2000">
              <a:effectLst>
                <a:outerShdw blurRad="38100" dist="38100" dir="2700000" algn="tl">
                  <a:srgbClr val="C0C0C0"/>
                </a:outerShdw>
              </a:effectLst>
              <a:latin typeface="Tahoma" pitchFamily="34" charset="0"/>
            </a:endParaRPr>
          </a:p>
        </p:txBody>
      </p:sp>
      <p:sp>
        <p:nvSpPr>
          <p:cNvPr id="843790" name="Rectangle 14"/>
          <p:cNvSpPr>
            <a:spLocks noGrp="1" noChangeArrowheads="1"/>
          </p:cNvSpPr>
          <p:nvPr>
            <p:ph type="title"/>
          </p:nvPr>
        </p:nvSpPr>
        <p:spPr>
          <a:xfrm>
            <a:off x="2665413" y="255588"/>
            <a:ext cx="6180137" cy="204787"/>
          </a:xfrm>
          <a:noFill/>
          <a:ln/>
        </p:spPr>
        <p:txBody>
          <a:bodyPr/>
          <a:lstStyle/>
          <a:p>
            <a:r>
              <a:rPr lang="en-US" smtClean="0"/>
              <a:t>ROAD MAP della Rete Alta Tecnologia </a:t>
            </a:r>
            <a:br>
              <a:rPr lang="en-US" smtClean="0"/>
            </a:br>
            <a:r>
              <a:rPr lang="en-US" smtClean="0"/>
              <a:t>EMILIA ROMAGNA 4/4</a:t>
            </a:r>
            <a:endParaRPr lang="it-IT" smtClean="0"/>
          </a:p>
        </p:txBody>
      </p:sp>
      <p:sp>
        <p:nvSpPr>
          <p:cNvPr id="843791" name="Text Box 15"/>
          <p:cNvSpPr txBox="1">
            <a:spLocks noChangeArrowheads="1"/>
          </p:cNvSpPr>
          <p:nvPr/>
        </p:nvSpPr>
        <p:spPr bwMode="auto">
          <a:xfrm>
            <a:off x="4787900" y="692150"/>
            <a:ext cx="1871663" cy="366713"/>
          </a:xfrm>
          <a:prstGeom prst="rect">
            <a:avLst/>
          </a:prstGeom>
          <a:noFill/>
          <a:ln w="9525">
            <a:noFill/>
            <a:miter lim="800000"/>
            <a:headEnd/>
            <a:tailEnd/>
          </a:ln>
          <a:effectLst/>
        </p:spPr>
        <p:txBody>
          <a:bodyPr>
            <a:spAutoFit/>
          </a:bodyPr>
          <a:lstStyle/>
          <a:p>
            <a:pPr>
              <a:spcBef>
                <a:spcPct val="50000"/>
              </a:spcBef>
            </a:pPr>
            <a:r>
              <a:rPr lang="it-IT" i="1"/>
              <a:t>Evolution</a:t>
            </a:r>
          </a:p>
        </p:txBody>
      </p:sp>
      <p:sp>
        <p:nvSpPr>
          <p:cNvPr id="75786" name="Text Box 10"/>
          <p:cNvSpPr txBox="1">
            <a:spLocks noChangeArrowheads="1"/>
          </p:cNvSpPr>
          <p:nvPr/>
        </p:nvSpPr>
        <p:spPr bwMode="auto">
          <a:xfrm>
            <a:off x="2049463" y="981075"/>
            <a:ext cx="2736850" cy="396875"/>
          </a:xfrm>
          <a:prstGeom prst="rect">
            <a:avLst/>
          </a:prstGeom>
          <a:noFill/>
          <a:ln w="9525">
            <a:noFill/>
            <a:miter lim="800000"/>
            <a:headEnd/>
            <a:tailEnd/>
          </a:ln>
          <a:effectLst/>
        </p:spPr>
        <p:txBody>
          <a:bodyPr>
            <a:spAutoFit/>
          </a:bodyPr>
          <a:lstStyle/>
          <a:p>
            <a:pPr>
              <a:spcBef>
                <a:spcPct val="50000"/>
              </a:spcBef>
            </a:pPr>
            <a:r>
              <a:rPr lang="it-IT" sz="2000">
                <a:solidFill>
                  <a:srgbClr val="006699"/>
                </a:solidFill>
                <a:effectLst>
                  <a:outerShdw blurRad="38100" dist="38100" dir="2700000" algn="tl">
                    <a:srgbClr val="C0C0C0"/>
                  </a:outerShdw>
                </a:effectLst>
                <a:latin typeface="Tahoma" pitchFamily="34" charset="0"/>
              </a:rPr>
              <a:t>Primo passo  </a:t>
            </a:r>
          </a:p>
        </p:txBody>
      </p:sp>
      <p:sp>
        <p:nvSpPr>
          <p:cNvPr id="75787" name="Text Box 11"/>
          <p:cNvSpPr txBox="1">
            <a:spLocks noChangeArrowheads="1"/>
          </p:cNvSpPr>
          <p:nvPr/>
        </p:nvSpPr>
        <p:spPr bwMode="auto">
          <a:xfrm>
            <a:off x="1976438" y="2447925"/>
            <a:ext cx="2736850" cy="396875"/>
          </a:xfrm>
          <a:prstGeom prst="rect">
            <a:avLst/>
          </a:prstGeom>
          <a:noFill/>
          <a:ln w="9525">
            <a:noFill/>
            <a:miter lim="800000"/>
            <a:headEnd/>
            <a:tailEnd/>
          </a:ln>
          <a:effectLst/>
        </p:spPr>
        <p:txBody>
          <a:bodyPr>
            <a:spAutoFit/>
          </a:bodyPr>
          <a:lstStyle/>
          <a:p>
            <a:pPr>
              <a:spcBef>
                <a:spcPct val="50000"/>
              </a:spcBef>
            </a:pPr>
            <a:r>
              <a:rPr lang="it-IT" sz="2000">
                <a:solidFill>
                  <a:srgbClr val="008000"/>
                </a:solidFill>
                <a:effectLst>
                  <a:outerShdw blurRad="38100" dist="38100" dir="2700000" algn="tl">
                    <a:srgbClr val="C0C0C0"/>
                  </a:outerShdw>
                </a:effectLst>
                <a:latin typeface="Tahoma" pitchFamily="34" charset="0"/>
              </a:rPr>
              <a:t>Secondo Passo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88"/>
                                        </p:tgtEl>
                                        <p:attrNameLst>
                                          <p:attrName>style.visibility</p:attrName>
                                        </p:attrNameLst>
                                      </p:cBhvr>
                                      <p:to>
                                        <p:strVal val="visible"/>
                                      </p:to>
                                    </p:set>
                                    <p:animEffect transition="in" filter="dissolve">
                                      <p:cBhvr>
                                        <p:cTn id="10" dur="500"/>
                                        <p:tgtEl>
                                          <p:spTgt spid="75788"/>
                                        </p:tgtEl>
                                      </p:cBhvr>
                                    </p:animEffect>
                                  </p:childTnLst>
                                </p:cTn>
                              </p:par>
                              <p:par>
                                <p:cTn id="11" presetID="9" presetClass="entr" presetSubtype="0" fill="hold" nodeType="withEffect">
                                  <p:stCondLst>
                                    <p:cond delay="0"/>
                                  </p:stCondLst>
                                  <p:childTnLst>
                                    <p:set>
                                      <p:cBhvr>
                                        <p:cTn id="12" dur="1" fill="hold">
                                          <p:stCondLst>
                                            <p:cond delay="0"/>
                                          </p:stCondLst>
                                        </p:cTn>
                                        <p:tgtEl>
                                          <p:spTgt spid="843788"/>
                                        </p:tgtEl>
                                        <p:attrNameLst>
                                          <p:attrName>style.visibility</p:attrName>
                                        </p:attrNameLst>
                                      </p:cBhvr>
                                      <p:to>
                                        <p:strVal val="visible"/>
                                      </p:to>
                                    </p:set>
                                    <p:animEffect transition="in" filter="dissolve">
                                      <p:cBhvr>
                                        <p:cTn id="13" dur="500"/>
                                        <p:tgtEl>
                                          <p:spTgt spid="84378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5797"/>
                                        </p:tgtEl>
                                        <p:attrNameLst>
                                          <p:attrName>style.visibility</p:attrName>
                                        </p:attrNameLst>
                                      </p:cBhvr>
                                      <p:to>
                                        <p:strVal val="visible"/>
                                      </p:to>
                                    </p:set>
                                    <p:animEffect transition="in" filter="dissolve">
                                      <p:cBhvr>
                                        <p:cTn id="16" dur="500"/>
                                        <p:tgtEl>
                                          <p:spTgt spid="75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8" grpId="0"/>
      <p:bldP spid="7579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fld id="{09D4D051-7469-4ED8-8E93-0FF99B048241}" type="slidenum">
              <a:rPr lang="it-IT"/>
              <a:pPr/>
              <a:t>2</a:t>
            </a:fld>
            <a:endParaRPr lang="it-IT"/>
          </a:p>
        </p:txBody>
      </p:sp>
      <p:sp>
        <p:nvSpPr>
          <p:cNvPr id="826372" name="Rectangle 4"/>
          <p:cNvSpPr>
            <a:spLocks noGrp="1" noChangeArrowheads="1"/>
          </p:cNvSpPr>
          <p:nvPr>
            <p:ph type="title"/>
          </p:nvPr>
        </p:nvSpPr>
        <p:spPr>
          <a:xfrm>
            <a:off x="4941021" y="261649"/>
            <a:ext cx="4109460" cy="361805"/>
          </a:xfrm>
        </p:spPr>
        <p:txBody>
          <a:bodyPr/>
          <a:lstStyle/>
          <a:p>
            <a:pPr algn="r"/>
            <a:r>
              <a:rPr lang="it-IT" sz="1800" dirty="0" smtClean="0"/>
              <a:t>CONTENUTI </a:t>
            </a:r>
          </a:p>
        </p:txBody>
      </p:sp>
      <p:sp>
        <p:nvSpPr>
          <p:cNvPr id="826373" name="Rectangle 5"/>
          <p:cNvSpPr>
            <a:spLocks noGrp="1" noChangeArrowheads="1"/>
          </p:cNvSpPr>
          <p:nvPr>
            <p:ph type="body" idx="1"/>
          </p:nvPr>
        </p:nvSpPr>
        <p:spPr>
          <a:xfrm>
            <a:off x="884676" y="868797"/>
            <a:ext cx="7168284" cy="5616575"/>
          </a:xfrm>
        </p:spPr>
        <p:txBody>
          <a:bodyPr/>
          <a:lstStyle/>
          <a:p>
            <a:pPr algn="ctr">
              <a:buNone/>
            </a:pPr>
            <a:r>
              <a:rPr lang="it-IT" b="1" dirty="0" smtClean="0">
                <a:solidFill>
                  <a:srgbClr val="C00000"/>
                </a:solidFill>
              </a:rPr>
              <a:t>COS’E’ ASTER E COSA FA </a:t>
            </a:r>
          </a:p>
          <a:p>
            <a:pPr algn="ctr">
              <a:buNone/>
            </a:pPr>
            <a:endParaRPr lang="it-IT" b="1" dirty="0" smtClean="0">
              <a:solidFill>
                <a:srgbClr val="C00000"/>
              </a:solidFill>
            </a:endParaRPr>
          </a:p>
          <a:p>
            <a:pPr algn="ctr">
              <a:buNone/>
            </a:pPr>
            <a:r>
              <a:rPr lang="it-IT" b="1" dirty="0" smtClean="0">
                <a:solidFill>
                  <a:srgbClr val="C00000"/>
                </a:solidFill>
              </a:rPr>
              <a:t>IL CONTESTO REGIONALE IN CUI OPERA: LE POLITICHE E GLI STRUMENTI PER L’INNOVAZIONE</a:t>
            </a:r>
          </a:p>
          <a:p>
            <a:endParaRPr lang="it-IT" dirty="0" smtClean="0"/>
          </a:p>
          <a:p>
            <a:r>
              <a:rPr lang="it-IT" dirty="0" smtClean="0"/>
              <a:t>….</a:t>
            </a:r>
          </a:p>
          <a:p>
            <a:r>
              <a:rPr lang="it-IT" sz="1600" i="1" dirty="0" smtClean="0"/>
              <a:t>I programmi della Regione Emilia Romagna a  sostegno della ricerca industriale, il trasferimento tecnologico e l’innovazione</a:t>
            </a:r>
          </a:p>
          <a:p>
            <a:r>
              <a:rPr lang="it-IT" sz="1600" i="1" dirty="0" smtClean="0"/>
              <a:t>Evoluzione della High </a:t>
            </a:r>
            <a:r>
              <a:rPr lang="it-IT" sz="1600" i="1" dirty="0" err="1" smtClean="0"/>
              <a:t>Technology</a:t>
            </a:r>
            <a:r>
              <a:rPr lang="it-IT" sz="1600" i="1" dirty="0" smtClean="0"/>
              <a:t> Network</a:t>
            </a:r>
          </a:p>
          <a:p>
            <a:r>
              <a:rPr lang="it-IT" sz="1600" i="1" dirty="0" smtClean="0"/>
              <a:t>Piattaforme tematiche e Tecnopoli</a:t>
            </a:r>
          </a:p>
          <a:p>
            <a:r>
              <a:rPr lang="it-IT" sz="1600" i="1" dirty="0" smtClean="0"/>
              <a:t>Gli strumenti di supporto per la promozione e il monitoraggio delle attività: </a:t>
            </a:r>
          </a:p>
          <a:p>
            <a:pPr lvl="1"/>
            <a:r>
              <a:rPr lang="it-IT" sz="1600" i="1" dirty="0" smtClean="0"/>
              <a:t>il Catalogo dell’offerta di ricerca dell’Emilia Romagna</a:t>
            </a:r>
          </a:p>
          <a:p>
            <a:pPr lvl="1"/>
            <a:r>
              <a:rPr lang="it-IT" sz="1600" i="1" dirty="0" smtClean="0"/>
              <a:t>il Cruscotto</a:t>
            </a:r>
          </a:p>
          <a:p>
            <a:pPr marL="342900" lvl="1" indent="-342900">
              <a:buClr>
                <a:srgbClr val="CC0000"/>
              </a:buClr>
            </a:pPr>
            <a:r>
              <a:rPr lang="it-IT" sz="1600" i="1" dirty="0" smtClean="0">
                <a:ea typeface="+mn-ea"/>
              </a:rPr>
              <a:t>Il ruolo di Aster S. Cons. P. A., i suoi servizi, i suoi strumenti </a:t>
            </a:r>
          </a:p>
          <a:p>
            <a:pPr marL="342900" lvl="1" indent="-342900">
              <a:buClr>
                <a:srgbClr val="CC0000"/>
              </a:buClr>
            </a:pPr>
            <a:r>
              <a:rPr lang="it-IT" sz="1600" i="1" dirty="0" smtClean="0">
                <a:ea typeface="+mn-ea"/>
              </a:rPr>
              <a:t>La prossima programmazione</a:t>
            </a:r>
          </a:p>
          <a:p>
            <a:pPr marL="342900" lvl="1" indent="-342900">
              <a:buClr>
                <a:srgbClr val="CC0000"/>
              </a:buClr>
            </a:pPr>
            <a:r>
              <a:rPr lang="it-IT" sz="1600" i="1" dirty="0" smtClean="0">
                <a:ea typeface="+mn-ea"/>
              </a:rPr>
              <a:t>…..</a:t>
            </a:r>
          </a:p>
          <a:p>
            <a:pPr lvl="1"/>
            <a:endParaRPr lang="it-IT" sz="1600" i="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AAB76EFD-D312-4737-B3E0-825F3D6DD941}" type="slidenum">
              <a:rPr lang="it-IT"/>
              <a:pPr/>
              <a:t>20</a:t>
            </a:fld>
            <a:endParaRPr lang="it-IT"/>
          </a:p>
        </p:txBody>
      </p:sp>
      <p:sp>
        <p:nvSpPr>
          <p:cNvPr id="948227" name="Rectangle 3"/>
          <p:cNvSpPr>
            <a:spLocks noGrp="1" noChangeArrowheads="1"/>
          </p:cNvSpPr>
          <p:nvPr>
            <p:ph type="title"/>
          </p:nvPr>
        </p:nvSpPr>
        <p:spPr/>
        <p:txBody>
          <a:bodyPr/>
          <a:lstStyle/>
          <a:p>
            <a:pPr algn="r"/>
            <a:r>
              <a:rPr lang="it-IT" dirty="0" smtClean="0"/>
              <a:t>La Rete Alta Tecnologia oggi</a:t>
            </a:r>
          </a:p>
        </p:txBody>
      </p:sp>
      <p:sp>
        <p:nvSpPr>
          <p:cNvPr id="948230" name="AutoShape 6"/>
          <p:cNvSpPr>
            <a:spLocks noChangeArrowheads="1"/>
          </p:cNvSpPr>
          <p:nvPr/>
        </p:nvSpPr>
        <p:spPr bwMode="auto">
          <a:xfrm>
            <a:off x="2717800" y="1422400"/>
            <a:ext cx="3962400" cy="3073400"/>
          </a:xfrm>
          <a:prstGeom prst="downArrow">
            <a:avLst>
              <a:gd name="adj1" fmla="val 100000"/>
              <a:gd name="adj2" fmla="val 26157"/>
            </a:avLst>
          </a:prstGeom>
          <a:solidFill>
            <a:schemeClr val="accent1"/>
          </a:solidFill>
          <a:ln w="9525">
            <a:solidFill>
              <a:schemeClr val="tx1"/>
            </a:solidFill>
            <a:miter lim="800000"/>
            <a:headEnd/>
            <a:tailEnd/>
          </a:ln>
          <a:effectLst/>
        </p:spPr>
        <p:txBody>
          <a:bodyPr anchor="ctr"/>
          <a:lstStyle/>
          <a:p>
            <a:r>
              <a:rPr lang="it-IT" dirty="0" smtClean="0"/>
              <a:t>2013: 89 </a:t>
            </a:r>
            <a:r>
              <a:rPr lang="it-IT" dirty="0"/>
              <a:t>Laboratori  </a:t>
            </a:r>
            <a:r>
              <a:rPr lang="it-IT" dirty="0" smtClean="0"/>
              <a:t>in RETE (compresi i nuovi laboratori accreditati)</a:t>
            </a:r>
            <a:endParaRPr lang="it-IT" b="0" dirty="0"/>
          </a:p>
          <a:p>
            <a:r>
              <a:rPr lang="it-IT" b="0" dirty="0"/>
              <a:t>Il sistema di accreditamento sta accrescendo </a:t>
            </a:r>
            <a:r>
              <a:rPr lang="it-IT" b="0" dirty="0" smtClean="0"/>
              <a:t>il </a:t>
            </a:r>
            <a:r>
              <a:rPr lang="it-IT" b="0" dirty="0"/>
              <a:t>patrimonio della rete di ricerca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8230"/>
                                        </p:tgtEl>
                                        <p:attrNameLst>
                                          <p:attrName>style.visibility</p:attrName>
                                        </p:attrNameLst>
                                      </p:cBhvr>
                                      <p:to>
                                        <p:strVal val="visible"/>
                                      </p:to>
                                    </p:set>
                                    <p:animEffect transition="in" filter="dissolve">
                                      <p:cBhvr>
                                        <p:cTn id="7" dur="500"/>
                                        <p:tgtEl>
                                          <p:spTgt spid="94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ALTRE INFORMAZIONI SULLA RETE REGIONALE ALTA TECNOLOGIA</a:t>
            </a:r>
            <a:endParaRPr lang="it-IT" dirty="0"/>
          </a:p>
        </p:txBody>
      </p:sp>
      <p:pic>
        <p:nvPicPr>
          <p:cNvPr id="1027" name="Picture 3"/>
          <p:cNvPicPr>
            <a:picLocks noChangeAspect="1" noChangeArrowheads="1"/>
          </p:cNvPicPr>
          <p:nvPr/>
        </p:nvPicPr>
        <p:blipFill>
          <a:blip r:embed="rId2" cstate="print"/>
          <a:srcRect/>
          <a:stretch>
            <a:fillRect/>
          </a:stretch>
        </p:blipFill>
        <p:spPr bwMode="auto">
          <a:xfrm>
            <a:off x="714348" y="1500174"/>
            <a:ext cx="7653357" cy="43583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fld id="{38FF94AA-E54C-4A99-8CE8-E2767883DAA9}" type="slidenum">
              <a:rPr lang="it-IT"/>
              <a:pPr/>
              <a:t>22</a:t>
            </a:fld>
            <a:endParaRPr lang="it-IT"/>
          </a:p>
        </p:txBody>
      </p:sp>
      <p:sp>
        <p:nvSpPr>
          <p:cNvPr id="847874" name="Rectangle 2"/>
          <p:cNvSpPr>
            <a:spLocks noGrp="1" noChangeArrowheads="1"/>
          </p:cNvSpPr>
          <p:nvPr>
            <p:ph type="title"/>
          </p:nvPr>
        </p:nvSpPr>
        <p:spPr/>
        <p:txBody>
          <a:bodyPr/>
          <a:lstStyle/>
          <a:p>
            <a:r>
              <a:rPr lang="it-IT" smtClean="0"/>
              <a:t>PIATTAFORME E TECNOPOLI</a:t>
            </a:r>
          </a:p>
        </p:txBody>
      </p:sp>
      <p:sp>
        <p:nvSpPr>
          <p:cNvPr id="847875" name="Rectangle 3"/>
          <p:cNvSpPr>
            <a:spLocks noGrp="1" noChangeArrowheads="1"/>
          </p:cNvSpPr>
          <p:nvPr>
            <p:ph type="body" idx="1"/>
          </p:nvPr>
        </p:nvSpPr>
        <p:spPr>
          <a:xfrm>
            <a:off x="179388" y="765175"/>
            <a:ext cx="8785225" cy="2208213"/>
          </a:xfrm>
        </p:spPr>
        <p:txBody>
          <a:bodyPr/>
          <a:lstStyle/>
          <a:p>
            <a:r>
              <a:rPr lang="it-IT" sz="2400" b="1" dirty="0" smtClean="0"/>
              <a:t>I Laboratori sono</a:t>
            </a:r>
          </a:p>
          <a:p>
            <a:endParaRPr lang="it-IT" sz="1600" b="1" dirty="0" smtClean="0"/>
          </a:p>
          <a:p>
            <a:pPr lvl="1"/>
            <a:r>
              <a:rPr lang="it-IT" sz="2000" b="1" dirty="0" smtClean="0"/>
              <a:t>RAGGRUPPATI  IN </a:t>
            </a:r>
            <a:r>
              <a:rPr lang="it-IT" sz="2000" b="1" dirty="0" smtClean="0">
                <a:effectLst>
                  <a:outerShdw blurRad="38100" dist="38100" dir="2700000" algn="tl">
                    <a:srgbClr val="C0C0C0"/>
                  </a:outerShdw>
                </a:effectLst>
              </a:rPr>
              <a:t>6 PIATTAFORME TEMATICHE</a:t>
            </a:r>
          </a:p>
          <a:p>
            <a:pPr lvl="1"/>
            <a:r>
              <a:rPr lang="it-IT" sz="2000" b="1" dirty="0" smtClean="0"/>
              <a:t>COLLOCATE  IN </a:t>
            </a:r>
            <a:r>
              <a:rPr lang="it-IT" sz="2000" b="1" dirty="0" smtClean="0">
                <a:effectLst>
                  <a:outerShdw blurRad="38100" dist="38100" dir="2700000" algn="tl">
                    <a:srgbClr val="C0C0C0"/>
                  </a:outerShdw>
                </a:effectLst>
              </a:rPr>
              <a:t>10  TECNOPOLI</a:t>
            </a:r>
            <a:endParaRPr lang="it-IT" sz="2000" dirty="0" smtClean="0">
              <a:effectLst>
                <a:outerShdw blurRad="38100" dist="38100" dir="2700000" algn="tl">
                  <a:srgbClr val="C0C0C0"/>
                </a:outerShdw>
              </a:effectLst>
            </a:endParaRPr>
          </a:p>
          <a:p>
            <a:pPr lvl="1"/>
            <a:endParaRPr lang="it-IT" sz="2000" dirty="0" smtClean="0"/>
          </a:p>
          <a:p>
            <a:pPr lvl="1"/>
            <a:endParaRPr lang="it-IT" sz="2000" dirty="0" smtClean="0"/>
          </a:p>
        </p:txBody>
      </p:sp>
      <p:sp>
        <p:nvSpPr>
          <p:cNvPr id="847876" name="AutoShape 4"/>
          <p:cNvSpPr>
            <a:spLocks noChangeArrowheads="1"/>
          </p:cNvSpPr>
          <p:nvPr/>
        </p:nvSpPr>
        <p:spPr bwMode="auto">
          <a:xfrm>
            <a:off x="268288" y="4113213"/>
            <a:ext cx="4176712" cy="1800225"/>
          </a:xfrm>
          <a:prstGeom prst="rightArrow">
            <a:avLst>
              <a:gd name="adj1" fmla="val 50000"/>
              <a:gd name="adj2" fmla="val 58003"/>
            </a:avLst>
          </a:prstGeom>
          <a:solidFill>
            <a:srgbClr val="FFCC00"/>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latin typeface="Tahoma" pitchFamily="34" charset="0"/>
              </a:rPr>
              <a:t>COMPETENZE</a:t>
            </a:r>
          </a:p>
          <a:p>
            <a:pPr>
              <a:spcBef>
                <a:spcPct val="50000"/>
              </a:spcBef>
            </a:pPr>
            <a:r>
              <a:rPr lang="it-IT" b="0">
                <a:latin typeface="Tahoma" pitchFamily="34" charset="0"/>
              </a:rPr>
              <a:t> ( Piattaforme )</a:t>
            </a:r>
          </a:p>
        </p:txBody>
      </p:sp>
      <p:sp>
        <p:nvSpPr>
          <p:cNvPr id="847877" name="AutoShape 5"/>
          <p:cNvSpPr>
            <a:spLocks noChangeArrowheads="1"/>
          </p:cNvSpPr>
          <p:nvPr/>
        </p:nvSpPr>
        <p:spPr bwMode="auto">
          <a:xfrm>
            <a:off x="4356100" y="2349500"/>
            <a:ext cx="2160588" cy="201612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dirty="0" smtClean="0">
                <a:latin typeface="Tahoma" pitchFamily="34" charset="0"/>
              </a:rPr>
              <a:t>STRUTTURE </a:t>
            </a:r>
          </a:p>
          <a:p>
            <a:pPr>
              <a:spcBef>
                <a:spcPct val="50000"/>
              </a:spcBef>
            </a:pPr>
            <a:r>
              <a:rPr lang="it-IT" dirty="0" smtClean="0">
                <a:latin typeface="Tahoma" pitchFamily="34" charset="0"/>
              </a:rPr>
              <a:t>FISICHE</a:t>
            </a:r>
            <a:endParaRPr lang="it-IT" b="0" dirty="0">
              <a:latin typeface="Tahoma" pitchFamily="34" charset="0"/>
            </a:endParaRPr>
          </a:p>
          <a:p>
            <a:pPr>
              <a:spcBef>
                <a:spcPct val="50000"/>
              </a:spcBef>
            </a:pPr>
            <a:r>
              <a:rPr lang="it-IT" b="0" dirty="0">
                <a:latin typeface="Tahoma" pitchFamily="34" charset="0"/>
              </a:rPr>
              <a:t>( Tecnopoli )</a:t>
            </a:r>
          </a:p>
        </p:txBody>
      </p:sp>
      <p:sp>
        <p:nvSpPr>
          <p:cNvPr id="847878" name="AutoShape 6"/>
          <p:cNvSpPr>
            <a:spLocks noChangeArrowheads="1"/>
          </p:cNvSpPr>
          <p:nvPr/>
        </p:nvSpPr>
        <p:spPr bwMode="auto">
          <a:xfrm>
            <a:off x="4500563" y="4437063"/>
            <a:ext cx="1871662" cy="1079500"/>
          </a:xfrm>
          <a:prstGeom prst="roundRect">
            <a:avLst>
              <a:gd name="adj" fmla="val 16667"/>
            </a:avLst>
          </a:prstGeom>
          <a:solidFill>
            <a:srgbClr val="66CCFF"/>
          </a:solidFill>
          <a:ln w="9525" algn="ctr">
            <a:solidFill>
              <a:schemeClr val="tx1"/>
            </a:solidFill>
            <a:round/>
            <a:headEnd/>
            <a:tailEnd/>
          </a:ln>
          <a:effectLst>
            <a:outerShdw dist="35921" dir="2700000" algn="ctr" rotWithShape="0">
              <a:schemeClr val="bg2"/>
            </a:outerShdw>
          </a:effectLst>
        </p:spPr>
        <p:txBody>
          <a:bodyPr lIns="90000" tIns="46800" rIns="90000" bIns="46800" anchor="ctr" anchorCtr="1"/>
          <a:lstStyle/>
          <a:p>
            <a:pPr>
              <a:spcBef>
                <a:spcPct val="50000"/>
              </a:spcBef>
            </a:pPr>
            <a:r>
              <a:rPr lang="it-IT" b="0" dirty="0">
                <a:latin typeface="Arial Black" pitchFamily="34" charset="0"/>
              </a:rPr>
              <a:t>HTN Ricerca </a:t>
            </a:r>
            <a:r>
              <a:rPr lang="it-IT" b="0" dirty="0" smtClean="0">
                <a:latin typeface="Arial Black" pitchFamily="34" charset="0"/>
              </a:rPr>
              <a:t>Industriale</a:t>
            </a:r>
            <a:r>
              <a:rPr lang="it-IT" b="0" dirty="0" smtClean="0">
                <a:latin typeface="Broadway" pitchFamily="82" charset="0"/>
              </a:rPr>
              <a:t> </a:t>
            </a:r>
            <a:endParaRPr lang="it-IT" b="0" dirty="0">
              <a:latin typeface="Broadway" pitchFamily="82" charset="0"/>
            </a:endParaRPr>
          </a:p>
        </p:txBody>
      </p:sp>
      <p:sp>
        <p:nvSpPr>
          <p:cNvPr id="847879" name="AutoShape 7"/>
          <p:cNvSpPr>
            <a:spLocks noChangeArrowheads="1"/>
          </p:cNvSpPr>
          <p:nvPr/>
        </p:nvSpPr>
        <p:spPr bwMode="auto">
          <a:xfrm>
            <a:off x="6443663" y="4111625"/>
            <a:ext cx="2573337" cy="1801813"/>
          </a:xfrm>
          <a:prstGeom prst="leftArrow">
            <a:avLst>
              <a:gd name="adj1" fmla="val 80972"/>
              <a:gd name="adj2" fmla="val 37444"/>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latin typeface="Tahoma" pitchFamily="34" charset="0"/>
              </a:rPr>
              <a:t>FABBISOGNI </a:t>
            </a:r>
          </a:p>
          <a:p>
            <a:pPr>
              <a:spcBef>
                <a:spcPct val="50000"/>
              </a:spcBef>
            </a:pPr>
            <a:r>
              <a:rPr lang="it-IT">
                <a:latin typeface="Tahoma" pitchFamily="34" charset="0"/>
              </a:rPr>
              <a:t>DI RICERCA</a:t>
            </a:r>
          </a:p>
          <a:p>
            <a:pPr>
              <a:spcBef>
                <a:spcPct val="50000"/>
              </a:spcBef>
            </a:pPr>
            <a:r>
              <a:rPr lang="it-IT" b="0">
                <a:latin typeface="Tahoma" pitchFamily="34" charset="0"/>
              </a:rPr>
              <a:t>(industrie)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7876"/>
                                        </p:tgtEl>
                                        <p:attrNameLst>
                                          <p:attrName>style.visibility</p:attrName>
                                        </p:attrNameLst>
                                      </p:cBhvr>
                                      <p:to>
                                        <p:strVal val="visible"/>
                                      </p:to>
                                    </p:set>
                                    <p:animEffect transition="in" filter="dissolve">
                                      <p:cBhvr>
                                        <p:cTn id="7" dur="500"/>
                                        <p:tgtEl>
                                          <p:spTgt spid="8478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7877"/>
                                        </p:tgtEl>
                                        <p:attrNameLst>
                                          <p:attrName>style.visibility</p:attrName>
                                        </p:attrNameLst>
                                      </p:cBhvr>
                                      <p:to>
                                        <p:strVal val="visible"/>
                                      </p:to>
                                    </p:set>
                                    <p:animEffect transition="in" filter="dissolve">
                                      <p:cBhvr>
                                        <p:cTn id="12" dur="500"/>
                                        <p:tgtEl>
                                          <p:spTgt spid="847877"/>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847878"/>
                                        </p:tgtEl>
                                        <p:attrNameLst>
                                          <p:attrName>style.visibility</p:attrName>
                                        </p:attrNameLst>
                                      </p:cBhvr>
                                      <p:to>
                                        <p:strVal val="visible"/>
                                      </p:to>
                                    </p:set>
                                    <p:animEffect transition="in" filter="dissolve">
                                      <p:cBhvr>
                                        <p:cTn id="16" dur="1000"/>
                                        <p:tgtEl>
                                          <p:spTgt spid="84787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47879"/>
                                        </p:tgtEl>
                                        <p:attrNameLst>
                                          <p:attrName>style.visibility</p:attrName>
                                        </p:attrNameLst>
                                      </p:cBhvr>
                                      <p:to>
                                        <p:strVal val="visible"/>
                                      </p:to>
                                    </p:set>
                                    <p:anim calcmode="lin" valueType="num">
                                      <p:cBhvr additive="base">
                                        <p:cTn id="21" dur="500" fill="hold"/>
                                        <p:tgtEl>
                                          <p:spTgt spid="847879"/>
                                        </p:tgtEl>
                                        <p:attrNameLst>
                                          <p:attrName>ppt_x</p:attrName>
                                        </p:attrNameLst>
                                      </p:cBhvr>
                                      <p:tavLst>
                                        <p:tav tm="0">
                                          <p:val>
                                            <p:strVal val="1+#ppt_w/2"/>
                                          </p:val>
                                        </p:tav>
                                        <p:tav tm="100000">
                                          <p:val>
                                            <p:strVal val="#ppt_x"/>
                                          </p:val>
                                        </p:tav>
                                      </p:tavLst>
                                    </p:anim>
                                    <p:anim calcmode="lin" valueType="num">
                                      <p:cBhvr additive="base">
                                        <p:cTn id="22" dur="500" fill="hold"/>
                                        <p:tgtEl>
                                          <p:spTgt spid="847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6" grpId="0" animBg="1"/>
      <p:bldP spid="847877" grpId="0" animBg="1"/>
      <p:bldP spid="847878" grpId="0" animBg="1"/>
      <p:bldP spid="8478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a:ln/>
        </p:spPr>
        <p:txBody>
          <a:bodyPr/>
          <a:lstStyle/>
          <a:p>
            <a:fld id="{5CFF1B51-93B7-4F97-B3F4-91E3E47BDD20}" type="slidenum">
              <a:rPr lang="it-IT"/>
              <a:pPr/>
              <a:t>23</a:t>
            </a:fld>
            <a:endParaRPr lang="it-IT"/>
          </a:p>
        </p:txBody>
      </p:sp>
      <p:sp>
        <p:nvSpPr>
          <p:cNvPr id="950274" name="Rectangle 2"/>
          <p:cNvSpPr>
            <a:spLocks noGrp="1" noChangeArrowheads="1"/>
          </p:cNvSpPr>
          <p:nvPr>
            <p:ph type="title"/>
          </p:nvPr>
        </p:nvSpPr>
        <p:spPr/>
        <p:txBody>
          <a:bodyPr/>
          <a:lstStyle/>
          <a:p>
            <a:r>
              <a:rPr lang="it-IT" smtClean="0"/>
              <a:t>COMPETENZE</a:t>
            </a:r>
          </a:p>
        </p:txBody>
      </p:sp>
      <p:sp>
        <p:nvSpPr>
          <p:cNvPr id="950276" name="AutoShape 4"/>
          <p:cNvSpPr>
            <a:spLocks noChangeArrowheads="1"/>
          </p:cNvSpPr>
          <p:nvPr/>
        </p:nvSpPr>
        <p:spPr bwMode="auto">
          <a:xfrm>
            <a:off x="427038" y="2711450"/>
            <a:ext cx="3749675" cy="1800225"/>
          </a:xfrm>
          <a:prstGeom prst="rightArrow">
            <a:avLst>
              <a:gd name="adj1" fmla="val 50000"/>
              <a:gd name="adj2" fmla="val 52072"/>
            </a:avLst>
          </a:prstGeom>
          <a:solidFill>
            <a:srgbClr val="FFCC00"/>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latin typeface="Tahoma" pitchFamily="34" charset="0"/>
              </a:rPr>
              <a:t>COMPETENZE</a:t>
            </a:r>
          </a:p>
          <a:p>
            <a:pPr>
              <a:spcBef>
                <a:spcPct val="50000"/>
              </a:spcBef>
            </a:pPr>
            <a:r>
              <a:rPr lang="it-IT" b="0">
                <a:latin typeface="Tahoma" pitchFamily="34" charset="0"/>
              </a:rPr>
              <a:t> ( Piattaforme )</a:t>
            </a:r>
          </a:p>
        </p:txBody>
      </p:sp>
      <p:sp>
        <p:nvSpPr>
          <p:cNvPr id="950277" name="AutoShape 5"/>
          <p:cNvSpPr>
            <a:spLocks noChangeArrowheads="1"/>
          </p:cNvSpPr>
          <p:nvPr/>
        </p:nvSpPr>
        <p:spPr bwMode="auto">
          <a:xfrm>
            <a:off x="4087813" y="947738"/>
            <a:ext cx="2160587" cy="2016125"/>
          </a:xfrm>
          <a:prstGeom prst="downArrow">
            <a:avLst>
              <a:gd name="adj1" fmla="val 72815"/>
              <a:gd name="adj2" fmla="val 44565"/>
            </a:avLst>
          </a:prstGeom>
          <a:solidFill>
            <a:srgbClr val="C0C0C0"/>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solidFill>
                  <a:schemeClr val="bg2"/>
                </a:solidFill>
                <a:latin typeface="Tahoma" pitchFamily="34" charset="0"/>
              </a:rPr>
              <a:t>LOCAZIONE</a:t>
            </a:r>
            <a:endParaRPr lang="it-IT" b="0">
              <a:solidFill>
                <a:schemeClr val="bg2"/>
              </a:solidFill>
              <a:latin typeface="Tahoma" pitchFamily="34" charset="0"/>
            </a:endParaRPr>
          </a:p>
          <a:p>
            <a:pPr>
              <a:spcBef>
                <a:spcPct val="50000"/>
              </a:spcBef>
            </a:pPr>
            <a:r>
              <a:rPr lang="it-IT" b="0">
                <a:solidFill>
                  <a:schemeClr val="bg2"/>
                </a:solidFill>
                <a:latin typeface="Tahoma" pitchFamily="34" charset="0"/>
              </a:rPr>
              <a:t>( Tecnopoli )</a:t>
            </a:r>
          </a:p>
        </p:txBody>
      </p:sp>
      <p:sp>
        <p:nvSpPr>
          <p:cNvPr id="950278" name="AutoShape 6"/>
          <p:cNvSpPr>
            <a:spLocks noChangeArrowheads="1"/>
          </p:cNvSpPr>
          <p:nvPr/>
        </p:nvSpPr>
        <p:spPr bwMode="auto">
          <a:xfrm>
            <a:off x="4232275" y="3035300"/>
            <a:ext cx="1871663" cy="1079500"/>
          </a:xfrm>
          <a:prstGeom prst="roundRect">
            <a:avLst>
              <a:gd name="adj" fmla="val 16667"/>
            </a:avLst>
          </a:prstGeom>
          <a:solidFill>
            <a:srgbClr val="C0C0C0"/>
          </a:solidFill>
          <a:ln w="9525" algn="ctr">
            <a:solidFill>
              <a:schemeClr val="tx1"/>
            </a:solidFill>
            <a:round/>
            <a:headEnd/>
            <a:tailEnd/>
          </a:ln>
          <a:effectLst>
            <a:outerShdw dist="35921" dir="2700000" algn="ctr" rotWithShape="0">
              <a:schemeClr val="bg2"/>
            </a:outerShdw>
          </a:effectLst>
        </p:spPr>
        <p:txBody>
          <a:bodyPr lIns="90000" tIns="46800" rIns="90000" bIns="46800" anchor="ctr" anchorCtr="1"/>
          <a:lstStyle/>
          <a:p>
            <a:pPr>
              <a:spcBef>
                <a:spcPct val="50000"/>
              </a:spcBef>
            </a:pPr>
            <a:r>
              <a:rPr lang="it-IT" b="0">
                <a:solidFill>
                  <a:schemeClr val="bg2"/>
                </a:solidFill>
                <a:latin typeface="Arial Black" pitchFamily="34" charset="0"/>
              </a:rPr>
              <a:t>HTN Ricerca industriale</a:t>
            </a:r>
            <a:r>
              <a:rPr lang="it-IT" b="0">
                <a:solidFill>
                  <a:schemeClr val="bg2"/>
                </a:solidFill>
                <a:latin typeface="Broadway" pitchFamily="82" charset="0"/>
              </a:rPr>
              <a:t> </a:t>
            </a:r>
          </a:p>
        </p:txBody>
      </p:sp>
      <p:sp>
        <p:nvSpPr>
          <p:cNvPr id="950279" name="AutoShape 7"/>
          <p:cNvSpPr>
            <a:spLocks noChangeArrowheads="1"/>
          </p:cNvSpPr>
          <p:nvPr/>
        </p:nvSpPr>
        <p:spPr bwMode="auto">
          <a:xfrm>
            <a:off x="6175375" y="2709863"/>
            <a:ext cx="2573338" cy="1801812"/>
          </a:xfrm>
          <a:prstGeom prst="leftArrow">
            <a:avLst>
              <a:gd name="adj1" fmla="val 80972"/>
              <a:gd name="adj2" fmla="val 37444"/>
            </a:avLst>
          </a:prstGeom>
          <a:solidFill>
            <a:srgbClr val="C0C0C0"/>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solidFill>
                  <a:schemeClr val="bg2"/>
                </a:solidFill>
                <a:latin typeface="Tahoma" pitchFamily="34" charset="0"/>
              </a:rPr>
              <a:t>FABBISOGNI </a:t>
            </a:r>
          </a:p>
          <a:p>
            <a:pPr>
              <a:spcBef>
                <a:spcPct val="50000"/>
              </a:spcBef>
            </a:pPr>
            <a:r>
              <a:rPr lang="it-IT">
                <a:solidFill>
                  <a:schemeClr val="bg2"/>
                </a:solidFill>
                <a:latin typeface="Tahoma" pitchFamily="34" charset="0"/>
              </a:rPr>
              <a:t>DI RICERCA</a:t>
            </a:r>
          </a:p>
          <a:p>
            <a:pPr>
              <a:spcBef>
                <a:spcPct val="50000"/>
              </a:spcBef>
            </a:pPr>
            <a:r>
              <a:rPr lang="it-IT" b="0">
                <a:solidFill>
                  <a:schemeClr val="bg2"/>
                </a:solidFill>
                <a:latin typeface="Tahoma" pitchFamily="34" charset="0"/>
              </a:rPr>
              <a:t>(industrie)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sldNum" sz="quarter" idx="10"/>
          </p:nvPr>
        </p:nvSpPr>
        <p:spPr>
          <a:ln/>
        </p:spPr>
        <p:txBody>
          <a:bodyPr/>
          <a:lstStyle/>
          <a:p>
            <a:fld id="{C9BD8463-BFDA-4C04-9BC3-39F2F5932ADD}" type="slidenum">
              <a:rPr lang="it-IT"/>
              <a:pPr/>
              <a:t>24</a:t>
            </a:fld>
            <a:endParaRPr lang="it-IT"/>
          </a:p>
        </p:txBody>
      </p:sp>
      <p:sp>
        <p:nvSpPr>
          <p:cNvPr id="957442" name="Rectangle 2"/>
          <p:cNvSpPr>
            <a:spLocks noGrp="1" noChangeArrowheads="1"/>
          </p:cNvSpPr>
          <p:nvPr>
            <p:ph type="title" idx="4294967295"/>
          </p:nvPr>
        </p:nvSpPr>
        <p:spPr/>
        <p:txBody>
          <a:bodyPr/>
          <a:lstStyle/>
          <a:p>
            <a:pPr eaLnBrk="1" hangingPunct="1"/>
            <a:r>
              <a:rPr lang="it-IT" smtClean="0"/>
              <a:t>LE PIATTAFORME TEMATICHE REGIONALI</a:t>
            </a:r>
          </a:p>
        </p:txBody>
      </p:sp>
      <p:sp>
        <p:nvSpPr>
          <p:cNvPr id="957443" name="Rectangle 3"/>
          <p:cNvSpPr>
            <a:spLocks noChangeArrowheads="1"/>
          </p:cNvSpPr>
          <p:nvPr/>
        </p:nvSpPr>
        <p:spPr bwMode="auto">
          <a:xfrm>
            <a:off x="0" y="2381250"/>
            <a:ext cx="9144000" cy="0"/>
          </a:xfrm>
          <a:prstGeom prst="rect">
            <a:avLst/>
          </a:prstGeom>
          <a:noFill/>
          <a:ln w="9525">
            <a:noFill/>
            <a:miter lim="800000"/>
            <a:headEnd/>
            <a:tailEnd/>
          </a:ln>
        </p:spPr>
        <p:txBody>
          <a:bodyPr vert="eaVert" wrap="none" lIns="90000" tIns="46800" rIns="90000" bIns="46800" anchor="ctr">
            <a:spAutoFit/>
          </a:bodyPr>
          <a:lstStyle/>
          <a:p>
            <a:pPr>
              <a:lnSpc>
                <a:spcPct val="80000"/>
              </a:lnSpc>
              <a:spcBef>
                <a:spcPct val="20000"/>
              </a:spcBef>
              <a:buClr>
                <a:srgbClr val="CC0000"/>
              </a:buClr>
              <a:buFont typeface="Wingdings" pitchFamily="2" charset="2"/>
              <a:buNone/>
            </a:pPr>
            <a:endParaRPr lang="it-IT" sz="2400" b="0" i="1"/>
          </a:p>
        </p:txBody>
      </p:sp>
      <p:sp>
        <p:nvSpPr>
          <p:cNvPr id="957444" name="Rectangle 4"/>
          <p:cNvSpPr>
            <a:spLocks noChangeArrowheads="1"/>
          </p:cNvSpPr>
          <p:nvPr/>
        </p:nvSpPr>
        <p:spPr bwMode="auto">
          <a:xfrm>
            <a:off x="0" y="5181600"/>
            <a:ext cx="9144000" cy="0"/>
          </a:xfrm>
          <a:prstGeom prst="rect">
            <a:avLst/>
          </a:prstGeom>
          <a:noFill/>
          <a:ln w="9525">
            <a:noFill/>
            <a:miter lim="800000"/>
            <a:headEnd/>
            <a:tailEnd/>
          </a:ln>
        </p:spPr>
        <p:txBody>
          <a:bodyPr vert="eaVert" wrap="none" lIns="90000" tIns="46800" rIns="90000" bIns="46800" anchor="ctr">
            <a:spAutoFit/>
          </a:bodyPr>
          <a:lstStyle/>
          <a:p>
            <a:pPr>
              <a:lnSpc>
                <a:spcPct val="80000"/>
              </a:lnSpc>
              <a:spcBef>
                <a:spcPct val="20000"/>
              </a:spcBef>
              <a:buClr>
                <a:srgbClr val="CC0000"/>
              </a:buClr>
              <a:buFont typeface="Wingdings" pitchFamily="2" charset="2"/>
              <a:buNone/>
            </a:pPr>
            <a:endParaRPr lang="it-IT" sz="2400" b="0" i="1"/>
          </a:p>
        </p:txBody>
      </p:sp>
      <p:pic>
        <p:nvPicPr>
          <p:cNvPr id="60421" name="Picture 5" descr="costruzioni"/>
          <p:cNvPicPr>
            <a:picLocks noChangeAspect="1" noChangeArrowheads="1"/>
          </p:cNvPicPr>
          <p:nvPr/>
        </p:nvPicPr>
        <p:blipFill>
          <a:blip r:embed="rId3" cstate="print"/>
          <a:srcRect/>
          <a:stretch>
            <a:fillRect/>
          </a:stretch>
        </p:blipFill>
        <p:spPr bwMode="auto">
          <a:xfrm>
            <a:off x="468313" y="1833563"/>
            <a:ext cx="3095625" cy="473075"/>
          </a:xfrm>
          <a:prstGeom prst="rect">
            <a:avLst/>
          </a:prstGeom>
          <a:noFill/>
          <a:ln w="9525">
            <a:noFill/>
            <a:miter lim="800000"/>
            <a:headEnd/>
            <a:tailEnd/>
          </a:ln>
        </p:spPr>
      </p:pic>
      <p:pic>
        <p:nvPicPr>
          <p:cNvPr id="60422" name="Picture 6" descr="MECCANICA"/>
          <p:cNvPicPr>
            <a:picLocks noChangeAspect="1" noChangeArrowheads="1"/>
          </p:cNvPicPr>
          <p:nvPr/>
        </p:nvPicPr>
        <p:blipFill>
          <a:blip r:embed="rId4" cstate="print"/>
          <a:srcRect/>
          <a:stretch>
            <a:fillRect/>
          </a:stretch>
        </p:blipFill>
        <p:spPr bwMode="auto">
          <a:xfrm>
            <a:off x="468313" y="3190875"/>
            <a:ext cx="3060700" cy="646113"/>
          </a:xfrm>
          <a:prstGeom prst="rect">
            <a:avLst/>
          </a:prstGeom>
          <a:noFill/>
          <a:ln w="9525">
            <a:noFill/>
            <a:miter lim="800000"/>
            <a:headEnd/>
            <a:tailEnd/>
          </a:ln>
        </p:spPr>
      </p:pic>
      <p:pic>
        <p:nvPicPr>
          <p:cNvPr id="60423" name="Picture 7" descr="ICT"/>
          <p:cNvPicPr>
            <a:picLocks noChangeAspect="1" noChangeArrowheads="1"/>
          </p:cNvPicPr>
          <p:nvPr/>
        </p:nvPicPr>
        <p:blipFill>
          <a:blip r:embed="rId5" cstate="print"/>
          <a:srcRect/>
          <a:stretch>
            <a:fillRect/>
          </a:stretch>
        </p:blipFill>
        <p:spPr bwMode="auto">
          <a:xfrm>
            <a:off x="468313" y="3935413"/>
            <a:ext cx="3095625" cy="473075"/>
          </a:xfrm>
          <a:prstGeom prst="rect">
            <a:avLst/>
          </a:prstGeom>
          <a:noFill/>
          <a:ln w="9525">
            <a:noFill/>
            <a:miter lim="800000"/>
            <a:headEnd/>
            <a:tailEnd/>
          </a:ln>
        </p:spPr>
      </p:pic>
      <p:pic>
        <p:nvPicPr>
          <p:cNvPr id="60424" name="Picture 8" descr="scienze vita"/>
          <p:cNvPicPr>
            <a:picLocks noChangeAspect="1" noChangeArrowheads="1"/>
          </p:cNvPicPr>
          <p:nvPr/>
        </p:nvPicPr>
        <p:blipFill>
          <a:blip r:embed="rId6" cstate="print"/>
          <a:srcRect/>
          <a:stretch>
            <a:fillRect/>
          </a:stretch>
        </p:blipFill>
        <p:spPr bwMode="auto">
          <a:xfrm>
            <a:off x="468313" y="4508500"/>
            <a:ext cx="3095625" cy="485775"/>
          </a:xfrm>
          <a:prstGeom prst="rect">
            <a:avLst/>
          </a:prstGeom>
          <a:noFill/>
          <a:ln w="9525">
            <a:noFill/>
            <a:miter lim="800000"/>
            <a:headEnd/>
            <a:tailEnd/>
          </a:ln>
        </p:spPr>
      </p:pic>
      <p:pic>
        <p:nvPicPr>
          <p:cNvPr id="60425" name="Picture 9" descr="agroalimentare"/>
          <p:cNvPicPr>
            <a:picLocks noChangeAspect="1" noChangeArrowheads="1"/>
          </p:cNvPicPr>
          <p:nvPr/>
        </p:nvPicPr>
        <p:blipFill>
          <a:blip r:embed="rId7" cstate="print"/>
          <a:srcRect/>
          <a:stretch>
            <a:fillRect/>
          </a:stretch>
        </p:blipFill>
        <p:spPr bwMode="auto">
          <a:xfrm>
            <a:off x="468313" y="1268413"/>
            <a:ext cx="3095625" cy="466725"/>
          </a:xfrm>
          <a:prstGeom prst="rect">
            <a:avLst/>
          </a:prstGeom>
          <a:noFill/>
          <a:ln w="9525">
            <a:noFill/>
            <a:miter lim="800000"/>
            <a:headEnd/>
            <a:tailEnd/>
          </a:ln>
        </p:spPr>
      </p:pic>
      <p:pic>
        <p:nvPicPr>
          <p:cNvPr id="60426" name="Picture 10" descr="energia ambiente"/>
          <p:cNvPicPr>
            <a:picLocks noChangeAspect="1" noChangeArrowheads="1"/>
          </p:cNvPicPr>
          <p:nvPr/>
        </p:nvPicPr>
        <p:blipFill>
          <a:blip r:embed="rId8" cstate="print"/>
          <a:srcRect/>
          <a:stretch>
            <a:fillRect/>
          </a:stretch>
        </p:blipFill>
        <p:spPr bwMode="auto">
          <a:xfrm>
            <a:off x="468313" y="2405063"/>
            <a:ext cx="3095625" cy="687387"/>
          </a:xfrm>
          <a:prstGeom prst="rect">
            <a:avLst/>
          </a:prstGeom>
          <a:noFill/>
          <a:ln w="9525">
            <a:noFill/>
            <a:miter lim="800000"/>
            <a:headEnd/>
            <a:tailEnd/>
          </a:ln>
        </p:spPr>
      </p:pic>
      <p:sp>
        <p:nvSpPr>
          <p:cNvPr id="60427" name="Rectangle 11"/>
          <p:cNvSpPr>
            <a:spLocks noGrp="1" noChangeArrowheads="1"/>
          </p:cNvSpPr>
          <p:nvPr>
            <p:ph type="body" idx="4294967295"/>
          </p:nvPr>
        </p:nvSpPr>
        <p:spPr>
          <a:xfrm>
            <a:off x="3708400" y="1052513"/>
            <a:ext cx="5257800" cy="4249737"/>
          </a:xfrm>
          <a:noFill/>
        </p:spPr>
        <p:txBody>
          <a:bodyPr/>
          <a:lstStyle/>
          <a:p>
            <a:pPr eaLnBrk="1" hangingPunct="1"/>
            <a:r>
              <a:rPr lang="it-IT" dirty="0" smtClean="0"/>
              <a:t>La Rete Alta  Tecnologia  è incardinata sulle  6 piattaforme tematiche nate per </a:t>
            </a:r>
            <a:r>
              <a:rPr lang="it-IT" b="1" dirty="0" smtClean="0"/>
              <a:t>aggregare tutte le competenze presenti</a:t>
            </a:r>
            <a:r>
              <a:rPr lang="it-IT" dirty="0" smtClean="0"/>
              <a:t> in regione </a:t>
            </a:r>
          </a:p>
          <a:p>
            <a:pPr eaLnBrk="1" hangingPunct="1"/>
            <a:r>
              <a:rPr lang="it-IT" dirty="0" smtClean="0"/>
              <a:t>La loro missione : </a:t>
            </a:r>
          </a:p>
          <a:p>
            <a:pPr lvl="1" eaLnBrk="1" hangingPunct="1"/>
            <a:r>
              <a:rPr lang="it-IT" b="1" dirty="0" smtClean="0"/>
              <a:t>Supportare le  aziende</a:t>
            </a:r>
            <a:r>
              <a:rPr lang="it-IT" dirty="0" smtClean="0"/>
              <a:t>  dei propri  settori acquisendo  gli strumenti più opportuni per il loro sviluppo  </a:t>
            </a:r>
          </a:p>
          <a:p>
            <a:pPr lvl="1" eaLnBrk="1" hangingPunct="1"/>
            <a:r>
              <a:rPr lang="it-IT" dirty="0" smtClean="0"/>
              <a:t>Incentivare e indirizzare gli sforzi di </a:t>
            </a:r>
            <a:r>
              <a:rPr lang="it-IT" b="1" dirty="0" smtClean="0"/>
              <a:t>innovazione</a:t>
            </a:r>
          </a:p>
          <a:p>
            <a:pPr lvl="1" eaLnBrk="1" hangingPunct="1"/>
            <a:r>
              <a:rPr lang="it-IT" dirty="0" smtClean="0"/>
              <a:t>Definire gli </a:t>
            </a:r>
            <a:r>
              <a:rPr lang="it-IT" b="1" dirty="0" smtClean="0"/>
              <a:t>scenari internazionali</a:t>
            </a:r>
            <a:r>
              <a:rPr lang="it-IT" dirty="0" smtClean="0"/>
              <a:t> di riferimento e le traiettorie regionali di sviluppo </a:t>
            </a:r>
            <a:endParaRPr lang="it-IT" b="1" dirty="0" smtClean="0"/>
          </a:p>
          <a:p>
            <a:pPr lvl="1" eaLnBrk="1" hangingPunct="1"/>
            <a:endParaRPr lang="it-IT" b="1" dirty="0" smtClean="0"/>
          </a:p>
        </p:txBody>
      </p:sp>
      <p:sp>
        <p:nvSpPr>
          <p:cNvPr id="13" name="Freccia a destra 12">
            <a:hlinkClick r:id="rId9" action="ppaction://hlinksldjump"/>
          </p:cNvPr>
          <p:cNvSpPr/>
          <p:nvPr/>
        </p:nvSpPr>
        <p:spPr bwMode="auto">
          <a:xfrm>
            <a:off x="7302500" y="5740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0-#ppt_w/2"/>
                                          </p:val>
                                        </p:tav>
                                        <p:tav tm="100000">
                                          <p:val>
                                            <p:strVal val="#ppt_x"/>
                                          </p:val>
                                        </p:tav>
                                      </p:tavLst>
                                    </p:anim>
                                    <p:anim calcmode="lin" valueType="num">
                                      <p:cBhvr additive="base">
                                        <p:cTn id="8" dur="500" fill="hold"/>
                                        <p:tgtEl>
                                          <p:spTgt spid="604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0421"/>
                                        </p:tgtEl>
                                        <p:attrNameLst>
                                          <p:attrName>style.visibility</p:attrName>
                                        </p:attrNameLst>
                                      </p:cBhvr>
                                      <p:to>
                                        <p:strVal val="visible"/>
                                      </p:to>
                                    </p:set>
                                    <p:anim calcmode="lin" valueType="num">
                                      <p:cBhvr additive="base">
                                        <p:cTn id="12" dur="500" fill="hold"/>
                                        <p:tgtEl>
                                          <p:spTgt spid="60421"/>
                                        </p:tgtEl>
                                        <p:attrNameLst>
                                          <p:attrName>ppt_x</p:attrName>
                                        </p:attrNameLst>
                                      </p:cBhvr>
                                      <p:tavLst>
                                        <p:tav tm="0">
                                          <p:val>
                                            <p:strVal val="0-#ppt_w/2"/>
                                          </p:val>
                                        </p:tav>
                                        <p:tav tm="100000">
                                          <p:val>
                                            <p:strVal val="#ppt_x"/>
                                          </p:val>
                                        </p:tav>
                                      </p:tavLst>
                                    </p:anim>
                                    <p:anim calcmode="lin" valueType="num">
                                      <p:cBhvr additive="base">
                                        <p:cTn id="13" dur="500" fill="hold"/>
                                        <p:tgtEl>
                                          <p:spTgt spid="604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0426"/>
                                        </p:tgtEl>
                                        <p:attrNameLst>
                                          <p:attrName>style.visibility</p:attrName>
                                        </p:attrNameLst>
                                      </p:cBhvr>
                                      <p:to>
                                        <p:strVal val="visible"/>
                                      </p:to>
                                    </p:set>
                                    <p:anim calcmode="lin" valueType="num">
                                      <p:cBhvr additive="base">
                                        <p:cTn id="17" dur="500" fill="hold"/>
                                        <p:tgtEl>
                                          <p:spTgt spid="60426"/>
                                        </p:tgtEl>
                                        <p:attrNameLst>
                                          <p:attrName>ppt_x</p:attrName>
                                        </p:attrNameLst>
                                      </p:cBhvr>
                                      <p:tavLst>
                                        <p:tav tm="0">
                                          <p:val>
                                            <p:strVal val="0-#ppt_w/2"/>
                                          </p:val>
                                        </p:tav>
                                        <p:tav tm="100000">
                                          <p:val>
                                            <p:strVal val="#ppt_x"/>
                                          </p:val>
                                        </p:tav>
                                      </p:tavLst>
                                    </p:anim>
                                    <p:anim calcmode="lin" valueType="num">
                                      <p:cBhvr additive="base">
                                        <p:cTn id="18" dur="500" fill="hold"/>
                                        <p:tgtEl>
                                          <p:spTgt spid="604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0422"/>
                                        </p:tgtEl>
                                        <p:attrNameLst>
                                          <p:attrName>style.visibility</p:attrName>
                                        </p:attrNameLst>
                                      </p:cBhvr>
                                      <p:to>
                                        <p:strVal val="visible"/>
                                      </p:to>
                                    </p:set>
                                    <p:anim calcmode="lin" valueType="num">
                                      <p:cBhvr additive="base">
                                        <p:cTn id="22" dur="500" fill="hold"/>
                                        <p:tgtEl>
                                          <p:spTgt spid="60422"/>
                                        </p:tgtEl>
                                        <p:attrNameLst>
                                          <p:attrName>ppt_x</p:attrName>
                                        </p:attrNameLst>
                                      </p:cBhvr>
                                      <p:tavLst>
                                        <p:tav tm="0">
                                          <p:val>
                                            <p:strVal val="0-#ppt_w/2"/>
                                          </p:val>
                                        </p:tav>
                                        <p:tav tm="100000">
                                          <p:val>
                                            <p:strVal val="#ppt_x"/>
                                          </p:val>
                                        </p:tav>
                                      </p:tavLst>
                                    </p:anim>
                                    <p:anim calcmode="lin" valueType="num">
                                      <p:cBhvr additive="base">
                                        <p:cTn id="23" dur="500" fill="hold"/>
                                        <p:tgtEl>
                                          <p:spTgt spid="604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fill="hold" nodeType="afterEffect">
                                  <p:stCondLst>
                                    <p:cond delay="0"/>
                                  </p:stCondLst>
                                  <p:childTnLst>
                                    <p:set>
                                      <p:cBhvr>
                                        <p:cTn id="26" dur="1" fill="hold">
                                          <p:stCondLst>
                                            <p:cond delay="0"/>
                                          </p:stCondLst>
                                        </p:cTn>
                                        <p:tgtEl>
                                          <p:spTgt spid="60423"/>
                                        </p:tgtEl>
                                        <p:attrNameLst>
                                          <p:attrName>style.visibility</p:attrName>
                                        </p:attrNameLst>
                                      </p:cBhvr>
                                      <p:to>
                                        <p:strVal val="visible"/>
                                      </p:to>
                                    </p:set>
                                    <p:anim calcmode="lin" valueType="num">
                                      <p:cBhvr additive="base">
                                        <p:cTn id="27" dur="500" fill="hold"/>
                                        <p:tgtEl>
                                          <p:spTgt spid="60423"/>
                                        </p:tgtEl>
                                        <p:attrNameLst>
                                          <p:attrName>ppt_x</p:attrName>
                                        </p:attrNameLst>
                                      </p:cBhvr>
                                      <p:tavLst>
                                        <p:tav tm="0">
                                          <p:val>
                                            <p:strVal val="0-#ppt_w/2"/>
                                          </p:val>
                                        </p:tav>
                                        <p:tav tm="100000">
                                          <p:val>
                                            <p:strVal val="#ppt_x"/>
                                          </p:val>
                                        </p:tav>
                                      </p:tavLst>
                                    </p:anim>
                                    <p:anim calcmode="lin" valueType="num">
                                      <p:cBhvr additive="base">
                                        <p:cTn id="28" dur="500" fill="hold"/>
                                        <p:tgtEl>
                                          <p:spTgt spid="604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0424"/>
                                        </p:tgtEl>
                                        <p:attrNameLst>
                                          <p:attrName>style.visibility</p:attrName>
                                        </p:attrNameLst>
                                      </p:cBhvr>
                                      <p:to>
                                        <p:strVal val="visible"/>
                                      </p:to>
                                    </p:set>
                                    <p:anim calcmode="lin" valueType="num">
                                      <p:cBhvr additive="base">
                                        <p:cTn id="32" dur="500" fill="hold"/>
                                        <p:tgtEl>
                                          <p:spTgt spid="60424"/>
                                        </p:tgtEl>
                                        <p:attrNameLst>
                                          <p:attrName>ppt_x</p:attrName>
                                        </p:attrNameLst>
                                      </p:cBhvr>
                                      <p:tavLst>
                                        <p:tav tm="0">
                                          <p:val>
                                            <p:strVal val="#ppt_x"/>
                                          </p:val>
                                        </p:tav>
                                        <p:tav tm="100000">
                                          <p:val>
                                            <p:strVal val="#ppt_x"/>
                                          </p:val>
                                        </p:tav>
                                      </p:tavLst>
                                    </p:anim>
                                    <p:anim calcmode="lin" valueType="num">
                                      <p:cBhvr additive="base">
                                        <p:cTn id="33"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0427">
                                            <p:txEl>
                                              <p:pRg st="0" end="0"/>
                                            </p:txEl>
                                          </p:spTgt>
                                        </p:tgtEl>
                                        <p:attrNameLst>
                                          <p:attrName>style.visibility</p:attrName>
                                        </p:attrNameLst>
                                      </p:cBhvr>
                                      <p:to>
                                        <p:strVal val="visible"/>
                                      </p:to>
                                    </p:set>
                                    <p:animEffect transition="in" filter="dissolve">
                                      <p:cBhvr>
                                        <p:cTn id="38" dur="500"/>
                                        <p:tgtEl>
                                          <p:spTgt spid="6042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0427">
                                            <p:txEl>
                                              <p:pRg st="1" end="1"/>
                                            </p:txEl>
                                          </p:spTgt>
                                        </p:tgtEl>
                                        <p:attrNameLst>
                                          <p:attrName>style.visibility</p:attrName>
                                        </p:attrNameLst>
                                      </p:cBhvr>
                                      <p:to>
                                        <p:strVal val="visible"/>
                                      </p:to>
                                    </p:set>
                                    <p:animEffect transition="in" filter="dissolve">
                                      <p:cBhvr>
                                        <p:cTn id="43" dur="500"/>
                                        <p:tgtEl>
                                          <p:spTgt spid="60427">
                                            <p:txEl>
                                              <p:pRg st="1" end="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0427">
                                            <p:txEl>
                                              <p:pRg st="2" end="2"/>
                                            </p:txEl>
                                          </p:spTgt>
                                        </p:tgtEl>
                                        <p:attrNameLst>
                                          <p:attrName>style.visibility</p:attrName>
                                        </p:attrNameLst>
                                      </p:cBhvr>
                                      <p:to>
                                        <p:strVal val="visible"/>
                                      </p:to>
                                    </p:set>
                                    <p:animEffect transition="in" filter="dissolve">
                                      <p:cBhvr>
                                        <p:cTn id="46" dur="500"/>
                                        <p:tgtEl>
                                          <p:spTgt spid="60427">
                                            <p:txEl>
                                              <p:pRg st="2" end="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0427">
                                            <p:txEl>
                                              <p:pRg st="3" end="3"/>
                                            </p:txEl>
                                          </p:spTgt>
                                        </p:tgtEl>
                                        <p:attrNameLst>
                                          <p:attrName>style.visibility</p:attrName>
                                        </p:attrNameLst>
                                      </p:cBhvr>
                                      <p:to>
                                        <p:strVal val="visible"/>
                                      </p:to>
                                    </p:set>
                                    <p:animEffect transition="in" filter="dissolve">
                                      <p:cBhvr>
                                        <p:cTn id="49" dur="500"/>
                                        <p:tgtEl>
                                          <p:spTgt spid="60427">
                                            <p:txEl>
                                              <p:pRg st="3" end="3"/>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0427">
                                            <p:txEl>
                                              <p:pRg st="4" end="4"/>
                                            </p:txEl>
                                          </p:spTgt>
                                        </p:tgtEl>
                                        <p:attrNameLst>
                                          <p:attrName>style.visibility</p:attrName>
                                        </p:attrNameLst>
                                      </p:cBhvr>
                                      <p:to>
                                        <p:strVal val="visible"/>
                                      </p:to>
                                    </p:set>
                                    <p:animEffect transition="in" filter="dissolve">
                                      <p:cBhvr>
                                        <p:cTn id="52" dur="500"/>
                                        <p:tgtEl>
                                          <p:spTgt spid="60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D9BAB329-F189-4729-AE97-EC83B359FF7D}" type="slidenum">
              <a:rPr lang="it-IT"/>
              <a:pPr/>
              <a:t>25</a:t>
            </a:fld>
            <a:endParaRPr lang="it-IT"/>
          </a:p>
        </p:txBody>
      </p:sp>
      <p:sp>
        <p:nvSpPr>
          <p:cNvPr id="854018" name="Rectangle 2"/>
          <p:cNvSpPr>
            <a:spLocks noGrp="1" noChangeArrowheads="1"/>
          </p:cNvSpPr>
          <p:nvPr>
            <p:ph type="title"/>
          </p:nvPr>
        </p:nvSpPr>
        <p:spPr/>
        <p:txBody>
          <a:bodyPr/>
          <a:lstStyle/>
          <a:p>
            <a:r>
              <a:rPr lang="it-IT" smtClean="0"/>
              <a:t>PIATTAFORMA AGROALIMENTARE </a:t>
            </a:r>
          </a:p>
        </p:txBody>
      </p:sp>
      <p:sp>
        <p:nvSpPr>
          <p:cNvPr id="854019" name="Rectangle 3"/>
          <p:cNvSpPr>
            <a:spLocks noGrp="1" noChangeArrowheads="1"/>
          </p:cNvSpPr>
          <p:nvPr>
            <p:ph type="body" idx="1"/>
          </p:nvPr>
        </p:nvSpPr>
        <p:spPr/>
        <p:txBody>
          <a:bodyPr/>
          <a:lstStyle/>
          <a:p>
            <a:r>
              <a:rPr lang="it-IT" dirty="0" smtClean="0"/>
              <a:t>La Piattaforma Agroalimentare rappresenta un punto di riferimento per le esigenze di innovazione delle imprese dei comparti </a:t>
            </a:r>
            <a:r>
              <a:rPr lang="it-IT" b="1" dirty="0" smtClean="0"/>
              <a:t>alimentare e meccano alimentare</a:t>
            </a:r>
            <a:r>
              <a:rPr lang="it-IT" dirty="0" smtClean="0"/>
              <a:t> offrendo un supporto qualificato per: </a:t>
            </a:r>
          </a:p>
          <a:p>
            <a:pPr lvl="1"/>
            <a:r>
              <a:rPr lang="it-IT" dirty="0" smtClean="0"/>
              <a:t>lo sviluppo di nuovi prodotti e processi; </a:t>
            </a:r>
          </a:p>
          <a:p>
            <a:pPr lvl="1"/>
            <a:r>
              <a:rPr lang="it-IT" dirty="0" smtClean="0"/>
              <a:t>la caratterizzazione e selezione delle materie prime; </a:t>
            </a:r>
          </a:p>
          <a:p>
            <a:pPr lvl="1"/>
            <a:r>
              <a:rPr lang="it-IT" dirty="0" smtClean="0"/>
              <a:t>la progettazione e validazione di macchine e impianti per la produzione ed il confezionamento degli alimenti.</a:t>
            </a:r>
            <a:endParaRPr lang="it-IT" b="1" dirty="0" smtClean="0"/>
          </a:p>
          <a:p>
            <a:endParaRPr lang="it-IT" b="1" dirty="0" smtClean="0"/>
          </a:p>
          <a:p>
            <a:r>
              <a:rPr lang="it-IT" b="1" dirty="0" smtClean="0"/>
              <a:t>Ambiti di intervento</a:t>
            </a:r>
            <a:endParaRPr lang="it-IT" dirty="0" smtClean="0"/>
          </a:p>
          <a:p>
            <a:pPr lvl="1"/>
            <a:r>
              <a:rPr lang="it-IT" dirty="0" smtClean="0"/>
              <a:t>qualità e sicurezza di materie prime</a:t>
            </a:r>
          </a:p>
          <a:p>
            <a:pPr lvl="1"/>
            <a:r>
              <a:rPr lang="it-IT" dirty="0" smtClean="0"/>
              <a:t>processi e prodotti finiti </a:t>
            </a:r>
          </a:p>
          <a:p>
            <a:pPr lvl="1"/>
            <a:r>
              <a:rPr lang="it-IT" dirty="0" smtClean="0"/>
              <a:t>macchine e impianti industriali</a:t>
            </a:r>
          </a:p>
          <a:p>
            <a:pPr lvl="1"/>
            <a:r>
              <a:rPr lang="it-IT" dirty="0" smtClean="0"/>
              <a:t>aspetti salutistici</a:t>
            </a:r>
          </a:p>
          <a:p>
            <a:pPr lvl="1"/>
            <a:r>
              <a:rPr lang="it-IT" dirty="0" smtClean="0"/>
              <a:t>alimenti funzionali e valorizzazione dei prodotti tipici </a:t>
            </a:r>
          </a:p>
        </p:txBody>
      </p:sp>
      <p:pic>
        <p:nvPicPr>
          <p:cNvPr id="854020" name="Picture 4"/>
          <p:cNvPicPr>
            <a:picLocks noChangeAspect="1" noChangeArrowheads="1"/>
          </p:cNvPicPr>
          <p:nvPr/>
        </p:nvPicPr>
        <p:blipFill>
          <a:blip r:embed="rId3" cstate="print"/>
          <a:srcRect/>
          <a:stretch>
            <a:fillRect/>
          </a:stretch>
        </p:blipFill>
        <p:spPr bwMode="auto">
          <a:xfrm>
            <a:off x="5003800" y="5876925"/>
            <a:ext cx="3994150" cy="433388"/>
          </a:xfrm>
          <a:prstGeom prst="rect">
            <a:avLst/>
          </a:prstGeom>
          <a:noFill/>
          <a:ln w="9525" algn="ctr">
            <a:noFill/>
            <a:miter lim="800000"/>
            <a:headEnd/>
            <a:tailEnd/>
          </a:ln>
          <a:effectLst/>
        </p:spPr>
      </p:pic>
      <p:sp>
        <p:nvSpPr>
          <p:cNvPr id="854022" name="Rectangle 6"/>
          <p:cNvSpPr>
            <a:spLocks noChangeArrowheads="1"/>
          </p:cNvSpPr>
          <p:nvPr/>
        </p:nvSpPr>
        <p:spPr bwMode="auto">
          <a:xfrm>
            <a:off x="274638" y="3148013"/>
            <a:ext cx="6559550" cy="2230437"/>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3A83F86C-7DF8-4DD8-8FB2-7A18642E6D38}" type="slidenum">
              <a:rPr lang="it-IT"/>
              <a:pPr/>
              <a:t>26</a:t>
            </a:fld>
            <a:endParaRPr lang="it-IT"/>
          </a:p>
        </p:txBody>
      </p:sp>
      <p:sp>
        <p:nvSpPr>
          <p:cNvPr id="984066"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9F99DB63-ECCB-4E38-A142-F1EFA33413FA}" type="slidenum">
              <a:rPr lang="it-IT" sz="1200">
                <a:latin typeface="Tahoma" pitchFamily="34" charset="0"/>
                <a:cs typeface="Tahoma" pitchFamily="34" charset="0"/>
              </a:rPr>
              <a:pPr algn="r"/>
              <a:t>26</a:t>
            </a:fld>
            <a:endParaRPr lang="it-IT" sz="1200">
              <a:latin typeface="Tahoma" pitchFamily="34" charset="0"/>
              <a:cs typeface="Tahoma" pitchFamily="34" charset="0"/>
            </a:endParaRPr>
          </a:p>
        </p:txBody>
      </p:sp>
      <p:sp>
        <p:nvSpPr>
          <p:cNvPr id="984067" name="Rectangle 2"/>
          <p:cNvSpPr>
            <a:spLocks noGrp="1" noChangeArrowheads="1"/>
          </p:cNvSpPr>
          <p:nvPr>
            <p:ph type="title" idx="4294967295"/>
          </p:nvPr>
        </p:nvSpPr>
        <p:spPr/>
        <p:txBody>
          <a:bodyPr/>
          <a:lstStyle/>
          <a:p>
            <a:pPr eaLnBrk="1" hangingPunct="1"/>
            <a:r>
              <a:rPr lang="it-IT" smtClean="0"/>
              <a:t>COMPETENZE</a:t>
            </a:r>
            <a:br>
              <a:rPr lang="it-IT" smtClean="0"/>
            </a:br>
            <a:r>
              <a:rPr lang="it-IT" smtClean="0"/>
              <a:t>PIATTAFORMA AGROALIMENTARE</a:t>
            </a:r>
          </a:p>
        </p:txBody>
      </p:sp>
      <p:graphicFrame>
        <p:nvGraphicFramePr>
          <p:cNvPr id="984122" name="Group 58"/>
          <p:cNvGraphicFramePr>
            <a:graphicFrameLocks noGrp="1"/>
          </p:cNvGraphicFramePr>
          <p:nvPr/>
        </p:nvGraphicFramePr>
        <p:xfrm>
          <a:off x="250825" y="1001713"/>
          <a:ext cx="8580438" cy="4816480"/>
        </p:xfrm>
        <a:graphic>
          <a:graphicData uri="http://schemas.openxmlformats.org/drawingml/2006/table">
            <a:tbl>
              <a:tblPr/>
              <a:tblGrid>
                <a:gridCol w="8580438"/>
              </a:tblGrid>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Macchine e impianti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Ottimizzazione e innovazione di processo/prodotto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4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Tracciabilità molecolare e sistemi per la rintracciabilità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Packaging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Microorganismi di interesse agroalimentare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Qualità e tipicità degli alimenti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Nuovi metodi per la qualità e sicurezza degli alimenti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4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Alimenti funzionali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Qualità delle materie prime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r h="481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Arial" pitchFamily="34" charset="0"/>
                        </a:rPr>
                        <a:t>Valorizzazione dei sottoprodotti dell'industria agoalimentare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33"/>
                    </a:solidFill>
                  </a:tcPr>
                </a:tc>
              </a:tr>
            </a:tbl>
          </a:graphicData>
        </a:graphic>
      </p:graphicFrame>
      <p:pic>
        <p:nvPicPr>
          <p:cNvPr id="984123" name="Picture 59"/>
          <p:cNvPicPr>
            <a:picLocks noChangeAspect="1" noChangeArrowheads="1"/>
          </p:cNvPicPr>
          <p:nvPr/>
        </p:nvPicPr>
        <p:blipFill>
          <a:blip r:embed="rId3" cstate="print"/>
          <a:srcRect/>
          <a:stretch>
            <a:fillRect/>
          </a:stretch>
        </p:blipFill>
        <p:spPr bwMode="auto">
          <a:xfrm>
            <a:off x="5003800" y="5876925"/>
            <a:ext cx="3994150" cy="433388"/>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9E9433D2-A2B6-4CF8-8721-F45FAC277230}" type="slidenum">
              <a:rPr lang="it-IT"/>
              <a:pPr/>
              <a:t>27</a:t>
            </a:fld>
            <a:endParaRPr lang="it-IT"/>
          </a:p>
        </p:txBody>
      </p:sp>
      <p:sp>
        <p:nvSpPr>
          <p:cNvPr id="959490"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BCECD3CB-3A0E-4FCB-811A-F5ADB44FA901}" type="slidenum">
              <a:rPr lang="it-IT" sz="1200">
                <a:latin typeface="Tahoma" pitchFamily="34" charset="0"/>
                <a:cs typeface="Tahoma" pitchFamily="34" charset="0"/>
              </a:rPr>
              <a:pPr algn="r"/>
              <a:t>27</a:t>
            </a:fld>
            <a:endParaRPr lang="it-IT" sz="1200">
              <a:latin typeface="Tahoma" pitchFamily="34" charset="0"/>
              <a:cs typeface="Tahoma" pitchFamily="34" charset="0"/>
            </a:endParaRPr>
          </a:p>
        </p:txBody>
      </p:sp>
      <p:sp>
        <p:nvSpPr>
          <p:cNvPr id="959491" name="Rectangle 2"/>
          <p:cNvSpPr>
            <a:spLocks noGrp="1" noChangeArrowheads="1"/>
          </p:cNvSpPr>
          <p:nvPr>
            <p:ph type="title" idx="4294967295"/>
          </p:nvPr>
        </p:nvSpPr>
        <p:spPr>
          <a:xfrm>
            <a:off x="2511425" y="104775"/>
            <a:ext cx="6410325" cy="576263"/>
          </a:xfrm>
        </p:spPr>
        <p:txBody>
          <a:bodyPr/>
          <a:lstStyle/>
          <a:p>
            <a:pPr eaLnBrk="1" hangingPunct="1"/>
            <a:r>
              <a:rPr lang="it-IT" smtClean="0"/>
              <a:t>Piattaforma Agroalimentare </a:t>
            </a:r>
          </a:p>
        </p:txBody>
      </p:sp>
      <p:graphicFrame>
        <p:nvGraphicFramePr>
          <p:cNvPr id="959492" name="Group 4"/>
          <p:cNvGraphicFramePr>
            <a:graphicFrameLocks noGrp="1"/>
          </p:cNvGraphicFramePr>
          <p:nvPr>
            <p:ph idx="4294967295"/>
          </p:nvPr>
        </p:nvGraphicFramePr>
        <p:xfrm>
          <a:off x="1976997" y="832411"/>
          <a:ext cx="5526088" cy="2121666"/>
        </p:xfrm>
        <a:graphic>
          <a:graphicData uri="http://schemas.openxmlformats.org/drawingml/2006/table">
            <a:tbl>
              <a:tblPr/>
              <a:tblGrid>
                <a:gridCol w="2557463"/>
                <a:gridCol w="2968625"/>
              </a:tblGrid>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pPr>
                      <a:r>
                        <a:rPr kumimoji="0" lang="it-IT" sz="1200" b="0" i="0" u="none" strike="noStrike" cap="none" normalizeH="0" baseline="0" smtClean="0">
                          <a:ln>
                            <a:noFill/>
                          </a:ln>
                          <a:solidFill>
                            <a:schemeClr val="tx1"/>
                          </a:solidFill>
                          <a:effectLst/>
                          <a:latin typeface="Arial" pitchFamily="34" charset="0"/>
                          <a:cs typeface="Arial" pitchFamily="34" charset="0"/>
                        </a:rPr>
                        <a:t>CIRI    Agroalimentare</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      (Forlì-Cesena)</a:t>
                      </a:r>
                      <a:endParaRPr kumimoji="0" lang="it-IT" sz="1200" b="0" i="0" u="none" strike="noStrike" cap="none" normalizeH="0" baseline="0" smtClean="0">
                        <a:ln>
                          <a:noFill/>
                        </a:ln>
                        <a:solidFill>
                          <a:schemeClr val="tx1"/>
                        </a:solidFill>
                        <a:effectLst/>
                        <a:latin typeface="Arial" pitchFamily="34" charset="0"/>
                        <a:cs typeface="Tahoma" pitchFamily="34" charset="0"/>
                      </a:endParaRP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BIOGEST. SITEIA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UNIMORE</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SITEIA. PARMA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UNIPR</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CIPACK</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UNIPR</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C.I.M.</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UNIPR</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CRPA LAB </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CRPA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9526" name="Text Box 39"/>
          <p:cNvSpPr txBox="1">
            <a:spLocks noChangeArrowheads="1"/>
          </p:cNvSpPr>
          <p:nvPr/>
        </p:nvSpPr>
        <p:spPr bwMode="auto">
          <a:xfrm>
            <a:off x="0" y="5392738"/>
            <a:ext cx="6157913" cy="1465262"/>
          </a:xfrm>
          <a:prstGeom prst="rect">
            <a:avLst/>
          </a:prstGeom>
          <a:solidFill>
            <a:schemeClr val="bg1"/>
          </a:solidFill>
          <a:ln w="9525" algn="ctr">
            <a:noFill/>
            <a:miter lim="800000"/>
            <a:headEnd/>
            <a:tailEnd/>
          </a:ln>
        </p:spPr>
        <p:txBody>
          <a:bodyPr wrap="none" lIns="90000" tIns="46800" rIns="90000" bIns="46800">
            <a:spAutoFit/>
          </a:bodyPr>
          <a:lstStyle/>
          <a:p>
            <a:pPr algn="l"/>
            <a:r>
              <a:rPr lang="it-IT" dirty="0">
                <a:latin typeface="Tahoma" pitchFamily="34" charset="0"/>
              </a:rPr>
              <a:t>Referente scientifico : Prof. Roberto </a:t>
            </a:r>
            <a:r>
              <a:rPr lang="it-IT" dirty="0" err="1">
                <a:latin typeface="Tahoma" pitchFamily="34" charset="0"/>
              </a:rPr>
              <a:t>Massini</a:t>
            </a:r>
            <a:endParaRPr lang="it-IT" dirty="0">
              <a:latin typeface="Tahoma" pitchFamily="34" charset="0"/>
            </a:endParaRPr>
          </a:p>
          <a:p>
            <a:pPr algn="l"/>
            <a:endParaRPr lang="it-IT" dirty="0">
              <a:latin typeface="Tahoma" pitchFamily="34" charset="0"/>
            </a:endParaRPr>
          </a:p>
          <a:p>
            <a:pPr algn="l"/>
            <a:r>
              <a:rPr lang="it-IT" dirty="0">
                <a:solidFill>
                  <a:schemeClr val="bg2"/>
                </a:solidFill>
                <a:latin typeface="Tahoma" pitchFamily="34" charset="0"/>
              </a:rPr>
              <a:t>Direttore Tecnico ASTER  </a:t>
            </a:r>
          </a:p>
          <a:p>
            <a:pPr algn="l"/>
            <a:r>
              <a:rPr lang="it-IT" dirty="0">
                <a:solidFill>
                  <a:schemeClr val="bg2"/>
                </a:solidFill>
                <a:latin typeface="Tahoma" pitchFamily="34" charset="0"/>
              </a:rPr>
              <a:t>Segretario Operativo Piattaforma : Dr. Enzo Bertoldi</a:t>
            </a:r>
          </a:p>
          <a:p>
            <a:pPr algn="l"/>
            <a:r>
              <a:rPr lang="it-IT" dirty="0">
                <a:solidFill>
                  <a:schemeClr val="bg2"/>
                </a:solidFill>
                <a:latin typeface="Tahoma" pitchFamily="34" charset="0"/>
              </a:rPr>
              <a:t>	  </a:t>
            </a:r>
          </a:p>
        </p:txBody>
      </p:sp>
      <p:pic>
        <p:nvPicPr>
          <p:cNvPr id="959527" name="Picture 40">
            <a:hlinkClick r:id="" action="ppaction://noaction"/>
          </p:cNvPr>
          <p:cNvPicPr>
            <a:picLocks noChangeAspect="1" noChangeArrowheads="1"/>
          </p:cNvPicPr>
          <p:nvPr/>
        </p:nvPicPr>
        <p:blipFill>
          <a:blip r:embed="rId3" cstate="print"/>
          <a:srcRect/>
          <a:stretch>
            <a:fillRect/>
          </a:stretch>
        </p:blipFill>
        <p:spPr bwMode="auto">
          <a:xfrm>
            <a:off x="5541963" y="5427663"/>
            <a:ext cx="3387725" cy="450850"/>
          </a:xfrm>
          <a:prstGeom prst="rect">
            <a:avLst/>
          </a:prstGeom>
          <a:noFill/>
          <a:ln w="9525" algn="ctr">
            <a:noFill/>
            <a:miter lim="800000"/>
            <a:headEnd/>
            <a:tailEnd/>
          </a:ln>
        </p:spPr>
      </p:pic>
      <p:graphicFrame>
        <p:nvGraphicFramePr>
          <p:cNvPr id="959583" name="Group 95"/>
          <p:cNvGraphicFramePr>
            <a:graphicFrameLocks noGrp="1"/>
          </p:cNvGraphicFramePr>
          <p:nvPr/>
        </p:nvGraphicFramePr>
        <p:xfrm>
          <a:off x="1807135" y="3042211"/>
          <a:ext cx="5865813" cy="2085154"/>
        </p:xfrm>
        <a:graphic>
          <a:graphicData uri="http://schemas.openxmlformats.org/drawingml/2006/table">
            <a:tbl>
              <a:tblPr/>
              <a:tblGrid>
                <a:gridCol w="2557463"/>
                <a:gridCol w="1643062"/>
                <a:gridCol w="1665288"/>
              </a:tblGrid>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 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5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REGARD di Mignani Silvano &amp; C</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0,5 - 1</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GRANAROLO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OROGEL Soc. Coop.</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FC</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CONSERVE ITALIA Soc. Coop.</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BARILLA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PARMALAT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F7812722-65E1-405A-BDBA-82583CE14000}" type="slidenum">
              <a:rPr lang="it-IT"/>
              <a:pPr/>
              <a:t>28</a:t>
            </a:fld>
            <a:endParaRPr lang="it-IT"/>
          </a:p>
        </p:txBody>
      </p:sp>
      <p:sp>
        <p:nvSpPr>
          <p:cNvPr id="860162" name="Rectangle 2"/>
          <p:cNvSpPr>
            <a:spLocks noGrp="1" noChangeArrowheads="1"/>
          </p:cNvSpPr>
          <p:nvPr>
            <p:ph type="title"/>
          </p:nvPr>
        </p:nvSpPr>
        <p:spPr/>
        <p:txBody>
          <a:bodyPr/>
          <a:lstStyle/>
          <a:p>
            <a:r>
              <a:rPr lang="it-IT" smtClean="0"/>
              <a:t>PIATTAFORMA  COSTRUZIONI</a:t>
            </a:r>
          </a:p>
        </p:txBody>
      </p:sp>
      <p:sp>
        <p:nvSpPr>
          <p:cNvPr id="860163" name="Rectangle 3"/>
          <p:cNvSpPr>
            <a:spLocks noGrp="1" noChangeArrowheads="1"/>
          </p:cNvSpPr>
          <p:nvPr>
            <p:ph type="body" idx="1"/>
          </p:nvPr>
        </p:nvSpPr>
        <p:spPr/>
        <p:txBody>
          <a:bodyPr/>
          <a:lstStyle/>
          <a:p>
            <a:r>
              <a:rPr lang="it-IT" dirty="0" smtClean="0"/>
              <a:t>La Piattaforma Costruzioni si occupa della ricerca industriale e dell'innovazione per l'</a:t>
            </a:r>
            <a:r>
              <a:rPr lang="it-IT" b="1" dirty="0" smtClean="0"/>
              <a:t>intero settore delle costruzioni</a:t>
            </a:r>
            <a:r>
              <a:rPr lang="it-IT" dirty="0" smtClean="0"/>
              <a:t>, soprattutto in un'ottica di risparmio energetico, di alte prestazioni e di sostenibilità ambientale, </a:t>
            </a:r>
          </a:p>
          <a:p>
            <a:pPr lvl="1"/>
            <a:r>
              <a:rPr lang="it-IT" dirty="0" smtClean="0"/>
              <a:t>per le nuove costruzioni </a:t>
            </a:r>
          </a:p>
          <a:p>
            <a:pPr lvl="1"/>
            <a:r>
              <a:rPr lang="it-IT" dirty="0" smtClean="0"/>
              <a:t>per il recupero del patrimonio edilizio</a:t>
            </a:r>
            <a:endParaRPr lang="it-IT" b="1" dirty="0" smtClean="0"/>
          </a:p>
          <a:p>
            <a:endParaRPr lang="it-IT" b="1" dirty="0" smtClean="0"/>
          </a:p>
          <a:p>
            <a:pPr>
              <a:buNone/>
            </a:pPr>
            <a:r>
              <a:rPr lang="it-IT" b="1" dirty="0" smtClean="0"/>
              <a:t>Ambiti di intervento</a:t>
            </a:r>
            <a:endParaRPr lang="it-IT" dirty="0" smtClean="0"/>
          </a:p>
          <a:p>
            <a:r>
              <a:rPr lang="it-IT" dirty="0" smtClean="0"/>
              <a:t>Nuova edilizia, sia per la progettazione che per l'inserimento urbano;</a:t>
            </a:r>
          </a:p>
          <a:p>
            <a:r>
              <a:rPr lang="it-IT" dirty="0" smtClean="0"/>
              <a:t> materiali, componenti, impianti e processi delle costruzioni; </a:t>
            </a:r>
          </a:p>
          <a:p>
            <a:r>
              <a:rPr lang="it-IT" dirty="0" smtClean="0"/>
              <a:t>gestione, manutenzione e ristrutturazione del patrimonio edilizio costruito e del bene culturale; </a:t>
            </a:r>
          </a:p>
          <a:p>
            <a:r>
              <a:rPr lang="it-IT" dirty="0" smtClean="0"/>
              <a:t>progettazione museale e </a:t>
            </a:r>
            <a:r>
              <a:rPr lang="it-IT" i="1" dirty="0" err="1" smtClean="0"/>
              <a:t>exhibition</a:t>
            </a:r>
            <a:r>
              <a:rPr lang="it-IT" i="1" dirty="0" smtClean="0"/>
              <a:t> design</a:t>
            </a:r>
            <a:r>
              <a:rPr lang="it-IT" dirty="0" smtClean="0"/>
              <a:t>; </a:t>
            </a:r>
          </a:p>
          <a:p>
            <a:r>
              <a:rPr lang="it-IT" dirty="0" smtClean="0"/>
              <a:t>restauro e manutenzione del bene storico e artistico, nonché della sua valorizzazione economica.</a:t>
            </a:r>
          </a:p>
        </p:txBody>
      </p:sp>
      <p:pic>
        <p:nvPicPr>
          <p:cNvPr id="860164" name="Picture 4"/>
          <p:cNvPicPr>
            <a:picLocks noChangeAspect="1" noChangeArrowheads="1"/>
          </p:cNvPicPr>
          <p:nvPr/>
        </p:nvPicPr>
        <p:blipFill>
          <a:blip r:embed="rId3" cstate="print"/>
          <a:srcRect/>
          <a:stretch>
            <a:fillRect/>
          </a:stretch>
        </p:blipFill>
        <p:spPr bwMode="auto">
          <a:xfrm>
            <a:off x="5003800" y="5876925"/>
            <a:ext cx="4032250" cy="441325"/>
          </a:xfrm>
          <a:prstGeom prst="rect">
            <a:avLst/>
          </a:prstGeom>
          <a:noFill/>
          <a:ln w="9525" algn="ctr">
            <a:noFill/>
            <a:miter lim="800000"/>
            <a:headEnd/>
            <a:tailEnd/>
          </a:ln>
          <a:effectLst/>
        </p:spPr>
      </p:pic>
      <p:sp>
        <p:nvSpPr>
          <p:cNvPr id="860166" name="Rectangle 6"/>
          <p:cNvSpPr>
            <a:spLocks noChangeArrowheads="1"/>
          </p:cNvSpPr>
          <p:nvPr/>
        </p:nvSpPr>
        <p:spPr bwMode="auto">
          <a:xfrm>
            <a:off x="212725" y="2963863"/>
            <a:ext cx="8561388" cy="2865437"/>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sldNum" sz="quarter" idx="10"/>
          </p:nvPr>
        </p:nvSpPr>
        <p:spPr>
          <a:ln/>
        </p:spPr>
        <p:txBody>
          <a:bodyPr/>
          <a:lstStyle/>
          <a:p>
            <a:fld id="{2C8D41FB-278D-4954-84A5-B3390C6F699D}" type="slidenum">
              <a:rPr lang="it-IT"/>
              <a:pPr/>
              <a:t>29</a:t>
            </a:fld>
            <a:endParaRPr lang="it-IT"/>
          </a:p>
        </p:txBody>
      </p:sp>
      <p:sp>
        <p:nvSpPr>
          <p:cNvPr id="988162" name="Segnaposto numero diapositiva 4"/>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EED35B01-B738-4B98-9EF4-04DE5E76F789}" type="slidenum">
              <a:rPr lang="it-IT" sz="1200">
                <a:latin typeface="Tahoma" pitchFamily="34" charset="0"/>
                <a:cs typeface="Tahoma" pitchFamily="34" charset="0"/>
              </a:rPr>
              <a:pPr algn="r"/>
              <a:t>29</a:t>
            </a:fld>
            <a:endParaRPr lang="it-IT" sz="1200">
              <a:latin typeface="Tahoma" pitchFamily="34" charset="0"/>
              <a:cs typeface="Tahoma" pitchFamily="34" charset="0"/>
            </a:endParaRPr>
          </a:p>
        </p:txBody>
      </p:sp>
      <p:sp>
        <p:nvSpPr>
          <p:cNvPr id="988163" name="Rectangle 2"/>
          <p:cNvSpPr>
            <a:spLocks noGrp="1" noChangeArrowheads="1"/>
          </p:cNvSpPr>
          <p:nvPr>
            <p:ph type="title" idx="4294967295"/>
          </p:nvPr>
        </p:nvSpPr>
        <p:spPr/>
        <p:txBody>
          <a:bodyPr/>
          <a:lstStyle/>
          <a:p>
            <a:pPr eaLnBrk="1" hangingPunct="1"/>
            <a:r>
              <a:rPr lang="it-IT" smtClean="0"/>
              <a:t>COMPETENZE</a:t>
            </a:r>
            <a:br>
              <a:rPr lang="it-IT" smtClean="0"/>
            </a:br>
            <a:r>
              <a:rPr lang="it-IT" smtClean="0"/>
              <a:t>PIATTAFORMA COSTRUZIONI</a:t>
            </a:r>
          </a:p>
        </p:txBody>
      </p:sp>
      <p:graphicFrame>
        <p:nvGraphicFramePr>
          <p:cNvPr id="572419" name="Group 3"/>
          <p:cNvGraphicFramePr>
            <a:graphicFrameLocks noGrp="1"/>
          </p:cNvGraphicFramePr>
          <p:nvPr>
            <p:ph sz="half" idx="4294967295"/>
          </p:nvPr>
        </p:nvGraphicFramePr>
        <p:xfrm>
          <a:off x="250825" y="692150"/>
          <a:ext cx="4244975" cy="4572004"/>
        </p:xfrm>
        <a:graphic>
          <a:graphicData uri="http://schemas.openxmlformats.org/drawingml/2006/table">
            <a:tbl>
              <a:tblPr/>
              <a:tblGrid>
                <a:gridCol w="415925"/>
                <a:gridCol w="3829050"/>
              </a:tblGrid>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72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540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4714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988244" name="Group 84"/>
          <p:cNvGraphicFramePr>
            <a:graphicFrameLocks noGrp="1"/>
          </p:cNvGraphicFramePr>
          <p:nvPr>
            <p:ph sz="half" idx="4294967295"/>
          </p:nvPr>
        </p:nvGraphicFramePr>
        <p:xfrm>
          <a:off x="195263" y="950913"/>
          <a:ext cx="8231187" cy="4827590"/>
        </p:xfrm>
        <a:graphic>
          <a:graphicData uri="http://schemas.openxmlformats.org/drawingml/2006/table">
            <a:tbl>
              <a:tblPr/>
              <a:tblGrid>
                <a:gridCol w="8231187"/>
              </a:tblGrid>
              <a:tr h="5048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Materiali e componenti per edilizia ad elevate prestazioni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Nuova edilizia ad elevate prestazioni (strutturale)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Materiali ceramici funzionalizzati e/o ridotto impatto ambientale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1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Recupero del costruito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64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Restauro e valorizzazione dei beni culturali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6508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Monitoraggio e valorizzazione di aree a rischio/interesse archeologico e  paleontologico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Progettazione museale ed exibition design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649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Diagnostica e conservazione (Diagnosi, Monitoraggio, Valorizzazione, Fruizione)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Materiali e componenti per le fonti rinnovabili solari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r>
            </a:tbl>
          </a:graphicData>
        </a:graphic>
      </p:graphicFrame>
      <p:pic>
        <p:nvPicPr>
          <p:cNvPr id="988245" name="Picture 85"/>
          <p:cNvPicPr>
            <a:picLocks noChangeAspect="1" noChangeArrowheads="1"/>
          </p:cNvPicPr>
          <p:nvPr/>
        </p:nvPicPr>
        <p:blipFill>
          <a:blip r:embed="rId3" cstate="print"/>
          <a:srcRect/>
          <a:stretch>
            <a:fillRect/>
          </a:stretch>
        </p:blipFill>
        <p:spPr bwMode="auto">
          <a:xfrm>
            <a:off x="5003800" y="5876925"/>
            <a:ext cx="4032250" cy="44132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214313" y="188640"/>
            <a:ext cx="8713787" cy="445205"/>
          </a:xfrm>
        </p:spPr>
        <p:txBody>
          <a:bodyPr/>
          <a:lstStyle/>
          <a:p>
            <a:pPr algn="r"/>
            <a:r>
              <a:rPr lang="it-IT" dirty="0" smtClean="0"/>
              <a:t>ASTER</a:t>
            </a:r>
          </a:p>
        </p:txBody>
      </p:sp>
      <p:sp>
        <p:nvSpPr>
          <p:cNvPr id="16387" name="Segnaposto contenuto 2"/>
          <p:cNvSpPr>
            <a:spLocks noGrp="1"/>
          </p:cNvSpPr>
          <p:nvPr>
            <p:ph idx="1"/>
          </p:nvPr>
        </p:nvSpPr>
        <p:spPr>
          <a:xfrm>
            <a:off x="250825" y="1484785"/>
            <a:ext cx="5041255" cy="4669954"/>
          </a:xfrm>
        </p:spPr>
        <p:txBody>
          <a:bodyPr/>
          <a:lstStyle/>
          <a:p>
            <a:r>
              <a:rPr lang="it-IT" b="1" dirty="0" smtClean="0">
                <a:solidFill>
                  <a:srgbClr val="C00000"/>
                </a:solidFill>
              </a:rPr>
              <a:t>A</a:t>
            </a:r>
            <a:r>
              <a:rPr lang="it-IT" b="1" dirty="0" smtClean="0">
                <a:solidFill>
                  <a:schemeClr val="tx1">
                    <a:lumMod val="65000"/>
                    <a:lumOff val="35000"/>
                  </a:schemeClr>
                </a:solidFill>
              </a:rPr>
              <a:t>STER</a:t>
            </a:r>
            <a:r>
              <a:rPr lang="it-IT" dirty="0" smtClean="0"/>
              <a:t> è la società regionale che, dal 1985, </a:t>
            </a:r>
            <a:r>
              <a:rPr lang="it-IT" b="1" dirty="0" smtClean="0"/>
              <a:t>promuove e supporta:</a:t>
            </a:r>
          </a:p>
          <a:p>
            <a:pPr marL="355600" indent="-355600">
              <a:buFont typeface="Wingdings" pitchFamily="2" charset="2"/>
              <a:buChar char="§"/>
            </a:pPr>
            <a:r>
              <a:rPr lang="it-IT" sz="2200" dirty="0" smtClean="0"/>
              <a:t>l’</a:t>
            </a:r>
            <a:r>
              <a:rPr lang="it-IT" sz="2200" b="1" dirty="0" smtClean="0"/>
              <a:t>innovazione del sistema produttivo regionale</a:t>
            </a:r>
          </a:p>
          <a:p>
            <a:pPr marL="355600" indent="-355600">
              <a:buFont typeface="Wingdings" pitchFamily="2" charset="2"/>
              <a:buChar char="§"/>
            </a:pPr>
            <a:r>
              <a:rPr lang="it-IT" sz="2200" dirty="0" smtClean="0"/>
              <a:t>lo </a:t>
            </a:r>
            <a:r>
              <a:rPr lang="it-IT" sz="2200" b="1" dirty="0" smtClean="0"/>
              <a:t>sviluppo di strutture e servizi per la ricerca industriale e strategica</a:t>
            </a:r>
          </a:p>
          <a:p>
            <a:pPr marL="355600" indent="-355600">
              <a:buFont typeface="Wingdings" pitchFamily="2" charset="2"/>
              <a:buChar char="§"/>
            </a:pPr>
            <a:r>
              <a:rPr lang="it-IT" sz="2200" dirty="0" smtClean="0"/>
              <a:t>la </a:t>
            </a:r>
            <a:r>
              <a:rPr lang="it-IT" sz="2200" b="1" dirty="0" smtClean="0"/>
              <a:t>collaborazione tra ricerca e impresa</a:t>
            </a:r>
          </a:p>
          <a:p>
            <a:pPr marL="355600" indent="-355600">
              <a:buFont typeface="Wingdings" pitchFamily="2" charset="2"/>
              <a:buChar char="§"/>
            </a:pPr>
            <a:r>
              <a:rPr lang="it-IT" sz="2200" dirty="0" smtClean="0"/>
              <a:t>la </a:t>
            </a:r>
            <a:r>
              <a:rPr lang="it-IT" sz="2200" b="1" dirty="0" smtClean="0"/>
              <a:t>valorizzazione del capitale umano</a:t>
            </a:r>
            <a:r>
              <a:rPr lang="it-IT" sz="2200" dirty="0" smtClean="0"/>
              <a:t> impegnato negli ambiti R&amp;D e Trasferimento di Conoscenza</a:t>
            </a:r>
          </a:p>
        </p:txBody>
      </p:sp>
      <p:sp>
        <p:nvSpPr>
          <p:cNvPr id="16388" name="Segnaposto numero diapositiva 3"/>
          <p:cNvSpPr>
            <a:spLocks noGrp="1"/>
          </p:cNvSpPr>
          <p:nvPr>
            <p:ph type="sldNum" sz="quarter" idx="10"/>
          </p:nvPr>
        </p:nvSpPr>
        <p:spPr>
          <a:noFill/>
        </p:spPr>
        <p:txBody>
          <a:bodyPr/>
          <a:lstStyle/>
          <a:p>
            <a:pPr fontAlgn="base">
              <a:spcBef>
                <a:spcPct val="0"/>
              </a:spcBef>
              <a:spcAft>
                <a:spcPct val="0"/>
              </a:spcAft>
            </a:pPr>
            <a:endParaRPr lang="it-IT"/>
          </a:p>
          <a:p>
            <a:pPr fontAlgn="base">
              <a:spcBef>
                <a:spcPct val="0"/>
              </a:spcBef>
              <a:spcAft>
                <a:spcPct val="0"/>
              </a:spcAft>
            </a:pPr>
            <a:fld id="{F1F255A5-E05C-4E73-A179-BCAC2D89B342}" type="slidenum">
              <a:rPr lang="it-IT">
                <a:solidFill>
                  <a:srgbClr val="CC0000"/>
                </a:solidFill>
              </a:rPr>
              <a:pPr fontAlgn="base">
                <a:spcBef>
                  <a:spcPct val="0"/>
                </a:spcBef>
                <a:spcAft>
                  <a:spcPct val="0"/>
                </a:spcAft>
              </a:pPr>
              <a:t>3</a:t>
            </a:fld>
            <a:endParaRPr lang="it-IT">
              <a:solidFill>
                <a:srgbClr val="CC0000"/>
              </a:solidFill>
            </a:endParaRPr>
          </a:p>
        </p:txBody>
      </p:sp>
      <p:graphicFrame>
        <p:nvGraphicFramePr>
          <p:cNvPr id="6" name="Diagramma 5"/>
          <p:cNvGraphicFramePr/>
          <p:nvPr/>
        </p:nvGraphicFramePr>
        <p:xfrm>
          <a:off x="4716016" y="1484784"/>
          <a:ext cx="468052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reccia in giù 7"/>
          <p:cNvSpPr/>
          <p:nvPr/>
        </p:nvSpPr>
        <p:spPr>
          <a:xfrm>
            <a:off x="6372200" y="4581128"/>
            <a:ext cx="1368152" cy="93610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pic>
        <p:nvPicPr>
          <p:cNvPr id="3075" name="Picture 3" descr="\\Asterone\COMUNICAZIONE\LOGHI\ASTER_LOGOS\ASTER_NEW\ASTER-SENZA-SCRITTA-09 web.jpg"/>
          <p:cNvPicPr>
            <a:picLocks noChangeAspect="1" noChangeArrowheads="1"/>
          </p:cNvPicPr>
          <p:nvPr/>
        </p:nvPicPr>
        <p:blipFill>
          <a:blip r:embed="rId7" cstate="print"/>
          <a:srcRect/>
          <a:stretch>
            <a:fillRect/>
          </a:stretch>
        </p:blipFill>
        <p:spPr bwMode="auto">
          <a:xfrm>
            <a:off x="5744666" y="5733256"/>
            <a:ext cx="2643758" cy="457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additive="base">
                                        <p:cTn id="15" dur="500" fill="hold"/>
                                        <p:tgtEl>
                                          <p:spTgt spid="3075"/>
                                        </p:tgtEl>
                                        <p:attrNameLst>
                                          <p:attrName>ppt_x</p:attrName>
                                        </p:attrNameLst>
                                      </p:cBhvr>
                                      <p:tavLst>
                                        <p:tav tm="0">
                                          <p:val>
                                            <p:strVal val="#ppt_x"/>
                                          </p:val>
                                        </p:tav>
                                        <p:tav tm="100000">
                                          <p:val>
                                            <p:strVal val="#ppt_x"/>
                                          </p:val>
                                        </p:tav>
                                      </p:tavLst>
                                    </p:anim>
                                    <p:anim calcmode="lin" valueType="num">
                                      <p:cBhvr additive="base">
                                        <p:cTn id="1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sldNum" sz="quarter" idx="10"/>
          </p:nvPr>
        </p:nvSpPr>
        <p:spPr>
          <a:ln/>
        </p:spPr>
        <p:txBody>
          <a:bodyPr/>
          <a:lstStyle/>
          <a:p>
            <a:fld id="{7612A84C-714E-4C5C-B586-68A4676B34CB}" type="slidenum">
              <a:rPr lang="it-IT"/>
              <a:pPr/>
              <a:t>30</a:t>
            </a:fld>
            <a:endParaRPr lang="it-IT" dirty="0"/>
          </a:p>
        </p:txBody>
      </p:sp>
      <p:sp>
        <p:nvSpPr>
          <p:cNvPr id="961538"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ECCE5174-12DE-4250-8E4C-4CAACDC5B7DD}" type="slidenum">
              <a:rPr lang="it-IT" sz="1200">
                <a:latin typeface="Tahoma" pitchFamily="34" charset="0"/>
                <a:cs typeface="Tahoma" pitchFamily="34" charset="0"/>
              </a:rPr>
              <a:pPr algn="r"/>
              <a:t>30</a:t>
            </a:fld>
            <a:endParaRPr lang="it-IT" sz="1200">
              <a:latin typeface="Tahoma" pitchFamily="34" charset="0"/>
              <a:cs typeface="Tahoma" pitchFamily="34" charset="0"/>
            </a:endParaRPr>
          </a:p>
        </p:txBody>
      </p:sp>
      <p:sp>
        <p:nvSpPr>
          <p:cNvPr id="961539" name="Rectangle 2"/>
          <p:cNvSpPr>
            <a:spLocks noGrp="1" noChangeArrowheads="1"/>
          </p:cNvSpPr>
          <p:nvPr>
            <p:ph type="title" idx="4294967295"/>
          </p:nvPr>
        </p:nvSpPr>
        <p:spPr>
          <a:xfrm>
            <a:off x="2500313" y="111125"/>
            <a:ext cx="6410325" cy="576263"/>
          </a:xfrm>
        </p:spPr>
        <p:txBody>
          <a:bodyPr/>
          <a:lstStyle/>
          <a:p>
            <a:pPr eaLnBrk="1" hangingPunct="1"/>
            <a:r>
              <a:rPr lang="it-IT" smtClean="0"/>
              <a:t>Piattaforma Costruzioni  </a:t>
            </a:r>
          </a:p>
        </p:txBody>
      </p:sp>
      <p:graphicFrame>
        <p:nvGraphicFramePr>
          <p:cNvPr id="961540" name="Group 4"/>
          <p:cNvGraphicFramePr>
            <a:graphicFrameLocks noGrp="1"/>
          </p:cNvGraphicFramePr>
          <p:nvPr>
            <p:ph idx="4294967295"/>
          </p:nvPr>
        </p:nvGraphicFramePr>
        <p:xfrm>
          <a:off x="1872084" y="917296"/>
          <a:ext cx="5368925" cy="1776924"/>
        </p:xfrm>
        <a:graphic>
          <a:graphicData uri="http://schemas.openxmlformats.org/drawingml/2006/table">
            <a:tbl>
              <a:tblPr/>
              <a:tblGrid>
                <a:gridCol w="2197100"/>
                <a:gridCol w="3171825"/>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“Edilizia e costruzioni”</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EN&amp;TECH</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UNIMORE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TekneHub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UNIFE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LARCO-ICOS</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RICOS</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Centro ceramico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Consorzio Centro ceramico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1570" name="Text Box 30"/>
          <p:cNvSpPr txBox="1">
            <a:spLocks noChangeArrowheads="1"/>
          </p:cNvSpPr>
          <p:nvPr/>
        </p:nvSpPr>
        <p:spPr bwMode="auto">
          <a:xfrm>
            <a:off x="0" y="5667375"/>
            <a:ext cx="6764338" cy="1190625"/>
          </a:xfrm>
          <a:prstGeom prst="rect">
            <a:avLst/>
          </a:prstGeom>
          <a:solidFill>
            <a:schemeClr val="bg1"/>
          </a:solidFill>
          <a:ln w="9525" algn="ctr">
            <a:noFill/>
            <a:miter lim="800000"/>
            <a:headEnd/>
            <a:tailEnd/>
          </a:ln>
        </p:spPr>
        <p:txBody>
          <a:bodyPr wrap="none" lIns="90000" tIns="46800" rIns="90000" bIns="46800">
            <a:spAutoFit/>
          </a:bodyPr>
          <a:lstStyle/>
          <a:p>
            <a:pPr algn="l"/>
            <a:r>
              <a:rPr lang="it-IT">
                <a:latin typeface="Tahoma" pitchFamily="34" charset="0"/>
              </a:rPr>
              <a:t>Referente scientifico : Prof. Marcello Balzani</a:t>
            </a:r>
            <a:r>
              <a:rPr lang="it-IT"/>
              <a:t/>
            </a:r>
            <a:br>
              <a:rPr lang="it-IT"/>
            </a:br>
            <a:endParaRPr lang="it-IT"/>
          </a:p>
          <a:p>
            <a:pPr algn="l"/>
            <a:r>
              <a:rPr lang="it-IT">
                <a:solidFill>
                  <a:schemeClr val="bg2"/>
                </a:solidFill>
                <a:latin typeface="Tahoma" pitchFamily="34" charset="0"/>
              </a:rPr>
              <a:t>Direttore Tecnico ASTER  </a:t>
            </a:r>
          </a:p>
          <a:p>
            <a:pPr algn="l"/>
            <a:r>
              <a:rPr lang="it-IT">
                <a:solidFill>
                  <a:schemeClr val="bg2"/>
                </a:solidFill>
                <a:latin typeface="Tahoma" pitchFamily="34" charset="0"/>
              </a:rPr>
              <a:t>Segretario Operativo Piattaforma : Dr.ssa Teresa Bagnoli </a:t>
            </a:r>
          </a:p>
        </p:txBody>
      </p:sp>
      <p:pic>
        <p:nvPicPr>
          <p:cNvPr id="961571" name="Picture 31">
            <a:hlinkClick r:id="" action="ppaction://noaction"/>
          </p:cNvPr>
          <p:cNvPicPr>
            <a:picLocks noChangeAspect="1" noChangeArrowheads="1"/>
          </p:cNvPicPr>
          <p:nvPr/>
        </p:nvPicPr>
        <p:blipFill>
          <a:blip r:embed="rId3" cstate="print"/>
          <a:srcRect/>
          <a:stretch>
            <a:fillRect/>
          </a:stretch>
        </p:blipFill>
        <p:spPr bwMode="auto">
          <a:xfrm>
            <a:off x="5527675" y="4914900"/>
            <a:ext cx="3381375" cy="404813"/>
          </a:xfrm>
          <a:prstGeom prst="rect">
            <a:avLst/>
          </a:prstGeom>
          <a:noFill/>
          <a:ln w="9525" algn="ctr">
            <a:noFill/>
            <a:miter lim="800000"/>
            <a:headEnd/>
            <a:tailEnd/>
          </a:ln>
        </p:spPr>
      </p:pic>
      <p:graphicFrame>
        <p:nvGraphicFramePr>
          <p:cNvPr id="961572" name="Group 36"/>
          <p:cNvGraphicFramePr>
            <a:graphicFrameLocks noGrp="1"/>
          </p:cNvGraphicFramePr>
          <p:nvPr/>
        </p:nvGraphicFramePr>
        <p:xfrm>
          <a:off x="1696665" y="2955646"/>
          <a:ext cx="5719762" cy="1653925"/>
        </p:xfrm>
        <a:graphic>
          <a:graphicData uri="http://schemas.openxmlformats.org/drawingml/2006/table">
            <a:tbl>
              <a:tblPr/>
              <a:tblGrid>
                <a:gridCol w="2244725"/>
                <a:gridCol w="1593850"/>
                <a:gridCol w="1881187"/>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15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CEFLA IMOLA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Imola (BO)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FOCCHI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20-50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RN</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MARAZZI Group</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UNIECO</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RE</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1610" name="Text Box 74"/>
          <p:cNvSpPr txBox="1">
            <a:spLocks noChangeArrowheads="1"/>
          </p:cNvSpPr>
          <p:nvPr/>
        </p:nvSpPr>
        <p:spPr bwMode="auto">
          <a:xfrm>
            <a:off x="7764463" y="4545013"/>
            <a:ext cx="1379537" cy="2746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r>
              <a:rPr lang="it-IT" sz="1200" dirty="0"/>
              <a:t>*) in inserimento</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ED02BDA0-9BE6-483D-9E8A-6F77E275A272}" type="slidenum">
              <a:rPr lang="it-IT"/>
              <a:pPr/>
              <a:t>31</a:t>
            </a:fld>
            <a:endParaRPr lang="it-IT"/>
          </a:p>
        </p:txBody>
      </p:sp>
      <p:sp>
        <p:nvSpPr>
          <p:cNvPr id="866306" name="Rectangle 2"/>
          <p:cNvSpPr>
            <a:spLocks noGrp="1" noChangeArrowheads="1"/>
          </p:cNvSpPr>
          <p:nvPr>
            <p:ph type="title"/>
          </p:nvPr>
        </p:nvSpPr>
        <p:spPr/>
        <p:txBody>
          <a:bodyPr/>
          <a:lstStyle/>
          <a:p>
            <a:r>
              <a:rPr lang="it-IT" smtClean="0"/>
              <a:t>PIATTAFORMA ENERGIA &amp; AMBIENTE</a:t>
            </a:r>
          </a:p>
        </p:txBody>
      </p:sp>
      <p:sp>
        <p:nvSpPr>
          <p:cNvPr id="866307" name="Rectangle 3"/>
          <p:cNvSpPr>
            <a:spLocks noGrp="1" noChangeArrowheads="1"/>
          </p:cNvSpPr>
          <p:nvPr>
            <p:ph type="body" idx="1"/>
          </p:nvPr>
        </p:nvSpPr>
        <p:spPr/>
        <p:txBody>
          <a:bodyPr/>
          <a:lstStyle/>
          <a:p>
            <a:r>
              <a:rPr lang="it-IT" dirty="0" smtClean="0"/>
              <a:t>La Piattaforma Energia Ambiente realizza e trasferire tecnologie e metodi innovativi per il controllo della qualità ambientale e la gestione delle risorse naturali; </a:t>
            </a:r>
          </a:p>
          <a:p>
            <a:pPr lvl="1"/>
            <a:r>
              <a:rPr lang="it-IT" dirty="0" smtClean="0"/>
              <a:t>lo sviluppo delle fonti energetiche rinnovabili;</a:t>
            </a:r>
          </a:p>
          <a:p>
            <a:pPr lvl="1"/>
            <a:r>
              <a:rPr lang="it-IT" dirty="0" smtClean="0"/>
              <a:t> l'analisi e la (</a:t>
            </a:r>
            <a:r>
              <a:rPr lang="it-IT" dirty="0" err="1" smtClean="0"/>
              <a:t>ri</a:t>
            </a:r>
            <a:r>
              <a:rPr lang="it-IT" dirty="0" smtClean="0"/>
              <a:t>)progettazione di prodotti; </a:t>
            </a:r>
          </a:p>
          <a:p>
            <a:pPr lvl="1"/>
            <a:r>
              <a:rPr lang="it-IT" dirty="0" smtClean="0"/>
              <a:t>l'analisi e la (</a:t>
            </a:r>
            <a:r>
              <a:rPr lang="it-IT" dirty="0" err="1" smtClean="0"/>
              <a:t>ri</a:t>
            </a:r>
            <a:r>
              <a:rPr lang="it-IT" dirty="0" smtClean="0"/>
              <a:t>)progettazione di sistemi, prodotti, processi produttivi ed attività antropiche in genere, </a:t>
            </a:r>
          </a:p>
          <a:p>
            <a:pPr lvl="1">
              <a:buFont typeface="Wingdings" pitchFamily="2" charset="2"/>
              <a:buNone/>
            </a:pPr>
            <a:r>
              <a:rPr lang="it-IT" dirty="0" smtClean="0"/>
              <a:t>al fine di ottimizzare l'uso e massimizzare il recupero di materia ed energia.</a:t>
            </a:r>
            <a:endParaRPr lang="it-IT" b="1" dirty="0" smtClean="0"/>
          </a:p>
          <a:p>
            <a:pPr>
              <a:buNone/>
            </a:pPr>
            <a:r>
              <a:rPr lang="it-IT" b="1" dirty="0" smtClean="0"/>
              <a:t>Ambiti di intervento</a:t>
            </a:r>
            <a:endParaRPr lang="it-IT" dirty="0" smtClean="0"/>
          </a:p>
          <a:p>
            <a:r>
              <a:rPr lang="it-IT" dirty="0" smtClean="0"/>
              <a:t>Controllo e alla protezione ambientale; </a:t>
            </a:r>
          </a:p>
          <a:p>
            <a:r>
              <a:rPr lang="it-IT" dirty="0" smtClean="0"/>
              <a:t>aziende impegnate nella produzione di tecnologie e nell'offerta di servizi ambientali; </a:t>
            </a:r>
          </a:p>
          <a:p>
            <a:r>
              <a:rPr lang="it-IT" dirty="0" smtClean="0"/>
              <a:t>gli attori coinvolti nella filiera di produzione energetica; </a:t>
            </a:r>
          </a:p>
          <a:p>
            <a:r>
              <a:rPr lang="it-IT" dirty="0" smtClean="0"/>
              <a:t>le imprese di tutti i settori interessate a minimizzare il proprio impatto ambientale.</a:t>
            </a:r>
          </a:p>
        </p:txBody>
      </p:sp>
      <p:pic>
        <p:nvPicPr>
          <p:cNvPr id="866308" name="Picture 4"/>
          <p:cNvPicPr>
            <a:picLocks noChangeAspect="1" noChangeArrowheads="1"/>
          </p:cNvPicPr>
          <p:nvPr/>
        </p:nvPicPr>
        <p:blipFill>
          <a:blip r:embed="rId3" cstate="print"/>
          <a:srcRect/>
          <a:stretch>
            <a:fillRect/>
          </a:stretch>
        </p:blipFill>
        <p:spPr bwMode="auto">
          <a:xfrm>
            <a:off x="5003800" y="5661025"/>
            <a:ext cx="3994150" cy="668338"/>
          </a:xfrm>
          <a:prstGeom prst="rect">
            <a:avLst/>
          </a:prstGeom>
          <a:noFill/>
          <a:ln w="9525" algn="ctr">
            <a:noFill/>
            <a:miter lim="800000"/>
            <a:headEnd/>
            <a:tailEnd/>
          </a:ln>
          <a:effectLst/>
        </p:spPr>
      </p:pic>
      <p:sp>
        <p:nvSpPr>
          <p:cNvPr id="866310" name="Rectangle 6"/>
          <p:cNvSpPr>
            <a:spLocks noChangeArrowheads="1"/>
          </p:cNvSpPr>
          <p:nvPr/>
        </p:nvSpPr>
        <p:spPr bwMode="auto">
          <a:xfrm>
            <a:off x="309563" y="3271838"/>
            <a:ext cx="8428037" cy="2824162"/>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10"/>
          </p:nvPr>
        </p:nvSpPr>
        <p:spPr>
          <a:ln/>
        </p:spPr>
        <p:txBody>
          <a:bodyPr/>
          <a:lstStyle/>
          <a:p>
            <a:fld id="{4BDC95A5-8467-4406-8F42-7DB65E14701D}" type="slidenum">
              <a:rPr lang="it-IT"/>
              <a:pPr/>
              <a:t>32</a:t>
            </a:fld>
            <a:endParaRPr lang="it-IT"/>
          </a:p>
        </p:txBody>
      </p:sp>
      <p:sp>
        <p:nvSpPr>
          <p:cNvPr id="986115" name="Rectangle 2"/>
          <p:cNvSpPr>
            <a:spLocks noGrp="1" noChangeArrowheads="1"/>
          </p:cNvSpPr>
          <p:nvPr>
            <p:ph type="title" idx="4294967295"/>
          </p:nvPr>
        </p:nvSpPr>
        <p:spPr/>
        <p:txBody>
          <a:bodyPr/>
          <a:lstStyle/>
          <a:p>
            <a:pPr eaLnBrk="1" hangingPunct="1"/>
            <a:r>
              <a:rPr lang="it-IT" smtClean="0"/>
              <a:t>COMPETENZE  </a:t>
            </a:r>
            <a:br>
              <a:rPr lang="it-IT" smtClean="0"/>
            </a:br>
            <a:r>
              <a:rPr lang="it-IT" smtClean="0"/>
              <a:t>PIATTAFORMA ENERGIA AMBIENTE</a:t>
            </a:r>
          </a:p>
        </p:txBody>
      </p:sp>
      <p:graphicFrame>
        <p:nvGraphicFramePr>
          <p:cNvPr id="986215" name="Group 103"/>
          <p:cNvGraphicFramePr>
            <a:graphicFrameLocks noGrp="1"/>
          </p:cNvGraphicFramePr>
          <p:nvPr/>
        </p:nvGraphicFramePr>
        <p:xfrm>
          <a:off x="252413" y="671513"/>
          <a:ext cx="8526462" cy="5103815"/>
        </p:xfrm>
        <a:graphic>
          <a:graphicData uri="http://schemas.openxmlformats.org/drawingml/2006/table">
            <a:tbl>
              <a:tblPr/>
              <a:tblGrid>
                <a:gridCol w="8526462"/>
              </a:tblGrid>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Monitoraggio e Modellazione Ambientale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Tecnologie per la   Qualità delle acque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Tecnologie per la   Gestione risorsa idrica</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Tecnologie per la  Gestione integrata del ciclo dei rifiuti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Recupero di materia</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Biotecnologie per l'ambiente e l'energia</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Biocarburanti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Mappatura e modelli per la valutazione della biomassa ad uso energetico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Sistemi solari: termodinamici, fotovoltaici e a concentrazione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Sistemi eolici e microeolici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Sistemi per la produzione e l'uso di idrogeno</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Sistemi di conversione energetica</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Efficienza energetica edifici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Efficienza energetica processi industriali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Veicoli elettrici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solidFill>
                  </a:tcPr>
                </a:tc>
              </a:tr>
            </a:tbl>
          </a:graphicData>
        </a:graphic>
      </p:graphicFrame>
      <p:pic>
        <p:nvPicPr>
          <p:cNvPr id="986212" name="Picture 100"/>
          <p:cNvPicPr>
            <a:picLocks noChangeAspect="1" noChangeArrowheads="1"/>
          </p:cNvPicPr>
          <p:nvPr/>
        </p:nvPicPr>
        <p:blipFill>
          <a:blip r:embed="rId3" cstate="print"/>
          <a:srcRect/>
          <a:stretch>
            <a:fillRect/>
          </a:stretch>
        </p:blipFill>
        <p:spPr bwMode="auto">
          <a:xfrm>
            <a:off x="5149850" y="5862638"/>
            <a:ext cx="3994150" cy="668337"/>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sldNum" sz="quarter" idx="10"/>
          </p:nvPr>
        </p:nvSpPr>
        <p:spPr>
          <a:ln/>
        </p:spPr>
        <p:txBody>
          <a:bodyPr/>
          <a:lstStyle/>
          <a:p>
            <a:fld id="{9577E47D-E2F0-4F4C-8921-CD9BF10116A8}" type="slidenum">
              <a:rPr lang="it-IT"/>
              <a:pPr/>
              <a:t>33</a:t>
            </a:fld>
            <a:endParaRPr lang="it-IT"/>
          </a:p>
        </p:txBody>
      </p:sp>
      <p:sp>
        <p:nvSpPr>
          <p:cNvPr id="963586"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412C0E24-ABA7-4EAD-9725-A2932CBAF962}" type="slidenum">
              <a:rPr lang="it-IT" sz="1200">
                <a:latin typeface="Tahoma" pitchFamily="34" charset="0"/>
                <a:cs typeface="Tahoma" pitchFamily="34" charset="0"/>
              </a:rPr>
              <a:pPr algn="r"/>
              <a:t>33</a:t>
            </a:fld>
            <a:endParaRPr lang="it-IT" sz="1200">
              <a:latin typeface="Tahoma" pitchFamily="34" charset="0"/>
              <a:cs typeface="Tahoma" pitchFamily="34" charset="0"/>
            </a:endParaRPr>
          </a:p>
        </p:txBody>
      </p:sp>
      <p:sp>
        <p:nvSpPr>
          <p:cNvPr id="963587" name="Rectangle 2"/>
          <p:cNvSpPr>
            <a:spLocks noGrp="1" noChangeArrowheads="1"/>
          </p:cNvSpPr>
          <p:nvPr>
            <p:ph type="title" idx="4294967295"/>
          </p:nvPr>
        </p:nvSpPr>
        <p:spPr>
          <a:xfrm>
            <a:off x="2555875" y="133350"/>
            <a:ext cx="6410325" cy="576263"/>
          </a:xfrm>
        </p:spPr>
        <p:txBody>
          <a:bodyPr/>
          <a:lstStyle/>
          <a:p>
            <a:pPr eaLnBrk="1" hangingPunct="1"/>
            <a:r>
              <a:rPr lang="it-IT" smtClean="0"/>
              <a:t>Piattaforma Energia e Ambiente  </a:t>
            </a:r>
          </a:p>
        </p:txBody>
      </p:sp>
      <p:graphicFrame>
        <p:nvGraphicFramePr>
          <p:cNvPr id="963588" name="Group 4"/>
          <p:cNvGraphicFramePr>
            <a:graphicFrameLocks noGrp="1"/>
          </p:cNvGraphicFramePr>
          <p:nvPr/>
        </p:nvGraphicFramePr>
        <p:xfrm>
          <a:off x="1524094" y="738281"/>
          <a:ext cx="5989637" cy="2349504"/>
        </p:xfrm>
        <a:graphic>
          <a:graphicData uri="http://schemas.openxmlformats.org/drawingml/2006/table">
            <a:tbl>
              <a:tblPr/>
              <a:tblGrid>
                <a:gridCol w="2447925"/>
                <a:gridCol w="3541712"/>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“Energia e Ambiente”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Laboratorio PROAMBIENTE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CNR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CRPA LAB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CRPA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TerraeAcquaTech</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UNIFE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L.E.A.P.</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POLIMI</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LECOP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ENEA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cs typeface="Arial" pitchFamily="34" charset="0"/>
                        </a:rPr>
                        <a:t>LAERTE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chemeClr val="tx1"/>
                          </a:solidFill>
                          <a:effectLst/>
                          <a:latin typeface="Arial" pitchFamily="34" charset="0"/>
                          <a:cs typeface="Arial" pitchFamily="34" charset="0"/>
                        </a:rPr>
                        <a:t>ENEA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3626" name="Text Box 42"/>
          <p:cNvSpPr txBox="1">
            <a:spLocks noChangeArrowheads="1"/>
          </p:cNvSpPr>
          <p:nvPr/>
        </p:nvSpPr>
        <p:spPr bwMode="auto">
          <a:xfrm>
            <a:off x="0" y="5637213"/>
            <a:ext cx="7481888" cy="1220787"/>
          </a:xfrm>
          <a:prstGeom prst="rect">
            <a:avLst/>
          </a:prstGeom>
          <a:solidFill>
            <a:schemeClr val="bg1"/>
          </a:solidFill>
          <a:ln w="9525" algn="ctr">
            <a:noFill/>
            <a:miter lim="800000"/>
            <a:headEnd/>
            <a:tailEnd/>
          </a:ln>
        </p:spPr>
        <p:txBody>
          <a:bodyPr wrap="none" lIns="90000" tIns="46800" rIns="90000" bIns="46800">
            <a:spAutoFit/>
          </a:bodyPr>
          <a:lstStyle/>
          <a:p>
            <a:pPr algn="l"/>
            <a:r>
              <a:rPr lang="it-IT">
                <a:latin typeface="Tahoma" pitchFamily="34" charset="0"/>
              </a:rPr>
              <a:t>Referente scientifico : Prof. Luciano Morselli</a:t>
            </a:r>
          </a:p>
          <a:p>
            <a:pPr algn="l"/>
            <a:endParaRPr lang="it-IT">
              <a:latin typeface="Tahoma" pitchFamily="34" charset="0"/>
            </a:endParaRPr>
          </a:p>
          <a:p>
            <a:pPr algn="l"/>
            <a:r>
              <a:rPr lang="it-IT">
                <a:solidFill>
                  <a:schemeClr val="bg2"/>
                </a:solidFill>
                <a:latin typeface="Tahoma" pitchFamily="34" charset="0"/>
              </a:rPr>
              <a:t>Direttore Tecnico ASTER  </a:t>
            </a:r>
          </a:p>
          <a:p>
            <a:pPr algn="l"/>
            <a:r>
              <a:rPr lang="it-IT">
                <a:solidFill>
                  <a:schemeClr val="bg2"/>
                </a:solidFill>
                <a:latin typeface="Tahoma" pitchFamily="34" charset="0"/>
              </a:rPr>
              <a:t>Segretario Operativo Piattaforma : </a:t>
            </a:r>
            <a:r>
              <a:rPr lang="it-IT" sz="2000">
                <a:solidFill>
                  <a:schemeClr val="bg2"/>
                </a:solidFill>
              </a:rPr>
              <a:t>Dr.ssa A.Cecchi-Ing.D.Sani</a:t>
            </a:r>
          </a:p>
        </p:txBody>
      </p:sp>
      <p:pic>
        <p:nvPicPr>
          <p:cNvPr id="963627" name="Picture 43">
            <a:hlinkClick r:id="" action="ppaction://noaction"/>
          </p:cNvPr>
          <p:cNvPicPr>
            <a:picLocks noChangeAspect="1" noChangeArrowheads="1"/>
          </p:cNvPicPr>
          <p:nvPr/>
        </p:nvPicPr>
        <p:blipFill>
          <a:blip r:embed="rId3" cstate="print"/>
          <a:srcRect/>
          <a:stretch>
            <a:fillRect/>
          </a:stretch>
        </p:blipFill>
        <p:spPr bwMode="auto">
          <a:xfrm>
            <a:off x="6175375" y="5437188"/>
            <a:ext cx="2936875" cy="533400"/>
          </a:xfrm>
          <a:prstGeom prst="rect">
            <a:avLst/>
          </a:prstGeom>
          <a:noFill/>
          <a:ln w="9525" algn="ctr">
            <a:noFill/>
            <a:miter lim="800000"/>
            <a:headEnd/>
            <a:tailEnd/>
          </a:ln>
        </p:spPr>
      </p:pic>
      <p:graphicFrame>
        <p:nvGraphicFramePr>
          <p:cNvPr id="963628" name="Group 44"/>
          <p:cNvGraphicFramePr>
            <a:graphicFrameLocks noGrp="1"/>
          </p:cNvGraphicFramePr>
          <p:nvPr/>
        </p:nvGraphicFramePr>
        <p:xfrm>
          <a:off x="1797144" y="3111594"/>
          <a:ext cx="5443537" cy="2304993"/>
        </p:xfrm>
        <a:graphic>
          <a:graphicData uri="http://schemas.openxmlformats.org/drawingml/2006/table">
            <a:tbl>
              <a:tblPr/>
              <a:tblGrid>
                <a:gridCol w="2468562"/>
                <a:gridCol w="1860550"/>
                <a:gridCol w="1114425"/>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15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S.E.I. – impianti fotovoltaici</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1-2</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RE</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CPL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CAVIRO</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PIACENTINI COSTRUZIONI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20-50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TAMPIERI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TOZZI SUD</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FG / 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LUCCHI ELETTROMECCANICA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20-49</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RN</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fld id="{01E104B8-02E9-4945-A2B3-AA8B9A39064F}" type="slidenum">
              <a:rPr lang="it-IT"/>
              <a:pPr/>
              <a:t>34</a:t>
            </a:fld>
            <a:endParaRPr lang="it-IT"/>
          </a:p>
        </p:txBody>
      </p:sp>
      <p:sp>
        <p:nvSpPr>
          <p:cNvPr id="872450" name="Rectangle 2"/>
          <p:cNvSpPr>
            <a:spLocks noGrp="1" noChangeArrowheads="1"/>
          </p:cNvSpPr>
          <p:nvPr>
            <p:ph type="title"/>
          </p:nvPr>
        </p:nvSpPr>
        <p:spPr/>
        <p:txBody>
          <a:bodyPr/>
          <a:lstStyle/>
          <a:p>
            <a:r>
              <a:rPr lang="it-IT" smtClean="0"/>
              <a:t>ICT &amp; DESIGN PLATFORM</a:t>
            </a:r>
          </a:p>
        </p:txBody>
      </p:sp>
      <p:sp>
        <p:nvSpPr>
          <p:cNvPr id="872451" name="Rectangle 3"/>
          <p:cNvSpPr>
            <a:spLocks noGrp="1" noChangeArrowheads="1"/>
          </p:cNvSpPr>
          <p:nvPr>
            <p:ph type="body" idx="1"/>
          </p:nvPr>
        </p:nvSpPr>
        <p:spPr>
          <a:xfrm>
            <a:off x="192088" y="1241425"/>
            <a:ext cx="8642350" cy="4024313"/>
          </a:xfrm>
        </p:spPr>
        <p:txBody>
          <a:bodyPr/>
          <a:lstStyle/>
          <a:p>
            <a:r>
              <a:rPr lang="it-IT" smtClean="0"/>
              <a:t>La Piattaforma ICT e Design </a:t>
            </a:r>
            <a:r>
              <a:rPr lang="it-IT" b="1" smtClean="0"/>
              <a:t>promuove la messa a punto e l'adozione delle tecnologie dell'informazione e della comunicazione</a:t>
            </a:r>
            <a:r>
              <a:rPr lang="it-IT" smtClean="0"/>
              <a:t> </a:t>
            </a:r>
          </a:p>
          <a:p>
            <a:pPr lvl="1"/>
            <a:r>
              <a:rPr lang="it-IT" smtClean="0"/>
              <a:t>per affrontare le sfide sociali date da ambiente, salute, invecchiamento;</a:t>
            </a:r>
          </a:p>
          <a:p>
            <a:pPr lvl="1"/>
            <a:r>
              <a:rPr lang="it-IT" smtClean="0"/>
              <a:t>supportare l'organizzazione delle imprese tramite automazione e gestione intelligente delle informazioni dei processi e dei prodotti;</a:t>
            </a:r>
          </a:p>
          <a:p>
            <a:pPr lvl="1"/>
            <a:r>
              <a:rPr lang="it-IT" smtClean="0"/>
              <a:t> rispondere alle necessità delle persone.</a:t>
            </a:r>
            <a:endParaRPr lang="it-IT" b="1" smtClean="0"/>
          </a:p>
          <a:p>
            <a:r>
              <a:rPr lang="it-IT" b="1" smtClean="0"/>
              <a:t>Ambiti di intervento</a:t>
            </a:r>
            <a:endParaRPr lang="it-IT" smtClean="0"/>
          </a:p>
          <a:p>
            <a:r>
              <a:rPr lang="it-IT" smtClean="0"/>
              <a:t>Data la trasversalità delle Tecnologie dell'Informazione e della Comunicazione, la Piattaforma promuove in particolare la</a:t>
            </a:r>
          </a:p>
          <a:p>
            <a:pPr lvl="1"/>
            <a:r>
              <a:rPr lang="it-IT" smtClean="0"/>
              <a:t> collaborazione con le altre piattaforme della Rete Alta Tecnologia per</a:t>
            </a:r>
          </a:p>
          <a:p>
            <a:pPr lvl="1"/>
            <a:r>
              <a:rPr lang="it-IT" smtClean="0"/>
              <a:t>l'ampliamento dell'offerta di innovazione alle imprese.</a:t>
            </a:r>
          </a:p>
        </p:txBody>
      </p:sp>
      <p:pic>
        <p:nvPicPr>
          <p:cNvPr id="872452" name="Picture 4"/>
          <p:cNvPicPr>
            <a:picLocks noChangeAspect="1" noChangeArrowheads="1"/>
          </p:cNvPicPr>
          <p:nvPr/>
        </p:nvPicPr>
        <p:blipFill>
          <a:blip r:embed="rId3" cstate="print"/>
          <a:srcRect/>
          <a:stretch>
            <a:fillRect/>
          </a:stretch>
        </p:blipFill>
        <p:spPr bwMode="auto">
          <a:xfrm>
            <a:off x="5003800" y="5876925"/>
            <a:ext cx="3994150" cy="436563"/>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gnaposto numero diapositiva 3"/>
          <p:cNvSpPr>
            <a:spLocks noGrp="1"/>
          </p:cNvSpPr>
          <p:nvPr>
            <p:ph type="sldNum" sz="quarter" idx="12"/>
          </p:nvPr>
        </p:nvSpPr>
        <p:spPr/>
        <p:txBody>
          <a:bodyPr/>
          <a:lstStyle/>
          <a:p>
            <a:fld id="{B91F28DA-D7E8-4CDF-B33B-C216360CB666}" type="slidenum">
              <a:rPr lang="it-IT"/>
              <a:pPr/>
              <a:t>35</a:t>
            </a:fld>
            <a:endParaRPr lang="it-IT"/>
          </a:p>
        </p:txBody>
      </p:sp>
      <p:sp>
        <p:nvSpPr>
          <p:cNvPr id="2" name="Titolo 1"/>
          <p:cNvSpPr>
            <a:spLocks noGrp="1"/>
          </p:cNvSpPr>
          <p:nvPr>
            <p:ph type="title" idx="4294967295"/>
          </p:nvPr>
        </p:nvSpPr>
        <p:spPr>
          <a:xfrm>
            <a:off x="3032125" y="274638"/>
            <a:ext cx="5654675" cy="541337"/>
          </a:xfrm>
        </p:spPr>
        <p:txBody>
          <a:bodyPr lIns="80168" tIns="40083" rIns="80168" bIns="40083"/>
          <a:lstStyle/>
          <a:p>
            <a:pPr algn="l"/>
            <a:r>
              <a:rPr lang="it-IT" sz="2000" b="1">
                <a:solidFill>
                  <a:srgbClr val="CC0000"/>
                </a:solidFill>
                <a:latin typeface="Perpetua" pitchFamily="18" charset="0"/>
              </a:rPr>
              <a:t>ICT and Design Platform</a:t>
            </a:r>
          </a:p>
        </p:txBody>
      </p:sp>
      <p:pic>
        <p:nvPicPr>
          <p:cNvPr id="1189891" name="Immagine 6"/>
          <p:cNvPicPr>
            <a:picLocks/>
          </p:cNvPicPr>
          <p:nvPr/>
        </p:nvPicPr>
        <p:blipFill>
          <a:blip r:embed="rId3" cstate="print"/>
          <a:srcRect/>
          <a:stretch>
            <a:fillRect/>
          </a:stretch>
        </p:blipFill>
        <p:spPr bwMode="auto">
          <a:xfrm>
            <a:off x="2790825" y="3219450"/>
            <a:ext cx="2770188" cy="676275"/>
          </a:xfrm>
          <a:prstGeom prst="rect">
            <a:avLst/>
          </a:prstGeom>
          <a:noFill/>
          <a:ln w="9525">
            <a:noFill/>
            <a:miter lim="800000"/>
            <a:headEnd/>
            <a:tailEnd/>
          </a:ln>
        </p:spPr>
      </p:pic>
      <p:grpSp>
        <p:nvGrpSpPr>
          <p:cNvPr id="16" name="Gruppo 15"/>
          <p:cNvGrpSpPr>
            <a:grpSpLocks/>
          </p:cNvGrpSpPr>
          <p:nvPr/>
        </p:nvGrpSpPr>
        <p:grpSpPr bwMode="auto">
          <a:xfrm>
            <a:off x="261938" y="1119188"/>
            <a:ext cx="3284537" cy="1781175"/>
            <a:chOff x="306140" y="1233776"/>
            <a:chExt cx="3839704" cy="1961639"/>
          </a:xfrm>
        </p:grpSpPr>
        <p:pic>
          <p:nvPicPr>
            <p:cNvPr id="1189893" name="Immagine 8"/>
            <p:cNvPicPr>
              <a:picLocks/>
            </p:cNvPicPr>
            <p:nvPr/>
          </p:nvPicPr>
          <p:blipFill>
            <a:blip r:embed="rId4" cstate="print"/>
            <a:srcRect/>
            <a:stretch>
              <a:fillRect/>
            </a:stretch>
          </p:blipFill>
          <p:spPr bwMode="auto">
            <a:xfrm>
              <a:off x="306140" y="1233776"/>
              <a:ext cx="2736304" cy="792088"/>
            </a:xfrm>
            <a:prstGeom prst="rect">
              <a:avLst/>
            </a:prstGeom>
            <a:noFill/>
            <a:ln w="9525">
              <a:noFill/>
              <a:miter lim="800000"/>
              <a:headEnd/>
              <a:tailEnd/>
            </a:ln>
          </p:spPr>
        </p:pic>
        <p:sp>
          <p:nvSpPr>
            <p:cNvPr id="1189894" name="CasellaDiTesto 10"/>
            <p:cNvSpPr txBox="1">
              <a:spLocks noChangeArrowheads="1"/>
            </p:cNvSpPr>
            <p:nvPr/>
          </p:nvSpPr>
          <p:spPr bwMode="auto">
            <a:xfrm>
              <a:off x="551751" y="2025864"/>
              <a:ext cx="3594093" cy="1169551"/>
            </a:xfrm>
            <a:prstGeom prst="rect">
              <a:avLst/>
            </a:prstGeom>
            <a:noFill/>
            <a:ln w="9525">
              <a:noFill/>
              <a:miter lim="800000"/>
              <a:headEnd/>
              <a:tailEnd/>
            </a:ln>
          </p:spPr>
          <p:txBody>
            <a:bodyPr lIns="80168" tIns="40083" rIns="80168" bIns="40083">
              <a:spAutoFit/>
            </a:bodyPr>
            <a:lstStyle/>
            <a:p>
              <a:pPr algn="l" defTabSz="801688"/>
              <a:r>
                <a:rPr lang="it-IT" sz="1200" b="0" i="1">
                  <a:ea typeface="ヒラギノ角ゴ Pro W3"/>
                  <a:cs typeface="ヒラギノ角ゴ Pro W3"/>
                </a:rPr>
                <a:t>Ict for biomedicine, </a:t>
              </a:r>
            </a:p>
            <a:p>
              <a:pPr algn="l" defTabSz="801688"/>
              <a:r>
                <a:rPr lang="it-IT" sz="1200" b="0" i="1">
                  <a:ea typeface="ヒラギノ角ゴ Pro W3"/>
                  <a:cs typeface="ヒラギノ角ゴ Pro W3"/>
                </a:rPr>
                <a:t>for medical imaging</a:t>
              </a:r>
            </a:p>
            <a:p>
              <a:pPr algn="l" defTabSz="801688"/>
              <a:r>
                <a:rPr lang="it-IT" sz="1200" b="0" i="1">
                  <a:ea typeface="ヒラギノ角ゴ Pro W3"/>
                  <a:cs typeface="ヒラギノ角ゴ Pro W3"/>
                </a:rPr>
                <a:t> genoma and data analysis, assisted living e-hearlh, tele-medicine</a:t>
              </a:r>
            </a:p>
            <a:p>
              <a:pPr algn="l" defTabSz="801688"/>
              <a:r>
                <a:rPr lang="it-IT" sz="1200" b="0" i="1">
                  <a:ea typeface="ヒラギノ角ゴ Pro W3"/>
                  <a:cs typeface="ヒラギノ角ゴ Pro W3"/>
                </a:rPr>
                <a:t>Sensors and devices</a:t>
              </a:r>
            </a:p>
          </p:txBody>
        </p:sp>
      </p:grpSp>
      <p:grpSp>
        <p:nvGrpSpPr>
          <p:cNvPr id="17" name="Gruppo 16"/>
          <p:cNvGrpSpPr>
            <a:grpSpLocks/>
          </p:cNvGrpSpPr>
          <p:nvPr/>
        </p:nvGrpSpPr>
        <p:grpSpPr bwMode="auto">
          <a:xfrm>
            <a:off x="4429125" y="1046163"/>
            <a:ext cx="4244975" cy="865187"/>
            <a:chOff x="5179365" y="1152766"/>
            <a:chExt cx="4964227" cy="954107"/>
          </a:xfrm>
        </p:grpSpPr>
        <p:pic>
          <p:nvPicPr>
            <p:cNvPr id="1189896" name="Immagine 3"/>
            <p:cNvPicPr>
              <a:picLocks/>
            </p:cNvPicPr>
            <p:nvPr/>
          </p:nvPicPr>
          <p:blipFill>
            <a:blip r:embed="rId5" cstate="print"/>
            <a:srcRect/>
            <a:stretch>
              <a:fillRect/>
            </a:stretch>
          </p:blipFill>
          <p:spPr bwMode="auto">
            <a:xfrm>
              <a:off x="7938988" y="1233776"/>
              <a:ext cx="2204604" cy="631586"/>
            </a:xfrm>
            <a:prstGeom prst="rect">
              <a:avLst/>
            </a:prstGeom>
            <a:noFill/>
            <a:ln w="9525">
              <a:noFill/>
              <a:miter lim="800000"/>
              <a:headEnd/>
              <a:tailEnd/>
            </a:ln>
          </p:spPr>
        </p:pic>
        <p:sp>
          <p:nvSpPr>
            <p:cNvPr id="1189897" name="CasellaDiTesto 11"/>
            <p:cNvSpPr txBox="1">
              <a:spLocks noChangeArrowheads="1"/>
            </p:cNvSpPr>
            <p:nvPr/>
          </p:nvSpPr>
          <p:spPr bwMode="auto">
            <a:xfrm>
              <a:off x="5179365" y="1152766"/>
              <a:ext cx="2759623" cy="954107"/>
            </a:xfrm>
            <a:prstGeom prst="rect">
              <a:avLst/>
            </a:prstGeom>
            <a:noFill/>
            <a:ln w="9525">
              <a:noFill/>
              <a:miter lim="800000"/>
              <a:headEnd/>
              <a:tailEnd/>
            </a:ln>
          </p:spPr>
          <p:txBody>
            <a:bodyPr lIns="80168" tIns="40083" rIns="80168" bIns="40083">
              <a:spAutoFit/>
            </a:bodyPr>
            <a:lstStyle/>
            <a:p>
              <a:pPr algn="l" defTabSz="801688"/>
              <a:r>
                <a:rPr lang="it-IT" sz="1200" b="0" i="1">
                  <a:ea typeface="ヒラギノ角ゴ Pro W3"/>
                  <a:cs typeface="ヒラギノ角ゴ Pro W3"/>
                </a:rPr>
                <a:t>Data analysis, data mining, interoperability, new sensors networks, simulation,</a:t>
              </a:r>
            </a:p>
            <a:p>
              <a:pPr algn="l" defTabSz="801688"/>
              <a:r>
                <a:rPr lang="it-IT" sz="1200" b="0" i="1">
                  <a:ea typeface="ヒラギノ角ゴ Pro W3"/>
                  <a:cs typeface="ヒラギノ角ゴ Pro W3"/>
                </a:rPr>
                <a:t>Knowledge management…..</a:t>
              </a:r>
            </a:p>
          </p:txBody>
        </p:sp>
      </p:grpSp>
      <p:grpSp>
        <p:nvGrpSpPr>
          <p:cNvPr id="18" name="Gruppo 17"/>
          <p:cNvGrpSpPr>
            <a:grpSpLocks/>
          </p:cNvGrpSpPr>
          <p:nvPr/>
        </p:nvGrpSpPr>
        <p:grpSpPr bwMode="auto">
          <a:xfrm>
            <a:off x="6111875" y="2544763"/>
            <a:ext cx="2479675" cy="1589087"/>
            <a:chOff x="7146900" y="2803674"/>
            <a:chExt cx="2900167" cy="1750536"/>
          </a:xfrm>
        </p:grpSpPr>
        <p:pic>
          <p:nvPicPr>
            <p:cNvPr id="1189899" name="Immagine 4"/>
            <p:cNvPicPr>
              <a:picLocks/>
            </p:cNvPicPr>
            <p:nvPr/>
          </p:nvPicPr>
          <p:blipFill>
            <a:blip r:embed="rId6" cstate="print"/>
            <a:srcRect/>
            <a:stretch>
              <a:fillRect/>
            </a:stretch>
          </p:blipFill>
          <p:spPr bwMode="auto">
            <a:xfrm>
              <a:off x="7146900" y="2803674"/>
              <a:ext cx="2659455" cy="968226"/>
            </a:xfrm>
            <a:prstGeom prst="rect">
              <a:avLst/>
            </a:prstGeom>
            <a:noFill/>
            <a:ln w="9525">
              <a:noFill/>
              <a:miter lim="800000"/>
              <a:headEnd/>
              <a:tailEnd/>
            </a:ln>
          </p:spPr>
        </p:pic>
        <p:sp>
          <p:nvSpPr>
            <p:cNvPr id="1189900" name="CasellaDiTesto 12"/>
            <p:cNvSpPr txBox="1">
              <a:spLocks noChangeArrowheads="1"/>
            </p:cNvSpPr>
            <p:nvPr/>
          </p:nvSpPr>
          <p:spPr bwMode="auto">
            <a:xfrm>
              <a:off x="7287444" y="3815546"/>
              <a:ext cx="2759623" cy="738664"/>
            </a:xfrm>
            <a:prstGeom prst="rect">
              <a:avLst/>
            </a:prstGeom>
            <a:noFill/>
            <a:ln w="9525">
              <a:noFill/>
              <a:miter lim="800000"/>
              <a:headEnd/>
              <a:tailEnd/>
            </a:ln>
          </p:spPr>
          <p:txBody>
            <a:bodyPr lIns="80168" tIns="40083" rIns="80168" bIns="40083">
              <a:spAutoFit/>
            </a:bodyPr>
            <a:lstStyle/>
            <a:p>
              <a:pPr algn="l" defTabSz="801688"/>
              <a:r>
                <a:rPr lang="it-IT" sz="1200" b="0" i="1">
                  <a:ea typeface="ヒラギノ角ゴ Pro W3"/>
                  <a:cs typeface="ヒラギノ角ゴ Pro W3"/>
                </a:rPr>
                <a:t>Data analysis, domotics, buidling automation, security and safety…..</a:t>
              </a:r>
            </a:p>
          </p:txBody>
        </p:sp>
      </p:grpSp>
      <p:grpSp>
        <p:nvGrpSpPr>
          <p:cNvPr id="20" name="Gruppo 19"/>
          <p:cNvGrpSpPr>
            <a:grpSpLocks/>
          </p:cNvGrpSpPr>
          <p:nvPr/>
        </p:nvGrpSpPr>
        <p:grpSpPr bwMode="auto">
          <a:xfrm>
            <a:off x="442913" y="4343400"/>
            <a:ext cx="4498975" cy="2414588"/>
            <a:chOff x="518171" y="4786362"/>
            <a:chExt cx="5260577" cy="2660601"/>
          </a:xfrm>
        </p:grpSpPr>
        <p:pic>
          <p:nvPicPr>
            <p:cNvPr id="1189902" name="Immagine 7"/>
            <p:cNvPicPr>
              <a:picLocks/>
            </p:cNvPicPr>
            <p:nvPr/>
          </p:nvPicPr>
          <p:blipFill>
            <a:blip r:embed="rId7" cstate="print"/>
            <a:srcRect/>
            <a:stretch>
              <a:fillRect/>
            </a:stretch>
          </p:blipFill>
          <p:spPr bwMode="auto">
            <a:xfrm>
              <a:off x="518171" y="4786362"/>
              <a:ext cx="3619128" cy="1123206"/>
            </a:xfrm>
            <a:prstGeom prst="rect">
              <a:avLst/>
            </a:prstGeom>
            <a:noFill/>
            <a:ln w="9525">
              <a:noFill/>
              <a:miter lim="800000"/>
              <a:headEnd/>
              <a:tailEnd/>
            </a:ln>
          </p:spPr>
        </p:pic>
        <p:sp>
          <p:nvSpPr>
            <p:cNvPr id="1189903" name="CasellaDiTesto 9"/>
            <p:cNvSpPr txBox="1">
              <a:spLocks noChangeArrowheads="1"/>
            </p:cNvSpPr>
            <p:nvPr/>
          </p:nvSpPr>
          <p:spPr bwMode="auto">
            <a:xfrm>
              <a:off x="4148200" y="7030344"/>
              <a:ext cx="71538" cy="153888"/>
            </a:xfrm>
            <a:prstGeom prst="rect">
              <a:avLst/>
            </a:prstGeom>
            <a:noFill/>
            <a:ln w="9525">
              <a:noFill/>
              <a:miter lim="800000"/>
              <a:headEnd/>
              <a:tailEnd/>
            </a:ln>
          </p:spPr>
          <p:txBody>
            <a:bodyPr lIns="0" tIns="0" rIns="0" bIns="0">
              <a:spAutoFit/>
            </a:bodyPr>
            <a:lstStyle/>
            <a:p>
              <a:pPr algn="l" defTabSz="801688">
                <a:lnSpc>
                  <a:spcPts val="1025"/>
                </a:lnSpc>
              </a:pPr>
              <a:r>
                <a:rPr lang="it-IT" sz="1100" b="0">
                  <a:solidFill>
                    <a:srgbClr val="000000"/>
                  </a:solidFill>
                  <a:latin typeface="Tahoma" pitchFamily="34" charset="0"/>
                  <a:ea typeface="ヒラギノ角ゴ Pro W3"/>
                  <a:cs typeface="ヒラギノ角ゴ Pro W3"/>
                </a:rPr>
                <a:t>3</a:t>
              </a:r>
            </a:p>
          </p:txBody>
        </p:sp>
        <p:sp>
          <p:nvSpPr>
            <p:cNvPr id="1189904" name="CasellaDiTesto 14"/>
            <p:cNvSpPr txBox="1">
              <a:spLocks noChangeArrowheads="1"/>
            </p:cNvSpPr>
            <p:nvPr/>
          </p:nvSpPr>
          <p:spPr bwMode="auto">
            <a:xfrm>
              <a:off x="2768388" y="6061968"/>
              <a:ext cx="3010360" cy="1384995"/>
            </a:xfrm>
            <a:prstGeom prst="rect">
              <a:avLst/>
            </a:prstGeom>
            <a:noFill/>
            <a:ln w="9525">
              <a:noFill/>
              <a:miter lim="800000"/>
              <a:headEnd/>
              <a:tailEnd/>
            </a:ln>
          </p:spPr>
          <p:txBody>
            <a:bodyPr lIns="80168" tIns="40083" rIns="80168" bIns="40083">
              <a:spAutoFit/>
            </a:bodyPr>
            <a:lstStyle/>
            <a:p>
              <a:pPr algn="l" defTabSz="801688"/>
              <a:r>
                <a:rPr lang="it-IT" sz="1200" b="0" i="1">
                  <a:ea typeface="ヒラギノ角ゴ Pro W3"/>
                  <a:cs typeface="ヒラギノ角ゴ Pro W3"/>
                </a:rPr>
                <a:t>Support for manufacturing, intelligent manufacturing,</a:t>
              </a:r>
            </a:p>
            <a:p>
              <a:pPr algn="l" defTabSz="801688"/>
              <a:r>
                <a:rPr lang="it-IT" sz="1200" b="0" i="1">
                  <a:ea typeface="ヒラギノ角ゴ Pro W3"/>
                  <a:cs typeface="ヒラギノ角ゴ Pro W3"/>
                </a:rPr>
                <a:t> robotics and automation</a:t>
              </a:r>
            </a:p>
            <a:p>
              <a:pPr algn="l" defTabSz="801688"/>
              <a:r>
                <a:rPr lang="it-IT" sz="1200" b="0" i="1">
                  <a:ea typeface="ヒラギノ角ゴ Pro W3"/>
                  <a:cs typeface="ヒラギノ角ゴ Pro W3"/>
                </a:rPr>
                <a:t>Machine vision, perception</a:t>
              </a:r>
            </a:p>
            <a:p>
              <a:pPr algn="l" defTabSz="801688"/>
              <a:r>
                <a:rPr lang="it-IT" sz="1200" b="0" i="1">
                  <a:ea typeface="ヒラギノ角ゴ Pro W3"/>
                  <a:cs typeface="ヒラギノ角ゴ Pro W3"/>
                </a:rPr>
                <a:t>Virtual realty tools</a:t>
              </a:r>
            </a:p>
            <a:p>
              <a:pPr algn="l" defTabSz="801688"/>
              <a:r>
                <a:rPr lang="it-IT" sz="1200" b="0" i="1">
                  <a:ea typeface="ヒラギノ角ゴ Pro W3"/>
                  <a:cs typeface="ヒラギノ角ゴ Pro W3"/>
                </a:rPr>
                <a:t>Product and process innovation..</a:t>
              </a:r>
            </a:p>
          </p:txBody>
        </p:sp>
      </p:grpSp>
      <p:grpSp>
        <p:nvGrpSpPr>
          <p:cNvPr id="22" name="Gruppo 21"/>
          <p:cNvGrpSpPr>
            <a:grpSpLocks/>
          </p:cNvGrpSpPr>
          <p:nvPr/>
        </p:nvGrpSpPr>
        <p:grpSpPr bwMode="auto">
          <a:xfrm>
            <a:off x="5845175" y="4835525"/>
            <a:ext cx="3132138" cy="1509713"/>
            <a:chOff x="6645533" y="4984750"/>
            <a:chExt cx="3662188" cy="1663482"/>
          </a:xfrm>
        </p:grpSpPr>
        <p:pic>
          <p:nvPicPr>
            <p:cNvPr id="1189906" name="Immagine 22"/>
            <p:cNvPicPr>
              <a:picLocks/>
            </p:cNvPicPr>
            <p:nvPr/>
          </p:nvPicPr>
          <p:blipFill>
            <a:blip r:embed="rId8" cstate="print"/>
            <a:srcRect/>
            <a:stretch>
              <a:fillRect/>
            </a:stretch>
          </p:blipFill>
          <p:spPr bwMode="auto">
            <a:xfrm>
              <a:off x="6645533" y="4984750"/>
              <a:ext cx="3662188" cy="726430"/>
            </a:xfrm>
            <a:prstGeom prst="rect">
              <a:avLst/>
            </a:prstGeom>
            <a:noFill/>
            <a:ln w="9525">
              <a:noFill/>
              <a:miter lim="800000"/>
              <a:headEnd/>
              <a:tailEnd/>
            </a:ln>
          </p:spPr>
        </p:pic>
        <p:sp>
          <p:nvSpPr>
            <p:cNvPr id="1189907" name="CasellaDiTesto 23"/>
            <p:cNvSpPr txBox="1">
              <a:spLocks noChangeArrowheads="1"/>
            </p:cNvSpPr>
            <p:nvPr/>
          </p:nvSpPr>
          <p:spPr bwMode="auto">
            <a:xfrm>
              <a:off x="7326229" y="5909568"/>
              <a:ext cx="2759623" cy="738664"/>
            </a:xfrm>
            <a:prstGeom prst="rect">
              <a:avLst/>
            </a:prstGeom>
            <a:noFill/>
            <a:ln w="9525">
              <a:noFill/>
              <a:miter lim="800000"/>
              <a:headEnd/>
              <a:tailEnd/>
            </a:ln>
          </p:spPr>
          <p:txBody>
            <a:bodyPr lIns="80168" tIns="40083" rIns="80168" bIns="40083">
              <a:spAutoFit/>
            </a:bodyPr>
            <a:lstStyle/>
            <a:p>
              <a:pPr algn="l" defTabSz="801688"/>
              <a:r>
                <a:rPr lang="it-IT" sz="1200" b="0" i="1">
                  <a:ea typeface="ヒラギノ角ゴ Pro W3"/>
                  <a:cs typeface="ヒラギノ角ゴ Pro W3"/>
                </a:rPr>
                <a:t>GREEN ICT, energy harvesting, data analysis, sensors , communication networks</a:t>
              </a:r>
            </a:p>
          </p:txBody>
        </p:sp>
      </p:grpSp>
      <p:sp>
        <p:nvSpPr>
          <p:cNvPr id="25" name="Freccia bidirezionale orizzontale 24"/>
          <p:cNvSpPr>
            <a:spLocks noChangeArrowheads="1"/>
          </p:cNvSpPr>
          <p:nvPr/>
        </p:nvSpPr>
        <p:spPr bwMode="auto">
          <a:xfrm rot="3010524">
            <a:off x="5391944" y="4231481"/>
            <a:ext cx="585788" cy="225425"/>
          </a:xfrm>
          <a:prstGeom prst="leftRightArrow">
            <a:avLst>
              <a:gd name="adj1" fmla="val 50000"/>
              <a:gd name="adj2" fmla="val 53247"/>
            </a:avLst>
          </a:prstGeom>
          <a:solidFill>
            <a:schemeClr val="accent1"/>
          </a:solidFill>
          <a:ln w="25400" algn="ctr">
            <a:solidFill>
              <a:srgbClr val="385D8A"/>
            </a:solidFill>
            <a:miter lim="800000"/>
            <a:headEnd/>
            <a:tailEnd/>
          </a:ln>
        </p:spPr>
        <p:txBody>
          <a:bodyPr rot="10800000" vert="eaVert" lIns="80168" tIns="40083" rIns="80168" bIns="40083" anchor="ctr"/>
          <a:lstStyle/>
          <a:p>
            <a:pPr defTabSz="801688"/>
            <a:endParaRPr lang="it-IT" sz="2100" b="0">
              <a:solidFill>
                <a:srgbClr val="FFFFFF"/>
              </a:solidFill>
              <a:latin typeface="Calibri" pitchFamily="34" charset="0"/>
              <a:ea typeface="ヒラギノ角ゴ Pro W3"/>
              <a:cs typeface="ヒラギノ角ゴ Pro W3"/>
            </a:endParaRPr>
          </a:p>
        </p:txBody>
      </p:sp>
      <p:sp>
        <p:nvSpPr>
          <p:cNvPr id="26" name="Freccia bidirezionale orizzontale 25"/>
          <p:cNvSpPr>
            <a:spLocks noChangeArrowheads="1"/>
          </p:cNvSpPr>
          <p:nvPr/>
        </p:nvSpPr>
        <p:spPr bwMode="auto">
          <a:xfrm>
            <a:off x="5684838" y="3559175"/>
            <a:ext cx="550862" cy="238125"/>
          </a:xfrm>
          <a:prstGeom prst="leftRightArrow">
            <a:avLst>
              <a:gd name="adj1" fmla="val 50000"/>
              <a:gd name="adj2" fmla="val 47402"/>
            </a:avLst>
          </a:prstGeom>
          <a:solidFill>
            <a:schemeClr val="accent1"/>
          </a:solidFill>
          <a:ln w="25400" algn="ctr">
            <a:solidFill>
              <a:srgbClr val="385D8A"/>
            </a:solidFill>
            <a:miter lim="800000"/>
            <a:headEnd/>
            <a:tailEnd/>
          </a:ln>
        </p:spPr>
        <p:txBody>
          <a:bodyPr lIns="80168" tIns="40083" rIns="80168" bIns="40083" anchor="ctr"/>
          <a:lstStyle/>
          <a:p>
            <a:pPr defTabSz="801688"/>
            <a:endParaRPr lang="it-IT" sz="2100" b="0">
              <a:solidFill>
                <a:srgbClr val="FFFFFF"/>
              </a:solidFill>
              <a:latin typeface="Calibri" pitchFamily="34" charset="0"/>
              <a:ea typeface="ヒラギノ角ゴ Pro W3"/>
              <a:cs typeface="ヒラギノ角ゴ Pro W3"/>
            </a:endParaRPr>
          </a:p>
        </p:txBody>
      </p:sp>
      <p:sp>
        <p:nvSpPr>
          <p:cNvPr id="27" name="Freccia bidirezionale orizzontale 26"/>
          <p:cNvSpPr>
            <a:spLocks noChangeArrowheads="1"/>
          </p:cNvSpPr>
          <p:nvPr/>
        </p:nvSpPr>
        <p:spPr bwMode="auto">
          <a:xfrm rot="-3262272">
            <a:off x="5213351" y="2563812"/>
            <a:ext cx="584200" cy="225425"/>
          </a:xfrm>
          <a:prstGeom prst="leftRightArrow">
            <a:avLst>
              <a:gd name="adj1" fmla="val 50000"/>
              <a:gd name="adj2" fmla="val 53103"/>
            </a:avLst>
          </a:prstGeom>
          <a:solidFill>
            <a:schemeClr val="accent1"/>
          </a:solidFill>
          <a:ln w="25400" algn="ctr">
            <a:solidFill>
              <a:srgbClr val="385D8A"/>
            </a:solidFill>
            <a:miter lim="800000"/>
            <a:headEnd/>
            <a:tailEnd/>
          </a:ln>
        </p:spPr>
        <p:txBody>
          <a:bodyPr vert="eaVert" lIns="80168" tIns="40083" rIns="80168" bIns="40083" anchor="ctr"/>
          <a:lstStyle/>
          <a:p>
            <a:pPr defTabSz="801688"/>
            <a:endParaRPr lang="it-IT" sz="2100" b="0">
              <a:solidFill>
                <a:srgbClr val="FFFFFF"/>
              </a:solidFill>
              <a:latin typeface="Calibri" pitchFamily="34" charset="0"/>
              <a:ea typeface="ヒラギノ角ゴ Pro W3"/>
              <a:cs typeface="ヒラギノ角ゴ Pro W3"/>
            </a:endParaRPr>
          </a:p>
        </p:txBody>
      </p:sp>
      <p:sp>
        <p:nvSpPr>
          <p:cNvPr id="28" name="Freccia bidirezionale orizzontale 27"/>
          <p:cNvSpPr>
            <a:spLocks noChangeArrowheads="1"/>
          </p:cNvSpPr>
          <p:nvPr/>
        </p:nvSpPr>
        <p:spPr bwMode="auto">
          <a:xfrm rot="2889374">
            <a:off x="3513932" y="2583656"/>
            <a:ext cx="584200" cy="227013"/>
          </a:xfrm>
          <a:prstGeom prst="leftRightArrow">
            <a:avLst>
              <a:gd name="adj1" fmla="val 50000"/>
              <a:gd name="adj2" fmla="val 52731"/>
            </a:avLst>
          </a:prstGeom>
          <a:solidFill>
            <a:schemeClr val="accent1"/>
          </a:solidFill>
          <a:ln w="25400" algn="ctr">
            <a:solidFill>
              <a:srgbClr val="385D8A"/>
            </a:solidFill>
            <a:miter lim="800000"/>
            <a:headEnd/>
            <a:tailEnd/>
          </a:ln>
        </p:spPr>
        <p:txBody>
          <a:bodyPr rot="10800000" vert="eaVert" lIns="80168" tIns="40083" rIns="80168" bIns="40083" anchor="ctr"/>
          <a:lstStyle/>
          <a:p>
            <a:pPr defTabSz="801688"/>
            <a:endParaRPr lang="it-IT" sz="2100" b="0">
              <a:solidFill>
                <a:srgbClr val="FFFFFF"/>
              </a:solidFill>
              <a:latin typeface="Calibri" pitchFamily="34" charset="0"/>
              <a:ea typeface="ヒラギノ角ゴ Pro W3"/>
              <a:cs typeface="ヒラギノ角ゴ Pro W3"/>
            </a:endParaRPr>
          </a:p>
        </p:txBody>
      </p:sp>
      <p:sp>
        <p:nvSpPr>
          <p:cNvPr id="29" name="Freccia bidirezionale orizzontale 28"/>
          <p:cNvSpPr>
            <a:spLocks noChangeArrowheads="1"/>
          </p:cNvSpPr>
          <p:nvPr/>
        </p:nvSpPr>
        <p:spPr bwMode="auto">
          <a:xfrm rot="-3060677">
            <a:off x="3622675" y="4298951"/>
            <a:ext cx="585787" cy="227012"/>
          </a:xfrm>
          <a:prstGeom prst="leftRightArrow">
            <a:avLst>
              <a:gd name="adj1" fmla="val 50000"/>
              <a:gd name="adj2" fmla="val 52875"/>
            </a:avLst>
          </a:prstGeom>
          <a:solidFill>
            <a:schemeClr val="accent1"/>
          </a:solidFill>
          <a:ln w="25400" algn="ctr">
            <a:solidFill>
              <a:srgbClr val="385D8A"/>
            </a:solidFill>
            <a:miter lim="800000"/>
            <a:headEnd/>
            <a:tailEnd/>
          </a:ln>
        </p:spPr>
        <p:txBody>
          <a:bodyPr vert="eaVert" lIns="80168" tIns="40083" rIns="80168" bIns="40083" anchor="ctr"/>
          <a:lstStyle/>
          <a:p>
            <a:pPr defTabSz="801688"/>
            <a:endParaRPr lang="it-IT" sz="2100" b="0">
              <a:solidFill>
                <a:srgbClr val="FFFFFF"/>
              </a:solidFill>
              <a:latin typeface="Calibri" pitchFamily="34" charset="0"/>
              <a:ea typeface="ヒラギノ角ゴ Pro W3"/>
              <a:cs typeface="ヒラギノ角ゴ Pro W3"/>
            </a:endParaRPr>
          </a:p>
        </p:txBody>
      </p:sp>
      <p:sp>
        <p:nvSpPr>
          <p:cNvPr id="3" name="Segnaposto numero diapositiva 2"/>
          <p:cNvSpPr txBox="1">
            <a:spLocks noGrp="1"/>
          </p:cNvSpPr>
          <p:nvPr/>
        </p:nvSpPr>
        <p:spPr bwMode="auto">
          <a:xfrm>
            <a:off x="6553200" y="6356350"/>
            <a:ext cx="2133600" cy="365125"/>
          </a:xfrm>
          <a:prstGeom prst="rect">
            <a:avLst/>
          </a:prstGeom>
          <a:noFill/>
          <a:ln w="9525">
            <a:noFill/>
            <a:miter lim="800000"/>
            <a:headEnd/>
            <a:tailEnd/>
          </a:ln>
        </p:spPr>
        <p:txBody>
          <a:bodyPr lIns="80168" tIns="40083" rIns="80168" bIns="40083" anchor="ctr"/>
          <a:lstStyle/>
          <a:p>
            <a:pPr algn="r" defTabSz="801688"/>
            <a:fld id="{8F690BF3-C755-467D-A5B4-6BB1FF43D99A}" type="slidenum">
              <a:rPr lang="it-IT" sz="1100" b="0">
                <a:solidFill>
                  <a:srgbClr val="898989"/>
                </a:solidFill>
                <a:latin typeface="Calibri" pitchFamily="34" charset="0"/>
                <a:ea typeface="ヒラギノ角ゴ Pro W3"/>
                <a:cs typeface="ヒラギノ角ゴ Pro W3"/>
              </a:rPr>
              <a:pPr algn="r" defTabSz="801688"/>
              <a:t>35</a:t>
            </a:fld>
            <a:endParaRPr lang="it-IT" sz="1100" b="0">
              <a:solidFill>
                <a:srgbClr val="898989"/>
              </a:solidFill>
              <a:latin typeface="Calibri" pitchFamily="34" charset="0"/>
              <a:ea typeface="ヒラギノ角ゴ Pro W3"/>
              <a:cs typeface="ヒラギノ角ゴ Pro W3"/>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Grp="1" noChangeArrowheads="1"/>
          </p:cNvSpPr>
          <p:nvPr>
            <p:ph type="sldNum" sz="quarter" idx="10"/>
          </p:nvPr>
        </p:nvSpPr>
        <p:spPr>
          <a:ln/>
        </p:spPr>
        <p:txBody>
          <a:bodyPr/>
          <a:lstStyle/>
          <a:p>
            <a:fld id="{292AED66-06E2-4A47-A346-0C01BEADDA7C}" type="slidenum">
              <a:rPr lang="it-IT"/>
              <a:pPr/>
              <a:t>36</a:t>
            </a:fld>
            <a:endParaRPr lang="it-IT"/>
          </a:p>
        </p:txBody>
      </p:sp>
      <p:sp>
        <p:nvSpPr>
          <p:cNvPr id="876546" name="Rectangle 2"/>
          <p:cNvSpPr>
            <a:spLocks noGrp="1" noChangeArrowheads="1"/>
          </p:cNvSpPr>
          <p:nvPr>
            <p:ph type="title"/>
          </p:nvPr>
        </p:nvSpPr>
        <p:spPr/>
        <p:txBody>
          <a:bodyPr/>
          <a:lstStyle/>
          <a:p>
            <a:r>
              <a:rPr lang="it-IT" smtClean="0"/>
              <a:t>COMPETENZE PIATTAFORMA  ICT &amp; DESIGN</a:t>
            </a:r>
          </a:p>
        </p:txBody>
      </p:sp>
      <p:graphicFrame>
        <p:nvGraphicFramePr>
          <p:cNvPr id="876640" name="Group 96"/>
          <p:cNvGraphicFramePr>
            <a:graphicFrameLocks noGrp="1"/>
          </p:cNvGraphicFramePr>
          <p:nvPr>
            <p:ph type="tbl" idx="1"/>
          </p:nvPr>
        </p:nvGraphicFramePr>
        <p:xfrm>
          <a:off x="393700" y="887413"/>
          <a:ext cx="8482013" cy="4380549"/>
        </p:xfrm>
        <a:graphic>
          <a:graphicData uri="http://schemas.openxmlformats.org/drawingml/2006/table">
            <a:tbl>
              <a:tblPr/>
              <a:tblGrid>
                <a:gridCol w="2814638"/>
                <a:gridCol w="1346200"/>
                <a:gridCol w="1628775"/>
                <a:gridCol w="1346200"/>
                <a:gridCol w="1346200"/>
              </a:tblGrid>
              <a:tr h="9350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                Applicazioni </a:t>
                      </a:r>
                    </a:p>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tecnologie</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38100" cap="flat" cmpd="sng" algn="ctr">
                      <a:solidFill>
                        <a:schemeClr val="bg1"/>
                      </a:solidFill>
                      <a:prstDash val="solid"/>
                      <a:round/>
                      <a:headEnd type="none" w="med" len="med"/>
                      <a:tailEnd type="none" w="med" len="med"/>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Applicationi Sociali</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Gestione Territorio</a:t>
                      </a:r>
                    </a:p>
                  </a:txBody>
                  <a:tcPr anchor="ctr" horzOverflow="overflow">
                    <a:lnL w="381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applicationi</a:t>
                      </a:r>
                    </a:p>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Business</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Consumer market</a:t>
                      </a:r>
                    </a:p>
                  </a:txBody>
                  <a:tcPr anchor="ctr" horzOverflow="overflow">
                    <a:lnL w="381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857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Hardware / componenti </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accent2"/>
                    </a:solidFill>
                  </a:tcPr>
                </a:tc>
              </a:tr>
              <a:tr h="239713">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341313">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vMerge="1">
                  <a:txBody>
                    <a:bodyPr/>
                    <a:lstStyle/>
                    <a:p>
                      <a:endParaRPr lang="it-IT"/>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vMerge="1">
                  <a:txBody>
                    <a:bodyPr/>
                    <a:lstStyle/>
                    <a:p>
                      <a:endParaRPr lang="it-IT"/>
                    </a:p>
                  </a:txBody>
                  <a:tcPr/>
                </a:tc>
                <a:tc vMerge="1">
                  <a:txBody>
                    <a:bodyPr/>
                    <a:lstStyle/>
                    <a:p>
                      <a:endParaRPr lang="it-IT"/>
                    </a:p>
                  </a:txBody>
                  <a:tcPr/>
                </a:tc>
                <a:tc vMerge="1">
                  <a:txBody>
                    <a:bodyPr/>
                    <a:lstStyle/>
                    <a:p>
                      <a:endParaRPr lang="it-IT"/>
                    </a:p>
                  </a:txBody>
                  <a:tcPr/>
                </a:tc>
              </a:tr>
              <a:tr h="371475">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Comic Sans MS" pitchFamily="66" charset="0"/>
                          <a:cs typeface="Arial" pitchFamily="34" charset="0"/>
                        </a:rPr>
                        <a:t>SW / Protocolli</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rgbClr val="003399"/>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it-IT" sz="1600" b="1"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lnL w="38100" cap="flat" cmpd="sng" algn="ctr">
                      <a:solidFill>
                        <a:srgbClr val="00339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33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876633" name="AutoShape 89"/>
          <p:cNvSpPr>
            <a:spLocks noChangeArrowheads="1"/>
          </p:cNvSpPr>
          <p:nvPr/>
        </p:nvSpPr>
        <p:spPr bwMode="auto">
          <a:xfrm>
            <a:off x="900113" y="2349500"/>
            <a:ext cx="792162" cy="2592388"/>
          </a:xfrm>
          <a:prstGeom prst="downArrow">
            <a:avLst>
              <a:gd name="adj1" fmla="val 50000"/>
              <a:gd name="adj2" fmla="val 81814"/>
            </a:avLst>
          </a:prstGeom>
          <a:solidFill>
            <a:schemeClr val="accent1"/>
          </a:solidFill>
          <a:ln w="9525" algn="ctr">
            <a:solidFill>
              <a:srgbClr val="99CCFF"/>
            </a:solidFill>
            <a:miter lim="800000"/>
            <a:headEnd/>
            <a:tailEnd/>
          </a:ln>
          <a:effectLst>
            <a:outerShdw dist="35921" dir="2700000" algn="ctr" rotWithShape="0">
              <a:schemeClr val="bg2"/>
            </a:outerShdw>
          </a:effectLst>
        </p:spPr>
        <p:txBody>
          <a:bodyPr wrap="none" lIns="90000" tIns="46800" rIns="90000" bIns="46800" anchor="ctr"/>
          <a:lstStyle/>
          <a:p>
            <a:endParaRPr lang="it-IT"/>
          </a:p>
        </p:txBody>
      </p:sp>
      <p:sp>
        <p:nvSpPr>
          <p:cNvPr id="876634" name="Text Box 90"/>
          <p:cNvSpPr txBox="1">
            <a:spLocks noChangeArrowheads="1"/>
          </p:cNvSpPr>
          <p:nvPr/>
        </p:nvSpPr>
        <p:spPr bwMode="auto">
          <a:xfrm>
            <a:off x="468313" y="2997200"/>
            <a:ext cx="2232025" cy="366713"/>
          </a:xfrm>
          <a:prstGeom prst="rect">
            <a:avLst/>
          </a:prstGeom>
          <a:solidFill>
            <a:schemeClr val="accent2"/>
          </a:solidFill>
          <a:ln w="9525" algn="ctr">
            <a:noFill/>
            <a:miter lim="800000"/>
            <a:headEnd/>
            <a:tailEnd/>
          </a:ln>
          <a:effectLst/>
        </p:spPr>
        <p:txBody>
          <a:bodyPr lIns="90000" tIns="46800" rIns="90000" bIns="46800">
            <a:spAutoFit/>
          </a:bodyPr>
          <a:lstStyle/>
          <a:p>
            <a:pPr algn="l">
              <a:spcBef>
                <a:spcPct val="50000"/>
              </a:spcBef>
            </a:pPr>
            <a:r>
              <a:rPr lang="it-IT">
                <a:solidFill>
                  <a:schemeClr val="bg1"/>
                </a:solidFill>
                <a:latin typeface="Tahoma" pitchFamily="34" charset="0"/>
              </a:rPr>
              <a:t>23 tecnologie  </a:t>
            </a:r>
          </a:p>
        </p:txBody>
      </p:sp>
      <p:pic>
        <p:nvPicPr>
          <p:cNvPr id="876635" name="Picture 91"/>
          <p:cNvPicPr>
            <a:picLocks noChangeAspect="1" noChangeArrowheads="1"/>
          </p:cNvPicPr>
          <p:nvPr/>
        </p:nvPicPr>
        <p:blipFill>
          <a:blip r:embed="rId3" cstate="print"/>
          <a:srcRect/>
          <a:stretch>
            <a:fillRect/>
          </a:stretch>
        </p:blipFill>
        <p:spPr bwMode="auto">
          <a:xfrm>
            <a:off x="5003800" y="5876925"/>
            <a:ext cx="3994150" cy="436563"/>
          </a:xfrm>
          <a:prstGeom prst="rect">
            <a:avLst/>
          </a:prstGeom>
          <a:noFill/>
          <a:ln w="9525" algn="ctr">
            <a:noFill/>
            <a:miter lim="800000"/>
            <a:headEnd/>
            <a:tailEnd/>
          </a:ln>
          <a:effectLst/>
        </p:spPr>
      </p:pic>
      <p:sp>
        <p:nvSpPr>
          <p:cNvPr id="876637" name="Rectangle 93"/>
          <p:cNvSpPr>
            <a:spLocks noChangeArrowheads="1"/>
          </p:cNvSpPr>
          <p:nvPr/>
        </p:nvSpPr>
        <p:spPr bwMode="auto">
          <a:xfrm>
            <a:off x="3708400" y="2781300"/>
            <a:ext cx="4392613" cy="1079500"/>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
          <p:cNvSpPr>
            <a:spLocks noGrp="1" noChangeArrowheads="1"/>
          </p:cNvSpPr>
          <p:nvPr>
            <p:ph type="sldNum" sz="quarter" idx="10"/>
          </p:nvPr>
        </p:nvSpPr>
        <p:spPr>
          <a:ln/>
        </p:spPr>
        <p:txBody>
          <a:bodyPr/>
          <a:lstStyle/>
          <a:p>
            <a:fld id="{3A644FD1-9439-461D-9513-D3CC0D0D7832}" type="slidenum">
              <a:rPr lang="it-IT"/>
              <a:pPr/>
              <a:t>37</a:t>
            </a:fld>
            <a:endParaRPr lang="it-IT"/>
          </a:p>
        </p:txBody>
      </p:sp>
      <p:sp>
        <p:nvSpPr>
          <p:cNvPr id="1004548" name="Rectangle 4"/>
          <p:cNvSpPr>
            <a:spLocks noGrp="1" noChangeArrowheads="1"/>
          </p:cNvSpPr>
          <p:nvPr>
            <p:ph type="title"/>
          </p:nvPr>
        </p:nvSpPr>
        <p:spPr/>
        <p:txBody>
          <a:bodyPr/>
          <a:lstStyle/>
          <a:p>
            <a:r>
              <a:rPr lang="it-IT" smtClean="0"/>
              <a:t>TECNOLOGIE  ICT   1/2</a:t>
            </a:r>
          </a:p>
        </p:txBody>
      </p:sp>
      <p:graphicFrame>
        <p:nvGraphicFramePr>
          <p:cNvPr id="1004692" name="Group 148"/>
          <p:cNvGraphicFramePr>
            <a:graphicFrameLocks noGrp="1"/>
          </p:cNvGraphicFramePr>
          <p:nvPr>
            <p:ph type="tbl" idx="1"/>
          </p:nvPr>
        </p:nvGraphicFramePr>
        <p:xfrm>
          <a:off x="236538" y="971550"/>
          <a:ext cx="8642350" cy="4457700"/>
        </p:xfrm>
        <a:graphic>
          <a:graphicData uri="http://schemas.openxmlformats.org/drawingml/2006/table">
            <a:tbl>
              <a:tblPr/>
              <a:tblGrid>
                <a:gridCol w="8642350"/>
              </a:tblGrid>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Integration in components and systems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Electronic components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Embedded systems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Automation and control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Robotics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Communication Systems and network infrastructures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High Performance and Cloud computing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Green 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Mobile and pervasive computing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Internet of things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Computer vision and pattern recognition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Multimedia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Grp="1" noChangeArrowheads="1"/>
          </p:cNvSpPr>
          <p:nvPr>
            <p:ph type="sldNum" sz="quarter" idx="10"/>
          </p:nvPr>
        </p:nvSpPr>
        <p:spPr>
          <a:ln/>
        </p:spPr>
        <p:txBody>
          <a:bodyPr/>
          <a:lstStyle/>
          <a:p>
            <a:fld id="{C8FAB576-CC01-41C4-B0F9-11E909D37FAF}" type="slidenum">
              <a:rPr lang="it-IT"/>
              <a:pPr/>
              <a:t>38</a:t>
            </a:fld>
            <a:endParaRPr lang="it-IT"/>
          </a:p>
        </p:txBody>
      </p:sp>
      <p:sp>
        <p:nvSpPr>
          <p:cNvPr id="1007618" name="Rectangle 2"/>
          <p:cNvSpPr>
            <a:spLocks noGrp="1" noChangeArrowheads="1"/>
          </p:cNvSpPr>
          <p:nvPr>
            <p:ph type="title"/>
          </p:nvPr>
        </p:nvSpPr>
        <p:spPr/>
        <p:txBody>
          <a:bodyPr/>
          <a:lstStyle/>
          <a:p>
            <a:r>
              <a:rPr lang="it-IT" smtClean="0"/>
              <a:t>TECNOLOGIE  ICT   2/2</a:t>
            </a:r>
          </a:p>
        </p:txBody>
      </p:sp>
      <p:graphicFrame>
        <p:nvGraphicFramePr>
          <p:cNvPr id="1007671" name="Group 55"/>
          <p:cNvGraphicFramePr>
            <a:graphicFrameLocks noGrp="1"/>
          </p:cNvGraphicFramePr>
          <p:nvPr>
            <p:ph type="tbl" idx="1"/>
          </p:nvPr>
        </p:nvGraphicFramePr>
        <p:xfrm>
          <a:off x="236538" y="971550"/>
          <a:ext cx="8642350" cy="4679950"/>
        </p:xfrm>
        <a:graphic>
          <a:graphicData uri="http://schemas.openxmlformats.org/drawingml/2006/table">
            <a:tbl>
              <a:tblPr/>
              <a:tblGrid>
                <a:gridCol w="8642350"/>
              </a:tblGrid>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Modeling and Design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Bioinformatics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Algorithms. Data and signal processing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Decision Support Systems and optimization methods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Information systems and Database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Knowledge management and Semantic-based systems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Security and privacy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User interaction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Future Internet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Software engineering and software architectures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25450">
                <a:tc>
                  <a:txBody>
                    <a:bodyPr/>
                    <a:lstStyle/>
                    <a:p>
                      <a:pPr marL="0" marR="0" lvl="0" indent="0" algn="l" defTabSz="914400" rtl="0" eaLnBrk="0" fontAlgn="ctr" latinLnBrk="0" hangingPunct="0">
                        <a:lnSpc>
                          <a:spcPct val="5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omic Sans MS" pitchFamily="66" charset="0"/>
                          <a:cs typeface="Arial" pitchFamily="34" charset="0"/>
                        </a:rPr>
                        <a:t>Interoperability, Protocols and Standard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68E4517E-2AD1-41EC-8918-9C55D1AF4A89}" type="slidenum">
              <a:rPr lang="it-IT"/>
              <a:pPr/>
              <a:t>39</a:t>
            </a:fld>
            <a:endParaRPr lang="it-IT"/>
          </a:p>
        </p:txBody>
      </p:sp>
      <p:sp>
        <p:nvSpPr>
          <p:cNvPr id="965634"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AF22B989-2C16-442A-94D7-FD7D1D85C1E8}" type="slidenum">
              <a:rPr lang="it-IT" sz="1200">
                <a:latin typeface="Tahoma" pitchFamily="34" charset="0"/>
                <a:cs typeface="Tahoma" pitchFamily="34" charset="0"/>
              </a:rPr>
              <a:pPr algn="r"/>
              <a:t>39</a:t>
            </a:fld>
            <a:endParaRPr lang="it-IT" sz="1200">
              <a:latin typeface="Tahoma" pitchFamily="34" charset="0"/>
              <a:cs typeface="Tahoma" pitchFamily="34" charset="0"/>
            </a:endParaRPr>
          </a:p>
        </p:txBody>
      </p:sp>
      <p:sp>
        <p:nvSpPr>
          <p:cNvPr id="965635" name="Rectangle 2"/>
          <p:cNvSpPr>
            <a:spLocks noGrp="1" noChangeArrowheads="1"/>
          </p:cNvSpPr>
          <p:nvPr>
            <p:ph type="title" idx="4294967295"/>
          </p:nvPr>
        </p:nvSpPr>
        <p:spPr>
          <a:xfrm>
            <a:off x="2555875" y="100013"/>
            <a:ext cx="6410325" cy="576262"/>
          </a:xfrm>
        </p:spPr>
        <p:txBody>
          <a:bodyPr/>
          <a:lstStyle/>
          <a:p>
            <a:pPr eaLnBrk="1" hangingPunct="1"/>
            <a:r>
              <a:rPr lang="it-IT" smtClean="0"/>
              <a:t>Piattaforma ICT  &amp; Design   </a:t>
            </a:r>
          </a:p>
        </p:txBody>
      </p:sp>
      <p:graphicFrame>
        <p:nvGraphicFramePr>
          <p:cNvPr id="965636" name="Group 4"/>
          <p:cNvGraphicFramePr>
            <a:graphicFrameLocks noGrp="1"/>
          </p:cNvGraphicFramePr>
          <p:nvPr/>
        </p:nvGraphicFramePr>
        <p:xfrm>
          <a:off x="1423241" y="772366"/>
          <a:ext cx="5499100" cy="1658880"/>
        </p:xfrm>
        <a:graphic>
          <a:graphicData uri="http://schemas.openxmlformats.org/drawingml/2006/table">
            <a:tbl>
              <a:tblPr/>
              <a:tblGrid>
                <a:gridCol w="2016125"/>
                <a:gridCol w="3482975"/>
              </a:tblGrid>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ICT</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RFID &amp; VIS-LABS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UNIPR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INTERMECH - MORE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UNIMORE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CROSS-TEC</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ENEA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LEPIDA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RER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5666" name="Text Box 34"/>
          <p:cNvSpPr txBox="1">
            <a:spLocks noChangeArrowheads="1"/>
          </p:cNvSpPr>
          <p:nvPr/>
        </p:nvSpPr>
        <p:spPr bwMode="auto">
          <a:xfrm>
            <a:off x="0" y="5667375"/>
            <a:ext cx="6677025" cy="1190625"/>
          </a:xfrm>
          <a:prstGeom prst="rect">
            <a:avLst/>
          </a:prstGeom>
          <a:solidFill>
            <a:schemeClr val="bg1"/>
          </a:solidFill>
          <a:ln w="9525" algn="ctr">
            <a:noFill/>
            <a:miter lim="800000"/>
            <a:headEnd/>
            <a:tailEnd/>
          </a:ln>
        </p:spPr>
        <p:txBody>
          <a:bodyPr wrap="none" lIns="90000" tIns="46800" rIns="90000" bIns="46800">
            <a:spAutoFit/>
          </a:bodyPr>
          <a:lstStyle/>
          <a:p>
            <a:pPr algn="l"/>
            <a:r>
              <a:rPr lang="it-IT">
                <a:latin typeface="Tahoma" pitchFamily="34" charset="0"/>
              </a:rPr>
              <a:t>Referente scientifico : Prof. Rita Cucchiara</a:t>
            </a:r>
          </a:p>
          <a:p>
            <a:pPr algn="l"/>
            <a:endParaRPr lang="it-IT">
              <a:latin typeface="Tahoma" pitchFamily="34" charset="0"/>
            </a:endParaRPr>
          </a:p>
          <a:p>
            <a:pPr algn="l"/>
            <a:r>
              <a:rPr lang="it-IT">
                <a:solidFill>
                  <a:schemeClr val="bg2"/>
                </a:solidFill>
                <a:latin typeface="Tahoma" pitchFamily="34" charset="0"/>
              </a:rPr>
              <a:t>Direttore Tecnico ASTER  </a:t>
            </a:r>
          </a:p>
          <a:p>
            <a:pPr algn="l"/>
            <a:r>
              <a:rPr lang="it-IT">
                <a:solidFill>
                  <a:schemeClr val="bg2"/>
                </a:solidFill>
                <a:latin typeface="Tahoma" pitchFamily="34" charset="0"/>
              </a:rPr>
              <a:t>Segretario Operativo Piattaforma : Dr.ssa Lucia Mazzoni</a:t>
            </a:r>
            <a:r>
              <a:rPr lang="it-IT">
                <a:latin typeface="Tahoma" pitchFamily="34" charset="0"/>
              </a:rPr>
              <a:t> </a:t>
            </a:r>
          </a:p>
        </p:txBody>
      </p:sp>
      <p:pic>
        <p:nvPicPr>
          <p:cNvPr id="965667" name="Picture 35"/>
          <p:cNvPicPr>
            <a:picLocks noChangeAspect="1" noChangeArrowheads="1"/>
          </p:cNvPicPr>
          <p:nvPr/>
        </p:nvPicPr>
        <p:blipFill>
          <a:blip r:embed="rId3" cstate="print"/>
          <a:srcRect/>
          <a:stretch>
            <a:fillRect/>
          </a:stretch>
        </p:blipFill>
        <p:spPr bwMode="auto">
          <a:xfrm>
            <a:off x="5789613" y="4248150"/>
            <a:ext cx="3138487" cy="360363"/>
          </a:xfrm>
          <a:prstGeom prst="rect">
            <a:avLst/>
          </a:prstGeom>
          <a:noFill/>
          <a:ln w="9525" algn="ctr">
            <a:noFill/>
            <a:miter lim="800000"/>
            <a:headEnd/>
            <a:tailEnd/>
          </a:ln>
        </p:spPr>
      </p:pic>
      <p:graphicFrame>
        <p:nvGraphicFramePr>
          <p:cNvPr id="965668" name="Group 36"/>
          <p:cNvGraphicFramePr>
            <a:graphicFrameLocks noGrp="1"/>
          </p:cNvGraphicFramePr>
          <p:nvPr/>
        </p:nvGraphicFramePr>
        <p:xfrm>
          <a:off x="1608979" y="2491628"/>
          <a:ext cx="5127624" cy="1681928"/>
        </p:xfrm>
        <a:graphic>
          <a:graphicData uri="http://schemas.openxmlformats.org/drawingml/2006/table">
            <a:tbl>
              <a:tblPr/>
              <a:tblGrid>
                <a:gridCol w="2011362"/>
                <a:gridCol w="1438275"/>
                <a:gridCol w="1677987"/>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6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Tel&amp;Co</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1-2</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ANASTASIS Soc. Coop.</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1-2</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M.R. Confezioni SRL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nd</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ITWAY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LIFE ELETTRONICA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2-4</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it-IT" smtClean="0">
                <a:effectLst>
                  <a:outerShdw blurRad="38100" dist="38100" dir="2700000" algn="tl">
                    <a:srgbClr val="C0C0C0"/>
                  </a:outerShdw>
                </a:effectLst>
              </a:rPr>
              <a:t>SEDE</a:t>
            </a:r>
          </a:p>
        </p:txBody>
      </p:sp>
      <p:sp>
        <p:nvSpPr>
          <p:cNvPr id="7171" name="Rectangle 3"/>
          <p:cNvSpPr>
            <a:spLocks noGrp="1" noChangeArrowheads="1"/>
          </p:cNvSpPr>
          <p:nvPr>
            <p:ph idx="1"/>
          </p:nvPr>
        </p:nvSpPr>
        <p:spPr>
          <a:xfrm>
            <a:off x="251520" y="1484784"/>
            <a:ext cx="8640960" cy="4525963"/>
          </a:xfrm>
        </p:spPr>
        <p:txBody>
          <a:bodyPr/>
          <a:lstStyle/>
          <a:p>
            <a:pPr marL="0" indent="12700" algn="ctr" eaLnBrk="1" hangingPunct="1">
              <a:lnSpc>
                <a:spcPct val="90000"/>
              </a:lnSpc>
              <a:buFont typeface="Wingdings" pitchFamily="2" charset="2"/>
              <a:buNone/>
            </a:pPr>
            <a:r>
              <a:rPr lang="it-IT" sz="1800" dirty="0" smtClean="0">
                <a:solidFill>
                  <a:schemeClr val="tx2"/>
                </a:solidFill>
              </a:rPr>
              <a:t>Il Consorzio </a:t>
            </a:r>
            <a:r>
              <a:rPr lang="it-IT" sz="1800" b="1" dirty="0" smtClean="0"/>
              <a:t>ASTER </a:t>
            </a:r>
            <a:r>
              <a:rPr lang="it-IT" sz="1800" dirty="0" smtClean="0">
                <a:solidFill>
                  <a:schemeClr val="tx2"/>
                </a:solidFill>
              </a:rPr>
              <a:t>è ospitato presso il </a:t>
            </a:r>
            <a:r>
              <a:rPr lang="it-IT" sz="1800" b="1" dirty="0" smtClean="0">
                <a:solidFill>
                  <a:schemeClr val="tx2"/>
                </a:solidFill>
              </a:rPr>
              <a:t>CNR - Area della Ricerca di Bologna</a:t>
            </a:r>
          </a:p>
          <a:p>
            <a:pPr marL="0" indent="12700" algn="ctr" eaLnBrk="1" hangingPunct="1">
              <a:lnSpc>
                <a:spcPct val="90000"/>
              </a:lnSpc>
              <a:buFont typeface="Wingdings" pitchFamily="2" charset="2"/>
              <a:buNone/>
            </a:pPr>
            <a:r>
              <a:rPr lang="it-IT" sz="1800" b="1" dirty="0" smtClean="0">
                <a:solidFill>
                  <a:schemeClr val="tx2"/>
                </a:solidFill>
              </a:rPr>
              <a:t>(8 istituti di ricerca, 700 ricercatori)</a:t>
            </a:r>
          </a:p>
          <a:p>
            <a:pPr marL="0" indent="12700" algn="ctr" eaLnBrk="1" hangingPunct="1">
              <a:lnSpc>
                <a:spcPct val="90000"/>
              </a:lnSpc>
              <a:buFont typeface="Wingdings" pitchFamily="2" charset="2"/>
              <a:buNone/>
            </a:pPr>
            <a:endParaRPr lang="it-IT" sz="1400" b="1" dirty="0" smtClean="0">
              <a:solidFill>
                <a:schemeClr val="tx2"/>
              </a:solidFill>
            </a:endParaRPr>
          </a:p>
          <a:p>
            <a:pPr marL="1790700" lvl="2" indent="-266700" eaLnBrk="1" hangingPunct="1">
              <a:lnSpc>
                <a:spcPct val="90000"/>
              </a:lnSpc>
              <a:buClr>
                <a:srgbClr val="CC0000"/>
              </a:buClr>
            </a:pPr>
            <a:r>
              <a:rPr lang="it-IT" sz="1600" b="1" dirty="0" smtClean="0">
                <a:solidFill>
                  <a:schemeClr val="tx2"/>
                </a:solidFill>
              </a:rPr>
              <a:t>IBIMET</a:t>
            </a:r>
            <a:r>
              <a:rPr lang="it-IT" sz="1600" dirty="0" smtClean="0">
                <a:solidFill>
                  <a:schemeClr val="tx2"/>
                </a:solidFill>
              </a:rPr>
              <a:t> Istituto di Biometeorologia</a:t>
            </a:r>
          </a:p>
          <a:p>
            <a:pPr marL="1790700" lvl="2" indent="-266700" eaLnBrk="1" hangingPunct="1">
              <a:lnSpc>
                <a:spcPct val="90000"/>
              </a:lnSpc>
              <a:buClr>
                <a:srgbClr val="CC0000"/>
              </a:buClr>
            </a:pPr>
            <a:r>
              <a:rPr lang="it-IT" sz="1600" b="1" dirty="0" smtClean="0">
                <a:solidFill>
                  <a:schemeClr val="tx2"/>
                </a:solidFill>
              </a:rPr>
              <a:t>IMM</a:t>
            </a:r>
            <a:r>
              <a:rPr lang="it-IT" sz="1600" dirty="0" smtClean="0">
                <a:solidFill>
                  <a:schemeClr val="tx2"/>
                </a:solidFill>
              </a:rPr>
              <a:t> Istituto per la Microelettronica e i Microsistemi</a:t>
            </a:r>
          </a:p>
          <a:p>
            <a:pPr marL="1790700" lvl="2" indent="-266700" eaLnBrk="1" hangingPunct="1">
              <a:lnSpc>
                <a:spcPct val="90000"/>
              </a:lnSpc>
              <a:buClr>
                <a:srgbClr val="CC0000"/>
              </a:buClr>
            </a:pPr>
            <a:r>
              <a:rPr lang="it-IT" sz="1600" b="1" dirty="0" smtClean="0">
                <a:solidFill>
                  <a:schemeClr val="tx2"/>
                </a:solidFill>
              </a:rPr>
              <a:t>ISAC</a:t>
            </a:r>
            <a:r>
              <a:rPr lang="it-IT" sz="1600" dirty="0" smtClean="0">
                <a:solidFill>
                  <a:schemeClr val="tx2"/>
                </a:solidFill>
              </a:rPr>
              <a:t> Istituto di Scienze dell'Atmosfera e del Clima</a:t>
            </a:r>
          </a:p>
          <a:p>
            <a:pPr marL="1790700" lvl="2" indent="-266700" eaLnBrk="1" hangingPunct="1">
              <a:lnSpc>
                <a:spcPct val="90000"/>
              </a:lnSpc>
              <a:buClr>
                <a:srgbClr val="CC0000"/>
              </a:buClr>
            </a:pPr>
            <a:r>
              <a:rPr lang="it-IT" sz="1600" b="1" dirty="0" smtClean="0">
                <a:solidFill>
                  <a:schemeClr val="tx2"/>
                </a:solidFill>
              </a:rPr>
              <a:t>ISMAR</a:t>
            </a:r>
            <a:r>
              <a:rPr lang="it-IT" sz="1600" dirty="0" smtClean="0">
                <a:solidFill>
                  <a:schemeClr val="tx2"/>
                </a:solidFill>
              </a:rPr>
              <a:t> Istituto di Scienze Marine</a:t>
            </a:r>
          </a:p>
          <a:p>
            <a:pPr marL="1790700" lvl="2" indent="-266700" eaLnBrk="1" hangingPunct="1">
              <a:lnSpc>
                <a:spcPct val="90000"/>
              </a:lnSpc>
              <a:buClr>
                <a:srgbClr val="CC0000"/>
              </a:buClr>
            </a:pPr>
            <a:r>
              <a:rPr lang="it-IT" sz="1600" b="1" dirty="0" smtClean="0">
                <a:solidFill>
                  <a:schemeClr val="tx2"/>
                </a:solidFill>
              </a:rPr>
              <a:t>ISMN</a:t>
            </a:r>
            <a:r>
              <a:rPr lang="it-IT" sz="1600" dirty="0" smtClean="0">
                <a:solidFill>
                  <a:schemeClr val="tx2"/>
                </a:solidFill>
              </a:rPr>
              <a:t> Istituto per lo Studio dei Materiali </a:t>
            </a:r>
            <a:r>
              <a:rPr lang="it-IT" sz="1600" dirty="0" err="1" smtClean="0">
                <a:solidFill>
                  <a:schemeClr val="tx2"/>
                </a:solidFill>
              </a:rPr>
              <a:t>Nanostrutturati</a:t>
            </a:r>
            <a:endParaRPr lang="it-IT" sz="1600" dirty="0" smtClean="0">
              <a:solidFill>
                <a:schemeClr val="tx2"/>
              </a:solidFill>
            </a:endParaRPr>
          </a:p>
          <a:p>
            <a:pPr marL="1790700" lvl="2" indent="-266700" eaLnBrk="1" hangingPunct="1">
              <a:lnSpc>
                <a:spcPct val="90000"/>
              </a:lnSpc>
              <a:buClr>
                <a:srgbClr val="CC0000"/>
              </a:buClr>
            </a:pPr>
            <a:r>
              <a:rPr lang="it-IT" sz="1600" b="1" dirty="0" smtClean="0">
                <a:solidFill>
                  <a:schemeClr val="tx2"/>
                </a:solidFill>
              </a:rPr>
              <a:t>ISOF</a:t>
            </a:r>
            <a:r>
              <a:rPr lang="it-IT" sz="1600" dirty="0" smtClean="0">
                <a:solidFill>
                  <a:schemeClr val="tx2"/>
                </a:solidFill>
              </a:rPr>
              <a:t> Istituto per la Sintesi Organica e la </a:t>
            </a:r>
            <a:r>
              <a:rPr lang="it-IT" sz="1600" dirty="0" err="1" smtClean="0">
                <a:solidFill>
                  <a:schemeClr val="tx2"/>
                </a:solidFill>
              </a:rPr>
              <a:t>Fotoreattività</a:t>
            </a:r>
            <a:r>
              <a:rPr lang="it-IT" sz="1600" dirty="0" smtClean="0">
                <a:solidFill>
                  <a:schemeClr val="tx2"/>
                </a:solidFill>
              </a:rPr>
              <a:t> </a:t>
            </a:r>
            <a:endParaRPr lang="it-IT" sz="1600" b="1" dirty="0" smtClean="0">
              <a:solidFill>
                <a:schemeClr val="tx2"/>
              </a:solidFill>
            </a:endParaRPr>
          </a:p>
          <a:p>
            <a:pPr marL="1790700" lvl="2" indent="-266700" eaLnBrk="1" hangingPunct="1">
              <a:lnSpc>
                <a:spcPct val="90000"/>
              </a:lnSpc>
              <a:buClr>
                <a:srgbClr val="CC0000"/>
              </a:buClr>
            </a:pPr>
            <a:r>
              <a:rPr lang="it-IT" sz="1600" b="1" dirty="0" smtClean="0">
                <a:solidFill>
                  <a:schemeClr val="tx2"/>
                </a:solidFill>
              </a:rPr>
              <a:t>IASF</a:t>
            </a:r>
            <a:r>
              <a:rPr lang="it-IT" sz="1600" dirty="0" smtClean="0">
                <a:solidFill>
                  <a:schemeClr val="tx2"/>
                </a:solidFill>
              </a:rPr>
              <a:t> Istituto di Astrofisica Spaziale e Fisica Cosmica (INAF)</a:t>
            </a:r>
          </a:p>
          <a:p>
            <a:pPr marL="1790700" lvl="2" indent="-266700" eaLnBrk="1" hangingPunct="1">
              <a:lnSpc>
                <a:spcPct val="90000"/>
              </a:lnSpc>
              <a:buClr>
                <a:srgbClr val="CC0000"/>
              </a:buClr>
            </a:pPr>
            <a:r>
              <a:rPr lang="it-IT" sz="1600" b="1" dirty="0" smtClean="0">
                <a:solidFill>
                  <a:schemeClr val="tx2"/>
                </a:solidFill>
              </a:rPr>
              <a:t>IRA</a:t>
            </a:r>
            <a:r>
              <a:rPr lang="it-IT" sz="1600" dirty="0" smtClean="0">
                <a:solidFill>
                  <a:schemeClr val="tx2"/>
                </a:solidFill>
              </a:rPr>
              <a:t> Istituto di Radioastronomia (INAF)</a:t>
            </a:r>
          </a:p>
          <a:p>
            <a:pPr marL="1790700" lvl="2" indent="-266700" eaLnBrk="1" hangingPunct="1">
              <a:lnSpc>
                <a:spcPct val="90000"/>
              </a:lnSpc>
              <a:buClr>
                <a:srgbClr val="CC0000"/>
              </a:buClr>
            </a:pPr>
            <a:r>
              <a:rPr lang="it-IT" sz="1600" b="1" dirty="0" smtClean="0">
                <a:solidFill>
                  <a:schemeClr val="tx2"/>
                </a:solidFill>
              </a:rPr>
              <a:t>Biblioteca d’Area</a:t>
            </a:r>
          </a:p>
          <a:p>
            <a:pPr marL="0" indent="12700" eaLnBrk="1" hangingPunct="1">
              <a:lnSpc>
                <a:spcPct val="90000"/>
              </a:lnSpc>
              <a:buFont typeface="Wingdings" pitchFamily="2" charset="2"/>
              <a:buNone/>
            </a:pPr>
            <a:endParaRPr lang="it-IT" sz="1600" dirty="0" smtClean="0"/>
          </a:p>
          <a:p>
            <a:pPr marL="0" indent="12700" algn="ctr" eaLnBrk="1" hangingPunct="1">
              <a:lnSpc>
                <a:spcPct val="90000"/>
              </a:lnSpc>
              <a:buFont typeface="Wingdings" pitchFamily="2" charset="2"/>
              <a:buNone/>
            </a:pPr>
            <a:endParaRPr lang="it-IT" sz="1600" dirty="0" smtClean="0"/>
          </a:p>
        </p:txBody>
      </p:sp>
      <p:sp>
        <p:nvSpPr>
          <p:cNvPr id="8" name="Segnaposto numero diapositiva 7"/>
          <p:cNvSpPr>
            <a:spLocks noGrp="1"/>
          </p:cNvSpPr>
          <p:nvPr>
            <p:ph type="sldNum" sz="quarter" idx="4294967295"/>
          </p:nvPr>
        </p:nvSpPr>
        <p:spPr>
          <a:xfrm>
            <a:off x="4355976" y="6409134"/>
            <a:ext cx="467544" cy="476250"/>
          </a:xfrm>
          <a:prstGeom prst="rect">
            <a:avLst/>
          </a:prstGeom>
        </p:spPr>
        <p:txBody>
          <a:bodyPr/>
          <a:lstStyle/>
          <a:p>
            <a:pPr>
              <a:defRPr/>
            </a:pPr>
            <a:endParaRPr lang="it-IT" smtClean="0"/>
          </a:p>
          <a:p>
            <a:pPr>
              <a:defRPr/>
            </a:pPr>
            <a:fld id="{F9C9B197-7AC3-4CA3-BC41-643C5D89A71C}" type="slidenum">
              <a:rPr lang="it-IT" smtClean="0">
                <a:solidFill>
                  <a:srgbClr val="CC0000"/>
                </a:solidFill>
              </a:rPr>
              <a:pPr>
                <a:defRPr/>
              </a:pPr>
              <a:t>4</a:t>
            </a:fld>
            <a:endParaRPr lang="it-IT" dirty="0">
              <a:solidFill>
                <a:srgbClr val="CC0000"/>
              </a:solidFill>
            </a:endParaRPr>
          </a:p>
        </p:txBody>
      </p:sp>
      <p:pic>
        <p:nvPicPr>
          <p:cNvPr id="77825" name="Picture 1"/>
          <p:cNvPicPr>
            <a:picLocks noChangeAspect="1" noChangeArrowheads="1"/>
          </p:cNvPicPr>
          <p:nvPr/>
        </p:nvPicPr>
        <p:blipFill>
          <a:blip r:embed="rId2" cstate="print"/>
          <a:srcRect/>
          <a:stretch>
            <a:fillRect/>
          </a:stretch>
        </p:blipFill>
        <p:spPr bwMode="auto">
          <a:xfrm>
            <a:off x="4644008" y="4848297"/>
            <a:ext cx="1944216" cy="153303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7826" name="Picture 2"/>
          <p:cNvPicPr>
            <a:picLocks noChangeAspect="1" noChangeArrowheads="1"/>
          </p:cNvPicPr>
          <p:nvPr/>
        </p:nvPicPr>
        <p:blipFill>
          <a:blip r:embed="rId3" cstate="print"/>
          <a:srcRect t="4627"/>
          <a:stretch>
            <a:fillRect/>
          </a:stretch>
        </p:blipFill>
        <p:spPr bwMode="auto">
          <a:xfrm>
            <a:off x="2550765" y="4876200"/>
            <a:ext cx="1949227" cy="148426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7827" name="Picture 3"/>
          <p:cNvPicPr>
            <a:picLocks noChangeAspect="1" noChangeArrowheads="1"/>
          </p:cNvPicPr>
          <p:nvPr/>
        </p:nvPicPr>
        <p:blipFill>
          <a:blip r:embed="rId4" cstate="print"/>
          <a:srcRect/>
          <a:stretch>
            <a:fillRect/>
          </a:stretch>
        </p:blipFill>
        <p:spPr bwMode="auto">
          <a:xfrm>
            <a:off x="395536" y="4848297"/>
            <a:ext cx="2016224" cy="151340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7828" name="Picture 4"/>
          <p:cNvPicPr>
            <a:picLocks noChangeAspect="1" noChangeArrowheads="1"/>
          </p:cNvPicPr>
          <p:nvPr/>
        </p:nvPicPr>
        <p:blipFill>
          <a:blip r:embed="rId5" cstate="print"/>
          <a:srcRect/>
          <a:stretch>
            <a:fillRect/>
          </a:stretch>
        </p:blipFill>
        <p:spPr bwMode="auto">
          <a:xfrm>
            <a:off x="6732240" y="4848297"/>
            <a:ext cx="2023517" cy="15188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fld id="{70D60C13-6B3F-4735-AF16-EAF5CB695CED}" type="slidenum">
              <a:rPr lang="it-IT"/>
              <a:pPr/>
              <a:t>40</a:t>
            </a:fld>
            <a:endParaRPr lang="it-IT"/>
          </a:p>
        </p:txBody>
      </p:sp>
      <p:sp>
        <p:nvSpPr>
          <p:cNvPr id="878594" name="Rectangle 2"/>
          <p:cNvSpPr>
            <a:spLocks noGrp="1" noChangeArrowheads="1"/>
          </p:cNvSpPr>
          <p:nvPr>
            <p:ph type="title"/>
          </p:nvPr>
        </p:nvSpPr>
        <p:spPr/>
        <p:txBody>
          <a:bodyPr/>
          <a:lstStyle/>
          <a:p>
            <a:r>
              <a:rPr lang="it-IT" smtClean="0"/>
              <a:t>MECHANICS &amp; MATERIALS PLATFORM</a:t>
            </a:r>
          </a:p>
        </p:txBody>
      </p:sp>
      <p:sp>
        <p:nvSpPr>
          <p:cNvPr id="878595" name="Rectangle 3"/>
          <p:cNvSpPr>
            <a:spLocks noGrp="1" noChangeArrowheads="1"/>
          </p:cNvSpPr>
          <p:nvPr>
            <p:ph type="body" idx="1"/>
          </p:nvPr>
        </p:nvSpPr>
        <p:spPr>
          <a:xfrm>
            <a:off x="179388" y="909638"/>
            <a:ext cx="8785225" cy="5543550"/>
          </a:xfrm>
        </p:spPr>
        <p:txBody>
          <a:bodyPr/>
          <a:lstStyle/>
          <a:p>
            <a:r>
              <a:rPr lang="it-IT" dirty="0" smtClean="0"/>
              <a:t>La Piattaforma Meccanica Materiali si rivolge a tutte le imprese - non solo del settore meccanico - che hanno </a:t>
            </a:r>
            <a:r>
              <a:rPr lang="it-IT" b="1" dirty="0" smtClean="0"/>
              <a:t>problematiche di ricerca industriale</a:t>
            </a:r>
            <a:r>
              <a:rPr lang="it-IT" dirty="0" smtClean="0"/>
              <a:t> connesse all'ottimizzazione di prodotti e processi, sviluppo e </a:t>
            </a:r>
            <a:r>
              <a:rPr lang="it-IT" b="1" dirty="0" smtClean="0"/>
              <a:t>caratterizzazione di materiali altamente</a:t>
            </a:r>
            <a:r>
              <a:rPr lang="it-IT" dirty="0" smtClean="0"/>
              <a:t> performanti e, in generale, miglioramento dell'efficienza e della produttività.</a:t>
            </a:r>
            <a:endParaRPr lang="it-IT" b="1" dirty="0" smtClean="0"/>
          </a:p>
          <a:p>
            <a:r>
              <a:rPr lang="it-IT" b="1" dirty="0" smtClean="0"/>
              <a:t>Ambiti di intervento</a:t>
            </a:r>
            <a:endParaRPr lang="it-IT" dirty="0" smtClean="0"/>
          </a:p>
          <a:p>
            <a:pPr lvl="1"/>
            <a:r>
              <a:rPr lang="it-IT" dirty="0" smtClean="0"/>
              <a:t>Progettazione, </a:t>
            </a:r>
            <a:r>
              <a:rPr lang="it-IT" dirty="0" err="1" smtClean="0"/>
              <a:t>prototyping</a:t>
            </a:r>
            <a:r>
              <a:rPr lang="it-IT" dirty="0" smtClean="0"/>
              <a:t> e </a:t>
            </a:r>
            <a:r>
              <a:rPr lang="it-IT" dirty="0" err="1" smtClean="0"/>
              <a:t>testing</a:t>
            </a:r>
            <a:r>
              <a:rPr lang="it-IT" dirty="0" smtClean="0"/>
              <a:t>; </a:t>
            </a:r>
          </a:p>
          <a:p>
            <a:pPr lvl="1"/>
            <a:r>
              <a:rPr lang="it-IT" dirty="0" smtClean="0"/>
              <a:t>processi di lavorazione e nano fabbricazione; </a:t>
            </a:r>
          </a:p>
          <a:p>
            <a:pPr lvl="1"/>
            <a:r>
              <a:rPr lang="it-IT" dirty="0" smtClean="0"/>
              <a:t>sviluppo e caratterizzazione di nuovi materiali; </a:t>
            </a:r>
          </a:p>
          <a:p>
            <a:pPr lvl="1"/>
            <a:r>
              <a:rPr lang="it-IT" dirty="0" smtClean="0"/>
              <a:t>trattamenti superficiali; fluidodinamica; </a:t>
            </a:r>
          </a:p>
          <a:p>
            <a:pPr lvl="1"/>
            <a:r>
              <a:rPr lang="it-IT" dirty="0" smtClean="0"/>
              <a:t>rumore e vibrazioni; automazione: controlli e diagnostica; attuatori; sensori.</a:t>
            </a:r>
          </a:p>
          <a:p>
            <a:pPr lvl="1"/>
            <a:r>
              <a:rPr lang="it-IT" dirty="0" smtClean="0"/>
              <a:t>Meccatronica ,   software, HW, attuatori e sensori.</a:t>
            </a:r>
          </a:p>
          <a:p>
            <a:r>
              <a:rPr lang="it-IT" dirty="0" smtClean="0"/>
              <a:t>In generale questa piattaforma interviene a supportare l’integrazione della elettronica in ogni altro processo industriale</a:t>
            </a:r>
          </a:p>
          <a:p>
            <a:r>
              <a:rPr lang="it-IT" dirty="0" smtClean="0"/>
              <a:t>In sintesi è la piattaforma che può </a:t>
            </a:r>
            <a:r>
              <a:rPr lang="it-IT" dirty="0" err="1" smtClean="0"/>
              <a:t>essre</a:t>
            </a:r>
            <a:r>
              <a:rPr lang="it-IT" dirty="0" smtClean="0"/>
              <a:t> denominata </a:t>
            </a:r>
            <a:r>
              <a:rPr lang="it-IT" dirty="0" err="1" smtClean="0"/>
              <a:t>X-Tronica</a:t>
            </a:r>
            <a:endParaRPr lang="it-IT" b="1" dirty="0" smtClean="0"/>
          </a:p>
        </p:txBody>
      </p:sp>
      <p:pic>
        <p:nvPicPr>
          <p:cNvPr id="878596" name="Picture 4"/>
          <p:cNvPicPr>
            <a:picLocks noChangeAspect="1" noChangeArrowheads="1"/>
          </p:cNvPicPr>
          <p:nvPr/>
        </p:nvPicPr>
        <p:blipFill>
          <a:blip r:embed="rId3" cstate="print"/>
          <a:srcRect/>
          <a:stretch>
            <a:fillRect/>
          </a:stretch>
        </p:blipFill>
        <p:spPr bwMode="auto">
          <a:xfrm>
            <a:off x="4422775" y="5956300"/>
            <a:ext cx="3994150" cy="665163"/>
          </a:xfrm>
          <a:prstGeom prst="rect">
            <a:avLst/>
          </a:prstGeom>
          <a:noFill/>
          <a:ln w="9525" algn="ctr">
            <a:noFill/>
            <a:miter lim="800000"/>
            <a:headEnd/>
            <a:tailEnd/>
          </a:ln>
          <a:effectLst/>
        </p:spPr>
      </p:pic>
      <p:sp>
        <p:nvSpPr>
          <p:cNvPr id="6" name="Rectangle 93"/>
          <p:cNvSpPr>
            <a:spLocks noChangeArrowheads="1"/>
          </p:cNvSpPr>
          <p:nvPr/>
        </p:nvSpPr>
        <p:spPr bwMode="auto">
          <a:xfrm>
            <a:off x="165100" y="2489200"/>
            <a:ext cx="8686800" cy="2362200"/>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E7430A13-CDAD-4C02-92F1-0776CF32A3F3}" type="slidenum">
              <a:rPr lang="it-IT"/>
              <a:pPr/>
              <a:t>41</a:t>
            </a:fld>
            <a:endParaRPr lang="it-IT"/>
          </a:p>
        </p:txBody>
      </p:sp>
      <p:sp>
        <p:nvSpPr>
          <p:cNvPr id="982018"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C9354534-DD18-4747-927F-591CF386E70D}" type="slidenum">
              <a:rPr lang="it-IT" sz="1200">
                <a:latin typeface="Tahoma" pitchFamily="34" charset="0"/>
                <a:cs typeface="Tahoma" pitchFamily="34" charset="0"/>
              </a:rPr>
              <a:pPr algn="r"/>
              <a:t>41</a:t>
            </a:fld>
            <a:endParaRPr lang="it-IT" sz="1200">
              <a:latin typeface="Tahoma" pitchFamily="34" charset="0"/>
              <a:cs typeface="Tahoma" pitchFamily="34" charset="0"/>
            </a:endParaRPr>
          </a:p>
        </p:txBody>
      </p:sp>
      <p:sp>
        <p:nvSpPr>
          <p:cNvPr id="982019" name="Rectangle 2"/>
          <p:cNvSpPr>
            <a:spLocks noGrp="1" noChangeArrowheads="1"/>
          </p:cNvSpPr>
          <p:nvPr>
            <p:ph type="title" idx="4294967295"/>
          </p:nvPr>
        </p:nvSpPr>
        <p:spPr/>
        <p:txBody>
          <a:bodyPr/>
          <a:lstStyle/>
          <a:p>
            <a:pPr eaLnBrk="1" hangingPunct="1"/>
            <a:r>
              <a:rPr lang="it-IT" sz="1800" smtClean="0"/>
              <a:t>COMPETENZE PIATTAFORMA MECCANICA MATERIALI</a:t>
            </a:r>
          </a:p>
        </p:txBody>
      </p:sp>
      <p:graphicFrame>
        <p:nvGraphicFramePr>
          <p:cNvPr id="982080" name="Group 64"/>
          <p:cNvGraphicFramePr>
            <a:graphicFrameLocks noGrp="1"/>
          </p:cNvGraphicFramePr>
          <p:nvPr/>
        </p:nvGraphicFramePr>
        <p:xfrm>
          <a:off x="0" y="860425"/>
          <a:ext cx="9144000" cy="5500691"/>
        </p:xfrm>
        <a:graphic>
          <a:graphicData uri="http://schemas.openxmlformats.org/drawingml/2006/table">
            <a:tbl>
              <a:tblPr/>
              <a:tblGrid>
                <a:gridCol w="9144000"/>
              </a:tblGrid>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meccanica, progettazione, prototyping e testing</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meccanica, processi di lavorazione</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4984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meccanica, scienza dei materiali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1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meccanica - analisi noise, vibration, harshness</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termo-fluidodinamica, macchine e veicoli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termo-fluidodinamica, macchine e sistemi per la conversione dell'energia</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x-tronica, automazione, modelli matematici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1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x-tronica, automazione, modelli logici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4984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x-tronica, attuatori, elettronica di controllo, elettronica di potenza</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x-tronica, attuatori idraulici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omic Sans MS" pitchFamily="66" charset="0"/>
                          <a:cs typeface="Arial" pitchFamily="34" charset="0"/>
                        </a:rPr>
                        <a:t>x-tronica, sensori</a:t>
                      </a:r>
                    </a:p>
                  </a:txBody>
                  <a:tcPr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982081" name="Picture 65"/>
          <p:cNvPicPr>
            <a:picLocks noChangeAspect="1" noChangeArrowheads="1"/>
          </p:cNvPicPr>
          <p:nvPr/>
        </p:nvPicPr>
        <p:blipFill>
          <a:blip r:embed="rId3" cstate="print"/>
          <a:srcRect/>
          <a:stretch>
            <a:fillRect/>
          </a:stretch>
        </p:blipFill>
        <p:spPr bwMode="auto">
          <a:xfrm>
            <a:off x="5003800" y="5661025"/>
            <a:ext cx="3994150" cy="665163"/>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C018CA94-8981-43CC-AAEB-0D70393BEFC3}" type="slidenum">
              <a:rPr lang="it-IT"/>
              <a:pPr/>
              <a:t>42</a:t>
            </a:fld>
            <a:endParaRPr lang="it-IT"/>
          </a:p>
        </p:txBody>
      </p:sp>
      <p:sp>
        <p:nvSpPr>
          <p:cNvPr id="967682"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8338BD7C-8356-43AE-87A5-4B59F2D6DBC2}" type="slidenum">
              <a:rPr lang="it-IT" sz="1200">
                <a:latin typeface="Tahoma" pitchFamily="34" charset="0"/>
                <a:cs typeface="Tahoma" pitchFamily="34" charset="0"/>
              </a:rPr>
              <a:pPr algn="r"/>
              <a:t>42</a:t>
            </a:fld>
            <a:endParaRPr lang="it-IT" sz="1200">
              <a:latin typeface="Tahoma" pitchFamily="34" charset="0"/>
              <a:cs typeface="Tahoma" pitchFamily="34" charset="0"/>
            </a:endParaRPr>
          </a:p>
        </p:txBody>
      </p:sp>
      <p:sp>
        <p:nvSpPr>
          <p:cNvPr id="967683" name="Rectangle 2"/>
          <p:cNvSpPr>
            <a:spLocks noGrp="1" noChangeArrowheads="1"/>
          </p:cNvSpPr>
          <p:nvPr>
            <p:ph type="title" idx="4294967295"/>
          </p:nvPr>
        </p:nvSpPr>
        <p:spPr>
          <a:xfrm>
            <a:off x="2555875" y="133350"/>
            <a:ext cx="6410325" cy="576263"/>
          </a:xfrm>
        </p:spPr>
        <p:txBody>
          <a:bodyPr/>
          <a:lstStyle/>
          <a:p>
            <a:pPr eaLnBrk="1" hangingPunct="1"/>
            <a:r>
              <a:rPr lang="it-IT" smtClean="0"/>
              <a:t>Piattaforma Meccanica e Materiali  </a:t>
            </a:r>
          </a:p>
        </p:txBody>
      </p:sp>
      <p:graphicFrame>
        <p:nvGraphicFramePr>
          <p:cNvPr id="967684" name="Group 4"/>
          <p:cNvGraphicFramePr>
            <a:graphicFrameLocks noGrp="1"/>
          </p:cNvGraphicFramePr>
          <p:nvPr/>
        </p:nvGraphicFramePr>
        <p:xfrm>
          <a:off x="1921342" y="695232"/>
          <a:ext cx="5786437" cy="2488320"/>
        </p:xfrm>
        <a:graphic>
          <a:graphicData uri="http://schemas.openxmlformats.org/drawingml/2006/table">
            <a:tbl>
              <a:tblPr/>
              <a:tblGrid>
                <a:gridCol w="2579687"/>
                <a:gridCol w="3206750"/>
              </a:tblGrid>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Aeronautica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Meccanica Avan.ta e Materiali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INTERMECH - MORE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UNIMORE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Laboratorio MISTER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CNR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Laboratorio </a:t>
                      </a:r>
                      <a:r>
                        <a:rPr kumimoji="0" lang="it-IT" sz="1000" b="0" i="0" u="none" strike="noStrike" cap="none" normalizeH="0" baseline="0" smtClean="0">
                          <a:ln>
                            <a:noFill/>
                          </a:ln>
                          <a:solidFill>
                            <a:schemeClr val="tx1"/>
                          </a:solidFill>
                          <a:effectLst/>
                          <a:latin typeface="Arial" pitchFamily="34" charset="0"/>
                          <a:cs typeface="Arial" pitchFamily="34" charset="0"/>
                        </a:rPr>
                        <a:t>MECH-LAV</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UNIFE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Consorzio MUSP </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POLIMI</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TRACCIABILITÀ</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ENEA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T3Lab</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T3L consorzio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7726" name="Text Box 46"/>
          <p:cNvSpPr txBox="1">
            <a:spLocks noChangeArrowheads="1"/>
          </p:cNvSpPr>
          <p:nvPr/>
        </p:nvSpPr>
        <p:spPr bwMode="auto">
          <a:xfrm>
            <a:off x="163513" y="5848350"/>
            <a:ext cx="7493000" cy="946150"/>
          </a:xfrm>
          <a:prstGeom prst="rect">
            <a:avLst/>
          </a:prstGeom>
          <a:solidFill>
            <a:schemeClr val="bg1"/>
          </a:solidFill>
          <a:ln w="9525" algn="ctr">
            <a:noFill/>
            <a:miter lim="800000"/>
            <a:headEnd/>
            <a:tailEnd/>
          </a:ln>
        </p:spPr>
        <p:txBody>
          <a:bodyPr wrap="none" lIns="90000" tIns="46800" rIns="90000" bIns="46800">
            <a:spAutoFit/>
          </a:bodyPr>
          <a:lstStyle/>
          <a:p>
            <a:pPr algn="l"/>
            <a:r>
              <a:rPr lang="it-IT"/>
              <a:t>Referente scientifico : Prof. A.O.Andrisano</a:t>
            </a:r>
          </a:p>
          <a:p>
            <a:pPr algn="l"/>
            <a:r>
              <a:rPr lang="it-IT">
                <a:solidFill>
                  <a:schemeClr val="bg2"/>
                </a:solidFill>
                <a:latin typeface="Tahoma" pitchFamily="34" charset="0"/>
              </a:rPr>
              <a:t>Direttore Tecnico ASTER  </a:t>
            </a:r>
          </a:p>
          <a:p>
            <a:pPr algn="l"/>
            <a:r>
              <a:rPr lang="it-IT">
                <a:solidFill>
                  <a:schemeClr val="bg2"/>
                </a:solidFill>
                <a:latin typeface="Tahoma" pitchFamily="34" charset="0"/>
              </a:rPr>
              <a:t>Segretario Operativo Piattaforma : </a:t>
            </a:r>
            <a:r>
              <a:rPr lang="it-IT" sz="2000">
                <a:solidFill>
                  <a:schemeClr val="bg2"/>
                </a:solidFill>
              </a:rPr>
              <a:t>Ingg. L. Bologni - E. Toschi</a:t>
            </a:r>
            <a:endParaRPr lang="it-IT">
              <a:solidFill>
                <a:schemeClr val="bg2"/>
              </a:solidFill>
              <a:latin typeface="Tahoma" pitchFamily="34" charset="0"/>
            </a:endParaRPr>
          </a:p>
        </p:txBody>
      </p:sp>
      <p:pic>
        <p:nvPicPr>
          <p:cNvPr id="967727" name="Picture 47">
            <a:hlinkClick r:id="rId3" action="ppaction://hlinksldjump"/>
          </p:cNvPr>
          <p:cNvPicPr>
            <a:picLocks noChangeAspect="1" noChangeArrowheads="1"/>
          </p:cNvPicPr>
          <p:nvPr/>
        </p:nvPicPr>
        <p:blipFill>
          <a:blip r:embed="rId4" cstate="print"/>
          <a:srcRect/>
          <a:stretch>
            <a:fillRect/>
          </a:stretch>
        </p:blipFill>
        <p:spPr bwMode="auto">
          <a:xfrm>
            <a:off x="6022975" y="5770563"/>
            <a:ext cx="2967038" cy="512762"/>
          </a:xfrm>
          <a:prstGeom prst="rect">
            <a:avLst/>
          </a:prstGeom>
          <a:noFill/>
          <a:ln w="9525" algn="ctr">
            <a:noFill/>
            <a:miter lim="800000"/>
            <a:headEnd/>
            <a:tailEnd/>
          </a:ln>
        </p:spPr>
      </p:pic>
      <p:graphicFrame>
        <p:nvGraphicFramePr>
          <p:cNvPr id="967728" name="Group 48"/>
          <p:cNvGraphicFramePr>
            <a:graphicFrameLocks noGrp="1"/>
          </p:cNvGraphicFramePr>
          <p:nvPr/>
        </p:nvGraphicFramePr>
        <p:xfrm>
          <a:off x="2062629" y="3236819"/>
          <a:ext cx="5503863" cy="2507115"/>
        </p:xfrm>
        <a:graphic>
          <a:graphicData uri="http://schemas.openxmlformats.org/drawingml/2006/table">
            <a:tbl>
              <a:tblPr/>
              <a:tblGrid>
                <a:gridCol w="2543175"/>
                <a:gridCol w="1638300"/>
                <a:gridCol w="1322388"/>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CAT PROGETTI SRL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1-2</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SACMI Soc. Coop.</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Imola (BO)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PARMALAPPING SRL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0,5-1</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IMA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MANDELLI SISTEMI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20-50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PC</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BUCCI Industries</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LANDI RENZO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50-200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RE</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VM MOTORI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FE</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fld id="{1167F656-DD81-431D-9443-0DD7C145D241}" type="slidenum">
              <a:rPr lang="it-IT"/>
              <a:pPr/>
              <a:t>43</a:t>
            </a:fld>
            <a:endParaRPr lang="it-IT"/>
          </a:p>
        </p:txBody>
      </p:sp>
      <p:sp>
        <p:nvSpPr>
          <p:cNvPr id="884738" name="Rectangle 2"/>
          <p:cNvSpPr>
            <a:spLocks noGrp="1" noChangeArrowheads="1"/>
          </p:cNvSpPr>
          <p:nvPr>
            <p:ph type="title"/>
          </p:nvPr>
        </p:nvSpPr>
        <p:spPr/>
        <p:txBody>
          <a:bodyPr/>
          <a:lstStyle/>
          <a:p>
            <a:r>
              <a:rPr lang="it-IT" smtClean="0"/>
              <a:t>LIFE SCIENCE PLATFORM</a:t>
            </a:r>
          </a:p>
        </p:txBody>
      </p:sp>
      <p:sp>
        <p:nvSpPr>
          <p:cNvPr id="884739" name="Rectangle 3"/>
          <p:cNvSpPr>
            <a:spLocks noGrp="1" noChangeArrowheads="1"/>
          </p:cNvSpPr>
          <p:nvPr>
            <p:ph type="body" idx="1"/>
          </p:nvPr>
        </p:nvSpPr>
        <p:spPr>
          <a:xfrm>
            <a:off x="279400" y="1241425"/>
            <a:ext cx="8642350" cy="4421188"/>
          </a:xfrm>
        </p:spPr>
        <p:txBody>
          <a:bodyPr/>
          <a:lstStyle/>
          <a:p>
            <a:r>
              <a:rPr lang="it-IT" dirty="0" smtClean="0"/>
              <a:t>La Piattaforma Scienze della Vita ha l'obiettivo di </a:t>
            </a:r>
            <a:r>
              <a:rPr lang="it-IT" b="1" dirty="0" smtClean="0"/>
              <a:t>trasferire i risultati della ricerca scientifica avanzata verso una medicina personalizzata</a:t>
            </a:r>
            <a:r>
              <a:rPr lang="it-IT" dirty="0" smtClean="0"/>
              <a:t>.</a:t>
            </a:r>
            <a:endParaRPr lang="it-IT" b="1" dirty="0" smtClean="0"/>
          </a:p>
          <a:p>
            <a:r>
              <a:rPr lang="it-IT" b="1" dirty="0" smtClean="0"/>
              <a:t>Ambiti di intervento</a:t>
            </a:r>
            <a:endParaRPr lang="it-IT" dirty="0" smtClean="0"/>
          </a:p>
          <a:p>
            <a:pPr lvl="1"/>
            <a:r>
              <a:rPr lang="it-IT" dirty="0" smtClean="0"/>
              <a:t>Medicina rigenerativa, </a:t>
            </a:r>
          </a:p>
          <a:p>
            <a:pPr lvl="1"/>
            <a:r>
              <a:rPr lang="it-IT" dirty="0" smtClean="0"/>
              <a:t>innovazione farmaceutica; </a:t>
            </a:r>
          </a:p>
          <a:p>
            <a:pPr lvl="1"/>
            <a:r>
              <a:rPr lang="it-IT" dirty="0" smtClean="0"/>
              <a:t>OMICS e sviluppo di </a:t>
            </a:r>
            <a:r>
              <a:rPr lang="it-IT" dirty="0" err="1" smtClean="0"/>
              <a:t>tools</a:t>
            </a:r>
            <a:r>
              <a:rPr lang="it-IT" dirty="0" smtClean="0"/>
              <a:t> bio informatici dedicati; </a:t>
            </a:r>
          </a:p>
          <a:p>
            <a:pPr lvl="1"/>
            <a:r>
              <a:rPr lang="it-IT" dirty="0" smtClean="0"/>
              <a:t>biosensori innovativi; </a:t>
            </a:r>
          </a:p>
          <a:p>
            <a:pPr lvl="1"/>
            <a:r>
              <a:rPr lang="it-IT" dirty="0" smtClean="0"/>
              <a:t>personal </a:t>
            </a:r>
            <a:r>
              <a:rPr lang="it-IT" dirty="0" err="1" smtClean="0"/>
              <a:t>health</a:t>
            </a:r>
            <a:r>
              <a:rPr lang="it-IT" dirty="0" smtClean="0"/>
              <a:t> system e tecnologie diagnostiche e terapeutiche;</a:t>
            </a:r>
          </a:p>
          <a:p>
            <a:pPr lvl="1"/>
            <a:r>
              <a:rPr lang="it-IT" dirty="0" smtClean="0"/>
              <a:t> medicina </a:t>
            </a:r>
            <a:r>
              <a:rPr lang="it-IT" dirty="0" err="1" smtClean="0"/>
              <a:t>traslazionale</a:t>
            </a:r>
            <a:r>
              <a:rPr lang="it-IT" dirty="0" smtClean="0"/>
              <a:t>.</a:t>
            </a:r>
          </a:p>
        </p:txBody>
      </p:sp>
      <p:pic>
        <p:nvPicPr>
          <p:cNvPr id="884740" name="Picture 4"/>
          <p:cNvPicPr>
            <a:picLocks noChangeAspect="1" noChangeArrowheads="1"/>
          </p:cNvPicPr>
          <p:nvPr/>
        </p:nvPicPr>
        <p:blipFill>
          <a:blip r:embed="rId3" cstate="print"/>
          <a:srcRect/>
          <a:stretch>
            <a:fillRect/>
          </a:stretch>
        </p:blipFill>
        <p:spPr bwMode="auto">
          <a:xfrm>
            <a:off x="5003800" y="5876925"/>
            <a:ext cx="3994150" cy="428625"/>
          </a:xfrm>
          <a:prstGeom prst="rect">
            <a:avLst/>
          </a:prstGeom>
          <a:noFill/>
          <a:ln w="9525" algn="ctr">
            <a:noFill/>
            <a:miter lim="800000"/>
            <a:headEnd/>
            <a:tailEnd/>
          </a:ln>
          <a:effectLst/>
        </p:spPr>
      </p:pic>
      <p:sp>
        <p:nvSpPr>
          <p:cNvPr id="6" name="Rectangle 93"/>
          <p:cNvSpPr>
            <a:spLocks noChangeArrowheads="1"/>
          </p:cNvSpPr>
          <p:nvPr/>
        </p:nvSpPr>
        <p:spPr bwMode="auto">
          <a:xfrm>
            <a:off x="266700" y="2209800"/>
            <a:ext cx="8089900" cy="2755900"/>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68072CF3-2533-4251-972A-DE04B65224DB}" type="slidenum">
              <a:rPr lang="it-IT"/>
              <a:pPr/>
              <a:t>44</a:t>
            </a:fld>
            <a:endParaRPr lang="it-IT"/>
          </a:p>
        </p:txBody>
      </p:sp>
      <p:sp>
        <p:nvSpPr>
          <p:cNvPr id="990210"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7DA4B6BB-3C78-4379-9CA1-5FCE99F82308}" type="slidenum">
              <a:rPr lang="it-IT" sz="1200">
                <a:latin typeface="Tahoma" pitchFamily="34" charset="0"/>
                <a:cs typeface="Tahoma" pitchFamily="34" charset="0"/>
              </a:rPr>
              <a:pPr algn="r"/>
              <a:t>44</a:t>
            </a:fld>
            <a:endParaRPr lang="it-IT" sz="1200">
              <a:latin typeface="Tahoma" pitchFamily="34" charset="0"/>
              <a:cs typeface="Tahoma" pitchFamily="34" charset="0"/>
            </a:endParaRPr>
          </a:p>
        </p:txBody>
      </p:sp>
      <p:sp>
        <p:nvSpPr>
          <p:cNvPr id="990211" name="Rectangle 2"/>
          <p:cNvSpPr>
            <a:spLocks noGrp="1" noChangeArrowheads="1"/>
          </p:cNvSpPr>
          <p:nvPr>
            <p:ph type="title" idx="4294967295"/>
          </p:nvPr>
        </p:nvSpPr>
        <p:spPr/>
        <p:txBody>
          <a:bodyPr/>
          <a:lstStyle/>
          <a:p>
            <a:pPr eaLnBrk="1" hangingPunct="1"/>
            <a:r>
              <a:rPr lang="it-IT" sz="1800" smtClean="0"/>
              <a:t>COMPETENZE PIATTAFORMA SCIENZE DELLA VITA</a:t>
            </a:r>
          </a:p>
        </p:txBody>
      </p:sp>
      <p:graphicFrame>
        <p:nvGraphicFramePr>
          <p:cNvPr id="990276" name="Group 68"/>
          <p:cNvGraphicFramePr>
            <a:graphicFrameLocks noGrp="1"/>
          </p:cNvGraphicFramePr>
          <p:nvPr/>
        </p:nvGraphicFramePr>
        <p:xfrm>
          <a:off x="561975" y="768350"/>
          <a:ext cx="8297863" cy="5035556"/>
        </p:xfrm>
        <a:graphic>
          <a:graphicData uri="http://schemas.openxmlformats.org/drawingml/2006/table">
            <a:tbl>
              <a:tblPr/>
              <a:tblGrid>
                <a:gridCol w="8297863"/>
              </a:tblGrid>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Biosensori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175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Dispositivi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Drug Delivery e quality by design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Drug discovery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175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E-Care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OMICs e bioinformatica applicata alle omics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Studi preclinici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175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Tecnologie per la diagnosi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Tecnologie per la persona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Tecnologie per la terapia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175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Terapie avanzate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r h="420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Comic Sans MS" pitchFamily="66" charset="0"/>
                          <a:cs typeface="Arial" pitchFamily="34" charset="0"/>
                        </a:rPr>
                        <a:t>Scaffold 2D e 3D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3399"/>
                    </a:solidFill>
                  </a:tcPr>
                </a:tc>
              </a:tr>
            </a:tbl>
          </a:graphicData>
        </a:graphic>
      </p:graphicFrame>
      <p:pic>
        <p:nvPicPr>
          <p:cNvPr id="990277" name="Picture 69"/>
          <p:cNvPicPr>
            <a:picLocks noChangeAspect="1" noChangeArrowheads="1"/>
          </p:cNvPicPr>
          <p:nvPr/>
        </p:nvPicPr>
        <p:blipFill>
          <a:blip r:embed="rId3" cstate="print"/>
          <a:srcRect/>
          <a:stretch>
            <a:fillRect/>
          </a:stretch>
        </p:blipFill>
        <p:spPr bwMode="auto">
          <a:xfrm>
            <a:off x="5003800" y="5876925"/>
            <a:ext cx="3994150" cy="42862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EEB4D440-1326-4C58-9376-66ACAE9C692D}" type="slidenum">
              <a:rPr lang="it-IT"/>
              <a:pPr/>
              <a:t>45</a:t>
            </a:fld>
            <a:endParaRPr lang="it-IT"/>
          </a:p>
        </p:txBody>
      </p:sp>
      <p:sp>
        <p:nvSpPr>
          <p:cNvPr id="969730" name="Segnaposto numero diapositiva 3"/>
          <p:cNvSpPr txBox="1">
            <a:spLocks noGrp="1"/>
          </p:cNvSpPr>
          <p:nvPr/>
        </p:nvSpPr>
        <p:spPr bwMode="auto">
          <a:xfrm>
            <a:off x="1763713" y="6524625"/>
            <a:ext cx="1800225" cy="333375"/>
          </a:xfrm>
          <a:prstGeom prst="rect">
            <a:avLst/>
          </a:prstGeom>
          <a:noFill/>
          <a:ln w="9525">
            <a:noFill/>
            <a:miter lim="800000"/>
            <a:headEnd/>
            <a:tailEnd/>
          </a:ln>
        </p:spPr>
        <p:txBody>
          <a:bodyPr/>
          <a:lstStyle/>
          <a:p>
            <a:pPr algn="r"/>
            <a:fld id="{0DA2BCF7-3C35-454E-8D96-4680E4340853}" type="slidenum">
              <a:rPr lang="it-IT" sz="1200">
                <a:latin typeface="Tahoma" pitchFamily="34" charset="0"/>
                <a:cs typeface="Tahoma" pitchFamily="34" charset="0"/>
              </a:rPr>
              <a:pPr algn="r"/>
              <a:t>45</a:t>
            </a:fld>
            <a:endParaRPr lang="it-IT" sz="1200">
              <a:latin typeface="Tahoma" pitchFamily="34" charset="0"/>
              <a:cs typeface="Tahoma" pitchFamily="34" charset="0"/>
            </a:endParaRPr>
          </a:p>
        </p:txBody>
      </p:sp>
      <p:sp>
        <p:nvSpPr>
          <p:cNvPr id="969731" name="Rectangle 2"/>
          <p:cNvSpPr>
            <a:spLocks noGrp="1" noChangeArrowheads="1"/>
          </p:cNvSpPr>
          <p:nvPr>
            <p:ph type="title" idx="4294967295"/>
          </p:nvPr>
        </p:nvSpPr>
        <p:spPr>
          <a:xfrm>
            <a:off x="2522538" y="93663"/>
            <a:ext cx="6410325" cy="576262"/>
          </a:xfrm>
        </p:spPr>
        <p:txBody>
          <a:bodyPr/>
          <a:lstStyle/>
          <a:p>
            <a:pPr eaLnBrk="1" hangingPunct="1"/>
            <a:r>
              <a:rPr lang="it-IT" smtClean="0"/>
              <a:t>Piattaforma Scienza della Vita  </a:t>
            </a:r>
          </a:p>
        </p:txBody>
      </p:sp>
      <p:graphicFrame>
        <p:nvGraphicFramePr>
          <p:cNvPr id="969732" name="Group 4"/>
          <p:cNvGraphicFramePr>
            <a:graphicFrameLocks noGrp="1"/>
          </p:cNvGraphicFramePr>
          <p:nvPr/>
        </p:nvGraphicFramePr>
        <p:xfrm>
          <a:off x="2054132" y="708772"/>
          <a:ext cx="5611812" cy="2230635"/>
        </p:xfrm>
        <a:graphic>
          <a:graphicData uri="http://schemas.openxmlformats.org/drawingml/2006/table">
            <a:tbl>
              <a:tblPr/>
              <a:tblGrid>
                <a:gridCol w="2481262"/>
                <a:gridCol w="3130550"/>
              </a:tblGrid>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LABORATORI</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UNIVERSITÀ     ENTE</a:t>
                      </a: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CIRI “Scienze della Vita”</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UNIBO</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L .T. Terapie Avanzate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UNIFE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IOR- RIT</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IOR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 “Stefano Ferrari”</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UNIMORE</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BioPharmaNet_TEC</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UNIPR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COMT</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UNIPR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cs typeface="Arial" pitchFamily="34" charset="0"/>
                        </a:rPr>
                        <a:t>C.I.M.</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cs typeface="Arial" pitchFamily="34" charset="0"/>
                        </a:rPr>
                        <a:t>UNIPR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69770" name="Text Box 42"/>
          <p:cNvSpPr txBox="1">
            <a:spLocks noChangeArrowheads="1"/>
          </p:cNvSpPr>
          <p:nvPr/>
        </p:nvSpPr>
        <p:spPr bwMode="auto">
          <a:xfrm>
            <a:off x="0" y="5821363"/>
            <a:ext cx="6465888" cy="1082675"/>
          </a:xfrm>
          <a:prstGeom prst="rect">
            <a:avLst/>
          </a:prstGeom>
          <a:solidFill>
            <a:schemeClr val="bg1"/>
          </a:solidFill>
          <a:ln w="9525" algn="ctr">
            <a:noFill/>
            <a:miter lim="800000"/>
            <a:headEnd/>
            <a:tailEnd/>
          </a:ln>
        </p:spPr>
        <p:txBody>
          <a:bodyPr lIns="90000" tIns="46800" rIns="90000" bIns="46800">
            <a:spAutoFit/>
          </a:bodyPr>
          <a:lstStyle/>
          <a:p>
            <a:pPr algn="l">
              <a:lnSpc>
                <a:spcPct val="90000"/>
              </a:lnSpc>
            </a:pPr>
            <a:r>
              <a:rPr lang="it-IT" dirty="0"/>
              <a:t>Referente </a:t>
            </a:r>
            <a:r>
              <a:rPr lang="it-IT" dirty="0" smtClean="0"/>
              <a:t>scientifico: </a:t>
            </a:r>
            <a:r>
              <a:rPr lang="it-IT" dirty="0"/>
              <a:t>Prof.  </a:t>
            </a:r>
            <a:r>
              <a:rPr lang="it-IT" dirty="0" err="1"/>
              <a:t>L.Calzà</a:t>
            </a:r>
            <a:endParaRPr lang="it-IT" dirty="0">
              <a:latin typeface="Tahoma" pitchFamily="34" charset="0"/>
            </a:endParaRPr>
          </a:p>
          <a:p>
            <a:pPr algn="l">
              <a:lnSpc>
                <a:spcPct val="90000"/>
              </a:lnSpc>
            </a:pPr>
            <a:endParaRPr lang="it-IT" dirty="0">
              <a:latin typeface="Tahoma" pitchFamily="34" charset="0"/>
            </a:endParaRPr>
          </a:p>
          <a:p>
            <a:pPr algn="l">
              <a:lnSpc>
                <a:spcPct val="90000"/>
              </a:lnSpc>
            </a:pPr>
            <a:r>
              <a:rPr lang="it-IT" dirty="0">
                <a:solidFill>
                  <a:schemeClr val="bg2"/>
                </a:solidFill>
                <a:latin typeface="Tahoma" pitchFamily="34" charset="0"/>
              </a:rPr>
              <a:t>Direttore Tecnico ASTER  </a:t>
            </a:r>
          </a:p>
          <a:p>
            <a:pPr algn="l">
              <a:lnSpc>
                <a:spcPct val="90000"/>
              </a:lnSpc>
            </a:pPr>
            <a:r>
              <a:rPr lang="it-IT" dirty="0">
                <a:solidFill>
                  <a:schemeClr val="bg2"/>
                </a:solidFill>
                <a:latin typeface="Tahoma" pitchFamily="34" charset="0"/>
              </a:rPr>
              <a:t>Segretario Operativo Piattaforma : Dr.ssa Cecilia </a:t>
            </a:r>
            <a:r>
              <a:rPr lang="it-IT" dirty="0" err="1">
                <a:solidFill>
                  <a:schemeClr val="bg2"/>
                </a:solidFill>
                <a:latin typeface="Tahoma" pitchFamily="34" charset="0"/>
              </a:rPr>
              <a:t>Maini</a:t>
            </a:r>
            <a:r>
              <a:rPr lang="it-IT" dirty="0">
                <a:solidFill>
                  <a:schemeClr val="bg2"/>
                </a:solidFill>
                <a:latin typeface="Tahoma" pitchFamily="34" charset="0"/>
              </a:rPr>
              <a:t> </a:t>
            </a:r>
          </a:p>
        </p:txBody>
      </p:sp>
      <p:pic>
        <p:nvPicPr>
          <p:cNvPr id="969771" name="Picture 43">
            <a:hlinkClick r:id="rId3" action="ppaction://hlinksldjump"/>
          </p:cNvPr>
          <p:cNvPicPr>
            <a:picLocks noChangeAspect="1" noChangeArrowheads="1"/>
          </p:cNvPicPr>
          <p:nvPr/>
        </p:nvPicPr>
        <p:blipFill>
          <a:blip r:embed="rId4" cstate="print"/>
          <a:srcRect/>
          <a:stretch>
            <a:fillRect/>
          </a:stretch>
        </p:blipFill>
        <p:spPr bwMode="auto">
          <a:xfrm>
            <a:off x="5803900" y="5754688"/>
            <a:ext cx="3108325" cy="354012"/>
          </a:xfrm>
          <a:prstGeom prst="rect">
            <a:avLst/>
          </a:prstGeom>
          <a:noFill/>
          <a:ln w="9525" algn="ctr">
            <a:noFill/>
            <a:miter lim="800000"/>
            <a:headEnd/>
            <a:tailEnd/>
          </a:ln>
        </p:spPr>
      </p:pic>
      <p:graphicFrame>
        <p:nvGraphicFramePr>
          <p:cNvPr id="969772" name="Group 44"/>
          <p:cNvGraphicFramePr>
            <a:graphicFrameLocks noGrp="1"/>
          </p:cNvGraphicFramePr>
          <p:nvPr/>
        </p:nvGraphicFramePr>
        <p:xfrm>
          <a:off x="2058894" y="3158285"/>
          <a:ext cx="5561013" cy="2574358"/>
        </p:xfrm>
        <a:graphic>
          <a:graphicData uri="http://schemas.openxmlformats.org/drawingml/2006/table">
            <a:tbl>
              <a:tblPr/>
              <a:tblGrid>
                <a:gridCol w="2430463"/>
                <a:gridCol w="1687512"/>
                <a:gridCol w="1443038"/>
              </a:tblGrid>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cs typeface="Arial" pitchFamily="34" charset="0"/>
                        </a:rPr>
                        <a:t>AZIENDA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Arial" pitchFamily="34" charset="0"/>
                          <a:cs typeface="Arial" pitchFamily="34" charset="0"/>
                        </a:rPr>
                        <a:t>FATT</a:t>
                      </a:r>
                      <a:r>
                        <a:rPr kumimoji="0" lang="it-IT" sz="1200" b="1" i="0" u="none" strike="noStrike" cap="none" normalizeH="0" baseline="0" dirty="0" smtClean="0">
                          <a:ln>
                            <a:noFill/>
                          </a:ln>
                          <a:solidFill>
                            <a:schemeClr val="tx1"/>
                          </a:solidFill>
                          <a:effectLst/>
                          <a:latin typeface="Arial" pitchFamily="34" charset="0"/>
                          <a:cs typeface="Arial" pitchFamily="34" charset="0"/>
                        </a:rPr>
                        <a:t>.  </a:t>
                      </a:r>
                      <a:r>
                        <a:rPr kumimoji="0" lang="it-IT" sz="1200" b="1" i="0" u="none" strike="noStrike" cap="none" normalizeH="0" baseline="0" dirty="0" err="1" smtClean="0">
                          <a:ln>
                            <a:noFill/>
                          </a:ln>
                          <a:solidFill>
                            <a:schemeClr val="tx1"/>
                          </a:solidFill>
                          <a:effectLst/>
                          <a:latin typeface="Arial" pitchFamily="34" charset="0"/>
                          <a:cs typeface="Arial" pitchFamily="34" charset="0"/>
                        </a:rPr>
                        <a:t>M€</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PROV</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GEMIB SRL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nd</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NOVAMEDISAN ITALIA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5-10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6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BARBIERI SRL</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5-10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RE</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5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TECHNOGYM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FC</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B. BRAUN Avitum Italy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20-50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MO</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CHIESI FARMACEUTICI SPA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&gt; 200</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PR</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GVM GRUPPO VILLA MARIA</a:t>
                      </a:r>
                    </a:p>
                  </a:txBody>
                  <a:tcPr marL="54000" marR="54000" marT="46800" marB="468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2-4</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RA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4"/>
          <p:cNvSpPr>
            <a:spLocks noGrp="1" noChangeArrowheads="1"/>
          </p:cNvSpPr>
          <p:nvPr>
            <p:ph type="sldNum" sz="quarter" idx="10"/>
          </p:nvPr>
        </p:nvSpPr>
        <p:spPr>
          <a:ln/>
        </p:spPr>
        <p:txBody>
          <a:bodyPr/>
          <a:lstStyle/>
          <a:p>
            <a:fld id="{9CD9781E-0506-41E9-86C4-AD9611482379}" type="slidenum">
              <a:rPr lang="it-IT"/>
              <a:pPr/>
              <a:t>46</a:t>
            </a:fld>
            <a:endParaRPr lang="it-IT"/>
          </a:p>
        </p:txBody>
      </p:sp>
      <p:sp>
        <p:nvSpPr>
          <p:cNvPr id="1302530" name="Rectangle 2"/>
          <p:cNvSpPr>
            <a:spLocks noGrp="1" noChangeArrowheads="1"/>
          </p:cNvSpPr>
          <p:nvPr>
            <p:ph type="title"/>
          </p:nvPr>
        </p:nvSpPr>
        <p:spPr/>
        <p:txBody>
          <a:bodyPr/>
          <a:lstStyle/>
          <a:p>
            <a:pPr algn="r"/>
            <a:r>
              <a:rPr lang="it-IT" dirty="0" smtClean="0"/>
              <a:t>RISORSE</a:t>
            </a:r>
          </a:p>
        </p:txBody>
      </p:sp>
      <p:sp>
        <p:nvSpPr>
          <p:cNvPr id="1302531" name="Rectangle 3"/>
          <p:cNvSpPr>
            <a:spLocks noChangeArrowheads="1"/>
          </p:cNvSpPr>
          <p:nvPr/>
        </p:nvSpPr>
        <p:spPr bwMode="auto">
          <a:xfrm>
            <a:off x="1847850" y="1069975"/>
            <a:ext cx="5365750" cy="366713"/>
          </a:xfrm>
          <a:prstGeom prst="rect">
            <a:avLst/>
          </a:prstGeom>
          <a:noFill/>
          <a:ln w="9525">
            <a:noFill/>
            <a:miter lim="800000"/>
            <a:headEnd/>
            <a:tailEnd/>
          </a:ln>
          <a:effectLst/>
        </p:spPr>
        <p:txBody>
          <a:bodyPr wrap="none">
            <a:spAutoFit/>
          </a:bodyPr>
          <a:lstStyle/>
          <a:p>
            <a:r>
              <a:rPr lang="it-IT">
                <a:solidFill>
                  <a:srgbClr val="003366"/>
                </a:solidFill>
              </a:rPr>
              <a:t>PERSONALE DELLA RETE ALTA TECNOLOGIA</a:t>
            </a:r>
          </a:p>
        </p:txBody>
      </p:sp>
      <p:graphicFrame>
        <p:nvGraphicFramePr>
          <p:cNvPr id="1302532" name="Group 4"/>
          <p:cNvGraphicFramePr>
            <a:graphicFrameLocks noGrp="1"/>
          </p:cNvGraphicFramePr>
          <p:nvPr>
            <p:ph idx="1"/>
          </p:nvPr>
        </p:nvGraphicFramePr>
        <p:xfrm>
          <a:off x="539750" y="1628775"/>
          <a:ext cx="8208963" cy="4005264"/>
        </p:xfrm>
        <a:graphic>
          <a:graphicData uri="http://schemas.openxmlformats.org/drawingml/2006/table">
            <a:tbl>
              <a:tblPr/>
              <a:tblGrid>
                <a:gridCol w="3192463"/>
                <a:gridCol w="1671637"/>
                <a:gridCol w="1673225"/>
                <a:gridCol w="1671638"/>
              </a:tblGrid>
              <a:tr h="79692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FF"/>
                          </a:solidFill>
                          <a:effectLst/>
                          <a:latin typeface="Tahoma" pitchFamily="34" charset="0"/>
                          <a:cs typeface="Arial" pitchFamily="34" charset="0"/>
                        </a:rPr>
                        <a:t>PIATTAFORME</a:t>
                      </a:r>
                    </a:p>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FF"/>
                          </a:solidFill>
                          <a:effectLst/>
                          <a:latin typeface="Tahoma" pitchFamily="34" charset="0"/>
                          <a:cs typeface="Arial" pitchFamily="34" charset="0"/>
                        </a:rPr>
                        <a:t> DELLA RETE ALTA TECNOLOGIA</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Tahoma" pitchFamily="34" charset="0"/>
                          <a:cs typeface="Arial" pitchFamily="34" charset="0"/>
                        </a:rPr>
                        <a:t>Nuovi ricercatori a tempo pieno</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Tahoma" pitchFamily="34" charset="0"/>
                          <a:cs typeface="Arial" pitchFamily="34" charset="0"/>
                        </a:rPr>
                        <a:t>Strutturati  a tempo parziale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Tahoma" pitchFamily="34" charset="0"/>
                          <a:cs typeface="Arial" pitchFamily="34" charset="0"/>
                        </a:rPr>
                        <a:t>Totale</a:t>
                      </a:r>
                    </a:p>
                    <a:p>
                      <a:pPr marL="0" marR="0" lvl="0" indent="0" algn="l" defTabSz="914400" rtl="0" eaLnBrk="0" fontAlgn="t"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Tahoma" pitchFamily="34" charset="0"/>
                          <a:cs typeface="Arial" pitchFamily="34" charset="0"/>
                        </a:rPr>
                        <a:t>Ricercatori impegnati</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46088">
                <a:tc vMerge="1">
                  <a:txBody>
                    <a:bodyPr/>
                    <a:lstStyle/>
                    <a:p>
                      <a:endParaRPr lang="it-IT"/>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ahoma" pitchFamily="34" charset="0"/>
                          <a:cs typeface="Arial" pitchFamily="34" charset="0"/>
                        </a:rPr>
                        <a:t>N° /A</a:t>
                      </a:r>
                      <a:endParaRPr kumimoji="0" lang="it-IT" sz="1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ahoma" pitchFamily="34" charset="0"/>
                          <a:cs typeface="Arial" pitchFamily="34" charset="0"/>
                        </a:rPr>
                        <a:t>N°/A</a:t>
                      </a:r>
                      <a:endParaRPr kumimoji="0" lang="it-IT" sz="1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ahoma" pitchFamily="34" charset="0"/>
                          <a:cs typeface="Arial" pitchFamily="34" charset="0"/>
                        </a:rPr>
                        <a:t>N°/A</a:t>
                      </a:r>
                      <a:endParaRPr kumimoji="0" lang="it-IT" sz="1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AGROALIMENTARE</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70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131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201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COSTRUZIONI</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62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146</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208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ENERGIA AMBIENTE</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87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168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255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FF"/>
                          </a:solidFill>
                          <a:effectLst/>
                          <a:latin typeface="Tahoma" pitchFamily="34" charset="0"/>
                          <a:cs typeface="Arial" pitchFamily="34" charset="0"/>
                        </a:rPr>
                        <a:t>ICT E DESIGN</a:t>
                      </a:r>
                      <a:endParaRPr kumimoji="0" lang="it-IT" sz="1600" b="1" i="0" u="none" strike="noStrike" cap="none" normalizeH="0" baseline="30000" smtClean="0">
                        <a:ln>
                          <a:noFill/>
                        </a:ln>
                        <a:solidFill>
                          <a:srgbClr val="FFFFFF"/>
                        </a:solidFill>
                        <a:effectLst/>
                        <a:latin typeface="Tahoma"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33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81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114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MECCANICA MATERIALI</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182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263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445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SCIENZE DELLA VITA</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127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Arial" pitchFamily="34" charset="0"/>
                        </a:rPr>
                        <a:t>265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392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TOTALI </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559</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cs typeface="Arial" pitchFamily="34" charset="0"/>
                        </a:rPr>
                        <a:t>1.054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outerShdw blurRad="38100" dist="38100" dir="2700000" algn="tl">
                              <a:srgbClr val="FFFFFF"/>
                            </a:outerShdw>
                          </a:effectLst>
                          <a:latin typeface="Tahoma" pitchFamily="34" charset="0"/>
                          <a:cs typeface="Arial" pitchFamily="34" charset="0"/>
                        </a:rPr>
                        <a:t>1.613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fld id="{44E6C578-5684-41D1-9443-9B7FFD3B8585}" type="slidenum">
              <a:rPr lang="it-IT"/>
              <a:pPr/>
              <a:t>47</a:t>
            </a:fld>
            <a:endParaRPr lang="it-IT"/>
          </a:p>
        </p:txBody>
      </p:sp>
      <p:sp>
        <p:nvSpPr>
          <p:cNvPr id="919554" name="Rectangle 2"/>
          <p:cNvSpPr>
            <a:spLocks noChangeArrowheads="1"/>
          </p:cNvSpPr>
          <p:nvPr/>
        </p:nvSpPr>
        <p:spPr bwMode="auto">
          <a:xfrm>
            <a:off x="166688" y="836613"/>
            <a:ext cx="8820150" cy="2879725"/>
          </a:xfrm>
          <a:prstGeom prst="rect">
            <a:avLst/>
          </a:prstGeom>
          <a:solidFill>
            <a:srgbClr val="EAEAEA"/>
          </a:solidFill>
          <a:ln w="9525">
            <a:solidFill>
              <a:schemeClr val="tx1"/>
            </a:solidFill>
            <a:miter lim="800000"/>
            <a:headEnd/>
            <a:tailEnd/>
          </a:ln>
          <a:effectLst/>
        </p:spPr>
        <p:txBody>
          <a:bodyPr wrap="none" lIns="18000" tIns="10800" rIns="18000" bIns="10800"/>
          <a:lstStyle/>
          <a:p>
            <a:r>
              <a:rPr lang="it-IT" b="0">
                <a:latin typeface="Berlin Sans FB" pitchFamily="34" charset="0"/>
              </a:rPr>
              <a:t>STEERING COMMITTEE</a:t>
            </a:r>
          </a:p>
        </p:txBody>
      </p:sp>
      <p:sp>
        <p:nvSpPr>
          <p:cNvPr id="919555" name="Rectangle 3"/>
          <p:cNvSpPr>
            <a:spLocks noGrp="1" noChangeArrowheads="1"/>
          </p:cNvSpPr>
          <p:nvPr>
            <p:ph type="title"/>
          </p:nvPr>
        </p:nvSpPr>
        <p:spPr/>
        <p:txBody>
          <a:bodyPr/>
          <a:lstStyle/>
          <a:p>
            <a:r>
              <a:rPr lang="it-IT" smtClean="0"/>
              <a:t>IL GOVERNO DELLA RETE</a:t>
            </a:r>
          </a:p>
        </p:txBody>
      </p:sp>
      <p:sp>
        <p:nvSpPr>
          <p:cNvPr id="919556" name="Rectangle 4"/>
          <p:cNvSpPr>
            <a:spLocks noChangeArrowheads="1"/>
          </p:cNvSpPr>
          <p:nvPr/>
        </p:nvSpPr>
        <p:spPr bwMode="auto">
          <a:xfrm>
            <a:off x="250825" y="1268413"/>
            <a:ext cx="3384550" cy="2232025"/>
          </a:xfrm>
          <a:prstGeom prst="rect">
            <a:avLst/>
          </a:prstGeom>
          <a:solidFill>
            <a:schemeClr val="accent1"/>
          </a:solidFill>
          <a:ln w="9525" algn="ctr">
            <a:solidFill>
              <a:schemeClr val="tx1"/>
            </a:solidFill>
            <a:miter lim="800000"/>
            <a:headEnd/>
            <a:tailEnd/>
          </a:ln>
          <a:effectLst>
            <a:outerShdw dist="107763" dir="2700000" algn="ctr" rotWithShape="0">
              <a:schemeClr val="bg2">
                <a:alpha val="50000"/>
              </a:schemeClr>
            </a:outerShdw>
          </a:effectLst>
        </p:spPr>
        <p:txBody>
          <a:bodyPr lIns="90000" tIns="46800" rIns="90000" bIns="46800"/>
          <a:lstStyle/>
          <a:p>
            <a:pPr marL="263525" indent="-263525">
              <a:spcBef>
                <a:spcPct val="50000"/>
              </a:spcBef>
            </a:pPr>
            <a:r>
              <a:rPr lang="it-IT" b="0">
                <a:latin typeface="Tahoma" pitchFamily="34" charset="0"/>
              </a:rPr>
              <a:t>Membri della ricerca </a:t>
            </a:r>
          </a:p>
          <a:p>
            <a:pPr marL="263525" indent="-263525">
              <a:spcBef>
                <a:spcPct val="50000"/>
              </a:spcBef>
            </a:pPr>
            <a:endParaRPr lang="it-IT" b="0">
              <a:latin typeface="Tahoma" pitchFamily="34" charset="0"/>
            </a:endParaRPr>
          </a:p>
          <a:p>
            <a:pPr marL="263525" indent="-263525" algn="l">
              <a:spcBef>
                <a:spcPct val="50000"/>
              </a:spcBef>
              <a:buFontTx/>
              <a:buChar char="•"/>
            </a:pPr>
            <a:r>
              <a:rPr lang="it-IT" b="0">
                <a:latin typeface="Tahoma" pitchFamily="34" charset="0"/>
              </a:rPr>
              <a:t>Direttori e/o responsabili scientifici dei laboratori </a:t>
            </a:r>
          </a:p>
          <a:p>
            <a:pPr marL="263525" indent="-263525" algn="l">
              <a:spcBef>
                <a:spcPct val="50000"/>
              </a:spcBef>
              <a:buFontTx/>
              <a:buChar char="•"/>
            </a:pPr>
            <a:endParaRPr lang="it-IT" b="0">
              <a:latin typeface="Tahoma" pitchFamily="34" charset="0"/>
            </a:endParaRPr>
          </a:p>
        </p:txBody>
      </p:sp>
      <p:sp>
        <p:nvSpPr>
          <p:cNvPr id="919557" name="Rectangle 5"/>
          <p:cNvSpPr>
            <a:spLocks noChangeArrowheads="1"/>
          </p:cNvSpPr>
          <p:nvPr/>
        </p:nvSpPr>
        <p:spPr bwMode="auto">
          <a:xfrm>
            <a:off x="5292725" y="1268413"/>
            <a:ext cx="3384550" cy="2232025"/>
          </a:xfrm>
          <a:prstGeom prst="rect">
            <a:avLst/>
          </a:prstGeom>
          <a:solidFill>
            <a:schemeClr val="accent1"/>
          </a:solidFill>
          <a:ln w="9525" algn="ctr">
            <a:solidFill>
              <a:schemeClr val="tx1"/>
            </a:solidFill>
            <a:miter lim="800000"/>
            <a:headEnd/>
            <a:tailEnd/>
          </a:ln>
          <a:effectLst>
            <a:outerShdw dist="107763" dir="2700000" algn="ctr" rotWithShape="0">
              <a:schemeClr val="bg2">
                <a:alpha val="50000"/>
              </a:schemeClr>
            </a:outerShdw>
          </a:effectLst>
        </p:spPr>
        <p:txBody>
          <a:bodyPr lIns="90000" tIns="46800" rIns="90000" bIns="46800"/>
          <a:lstStyle/>
          <a:p>
            <a:pPr marL="263525" indent="-263525">
              <a:spcBef>
                <a:spcPct val="50000"/>
              </a:spcBef>
              <a:tabLst>
                <a:tab pos="263525" algn="l"/>
              </a:tabLst>
            </a:pPr>
            <a:r>
              <a:rPr lang="it-IT" b="0"/>
              <a:t>Membri dell’industria</a:t>
            </a:r>
            <a:endParaRPr lang="it-IT" b="0">
              <a:latin typeface="Tahoma" pitchFamily="34" charset="0"/>
            </a:endParaRPr>
          </a:p>
          <a:p>
            <a:pPr marL="263525" indent="-263525" algn="l">
              <a:spcBef>
                <a:spcPct val="50000"/>
              </a:spcBef>
              <a:buFontTx/>
              <a:buChar char="•"/>
              <a:tabLst>
                <a:tab pos="263525" algn="l"/>
              </a:tabLst>
            </a:pPr>
            <a:r>
              <a:rPr lang="it-IT" b="0">
                <a:latin typeface="Tahoma" pitchFamily="34" charset="0"/>
              </a:rPr>
              <a:t>Scelti per rilevanza nel contesto industriale regionale  </a:t>
            </a:r>
          </a:p>
          <a:p>
            <a:pPr marL="263525" indent="-263525" algn="l">
              <a:spcBef>
                <a:spcPct val="50000"/>
              </a:spcBef>
              <a:tabLst>
                <a:tab pos="263525" algn="l"/>
              </a:tabLst>
            </a:pPr>
            <a:endParaRPr lang="it-IT" b="0">
              <a:latin typeface="Tahoma" pitchFamily="34" charset="0"/>
            </a:endParaRPr>
          </a:p>
        </p:txBody>
      </p:sp>
      <p:sp>
        <p:nvSpPr>
          <p:cNvPr id="919558" name="Rectangle 6"/>
          <p:cNvSpPr>
            <a:spLocks noChangeArrowheads="1"/>
          </p:cNvSpPr>
          <p:nvPr/>
        </p:nvSpPr>
        <p:spPr bwMode="auto">
          <a:xfrm>
            <a:off x="2627313" y="5013325"/>
            <a:ext cx="3673475" cy="1296988"/>
          </a:xfrm>
          <a:prstGeom prst="rect">
            <a:avLst/>
          </a:prstGeom>
          <a:solidFill>
            <a:schemeClr val="accent1"/>
          </a:solidFill>
          <a:ln w="9525" algn="ctr">
            <a:solidFill>
              <a:schemeClr val="tx1"/>
            </a:solidFill>
            <a:miter lim="800000"/>
            <a:headEnd/>
            <a:tailEnd/>
          </a:ln>
          <a:effectLst>
            <a:outerShdw dist="107763" dir="2700000" algn="ctr" rotWithShape="0">
              <a:schemeClr val="bg2">
                <a:alpha val="50000"/>
              </a:schemeClr>
            </a:outerShdw>
          </a:effectLst>
        </p:spPr>
        <p:txBody>
          <a:bodyPr lIns="90000" tIns="46800" rIns="90000" bIns="46800" anchor="ctr"/>
          <a:lstStyle/>
          <a:p>
            <a:pPr>
              <a:spcBef>
                <a:spcPct val="50000"/>
              </a:spcBef>
            </a:pPr>
            <a:r>
              <a:rPr lang="it-IT" b="0">
                <a:latin typeface="Tahoma" pitchFamily="34" charset="0"/>
              </a:rPr>
              <a:t>SUPPORTO </a:t>
            </a:r>
          </a:p>
          <a:p>
            <a:pPr>
              <a:spcBef>
                <a:spcPct val="50000"/>
              </a:spcBef>
            </a:pPr>
            <a:r>
              <a:rPr lang="it-IT" b="0">
                <a:latin typeface="Tahoma" pitchFamily="34" charset="0"/>
              </a:rPr>
              <a:t>Centri per l’innovazione ed il trasferimento tecnologico</a:t>
            </a:r>
          </a:p>
        </p:txBody>
      </p:sp>
      <p:sp>
        <p:nvSpPr>
          <p:cNvPr id="919559" name="Text Box 7"/>
          <p:cNvSpPr txBox="1">
            <a:spLocks noChangeArrowheads="1"/>
          </p:cNvSpPr>
          <p:nvPr/>
        </p:nvSpPr>
        <p:spPr bwMode="auto">
          <a:xfrm>
            <a:off x="4194175" y="1870075"/>
            <a:ext cx="577850" cy="701675"/>
          </a:xfrm>
          <a:prstGeom prst="rect">
            <a:avLst/>
          </a:prstGeom>
          <a:noFill/>
          <a:ln w="9525" algn="ctr">
            <a:noFill/>
            <a:miter lim="800000"/>
            <a:headEnd/>
            <a:tailEnd/>
          </a:ln>
          <a:effectLst/>
        </p:spPr>
        <p:txBody>
          <a:bodyPr wrap="none" lIns="90000" tIns="46800" rIns="90000" bIns="46800">
            <a:spAutoFit/>
          </a:bodyPr>
          <a:lstStyle/>
          <a:p>
            <a:pPr algn="l">
              <a:spcBef>
                <a:spcPct val="50000"/>
              </a:spcBef>
            </a:pPr>
            <a:r>
              <a:rPr lang="it-IT" sz="4000">
                <a:latin typeface="Tahoma" pitchFamily="34" charset="0"/>
              </a:rPr>
              <a:t>&amp;</a:t>
            </a:r>
          </a:p>
        </p:txBody>
      </p:sp>
      <p:sp>
        <p:nvSpPr>
          <p:cNvPr id="28713" name="Oval 41"/>
          <p:cNvSpPr>
            <a:spLocks noChangeArrowheads="1"/>
          </p:cNvSpPr>
          <p:nvPr/>
        </p:nvSpPr>
        <p:spPr bwMode="auto">
          <a:xfrm>
            <a:off x="3203575" y="3860800"/>
            <a:ext cx="2665413" cy="935038"/>
          </a:xfrm>
          <a:prstGeom prst="ellipse">
            <a:avLst/>
          </a:prstGeom>
          <a:solidFill>
            <a:srgbClr val="FFFF00"/>
          </a:solidFill>
          <a:ln w="9525">
            <a:noFill/>
            <a:round/>
            <a:headEnd/>
            <a:tailEnd/>
          </a:ln>
          <a:effectLst>
            <a:outerShdw dist="107763" dir="2700000" algn="ctr" rotWithShape="0">
              <a:srgbClr val="808080">
                <a:alpha val="50000"/>
              </a:srgbClr>
            </a:outerShdw>
          </a:effectLst>
        </p:spPr>
        <p:txBody>
          <a:bodyPr wrap="none" anchor="ctr"/>
          <a:lstStyle/>
          <a:p>
            <a:endParaRPr lang="it-IT" sz="2000" dirty="0" smtClean="0">
              <a:solidFill>
                <a:srgbClr val="969696"/>
              </a:solidFill>
              <a:effectLst>
                <a:outerShdw blurRad="38100" dist="38100" dir="2700000" algn="tl">
                  <a:srgbClr val="000000"/>
                </a:outerShdw>
              </a:effectLst>
              <a:latin typeface="Tahoma" pitchFamily="34" charset="0"/>
            </a:endParaRPr>
          </a:p>
          <a:p>
            <a:r>
              <a:rPr lang="it-IT" sz="2000" dirty="0" smtClean="0">
                <a:solidFill>
                  <a:srgbClr val="969696"/>
                </a:solidFill>
                <a:effectLst>
                  <a:outerShdw blurRad="38100" dist="38100" dir="2700000" algn="tl">
                    <a:srgbClr val="000000"/>
                  </a:outerShdw>
                </a:effectLst>
                <a:latin typeface="Tahoma" pitchFamily="34" charset="0"/>
              </a:rPr>
              <a:t>Coordinamento</a:t>
            </a:r>
            <a:endParaRPr lang="it-IT" sz="2000" dirty="0">
              <a:solidFill>
                <a:srgbClr val="969696"/>
              </a:solidFill>
              <a:effectLst>
                <a:outerShdw blurRad="38100" dist="38100" dir="2700000" algn="tl">
                  <a:srgbClr val="000000"/>
                </a:outerShdw>
              </a:effectLst>
              <a:latin typeface="Tahoma" pitchFamily="34" charset="0"/>
            </a:endParaRPr>
          </a:p>
          <a:p>
            <a:r>
              <a:rPr lang="it-IT" sz="2000" dirty="0">
                <a:solidFill>
                  <a:srgbClr val="969696"/>
                </a:solidFill>
                <a:effectLst>
                  <a:outerShdw blurRad="38100" dist="38100" dir="2700000" algn="tl">
                    <a:srgbClr val="000000"/>
                  </a:outerShdw>
                </a:effectLst>
                <a:latin typeface="Tahoma" pitchFamily="34" charset="0"/>
              </a:rPr>
              <a:t>ASTER</a:t>
            </a:r>
          </a:p>
          <a:p>
            <a:r>
              <a:rPr lang="it-IT" sz="2000" dirty="0">
                <a:solidFill>
                  <a:srgbClr val="969696"/>
                </a:solidFill>
                <a:effectLst>
                  <a:outerShdw blurRad="38100" dist="38100" dir="2700000" algn="tl">
                    <a:srgbClr val="000000"/>
                  </a:outerShdw>
                </a:effectLst>
                <a:latin typeface="Tahoma"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713"/>
                                        </p:tgtEl>
                                        <p:attrNameLst>
                                          <p:attrName>style.visibility</p:attrName>
                                        </p:attrNameLst>
                                      </p:cBhvr>
                                      <p:to>
                                        <p:strVal val="visible"/>
                                      </p:to>
                                    </p:set>
                                    <p:animEffect transition="in" filter="dissolve">
                                      <p:cBhvr>
                                        <p:cTn id="7" dur="500"/>
                                        <p:tgtEl>
                                          <p:spTgt spid="287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19556"/>
                                        </p:tgtEl>
                                        <p:attrNameLst>
                                          <p:attrName>style.visibility</p:attrName>
                                        </p:attrNameLst>
                                      </p:cBhvr>
                                      <p:to>
                                        <p:strVal val="visible"/>
                                      </p:to>
                                    </p:set>
                                    <p:animEffect transition="in" filter="dissolve">
                                      <p:cBhvr>
                                        <p:cTn id="11" dur="500"/>
                                        <p:tgtEl>
                                          <p:spTgt spid="91955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19557"/>
                                        </p:tgtEl>
                                        <p:attrNameLst>
                                          <p:attrName>style.visibility</p:attrName>
                                        </p:attrNameLst>
                                      </p:cBhvr>
                                      <p:to>
                                        <p:strVal val="visible"/>
                                      </p:to>
                                    </p:set>
                                    <p:animEffect transition="in" filter="dissolve">
                                      <p:cBhvr>
                                        <p:cTn id="14" dur="500"/>
                                        <p:tgtEl>
                                          <p:spTgt spid="91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6" grpId="0" animBg="1"/>
      <p:bldP spid="919557" grpId="0" animBg="1"/>
      <p:bldP spid="287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07504" y="2420888"/>
            <a:ext cx="8820472" cy="3816424"/>
          </a:xfrm>
          <a:prstGeom prst="rect">
            <a:avLst/>
          </a:prstGeom>
          <a:solidFill>
            <a:schemeClr val="bg1">
              <a:lumMod val="85000"/>
            </a:schemeClr>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algn="ctr">
              <a:spcBef>
                <a:spcPct val="50000"/>
              </a:spcBef>
              <a:defRPr/>
            </a:pPr>
            <a:r>
              <a:rPr lang="it-IT" sz="1600" dirty="0">
                <a:latin typeface="Tahoma" pitchFamily="34" charset="0"/>
                <a:cs typeface="Arial" pitchFamily="34" charset="0"/>
              </a:rPr>
              <a:t>                                                    </a:t>
            </a:r>
            <a:endParaRPr lang="it-IT" sz="1600" dirty="0" smtClean="0">
              <a:latin typeface="Tahoma" pitchFamily="34" charset="0"/>
              <a:cs typeface="Arial" pitchFamily="34" charset="0"/>
            </a:endParaRPr>
          </a:p>
          <a:p>
            <a:pPr algn="ctr">
              <a:spcBef>
                <a:spcPct val="50000"/>
              </a:spcBef>
              <a:defRPr/>
            </a:pPr>
            <a:endParaRPr lang="it-IT" sz="1600" dirty="0" smtClean="0">
              <a:latin typeface="Tahoma" pitchFamily="34" charset="0"/>
              <a:cs typeface="Arial" pitchFamily="34" charset="0"/>
            </a:endParaRPr>
          </a:p>
          <a:p>
            <a:pPr algn="ctr">
              <a:spcBef>
                <a:spcPct val="50000"/>
              </a:spcBef>
              <a:defRPr/>
            </a:pPr>
            <a:r>
              <a:rPr lang="it-IT" sz="1600" dirty="0" smtClean="0">
                <a:latin typeface="Tahoma" pitchFamily="34" charset="0"/>
                <a:cs typeface="Arial" pitchFamily="34" charset="0"/>
              </a:rPr>
              <a:t>                                                  STEERING COMMITTEE</a:t>
            </a:r>
            <a:endParaRPr lang="it-IT" sz="1600" dirty="0">
              <a:latin typeface="Tahoma" pitchFamily="34" charset="0"/>
              <a:cs typeface="Arial" pitchFamily="34" charset="0"/>
            </a:endParaRPr>
          </a:p>
        </p:txBody>
      </p:sp>
      <p:sp>
        <p:nvSpPr>
          <p:cNvPr id="18437" name="Rectangle 3"/>
          <p:cNvSpPr>
            <a:spLocks noChangeArrowheads="1"/>
          </p:cNvSpPr>
          <p:nvPr/>
        </p:nvSpPr>
        <p:spPr bwMode="auto">
          <a:xfrm>
            <a:off x="-30163" y="4019997"/>
            <a:ext cx="9144001" cy="0"/>
          </a:xfrm>
          <a:prstGeom prst="rect">
            <a:avLst/>
          </a:prstGeom>
          <a:noFill/>
          <a:ln w="9525">
            <a:noFill/>
            <a:miter lim="800000"/>
            <a:headEnd/>
            <a:tailEnd/>
          </a:ln>
        </p:spPr>
        <p:txBody>
          <a:bodyPr vert="eaVert" wrap="none" lIns="90000" tIns="46800" rIns="90000" bIns="46800" anchor="ctr">
            <a:spAutoFit/>
          </a:bodyPr>
          <a:lstStyle/>
          <a:p>
            <a:pPr algn="ctr">
              <a:lnSpc>
                <a:spcPct val="80000"/>
              </a:lnSpc>
              <a:spcBef>
                <a:spcPct val="20000"/>
              </a:spcBef>
              <a:buClr>
                <a:srgbClr val="CC0000"/>
              </a:buClr>
              <a:buFont typeface="Wingdings" pitchFamily="2" charset="2"/>
              <a:buNone/>
            </a:pPr>
            <a:endParaRPr lang="it-IT" sz="2400" i="1"/>
          </a:p>
        </p:txBody>
      </p:sp>
      <p:sp>
        <p:nvSpPr>
          <p:cNvPr id="18438" name="Rectangle 4"/>
          <p:cNvSpPr>
            <a:spLocks noChangeArrowheads="1"/>
          </p:cNvSpPr>
          <p:nvPr/>
        </p:nvSpPr>
        <p:spPr bwMode="auto">
          <a:xfrm>
            <a:off x="36513" y="5598526"/>
            <a:ext cx="9144000" cy="0"/>
          </a:xfrm>
          <a:prstGeom prst="rect">
            <a:avLst/>
          </a:prstGeom>
          <a:noFill/>
          <a:ln w="9525">
            <a:noFill/>
            <a:miter lim="800000"/>
            <a:headEnd/>
            <a:tailEnd/>
          </a:ln>
        </p:spPr>
        <p:txBody>
          <a:bodyPr vert="eaVert" wrap="none" lIns="90000" tIns="46800" rIns="90000" bIns="46800" anchor="ctr">
            <a:spAutoFit/>
          </a:bodyPr>
          <a:lstStyle/>
          <a:p>
            <a:pPr algn="ctr">
              <a:lnSpc>
                <a:spcPct val="80000"/>
              </a:lnSpc>
              <a:spcBef>
                <a:spcPct val="20000"/>
              </a:spcBef>
              <a:buClr>
                <a:srgbClr val="CC0000"/>
              </a:buClr>
              <a:buFont typeface="Wingdings" pitchFamily="2" charset="2"/>
              <a:buNone/>
            </a:pPr>
            <a:endParaRPr lang="it-IT" sz="2400" i="1"/>
          </a:p>
        </p:txBody>
      </p:sp>
      <p:sp>
        <p:nvSpPr>
          <p:cNvPr id="14" name="Rectangle 4"/>
          <p:cNvSpPr>
            <a:spLocks noChangeArrowheads="1"/>
          </p:cNvSpPr>
          <p:nvPr/>
        </p:nvSpPr>
        <p:spPr bwMode="auto">
          <a:xfrm>
            <a:off x="3708892" y="3645024"/>
            <a:ext cx="2519292" cy="1800200"/>
          </a:xfrm>
          <a:prstGeom prst="rect">
            <a:avLst/>
          </a:prstGeom>
          <a:solidFill>
            <a:schemeClr val="bg1">
              <a:lumMod val="85000"/>
            </a:schemeClr>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marL="263525" indent="-263525" algn="ctr">
              <a:spcBef>
                <a:spcPts val="0"/>
              </a:spcBef>
              <a:defRPr/>
            </a:pPr>
            <a:r>
              <a:rPr lang="it-IT" sz="1600" b="1" dirty="0" err="1" smtClean="0">
                <a:latin typeface="Tahoma" pitchFamily="34" charset="0"/>
                <a:cs typeface="Arial" pitchFamily="34" charset="0"/>
              </a:rPr>
              <a:t>Research</a:t>
            </a:r>
            <a:endParaRPr lang="it-IT" sz="1600" b="1" dirty="0">
              <a:latin typeface="Tahoma" pitchFamily="34" charset="0"/>
              <a:cs typeface="Arial" pitchFamily="34" charset="0"/>
            </a:endParaRPr>
          </a:p>
          <a:p>
            <a:pPr marL="263525" indent="-263525" algn="ctr">
              <a:spcBef>
                <a:spcPts val="0"/>
              </a:spcBef>
              <a:defRPr/>
            </a:pPr>
            <a:r>
              <a:rPr lang="it-IT" sz="1600" b="1" dirty="0" err="1" smtClean="0">
                <a:latin typeface="Tahoma" pitchFamily="34" charset="0"/>
                <a:cs typeface="Arial" pitchFamily="34" charset="0"/>
              </a:rPr>
              <a:t>representatives</a:t>
            </a:r>
            <a:endParaRPr lang="it-IT" sz="1600" b="1" dirty="0">
              <a:latin typeface="Tahoma" pitchFamily="34" charset="0"/>
              <a:cs typeface="Arial" pitchFamily="34" charset="0"/>
            </a:endParaRPr>
          </a:p>
          <a:p>
            <a:pPr algn="ctr">
              <a:spcBef>
                <a:spcPct val="50000"/>
              </a:spcBef>
              <a:defRPr/>
            </a:pPr>
            <a:endParaRPr lang="it-IT" sz="1600" dirty="0" smtClean="0">
              <a:latin typeface="Tahoma" pitchFamily="34" charset="0"/>
              <a:cs typeface="Arial" pitchFamily="34" charset="0"/>
            </a:endParaRPr>
          </a:p>
          <a:p>
            <a:pPr algn="ctr">
              <a:spcBef>
                <a:spcPct val="50000"/>
              </a:spcBef>
              <a:defRPr/>
            </a:pPr>
            <a:r>
              <a:rPr lang="it-IT" sz="1600" dirty="0" err="1" smtClean="0">
                <a:latin typeface="Tahoma" pitchFamily="34" charset="0"/>
                <a:cs typeface="Arial" pitchFamily="34" charset="0"/>
              </a:rPr>
              <a:t>Laboratory</a:t>
            </a:r>
            <a:r>
              <a:rPr lang="it-IT" sz="1600" dirty="0" smtClean="0">
                <a:latin typeface="Tahoma" pitchFamily="34" charset="0"/>
                <a:cs typeface="Arial" pitchFamily="34" charset="0"/>
              </a:rPr>
              <a:t> </a:t>
            </a:r>
            <a:r>
              <a:rPr lang="it-IT" sz="1600" dirty="0" err="1">
                <a:latin typeface="Tahoma" pitchFamily="34" charset="0"/>
                <a:cs typeface="Arial" pitchFamily="34" charset="0"/>
              </a:rPr>
              <a:t>directors</a:t>
            </a:r>
            <a:r>
              <a:rPr lang="it-IT" sz="1600" dirty="0">
                <a:latin typeface="Tahoma" pitchFamily="34" charset="0"/>
                <a:cs typeface="Arial" pitchFamily="34" charset="0"/>
              </a:rPr>
              <a:t> and </a:t>
            </a:r>
            <a:r>
              <a:rPr lang="it-IT" sz="1600" dirty="0" err="1">
                <a:latin typeface="Tahoma" pitchFamily="34" charset="0"/>
                <a:cs typeface="Arial" pitchFamily="34" charset="0"/>
              </a:rPr>
              <a:t>research</a:t>
            </a:r>
            <a:r>
              <a:rPr lang="it-IT" sz="1600" dirty="0">
                <a:latin typeface="Tahoma" pitchFamily="34" charset="0"/>
                <a:cs typeface="Arial" pitchFamily="34" charset="0"/>
              </a:rPr>
              <a:t> </a:t>
            </a:r>
            <a:r>
              <a:rPr lang="it-IT" sz="1600" dirty="0" err="1" smtClean="0">
                <a:latin typeface="Tahoma" pitchFamily="34" charset="0"/>
                <a:cs typeface="Arial" pitchFamily="34" charset="0"/>
              </a:rPr>
              <a:t>coordinators</a:t>
            </a:r>
            <a:r>
              <a:rPr lang="it-IT" sz="1600" dirty="0" smtClean="0">
                <a:latin typeface="Tahoma" pitchFamily="34" charset="0"/>
                <a:cs typeface="Arial" pitchFamily="34" charset="0"/>
              </a:rPr>
              <a:t> </a:t>
            </a:r>
            <a:endParaRPr lang="it-IT" sz="1600" dirty="0">
              <a:latin typeface="Tahoma" pitchFamily="34" charset="0"/>
              <a:cs typeface="Arial" pitchFamily="34" charset="0"/>
            </a:endParaRPr>
          </a:p>
          <a:p>
            <a:pPr marL="263525" indent="-263525">
              <a:spcBef>
                <a:spcPct val="50000"/>
              </a:spcBef>
              <a:buFontTx/>
              <a:buChar char="•"/>
              <a:defRPr/>
            </a:pPr>
            <a:endParaRPr lang="it-IT" sz="1600" dirty="0">
              <a:latin typeface="Tahoma" pitchFamily="34" charset="0"/>
              <a:cs typeface="Arial" pitchFamily="34" charset="0"/>
            </a:endParaRPr>
          </a:p>
        </p:txBody>
      </p:sp>
      <p:sp>
        <p:nvSpPr>
          <p:cNvPr id="15" name="Rectangle 5"/>
          <p:cNvSpPr>
            <a:spLocks noChangeArrowheads="1"/>
          </p:cNvSpPr>
          <p:nvPr/>
        </p:nvSpPr>
        <p:spPr bwMode="auto">
          <a:xfrm>
            <a:off x="6269213" y="3670034"/>
            <a:ext cx="2551259" cy="1775190"/>
          </a:xfrm>
          <a:prstGeom prst="rect">
            <a:avLst/>
          </a:prstGeom>
          <a:solidFill>
            <a:schemeClr val="bg1">
              <a:lumMod val="85000"/>
            </a:schemeClr>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algn="ctr">
              <a:spcBef>
                <a:spcPct val="50000"/>
              </a:spcBef>
              <a:defRPr/>
            </a:pPr>
            <a:r>
              <a:rPr lang="it-IT" sz="1600" b="1" dirty="0" smtClean="0">
                <a:latin typeface="+mn-lt"/>
                <a:cs typeface="Arial" pitchFamily="34" charset="0"/>
              </a:rPr>
              <a:t>Industrial </a:t>
            </a:r>
            <a:r>
              <a:rPr lang="it-IT" sz="1600" b="1" dirty="0" err="1" smtClean="0">
                <a:latin typeface="+mn-lt"/>
              </a:rPr>
              <a:t>representatives</a:t>
            </a:r>
            <a:endParaRPr lang="it-IT" sz="1600" b="1" dirty="0">
              <a:latin typeface="+mn-lt"/>
              <a:cs typeface="Arial" pitchFamily="34" charset="0"/>
            </a:endParaRPr>
          </a:p>
          <a:p>
            <a:pPr>
              <a:spcBef>
                <a:spcPct val="50000"/>
              </a:spcBef>
              <a:buFont typeface="Arial" pitchFamily="34" charset="0"/>
              <a:buChar char="•"/>
              <a:defRPr/>
            </a:pPr>
            <a:r>
              <a:rPr lang="it-IT" sz="1600" dirty="0" smtClean="0">
                <a:latin typeface="Tahoma" pitchFamily="34" charset="0"/>
                <a:cs typeface="Arial" pitchFamily="34" charset="0"/>
              </a:rPr>
              <a:t> Big, </a:t>
            </a:r>
            <a:r>
              <a:rPr lang="it-IT" sz="1600" dirty="0" err="1" smtClean="0">
                <a:latin typeface="Tahoma" pitchFamily="34" charset="0"/>
                <a:cs typeface="Arial" pitchFamily="34" charset="0"/>
              </a:rPr>
              <a:t>small</a:t>
            </a:r>
            <a:r>
              <a:rPr lang="it-IT" sz="1600" dirty="0" smtClean="0">
                <a:latin typeface="Tahoma" pitchFamily="34" charset="0"/>
                <a:cs typeface="Arial" pitchFamily="34" charset="0"/>
              </a:rPr>
              <a:t> and medium </a:t>
            </a:r>
            <a:r>
              <a:rPr lang="it-IT" sz="1600" dirty="0" err="1" smtClean="0">
                <a:latin typeface="Tahoma" pitchFamily="34" charset="0"/>
                <a:cs typeface="Arial" pitchFamily="34" charset="0"/>
              </a:rPr>
              <a:t>companies</a:t>
            </a:r>
            <a:endParaRPr lang="it-IT" sz="1600" dirty="0" smtClean="0">
              <a:latin typeface="Tahoma" pitchFamily="34" charset="0"/>
              <a:cs typeface="Arial" pitchFamily="34" charset="0"/>
            </a:endParaRPr>
          </a:p>
          <a:p>
            <a:pPr>
              <a:spcBef>
                <a:spcPct val="50000"/>
              </a:spcBef>
              <a:buFont typeface="Arial" pitchFamily="34" charset="0"/>
              <a:buChar char="•"/>
              <a:defRPr/>
            </a:pPr>
            <a:r>
              <a:rPr lang="it-IT" sz="1600" dirty="0" smtClean="0">
                <a:latin typeface="Tahoma" pitchFamily="34" charset="0"/>
                <a:cs typeface="Arial" pitchFamily="34" charset="0"/>
              </a:rPr>
              <a:t> </a:t>
            </a:r>
            <a:r>
              <a:rPr lang="en-US" sz="1600" dirty="0" smtClean="0">
                <a:latin typeface="Tahoma" pitchFamily="34" charset="0"/>
                <a:cs typeface="Arial" pitchFamily="34" charset="0"/>
              </a:rPr>
              <a:t>Chosen by the industrial associations</a:t>
            </a:r>
          </a:p>
          <a:p>
            <a:pPr algn="ctr">
              <a:spcBef>
                <a:spcPct val="50000"/>
              </a:spcBef>
              <a:defRPr/>
            </a:pPr>
            <a:endParaRPr lang="it-IT" sz="1600" dirty="0">
              <a:latin typeface="Tahoma" pitchFamily="34" charset="0"/>
              <a:cs typeface="Arial" pitchFamily="34" charset="0"/>
            </a:endParaRPr>
          </a:p>
          <a:p>
            <a:pPr marL="263525" indent="-263525">
              <a:spcBef>
                <a:spcPct val="50000"/>
              </a:spcBef>
              <a:tabLst>
                <a:tab pos="263525" algn="l"/>
              </a:tabLst>
              <a:defRPr/>
            </a:pPr>
            <a:endParaRPr lang="it-IT" sz="1600" dirty="0">
              <a:latin typeface="Tahoma" pitchFamily="34" charset="0"/>
              <a:cs typeface="Arial" pitchFamily="34" charset="0"/>
            </a:endParaRPr>
          </a:p>
        </p:txBody>
      </p:sp>
      <p:sp>
        <p:nvSpPr>
          <p:cNvPr id="17" name="Rectangle 4"/>
          <p:cNvSpPr>
            <a:spLocks noChangeArrowheads="1"/>
          </p:cNvSpPr>
          <p:nvPr/>
        </p:nvSpPr>
        <p:spPr bwMode="auto">
          <a:xfrm>
            <a:off x="3707904" y="5507127"/>
            <a:ext cx="5112568" cy="514161"/>
          </a:xfrm>
          <a:prstGeom prst="rect">
            <a:avLst/>
          </a:prstGeom>
          <a:solidFill>
            <a:srgbClr val="DDDDDD"/>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marL="263525" indent="-263525" algn="ctr">
              <a:spcBef>
                <a:spcPct val="50000"/>
              </a:spcBef>
              <a:defRPr/>
            </a:pPr>
            <a:r>
              <a:rPr lang="it-IT" sz="1600" b="1" dirty="0">
                <a:latin typeface="Tahoma" pitchFamily="34" charset="0"/>
                <a:cs typeface="Arial" pitchFamily="34" charset="0"/>
              </a:rPr>
              <a:t>ASTER STAFF</a:t>
            </a:r>
          </a:p>
          <a:p>
            <a:pPr marL="263525" indent="-263525" algn="ctr">
              <a:spcBef>
                <a:spcPct val="50000"/>
              </a:spcBef>
              <a:defRPr/>
            </a:pPr>
            <a:endParaRPr lang="it-IT" sz="1600" dirty="0">
              <a:latin typeface="Tahoma" pitchFamily="34" charset="0"/>
              <a:cs typeface="Arial" pitchFamily="34" charset="0"/>
            </a:endParaRPr>
          </a:p>
          <a:p>
            <a:pPr marL="263525" indent="-263525" algn="ctr">
              <a:spcBef>
                <a:spcPct val="50000"/>
              </a:spcBef>
              <a:buFontTx/>
              <a:buChar char="•"/>
              <a:defRPr/>
            </a:pPr>
            <a:endParaRPr lang="it-IT" sz="1600" dirty="0">
              <a:latin typeface="Tahoma" pitchFamily="34" charset="0"/>
              <a:cs typeface="Arial" pitchFamily="34" charset="0"/>
            </a:endParaRPr>
          </a:p>
        </p:txBody>
      </p:sp>
      <p:sp>
        <p:nvSpPr>
          <p:cNvPr id="18" name="Rectangle 4"/>
          <p:cNvSpPr>
            <a:spLocks noChangeArrowheads="1"/>
          </p:cNvSpPr>
          <p:nvPr/>
        </p:nvSpPr>
        <p:spPr bwMode="auto">
          <a:xfrm>
            <a:off x="3779912" y="2554799"/>
            <a:ext cx="4893102" cy="514161"/>
          </a:xfrm>
          <a:prstGeom prst="rect">
            <a:avLst/>
          </a:prstGeom>
          <a:solidFill>
            <a:schemeClr val="bg1">
              <a:lumMod val="85000"/>
            </a:schemeClr>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marL="263525" indent="-263525" algn="ctr">
              <a:spcBef>
                <a:spcPct val="50000"/>
              </a:spcBef>
              <a:defRPr/>
            </a:pPr>
            <a:r>
              <a:rPr lang="it-IT" sz="1600" b="1" dirty="0" err="1">
                <a:latin typeface="Tahoma" pitchFamily="34" charset="0"/>
                <a:cs typeface="Arial" pitchFamily="34" charset="0"/>
              </a:rPr>
              <a:t>Platform</a:t>
            </a:r>
            <a:r>
              <a:rPr lang="it-IT" sz="1600" b="1" dirty="0">
                <a:latin typeface="Tahoma" pitchFamily="34" charset="0"/>
                <a:cs typeface="Arial" pitchFamily="34" charset="0"/>
              </a:rPr>
              <a:t> </a:t>
            </a:r>
            <a:r>
              <a:rPr lang="it-IT" sz="1600" b="1" dirty="0" err="1" smtClean="0">
                <a:latin typeface="Tahoma" pitchFamily="34" charset="0"/>
                <a:cs typeface="Arial" pitchFamily="34" charset="0"/>
              </a:rPr>
              <a:t>Scientific</a:t>
            </a:r>
            <a:r>
              <a:rPr lang="it-IT" sz="1600" b="1" dirty="0" smtClean="0">
                <a:latin typeface="Tahoma" pitchFamily="34" charset="0"/>
                <a:cs typeface="Arial" pitchFamily="34" charset="0"/>
              </a:rPr>
              <a:t> </a:t>
            </a:r>
            <a:r>
              <a:rPr lang="it-IT" sz="1600" b="1" dirty="0" err="1">
                <a:latin typeface="Tahoma" pitchFamily="34" charset="0"/>
                <a:cs typeface="Arial" pitchFamily="34" charset="0"/>
              </a:rPr>
              <a:t>R</a:t>
            </a:r>
            <a:r>
              <a:rPr lang="it-IT" sz="1600" b="1" dirty="0" err="1" smtClean="0">
                <a:latin typeface="Tahoma" pitchFamily="34" charset="0"/>
                <a:cs typeface="Arial" pitchFamily="34" charset="0"/>
              </a:rPr>
              <a:t>eferent</a:t>
            </a:r>
            <a:r>
              <a:rPr lang="it-IT" sz="1600" b="1" dirty="0" smtClean="0">
                <a:latin typeface="Tahoma" pitchFamily="34" charset="0"/>
                <a:cs typeface="Arial" pitchFamily="34" charset="0"/>
              </a:rPr>
              <a:t> </a:t>
            </a:r>
            <a:endParaRPr lang="it-IT" sz="1600" b="1" dirty="0">
              <a:latin typeface="Tahoma" pitchFamily="34" charset="0"/>
              <a:cs typeface="Arial" pitchFamily="34" charset="0"/>
            </a:endParaRPr>
          </a:p>
          <a:p>
            <a:pPr marL="263525" indent="-263525" algn="ctr">
              <a:spcBef>
                <a:spcPct val="50000"/>
              </a:spcBef>
              <a:defRPr/>
            </a:pPr>
            <a:endParaRPr lang="it-IT" sz="1600" dirty="0">
              <a:latin typeface="Tahoma" pitchFamily="34" charset="0"/>
              <a:cs typeface="Arial" pitchFamily="34" charset="0"/>
            </a:endParaRPr>
          </a:p>
          <a:p>
            <a:pPr marL="263525" indent="-263525" algn="ctr">
              <a:spcBef>
                <a:spcPct val="50000"/>
              </a:spcBef>
              <a:buFontTx/>
              <a:buChar char="•"/>
              <a:defRPr/>
            </a:pPr>
            <a:endParaRPr lang="it-IT" sz="1600" dirty="0">
              <a:latin typeface="Tahoma" pitchFamily="34" charset="0"/>
              <a:cs typeface="Arial" pitchFamily="34" charset="0"/>
            </a:endParaRPr>
          </a:p>
        </p:txBody>
      </p:sp>
      <p:sp>
        <p:nvSpPr>
          <p:cNvPr id="20" name="Rectangle 4"/>
          <p:cNvSpPr>
            <a:spLocks noChangeArrowheads="1"/>
          </p:cNvSpPr>
          <p:nvPr/>
        </p:nvSpPr>
        <p:spPr bwMode="auto">
          <a:xfrm>
            <a:off x="354564" y="1690820"/>
            <a:ext cx="8547652" cy="514044"/>
          </a:xfrm>
          <a:prstGeom prst="rect">
            <a:avLst/>
          </a:prstGeom>
          <a:solidFill>
            <a:schemeClr val="accent3">
              <a:lumMod val="95000"/>
            </a:schemeClr>
          </a:solidFill>
          <a:ln w="9525" algn="ctr">
            <a:solidFill>
              <a:schemeClr val="tx1"/>
            </a:solidFill>
            <a:miter lim="800000"/>
            <a:headEnd/>
            <a:tailEnd/>
          </a:ln>
          <a:effectLst>
            <a:outerShdw dist="107763" dir="2700000" algn="ctr" rotWithShape="0">
              <a:schemeClr val="bg2">
                <a:alpha val="50000"/>
              </a:schemeClr>
            </a:outerShdw>
          </a:effectLst>
          <a:scene3d>
            <a:camera prst="orthographicFront"/>
            <a:lightRig rig="threePt" dir="t"/>
          </a:scene3d>
          <a:sp3d>
            <a:bevelT w="114300" prst="artDeco"/>
          </a:sp3d>
        </p:spPr>
        <p:txBody>
          <a:bodyPr lIns="90000" tIns="46800" rIns="90000" bIns="46800"/>
          <a:lstStyle/>
          <a:p>
            <a:pPr marL="263525" indent="-263525" algn="ctr">
              <a:spcBef>
                <a:spcPct val="50000"/>
              </a:spcBef>
              <a:defRPr/>
            </a:pPr>
            <a:r>
              <a:rPr lang="it-IT" sz="2000" dirty="0" err="1" smtClean="0">
                <a:latin typeface="Tahoma" pitchFamily="34" charset="0"/>
                <a:cs typeface="Arial" pitchFamily="34" charset="0"/>
              </a:rPr>
              <a:t>Scientific</a:t>
            </a:r>
            <a:r>
              <a:rPr lang="it-IT" sz="2000" dirty="0" smtClean="0">
                <a:latin typeface="Tahoma" pitchFamily="34" charset="0"/>
                <a:cs typeface="Arial" pitchFamily="34" charset="0"/>
              </a:rPr>
              <a:t> </a:t>
            </a:r>
            <a:r>
              <a:rPr lang="it-IT" sz="2000" dirty="0">
                <a:latin typeface="Tahoma" pitchFamily="34" charset="0"/>
                <a:cs typeface="Arial" pitchFamily="34" charset="0"/>
              </a:rPr>
              <a:t>and Industrial </a:t>
            </a:r>
            <a:r>
              <a:rPr lang="it-IT" sz="2000" dirty="0" err="1" smtClean="0">
                <a:latin typeface="Tahoma" pitchFamily="34" charset="0"/>
                <a:cs typeface="Arial" pitchFamily="34" charset="0"/>
              </a:rPr>
              <a:t>Orientation</a:t>
            </a:r>
            <a:r>
              <a:rPr lang="it-IT" sz="2000" dirty="0" smtClean="0">
                <a:latin typeface="Tahoma" pitchFamily="34" charset="0"/>
                <a:cs typeface="Arial" pitchFamily="34" charset="0"/>
              </a:rPr>
              <a:t> and </a:t>
            </a:r>
            <a:r>
              <a:rPr lang="it-IT" sz="2000" dirty="0" err="1" smtClean="0">
                <a:latin typeface="Tahoma" pitchFamily="34" charset="0"/>
                <a:cs typeface="Arial" pitchFamily="34" charset="0"/>
              </a:rPr>
              <a:t>Monitoring</a:t>
            </a:r>
            <a:r>
              <a:rPr lang="it-IT" sz="2000" dirty="0" smtClean="0">
                <a:latin typeface="Tahoma" pitchFamily="34" charset="0"/>
                <a:cs typeface="Arial" pitchFamily="34" charset="0"/>
              </a:rPr>
              <a:t> </a:t>
            </a:r>
            <a:r>
              <a:rPr lang="it-IT" sz="2000" dirty="0" err="1" smtClean="0"/>
              <a:t>Committee</a:t>
            </a:r>
            <a:endParaRPr lang="it-IT" sz="2000" dirty="0">
              <a:latin typeface="Tahoma" pitchFamily="34" charset="0"/>
              <a:cs typeface="Arial" pitchFamily="34" charset="0"/>
            </a:endParaRPr>
          </a:p>
        </p:txBody>
      </p:sp>
      <p:sp>
        <p:nvSpPr>
          <p:cNvPr id="23" name="Rectangle 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Emilia-Romagna High </a:t>
            </a:r>
            <a:r>
              <a:rPr lang="it-IT" dirty="0" err="1" smtClean="0">
                <a:effectLst>
                  <a:outerShdw blurRad="38100" dist="38100" dir="2700000" algn="tl">
                    <a:srgbClr val="C0C0C0"/>
                  </a:outerShdw>
                </a:effectLst>
              </a:rPr>
              <a:t>Technology</a:t>
            </a:r>
            <a:r>
              <a:rPr lang="it-IT" dirty="0" smtClean="0">
                <a:effectLst>
                  <a:outerShdw blurRad="38100" dist="38100" dir="2700000" algn="tl">
                    <a:srgbClr val="C0C0C0"/>
                  </a:outerShdw>
                </a:effectLst>
              </a:rPr>
              <a:t> Network</a:t>
            </a:r>
            <a:br>
              <a:rPr lang="it-IT" dirty="0" smtClean="0">
                <a:effectLst>
                  <a:outerShdw blurRad="38100" dist="38100" dir="2700000" algn="tl">
                    <a:srgbClr val="C0C0C0"/>
                  </a:outerShdw>
                </a:effectLst>
              </a:rPr>
            </a:br>
            <a:r>
              <a:rPr lang="it-IT" sz="2400" dirty="0" smtClean="0">
                <a:effectLst>
                  <a:outerShdw blurRad="38100" dist="38100" dir="2700000" algn="tl">
                    <a:srgbClr val="C0C0C0"/>
                  </a:outerShdw>
                </a:effectLst>
              </a:rPr>
              <a:t> </a:t>
            </a:r>
            <a:r>
              <a:rPr lang="it-IT" sz="2400" kern="1200" dirty="0" smtClean="0">
                <a:solidFill>
                  <a:schemeClr val="bg2">
                    <a:lumMod val="75000"/>
                  </a:schemeClr>
                </a:solidFill>
                <a:latin typeface="Tahoma" pitchFamily="32" charset="0"/>
                <a:ea typeface="+mn-ea"/>
                <a:cs typeface="Arial" charset="0"/>
              </a:rPr>
              <a:t>GOVERNANCE</a:t>
            </a:r>
          </a:p>
        </p:txBody>
      </p:sp>
      <p:pic>
        <p:nvPicPr>
          <p:cNvPr id="26" name="Picture 5"/>
          <p:cNvPicPr>
            <a:picLocks noChangeAspect="1" noChangeArrowheads="1"/>
          </p:cNvPicPr>
          <p:nvPr/>
        </p:nvPicPr>
        <p:blipFill>
          <a:blip r:embed="rId3" cstate="email"/>
          <a:srcRect/>
          <a:stretch>
            <a:fillRect/>
          </a:stretch>
        </p:blipFill>
        <p:spPr bwMode="auto">
          <a:xfrm>
            <a:off x="322784" y="2494161"/>
            <a:ext cx="3313112" cy="358775"/>
          </a:xfrm>
          <a:prstGeom prst="rect">
            <a:avLst/>
          </a:prstGeom>
          <a:noFill/>
          <a:ln w="9525" algn="ctr">
            <a:noFill/>
            <a:miter lim="800000"/>
            <a:headEnd/>
            <a:tailEnd/>
          </a:ln>
        </p:spPr>
      </p:pic>
      <p:pic>
        <p:nvPicPr>
          <p:cNvPr id="27" name="Picture 6"/>
          <p:cNvPicPr>
            <a:picLocks noChangeAspect="1" noChangeArrowheads="1"/>
          </p:cNvPicPr>
          <p:nvPr/>
        </p:nvPicPr>
        <p:blipFill>
          <a:blip r:embed="rId4" cstate="email"/>
          <a:srcRect/>
          <a:stretch>
            <a:fillRect/>
          </a:stretch>
        </p:blipFill>
        <p:spPr bwMode="auto">
          <a:xfrm>
            <a:off x="322263" y="3566526"/>
            <a:ext cx="3313112" cy="554037"/>
          </a:xfrm>
          <a:prstGeom prst="rect">
            <a:avLst/>
          </a:prstGeom>
          <a:noFill/>
          <a:ln w="9525" algn="ctr">
            <a:noFill/>
            <a:miter lim="800000"/>
            <a:headEnd/>
            <a:tailEnd/>
          </a:ln>
        </p:spPr>
      </p:pic>
      <p:pic>
        <p:nvPicPr>
          <p:cNvPr id="28" name="Picture 7"/>
          <p:cNvPicPr>
            <a:picLocks noChangeAspect="1" noChangeArrowheads="1"/>
          </p:cNvPicPr>
          <p:nvPr/>
        </p:nvPicPr>
        <p:blipFill>
          <a:blip r:embed="rId5" cstate="email"/>
          <a:srcRect/>
          <a:stretch>
            <a:fillRect/>
          </a:stretch>
        </p:blipFill>
        <p:spPr bwMode="auto">
          <a:xfrm>
            <a:off x="322263" y="4358688"/>
            <a:ext cx="3313112" cy="361950"/>
          </a:xfrm>
          <a:prstGeom prst="rect">
            <a:avLst/>
          </a:prstGeom>
          <a:noFill/>
          <a:ln w="9525" algn="ctr">
            <a:noFill/>
            <a:miter lim="800000"/>
            <a:headEnd/>
            <a:tailEnd/>
          </a:ln>
        </p:spPr>
      </p:pic>
      <p:pic>
        <p:nvPicPr>
          <p:cNvPr id="29" name="Picture 8"/>
          <p:cNvPicPr>
            <a:picLocks noChangeAspect="1" noChangeArrowheads="1"/>
          </p:cNvPicPr>
          <p:nvPr/>
        </p:nvPicPr>
        <p:blipFill>
          <a:blip r:embed="rId6" cstate="email"/>
          <a:srcRect/>
          <a:stretch>
            <a:fillRect/>
          </a:stretch>
        </p:blipFill>
        <p:spPr bwMode="auto">
          <a:xfrm>
            <a:off x="323528" y="4941168"/>
            <a:ext cx="3313112" cy="355600"/>
          </a:xfrm>
          <a:prstGeom prst="rect">
            <a:avLst/>
          </a:prstGeom>
          <a:noFill/>
          <a:ln w="9525" algn="ctr">
            <a:noFill/>
            <a:miter lim="800000"/>
            <a:headEnd/>
            <a:tailEnd/>
          </a:ln>
        </p:spPr>
      </p:pic>
      <p:pic>
        <p:nvPicPr>
          <p:cNvPr id="30" name="Picture 9"/>
          <p:cNvPicPr>
            <a:picLocks noChangeAspect="1" noChangeArrowheads="1"/>
          </p:cNvPicPr>
          <p:nvPr/>
        </p:nvPicPr>
        <p:blipFill>
          <a:blip r:embed="rId7" cstate="email"/>
          <a:srcRect/>
          <a:stretch>
            <a:fillRect/>
          </a:stretch>
        </p:blipFill>
        <p:spPr bwMode="auto">
          <a:xfrm>
            <a:off x="323528" y="5517232"/>
            <a:ext cx="3313112" cy="552450"/>
          </a:xfrm>
          <a:prstGeom prst="rect">
            <a:avLst/>
          </a:prstGeom>
          <a:noFill/>
          <a:ln w="9525" algn="ctr">
            <a:noFill/>
            <a:miter lim="800000"/>
            <a:headEnd/>
            <a:tailEnd/>
          </a:ln>
        </p:spPr>
      </p:pic>
      <p:pic>
        <p:nvPicPr>
          <p:cNvPr id="31" name="Picture 10"/>
          <p:cNvPicPr>
            <a:picLocks noChangeAspect="1" noChangeArrowheads="1"/>
          </p:cNvPicPr>
          <p:nvPr/>
        </p:nvPicPr>
        <p:blipFill>
          <a:blip r:embed="rId8" cstate="email"/>
          <a:srcRect/>
          <a:stretch>
            <a:fillRect/>
          </a:stretch>
        </p:blipFill>
        <p:spPr bwMode="auto">
          <a:xfrm>
            <a:off x="290513" y="2990263"/>
            <a:ext cx="3344862" cy="36671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sldNum" sz="quarter" idx="10"/>
          </p:nvPr>
        </p:nvSpPr>
        <p:spPr>
          <a:ln/>
        </p:spPr>
        <p:txBody>
          <a:bodyPr/>
          <a:lstStyle/>
          <a:p>
            <a:fld id="{7B8433C9-63BA-4EFC-8649-C26065385FC4}" type="slidenum">
              <a:rPr lang="it-IT"/>
              <a:pPr/>
              <a:t>49</a:t>
            </a:fld>
            <a:endParaRPr lang="it-IT"/>
          </a:p>
        </p:txBody>
      </p:sp>
      <p:sp>
        <p:nvSpPr>
          <p:cNvPr id="92171" name="AutoShape 11"/>
          <p:cNvSpPr>
            <a:spLocks noChangeArrowheads="1"/>
          </p:cNvSpPr>
          <p:nvPr/>
        </p:nvSpPr>
        <p:spPr bwMode="auto">
          <a:xfrm>
            <a:off x="4651375" y="1773238"/>
            <a:ext cx="3643313" cy="792162"/>
          </a:xfrm>
          <a:prstGeom prst="roundRect">
            <a:avLst>
              <a:gd name="adj" fmla="val 16667"/>
            </a:avLst>
          </a:prstGeom>
          <a:solidFill>
            <a:srgbClr val="FFFF00">
              <a:alpha val="39999"/>
            </a:srgbClr>
          </a:solidFill>
          <a:ln w="12700" algn="ctr">
            <a:solidFill>
              <a:srgbClr val="4D4D4D"/>
            </a:solidFill>
            <a:round/>
            <a:headEnd/>
            <a:tailEnd/>
          </a:ln>
        </p:spPr>
        <p:txBody>
          <a:bodyPr anchor="ctr"/>
          <a:lstStyle/>
          <a:p>
            <a:r>
              <a:rPr lang="it-IT" sz="1600">
                <a:latin typeface="Tahoma" pitchFamily="34" charset="0"/>
              </a:rPr>
              <a:t>PROMOZIONE DEL CAPITALE UMANO</a:t>
            </a:r>
          </a:p>
        </p:txBody>
      </p:sp>
      <p:sp>
        <p:nvSpPr>
          <p:cNvPr id="92172" name="AutoShape 12"/>
          <p:cNvSpPr>
            <a:spLocks noChangeArrowheads="1"/>
          </p:cNvSpPr>
          <p:nvPr/>
        </p:nvSpPr>
        <p:spPr bwMode="auto">
          <a:xfrm>
            <a:off x="4651375" y="908050"/>
            <a:ext cx="3643313" cy="792163"/>
          </a:xfrm>
          <a:prstGeom prst="roundRect">
            <a:avLst>
              <a:gd name="adj" fmla="val 16667"/>
            </a:avLst>
          </a:prstGeom>
          <a:solidFill>
            <a:srgbClr val="FFFF00">
              <a:alpha val="39999"/>
            </a:srgbClr>
          </a:solidFill>
          <a:ln w="12700" algn="ctr">
            <a:solidFill>
              <a:srgbClr val="4D4D4D"/>
            </a:solidFill>
            <a:round/>
            <a:headEnd/>
            <a:tailEnd/>
          </a:ln>
        </p:spPr>
        <p:txBody>
          <a:bodyPr anchor="ctr"/>
          <a:lstStyle/>
          <a:p>
            <a:r>
              <a:rPr lang="it-IT" sz="1600">
                <a:latin typeface="Tahoma" pitchFamily="34" charset="0"/>
              </a:rPr>
              <a:t>MARKETING E COMUNICAZIONE PER LA RETE</a:t>
            </a:r>
          </a:p>
        </p:txBody>
      </p:sp>
      <p:sp>
        <p:nvSpPr>
          <p:cNvPr id="28713" name="Oval 41"/>
          <p:cNvSpPr>
            <a:spLocks noChangeArrowheads="1"/>
          </p:cNvSpPr>
          <p:nvPr/>
        </p:nvSpPr>
        <p:spPr bwMode="auto">
          <a:xfrm>
            <a:off x="323850" y="2852738"/>
            <a:ext cx="3168650" cy="935037"/>
          </a:xfrm>
          <a:prstGeom prst="ellipse">
            <a:avLst/>
          </a:prstGeom>
          <a:solidFill>
            <a:srgbClr val="FFFF00"/>
          </a:solidFill>
          <a:ln w="9525">
            <a:noFill/>
            <a:round/>
            <a:headEnd/>
            <a:tailEnd/>
          </a:ln>
          <a:effectLst>
            <a:outerShdw dist="107763" dir="2700000" algn="ctr" rotWithShape="0">
              <a:srgbClr val="808080">
                <a:alpha val="50000"/>
              </a:srgbClr>
            </a:outerShdw>
          </a:effectLst>
        </p:spPr>
        <p:txBody>
          <a:bodyPr anchor="ctr"/>
          <a:lstStyle/>
          <a:p>
            <a:r>
              <a:rPr lang="it-IT" sz="2000">
                <a:solidFill>
                  <a:srgbClr val="969696"/>
                </a:solidFill>
                <a:effectLst>
                  <a:outerShdw blurRad="38100" dist="38100" dir="2700000" algn="tl">
                    <a:srgbClr val="000000"/>
                  </a:outerShdw>
                </a:effectLst>
                <a:latin typeface="Tahoma" pitchFamily="34" charset="0"/>
              </a:rPr>
              <a:t>MISSIONE</a:t>
            </a:r>
          </a:p>
        </p:txBody>
      </p:sp>
      <p:sp>
        <p:nvSpPr>
          <p:cNvPr id="13" name="AutoShape 11"/>
          <p:cNvSpPr>
            <a:spLocks noChangeArrowheads="1"/>
          </p:cNvSpPr>
          <p:nvPr/>
        </p:nvSpPr>
        <p:spPr bwMode="auto">
          <a:xfrm>
            <a:off x="4651375" y="4130675"/>
            <a:ext cx="3643313" cy="792163"/>
          </a:xfrm>
          <a:prstGeom prst="roundRect">
            <a:avLst>
              <a:gd name="adj" fmla="val 16667"/>
            </a:avLst>
          </a:prstGeom>
          <a:solidFill>
            <a:srgbClr val="FFFF00">
              <a:alpha val="39999"/>
            </a:srgbClr>
          </a:solidFill>
          <a:ln w="12700" algn="ctr">
            <a:solidFill>
              <a:srgbClr val="4D4D4D"/>
            </a:solidFill>
            <a:round/>
            <a:headEnd/>
            <a:tailEnd/>
          </a:ln>
        </p:spPr>
        <p:txBody>
          <a:bodyPr anchor="ctr"/>
          <a:lstStyle/>
          <a:p>
            <a:r>
              <a:rPr lang="it-IT" sz="1600">
                <a:latin typeface="Tahoma" pitchFamily="34" charset="0"/>
              </a:rPr>
              <a:t>SVILUPPO  IMPRESE</a:t>
            </a:r>
          </a:p>
        </p:txBody>
      </p:sp>
      <p:sp>
        <p:nvSpPr>
          <p:cNvPr id="921607" name="Rectangle 7"/>
          <p:cNvSpPr>
            <a:spLocks noGrp="1" noChangeArrowheads="1"/>
          </p:cNvSpPr>
          <p:nvPr>
            <p:ph type="title"/>
          </p:nvPr>
        </p:nvSpPr>
        <p:spPr>
          <a:noFill/>
        </p:spPr>
        <p:txBody>
          <a:bodyPr/>
          <a:lstStyle/>
          <a:p>
            <a:r>
              <a:rPr lang="it-IT" smtClean="0"/>
              <a:t> RUOLO DI ASTER  1/3</a:t>
            </a:r>
          </a:p>
        </p:txBody>
      </p:sp>
      <p:sp>
        <p:nvSpPr>
          <p:cNvPr id="2" name="AutoShape 12"/>
          <p:cNvSpPr>
            <a:spLocks noChangeArrowheads="1"/>
          </p:cNvSpPr>
          <p:nvPr/>
        </p:nvSpPr>
        <p:spPr bwMode="auto">
          <a:xfrm>
            <a:off x="5148263" y="2924175"/>
            <a:ext cx="3643312" cy="792163"/>
          </a:xfrm>
          <a:prstGeom prst="roundRect">
            <a:avLst>
              <a:gd name="adj" fmla="val 16667"/>
            </a:avLst>
          </a:prstGeom>
          <a:solidFill>
            <a:srgbClr val="FFFF00">
              <a:alpha val="86000"/>
            </a:srgbClr>
          </a:solidFill>
          <a:ln w="12700" algn="ctr">
            <a:solidFill>
              <a:srgbClr val="4D4D4D"/>
            </a:solidFill>
            <a:round/>
            <a:headEnd/>
            <a:tailEnd/>
          </a:ln>
        </p:spPr>
        <p:txBody>
          <a:bodyPr anchor="ctr"/>
          <a:lstStyle/>
          <a:p>
            <a:r>
              <a:rPr lang="it-IT" sz="1600">
                <a:latin typeface="Tahoma" pitchFamily="34" charset="0"/>
              </a:rPr>
              <a:t>GESTIONE DELLA RETE  </a:t>
            </a:r>
          </a:p>
        </p:txBody>
      </p:sp>
      <p:sp>
        <p:nvSpPr>
          <p:cNvPr id="921609" name="AutoShape 9"/>
          <p:cNvSpPr>
            <a:spLocks noChangeArrowheads="1"/>
          </p:cNvSpPr>
          <p:nvPr/>
        </p:nvSpPr>
        <p:spPr bwMode="auto">
          <a:xfrm>
            <a:off x="3708400" y="2852738"/>
            <a:ext cx="1079500" cy="936625"/>
          </a:xfrm>
          <a:prstGeom prst="rightArrow">
            <a:avLst>
              <a:gd name="adj1" fmla="val 50000"/>
              <a:gd name="adj2" fmla="val 28814"/>
            </a:avLst>
          </a:prstGeom>
          <a:noFill/>
          <a:ln w="57150" algn="ctr">
            <a:solidFill>
              <a:srgbClr val="FFCC00"/>
            </a:solidFill>
            <a:miter lim="800000"/>
            <a:headEnd/>
            <a:tailEnd/>
          </a:ln>
          <a:effectLst/>
        </p:spPr>
        <p:txBody>
          <a:bodyPr anchor="ctr"/>
          <a:lstStyle/>
          <a:p>
            <a:endParaRPr lang="it-IT"/>
          </a:p>
        </p:txBody>
      </p:sp>
      <p:sp>
        <p:nvSpPr>
          <p:cNvPr id="3" name="AutoShape 11"/>
          <p:cNvSpPr>
            <a:spLocks noChangeArrowheads="1"/>
          </p:cNvSpPr>
          <p:nvPr/>
        </p:nvSpPr>
        <p:spPr bwMode="auto">
          <a:xfrm>
            <a:off x="4651375" y="5210175"/>
            <a:ext cx="3643313" cy="792163"/>
          </a:xfrm>
          <a:prstGeom prst="roundRect">
            <a:avLst>
              <a:gd name="adj" fmla="val 16667"/>
            </a:avLst>
          </a:prstGeom>
          <a:solidFill>
            <a:srgbClr val="FFFF00">
              <a:alpha val="39999"/>
            </a:srgbClr>
          </a:solidFill>
          <a:ln w="12700" algn="ctr">
            <a:solidFill>
              <a:srgbClr val="4D4D4D"/>
            </a:solidFill>
            <a:round/>
            <a:headEnd/>
            <a:tailEnd/>
          </a:ln>
        </p:spPr>
        <p:txBody>
          <a:bodyPr anchor="ctr"/>
          <a:lstStyle/>
          <a:p>
            <a:r>
              <a:rPr lang="it-IT" sz="1600">
                <a:latin typeface="Tahoma" pitchFamily="34" charset="0"/>
              </a:rPr>
              <a:t>INTERNAZIONALIZZAZIONE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713"/>
                                        </p:tgtEl>
                                        <p:attrNameLst>
                                          <p:attrName>style.visibility</p:attrName>
                                        </p:attrNameLst>
                                      </p:cBhvr>
                                      <p:to>
                                        <p:strVal val="visible"/>
                                      </p:to>
                                    </p:set>
                                    <p:animEffect transition="in" filter="dissolve">
                                      <p:cBhvr>
                                        <p:cTn id="7" dur="500"/>
                                        <p:tgtEl>
                                          <p:spTgt spid="287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171"/>
                                        </p:tgtEl>
                                        <p:attrNameLst>
                                          <p:attrName>style.visibility</p:attrName>
                                        </p:attrNameLst>
                                      </p:cBhvr>
                                      <p:to>
                                        <p:strVal val="visible"/>
                                      </p:to>
                                    </p:set>
                                    <p:animEffect transition="in" filter="wipe(up)">
                                      <p:cBhvr>
                                        <p:cTn id="10" dur="500"/>
                                        <p:tgtEl>
                                          <p:spTgt spid="9217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2172"/>
                                        </p:tgtEl>
                                        <p:attrNameLst>
                                          <p:attrName>style.visibility</p:attrName>
                                        </p:attrNameLst>
                                      </p:cBhvr>
                                      <p:to>
                                        <p:strVal val="visible"/>
                                      </p:to>
                                    </p:set>
                                    <p:animEffect transition="in" filter="wipe(up)">
                                      <p:cBhvr>
                                        <p:cTn id="13" dur="500"/>
                                        <p:tgtEl>
                                          <p:spTgt spid="9217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grpId="0" nodeType="clickEffect">
                                  <p:stCondLst>
                                    <p:cond delay="0"/>
                                  </p:stCondLst>
                                  <p:childTnLst>
                                    <p:anim calcmode="lin" valueType="num">
                                      <p:cBhvr additive="base">
                                        <p:cTn id="28" dur="500"/>
                                        <p:tgtEl>
                                          <p:spTgt spid="921609"/>
                                        </p:tgtEl>
                                        <p:attrNameLst>
                                          <p:attrName>ppt_x</p:attrName>
                                        </p:attrNameLst>
                                      </p:cBhvr>
                                      <p:tavLst>
                                        <p:tav tm="0">
                                          <p:val>
                                            <p:strVal val="ppt_x"/>
                                          </p:val>
                                        </p:tav>
                                        <p:tav tm="100000">
                                          <p:val>
                                            <p:strVal val="1+ppt_w/2"/>
                                          </p:val>
                                        </p:tav>
                                      </p:tavLst>
                                    </p:anim>
                                    <p:anim calcmode="lin" valueType="num">
                                      <p:cBhvr additive="base">
                                        <p:cTn id="29" dur="500"/>
                                        <p:tgtEl>
                                          <p:spTgt spid="921609"/>
                                        </p:tgtEl>
                                        <p:attrNameLst>
                                          <p:attrName>ppt_y</p:attrName>
                                        </p:attrNameLst>
                                      </p:cBhvr>
                                      <p:tavLst>
                                        <p:tav tm="0">
                                          <p:val>
                                            <p:strVal val="ppt_y"/>
                                          </p:val>
                                        </p:tav>
                                        <p:tav tm="100000">
                                          <p:val>
                                            <p:strVal val="ppt_y"/>
                                          </p:val>
                                        </p:tav>
                                      </p:tavLst>
                                    </p:anim>
                                    <p:set>
                                      <p:cBhvr>
                                        <p:cTn id="30" dur="1" fill="hold">
                                          <p:stCondLst>
                                            <p:cond delay="499"/>
                                          </p:stCondLst>
                                        </p:cTn>
                                        <p:tgtEl>
                                          <p:spTgt spid="9216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nimBg="1"/>
      <p:bldP spid="92172" grpId="0" animBg="1"/>
      <p:bldP spid="28713" grpId="0" animBg="1"/>
      <p:bldP spid="13" grpId="0" animBg="1"/>
      <p:bldP spid="2" grpId="0" animBg="1"/>
      <p:bldP spid="92160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ChangeArrowheads="1"/>
          </p:cNvSpPr>
          <p:nvPr/>
        </p:nvSpPr>
        <p:spPr bwMode="auto">
          <a:xfrm>
            <a:off x="179388" y="0"/>
            <a:ext cx="8713787" cy="1143000"/>
          </a:xfrm>
          <a:prstGeom prst="rect">
            <a:avLst/>
          </a:prstGeom>
          <a:noFill/>
          <a:ln w="9525">
            <a:noFill/>
            <a:round/>
            <a:headEnd/>
            <a:tailEnd/>
          </a:ln>
        </p:spPr>
        <p:txBody>
          <a:bodyPr lIns="90000" tIns="46800" rIns="90000" bIns="46800" anchor="ctr"/>
          <a:lstStyle/>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CC0000"/>
                </a:solidFill>
                <a:cs typeface="Arial" charset="0"/>
              </a:rPr>
              <a:t>Emilia-Romagna Region</a:t>
            </a:r>
            <a:br>
              <a:rPr lang="en-US" sz="2800" b="1" dirty="0">
                <a:solidFill>
                  <a:srgbClr val="CC0000"/>
                </a:solidFill>
                <a:cs typeface="Arial" charset="0"/>
              </a:rPr>
            </a:br>
            <a:endParaRPr lang="en-US" sz="2400" b="1" dirty="0">
              <a:solidFill>
                <a:srgbClr val="000000">
                  <a:lumMod val="65000"/>
                  <a:lumOff val="35000"/>
                </a:srgbClr>
              </a:solidFill>
              <a:cs typeface="Arial" charset="0"/>
            </a:endParaRPr>
          </a:p>
        </p:txBody>
      </p:sp>
      <p:sp>
        <p:nvSpPr>
          <p:cNvPr id="13" name="Rettangolo arrotondato 12"/>
          <p:cNvSpPr/>
          <p:nvPr/>
        </p:nvSpPr>
        <p:spPr>
          <a:xfrm>
            <a:off x="483020" y="1133633"/>
            <a:ext cx="4824536" cy="43204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lang="en-US" b="1" kern="0" dirty="0">
                <a:solidFill>
                  <a:sysClr val="window" lastClr="FFFFFF"/>
                </a:solidFill>
                <a:effectLst>
                  <a:outerShdw blurRad="38100" dist="38100" dir="2700000" algn="tl">
                    <a:srgbClr val="000000">
                      <a:alpha val="43137"/>
                    </a:srgbClr>
                  </a:outerShdw>
                </a:effectLst>
                <a:latin typeface="Calibri"/>
                <a:cs typeface="Arial" charset="0"/>
              </a:rPr>
              <a:t>N. Companies: </a:t>
            </a:r>
            <a:r>
              <a:rPr lang="en-US" b="1" kern="0" dirty="0" smtClean="0">
                <a:solidFill>
                  <a:sysClr val="window" lastClr="FFFFFF"/>
                </a:solidFill>
                <a:effectLst>
                  <a:outerShdw blurRad="38100" dist="38100" dir="2700000" algn="tl">
                    <a:srgbClr val="000000">
                      <a:alpha val="43137"/>
                    </a:srgbClr>
                  </a:outerShdw>
                </a:effectLst>
                <a:latin typeface="Calibri"/>
                <a:cs typeface="Arial" charset="0"/>
              </a:rPr>
              <a:t>382,186 </a:t>
            </a:r>
            <a:endParaRPr lang="it-IT" b="1" kern="0" dirty="0">
              <a:solidFill>
                <a:sysClr val="window" lastClr="FFFFFF"/>
              </a:solidFill>
              <a:effectLst>
                <a:outerShdw blurRad="38100" dist="38100" dir="2700000" algn="tl">
                  <a:srgbClr val="000000">
                    <a:alpha val="43137"/>
                  </a:srgbClr>
                </a:outerShdw>
              </a:effectLst>
              <a:latin typeface="Calibri"/>
              <a:cs typeface="Arial" charset="0"/>
            </a:endParaRPr>
          </a:p>
        </p:txBody>
      </p:sp>
      <p:sp>
        <p:nvSpPr>
          <p:cNvPr id="14" name="Rettangolo arrotondato 13"/>
          <p:cNvSpPr/>
          <p:nvPr/>
        </p:nvSpPr>
        <p:spPr>
          <a:xfrm>
            <a:off x="483020" y="1637689"/>
            <a:ext cx="4824536" cy="43204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lang="en-US" b="1" kern="0" dirty="0">
                <a:solidFill>
                  <a:sysClr val="window" lastClr="FFFFFF"/>
                </a:solidFill>
                <a:effectLst>
                  <a:outerShdw blurRad="38100" dist="38100" dir="2700000" algn="tl">
                    <a:srgbClr val="000000">
                      <a:alpha val="43137"/>
                    </a:srgbClr>
                  </a:outerShdw>
                </a:effectLst>
                <a:latin typeface="Calibri"/>
                <a:cs typeface="Arial" charset="0"/>
              </a:rPr>
              <a:t>N. Manufacturing Companies: </a:t>
            </a:r>
            <a:r>
              <a:rPr lang="en-US" b="1" kern="0" dirty="0" smtClean="0">
                <a:solidFill>
                  <a:sysClr val="window" lastClr="FFFFFF"/>
                </a:solidFill>
                <a:effectLst>
                  <a:outerShdw blurRad="38100" dist="38100" dir="2700000" algn="tl">
                    <a:srgbClr val="000000">
                      <a:alpha val="43137"/>
                    </a:srgbClr>
                  </a:outerShdw>
                </a:effectLst>
                <a:latin typeface="Calibri"/>
                <a:cs typeface="Arial" charset="0"/>
              </a:rPr>
              <a:t>39,998</a:t>
            </a:r>
            <a:endParaRPr lang="en-US" b="1" kern="0" dirty="0">
              <a:solidFill>
                <a:sysClr val="window" lastClr="FFFFFF"/>
              </a:solidFill>
              <a:effectLst>
                <a:outerShdw blurRad="38100" dist="38100" dir="2700000" algn="tl">
                  <a:srgbClr val="000000">
                    <a:alpha val="43137"/>
                  </a:srgbClr>
                </a:outerShdw>
              </a:effectLst>
              <a:latin typeface="Calibri"/>
              <a:cs typeface="Arial" charset="0"/>
            </a:endParaRPr>
          </a:p>
        </p:txBody>
      </p:sp>
      <p:sp>
        <p:nvSpPr>
          <p:cNvPr id="15" name="Arrotonda angolo diagonale rettangolo 14"/>
          <p:cNvSpPr/>
          <p:nvPr/>
        </p:nvSpPr>
        <p:spPr>
          <a:xfrm>
            <a:off x="555028" y="2285761"/>
            <a:ext cx="4608513" cy="3240088"/>
          </a:xfrm>
          <a:prstGeom prst="round2DiagRect">
            <a:avLst/>
          </a:prstGeom>
          <a:solidFill>
            <a:sysClr val="window" lastClr="FFFFFF"/>
          </a:solidFill>
          <a:ln w="25400" cap="flat" cmpd="sng" algn="ctr">
            <a:noFill/>
            <a:prstDash val="solid"/>
          </a:ln>
          <a:effectLst/>
        </p:spPr>
        <p:txBody>
          <a:bodyPr anchor="ctr"/>
          <a:lstStyle/>
          <a:p>
            <a:pPr marL="355600" algn="ctr">
              <a:defRPr/>
            </a:pPr>
            <a:endParaRPr lang="en-US" b="1" kern="0" dirty="0">
              <a:solidFill>
                <a:srgbClr val="000000">
                  <a:lumMod val="65000"/>
                  <a:lumOff val="35000"/>
                </a:srgbClr>
              </a:solidFill>
              <a:latin typeface="Calibri"/>
              <a:cs typeface="Arial" charset="0"/>
            </a:endParaRPr>
          </a:p>
          <a:p>
            <a:pPr marL="355600" algn="l">
              <a:defRPr/>
            </a:pPr>
            <a:r>
              <a:rPr lang="en-US" sz="1600" b="1" kern="0" dirty="0">
                <a:solidFill>
                  <a:srgbClr val="000000">
                    <a:lumMod val="65000"/>
                    <a:lumOff val="35000"/>
                  </a:srgbClr>
                </a:solidFill>
                <a:latin typeface="Calibri"/>
                <a:cs typeface="Arial" charset="0"/>
              </a:rPr>
              <a:t>ADVANCED PRODUCTIONS IN TRADITIONAL INDUSTRIES</a:t>
            </a: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Automotive and Motorcycles</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Food Industry</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Ceramic Tiles</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err="1">
                <a:solidFill>
                  <a:srgbClr val="000000">
                    <a:lumMod val="65000"/>
                    <a:lumOff val="35000"/>
                  </a:srgbClr>
                </a:solidFill>
                <a:latin typeface="Calibri"/>
                <a:cs typeface="Arial" charset="0"/>
              </a:rPr>
              <a:t>Mechatronics</a:t>
            </a:r>
            <a:r>
              <a:rPr lang="en-US" sz="1600" b="0" kern="0" dirty="0">
                <a:solidFill>
                  <a:srgbClr val="000000">
                    <a:lumMod val="65000"/>
                    <a:lumOff val="35000"/>
                  </a:srgbClr>
                </a:solidFill>
                <a:latin typeface="Calibri"/>
                <a:cs typeface="Arial" charset="0"/>
              </a:rPr>
              <a:t> </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Machining &amp; Tools</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Packaging</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Health, Wellness Biomedical Equipment </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Agricultural Machinery </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Woodworking Machinery</a:t>
            </a:r>
            <a:endParaRPr lang="it-IT" sz="1600" b="0" kern="0" dirty="0">
              <a:solidFill>
                <a:srgbClr val="000000">
                  <a:lumMod val="65000"/>
                  <a:lumOff val="35000"/>
                </a:srgbClr>
              </a:solidFill>
              <a:latin typeface="Calibri"/>
              <a:cs typeface="Arial" charset="0"/>
            </a:endParaRPr>
          </a:p>
          <a:p>
            <a:pPr marL="355600" indent="-355600" algn="l">
              <a:buClr>
                <a:sysClr val="windowText" lastClr="000000">
                  <a:lumMod val="65000"/>
                  <a:lumOff val="35000"/>
                </a:sysClr>
              </a:buClr>
              <a:buSzPct val="100000"/>
              <a:buFont typeface="Wingdings" pitchFamily="2" charset="2"/>
              <a:buChar char="§"/>
              <a:defRPr/>
            </a:pPr>
            <a:r>
              <a:rPr lang="en-US" sz="1600" b="0" kern="0" dirty="0">
                <a:solidFill>
                  <a:srgbClr val="000000">
                    <a:lumMod val="65000"/>
                    <a:lumOff val="35000"/>
                  </a:srgbClr>
                </a:solidFill>
                <a:latin typeface="Calibri"/>
                <a:cs typeface="Arial" charset="0"/>
              </a:rPr>
              <a:t>Leisure &amp; Crafts</a:t>
            </a:r>
          </a:p>
          <a:p>
            <a:pPr algn="ctr">
              <a:defRPr/>
            </a:pPr>
            <a:endParaRPr lang="it-IT" kern="0" dirty="0">
              <a:solidFill>
                <a:srgbClr val="000000">
                  <a:lumMod val="65000"/>
                  <a:lumOff val="35000"/>
                </a:srgbClr>
              </a:solidFill>
              <a:latin typeface="Calibri"/>
              <a:cs typeface="Arial" charset="0"/>
            </a:endParaRPr>
          </a:p>
        </p:txBody>
      </p:sp>
      <p:pic>
        <p:nvPicPr>
          <p:cNvPr id="16" name="Picture 2"/>
          <p:cNvPicPr>
            <a:picLocks noChangeAspect="1" noChangeArrowheads="1"/>
          </p:cNvPicPr>
          <p:nvPr/>
        </p:nvPicPr>
        <p:blipFill>
          <a:blip r:embed="rId3" cstate="email">
            <a:clrChange>
              <a:clrFrom>
                <a:srgbClr val="FFFFFF"/>
              </a:clrFrom>
              <a:clrTo>
                <a:srgbClr val="FFFFFF">
                  <a:alpha val="0"/>
                </a:srgbClr>
              </a:clrTo>
            </a:clrChange>
            <a:lum/>
          </a:blip>
          <a:srcRect/>
          <a:stretch>
            <a:fillRect/>
          </a:stretch>
        </p:blipFill>
        <p:spPr bwMode="auto">
          <a:xfrm>
            <a:off x="4451543" y="2124236"/>
            <a:ext cx="4692456" cy="3519342"/>
          </a:xfrm>
          <a:prstGeom prst="rect">
            <a:avLst/>
          </a:prstGeom>
          <a:noFill/>
          <a:ln w="9525">
            <a:noFill/>
            <a:miter lim="800000"/>
            <a:headEnd/>
            <a:tailEnd/>
          </a:ln>
          <a:scene3d>
            <a:camera prst="isometricOffAxis2Left">
              <a:rot lat="478162" lon="1257068" rev="21557892"/>
            </a:camera>
            <a:lightRig rig="threePt" dir="t"/>
          </a:scene3d>
        </p:spPr>
      </p:pic>
      <p:sp>
        <p:nvSpPr>
          <p:cNvPr id="8" name="CasellaDiTesto 7"/>
          <p:cNvSpPr txBox="1"/>
          <p:nvPr/>
        </p:nvSpPr>
        <p:spPr>
          <a:xfrm>
            <a:off x="3363340" y="2069737"/>
            <a:ext cx="1944216" cy="246221"/>
          </a:xfrm>
          <a:prstGeom prst="rect">
            <a:avLst/>
          </a:prstGeom>
          <a:noFill/>
        </p:spPr>
        <p:txBody>
          <a:bodyPr wrap="square" rtlCol="0">
            <a:spAutoFit/>
          </a:bodyPr>
          <a:lstStyle/>
          <a:p>
            <a:pPr algn="r"/>
            <a:r>
              <a:rPr lang="en-GB" sz="1000" i="1" dirty="0" smtClean="0">
                <a:solidFill>
                  <a:srgbClr val="000000"/>
                </a:solidFill>
                <a:latin typeface="Arial" charset="0"/>
                <a:cs typeface="Arial" charset="0"/>
              </a:rPr>
              <a:t>Source: </a:t>
            </a:r>
            <a:r>
              <a:rPr lang="it-IT" sz="1000" dirty="0" smtClean="0"/>
              <a:t>ISTAT 2010</a:t>
            </a:r>
            <a:endParaRPr lang="it-IT"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par>
                          <p:cTn id="14" fill="hold">
                            <p:stCondLst>
                              <p:cond delay="3000"/>
                            </p:stCondLst>
                            <p:childTnLst>
                              <p:par>
                                <p:cTn id="15" presetID="10" presetClass="entr" presetSubtype="0" fill="hold" grpId="0" nodeType="afterEffect">
                                  <p:stCondLst>
                                    <p:cond delay="19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fld id="{9069CE67-EDE9-4A38-802A-F3EF46C191C4}" type="slidenum">
              <a:rPr lang="it-IT"/>
              <a:pPr/>
              <a:t>50</a:t>
            </a:fld>
            <a:endParaRPr lang="it-IT"/>
          </a:p>
        </p:txBody>
      </p:sp>
      <p:sp>
        <p:nvSpPr>
          <p:cNvPr id="92172" name="AutoShape 12"/>
          <p:cNvSpPr>
            <a:spLocks noChangeArrowheads="1"/>
          </p:cNvSpPr>
          <p:nvPr/>
        </p:nvSpPr>
        <p:spPr bwMode="auto">
          <a:xfrm>
            <a:off x="5189538" y="2028825"/>
            <a:ext cx="3643312" cy="719138"/>
          </a:xfrm>
          <a:prstGeom prst="roundRect">
            <a:avLst>
              <a:gd name="adj" fmla="val 16667"/>
            </a:avLst>
          </a:prstGeom>
          <a:solidFill>
            <a:srgbClr val="FFFF00">
              <a:alpha val="39999"/>
            </a:srgbClr>
          </a:solidFill>
          <a:ln w="12700" algn="ctr">
            <a:solidFill>
              <a:srgbClr val="4D4D4D"/>
            </a:solidFill>
            <a:round/>
            <a:headEnd/>
            <a:tailEnd/>
          </a:ln>
          <a:effectLst/>
        </p:spPr>
        <p:txBody>
          <a:bodyPr anchor="ctr"/>
          <a:lstStyle/>
          <a:p>
            <a:r>
              <a:rPr lang="it-IT" sz="1600">
                <a:latin typeface="Tahoma" pitchFamily="34" charset="0"/>
              </a:rPr>
              <a:t>ORGANIZZAZIONE DEI TEAM DI LAVORO</a:t>
            </a:r>
          </a:p>
        </p:txBody>
      </p:sp>
      <p:sp>
        <p:nvSpPr>
          <p:cNvPr id="28713" name="Oval 41"/>
          <p:cNvSpPr>
            <a:spLocks noChangeArrowheads="1"/>
          </p:cNvSpPr>
          <p:nvPr/>
        </p:nvSpPr>
        <p:spPr bwMode="auto">
          <a:xfrm>
            <a:off x="611188" y="2708275"/>
            <a:ext cx="2952750" cy="1223963"/>
          </a:xfrm>
          <a:prstGeom prst="ellipse">
            <a:avLst/>
          </a:prstGeom>
          <a:solidFill>
            <a:srgbClr val="FFFF00">
              <a:alpha val="81000"/>
            </a:srgbClr>
          </a:solidFill>
          <a:ln w="12700" algn="ctr">
            <a:solidFill>
              <a:srgbClr val="4D4D4D"/>
            </a:solidFill>
            <a:round/>
            <a:headEnd/>
            <a:tailEnd/>
          </a:ln>
          <a:effectLst/>
        </p:spPr>
        <p:txBody>
          <a:bodyPr anchor="ctr"/>
          <a:lstStyle/>
          <a:p>
            <a:r>
              <a:rPr lang="it-IT"/>
              <a:t>GESTIONE DELLE RETE</a:t>
            </a:r>
          </a:p>
        </p:txBody>
      </p:sp>
      <p:sp>
        <p:nvSpPr>
          <p:cNvPr id="13" name="AutoShape 11"/>
          <p:cNvSpPr>
            <a:spLocks noChangeArrowheads="1"/>
          </p:cNvSpPr>
          <p:nvPr/>
        </p:nvSpPr>
        <p:spPr bwMode="auto">
          <a:xfrm>
            <a:off x="5205413" y="2960688"/>
            <a:ext cx="3643312" cy="719137"/>
          </a:xfrm>
          <a:prstGeom prst="roundRect">
            <a:avLst>
              <a:gd name="adj" fmla="val 16667"/>
            </a:avLst>
          </a:prstGeom>
          <a:solidFill>
            <a:srgbClr val="FFFF00">
              <a:alpha val="98000"/>
            </a:srgbClr>
          </a:solidFill>
          <a:ln w="12700" algn="ctr">
            <a:solidFill>
              <a:srgbClr val="4D4D4D"/>
            </a:solidFill>
            <a:round/>
            <a:headEnd/>
            <a:tailEnd/>
          </a:ln>
          <a:effectLst/>
        </p:spPr>
        <p:txBody>
          <a:bodyPr anchor="ctr"/>
          <a:lstStyle/>
          <a:p>
            <a:r>
              <a:rPr lang="it-IT" sz="1600">
                <a:latin typeface="Tahoma" pitchFamily="34" charset="0"/>
              </a:rPr>
              <a:t>GESTIONE DELLA AGENDA STRATEGICA  </a:t>
            </a:r>
          </a:p>
        </p:txBody>
      </p:sp>
      <p:sp>
        <p:nvSpPr>
          <p:cNvPr id="923654" name="Rectangle 6"/>
          <p:cNvSpPr>
            <a:spLocks noGrp="1" noChangeArrowheads="1"/>
          </p:cNvSpPr>
          <p:nvPr>
            <p:ph type="title"/>
          </p:nvPr>
        </p:nvSpPr>
        <p:spPr/>
        <p:txBody>
          <a:bodyPr/>
          <a:lstStyle/>
          <a:p>
            <a:r>
              <a:rPr lang="it-IT" smtClean="0"/>
              <a:t> RUOLO DI ASTER  2/3</a:t>
            </a:r>
          </a:p>
        </p:txBody>
      </p:sp>
      <p:sp>
        <p:nvSpPr>
          <p:cNvPr id="2" name="AutoShape 12"/>
          <p:cNvSpPr>
            <a:spLocks noChangeArrowheads="1"/>
          </p:cNvSpPr>
          <p:nvPr/>
        </p:nvSpPr>
        <p:spPr bwMode="auto">
          <a:xfrm>
            <a:off x="5189538" y="1201738"/>
            <a:ext cx="3643312" cy="719137"/>
          </a:xfrm>
          <a:prstGeom prst="roundRect">
            <a:avLst>
              <a:gd name="adj" fmla="val 16667"/>
            </a:avLst>
          </a:prstGeom>
          <a:solidFill>
            <a:srgbClr val="FFFF00">
              <a:alpha val="39999"/>
            </a:srgbClr>
          </a:solidFill>
          <a:ln w="12700" algn="ctr">
            <a:solidFill>
              <a:srgbClr val="4D4D4D"/>
            </a:solidFill>
            <a:round/>
            <a:headEnd/>
            <a:tailEnd/>
          </a:ln>
        </p:spPr>
        <p:txBody>
          <a:bodyPr anchor="ctr"/>
          <a:lstStyle/>
          <a:p>
            <a:r>
              <a:rPr lang="it-IT" sz="1600">
                <a:latin typeface="Tahoma" pitchFamily="34" charset="0"/>
              </a:rPr>
              <a:t>GESTIONE DELLO STEERING COOMMITTEE </a:t>
            </a:r>
          </a:p>
        </p:txBody>
      </p:sp>
      <p:sp>
        <p:nvSpPr>
          <p:cNvPr id="923656" name="AutoShape 8"/>
          <p:cNvSpPr>
            <a:spLocks noChangeArrowheads="1"/>
          </p:cNvSpPr>
          <p:nvPr/>
        </p:nvSpPr>
        <p:spPr bwMode="auto">
          <a:xfrm>
            <a:off x="3787775" y="2847975"/>
            <a:ext cx="1079500" cy="936625"/>
          </a:xfrm>
          <a:prstGeom prst="rightArrow">
            <a:avLst>
              <a:gd name="adj1" fmla="val 50000"/>
              <a:gd name="adj2" fmla="val 28814"/>
            </a:avLst>
          </a:prstGeom>
          <a:noFill/>
          <a:ln w="57150" algn="ctr">
            <a:solidFill>
              <a:srgbClr val="FFCC00"/>
            </a:solidFill>
            <a:miter lim="800000"/>
            <a:headEnd/>
            <a:tailEnd/>
          </a:ln>
          <a:effectLst/>
        </p:spPr>
        <p:txBody>
          <a:bodyPr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713"/>
                                        </p:tgtEl>
                                        <p:attrNameLst>
                                          <p:attrName>style.visibility</p:attrName>
                                        </p:attrNameLst>
                                      </p:cBhvr>
                                      <p:to>
                                        <p:strVal val="visible"/>
                                      </p:to>
                                    </p:set>
                                    <p:animEffect transition="in" filter="dissolve">
                                      <p:cBhvr>
                                        <p:cTn id="7" dur="500"/>
                                        <p:tgtEl>
                                          <p:spTgt spid="287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172"/>
                                        </p:tgtEl>
                                        <p:attrNameLst>
                                          <p:attrName>style.visibility</p:attrName>
                                        </p:attrNameLst>
                                      </p:cBhvr>
                                      <p:to>
                                        <p:strVal val="visible"/>
                                      </p:to>
                                    </p:set>
                                    <p:animEffect transition="in" filter="wipe(up)">
                                      <p:cBhvr>
                                        <p:cTn id="10" dur="500"/>
                                        <p:tgtEl>
                                          <p:spTgt spid="9217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2" grpId="0" animBg="1"/>
      <p:bldP spid="28713" grpId="0" animBg="1"/>
      <p:bldP spid="13"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C5D9CCD2-5F0A-424C-9051-CC634FD97DE2}" type="slidenum">
              <a:rPr lang="it-IT"/>
              <a:pPr/>
              <a:t>51</a:t>
            </a:fld>
            <a:endParaRPr lang="it-IT"/>
          </a:p>
        </p:txBody>
      </p:sp>
      <p:sp>
        <p:nvSpPr>
          <p:cNvPr id="925698" name="Rectangle 2"/>
          <p:cNvSpPr>
            <a:spLocks noGrp="1" noChangeArrowheads="1"/>
          </p:cNvSpPr>
          <p:nvPr>
            <p:ph type="title"/>
          </p:nvPr>
        </p:nvSpPr>
        <p:spPr/>
        <p:txBody>
          <a:bodyPr/>
          <a:lstStyle/>
          <a:p>
            <a:r>
              <a:rPr lang="en-US" smtClean="0"/>
              <a:t>AGENDA STRATEGICA</a:t>
            </a:r>
          </a:p>
        </p:txBody>
      </p:sp>
      <p:sp>
        <p:nvSpPr>
          <p:cNvPr id="925699" name="Rectangle 3"/>
          <p:cNvSpPr>
            <a:spLocks noGrp="1" noChangeArrowheads="1"/>
          </p:cNvSpPr>
          <p:nvPr>
            <p:ph type="body" idx="1"/>
          </p:nvPr>
        </p:nvSpPr>
        <p:spPr/>
        <p:txBody>
          <a:bodyPr/>
          <a:lstStyle/>
          <a:p>
            <a:pPr marL="381000" indent="-381000">
              <a:lnSpc>
                <a:spcPct val="90000"/>
              </a:lnSpc>
              <a:buFont typeface="Wingdings" pitchFamily="2" charset="2"/>
              <a:buAutoNum type="arabicPeriod"/>
            </a:pPr>
            <a:r>
              <a:rPr lang="it-IT" sz="1800" dirty="0" smtClean="0"/>
              <a:t>Identificare la </a:t>
            </a:r>
            <a:r>
              <a:rPr lang="it-IT" sz="1800" b="1" dirty="0" smtClean="0"/>
              <a:t>richiesta di ricerca</a:t>
            </a:r>
            <a:r>
              <a:rPr lang="it-IT" sz="1800" dirty="0" smtClean="0"/>
              <a:t> delle imprese</a:t>
            </a:r>
          </a:p>
          <a:p>
            <a:pPr marL="381000" indent="-381000">
              <a:lnSpc>
                <a:spcPct val="90000"/>
              </a:lnSpc>
              <a:buFont typeface="Wingdings" pitchFamily="2" charset="2"/>
              <a:buAutoNum type="arabicPeriod"/>
            </a:pPr>
            <a:endParaRPr lang="it-IT" sz="1800" dirty="0" smtClean="0"/>
          </a:p>
          <a:p>
            <a:pPr marL="381000" indent="-381000">
              <a:lnSpc>
                <a:spcPct val="90000"/>
              </a:lnSpc>
              <a:buFont typeface="Wingdings" pitchFamily="2" charset="2"/>
              <a:buAutoNum type="arabicPeriod"/>
            </a:pPr>
            <a:r>
              <a:rPr lang="it-IT" sz="1800" dirty="0" smtClean="0"/>
              <a:t>Favorire </a:t>
            </a:r>
            <a:r>
              <a:rPr lang="it-IT" sz="1800" b="1" dirty="0" smtClean="0"/>
              <a:t>l’incontro tra domanda e offerta</a:t>
            </a:r>
            <a:r>
              <a:rPr lang="it-IT" sz="1800" dirty="0" smtClean="0"/>
              <a:t> di ricerca, promuovendone le occasioni di incontro.</a:t>
            </a:r>
            <a:br>
              <a:rPr lang="it-IT" sz="1800" dirty="0" smtClean="0"/>
            </a:br>
            <a:r>
              <a:rPr lang="it-IT" sz="1800" dirty="0" smtClean="0"/>
              <a:t> </a:t>
            </a:r>
          </a:p>
          <a:p>
            <a:pPr marL="381000" indent="-381000">
              <a:lnSpc>
                <a:spcPct val="90000"/>
              </a:lnSpc>
              <a:buFont typeface="Wingdings" pitchFamily="2" charset="2"/>
              <a:buAutoNum type="arabicPeriod"/>
            </a:pPr>
            <a:r>
              <a:rPr lang="it-IT" sz="1800" dirty="0" smtClean="0"/>
              <a:t>Incoraggiare la </a:t>
            </a:r>
            <a:r>
              <a:rPr lang="it-IT" sz="1800" b="1" dirty="0" smtClean="0"/>
              <a:t>integrazione di centri ricerca</a:t>
            </a:r>
            <a:r>
              <a:rPr lang="it-IT" sz="1800" dirty="0" smtClean="0"/>
              <a:t> e industrie in ottica “OPEN INNOVATION “ </a:t>
            </a:r>
          </a:p>
          <a:p>
            <a:pPr marL="381000" indent="-381000">
              <a:lnSpc>
                <a:spcPct val="90000"/>
              </a:lnSpc>
              <a:buNone/>
            </a:pPr>
            <a:endParaRPr lang="it-IT" sz="1800" dirty="0" smtClean="0"/>
          </a:p>
          <a:p>
            <a:pPr marL="381000" indent="-381000">
              <a:lnSpc>
                <a:spcPct val="90000"/>
              </a:lnSpc>
              <a:buFont typeface="Wingdings" pitchFamily="2" charset="2"/>
              <a:buAutoNum type="arabicPeriod"/>
            </a:pPr>
            <a:r>
              <a:rPr lang="it-IT" sz="1800" dirty="0" smtClean="0"/>
              <a:t>Definire possibili </a:t>
            </a:r>
            <a:r>
              <a:rPr lang="it-IT" sz="1800" b="1" dirty="0" smtClean="0"/>
              <a:t>scenari tecnici</a:t>
            </a:r>
            <a:r>
              <a:rPr lang="it-IT" sz="1800" dirty="0" smtClean="0"/>
              <a:t> per preparare un percorso tecnico di successo per l’industria regionale e per la competitività della rete alta tecnologia .</a:t>
            </a:r>
          </a:p>
          <a:p>
            <a:pPr marL="381000" indent="-381000">
              <a:lnSpc>
                <a:spcPct val="90000"/>
              </a:lnSpc>
              <a:buFont typeface="Wingdings" pitchFamily="2" charset="2"/>
              <a:buAutoNum type="arabicPeriod"/>
            </a:pPr>
            <a:endParaRPr lang="it-IT" sz="1800" dirty="0" smtClean="0"/>
          </a:p>
          <a:p>
            <a:pPr marL="381000" indent="-381000">
              <a:lnSpc>
                <a:spcPct val="90000"/>
              </a:lnSpc>
              <a:buFont typeface="Wingdings" pitchFamily="2" charset="2"/>
              <a:buAutoNum type="arabicPeriod"/>
            </a:pPr>
            <a:r>
              <a:rPr lang="it-IT" sz="1800" dirty="0" smtClean="0"/>
              <a:t>Contribuire a formare una </a:t>
            </a:r>
            <a:r>
              <a:rPr lang="it-IT" sz="1800" b="1" dirty="0" smtClean="0"/>
              <a:t>comunità scientifica</a:t>
            </a:r>
            <a:r>
              <a:rPr lang="it-IT" sz="1800" dirty="0" smtClean="0"/>
              <a:t> e produttiva basata sulla conoscenza </a:t>
            </a:r>
          </a:p>
          <a:p>
            <a:pPr marL="381000" indent="-381000">
              <a:lnSpc>
                <a:spcPct val="90000"/>
              </a:lnSpc>
              <a:buFont typeface="Wingdings" pitchFamily="2" charset="2"/>
              <a:buAutoNum type="arabicPeriod"/>
            </a:pPr>
            <a:endParaRPr lang="it-IT" sz="1800" dirty="0" smtClean="0"/>
          </a:p>
          <a:p>
            <a:pPr marL="381000" indent="-381000">
              <a:lnSpc>
                <a:spcPct val="90000"/>
              </a:lnSpc>
              <a:buFont typeface="Wingdings" pitchFamily="2" charset="2"/>
              <a:buAutoNum type="arabicPeriod"/>
            </a:pPr>
            <a:r>
              <a:rPr lang="it-IT" sz="1800" dirty="0" smtClean="0"/>
              <a:t>Costruire e promuovere </a:t>
            </a:r>
            <a:r>
              <a:rPr lang="it-IT" sz="1800" b="1" dirty="0" smtClean="0"/>
              <a:t>il catalogo della offerta di ricerca</a:t>
            </a:r>
            <a:r>
              <a:rPr lang="it-IT" sz="1800" dirty="0" smtClean="0"/>
              <a:t> , un nuovo strumento per facilitare il rapporto PMI – Ricerca .  </a:t>
            </a:r>
          </a:p>
          <a:p>
            <a:pPr marL="381000" indent="-381000">
              <a:lnSpc>
                <a:spcPct val="90000"/>
              </a:lnSpc>
              <a:buFont typeface="Wingdings" pitchFamily="2" charset="2"/>
              <a:buAutoNum type="arabicPeriod"/>
            </a:pPr>
            <a:endParaRPr lang="it-IT" sz="1800" dirty="0" smtClean="0"/>
          </a:p>
          <a:p>
            <a:pPr marL="381000" indent="-381000">
              <a:lnSpc>
                <a:spcPct val="90000"/>
              </a:lnSpc>
              <a:buFont typeface="Wingdings" pitchFamily="2" charset="2"/>
              <a:buAutoNum type="arabicPeriod"/>
            </a:pPr>
            <a:r>
              <a:rPr lang="it-IT" sz="1800" b="1" dirty="0" smtClean="0"/>
              <a:t>Il cruscotto</a:t>
            </a:r>
          </a:p>
          <a:p>
            <a:pPr marL="381000" indent="-381000">
              <a:lnSpc>
                <a:spcPct val="90000"/>
              </a:lnSpc>
              <a:buFont typeface="Wingdings" pitchFamily="2" charset="2"/>
              <a:buNone/>
            </a:pPr>
            <a:endParaRPr lang="it-IT" dirty="0" smtClean="0"/>
          </a:p>
        </p:txBody>
      </p:sp>
      <p:sp>
        <p:nvSpPr>
          <p:cNvPr id="925700" name="Rectangle 4"/>
          <p:cNvSpPr>
            <a:spLocks noChangeArrowheads="1"/>
          </p:cNvSpPr>
          <p:nvPr/>
        </p:nvSpPr>
        <p:spPr bwMode="auto">
          <a:xfrm>
            <a:off x="900113" y="1268413"/>
            <a:ext cx="6765925" cy="5040312"/>
          </a:xfrm>
          <a:prstGeom prst="rect">
            <a:avLst/>
          </a:prstGeom>
          <a:noFill/>
          <a:ln w="9525">
            <a:noFill/>
            <a:miter lim="800000"/>
            <a:headEnd/>
            <a:tailEnd/>
          </a:ln>
          <a:effectLst/>
        </p:spPr>
        <p:txBody>
          <a:bodyPr/>
          <a:lstStyle/>
          <a:p>
            <a:pPr marL="342900" indent="-342900" algn="just" eaLnBrk="0" hangingPunct="0">
              <a:lnSpc>
                <a:spcPct val="85000"/>
              </a:lnSpc>
              <a:spcBef>
                <a:spcPct val="20000"/>
              </a:spcBef>
              <a:spcAft>
                <a:spcPct val="20000"/>
              </a:spcAft>
              <a:buClr>
                <a:srgbClr val="FF0000"/>
              </a:buClr>
              <a:buFont typeface="Wingdings" pitchFamily="2" charset="2"/>
              <a:buChar char="§"/>
            </a:pPr>
            <a:endParaRPr lang="en-US" sz="1600">
              <a:solidFill>
                <a:srgbClr val="003399"/>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dissolve">
                                      <p:cBhvr>
                                        <p:cTn id="7" dur="500"/>
                                        <p:tgtEl>
                                          <p:spTgt spid="925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5699">
                                            <p:txEl>
                                              <p:pRg st="2" end="2"/>
                                            </p:txEl>
                                          </p:spTgt>
                                        </p:tgtEl>
                                        <p:attrNameLst>
                                          <p:attrName>style.visibility</p:attrName>
                                        </p:attrNameLst>
                                      </p:cBhvr>
                                      <p:to>
                                        <p:strVal val="visible"/>
                                      </p:to>
                                    </p:set>
                                    <p:animEffect transition="in" filter="dissolve">
                                      <p:cBhvr>
                                        <p:cTn id="12" dur="500"/>
                                        <p:tgtEl>
                                          <p:spTgt spid="925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5699">
                                            <p:txEl>
                                              <p:pRg st="3" end="3"/>
                                            </p:txEl>
                                          </p:spTgt>
                                        </p:tgtEl>
                                        <p:attrNameLst>
                                          <p:attrName>style.visibility</p:attrName>
                                        </p:attrNameLst>
                                      </p:cBhvr>
                                      <p:to>
                                        <p:strVal val="visible"/>
                                      </p:to>
                                    </p:set>
                                    <p:animEffect transition="in" filter="dissolve">
                                      <p:cBhvr>
                                        <p:cTn id="17" dur="500"/>
                                        <p:tgtEl>
                                          <p:spTgt spid="925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5699">
                                            <p:txEl>
                                              <p:pRg st="5" end="5"/>
                                            </p:txEl>
                                          </p:spTgt>
                                        </p:tgtEl>
                                        <p:attrNameLst>
                                          <p:attrName>style.visibility</p:attrName>
                                        </p:attrNameLst>
                                      </p:cBhvr>
                                      <p:to>
                                        <p:strVal val="visible"/>
                                      </p:to>
                                    </p:set>
                                    <p:animEffect transition="in" filter="dissolve">
                                      <p:cBhvr>
                                        <p:cTn id="22" dur="500"/>
                                        <p:tgtEl>
                                          <p:spTgt spid="9256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5699">
                                            <p:txEl>
                                              <p:pRg st="7" end="7"/>
                                            </p:txEl>
                                          </p:spTgt>
                                        </p:tgtEl>
                                        <p:attrNameLst>
                                          <p:attrName>style.visibility</p:attrName>
                                        </p:attrNameLst>
                                      </p:cBhvr>
                                      <p:to>
                                        <p:strVal val="visible"/>
                                      </p:to>
                                    </p:set>
                                    <p:animEffect transition="in" filter="dissolve">
                                      <p:cBhvr>
                                        <p:cTn id="27" dur="500"/>
                                        <p:tgtEl>
                                          <p:spTgt spid="92569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5699">
                                            <p:txEl>
                                              <p:pRg st="9" end="9"/>
                                            </p:txEl>
                                          </p:spTgt>
                                        </p:tgtEl>
                                        <p:attrNameLst>
                                          <p:attrName>style.visibility</p:attrName>
                                        </p:attrNameLst>
                                      </p:cBhvr>
                                      <p:to>
                                        <p:strVal val="visible"/>
                                      </p:to>
                                    </p:set>
                                    <p:animEffect transition="in" filter="dissolve">
                                      <p:cBhvr>
                                        <p:cTn id="32" dur="500"/>
                                        <p:tgtEl>
                                          <p:spTgt spid="92569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5699">
                                            <p:txEl>
                                              <p:pRg st="11" end="11"/>
                                            </p:txEl>
                                          </p:spTgt>
                                        </p:tgtEl>
                                        <p:attrNameLst>
                                          <p:attrName>style.visibility</p:attrName>
                                        </p:attrNameLst>
                                      </p:cBhvr>
                                      <p:to>
                                        <p:strVal val="visible"/>
                                      </p:to>
                                    </p:set>
                                    <p:animEffect transition="in" filter="dissolve">
                                      <p:cBhvr>
                                        <p:cTn id="37" dur="500"/>
                                        <p:tgtEl>
                                          <p:spTgt spid="9256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cstate="email"/>
          <a:srcRect/>
          <a:stretch>
            <a:fillRect/>
          </a:stretch>
        </p:blipFill>
        <p:spPr bwMode="auto">
          <a:xfrm>
            <a:off x="107504" y="1700808"/>
            <a:ext cx="8888578" cy="3240360"/>
          </a:xfrm>
          <a:prstGeom prst="rect">
            <a:avLst/>
          </a:prstGeom>
          <a:noFill/>
          <a:ln w="9525">
            <a:noFill/>
            <a:miter lim="800000"/>
            <a:headEnd/>
            <a:tailEnd/>
          </a:ln>
          <a:effectLst/>
        </p:spPr>
      </p:pic>
      <p:sp>
        <p:nvSpPr>
          <p:cNvPr id="267266" name="Rectangle 156"/>
          <p:cNvSpPr>
            <a:spLocks noGrp="1" noChangeArrowheads="1"/>
          </p:cNvSpPr>
          <p:nvPr>
            <p:ph type="title"/>
          </p:nvPr>
        </p:nvSpPr>
        <p:spPr>
          <a:xfrm>
            <a:off x="2627784" y="0"/>
            <a:ext cx="6516216" cy="764704"/>
          </a:xfrm>
        </p:spPr>
        <p:txBody>
          <a:bodyPr/>
          <a:lstStyle/>
          <a:p>
            <a:pPr eaLnBrk="1" hangingPunct="1"/>
            <a:r>
              <a:rPr lang="en-US" sz="1800" dirty="0" smtClean="0"/>
              <a:t>DASHBOARD</a:t>
            </a:r>
            <a:br>
              <a:rPr lang="en-US" sz="1800" dirty="0" smtClean="0"/>
            </a:br>
            <a:r>
              <a:rPr lang="en-US" sz="1800" dirty="0" smtClean="0"/>
              <a:t>MONITORING  RESEARCH CONTRACT PORTFOLIO</a:t>
            </a:r>
          </a:p>
        </p:txBody>
      </p:sp>
      <p:sp>
        <p:nvSpPr>
          <p:cNvPr id="267267" name="Line 3"/>
          <p:cNvSpPr>
            <a:spLocks noChangeShapeType="1"/>
          </p:cNvSpPr>
          <p:nvPr/>
        </p:nvSpPr>
        <p:spPr bwMode="auto">
          <a:xfrm>
            <a:off x="7164388" y="4149725"/>
            <a:ext cx="0" cy="1943100"/>
          </a:xfrm>
          <a:prstGeom prst="line">
            <a:avLst/>
          </a:prstGeom>
          <a:noFill/>
          <a:ln w="9525">
            <a:noFill/>
            <a:round/>
            <a:headEnd/>
            <a:tailEnd/>
          </a:ln>
          <a:effectLst>
            <a:prstShdw prst="shdw17" dist="17961" dir="2700000">
              <a:srgbClr val="999999"/>
            </a:prstShdw>
          </a:effectLst>
        </p:spPr>
        <p:txBody>
          <a:bodyPr wrap="none">
            <a:spAutoFit/>
          </a:bodyPr>
          <a:lstStyle/>
          <a:p>
            <a:endParaRPr lang="it-IT"/>
          </a:p>
        </p:txBody>
      </p:sp>
      <p:sp>
        <p:nvSpPr>
          <p:cNvPr id="8" name="Ovale 7"/>
          <p:cNvSpPr/>
          <p:nvPr/>
        </p:nvSpPr>
        <p:spPr bwMode="auto">
          <a:xfrm>
            <a:off x="3779912" y="4581128"/>
            <a:ext cx="936104" cy="432048"/>
          </a:xfrm>
          <a:prstGeom prst="ellipse">
            <a:avLst/>
          </a:prstGeom>
          <a:noFill/>
          <a:ln w="25400" cap="flat" cmpd="sng" algn="ctr">
            <a:solidFill>
              <a:srgbClr val="C00000"/>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Berlin Sans FB" pitchFamily="34" charset="0"/>
            </a:endParaRPr>
          </a:p>
        </p:txBody>
      </p:sp>
      <p:sp>
        <p:nvSpPr>
          <p:cNvPr id="9" name="Ovale 8"/>
          <p:cNvSpPr/>
          <p:nvPr/>
        </p:nvSpPr>
        <p:spPr bwMode="auto">
          <a:xfrm>
            <a:off x="8028384" y="4581128"/>
            <a:ext cx="936104" cy="432048"/>
          </a:xfrm>
          <a:prstGeom prst="ellipse">
            <a:avLst/>
          </a:prstGeom>
          <a:noFill/>
          <a:ln w="25400" cap="flat" cmpd="sng" algn="ctr">
            <a:solidFill>
              <a:srgbClr val="C00000"/>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Berlin Sans FB" pitchFamily="34" charset="0"/>
            </a:endParaRPr>
          </a:p>
        </p:txBody>
      </p:sp>
      <p:sp>
        <p:nvSpPr>
          <p:cNvPr id="11" name="Rettangolo 10"/>
          <p:cNvSpPr/>
          <p:nvPr/>
        </p:nvSpPr>
        <p:spPr>
          <a:xfrm>
            <a:off x="5940152" y="6165304"/>
            <a:ext cx="2997937" cy="369332"/>
          </a:xfrm>
          <a:prstGeom prst="rect">
            <a:avLst/>
          </a:prstGeom>
        </p:spPr>
        <p:txBody>
          <a:bodyPr wrap="none">
            <a:spAutoFit/>
          </a:bodyPr>
          <a:lstStyle/>
          <a:p>
            <a:r>
              <a:rPr lang="it-IT" dirty="0" smtClean="0">
                <a:solidFill>
                  <a:srgbClr val="C00000"/>
                </a:solidFill>
                <a:latin typeface="Trebuchet MS" pitchFamily="34" charset="0"/>
              </a:rPr>
              <a:t>Data: 11th </a:t>
            </a:r>
            <a:r>
              <a:rPr lang="it-IT" dirty="0" err="1" smtClean="0">
                <a:solidFill>
                  <a:srgbClr val="C00000"/>
                </a:solidFill>
                <a:latin typeface="Trebuchet MS" pitchFamily="34" charset="0"/>
              </a:rPr>
              <a:t>november</a:t>
            </a:r>
            <a:r>
              <a:rPr lang="it-IT" dirty="0" smtClean="0">
                <a:solidFill>
                  <a:srgbClr val="C00000"/>
                </a:solidFill>
                <a:latin typeface="Trebuchet MS" pitchFamily="34" charset="0"/>
              </a:rPr>
              <a:t>  2013</a:t>
            </a:r>
            <a:endParaRPr lang="it-IT"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313" y="188640"/>
            <a:ext cx="8713787" cy="1214710"/>
          </a:xfrm>
        </p:spPr>
        <p:txBody>
          <a:bodyPr/>
          <a:lstStyle/>
          <a:p>
            <a:r>
              <a:rPr lang="it-IT" dirty="0" smtClean="0"/>
              <a:t>Il Catalogo della Ricerca</a:t>
            </a:r>
            <a:endParaRPr lang="it-IT" dirty="0"/>
          </a:p>
        </p:txBody>
      </p:sp>
      <p:sp>
        <p:nvSpPr>
          <p:cNvPr id="3" name="Segnaposto contenuto 2"/>
          <p:cNvSpPr>
            <a:spLocks noGrp="1"/>
          </p:cNvSpPr>
          <p:nvPr>
            <p:ph idx="1"/>
          </p:nvPr>
        </p:nvSpPr>
        <p:spPr>
          <a:xfrm>
            <a:off x="250825" y="1484785"/>
            <a:ext cx="8642350" cy="4669954"/>
          </a:xfrm>
        </p:spPr>
        <p:txBody>
          <a:bodyPr/>
          <a:lstStyle/>
          <a:p>
            <a:pPr algn="just"/>
            <a:r>
              <a:rPr lang="it-IT" dirty="0" smtClean="0"/>
              <a:t>L’offerta di ricerca sviluppata dalle Rete Alta Tecnologia è </a:t>
            </a:r>
            <a:r>
              <a:rPr lang="it-IT" b="1" dirty="0" smtClean="0"/>
              <a:t>accessibile on </a:t>
            </a:r>
            <a:r>
              <a:rPr lang="it-IT" b="1" dirty="0" err="1" smtClean="0"/>
              <a:t>line</a:t>
            </a:r>
            <a:r>
              <a:rPr lang="it-IT" b="1" dirty="0" smtClean="0"/>
              <a:t> su www.aster.it</a:t>
            </a:r>
            <a:r>
              <a:rPr lang="it-IT" dirty="0" smtClean="0"/>
              <a:t>: </a:t>
            </a:r>
          </a:p>
          <a:p>
            <a:pPr algn="just"/>
            <a:r>
              <a:rPr lang="it-IT" dirty="0" smtClean="0"/>
              <a:t>Sul Catalogo ogni impresa può </a:t>
            </a:r>
            <a:r>
              <a:rPr lang="it-IT" b="1" dirty="0" smtClean="0"/>
              <a:t>trovare il partner ideale per le proprie necessità di innovazione</a:t>
            </a:r>
          </a:p>
          <a:p>
            <a:pPr>
              <a:spcAft>
                <a:spcPts val="1200"/>
              </a:spcAft>
            </a:pPr>
            <a:r>
              <a:rPr lang="it-IT" dirty="0" smtClean="0"/>
              <a:t>Nelle diverse </a:t>
            </a:r>
            <a:r>
              <a:rPr lang="it-IT" b="1" dirty="0" smtClean="0"/>
              <a:t>schede</a:t>
            </a:r>
            <a:r>
              <a:rPr lang="it-IT" dirty="0" smtClean="0"/>
              <a:t> presenti sono disponibili i </a:t>
            </a:r>
            <a:r>
              <a:rPr lang="it-IT" b="1" dirty="0" smtClean="0"/>
              <a:t>dettagli delle attività sviluppate</a:t>
            </a:r>
            <a:r>
              <a:rPr lang="it-IT" dirty="0" smtClean="0"/>
              <a:t> dai singoli laboratori e i contatti del responsabile</a:t>
            </a:r>
          </a:p>
          <a:p>
            <a:pPr marL="381000" indent="-381000">
              <a:spcBef>
                <a:spcPts val="0"/>
              </a:spcBef>
              <a:spcAft>
                <a:spcPts val="1800"/>
              </a:spcAft>
              <a:buNone/>
            </a:pPr>
            <a:r>
              <a:rPr lang="it-IT" sz="2800" b="1" dirty="0" smtClean="0">
                <a:solidFill>
                  <a:srgbClr val="000000"/>
                </a:solidFill>
                <a:latin typeface="Tahoma"/>
              </a:rPr>
              <a:t>			</a:t>
            </a:r>
          </a:p>
        </p:txBody>
      </p:sp>
      <p:sp>
        <p:nvSpPr>
          <p:cNvPr id="4" name="Segnaposto numero diapositiva 3"/>
          <p:cNvSpPr>
            <a:spLocks noGrp="1"/>
          </p:cNvSpPr>
          <p:nvPr>
            <p:ph type="sldNum" sz="quarter" idx="10"/>
          </p:nvPr>
        </p:nvSpPr>
        <p:spPr/>
        <p:txBody>
          <a:bodyPr/>
          <a:lstStyle/>
          <a:p>
            <a:pPr>
              <a:defRPr/>
            </a:pPr>
            <a:endParaRPr lang="it-IT" smtClean="0"/>
          </a:p>
          <a:p>
            <a:pPr>
              <a:defRPr/>
            </a:pPr>
            <a:fld id="{8B19E31C-2E21-4451-9F9F-B0B48ACF6ADF}" type="slidenum">
              <a:rPr lang="it-IT" smtClean="0"/>
              <a:pPr>
                <a:defRPr/>
              </a:pPr>
              <a:t>53</a:t>
            </a:fld>
            <a:endParaRPr lang="it-IT" dirty="0"/>
          </a:p>
        </p:txBody>
      </p:sp>
      <p:pic>
        <p:nvPicPr>
          <p:cNvPr id="6146" name="Picture 2" descr="http://t0.gstatic.com/images?q=tbn:ANd9GcRHwzPgjzp3iiwzcIE_vahT7Nx7BMvXqJKt-PFOa9f9b55f6ZPo4g"/>
          <p:cNvPicPr>
            <a:picLocks noChangeAspect="1" noChangeArrowheads="1"/>
          </p:cNvPicPr>
          <p:nvPr/>
        </p:nvPicPr>
        <p:blipFill>
          <a:blip r:embed="rId2" cstate="print"/>
          <a:srcRect/>
          <a:stretch>
            <a:fillRect/>
          </a:stretch>
        </p:blipFill>
        <p:spPr bwMode="auto">
          <a:xfrm>
            <a:off x="1907704" y="5661248"/>
            <a:ext cx="913706" cy="456853"/>
          </a:xfrm>
          <a:prstGeom prst="rect">
            <a:avLst/>
          </a:prstGeom>
          <a:noFill/>
        </p:spPr>
      </p:pic>
      <p:pic>
        <p:nvPicPr>
          <p:cNvPr id="6147" name="Picture 3" descr="C:\Users\Sergio\Desktop\CLUSTER\ICONE\Very-Basic-Search-icon.png"/>
          <p:cNvPicPr>
            <a:picLocks noChangeAspect="1" noChangeArrowheads="1"/>
          </p:cNvPicPr>
          <p:nvPr/>
        </p:nvPicPr>
        <p:blipFill>
          <a:blip r:embed="rId3" cstate="print"/>
          <a:srcRect/>
          <a:stretch>
            <a:fillRect/>
          </a:stretch>
        </p:blipFill>
        <p:spPr bwMode="auto">
          <a:xfrm>
            <a:off x="1907704" y="4437112"/>
            <a:ext cx="1008112" cy="1008112"/>
          </a:xfrm>
          <a:prstGeom prst="rect">
            <a:avLst/>
          </a:prstGeom>
          <a:noFill/>
        </p:spPr>
      </p:pic>
      <p:sp>
        <p:nvSpPr>
          <p:cNvPr id="7" name="Rettangolo 6"/>
          <p:cNvSpPr/>
          <p:nvPr/>
        </p:nvSpPr>
        <p:spPr>
          <a:xfrm>
            <a:off x="3076724" y="4365104"/>
            <a:ext cx="5904656" cy="1846659"/>
          </a:xfrm>
          <a:prstGeom prst="rect">
            <a:avLst/>
          </a:prstGeom>
        </p:spPr>
        <p:txBody>
          <a:bodyPr wrap="square">
            <a:spAutoFit/>
          </a:bodyPr>
          <a:lstStyle/>
          <a:p>
            <a:pPr marL="381000" lvl="0" indent="-381000" algn="l">
              <a:spcBef>
                <a:spcPts val="0"/>
              </a:spcBef>
              <a:spcAft>
                <a:spcPts val="1800"/>
              </a:spcAft>
              <a:buClr>
                <a:srgbClr val="CC0000"/>
              </a:buClr>
            </a:pPr>
            <a:r>
              <a:rPr lang="it-IT" sz="2800" b="1" kern="0" dirty="0" smtClean="0">
                <a:solidFill>
                  <a:srgbClr val="000000"/>
                </a:solidFill>
                <a:latin typeface="Tahoma"/>
                <a:cs typeface="+mn-cs"/>
              </a:rPr>
              <a:t>78 </a:t>
            </a:r>
            <a:r>
              <a:rPr lang="it-IT" sz="2800" kern="0" dirty="0" smtClean="0">
                <a:solidFill>
                  <a:srgbClr val="000000"/>
                </a:solidFill>
                <a:latin typeface="Tahoma"/>
                <a:cs typeface="+mn-cs"/>
              </a:rPr>
              <a:t>pagine tematiche </a:t>
            </a:r>
          </a:p>
          <a:p>
            <a:pPr marL="381000" lvl="0" indent="-381000" algn="l">
              <a:spcBef>
                <a:spcPts val="0"/>
              </a:spcBef>
              <a:spcAft>
                <a:spcPts val="1800"/>
              </a:spcAft>
              <a:buClr>
                <a:srgbClr val="CC0000"/>
              </a:buClr>
            </a:pPr>
            <a:r>
              <a:rPr lang="it-IT" sz="2800" b="1" kern="0" dirty="0" smtClean="0">
                <a:solidFill>
                  <a:srgbClr val="000000"/>
                </a:solidFill>
                <a:latin typeface="Tahoma"/>
                <a:cs typeface="+mn-cs"/>
              </a:rPr>
              <a:t>5000 </a:t>
            </a:r>
            <a:r>
              <a:rPr lang="it-IT" sz="2800" kern="0" dirty="0" smtClean="0">
                <a:solidFill>
                  <a:srgbClr val="000000"/>
                </a:solidFill>
                <a:latin typeface="Tahoma"/>
                <a:cs typeface="+mn-cs"/>
              </a:rPr>
              <a:t>voci di catalogo</a:t>
            </a:r>
            <a:r>
              <a:rPr lang="it-IT" sz="2800" b="1" kern="0" dirty="0" smtClean="0">
                <a:solidFill>
                  <a:srgbClr val="000000"/>
                </a:solidFill>
                <a:latin typeface="Tahoma"/>
                <a:cs typeface="+mn-cs"/>
              </a:rPr>
              <a:t>	</a:t>
            </a:r>
            <a:endParaRPr lang="it-IT" sz="2800" kern="0" dirty="0" smtClean="0">
              <a:solidFill>
                <a:srgbClr val="000000"/>
              </a:solidFill>
              <a:latin typeface="Tahoma"/>
              <a:cs typeface="+mn-cs"/>
            </a:endParaRPr>
          </a:p>
          <a:p>
            <a:pPr marL="381000" lvl="0" indent="-381000" algn="l">
              <a:spcBef>
                <a:spcPts val="0"/>
              </a:spcBef>
              <a:spcAft>
                <a:spcPts val="1800"/>
              </a:spcAft>
              <a:buClr>
                <a:srgbClr val="CC0000"/>
              </a:buClr>
            </a:pPr>
            <a:r>
              <a:rPr lang="it-IT" sz="2800" kern="0" dirty="0" smtClean="0">
                <a:solidFill>
                  <a:srgbClr val="000000"/>
                </a:solidFill>
                <a:latin typeface="Tahoma"/>
                <a:cs typeface="+mn-cs"/>
              </a:rPr>
              <a:t>Disponibile </a:t>
            </a:r>
            <a:r>
              <a:rPr lang="it-IT" sz="2800" b="1" kern="0" dirty="0" smtClean="0">
                <a:solidFill>
                  <a:srgbClr val="000000"/>
                </a:solidFill>
                <a:latin typeface="Tahoma"/>
                <a:cs typeface="+mn-cs"/>
              </a:rPr>
              <a:t>in inglese e cinese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0-#ppt_w/2"/>
                                          </p:val>
                                        </p:tav>
                                        <p:tav tm="100000">
                                          <p:val>
                                            <p:strVal val="#ppt_x"/>
                                          </p:val>
                                        </p:tav>
                                      </p:tavLst>
                                    </p:anim>
                                    <p:anim calcmode="lin" valueType="num">
                                      <p:cBhvr additive="base">
                                        <p:cTn id="12" dur="500" fill="hold"/>
                                        <p:tgtEl>
                                          <p:spTgt spid="614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0"/>
          </p:nvPr>
        </p:nvSpPr>
        <p:spPr/>
        <p:txBody>
          <a:bodyPr/>
          <a:lstStyle/>
          <a:p>
            <a:fld id="{E4473599-29C7-40D0-BB80-0D13689E3F09}" type="slidenum">
              <a:rPr lang="it-IT" smtClean="0"/>
              <a:pPr/>
              <a:t>54</a:t>
            </a:fld>
            <a:endParaRPr lang="it-IT"/>
          </a:p>
        </p:txBody>
      </p:sp>
      <p:grpSp>
        <p:nvGrpSpPr>
          <p:cNvPr id="5" name="Gruppo 9"/>
          <p:cNvGrpSpPr>
            <a:grpSpLocks noGrp="1"/>
          </p:cNvGrpSpPr>
          <p:nvPr>
            <p:ph idx="1"/>
          </p:nvPr>
        </p:nvGrpSpPr>
        <p:grpSpPr>
          <a:xfrm>
            <a:off x="250825" y="692150"/>
            <a:ext cx="8642350" cy="5616575"/>
            <a:chOff x="971600" y="2121407"/>
            <a:chExt cx="7132057" cy="4259921"/>
          </a:xfrm>
        </p:grpSpPr>
        <p:pic>
          <p:nvPicPr>
            <p:cNvPr id="6" name="Picture 2"/>
            <p:cNvPicPr>
              <a:picLocks noChangeAspect="1" noChangeArrowheads="1"/>
            </p:cNvPicPr>
            <p:nvPr/>
          </p:nvPicPr>
          <p:blipFill>
            <a:blip r:embed="rId2" cstate="email"/>
            <a:srcRect/>
            <a:stretch>
              <a:fillRect/>
            </a:stretch>
          </p:blipFill>
          <p:spPr bwMode="auto">
            <a:xfrm>
              <a:off x="971600" y="2121407"/>
              <a:ext cx="7132057" cy="4259921"/>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
          <p:nvSpPr>
            <p:cNvPr id="7" name="CasellaDiTesto 6"/>
            <p:cNvSpPr txBox="1"/>
            <p:nvPr/>
          </p:nvSpPr>
          <p:spPr>
            <a:xfrm>
              <a:off x="2627784" y="3933056"/>
              <a:ext cx="5328592" cy="2308324"/>
            </a:xfrm>
            <a:prstGeom prst="rect">
              <a:avLst/>
            </a:prstGeom>
            <a:solidFill>
              <a:schemeClr val="bg1"/>
            </a:solidFill>
            <a:ln w="22225">
              <a:solidFill>
                <a:srgbClr val="C00000"/>
              </a:solidFill>
            </a:ln>
          </p:spPr>
          <p:txBody>
            <a:bodyPr wrap="square" rtlCol="0">
              <a:spAutoFit/>
            </a:bodyPr>
            <a:lstStyle/>
            <a:p>
              <a:pPr lvl="1"/>
              <a:endParaRPr lang="en-US" sz="2400" b="1" dirty="0" smtClean="0">
                <a:solidFill>
                  <a:schemeClr val="tx1">
                    <a:lumMod val="75000"/>
                    <a:lumOff val="25000"/>
                  </a:schemeClr>
                </a:solidFill>
                <a:hlinkClick r:id="rId3"/>
              </a:endParaRPr>
            </a:p>
            <a:p>
              <a:pPr lvl="1"/>
              <a:r>
                <a:rPr lang="en-US" sz="2400" b="1" dirty="0" smtClean="0">
                  <a:solidFill>
                    <a:schemeClr val="tx1">
                      <a:lumMod val="75000"/>
                      <a:lumOff val="25000"/>
                    </a:schemeClr>
                  </a:solidFill>
                  <a:hlinkClick r:id="rId3"/>
                </a:rPr>
                <a:t>www.aster.it</a:t>
              </a:r>
              <a:endParaRPr lang="en-US" sz="2800" b="1" dirty="0" smtClean="0">
                <a:solidFill>
                  <a:schemeClr val="tx1">
                    <a:lumMod val="75000"/>
                    <a:lumOff val="25000"/>
                  </a:schemeClr>
                </a:solidFill>
              </a:endParaRPr>
            </a:p>
            <a:p>
              <a:pPr lvl="1"/>
              <a:r>
                <a:rPr lang="en-US" sz="2400" dirty="0" smtClean="0">
                  <a:solidFill>
                    <a:schemeClr val="tx1">
                      <a:lumMod val="75000"/>
                      <a:lumOff val="25000"/>
                    </a:schemeClr>
                  </a:solidFill>
                </a:rPr>
                <a:t>Languages: </a:t>
              </a:r>
            </a:p>
            <a:p>
              <a:pPr lvl="1"/>
              <a:r>
                <a:rPr lang="en-US" sz="2400" dirty="0" smtClean="0">
                  <a:solidFill>
                    <a:schemeClr val="tx1">
                      <a:lumMod val="75000"/>
                      <a:lumOff val="25000"/>
                    </a:schemeClr>
                  </a:solidFill>
                </a:rPr>
                <a:t>Italian, English and Chinese </a:t>
              </a:r>
            </a:p>
            <a:p>
              <a:pPr lvl="1"/>
              <a:r>
                <a:rPr lang="en-US" sz="2400" dirty="0" smtClean="0">
                  <a:solidFill>
                    <a:schemeClr val="tx1">
                      <a:lumMod val="75000"/>
                      <a:lumOff val="25000"/>
                    </a:schemeClr>
                  </a:solidFill>
                </a:rPr>
                <a:t>5000 items</a:t>
              </a:r>
              <a:r>
                <a:rPr lang="en-US" dirty="0" smtClean="0">
                  <a:solidFill>
                    <a:schemeClr val="tx1">
                      <a:lumMod val="75000"/>
                      <a:lumOff val="25000"/>
                    </a:schemeClr>
                  </a:solidFill>
                </a:rPr>
                <a:t>  </a:t>
              </a:r>
              <a:endParaRPr lang="en-US" sz="200" dirty="0" smtClean="0">
                <a:solidFill>
                  <a:schemeClr val="tx1">
                    <a:lumMod val="75000"/>
                    <a:lumOff val="25000"/>
                  </a:schemeClr>
                </a:solidFill>
              </a:endParaRPr>
            </a:p>
            <a:p>
              <a:pPr lvl="1"/>
              <a:endParaRPr lang="en-US" sz="2400" dirty="0" smtClean="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a:ln/>
        </p:spPr>
        <p:txBody>
          <a:bodyPr/>
          <a:lstStyle/>
          <a:p>
            <a:fld id="{8EC00EB7-44ED-4E33-B709-E6A4FFD306CE}" type="slidenum">
              <a:rPr lang="it-IT"/>
              <a:pPr/>
              <a:t>55</a:t>
            </a:fld>
            <a:endParaRPr lang="it-IT"/>
          </a:p>
        </p:txBody>
      </p:sp>
      <p:sp>
        <p:nvSpPr>
          <p:cNvPr id="890882" name="Rectangle 2"/>
          <p:cNvSpPr>
            <a:spLocks noGrp="1" noChangeArrowheads="1"/>
          </p:cNvSpPr>
          <p:nvPr>
            <p:ph type="title"/>
          </p:nvPr>
        </p:nvSpPr>
        <p:spPr>
          <a:noFill/>
          <a:ln/>
        </p:spPr>
        <p:txBody>
          <a:bodyPr/>
          <a:lstStyle/>
          <a:p>
            <a:r>
              <a:rPr lang="it-IT" sz="2800" smtClean="0"/>
              <a:t>LOCATION</a:t>
            </a:r>
          </a:p>
        </p:txBody>
      </p:sp>
      <p:sp>
        <p:nvSpPr>
          <p:cNvPr id="890883" name="AutoShape 3"/>
          <p:cNvSpPr>
            <a:spLocks noChangeArrowheads="1"/>
          </p:cNvSpPr>
          <p:nvPr/>
        </p:nvSpPr>
        <p:spPr bwMode="auto">
          <a:xfrm>
            <a:off x="3419475" y="908050"/>
            <a:ext cx="2160588" cy="201612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it-IT">
                <a:latin typeface="Tahoma" pitchFamily="34" charset="0"/>
              </a:rPr>
              <a:t>LOCATION</a:t>
            </a:r>
            <a:endParaRPr lang="it-IT" b="0">
              <a:latin typeface="Tahoma" pitchFamily="34" charset="0"/>
            </a:endParaRPr>
          </a:p>
          <a:p>
            <a:pPr>
              <a:spcBef>
                <a:spcPct val="50000"/>
              </a:spcBef>
            </a:pPr>
            <a:r>
              <a:rPr lang="it-IT" b="0">
                <a:latin typeface="Tahoma" pitchFamily="34" charset="0"/>
              </a:rPr>
              <a:t>( technopoles )</a:t>
            </a:r>
          </a:p>
        </p:txBody>
      </p:sp>
      <p:sp>
        <p:nvSpPr>
          <p:cNvPr id="890884" name="AutoShape 4"/>
          <p:cNvSpPr>
            <a:spLocks noChangeArrowheads="1"/>
          </p:cNvSpPr>
          <p:nvPr/>
        </p:nvSpPr>
        <p:spPr bwMode="auto">
          <a:xfrm>
            <a:off x="5795963" y="2852738"/>
            <a:ext cx="2573337" cy="1801812"/>
          </a:xfrm>
          <a:prstGeom prst="leftArrow">
            <a:avLst>
              <a:gd name="adj1" fmla="val 50000"/>
              <a:gd name="adj2" fmla="val 35738"/>
            </a:avLst>
          </a:prstGeom>
          <a:solidFill>
            <a:srgbClr val="EAEAEA"/>
          </a:solidFill>
          <a:ln w="9525" algn="ctr">
            <a:solidFill>
              <a:srgbClr val="DDDDDD"/>
            </a:solidFill>
            <a:miter lim="800000"/>
            <a:headEnd/>
            <a:tailEnd/>
          </a:ln>
          <a:effectLst>
            <a:outerShdw dist="35921" dir="2700000" algn="ctr" rotWithShape="0">
              <a:srgbClr val="DDDDDD"/>
            </a:outerShdw>
          </a:effectLst>
        </p:spPr>
        <p:txBody>
          <a:bodyPr lIns="90000" tIns="46800" rIns="90000" bIns="46800" anchor="ctr" anchorCtr="1"/>
          <a:lstStyle/>
          <a:p>
            <a:pPr>
              <a:spcBef>
                <a:spcPct val="50000"/>
              </a:spcBef>
            </a:pPr>
            <a:r>
              <a:rPr lang="en-US" b="0">
                <a:solidFill>
                  <a:schemeClr val="bg1"/>
                </a:solidFill>
                <a:latin typeface="Arial Black" pitchFamily="34" charset="0"/>
              </a:rPr>
              <a:t>RESEARCH NEEDS</a:t>
            </a:r>
          </a:p>
          <a:p>
            <a:pPr>
              <a:spcBef>
                <a:spcPct val="50000"/>
              </a:spcBef>
            </a:pPr>
            <a:r>
              <a:rPr lang="en-US" b="0">
                <a:solidFill>
                  <a:schemeClr val="bg1"/>
                </a:solidFill>
                <a:latin typeface="Arial Black" pitchFamily="34" charset="0"/>
              </a:rPr>
              <a:t>(companies)</a:t>
            </a:r>
          </a:p>
        </p:txBody>
      </p:sp>
      <p:sp>
        <p:nvSpPr>
          <p:cNvPr id="890885" name="AutoShape 5"/>
          <p:cNvSpPr>
            <a:spLocks noChangeArrowheads="1"/>
          </p:cNvSpPr>
          <p:nvPr/>
        </p:nvSpPr>
        <p:spPr bwMode="auto">
          <a:xfrm>
            <a:off x="539750" y="2781300"/>
            <a:ext cx="2935288" cy="1800225"/>
          </a:xfrm>
          <a:prstGeom prst="rightArrow">
            <a:avLst>
              <a:gd name="adj1" fmla="val 50000"/>
              <a:gd name="adj2" fmla="val 40763"/>
            </a:avLst>
          </a:prstGeom>
          <a:solidFill>
            <a:srgbClr val="EAEAEA"/>
          </a:solidFill>
          <a:ln w="9525" algn="ctr">
            <a:solidFill>
              <a:srgbClr val="DDDDDD"/>
            </a:solidFill>
            <a:miter lim="800000"/>
            <a:headEnd/>
            <a:tailEnd/>
          </a:ln>
          <a:effectLst>
            <a:outerShdw dist="35921" dir="2700000" algn="ctr" rotWithShape="0">
              <a:srgbClr val="DDDDDD"/>
            </a:outerShdw>
          </a:effectLst>
        </p:spPr>
        <p:txBody>
          <a:bodyPr wrap="none" lIns="90000" tIns="46800" rIns="90000" bIns="46800" anchor="ctr"/>
          <a:lstStyle/>
          <a:p>
            <a:pPr>
              <a:spcBef>
                <a:spcPct val="50000"/>
              </a:spcBef>
            </a:pPr>
            <a:r>
              <a:rPr lang="it-IT">
                <a:solidFill>
                  <a:schemeClr val="bg1"/>
                </a:solidFill>
                <a:latin typeface="Tahoma" pitchFamily="34" charset="0"/>
              </a:rPr>
              <a:t>COMPETENCE </a:t>
            </a:r>
          </a:p>
          <a:p>
            <a:pPr>
              <a:spcBef>
                <a:spcPct val="50000"/>
              </a:spcBef>
            </a:pPr>
            <a:r>
              <a:rPr lang="it-IT" b="0">
                <a:solidFill>
                  <a:schemeClr val="bg1"/>
                </a:solidFill>
                <a:latin typeface="Tahoma" pitchFamily="34" charset="0"/>
              </a:rPr>
              <a:t> ( Platforms )</a:t>
            </a:r>
          </a:p>
        </p:txBody>
      </p:sp>
      <p:sp>
        <p:nvSpPr>
          <p:cNvPr id="890886" name="AutoShape 6"/>
          <p:cNvSpPr>
            <a:spLocks noChangeArrowheads="1"/>
          </p:cNvSpPr>
          <p:nvPr/>
        </p:nvSpPr>
        <p:spPr bwMode="auto">
          <a:xfrm>
            <a:off x="3563938" y="3213100"/>
            <a:ext cx="1871662" cy="1079500"/>
          </a:xfrm>
          <a:prstGeom prst="roundRect">
            <a:avLst>
              <a:gd name="adj" fmla="val 16667"/>
            </a:avLst>
          </a:prstGeom>
          <a:solidFill>
            <a:srgbClr val="EAEAEA"/>
          </a:solidFill>
          <a:ln w="9525" algn="ctr">
            <a:solidFill>
              <a:srgbClr val="DDDDDD"/>
            </a:solidFill>
            <a:round/>
            <a:headEnd/>
            <a:tailEnd/>
          </a:ln>
          <a:effectLst>
            <a:outerShdw dist="35921" dir="2700000" algn="ctr" rotWithShape="0">
              <a:srgbClr val="DDDDDD"/>
            </a:outerShdw>
          </a:effectLst>
        </p:spPr>
        <p:txBody>
          <a:bodyPr lIns="90000" tIns="46800" rIns="90000" bIns="46800" anchor="ctr" anchorCtr="1"/>
          <a:lstStyle/>
          <a:p>
            <a:pPr>
              <a:spcBef>
                <a:spcPct val="50000"/>
              </a:spcBef>
            </a:pPr>
            <a:r>
              <a:rPr lang="en-US" b="0">
                <a:solidFill>
                  <a:schemeClr val="bg1"/>
                </a:solidFill>
                <a:latin typeface="Arial Black" pitchFamily="34" charset="0"/>
              </a:rPr>
              <a:t>HTN Industrial research</a:t>
            </a:r>
            <a:endParaRPr lang="en-US" b="0">
              <a:solidFill>
                <a:schemeClr val="bg1"/>
              </a:solidFill>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90883"/>
                                        </p:tgtEl>
                                        <p:attrNameLst>
                                          <p:attrName>style.visibility</p:attrName>
                                        </p:attrNameLst>
                                      </p:cBhvr>
                                      <p:to>
                                        <p:strVal val="visible"/>
                                      </p:to>
                                    </p:set>
                                    <p:animEffect transition="in" filter="dissolve">
                                      <p:cBhvr>
                                        <p:cTn id="7" dur="500"/>
                                        <p:tgtEl>
                                          <p:spTgt spid="89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fld id="{98BFDE91-6AB6-4109-A57F-243C4BFB6098}" type="slidenum">
              <a:rPr lang="it-IT"/>
              <a:pPr/>
              <a:t>56</a:t>
            </a:fld>
            <a:endParaRPr lang="it-IT"/>
          </a:p>
        </p:txBody>
      </p:sp>
      <p:sp>
        <p:nvSpPr>
          <p:cNvPr id="1018884" name="Rectangle 4"/>
          <p:cNvSpPr>
            <a:spLocks noGrp="1" noChangeArrowheads="1"/>
          </p:cNvSpPr>
          <p:nvPr>
            <p:ph type="title"/>
          </p:nvPr>
        </p:nvSpPr>
        <p:spPr/>
        <p:txBody>
          <a:bodyPr/>
          <a:lstStyle/>
          <a:p>
            <a:r>
              <a:rPr lang="it-IT" sz="1800" smtClean="0"/>
              <a:t>10 TECNOPOLI</a:t>
            </a:r>
          </a:p>
        </p:txBody>
      </p:sp>
      <p:pic>
        <p:nvPicPr>
          <p:cNvPr id="1018885" name="Picture 5"/>
          <p:cNvPicPr>
            <a:picLocks noChangeAspect="1" noChangeArrowheads="1"/>
          </p:cNvPicPr>
          <p:nvPr/>
        </p:nvPicPr>
        <p:blipFill>
          <a:blip r:embed="rId3" cstate="print"/>
          <a:srcRect t="3535" b="6604"/>
          <a:stretch>
            <a:fillRect/>
          </a:stretch>
        </p:blipFill>
        <p:spPr bwMode="auto">
          <a:xfrm>
            <a:off x="0" y="765175"/>
            <a:ext cx="9144000" cy="609282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fld id="{61E3318A-A0D8-45C1-8B67-FE210FC5E8A0}" type="slidenum">
              <a:rPr lang="it-IT"/>
              <a:pPr/>
              <a:t>57</a:t>
            </a:fld>
            <a:endParaRPr lang="it-IT"/>
          </a:p>
        </p:txBody>
      </p:sp>
      <p:sp>
        <p:nvSpPr>
          <p:cNvPr id="955394" name="Rectangle 2"/>
          <p:cNvSpPr>
            <a:spLocks noGrp="1" noChangeArrowheads="1"/>
          </p:cNvSpPr>
          <p:nvPr>
            <p:ph type="title" idx="4294967295"/>
          </p:nvPr>
        </p:nvSpPr>
        <p:spPr/>
        <p:txBody>
          <a:bodyPr/>
          <a:lstStyle/>
          <a:p>
            <a:pPr eaLnBrk="1" hangingPunct="1"/>
            <a:r>
              <a:rPr lang="it-IT" smtClean="0"/>
              <a:t>   TECNOPOLI</a:t>
            </a:r>
          </a:p>
        </p:txBody>
      </p:sp>
      <p:sp>
        <p:nvSpPr>
          <p:cNvPr id="955395" name="Rectangle 3"/>
          <p:cNvSpPr>
            <a:spLocks noGrp="1" noChangeArrowheads="1"/>
          </p:cNvSpPr>
          <p:nvPr>
            <p:ph type="body" sz="half" idx="4294967295"/>
          </p:nvPr>
        </p:nvSpPr>
        <p:spPr>
          <a:xfrm>
            <a:off x="4379913" y="4321175"/>
            <a:ext cx="4244975" cy="2014538"/>
          </a:xfrm>
          <a:noFill/>
        </p:spPr>
        <p:txBody>
          <a:bodyPr/>
          <a:lstStyle/>
          <a:p>
            <a:pPr eaLnBrk="1" hangingPunct="1">
              <a:buFont typeface="Wingdings" pitchFamily="2" charset="2"/>
              <a:buNone/>
            </a:pPr>
            <a:endParaRPr lang="it-IT" sz="1600" dirty="0" smtClean="0"/>
          </a:p>
          <a:p>
            <a:pPr eaLnBrk="1" hangingPunct="1"/>
            <a:r>
              <a:rPr lang="it-IT" sz="1600" dirty="0" smtClean="0"/>
              <a:t>Investimenti per 246 milioni di euro: </a:t>
            </a:r>
          </a:p>
          <a:p>
            <a:pPr lvl="1" eaLnBrk="1" hangingPunct="1"/>
            <a:r>
              <a:rPr lang="it-IT" sz="1400" dirty="0" smtClean="0"/>
              <a:t>142 dalla Regione, </a:t>
            </a:r>
          </a:p>
          <a:p>
            <a:pPr lvl="1" eaLnBrk="1" hangingPunct="1"/>
            <a:r>
              <a:rPr lang="it-IT" sz="1400" dirty="0" smtClean="0"/>
              <a:t>90 da enti di ricerca e università, </a:t>
            </a:r>
          </a:p>
          <a:p>
            <a:pPr lvl="1" eaLnBrk="1" hangingPunct="1"/>
            <a:r>
              <a:rPr lang="it-IT" sz="1400" dirty="0" smtClean="0"/>
              <a:t>14 dagli Enti locali.</a:t>
            </a:r>
            <a:r>
              <a:rPr lang="it-IT" dirty="0" smtClean="0"/>
              <a:t>   </a:t>
            </a:r>
          </a:p>
        </p:txBody>
      </p:sp>
      <p:sp>
        <p:nvSpPr>
          <p:cNvPr id="955396" name="Rectangle 4"/>
          <p:cNvSpPr>
            <a:spLocks noGrp="1" noChangeArrowheads="1"/>
          </p:cNvSpPr>
          <p:nvPr>
            <p:ph type="body" sz="half" idx="4294967295"/>
          </p:nvPr>
        </p:nvSpPr>
        <p:spPr>
          <a:xfrm>
            <a:off x="0" y="704850"/>
            <a:ext cx="4140200" cy="5532438"/>
          </a:xfrm>
        </p:spPr>
        <p:txBody>
          <a:bodyPr/>
          <a:lstStyle/>
          <a:p>
            <a:pPr eaLnBrk="1" hangingPunct="1">
              <a:spcBef>
                <a:spcPct val="50000"/>
              </a:spcBef>
            </a:pPr>
            <a:r>
              <a:rPr lang="it-IT" sz="1800" smtClean="0"/>
              <a:t>I Tecnopoli sono strutture per la ricerca industriale</a:t>
            </a:r>
            <a:r>
              <a:rPr lang="it-IT" sz="1800" b="1" smtClean="0"/>
              <a:t> localizzate</a:t>
            </a:r>
            <a:r>
              <a:rPr lang="it-IT" sz="1800" smtClean="0"/>
              <a:t>  e distribuite sul territorio</a:t>
            </a:r>
          </a:p>
          <a:p>
            <a:pPr lvl="1" eaLnBrk="1" hangingPunct="1">
              <a:spcBef>
                <a:spcPct val="50000"/>
              </a:spcBef>
            </a:pPr>
            <a:r>
              <a:rPr lang="it-IT" sz="1600" smtClean="0"/>
              <a:t>Spazi</a:t>
            </a:r>
          </a:p>
          <a:p>
            <a:pPr lvl="1" eaLnBrk="1" hangingPunct="1">
              <a:spcBef>
                <a:spcPct val="50000"/>
              </a:spcBef>
            </a:pPr>
            <a:r>
              <a:rPr lang="it-IT" sz="1600" smtClean="0"/>
              <a:t>Attrezzature</a:t>
            </a:r>
          </a:p>
          <a:p>
            <a:pPr lvl="1" eaLnBrk="1" hangingPunct="1">
              <a:spcBef>
                <a:spcPct val="50000"/>
              </a:spcBef>
            </a:pPr>
            <a:r>
              <a:rPr lang="it-IT" sz="1600" smtClean="0"/>
              <a:t>Risorse umane</a:t>
            </a:r>
          </a:p>
          <a:p>
            <a:pPr eaLnBrk="1" hangingPunct="1">
              <a:spcBef>
                <a:spcPct val="50000"/>
              </a:spcBef>
            </a:pPr>
            <a:r>
              <a:rPr lang="it-IT" sz="1800" smtClean="0"/>
              <a:t>Dispongono di </a:t>
            </a:r>
            <a:r>
              <a:rPr lang="it-IT" sz="1800" b="1" smtClean="0"/>
              <a:t>competenze pluritematiche</a:t>
            </a:r>
          </a:p>
          <a:p>
            <a:pPr eaLnBrk="1" hangingPunct="1">
              <a:spcBef>
                <a:spcPct val="50000"/>
              </a:spcBef>
            </a:pPr>
            <a:r>
              <a:rPr lang="it-IT" sz="1800" b="1" smtClean="0"/>
              <a:t>Incontro tra domanda e offerta</a:t>
            </a:r>
            <a:r>
              <a:rPr lang="it-IT" sz="1800" smtClean="0"/>
              <a:t> di ricerca per le imprese</a:t>
            </a:r>
          </a:p>
          <a:p>
            <a:pPr eaLnBrk="1" hangingPunct="1">
              <a:spcBef>
                <a:spcPct val="50000"/>
              </a:spcBef>
            </a:pPr>
            <a:r>
              <a:rPr lang="it-IT" sz="1800" smtClean="0"/>
              <a:t>Copertura geografica completa nelle 9 province della Emilia Romagna</a:t>
            </a:r>
          </a:p>
        </p:txBody>
      </p:sp>
      <p:pic>
        <p:nvPicPr>
          <p:cNvPr id="955397" name="Picture 5"/>
          <p:cNvPicPr>
            <a:picLocks noChangeAspect="1" noChangeArrowheads="1"/>
          </p:cNvPicPr>
          <p:nvPr/>
        </p:nvPicPr>
        <p:blipFill>
          <a:blip r:embed="rId3" cstate="print"/>
          <a:srcRect t="3535" b="6604"/>
          <a:stretch>
            <a:fillRect/>
          </a:stretch>
        </p:blipFill>
        <p:spPr bwMode="auto">
          <a:xfrm>
            <a:off x="4284663" y="765175"/>
            <a:ext cx="4464050" cy="3671888"/>
          </a:xfrm>
          <a:prstGeom prst="rect">
            <a:avLst/>
          </a:prstGeom>
          <a:noFill/>
          <a:ln w="9525" algn="ctr">
            <a:noFill/>
            <a:miter lim="800000"/>
            <a:headEnd/>
            <a:tailEnd/>
          </a:ln>
          <a:effectLst/>
        </p:spPr>
      </p:pic>
      <p:sp>
        <p:nvSpPr>
          <p:cNvPr id="7" name="Rectangle 93"/>
          <p:cNvSpPr>
            <a:spLocks noChangeArrowheads="1"/>
          </p:cNvSpPr>
          <p:nvPr/>
        </p:nvSpPr>
        <p:spPr bwMode="auto">
          <a:xfrm>
            <a:off x="4292600" y="4546600"/>
            <a:ext cx="4457700" cy="1498600"/>
          </a:xfrm>
          <a:prstGeom prst="rect">
            <a:avLst/>
          </a:prstGeom>
          <a:noFill/>
          <a:ln w="76200">
            <a:solidFill>
              <a:srgbClr val="FF3300"/>
            </a:solidFill>
            <a:miter lim="800000"/>
            <a:headEnd/>
            <a:tailEnd/>
          </a:ln>
          <a:effectLst/>
        </p:spPr>
        <p:txBody>
          <a:bodyPr wrap="none" lIns="18000" tIns="10800" rIns="18000" bIns="10800" anchor="ctr"/>
          <a:lstStyle/>
          <a:p>
            <a:endParaRPr lang="it-IT"/>
          </a:p>
        </p:txBody>
      </p:sp>
      <p:sp>
        <p:nvSpPr>
          <p:cNvPr id="8" name="Freccia a destra 7">
            <a:hlinkClick r:id="rId4" action="ppaction://hlinksldjump"/>
          </p:cNvPr>
          <p:cNvSpPr/>
          <p:nvPr/>
        </p:nvSpPr>
        <p:spPr bwMode="auto">
          <a:xfrm>
            <a:off x="7835900" y="61468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p:cNvSpPr>
            <a:spLocks noGrp="1" noChangeArrowheads="1"/>
          </p:cNvSpPr>
          <p:nvPr>
            <p:ph type="sldNum" sz="quarter" idx="10"/>
          </p:nvPr>
        </p:nvSpPr>
        <p:spPr>
          <a:ln/>
        </p:spPr>
        <p:txBody>
          <a:bodyPr/>
          <a:lstStyle/>
          <a:p>
            <a:fld id="{E909B717-5C75-48CD-BB82-25BC94BEB407}" type="slidenum">
              <a:rPr lang="it-IT"/>
              <a:pPr/>
              <a:t>58</a:t>
            </a:fld>
            <a:endParaRPr lang="it-IT"/>
          </a:p>
        </p:txBody>
      </p:sp>
      <p:sp>
        <p:nvSpPr>
          <p:cNvPr id="1013748" name="Rectangle 1012"/>
          <p:cNvSpPr>
            <a:spLocks noGrp="1" noChangeArrowheads="1"/>
          </p:cNvSpPr>
          <p:nvPr>
            <p:ph type="title"/>
          </p:nvPr>
        </p:nvSpPr>
        <p:spPr/>
        <p:txBody>
          <a:bodyPr/>
          <a:lstStyle/>
          <a:p>
            <a:r>
              <a:rPr lang="it-IT" smtClean="0"/>
              <a:t>I LABORATORI   1 / 2</a:t>
            </a:r>
          </a:p>
        </p:txBody>
      </p:sp>
      <p:sp>
        <p:nvSpPr>
          <p:cNvPr id="1013617" name="Line 881"/>
          <p:cNvSpPr>
            <a:spLocks noChangeShapeType="1"/>
          </p:cNvSpPr>
          <p:nvPr/>
        </p:nvSpPr>
        <p:spPr bwMode="auto">
          <a:xfrm>
            <a:off x="1030288" y="3890963"/>
            <a:ext cx="0" cy="0"/>
          </a:xfrm>
          <a:prstGeom prst="line">
            <a:avLst/>
          </a:prstGeom>
          <a:noFill/>
          <a:ln w="9525" cap="rnd">
            <a:solidFill>
              <a:srgbClr val="000000"/>
            </a:solidFill>
            <a:round/>
            <a:headEnd/>
            <a:tailEnd/>
          </a:ln>
          <a:effectLst/>
        </p:spPr>
        <p:txBody>
          <a:bodyPr wrap="none" anchor="ctr"/>
          <a:lstStyle/>
          <a:p>
            <a:endParaRPr lang="it-IT"/>
          </a:p>
        </p:txBody>
      </p:sp>
      <p:sp>
        <p:nvSpPr>
          <p:cNvPr id="1013618" name="Line 882"/>
          <p:cNvSpPr>
            <a:spLocks noChangeShapeType="1"/>
          </p:cNvSpPr>
          <p:nvPr/>
        </p:nvSpPr>
        <p:spPr bwMode="auto">
          <a:xfrm>
            <a:off x="1030288" y="4151313"/>
            <a:ext cx="0" cy="0"/>
          </a:xfrm>
          <a:prstGeom prst="line">
            <a:avLst/>
          </a:prstGeom>
          <a:noFill/>
          <a:ln w="9525" cap="rnd">
            <a:solidFill>
              <a:srgbClr val="000000"/>
            </a:solidFill>
            <a:round/>
            <a:headEnd/>
            <a:tailEnd/>
          </a:ln>
          <a:effectLst/>
        </p:spPr>
        <p:txBody>
          <a:bodyPr wrap="none" anchor="ctr"/>
          <a:lstStyle/>
          <a:p>
            <a:endParaRPr lang="it-IT"/>
          </a:p>
        </p:txBody>
      </p:sp>
      <p:graphicFrame>
        <p:nvGraphicFramePr>
          <p:cNvPr id="1015921" name="Group 1137"/>
          <p:cNvGraphicFramePr>
            <a:graphicFrameLocks noGrp="1"/>
          </p:cNvGraphicFramePr>
          <p:nvPr/>
        </p:nvGraphicFramePr>
        <p:xfrm>
          <a:off x="293688" y="860425"/>
          <a:ext cx="8662987" cy="5654408"/>
        </p:xfrm>
        <a:graphic>
          <a:graphicData uri="http://schemas.openxmlformats.org/drawingml/2006/table">
            <a:tbl>
              <a:tblPr/>
              <a:tblGrid>
                <a:gridCol w="2247900"/>
                <a:gridCol w="2339975"/>
                <a:gridCol w="4075112"/>
              </a:tblGrid>
              <a:tr h="500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SEDE TECNOPOLO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ENTE BENEFICIARIO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LABORATORI</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FORLÌ</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UNIVERSIT</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À</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DEGLI STUDI DI BOLOGNA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AEREONAUTICA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RAVENNA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EDILIZIA E COSTRUZIONI</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RAVENNA </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RIMINI</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ENERGIA E AMBIENTE</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 </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FORLÌ</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ICT</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 </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FORLÌ</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MECCANICA E MATERIALI</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SCIENZE DELLA VITA E TECNOLOGIE DELLA SALUTE</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CESENA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CIRI AGROALIMENTARE</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ENEA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LECOP</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LAERTE</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CROSS-TEC</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TRACCIABILITA</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IOR</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DIPARTIMENTO RIZZOLI RIT</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CONSORZIO RICOS</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LARCO ICOS</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BO</a:t>
                      </a: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CONSORZIO T3LAB</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T3LAB</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AREA RICERCA CNR</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CNR</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MIST E-R</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PROAMBIENTE ER</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Times New Roman" pitchFamily="18" charset="0"/>
                        </a:rPr>
                        <a:t>BO</a:t>
                      </a: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Times New Roman" pitchFamily="18" charset="0"/>
                        </a:rPr>
                        <a:t>LEPIDA</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tx1"/>
                        </a:solidFill>
                        <a:effectLst/>
                        <a:latin typeface="Arial" pitchFamily="34" charset="0"/>
                        <a:cs typeface="Times New Roman" pitchFamily="18"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Times New Roman" pitchFamily="18" charset="0"/>
                        </a:rPr>
                        <a:t>BO</a:t>
                      </a: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cs typeface="Times New Roman" pitchFamily="18" charset="0"/>
                        </a:rPr>
                        <a:t>CENTRO CERAMICO</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tx1"/>
                        </a:solidFill>
                        <a:effectLst/>
                        <a:latin typeface="Arial" pitchFamily="34" charset="0"/>
                        <a:cs typeface="Times New Roman" pitchFamily="18"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p:cNvSpPr>
            <a:spLocks noGrp="1" noChangeArrowheads="1"/>
          </p:cNvSpPr>
          <p:nvPr>
            <p:ph type="sldNum" sz="quarter" idx="10"/>
          </p:nvPr>
        </p:nvSpPr>
        <p:spPr>
          <a:ln/>
        </p:spPr>
        <p:txBody>
          <a:bodyPr/>
          <a:lstStyle/>
          <a:p>
            <a:fld id="{09BBAFF9-3032-470A-807F-2DCFAB1B3D19}" type="slidenum">
              <a:rPr lang="it-IT"/>
              <a:pPr/>
              <a:t>59</a:t>
            </a:fld>
            <a:endParaRPr lang="it-IT"/>
          </a:p>
        </p:txBody>
      </p:sp>
      <p:sp>
        <p:nvSpPr>
          <p:cNvPr id="1016834" name="Rectangle 2"/>
          <p:cNvSpPr>
            <a:spLocks noGrp="1" noChangeArrowheads="1"/>
          </p:cNvSpPr>
          <p:nvPr>
            <p:ph type="title"/>
          </p:nvPr>
        </p:nvSpPr>
        <p:spPr/>
        <p:txBody>
          <a:bodyPr/>
          <a:lstStyle/>
          <a:p>
            <a:r>
              <a:rPr lang="it-IT" smtClean="0"/>
              <a:t>I LABORATORI   2 / 2</a:t>
            </a:r>
          </a:p>
        </p:txBody>
      </p:sp>
      <p:sp>
        <p:nvSpPr>
          <p:cNvPr id="1016835" name="Line 3"/>
          <p:cNvSpPr>
            <a:spLocks noChangeShapeType="1"/>
          </p:cNvSpPr>
          <p:nvPr/>
        </p:nvSpPr>
        <p:spPr bwMode="auto">
          <a:xfrm>
            <a:off x="1030288" y="3890963"/>
            <a:ext cx="0" cy="0"/>
          </a:xfrm>
          <a:prstGeom prst="line">
            <a:avLst/>
          </a:prstGeom>
          <a:noFill/>
          <a:ln w="9525" cap="rnd">
            <a:solidFill>
              <a:srgbClr val="000000"/>
            </a:solidFill>
            <a:round/>
            <a:headEnd/>
            <a:tailEnd/>
          </a:ln>
          <a:effectLst/>
        </p:spPr>
        <p:txBody>
          <a:bodyPr wrap="none" anchor="ctr"/>
          <a:lstStyle/>
          <a:p>
            <a:endParaRPr lang="it-IT"/>
          </a:p>
        </p:txBody>
      </p:sp>
      <p:sp>
        <p:nvSpPr>
          <p:cNvPr id="1016836" name="Line 4"/>
          <p:cNvSpPr>
            <a:spLocks noChangeShapeType="1"/>
          </p:cNvSpPr>
          <p:nvPr/>
        </p:nvSpPr>
        <p:spPr bwMode="auto">
          <a:xfrm>
            <a:off x="1030288" y="4151313"/>
            <a:ext cx="0" cy="0"/>
          </a:xfrm>
          <a:prstGeom prst="line">
            <a:avLst/>
          </a:prstGeom>
          <a:noFill/>
          <a:ln w="9525" cap="rnd">
            <a:solidFill>
              <a:srgbClr val="000000"/>
            </a:solidFill>
            <a:round/>
            <a:headEnd/>
            <a:tailEnd/>
          </a:ln>
          <a:effectLst/>
        </p:spPr>
        <p:txBody>
          <a:bodyPr wrap="none" anchor="ctr"/>
          <a:lstStyle/>
          <a:p>
            <a:endParaRPr lang="it-IT"/>
          </a:p>
        </p:txBody>
      </p:sp>
      <p:graphicFrame>
        <p:nvGraphicFramePr>
          <p:cNvPr id="1016996" name="Group 164"/>
          <p:cNvGraphicFramePr>
            <a:graphicFrameLocks noGrp="1"/>
          </p:cNvGraphicFramePr>
          <p:nvPr/>
        </p:nvGraphicFramePr>
        <p:xfrm>
          <a:off x="309563" y="798513"/>
          <a:ext cx="8493125" cy="5519864"/>
        </p:xfrm>
        <a:graphic>
          <a:graphicData uri="http://schemas.openxmlformats.org/drawingml/2006/table">
            <a:tbl>
              <a:tblPr/>
              <a:tblGrid>
                <a:gridCol w="2106612"/>
                <a:gridCol w="2363788"/>
                <a:gridCol w="4022725"/>
              </a:tblGrid>
              <a:tr h="534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SEDE TECNOPOLO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ENTE BENEFICIARIO</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LABORATORI</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MODENA E REGGIO EMILIA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EN&amp;TECH</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INTERMECH MO.RE</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MODENA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CENTRO DI MEDICINA RIGENERATIVA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REGGIO EMILIA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SITEIA-BIOGEST</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REGGIO EMILIA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C.R.P.A. SPA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CRPA LAB</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row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PARMA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UNIVERSIT</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À</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DI PARMA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SITEIA.PARMA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CIPACK</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6388">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BIOPHARMANET_TEC</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COMT</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6388">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C.I.M.</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RFI&amp;VIS-LAB</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PIACENZA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CONSORZIO MUSP</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MUSP</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PIACENZA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CONSORZIO LEAP</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L.E.A.P.</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FERRARA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UNIVERSIT</a:t>
                      </a:r>
                      <a:r>
                        <a:rPr kumimoji="0" lang="it-IT" sz="1200" b="1" i="0" u="none" strike="noStrike" cap="none" normalizeH="0" baseline="0" smtClean="0">
                          <a:ln>
                            <a:noFill/>
                          </a:ln>
                          <a:solidFill>
                            <a:schemeClr val="tx1"/>
                          </a:solidFill>
                          <a:effectLst/>
                          <a:latin typeface="Arial"/>
                          <a:ea typeface="Times New Roman" pitchFamily="18" charset="0"/>
                          <a:cs typeface="Tahoma" pitchFamily="34" charset="0"/>
                        </a:rPr>
                        <a:t>À</a:t>
                      </a: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DEGLI STUDI DI FERRARA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TEKNEHUB</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TERRAEACQUA TECH</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6388">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MECH-LAV</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it-IT"/>
                    </a:p>
                  </a:txBody>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LTTA</a:t>
                      </a:r>
                      <a:endParaRPr kumimoji="0" lang="it-IT" sz="12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marL="36000" marR="36000" marT="18000" marB="18000"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Numero di Imprese in E-R per dimensione</a:t>
            </a:r>
            <a:endParaRPr lang="it-IT" dirty="0"/>
          </a:p>
        </p:txBody>
      </p:sp>
      <p:sp>
        <p:nvSpPr>
          <p:cNvPr id="4" name="Segnaposto numero diapositiva 3"/>
          <p:cNvSpPr>
            <a:spLocks noGrp="1"/>
          </p:cNvSpPr>
          <p:nvPr>
            <p:ph type="sldNum" sz="quarter" idx="10"/>
          </p:nvPr>
        </p:nvSpPr>
        <p:spPr/>
        <p:txBody>
          <a:bodyPr/>
          <a:lstStyle/>
          <a:p>
            <a:fld id="{E4473599-29C7-40D0-BB80-0D13689E3F09}" type="slidenum">
              <a:rPr lang="it-IT" smtClean="0"/>
              <a:pPr/>
              <a:t>6</a:t>
            </a:fld>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1658210" y="1909324"/>
            <a:ext cx="6493412" cy="2776970"/>
          </a:xfrm>
          <a:prstGeom prst="rect">
            <a:avLst/>
          </a:prstGeom>
          <a:noFill/>
          <a:ln w="9525">
            <a:noFill/>
            <a:miter lim="800000"/>
            <a:headEnd/>
            <a:tailEnd/>
          </a:ln>
        </p:spPr>
      </p:pic>
      <p:sp>
        <p:nvSpPr>
          <p:cNvPr id="6" name="CasellaDiTesto 5"/>
          <p:cNvSpPr txBox="1"/>
          <p:nvPr/>
        </p:nvSpPr>
        <p:spPr>
          <a:xfrm>
            <a:off x="1569267" y="5090727"/>
            <a:ext cx="2724944" cy="246221"/>
          </a:xfrm>
          <a:prstGeom prst="rect">
            <a:avLst/>
          </a:prstGeom>
          <a:noFill/>
        </p:spPr>
        <p:txBody>
          <a:bodyPr wrap="square" rtlCol="0">
            <a:spAutoFit/>
          </a:bodyPr>
          <a:lstStyle/>
          <a:p>
            <a:pPr algn="l"/>
            <a:r>
              <a:rPr lang="en-GB" sz="1000" i="1" dirty="0" err="1" smtClean="0">
                <a:solidFill>
                  <a:srgbClr val="000000"/>
                </a:solidFill>
                <a:latin typeface="Arial" charset="0"/>
                <a:cs typeface="Arial" charset="0"/>
              </a:rPr>
              <a:t>Fonte</a:t>
            </a:r>
            <a:r>
              <a:rPr lang="en-GB" sz="1000" i="1" dirty="0" smtClean="0">
                <a:solidFill>
                  <a:srgbClr val="000000"/>
                </a:solidFill>
                <a:latin typeface="Arial" charset="0"/>
                <a:cs typeface="Arial" charset="0"/>
              </a:rPr>
              <a:t>: </a:t>
            </a:r>
            <a:r>
              <a:rPr lang="it-IT" sz="1000" dirty="0" smtClean="0"/>
              <a:t>ISTAT 2013 su dati 2010</a:t>
            </a:r>
            <a:endParaRPr lang="it-IT" sz="1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p:cNvSpPr>
            <a:spLocks noGrp="1" noChangeArrowheads="1"/>
          </p:cNvSpPr>
          <p:nvPr>
            <p:ph type="sldNum" sz="quarter" idx="10"/>
          </p:nvPr>
        </p:nvSpPr>
        <p:spPr>
          <a:ln/>
        </p:spPr>
        <p:txBody>
          <a:bodyPr/>
          <a:lstStyle/>
          <a:p>
            <a:fld id="{BB9B0291-1980-4CC7-8639-5C196540C464}" type="slidenum">
              <a:rPr lang="it-IT"/>
              <a:pPr/>
              <a:t>60</a:t>
            </a:fld>
            <a:endParaRPr lang="it-IT"/>
          </a:p>
        </p:txBody>
      </p:sp>
      <p:sp>
        <p:nvSpPr>
          <p:cNvPr id="897026" name="Rectangle 2"/>
          <p:cNvSpPr>
            <a:spLocks noGrp="1" noChangeArrowheads="1"/>
          </p:cNvSpPr>
          <p:nvPr>
            <p:ph type="title"/>
          </p:nvPr>
        </p:nvSpPr>
        <p:spPr>
          <a:noFill/>
          <a:ln/>
        </p:spPr>
        <p:txBody>
          <a:bodyPr/>
          <a:lstStyle/>
          <a:p>
            <a:r>
              <a:rPr lang="it-IT" smtClean="0"/>
              <a:t>PIACENZA Technopole</a:t>
            </a:r>
          </a:p>
        </p:txBody>
      </p:sp>
      <p:pic>
        <p:nvPicPr>
          <p:cNvPr id="897027" name="Picture 3"/>
          <p:cNvPicPr>
            <a:picLocks noChangeAspect="1" noChangeArrowheads="1"/>
          </p:cNvPicPr>
          <p:nvPr/>
        </p:nvPicPr>
        <p:blipFill>
          <a:blip r:embed="rId3" cstate="print"/>
          <a:srcRect b="8493"/>
          <a:stretch>
            <a:fillRect/>
          </a:stretch>
        </p:blipFill>
        <p:spPr bwMode="auto">
          <a:xfrm>
            <a:off x="34925" y="692150"/>
            <a:ext cx="5976938" cy="2928938"/>
          </a:xfrm>
          <a:prstGeom prst="rect">
            <a:avLst/>
          </a:prstGeom>
          <a:noFill/>
          <a:ln w="9525">
            <a:noFill/>
            <a:miter lim="800000"/>
            <a:headEnd/>
            <a:tailEnd/>
          </a:ln>
          <a:effectLst/>
        </p:spPr>
      </p:pic>
      <p:graphicFrame>
        <p:nvGraphicFramePr>
          <p:cNvPr id="897028" name="Group 4"/>
          <p:cNvGraphicFramePr>
            <a:graphicFrameLocks noGrp="1"/>
          </p:cNvGraphicFramePr>
          <p:nvPr/>
        </p:nvGraphicFramePr>
        <p:xfrm>
          <a:off x="2208213" y="4076700"/>
          <a:ext cx="3803650" cy="1790701"/>
        </p:xfrm>
        <a:graphic>
          <a:graphicData uri="http://schemas.openxmlformats.org/drawingml/2006/table">
            <a:tbl>
              <a:tblPr/>
              <a:tblGrid>
                <a:gridCol w="1643062"/>
                <a:gridCol w="2160588"/>
              </a:tblGrid>
              <a:tr h="64770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LABORATORY</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UNIVERSITY</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667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MUSP</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POLIMI</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7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LEAP</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LEAP</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897046" name="Picture 22"/>
          <p:cNvPicPr>
            <a:picLocks noChangeAspect="1" noChangeArrowheads="1"/>
          </p:cNvPicPr>
          <p:nvPr/>
        </p:nvPicPr>
        <p:blipFill>
          <a:blip r:embed="rId4" cstate="print"/>
          <a:srcRect r="34261"/>
          <a:stretch>
            <a:fillRect/>
          </a:stretch>
        </p:blipFill>
        <p:spPr bwMode="auto">
          <a:xfrm>
            <a:off x="34925" y="4714875"/>
            <a:ext cx="2160588" cy="549275"/>
          </a:xfrm>
          <a:prstGeom prst="rect">
            <a:avLst/>
          </a:prstGeom>
          <a:noFill/>
          <a:ln w="9525" algn="ctr">
            <a:noFill/>
            <a:miter lim="800000"/>
            <a:headEnd/>
            <a:tailEnd/>
          </a:ln>
          <a:effectLst/>
        </p:spPr>
      </p:pic>
      <p:pic>
        <p:nvPicPr>
          <p:cNvPr id="897047" name="Picture 23"/>
          <p:cNvPicPr>
            <a:picLocks noChangeAspect="1" noChangeArrowheads="1"/>
          </p:cNvPicPr>
          <p:nvPr/>
        </p:nvPicPr>
        <p:blipFill>
          <a:blip r:embed="rId5" cstate="print"/>
          <a:srcRect r="34261"/>
          <a:stretch>
            <a:fillRect/>
          </a:stretch>
        </p:blipFill>
        <p:spPr bwMode="auto">
          <a:xfrm>
            <a:off x="34925" y="5267325"/>
            <a:ext cx="2160588" cy="546100"/>
          </a:xfrm>
          <a:prstGeom prst="rect">
            <a:avLst/>
          </a:prstGeom>
          <a:noFill/>
          <a:ln w="9525" algn="ctr">
            <a:noFill/>
            <a:miter lim="800000"/>
            <a:headEnd/>
            <a:tailEnd/>
          </a:ln>
          <a:effectLst/>
        </p:spPr>
      </p:pic>
      <p:graphicFrame>
        <p:nvGraphicFramePr>
          <p:cNvPr id="897048" name="Group 24"/>
          <p:cNvGraphicFramePr>
            <a:graphicFrameLocks noGrp="1"/>
          </p:cNvGraphicFramePr>
          <p:nvPr/>
        </p:nvGraphicFramePr>
        <p:xfrm>
          <a:off x="6011863" y="692150"/>
          <a:ext cx="3013075" cy="5184776"/>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Politecnico di Milano</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Cattolica del Sacro Cuore University</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of Piacenza</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8509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4.300 square meters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493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29</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897066" name="AutoShape 42"/>
          <p:cNvSpPr>
            <a:spLocks noChangeArrowheads="1"/>
          </p:cNvSpPr>
          <p:nvPr/>
        </p:nvSpPr>
        <p:spPr bwMode="auto">
          <a:xfrm>
            <a:off x="206375" y="682625"/>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97066"/>
                                        </p:tgtEl>
                                        <p:attrNameLst>
                                          <p:attrName>style.visibility</p:attrName>
                                        </p:attrNameLst>
                                      </p:cBhvr>
                                      <p:to>
                                        <p:strVal val="visible"/>
                                      </p:to>
                                    </p:set>
                                    <p:animEffect transition="in" filter="dissolve">
                                      <p:cBhvr>
                                        <p:cTn id="7" dur="500"/>
                                        <p:tgtEl>
                                          <p:spTgt spid="897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6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
          <p:cNvSpPr>
            <a:spLocks noGrp="1" noChangeArrowheads="1"/>
          </p:cNvSpPr>
          <p:nvPr>
            <p:ph type="sldNum" sz="quarter" idx="10"/>
          </p:nvPr>
        </p:nvSpPr>
        <p:spPr>
          <a:ln/>
        </p:spPr>
        <p:txBody>
          <a:bodyPr/>
          <a:lstStyle/>
          <a:p>
            <a:fld id="{ADDCDE17-290C-402F-974B-2D0470BA401B}" type="slidenum">
              <a:rPr lang="it-IT"/>
              <a:pPr/>
              <a:t>61</a:t>
            </a:fld>
            <a:endParaRPr lang="it-IT"/>
          </a:p>
        </p:txBody>
      </p:sp>
      <p:sp>
        <p:nvSpPr>
          <p:cNvPr id="899074" name="Rectangle 2"/>
          <p:cNvSpPr>
            <a:spLocks noGrp="1" noChangeArrowheads="1"/>
          </p:cNvSpPr>
          <p:nvPr>
            <p:ph type="title"/>
          </p:nvPr>
        </p:nvSpPr>
        <p:spPr>
          <a:noFill/>
          <a:ln/>
        </p:spPr>
        <p:txBody>
          <a:bodyPr/>
          <a:lstStyle/>
          <a:p>
            <a:r>
              <a:rPr lang="it-IT" smtClean="0"/>
              <a:t>PARMA Technopole</a:t>
            </a:r>
          </a:p>
        </p:txBody>
      </p:sp>
      <p:graphicFrame>
        <p:nvGraphicFramePr>
          <p:cNvPr id="899075" name="Group 3"/>
          <p:cNvGraphicFramePr>
            <a:graphicFrameLocks noGrp="1"/>
          </p:cNvGraphicFramePr>
          <p:nvPr/>
        </p:nvGraphicFramePr>
        <p:xfrm>
          <a:off x="1979613" y="3644900"/>
          <a:ext cx="4032250" cy="2533969"/>
        </p:xfrm>
        <a:graphic>
          <a:graphicData uri="http://schemas.openxmlformats.org/drawingml/2006/table">
            <a:tbl>
              <a:tblPr/>
              <a:tblGrid>
                <a:gridCol w="2087562"/>
                <a:gridCol w="1944688"/>
              </a:tblGrid>
              <a:tr h="476250">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LABORATORY</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UNIVERSITY</a:t>
                      </a:r>
                    </a:p>
                    <a:p>
                      <a:pPr marL="0" marR="0" lvl="0" indent="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INSTITUTION</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6352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BIOPHARMANET-TEC</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7146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C.O.M.T.</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826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C.I.M.</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857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SITEIA.PARMA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8257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CIPACK</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6036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RFID&amp;VISION</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 PARMA</a:t>
                      </a:r>
                    </a:p>
                  </a:txBody>
                  <a:tcPr marL="7200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899101" name="Picture 29"/>
          <p:cNvPicPr>
            <a:picLocks noChangeAspect="1" noChangeArrowheads="1"/>
          </p:cNvPicPr>
          <p:nvPr/>
        </p:nvPicPr>
        <p:blipFill>
          <a:blip r:embed="rId3" cstate="print"/>
          <a:srcRect r="34134" b="516"/>
          <a:stretch>
            <a:fillRect/>
          </a:stretch>
        </p:blipFill>
        <p:spPr bwMode="auto">
          <a:xfrm>
            <a:off x="107950" y="5589588"/>
            <a:ext cx="1871663" cy="306387"/>
          </a:xfrm>
          <a:prstGeom prst="rect">
            <a:avLst/>
          </a:prstGeom>
          <a:noFill/>
          <a:ln w="9525" algn="ctr">
            <a:noFill/>
            <a:miter lim="800000"/>
            <a:headEnd/>
            <a:tailEnd/>
          </a:ln>
          <a:effectLst/>
        </p:spPr>
      </p:pic>
      <p:pic>
        <p:nvPicPr>
          <p:cNvPr id="899102" name="Picture 30"/>
          <p:cNvPicPr>
            <a:picLocks noChangeAspect="1" noChangeArrowheads="1"/>
          </p:cNvPicPr>
          <p:nvPr/>
        </p:nvPicPr>
        <p:blipFill>
          <a:blip r:embed="rId4" cstate="print"/>
          <a:srcRect r="34134"/>
          <a:stretch>
            <a:fillRect/>
          </a:stretch>
        </p:blipFill>
        <p:spPr bwMode="auto">
          <a:xfrm>
            <a:off x="107950" y="5876925"/>
            <a:ext cx="1871663" cy="311150"/>
          </a:xfrm>
          <a:prstGeom prst="rect">
            <a:avLst/>
          </a:prstGeom>
          <a:noFill/>
          <a:ln w="9525" algn="ctr">
            <a:noFill/>
            <a:miter lim="800000"/>
            <a:headEnd/>
            <a:tailEnd/>
          </a:ln>
          <a:effectLst/>
        </p:spPr>
      </p:pic>
      <p:pic>
        <p:nvPicPr>
          <p:cNvPr id="899103" name="Picture 31"/>
          <p:cNvPicPr>
            <a:picLocks noChangeAspect="1" noChangeArrowheads="1"/>
          </p:cNvPicPr>
          <p:nvPr/>
        </p:nvPicPr>
        <p:blipFill>
          <a:blip r:embed="rId3" cstate="print"/>
          <a:srcRect r="34134"/>
          <a:stretch>
            <a:fillRect/>
          </a:stretch>
        </p:blipFill>
        <p:spPr bwMode="auto">
          <a:xfrm>
            <a:off x="107950" y="5300663"/>
            <a:ext cx="1871663" cy="307975"/>
          </a:xfrm>
          <a:prstGeom prst="rect">
            <a:avLst/>
          </a:prstGeom>
          <a:noFill/>
          <a:ln w="9525" algn="ctr">
            <a:noFill/>
            <a:miter lim="800000"/>
            <a:headEnd/>
            <a:tailEnd/>
          </a:ln>
          <a:effectLst/>
        </p:spPr>
      </p:pic>
      <p:pic>
        <p:nvPicPr>
          <p:cNvPr id="899104" name="Picture 32"/>
          <p:cNvPicPr>
            <a:picLocks noChangeAspect="1" noChangeArrowheads="1"/>
          </p:cNvPicPr>
          <p:nvPr/>
        </p:nvPicPr>
        <p:blipFill>
          <a:blip r:embed="rId3" cstate="print"/>
          <a:srcRect r="34134" b="6702"/>
          <a:stretch>
            <a:fillRect/>
          </a:stretch>
        </p:blipFill>
        <p:spPr bwMode="auto">
          <a:xfrm>
            <a:off x="107950" y="5013325"/>
            <a:ext cx="1871663" cy="287338"/>
          </a:xfrm>
          <a:prstGeom prst="rect">
            <a:avLst/>
          </a:prstGeom>
          <a:noFill/>
          <a:ln w="9525" algn="ctr">
            <a:noFill/>
            <a:miter lim="800000"/>
            <a:headEnd/>
            <a:tailEnd/>
          </a:ln>
          <a:effectLst/>
        </p:spPr>
      </p:pic>
      <p:pic>
        <p:nvPicPr>
          <p:cNvPr id="899105" name="Picture 33"/>
          <p:cNvPicPr>
            <a:picLocks noChangeAspect="1" noChangeArrowheads="1"/>
          </p:cNvPicPr>
          <p:nvPr/>
        </p:nvPicPr>
        <p:blipFill>
          <a:blip r:embed="rId5" cstate="print"/>
          <a:srcRect r="34134" b="-1563"/>
          <a:stretch>
            <a:fillRect/>
          </a:stretch>
        </p:blipFill>
        <p:spPr bwMode="auto">
          <a:xfrm>
            <a:off x="107950" y="4725988"/>
            <a:ext cx="1871663" cy="309562"/>
          </a:xfrm>
          <a:prstGeom prst="rect">
            <a:avLst/>
          </a:prstGeom>
          <a:noFill/>
          <a:ln w="9525" algn="ctr">
            <a:noFill/>
            <a:miter lim="800000"/>
            <a:headEnd/>
            <a:tailEnd/>
          </a:ln>
          <a:effectLst/>
        </p:spPr>
      </p:pic>
      <p:pic>
        <p:nvPicPr>
          <p:cNvPr id="899106" name="Picture 34"/>
          <p:cNvPicPr>
            <a:picLocks noChangeAspect="1" noChangeArrowheads="1"/>
          </p:cNvPicPr>
          <p:nvPr/>
        </p:nvPicPr>
        <p:blipFill>
          <a:blip r:embed="rId5" cstate="print"/>
          <a:srcRect r="34134" b="5208"/>
          <a:stretch>
            <a:fillRect/>
          </a:stretch>
        </p:blipFill>
        <p:spPr bwMode="auto">
          <a:xfrm>
            <a:off x="107950" y="4435475"/>
            <a:ext cx="1871663" cy="288925"/>
          </a:xfrm>
          <a:prstGeom prst="rect">
            <a:avLst/>
          </a:prstGeom>
          <a:noFill/>
          <a:ln w="9525" algn="ctr">
            <a:noFill/>
            <a:miter lim="800000"/>
            <a:headEnd/>
            <a:tailEnd/>
          </a:ln>
          <a:effectLst/>
        </p:spPr>
      </p:pic>
      <p:pic>
        <p:nvPicPr>
          <p:cNvPr id="899107" name="Picture 35"/>
          <p:cNvPicPr>
            <a:picLocks noChangeAspect="1" noChangeArrowheads="1"/>
          </p:cNvPicPr>
          <p:nvPr/>
        </p:nvPicPr>
        <p:blipFill>
          <a:blip r:embed="rId5" cstate="print"/>
          <a:srcRect r="34134"/>
          <a:stretch>
            <a:fillRect/>
          </a:stretch>
        </p:blipFill>
        <p:spPr bwMode="auto">
          <a:xfrm>
            <a:off x="107950" y="4132263"/>
            <a:ext cx="1871663" cy="304800"/>
          </a:xfrm>
          <a:prstGeom prst="rect">
            <a:avLst/>
          </a:prstGeom>
          <a:noFill/>
          <a:ln w="9525" algn="ctr">
            <a:noFill/>
            <a:miter lim="800000"/>
            <a:headEnd/>
            <a:tailEnd/>
          </a:ln>
          <a:effectLst/>
        </p:spPr>
      </p:pic>
      <p:grpSp>
        <p:nvGrpSpPr>
          <p:cNvPr id="899108" name="Group 36"/>
          <p:cNvGrpSpPr>
            <a:grpSpLocks/>
          </p:cNvGrpSpPr>
          <p:nvPr/>
        </p:nvGrpSpPr>
        <p:grpSpPr bwMode="auto">
          <a:xfrm>
            <a:off x="0" y="692150"/>
            <a:ext cx="6011863" cy="2754313"/>
            <a:chOff x="0" y="527"/>
            <a:chExt cx="3787" cy="1735"/>
          </a:xfrm>
        </p:grpSpPr>
        <p:pic>
          <p:nvPicPr>
            <p:cNvPr id="899109" name="Picture 37"/>
            <p:cNvPicPr>
              <a:picLocks noChangeAspect="1" noChangeArrowheads="1"/>
            </p:cNvPicPr>
            <p:nvPr/>
          </p:nvPicPr>
          <p:blipFill>
            <a:blip r:embed="rId6" cstate="print"/>
            <a:srcRect t="80310" b="7985"/>
            <a:stretch>
              <a:fillRect/>
            </a:stretch>
          </p:blipFill>
          <p:spPr bwMode="auto">
            <a:xfrm>
              <a:off x="0" y="2024"/>
              <a:ext cx="3787" cy="238"/>
            </a:xfrm>
            <a:prstGeom prst="rect">
              <a:avLst/>
            </a:prstGeom>
            <a:noFill/>
            <a:ln w="9525">
              <a:noFill/>
              <a:miter lim="800000"/>
              <a:headEnd/>
              <a:tailEnd/>
            </a:ln>
            <a:effectLst/>
          </p:spPr>
        </p:pic>
        <p:pic>
          <p:nvPicPr>
            <p:cNvPr id="899110" name="Picture 38"/>
            <p:cNvPicPr>
              <a:picLocks noChangeAspect="1" noChangeArrowheads="1"/>
            </p:cNvPicPr>
            <p:nvPr/>
          </p:nvPicPr>
          <p:blipFill>
            <a:blip r:embed="rId6" cstate="print"/>
            <a:srcRect b="21902"/>
            <a:stretch>
              <a:fillRect/>
            </a:stretch>
          </p:blipFill>
          <p:spPr bwMode="auto">
            <a:xfrm>
              <a:off x="0" y="527"/>
              <a:ext cx="3787" cy="1588"/>
            </a:xfrm>
            <a:prstGeom prst="rect">
              <a:avLst/>
            </a:prstGeom>
            <a:noFill/>
            <a:ln w="9525">
              <a:noFill/>
              <a:miter lim="800000"/>
              <a:headEnd/>
              <a:tailEnd/>
            </a:ln>
            <a:effectLst/>
          </p:spPr>
        </p:pic>
      </p:grpSp>
      <p:graphicFrame>
        <p:nvGraphicFramePr>
          <p:cNvPr id="899111" name="Group 39"/>
          <p:cNvGraphicFramePr>
            <a:graphicFrameLocks noGrp="1"/>
          </p:cNvGraphicFramePr>
          <p:nvPr/>
        </p:nvGraphicFramePr>
        <p:xfrm>
          <a:off x="6011863" y="692150"/>
          <a:ext cx="3013075" cy="5473702"/>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University of Parma</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906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5.000 square meters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985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94</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899129" name="AutoShape 57"/>
          <p:cNvSpPr>
            <a:spLocks noChangeArrowheads="1"/>
          </p:cNvSpPr>
          <p:nvPr/>
        </p:nvSpPr>
        <p:spPr bwMode="auto">
          <a:xfrm>
            <a:off x="0" y="609600"/>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99129"/>
                                        </p:tgtEl>
                                        <p:attrNameLst>
                                          <p:attrName>style.visibility</p:attrName>
                                        </p:attrNameLst>
                                      </p:cBhvr>
                                      <p:to>
                                        <p:strVal val="visible"/>
                                      </p:to>
                                    </p:set>
                                    <p:animEffect transition="in" filter="dissolve">
                                      <p:cBhvr>
                                        <p:cTn id="7" dur="500"/>
                                        <p:tgtEl>
                                          <p:spTgt spid="899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1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4"/>
          <p:cNvSpPr>
            <a:spLocks noGrp="1" noChangeArrowheads="1"/>
          </p:cNvSpPr>
          <p:nvPr>
            <p:ph type="sldNum" sz="quarter" idx="10"/>
          </p:nvPr>
        </p:nvSpPr>
        <p:spPr>
          <a:ln/>
        </p:spPr>
        <p:txBody>
          <a:bodyPr/>
          <a:lstStyle/>
          <a:p>
            <a:fld id="{964C3D25-0E53-4F8C-87A9-4074B5A499F0}" type="slidenum">
              <a:rPr lang="it-IT"/>
              <a:pPr/>
              <a:t>62</a:t>
            </a:fld>
            <a:endParaRPr lang="it-IT"/>
          </a:p>
        </p:txBody>
      </p:sp>
      <p:sp>
        <p:nvSpPr>
          <p:cNvPr id="901122" name="Rectangle 2"/>
          <p:cNvSpPr>
            <a:spLocks noGrp="1" noChangeArrowheads="1"/>
          </p:cNvSpPr>
          <p:nvPr>
            <p:ph type="title"/>
          </p:nvPr>
        </p:nvSpPr>
        <p:spPr>
          <a:noFill/>
          <a:ln/>
        </p:spPr>
        <p:txBody>
          <a:bodyPr/>
          <a:lstStyle/>
          <a:p>
            <a:r>
              <a:rPr lang="it-IT" smtClean="0"/>
              <a:t>REGGIO EMILIA Technopole</a:t>
            </a:r>
          </a:p>
        </p:txBody>
      </p:sp>
      <p:pic>
        <p:nvPicPr>
          <p:cNvPr id="901123" name="Picture 3"/>
          <p:cNvPicPr>
            <a:picLocks noChangeAspect="1" noChangeArrowheads="1"/>
          </p:cNvPicPr>
          <p:nvPr/>
        </p:nvPicPr>
        <p:blipFill>
          <a:blip r:embed="rId3" cstate="print"/>
          <a:srcRect b="7249"/>
          <a:stretch>
            <a:fillRect/>
          </a:stretch>
        </p:blipFill>
        <p:spPr bwMode="auto">
          <a:xfrm>
            <a:off x="34925" y="692150"/>
            <a:ext cx="5832475" cy="2711450"/>
          </a:xfrm>
          <a:prstGeom prst="rect">
            <a:avLst/>
          </a:prstGeom>
          <a:noFill/>
          <a:ln w="9525">
            <a:noFill/>
            <a:miter lim="800000"/>
            <a:headEnd/>
            <a:tailEnd/>
          </a:ln>
          <a:effectLst/>
        </p:spPr>
      </p:pic>
      <p:graphicFrame>
        <p:nvGraphicFramePr>
          <p:cNvPr id="901124" name="Group 4"/>
          <p:cNvGraphicFramePr>
            <a:graphicFrameLocks noGrp="1"/>
          </p:cNvGraphicFramePr>
          <p:nvPr/>
        </p:nvGraphicFramePr>
        <p:xfrm>
          <a:off x="1979613" y="3716338"/>
          <a:ext cx="4032250" cy="2259013"/>
        </p:xfrm>
        <a:graphic>
          <a:graphicData uri="http://schemas.openxmlformats.org/drawingml/2006/table">
            <a:tbl>
              <a:tblPr/>
              <a:tblGrid>
                <a:gridCol w="2016125"/>
                <a:gridCol w="2016125"/>
              </a:tblGrid>
              <a:tr h="565150">
                <a:tc>
                  <a:txBody>
                    <a:bodyPr/>
                    <a:lstStyle/>
                    <a:p>
                      <a:pPr marL="342900" marR="0" lvl="0" indent="-34290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LABORATORY</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UNIVERSITY</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INSTITUTION</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302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INTERMECH- MO 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UNIMORE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889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BIOGEST  SITEIA </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UNIMORE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873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CRPA LAB</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CRPA spa</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873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EN&amp;TECH </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UNIMORE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01148" name="Picture 28"/>
          <p:cNvPicPr>
            <a:picLocks noChangeAspect="1" noChangeArrowheads="1"/>
          </p:cNvPicPr>
          <p:nvPr/>
        </p:nvPicPr>
        <p:blipFill>
          <a:blip r:embed="rId4" cstate="print"/>
          <a:srcRect r="34261"/>
          <a:stretch>
            <a:fillRect/>
          </a:stretch>
        </p:blipFill>
        <p:spPr bwMode="auto">
          <a:xfrm>
            <a:off x="107950" y="4251325"/>
            <a:ext cx="1873250" cy="473075"/>
          </a:xfrm>
          <a:prstGeom prst="rect">
            <a:avLst/>
          </a:prstGeom>
          <a:noFill/>
          <a:ln w="9525" algn="ctr">
            <a:noFill/>
            <a:miter lim="800000"/>
            <a:headEnd/>
            <a:tailEnd/>
          </a:ln>
          <a:effectLst/>
        </p:spPr>
      </p:pic>
      <p:pic>
        <p:nvPicPr>
          <p:cNvPr id="901149" name="Picture 29"/>
          <p:cNvPicPr>
            <a:picLocks noChangeAspect="1" noChangeArrowheads="1"/>
          </p:cNvPicPr>
          <p:nvPr/>
        </p:nvPicPr>
        <p:blipFill>
          <a:blip r:embed="rId5" cstate="print"/>
          <a:srcRect r="34134"/>
          <a:stretch>
            <a:fillRect/>
          </a:stretch>
        </p:blipFill>
        <p:spPr bwMode="auto">
          <a:xfrm>
            <a:off x="107950" y="4699000"/>
            <a:ext cx="1873250" cy="312738"/>
          </a:xfrm>
          <a:prstGeom prst="rect">
            <a:avLst/>
          </a:prstGeom>
          <a:noFill/>
          <a:ln w="9525" algn="ctr">
            <a:noFill/>
            <a:miter lim="800000"/>
            <a:headEnd/>
            <a:tailEnd/>
          </a:ln>
          <a:effectLst/>
        </p:spPr>
      </p:pic>
      <p:pic>
        <p:nvPicPr>
          <p:cNvPr id="901150" name="Picture 30"/>
          <p:cNvPicPr>
            <a:picLocks noChangeAspect="1" noChangeArrowheads="1"/>
          </p:cNvPicPr>
          <p:nvPr/>
        </p:nvPicPr>
        <p:blipFill>
          <a:blip r:embed="rId6" cstate="print"/>
          <a:srcRect r="34134" b="6702"/>
          <a:stretch>
            <a:fillRect/>
          </a:stretch>
        </p:blipFill>
        <p:spPr bwMode="auto">
          <a:xfrm>
            <a:off x="107950" y="5011738"/>
            <a:ext cx="1871663" cy="311150"/>
          </a:xfrm>
          <a:prstGeom prst="rect">
            <a:avLst/>
          </a:prstGeom>
          <a:noFill/>
          <a:ln w="9525" algn="ctr">
            <a:noFill/>
            <a:miter lim="800000"/>
            <a:headEnd/>
            <a:tailEnd/>
          </a:ln>
          <a:effectLst/>
        </p:spPr>
      </p:pic>
      <p:pic>
        <p:nvPicPr>
          <p:cNvPr id="901151" name="Picture 31"/>
          <p:cNvPicPr>
            <a:picLocks noChangeAspect="1" noChangeArrowheads="1"/>
          </p:cNvPicPr>
          <p:nvPr/>
        </p:nvPicPr>
        <p:blipFill>
          <a:blip r:embed="rId6" cstate="print"/>
          <a:srcRect r="34134" b="6702"/>
          <a:stretch>
            <a:fillRect/>
          </a:stretch>
        </p:blipFill>
        <p:spPr bwMode="auto">
          <a:xfrm>
            <a:off x="107950" y="5300663"/>
            <a:ext cx="1871663" cy="311150"/>
          </a:xfrm>
          <a:prstGeom prst="rect">
            <a:avLst/>
          </a:prstGeom>
          <a:noFill/>
          <a:ln w="9525" algn="ctr">
            <a:noFill/>
            <a:miter lim="800000"/>
            <a:headEnd/>
            <a:tailEnd/>
          </a:ln>
          <a:effectLst/>
        </p:spPr>
      </p:pic>
      <p:pic>
        <p:nvPicPr>
          <p:cNvPr id="901152" name="Picture 32"/>
          <p:cNvPicPr>
            <a:picLocks noChangeAspect="1" noChangeArrowheads="1"/>
          </p:cNvPicPr>
          <p:nvPr/>
        </p:nvPicPr>
        <p:blipFill>
          <a:blip r:embed="rId7" cstate="print"/>
          <a:srcRect t="-6834" r="35748"/>
          <a:stretch>
            <a:fillRect/>
          </a:stretch>
        </p:blipFill>
        <p:spPr bwMode="auto">
          <a:xfrm>
            <a:off x="107950" y="5588000"/>
            <a:ext cx="1871663" cy="341313"/>
          </a:xfrm>
          <a:prstGeom prst="rect">
            <a:avLst/>
          </a:prstGeom>
          <a:noFill/>
          <a:ln w="9525" algn="ctr">
            <a:noFill/>
            <a:miter lim="800000"/>
            <a:headEnd/>
            <a:tailEnd/>
          </a:ln>
          <a:effectLst/>
        </p:spPr>
      </p:pic>
      <p:graphicFrame>
        <p:nvGraphicFramePr>
          <p:cNvPr id="901153" name="Group 33"/>
          <p:cNvGraphicFramePr>
            <a:graphicFrameLocks noGrp="1"/>
          </p:cNvGraphicFramePr>
          <p:nvPr/>
        </p:nvGraphicFramePr>
        <p:xfrm>
          <a:off x="6011863" y="692150"/>
          <a:ext cx="3013075" cy="5250817"/>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University of Modena and Reggio Emilia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Province of Reggio Emilia </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of Reggio Emilia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Research Center for Animal     Production – C.R.P.A. SpA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Supported by Reggio Emilia Chamber of Commerce</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032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048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3.500 square meters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810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556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120</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01171" name="AutoShape 51"/>
          <p:cNvSpPr>
            <a:spLocks noChangeArrowheads="1"/>
          </p:cNvSpPr>
          <p:nvPr/>
        </p:nvSpPr>
        <p:spPr bwMode="auto">
          <a:xfrm>
            <a:off x="0" y="654050"/>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1171"/>
                                        </p:tgtEl>
                                        <p:attrNameLst>
                                          <p:attrName>style.visibility</p:attrName>
                                        </p:attrNameLst>
                                      </p:cBhvr>
                                      <p:to>
                                        <p:strVal val="visible"/>
                                      </p:to>
                                    </p:set>
                                    <p:animEffect transition="in" filter="dissolve">
                                      <p:cBhvr>
                                        <p:cTn id="7" dur="500"/>
                                        <p:tgtEl>
                                          <p:spTgt spid="90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
          <p:cNvSpPr>
            <a:spLocks noGrp="1" noChangeArrowheads="1"/>
          </p:cNvSpPr>
          <p:nvPr>
            <p:ph type="sldNum" sz="quarter" idx="10"/>
          </p:nvPr>
        </p:nvSpPr>
        <p:spPr>
          <a:ln/>
        </p:spPr>
        <p:txBody>
          <a:bodyPr/>
          <a:lstStyle/>
          <a:p>
            <a:fld id="{990CE1DB-37BD-489E-B58F-98A14784E0DE}" type="slidenum">
              <a:rPr lang="it-IT"/>
              <a:pPr/>
              <a:t>63</a:t>
            </a:fld>
            <a:endParaRPr lang="it-IT"/>
          </a:p>
        </p:txBody>
      </p:sp>
      <p:sp>
        <p:nvSpPr>
          <p:cNvPr id="903170" name="Rectangle 2"/>
          <p:cNvSpPr>
            <a:spLocks noGrp="1" noChangeArrowheads="1"/>
          </p:cNvSpPr>
          <p:nvPr>
            <p:ph type="title"/>
          </p:nvPr>
        </p:nvSpPr>
        <p:spPr>
          <a:noFill/>
          <a:ln/>
        </p:spPr>
        <p:txBody>
          <a:bodyPr/>
          <a:lstStyle/>
          <a:p>
            <a:r>
              <a:rPr lang="it-IT" smtClean="0"/>
              <a:t>MODENA Technopole</a:t>
            </a:r>
          </a:p>
        </p:txBody>
      </p:sp>
      <p:pic>
        <p:nvPicPr>
          <p:cNvPr id="903171" name="Picture 3"/>
          <p:cNvPicPr>
            <a:picLocks noChangeAspect="1" noChangeArrowheads="1"/>
          </p:cNvPicPr>
          <p:nvPr/>
        </p:nvPicPr>
        <p:blipFill>
          <a:blip r:embed="rId3" cstate="print"/>
          <a:srcRect l="717" b="6172"/>
          <a:stretch>
            <a:fillRect/>
          </a:stretch>
        </p:blipFill>
        <p:spPr bwMode="auto">
          <a:xfrm>
            <a:off x="0" y="692150"/>
            <a:ext cx="5867400" cy="2954338"/>
          </a:xfrm>
          <a:prstGeom prst="rect">
            <a:avLst/>
          </a:prstGeom>
          <a:noFill/>
          <a:ln w="9525">
            <a:noFill/>
            <a:miter lim="800000"/>
            <a:headEnd/>
            <a:tailEnd/>
          </a:ln>
          <a:effectLst/>
        </p:spPr>
      </p:pic>
      <p:graphicFrame>
        <p:nvGraphicFramePr>
          <p:cNvPr id="903172" name="Group 4"/>
          <p:cNvGraphicFramePr>
            <a:graphicFrameLocks noGrp="1"/>
          </p:cNvGraphicFramePr>
          <p:nvPr/>
        </p:nvGraphicFramePr>
        <p:xfrm>
          <a:off x="1908175" y="3860800"/>
          <a:ext cx="4103688" cy="2130489"/>
        </p:xfrm>
        <a:graphic>
          <a:graphicData uri="http://schemas.openxmlformats.org/drawingml/2006/table">
            <a:tbl>
              <a:tblPr/>
              <a:tblGrid>
                <a:gridCol w="2089150"/>
                <a:gridCol w="2014538"/>
              </a:tblGrid>
              <a:tr h="622300">
                <a:tc>
                  <a:txBody>
                    <a:bodyPr/>
                    <a:lstStyle/>
                    <a:p>
                      <a:pPr marL="342900" marR="0" lvl="0" indent="-34290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LABORATORY</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UNIVERSITY</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INSTITUTION</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57200">
                <a:tc>
                  <a:txBody>
                    <a:bodyPr/>
                    <a:lstStyle/>
                    <a:p>
                      <a:pPr marL="0" marR="0" lvl="0" indent="0" algn="l" defTabSz="914400" rtl="0" eaLnBrk="0" fontAlgn="b" latinLnBrk="0" hangingPunct="0">
                        <a:lnSpc>
                          <a:spcPct val="9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Centro di Medicina Rigenerativa “Stefano Ferrari”</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UNIMORE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9001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Arial" pitchFamily="34" charset="0"/>
                        <a:cs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INTERMECH-MORE</a:t>
                      </a:r>
                    </a:p>
                    <a:p>
                      <a:pPr marL="342900" marR="0" lvl="0" indent="-342900" algn="l" defTabSz="914400" rtl="0" eaLnBrk="0" fontAlgn="b" latinLnBrk="0" hangingPunct="0">
                        <a:lnSpc>
                          <a:spcPct val="100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UNIMORE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03190" name="Picture 22"/>
          <p:cNvPicPr>
            <a:picLocks noChangeAspect="1" noChangeArrowheads="1"/>
          </p:cNvPicPr>
          <p:nvPr/>
        </p:nvPicPr>
        <p:blipFill>
          <a:blip r:embed="rId4" cstate="print"/>
          <a:srcRect r="34134" b="5208"/>
          <a:stretch>
            <a:fillRect/>
          </a:stretch>
        </p:blipFill>
        <p:spPr bwMode="auto">
          <a:xfrm>
            <a:off x="107950" y="4579938"/>
            <a:ext cx="1803400" cy="342900"/>
          </a:xfrm>
          <a:prstGeom prst="rect">
            <a:avLst/>
          </a:prstGeom>
          <a:noFill/>
          <a:ln w="9525" algn="ctr">
            <a:noFill/>
            <a:miter lim="800000"/>
            <a:headEnd/>
            <a:tailEnd/>
          </a:ln>
          <a:effectLst/>
        </p:spPr>
      </p:pic>
      <p:pic>
        <p:nvPicPr>
          <p:cNvPr id="903191" name="Picture 23"/>
          <p:cNvPicPr>
            <a:picLocks noChangeAspect="1" noChangeArrowheads="1"/>
          </p:cNvPicPr>
          <p:nvPr/>
        </p:nvPicPr>
        <p:blipFill>
          <a:blip r:embed="rId5" cstate="print"/>
          <a:srcRect r="34261"/>
          <a:stretch>
            <a:fillRect/>
          </a:stretch>
        </p:blipFill>
        <p:spPr bwMode="auto">
          <a:xfrm>
            <a:off x="107950" y="5122863"/>
            <a:ext cx="1800225" cy="454025"/>
          </a:xfrm>
          <a:prstGeom prst="rect">
            <a:avLst/>
          </a:prstGeom>
          <a:noFill/>
          <a:ln w="9525" algn="ctr">
            <a:noFill/>
            <a:miter lim="800000"/>
            <a:headEnd/>
            <a:tailEnd/>
          </a:ln>
          <a:effectLst/>
        </p:spPr>
      </p:pic>
      <p:pic>
        <p:nvPicPr>
          <p:cNvPr id="903192" name="Picture 24"/>
          <p:cNvPicPr>
            <a:picLocks noChangeAspect="1" noChangeArrowheads="1"/>
          </p:cNvPicPr>
          <p:nvPr/>
        </p:nvPicPr>
        <p:blipFill>
          <a:blip r:embed="rId6" cstate="print"/>
          <a:srcRect r="34134"/>
          <a:stretch>
            <a:fillRect/>
          </a:stretch>
        </p:blipFill>
        <p:spPr bwMode="auto">
          <a:xfrm>
            <a:off x="107950" y="5576888"/>
            <a:ext cx="1800225" cy="300037"/>
          </a:xfrm>
          <a:prstGeom prst="rect">
            <a:avLst/>
          </a:prstGeom>
          <a:noFill/>
          <a:ln w="9525" algn="ctr">
            <a:noFill/>
            <a:miter lim="800000"/>
            <a:headEnd/>
            <a:tailEnd/>
          </a:ln>
          <a:effectLst/>
        </p:spPr>
      </p:pic>
      <p:graphicFrame>
        <p:nvGraphicFramePr>
          <p:cNvPr id="903193" name="Group 25"/>
          <p:cNvGraphicFramePr>
            <a:graphicFrameLocks noGrp="1"/>
          </p:cNvGraphicFramePr>
          <p:nvPr/>
        </p:nvGraphicFramePr>
        <p:xfrm>
          <a:off x="6011863" y="692150"/>
          <a:ext cx="3013075" cy="5257801"/>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21844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University of Modena and Reggio Emilia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Province of Reggio Emilia </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of Reggio Emilia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Union of Terre di Castelli</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7626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207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10.000 square meters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064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106</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03211" name="AutoShape 43"/>
          <p:cNvSpPr>
            <a:spLocks noChangeArrowheads="1"/>
          </p:cNvSpPr>
          <p:nvPr/>
        </p:nvSpPr>
        <p:spPr bwMode="auto">
          <a:xfrm>
            <a:off x="0" y="654050"/>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3211"/>
                                        </p:tgtEl>
                                        <p:attrNameLst>
                                          <p:attrName>style.visibility</p:attrName>
                                        </p:attrNameLst>
                                      </p:cBhvr>
                                      <p:to>
                                        <p:strVal val="visible"/>
                                      </p:to>
                                    </p:set>
                                    <p:animEffect transition="in" filter="dissolve">
                                      <p:cBhvr>
                                        <p:cTn id="7" dur="500"/>
                                        <p:tgtEl>
                                          <p:spTgt spid="903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2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p:cNvSpPr>
            <a:spLocks noGrp="1" noChangeArrowheads="1"/>
          </p:cNvSpPr>
          <p:nvPr>
            <p:ph type="sldNum" sz="quarter" idx="10"/>
          </p:nvPr>
        </p:nvSpPr>
        <p:spPr>
          <a:ln/>
        </p:spPr>
        <p:txBody>
          <a:bodyPr/>
          <a:lstStyle/>
          <a:p>
            <a:fld id="{395F2BD3-3DA3-48C8-82DF-430992DCE349}" type="slidenum">
              <a:rPr lang="it-IT"/>
              <a:pPr/>
              <a:t>64</a:t>
            </a:fld>
            <a:endParaRPr lang="it-IT"/>
          </a:p>
        </p:txBody>
      </p:sp>
      <p:sp>
        <p:nvSpPr>
          <p:cNvPr id="905218" name="Rectangle 2"/>
          <p:cNvSpPr>
            <a:spLocks noGrp="1" noChangeArrowheads="1"/>
          </p:cNvSpPr>
          <p:nvPr>
            <p:ph type="title"/>
          </p:nvPr>
        </p:nvSpPr>
        <p:spPr/>
        <p:txBody>
          <a:bodyPr/>
          <a:lstStyle/>
          <a:p>
            <a:r>
              <a:rPr lang="it-IT" smtClean="0"/>
              <a:t>BOLOGNA Technopole (Manifattura)</a:t>
            </a:r>
          </a:p>
        </p:txBody>
      </p:sp>
      <p:pic>
        <p:nvPicPr>
          <p:cNvPr id="905219" name="Picture 3"/>
          <p:cNvPicPr>
            <a:picLocks noChangeAspect="1" noChangeArrowheads="1"/>
          </p:cNvPicPr>
          <p:nvPr/>
        </p:nvPicPr>
        <p:blipFill>
          <a:blip r:embed="rId3" cstate="print"/>
          <a:srcRect/>
          <a:stretch>
            <a:fillRect/>
          </a:stretch>
        </p:blipFill>
        <p:spPr bwMode="auto">
          <a:xfrm>
            <a:off x="-9525" y="692150"/>
            <a:ext cx="6021388" cy="3006725"/>
          </a:xfrm>
          <a:prstGeom prst="rect">
            <a:avLst/>
          </a:prstGeom>
          <a:noFill/>
          <a:ln w="9525">
            <a:noFill/>
            <a:miter lim="800000"/>
            <a:headEnd/>
            <a:tailEnd/>
          </a:ln>
        </p:spPr>
      </p:pic>
      <p:graphicFrame>
        <p:nvGraphicFramePr>
          <p:cNvPr id="905220" name="Group 4"/>
          <p:cNvGraphicFramePr>
            <a:graphicFrameLocks noGrp="1"/>
          </p:cNvGraphicFramePr>
          <p:nvPr/>
        </p:nvGraphicFramePr>
        <p:xfrm>
          <a:off x="2051050" y="3708400"/>
          <a:ext cx="4176713" cy="2486225"/>
        </p:xfrm>
        <a:graphic>
          <a:graphicData uri="http://schemas.openxmlformats.org/drawingml/2006/table">
            <a:tbl>
              <a:tblPr/>
              <a:tblGrid>
                <a:gridCol w="2160588"/>
                <a:gridCol w="2016125"/>
              </a:tblGrid>
              <a:tr h="225425">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LABORATORY</a:t>
                      </a:r>
                    </a:p>
                  </a:txBody>
                  <a:tcPr marL="18000" marR="18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200" b="1" i="0" u="none" strike="noStrike" cap="none" normalizeH="0" baseline="0" smtClean="0">
                          <a:ln>
                            <a:noFill/>
                          </a:ln>
                          <a:solidFill>
                            <a:schemeClr val="tx1"/>
                          </a:solidFill>
                          <a:effectLst/>
                          <a:latin typeface="Arial" pitchFamily="34" charset="0"/>
                          <a:cs typeface="Arial" pitchFamily="34" charset="0"/>
                        </a:rPr>
                        <a:t>UNIVERSITY-INSTITUTION</a:t>
                      </a:r>
                    </a:p>
                  </a:txBody>
                  <a:tcPr marL="18000" marR="18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476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T3 Lab</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T3 Lab</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50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TRACCIABILITA’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ENEA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9366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CIRI Meccanica Avanzata e Materiali</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UNIBO</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3017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LECOP</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ENEA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4922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LAERTE</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ENEA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6827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CIRI Energia e ambiente </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UNIBO</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127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RIT </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IOR</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412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CIRI SdV  e Tecnologie della Salute</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UNIBO</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508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LARCO ICOS, </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RICOS</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3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CIRI Edilizia e Costruzioni</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UNIBO</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3652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Laboratorio Regionale per la PA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LEPIDA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9366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CROSS-TEC</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000" b="0" i="0" u="none" strike="noStrike" cap="none" normalizeH="0" baseline="0" smtClean="0">
                          <a:ln>
                            <a:noFill/>
                          </a:ln>
                          <a:solidFill>
                            <a:schemeClr val="tx1"/>
                          </a:solidFill>
                          <a:effectLst/>
                          <a:latin typeface="Arial" pitchFamily="34" charset="0"/>
                          <a:cs typeface="Arial" pitchFamily="34" charset="0"/>
                        </a:rPr>
                        <a:t>ENEA</a:t>
                      </a:r>
                    </a:p>
                  </a:txBody>
                  <a:tcPr marL="18000" marR="18000" marT="18000" marB="1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05264" name="Picture 48"/>
          <p:cNvPicPr>
            <a:picLocks noChangeAspect="1" noChangeArrowheads="1"/>
          </p:cNvPicPr>
          <p:nvPr/>
        </p:nvPicPr>
        <p:blipFill>
          <a:blip r:embed="rId4" cstate="print"/>
          <a:srcRect t="934" r="36591"/>
          <a:stretch>
            <a:fillRect/>
          </a:stretch>
        </p:blipFill>
        <p:spPr bwMode="auto">
          <a:xfrm>
            <a:off x="106363" y="3933825"/>
            <a:ext cx="1944687" cy="504825"/>
          </a:xfrm>
          <a:prstGeom prst="rect">
            <a:avLst/>
          </a:prstGeom>
          <a:noFill/>
          <a:ln w="9525" algn="ctr">
            <a:noFill/>
            <a:miter lim="800000"/>
            <a:headEnd/>
            <a:tailEnd/>
          </a:ln>
          <a:effectLst/>
        </p:spPr>
      </p:pic>
      <p:pic>
        <p:nvPicPr>
          <p:cNvPr id="905265" name="Picture 49"/>
          <p:cNvPicPr>
            <a:picLocks noChangeAspect="1" noChangeArrowheads="1"/>
          </p:cNvPicPr>
          <p:nvPr/>
        </p:nvPicPr>
        <p:blipFill>
          <a:blip r:embed="rId5" cstate="print"/>
          <a:srcRect t="-7121" r="36591"/>
          <a:stretch>
            <a:fillRect/>
          </a:stretch>
        </p:blipFill>
        <p:spPr bwMode="auto">
          <a:xfrm>
            <a:off x="106363" y="4464050"/>
            <a:ext cx="1944687" cy="549275"/>
          </a:xfrm>
          <a:prstGeom prst="rect">
            <a:avLst/>
          </a:prstGeom>
          <a:noFill/>
          <a:ln w="9525" algn="ctr">
            <a:noFill/>
            <a:miter lim="800000"/>
            <a:headEnd/>
            <a:tailEnd/>
          </a:ln>
          <a:effectLst/>
        </p:spPr>
      </p:pic>
      <p:pic>
        <p:nvPicPr>
          <p:cNvPr id="905266" name="Picture 50"/>
          <p:cNvPicPr>
            <a:picLocks noChangeAspect="1" noChangeArrowheads="1"/>
          </p:cNvPicPr>
          <p:nvPr/>
        </p:nvPicPr>
        <p:blipFill>
          <a:blip r:embed="rId6" cstate="print"/>
          <a:srcRect r="34134" b="5208"/>
          <a:stretch>
            <a:fillRect/>
          </a:stretch>
        </p:blipFill>
        <p:spPr bwMode="auto">
          <a:xfrm>
            <a:off x="107950" y="5075238"/>
            <a:ext cx="1943100" cy="369887"/>
          </a:xfrm>
          <a:prstGeom prst="rect">
            <a:avLst/>
          </a:prstGeom>
          <a:noFill/>
          <a:ln w="9525" algn="ctr">
            <a:noFill/>
            <a:miter lim="800000"/>
            <a:headEnd/>
            <a:tailEnd/>
          </a:ln>
          <a:effectLst/>
        </p:spPr>
      </p:pic>
      <p:pic>
        <p:nvPicPr>
          <p:cNvPr id="905267" name="Picture 51"/>
          <p:cNvPicPr>
            <a:picLocks noChangeAspect="1" noChangeArrowheads="1"/>
          </p:cNvPicPr>
          <p:nvPr/>
        </p:nvPicPr>
        <p:blipFill>
          <a:blip r:embed="rId7" cstate="print"/>
          <a:srcRect t="-6834" r="35748"/>
          <a:stretch>
            <a:fillRect/>
          </a:stretch>
        </p:blipFill>
        <p:spPr bwMode="auto">
          <a:xfrm>
            <a:off x="107950" y="5445125"/>
            <a:ext cx="1943100" cy="354013"/>
          </a:xfrm>
          <a:prstGeom prst="rect">
            <a:avLst/>
          </a:prstGeom>
          <a:noFill/>
          <a:ln w="9525" algn="ctr">
            <a:noFill/>
            <a:miter lim="800000"/>
            <a:headEnd/>
            <a:tailEnd/>
          </a:ln>
          <a:effectLst/>
        </p:spPr>
      </p:pic>
      <p:pic>
        <p:nvPicPr>
          <p:cNvPr id="905268" name="Picture 52"/>
          <p:cNvPicPr>
            <a:picLocks noChangeAspect="1" noChangeArrowheads="1"/>
          </p:cNvPicPr>
          <p:nvPr/>
        </p:nvPicPr>
        <p:blipFill>
          <a:blip r:embed="rId8" cstate="print"/>
          <a:srcRect r="34134"/>
          <a:stretch>
            <a:fillRect/>
          </a:stretch>
        </p:blipFill>
        <p:spPr bwMode="auto">
          <a:xfrm>
            <a:off x="107950" y="5842000"/>
            <a:ext cx="1943100" cy="323850"/>
          </a:xfrm>
          <a:prstGeom prst="rect">
            <a:avLst/>
          </a:prstGeom>
          <a:noFill/>
          <a:ln w="9525" algn="ctr">
            <a:noFill/>
            <a:miter lim="800000"/>
            <a:headEnd/>
            <a:tailEnd/>
          </a:ln>
          <a:effectLst/>
        </p:spPr>
      </p:pic>
      <p:graphicFrame>
        <p:nvGraphicFramePr>
          <p:cNvPr id="905269" name="Group 53"/>
          <p:cNvGraphicFramePr>
            <a:graphicFrameLocks noGrp="1"/>
          </p:cNvGraphicFramePr>
          <p:nvPr/>
        </p:nvGraphicFramePr>
        <p:xfrm>
          <a:off x="6227763" y="692150"/>
          <a:ext cx="2797175" cy="5466716"/>
        </p:xfrm>
        <a:graphic>
          <a:graphicData uri="http://schemas.openxmlformats.org/drawingml/2006/table">
            <a:tbl>
              <a:tblPr/>
              <a:tblGrid>
                <a:gridCol w="27971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Emilia-Romagna Region</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Province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Municipality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University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Istituto Ortopedico Rizzoli</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ENEA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T3Lab Consortium</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RICOS Consortium</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Alma Cube</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Cermet</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318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endParaRPr kumimoji="0" lang="it-IT" sz="18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477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100.000 square meters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349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334</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05287" name="AutoShape 71"/>
          <p:cNvSpPr>
            <a:spLocks noChangeArrowheads="1"/>
          </p:cNvSpPr>
          <p:nvPr/>
        </p:nvSpPr>
        <p:spPr bwMode="auto">
          <a:xfrm>
            <a:off x="0" y="682625"/>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5287"/>
                                        </p:tgtEl>
                                        <p:attrNameLst>
                                          <p:attrName>style.visibility</p:attrName>
                                        </p:attrNameLst>
                                      </p:cBhvr>
                                      <p:to>
                                        <p:strVal val="visible"/>
                                      </p:to>
                                    </p:set>
                                    <p:animEffect transition="in" filter="dissolve">
                                      <p:cBhvr>
                                        <p:cTn id="7" dur="500"/>
                                        <p:tgtEl>
                                          <p:spTgt spid="90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8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
          <p:cNvSpPr>
            <a:spLocks noGrp="1" noChangeArrowheads="1"/>
          </p:cNvSpPr>
          <p:nvPr>
            <p:ph type="sldNum" sz="quarter" idx="10"/>
          </p:nvPr>
        </p:nvSpPr>
        <p:spPr>
          <a:ln/>
        </p:spPr>
        <p:txBody>
          <a:bodyPr/>
          <a:lstStyle/>
          <a:p>
            <a:fld id="{4A22E028-9F6B-423C-9A1C-BD1BB42E81D9}" type="slidenum">
              <a:rPr lang="it-IT"/>
              <a:pPr/>
              <a:t>65</a:t>
            </a:fld>
            <a:endParaRPr lang="it-IT"/>
          </a:p>
        </p:txBody>
      </p:sp>
      <p:sp>
        <p:nvSpPr>
          <p:cNvPr id="907266" name="Rectangle 2"/>
          <p:cNvSpPr>
            <a:spLocks noGrp="1" noChangeArrowheads="1"/>
          </p:cNvSpPr>
          <p:nvPr>
            <p:ph type="title"/>
          </p:nvPr>
        </p:nvSpPr>
        <p:spPr/>
        <p:txBody>
          <a:bodyPr/>
          <a:lstStyle/>
          <a:p>
            <a:r>
              <a:rPr lang="it-IT" smtClean="0"/>
              <a:t>BOLOGNA CNR Technopole</a:t>
            </a:r>
          </a:p>
        </p:txBody>
      </p:sp>
      <p:grpSp>
        <p:nvGrpSpPr>
          <p:cNvPr id="907267" name="Group 3"/>
          <p:cNvGrpSpPr>
            <a:grpSpLocks/>
          </p:cNvGrpSpPr>
          <p:nvPr/>
        </p:nvGrpSpPr>
        <p:grpSpPr bwMode="auto">
          <a:xfrm>
            <a:off x="20638" y="692150"/>
            <a:ext cx="5991225" cy="2952750"/>
            <a:chOff x="59" y="500"/>
            <a:chExt cx="3275" cy="1596"/>
          </a:xfrm>
        </p:grpSpPr>
        <p:pic>
          <p:nvPicPr>
            <p:cNvPr id="907268" name="Picture 4"/>
            <p:cNvPicPr>
              <a:picLocks noChangeAspect="1" noChangeArrowheads="1"/>
            </p:cNvPicPr>
            <p:nvPr/>
          </p:nvPicPr>
          <p:blipFill>
            <a:blip r:embed="rId3" cstate="print"/>
            <a:srcRect b="16086"/>
            <a:stretch>
              <a:fillRect/>
            </a:stretch>
          </p:blipFill>
          <p:spPr bwMode="auto">
            <a:xfrm>
              <a:off x="59" y="500"/>
              <a:ext cx="3275" cy="1372"/>
            </a:xfrm>
            <a:prstGeom prst="rect">
              <a:avLst/>
            </a:prstGeom>
            <a:noFill/>
            <a:ln w="9525">
              <a:noFill/>
              <a:miter lim="800000"/>
              <a:headEnd/>
              <a:tailEnd/>
            </a:ln>
          </p:spPr>
        </p:pic>
        <p:pic>
          <p:nvPicPr>
            <p:cNvPr id="907269" name="Picture 5"/>
            <p:cNvPicPr>
              <a:picLocks noChangeAspect="1" noChangeArrowheads="1"/>
            </p:cNvPicPr>
            <p:nvPr/>
          </p:nvPicPr>
          <p:blipFill>
            <a:blip r:embed="rId4" cstate="print"/>
            <a:srcRect/>
            <a:stretch>
              <a:fillRect/>
            </a:stretch>
          </p:blipFill>
          <p:spPr bwMode="auto">
            <a:xfrm>
              <a:off x="86" y="1824"/>
              <a:ext cx="3130" cy="272"/>
            </a:xfrm>
            <a:prstGeom prst="rect">
              <a:avLst/>
            </a:prstGeom>
            <a:noFill/>
            <a:ln w="9525">
              <a:noFill/>
              <a:miter lim="800000"/>
              <a:headEnd/>
              <a:tailEnd/>
            </a:ln>
            <a:effectLst/>
          </p:spPr>
        </p:pic>
      </p:grpSp>
      <p:graphicFrame>
        <p:nvGraphicFramePr>
          <p:cNvPr id="907270" name="Group 6"/>
          <p:cNvGraphicFramePr>
            <a:graphicFrameLocks noGrp="1"/>
          </p:cNvGraphicFramePr>
          <p:nvPr>
            <p:ph idx="1"/>
          </p:nvPr>
        </p:nvGraphicFramePr>
        <p:xfrm>
          <a:off x="2051050" y="4181475"/>
          <a:ext cx="3960813" cy="1752601"/>
        </p:xfrm>
        <a:graphic>
          <a:graphicData uri="http://schemas.openxmlformats.org/drawingml/2006/table">
            <a:tbl>
              <a:tblPr/>
              <a:tblGrid>
                <a:gridCol w="2184400"/>
                <a:gridCol w="1776413"/>
              </a:tblGrid>
              <a:tr h="5349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LABORATORY</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UNIVERSITY</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016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MISTER</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CNR</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159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PROAMBIENTE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CNR</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07288" name="Picture 24"/>
          <p:cNvPicPr>
            <a:picLocks noChangeAspect="1" noChangeArrowheads="1"/>
          </p:cNvPicPr>
          <p:nvPr/>
        </p:nvPicPr>
        <p:blipFill>
          <a:blip r:embed="rId5" cstate="print"/>
          <a:srcRect t="934" r="36591"/>
          <a:stretch>
            <a:fillRect/>
          </a:stretch>
        </p:blipFill>
        <p:spPr bwMode="auto">
          <a:xfrm>
            <a:off x="106363" y="4697413"/>
            <a:ext cx="1944687" cy="504825"/>
          </a:xfrm>
          <a:prstGeom prst="rect">
            <a:avLst/>
          </a:prstGeom>
          <a:noFill/>
          <a:ln w="9525" algn="ctr">
            <a:noFill/>
            <a:miter lim="800000"/>
            <a:headEnd/>
            <a:tailEnd/>
          </a:ln>
          <a:effectLst/>
        </p:spPr>
      </p:pic>
      <p:pic>
        <p:nvPicPr>
          <p:cNvPr id="907289" name="Picture 25"/>
          <p:cNvPicPr>
            <a:picLocks noChangeAspect="1" noChangeArrowheads="1"/>
          </p:cNvPicPr>
          <p:nvPr/>
        </p:nvPicPr>
        <p:blipFill>
          <a:blip r:embed="rId6" cstate="print"/>
          <a:srcRect t="-7121" r="36591"/>
          <a:stretch>
            <a:fillRect/>
          </a:stretch>
        </p:blipFill>
        <p:spPr bwMode="auto">
          <a:xfrm>
            <a:off x="106363" y="5273675"/>
            <a:ext cx="1944687" cy="549275"/>
          </a:xfrm>
          <a:prstGeom prst="rect">
            <a:avLst/>
          </a:prstGeom>
          <a:noFill/>
          <a:ln w="9525" algn="ctr">
            <a:noFill/>
            <a:miter lim="800000"/>
            <a:headEnd/>
            <a:tailEnd/>
          </a:ln>
          <a:effectLst/>
        </p:spPr>
      </p:pic>
      <p:graphicFrame>
        <p:nvGraphicFramePr>
          <p:cNvPr id="907290" name="Group 26"/>
          <p:cNvGraphicFramePr>
            <a:graphicFrameLocks noGrp="1"/>
          </p:cNvGraphicFramePr>
          <p:nvPr/>
        </p:nvGraphicFramePr>
        <p:xfrm>
          <a:off x="6011863" y="692150"/>
          <a:ext cx="3013075" cy="5184777"/>
        </p:xfrm>
        <a:graphic>
          <a:graphicData uri="http://schemas.openxmlformats.org/drawingml/2006/table">
            <a:tbl>
              <a:tblPr/>
              <a:tblGrid>
                <a:gridCol w="3013075"/>
              </a:tblGrid>
              <a:tr h="608013">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43075">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C.N.R. National Council of Research</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080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620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5.500 square meters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318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318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61</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07308" name="AutoShape 44"/>
          <p:cNvSpPr>
            <a:spLocks noChangeArrowheads="1"/>
          </p:cNvSpPr>
          <p:nvPr/>
        </p:nvSpPr>
        <p:spPr bwMode="auto">
          <a:xfrm>
            <a:off x="0" y="652463"/>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7308"/>
                                        </p:tgtEl>
                                        <p:attrNameLst>
                                          <p:attrName>style.visibility</p:attrName>
                                        </p:attrNameLst>
                                      </p:cBhvr>
                                      <p:to>
                                        <p:strVal val="visible"/>
                                      </p:to>
                                    </p:set>
                                    <p:animEffect transition="in" filter="dissolve">
                                      <p:cBhvr>
                                        <p:cTn id="7" dur="500"/>
                                        <p:tgtEl>
                                          <p:spTgt spid="907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30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4"/>
          <p:cNvSpPr>
            <a:spLocks noGrp="1" noChangeArrowheads="1"/>
          </p:cNvSpPr>
          <p:nvPr>
            <p:ph type="sldNum" sz="quarter" idx="10"/>
          </p:nvPr>
        </p:nvSpPr>
        <p:spPr>
          <a:ln/>
        </p:spPr>
        <p:txBody>
          <a:bodyPr/>
          <a:lstStyle/>
          <a:p>
            <a:fld id="{61CD338B-A5DB-444E-87E9-9FFD84B6BB90}" type="slidenum">
              <a:rPr lang="it-IT"/>
              <a:pPr/>
              <a:t>66</a:t>
            </a:fld>
            <a:endParaRPr lang="it-IT"/>
          </a:p>
        </p:txBody>
      </p:sp>
      <p:sp>
        <p:nvSpPr>
          <p:cNvPr id="909314" name="Rectangle 2"/>
          <p:cNvSpPr>
            <a:spLocks noGrp="1" noChangeArrowheads="1"/>
          </p:cNvSpPr>
          <p:nvPr>
            <p:ph type="title"/>
          </p:nvPr>
        </p:nvSpPr>
        <p:spPr>
          <a:noFill/>
          <a:ln/>
        </p:spPr>
        <p:txBody>
          <a:bodyPr/>
          <a:lstStyle/>
          <a:p>
            <a:r>
              <a:rPr lang="it-IT" smtClean="0"/>
              <a:t>FERRARA Technopole</a:t>
            </a:r>
          </a:p>
        </p:txBody>
      </p:sp>
      <p:pic>
        <p:nvPicPr>
          <p:cNvPr id="909315" name="Picture 3"/>
          <p:cNvPicPr>
            <a:picLocks noChangeAspect="1" noChangeArrowheads="1"/>
          </p:cNvPicPr>
          <p:nvPr/>
        </p:nvPicPr>
        <p:blipFill>
          <a:blip r:embed="rId3" cstate="print"/>
          <a:srcRect b="9010"/>
          <a:stretch>
            <a:fillRect/>
          </a:stretch>
        </p:blipFill>
        <p:spPr bwMode="auto">
          <a:xfrm>
            <a:off x="0" y="692150"/>
            <a:ext cx="6011863" cy="2978150"/>
          </a:xfrm>
          <a:prstGeom prst="rect">
            <a:avLst/>
          </a:prstGeom>
          <a:noFill/>
          <a:ln w="9525">
            <a:noFill/>
            <a:miter lim="800000"/>
            <a:headEnd/>
            <a:tailEnd/>
          </a:ln>
          <a:effectLst/>
        </p:spPr>
      </p:pic>
      <p:graphicFrame>
        <p:nvGraphicFramePr>
          <p:cNvPr id="909316" name="Group 4"/>
          <p:cNvGraphicFramePr>
            <a:graphicFrameLocks noGrp="1"/>
          </p:cNvGraphicFramePr>
          <p:nvPr/>
        </p:nvGraphicFramePr>
        <p:xfrm>
          <a:off x="2038350" y="3943350"/>
          <a:ext cx="3973513" cy="2296478"/>
        </p:xfrm>
        <a:graphic>
          <a:graphicData uri="http://schemas.openxmlformats.org/drawingml/2006/table">
            <a:tbl>
              <a:tblPr/>
              <a:tblGrid>
                <a:gridCol w="2462213"/>
                <a:gridCol w="1511300"/>
              </a:tblGrid>
              <a:tr h="660400">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LABORATORY</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UNIVERSITY</a:t>
                      </a:r>
                    </a:p>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048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Laboratorio per la Meccanica  MECH-LAV</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UNIFE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25450">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TERRAE ACQUA TECH</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UNIFE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4607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Laboratorio delle Tecnologie per le Terapie Avanzate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UNIFE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57188">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400" b="0" i="0" u="none" strike="noStrike" cap="none" normalizeH="0" baseline="0" smtClean="0">
                          <a:ln>
                            <a:noFill/>
                          </a:ln>
                          <a:solidFill>
                            <a:schemeClr val="tx1"/>
                          </a:solidFill>
                          <a:effectLst/>
                          <a:latin typeface="Arial" pitchFamily="34" charset="0"/>
                          <a:cs typeface="Arial" pitchFamily="34" charset="0"/>
                        </a:rPr>
                        <a:t>TEKNE HUB</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UNIFE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09340" name="Picture 28"/>
          <p:cNvPicPr>
            <a:picLocks noChangeAspect="1" noChangeArrowheads="1"/>
          </p:cNvPicPr>
          <p:nvPr/>
        </p:nvPicPr>
        <p:blipFill>
          <a:blip r:embed="rId4" cstate="print"/>
          <a:srcRect t="934" r="36591"/>
          <a:stretch>
            <a:fillRect/>
          </a:stretch>
        </p:blipFill>
        <p:spPr bwMode="auto">
          <a:xfrm>
            <a:off x="107950" y="4546600"/>
            <a:ext cx="1944688" cy="504825"/>
          </a:xfrm>
          <a:prstGeom prst="rect">
            <a:avLst/>
          </a:prstGeom>
          <a:noFill/>
          <a:ln w="9525" algn="ctr">
            <a:noFill/>
            <a:miter lim="800000"/>
            <a:headEnd/>
            <a:tailEnd/>
          </a:ln>
          <a:effectLst/>
        </p:spPr>
      </p:pic>
      <p:pic>
        <p:nvPicPr>
          <p:cNvPr id="909341" name="Picture 29"/>
          <p:cNvPicPr>
            <a:picLocks noChangeAspect="1" noChangeArrowheads="1"/>
          </p:cNvPicPr>
          <p:nvPr/>
        </p:nvPicPr>
        <p:blipFill>
          <a:blip r:embed="rId5" cstate="print"/>
          <a:srcRect t="-7121" r="36591"/>
          <a:stretch>
            <a:fillRect/>
          </a:stretch>
        </p:blipFill>
        <p:spPr bwMode="auto">
          <a:xfrm>
            <a:off x="107950" y="5024438"/>
            <a:ext cx="1944688" cy="549275"/>
          </a:xfrm>
          <a:prstGeom prst="rect">
            <a:avLst/>
          </a:prstGeom>
          <a:noFill/>
          <a:ln w="9525" algn="ctr">
            <a:noFill/>
            <a:miter lim="800000"/>
            <a:headEnd/>
            <a:tailEnd/>
          </a:ln>
          <a:effectLst/>
        </p:spPr>
      </p:pic>
      <p:pic>
        <p:nvPicPr>
          <p:cNvPr id="909342" name="Picture 30"/>
          <p:cNvPicPr>
            <a:picLocks noChangeAspect="1" noChangeArrowheads="1"/>
          </p:cNvPicPr>
          <p:nvPr/>
        </p:nvPicPr>
        <p:blipFill>
          <a:blip r:embed="rId6" cstate="print"/>
          <a:srcRect r="34134" b="5208"/>
          <a:stretch>
            <a:fillRect/>
          </a:stretch>
        </p:blipFill>
        <p:spPr bwMode="auto">
          <a:xfrm>
            <a:off x="109538" y="5529263"/>
            <a:ext cx="1943100" cy="369887"/>
          </a:xfrm>
          <a:prstGeom prst="rect">
            <a:avLst/>
          </a:prstGeom>
          <a:noFill/>
          <a:ln w="9525" algn="ctr">
            <a:noFill/>
            <a:miter lim="800000"/>
            <a:headEnd/>
            <a:tailEnd/>
          </a:ln>
          <a:effectLst/>
        </p:spPr>
      </p:pic>
      <p:pic>
        <p:nvPicPr>
          <p:cNvPr id="909343" name="Picture 31"/>
          <p:cNvPicPr>
            <a:picLocks noChangeAspect="1" noChangeArrowheads="1"/>
          </p:cNvPicPr>
          <p:nvPr/>
        </p:nvPicPr>
        <p:blipFill>
          <a:blip r:embed="rId7" cstate="print"/>
          <a:srcRect t="-6834" r="35748"/>
          <a:stretch>
            <a:fillRect/>
          </a:stretch>
        </p:blipFill>
        <p:spPr bwMode="auto">
          <a:xfrm>
            <a:off x="109538" y="5889625"/>
            <a:ext cx="1943100" cy="354013"/>
          </a:xfrm>
          <a:prstGeom prst="rect">
            <a:avLst/>
          </a:prstGeom>
          <a:noFill/>
          <a:ln w="9525" algn="ctr">
            <a:noFill/>
            <a:miter lim="800000"/>
            <a:headEnd/>
            <a:tailEnd/>
          </a:ln>
          <a:effectLst/>
        </p:spPr>
      </p:pic>
      <p:graphicFrame>
        <p:nvGraphicFramePr>
          <p:cNvPr id="909344" name="Group 32"/>
          <p:cNvGraphicFramePr>
            <a:graphicFrameLocks noGrp="1"/>
          </p:cNvGraphicFramePr>
          <p:nvPr/>
        </p:nvGraphicFramePr>
        <p:xfrm>
          <a:off x="6011863" y="692150"/>
          <a:ext cx="3013075" cy="5545139"/>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Università degli Studi di Ferrara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Provincia di Ferrara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Comune di Ferrara</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906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12.300 square meters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8699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123</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09362" name="AutoShape 50"/>
          <p:cNvSpPr>
            <a:spLocks noChangeArrowheads="1"/>
          </p:cNvSpPr>
          <p:nvPr/>
        </p:nvSpPr>
        <p:spPr bwMode="auto">
          <a:xfrm>
            <a:off x="0" y="639763"/>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9362"/>
                                        </p:tgtEl>
                                        <p:attrNameLst>
                                          <p:attrName>style.visibility</p:attrName>
                                        </p:attrNameLst>
                                      </p:cBhvr>
                                      <p:to>
                                        <p:strVal val="visible"/>
                                      </p:to>
                                    </p:set>
                                    <p:animEffect transition="in" filter="dissolve">
                                      <p:cBhvr>
                                        <p:cTn id="7" dur="500"/>
                                        <p:tgtEl>
                                          <p:spTgt spid="90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6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
          <p:cNvSpPr>
            <a:spLocks noGrp="1" noChangeArrowheads="1"/>
          </p:cNvSpPr>
          <p:nvPr>
            <p:ph type="sldNum" sz="quarter" idx="10"/>
          </p:nvPr>
        </p:nvSpPr>
        <p:spPr>
          <a:ln/>
        </p:spPr>
        <p:txBody>
          <a:bodyPr/>
          <a:lstStyle/>
          <a:p>
            <a:fld id="{16A67354-FC43-4DB6-B772-2A74EAC23F2A}" type="slidenum">
              <a:rPr lang="it-IT"/>
              <a:pPr/>
              <a:t>67</a:t>
            </a:fld>
            <a:endParaRPr lang="it-IT"/>
          </a:p>
        </p:txBody>
      </p:sp>
      <p:sp>
        <p:nvSpPr>
          <p:cNvPr id="911362" name="Rectangle 2"/>
          <p:cNvSpPr>
            <a:spLocks noGrp="1" noChangeArrowheads="1"/>
          </p:cNvSpPr>
          <p:nvPr>
            <p:ph type="title"/>
          </p:nvPr>
        </p:nvSpPr>
        <p:spPr>
          <a:noFill/>
          <a:ln/>
        </p:spPr>
        <p:txBody>
          <a:bodyPr/>
          <a:lstStyle/>
          <a:p>
            <a:r>
              <a:rPr lang="it-IT" smtClean="0"/>
              <a:t>RAVENNA Technopole</a:t>
            </a:r>
          </a:p>
        </p:txBody>
      </p:sp>
      <p:pic>
        <p:nvPicPr>
          <p:cNvPr id="911363" name="Picture 3"/>
          <p:cNvPicPr>
            <a:picLocks noChangeAspect="1" noChangeArrowheads="1"/>
          </p:cNvPicPr>
          <p:nvPr/>
        </p:nvPicPr>
        <p:blipFill>
          <a:blip r:embed="rId3" cstate="print"/>
          <a:srcRect l="1041" b="8382"/>
          <a:stretch>
            <a:fillRect/>
          </a:stretch>
        </p:blipFill>
        <p:spPr bwMode="auto">
          <a:xfrm>
            <a:off x="0" y="692150"/>
            <a:ext cx="6011863" cy="3006725"/>
          </a:xfrm>
          <a:prstGeom prst="rect">
            <a:avLst/>
          </a:prstGeom>
          <a:noFill/>
          <a:ln w="9525">
            <a:noFill/>
            <a:miter lim="800000"/>
            <a:headEnd/>
            <a:tailEnd/>
          </a:ln>
          <a:effectLst/>
        </p:spPr>
      </p:pic>
      <p:graphicFrame>
        <p:nvGraphicFramePr>
          <p:cNvPr id="911364" name="Group 4"/>
          <p:cNvGraphicFramePr>
            <a:graphicFrameLocks noGrp="1"/>
          </p:cNvGraphicFramePr>
          <p:nvPr/>
        </p:nvGraphicFramePr>
        <p:xfrm>
          <a:off x="2052638" y="3876675"/>
          <a:ext cx="3959225" cy="2359343"/>
        </p:xfrm>
        <a:graphic>
          <a:graphicData uri="http://schemas.openxmlformats.org/drawingml/2006/table">
            <a:tbl>
              <a:tblPr/>
              <a:tblGrid>
                <a:gridCol w="2447925"/>
                <a:gridCol w="1511300"/>
              </a:tblGrid>
              <a:tr h="676275">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LABORATORY</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UNIVERSITY</a:t>
                      </a:r>
                    </a:p>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33425">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Meccanica Avanzata e Materiali</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61963">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Energia e Ambiente </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397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Edilizia e Costruzioni - Restauro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11385" name="Picture 25"/>
          <p:cNvPicPr>
            <a:picLocks noChangeAspect="1" noChangeArrowheads="1"/>
          </p:cNvPicPr>
          <p:nvPr/>
        </p:nvPicPr>
        <p:blipFill>
          <a:blip r:embed="rId4" cstate="print"/>
          <a:srcRect t="934" r="36591"/>
          <a:stretch>
            <a:fillRect/>
          </a:stretch>
        </p:blipFill>
        <p:spPr bwMode="auto">
          <a:xfrm>
            <a:off x="107950" y="4627563"/>
            <a:ext cx="1944688" cy="504825"/>
          </a:xfrm>
          <a:prstGeom prst="rect">
            <a:avLst/>
          </a:prstGeom>
          <a:noFill/>
          <a:ln w="9525" algn="ctr">
            <a:noFill/>
            <a:miter lim="800000"/>
            <a:headEnd/>
            <a:tailEnd/>
          </a:ln>
          <a:effectLst/>
        </p:spPr>
      </p:pic>
      <p:pic>
        <p:nvPicPr>
          <p:cNvPr id="911386" name="Picture 26"/>
          <p:cNvPicPr>
            <a:picLocks noChangeAspect="1" noChangeArrowheads="1"/>
          </p:cNvPicPr>
          <p:nvPr/>
        </p:nvPicPr>
        <p:blipFill>
          <a:blip r:embed="rId5" cstate="print"/>
          <a:srcRect t="-7121" r="36591"/>
          <a:stretch>
            <a:fillRect/>
          </a:stretch>
        </p:blipFill>
        <p:spPr bwMode="auto">
          <a:xfrm>
            <a:off x="107950" y="5199063"/>
            <a:ext cx="1944688" cy="549275"/>
          </a:xfrm>
          <a:prstGeom prst="rect">
            <a:avLst/>
          </a:prstGeom>
          <a:noFill/>
          <a:ln w="9525" algn="ctr">
            <a:noFill/>
            <a:miter lim="800000"/>
            <a:headEnd/>
            <a:tailEnd/>
          </a:ln>
          <a:effectLst/>
        </p:spPr>
      </p:pic>
      <p:pic>
        <p:nvPicPr>
          <p:cNvPr id="911387" name="Picture 27"/>
          <p:cNvPicPr>
            <a:picLocks noChangeAspect="1" noChangeArrowheads="1"/>
          </p:cNvPicPr>
          <p:nvPr/>
        </p:nvPicPr>
        <p:blipFill>
          <a:blip r:embed="rId6" cstate="print"/>
          <a:srcRect t="-6834" r="35748"/>
          <a:stretch>
            <a:fillRect/>
          </a:stretch>
        </p:blipFill>
        <p:spPr bwMode="auto">
          <a:xfrm>
            <a:off x="109538" y="5827713"/>
            <a:ext cx="1943100" cy="354012"/>
          </a:xfrm>
          <a:prstGeom prst="rect">
            <a:avLst/>
          </a:prstGeom>
          <a:noFill/>
          <a:ln w="9525" algn="ctr">
            <a:noFill/>
            <a:miter lim="800000"/>
            <a:headEnd/>
            <a:tailEnd/>
          </a:ln>
          <a:effectLst/>
        </p:spPr>
      </p:pic>
      <p:graphicFrame>
        <p:nvGraphicFramePr>
          <p:cNvPr id="911388" name="Group 28"/>
          <p:cNvGraphicFramePr>
            <a:graphicFrameLocks noGrp="1"/>
          </p:cNvGraphicFramePr>
          <p:nvPr/>
        </p:nvGraphicFramePr>
        <p:xfrm>
          <a:off x="6011863" y="692150"/>
          <a:ext cx="3013075" cy="5545139"/>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University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Province of Ravenna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of Ravenna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Arial" pitchFamily="34" charset="0"/>
                          <a:cs typeface="Arial" pitchFamily="34" charset="0"/>
                        </a:rPr>
                        <a:t>Municipality of Faenza</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906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6.500 square meters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8699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108</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11406" name="AutoShape 46"/>
          <p:cNvSpPr>
            <a:spLocks noChangeArrowheads="1"/>
          </p:cNvSpPr>
          <p:nvPr/>
        </p:nvSpPr>
        <p:spPr bwMode="auto">
          <a:xfrm>
            <a:off x="0" y="623888"/>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1406"/>
                                        </p:tgtEl>
                                        <p:attrNameLst>
                                          <p:attrName>style.visibility</p:attrName>
                                        </p:attrNameLst>
                                      </p:cBhvr>
                                      <p:to>
                                        <p:strVal val="visible"/>
                                      </p:to>
                                    </p:set>
                                    <p:animEffect transition="in" filter="dissolve">
                                      <p:cBhvr>
                                        <p:cTn id="7" dur="500"/>
                                        <p:tgtEl>
                                          <p:spTgt spid="911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
          <p:cNvSpPr>
            <a:spLocks noGrp="1" noChangeArrowheads="1"/>
          </p:cNvSpPr>
          <p:nvPr>
            <p:ph type="sldNum" sz="quarter" idx="10"/>
          </p:nvPr>
        </p:nvSpPr>
        <p:spPr>
          <a:ln/>
        </p:spPr>
        <p:txBody>
          <a:bodyPr/>
          <a:lstStyle/>
          <a:p>
            <a:fld id="{83EB3303-8CB3-4DF2-8BB0-8522AB8B55E9}" type="slidenum">
              <a:rPr lang="it-IT"/>
              <a:pPr/>
              <a:t>68</a:t>
            </a:fld>
            <a:endParaRPr lang="it-IT"/>
          </a:p>
        </p:txBody>
      </p:sp>
      <p:sp>
        <p:nvSpPr>
          <p:cNvPr id="913410" name="Rectangle 2"/>
          <p:cNvSpPr>
            <a:spLocks noGrp="1" noChangeArrowheads="1"/>
          </p:cNvSpPr>
          <p:nvPr>
            <p:ph type="title"/>
          </p:nvPr>
        </p:nvSpPr>
        <p:spPr>
          <a:noFill/>
          <a:ln/>
        </p:spPr>
        <p:txBody>
          <a:bodyPr/>
          <a:lstStyle/>
          <a:p>
            <a:r>
              <a:rPr lang="it-IT" smtClean="0"/>
              <a:t>FORLI’ &amp; CESENA Technopole</a:t>
            </a:r>
          </a:p>
        </p:txBody>
      </p:sp>
      <p:pic>
        <p:nvPicPr>
          <p:cNvPr id="913411" name="Picture 3"/>
          <p:cNvPicPr>
            <a:picLocks noChangeAspect="1" noChangeArrowheads="1"/>
          </p:cNvPicPr>
          <p:nvPr/>
        </p:nvPicPr>
        <p:blipFill>
          <a:blip r:embed="rId3" cstate="print"/>
          <a:srcRect b="8336"/>
          <a:stretch>
            <a:fillRect/>
          </a:stretch>
        </p:blipFill>
        <p:spPr bwMode="auto">
          <a:xfrm>
            <a:off x="0" y="692150"/>
            <a:ext cx="6011863" cy="2954338"/>
          </a:xfrm>
          <a:prstGeom prst="rect">
            <a:avLst/>
          </a:prstGeom>
          <a:noFill/>
          <a:ln w="9525">
            <a:noFill/>
            <a:miter lim="800000"/>
            <a:headEnd/>
            <a:tailEnd/>
          </a:ln>
          <a:effectLst/>
        </p:spPr>
      </p:pic>
      <p:graphicFrame>
        <p:nvGraphicFramePr>
          <p:cNvPr id="913412" name="Group 4"/>
          <p:cNvGraphicFramePr>
            <a:graphicFrameLocks noGrp="1"/>
          </p:cNvGraphicFramePr>
          <p:nvPr/>
        </p:nvGraphicFramePr>
        <p:xfrm>
          <a:off x="2051050" y="4149725"/>
          <a:ext cx="3960813" cy="1871664"/>
        </p:xfrm>
        <a:graphic>
          <a:graphicData uri="http://schemas.openxmlformats.org/drawingml/2006/table">
            <a:tbl>
              <a:tblPr/>
              <a:tblGrid>
                <a:gridCol w="2233613"/>
                <a:gridCol w="1727200"/>
              </a:tblGrid>
              <a:tr h="608013">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LABORATORY</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UNIVERSITY</a:t>
                      </a:r>
                    </a:p>
                    <a:p>
                      <a:pPr marL="0" marR="0" lvl="0" indent="0" algn="ctr"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318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Aereonautica</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90525">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Agroalimentare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3413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ICT</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13433" name="Picture 25"/>
          <p:cNvPicPr>
            <a:picLocks noChangeAspect="1" noChangeArrowheads="1"/>
          </p:cNvPicPr>
          <p:nvPr/>
        </p:nvPicPr>
        <p:blipFill>
          <a:blip r:embed="rId4" cstate="print"/>
          <a:srcRect t="934" r="36591"/>
          <a:stretch>
            <a:fillRect/>
          </a:stretch>
        </p:blipFill>
        <p:spPr bwMode="auto">
          <a:xfrm>
            <a:off x="106363" y="4795838"/>
            <a:ext cx="1944687" cy="504825"/>
          </a:xfrm>
          <a:prstGeom prst="rect">
            <a:avLst/>
          </a:prstGeom>
          <a:noFill/>
          <a:ln w="9525" algn="ctr">
            <a:noFill/>
            <a:miter lim="800000"/>
            <a:headEnd/>
            <a:tailEnd/>
          </a:ln>
          <a:effectLst/>
        </p:spPr>
      </p:pic>
      <p:pic>
        <p:nvPicPr>
          <p:cNvPr id="913434" name="Picture 26"/>
          <p:cNvPicPr>
            <a:picLocks noChangeAspect="1" noChangeArrowheads="1"/>
          </p:cNvPicPr>
          <p:nvPr/>
        </p:nvPicPr>
        <p:blipFill>
          <a:blip r:embed="rId5" cstate="print"/>
          <a:srcRect r="34134"/>
          <a:stretch>
            <a:fillRect/>
          </a:stretch>
        </p:blipFill>
        <p:spPr bwMode="auto">
          <a:xfrm>
            <a:off x="107950" y="5661025"/>
            <a:ext cx="1943100" cy="323850"/>
          </a:xfrm>
          <a:prstGeom prst="rect">
            <a:avLst/>
          </a:prstGeom>
          <a:noFill/>
          <a:ln w="9525" algn="ctr">
            <a:noFill/>
            <a:miter lim="800000"/>
            <a:headEnd/>
            <a:tailEnd/>
          </a:ln>
          <a:effectLst/>
        </p:spPr>
      </p:pic>
      <p:pic>
        <p:nvPicPr>
          <p:cNvPr id="913435" name="Picture 27"/>
          <p:cNvPicPr>
            <a:picLocks noChangeAspect="1" noChangeArrowheads="1"/>
          </p:cNvPicPr>
          <p:nvPr/>
        </p:nvPicPr>
        <p:blipFill>
          <a:blip r:embed="rId6" cstate="print"/>
          <a:srcRect r="34134" b="6702"/>
          <a:stretch>
            <a:fillRect/>
          </a:stretch>
        </p:blipFill>
        <p:spPr bwMode="auto">
          <a:xfrm>
            <a:off x="107950" y="5300663"/>
            <a:ext cx="1943100" cy="322262"/>
          </a:xfrm>
          <a:prstGeom prst="rect">
            <a:avLst/>
          </a:prstGeom>
          <a:noFill/>
          <a:ln w="9525" algn="ctr">
            <a:noFill/>
            <a:miter lim="800000"/>
            <a:headEnd/>
            <a:tailEnd/>
          </a:ln>
          <a:effectLst/>
        </p:spPr>
      </p:pic>
      <p:graphicFrame>
        <p:nvGraphicFramePr>
          <p:cNvPr id="913436" name="Group 28"/>
          <p:cNvGraphicFramePr>
            <a:graphicFrameLocks noGrp="1"/>
          </p:cNvGraphicFramePr>
          <p:nvPr/>
        </p:nvGraphicFramePr>
        <p:xfrm>
          <a:off x="6011863" y="692150"/>
          <a:ext cx="3013075" cy="5329239"/>
        </p:xfrm>
        <a:graphic>
          <a:graphicData uri="http://schemas.openxmlformats.org/drawingml/2006/table">
            <a:tbl>
              <a:tblPr/>
              <a:tblGrid>
                <a:gridCol w="3013075"/>
              </a:tblGrid>
              <a:tr h="62388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9070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University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Province of Forlì-Cesena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Municipality of Forlì</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Municipality of Cesena</a:t>
                      </a: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906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10.600 square meters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461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540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49</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13454" name="AutoShape 46"/>
          <p:cNvSpPr>
            <a:spLocks noChangeArrowheads="1"/>
          </p:cNvSpPr>
          <p:nvPr/>
        </p:nvSpPr>
        <p:spPr bwMode="auto">
          <a:xfrm>
            <a:off x="0" y="609600"/>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3454"/>
                                        </p:tgtEl>
                                        <p:attrNameLst>
                                          <p:attrName>style.visibility</p:attrName>
                                        </p:attrNameLst>
                                      </p:cBhvr>
                                      <p:to>
                                        <p:strVal val="visible"/>
                                      </p:to>
                                    </p:set>
                                    <p:animEffect transition="in" filter="dissolve">
                                      <p:cBhvr>
                                        <p:cTn id="7" dur="500"/>
                                        <p:tgtEl>
                                          <p:spTgt spid="913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5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
          <p:cNvSpPr>
            <a:spLocks noGrp="1" noChangeArrowheads="1"/>
          </p:cNvSpPr>
          <p:nvPr>
            <p:ph type="sldNum" sz="quarter" idx="10"/>
          </p:nvPr>
        </p:nvSpPr>
        <p:spPr>
          <a:ln/>
        </p:spPr>
        <p:txBody>
          <a:bodyPr/>
          <a:lstStyle/>
          <a:p>
            <a:fld id="{C6A36D8A-983F-4FED-91A9-933C70EB90D3}" type="slidenum">
              <a:rPr lang="it-IT"/>
              <a:pPr/>
              <a:t>69</a:t>
            </a:fld>
            <a:endParaRPr lang="it-IT"/>
          </a:p>
        </p:txBody>
      </p:sp>
      <p:sp>
        <p:nvSpPr>
          <p:cNvPr id="915458" name="Rectangle 2"/>
          <p:cNvSpPr>
            <a:spLocks noGrp="1" noChangeArrowheads="1"/>
          </p:cNvSpPr>
          <p:nvPr>
            <p:ph type="title"/>
          </p:nvPr>
        </p:nvSpPr>
        <p:spPr>
          <a:noFill/>
          <a:ln/>
        </p:spPr>
        <p:txBody>
          <a:bodyPr/>
          <a:lstStyle/>
          <a:p>
            <a:r>
              <a:rPr lang="it-IT" smtClean="0"/>
              <a:t>RIMINI Technopole</a:t>
            </a:r>
          </a:p>
        </p:txBody>
      </p:sp>
      <p:pic>
        <p:nvPicPr>
          <p:cNvPr id="915459" name="Picture 3"/>
          <p:cNvPicPr>
            <a:picLocks noChangeAspect="1" noChangeArrowheads="1"/>
          </p:cNvPicPr>
          <p:nvPr/>
        </p:nvPicPr>
        <p:blipFill>
          <a:blip r:embed="rId3" cstate="print"/>
          <a:srcRect b="12578"/>
          <a:stretch>
            <a:fillRect/>
          </a:stretch>
        </p:blipFill>
        <p:spPr bwMode="auto">
          <a:xfrm>
            <a:off x="0" y="692150"/>
            <a:ext cx="6011863" cy="3048000"/>
          </a:xfrm>
          <a:prstGeom prst="rect">
            <a:avLst/>
          </a:prstGeom>
          <a:noFill/>
          <a:ln w="9525">
            <a:noFill/>
            <a:miter lim="800000"/>
            <a:headEnd/>
            <a:tailEnd/>
          </a:ln>
          <a:effectLst/>
        </p:spPr>
      </p:pic>
      <p:graphicFrame>
        <p:nvGraphicFramePr>
          <p:cNvPr id="915460" name="Group 4"/>
          <p:cNvGraphicFramePr>
            <a:graphicFrameLocks noGrp="1"/>
          </p:cNvGraphicFramePr>
          <p:nvPr/>
        </p:nvGraphicFramePr>
        <p:xfrm>
          <a:off x="2051050" y="4076700"/>
          <a:ext cx="3960813" cy="1987233"/>
        </p:xfrm>
        <a:graphic>
          <a:graphicData uri="http://schemas.openxmlformats.org/drawingml/2006/table">
            <a:tbl>
              <a:tblPr/>
              <a:tblGrid>
                <a:gridCol w="2449513"/>
                <a:gridCol w="1511300"/>
              </a:tblGrid>
              <a:tr h="76200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LABORATORY</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UNIVERSITY</a:t>
                      </a:r>
                    </a:p>
                    <a:p>
                      <a:pPr marL="0" marR="0" lvl="0" indent="0" algn="l" defTabSz="914400" rtl="0" eaLnBrk="0" fontAlgn="t"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cs typeface="Arial" pitchFamily="34" charset="0"/>
                        </a:rPr>
                        <a:t>INSTITUTION</a:t>
                      </a:r>
                      <a:endParaRPr kumimoji="0" lang="it-IT" sz="14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937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MECCANICA AVANZATA e MATERIALI</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493713">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CIRI Energia e Ambiente </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cs typeface="Arial" pitchFamily="34" charset="0"/>
                        </a:rPr>
                        <a:t>UNIBO</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pic>
        <p:nvPicPr>
          <p:cNvPr id="915478" name="Picture 22"/>
          <p:cNvPicPr>
            <a:picLocks noChangeAspect="1" noChangeArrowheads="1"/>
          </p:cNvPicPr>
          <p:nvPr/>
        </p:nvPicPr>
        <p:blipFill>
          <a:blip r:embed="rId4" cstate="print"/>
          <a:srcRect t="934" r="36591"/>
          <a:stretch>
            <a:fillRect/>
          </a:stretch>
        </p:blipFill>
        <p:spPr bwMode="auto">
          <a:xfrm>
            <a:off x="106363" y="4938713"/>
            <a:ext cx="1944687" cy="504825"/>
          </a:xfrm>
          <a:prstGeom prst="rect">
            <a:avLst/>
          </a:prstGeom>
          <a:noFill/>
          <a:ln w="9525" algn="ctr">
            <a:noFill/>
            <a:miter lim="800000"/>
            <a:headEnd/>
            <a:tailEnd/>
          </a:ln>
          <a:effectLst/>
        </p:spPr>
      </p:pic>
      <p:pic>
        <p:nvPicPr>
          <p:cNvPr id="915479" name="Picture 23"/>
          <p:cNvPicPr>
            <a:picLocks noChangeAspect="1" noChangeArrowheads="1"/>
          </p:cNvPicPr>
          <p:nvPr/>
        </p:nvPicPr>
        <p:blipFill>
          <a:blip r:embed="rId5" cstate="print"/>
          <a:srcRect t="-7121" r="36591"/>
          <a:stretch>
            <a:fillRect/>
          </a:stretch>
        </p:blipFill>
        <p:spPr bwMode="auto">
          <a:xfrm>
            <a:off x="106363" y="5470525"/>
            <a:ext cx="1944687" cy="549275"/>
          </a:xfrm>
          <a:prstGeom prst="rect">
            <a:avLst/>
          </a:prstGeom>
          <a:noFill/>
          <a:ln w="9525" algn="ctr">
            <a:noFill/>
            <a:miter lim="800000"/>
            <a:headEnd/>
            <a:tailEnd/>
          </a:ln>
          <a:effectLst/>
        </p:spPr>
      </p:pic>
      <p:sp>
        <p:nvSpPr>
          <p:cNvPr id="915480" name="AutoShape 24">
            <a:hlinkClick r:id="rId6" action="ppaction://hlinksldjump" highlightClick="1"/>
          </p:cNvPr>
          <p:cNvSpPr>
            <a:spLocks noChangeArrowheads="1"/>
          </p:cNvSpPr>
          <p:nvPr/>
        </p:nvSpPr>
        <p:spPr bwMode="auto">
          <a:xfrm>
            <a:off x="8027988" y="0"/>
            <a:ext cx="1116012" cy="549275"/>
          </a:xfrm>
          <a:prstGeom prst="actionButtonBackPrevious">
            <a:avLst/>
          </a:prstGeom>
          <a:gradFill rotWithShape="1">
            <a:gsLst>
              <a:gs pos="0">
                <a:schemeClr val="bg1"/>
              </a:gs>
              <a:gs pos="100000">
                <a:srgbClr val="DDDDDD"/>
              </a:gs>
            </a:gsLst>
            <a:lin ang="0" scaled="1"/>
          </a:gradFill>
          <a:ln w="9525">
            <a:noFill/>
            <a:miter lim="800000"/>
            <a:headEnd/>
            <a:tailEnd/>
          </a:ln>
          <a:effectLst/>
        </p:spPr>
        <p:txBody>
          <a:bodyPr vert="eaVert" wrap="none" lIns="90000" tIns="46800" rIns="90000" bIns="46800" anchor="ctr"/>
          <a:lstStyle/>
          <a:p>
            <a:endParaRPr lang="it-IT"/>
          </a:p>
        </p:txBody>
      </p:sp>
      <p:graphicFrame>
        <p:nvGraphicFramePr>
          <p:cNvPr id="915481" name="Group 25"/>
          <p:cNvGraphicFramePr>
            <a:graphicFrameLocks noGrp="1"/>
          </p:cNvGraphicFramePr>
          <p:nvPr/>
        </p:nvGraphicFramePr>
        <p:xfrm>
          <a:off x="6011863" y="692150"/>
          <a:ext cx="3013075" cy="5400676"/>
        </p:xfrm>
        <a:graphic>
          <a:graphicData uri="http://schemas.openxmlformats.org/drawingml/2006/table">
            <a:tbl>
              <a:tblPr/>
              <a:tblGrid>
                <a:gridCol w="3013075"/>
              </a:tblGrid>
              <a:tr h="615950">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SPONSORS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766888">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University of Bologna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Province of Rimini</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it-IT" sz="1600" b="0" i="0" u="none" strike="noStrike" cap="none" normalizeH="0" baseline="0" smtClean="0">
                          <a:ln>
                            <a:noFill/>
                          </a:ln>
                          <a:solidFill>
                            <a:schemeClr val="tx1"/>
                          </a:solidFill>
                          <a:effectLst/>
                          <a:latin typeface="Arial" pitchFamily="34" charset="0"/>
                          <a:cs typeface="Arial" pitchFamily="34" charset="0"/>
                        </a:rPr>
                        <a:t>Municipality of Rimini</a:t>
                      </a: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6159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SURFACE</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10763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1.400 square meters</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5397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HUMAN RESOURCES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(Man/year)</a:t>
                      </a:r>
                      <a:endParaRPr kumimoji="0" lang="it-IT" sz="1200" b="1" i="0" u="none" strike="noStrike" cap="none" normalizeH="0" baseline="0" smtClean="0">
                        <a:ln>
                          <a:noFill/>
                        </a:ln>
                        <a:solidFill>
                          <a:schemeClr val="tx1"/>
                        </a:solidFill>
                        <a:effectLst/>
                        <a:latin typeface="Arial" pitchFamily="34" charset="0"/>
                        <a:cs typeface="Arial" pitchFamily="34" charset="0"/>
                      </a:endParaRP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r h="7858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71</a:t>
                      </a:r>
                    </a:p>
                  </a:txBody>
                  <a:tcPr marL="108000" marR="7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r>
            </a:tbl>
          </a:graphicData>
        </a:graphic>
      </p:graphicFrame>
      <p:sp>
        <p:nvSpPr>
          <p:cNvPr id="915499" name="AutoShape 43"/>
          <p:cNvSpPr>
            <a:spLocks noChangeArrowheads="1"/>
          </p:cNvSpPr>
          <p:nvPr/>
        </p:nvSpPr>
        <p:spPr bwMode="auto">
          <a:xfrm>
            <a:off x="0" y="666750"/>
            <a:ext cx="647700" cy="600075"/>
          </a:xfrm>
          <a:prstGeom prst="downArrow">
            <a:avLst>
              <a:gd name="adj1" fmla="val 72815"/>
              <a:gd name="adj2" fmla="val 44565"/>
            </a:avLst>
          </a:prstGeom>
          <a:solidFill>
            <a:schemeClr val="folHlink"/>
          </a:solidFill>
          <a:ln w="9525" algn="ctr">
            <a:solidFill>
              <a:schemeClr val="tx1"/>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it-IT" b="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5499"/>
                                        </p:tgtEl>
                                        <p:attrNameLst>
                                          <p:attrName>style.visibility</p:attrName>
                                        </p:attrNameLst>
                                      </p:cBhvr>
                                      <p:to>
                                        <p:strVal val="visible"/>
                                      </p:to>
                                    </p:set>
                                    <p:animEffect transition="in" filter="dissolve">
                                      <p:cBhvr>
                                        <p:cTn id="7" dur="500"/>
                                        <p:tgtEl>
                                          <p:spTgt spid="915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R evidenziata in EU"/>
          <p:cNvPicPr>
            <a:picLocks noChangeAspect="1" noChangeArrowheads="1"/>
          </p:cNvPicPr>
          <p:nvPr/>
        </p:nvPicPr>
        <p:blipFill>
          <a:blip r:embed="rId3" cstate="email">
            <a:extLst>
              <a:ext uri="{28A0092B-C50C-407E-A947-70E740481C1C}">
                <a14:useLocalDpi xmlns:a14="http://schemas.microsoft.com/office/drawing/2010/main" xmlns="" val="0"/>
              </a:ext>
            </a:extLst>
          </a:blip>
          <a:srcRect l="11092" r="10603"/>
          <a:stretch>
            <a:fillRect/>
          </a:stretch>
        </p:blipFill>
        <p:spPr bwMode="auto">
          <a:xfrm>
            <a:off x="3851275" y="1795462"/>
            <a:ext cx="4864129" cy="4652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13"/>
          <p:cNvSpPr>
            <a:spLocks noChangeArrowheads="1"/>
          </p:cNvSpPr>
          <p:nvPr/>
        </p:nvSpPr>
        <p:spPr bwMode="auto">
          <a:xfrm>
            <a:off x="179388" y="0"/>
            <a:ext cx="8964612" cy="1143000"/>
          </a:xfrm>
          <a:prstGeom prst="rect">
            <a:avLst/>
          </a:prstGeom>
          <a:noFill/>
          <a:ln w="9525">
            <a:noFill/>
            <a:round/>
            <a:headEnd/>
            <a:tailEnd/>
          </a:ln>
        </p:spPr>
        <p:txBody>
          <a:bodyPr lIns="90000" tIns="46800" rIns="90000" bIns="46800" anchor="ctr"/>
          <a:lstStyle/>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CC0000"/>
                </a:solidFill>
                <a:cs typeface="Arial" charset="0"/>
              </a:rPr>
              <a:t>Emilia-Romagna Region</a:t>
            </a:r>
            <a:br>
              <a:rPr lang="en-US" sz="2800" b="1" dirty="0">
                <a:solidFill>
                  <a:srgbClr val="CC0000"/>
                </a:solidFill>
                <a:cs typeface="Arial" charset="0"/>
              </a:rPr>
            </a:br>
            <a:r>
              <a:rPr lang="en-US" sz="2400" b="1" dirty="0">
                <a:solidFill>
                  <a:srgbClr val="000000"/>
                </a:solidFill>
                <a:cs typeface="Arial" charset="0"/>
              </a:rPr>
              <a:t> </a:t>
            </a:r>
            <a:r>
              <a:rPr lang="en-US" sz="2400" b="1" dirty="0">
                <a:solidFill>
                  <a:srgbClr val="000000">
                    <a:lumMod val="65000"/>
                    <a:lumOff val="35000"/>
                  </a:srgbClr>
                </a:solidFill>
                <a:cs typeface="Arial" charset="0"/>
              </a:rPr>
              <a:t>Research Infrastructure</a:t>
            </a:r>
          </a:p>
        </p:txBody>
      </p:sp>
      <p:sp>
        <p:nvSpPr>
          <p:cNvPr id="8" name="CasellaDiTesto 7"/>
          <p:cNvSpPr txBox="1"/>
          <p:nvPr/>
        </p:nvSpPr>
        <p:spPr>
          <a:xfrm>
            <a:off x="393700" y="1441338"/>
            <a:ext cx="8013700" cy="3791807"/>
          </a:xfrm>
          <a:prstGeom prst="rect">
            <a:avLst/>
          </a:prstGeom>
          <a:noFill/>
        </p:spPr>
        <p:txBody>
          <a:bodyPr wrap="square">
            <a:spAutoFit/>
          </a:bodyPr>
          <a:lstStyle/>
          <a:p>
            <a:pPr indent="-355600" algn="l">
              <a:lnSpc>
                <a:spcPct val="120000"/>
              </a:lnSpc>
              <a:buClr>
                <a:srgbClr val="CF1203"/>
              </a:buClr>
              <a:buSzPct val="120000"/>
              <a:buFont typeface="Wingdings" pitchFamily="2" charset="2"/>
              <a:buChar char="§"/>
              <a:defRPr/>
            </a:pPr>
            <a:r>
              <a:rPr lang="en-US" kern="0" dirty="0">
                <a:solidFill>
                  <a:srgbClr val="000000">
                    <a:lumMod val="65000"/>
                    <a:lumOff val="35000"/>
                  </a:srgbClr>
                </a:solidFill>
                <a:cs typeface="Arial" charset="0"/>
              </a:rPr>
              <a:t>6 Universities (11 locations): </a:t>
            </a:r>
            <a:r>
              <a:rPr lang="en-US" sz="1600" b="0" kern="0" dirty="0">
                <a:solidFill>
                  <a:srgbClr val="000000">
                    <a:lumMod val="65000"/>
                    <a:lumOff val="35000"/>
                  </a:srgbClr>
                </a:solidFill>
                <a:cs typeface="Arial" charset="0"/>
              </a:rPr>
              <a:t>Bologna, Ferrara, Modena and Reggio Emilia,</a:t>
            </a:r>
          </a:p>
          <a:p>
            <a:pPr marL="0" lvl="1" indent="-355600" algn="l">
              <a:lnSpc>
                <a:spcPct val="120000"/>
              </a:lnSpc>
              <a:buClr>
                <a:srgbClr val="CF1203"/>
              </a:buClr>
              <a:buSzPct val="120000"/>
              <a:defRPr/>
            </a:pPr>
            <a:r>
              <a:rPr lang="en-US" sz="1600" b="0" kern="0" dirty="0">
                <a:solidFill>
                  <a:srgbClr val="000000">
                    <a:lumMod val="65000"/>
                    <a:lumOff val="35000"/>
                  </a:srgbClr>
                </a:solidFill>
                <a:cs typeface="Arial" charset="0"/>
              </a:rPr>
              <a:t>Parma, Piacenza, </a:t>
            </a:r>
            <a:r>
              <a:rPr lang="en-US" sz="1600" b="0" dirty="0">
                <a:solidFill>
                  <a:srgbClr val="000000">
                    <a:lumMod val="65000"/>
                    <a:lumOff val="35000"/>
                  </a:srgbClr>
                </a:solidFill>
                <a:cs typeface="Arial" charset="0"/>
              </a:rPr>
              <a:t>Over 150,000 Students</a:t>
            </a:r>
          </a:p>
          <a:p>
            <a:pPr algn="l" fontAlgn="base">
              <a:spcBef>
                <a:spcPct val="0"/>
              </a:spcBef>
              <a:spcAft>
                <a:spcPct val="0"/>
              </a:spcAft>
              <a:defRPr/>
            </a:pPr>
            <a:endParaRPr lang="it-IT" sz="1600" dirty="0">
              <a:solidFill>
                <a:srgbClr val="000000">
                  <a:lumMod val="65000"/>
                  <a:lumOff val="35000"/>
                </a:srgbClr>
              </a:solidFill>
              <a:cs typeface="Arial" charset="0"/>
            </a:endParaRPr>
          </a:p>
          <a:p>
            <a:pPr indent="-355600" algn="l">
              <a:lnSpc>
                <a:spcPct val="120000"/>
              </a:lnSpc>
              <a:buClr>
                <a:srgbClr val="CF1203"/>
              </a:buClr>
              <a:buSzPct val="120000"/>
              <a:buFont typeface="Wingdings" pitchFamily="2" charset="2"/>
              <a:buChar char="§"/>
              <a:defRPr/>
            </a:pPr>
            <a:r>
              <a:rPr lang="en-US" kern="0" dirty="0">
                <a:solidFill>
                  <a:srgbClr val="000000">
                    <a:lumMod val="65000"/>
                    <a:lumOff val="35000"/>
                  </a:srgbClr>
                </a:solidFill>
                <a:cs typeface="Arial" charset="0"/>
              </a:rPr>
              <a:t>Main Research </a:t>
            </a:r>
            <a:r>
              <a:rPr lang="en-US" kern="0" dirty="0" smtClean="0">
                <a:solidFill>
                  <a:srgbClr val="000000">
                    <a:lumMod val="65000"/>
                    <a:lumOff val="35000"/>
                  </a:srgbClr>
                </a:solidFill>
                <a:cs typeface="Arial" charset="0"/>
              </a:rPr>
              <a:t>Centers </a:t>
            </a:r>
            <a:r>
              <a:rPr lang="en-US" kern="0" dirty="0">
                <a:solidFill>
                  <a:srgbClr val="000000">
                    <a:lumMod val="65000"/>
                    <a:lumOff val="35000"/>
                  </a:srgbClr>
                </a:solidFill>
                <a:cs typeface="Arial" charset="0"/>
              </a:rPr>
              <a:t>highly </a:t>
            </a:r>
            <a:r>
              <a:rPr lang="en-US" kern="0" dirty="0" err="1">
                <a:solidFill>
                  <a:srgbClr val="000000">
                    <a:lumMod val="65000"/>
                    <a:lumOff val="35000"/>
                  </a:srgbClr>
                </a:solidFill>
                <a:cs typeface="Arial" charset="0"/>
              </a:rPr>
              <a:t>specialised</a:t>
            </a:r>
            <a:endParaRPr lang="en-US" kern="0" dirty="0">
              <a:solidFill>
                <a:srgbClr val="000000">
                  <a:lumMod val="65000"/>
                  <a:lumOff val="35000"/>
                </a:srgbClr>
              </a:solidFill>
              <a:cs typeface="Arial" charset="0"/>
            </a:endParaRPr>
          </a:p>
          <a:p>
            <a:pPr algn="just">
              <a:lnSpc>
                <a:spcPct val="120000"/>
              </a:lnSpc>
              <a:defRPr/>
            </a:pPr>
            <a:r>
              <a:rPr lang="en-US" sz="1600" kern="0" dirty="0">
                <a:solidFill>
                  <a:srgbClr val="000000">
                    <a:lumMod val="65000"/>
                    <a:lumOff val="35000"/>
                  </a:srgbClr>
                </a:solidFill>
                <a:cs typeface="Arial" charset="0"/>
              </a:rPr>
              <a:t>CNR</a:t>
            </a:r>
            <a:r>
              <a:rPr lang="en-US" sz="1600" b="0" kern="0" dirty="0">
                <a:solidFill>
                  <a:srgbClr val="000000">
                    <a:lumMod val="65000"/>
                    <a:lumOff val="35000"/>
                  </a:srgbClr>
                </a:solidFill>
                <a:cs typeface="Arial" charset="0"/>
              </a:rPr>
              <a:t> - National Research Council (16 institutions), </a:t>
            </a:r>
            <a:r>
              <a:rPr lang="en-US" sz="1600" kern="0" dirty="0">
                <a:solidFill>
                  <a:srgbClr val="000000">
                    <a:lumMod val="65000"/>
                    <a:lumOff val="35000"/>
                  </a:srgbClr>
                </a:solidFill>
                <a:cs typeface="Arial" charset="0"/>
              </a:rPr>
              <a:t>ENEA</a:t>
            </a:r>
            <a:r>
              <a:rPr lang="en-US" sz="1600" b="0" kern="0" dirty="0">
                <a:solidFill>
                  <a:srgbClr val="000000">
                    <a:lumMod val="65000"/>
                    <a:lumOff val="35000"/>
                  </a:srgbClr>
                </a:solidFill>
                <a:cs typeface="Arial" charset="0"/>
              </a:rPr>
              <a:t> - Italian National agency for new technologies, Energy and sustainable economic development (4 centers), </a:t>
            </a:r>
            <a:r>
              <a:rPr lang="en-US" sz="1600" kern="0" dirty="0">
                <a:solidFill>
                  <a:srgbClr val="000000">
                    <a:lumMod val="65000"/>
                    <a:lumOff val="35000"/>
                  </a:srgbClr>
                </a:solidFill>
                <a:cs typeface="Arial" charset="0"/>
              </a:rPr>
              <a:t>INFM</a:t>
            </a:r>
            <a:r>
              <a:rPr lang="en-US" sz="1600" b="0" kern="0" dirty="0">
                <a:solidFill>
                  <a:srgbClr val="000000">
                    <a:lumMod val="65000"/>
                    <a:lumOff val="35000"/>
                  </a:srgbClr>
                </a:solidFill>
                <a:cs typeface="Arial" charset="0"/>
              </a:rPr>
              <a:t> - </a:t>
            </a:r>
            <a:r>
              <a:rPr lang="it-IT" sz="1600" b="0" kern="0" dirty="0" smtClean="0">
                <a:solidFill>
                  <a:srgbClr val="000000">
                    <a:lumMod val="65000"/>
                    <a:lumOff val="35000"/>
                  </a:srgbClr>
                </a:solidFill>
                <a:cs typeface="Arial" charset="0"/>
              </a:rPr>
              <a:t>National </a:t>
            </a:r>
            <a:r>
              <a:rPr lang="it-IT" sz="1600" b="0" kern="0" dirty="0" err="1">
                <a:solidFill>
                  <a:srgbClr val="000000">
                    <a:lumMod val="65000"/>
                    <a:lumOff val="35000"/>
                  </a:srgbClr>
                </a:solidFill>
                <a:cs typeface="Arial" charset="0"/>
              </a:rPr>
              <a:t>Institute</a:t>
            </a:r>
            <a:r>
              <a:rPr lang="it-IT" sz="1600" b="0" kern="0" dirty="0">
                <a:solidFill>
                  <a:srgbClr val="000000">
                    <a:lumMod val="65000"/>
                    <a:lumOff val="35000"/>
                  </a:srgbClr>
                </a:solidFill>
                <a:cs typeface="Arial" charset="0"/>
              </a:rPr>
              <a:t> </a:t>
            </a:r>
            <a:r>
              <a:rPr lang="it-IT" sz="1600" b="0" kern="0" dirty="0" err="1">
                <a:solidFill>
                  <a:srgbClr val="000000">
                    <a:lumMod val="65000"/>
                    <a:lumOff val="35000"/>
                  </a:srgbClr>
                </a:solidFill>
                <a:cs typeface="Arial" charset="0"/>
              </a:rPr>
              <a:t>for</a:t>
            </a:r>
            <a:r>
              <a:rPr lang="it-IT" sz="1600" b="0" kern="0" dirty="0">
                <a:solidFill>
                  <a:srgbClr val="000000">
                    <a:lumMod val="65000"/>
                    <a:lumOff val="35000"/>
                  </a:srgbClr>
                </a:solidFill>
                <a:cs typeface="Arial" charset="0"/>
              </a:rPr>
              <a:t> Material </a:t>
            </a:r>
            <a:r>
              <a:rPr lang="it-IT" sz="1600" b="0" kern="0" dirty="0" err="1">
                <a:solidFill>
                  <a:srgbClr val="000000">
                    <a:lumMod val="65000"/>
                    <a:lumOff val="35000"/>
                  </a:srgbClr>
                </a:solidFill>
                <a:cs typeface="Arial" charset="0"/>
              </a:rPr>
              <a:t>Physics</a:t>
            </a:r>
            <a:r>
              <a:rPr lang="it-IT" sz="1600" b="0" kern="0" dirty="0">
                <a:solidFill>
                  <a:srgbClr val="000000">
                    <a:lumMod val="65000"/>
                    <a:lumOff val="35000"/>
                  </a:srgbClr>
                </a:solidFill>
                <a:cs typeface="Arial" charset="0"/>
              </a:rPr>
              <a:t> </a:t>
            </a:r>
            <a:r>
              <a:rPr lang="en-US" sz="1600" b="0" kern="0" dirty="0">
                <a:solidFill>
                  <a:srgbClr val="000000">
                    <a:lumMod val="65000"/>
                    <a:lumOff val="35000"/>
                  </a:srgbClr>
                </a:solidFill>
                <a:cs typeface="Arial" charset="0"/>
              </a:rPr>
              <a:t>, </a:t>
            </a:r>
            <a:r>
              <a:rPr lang="en-US" sz="1600" kern="0" dirty="0">
                <a:solidFill>
                  <a:srgbClr val="000000">
                    <a:lumMod val="65000"/>
                    <a:lumOff val="35000"/>
                  </a:srgbClr>
                </a:solidFill>
                <a:cs typeface="Arial" charset="0"/>
              </a:rPr>
              <a:t>IASF</a:t>
            </a:r>
            <a:r>
              <a:rPr lang="en-US" sz="1600" b="0" kern="0" dirty="0">
                <a:solidFill>
                  <a:srgbClr val="000000">
                    <a:lumMod val="65000"/>
                    <a:lumOff val="35000"/>
                  </a:srgbClr>
                </a:solidFill>
                <a:cs typeface="Arial" charset="0"/>
              </a:rPr>
              <a:t> – Italian national institute for astrophysics, </a:t>
            </a:r>
            <a:r>
              <a:rPr lang="en-US" sz="1600" kern="0" dirty="0">
                <a:solidFill>
                  <a:srgbClr val="000000">
                    <a:lumMod val="65000"/>
                    <a:lumOff val="35000"/>
                  </a:srgbClr>
                </a:solidFill>
                <a:cs typeface="Arial" charset="0"/>
              </a:rPr>
              <a:t>INGV</a:t>
            </a:r>
            <a:r>
              <a:rPr lang="en-US" sz="1600" b="0" kern="0" dirty="0">
                <a:solidFill>
                  <a:srgbClr val="000000">
                    <a:lumMod val="65000"/>
                    <a:lumOff val="35000"/>
                  </a:srgbClr>
                </a:solidFill>
                <a:cs typeface="Arial" charset="0"/>
              </a:rPr>
              <a:t> – National Institute of Geophysics and </a:t>
            </a:r>
            <a:r>
              <a:rPr lang="en-US" sz="1600" b="0" kern="0" dirty="0" err="1">
                <a:solidFill>
                  <a:srgbClr val="000000">
                    <a:lumMod val="65000"/>
                    <a:lumOff val="35000"/>
                  </a:srgbClr>
                </a:solidFill>
                <a:cs typeface="Arial" charset="0"/>
              </a:rPr>
              <a:t>Volcanology</a:t>
            </a:r>
            <a:r>
              <a:rPr lang="en-US" sz="1600" b="0" kern="0" dirty="0">
                <a:solidFill>
                  <a:srgbClr val="000000">
                    <a:lumMod val="65000"/>
                    <a:lumOff val="35000"/>
                  </a:srgbClr>
                </a:solidFill>
                <a:cs typeface="Arial" charset="0"/>
              </a:rPr>
              <a:t>, </a:t>
            </a:r>
            <a:r>
              <a:rPr lang="en-US" sz="1600" kern="0" dirty="0">
                <a:solidFill>
                  <a:srgbClr val="000000">
                    <a:lumMod val="65000"/>
                    <a:lumOff val="35000"/>
                  </a:srgbClr>
                </a:solidFill>
                <a:cs typeface="Arial" charset="0"/>
              </a:rPr>
              <a:t>CINECA</a:t>
            </a:r>
            <a:r>
              <a:rPr lang="en-US" sz="1600" b="0" kern="0" dirty="0">
                <a:solidFill>
                  <a:srgbClr val="000000">
                    <a:lumMod val="65000"/>
                    <a:lumOff val="35000"/>
                  </a:srgbClr>
                </a:solidFill>
                <a:cs typeface="Arial" charset="0"/>
              </a:rPr>
              <a:t> - the largest Italian computing centre, </a:t>
            </a:r>
            <a:r>
              <a:rPr lang="en-US" sz="1600" kern="0" dirty="0">
                <a:solidFill>
                  <a:srgbClr val="000000">
                    <a:lumMod val="65000"/>
                    <a:lumOff val="35000"/>
                  </a:srgbClr>
                </a:solidFill>
                <a:cs typeface="Arial" charset="0"/>
              </a:rPr>
              <a:t>IOR</a:t>
            </a:r>
            <a:r>
              <a:rPr lang="en-US" sz="1600" b="0" kern="0" dirty="0">
                <a:solidFill>
                  <a:srgbClr val="000000">
                    <a:lumMod val="65000"/>
                    <a:lumOff val="35000"/>
                  </a:srgbClr>
                </a:solidFill>
                <a:cs typeface="Arial" charset="0"/>
              </a:rPr>
              <a:t> – Orthopedic Institute Rizzoli, </a:t>
            </a:r>
            <a:r>
              <a:rPr lang="en-GB" sz="1600" dirty="0">
                <a:solidFill>
                  <a:srgbClr val="000000">
                    <a:lumMod val="65000"/>
                    <a:lumOff val="35000"/>
                  </a:srgbClr>
                </a:solidFill>
                <a:cs typeface="Arial" charset="0"/>
              </a:rPr>
              <a:t>CNIT</a:t>
            </a:r>
            <a:r>
              <a:rPr lang="en-GB" sz="1600" b="0" dirty="0">
                <a:solidFill>
                  <a:srgbClr val="000000">
                    <a:lumMod val="65000"/>
                    <a:lumOff val="35000"/>
                  </a:srgbClr>
                </a:solidFill>
                <a:cs typeface="Arial" charset="0"/>
              </a:rPr>
              <a:t> - the National Inter-University Consortium for Telecommunications, </a:t>
            </a:r>
            <a:r>
              <a:rPr lang="it-IT" sz="1600" dirty="0">
                <a:solidFill>
                  <a:srgbClr val="000000">
                    <a:lumMod val="65000"/>
                    <a:lumOff val="35000"/>
                  </a:srgbClr>
                </a:solidFill>
                <a:cs typeface="Arial" charset="0"/>
              </a:rPr>
              <a:t>SSICA</a:t>
            </a:r>
            <a:r>
              <a:rPr lang="it-IT" sz="1600" b="0" dirty="0">
                <a:solidFill>
                  <a:srgbClr val="000000">
                    <a:lumMod val="65000"/>
                    <a:lumOff val="35000"/>
                  </a:srgbClr>
                </a:solidFill>
                <a:cs typeface="Arial" charset="0"/>
              </a:rPr>
              <a:t> </a:t>
            </a:r>
            <a:r>
              <a:rPr lang="en-GB" sz="1600" b="0" dirty="0">
                <a:solidFill>
                  <a:srgbClr val="000000">
                    <a:lumMod val="65000"/>
                    <a:lumOff val="35000"/>
                  </a:srgbClr>
                </a:solidFill>
                <a:cs typeface="Arial" charset="0"/>
              </a:rPr>
              <a:t>– </a:t>
            </a:r>
            <a:r>
              <a:rPr lang="it-IT" sz="1600" b="0" dirty="0" err="1">
                <a:solidFill>
                  <a:srgbClr val="000000">
                    <a:lumMod val="65000"/>
                    <a:lumOff val="35000"/>
                  </a:srgbClr>
                </a:solidFill>
                <a:cs typeface="Arial" charset="0"/>
              </a:rPr>
              <a:t>Preserves</a:t>
            </a:r>
            <a:r>
              <a:rPr lang="it-IT" sz="1600" b="0" dirty="0">
                <a:solidFill>
                  <a:srgbClr val="000000">
                    <a:lumMod val="65000"/>
                    <a:lumOff val="35000"/>
                  </a:srgbClr>
                </a:solidFill>
                <a:cs typeface="Arial" charset="0"/>
              </a:rPr>
              <a:t>’  </a:t>
            </a:r>
            <a:r>
              <a:rPr lang="it-IT" sz="1600" b="0" dirty="0" err="1">
                <a:solidFill>
                  <a:srgbClr val="000000">
                    <a:lumMod val="65000"/>
                    <a:lumOff val="35000"/>
                  </a:srgbClr>
                </a:solidFill>
                <a:cs typeface="Arial" charset="0"/>
              </a:rPr>
              <a:t>Experimental</a:t>
            </a:r>
            <a:r>
              <a:rPr lang="it-IT" sz="1600" b="0" dirty="0">
                <a:solidFill>
                  <a:srgbClr val="000000">
                    <a:lumMod val="65000"/>
                    <a:lumOff val="35000"/>
                  </a:srgbClr>
                </a:solidFill>
                <a:cs typeface="Arial" charset="0"/>
              </a:rPr>
              <a:t> </a:t>
            </a:r>
            <a:r>
              <a:rPr lang="it-IT" sz="1600" b="0" dirty="0" err="1">
                <a:solidFill>
                  <a:srgbClr val="000000">
                    <a:lumMod val="65000"/>
                    <a:lumOff val="35000"/>
                  </a:srgbClr>
                </a:solidFill>
                <a:cs typeface="Arial" charset="0"/>
              </a:rPr>
              <a:t>Centre</a:t>
            </a:r>
            <a:r>
              <a:rPr lang="it-IT" sz="1600" b="0" dirty="0">
                <a:solidFill>
                  <a:srgbClr val="000000">
                    <a:lumMod val="65000"/>
                    <a:lumOff val="35000"/>
                  </a:srgbClr>
                </a:solidFill>
                <a:cs typeface="Arial" charset="0"/>
              </a:rPr>
              <a:t> in Parma, </a:t>
            </a:r>
            <a:r>
              <a:rPr lang="it-IT" sz="1600" dirty="0">
                <a:solidFill>
                  <a:srgbClr val="000000">
                    <a:lumMod val="65000"/>
                    <a:lumOff val="35000"/>
                  </a:srgbClr>
                </a:solidFill>
                <a:cs typeface="Arial" charset="0"/>
              </a:rPr>
              <a:t>CMR</a:t>
            </a:r>
            <a:r>
              <a:rPr lang="it-IT" sz="1600" b="0" dirty="0">
                <a:solidFill>
                  <a:srgbClr val="000000">
                    <a:lumMod val="65000"/>
                    <a:lumOff val="35000"/>
                  </a:srgbClr>
                </a:solidFill>
                <a:cs typeface="Arial" charset="0"/>
              </a:rPr>
              <a:t> - </a:t>
            </a:r>
            <a:r>
              <a:rPr lang="it-IT" sz="1600" b="0" dirty="0" err="1">
                <a:solidFill>
                  <a:srgbClr val="000000">
                    <a:lumMod val="65000"/>
                    <a:lumOff val="35000"/>
                  </a:srgbClr>
                </a:solidFill>
                <a:cs typeface="Arial" charset="0"/>
              </a:rPr>
              <a:t>Regenerative</a:t>
            </a:r>
            <a:r>
              <a:rPr lang="it-IT" sz="1600" b="0" dirty="0">
                <a:solidFill>
                  <a:srgbClr val="000000">
                    <a:lumMod val="65000"/>
                    <a:lumOff val="35000"/>
                  </a:srgbClr>
                </a:solidFill>
                <a:cs typeface="Arial" charset="0"/>
              </a:rPr>
              <a:t> Medicine Center “Stefano Ferrari”.</a:t>
            </a:r>
          </a:p>
          <a:p>
            <a:pPr algn="just">
              <a:lnSpc>
                <a:spcPct val="120000"/>
              </a:lnSpc>
              <a:defRPr/>
            </a:pPr>
            <a:endParaRPr lang="en-US" sz="800" kern="0" dirty="0">
              <a:solidFill>
                <a:srgbClr val="000000">
                  <a:lumMod val="65000"/>
                  <a:lumOff val="35000"/>
                </a:srgbClr>
              </a:solidFill>
              <a:cs typeface="Arial" charset="0"/>
            </a:endParaRPr>
          </a:p>
          <a:p>
            <a:pPr>
              <a:defRPr/>
            </a:pPr>
            <a:endParaRPr lang="it-IT" kern="0" dirty="0">
              <a:solidFill>
                <a:srgbClr val="000000">
                  <a:lumMod val="65000"/>
                  <a:lumOff val="35000"/>
                </a:srgbClr>
              </a:solidFill>
              <a:cs typeface="Arial" charset="0"/>
            </a:endParaRPr>
          </a:p>
        </p:txBody>
      </p:sp>
      <p:pic>
        <p:nvPicPr>
          <p:cNvPr id="11" name="Picture 8"/>
          <p:cNvPicPr>
            <a:picLocks noChangeAspect="1" noChangeArrowheads="1"/>
          </p:cNvPicPr>
          <p:nvPr/>
        </p:nvPicPr>
        <p:blipFill>
          <a:blip r:embed="rId4" cstate="email"/>
          <a:srcRect/>
          <a:stretch>
            <a:fillRect/>
          </a:stretch>
        </p:blipFill>
        <p:spPr bwMode="auto">
          <a:xfrm>
            <a:off x="7297649" y="4811698"/>
            <a:ext cx="1601907" cy="142875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251520" y="1141151"/>
            <a:ext cx="8496944" cy="4824536"/>
          </a:xfrm>
          <a:prstGeom prst="roundRect">
            <a:avLst/>
          </a:prstGeom>
          <a:gradFill>
            <a:gsLst>
              <a:gs pos="0">
                <a:schemeClr val="accent3">
                  <a:shade val="51000"/>
                  <a:satMod val="130000"/>
                  <a:alpha val="16000"/>
                </a:schemeClr>
              </a:gs>
              <a:gs pos="80000">
                <a:schemeClr val="accent3">
                  <a:shade val="93000"/>
                  <a:satMod val="130000"/>
                </a:schemeClr>
              </a:gs>
              <a:gs pos="100000">
                <a:schemeClr val="accent3">
                  <a:shade val="94000"/>
                  <a:satMod val="135000"/>
                </a:schemeClr>
              </a:gs>
            </a:gsLst>
          </a:gradFill>
          <a:ln>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rtlCol="0" anchor="b" anchorCtr="0"/>
          <a:lstStyle/>
          <a:p>
            <a:pPr algn="ctr"/>
            <a:r>
              <a:rPr lang="it-IT" sz="2800" b="1" dirty="0" smtClean="0">
                <a:solidFill>
                  <a:schemeClr val="bg1">
                    <a:lumMod val="65000"/>
                  </a:schemeClr>
                </a:solidFill>
                <a:effectLst>
                  <a:outerShdw blurRad="38100" dist="38100" dir="2700000" algn="tl">
                    <a:srgbClr val="000000">
                      <a:alpha val="43137"/>
                    </a:srgbClr>
                  </a:outerShdw>
                </a:effectLst>
              </a:rPr>
              <a:t>Comunicazione ed Eventi</a:t>
            </a:r>
            <a:endParaRPr lang="it-IT" sz="2800" b="1" dirty="0">
              <a:solidFill>
                <a:schemeClr val="bg1">
                  <a:lumMod val="65000"/>
                </a:schemeClr>
              </a:solidFill>
              <a:effectLst>
                <a:outerShdw blurRad="38100" dist="38100" dir="2700000" algn="tl">
                  <a:srgbClr val="000000">
                    <a:alpha val="43137"/>
                  </a:srgbClr>
                </a:outerShdw>
              </a:effectLst>
            </a:endParaRPr>
          </a:p>
        </p:txBody>
      </p:sp>
      <p:sp>
        <p:nvSpPr>
          <p:cNvPr id="13344" name="Rectangle 3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ATTIVITA’</a:t>
            </a:r>
          </a:p>
        </p:txBody>
      </p:sp>
      <p:sp>
        <p:nvSpPr>
          <p:cNvPr id="12" name="Segnaposto numero diapositiva 11"/>
          <p:cNvSpPr>
            <a:spLocks noGrp="1"/>
          </p:cNvSpPr>
          <p:nvPr>
            <p:ph type="sldNum" sz="quarter" idx="4294967295"/>
          </p:nvPr>
        </p:nvSpPr>
        <p:spPr>
          <a:xfrm>
            <a:off x="4355976" y="6232487"/>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70</a:t>
            </a:fld>
            <a:endParaRPr lang="it-IT" dirty="0">
              <a:solidFill>
                <a:srgbClr val="CC0000"/>
              </a:solidFill>
            </a:endParaRPr>
          </a:p>
        </p:txBody>
      </p:sp>
      <p:sp>
        <p:nvSpPr>
          <p:cNvPr id="5" name="Rettangolo arrotondato 4"/>
          <p:cNvSpPr/>
          <p:nvPr/>
        </p:nvSpPr>
        <p:spPr>
          <a:xfrm>
            <a:off x="827584" y="1716487"/>
            <a:ext cx="7344816" cy="11521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Coordinamento e Sviluppo </a:t>
            </a:r>
          </a:p>
          <a:p>
            <a:pPr algn="ctr"/>
            <a:r>
              <a:rPr lang="it-IT" sz="2000" b="1" dirty="0" smtClean="0">
                <a:effectLst>
                  <a:outerShdw blurRad="38100" dist="38100" dir="2700000" algn="tl">
                    <a:srgbClr val="000000">
                      <a:alpha val="43137"/>
                    </a:srgbClr>
                  </a:outerShdw>
                </a:effectLst>
              </a:rPr>
              <a:t>Rete Alta Tecnologia dell’Emilia-Romagna</a:t>
            </a:r>
            <a:endParaRPr lang="it-IT" sz="2000" b="1" dirty="0">
              <a:effectLst>
                <a:outerShdw blurRad="38100" dist="38100" dir="2700000" algn="tl">
                  <a:srgbClr val="000000">
                    <a:alpha val="43137"/>
                  </a:srgbClr>
                </a:outerShdw>
              </a:effectLst>
            </a:endParaRPr>
          </a:p>
        </p:txBody>
      </p:sp>
      <p:sp>
        <p:nvSpPr>
          <p:cNvPr id="8" name="Rettangolo arrotondato 7"/>
          <p:cNvSpPr/>
          <p:nvPr/>
        </p:nvSpPr>
        <p:spPr>
          <a:xfrm>
            <a:off x="827584"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Programma Imprese</a:t>
            </a:r>
            <a:endParaRPr lang="it-IT" b="1" dirty="0">
              <a:solidFill>
                <a:srgbClr val="C00000"/>
              </a:solidFill>
            </a:endParaRPr>
          </a:p>
        </p:txBody>
      </p:sp>
      <p:sp>
        <p:nvSpPr>
          <p:cNvPr id="10" name="Rettangolo arrotondato 9"/>
          <p:cNvSpPr/>
          <p:nvPr/>
        </p:nvSpPr>
        <p:spPr>
          <a:xfrm>
            <a:off x="6012160"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Capitale Umano</a:t>
            </a:r>
          </a:p>
        </p:txBody>
      </p:sp>
      <p:sp>
        <p:nvSpPr>
          <p:cNvPr id="11" name="Rettangolo arrotondato 10"/>
          <p:cNvSpPr/>
          <p:nvPr/>
        </p:nvSpPr>
        <p:spPr>
          <a:xfrm>
            <a:off x="3419872"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Programma Europa e Internazionale</a:t>
            </a:r>
          </a:p>
        </p:txBody>
      </p:sp>
      <p:pic>
        <p:nvPicPr>
          <p:cNvPr id="952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6748" y="2004519"/>
            <a:ext cx="679627" cy="360040"/>
          </a:xfrm>
          <a:prstGeom prst="rect">
            <a:avLst/>
          </a:prstGeom>
          <a:noFill/>
          <a:ln w="9525">
            <a:noFill/>
            <a:miter lim="800000"/>
            <a:headEnd/>
            <a:tailEnd/>
          </a:ln>
          <a:effectLst/>
        </p:spPr>
      </p:pic>
      <p:sp>
        <p:nvSpPr>
          <p:cNvPr id="31" name="Freccia curva 30"/>
          <p:cNvSpPr/>
          <p:nvPr/>
        </p:nvSpPr>
        <p:spPr>
          <a:xfrm>
            <a:off x="323528" y="1068415"/>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
        <p:nvSpPr>
          <p:cNvPr id="38" name="Freccia curva 37"/>
          <p:cNvSpPr/>
          <p:nvPr/>
        </p:nvSpPr>
        <p:spPr>
          <a:xfrm rot="10800000">
            <a:off x="4499992" y="2580583"/>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1000"/>
                                        <p:tgtEl>
                                          <p:spTgt spid="38"/>
                                        </p:tgtEl>
                                      </p:cBhvr>
                                    </p:animEffect>
                                  </p:childTnLst>
                                </p:cTn>
                              </p:par>
                            </p:childTnLst>
                          </p:cTn>
                        </p:par>
                        <p:par>
                          <p:cTn id="12" fill="hold">
                            <p:stCondLst>
                              <p:cond delay="2000"/>
                            </p:stCondLst>
                            <p:childTnLst>
                              <p:par>
                                <p:cTn id="13" presetID="18" presetClass="entr" presetSubtype="3" fill="hold" grpId="1"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upRight)">
                                      <p:cBhvr>
                                        <p:cTn id="15" dur="1000"/>
                                        <p:tgtEl>
                                          <p:spTgt spid="31"/>
                                        </p:tgtEl>
                                      </p:cBhvr>
                                    </p:animEffect>
                                  </p:childTnLst>
                                </p:cTn>
                              </p:par>
                            </p:childTnLst>
                          </p:cTn>
                        </p:par>
                        <p:par>
                          <p:cTn id="16" fill="hold">
                            <p:stCondLst>
                              <p:cond delay="3000"/>
                            </p:stCondLst>
                            <p:childTnLst>
                              <p:par>
                                <p:cTn id="17" presetID="18" presetClass="entr" presetSubtype="12" fill="hold" grpId="1"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8" grpId="0" animBg="1"/>
      <p:bldP spid="3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251520" y="1141151"/>
            <a:ext cx="8496944" cy="4824536"/>
          </a:xfrm>
          <a:prstGeom prst="roundRect">
            <a:avLst/>
          </a:prstGeom>
          <a:gradFill>
            <a:gsLst>
              <a:gs pos="0">
                <a:schemeClr val="accent3">
                  <a:shade val="51000"/>
                  <a:satMod val="130000"/>
                  <a:alpha val="16000"/>
                </a:schemeClr>
              </a:gs>
              <a:gs pos="80000">
                <a:schemeClr val="accent3">
                  <a:shade val="93000"/>
                  <a:satMod val="130000"/>
                </a:schemeClr>
              </a:gs>
              <a:gs pos="100000">
                <a:schemeClr val="accent3">
                  <a:shade val="94000"/>
                  <a:satMod val="135000"/>
                </a:schemeClr>
              </a:gs>
            </a:gsLst>
          </a:gradFill>
          <a:ln>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rtlCol="0" anchor="b" anchorCtr="0"/>
          <a:lstStyle/>
          <a:p>
            <a:pPr algn="ctr"/>
            <a:r>
              <a:rPr lang="it-IT" sz="2800" b="1" dirty="0" smtClean="0">
                <a:solidFill>
                  <a:schemeClr val="bg1">
                    <a:lumMod val="65000"/>
                  </a:schemeClr>
                </a:solidFill>
                <a:effectLst>
                  <a:outerShdw blurRad="38100" dist="38100" dir="2700000" algn="tl">
                    <a:srgbClr val="000000">
                      <a:alpha val="43137"/>
                    </a:srgbClr>
                  </a:outerShdw>
                </a:effectLst>
              </a:rPr>
              <a:t>Comunicazione ed Eventi</a:t>
            </a:r>
            <a:endParaRPr lang="it-IT" sz="2800" b="1" dirty="0">
              <a:solidFill>
                <a:schemeClr val="bg1">
                  <a:lumMod val="65000"/>
                </a:schemeClr>
              </a:solidFill>
              <a:effectLst>
                <a:outerShdw blurRad="38100" dist="38100" dir="2700000" algn="tl">
                  <a:srgbClr val="000000">
                    <a:alpha val="43137"/>
                  </a:srgbClr>
                </a:outerShdw>
              </a:effectLst>
            </a:endParaRPr>
          </a:p>
        </p:txBody>
      </p:sp>
      <p:sp>
        <p:nvSpPr>
          <p:cNvPr id="13344" name="Rectangle 3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ATTIVITA’</a:t>
            </a:r>
          </a:p>
        </p:txBody>
      </p:sp>
      <p:sp>
        <p:nvSpPr>
          <p:cNvPr id="12" name="Segnaposto numero diapositiva 11"/>
          <p:cNvSpPr>
            <a:spLocks noGrp="1"/>
          </p:cNvSpPr>
          <p:nvPr>
            <p:ph type="sldNum" sz="quarter" idx="4294967295"/>
          </p:nvPr>
        </p:nvSpPr>
        <p:spPr>
          <a:xfrm>
            <a:off x="4355976" y="6232487"/>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71</a:t>
            </a:fld>
            <a:endParaRPr lang="it-IT" dirty="0">
              <a:solidFill>
                <a:srgbClr val="CC0000"/>
              </a:solidFill>
            </a:endParaRPr>
          </a:p>
        </p:txBody>
      </p:sp>
      <p:sp>
        <p:nvSpPr>
          <p:cNvPr id="5" name="Rettangolo arrotondato 4"/>
          <p:cNvSpPr/>
          <p:nvPr/>
        </p:nvSpPr>
        <p:spPr>
          <a:xfrm>
            <a:off x="827584" y="1716487"/>
            <a:ext cx="734481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Coordinamento e Sviluppo </a:t>
            </a:r>
          </a:p>
          <a:p>
            <a:pPr algn="ctr"/>
            <a:r>
              <a:rPr lang="it-IT" sz="2000" b="1" dirty="0" smtClean="0">
                <a:effectLst>
                  <a:outerShdw blurRad="38100" dist="38100" dir="2700000" algn="tl">
                    <a:srgbClr val="000000">
                      <a:alpha val="43137"/>
                    </a:srgbClr>
                  </a:outerShdw>
                </a:effectLst>
              </a:rPr>
              <a:t>Rete Alta Tecnologia dell’Emilia-Romagna</a:t>
            </a:r>
            <a:endParaRPr lang="it-IT" sz="2000" b="1" dirty="0">
              <a:effectLst>
                <a:outerShdw blurRad="38100" dist="38100" dir="2700000" algn="tl">
                  <a:srgbClr val="000000">
                    <a:alpha val="43137"/>
                  </a:srgbClr>
                </a:outerShdw>
              </a:effectLst>
            </a:endParaRPr>
          </a:p>
        </p:txBody>
      </p:sp>
      <p:sp>
        <p:nvSpPr>
          <p:cNvPr id="8" name="Rettangolo arrotondato 7"/>
          <p:cNvSpPr/>
          <p:nvPr/>
        </p:nvSpPr>
        <p:spPr>
          <a:xfrm>
            <a:off x="827584"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rgbClr val="C00000"/>
                </a:solidFill>
              </a:rPr>
              <a:t>Programma Imprese</a:t>
            </a:r>
            <a:endParaRPr lang="it-IT" b="1" dirty="0">
              <a:solidFill>
                <a:srgbClr val="C00000"/>
              </a:solidFill>
            </a:endParaRPr>
          </a:p>
        </p:txBody>
      </p:sp>
      <p:sp>
        <p:nvSpPr>
          <p:cNvPr id="10" name="Rettangolo arrotondato 9"/>
          <p:cNvSpPr/>
          <p:nvPr/>
        </p:nvSpPr>
        <p:spPr>
          <a:xfrm>
            <a:off x="6012160"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bg2">
                    <a:lumMod val="60000"/>
                    <a:lumOff val="40000"/>
                  </a:schemeClr>
                </a:solidFill>
              </a:rPr>
              <a:t>Capitale Umano</a:t>
            </a:r>
          </a:p>
        </p:txBody>
      </p:sp>
      <p:sp>
        <p:nvSpPr>
          <p:cNvPr id="11" name="Rettangolo arrotondato 10"/>
          <p:cNvSpPr/>
          <p:nvPr/>
        </p:nvSpPr>
        <p:spPr>
          <a:xfrm>
            <a:off x="3419872"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bg2">
                    <a:lumMod val="60000"/>
                    <a:lumOff val="40000"/>
                  </a:schemeClr>
                </a:solidFill>
              </a:rPr>
              <a:t>Programma Europa e Internazionale</a:t>
            </a:r>
          </a:p>
        </p:txBody>
      </p:sp>
      <p:pic>
        <p:nvPicPr>
          <p:cNvPr id="952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6748" y="2004519"/>
            <a:ext cx="679627" cy="360040"/>
          </a:xfrm>
          <a:prstGeom prst="rect">
            <a:avLst/>
          </a:prstGeom>
          <a:noFill/>
          <a:ln w="9525">
            <a:noFill/>
            <a:miter lim="800000"/>
            <a:headEnd/>
            <a:tailEnd/>
          </a:ln>
          <a:effectLst/>
        </p:spPr>
      </p:pic>
      <p:sp>
        <p:nvSpPr>
          <p:cNvPr id="31" name="Freccia curva 30"/>
          <p:cNvSpPr/>
          <p:nvPr/>
        </p:nvSpPr>
        <p:spPr>
          <a:xfrm>
            <a:off x="323528" y="1068415"/>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
        <p:nvSpPr>
          <p:cNvPr id="38" name="Freccia curva 37"/>
          <p:cNvSpPr/>
          <p:nvPr/>
        </p:nvSpPr>
        <p:spPr>
          <a:xfrm rot="10800000">
            <a:off x="4499992" y="2580583"/>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1000"/>
                                        <p:tgtEl>
                                          <p:spTgt spid="38"/>
                                        </p:tgtEl>
                                      </p:cBhvr>
                                    </p:animEffect>
                                  </p:childTnLst>
                                </p:cTn>
                              </p:par>
                            </p:childTnLst>
                          </p:cTn>
                        </p:par>
                        <p:par>
                          <p:cTn id="12" fill="hold">
                            <p:stCondLst>
                              <p:cond delay="2000"/>
                            </p:stCondLst>
                            <p:childTnLst>
                              <p:par>
                                <p:cTn id="13" presetID="18" presetClass="entr" presetSubtype="3" fill="hold" grpId="1"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upRight)">
                                      <p:cBhvr>
                                        <p:cTn id="15" dur="1000"/>
                                        <p:tgtEl>
                                          <p:spTgt spid="31"/>
                                        </p:tgtEl>
                                      </p:cBhvr>
                                    </p:animEffect>
                                  </p:childTnLst>
                                </p:cTn>
                              </p:par>
                            </p:childTnLst>
                          </p:cTn>
                        </p:par>
                        <p:par>
                          <p:cTn id="16" fill="hold">
                            <p:stCondLst>
                              <p:cond delay="3000"/>
                            </p:stCondLst>
                            <p:childTnLst>
                              <p:par>
                                <p:cTn id="17" presetID="18" presetClass="entr" presetSubtype="12" fill="hold" grpId="1"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8" grpId="0" animBg="1"/>
      <p:bldP spid="38"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IL PROGRAMMA IMPRESE</a:t>
            </a:r>
          </a:p>
        </p:txBody>
      </p:sp>
      <p:sp>
        <p:nvSpPr>
          <p:cNvPr id="5" name="Segnaposto contenuto 4"/>
          <p:cNvSpPr>
            <a:spLocks noGrp="1"/>
          </p:cNvSpPr>
          <p:nvPr>
            <p:ph idx="1"/>
          </p:nvPr>
        </p:nvSpPr>
        <p:spPr>
          <a:xfrm>
            <a:off x="685800" y="971551"/>
            <a:ext cx="7391400" cy="4540250"/>
          </a:xfrm>
        </p:spPr>
        <p:txBody>
          <a:bodyPr/>
          <a:lstStyle/>
          <a:p>
            <a:pPr marL="0" indent="0" algn="just">
              <a:buNone/>
            </a:pPr>
            <a:r>
              <a:rPr lang="it-IT" sz="2000" dirty="0" smtClean="0">
                <a:solidFill>
                  <a:schemeClr val="tx1"/>
                </a:solidFill>
                <a:latin typeface="+mn-lt"/>
                <a:ea typeface="+mn-ea"/>
                <a:cs typeface="+mn-cs"/>
              </a:rPr>
              <a:t>Il </a:t>
            </a:r>
            <a:r>
              <a:rPr lang="it-IT" sz="2000" dirty="0" smtClean="0"/>
              <a:t>PROGRAMMA IMPRESE </a:t>
            </a:r>
            <a:r>
              <a:rPr lang="it-IT" sz="2000" dirty="0" smtClean="0">
                <a:solidFill>
                  <a:schemeClr val="tx1"/>
                </a:solidFill>
                <a:latin typeface="+mn-lt"/>
                <a:ea typeface="+mn-ea"/>
                <a:cs typeface="+mn-cs"/>
              </a:rPr>
              <a:t>offre un insieme strutturato e integrato di servizi dedicati alle imprese del territorio regionale, finalizzati a:</a:t>
            </a:r>
          </a:p>
          <a:p>
            <a:pPr marL="361950" indent="-361950" algn="just">
              <a:buFont typeface="Wingdings" pitchFamily="2" charset="2"/>
              <a:buChar char="§"/>
            </a:pPr>
            <a:r>
              <a:rPr lang="it-IT" sz="2000" b="1" dirty="0" smtClean="0"/>
              <a:t>p</a:t>
            </a:r>
            <a:r>
              <a:rPr lang="it-IT" sz="2000" b="1" dirty="0" smtClean="0">
                <a:solidFill>
                  <a:schemeClr val="tx1"/>
                </a:solidFill>
                <a:latin typeface="+mn-lt"/>
                <a:ea typeface="+mn-ea"/>
                <a:cs typeface="+mn-cs"/>
              </a:rPr>
              <a:t>romuovere</a:t>
            </a:r>
            <a:r>
              <a:rPr lang="it-IT" sz="2000" dirty="0" smtClean="0">
                <a:solidFill>
                  <a:schemeClr val="tx1"/>
                </a:solidFill>
                <a:latin typeface="+mn-lt"/>
                <a:ea typeface="+mn-ea"/>
                <a:cs typeface="+mn-cs"/>
              </a:rPr>
              <a:t> la collaborazione </a:t>
            </a:r>
            <a:r>
              <a:rPr lang="it-IT" sz="2000" dirty="0" smtClean="0"/>
              <a:t>r</a:t>
            </a:r>
            <a:r>
              <a:rPr lang="it-IT" sz="2000" dirty="0" smtClean="0">
                <a:solidFill>
                  <a:schemeClr val="tx1"/>
                </a:solidFill>
                <a:latin typeface="+mn-lt"/>
                <a:ea typeface="+mn-ea"/>
                <a:cs typeface="+mn-cs"/>
              </a:rPr>
              <a:t>icerca-impresa, in particolare attraverso il coinvolgimento dei Laboratori della Rete Alta Tecnologia dell’Emilia-Romagna e l’attivazione di collaborazioni a livello regionale, nazionale e internazionale</a:t>
            </a:r>
          </a:p>
          <a:p>
            <a:pPr marL="361950" indent="-361950" algn="just">
              <a:buFont typeface="Wingdings" pitchFamily="2" charset="2"/>
              <a:buChar char="§"/>
            </a:pPr>
            <a:r>
              <a:rPr lang="it-IT" sz="2000" b="1" dirty="0" smtClean="0"/>
              <a:t>informare e fornire supporto </a:t>
            </a:r>
            <a:r>
              <a:rPr lang="it-IT" sz="2000" dirty="0" smtClean="0"/>
              <a:t>per</a:t>
            </a:r>
            <a:r>
              <a:rPr lang="it-IT" sz="2000" b="1" dirty="0" smtClean="0"/>
              <a:t> </a:t>
            </a:r>
            <a:r>
              <a:rPr lang="it-IT" sz="2000" dirty="0" smtClean="0"/>
              <a:t>l’utilizzo di finanziamenti comunitari, nazionali e regionali per la ricerca e lo sviluppo tecnologico</a:t>
            </a:r>
          </a:p>
          <a:p>
            <a:pPr marL="361950" indent="-361950" algn="just">
              <a:buFont typeface="Wingdings" pitchFamily="2" charset="2"/>
              <a:buChar char="§"/>
            </a:pPr>
            <a:r>
              <a:rPr lang="it-IT" sz="2000" b="1" dirty="0" smtClean="0"/>
              <a:t>favorire</a:t>
            </a:r>
            <a:r>
              <a:rPr lang="it-IT" sz="2000" dirty="0" smtClean="0"/>
              <a:t> processi di valorizzazione dei risultati della ricerca pubblica verso il sistema produttivo</a:t>
            </a:r>
          </a:p>
          <a:p>
            <a:pPr marL="361950" indent="-361950" algn="just">
              <a:buFont typeface="Wingdings" pitchFamily="2" charset="2"/>
              <a:buChar char="§"/>
            </a:pPr>
            <a:r>
              <a:rPr lang="it-IT" sz="2000" b="1" dirty="0" smtClean="0">
                <a:solidFill>
                  <a:schemeClr val="tx1"/>
                </a:solidFill>
                <a:latin typeface="+mn-lt"/>
                <a:ea typeface="+mn-ea"/>
                <a:cs typeface="+mn-cs"/>
              </a:rPr>
              <a:t>sostenere</a:t>
            </a:r>
            <a:r>
              <a:rPr lang="it-IT" sz="2000" dirty="0" smtClean="0">
                <a:solidFill>
                  <a:schemeClr val="tx1"/>
                </a:solidFill>
                <a:latin typeface="+mn-lt"/>
                <a:ea typeface="+mn-ea"/>
                <a:cs typeface="+mn-cs"/>
              </a:rPr>
              <a:t> l’accesso a strumenti di finanza innovativa</a:t>
            </a:r>
          </a:p>
          <a:p>
            <a:pPr marL="361950" indent="-361950" algn="just">
              <a:buFont typeface="Wingdings" pitchFamily="2" charset="2"/>
              <a:buChar char="§"/>
            </a:pPr>
            <a:r>
              <a:rPr lang="it-IT" sz="2000" b="1" dirty="0" smtClean="0">
                <a:solidFill>
                  <a:schemeClr val="tx1"/>
                </a:solidFill>
                <a:latin typeface="+mn-lt"/>
                <a:ea typeface="+mn-ea"/>
                <a:cs typeface="+mn-cs"/>
              </a:rPr>
              <a:t>incentivare</a:t>
            </a:r>
            <a:r>
              <a:rPr lang="it-IT" sz="2000" dirty="0" smtClean="0">
                <a:solidFill>
                  <a:schemeClr val="tx1"/>
                </a:solidFill>
                <a:latin typeface="+mn-lt"/>
                <a:ea typeface="+mn-ea"/>
                <a:cs typeface="+mn-cs"/>
              </a:rPr>
              <a:t> la nascita di nuove imprese innovative</a:t>
            </a:r>
            <a:endParaRPr lang="it-IT" sz="2000" dirty="0"/>
          </a:p>
        </p:txBody>
      </p:sp>
      <p:sp>
        <p:nvSpPr>
          <p:cNvPr id="4" name="Segnaposto numero diapositiva 3"/>
          <p:cNvSpPr>
            <a:spLocks noGrp="1"/>
          </p:cNvSpPr>
          <p:nvPr>
            <p:ph type="sldNum" sz="quarter" idx="4294967295"/>
          </p:nvPr>
        </p:nvSpPr>
        <p:spPr>
          <a:xfrm>
            <a:off x="4368676" y="6205934"/>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72</a:t>
            </a:fld>
            <a:endParaRPr lang="it-IT" dirty="0">
              <a:solidFill>
                <a:srgbClr val="CC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PROGRAMMA IMPRESE</a:t>
            </a:r>
            <a:br>
              <a:rPr lang="it-IT" dirty="0" smtClean="0">
                <a:effectLst>
                  <a:outerShdw blurRad="38100" dist="38100" dir="2700000" algn="tl">
                    <a:srgbClr val="C0C0C0"/>
                  </a:outerShdw>
                </a:effectLst>
              </a:rPr>
            </a:br>
            <a:r>
              <a:rPr lang="it-IT" dirty="0" smtClean="0">
                <a:solidFill>
                  <a:schemeClr val="tx1">
                    <a:lumMod val="65000"/>
                    <a:lumOff val="35000"/>
                  </a:schemeClr>
                </a:solidFill>
                <a:effectLst>
                  <a:outerShdw blurRad="38100" dist="38100" dir="2700000" algn="tl">
                    <a:srgbClr val="C0C0C0"/>
                  </a:outerShdw>
                </a:effectLst>
              </a:rPr>
              <a:t>Linee di azione e Strumenti</a:t>
            </a:r>
          </a:p>
        </p:txBody>
      </p:sp>
      <p:sp>
        <p:nvSpPr>
          <p:cNvPr id="8195" name="Rectangle 3"/>
          <p:cNvSpPr>
            <a:spLocks noGrp="1" noChangeArrowheads="1"/>
          </p:cNvSpPr>
          <p:nvPr>
            <p:ph idx="1"/>
          </p:nvPr>
        </p:nvSpPr>
        <p:spPr>
          <a:xfrm>
            <a:off x="251520" y="1095375"/>
            <a:ext cx="4320480" cy="4525963"/>
          </a:xfrm>
          <a:noFill/>
        </p:spPr>
        <p:txBody>
          <a:bodyPr/>
          <a:lstStyle/>
          <a:p>
            <a:pPr>
              <a:buNone/>
            </a:pPr>
            <a:r>
              <a:rPr lang="it-IT" sz="2000" b="1" dirty="0" smtClean="0">
                <a:solidFill>
                  <a:srgbClr val="CC0000"/>
                </a:solidFill>
                <a:effectLst>
                  <a:outerShdw blurRad="38100" dist="38100" dir="2700000" algn="tl">
                    <a:srgbClr val="000000">
                      <a:alpha val="43137"/>
                    </a:srgbClr>
                  </a:outerShdw>
                </a:effectLst>
                <a:latin typeface="+mn-lt"/>
                <a:ea typeface="+mn-ea"/>
                <a:cs typeface="+mn-cs"/>
              </a:rPr>
              <a:t>Servizi per l'Innovazione</a:t>
            </a:r>
          </a:p>
          <a:p>
            <a:pPr marL="355600" indent="-177800">
              <a:buFont typeface="Wingdings" pitchFamily="2" charset="2"/>
              <a:buChar char="§"/>
            </a:pPr>
            <a:r>
              <a:rPr lang="it-IT" sz="2000" dirty="0" smtClean="0"/>
              <a:t>Collaborazione Ricerca-Impresa</a:t>
            </a:r>
          </a:p>
          <a:p>
            <a:pPr marL="355600" indent="-177800">
              <a:buFont typeface="Wingdings" pitchFamily="2" charset="2"/>
              <a:buChar char="§"/>
            </a:pPr>
            <a:r>
              <a:rPr lang="it-IT" sz="2000" dirty="0" smtClean="0">
                <a:solidFill>
                  <a:schemeClr val="tx1"/>
                </a:solidFill>
                <a:latin typeface="+mn-lt"/>
                <a:ea typeface="+mn-ea"/>
                <a:cs typeface="+mn-cs"/>
              </a:rPr>
              <a:t>Opportunità di finanziamento - </a:t>
            </a:r>
            <a:r>
              <a:rPr lang="it-IT" sz="2000" dirty="0" smtClean="0"/>
              <a:t>S</a:t>
            </a:r>
            <a:r>
              <a:rPr lang="it-IT" sz="2000" dirty="0" smtClean="0">
                <a:solidFill>
                  <a:schemeClr val="tx1"/>
                </a:solidFill>
                <a:latin typeface="+mn-lt"/>
                <a:ea typeface="+mn-ea"/>
                <a:cs typeface="+mn-cs"/>
              </a:rPr>
              <a:t>ervizio </a:t>
            </a:r>
            <a:r>
              <a:rPr lang="it-IT" sz="2000" dirty="0" smtClean="0">
                <a:solidFill>
                  <a:schemeClr val="tx1"/>
                </a:solidFill>
                <a:latin typeface="+mn-lt"/>
                <a:ea typeface="+mn-ea"/>
                <a:cs typeface="+mn-cs"/>
                <a:hlinkClick r:id="rId3" action="ppaction://hlinksldjump"/>
              </a:rPr>
              <a:t>FIRST</a:t>
            </a:r>
            <a:endParaRPr lang="it-IT" sz="2000" dirty="0" smtClean="0">
              <a:solidFill>
                <a:schemeClr val="tx1"/>
              </a:solidFill>
              <a:latin typeface="+mn-lt"/>
              <a:ea typeface="+mn-ea"/>
              <a:cs typeface="+mn-cs"/>
            </a:endParaRPr>
          </a:p>
          <a:p>
            <a:pPr marL="355600" indent="-177800">
              <a:buFont typeface="Wingdings" pitchFamily="2" charset="2"/>
              <a:buChar char="§"/>
            </a:pPr>
            <a:r>
              <a:rPr lang="it-IT" sz="2000" dirty="0" smtClean="0">
                <a:solidFill>
                  <a:schemeClr val="tx1"/>
                </a:solidFill>
                <a:latin typeface="+mn-lt"/>
                <a:ea typeface="+mn-ea"/>
                <a:cs typeface="+mn-cs"/>
              </a:rPr>
              <a:t>Progetto </a:t>
            </a:r>
            <a:r>
              <a:rPr lang="it-IT" sz="2000" dirty="0" smtClean="0">
                <a:solidFill>
                  <a:schemeClr val="tx1"/>
                </a:solidFill>
                <a:latin typeface="+mn-lt"/>
                <a:ea typeface="+mn-ea"/>
                <a:cs typeface="+mn-cs"/>
                <a:hlinkClick r:id="rId4" action="ppaction://hlinksldjump"/>
              </a:rPr>
              <a:t>SIMPLER</a:t>
            </a:r>
            <a:endParaRPr lang="it-IT" sz="2000" dirty="0" smtClean="0">
              <a:solidFill>
                <a:schemeClr val="tx1"/>
              </a:solidFill>
              <a:latin typeface="+mn-lt"/>
              <a:ea typeface="+mn-ea"/>
              <a:cs typeface="+mn-cs"/>
            </a:endParaRPr>
          </a:p>
          <a:p>
            <a:pPr marL="355600" indent="-177800">
              <a:buFont typeface="Wingdings" pitchFamily="2" charset="2"/>
              <a:buChar char="§"/>
            </a:pPr>
            <a:r>
              <a:rPr lang="it-IT" sz="2000" dirty="0" smtClean="0">
                <a:solidFill>
                  <a:schemeClr val="tx1"/>
                </a:solidFill>
                <a:latin typeface="+mn-lt"/>
                <a:ea typeface="+mn-ea"/>
                <a:cs typeface="+mn-cs"/>
              </a:rPr>
              <a:t>Sportello APRE Emilia-Romagna</a:t>
            </a:r>
          </a:p>
          <a:p>
            <a:pPr>
              <a:buNone/>
            </a:pPr>
            <a:r>
              <a:rPr lang="it-IT" sz="2000" dirty="0" smtClean="0">
                <a:solidFill>
                  <a:schemeClr val="tx1"/>
                </a:solidFill>
                <a:latin typeface="+mn-lt"/>
                <a:ea typeface="+mn-ea"/>
                <a:cs typeface="+mn-cs"/>
              </a:rPr>
              <a:t> </a:t>
            </a:r>
          </a:p>
          <a:p>
            <a:pPr>
              <a:spcBef>
                <a:spcPct val="0"/>
              </a:spcBef>
              <a:buNone/>
            </a:pPr>
            <a:r>
              <a:rPr lang="it-IT" sz="2000" b="1" kern="1200" dirty="0" smtClean="0">
                <a:solidFill>
                  <a:srgbClr val="CC0000"/>
                </a:solidFill>
                <a:effectLst>
                  <a:outerShdw blurRad="38100" dist="38100" dir="2700000" algn="tl">
                    <a:srgbClr val="000000">
                      <a:alpha val="43137"/>
                    </a:srgbClr>
                  </a:outerShdw>
                </a:effectLst>
              </a:rPr>
              <a:t>Proprietà Intellettuale</a:t>
            </a:r>
            <a:endParaRPr lang="it-IT" sz="2000" b="1" kern="1200" dirty="0" smtClean="0">
              <a:solidFill>
                <a:srgbClr val="CC0000"/>
              </a:solidFill>
              <a:effectLst>
                <a:outerShdw blurRad="38100" dist="38100" dir="2700000" algn="tl">
                  <a:srgbClr val="000000">
                    <a:alpha val="43137"/>
                  </a:srgbClr>
                </a:outerShdw>
              </a:effectLst>
              <a:hlinkClick r:id="rId5"/>
            </a:endParaRPr>
          </a:p>
          <a:p>
            <a:pPr marL="355600" indent="-177800">
              <a:buFont typeface="Wingdings" pitchFamily="2" charset="2"/>
              <a:buChar char="§"/>
            </a:pPr>
            <a:r>
              <a:rPr lang="it-IT" sz="2000" dirty="0" smtClean="0"/>
              <a:t>“</a:t>
            </a:r>
            <a:r>
              <a:rPr lang="it-IT" sz="2000" dirty="0" err="1" smtClean="0"/>
              <a:t>Proprieta</a:t>
            </a:r>
            <a:r>
              <a:rPr lang="it-IT" sz="2000" dirty="0" smtClean="0"/>
              <a:t> Intellettuale? L’esperto risponde”</a:t>
            </a:r>
          </a:p>
          <a:p>
            <a:pPr marL="355600" indent="-177800">
              <a:buFont typeface="Wingdings" pitchFamily="2" charset="2"/>
              <a:buChar char="§"/>
            </a:pPr>
            <a:r>
              <a:rPr lang="it-IT" sz="2000" dirty="0" smtClean="0"/>
              <a:t>Focus </a:t>
            </a:r>
            <a:r>
              <a:rPr lang="it-IT" sz="2000" dirty="0" err="1" smtClean="0"/>
              <a:t>group</a:t>
            </a:r>
            <a:endParaRPr lang="it-IT" sz="2000" dirty="0" smtClean="0"/>
          </a:p>
          <a:p>
            <a:pPr marL="355600" indent="-177800">
              <a:buFont typeface="Wingdings" pitchFamily="2" charset="2"/>
              <a:buChar char="§"/>
            </a:pPr>
            <a:r>
              <a:rPr lang="it-IT" sz="2000" dirty="0" err="1" smtClean="0"/>
              <a:t>Licensing</a:t>
            </a:r>
            <a:r>
              <a:rPr lang="it-IT" sz="2000" dirty="0" smtClean="0"/>
              <a:t> </a:t>
            </a:r>
            <a:r>
              <a:rPr lang="it-IT" sz="2000" dirty="0" err="1" smtClean="0"/>
              <a:t>games</a:t>
            </a:r>
            <a:endParaRPr lang="it-IT" sz="2000" dirty="0" smtClean="0"/>
          </a:p>
          <a:p>
            <a:pPr marL="355600" indent="-177800">
              <a:buFont typeface="Wingdings" pitchFamily="2" charset="2"/>
              <a:buChar char="§"/>
            </a:pPr>
            <a:r>
              <a:rPr lang="it-IT" sz="2000" dirty="0" smtClean="0"/>
              <a:t>Contratto di ricerca industriale/ Modello commentato</a:t>
            </a:r>
          </a:p>
          <a:p>
            <a:pPr>
              <a:buNone/>
            </a:pPr>
            <a:r>
              <a:rPr lang="it-IT" sz="2000" dirty="0" smtClean="0">
                <a:solidFill>
                  <a:schemeClr val="tx1"/>
                </a:solidFill>
                <a:latin typeface="+mn-lt"/>
                <a:ea typeface="+mn-ea"/>
                <a:cs typeface="+mn-cs"/>
              </a:rPr>
              <a:t> </a:t>
            </a:r>
          </a:p>
          <a:p>
            <a:pPr marL="355600" indent="-355600" eaLnBrk="1" hangingPunct="1"/>
            <a:endParaRPr lang="it-IT" sz="2000" b="1" dirty="0" smtClean="0"/>
          </a:p>
        </p:txBody>
      </p:sp>
      <p:sp>
        <p:nvSpPr>
          <p:cNvPr id="5" name="Segnaposto numero diapositiva 4"/>
          <p:cNvSpPr>
            <a:spLocks noGrp="1"/>
          </p:cNvSpPr>
          <p:nvPr>
            <p:ph type="sldNum" sz="quarter" idx="4294967295"/>
          </p:nvPr>
        </p:nvSpPr>
        <p:spPr>
          <a:xfrm>
            <a:off x="4355976" y="6409134"/>
            <a:ext cx="467544" cy="476250"/>
          </a:xfrm>
          <a:prstGeom prst="rect">
            <a:avLst/>
          </a:prstGeom>
        </p:spPr>
        <p:txBody>
          <a:bodyPr/>
          <a:lstStyle/>
          <a:p>
            <a:pPr>
              <a:defRPr/>
            </a:pPr>
            <a:endParaRPr lang="it-IT" smtClean="0"/>
          </a:p>
          <a:p>
            <a:pPr>
              <a:defRPr/>
            </a:pPr>
            <a:fld id="{F9C9B197-7AC3-4CA3-BC41-643C5D89A71C}" type="slidenum">
              <a:rPr lang="it-IT" smtClean="0">
                <a:solidFill>
                  <a:srgbClr val="CC0000"/>
                </a:solidFill>
              </a:rPr>
              <a:pPr>
                <a:defRPr/>
              </a:pPr>
              <a:t>73</a:t>
            </a:fld>
            <a:endParaRPr lang="it-IT" dirty="0">
              <a:solidFill>
                <a:srgbClr val="CC0000"/>
              </a:solidFill>
            </a:endParaRPr>
          </a:p>
        </p:txBody>
      </p:sp>
      <p:sp>
        <p:nvSpPr>
          <p:cNvPr id="8196" name="Text Box 4"/>
          <p:cNvSpPr txBox="1">
            <a:spLocks noChangeArrowheads="1"/>
          </p:cNvSpPr>
          <p:nvPr/>
        </p:nvSpPr>
        <p:spPr bwMode="auto">
          <a:xfrm>
            <a:off x="4644009" y="1095400"/>
            <a:ext cx="4320479" cy="4659737"/>
          </a:xfrm>
          <a:prstGeom prst="rect">
            <a:avLst/>
          </a:prstGeom>
          <a:noFill/>
          <a:ln w="9525">
            <a:noFill/>
            <a:miter lim="800000"/>
            <a:headEnd/>
            <a:tailEnd/>
          </a:ln>
        </p:spPr>
        <p:txBody>
          <a:bodyPr wrap="square">
            <a:spAutoFit/>
          </a:bodyPr>
          <a:lstStyle/>
          <a:p>
            <a:r>
              <a:rPr lang="it-IT" sz="2000" b="1" dirty="0">
                <a:solidFill>
                  <a:srgbClr val="CC0000"/>
                </a:solidFill>
                <a:effectLst>
                  <a:outerShdw blurRad="38100" dist="38100" dir="2700000" algn="tl">
                    <a:srgbClr val="000000">
                      <a:alpha val="43137"/>
                    </a:srgbClr>
                  </a:outerShdw>
                </a:effectLst>
                <a:latin typeface="+mn-lt"/>
                <a:cs typeface="+mn-cs"/>
              </a:rPr>
              <a:t>Finanza Innovativa</a:t>
            </a:r>
          </a:p>
          <a:p>
            <a:pPr marL="355600" indent="-177800" algn="l" eaLnBrk="0" hangingPunct="0">
              <a:spcBef>
                <a:spcPct val="20000"/>
              </a:spcBef>
              <a:buClr>
                <a:srgbClr val="CC0000"/>
              </a:buClr>
              <a:buFont typeface="Wingdings" pitchFamily="2" charset="2"/>
              <a:buChar char="§"/>
            </a:pPr>
            <a:r>
              <a:rPr lang="it-IT" sz="2000" b="0" dirty="0" err="1" smtClean="0">
                <a:latin typeface="+mn-lt"/>
                <a:cs typeface="+mn-cs"/>
              </a:rPr>
              <a:t>Financ-er</a:t>
            </a:r>
            <a:r>
              <a:rPr lang="it-IT" sz="2000" b="0" dirty="0" smtClean="0">
                <a:latin typeface="+mn-lt"/>
                <a:cs typeface="+mn-cs"/>
              </a:rPr>
              <a:t>: il market </a:t>
            </a:r>
            <a:r>
              <a:rPr lang="it-IT" sz="2000" b="0" dirty="0" err="1" smtClean="0">
                <a:latin typeface="+mn-lt"/>
                <a:cs typeface="+mn-cs"/>
              </a:rPr>
              <a:t>place</a:t>
            </a:r>
            <a:r>
              <a:rPr lang="it-IT" sz="2000" b="0" dirty="0" smtClean="0">
                <a:latin typeface="+mn-lt"/>
                <a:cs typeface="+mn-cs"/>
              </a:rPr>
              <a:t> della finanza</a:t>
            </a:r>
          </a:p>
          <a:p>
            <a:pPr marL="355600" indent="-177800" algn="l" eaLnBrk="0" hangingPunct="0">
              <a:spcBef>
                <a:spcPct val="20000"/>
              </a:spcBef>
              <a:buClr>
                <a:srgbClr val="CC0000"/>
              </a:buClr>
              <a:buFont typeface="Wingdings" pitchFamily="2" charset="2"/>
              <a:buChar char="§"/>
            </a:pPr>
            <a:r>
              <a:rPr lang="it-IT" sz="2000" b="0" dirty="0" smtClean="0">
                <a:latin typeface="+mn-lt"/>
                <a:cs typeface="+mn-cs"/>
              </a:rPr>
              <a:t>Incontri “Alla ricerca dell’investitore”</a:t>
            </a:r>
            <a:endParaRPr lang="it-IT" sz="2000" b="0" dirty="0">
              <a:latin typeface="+mn-lt"/>
              <a:cs typeface="+mn-cs"/>
            </a:endParaRPr>
          </a:p>
          <a:p>
            <a:pPr marL="355600" indent="-177800" algn="l" eaLnBrk="0" hangingPunct="0">
              <a:spcBef>
                <a:spcPct val="20000"/>
              </a:spcBef>
              <a:buClr>
                <a:srgbClr val="CC0000"/>
              </a:buClr>
              <a:buFont typeface="Wingdings" pitchFamily="2" charset="2"/>
              <a:buChar char="§"/>
            </a:pPr>
            <a:r>
              <a:rPr lang="it-IT" sz="2000" b="0" dirty="0">
                <a:latin typeface="+mn-lt"/>
                <a:cs typeface="+mn-cs"/>
              </a:rPr>
              <a:t>Info </a:t>
            </a:r>
            <a:r>
              <a:rPr lang="it-IT" sz="2000" b="0" dirty="0" err="1">
                <a:latin typeface="+mn-lt"/>
                <a:cs typeface="+mn-cs"/>
              </a:rPr>
              <a:t>point</a:t>
            </a:r>
            <a:r>
              <a:rPr lang="it-IT" sz="2000" b="0" dirty="0">
                <a:latin typeface="+mn-lt"/>
                <a:cs typeface="+mn-cs"/>
              </a:rPr>
              <a:t> sportello </a:t>
            </a:r>
            <a:r>
              <a:rPr lang="it-IT" sz="2000" b="0" dirty="0" err="1" smtClean="0">
                <a:latin typeface="+mn-lt"/>
                <a:cs typeface="+mn-cs"/>
              </a:rPr>
              <a:t>Ingenium</a:t>
            </a:r>
            <a:r>
              <a:rPr lang="it-IT" sz="2000" b="0" dirty="0" smtClean="0">
                <a:latin typeface="+mn-lt"/>
                <a:cs typeface="+mn-cs"/>
              </a:rPr>
              <a:t> II Emilia-Romagna</a:t>
            </a:r>
          </a:p>
          <a:p>
            <a:pPr marL="355600" indent="-177800" algn="l" eaLnBrk="0" hangingPunct="0">
              <a:spcBef>
                <a:spcPct val="20000"/>
              </a:spcBef>
              <a:buClr>
                <a:srgbClr val="CC0000"/>
              </a:buClr>
              <a:buFont typeface="Wingdings" pitchFamily="2" charset="2"/>
              <a:buChar char="§"/>
            </a:pPr>
            <a:r>
              <a:rPr lang="it-IT" sz="2000" b="0" dirty="0" smtClean="0">
                <a:latin typeface="+mn-lt"/>
                <a:cs typeface="+mn-cs"/>
              </a:rPr>
              <a:t>BAN Bologna</a:t>
            </a:r>
            <a:endParaRPr lang="it-IT" sz="2000" b="0" dirty="0">
              <a:latin typeface="+mn-lt"/>
              <a:cs typeface="+mn-cs"/>
            </a:endParaRPr>
          </a:p>
          <a:p>
            <a:pPr marL="342900" indent="-342900" eaLnBrk="0" hangingPunct="0">
              <a:spcBef>
                <a:spcPct val="20000"/>
              </a:spcBef>
              <a:buClr>
                <a:srgbClr val="CC0000"/>
              </a:buClr>
            </a:pPr>
            <a:endParaRPr lang="it-IT" sz="2400" dirty="0">
              <a:latin typeface="+mn-lt"/>
            </a:endParaRPr>
          </a:p>
          <a:p>
            <a:pPr eaLnBrk="0" hangingPunct="0">
              <a:buClr>
                <a:srgbClr val="CC0000"/>
              </a:buClr>
            </a:pPr>
            <a:r>
              <a:rPr lang="it-IT" sz="2000" b="1" dirty="0">
                <a:solidFill>
                  <a:srgbClr val="CC0000"/>
                </a:solidFill>
                <a:effectLst>
                  <a:outerShdw blurRad="38100" dist="38100" dir="2700000" algn="tl">
                    <a:srgbClr val="000000">
                      <a:alpha val="43137"/>
                    </a:srgbClr>
                  </a:outerShdw>
                </a:effectLst>
                <a:latin typeface="+mn-lt"/>
                <a:cs typeface="+mn-cs"/>
              </a:rPr>
              <a:t>Creazione di Impresa</a:t>
            </a:r>
            <a:endParaRPr lang="it-IT" sz="2000" b="1" dirty="0">
              <a:solidFill>
                <a:srgbClr val="CC0000"/>
              </a:solidFill>
              <a:effectLst>
                <a:outerShdw blurRad="38100" dist="38100" dir="2700000" algn="tl">
                  <a:srgbClr val="000000">
                    <a:alpha val="43137"/>
                  </a:srgbClr>
                </a:outerShdw>
              </a:effectLst>
              <a:latin typeface="+mn-lt"/>
              <a:cs typeface="+mn-cs"/>
              <a:hlinkClick r:id="rId6"/>
            </a:endParaRPr>
          </a:p>
          <a:p>
            <a:pPr marL="355600" indent="-177800" algn="l" eaLnBrk="0" hangingPunct="0">
              <a:spcBef>
                <a:spcPct val="20000"/>
              </a:spcBef>
              <a:buClr>
                <a:srgbClr val="CC0000"/>
              </a:buClr>
              <a:buFont typeface="Wingdings" pitchFamily="2" charset="2"/>
              <a:buChar char="§"/>
            </a:pPr>
            <a:r>
              <a:rPr lang="it-IT" sz="2000" b="0" dirty="0">
                <a:latin typeface="+mn-lt"/>
                <a:cs typeface="+mn-cs"/>
              </a:rPr>
              <a:t>Spinner </a:t>
            </a:r>
            <a:r>
              <a:rPr lang="it-IT" sz="2000" b="0" dirty="0" smtClean="0">
                <a:latin typeface="+mn-lt"/>
                <a:cs typeface="+mn-cs"/>
              </a:rPr>
              <a:t>2013</a:t>
            </a:r>
            <a:endParaRPr lang="it-IT" sz="2000" b="0" dirty="0">
              <a:latin typeface="+mn-lt"/>
              <a:cs typeface="+mn-cs"/>
            </a:endParaRPr>
          </a:p>
          <a:p>
            <a:pPr marL="355600" indent="-177800" algn="l" eaLnBrk="0" hangingPunct="0">
              <a:spcBef>
                <a:spcPct val="20000"/>
              </a:spcBef>
              <a:buClr>
                <a:srgbClr val="CC0000"/>
              </a:buClr>
              <a:buFont typeface="Wingdings" pitchFamily="2" charset="2"/>
              <a:buChar char="§"/>
            </a:pPr>
            <a:r>
              <a:rPr lang="it-IT" sz="2000" b="0" dirty="0" err="1">
                <a:latin typeface="+mn-lt"/>
                <a:cs typeface="+mn-cs"/>
              </a:rPr>
              <a:t>We</a:t>
            </a:r>
            <a:r>
              <a:rPr lang="it-IT" sz="2000" b="0" dirty="0">
                <a:latin typeface="+mn-lt"/>
                <a:cs typeface="+mn-cs"/>
              </a:rPr>
              <a:t> </a:t>
            </a:r>
            <a:r>
              <a:rPr lang="it-IT" sz="2000" b="0" dirty="0" err="1">
                <a:latin typeface="+mn-lt"/>
                <a:cs typeface="+mn-cs"/>
              </a:rPr>
              <a:t>Tech</a:t>
            </a:r>
            <a:r>
              <a:rPr lang="it-IT" sz="2000" b="0" dirty="0">
                <a:latin typeface="+mn-lt"/>
                <a:cs typeface="+mn-cs"/>
              </a:rPr>
              <a:t> </a:t>
            </a:r>
            <a:r>
              <a:rPr lang="it-IT" sz="2000" b="0" dirty="0" smtClean="0">
                <a:latin typeface="+mn-lt"/>
                <a:cs typeface="+mn-cs"/>
              </a:rPr>
              <a:t>Off</a:t>
            </a:r>
            <a:endParaRPr lang="it-IT" sz="2000" b="0" dirty="0">
              <a:latin typeface="+mn-lt"/>
              <a:cs typeface="+mn-cs"/>
            </a:endParaRPr>
          </a:p>
          <a:p>
            <a:pPr marL="355600" indent="-177800" algn="l" eaLnBrk="0" hangingPunct="0">
              <a:spcBef>
                <a:spcPct val="20000"/>
              </a:spcBef>
              <a:buClr>
                <a:srgbClr val="CC0000"/>
              </a:buClr>
              <a:buFont typeface="Wingdings" pitchFamily="2" charset="2"/>
              <a:buChar char="§"/>
            </a:pPr>
            <a:r>
              <a:rPr lang="it-IT" sz="2000" b="0" dirty="0" smtClean="0">
                <a:latin typeface="+mn-lt"/>
                <a:cs typeface="+mn-cs"/>
                <a:hlinkClick r:id="rId7" action="ppaction://hlinksldjump"/>
              </a:rPr>
              <a:t>Portale</a:t>
            </a:r>
            <a:r>
              <a:rPr lang="it-IT" sz="2000" b="0" dirty="0" smtClean="0">
                <a:latin typeface="+mn-lt"/>
                <a:cs typeface="+mn-cs"/>
              </a:rPr>
              <a:t> </a:t>
            </a:r>
            <a:r>
              <a:rPr lang="it-IT" sz="2000" b="0" dirty="0" err="1" smtClean="0">
                <a:latin typeface="+mn-lt"/>
                <a:cs typeface="+mn-cs"/>
              </a:rPr>
              <a:t>EmiliaRomagnaStartUp</a:t>
            </a:r>
            <a:endParaRPr lang="it-IT" sz="2000" b="0" dirty="0">
              <a:latin typeface="+mn-lt"/>
              <a:cs typeface="+mn-cs"/>
            </a:endParaRPr>
          </a:p>
        </p:txBody>
      </p:sp>
      <p:sp>
        <p:nvSpPr>
          <p:cNvPr id="6" name="Freccia a destra 5">
            <a:hlinkClick r:id="rId8" action="ppaction://hlinksldjump"/>
          </p:cNvPr>
          <p:cNvSpPr/>
          <p:nvPr/>
        </p:nvSpPr>
        <p:spPr bwMode="auto">
          <a:xfrm>
            <a:off x="8001000" y="61595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07950" y="765175"/>
            <a:ext cx="9036050" cy="6475413"/>
          </a:xfrm>
          <a:prstGeom prst="roundRect">
            <a:avLst>
              <a:gd name="adj" fmla="val 23"/>
            </a:avLst>
          </a:prstGeom>
          <a:noFill/>
          <a:ln w="9525">
            <a:noFill/>
            <a:round/>
            <a:headEnd/>
            <a:tailEnd/>
          </a:ln>
        </p:spPr>
        <p:txBody>
          <a:bodyPr wrap="none" anchor="ctr"/>
          <a:lstStyle/>
          <a:p>
            <a:endParaRPr lang="it-IT"/>
          </a:p>
        </p:txBody>
      </p:sp>
      <p:pic>
        <p:nvPicPr>
          <p:cNvPr id="24579" name="Picture 5" descr="logo SIMPLER scontornat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1680" y="1095276"/>
            <a:ext cx="1260000" cy="692731"/>
          </a:xfrm>
          <a:prstGeom prst="rect">
            <a:avLst/>
          </a:prstGeom>
          <a:noFill/>
          <a:ln w="9525">
            <a:noFill/>
            <a:miter lim="800000"/>
            <a:headEnd/>
            <a:tailEnd/>
          </a:ln>
        </p:spPr>
      </p:pic>
      <p:sp>
        <p:nvSpPr>
          <p:cNvPr id="50182" name="Rectangle 6"/>
          <p:cNvSpPr>
            <a:spLocks noChangeArrowheads="1"/>
          </p:cNvSpPr>
          <p:nvPr/>
        </p:nvSpPr>
        <p:spPr bwMode="auto">
          <a:xfrm>
            <a:off x="1835696" y="1382713"/>
            <a:ext cx="6984454" cy="923330"/>
          </a:xfrm>
          <a:prstGeom prst="rect">
            <a:avLst/>
          </a:prstGeom>
          <a:noFill/>
          <a:ln w="9525">
            <a:noFill/>
            <a:miter lim="800000"/>
            <a:headEnd/>
            <a:tailEnd/>
          </a:ln>
          <a:effectLst/>
        </p:spPr>
        <p:txBody>
          <a:bodyPr wrap="square">
            <a:spAutoFit/>
          </a:bodyPr>
          <a:lstStyle/>
          <a:p>
            <a:pPr algn="l">
              <a:defRPr/>
            </a:pPr>
            <a:r>
              <a:rPr lang="en-US" b="1" dirty="0">
                <a:latin typeface="Tahoma" pitchFamily="34" charset="0"/>
              </a:rPr>
              <a:t>S</a:t>
            </a:r>
            <a:r>
              <a:rPr lang="en-US" dirty="0">
                <a:latin typeface="Tahoma" pitchFamily="34" charset="0"/>
              </a:rPr>
              <a:t>upport </a:t>
            </a:r>
            <a:r>
              <a:rPr lang="en-US" b="1" dirty="0">
                <a:latin typeface="Tahoma" pitchFamily="34" charset="0"/>
              </a:rPr>
              <a:t>S</a:t>
            </a:r>
            <a:r>
              <a:rPr lang="en-US" dirty="0">
                <a:latin typeface="Tahoma" pitchFamily="34" charset="0"/>
              </a:rPr>
              <a:t>ervices to </a:t>
            </a:r>
            <a:r>
              <a:rPr lang="en-US" b="1" dirty="0" err="1">
                <a:latin typeface="Tahoma" pitchFamily="34" charset="0"/>
              </a:rPr>
              <a:t>IMP</a:t>
            </a:r>
            <a:r>
              <a:rPr lang="en-US" dirty="0" err="1">
                <a:latin typeface="Tahoma" pitchFamily="34" charset="0"/>
              </a:rPr>
              <a:t>rove</a:t>
            </a:r>
            <a:r>
              <a:rPr lang="en-US" dirty="0">
                <a:latin typeface="Tahoma" pitchFamily="34" charset="0"/>
              </a:rPr>
              <a:t> innovation and competitiveness of </a:t>
            </a:r>
            <a:r>
              <a:rPr lang="en-US" b="1" dirty="0">
                <a:latin typeface="Tahoma" pitchFamily="34" charset="0"/>
              </a:rPr>
              <a:t>B</a:t>
            </a:r>
            <a:r>
              <a:rPr lang="en-US" dirty="0">
                <a:latin typeface="Tahoma" pitchFamily="34" charset="0"/>
              </a:rPr>
              <a:t>usinesses in </a:t>
            </a:r>
            <a:r>
              <a:rPr lang="en-US" b="1" dirty="0" err="1">
                <a:latin typeface="Tahoma" pitchFamily="34" charset="0"/>
              </a:rPr>
              <a:t>L</a:t>
            </a:r>
            <a:r>
              <a:rPr lang="en-US" dirty="0" err="1">
                <a:latin typeface="Tahoma" pitchFamily="34" charset="0"/>
              </a:rPr>
              <a:t>ombardia</a:t>
            </a:r>
            <a:r>
              <a:rPr lang="en-US" dirty="0">
                <a:latin typeface="Tahoma" pitchFamily="34" charset="0"/>
              </a:rPr>
              <a:t> and </a:t>
            </a:r>
            <a:r>
              <a:rPr lang="en-US" b="1" dirty="0">
                <a:latin typeface="Tahoma" pitchFamily="34" charset="0"/>
              </a:rPr>
              <a:t>E</a:t>
            </a:r>
            <a:r>
              <a:rPr lang="en-US" dirty="0">
                <a:latin typeface="Tahoma" pitchFamily="34" charset="0"/>
              </a:rPr>
              <a:t>milia-</a:t>
            </a:r>
            <a:r>
              <a:rPr lang="en-US" b="1" dirty="0">
                <a:latin typeface="Tahoma" pitchFamily="34" charset="0"/>
              </a:rPr>
              <a:t>R</a:t>
            </a:r>
            <a:r>
              <a:rPr lang="en-US" dirty="0">
                <a:latin typeface="Tahoma" pitchFamily="34" charset="0"/>
              </a:rPr>
              <a:t>omagna</a:t>
            </a:r>
            <a:endParaRPr lang="it-IT" dirty="0">
              <a:latin typeface="Tahoma" pitchFamily="34" charset="0"/>
            </a:endParaRPr>
          </a:p>
        </p:txBody>
      </p:sp>
      <p:sp>
        <p:nvSpPr>
          <p:cNvPr id="50183" name="Rectangle 7"/>
          <p:cNvSpPr>
            <a:spLocks noChangeArrowheads="1"/>
          </p:cNvSpPr>
          <p:nvPr/>
        </p:nvSpPr>
        <p:spPr bwMode="auto">
          <a:xfrm>
            <a:off x="251520" y="5373216"/>
            <a:ext cx="8640960" cy="523220"/>
          </a:xfrm>
          <a:prstGeom prst="rect">
            <a:avLst/>
          </a:prstGeom>
          <a:noFill/>
          <a:ln w="9525">
            <a:noFill/>
            <a:miter lim="800000"/>
            <a:headEnd/>
            <a:tailEnd/>
          </a:ln>
          <a:effectLst/>
        </p:spPr>
        <p:txBody>
          <a:bodyPr wrap="square">
            <a:spAutoFit/>
          </a:bodyPr>
          <a:lstStyle/>
          <a:p>
            <a:pPr algn="just" eaLnBrk="0" hangingPunct="0">
              <a:defRPr/>
            </a:pPr>
            <a:r>
              <a:rPr lang="it-IT" sz="1400" b="1" dirty="0">
                <a:latin typeface="Tahoma" pitchFamily="34" charset="0"/>
              </a:rPr>
              <a:t>ASTER</a:t>
            </a:r>
            <a:r>
              <a:rPr lang="it-IT" sz="1400" dirty="0">
                <a:latin typeface="Tahoma" pitchFamily="34" charset="0"/>
              </a:rPr>
              <a:t> è membro del </a:t>
            </a:r>
            <a:r>
              <a:rPr lang="it-IT" sz="1400" b="1" dirty="0">
                <a:latin typeface="Tahoma" pitchFamily="34" charset="0"/>
              </a:rPr>
              <a:t>Consorzio </a:t>
            </a:r>
            <a:r>
              <a:rPr lang="it-IT" sz="1400" b="1" dirty="0">
                <a:solidFill>
                  <a:srgbClr val="000000"/>
                </a:solidFill>
                <a:latin typeface="Tahoma" pitchFamily="34" charset="0"/>
              </a:rPr>
              <a:t>SIMPLER,</a:t>
            </a:r>
            <a:r>
              <a:rPr lang="it-IT" sz="1400" dirty="0">
                <a:latin typeface="Tahoma" pitchFamily="34" charset="0"/>
              </a:rPr>
              <a:t> nodo italiano della </a:t>
            </a:r>
            <a:r>
              <a:rPr lang="it-IT" sz="1400" dirty="0" smtClean="0">
                <a:solidFill>
                  <a:srgbClr val="000000"/>
                </a:solidFill>
                <a:effectLst>
                  <a:outerShdw blurRad="38100" dist="38100" dir="2700000" algn="tl">
                    <a:srgbClr val="C0C0C0"/>
                  </a:outerShdw>
                </a:effectLst>
                <a:latin typeface="Tahoma" pitchFamily="34" charset="0"/>
              </a:rPr>
              <a:t>Enterprise </a:t>
            </a:r>
            <a:r>
              <a:rPr lang="it-IT" sz="1400" dirty="0" err="1" smtClean="0">
                <a:solidFill>
                  <a:srgbClr val="000000"/>
                </a:solidFill>
                <a:effectLst>
                  <a:outerShdw blurRad="38100" dist="38100" dir="2700000" algn="tl">
                    <a:srgbClr val="C0C0C0"/>
                  </a:outerShdw>
                </a:effectLst>
                <a:latin typeface="Tahoma" pitchFamily="34" charset="0"/>
              </a:rPr>
              <a:t>Europe</a:t>
            </a:r>
            <a:r>
              <a:rPr lang="it-IT" sz="1400" dirty="0" smtClean="0">
                <a:solidFill>
                  <a:srgbClr val="000000"/>
                </a:solidFill>
                <a:effectLst>
                  <a:outerShdw blurRad="38100" dist="38100" dir="2700000" algn="tl">
                    <a:srgbClr val="C0C0C0"/>
                  </a:outerShdw>
                </a:effectLst>
                <a:latin typeface="Tahoma" pitchFamily="34" charset="0"/>
              </a:rPr>
              <a:t> Network</a:t>
            </a:r>
            <a:r>
              <a:rPr lang="it-IT" sz="1400" dirty="0" smtClean="0">
                <a:solidFill>
                  <a:srgbClr val="000000"/>
                </a:solidFill>
                <a:latin typeface="Tahoma" pitchFamily="34" charset="0"/>
              </a:rPr>
              <a:t> (</a:t>
            </a:r>
            <a:r>
              <a:rPr lang="it-IT" sz="1400" dirty="0">
                <a:latin typeface="Tahoma" pitchFamily="34" charset="0"/>
              </a:rPr>
              <a:t>oltre </a:t>
            </a:r>
            <a:r>
              <a:rPr lang="it-IT" sz="1400" dirty="0">
                <a:solidFill>
                  <a:srgbClr val="000000"/>
                </a:solidFill>
                <a:latin typeface="Tahoma" pitchFamily="34" charset="0"/>
              </a:rPr>
              <a:t>500 organizzazioni</a:t>
            </a:r>
            <a:r>
              <a:rPr lang="it-IT" sz="1400" dirty="0">
                <a:latin typeface="Tahoma" pitchFamily="34" charset="0"/>
              </a:rPr>
              <a:t> coinvolte in </a:t>
            </a:r>
            <a:r>
              <a:rPr lang="it-IT" sz="1400" dirty="0" smtClean="0">
                <a:solidFill>
                  <a:srgbClr val="000000"/>
                </a:solidFill>
                <a:latin typeface="Tahoma" pitchFamily="34" charset="0"/>
              </a:rPr>
              <a:t>49 paesi</a:t>
            </a:r>
            <a:r>
              <a:rPr lang="it-IT" sz="1400" dirty="0" smtClean="0">
                <a:latin typeface="Tahoma" pitchFamily="34" charset="0"/>
              </a:rPr>
              <a:t>)</a:t>
            </a:r>
            <a:r>
              <a:rPr lang="it-IT" sz="1400" dirty="0" smtClean="0">
                <a:solidFill>
                  <a:srgbClr val="000000"/>
                </a:solidFill>
                <a:latin typeface="Tahoma" pitchFamily="34" charset="0"/>
              </a:rPr>
              <a:t>, </a:t>
            </a:r>
            <a:r>
              <a:rPr lang="it-IT" sz="1400" dirty="0" smtClean="0">
                <a:latin typeface="Tahoma" pitchFamily="34" charset="0"/>
              </a:rPr>
              <a:t>rete </a:t>
            </a:r>
            <a:r>
              <a:rPr lang="it-IT" sz="1400" dirty="0">
                <a:latin typeface="Tahoma" pitchFamily="34" charset="0"/>
              </a:rPr>
              <a:t>promossa dalla Commissione europea DG Imprese e Industria</a:t>
            </a:r>
          </a:p>
        </p:txBody>
      </p:sp>
      <p:sp>
        <p:nvSpPr>
          <p:cNvPr id="24583" name="Rectangle 9"/>
          <p:cNvSpPr>
            <a:spLocks noChangeArrowheads="1"/>
          </p:cNvSpPr>
          <p:nvPr/>
        </p:nvSpPr>
        <p:spPr bwMode="auto">
          <a:xfrm>
            <a:off x="5543475" y="2875121"/>
            <a:ext cx="3600525" cy="1815882"/>
          </a:xfrm>
          <a:prstGeom prst="rect">
            <a:avLst/>
          </a:prstGeom>
          <a:noFill/>
          <a:ln w="9525">
            <a:noFill/>
            <a:miter lim="800000"/>
            <a:headEnd/>
            <a:tailEnd/>
          </a:ln>
        </p:spPr>
        <p:txBody>
          <a:bodyPr wrap="square">
            <a:spAutoFit/>
          </a:bodyPr>
          <a:lstStyle/>
          <a:p>
            <a:pPr marL="285750" lvl="1" indent="-285750" algn="l">
              <a:spcBef>
                <a:spcPct val="20000"/>
              </a:spcBef>
              <a:buClr>
                <a:srgbClr val="C00000"/>
              </a:buClr>
              <a:buFont typeface="Wingdings" pitchFamily="2" charset="2"/>
              <a:buChar char="§"/>
              <a:defRPr/>
            </a:pPr>
            <a:r>
              <a:rPr lang="it-IT" sz="1400" dirty="0">
                <a:latin typeface="Tahoma" pitchFamily="34" charset="0"/>
              </a:rPr>
              <a:t>CESTEC </a:t>
            </a:r>
            <a:r>
              <a:rPr lang="it-IT" sz="1400" dirty="0" smtClean="0">
                <a:latin typeface="Tahoma" pitchFamily="34" charset="0"/>
              </a:rPr>
              <a:t>SpA </a:t>
            </a:r>
            <a:endParaRPr lang="it-IT" sz="1400" dirty="0">
              <a:latin typeface="Tahoma" pitchFamily="34" charset="0"/>
            </a:endParaRPr>
          </a:p>
          <a:p>
            <a:pPr marL="285750" lvl="1" indent="-285750" algn="l">
              <a:spcBef>
                <a:spcPct val="20000"/>
              </a:spcBef>
              <a:buClr>
                <a:srgbClr val="C00000"/>
              </a:buClr>
              <a:buFont typeface="Wingdings" pitchFamily="2" charset="2"/>
              <a:buChar char="§"/>
              <a:defRPr/>
            </a:pPr>
            <a:r>
              <a:rPr lang="it-IT" sz="1400" dirty="0">
                <a:latin typeface="Tahoma" pitchFamily="34" charset="0"/>
              </a:rPr>
              <a:t>ASTER S. Cons. p</a:t>
            </a:r>
            <a:r>
              <a:rPr lang="it-IT" sz="1400" dirty="0" smtClean="0">
                <a:latin typeface="Tahoma" pitchFamily="34" charset="0"/>
              </a:rPr>
              <a:t>. A. </a:t>
            </a:r>
            <a:endParaRPr lang="it-IT" sz="1400" dirty="0">
              <a:latin typeface="Tahoma" pitchFamily="34" charset="0"/>
            </a:endParaRPr>
          </a:p>
          <a:p>
            <a:pPr marL="285750" lvl="1" indent="-285750" algn="l">
              <a:spcBef>
                <a:spcPct val="20000"/>
              </a:spcBef>
              <a:buClr>
                <a:srgbClr val="C00000"/>
              </a:buClr>
              <a:buFont typeface="Wingdings" pitchFamily="2" charset="2"/>
              <a:buChar char="§"/>
              <a:defRPr/>
            </a:pPr>
            <a:r>
              <a:rPr lang="it-IT" sz="1400" dirty="0">
                <a:latin typeface="Tahoma" pitchFamily="34" charset="0"/>
              </a:rPr>
              <a:t>Camera di Commercio di Milano</a:t>
            </a:r>
          </a:p>
          <a:p>
            <a:pPr marL="285750" lvl="1" indent="-285750" algn="l">
              <a:spcBef>
                <a:spcPct val="20000"/>
              </a:spcBef>
              <a:buClr>
                <a:srgbClr val="C00000"/>
              </a:buClr>
              <a:buFont typeface="Wingdings" pitchFamily="2" charset="2"/>
              <a:buChar char="§"/>
              <a:defRPr/>
            </a:pPr>
            <a:r>
              <a:rPr lang="it-IT" sz="1400" dirty="0">
                <a:latin typeface="Tahoma" pitchFamily="34" charset="0"/>
              </a:rPr>
              <a:t>Camera di Commercio di Ravenna</a:t>
            </a:r>
          </a:p>
          <a:p>
            <a:pPr marL="285750" lvl="1" indent="-285750" algn="l">
              <a:spcBef>
                <a:spcPct val="20000"/>
              </a:spcBef>
              <a:buClr>
                <a:srgbClr val="C00000"/>
              </a:buClr>
              <a:buFont typeface="Wingdings" pitchFamily="2" charset="2"/>
              <a:buChar char="§"/>
              <a:defRPr/>
            </a:pPr>
            <a:r>
              <a:rPr lang="it-IT" sz="1400" dirty="0" smtClean="0">
                <a:latin typeface="Tahoma" pitchFamily="34" charset="0"/>
              </a:rPr>
              <a:t>Federazione </a:t>
            </a:r>
            <a:r>
              <a:rPr lang="it-IT" sz="1400" dirty="0">
                <a:latin typeface="Tahoma" pitchFamily="34" charset="0"/>
              </a:rPr>
              <a:t>delle Associazioni Scientifiche e Tecniche</a:t>
            </a:r>
          </a:p>
          <a:p>
            <a:pPr marL="285750" lvl="1" indent="-285750" algn="l">
              <a:spcBef>
                <a:spcPct val="20000"/>
              </a:spcBef>
              <a:buClr>
                <a:srgbClr val="C00000"/>
              </a:buClr>
              <a:buFont typeface="Wingdings" pitchFamily="2" charset="2"/>
              <a:buChar char="§"/>
              <a:defRPr/>
            </a:pPr>
            <a:r>
              <a:rPr lang="it-IT" sz="1400" dirty="0">
                <a:latin typeface="Tahoma" pitchFamily="34" charset="0"/>
              </a:rPr>
              <a:t>Unioncamere Emilia-Romagna</a:t>
            </a:r>
          </a:p>
        </p:txBody>
      </p:sp>
      <p:sp>
        <p:nvSpPr>
          <p:cNvPr id="50186" name="Rectangle 10"/>
          <p:cNvSpPr>
            <a:spLocks noChangeArrowheads="1"/>
          </p:cNvSpPr>
          <p:nvPr/>
        </p:nvSpPr>
        <p:spPr bwMode="auto">
          <a:xfrm>
            <a:off x="5751544" y="2573536"/>
            <a:ext cx="2420856" cy="338554"/>
          </a:xfrm>
          <a:prstGeom prst="rect">
            <a:avLst/>
          </a:prstGeom>
          <a:noFill/>
          <a:ln w="9525">
            <a:noFill/>
            <a:miter lim="800000"/>
            <a:headEnd/>
            <a:tailEnd/>
          </a:ln>
          <a:effectLst/>
        </p:spPr>
        <p:txBody>
          <a:bodyPr wrap="none">
            <a:spAutoFit/>
          </a:bodyPr>
          <a:lstStyle/>
          <a:p>
            <a:pPr>
              <a:defRPr/>
            </a:pPr>
            <a:r>
              <a:rPr lang="it-IT" sz="1600" b="1" dirty="0" smtClean="0">
                <a:solidFill>
                  <a:srgbClr val="C00000"/>
                </a:solidFill>
                <a:effectLst>
                  <a:outerShdw blurRad="38100" dist="38100" dir="2700000" algn="tl">
                    <a:srgbClr val="C0C0C0"/>
                  </a:outerShdw>
                </a:effectLst>
                <a:latin typeface="Tahoma" pitchFamily="34" charset="0"/>
              </a:rPr>
              <a:t>Il Consorzio </a:t>
            </a:r>
            <a:r>
              <a:rPr lang="it-IT" sz="1600" b="1" dirty="0">
                <a:solidFill>
                  <a:srgbClr val="C00000"/>
                </a:solidFill>
                <a:effectLst>
                  <a:outerShdw blurRad="38100" dist="38100" dir="2700000" algn="tl">
                    <a:srgbClr val="C0C0C0"/>
                  </a:outerShdw>
                </a:effectLst>
                <a:latin typeface="Tahoma" pitchFamily="34" charset="0"/>
              </a:rPr>
              <a:t>SIMPLER</a:t>
            </a:r>
          </a:p>
        </p:txBody>
      </p:sp>
      <p:sp>
        <p:nvSpPr>
          <p:cNvPr id="50187" name="Rectangle 11"/>
          <p:cNvSpPr>
            <a:spLocks noChangeArrowheads="1"/>
          </p:cNvSpPr>
          <p:nvPr/>
        </p:nvSpPr>
        <p:spPr bwMode="auto">
          <a:xfrm>
            <a:off x="243012" y="2586236"/>
            <a:ext cx="5112568" cy="2665413"/>
          </a:xfrm>
          <a:prstGeom prst="rect">
            <a:avLst/>
          </a:prstGeom>
          <a:noFill/>
          <a:ln w="12700">
            <a:noFill/>
            <a:miter lim="800000"/>
            <a:headEnd/>
            <a:tailEnd/>
          </a:ln>
          <a:effectLst/>
        </p:spPr>
        <p:txBody>
          <a:bodyPr lIns="90487" tIns="44450" rIns="90487" bIns="44450"/>
          <a:lstStyle/>
          <a:p>
            <a:pPr marL="266700" lvl="1" algn="just">
              <a:spcBef>
                <a:spcPct val="20000"/>
              </a:spcBef>
              <a:buClr>
                <a:srgbClr val="CC0000"/>
              </a:buClr>
              <a:buFont typeface="Wingdings" pitchFamily="2" charset="2"/>
              <a:buNone/>
              <a:defRPr/>
            </a:pPr>
            <a:r>
              <a:rPr lang="it-IT" sz="1600" b="1" dirty="0">
                <a:solidFill>
                  <a:srgbClr val="C00000"/>
                </a:solidFill>
                <a:effectLst>
                  <a:outerShdw blurRad="38100" dist="38100" dir="2700000" algn="tl">
                    <a:srgbClr val="C0C0C0"/>
                  </a:outerShdw>
                </a:effectLst>
                <a:latin typeface="Tahoma" pitchFamily="34" charset="0"/>
              </a:rPr>
              <a:t>Una rete unica per servizi integrati di sostegno alle imprese e all'innovazione</a:t>
            </a:r>
          </a:p>
          <a:p>
            <a:pPr marL="285750" lvl="1" indent="-285750" algn="just">
              <a:spcBef>
                <a:spcPct val="20000"/>
              </a:spcBef>
              <a:buClr>
                <a:srgbClr val="C00000"/>
              </a:buClr>
              <a:buFont typeface="Wingdings" pitchFamily="2" charset="2"/>
              <a:buChar char="§"/>
              <a:defRPr/>
            </a:pPr>
            <a:r>
              <a:rPr lang="it-IT" sz="1600" dirty="0">
                <a:latin typeface="Tahoma" pitchFamily="34" charset="0"/>
              </a:rPr>
              <a:t>Servizi di informazione, feedback, cooperazione delle imprese e di internazionalizzazione</a:t>
            </a:r>
          </a:p>
          <a:p>
            <a:pPr marL="285750" lvl="1" indent="-285750" algn="just">
              <a:spcBef>
                <a:spcPct val="20000"/>
              </a:spcBef>
              <a:buClr>
                <a:srgbClr val="C00000"/>
              </a:buClr>
              <a:buFont typeface="Wingdings" pitchFamily="2" charset="2"/>
              <a:buChar char="§"/>
              <a:defRPr/>
            </a:pPr>
            <a:r>
              <a:rPr lang="it-IT" sz="1600" dirty="0">
                <a:latin typeface="Tahoma" pitchFamily="34" charset="0"/>
              </a:rPr>
              <a:t>Servizi a favore dell'innovazione e del trasferimento di tecnologie e di conoscenze </a:t>
            </a:r>
          </a:p>
          <a:p>
            <a:pPr marL="285750" lvl="1" indent="-285750" algn="just">
              <a:spcBef>
                <a:spcPct val="20000"/>
              </a:spcBef>
              <a:buClr>
                <a:srgbClr val="C00000"/>
              </a:buClr>
              <a:buFont typeface="Wingdings" pitchFamily="2" charset="2"/>
              <a:buChar char="§"/>
              <a:defRPr/>
            </a:pPr>
            <a:r>
              <a:rPr lang="it-IT" sz="1600" dirty="0">
                <a:latin typeface="Tahoma" pitchFamily="34" charset="0"/>
              </a:rPr>
              <a:t>Servizi atti a promuovere la partecipazione delle PMI al programma quadro comunitario in materia di RST</a:t>
            </a:r>
          </a:p>
        </p:txBody>
      </p:sp>
      <p:sp>
        <p:nvSpPr>
          <p:cNvPr id="12" name="Rectangle 2"/>
          <p:cNvSpPr txBox="1">
            <a:spLocks noChangeArrowheads="1"/>
          </p:cNvSpPr>
          <p:nvPr/>
        </p:nvSpPr>
        <p:spPr>
          <a:xfrm>
            <a:off x="179388" y="228600"/>
            <a:ext cx="8785225" cy="866775"/>
          </a:xfrm>
          <a:prstGeom prst="rect">
            <a:avLst/>
          </a:prstGeom>
        </p:spPr>
        <p:txBody>
          <a:bodyPr/>
          <a:lstStyle/>
          <a:p>
            <a:pPr lvl="0" algn="r">
              <a:defRPr/>
            </a:pPr>
            <a:r>
              <a:rPr lang="it-IT" sz="2400" b="1" kern="0" dirty="0" smtClean="0">
                <a:solidFill>
                  <a:srgbClr val="CC0000"/>
                </a:solidFill>
                <a:effectLst>
                  <a:outerShdw blurRad="38100" dist="38100" dir="2700000" algn="tl">
                    <a:srgbClr val="C0C0C0"/>
                  </a:outerShdw>
                </a:effectLst>
                <a:latin typeface="Tahoma"/>
              </a:rPr>
              <a:t>PROGRAMMA IMPRESE</a:t>
            </a:r>
            <a:br>
              <a:rPr lang="it-IT" sz="2400" b="1" kern="0" dirty="0" smtClean="0">
                <a:solidFill>
                  <a:srgbClr val="CC0000"/>
                </a:solidFill>
                <a:effectLst>
                  <a:outerShdw blurRad="38100" dist="38100" dir="2700000" algn="tl">
                    <a:srgbClr val="C0C0C0"/>
                  </a:outerShdw>
                </a:effectLst>
                <a:latin typeface="Tahoma"/>
              </a:rPr>
            </a:br>
            <a:r>
              <a:rPr lang="it-IT" sz="2400" b="1" kern="0" dirty="0" smtClean="0">
                <a:solidFill>
                  <a:srgbClr val="000000">
                    <a:lumMod val="65000"/>
                    <a:lumOff val="35000"/>
                  </a:srgbClr>
                </a:solidFill>
                <a:effectLst>
                  <a:outerShdw blurRad="38100" dist="38100" dir="2700000" algn="tl">
                    <a:srgbClr val="C0C0C0"/>
                  </a:outerShdw>
                </a:effectLst>
                <a:latin typeface="Tahoma"/>
              </a:rPr>
              <a:t>Linee di azione e Strumenti: </a:t>
            </a:r>
            <a:r>
              <a:rPr lang="it-IT" sz="2400" b="1" kern="0" dirty="0" smtClean="0">
                <a:solidFill>
                  <a:srgbClr val="CC0000"/>
                </a:solidFill>
                <a:effectLst>
                  <a:outerShdw blurRad="38100" dist="38100" dir="2700000" algn="tl">
                    <a:srgbClr val="C0C0C0"/>
                  </a:outerShdw>
                </a:effectLst>
                <a:latin typeface="Tahoma"/>
              </a:rPr>
              <a:t>Servizi per l'Innovazione</a:t>
            </a:r>
            <a:r>
              <a:rPr lang="it-IT" sz="2400" b="1" kern="0" dirty="0" smtClean="0">
                <a:solidFill>
                  <a:srgbClr val="000000">
                    <a:lumMod val="65000"/>
                    <a:lumOff val="35000"/>
                  </a:srgbClr>
                </a:solidFill>
                <a:effectLst>
                  <a:outerShdw blurRad="38100" dist="38100" dir="2700000" algn="tl">
                    <a:srgbClr val="C0C0C0"/>
                  </a:outerShdw>
                </a:effectLst>
                <a:latin typeface="Tahoma"/>
              </a:rPr>
              <a:t> </a:t>
            </a:r>
          </a:p>
        </p:txBody>
      </p:sp>
      <p:pic>
        <p:nvPicPr>
          <p:cNvPr id="13" name="Picture 8" descr="logo_IT_sconto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1815356"/>
            <a:ext cx="885242" cy="648072"/>
          </a:xfrm>
          <a:prstGeom prst="rect">
            <a:avLst/>
          </a:prstGeom>
          <a:noFill/>
          <a:ln w="9525">
            <a:noFill/>
            <a:miter lim="800000"/>
            <a:headEnd/>
            <a:tailEnd/>
          </a:ln>
        </p:spPr>
      </p:pic>
      <p:sp>
        <p:nvSpPr>
          <p:cNvPr id="15" name="Rettangolo 14"/>
          <p:cNvSpPr/>
          <p:nvPr/>
        </p:nvSpPr>
        <p:spPr>
          <a:xfrm>
            <a:off x="2915816" y="6011996"/>
            <a:ext cx="2952328" cy="369332"/>
          </a:xfrm>
          <a:prstGeom prst="rect">
            <a:avLst/>
          </a:prstGeom>
        </p:spPr>
        <p:txBody>
          <a:bodyPr wrap="square">
            <a:spAutoFit/>
          </a:bodyPr>
          <a:lstStyle/>
          <a:p>
            <a:pPr algn="ctr">
              <a:buClr>
                <a:srgbClr val="0000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C00000"/>
                </a:solidFill>
                <a:latin typeface="Tahoma" pitchFamily="34" charset="0"/>
              </a:rPr>
              <a:t>simpler@aster.it</a:t>
            </a:r>
            <a:endParaRPr lang="it-IT" dirty="0">
              <a:solidFill>
                <a:srgbClr val="C00000"/>
              </a:solidFill>
              <a:latin typeface="Tahoma" pitchFamily="34" charset="0"/>
            </a:endParaRPr>
          </a:p>
        </p:txBody>
      </p:sp>
      <p:sp>
        <p:nvSpPr>
          <p:cNvPr id="16" name="Segnaposto numero diapositiva 15"/>
          <p:cNvSpPr>
            <a:spLocks noGrp="1"/>
          </p:cNvSpPr>
          <p:nvPr>
            <p:ph type="sldNum" sz="quarter" idx="4294967295"/>
          </p:nvPr>
        </p:nvSpPr>
        <p:spPr>
          <a:xfrm>
            <a:off x="4355976" y="6205934"/>
            <a:ext cx="546224" cy="639366"/>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74</a:t>
            </a:fld>
            <a:endParaRPr lang="it-IT" dirty="0">
              <a:solidFill>
                <a:srgbClr val="CC0000"/>
              </a:solidFill>
            </a:endParaRPr>
          </a:p>
        </p:txBody>
      </p:sp>
      <p:sp>
        <p:nvSpPr>
          <p:cNvPr id="14" name="Freccia a destra 13">
            <a:hlinkClick r:id="rId5" action="ppaction://hlinksldjump"/>
          </p:cNvPr>
          <p:cNvSpPr/>
          <p:nvPr/>
        </p:nvSpPr>
        <p:spPr bwMode="auto">
          <a:xfrm flipH="1">
            <a:off x="7378700" y="6172200"/>
            <a:ext cx="8890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p:cNvSpPr>
            <a:spLocks noChangeArrowheads="1"/>
          </p:cNvSpPr>
          <p:nvPr/>
        </p:nvSpPr>
        <p:spPr bwMode="auto">
          <a:xfrm>
            <a:off x="107950" y="765175"/>
            <a:ext cx="9036050" cy="6475413"/>
          </a:xfrm>
          <a:prstGeom prst="roundRect">
            <a:avLst>
              <a:gd name="adj" fmla="val 23"/>
            </a:avLst>
          </a:prstGeom>
          <a:noFill/>
          <a:ln w="9525">
            <a:noFill/>
            <a:round/>
            <a:headEnd/>
            <a:tailEnd/>
          </a:ln>
        </p:spPr>
        <p:txBody>
          <a:bodyPr wrap="none" anchor="ctr"/>
          <a:lstStyle/>
          <a:p>
            <a:endParaRPr lang="it-IT"/>
          </a:p>
        </p:txBody>
      </p:sp>
      <p:sp>
        <p:nvSpPr>
          <p:cNvPr id="39962" name="Text Box 26"/>
          <p:cNvSpPr txBox="1">
            <a:spLocks noChangeArrowheads="1"/>
          </p:cNvSpPr>
          <p:nvPr/>
        </p:nvSpPr>
        <p:spPr bwMode="auto">
          <a:xfrm>
            <a:off x="1835696" y="1556792"/>
            <a:ext cx="6552728" cy="840230"/>
          </a:xfrm>
          <a:prstGeom prst="rect">
            <a:avLst/>
          </a:prstGeom>
          <a:noFill/>
          <a:ln w="9525">
            <a:noFill/>
            <a:miter lim="800000"/>
            <a:headEnd/>
            <a:tailEnd/>
          </a:ln>
          <a:effectLst/>
        </p:spPr>
        <p:txBody>
          <a:bodyPr wrap="square">
            <a:spAutoFit/>
          </a:bodyPr>
          <a:lstStyle/>
          <a:p>
            <a:pPr algn="l" eaLnBrk="1" hangingPunct="1">
              <a:lnSpc>
                <a:spcPct val="90000"/>
              </a:lnSpc>
              <a:spcBef>
                <a:spcPts val="938"/>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latin typeface="Tahoma" pitchFamily="34" charset="0"/>
              </a:rPr>
              <a:t>Servizio</a:t>
            </a:r>
            <a:r>
              <a:rPr lang="it-IT" dirty="0" smtClean="0">
                <a:latin typeface="Tahoma" pitchFamily="34" charset="0"/>
              </a:rPr>
              <a:t> di  </a:t>
            </a:r>
            <a:r>
              <a:rPr lang="it-IT" b="1" dirty="0" smtClean="0">
                <a:latin typeface="Tahoma" pitchFamily="34" charset="0"/>
              </a:rPr>
              <a:t>informazione</a:t>
            </a:r>
            <a:r>
              <a:rPr lang="it-IT" dirty="0" smtClean="0">
                <a:latin typeface="Tahoma" pitchFamily="34" charset="0"/>
              </a:rPr>
              <a:t>, </a:t>
            </a:r>
            <a:r>
              <a:rPr lang="it-IT" b="1" dirty="0" smtClean="0">
                <a:latin typeface="Tahoma" pitchFamily="34" charset="0"/>
              </a:rPr>
              <a:t>approfondimento</a:t>
            </a:r>
            <a:r>
              <a:rPr lang="it-IT" dirty="0" smtClean="0">
                <a:latin typeface="Tahoma" pitchFamily="34" charset="0"/>
              </a:rPr>
              <a:t> e </a:t>
            </a:r>
            <a:r>
              <a:rPr lang="it-IT" b="1" dirty="0" smtClean="0">
                <a:latin typeface="Tahoma" pitchFamily="34" charset="0"/>
              </a:rPr>
              <a:t>orientamento</a:t>
            </a:r>
            <a:r>
              <a:rPr lang="it-IT" dirty="0" smtClean="0">
                <a:latin typeface="Tahoma" pitchFamily="34" charset="0"/>
              </a:rPr>
              <a:t>  sui </a:t>
            </a:r>
            <a:r>
              <a:rPr lang="it-IT" b="1" dirty="0" smtClean="0">
                <a:latin typeface="Tahoma" pitchFamily="34" charset="0"/>
              </a:rPr>
              <a:t>finanziamenti</a:t>
            </a:r>
            <a:r>
              <a:rPr lang="it-IT" dirty="0" smtClean="0">
                <a:latin typeface="Tahoma" pitchFamily="34" charset="0"/>
              </a:rPr>
              <a:t> agevolati per  Ricerca, Innovazione, Sviluppo e Trasferimento Tecnologico</a:t>
            </a:r>
            <a:endParaRPr lang="it-IT" dirty="0">
              <a:latin typeface="Tahoma" pitchFamily="34" charset="0"/>
            </a:endParaRPr>
          </a:p>
        </p:txBody>
      </p:sp>
      <p:sp>
        <p:nvSpPr>
          <p:cNvPr id="13" name="Rectangle 2"/>
          <p:cNvSpPr txBox="1">
            <a:spLocks noChangeArrowheads="1"/>
          </p:cNvSpPr>
          <p:nvPr/>
        </p:nvSpPr>
        <p:spPr>
          <a:xfrm>
            <a:off x="179388" y="279400"/>
            <a:ext cx="8785225" cy="866775"/>
          </a:xfrm>
          <a:prstGeom prst="rect">
            <a:avLst/>
          </a:prstGeom>
        </p:spPr>
        <p:txBody>
          <a:bodyPr/>
          <a:lstStyle/>
          <a:p>
            <a:pPr lvl="0" algn="r">
              <a:defRPr/>
            </a:pPr>
            <a:r>
              <a:rPr lang="it-IT" sz="2000" b="1" kern="0" dirty="0" smtClean="0">
                <a:solidFill>
                  <a:srgbClr val="CC0000"/>
                </a:solidFill>
                <a:effectLst>
                  <a:outerShdw blurRad="38100" dist="38100" dir="2700000" algn="tl">
                    <a:srgbClr val="C0C0C0"/>
                  </a:outerShdw>
                </a:effectLst>
                <a:latin typeface="Tahoma"/>
              </a:rPr>
              <a:t>PROGRAMMA IMPRESE</a:t>
            </a:r>
            <a:br>
              <a:rPr lang="it-IT" sz="2000" b="1" kern="0" dirty="0" smtClean="0">
                <a:solidFill>
                  <a:srgbClr val="CC0000"/>
                </a:solidFill>
                <a:effectLst>
                  <a:outerShdw blurRad="38100" dist="38100" dir="2700000" algn="tl">
                    <a:srgbClr val="C0C0C0"/>
                  </a:outerShdw>
                </a:effectLst>
                <a:latin typeface="Tahoma"/>
              </a:rPr>
            </a:br>
            <a:r>
              <a:rPr lang="it-IT" sz="2000" b="1" kern="0" dirty="0" smtClean="0">
                <a:solidFill>
                  <a:srgbClr val="000000">
                    <a:lumMod val="65000"/>
                    <a:lumOff val="35000"/>
                  </a:srgbClr>
                </a:solidFill>
                <a:effectLst>
                  <a:outerShdw blurRad="38100" dist="38100" dir="2700000" algn="tl">
                    <a:srgbClr val="C0C0C0"/>
                  </a:outerShdw>
                </a:effectLst>
                <a:latin typeface="Tahoma"/>
              </a:rPr>
              <a:t>Linee di azione e Strumenti: </a:t>
            </a:r>
            <a:r>
              <a:rPr lang="it-IT" sz="2000" b="1" kern="0" dirty="0" smtClean="0">
                <a:solidFill>
                  <a:srgbClr val="CC0000"/>
                </a:solidFill>
                <a:effectLst>
                  <a:outerShdw blurRad="38100" dist="38100" dir="2700000" algn="tl">
                    <a:srgbClr val="C0C0C0"/>
                  </a:outerShdw>
                </a:effectLst>
                <a:latin typeface="Tahoma"/>
              </a:rPr>
              <a:t>Servizi per l'Innovazione</a:t>
            </a:r>
            <a:r>
              <a:rPr lang="it-IT" sz="2000" b="1" kern="0" dirty="0" smtClean="0">
                <a:solidFill>
                  <a:srgbClr val="000000">
                    <a:lumMod val="65000"/>
                    <a:lumOff val="35000"/>
                  </a:srgbClr>
                </a:solidFill>
                <a:effectLst>
                  <a:outerShdw blurRad="38100" dist="38100" dir="2700000" algn="tl">
                    <a:srgbClr val="C0C0C0"/>
                  </a:outerShdw>
                </a:effectLst>
                <a:latin typeface="Tahoma"/>
              </a:rPr>
              <a:t> </a:t>
            </a:r>
          </a:p>
        </p:txBody>
      </p:sp>
      <p:pic>
        <p:nvPicPr>
          <p:cNvPr id="89089" name="Picture 1"/>
          <p:cNvPicPr>
            <a:picLocks noChangeAspect="1" noChangeArrowheads="1"/>
          </p:cNvPicPr>
          <p:nvPr/>
        </p:nvPicPr>
        <p:blipFill>
          <a:blip r:embed="rId3" cstate="print"/>
          <a:srcRect/>
          <a:stretch>
            <a:fillRect/>
          </a:stretch>
        </p:blipFill>
        <p:spPr bwMode="auto">
          <a:xfrm>
            <a:off x="431680" y="1628800"/>
            <a:ext cx="1260000" cy="346056"/>
          </a:xfrm>
          <a:prstGeom prst="rect">
            <a:avLst/>
          </a:prstGeom>
          <a:noFill/>
          <a:ln w="9525">
            <a:noFill/>
            <a:miter lim="800000"/>
            <a:headEnd/>
            <a:tailEnd/>
          </a:ln>
          <a:effectLst/>
        </p:spPr>
      </p:pic>
      <p:sp>
        <p:nvSpPr>
          <p:cNvPr id="15" name="Rettangolo 14"/>
          <p:cNvSpPr/>
          <p:nvPr/>
        </p:nvSpPr>
        <p:spPr>
          <a:xfrm>
            <a:off x="1907704" y="5795972"/>
            <a:ext cx="2952328" cy="369332"/>
          </a:xfrm>
          <a:prstGeom prst="rect">
            <a:avLst/>
          </a:prstGeom>
        </p:spPr>
        <p:txBody>
          <a:bodyPr wrap="square">
            <a:spAutoFit/>
          </a:bodyPr>
          <a:lstStyle/>
          <a:p>
            <a:pPr algn="ctr">
              <a:buClr>
                <a:srgbClr val="0000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C00000"/>
                </a:solidFill>
                <a:latin typeface="Tahoma" pitchFamily="34" charset="0"/>
              </a:rPr>
              <a:t>http://first.aster.it</a:t>
            </a:r>
          </a:p>
        </p:txBody>
      </p:sp>
      <p:sp>
        <p:nvSpPr>
          <p:cNvPr id="16" name="Rettangolo 15"/>
          <p:cNvSpPr/>
          <p:nvPr/>
        </p:nvSpPr>
        <p:spPr>
          <a:xfrm>
            <a:off x="4572000" y="5795972"/>
            <a:ext cx="2952328" cy="369332"/>
          </a:xfrm>
          <a:prstGeom prst="rect">
            <a:avLst/>
          </a:prstGeom>
        </p:spPr>
        <p:txBody>
          <a:bodyPr wrap="square">
            <a:spAutoFit/>
          </a:bodyPr>
          <a:lstStyle/>
          <a:p>
            <a:pPr algn="ctr">
              <a:buClr>
                <a:srgbClr val="0000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C00000"/>
                </a:solidFill>
                <a:latin typeface="Tahoma" pitchFamily="34" charset="0"/>
              </a:rPr>
              <a:t>first@aster.it</a:t>
            </a:r>
            <a:endParaRPr lang="it-IT" dirty="0">
              <a:solidFill>
                <a:srgbClr val="C00000"/>
              </a:solidFill>
              <a:latin typeface="Tahoma" pitchFamily="34" charset="0"/>
            </a:endParaRPr>
          </a:p>
        </p:txBody>
      </p:sp>
      <p:sp>
        <p:nvSpPr>
          <p:cNvPr id="18" name="Rectangle 1"/>
          <p:cNvSpPr txBox="1">
            <a:spLocks noChangeArrowheads="1"/>
          </p:cNvSpPr>
          <p:nvPr/>
        </p:nvSpPr>
        <p:spPr>
          <a:xfrm>
            <a:off x="179512" y="2636912"/>
            <a:ext cx="5760640" cy="2952328"/>
          </a:xfrm>
          <a:prstGeom prst="rect">
            <a:avLst/>
          </a:prstGeom>
        </p:spPr>
        <p:txBody>
          <a:bodyPr anchor="t"/>
          <a:lstStyle/>
          <a:p>
            <a:pPr marL="341313" lvl="0" indent="-341313" algn="just" eaLnBrk="0" hangingPunct="0">
              <a:lnSpc>
                <a:spcPct val="90000"/>
              </a:lnSpc>
              <a:spcBef>
                <a:spcPts val="0"/>
              </a:spcBef>
              <a:spcAft>
                <a:spcPts val="1200"/>
              </a:spcAft>
              <a:buClr>
                <a:srgbClr val="CC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solidFill>
                  <a:srgbClr val="C00000"/>
                </a:solidFill>
                <a:effectLst>
                  <a:outerShdw blurRad="38100" dist="38100" dir="2700000" algn="tl">
                    <a:srgbClr val="C0C0C0"/>
                  </a:outerShdw>
                </a:effectLst>
                <a:latin typeface="Tahoma" pitchFamily="34" charset="0"/>
              </a:rPr>
              <a:t>	Servizio</a:t>
            </a:r>
            <a:endParaRPr lang="it-IT" sz="1600" b="1" dirty="0" smtClean="0">
              <a:latin typeface="Tahoma" pitchFamily="34" charset="0"/>
              <a:cs typeface="Times New Roman" pitchFamily="18" charset="0"/>
            </a:endParaRPr>
          </a:p>
          <a:p>
            <a:pPr marL="341313" marR="0" lvl="0" indent="-341313" algn="just" defTabSz="914400" rtl="0" eaLnBrk="0" fontAlgn="base" latinLnBrk="0" hangingPunct="0">
              <a:lnSpc>
                <a:spcPct val="90000"/>
              </a:lnSpc>
              <a:spcBef>
                <a:spcPts val="0"/>
              </a:spcBef>
              <a:spcAft>
                <a:spcPts val="600"/>
              </a:spcAft>
              <a:buClr>
                <a:srgbClr val="CC0000"/>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latin typeface="Tahoma" pitchFamily="34" charset="0"/>
                <a:cs typeface="Times New Roman" pitchFamily="18" charset="0"/>
              </a:rPr>
              <a:t>Personalizzato</a:t>
            </a:r>
            <a:r>
              <a:rPr lang="it-IT" sz="1600" dirty="0" smtClean="0">
                <a:latin typeface="Tahoma" pitchFamily="34" charset="0"/>
                <a:cs typeface="Times New Roman" pitchFamily="18" charset="0"/>
              </a:rPr>
              <a:t>: gli utenti ricevono solo le informazioni negli ambiti di loro interesse</a:t>
            </a:r>
          </a:p>
          <a:p>
            <a:pPr marL="341313" marR="0" lvl="0" indent="-341313" algn="just" defTabSz="914400" rtl="0" eaLnBrk="0" fontAlgn="base" latinLnBrk="0" hangingPunct="0">
              <a:lnSpc>
                <a:spcPct val="90000"/>
              </a:lnSpc>
              <a:spcBef>
                <a:spcPts val="0"/>
              </a:spcBef>
              <a:spcAft>
                <a:spcPts val="600"/>
              </a:spcAft>
              <a:buClr>
                <a:srgbClr val="CC0000"/>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latin typeface="Tahoma" pitchFamily="34" charset="0"/>
                <a:cs typeface="Times New Roman" pitchFamily="18" charset="0"/>
              </a:rPr>
              <a:t>Sintetico</a:t>
            </a:r>
            <a:r>
              <a:rPr lang="it-IT" sz="1600" dirty="0" smtClean="0">
                <a:latin typeface="Tahoma" pitchFamily="34" charset="0"/>
                <a:cs typeface="Times New Roman" pitchFamily="18" charset="0"/>
              </a:rPr>
              <a:t>: tutte le news sono presentate con titolo e </a:t>
            </a:r>
            <a:r>
              <a:rPr lang="it-IT" sz="1600" dirty="0" err="1" smtClean="0">
                <a:latin typeface="Tahoma" pitchFamily="34" charset="0"/>
                <a:cs typeface="Times New Roman" pitchFamily="18" charset="0"/>
              </a:rPr>
              <a:t>abstract</a:t>
            </a:r>
            <a:endParaRPr lang="it-IT" sz="1600" dirty="0" smtClean="0">
              <a:latin typeface="Tahoma" pitchFamily="34" charset="0"/>
              <a:cs typeface="Times New Roman" pitchFamily="18" charset="0"/>
            </a:endParaRPr>
          </a:p>
          <a:p>
            <a:pPr marL="341313" marR="0" lvl="0" indent="-341313" algn="just" defTabSz="914400" rtl="0" eaLnBrk="0" fontAlgn="base" latinLnBrk="0" hangingPunct="0">
              <a:lnSpc>
                <a:spcPct val="90000"/>
              </a:lnSpc>
              <a:spcBef>
                <a:spcPts val="0"/>
              </a:spcBef>
              <a:spcAft>
                <a:spcPts val="600"/>
              </a:spcAft>
              <a:buClr>
                <a:srgbClr val="CC0000"/>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latin typeface="Tahoma" pitchFamily="34" charset="0"/>
                <a:cs typeface="Times New Roman" pitchFamily="18" charset="0"/>
              </a:rPr>
              <a:t>Tempestivo</a:t>
            </a:r>
            <a:r>
              <a:rPr lang="it-IT" sz="1600" dirty="0" smtClean="0">
                <a:latin typeface="Tahoma" pitchFamily="34" charset="0"/>
                <a:cs typeface="Times New Roman" pitchFamily="18" charset="0"/>
              </a:rPr>
              <a:t>: la newsletter è settimanale e il sito è aggiornato quotidianamente </a:t>
            </a:r>
          </a:p>
          <a:p>
            <a:pPr marL="341313" marR="0" lvl="0" indent="-341313" algn="just" defTabSz="914400" rtl="0" eaLnBrk="0" fontAlgn="base" latinLnBrk="0" hangingPunct="0">
              <a:lnSpc>
                <a:spcPct val="90000"/>
              </a:lnSpc>
              <a:spcBef>
                <a:spcPts val="0"/>
              </a:spcBef>
              <a:spcAft>
                <a:spcPts val="600"/>
              </a:spcAft>
              <a:buClr>
                <a:srgbClr val="CC0000"/>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latin typeface="Tahoma" pitchFamily="34" charset="0"/>
                <a:cs typeface="Times New Roman" pitchFamily="18" charset="0"/>
              </a:rPr>
              <a:t>Completo</a:t>
            </a:r>
            <a:r>
              <a:rPr lang="it-IT" sz="1600" dirty="0" smtClean="0">
                <a:latin typeface="Tahoma" pitchFamily="34" charset="0"/>
                <a:cs typeface="Times New Roman" pitchFamily="18" charset="0"/>
              </a:rPr>
              <a:t>: tutte le informazioni sono integrate da documentazione relativa, modulistica e link </a:t>
            </a:r>
          </a:p>
          <a:p>
            <a:pPr marL="341313" marR="0" lvl="0" indent="-341313" algn="just" defTabSz="914400" rtl="0" eaLnBrk="0" fontAlgn="base" latinLnBrk="0" hangingPunct="0">
              <a:lnSpc>
                <a:spcPct val="90000"/>
              </a:lnSpc>
              <a:spcBef>
                <a:spcPts val="0"/>
              </a:spcBef>
              <a:spcAft>
                <a:spcPts val="600"/>
              </a:spcAft>
              <a:buClr>
                <a:srgbClr val="CC0000"/>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1600" b="1" dirty="0" smtClean="0">
                <a:latin typeface="Tahoma" pitchFamily="34" charset="0"/>
                <a:cs typeface="Times New Roman" pitchFamily="18" charset="0"/>
              </a:rPr>
              <a:t>Approfondito</a:t>
            </a:r>
            <a:r>
              <a:rPr lang="it-IT" sz="1600" dirty="0" smtClean="0">
                <a:latin typeface="Tahoma" pitchFamily="34" charset="0"/>
                <a:cs typeface="Times New Roman" pitchFamily="18" charset="0"/>
              </a:rPr>
              <a:t>: ogni linea di finanziamento è integrata da schede programma o dossier</a:t>
            </a:r>
          </a:p>
        </p:txBody>
      </p:sp>
      <p:sp>
        <p:nvSpPr>
          <p:cNvPr id="19" name="Rectangle 10"/>
          <p:cNvSpPr>
            <a:spLocks noChangeArrowheads="1"/>
          </p:cNvSpPr>
          <p:nvPr/>
        </p:nvSpPr>
        <p:spPr bwMode="auto">
          <a:xfrm>
            <a:off x="6228184" y="2708920"/>
            <a:ext cx="1217000" cy="338554"/>
          </a:xfrm>
          <a:prstGeom prst="rect">
            <a:avLst/>
          </a:prstGeom>
          <a:noFill/>
          <a:ln w="9525">
            <a:noFill/>
            <a:miter lim="800000"/>
            <a:headEnd/>
            <a:tailEnd/>
          </a:ln>
          <a:effectLst/>
        </p:spPr>
        <p:txBody>
          <a:bodyPr wrap="none">
            <a:spAutoFit/>
          </a:bodyPr>
          <a:lstStyle/>
          <a:p>
            <a:pPr>
              <a:defRPr/>
            </a:pPr>
            <a:r>
              <a:rPr lang="it-IT" sz="1600" b="1" dirty="0" smtClean="0">
                <a:solidFill>
                  <a:srgbClr val="C00000"/>
                </a:solidFill>
                <a:effectLst>
                  <a:outerShdw blurRad="38100" dist="38100" dir="2700000" algn="tl">
                    <a:srgbClr val="C0C0C0"/>
                  </a:outerShdw>
                </a:effectLst>
                <a:latin typeface="Tahoma" pitchFamily="34" charset="0"/>
              </a:rPr>
              <a:t>Strumenti</a:t>
            </a:r>
          </a:p>
        </p:txBody>
      </p:sp>
      <p:sp>
        <p:nvSpPr>
          <p:cNvPr id="20" name="Rectangle 9"/>
          <p:cNvSpPr>
            <a:spLocks noChangeArrowheads="1"/>
          </p:cNvSpPr>
          <p:nvPr/>
        </p:nvSpPr>
        <p:spPr bwMode="auto">
          <a:xfrm>
            <a:off x="6270352" y="3116421"/>
            <a:ext cx="3096344" cy="1508105"/>
          </a:xfrm>
          <a:prstGeom prst="rect">
            <a:avLst/>
          </a:prstGeom>
          <a:noFill/>
          <a:ln w="9525">
            <a:noFill/>
            <a:miter lim="800000"/>
            <a:headEnd/>
            <a:tailEnd/>
          </a:ln>
        </p:spPr>
        <p:txBody>
          <a:bodyPr wrap="square">
            <a:spAutoFit/>
          </a:bodyPr>
          <a:lstStyle/>
          <a:p>
            <a:pPr marL="285750" lvl="1" indent="-285750" algn="l">
              <a:spcBef>
                <a:spcPts val="0"/>
              </a:spcBef>
              <a:spcAft>
                <a:spcPts val="1200"/>
              </a:spcAft>
              <a:buClr>
                <a:srgbClr val="C00000"/>
              </a:buClr>
              <a:buFont typeface="Wingdings" pitchFamily="2" charset="2"/>
              <a:buChar char="§"/>
              <a:defRPr/>
            </a:pPr>
            <a:r>
              <a:rPr lang="it-IT" dirty="0" smtClean="0">
                <a:solidFill>
                  <a:srgbClr val="CC0000"/>
                </a:solidFill>
                <a:latin typeface="Tahoma" pitchFamily="34" charset="0"/>
              </a:rPr>
              <a:t>Newsletter</a:t>
            </a:r>
            <a:endParaRPr lang="it-IT" dirty="0">
              <a:solidFill>
                <a:srgbClr val="CC0000"/>
              </a:solidFill>
              <a:latin typeface="Tahoma" pitchFamily="34" charset="0"/>
            </a:endParaRPr>
          </a:p>
          <a:p>
            <a:pPr marL="285750" lvl="1" indent="-285750" algn="l">
              <a:spcBef>
                <a:spcPts val="0"/>
              </a:spcBef>
              <a:spcAft>
                <a:spcPts val="1200"/>
              </a:spcAft>
              <a:buClr>
                <a:srgbClr val="C00000"/>
              </a:buClr>
              <a:buFont typeface="Wingdings" pitchFamily="2" charset="2"/>
              <a:buChar char="§"/>
              <a:defRPr/>
            </a:pPr>
            <a:r>
              <a:rPr lang="it-IT" dirty="0" smtClean="0">
                <a:solidFill>
                  <a:srgbClr val="CC0000"/>
                </a:solidFill>
                <a:latin typeface="Tahoma" pitchFamily="34" charset="0"/>
              </a:rPr>
              <a:t>Sito web</a:t>
            </a:r>
          </a:p>
          <a:p>
            <a:pPr marL="285750" lvl="1" indent="-285750" algn="l">
              <a:spcBef>
                <a:spcPts val="0"/>
              </a:spcBef>
              <a:spcAft>
                <a:spcPts val="1200"/>
              </a:spcAft>
              <a:buClr>
                <a:srgbClr val="C00000"/>
              </a:buClr>
              <a:buFont typeface="Wingdings" pitchFamily="2" charset="2"/>
              <a:buChar char="§"/>
              <a:defRPr/>
            </a:pPr>
            <a:r>
              <a:rPr lang="it-IT" dirty="0" smtClean="0">
                <a:solidFill>
                  <a:srgbClr val="CC0000"/>
                </a:solidFill>
                <a:latin typeface="Tahoma" pitchFamily="34" charset="0"/>
              </a:rPr>
              <a:t>Assistenza personalizzata</a:t>
            </a:r>
            <a:endParaRPr lang="it-IT" dirty="0">
              <a:solidFill>
                <a:srgbClr val="CC0000"/>
              </a:solidFill>
              <a:latin typeface="Tahoma" pitchFamily="34" charset="0"/>
            </a:endParaRPr>
          </a:p>
        </p:txBody>
      </p:sp>
      <p:sp>
        <p:nvSpPr>
          <p:cNvPr id="21" name="Segnaposto numero diapositiva 20"/>
          <p:cNvSpPr>
            <a:spLocks noGrp="1"/>
          </p:cNvSpPr>
          <p:nvPr>
            <p:ph type="sldNum" sz="quarter" idx="4294967295"/>
          </p:nvPr>
        </p:nvSpPr>
        <p:spPr>
          <a:xfrm>
            <a:off x="4355976" y="6269434"/>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75</a:t>
            </a:fld>
            <a:endParaRPr lang="it-IT" dirty="0">
              <a:solidFill>
                <a:srgbClr val="CC0000"/>
              </a:solidFill>
            </a:endParaRPr>
          </a:p>
        </p:txBody>
      </p:sp>
      <p:sp>
        <p:nvSpPr>
          <p:cNvPr id="12" name="Freccia a destra 11">
            <a:hlinkClick r:id="rId4" action="ppaction://hlinksldjump"/>
          </p:cNvPr>
          <p:cNvSpPr/>
          <p:nvPr/>
        </p:nvSpPr>
        <p:spPr bwMode="auto">
          <a:xfrm flipH="1">
            <a:off x="406400" y="5930900"/>
            <a:ext cx="1054100" cy="393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251520" y="1933173"/>
            <a:ext cx="4536504" cy="2303462"/>
          </a:xfrm>
          <a:prstGeom prst="rect">
            <a:avLst/>
          </a:prstGeom>
          <a:noFill/>
          <a:ln w="9525">
            <a:noFill/>
            <a:miter lim="800000"/>
            <a:headEnd/>
            <a:tailEnd/>
          </a:ln>
        </p:spPr>
        <p:txBody>
          <a:bodyPr/>
          <a:lstStyle/>
          <a:p>
            <a:pPr marL="266700" lvl="0">
              <a:spcBef>
                <a:spcPts val="0"/>
              </a:spcBef>
              <a:spcAft>
                <a:spcPts val="1200"/>
              </a:spcAft>
              <a:defRPr/>
            </a:pPr>
            <a:r>
              <a:rPr lang="it-IT" sz="1500" b="1" dirty="0" smtClean="0">
                <a:solidFill>
                  <a:srgbClr val="C00000"/>
                </a:solidFill>
                <a:effectLst>
                  <a:outerShdw blurRad="38100" dist="38100" dir="2700000" algn="tl">
                    <a:srgbClr val="C0C0C0"/>
                  </a:outerShdw>
                </a:effectLst>
                <a:latin typeface="Tahoma" pitchFamily="34" charset="0"/>
              </a:rPr>
              <a:t>Obiettivi</a:t>
            </a:r>
            <a:endParaRPr lang="it-IT" sz="1500" dirty="0" smtClean="0"/>
          </a:p>
          <a:p>
            <a:pPr marL="285750" lvl="1" indent="-285750" algn="just">
              <a:spcBef>
                <a:spcPts val="0"/>
              </a:spcBef>
              <a:spcAft>
                <a:spcPts val="600"/>
              </a:spcAft>
              <a:buClr>
                <a:srgbClr val="C00000"/>
              </a:buClr>
              <a:buFont typeface="Wingdings" pitchFamily="2" charset="2"/>
              <a:buChar char="§"/>
              <a:defRPr/>
            </a:pPr>
            <a:r>
              <a:rPr lang="it-IT" sz="1500" b="1" dirty="0" smtClean="0">
                <a:latin typeface="Tahoma" pitchFamily="34" charset="0"/>
              </a:rPr>
              <a:t>Favorire</a:t>
            </a:r>
            <a:r>
              <a:rPr lang="it-IT" sz="1500" dirty="0" smtClean="0">
                <a:latin typeface="Tahoma" pitchFamily="34" charset="0"/>
              </a:rPr>
              <a:t> la nascita di start-up, mettendo in rete tutti gli attori regionali che offrono servizi e opportunità nell’ambito della creazione d’impresa: amministrazioni pubbliche, centri di ricerca, università, incubatori, agenzie e centri per l’innovazione, associazioni di categoria, operatori del credito, enti di formazione</a:t>
            </a:r>
          </a:p>
          <a:p>
            <a:pPr marL="285750" lvl="1" indent="-285750" algn="just">
              <a:spcBef>
                <a:spcPts val="0"/>
              </a:spcBef>
              <a:spcAft>
                <a:spcPts val="600"/>
              </a:spcAft>
              <a:buClr>
                <a:srgbClr val="C00000"/>
              </a:buClr>
              <a:buFont typeface="Wingdings" pitchFamily="2" charset="2"/>
              <a:buChar char="§"/>
              <a:defRPr/>
            </a:pPr>
            <a:r>
              <a:rPr lang="it-IT" sz="1500" b="1" dirty="0" smtClean="0">
                <a:latin typeface="Tahoma" pitchFamily="34" charset="0"/>
              </a:rPr>
              <a:t>Creare</a:t>
            </a:r>
            <a:r>
              <a:rPr lang="it-IT" sz="1500" dirty="0" smtClean="0">
                <a:latin typeface="Tahoma" pitchFamily="34" charset="0"/>
              </a:rPr>
              <a:t> un ambiente virtuale che semplifichi l’accesso ai servizi utili per la creazione d'impresa</a:t>
            </a:r>
          </a:p>
          <a:p>
            <a:pPr marL="285750" lvl="1" indent="-285750" algn="just">
              <a:spcBef>
                <a:spcPts val="0"/>
              </a:spcBef>
              <a:spcAft>
                <a:spcPts val="600"/>
              </a:spcAft>
              <a:buClr>
                <a:srgbClr val="C00000"/>
              </a:buClr>
              <a:buFont typeface="Wingdings" pitchFamily="2" charset="2"/>
              <a:buChar char="§"/>
              <a:defRPr/>
            </a:pPr>
            <a:r>
              <a:rPr lang="it-IT" sz="1500" b="1" dirty="0" smtClean="0">
                <a:latin typeface="Tahoma" pitchFamily="34" charset="0"/>
              </a:rPr>
              <a:t>Promuovere</a:t>
            </a:r>
            <a:r>
              <a:rPr lang="it-IT" sz="1500" dirty="0" smtClean="0">
                <a:latin typeface="Tahoma" pitchFamily="34" charset="0"/>
              </a:rPr>
              <a:t> la nascita e lo sviluppo delle start-up, attraverso strumenti innovativi e informazioni puntuali</a:t>
            </a:r>
          </a:p>
        </p:txBody>
      </p:sp>
      <p:sp>
        <p:nvSpPr>
          <p:cNvPr id="26627" name="AutoShape 2"/>
          <p:cNvSpPr>
            <a:spLocks noChangeArrowheads="1"/>
          </p:cNvSpPr>
          <p:nvPr/>
        </p:nvSpPr>
        <p:spPr bwMode="auto">
          <a:xfrm>
            <a:off x="107950" y="765175"/>
            <a:ext cx="9036050" cy="6475413"/>
          </a:xfrm>
          <a:prstGeom prst="roundRect">
            <a:avLst>
              <a:gd name="adj" fmla="val 23"/>
            </a:avLst>
          </a:prstGeom>
          <a:noFill/>
          <a:ln w="9525">
            <a:noFill/>
            <a:round/>
            <a:headEnd/>
            <a:tailEnd/>
          </a:ln>
        </p:spPr>
        <p:txBody>
          <a:bodyPr wrap="none" anchor="ctr"/>
          <a:lstStyle/>
          <a:p>
            <a:endParaRPr lang="it-IT"/>
          </a:p>
        </p:txBody>
      </p:sp>
      <p:pic>
        <p:nvPicPr>
          <p:cNvPr id="11" name="Immagine 10" descr="marchio startup DEF.png"/>
          <p:cNvPicPr>
            <a:picLocks noChangeAspect="1"/>
          </p:cNvPicPr>
          <p:nvPr/>
        </p:nvPicPr>
        <p:blipFill>
          <a:blip r:embed="rId3" cstate="print"/>
          <a:stretch>
            <a:fillRect/>
          </a:stretch>
        </p:blipFill>
        <p:spPr>
          <a:xfrm>
            <a:off x="251520" y="1281708"/>
            <a:ext cx="1980017" cy="440280"/>
          </a:xfrm>
          <a:prstGeom prst="rect">
            <a:avLst/>
          </a:prstGeom>
        </p:spPr>
      </p:pic>
      <p:sp>
        <p:nvSpPr>
          <p:cNvPr id="12" name="Rettangolo 11"/>
          <p:cNvSpPr/>
          <p:nvPr/>
        </p:nvSpPr>
        <p:spPr>
          <a:xfrm>
            <a:off x="2411760" y="1209700"/>
            <a:ext cx="6444208" cy="646331"/>
          </a:xfrm>
          <a:prstGeom prst="rect">
            <a:avLst/>
          </a:prstGeom>
        </p:spPr>
        <p:txBody>
          <a:bodyPr wrap="square">
            <a:spAutoFit/>
          </a:bodyPr>
          <a:lstStyle/>
          <a:p>
            <a:pPr algn="l"/>
            <a:r>
              <a:rPr lang="it-IT" b="1" dirty="0" err="1" smtClean="0">
                <a:latin typeface="+mn-lt"/>
              </a:rPr>
              <a:t>EmiliaRomagnaStartUp</a:t>
            </a:r>
            <a:r>
              <a:rPr lang="it-IT" b="1" dirty="0" smtClean="0">
                <a:latin typeface="+mn-lt"/>
              </a:rPr>
              <a:t> è il portale regionale dedicato alla creazione di impresa innovativa</a:t>
            </a:r>
            <a:endParaRPr lang="it-IT" b="1" dirty="0">
              <a:latin typeface="+mn-lt"/>
            </a:endParaRPr>
          </a:p>
        </p:txBody>
      </p:sp>
      <p:sp>
        <p:nvSpPr>
          <p:cNvPr id="8" name="Rectangle 2"/>
          <p:cNvSpPr txBox="1">
            <a:spLocks noChangeArrowheads="1"/>
          </p:cNvSpPr>
          <p:nvPr/>
        </p:nvSpPr>
        <p:spPr>
          <a:xfrm>
            <a:off x="179388" y="228600"/>
            <a:ext cx="8785225" cy="866775"/>
          </a:xfrm>
          <a:prstGeom prst="rect">
            <a:avLst/>
          </a:prstGeom>
        </p:spPr>
        <p:txBody>
          <a:bodyPr/>
          <a:lstStyle/>
          <a:p>
            <a:pPr lvl="0" algn="r">
              <a:defRPr/>
            </a:pPr>
            <a:r>
              <a:rPr lang="it-IT" sz="2400" b="1" kern="0" dirty="0" smtClean="0">
                <a:solidFill>
                  <a:srgbClr val="CC0000"/>
                </a:solidFill>
                <a:effectLst>
                  <a:outerShdw blurRad="38100" dist="38100" dir="2700000" algn="tl">
                    <a:srgbClr val="C0C0C0"/>
                  </a:outerShdw>
                </a:effectLst>
                <a:latin typeface="Tahoma"/>
              </a:rPr>
              <a:t>PROGRAMMA IMPRESE</a:t>
            </a:r>
            <a:br>
              <a:rPr lang="it-IT" sz="2400" b="1" kern="0" dirty="0" smtClean="0">
                <a:solidFill>
                  <a:srgbClr val="CC0000"/>
                </a:solidFill>
                <a:effectLst>
                  <a:outerShdw blurRad="38100" dist="38100" dir="2700000" algn="tl">
                    <a:srgbClr val="C0C0C0"/>
                  </a:outerShdw>
                </a:effectLst>
                <a:latin typeface="Tahoma"/>
              </a:rPr>
            </a:br>
            <a:r>
              <a:rPr lang="it-IT" sz="2400" b="1" kern="0" dirty="0" smtClean="0">
                <a:solidFill>
                  <a:srgbClr val="000000">
                    <a:lumMod val="65000"/>
                    <a:lumOff val="35000"/>
                  </a:srgbClr>
                </a:solidFill>
                <a:effectLst>
                  <a:outerShdw blurRad="38100" dist="38100" dir="2700000" algn="tl">
                    <a:srgbClr val="C0C0C0"/>
                  </a:outerShdw>
                </a:effectLst>
                <a:latin typeface="Tahoma"/>
              </a:rPr>
              <a:t>Linee di azione e Strumenti: </a:t>
            </a:r>
            <a:r>
              <a:rPr lang="it-IT" sz="2400" b="1" kern="0" dirty="0" smtClean="0">
                <a:solidFill>
                  <a:srgbClr val="CC0000"/>
                </a:solidFill>
                <a:effectLst>
                  <a:outerShdw blurRad="38100" dist="38100" dir="2700000" algn="tl">
                    <a:srgbClr val="C0C0C0"/>
                  </a:outerShdw>
                </a:effectLst>
                <a:latin typeface="Tahoma"/>
              </a:rPr>
              <a:t>Creazione di Impresa</a:t>
            </a:r>
            <a:endParaRPr lang="it-IT" sz="2400" b="1" kern="0" dirty="0" smtClean="0">
              <a:solidFill>
                <a:srgbClr val="000000">
                  <a:lumMod val="65000"/>
                  <a:lumOff val="35000"/>
                </a:srgbClr>
              </a:solidFill>
              <a:effectLst>
                <a:outerShdw blurRad="38100" dist="38100" dir="2700000" algn="tl">
                  <a:srgbClr val="C0C0C0"/>
                </a:outerShdw>
              </a:effectLst>
              <a:latin typeface="Tahoma"/>
            </a:endParaRPr>
          </a:p>
        </p:txBody>
      </p:sp>
      <p:sp>
        <p:nvSpPr>
          <p:cNvPr id="9" name="Segnaposto numero diapositiva 8"/>
          <p:cNvSpPr>
            <a:spLocks noGrp="1"/>
          </p:cNvSpPr>
          <p:nvPr>
            <p:ph type="sldNum" sz="quarter" idx="4294967295"/>
          </p:nvPr>
        </p:nvSpPr>
        <p:spPr>
          <a:xfrm>
            <a:off x="4355976" y="6153150"/>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76</a:t>
            </a:fld>
            <a:endParaRPr lang="it-IT" dirty="0">
              <a:solidFill>
                <a:srgbClr val="CC0000"/>
              </a:solidFill>
            </a:endParaRPr>
          </a:p>
        </p:txBody>
      </p:sp>
      <p:sp>
        <p:nvSpPr>
          <p:cNvPr id="10" name="Rettangolo 9"/>
          <p:cNvSpPr/>
          <p:nvPr/>
        </p:nvSpPr>
        <p:spPr>
          <a:xfrm>
            <a:off x="4860032" y="1933173"/>
            <a:ext cx="4139952" cy="2831544"/>
          </a:xfrm>
          <a:prstGeom prst="rect">
            <a:avLst/>
          </a:prstGeom>
        </p:spPr>
        <p:txBody>
          <a:bodyPr wrap="square">
            <a:spAutoFit/>
          </a:bodyPr>
          <a:lstStyle/>
          <a:p>
            <a:pPr marL="266700" lvl="0">
              <a:spcBef>
                <a:spcPts val="0"/>
              </a:spcBef>
              <a:spcAft>
                <a:spcPts val="1200"/>
              </a:spcAft>
              <a:defRPr/>
            </a:pPr>
            <a:r>
              <a:rPr lang="it-IT" sz="1500" b="1" dirty="0" smtClean="0">
                <a:solidFill>
                  <a:srgbClr val="C00000"/>
                </a:solidFill>
                <a:effectLst>
                  <a:outerShdw blurRad="38100" dist="38100" dir="2700000" algn="tl">
                    <a:srgbClr val="C0C0C0"/>
                  </a:outerShdw>
                </a:effectLst>
                <a:latin typeface="Tahoma" pitchFamily="34" charset="0"/>
              </a:rPr>
              <a:t>Offerta</a:t>
            </a:r>
            <a:endParaRPr lang="it-IT" sz="1500" dirty="0" smtClean="0">
              <a:solidFill>
                <a:srgbClr val="000000"/>
              </a:solidFill>
            </a:endParaRPr>
          </a:p>
          <a:p>
            <a:pPr marL="285750" lvl="1" indent="-285750" algn="just">
              <a:spcBef>
                <a:spcPts val="0"/>
              </a:spcBef>
              <a:spcAft>
                <a:spcPts val="600"/>
              </a:spcAft>
              <a:buClr>
                <a:srgbClr val="C00000"/>
              </a:buClr>
              <a:buFont typeface="Wingdings" pitchFamily="2" charset="2"/>
              <a:buChar char="§"/>
              <a:defRPr/>
            </a:pPr>
            <a:r>
              <a:rPr lang="it-IT" sz="1600" dirty="0" smtClean="0">
                <a:latin typeface="Tahoma" pitchFamily="34" charset="0"/>
              </a:rPr>
              <a:t>Percorsi informativi</a:t>
            </a:r>
          </a:p>
          <a:p>
            <a:pPr marL="285750" lvl="1" indent="-285750" algn="just">
              <a:spcBef>
                <a:spcPts val="0"/>
              </a:spcBef>
              <a:spcAft>
                <a:spcPts val="600"/>
              </a:spcAft>
              <a:buClr>
                <a:srgbClr val="C00000"/>
              </a:buClr>
              <a:buFont typeface="Wingdings" pitchFamily="2" charset="2"/>
              <a:buChar char="§"/>
              <a:defRPr/>
            </a:pPr>
            <a:r>
              <a:rPr lang="it-IT" sz="1600" dirty="0" smtClean="0">
                <a:latin typeface="Tahoma" pitchFamily="34" charset="0"/>
              </a:rPr>
              <a:t>Consulenza</a:t>
            </a:r>
          </a:p>
          <a:p>
            <a:pPr marL="285750" lvl="1" indent="-285750" algn="just">
              <a:spcBef>
                <a:spcPts val="0"/>
              </a:spcBef>
              <a:spcAft>
                <a:spcPts val="600"/>
              </a:spcAft>
              <a:buClr>
                <a:srgbClr val="C00000"/>
              </a:buClr>
              <a:buFont typeface="Wingdings" pitchFamily="2" charset="2"/>
              <a:buChar char="§"/>
              <a:defRPr/>
            </a:pPr>
            <a:r>
              <a:rPr lang="it-IT" sz="1600" dirty="0" smtClean="0">
                <a:latin typeface="Tahoma" pitchFamily="34" charset="0"/>
              </a:rPr>
              <a:t>Accesso alle opportunità</a:t>
            </a:r>
          </a:p>
          <a:p>
            <a:pPr marL="285750" lvl="1" indent="-285750" algn="just">
              <a:spcBef>
                <a:spcPts val="0"/>
              </a:spcBef>
              <a:spcAft>
                <a:spcPts val="600"/>
              </a:spcAft>
              <a:buClr>
                <a:srgbClr val="C00000"/>
              </a:buClr>
              <a:buFont typeface="Wingdings" pitchFamily="2" charset="2"/>
              <a:buChar char="§"/>
              <a:defRPr/>
            </a:pPr>
            <a:r>
              <a:rPr lang="it-IT" sz="1600" dirty="0" smtClean="0">
                <a:latin typeface="Tahoma" pitchFamily="34" charset="0"/>
              </a:rPr>
              <a:t>Visibilità alle start up del territorio</a:t>
            </a:r>
          </a:p>
          <a:p>
            <a:pPr marL="285750" lvl="1" indent="-285750" algn="just">
              <a:spcBef>
                <a:spcPts val="0"/>
              </a:spcBef>
              <a:spcAft>
                <a:spcPts val="600"/>
              </a:spcAft>
              <a:buClr>
                <a:srgbClr val="C00000"/>
              </a:buClr>
              <a:buFont typeface="Wingdings" pitchFamily="2" charset="2"/>
              <a:buChar char="§"/>
              <a:defRPr/>
            </a:pPr>
            <a:endParaRPr lang="it-IT" sz="1600" dirty="0" smtClean="0">
              <a:latin typeface="Tahoma" pitchFamily="34" charset="0"/>
            </a:endParaRPr>
          </a:p>
          <a:p>
            <a:pPr marL="0" lvl="1" algn="just">
              <a:spcBef>
                <a:spcPts val="0"/>
              </a:spcBef>
              <a:spcAft>
                <a:spcPts val="600"/>
              </a:spcAft>
              <a:buClr>
                <a:srgbClr val="C00000"/>
              </a:buClr>
              <a:defRPr/>
            </a:pPr>
            <a:r>
              <a:rPr lang="it-IT" sz="1600" dirty="0" smtClean="0">
                <a:latin typeface="Tahoma" pitchFamily="34" charset="0"/>
              </a:rPr>
              <a:t>Un supporto concreto per aiutare i giovani imprenditori e aspiranti tali a tradurre la propria idea in realtà</a:t>
            </a:r>
            <a:endParaRPr lang="it-IT" sz="1600" dirty="0">
              <a:latin typeface="Tahoma" pitchFamily="34" charset="0"/>
            </a:endParaRPr>
          </a:p>
        </p:txBody>
      </p:sp>
      <p:sp>
        <p:nvSpPr>
          <p:cNvPr id="13" name="Rettangolo 12"/>
          <p:cNvSpPr/>
          <p:nvPr/>
        </p:nvSpPr>
        <p:spPr>
          <a:xfrm>
            <a:off x="736600" y="5939988"/>
            <a:ext cx="3691384" cy="369332"/>
          </a:xfrm>
          <a:prstGeom prst="rect">
            <a:avLst/>
          </a:prstGeom>
        </p:spPr>
        <p:txBody>
          <a:bodyPr wrap="square">
            <a:spAutoFit/>
          </a:bodyPr>
          <a:lstStyle/>
          <a:p>
            <a:pPr algn="ctr">
              <a:buClr>
                <a:srgbClr val="0000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C00000"/>
                </a:solidFill>
                <a:latin typeface="Tahoma" pitchFamily="34" charset="0"/>
              </a:rPr>
              <a:t>www.emiliaromagnastartup.it</a:t>
            </a:r>
          </a:p>
        </p:txBody>
      </p:sp>
      <p:sp>
        <p:nvSpPr>
          <p:cNvPr id="14" name="Rettangolo 13"/>
          <p:cNvSpPr/>
          <p:nvPr/>
        </p:nvSpPr>
        <p:spPr>
          <a:xfrm>
            <a:off x="4355976" y="5939988"/>
            <a:ext cx="3937124" cy="369332"/>
          </a:xfrm>
          <a:prstGeom prst="rect">
            <a:avLst/>
          </a:prstGeom>
        </p:spPr>
        <p:txBody>
          <a:bodyPr wrap="square">
            <a:spAutoFit/>
          </a:bodyPr>
          <a:lstStyle/>
          <a:p>
            <a:pPr algn="ctr">
              <a:buClr>
                <a:srgbClr val="0000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C00000"/>
                </a:solidFill>
                <a:latin typeface="Tahoma" pitchFamily="34" charset="0"/>
              </a:rPr>
              <a:t>info@emiliaromagnastartup.it</a:t>
            </a:r>
            <a:endParaRPr lang="it-IT" dirty="0">
              <a:solidFill>
                <a:srgbClr val="C00000"/>
              </a:solidFill>
              <a:latin typeface="Tahoma" pitchFamily="34" charset="0"/>
            </a:endParaRPr>
          </a:p>
        </p:txBody>
      </p:sp>
      <p:sp>
        <p:nvSpPr>
          <p:cNvPr id="15" name="Freccia a destra 14">
            <a:hlinkClick r:id="rId4" action="ppaction://hlinksldjump"/>
          </p:cNvPr>
          <p:cNvSpPr/>
          <p:nvPr/>
        </p:nvSpPr>
        <p:spPr bwMode="auto">
          <a:xfrm flipH="1">
            <a:off x="7099300" y="5334000"/>
            <a:ext cx="7747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251520" y="1141151"/>
            <a:ext cx="8496944" cy="4824536"/>
          </a:xfrm>
          <a:prstGeom prst="roundRect">
            <a:avLst/>
          </a:prstGeom>
          <a:gradFill>
            <a:gsLst>
              <a:gs pos="0">
                <a:schemeClr val="accent3">
                  <a:shade val="51000"/>
                  <a:satMod val="130000"/>
                  <a:alpha val="16000"/>
                </a:schemeClr>
              </a:gs>
              <a:gs pos="80000">
                <a:schemeClr val="accent3">
                  <a:shade val="93000"/>
                  <a:satMod val="130000"/>
                </a:schemeClr>
              </a:gs>
              <a:gs pos="100000">
                <a:schemeClr val="accent3">
                  <a:shade val="94000"/>
                  <a:satMod val="135000"/>
                </a:schemeClr>
              </a:gs>
            </a:gsLst>
          </a:gradFill>
          <a:ln>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rtlCol="0" anchor="b" anchorCtr="0"/>
          <a:lstStyle/>
          <a:p>
            <a:pPr algn="ctr"/>
            <a:r>
              <a:rPr lang="it-IT" sz="2800" b="1" dirty="0" smtClean="0">
                <a:solidFill>
                  <a:srgbClr val="C00000"/>
                </a:solidFill>
                <a:effectLst>
                  <a:outerShdw blurRad="38100" dist="38100" dir="2700000" algn="tl">
                    <a:srgbClr val="000000">
                      <a:alpha val="43137"/>
                    </a:srgbClr>
                  </a:outerShdw>
                </a:effectLst>
              </a:rPr>
              <a:t>Comunicazione ed Eventi</a:t>
            </a:r>
            <a:endParaRPr lang="it-IT" sz="2800" b="1" dirty="0">
              <a:solidFill>
                <a:srgbClr val="C00000"/>
              </a:solidFill>
              <a:effectLst>
                <a:outerShdw blurRad="38100" dist="38100" dir="2700000" algn="tl">
                  <a:srgbClr val="000000">
                    <a:alpha val="43137"/>
                  </a:srgbClr>
                </a:outerShdw>
              </a:effectLst>
            </a:endParaRPr>
          </a:p>
        </p:txBody>
      </p:sp>
      <p:sp>
        <p:nvSpPr>
          <p:cNvPr id="13344" name="Rectangle 32"/>
          <p:cNvSpPr>
            <a:spLocks noGrp="1" noChangeArrowheads="1"/>
          </p:cNvSpPr>
          <p:nvPr>
            <p:ph type="title"/>
          </p:nvPr>
        </p:nvSpPr>
        <p:spPr/>
        <p:txBody>
          <a:bodyPr/>
          <a:lstStyle/>
          <a:p>
            <a:pPr algn="r" eaLnBrk="1" hangingPunct="1">
              <a:defRPr/>
            </a:pPr>
            <a:r>
              <a:rPr lang="it-IT" dirty="0" smtClean="0">
                <a:effectLst>
                  <a:outerShdw blurRad="38100" dist="38100" dir="2700000" algn="tl">
                    <a:srgbClr val="C0C0C0"/>
                  </a:outerShdw>
                </a:effectLst>
              </a:rPr>
              <a:t>ATTIVITA’</a:t>
            </a:r>
          </a:p>
        </p:txBody>
      </p:sp>
      <p:sp>
        <p:nvSpPr>
          <p:cNvPr id="12" name="Segnaposto numero diapositiva 11"/>
          <p:cNvSpPr>
            <a:spLocks noGrp="1"/>
          </p:cNvSpPr>
          <p:nvPr>
            <p:ph type="sldNum" sz="quarter" idx="4294967295"/>
          </p:nvPr>
        </p:nvSpPr>
        <p:spPr>
          <a:xfrm>
            <a:off x="4355976" y="6232487"/>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77</a:t>
            </a:fld>
            <a:endParaRPr lang="it-IT" dirty="0">
              <a:solidFill>
                <a:srgbClr val="CC0000"/>
              </a:solidFill>
            </a:endParaRPr>
          </a:p>
        </p:txBody>
      </p:sp>
      <p:sp>
        <p:nvSpPr>
          <p:cNvPr id="5" name="Rettangolo arrotondato 4"/>
          <p:cNvSpPr/>
          <p:nvPr/>
        </p:nvSpPr>
        <p:spPr>
          <a:xfrm>
            <a:off x="827584" y="1716487"/>
            <a:ext cx="734481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Coordinamento e Sviluppo </a:t>
            </a:r>
          </a:p>
          <a:p>
            <a:pPr algn="ctr"/>
            <a:r>
              <a:rPr lang="it-IT" sz="2000" b="1" dirty="0" smtClean="0">
                <a:effectLst>
                  <a:outerShdw blurRad="38100" dist="38100" dir="2700000" algn="tl">
                    <a:srgbClr val="000000">
                      <a:alpha val="43137"/>
                    </a:srgbClr>
                  </a:outerShdw>
                </a:effectLst>
              </a:rPr>
              <a:t>Rete Alta Tecnologia dell’Emilia-Romagna</a:t>
            </a:r>
            <a:endParaRPr lang="it-IT" sz="2000" b="1" dirty="0">
              <a:effectLst>
                <a:outerShdw blurRad="38100" dist="38100" dir="2700000" algn="tl">
                  <a:srgbClr val="000000">
                    <a:alpha val="43137"/>
                  </a:srgbClr>
                </a:outerShdw>
              </a:effectLst>
            </a:endParaRPr>
          </a:p>
        </p:txBody>
      </p:sp>
      <p:sp>
        <p:nvSpPr>
          <p:cNvPr id="8" name="Rettangolo arrotondato 7"/>
          <p:cNvSpPr/>
          <p:nvPr/>
        </p:nvSpPr>
        <p:spPr>
          <a:xfrm>
            <a:off x="827584"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bg2">
                    <a:lumMod val="60000"/>
                    <a:lumOff val="40000"/>
                  </a:schemeClr>
                </a:solidFill>
              </a:rPr>
              <a:t>Programma Imprese</a:t>
            </a:r>
            <a:endParaRPr lang="it-IT" b="1" dirty="0">
              <a:solidFill>
                <a:schemeClr val="bg2">
                  <a:lumMod val="60000"/>
                  <a:lumOff val="40000"/>
                </a:schemeClr>
              </a:solidFill>
            </a:endParaRPr>
          </a:p>
        </p:txBody>
      </p:sp>
      <p:sp>
        <p:nvSpPr>
          <p:cNvPr id="10" name="Rettangolo arrotondato 9"/>
          <p:cNvSpPr/>
          <p:nvPr/>
        </p:nvSpPr>
        <p:spPr>
          <a:xfrm>
            <a:off x="6012160"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bg2">
                    <a:lumMod val="60000"/>
                    <a:lumOff val="40000"/>
                  </a:schemeClr>
                </a:solidFill>
              </a:rPr>
              <a:t>Capitale Umano</a:t>
            </a:r>
          </a:p>
        </p:txBody>
      </p:sp>
      <p:sp>
        <p:nvSpPr>
          <p:cNvPr id="11" name="Rettangolo arrotondato 10"/>
          <p:cNvSpPr/>
          <p:nvPr/>
        </p:nvSpPr>
        <p:spPr>
          <a:xfrm>
            <a:off x="3419872" y="3012631"/>
            <a:ext cx="2160240" cy="1512168"/>
          </a:xfrm>
          <a:prstGeom prst="roundRect">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bg2">
                    <a:lumMod val="60000"/>
                    <a:lumOff val="40000"/>
                  </a:schemeClr>
                </a:solidFill>
              </a:rPr>
              <a:t>Programma Europa e Internazionale</a:t>
            </a:r>
          </a:p>
        </p:txBody>
      </p:sp>
      <p:pic>
        <p:nvPicPr>
          <p:cNvPr id="952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6748" y="2004519"/>
            <a:ext cx="679627" cy="360040"/>
          </a:xfrm>
          <a:prstGeom prst="rect">
            <a:avLst/>
          </a:prstGeom>
          <a:noFill/>
          <a:ln w="9525">
            <a:noFill/>
            <a:miter lim="800000"/>
            <a:headEnd/>
            <a:tailEnd/>
          </a:ln>
          <a:effectLst/>
        </p:spPr>
      </p:pic>
      <p:sp>
        <p:nvSpPr>
          <p:cNvPr id="31" name="Freccia curva 30"/>
          <p:cNvSpPr/>
          <p:nvPr/>
        </p:nvSpPr>
        <p:spPr>
          <a:xfrm>
            <a:off x="323528" y="1068415"/>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
        <p:nvSpPr>
          <p:cNvPr id="38" name="Freccia curva 37"/>
          <p:cNvSpPr/>
          <p:nvPr/>
        </p:nvSpPr>
        <p:spPr>
          <a:xfrm rot="10800000">
            <a:off x="4499992" y="2580583"/>
            <a:ext cx="4176464" cy="2592288"/>
          </a:xfrm>
          <a:prstGeom prst="bentArrow">
            <a:avLst>
              <a:gd name="adj1" fmla="val 14607"/>
              <a:gd name="adj2" fmla="val 11929"/>
              <a:gd name="adj3" fmla="val 19121"/>
              <a:gd name="adj4" fmla="val 27583"/>
            </a:avLst>
          </a:prstGeom>
          <a:ln w="3175">
            <a:solidFill>
              <a:srgbClr val="C00000"/>
            </a:solidFill>
          </a:ln>
        </p:spPr>
        <p:style>
          <a:lnRef idx="0">
            <a:schemeClr val="accent3"/>
          </a:lnRef>
          <a:fillRef idx="1002">
            <a:schemeClr val="lt1"/>
          </a:fillRef>
          <a:effectRef idx="3">
            <a:schemeClr val="accent3"/>
          </a:effectRef>
          <a:fontRef idx="minor">
            <a:schemeClr val="lt1"/>
          </a:fontRef>
        </p:style>
        <p:txBody>
          <a:bodyPr rtlCol="0" anchor="ctr"/>
          <a:lstStyle/>
          <a:p>
            <a:pPr algn="ctr"/>
            <a:endParaRPr lang="it-IT">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1000"/>
                                        <p:tgtEl>
                                          <p:spTgt spid="38"/>
                                        </p:tgtEl>
                                      </p:cBhvr>
                                    </p:animEffect>
                                  </p:childTnLst>
                                </p:cTn>
                              </p:par>
                            </p:childTnLst>
                          </p:cTn>
                        </p:par>
                        <p:par>
                          <p:cTn id="12" fill="hold">
                            <p:stCondLst>
                              <p:cond delay="2000"/>
                            </p:stCondLst>
                            <p:childTnLst>
                              <p:par>
                                <p:cTn id="13" presetID="18" presetClass="entr" presetSubtype="3" fill="hold" grpId="1"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upRight)">
                                      <p:cBhvr>
                                        <p:cTn id="15" dur="1000"/>
                                        <p:tgtEl>
                                          <p:spTgt spid="31"/>
                                        </p:tgtEl>
                                      </p:cBhvr>
                                    </p:animEffect>
                                  </p:childTnLst>
                                </p:cTn>
                              </p:par>
                            </p:childTnLst>
                          </p:cTn>
                        </p:par>
                        <p:par>
                          <p:cTn id="16" fill="hold">
                            <p:stCondLst>
                              <p:cond delay="3000"/>
                            </p:stCondLst>
                            <p:childTnLst>
                              <p:par>
                                <p:cTn id="17" presetID="18" presetClass="entr" presetSubtype="12" fill="hold" grpId="1"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8" grpId="0" animBg="1"/>
      <p:bldP spid="38"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07950" y="765175"/>
            <a:ext cx="9036050" cy="6475413"/>
          </a:xfrm>
          <a:prstGeom prst="roundRect">
            <a:avLst>
              <a:gd name="adj" fmla="val 23"/>
            </a:avLst>
          </a:prstGeom>
          <a:noFill/>
          <a:ln w="9525">
            <a:noFill/>
            <a:round/>
            <a:headEnd/>
            <a:tailEnd/>
          </a:ln>
        </p:spPr>
        <p:txBody>
          <a:bodyPr wrap="none" anchor="ctr"/>
          <a:lstStyle/>
          <a:p>
            <a:endParaRPr lang="it-IT"/>
          </a:p>
        </p:txBody>
      </p:sp>
      <p:sp>
        <p:nvSpPr>
          <p:cNvPr id="52232" name="Text Box 8"/>
          <p:cNvSpPr txBox="1">
            <a:spLocks noChangeArrowheads="1"/>
          </p:cNvSpPr>
          <p:nvPr/>
        </p:nvSpPr>
        <p:spPr bwMode="auto">
          <a:xfrm>
            <a:off x="395610" y="2996952"/>
            <a:ext cx="8640886" cy="1477328"/>
          </a:xfrm>
          <a:prstGeom prst="rect">
            <a:avLst/>
          </a:prstGeom>
          <a:noFill/>
          <a:ln w="9525">
            <a:noFill/>
            <a:miter lim="800000"/>
            <a:headEnd/>
            <a:tailEnd/>
          </a:ln>
          <a:effectLst/>
        </p:spPr>
        <p:txBody>
          <a:bodyPr wrap="square">
            <a:spAutoFit/>
          </a:bodyPr>
          <a:lstStyle/>
          <a:p>
            <a:pPr eaLnBrk="0" hangingPunct="0">
              <a:defRPr/>
            </a:pPr>
            <a:r>
              <a:rPr lang="it-IT" dirty="0" smtClean="0"/>
              <a:t>Nato nel 2005 R2B, Il Salone Internazionale della Ricerca Industriale, è il market </a:t>
            </a:r>
            <a:r>
              <a:rPr lang="it-IT" dirty="0" err="1" smtClean="0"/>
              <a:t>place</a:t>
            </a:r>
            <a:r>
              <a:rPr lang="it-IT" dirty="0" smtClean="0"/>
              <a:t> internazionale delle </a:t>
            </a:r>
            <a:r>
              <a:rPr lang="it-IT" b="1" dirty="0" smtClean="0"/>
              <a:t>idee</a:t>
            </a:r>
            <a:r>
              <a:rPr lang="it-IT" dirty="0" smtClean="0"/>
              <a:t>, dei </a:t>
            </a:r>
            <a:r>
              <a:rPr lang="it-IT" b="1" dirty="0" smtClean="0"/>
              <a:t>risultati</a:t>
            </a:r>
            <a:r>
              <a:rPr lang="it-IT" dirty="0" smtClean="0"/>
              <a:t> e dei </a:t>
            </a:r>
            <a:r>
              <a:rPr lang="it-IT" b="1" dirty="0" smtClean="0"/>
              <a:t>prodotti della ricerca industriale</a:t>
            </a:r>
            <a:r>
              <a:rPr lang="it-IT" dirty="0" smtClean="0"/>
              <a:t>, il </a:t>
            </a:r>
            <a:r>
              <a:rPr lang="it-IT" b="1" dirty="0" smtClean="0"/>
              <a:t>luogo di incontro</a:t>
            </a:r>
            <a:r>
              <a:rPr lang="it-IT" dirty="0" smtClean="0"/>
              <a:t> tra la </a:t>
            </a:r>
            <a:r>
              <a:rPr lang="it-IT" b="1" dirty="0" smtClean="0"/>
              <a:t>Ricerca</a:t>
            </a:r>
            <a:r>
              <a:rPr lang="it-IT" dirty="0" smtClean="0"/>
              <a:t> e l’</a:t>
            </a:r>
            <a:r>
              <a:rPr lang="it-IT" b="1" dirty="0" smtClean="0"/>
              <a:t>Impresa</a:t>
            </a:r>
            <a:r>
              <a:rPr lang="it-IT" dirty="0" smtClean="0"/>
              <a:t>, tra la </a:t>
            </a:r>
            <a:r>
              <a:rPr lang="it-IT" b="1" dirty="0" smtClean="0"/>
              <a:t>domanda</a:t>
            </a:r>
            <a:r>
              <a:rPr lang="it-IT" dirty="0" smtClean="0"/>
              <a:t> e l’</a:t>
            </a:r>
            <a:r>
              <a:rPr lang="it-IT" b="1" dirty="0" smtClean="0"/>
              <a:t>offerta</a:t>
            </a:r>
            <a:r>
              <a:rPr lang="it-IT" dirty="0" smtClean="0"/>
              <a:t> di </a:t>
            </a:r>
            <a:r>
              <a:rPr lang="it-IT" b="1" dirty="0" smtClean="0"/>
              <a:t>tecnologia </a:t>
            </a:r>
            <a:r>
              <a:rPr lang="it-IT" dirty="0" smtClean="0"/>
              <a:t>e </a:t>
            </a:r>
            <a:r>
              <a:rPr lang="it-IT" b="1" dirty="0" smtClean="0"/>
              <a:t>innovazione,</a:t>
            </a:r>
            <a:r>
              <a:rPr lang="it-IT" dirty="0" smtClean="0"/>
              <a:t> volto a favorire nuove opportunità di </a:t>
            </a:r>
            <a:r>
              <a:rPr lang="it-IT" b="1" dirty="0" smtClean="0"/>
              <a:t>collaborazione</a:t>
            </a:r>
            <a:r>
              <a:rPr lang="it-IT" dirty="0" smtClean="0"/>
              <a:t> e di </a:t>
            </a:r>
            <a:r>
              <a:rPr lang="it-IT" b="1" dirty="0" smtClean="0"/>
              <a:t>business</a:t>
            </a:r>
            <a:r>
              <a:rPr lang="it-IT" dirty="0" smtClean="0"/>
              <a:t> in un contesto </a:t>
            </a:r>
            <a:r>
              <a:rPr lang="it-IT" b="1" dirty="0" smtClean="0"/>
              <a:t>internazionale</a:t>
            </a:r>
            <a:r>
              <a:rPr lang="it-IT" dirty="0" smtClean="0"/>
              <a:t> e </a:t>
            </a:r>
            <a:r>
              <a:rPr lang="it-IT" b="1" dirty="0" smtClean="0"/>
              <a:t>multisettoriale</a:t>
            </a:r>
            <a:r>
              <a:rPr lang="it-IT" dirty="0" smtClean="0"/>
              <a:t>.</a:t>
            </a:r>
          </a:p>
        </p:txBody>
      </p:sp>
      <p:sp>
        <p:nvSpPr>
          <p:cNvPr id="52238" name="Rectangle 14"/>
          <p:cNvSpPr>
            <a:spLocks noChangeArrowheads="1"/>
          </p:cNvSpPr>
          <p:nvPr/>
        </p:nvSpPr>
        <p:spPr bwMode="auto">
          <a:xfrm>
            <a:off x="1891060" y="1582192"/>
            <a:ext cx="4941888" cy="523220"/>
          </a:xfrm>
          <a:prstGeom prst="rect">
            <a:avLst/>
          </a:prstGeom>
          <a:noFill/>
          <a:ln w="9525">
            <a:noFill/>
            <a:miter lim="800000"/>
            <a:headEnd/>
            <a:tailEnd/>
          </a:ln>
          <a:effectLst/>
        </p:spPr>
        <p:txBody>
          <a:bodyPr>
            <a:spAutoFit/>
          </a:bodyPr>
          <a:lstStyle/>
          <a:p>
            <a:pPr>
              <a:defRPr/>
            </a:pPr>
            <a:r>
              <a:rPr lang="en-GB" sz="2800" b="1" dirty="0">
                <a:solidFill>
                  <a:srgbClr val="009900"/>
                </a:solidFill>
                <a:effectLst>
                  <a:outerShdw blurRad="38100" dist="38100" dir="2700000" algn="tl">
                    <a:srgbClr val="C0C0C0"/>
                  </a:outerShdw>
                </a:effectLst>
                <a:latin typeface="Tahoma" pitchFamily="34" charset="0"/>
              </a:rPr>
              <a:t>Research to Business</a:t>
            </a:r>
            <a:endParaRPr lang="it-IT" sz="2800" b="1" dirty="0">
              <a:solidFill>
                <a:srgbClr val="009900"/>
              </a:solidFill>
              <a:effectLst>
                <a:outerShdw blurRad="38100" dist="38100" dir="2700000" algn="tl">
                  <a:srgbClr val="C0C0C0"/>
                </a:outerShdw>
              </a:effectLst>
              <a:latin typeface="Tahoma" pitchFamily="34" charset="0"/>
            </a:endParaRPr>
          </a:p>
        </p:txBody>
      </p:sp>
      <p:sp>
        <p:nvSpPr>
          <p:cNvPr id="8" name="Rectangle 2"/>
          <p:cNvSpPr txBox="1">
            <a:spLocks noChangeArrowheads="1"/>
          </p:cNvSpPr>
          <p:nvPr/>
        </p:nvSpPr>
        <p:spPr>
          <a:xfrm>
            <a:off x="358775" y="76200"/>
            <a:ext cx="8785225" cy="64829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it-IT" sz="2400" b="1" dirty="0" smtClean="0">
                <a:solidFill>
                  <a:srgbClr val="CC0000"/>
                </a:solidFill>
                <a:effectLst>
                  <a:outerShdw blurRad="38100" dist="38100" dir="2700000" algn="tl">
                    <a:srgbClr val="C0C0C0"/>
                  </a:outerShdw>
                </a:effectLst>
                <a:latin typeface="+mj-lt"/>
                <a:ea typeface="+mj-ea"/>
                <a:cs typeface="+mj-cs"/>
              </a:rPr>
              <a:t>COMUNICAZIONE ED EVENTI</a:t>
            </a:r>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1628801"/>
            <a:ext cx="1800200" cy="771384"/>
          </a:xfrm>
          <a:prstGeom prst="rect">
            <a:avLst/>
          </a:prstGeom>
          <a:noFill/>
          <a:ln w="9525">
            <a:noFill/>
            <a:miter lim="800000"/>
            <a:headEnd/>
            <a:tailEnd/>
          </a:ln>
          <a:effectLst/>
        </p:spPr>
      </p:pic>
      <p:sp>
        <p:nvSpPr>
          <p:cNvPr id="12" name="Segnaposto numero diapositiva 11"/>
          <p:cNvSpPr>
            <a:spLocks noGrp="1"/>
          </p:cNvSpPr>
          <p:nvPr>
            <p:ph type="sldNum" sz="quarter" idx="4294967295"/>
          </p:nvPr>
        </p:nvSpPr>
        <p:spPr>
          <a:xfrm>
            <a:off x="4355976" y="6244034"/>
            <a:ext cx="467544" cy="476250"/>
          </a:xfrm>
          <a:prstGeom prst="rect">
            <a:avLst/>
          </a:prstGeom>
        </p:spPr>
        <p:txBody>
          <a:bodyPr/>
          <a:lstStyle/>
          <a:p>
            <a:pPr>
              <a:defRPr/>
            </a:pPr>
            <a:endParaRPr lang="it-IT" dirty="0" smtClean="0"/>
          </a:p>
          <a:p>
            <a:pPr>
              <a:defRPr/>
            </a:pPr>
            <a:fld id="{F9C9B197-7AC3-4CA3-BC41-643C5D89A71C}" type="slidenum">
              <a:rPr lang="it-IT" smtClean="0">
                <a:solidFill>
                  <a:srgbClr val="CC0000"/>
                </a:solidFill>
              </a:rPr>
              <a:pPr>
                <a:defRPr/>
              </a:pPr>
              <a:t>78</a:t>
            </a:fld>
            <a:endParaRPr lang="it-IT" dirty="0">
              <a:solidFill>
                <a:srgbClr val="CC0000"/>
              </a:solidFill>
            </a:endParaRPr>
          </a:p>
        </p:txBody>
      </p:sp>
      <p:sp>
        <p:nvSpPr>
          <p:cNvPr id="16" name="Rettangolo 15"/>
          <p:cNvSpPr/>
          <p:nvPr/>
        </p:nvSpPr>
        <p:spPr>
          <a:xfrm>
            <a:off x="2411760" y="2060848"/>
            <a:ext cx="6480720" cy="923330"/>
          </a:xfrm>
          <a:prstGeom prst="rect">
            <a:avLst/>
          </a:prstGeom>
        </p:spPr>
        <p:txBody>
          <a:bodyPr wrap="square">
            <a:spAutoFit/>
          </a:bodyPr>
          <a:lstStyle/>
          <a:p>
            <a:pPr algn="l"/>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La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Ricerca</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incontra</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l’Impresa</a:t>
            </a:r>
            <a:r>
              <a:rPr lang="en-GB" b="1" kern="0" dirty="0" smtClean="0">
                <a:solidFill>
                  <a:srgbClr val="000000"/>
                </a:solidFill>
                <a:latin typeface="Tahoma" pitchFamily="34" charset="0"/>
                <a:cs typeface="Tahoma" pitchFamily="34" charset="0"/>
              </a:rPr>
              <a:t/>
            </a:r>
            <a:br>
              <a:rPr lang="en-GB" b="1" kern="0" dirty="0" smtClean="0">
                <a:solidFill>
                  <a:srgbClr val="000000"/>
                </a:solidFill>
                <a:latin typeface="Tahoma" pitchFamily="34" charset="0"/>
                <a:cs typeface="Tahoma" pitchFamily="34" charset="0"/>
              </a:rPr>
            </a:b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Salone</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Internazionale</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della</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Ricerca</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err="1" smtClean="0">
                <a:solidFill>
                  <a:srgbClr val="000000"/>
                </a:solidFill>
                <a:effectLst>
                  <a:outerShdw blurRad="38100" dist="38100" dir="2700000" algn="tl">
                    <a:srgbClr val="C0C0C0"/>
                  </a:outerShdw>
                </a:effectLst>
                <a:latin typeface="Tahoma" pitchFamily="34" charset="0"/>
                <a:cs typeface="Tahoma" pitchFamily="34" charset="0"/>
              </a:rPr>
              <a:t>Industriale</a:t>
            </a:r>
            <a:r>
              <a:rPr lang="en-GB" b="1" kern="0" dirty="0" smtClean="0">
                <a:solidFill>
                  <a:srgbClr val="000000"/>
                </a:solidFill>
                <a:effectLst>
                  <a:outerShdw blurRad="38100" dist="38100" dir="2700000" algn="tl">
                    <a:srgbClr val="C0C0C0"/>
                  </a:outerShdw>
                </a:effectLst>
                <a:latin typeface="Tahoma" pitchFamily="34" charset="0"/>
                <a:cs typeface="Tahoma" pitchFamily="34" charset="0"/>
              </a:rPr>
              <a:t> </a:t>
            </a:r>
            <a:r>
              <a:rPr lang="en-GB" b="1" kern="0" dirty="0" smtClean="0">
                <a:solidFill>
                  <a:srgbClr val="78CD49"/>
                </a:solidFill>
                <a:latin typeface="Impact" pitchFamily="34" charset="0"/>
              </a:rPr>
              <a:t/>
            </a:r>
            <a:br>
              <a:rPr lang="en-GB" b="1" kern="0" dirty="0" smtClean="0">
                <a:solidFill>
                  <a:srgbClr val="78CD49"/>
                </a:solidFill>
                <a:latin typeface="Impact" pitchFamily="34" charset="0"/>
              </a:rPr>
            </a:br>
            <a:endParaRPr lang="it-IT" dirty="0"/>
          </a:p>
        </p:txBody>
      </p:sp>
      <p:sp>
        <p:nvSpPr>
          <p:cNvPr id="17" name="Rettangolo 16"/>
          <p:cNvSpPr/>
          <p:nvPr/>
        </p:nvSpPr>
        <p:spPr>
          <a:xfrm rot="10800000" flipV="1">
            <a:off x="2627784" y="4869160"/>
            <a:ext cx="3888433" cy="584775"/>
          </a:xfrm>
          <a:prstGeom prst="rect">
            <a:avLst/>
          </a:prstGeom>
        </p:spPr>
        <p:txBody>
          <a:bodyPr wrap="square">
            <a:spAutoFit/>
          </a:bodyPr>
          <a:lstStyle/>
          <a:p>
            <a:pPr algn="ctr"/>
            <a:r>
              <a:rPr lang="en-GB" sz="3200" b="1" dirty="0" smtClean="0">
                <a:solidFill>
                  <a:srgbClr val="C00000"/>
                </a:solidFill>
                <a:effectLst>
                  <a:outerShdw blurRad="38100" dist="38100" dir="2700000" algn="tl">
                    <a:srgbClr val="C0C0C0"/>
                  </a:outerShdw>
                </a:effectLst>
                <a:latin typeface="Tahoma" pitchFamily="34" charset="0"/>
              </a:rPr>
              <a:t>www.rdueb.it</a:t>
            </a:r>
            <a:endParaRPr lang="it-IT" sz="3200" b="1" dirty="0">
              <a:solidFill>
                <a:srgbClr val="C00000"/>
              </a:solidFill>
              <a:effectLst>
                <a:outerShdw blurRad="38100" dist="38100" dir="2700000" algn="tl">
                  <a:srgbClr val="C0C0C0"/>
                </a:outerShdw>
              </a:effectLst>
              <a:latin typeface="Tahoma"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sz="2400" dirty="0" smtClean="0"/>
              <a:t>Il futuro prossimo - </a:t>
            </a:r>
            <a:r>
              <a:rPr lang="it-IT" sz="2400" dirty="0" smtClean="0">
                <a:solidFill>
                  <a:schemeClr val="tx1"/>
                </a:solidFill>
              </a:rPr>
              <a:t>COS’E’ LA S3</a:t>
            </a:r>
            <a:endParaRPr lang="it-IT" sz="2400" dirty="0">
              <a:solidFill>
                <a:schemeClr val="tx1"/>
              </a:solidFill>
            </a:endParaRPr>
          </a:p>
        </p:txBody>
      </p:sp>
      <p:sp>
        <p:nvSpPr>
          <p:cNvPr id="3" name="Segnaposto contenuto 2"/>
          <p:cNvSpPr>
            <a:spLocks noGrp="1"/>
          </p:cNvSpPr>
          <p:nvPr>
            <p:ph idx="1"/>
          </p:nvPr>
        </p:nvSpPr>
        <p:spPr>
          <a:xfrm>
            <a:off x="500034" y="1643050"/>
            <a:ext cx="8429684" cy="4525920"/>
          </a:xfrm>
        </p:spPr>
        <p:txBody>
          <a:bodyPr>
            <a:normAutofit/>
          </a:bodyPr>
          <a:lstStyle/>
          <a:p>
            <a:r>
              <a:rPr lang="it-IT" sz="2800" dirty="0" smtClean="0"/>
              <a:t>E’ una condizionalità ex-ante per i FS 2014-2020</a:t>
            </a:r>
          </a:p>
          <a:p>
            <a:r>
              <a:rPr lang="it-IT" sz="2800" dirty="0" smtClean="0"/>
              <a:t>Utilizza un metodo uguale in tutta Europa (regioni e paesi)</a:t>
            </a:r>
          </a:p>
          <a:p>
            <a:r>
              <a:rPr lang="it-IT" sz="2800" dirty="0" smtClean="0"/>
              <a:t>Ha l’obiettivo di migliorare l’efficacia nell’utilizzo delle risorse</a:t>
            </a:r>
          </a:p>
          <a:p>
            <a:r>
              <a:rPr lang="it-IT" sz="2800" dirty="0" smtClean="0"/>
              <a:t>Seleziona obiettivi e interventi che sono fortemente correlati a ciascun territorio</a:t>
            </a:r>
          </a:p>
          <a:p>
            <a:r>
              <a:rPr lang="it-IT" sz="2800" dirty="0" smtClean="0"/>
              <a:t>Condivide il percorso con tutti i soggetti interessati</a:t>
            </a:r>
            <a:endParaRPr lang="it-IT"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3"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5FD3D7B5-8992-40FC-BBA0-CE063D1241BE}" type="slidenum">
              <a:rPr lang="it-IT" smtClean="0"/>
              <a:pPr/>
              <a:t>8</a:t>
            </a:fld>
            <a:endParaRPr lang="it-IT"/>
          </a:p>
        </p:txBody>
      </p:sp>
      <p:graphicFrame>
        <p:nvGraphicFramePr>
          <p:cNvPr id="3" name="Tabella 2"/>
          <p:cNvGraphicFramePr>
            <a:graphicFrameLocks noGrp="1"/>
          </p:cNvGraphicFramePr>
          <p:nvPr/>
        </p:nvGraphicFramePr>
        <p:xfrm>
          <a:off x="673101" y="1828804"/>
          <a:ext cx="7531100" cy="3027829"/>
        </p:xfrm>
        <a:graphic>
          <a:graphicData uri="http://schemas.openxmlformats.org/drawingml/2006/table">
            <a:tbl>
              <a:tblPr/>
              <a:tblGrid>
                <a:gridCol w="1032566"/>
                <a:gridCol w="1042038"/>
                <a:gridCol w="511546"/>
                <a:gridCol w="757846"/>
                <a:gridCol w="483127"/>
                <a:gridCol w="1079932"/>
                <a:gridCol w="625223"/>
                <a:gridCol w="862052"/>
                <a:gridCol w="435762"/>
                <a:gridCol w="701008"/>
              </a:tblGrid>
              <a:tr h="283133">
                <a:tc>
                  <a:txBody>
                    <a:bodyPr/>
                    <a:lstStyle/>
                    <a:p>
                      <a:pPr algn="r" fontAlgn="b"/>
                      <a:endParaRPr lang="it-IT" sz="1200" b="0" i="0" u="none" strike="noStrike" dirty="0">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it-IT" sz="1200" b="0" i="0" u="none" strike="noStrike">
                        <a:solidFill>
                          <a:srgbClr val="000000"/>
                        </a:solidFill>
                        <a:latin typeface="Calibri"/>
                      </a:endParaRPr>
                    </a:p>
                  </a:txBody>
                  <a:tcPr marL="7633" marR="7633" marT="7633" marB="0" anchor="b">
                    <a:lnL>
                      <a:noFill/>
                    </a:lnL>
                    <a:lnR>
                      <a:noFill/>
                    </a:lnR>
                    <a:lnT>
                      <a:noFill/>
                    </a:lnT>
                    <a:lnB w="6350" cap="flat" cmpd="sng" algn="ctr">
                      <a:solidFill>
                        <a:srgbClr val="000000"/>
                      </a:solidFill>
                      <a:prstDash val="solid"/>
                      <a:round/>
                      <a:headEnd type="none" w="med" len="med"/>
                      <a:tailEnd type="none" w="med" len="med"/>
                    </a:lnB>
                  </a:tcPr>
                </a:tc>
              </a:tr>
              <a:tr h="283133">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it-IT" sz="1200" b="1" i="0" u="none" strike="noStrike">
                          <a:solidFill>
                            <a:srgbClr val="000000"/>
                          </a:solidFill>
                          <a:latin typeface="Calibri"/>
                        </a:rPr>
                        <a:t>Istituzioni pubbliche</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r" fontAlgn="b"/>
                      <a:r>
                        <a:rPr lang="it-IT" sz="1200" b="1" i="0" u="none" strike="noStrike">
                          <a:solidFill>
                            <a:srgbClr val="000000"/>
                          </a:solidFill>
                          <a:latin typeface="Calibri"/>
                        </a:rPr>
                        <a:t>Università</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r" fontAlgn="b"/>
                      <a:r>
                        <a:rPr lang="it-IT" sz="1200" b="1" i="0" u="none" strike="noStrike">
                          <a:solidFill>
                            <a:srgbClr val="000000"/>
                          </a:solidFill>
                          <a:latin typeface="Calibri"/>
                        </a:rPr>
                        <a:t>Istituz. private non profit</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r" fontAlgn="b"/>
                      <a:r>
                        <a:rPr lang="it-IT" sz="1200" b="1" i="0" u="none" strike="noStrike">
                          <a:solidFill>
                            <a:srgbClr val="000000"/>
                          </a:solidFill>
                          <a:latin typeface="Calibri"/>
                        </a:rPr>
                        <a:t>Imprese</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fontAlgn="b"/>
                      <a:r>
                        <a:rPr lang="it-IT" sz="1200" b="1" i="0" u="none" strike="noStrike">
                          <a:solidFill>
                            <a:srgbClr val="000000"/>
                          </a:solidFill>
                          <a:latin typeface="Calibri"/>
                        </a:rPr>
                        <a:t>TOTALE</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3133">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e.t.p.</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e.t.p.</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e.t.p.</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e.t.p.</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522949">
                <a:tc>
                  <a:txBody>
                    <a:bodyPr/>
                    <a:lstStyle/>
                    <a:p>
                      <a:pPr algn="r" fontAlgn="b"/>
                      <a:r>
                        <a:rPr lang="it-IT" sz="1200" b="0" i="0" u="none" strike="noStrike">
                          <a:solidFill>
                            <a:srgbClr val="000000"/>
                          </a:solidFill>
                          <a:latin typeface="Calibri"/>
                        </a:rPr>
                        <a:t>Emilia Romagna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2.671,4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10,9%</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6.759,9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27,5%</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106,6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0,4%</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15.076,9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61,3%</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24.615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522949">
                <a:tc>
                  <a:txBody>
                    <a:bodyPr/>
                    <a:lstStyle/>
                    <a:p>
                      <a:pPr algn="r" fontAlgn="b"/>
                      <a:r>
                        <a:rPr lang="it-IT" sz="1200" b="0" i="0" u="none" strike="noStrike">
                          <a:solidFill>
                            <a:srgbClr val="000000"/>
                          </a:solidFill>
                          <a:latin typeface="Calibri"/>
                        </a:rPr>
                        <a:t>ITALIA</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34.665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72.299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6.457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112.212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1"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Calibri"/>
                        </a:rPr>
                        <a:t>      225.633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3133">
                <a:tc>
                  <a:txBody>
                    <a:bodyPr/>
                    <a:lstStyle/>
                    <a:p>
                      <a:pPr algn="r" fontAlgn="b"/>
                      <a:r>
                        <a:rPr lang="it-IT" sz="1200" b="0" i="0" u="none" strike="noStrike">
                          <a:solidFill>
                            <a:srgbClr val="000000"/>
                          </a:solidFill>
                          <a:latin typeface="Calibri"/>
                        </a:rPr>
                        <a:t>ER su ITALIA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7,7%</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9,3%</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1,7%</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13,4%</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3133">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w="6350" cap="flat" cmpd="sng" algn="ctr">
                      <a:solidFill>
                        <a:srgbClr val="000000"/>
                      </a:solidFill>
                      <a:prstDash val="solid"/>
                      <a:round/>
                      <a:headEnd type="none" w="med" len="med"/>
                      <a:tailEnd type="none" w="med" len="med"/>
                    </a:lnT>
                    <a:lnB>
                      <a:noFill/>
                    </a:lnB>
                  </a:tcPr>
                </a:tc>
              </a:tr>
              <a:tr h="283133">
                <a:tc gridSpan="2">
                  <a:txBody>
                    <a:bodyPr/>
                    <a:lstStyle/>
                    <a:p>
                      <a:pPr algn="l" fontAlgn="b"/>
                      <a:r>
                        <a:rPr lang="it-IT" sz="900" b="0" i="0" u="none" strike="noStrike">
                          <a:solidFill>
                            <a:srgbClr val="000000"/>
                          </a:solidFill>
                          <a:latin typeface="Calibri"/>
                        </a:rPr>
                        <a:t>FONTE AIRI SU DATI ISTAT</a:t>
                      </a:r>
                    </a:p>
                  </a:txBody>
                  <a:tcPr marL="7633" marR="7633" marT="7633" marB="0" anchor="b">
                    <a:lnL>
                      <a:noFill/>
                    </a:lnL>
                    <a:lnR>
                      <a:noFill/>
                    </a:lnR>
                    <a:lnT>
                      <a:noFill/>
                    </a:lnT>
                    <a:lnB>
                      <a:noFill/>
                    </a:lnB>
                  </a:tcPr>
                </a:tc>
                <a:tc hMerge="1">
                  <a:txBody>
                    <a:bodyPr/>
                    <a:lstStyle/>
                    <a:p>
                      <a:endParaRPr lang="it-IT"/>
                    </a:p>
                  </a:txBody>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r>
              <a:tr h="283133">
                <a:tc gridSpan="5">
                  <a:txBody>
                    <a:bodyPr/>
                    <a:lstStyle/>
                    <a:p>
                      <a:pPr algn="l" fontAlgn="b"/>
                      <a:r>
                        <a:rPr lang="it-IT" sz="900" b="0" i="0" u="sng" strike="noStrike">
                          <a:solidFill>
                            <a:srgbClr val="0000FF"/>
                          </a:solidFill>
                          <a:latin typeface="Calibri"/>
                          <a:hlinkClick r:id="rId2"/>
                        </a:rPr>
                        <a:t>http://www.airi.it/wp-content/uploads/2010/03/tab6.5.pdf</a:t>
                      </a:r>
                      <a:endParaRPr lang="it-IT" sz="900" b="0" i="0" u="sng" strike="noStrike">
                        <a:solidFill>
                          <a:srgbClr val="0000FF"/>
                        </a:solidFill>
                        <a:latin typeface="Calibri"/>
                      </a:endParaRPr>
                    </a:p>
                  </a:txBody>
                  <a:tcPr marL="7633" marR="7633" marT="7633"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633" marR="7633" marT="7633" marB="0" anchor="b">
                    <a:lnL>
                      <a:noFill/>
                    </a:lnL>
                    <a:lnR>
                      <a:noFill/>
                    </a:lnR>
                    <a:lnT>
                      <a:noFill/>
                    </a:lnT>
                    <a:lnB>
                      <a:noFill/>
                    </a:lnB>
                  </a:tcPr>
                </a:tc>
                <a:tc>
                  <a:txBody>
                    <a:bodyPr/>
                    <a:lstStyle/>
                    <a:p>
                      <a:pPr algn="l" fontAlgn="b"/>
                      <a:endParaRPr lang="it-IT" sz="900" b="0" i="0" u="none" strike="noStrike" dirty="0">
                        <a:solidFill>
                          <a:srgbClr val="000000"/>
                        </a:solidFill>
                        <a:latin typeface="Calibri"/>
                      </a:endParaRPr>
                    </a:p>
                  </a:txBody>
                  <a:tcPr marL="7633" marR="7633" marT="7633" marB="0" anchor="b">
                    <a:lnL>
                      <a:noFill/>
                    </a:lnL>
                    <a:lnR>
                      <a:noFill/>
                    </a:lnR>
                    <a:lnT>
                      <a:noFill/>
                    </a:lnT>
                    <a:lnB>
                      <a:noFill/>
                    </a:lnB>
                  </a:tcPr>
                </a:tc>
              </a:tr>
            </a:tbl>
          </a:graphicData>
        </a:graphic>
      </p:graphicFrame>
      <p:graphicFrame>
        <p:nvGraphicFramePr>
          <p:cNvPr id="4" name="Tabella 3"/>
          <p:cNvGraphicFramePr>
            <a:graphicFrameLocks noGrp="1"/>
          </p:cNvGraphicFramePr>
          <p:nvPr/>
        </p:nvGraphicFramePr>
        <p:xfrm>
          <a:off x="571500" y="1168400"/>
          <a:ext cx="7531100" cy="566266"/>
        </p:xfrm>
        <a:graphic>
          <a:graphicData uri="http://schemas.openxmlformats.org/drawingml/2006/table">
            <a:tbl>
              <a:tblPr/>
              <a:tblGrid>
                <a:gridCol w="1032566"/>
                <a:gridCol w="1042038"/>
                <a:gridCol w="511546"/>
                <a:gridCol w="757846"/>
                <a:gridCol w="483127"/>
                <a:gridCol w="1079932"/>
                <a:gridCol w="625223"/>
                <a:gridCol w="862052"/>
                <a:gridCol w="435762"/>
                <a:gridCol w="701008"/>
              </a:tblGrid>
              <a:tr h="283133">
                <a:tc gridSpan="10">
                  <a:txBody>
                    <a:bodyPr/>
                    <a:lstStyle/>
                    <a:p>
                      <a:pPr algn="ctr" fontAlgn="b"/>
                      <a:r>
                        <a:rPr lang="it-IT" sz="1600" b="1" i="0" u="none" strike="noStrike">
                          <a:solidFill>
                            <a:srgbClr val="000000"/>
                          </a:solidFill>
                          <a:latin typeface="Calibri"/>
                        </a:rPr>
                        <a:t>Personale addetto alla R&amp;S, totale, Italia - per Regione e settore di impiego - 2010</a:t>
                      </a:r>
                    </a:p>
                  </a:txBody>
                  <a:tcPr marL="7633" marR="7633" marT="7633"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3133">
                <a:tc gridSpan="10">
                  <a:txBody>
                    <a:bodyPr/>
                    <a:lstStyle/>
                    <a:p>
                      <a:pPr algn="ctr" fontAlgn="b"/>
                      <a:r>
                        <a:rPr lang="it-IT" sz="1600" b="0" i="0" u="none" strike="noStrike" dirty="0">
                          <a:solidFill>
                            <a:srgbClr val="000000"/>
                          </a:solidFill>
                          <a:latin typeface="Calibri"/>
                        </a:rPr>
                        <a:t>unità in equivalenti tempo pieno e valori percentuali</a:t>
                      </a:r>
                    </a:p>
                  </a:txBody>
                  <a:tcPr marL="7633" marR="7633" marT="7633"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5" name="Rectangle 13"/>
          <p:cNvSpPr>
            <a:spLocks noChangeArrowheads="1"/>
          </p:cNvSpPr>
          <p:nvPr/>
        </p:nvSpPr>
        <p:spPr bwMode="auto">
          <a:xfrm>
            <a:off x="179388" y="0"/>
            <a:ext cx="8964612" cy="1143000"/>
          </a:xfrm>
          <a:prstGeom prst="rect">
            <a:avLst/>
          </a:prstGeom>
          <a:noFill/>
          <a:ln w="9525">
            <a:noFill/>
            <a:round/>
            <a:headEnd/>
            <a:tailEnd/>
          </a:ln>
        </p:spPr>
        <p:txBody>
          <a:bodyPr lIns="90000" tIns="46800" rIns="90000" bIns="46800" anchor="ctr"/>
          <a:lstStyle/>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CC0000"/>
                </a:solidFill>
                <a:cs typeface="Arial" charset="0"/>
              </a:rPr>
              <a:t>Emilia-Romagna Region</a:t>
            </a:r>
            <a:br>
              <a:rPr lang="en-US" sz="2800" b="1" dirty="0">
                <a:solidFill>
                  <a:srgbClr val="CC0000"/>
                </a:solidFill>
                <a:cs typeface="Arial" charset="0"/>
              </a:rPr>
            </a:br>
            <a:r>
              <a:rPr lang="en-US" sz="2400" b="1" dirty="0">
                <a:solidFill>
                  <a:srgbClr val="000000"/>
                </a:solidFill>
                <a:cs typeface="Arial" charset="0"/>
              </a:rPr>
              <a:t> </a:t>
            </a:r>
            <a:r>
              <a:rPr lang="en-US" sz="2400" b="1" dirty="0" smtClean="0">
                <a:solidFill>
                  <a:srgbClr val="000000">
                    <a:lumMod val="65000"/>
                    <a:lumOff val="35000"/>
                  </a:srgbClr>
                </a:solidFill>
                <a:cs typeface="Arial" charset="0"/>
              </a:rPr>
              <a:t>Researchers</a:t>
            </a:r>
            <a:endParaRPr lang="en-US" sz="2400" b="1" dirty="0">
              <a:solidFill>
                <a:srgbClr val="000000">
                  <a:lumMod val="65000"/>
                  <a:lumOff val="35000"/>
                </a:srgbClr>
              </a:solidFill>
              <a:cs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DUE DIREZIONI </a:t>
            </a:r>
            <a:r>
              <a:rPr lang="it-IT" dirty="0" err="1" smtClean="0"/>
              <a:t>DI</a:t>
            </a:r>
            <a:r>
              <a:rPr lang="it-IT" dirty="0" smtClean="0"/>
              <a:t> INTERVENTO</a:t>
            </a:r>
            <a:endParaRPr lang="it-IT" dirty="0"/>
          </a:p>
        </p:txBody>
      </p:sp>
      <p:sp>
        <p:nvSpPr>
          <p:cNvPr id="3" name="Segnaposto contenuto 2"/>
          <p:cNvSpPr>
            <a:spLocks noGrp="1"/>
          </p:cNvSpPr>
          <p:nvPr>
            <p:ph idx="1"/>
          </p:nvPr>
        </p:nvSpPr>
        <p:spPr>
          <a:xfrm>
            <a:off x="365125" y="1670051"/>
            <a:ext cx="8385175" cy="3409950"/>
          </a:xfrm>
        </p:spPr>
        <p:txBody>
          <a:bodyPr>
            <a:normAutofit/>
          </a:bodyPr>
          <a:lstStyle/>
          <a:p>
            <a:r>
              <a:rPr lang="it-IT" sz="2800" dirty="0" smtClean="0"/>
              <a:t>Consolidamento dei domini tecnologici più strategici per il territorio in termini di prodotti, quote di mercato, export, occupazione,….</a:t>
            </a:r>
          </a:p>
          <a:p>
            <a:r>
              <a:rPr lang="it-IT" sz="2800" dirty="0" smtClean="0"/>
              <a:t>Investimento nei domini tecnologici più promettenti per il futuro in termini di crescita, occupazione e valorizzazione degli </a:t>
            </a:r>
            <a:r>
              <a:rPr lang="it-IT" sz="2800" dirty="0" err="1" smtClean="0"/>
              <a:t>asset</a:t>
            </a:r>
            <a:r>
              <a:rPr lang="it-IT" sz="2800" dirty="0" smtClean="0"/>
              <a:t> territoriali</a:t>
            </a:r>
            <a:endParaRPr lang="it-IT" sz="28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DUE DIREZIONI </a:t>
            </a:r>
            <a:r>
              <a:rPr lang="it-IT" dirty="0" err="1" smtClean="0"/>
              <a:t>DI</a:t>
            </a:r>
            <a:r>
              <a:rPr lang="it-IT" dirty="0" smtClean="0"/>
              <a:t> INTERVENTO</a:t>
            </a:r>
            <a:endParaRPr lang="it-IT" dirty="0"/>
          </a:p>
        </p:txBody>
      </p:sp>
      <p:graphicFrame>
        <p:nvGraphicFramePr>
          <p:cNvPr id="6" name="Diagramma 5"/>
          <p:cNvGraphicFramePr/>
          <p:nvPr/>
        </p:nvGraphicFramePr>
        <p:xfrm>
          <a:off x="1094509" y="1551709"/>
          <a:ext cx="7010400" cy="4391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L’OBIETTIVO</a:t>
            </a:r>
            <a:endParaRPr lang="it-IT" dirty="0"/>
          </a:p>
        </p:txBody>
      </p:sp>
      <p:sp>
        <p:nvSpPr>
          <p:cNvPr id="3" name="Segnaposto contenuto 2"/>
          <p:cNvSpPr>
            <a:spLocks noGrp="1"/>
          </p:cNvSpPr>
          <p:nvPr>
            <p:ph idx="1"/>
          </p:nvPr>
        </p:nvSpPr>
        <p:spPr>
          <a:xfrm>
            <a:off x="1177925" y="933450"/>
            <a:ext cx="6861175" cy="5616575"/>
          </a:xfrm>
        </p:spPr>
        <p:txBody>
          <a:bodyPr/>
          <a:lstStyle/>
          <a:p>
            <a:r>
              <a:rPr lang="it-IT" sz="2400" dirty="0" smtClean="0"/>
              <a:t>Definire per i sistemi identificati le traiettorie tecnologiche da percorrere, e la relativa “</a:t>
            </a:r>
            <a:r>
              <a:rPr lang="it-IT" sz="2400" dirty="0" err="1" smtClean="0">
                <a:solidFill>
                  <a:srgbClr val="C00000"/>
                </a:solidFill>
              </a:rPr>
              <a:t>readiness</a:t>
            </a:r>
            <a:r>
              <a:rPr lang="it-IT" sz="2400" dirty="0" smtClean="0"/>
              <a:t>” per il territorio, che tengano conto di</a:t>
            </a:r>
          </a:p>
          <a:p>
            <a:pPr lvl="1">
              <a:spcAft>
                <a:spcPts val="0"/>
              </a:spcAft>
            </a:pPr>
            <a:r>
              <a:rPr lang="it-IT" sz="2000" dirty="0" smtClean="0"/>
              <a:t>Lo stato dell’arte </a:t>
            </a:r>
            <a:r>
              <a:rPr lang="it-IT" sz="2000" dirty="0" err="1" smtClean="0"/>
              <a:t>S&amp;T</a:t>
            </a:r>
            <a:endParaRPr lang="it-IT" sz="2000" dirty="0" smtClean="0"/>
          </a:p>
          <a:p>
            <a:pPr lvl="1">
              <a:spcAft>
                <a:spcPts val="0"/>
              </a:spcAft>
            </a:pPr>
            <a:r>
              <a:rPr lang="it-IT" sz="2000" dirty="0" smtClean="0"/>
              <a:t>Le sfide sociali di H2020</a:t>
            </a:r>
          </a:p>
          <a:p>
            <a:pPr lvl="1">
              <a:spcAft>
                <a:spcPts val="0"/>
              </a:spcAft>
            </a:pPr>
            <a:r>
              <a:rPr lang="it-IT" sz="2000" dirty="0" smtClean="0"/>
              <a:t>Gli obiettivi delle politiche di coesione</a:t>
            </a:r>
          </a:p>
          <a:p>
            <a:pPr lvl="1">
              <a:spcAft>
                <a:spcPts val="0"/>
              </a:spcAft>
            </a:pPr>
            <a:r>
              <a:rPr lang="it-IT" sz="2000" dirty="0" smtClean="0"/>
              <a:t>Le tendenze globali economiche e sociali</a:t>
            </a:r>
          </a:p>
          <a:p>
            <a:pPr lvl="1">
              <a:spcAft>
                <a:spcPts val="0"/>
              </a:spcAft>
            </a:pPr>
            <a:r>
              <a:rPr lang="it-IT" sz="2000" dirty="0" smtClean="0"/>
              <a:t>L’offerta di competenze della Rete Alta Tecnologia</a:t>
            </a:r>
            <a:endParaRPr lang="it-IT" sz="1800" dirty="0" smtClean="0"/>
          </a:p>
          <a:p>
            <a:pPr lvl="1"/>
            <a:endParaRPr lang="it-IT" sz="1800" dirty="0" smtClean="0"/>
          </a:p>
          <a:p>
            <a:endParaRPr lang="it-IT" sz="2400" dirty="0" smtClean="0"/>
          </a:p>
          <a:p>
            <a:pPr lvl="1"/>
            <a:endParaRPr lang="it-IT" sz="1800" dirty="0"/>
          </a:p>
          <a:p>
            <a:endParaRPr lang="it-IT" sz="2400" dirty="0" smtClean="0"/>
          </a:p>
        </p:txBody>
      </p:sp>
      <p:sp>
        <p:nvSpPr>
          <p:cNvPr id="4" name="Segnaposto numero diapositiva 3"/>
          <p:cNvSpPr>
            <a:spLocks noGrp="1"/>
          </p:cNvSpPr>
          <p:nvPr>
            <p:ph type="sldNum" sz="quarter" idx="4294967295"/>
          </p:nvPr>
        </p:nvSpPr>
        <p:spPr>
          <a:xfrm>
            <a:off x="228600" y="6172200"/>
            <a:ext cx="457200" cy="457200"/>
          </a:xfrm>
          <a:prstGeom prst="rect">
            <a:avLst/>
          </a:prstGeom>
        </p:spPr>
        <p:txBody>
          <a:bodyPr/>
          <a:lstStyle/>
          <a:p>
            <a:pPr>
              <a:defRPr/>
            </a:pPr>
            <a:endParaRPr lang="it-IT" dirty="0">
              <a:solidFill>
                <a:srgbClr val="000000"/>
              </a:solidFill>
            </a:endParaRPr>
          </a:p>
        </p:txBody>
      </p:sp>
      <p:sp>
        <p:nvSpPr>
          <p:cNvPr id="5" name="CasellaDiTesto 4"/>
          <p:cNvSpPr txBox="1"/>
          <p:nvPr/>
        </p:nvSpPr>
        <p:spPr>
          <a:xfrm>
            <a:off x="2214546" y="6000768"/>
            <a:ext cx="6676224" cy="400110"/>
          </a:xfrm>
          <a:prstGeom prst="rect">
            <a:avLst/>
          </a:prstGeom>
          <a:noFill/>
        </p:spPr>
        <p:txBody>
          <a:bodyPr wrap="square" rtlCol="0">
            <a:spAutoFit/>
          </a:bodyPr>
          <a:lstStyle/>
          <a:p>
            <a:endParaRPr lang="it-IT" sz="2000" dirty="0">
              <a:latin typeface="Verdana"/>
              <a:ea typeface="+mn-ea"/>
              <a:cs typeface="Verdana"/>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I PASSI SUCCESSIVI</a:t>
            </a:r>
            <a:endParaRPr lang="it-IT" dirty="0"/>
          </a:p>
        </p:txBody>
      </p:sp>
      <p:sp>
        <p:nvSpPr>
          <p:cNvPr id="3" name="Segnaposto contenuto 2"/>
          <p:cNvSpPr>
            <a:spLocks noGrp="1"/>
          </p:cNvSpPr>
          <p:nvPr>
            <p:ph idx="1"/>
          </p:nvPr>
        </p:nvSpPr>
        <p:spPr>
          <a:xfrm>
            <a:off x="987425" y="1530351"/>
            <a:ext cx="6886575" cy="3702050"/>
          </a:xfrm>
        </p:spPr>
        <p:txBody>
          <a:bodyPr>
            <a:normAutofit lnSpcReduction="10000"/>
          </a:bodyPr>
          <a:lstStyle/>
          <a:p>
            <a:r>
              <a:rPr lang="it-IT" sz="2400" dirty="0" smtClean="0"/>
              <a:t>Rilascio della versione definitiva dei position </a:t>
            </a:r>
            <a:r>
              <a:rPr lang="it-IT" sz="2400" dirty="0" err="1" smtClean="0"/>
              <a:t>papers</a:t>
            </a:r>
            <a:endParaRPr lang="it-IT" sz="2400" dirty="0"/>
          </a:p>
          <a:p>
            <a:r>
              <a:rPr lang="it-IT" sz="2400" dirty="0" smtClean="0"/>
              <a:t>Completamento delle fasi successive della S3</a:t>
            </a:r>
          </a:p>
          <a:p>
            <a:r>
              <a:rPr lang="it-IT" sz="2400" dirty="0" smtClean="0"/>
              <a:t>Validazione della S3 da parte della Giunta Regionale</a:t>
            </a:r>
          </a:p>
          <a:p>
            <a:r>
              <a:rPr lang="it-IT" sz="2400" dirty="0" smtClean="0"/>
              <a:t>Proposta all’autorità nazionale e alla Commissione Europea</a:t>
            </a:r>
          </a:p>
          <a:p>
            <a:endParaRPr lang="it-IT" sz="2400" dirty="0"/>
          </a:p>
          <a:p>
            <a:pPr algn="ctr">
              <a:buNone/>
            </a:pPr>
            <a:r>
              <a:rPr lang="it-IT" sz="2400" dirty="0" smtClean="0"/>
              <a:t>Entro 31 dicembre 2013</a:t>
            </a:r>
          </a:p>
          <a:p>
            <a:endParaRPr lang="it-IT"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09600" y="1196752"/>
            <a:ext cx="7772400" cy="4572000"/>
          </a:xfrm>
        </p:spPr>
        <p:txBody>
          <a:bodyPr/>
          <a:lstStyle/>
          <a:p>
            <a:pPr algn="ctr">
              <a:lnSpc>
                <a:spcPct val="90000"/>
              </a:lnSpc>
              <a:buFont typeface="Wingdings" pitchFamily="2" charset="2"/>
              <a:buNone/>
            </a:pPr>
            <a:endParaRPr lang="it-IT" sz="2000" dirty="0">
              <a:effectLst>
                <a:outerShdw blurRad="38100" dist="38100" dir="2700000" algn="tl">
                  <a:srgbClr val="C0C0C0"/>
                </a:outerShdw>
              </a:effectLst>
            </a:endParaRPr>
          </a:p>
          <a:p>
            <a:pPr algn="ctr">
              <a:lnSpc>
                <a:spcPct val="90000"/>
              </a:lnSpc>
              <a:buFont typeface="Wingdings" pitchFamily="2" charset="2"/>
              <a:buNone/>
            </a:pPr>
            <a:endParaRPr lang="it-IT" sz="2000" b="1" dirty="0"/>
          </a:p>
          <a:p>
            <a:pPr algn="ctr">
              <a:lnSpc>
                <a:spcPct val="90000"/>
              </a:lnSpc>
              <a:buNone/>
            </a:pPr>
            <a:r>
              <a:rPr lang="it-IT" sz="3200" b="1" kern="1200" dirty="0" smtClean="0">
                <a:solidFill>
                  <a:srgbClr val="CC0000"/>
                </a:solidFill>
                <a:effectLst>
                  <a:outerShdw blurRad="38100" dist="38100" dir="2700000" algn="tl">
                    <a:srgbClr val="C0C0C0"/>
                  </a:outerShdw>
                </a:effectLst>
                <a:latin typeface="+mj-lt"/>
                <a:ea typeface="+mj-ea"/>
                <a:cs typeface="+mj-cs"/>
              </a:rPr>
              <a:t>Grazie!</a:t>
            </a:r>
          </a:p>
          <a:p>
            <a:pPr algn="ctr">
              <a:lnSpc>
                <a:spcPct val="90000"/>
              </a:lnSpc>
              <a:buNone/>
            </a:pPr>
            <a:r>
              <a:rPr lang="it-IT" sz="2800" b="1" i="1" kern="1200" dirty="0" smtClean="0">
                <a:solidFill>
                  <a:srgbClr val="CC0000"/>
                </a:solidFill>
                <a:effectLst>
                  <a:outerShdw blurRad="38100" dist="38100" dir="2700000" algn="tl">
                    <a:srgbClr val="C0C0C0"/>
                  </a:outerShdw>
                </a:effectLst>
                <a:latin typeface="+mj-lt"/>
                <a:ea typeface="+mj-ea"/>
                <a:cs typeface="+mj-cs"/>
              </a:rPr>
              <a:t>Marina </a:t>
            </a:r>
            <a:r>
              <a:rPr lang="it-IT" sz="2800" b="1" i="1" kern="1200" dirty="0" err="1" smtClean="0">
                <a:solidFill>
                  <a:srgbClr val="CC0000"/>
                </a:solidFill>
                <a:effectLst>
                  <a:outerShdw blurRad="38100" dist="38100" dir="2700000" algn="tl">
                    <a:srgbClr val="C0C0C0"/>
                  </a:outerShdw>
                </a:effectLst>
                <a:latin typeface="+mj-lt"/>
                <a:ea typeface="+mj-ea"/>
                <a:cs typeface="+mj-cs"/>
              </a:rPr>
              <a:t>Silverii</a:t>
            </a:r>
            <a:endParaRPr lang="it-IT" sz="2800" b="1" i="1" kern="1200" dirty="0">
              <a:solidFill>
                <a:srgbClr val="CC0000"/>
              </a:solidFill>
              <a:effectLst>
                <a:outerShdw blurRad="38100" dist="38100" dir="2700000" algn="tl">
                  <a:srgbClr val="C0C0C0"/>
                </a:outerShdw>
              </a:effectLst>
              <a:latin typeface="+mj-lt"/>
              <a:ea typeface="+mj-ea"/>
              <a:cs typeface="+mj-cs"/>
            </a:endParaRPr>
          </a:p>
          <a:p>
            <a:pPr algn="ctr">
              <a:lnSpc>
                <a:spcPct val="90000"/>
              </a:lnSpc>
              <a:buFont typeface="Wingdings" pitchFamily="2" charset="2"/>
              <a:buNone/>
            </a:pPr>
            <a:endParaRPr lang="it-IT" sz="2800" b="1" i="1" dirty="0" smtClean="0"/>
          </a:p>
          <a:p>
            <a:pPr algn="ctr">
              <a:lnSpc>
                <a:spcPct val="90000"/>
              </a:lnSpc>
              <a:buFont typeface="Wingdings" pitchFamily="2" charset="2"/>
              <a:buNone/>
            </a:pPr>
            <a:endParaRPr lang="it-IT" sz="2800" b="1" i="1" dirty="0" smtClean="0"/>
          </a:p>
          <a:p>
            <a:pPr algn="ctr">
              <a:lnSpc>
                <a:spcPct val="90000"/>
              </a:lnSpc>
              <a:buFont typeface="Wingdings" pitchFamily="2" charset="2"/>
              <a:buNone/>
            </a:pPr>
            <a:r>
              <a:rPr lang="it-IT" sz="2000" b="1" i="1" dirty="0" err="1" smtClean="0"/>
              <a:t>For</a:t>
            </a:r>
            <a:r>
              <a:rPr lang="it-IT" sz="2000" b="1" i="1" dirty="0" smtClean="0"/>
              <a:t> </a:t>
            </a:r>
            <a:r>
              <a:rPr lang="it-IT" sz="2000" b="1" i="1" dirty="0" err="1" smtClean="0"/>
              <a:t>further</a:t>
            </a:r>
            <a:r>
              <a:rPr lang="it-IT" sz="2000" b="1" i="1" dirty="0" smtClean="0"/>
              <a:t> information:</a:t>
            </a:r>
          </a:p>
          <a:p>
            <a:pPr algn="ctr">
              <a:lnSpc>
                <a:spcPct val="90000"/>
              </a:lnSpc>
              <a:buFont typeface="Wingdings" pitchFamily="2" charset="2"/>
              <a:buNone/>
            </a:pPr>
            <a:endParaRPr lang="it-IT" sz="2000" b="1" dirty="0"/>
          </a:p>
          <a:p>
            <a:pPr algn="ctr">
              <a:lnSpc>
                <a:spcPct val="90000"/>
              </a:lnSpc>
              <a:buFont typeface="Wingdings" pitchFamily="2" charset="2"/>
              <a:buNone/>
            </a:pPr>
            <a:r>
              <a:rPr lang="it-IT" sz="2800" u="sng" dirty="0" smtClean="0">
                <a:solidFill>
                  <a:schemeClr val="accent1">
                    <a:lumMod val="50000"/>
                  </a:schemeClr>
                </a:solidFill>
                <a:hlinkClick r:id="rId3"/>
              </a:rPr>
              <a:t>www.aster.it</a:t>
            </a:r>
            <a:endParaRPr lang="it-IT" sz="2800" u="sng" dirty="0" smtClean="0">
              <a:solidFill>
                <a:schemeClr val="accent1">
                  <a:lumMod val="50000"/>
                </a:schemeClr>
              </a:solidFill>
            </a:endParaRPr>
          </a:p>
          <a:p>
            <a:pPr algn="ctr">
              <a:lnSpc>
                <a:spcPct val="90000"/>
              </a:lnSpc>
              <a:buFont typeface="Wingdings" pitchFamily="2" charset="2"/>
              <a:buNone/>
            </a:pPr>
            <a:r>
              <a:rPr lang="it-IT" sz="2800" u="sng" dirty="0" smtClean="0">
                <a:solidFill>
                  <a:schemeClr val="accent1">
                    <a:lumMod val="50000"/>
                  </a:schemeClr>
                </a:solidFill>
              </a:rPr>
              <a:t>info@aster.it</a:t>
            </a:r>
          </a:p>
          <a:p>
            <a:pPr algn="ctr">
              <a:lnSpc>
                <a:spcPct val="90000"/>
              </a:lnSpc>
              <a:buFont typeface="Wingdings" pitchFamily="2" charset="2"/>
              <a:buNone/>
            </a:pPr>
            <a:endParaRPr lang="it-IT" b="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ChangeArrowheads="1"/>
          </p:cNvSpPr>
          <p:nvPr/>
        </p:nvSpPr>
        <p:spPr bwMode="auto">
          <a:xfrm>
            <a:off x="0" y="0"/>
            <a:ext cx="9144000" cy="1143000"/>
          </a:xfrm>
          <a:prstGeom prst="rect">
            <a:avLst/>
          </a:prstGeom>
          <a:noFill/>
          <a:ln w="9525">
            <a:noFill/>
            <a:round/>
            <a:headEnd/>
            <a:tailEnd/>
          </a:ln>
        </p:spPr>
        <p:txBody>
          <a:bodyPr lIns="90000" tIns="46800" rIns="90000" bIns="46800" anchor="ctr"/>
          <a:lstStyle/>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CC0000"/>
                </a:solidFill>
                <a:cs typeface="Arial" charset="0"/>
              </a:rPr>
              <a:t>Emilia-Romagna Region</a:t>
            </a:r>
            <a:br>
              <a:rPr lang="en-US" sz="2800" b="1" dirty="0">
                <a:solidFill>
                  <a:srgbClr val="CC0000"/>
                </a:solidFill>
                <a:cs typeface="Arial" charset="0"/>
              </a:rPr>
            </a:br>
            <a:r>
              <a:rPr lang="en-US" sz="2400" b="1" dirty="0">
                <a:solidFill>
                  <a:srgbClr val="000000"/>
                </a:solidFill>
                <a:cs typeface="Arial" charset="0"/>
              </a:rPr>
              <a:t> </a:t>
            </a:r>
            <a:r>
              <a:rPr lang="en-US" sz="2400" b="1" dirty="0">
                <a:solidFill>
                  <a:srgbClr val="000000">
                    <a:lumMod val="65000"/>
                    <a:lumOff val="35000"/>
                  </a:srgbClr>
                </a:solidFill>
                <a:cs typeface="Arial" charset="0"/>
              </a:rPr>
              <a:t>Spin off and Patents performance</a:t>
            </a:r>
          </a:p>
        </p:txBody>
      </p:sp>
      <p:sp>
        <p:nvSpPr>
          <p:cNvPr id="3" name="Rettangolo arrotondato 2"/>
          <p:cNvSpPr/>
          <p:nvPr/>
        </p:nvSpPr>
        <p:spPr>
          <a:xfrm>
            <a:off x="1043608" y="1556792"/>
            <a:ext cx="2880320" cy="43204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sysClr val="window" lastClr="FFFFFF"/>
                </a:solidFill>
                <a:effectLst>
                  <a:outerShdw blurRad="38100" dist="38100" dir="2700000" algn="tl">
                    <a:srgbClr val="000000">
                      <a:alpha val="43137"/>
                    </a:srgbClr>
                  </a:outerShdw>
                </a:effectLst>
                <a:latin typeface="Calibri"/>
                <a:cs typeface="Arial" charset="0"/>
              </a:rPr>
              <a:t>SPIN-OFFS</a:t>
            </a:r>
            <a:endParaRPr lang="it-IT" b="1" kern="0" dirty="0">
              <a:solidFill>
                <a:sysClr val="window" lastClr="FFFFFF"/>
              </a:solidFill>
              <a:effectLst>
                <a:outerShdw blurRad="38100" dist="38100" dir="2700000" algn="tl">
                  <a:srgbClr val="000000">
                    <a:alpha val="43137"/>
                  </a:srgbClr>
                </a:outerShdw>
              </a:effectLst>
              <a:latin typeface="Calibri"/>
              <a:cs typeface="Arial" charset="0"/>
            </a:endParaRPr>
          </a:p>
        </p:txBody>
      </p:sp>
      <p:sp>
        <p:nvSpPr>
          <p:cNvPr id="4" name="CasellaDiTesto 3"/>
          <p:cNvSpPr txBox="1"/>
          <p:nvPr/>
        </p:nvSpPr>
        <p:spPr>
          <a:xfrm>
            <a:off x="500034" y="2060848"/>
            <a:ext cx="3857652" cy="830997"/>
          </a:xfrm>
          <a:prstGeom prst="rect">
            <a:avLst/>
          </a:prstGeom>
          <a:noFill/>
        </p:spPr>
        <p:txBody>
          <a:bodyPr wrap="square">
            <a:spAutoFit/>
          </a:bodyPr>
          <a:lstStyle/>
          <a:p>
            <a:pPr>
              <a:defRPr/>
            </a:pPr>
            <a:r>
              <a:rPr lang="en-US" sz="1600" kern="0" dirty="0">
                <a:solidFill>
                  <a:sysClr val="windowText" lastClr="000000"/>
                </a:solidFill>
                <a:latin typeface="Arial" charset="0"/>
                <a:cs typeface="Arial" charset="0"/>
              </a:rPr>
              <a:t>Emilia-Romagna region ranks first for number of innovative business Spin-offs (per year 2012)</a:t>
            </a:r>
            <a:endParaRPr lang="it-IT" sz="1600" kern="0" dirty="0">
              <a:solidFill>
                <a:sysClr val="windowText" lastClr="000000"/>
              </a:solidFill>
              <a:latin typeface="Arial" charset="0"/>
              <a:cs typeface="Arial" charset="0"/>
            </a:endParaRPr>
          </a:p>
        </p:txBody>
      </p:sp>
      <p:sp>
        <p:nvSpPr>
          <p:cNvPr id="5" name="CasellaDiTesto 4"/>
          <p:cNvSpPr txBox="1"/>
          <p:nvPr/>
        </p:nvSpPr>
        <p:spPr>
          <a:xfrm>
            <a:off x="5214942" y="2060575"/>
            <a:ext cx="3714776" cy="584775"/>
          </a:xfrm>
          <a:prstGeom prst="rect">
            <a:avLst/>
          </a:prstGeom>
          <a:noFill/>
        </p:spPr>
        <p:txBody>
          <a:bodyPr wrap="square">
            <a:spAutoFit/>
          </a:bodyPr>
          <a:lstStyle/>
          <a:p>
            <a:pPr>
              <a:defRPr/>
            </a:pPr>
            <a:r>
              <a:rPr lang="en-US" sz="1600" kern="0" dirty="0">
                <a:solidFill>
                  <a:sysClr val="windowText" lastClr="000000"/>
                </a:solidFill>
                <a:latin typeface="Arial" charset="0"/>
                <a:cs typeface="Arial" charset="0"/>
              </a:rPr>
              <a:t>...and ranks first for the number of  filed patents (for MLN of inhabitants)</a:t>
            </a:r>
            <a:endParaRPr lang="it-IT" sz="1600" kern="0" dirty="0">
              <a:solidFill>
                <a:sysClr val="windowText" lastClr="000000"/>
              </a:solidFill>
              <a:latin typeface="Arial" charset="0"/>
              <a:cs typeface="Arial" charset="0"/>
            </a:endParaRPr>
          </a:p>
        </p:txBody>
      </p:sp>
      <p:sp>
        <p:nvSpPr>
          <p:cNvPr id="6" name="Rettangolo arrotondato 5"/>
          <p:cNvSpPr/>
          <p:nvPr/>
        </p:nvSpPr>
        <p:spPr>
          <a:xfrm>
            <a:off x="5508104" y="1556792"/>
            <a:ext cx="2880320" cy="43204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b="1" kern="0" dirty="0">
                <a:solidFill>
                  <a:sysClr val="window" lastClr="FFFFFF"/>
                </a:solidFill>
                <a:effectLst>
                  <a:outerShdw blurRad="38100" dist="38100" dir="2700000" algn="tl">
                    <a:srgbClr val="000000">
                      <a:alpha val="43137"/>
                    </a:srgbClr>
                  </a:outerShdw>
                </a:effectLst>
                <a:latin typeface="Calibri"/>
                <a:cs typeface="Arial" charset="0"/>
              </a:rPr>
              <a:t>PATENTS</a:t>
            </a:r>
            <a:endParaRPr lang="it-IT" b="1" kern="0" dirty="0">
              <a:solidFill>
                <a:sysClr val="window" lastClr="FFFFFF"/>
              </a:solidFill>
              <a:effectLst>
                <a:outerShdw blurRad="38100" dist="38100" dir="2700000" algn="tl">
                  <a:srgbClr val="000000">
                    <a:alpha val="43137"/>
                  </a:srgbClr>
                </a:outerShdw>
              </a:effectLst>
              <a:latin typeface="Calibri"/>
              <a:cs typeface="Arial" charset="0"/>
            </a:endParaRPr>
          </a:p>
        </p:txBody>
      </p:sp>
      <p:sp>
        <p:nvSpPr>
          <p:cNvPr id="18443" name="Rettangolo 6"/>
          <p:cNvSpPr>
            <a:spLocks noChangeArrowheads="1"/>
          </p:cNvSpPr>
          <p:nvPr/>
        </p:nvSpPr>
        <p:spPr bwMode="auto">
          <a:xfrm>
            <a:off x="5580063" y="6407150"/>
            <a:ext cx="1338828"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i="1" dirty="0">
                <a:solidFill>
                  <a:srgbClr val="000000"/>
                </a:solidFill>
                <a:latin typeface="Arial" charset="0"/>
                <a:cs typeface="Arial" charset="0"/>
              </a:rPr>
              <a:t>Source: ISTAT 2008</a:t>
            </a:r>
            <a:endParaRPr lang="it-IT" sz="1000" i="1" dirty="0">
              <a:solidFill>
                <a:srgbClr val="000000"/>
              </a:solidFill>
              <a:latin typeface="Arial" charset="0"/>
              <a:cs typeface="Arial" charset="0"/>
            </a:endParaRPr>
          </a:p>
        </p:txBody>
      </p:sp>
      <p:sp>
        <p:nvSpPr>
          <p:cNvPr id="18444" name="Rettangolo 7"/>
          <p:cNvSpPr>
            <a:spLocks noChangeArrowheads="1"/>
          </p:cNvSpPr>
          <p:nvPr/>
        </p:nvSpPr>
        <p:spPr bwMode="auto">
          <a:xfrm>
            <a:off x="2382838" y="6453188"/>
            <a:ext cx="1473480"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i="1" dirty="0">
                <a:solidFill>
                  <a:srgbClr val="000000"/>
                </a:solidFill>
                <a:latin typeface="Arial" charset="0"/>
                <a:cs typeface="Arial" charset="0"/>
              </a:rPr>
              <a:t>Source: NETVAL 2012</a:t>
            </a:r>
            <a:endParaRPr lang="it-IT" sz="1000" i="1" dirty="0">
              <a:solidFill>
                <a:srgbClr val="000000"/>
              </a:solidFill>
              <a:latin typeface="Arial" charset="0"/>
              <a:cs typeface="Arial" charset="0"/>
            </a:endParaRPr>
          </a:p>
        </p:txBody>
      </p:sp>
      <p:graphicFrame>
        <p:nvGraphicFramePr>
          <p:cNvPr id="13" name="Grafico 12"/>
          <p:cNvGraphicFramePr/>
          <p:nvPr/>
        </p:nvGraphicFramePr>
        <p:xfrm>
          <a:off x="0" y="2780928"/>
          <a:ext cx="4463480"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p:cNvGraphicFramePr>
            <a:graphicFrameLocks/>
          </p:cNvGraphicFramePr>
          <p:nvPr/>
        </p:nvGraphicFramePr>
        <p:xfrm>
          <a:off x="4211960" y="2708920"/>
          <a:ext cx="5040560" cy="37444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usiello_2011_06_15 la rete  corso base rev1 parte prim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Calibri"/>
        <a:ea typeface="ヒラギノ角ゴ Pro W3"/>
        <a:cs typeface="Arial"/>
      </a:majorFont>
      <a:minorFont>
        <a:latin typeface="Calibri"/>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zza_base_slide_ASTER_0903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ozza_base_slide_ASTER_09032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Ausiello_2011_06_15 la rete  corso base rev1 parte prima</Template>
  <TotalTime>544</TotalTime>
  <Words>5499</Words>
  <Application>Microsoft Office PowerPoint</Application>
  <PresentationFormat>Presentazione su schermo (4:3)</PresentationFormat>
  <Paragraphs>1470</Paragraphs>
  <Slides>84</Slides>
  <Notes>62</Notes>
  <HiddenSlides>0</HiddenSlides>
  <MMClips>0</MMClips>
  <ScaleCrop>false</ScaleCrop>
  <HeadingPairs>
    <vt:vector size="4" baseType="variant">
      <vt:variant>
        <vt:lpstr>Tema</vt:lpstr>
      </vt:variant>
      <vt:variant>
        <vt:i4>4</vt:i4>
      </vt:variant>
      <vt:variant>
        <vt:lpstr>Titoli diapositive</vt:lpstr>
      </vt:variant>
      <vt:variant>
        <vt:i4>84</vt:i4>
      </vt:variant>
    </vt:vector>
  </HeadingPairs>
  <TitlesOfParts>
    <vt:vector size="88" baseType="lpstr">
      <vt:lpstr>Ausiello_2011_06_15 la rete  corso base rev1 parte prima</vt:lpstr>
      <vt:lpstr>1_Tema di Office</vt:lpstr>
      <vt:lpstr>Personalizza struttura</vt:lpstr>
      <vt:lpstr>2_Personalizza struttura</vt:lpstr>
      <vt:lpstr>Diapositiva 1</vt:lpstr>
      <vt:lpstr>CONTENUTI </vt:lpstr>
      <vt:lpstr>ASTER</vt:lpstr>
      <vt:lpstr>SEDE</vt:lpstr>
      <vt:lpstr>Diapositiva 5</vt:lpstr>
      <vt:lpstr>Numero di Imprese in E-R per dimensione</vt:lpstr>
      <vt:lpstr>Diapositiva 7</vt:lpstr>
      <vt:lpstr>Diapositiva 8</vt:lpstr>
      <vt:lpstr>Diapositiva 9</vt:lpstr>
      <vt:lpstr>TIMELINE INNOVATION REGIONAL POLICY</vt:lpstr>
      <vt:lpstr>INNOVATION POLICY OBJECTIVES</vt:lpstr>
      <vt:lpstr>REGIONAL LAW 7/2002 - ACTION LINES</vt:lpstr>
      <vt:lpstr>I SOCI L’Istituzione, la Ricerca, l’Industria</vt:lpstr>
      <vt:lpstr>ATTIVITA’</vt:lpstr>
      <vt:lpstr>IL POTENZIALE DELLA RETE REGIONALE ALTA TECNOLOGIA</vt:lpstr>
      <vt:lpstr>ROAD MAP della Rete Alta Tecnologia  EMILIA ROMAGNA 1/4</vt:lpstr>
      <vt:lpstr>ROAD MAP della Rete Alta Tecnologia  EMILIA ROMAGNA 2/4</vt:lpstr>
      <vt:lpstr>ROAD MAP della Rete Alta Tecnologia  EMILIA ROMAGNA 3/4</vt:lpstr>
      <vt:lpstr>ROAD MAP della Rete Alta Tecnologia  EMILIA ROMAGNA 4/4</vt:lpstr>
      <vt:lpstr>La Rete Alta Tecnologia oggi</vt:lpstr>
      <vt:lpstr>ALTRE INFORMAZIONI SULLA RETE REGIONALE ALTA TECNOLOGIA</vt:lpstr>
      <vt:lpstr>PIATTAFORME E TECNOPOLI</vt:lpstr>
      <vt:lpstr>COMPETENZE</vt:lpstr>
      <vt:lpstr>LE PIATTAFORME TEMATICHE REGIONALI</vt:lpstr>
      <vt:lpstr>PIATTAFORMA AGROALIMENTARE </vt:lpstr>
      <vt:lpstr>COMPETENZE PIATTAFORMA AGROALIMENTARE</vt:lpstr>
      <vt:lpstr>Piattaforma Agroalimentare </vt:lpstr>
      <vt:lpstr>PIATTAFORMA  COSTRUZIONI</vt:lpstr>
      <vt:lpstr>COMPETENZE PIATTAFORMA COSTRUZIONI</vt:lpstr>
      <vt:lpstr>Piattaforma Costruzioni  </vt:lpstr>
      <vt:lpstr>PIATTAFORMA ENERGIA &amp; AMBIENTE</vt:lpstr>
      <vt:lpstr>COMPETENZE   PIATTAFORMA ENERGIA AMBIENTE</vt:lpstr>
      <vt:lpstr>Piattaforma Energia e Ambiente  </vt:lpstr>
      <vt:lpstr>ICT &amp; DESIGN PLATFORM</vt:lpstr>
      <vt:lpstr>ICT and Design Platform</vt:lpstr>
      <vt:lpstr>COMPETENZE PIATTAFORMA  ICT &amp; DESIGN</vt:lpstr>
      <vt:lpstr>TECNOLOGIE  ICT   1/2</vt:lpstr>
      <vt:lpstr>TECNOLOGIE  ICT   2/2</vt:lpstr>
      <vt:lpstr>Piattaforma ICT  &amp; Design   </vt:lpstr>
      <vt:lpstr>MECHANICS &amp; MATERIALS PLATFORM</vt:lpstr>
      <vt:lpstr>COMPETENZE PIATTAFORMA MECCANICA MATERIALI</vt:lpstr>
      <vt:lpstr>Piattaforma Meccanica e Materiali  </vt:lpstr>
      <vt:lpstr>LIFE SCIENCE PLATFORM</vt:lpstr>
      <vt:lpstr>COMPETENZE PIATTAFORMA SCIENZE DELLA VITA</vt:lpstr>
      <vt:lpstr>Piattaforma Scienza della Vita  </vt:lpstr>
      <vt:lpstr>RISORSE</vt:lpstr>
      <vt:lpstr>IL GOVERNO DELLA RETE</vt:lpstr>
      <vt:lpstr>Emilia-Romagna High Technology Network  GOVERNANCE</vt:lpstr>
      <vt:lpstr> RUOLO DI ASTER  1/3</vt:lpstr>
      <vt:lpstr> RUOLO DI ASTER  2/3</vt:lpstr>
      <vt:lpstr>AGENDA STRATEGICA</vt:lpstr>
      <vt:lpstr>DASHBOARD MONITORING  RESEARCH CONTRACT PORTFOLIO</vt:lpstr>
      <vt:lpstr>Il Catalogo della Ricerca</vt:lpstr>
      <vt:lpstr>Diapositiva 54</vt:lpstr>
      <vt:lpstr>LOCATION</vt:lpstr>
      <vt:lpstr>10 TECNOPOLI</vt:lpstr>
      <vt:lpstr>   TECNOPOLI</vt:lpstr>
      <vt:lpstr>I LABORATORI   1 / 2</vt:lpstr>
      <vt:lpstr>I LABORATORI   2 / 2</vt:lpstr>
      <vt:lpstr>PIACENZA Technopole</vt:lpstr>
      <vt:lpstr>PARMA Technopole</vt:lpstr>
      <vt:lpstr>REGGIO EMILIA Technopole</vt:lpstr>
      <vt:lpstr>MODENA Technopole</vt:lpstr>
      <vt:lpstr>BOLOGNA Technopole (Manifattura)</vt:lpstr>
      <vt:lpstr>BOLOGNA CNR Technopole</vt:lpstr>
      <vt:lpstr>FERRARA Technopole</vt:lpstr>
      <vt:lpstr>RAVENNA Technopole</vt:lpstr>
      <vt:lpstr>FORLI’ &amp; CESENA Technopole</vt:lpstr>
      <vt:lpstr>RIMINI Technopole</vt:lpstr>
      <vt:lpstr>ATTIVITA’</vt:lpstr>
      <vt:lpstr>ATTIVITA’</vt:lpstr>
      <vt:lpstr>IL PROGRAMMA IMPRESE</vt:lpstr>
      <vt:lpstr>PROGRAMMA IMPRESE Linee di azione e Strumenti</vt:lpstr>
      <vt:lpstr>Diapositiva 74</vt:lpstr>
      <vt:lpstr>Diapositiva 75</vt:lpstr>
      <vt:lpstr>Diapositiva 76</vt:lpstr>
      <vt:lpstr>ATTIVITA’</vt:lpstr>
      <vt:lpstr>Diapositiva 78</vt:lpstr>
      <vt:lpstr>Il futuro prossimo - COS’E’ LA S3</vt:lpstr>
      <vt:lpstr>DUE DIREZIONI DI INTERVENTO</vt:lpstr>
      <vt:lpstr>DUE DIREZIONI DI INTERVENTO</vt:lpstr>
      <vt:lpstr>L’OBIETTIVO</vt:lpstr>
      <vt:lpstr>I PASSI SUCCESSIVI</vt:lpstr>
      <vt:lpstr>Diapositiva 84</vt:lpstr>
    </vt:vector>
  </TitlesOfParts>
  <Company>Aster S. Cons. P. 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Rete Alta tecnologia dell’Emilia Romagna</dc:title>
  <dc:creator>Leda Bologni</dc:creator>
  <cp:lastModifiedBy>Marina</cp:lastModifiedBy>
  <cp:revision>55</cp:revision>
  <dcterms:created xsi:type="dcterms:W3CDTF">2012-09-19T13:02:48Z</dcterms:created>
  <dcterms:modified xsi:type="dcterms:W3CDTF">2013-11-27T16:02:35Z</dcterms:modified>
</cp:coreProperties>
</file>