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335" r:id="rId2"/>
    <p:sldId id="337" r:id="rId3"/>
    <p:sldId id="471" r:id="rId4"/>
    <p:sldId id="339" r:id="rId5"/>
    <p:sldId id="495" r:id="rId6"/>
    <p:sldId id="473" r:id="rId7"/>
    <p:sldId id="325" r:id="rId8"/>
    <p:sldId id="331" r:id="rId9"/>
    <p:sldId id="497" r:id="rId10"/>
    <p:sldId id="498" r:id="rId11"/>
    <p:sldId id="477" r:id="rId12"/>
    <p:sldId id="346" r:id="rId13"/>
    <p:sldId id="348" r:id="rId14"/>
    <p:sldId id="494" r:id="rId15"/>
    <p:sldId id="482" r:id="rId16"/>
    <p:sldId id="483" r:id="rId17"/>
    <p:sldId id="485" r:id="rId18"/>
    <p:sldId id="487" r:id="rId19"/>
    <p:sldId id="491" r:id="rId20"/>
    <p:sldId id="493" r:id="rId21"/>
    <p:sldId id="478" r:id="rId22"/>
    <p:sldId id="448" r:id="rId23"/>
    <p:sldId id="404" r:id="rId24"/>
    <p:sldId id="466" r:id="rId25"/>
    <p:sldId id="468" r:id="rId26"/>
    <p:sldId id="496" r:id="rId2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initials="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0C6B9"/>
    <a:srgbClr val="EB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5143" autoAdjust="0"/>
  </p:normalViewPr>
  <p:slideViewPr>
    <p:cSldViewPr snapToGrid="0" snapToObjects="1">
      <p:cViewPr>
        <p:scale>
          <a:sx n="87" d="100"/>
          <a:sy n="87" d="100"/>
        </p:scale>
        <p:origin x="-654" y="-1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1B1F23-129B-6440-9F16-4E3D4AF22C43}" type="datetimeFigureOut">
              <a:rPr lang="it-IT" smtClean="0"/>
              <a:pPr/>
              <a:t>20/09/2016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B23FA9-56ED-7444-9CBB-8A79F13F6577}" type="slidenum">
              <a:rPr lang="it-IT" smtClean="0"/>
              <a:pPr/>
              <a:t>‹N›</a:t>
            </a:fld>
            <a:endParaRPr lang="it-IT"/>
          </a:p>
        </p:txBody>
      </p:sp>
    </p:spTree>
    <p:extLst>
      <p:ext uri="{BB962C8B-B14F-4D97-AF65-F5344CB8AC3E}">
        <p14:creationId xmlns:p14="http://schemas.microsoft.com/office/powerpoint/2010/main" val="1301848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82A10-9C4D-6446-9862-7BB91421C853}" type="datetimeFigureOut">
              <a:rPr lang="it-IT" smtClean="0"/>
              <a:pPr/>
              <a:t>20/09/2016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129B5-EF56-D84C-9026-AC8CDD09B703}" type="slidenum">
              <a:rPr lang="it-IT" smtClean="0"/>
              <a:pPr/>
              <a:t>‹N›</a:t>
            </a:fld>
            <a:endParaRPr lang="it-IT"/>
          </a:p>
        </p:txBody>
      </p:sp>
    </p:spTree>
    <p:extLst>
      <p:ext uri="{BB962C8B-B14F-4D97-AF65-F5344CB8AC3E}">
        <p14:creationId xmlns:p14="http://schemas.microsoft.com/office/powerpoint/2010/main" val="24241924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a:t>
            </a:fld>
            <a:endParaRPr lang="it-IT"/>
          </a:p>
        </p:txBody>
      </p:sp>
    </p:spTree>
    <p:extLst>
      <p:ext uri="{BB962C8B-B14F-4D97-AF65-F5344CB8AC3E}">
        <p14:creationId xmlns:p14="http://schemas.microsoft.com/office/powerpoint/2010/main" val="87495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12</a:t>
            </a:fld>
            <a:endParaRPr lang="it-IT"/>
          </a:p>
        </p:txBody>
      </p:sp>
    </p:spTree>
    <p:extLst>
      <p:ext uri="{BB962C8B-B14F-4D97-AF65-F5344CB8AC3E}">
        <p14:creationId xmlns:p14="http://schemas.microsoft.com/office/powerpoint/2010/main" val="365232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13</a:t>
            </a:fld>
            <a:endParaRPr lang="it-IT"/>
          </a:p>
        </p:txBody>
      </p:sp>
    </p:spTree>
    <p:extLst>
      <p:ext uri="{BB962C8B-B14F-4D97-AF65-F5344CB8AC3E}">
        <p14:creationId xmlns:p14="http://schemas.microsoft.com/office/powerpoint/2010/main" val="3652325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14</a:t>
            </a:fld>
            <a:endParaRPr lang="it-IT"/>
          </a:p>
        </p:txBody>
      </p:sp>
    </p:spTree>
    <p:extLst>
      <p:ext uri="{BB962C8B-B14F-4D97-AF65-F5344CB8AC3E}">
        <p14:creationId xmlns:p14="http://schemas.microsoft.com/office/powerpoint/2010/main" val="39987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15</a:t>
            </a:fld>
            <a:endParaRPr lang="it-IT"/>
          </a:p>
        </p:txBody>
      </p:sp>
    </p:spTree>
    <p:extLst>
      <p:ext uri="{BB962C8B-B14F-4D97-AF65-F5344CB8AC3E}">
        <p14:creationId xmlns:p14="http://schemas.microsoft.com/office/powerpoint/2010/main" val="127446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16</a:t>
            </a:fld>
            <a:endParaRPr lang="it-IT"/>
          </a:p>
        </p:txBody>
      </p:sp>
    </p:spTree>
    <p:extLst>
      <p:ext uri="{BB962C8B-B14F-4D97-AF65-F5344CB8AC3E}">
        <p14:creationId xmlns:p14="http://schemas.microsoft.com/office/powerpoint/2010/main" val="3183390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17</a:t>
            </a:fld>
            <a:endParaRPr lang="it-IT"/>
          </a:p>
        </p:txBody>
      </p:sp>
    </p:spTree>
    <p:extLst>
      <p:ext uri="{BB962C8B-B14F-4D97-AF65-F5344CB8AC3E}">
        <p14:creationId xmlns:p14="http://schemas.microsoft.com/office/powerpoint/2010/main" val="291263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18</a:t>
            </a:fld>
            <a:endParaRPr lang="it-IT"/>
          </a:p>
        </p:txBody>
      </p:sp>
    </p:spTree>
    <p:extLst>
      <p:ext uri="{BB962C8B-B14F-4D97-AF65-F5344CB8AC3E}">
        <p14:creationId xmlns:p14="http://schemas.microsoft.com/office/powerpoint/2010/main" val="220997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19</a:t>
            </a:fld>
            <a:endParaRPr lang="it-IT"/>
          </a:p>
        </p:txBody>
      </p:sp>
    </p:spTree>
    <p:extLst>
      <p:ext uri="{BB962C8B-B14F-4D97-AF65-F5344CB8AC3E}">
        <p14:creationId xmlns:p14="http://schemas.microsoft.com/office/powerpoint/2010/main" val="5946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20</a:t>
            </a:fld>
            <a:endParaRPr lang="it-IT"/>
          </a:p>
        </p:txBody>
      </p:sp>
    </p:spTree>
    <p:extLst>
      <p:ext uri="{BB962C8B-B14F-4D97-AF65-F5344CB8AC3E}">
        <p14:creationId xmlns:p14="http://schemas.microsoft.com/office/powerpoint/2010/main" val="178322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21</a:t>
            </a:fld>
            <a:endParaRPr lang="it-IT"/>
          </a:p>
        </p:txBody>
      </p:sp>
    </p:spTree>
    <p:extLst>
      <p:ext uri="{BB962C8B-B14F-4D97-AF65-F5344CB8AC3E}">
        <p14:creationId xmlns:p14="http://schemas.microsoft.com/office/powerpoint/2010/main" val="404931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3</a:t>
            </a:fld>
            <a:endParaRPr lang="it-IT"/>
          </a:p>
        </p:txBody>
      </p:sp>
    </p:spTree>
    <p:extLst>
      <p:ext uri="{BB962C8B-B14F-4D97-AF65-F5344CB8AC3E}">
        <p14:creationId xmlns:p14="http://schemas.microsoft.com/office/powerpoint/2010/main" val="274241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22</a:t>
            </a:fld>
            <a:endParaRPr lang="it-IT"/>
          </a:p>
        </p:txBody>
      </p:sp>
    </p:spTree>
    <p:extLst>
      <p:ext uri="{BB962C8B-B14F-4D97-AF65-F5344CB8AC3E}">
        <p14:creationId xmlns:p14="http://schemas.microsoft.com/office/powerpoint/2010/main" val="365232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23</a:t>
            </a:fld>
            <a:endParaRPr lang="it-IT"/>
          </a:p>
        </p:txBody>
      </p:sp>
    </p:spTree>
    <p:extLst>
      <p:ext uri="{BB962C8B-B14F-4D97-AF65-F5344CB8AC3E}">
        <p14:creationId xmlns:p14="http://schemas.microsoft.com/office/powerpoint/2010/main" val="227246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24</a:t>
            </a:fld>
            <a:endParaRPr lang="it-IT"/>
          </a:p>
        </p:txBody>
      </p:sp>
    </p:spTree>
    <p:extLst>
      <p:ext uri="{BB962C8B-B14F-4D97-AF65-F5344CB8AC3E}">
        <p14:creationId xmlns:p14="http://schemas.microsoft.com/office/powerpoint/2010/main" val="2272466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25</a:t>
            </a:fld>
            <a:endParaRPr lang="it-IT"/>
          </a:p>
        </p:txBody>
      </p:sp>
    </p:spTree>
    <p:extLst>
      <p:ext uri="{BB962C8B-B14F-4D97-AF65-F5344CB8AC3E}">
        <p14:creationId xmlns:p14="http://schemas.microsoft.com/office/powerpoint/2010/main" val="365232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4</a:t>
            </a:fld>
            <a:endParaRPr lang="it-IT"/>
          </a:p>
        </p:txBody>
      </p:sp>
    </p:spTree>
    <p:extLst>
      <p:ext uri="{BB962C8B-B14F-4D97-AF65-F5344CB8AC3E}">
        <p14:creationId xmlns:p14="http://schemas.microsoft.com/office/powerpoint/2010/main" val="365232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5</a:t>
            </a:fld>
            <a:endParaRPr lang="it-IT"/>
          </a:p>
        </p:txBody>
      </p:sp>
    </p:spTree>
    <p:extLst>
      <p:ext uri="{BB962C8B-B14F-4D97-AF65-F5344CB8AC3E}">
        <p14:creationId xmlns:p14="http://schemas.microsoft.com/office/powerpoint/2010/main" val="8258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5B458-E582-4990-9178-AB4F500DA95D}" type="slidenum">
              <a:rPr lang="it-IT"/>
              <a:pPr/>
              <a:t>7</a:t>
            </a:fld>
            <a:endParaRPr lang="it-IT"/>
          </a:p>
        </p:txBody>
      </p:sp>
      <p:sp>
        <p:nvSpPr>
          <p:cNvPr id="61442" name="Rectangle 2"/>
          <p:cNvSpPr>
            <a:spLocks noGrp="1" noRot="1" noChangeAspect="1" noChangeArrowheads="1" noTextEdit="1"/>
          </p:cNvSpPr>
          <p:nvPr>
            <p:ph type="sldImg"/>
          </p:nvPr>
        </p:nvSpPr>
        <p:spPr>
          <a:ln/>
        </p:spPr>
      </p:sp>
      <p:sp>
        <p:nvSpPr>
          <p:cNvPr id="61445" name="Rectangle 5"/>
          <p:cNvSpPr>
            <a:spLocks noGrp="1" noChangeArrowheads="1"/>
          </p:cNvSpPr>
          <p:nvPr>
            <p:ph type="body" idx="1"/>
          </p:nvPr>
        </p:nvSpPr>
        <p:spPr>
          <a:noFill/>
          <a:ln>
            <a:solidFill>
              <a:schemeClr val="tx1"/>
            </a:solidFill>
          </a:ln>
        </p:spPr>
        <p:txBody>
          <a:bodyPr/>
          <a:lstStyle/>
          <a:p>
            <a:pPr>
              <a:lnSpc>
                <a:spcPct val="150000"/>
              </a:lnSpc>
            </a:pPr>
            <a:r>
              <a:rPr lang="it-IT"/>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9310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8</a:t>
            </a:fld>
            <a:endParaRPr lang="it-IT"/>
          </a:p>
        </p:txBody>
      </p:sp>
    </p:spTree>
    <p:extLst>
      <p:ext uri="{BB962C8B-B14F-4D97-AF65-F5344CB8AC3E}">
        <p14:creationId xmlns:p14="http://schemas.microsoft.com/office/powerpoint/2010/main" val="365232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9</a:t>
            </a:fld>
            <a:endParaRPr lang="it-IT"/>
          </a:p>
        </p:txBody>
      </p:sp>
    </p:spTree>
    <p:extLst>
      <p:ext uri="{BB962C8B-B14F-4D97-AF65-F5344CB8AC3E}">
        <p14:creationId xmlns:p14="http://schemas.microsoft.com/office/powerpoint/2010/main" val="187102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10</a:t>
            </a:fld>
            <a:endParaRPr lang="it-IT"/>
          </a:p>
        </p:txBody>
      </p:sp>
    </p:spTree>
    <p:extLst>
      <p:ext uri="{BB962C8B-B14F-4D97-AF65-F5344CB8AC3E}">
        <p14:creationId xmlns:p14="http://schemas.microsoft.com/office/powerpoint/2010/main" val="136800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7C0129B5-EF56-D84C-9026-AC8CDD09B703}" type="slidenum">
              <a:rPr lang="it-IT" smtClean="0"/>
              <a:pPr/>
              <a:t>11</a:t>
            </a:fld>
            <a:endParaRPr lang="it-IT"/>
          </a:p>
        </p:txBody>
      </p:sp>
    </p:spTree>
    <p:extLst>
      <p:ext uri="{BB962C8B-B14F-4D97-AF65-F5344CB8AC3E}">
        <p14:creationId xmlns:p14="http://schemas.microsoft.com/office/powerpoint/2010/main" val="123918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solidFill>
                  <a:srgbClr val="17375E"/>
                </a:solidFill>
              </a:defRPr>
            </a:lvl1pPr>
          </a:lstStyle>
          <a:p>
            <a:r>
              <a:rPr lang="it-IT" smtClean="0"/>
              <a:t>2 ottobre 2013</a:t>
            </a:r>
            <a:endParaRPr lang="it-IT" dirty="0"/>
          </a:p>
        </p:txBody>
      </p:sp>
      <p:sp>
        <p:nvSpPr>
          <p:cNvPr id="5" name="Segnaposto piè di pagina 4"/>
          <p:cNvSpPr>
            <a:spLocks noGrp="1"/>
          </p:cNvSpPr>
          <p:nvPr>
            <p:ph type="ftr" sz="quarter" idx="11"/>
          </p:nvPr>
        </p:nvSpPr>
        <p:spPr/>
        <p:txBody>
          <a:bodyPr/>
          <a:lstStyle>
            <a:lvl1pPr>
              <a:defRPr>
                <a:solidFill>
                  <a:srgbClr val="17375E"/>
                </a:solidFill>
              </a:defRPr>
            </a:lvl1pPr>
          </a:lstStyle>
          <a:p>
            <a:r>
              <a:rPr lang="it-IT" smtClean="0"/>
              <a:t>Presidio Qualità Ateneo</a:t>
            </a:r>
            <a:endParaRPr lang="it-IT" dirty="0"/>
          </a:p>
        </p:txBody>
      </p:sp>
      <p:sp>
        <p:nvSpPr>
          <p:cNvPr id="6" name="Segnaposto numero diapositiva 5"/>
          <p:cNvSpPr>
            <a:spLocks noGrp="1"/>
          </p:cNvSpPr>
          <p:nvPr>
            <p:ph type="sldNum" sz="quarter" idx="12"/>
          </p:nvPr>
        </p:nvSpPr>
        <p:spPr/>
        <p:txBody>
          <a:bodyPr/>
          <a:lstStyle>
            <a:lvl1pPr>
              <a:defRPr>
                <a:solidFill>
                  <a:srgbClr val="17375E"/>
                </a:solidFill>
              </a:defRPr>
            </a:lvl1pPr>
          </a:lstStyle>
          <a:p>
            <a:fld id="{2F13130D-DB29-A749-BCE3-CF48837B281C}" type="slidenum">
              <a:rPr lang="it-IT" smtClean="0"/>
              <a:pPr/>
              <a:t>‹N›</a:t>
            </a:fld>
            <a:endParaRPr lang="it-IT" dirty="0"/>
          </a:p>
        </p:txBody>
      </p:sp>
    </p:spTree>
    <p:extLst>
      <p:ext uri="{BB962C8B-B14F-4D97-AF65-F5344CB8AC3E}">
        <p14:creationId xmlns:p14="http://schemas.microsoft.com/office/powerpoint/2010/main" val="64731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 ottobre 2013</a:t>
            </a:r>
            <a:endParaRPr lang="it-IT"/>
          </a:p>
        </p:txBody>
      </p:sp>
      <p:sp>
        <p:nvSpPr>
          <p:cNvPr id="5" name="Segnaposto piè di pagina 4"/>
          <p:cNvSpPr>
            <a:spLocks noGrp="1"/>
          </p:cNvSpPr>
          <p:nvPr>
            <p:ph type="ftr" sz="quarter" idx="11"/>
          </p:nvPr>
        </p:nvSpPr>
        <p:spPr/>
        <p:txBody>
          <a:bodyPr/>
          <a:lstStyle/>
          <a:p>
            <a:r>
              <a:rPr lang="it-IT" smtClean="0"/>
              <a:t>Presidio Qualità Ateneo</a:t>
            </a:r>
            <a:endParaRPr lang="it-IT"/>
          </a:p>
        </p:txBody>
      </p:sp>
      <p:sp>
        <p:nvSpPr>
          <p:cNvPr id="6" name="Segnaposto numero diapositiva 5"/>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65743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 ottobre 2013</a:t>
            </a:r>
            <a:endParaRPr lang="it-IT"/>
          </a:p>
        </p:txBody>
      </p:sp>
      <p:sp>
        <p:nvSpPr>
          <p:cNvPr id="5" name="Segnaposto piè di pagina 4"/>
          <p:cNvSpPr>
            <a:spLocks noGrp="1"/>
          </p:cNvSpPr>
          <p:nvPr>
            <p:ph type="ftr" sz="quarter" idx="11"/>
          </p:nvPr>
        </p:nvSpPr>
        <p:spPr/>
        <p:txBody>
          <a:bodyPr/>
          <a:lstStyle/>
          <a:p>
            <a:r>
              <a:rPr lang="it-IT" smtClean="0"/>
              <a:t>Presidio Qualità Ateneo</a:t>
            </a:r>
            <a:endParaRPr lang="it-IT"/>
          </a:p>
        </p:txBody>
      </p:sp>
      <p:sp>
        <p:nvSpPr>
          <p:cNvPr id="6" name="Segnaposto numero diapositiva 5"/>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145852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4400"/>
            <a:ext cx="8229600" cy="903238"/>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 ottobre 2013</a:t>
            </a:r>
            <a:endParaRPr lang="it-IT"/>
          </a:p>
        </p:txBody>
      </p:sp>
      <p:sp>
        <p:nvSpPr>
          <p:cNvPr id="5" name="Segnaposto piè di pagina 4"/>
          <p:cNvSpPr>
            <a:spLocks noGrp="1"/>
          </p:cNvSpPr>
          <p:nvPr>
            <p:ph type="ftr" sz="quarter" idx="11"/>
          </p:nvPr>
        </p:nvSpPr>
        <p:spPr/>
        <p:txBody>
          <a:bodyPr/>
          <a:lstStyle/>
          <a:p>
            <a:r>
              <a:rPr lang="it-IT" smtClean="0"/>
              <a:t>Presidio Qualità Ateneo</a:t>
            </a:r>
            <a:endParaRPr lang="it-IT"/>
          </a:p>
        </p:txBody>
      </p:sp>
      <p:sp>
        <p:nvSpPr>
          <p:cNvPr id="6" name="Segnaposto numero diapositiva 5"/>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11181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2 ottobre 2013</a:t>
            </a:r>
            <a:endParaRPr lang="it-IT"/>
          </a:p>
        </p:txBody>
      </p:sp>
      <p:sp>
        <p:nvSpPr>
          <p:cNvPr id="5" name="Segnaposto piè di pagina 4"/>
          <p:cNvSpPr>
            <a:spLocks noGrp="1"/>
          </p:cNvSpPr>
          <p:nvPr>
            <p:ph type="ftr" sz="quarter" idx="11"/>
          </p:nvPr>
        </p:nvSpPr>
        <p:spPr/>
        <p:txBody>
          <a:bodyPr/>
          <a:lstStyle/>
          <a:p>
            <a:r>
              <a:rPr lang="it-IT" smtClean="0"/>
              <a:t>Presidio Qualità Ateneo</a:t>
            </a:r>
            <a:endParaRPr lang="it-IT"/>
          </a:p>
        </p:txBody>
      </p:sp>
      <p:sp>
        <p:nvSpPr>
          <p:cNvPr id="6" name="Segnaposto numero diapositiva 5"/>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280140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 ottobre 2013</a:t>
            </a:r>
            <a:endParaRPr lang="it-IT"/>
          </a:p>
        </p:txBody>
      </p:sp>
      <p:sp>
        <p:nvSpPr>
          <p:cNvPr id="6" name="Segnaposto piè di pagina 5"/>
          <p:cNvSpPr>
            <a:spLocks noGrp="1"/>
          </p:cNvSpPr>
          <p:nvPr>
            <p:ph type="ftr" sz="quarter" idx="11"/>
          </p:nvPr>
        </p:nvSpPr>
        <p:spPr/>
        <p:txBody>
          <a:bodyPr/>
          <a:lstStyle/>
          <a:p>
            <a:r>
              <a:rPr lang="it-IT" smtClean="0"/>
              <a:t>Presidio Qualità Ateneo</a:t>
            </a:r>
            <a:endParaRPr lang="it-IT"/>
          </a:p>
        </p:txBody>
      </p:sp>
      <p:sp>
        <p:nvSpPr>
          <p:cNvPr id="7" name="Segnaposto numero diapositiva 6"/>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200510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 ottobre 2013</a:t>
            </a:r>
            <a:endParaRPr lang="it-IT"/>
          </a:p>
        </p:txBody>
      </p:sp>
      <p:sp>
        <p:nvSpPr>
          <p:cNvPr id="8" name="Segnaposto piè di pagina 7"/>
          <p:cNvSpPr>
            <a:spLocks noGrp="1"/>
          </p:cNvSpPr>
          <p:nvPr>
            <p:ph type="ftr" sz="quarter" idx="11"/>
          </p:nvPr>
        </p:nvSpPr>
        <p:spPr/>
        <p:txBody>
          <a:bodyPr/>
          <a:lstStyle/>
          <a:p>
            <a:r>
              <a:rPr lang="it-IT" smtClean="0"/>
              <a:t>Presidio Qualità Ateneo</a:t>
            </a: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129898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4400"/>
            <a:ext cx="8229600" cy="903238"/>
          </a:xfrm>
        </p:spPr>
        <p:txBody>
          <a:bodyPr/>
          <a:lstStyle>
            <a:lvl1pPr>
              <a:defRPr>
                <a:solidFill>
                  <a:schemeClr val="tx2">
                    <a:lumMod val="75000"/>
                  </a:schemeClr>
                </a:solidFill>
              </a:defRPr>
            </a:lvl1pPr>
          </a:lstStyle>
          <a:p>
            <a:r>
              <a:rPr lang="it-IT" dirty="0" smtClean="0"/>
              <a:t>Fare clic per modificare stile</a:t>
            </a:r>
            <a:endParaRPr lang="it-IT" dirty="0"/>
          </a:p>
        </p:txBody>
      </p:sp>
      <p:sp>
        <p:nvSpPr>
          <p:cNvPr id="3" name="Segnaposto data 2"/>
          <p:cNvSpPr>
            <a:spLocks noGrp="1"/>
          </p:cNvSpPr>
          <p:nvPr>
            <p:ph type="dt" sz="half" idx="10"/>
          </p:nvPr>
        </p:nvSpPr>
        <p:spPr/>
        <p:txBody>
          <a:bodyPr/>
          <a:lstStyle/>
          <a:p>
            <a:r>
              <a:rPr lang="it-IT" smtClean="0"/>
              <a:t>2 ottobre 2013</a:t>
            </a:r>
            <a:endParaRPr lang="it-IT"/>
          </a:p>
        </p:txBody>
      </p:sp>
      <p:sp>
        <p:nvSpPr>
          <p:cNvPr id="4" name="Segnaposto piè di pagina 3"/>
          <p:cNvSpPr>
            <a:spLocks noGrp="1"/>
          </p:cNvSpPr>
          <p:nvPr>
            <p:ph type="ftr" sz="quarter" idx="11"/>
          </p:nvPr>
        </p:nvSpPr>
        <p:spPr/>
        <p:txBody>
          <a:bodyPr/>
          <a:lstStyle/>
          <a:p>
            <a:r>
              <a:rPr lang="it-IT" smtClean="0"/>
              <a:t>Presidio Qualità Ateneo</a:t>
            </a:r>
            <a:endParaRPr lang="it-IT"/>
          </a:p>
        </p:txBody>
      </p:sp>
      <p:sp>
        <p:nvSpPr>
          <p:cNvPr id="5" name="Segnaposto numero diapositiva 4"/>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387563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 ottobre 2013</a:t>
            </a:r>
            <a:endParaRPr lang="it-IT"/>
          </a:p>
        </p:txBody>
      </p:sp>
      <p:sp>
        <p:nvSpPr>
          <p:cNvPr id="3" name="Segnaposto piè di pagina 2"/>
          <p:cNvSpPr>
            <a:spLocks noGrp="1"/>
          </p:cNvSpPr>
          <p:nvPr>
            <p:ph type="ftr" sz="quarter" idx="11"/>
          </p:nvPr>
        </p:nvSpPr>
        <p:spPr/>
        <p:txBody>
          <a:bodyPr/>
          <a:lstStyle/>
          <a:p>
            <a:r>
              <a:rPr lang="it-IT" smtClean="0"/>
              <a:t>Presidio Qualità Ateneo</a:t>
            </a:r>
            <a:endParaRPr lang="it-IT"/>
          </a:p>
        </p:txBody>
      </p:sp>
      <p:sp>
        <p:nvSpPr>
          <p:cNvPr id="4" name="Segnaposto numero diapositiva 3"/>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396775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 ottobre 2013</a:t>
            </a:r>
            <a:endParaRPr lang="it-IT"/>
          </a:p>
        </p:txBody>
      </p:sp>
      <p:sp>
        <p:nvSpPr>
          <p:cNvPr id="6" name="Segnaposto piè di pagina 5"/>
          <p:cNvSpPr>
            <a:spLocks noGrp="1"/>
          </p:cNvSpPr>
          <p:nvPr>
            <p:ph type="ftr" sz="quarter" idx="11"/>
          </p:nvPr>
        </p:nvSpPr>
        <p:spPr/>
        <p:txBody>
          <a:bodyPr/>
          <a:lstStyle/>
          <a:p>
            <a:r>
              <a:rPr lang="it-IT" smtClean="0"/>
              <a:t>Presidio Qualità Ateneo</a:t>
            </a:r>
            <a:endParaRPr lang="it-IT"/>
          </a:p>
        </p:txBody>
      </p:sp>
      <p:sp>
        <p:nvSpPr>
          <p:cNvPr id="7" name="Segnaposto numero diapositiva 6"/>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327022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 ottobre 2013</a:t>
            </a:r>
            <a:endParaRPr lang="it-IT"/>
          </a:p>
        </p:txBody>
      </p:sp>
      <p:sp>
        <p:nvSpPr>
          <p:cNvPr id="6" name="Segnaposto piè di pagina 5"/>
          <p:cNvSpPr>
            <a:spLocks noGrp="1"/>
          </p:cNvSpPr>
          <p:nvPr>
            <p:ph type="ftr" sz="quarter" idx="11"/>
          </p:nvPr>
        </p:nvSpPr>
        <p:spPr/>
        <p:txBody>
          <a:bodyPr/>
          <a:lstStyle/>
          <a:p>
            <a:r>
              <a:rPr lang="it-IT" smtClean="0"/>
              <a:t>Presidio Qualità Ateneo</a:t>
            </a:r>
            <a:endParaRPr lang="it-IT"/>
          </a:p>
        </p:txBody>
      </p:sp>
      <p:sp>
        <p:nvSpPr>
          <p:cNvPr id="7" name="Segnaposto numero diapositiva 6"/>
          <p:cNvSpPr>
            <a:spLocks noGrp="1"/>
          </p:cNvSpPr>
          <p:nvPr>
            <p:ph type="sldNum" sz="quarter" idx="12"/>
          </p:nvPr>
        </p:nvSpPr>
        <p:spPr/>
        <p:txBody>
          <a:bodyPr/>
          <a:lstStyle/>
          <a:p>
            <a:fld id="{2F13130D-DB29-A749-BCE3-CF48837B281C}" type="slidenum">
              <a:rPr lang="it-IT" smtClean="0"/>
              <a:pPr/>
              <a:t>‹N›</a:t>
            </a:fld>
            <a:endParaRPr lang="it-IT"/>
          </a:p>
        </p:txBody>
      </p:sp>
    </p:spTree>
    <p:extLst>
      <p:ext uri="{BB962C8B-B14F-4D97-AF65-F5344CB8AC3E}">
        <p14:creationId xmlns:p14="http://schemas.microsoft.com/office/powerpoint/2010/main" val="118439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510378"/>
            <a:ext cx="2133600" cy="211097"/>
          </a:xfrm>
          <a:prstGeom prst="rect">
            <a:avLst/>
          </a:prstGeom>
        </p:spPr>
        <p:txBody>
          <a:bodyPr vert="horz" lIns="91440" tIns="45720" rIns="91440" bIns="45720" rtlCol="0" anchor="ctr"/>
          <a:lstStyle>
            <a:lvl1pPr algn="l">
              <a:defRPr sz="1400">
                <a:solidFill>
                  <a:srgbClr val="17375E"/>
                </a:solidFill>
              </a:defRPr>
            </a:lvl1pPr>
          </a:lstStyle>
          <a:p>
            <a:r>
              <a:rPr lang="it-IT" smtClean="0"/>
              <a:t>19,26 Maggio 2016</a:t>
            </a:r>
          </a:p>
          <a:p>
            <a:endParaRPr lang="it-IT" dirty="0"/>
          </a:p>
        </p:txBody>
      </p:sp>
      <p:sp>
        <p:nvSpPr>
          <p:cNvPr id="5" name="Segnaposto piè di pagina 4"/>
          <p:cNvSpPr>
            <a:spLocks noGrp="1"/>
          </p:cNvSpPr>
          <p:nvPr>
            <p:ph type="ftr" sz="quarter" idx="3"/>
          </p:nvPr>
        </p:nvSpPr>
        <p:spPr>
          <a:xfrm>
            <a:off x="1816741" y="6510378"/>
            <a:ext cx="5980779" cy="211097"/>
          </a:xfrm>
          <a:prstGeom prst="rect">
            <a:avLst/>
          </a:prstGeom>
        </p:spPr>
        <p:txBody>
          <a:bodyPr vert="horz" lIns="91440" tIns="45720" rIns="91440" bIns="45720" rtlCol="0" anchor="ctr"/>
          <a:lstStyle>
            <a:lvl1pPr algn="ctr">
              <a:defRPr sz="1400">
                <a:solidFill>
                  <a:srgbClr val="17375E"/>
                </a:solidFill>
              </a:defRPr>
            </a:lvl1pPr>
          </a:lstStyle>
          <a:p>
            <a:r>
              <a:rPr lang="it-IT" smtClean="0"/>
              <a:t>Presidio Qualità Ateneo</a:t>
            </a:r>
            <a:endParaRPr lang="it-IT" dirty="0"/>
          </a:p>
        </p:txBody>
      </p:sp>
      <p:sp>
        <p:nvSpPr>
          <p:cNvPr id="6" name="Segnaposto numero diapositiva 5"/>
          <p:cNvSpPr>
            <a:spLocks noGrp="1"/>
          </p:cNvSpPr>
          <p:nvPr>
            <p:ph type="sldNum" sz="quarter" idx="4"/>
          </p:nvPr>
        </p:nvSpPr>
        <p:spPr>
          <a:xfrm>
            <a:off x="6553200" y="6510378"/>
            <a:ext cx="2133600" cy="211097"/>
          </a:xfrm>
          <a:prstGeom prst="rect">
            <a:avLst/>
          </a:prstGeom>
        </p:spPr>
        <p:txBody>
          <a:bodyPr vert="horz" lIns="91440" tIns="45720" rIns="91440" bIns="45720" rtlCol="0" anchor="ctr"/>
          <a:lstStyle>
            <a:lvl1pPr algn="r">
              <a:defRPr sz="1400">
                <a:solidFill>
                  <a:srgbClr val="17375E"/>
                </a:solidFill>
              </a:defRPr>
            </a:lvl1pPr>
          </a:lstStyle>
          <a:p>
            <a:fld id="{2F13130D-DB29-A749-BCE3-CF48837B281C}" type="slidenum">
              <a:rPr lang="it-IT" smtClean="0"/>
              <a:pPr/>
              <a:t>‹N›</a:t>
            </a:fld>
            <a:endParaRPr lang="it-IT" dirty="0"/>
          </a:p>
        </p:txBody>
      </p:sp>
    </p:spTree>
    <p:extLst>
      <p:ext uri="{BB962C8B-B14F-4D97-AF65-F5344CB8AC3E}">
        <p14:creationId xmlns:p14="http://schemas.microsoft.com/office/powerpoint/2010/main" val="8668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www.unife.it/studenti/servizi-per-te/reclami-student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www.unife.it/studenti/offerta-formativ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www.universitaly.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www.unife.it/aq/statistiche-opinioni-studenti/questionari" TargetMode="External"/><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valmon.disia.unifi.it/sisvaldidat/unife/index.php" TargetMode="External"/><Relationship Id="rId5" Type="http://schemas.openxmlformats.org/officeDocument/2006/relationships/hyperlink" Target="http://studiare.unife.it/" TargetMode="External"/><Relationship Id="rId4" Type="http://schemas.openxmlformats.org/officeDocument/2006/relationships/hyperlink" Target="http://www.unife.it/studenti/opinion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anvur.org/attachments/article/26/1.%20testo.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unife.it/aq/presidio-della-qualita/attori-aiq/attori-aiq-formazion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05298" y="1057716"/>
            <a:ext cx="8602134" cy="2554545"/>
          </a:xfrm>
          <a:prstGeom prst="rect">
            <a:avLst/>
          </a:prstGeom>
          <a:noFill/>
        </p:spPr>
        <p:txBody>
          <a:bodyPr wrap="square" rtlCol="0">
            <a:spAutoFit/>
          </a:bodyPr>
          <a:lstStyle/>
          <a:p>
            <a:pPr algn="ctr"/>
            <a:r>
              <a:rPr lang="it-IT" sz="4000" dirty="0">
                <a:solidFill>
                  <a:srgbClr val="17375E"/>
                </a:solidFill>
              </a:rPr>
              <a:t>Assicurazione della </a:t>
            </a:r>
            <a:r>
              <a:rPr lang="it-IT" sz="4000" dirty="0" smtClean="0">
                <a:solidFill>
                  <a:srgbClr val="17375E"/>
                </a:solidFill>
              </a:rPr>
              <a:t>Qualità della formazione</a:t>
            </a:r>
            <a:r>
              <a:rPr lang="it-IT" sz="4000" dirty="0">
                <a:solidFill>
                  <a:srgbClr val="17375E"/>
                </a:solidFill>
              </a:rPr>
              <a:t>:  </a:t>
            </a:r>
            <a:r>
              <a:rPr lang="it-IT" sz="4000" dirty="0" smtClean="0">
                <a:solidFill>
                  <a:srgbClr val="17375E"/>
                </a:solidFill>
              </a:rPr>
              <a:t>responsabilità</a:t>
            </a:r>
            <a:r>
              <a:rPr lang="it-IT" sz="4000" dirty="0">
                <a:solidFill>
                  <a:srgbClr val="17375E"/>
                </a:solidFill>
              </a:rPr>
              <a:t>, ruoli e contributo della componente </a:t>
            </a:r>
            <a:r>
              <a:rPr lang="it-IT" sz="4000" dirty="0" smtClean="0">
                <a:solidFill>
                  <a:srgbClr val="17375E"/>
                </a:solidFill>
              </a:rPr>
              <a:t>studentesca</a:t>
            </a:r>
            <a:endParaRPr lang="it-IT" sz="4000" dirty="0">
              <a:solidFill>
                <a:srgbClr val="17375E"/>
              </a:solidFill>
            </a:endParaRPr>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0" y="0"/>
            <a:ext cx="9144000" cy="5144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1470393" y="4194556"/>
            <a:ext cx="5948404" cy="1384995"/>
          </a:xfrm>
          <a:prstGeom prst="rect">
            <a:avLst/>
          </a:prstGeom>
          <a:noFill/>
        </p:spPr>
        <p:txBody>
          <a:bodyPr wrap="square" rtlCol="0">
            <a:spAutoFit/>
          </a:bodyPr>
          <a:lstStyle/>
          <a:p>
            <a:pPr algn="ctr"/>
            <a:r>
              <a:rPr lang="it-IT" sz="2800" dirty="0" smtClean="0">
                <a:solidFill>
                  <a:srgbClr val="17375E"/>
                </a:solidFill>
              </a:rPr>
              <a:t>A cura del Presidio Qualità </a:t>
            </a:r>
            <a:r>
              <a:rPr lang="it-IT" sz="2800" dirty="0">
                <a:solidFill>
                  <a:srgbClr val="17375E"/>
                </a:solidFill>
              </a:rPr>
              <a:t>Ateneo</a:t>
            </a:r>
          </a:p>
          <a:p>
            <a:pPr algn="ctr"/>
            <a:r>
              <a:rPr lang="it-IT" sz="2800" dirty="0">
                <a:solidFill>
                  <a:srgbClr val="17375E"/>
                </a:solidFill>
              </a:rPr>
              <a:t>Università di </a:t>
            </a:r>
            <a:r>
              <a:rPr lang="it-IT" sz="2800" dirty="0" smtClean="0">
                <a:solidFill>
                  <a:srgbClr val="17375E"/>
                </a:solidFill>
              </a:rPr>
              <a:t>Ferrara</a:t>
            </a:r>
          </a:p>
          <a:p>
            <a:pPr algn="ctr"/>
            <a:r>
              <a:rPr lang="it-IT" sz="2800" dirty="0" smtClean="0">
                <a:solidFill>
                  <a:srgbClr val="17375E"/>
                </a:solidFill>
              </a:rPr>
              <a:t>A.A. 2016-17</a:t>
            </a:r>
            <a:endParaRPr lang="it-IT" sz="2800" dirty="0">
              <a:solidFill>
                <a:srgbClr val="17375E"/>
              </a:solidFill>
            </a:endParaRPr>
          </a:p>
        </p:txBody>
      </p:sp>
    </p:spTree>
    <p:extLst>
      <p:ext uri="{BB962C8B-B14F-4D97-AF65-F5344CB8AC3E}">
        <p14:creationId xmlns:p14="http://schemas.microsoft.com/office/powerpoint/2010/main" val="98473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10</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Gruppi di Riesame</a:t>
            </a:r>
            <a:endParaRPr lang="it-IT" sz="1600" dirty="0">
              <a:solidFill>
                <a:schemeClr val="bg1">
                  <a:lumMod val="85000"/>
                </a:schemeClr>
              </a:solidFill>
            </a:endParaRPr>
          </a:p>
        </p:txBody>
      </p:sp>
      <p:sp>
        <p:nvSpPr>
          <p:cNvPr id="11" name="CasellaDiTesto 10"/>
          <p:cNvSpPr txBox="1"/>
          <p:nvPr/>
        </p:nvSpPr>
        <p:spPr>
          <a:xfrm>
            <a:off x="193183" y="728349"/>
            <a:ext cx="8416437" cy="5262979"/>
          </a:xfrm>
          <a:prstGeom prst="rect">
            <a:avLst/>
          </a:prstGeom>
          <a:noFill/>
        </p:spPr>
        <p:txBody>
          <a:bodyPr wrap="square" rtlCol="0">
            <a:spAutoFit/>
          </a:bodyPr>
          <a:lstStyle/>
          <a:p>
            <a:pPr marL="285750" indent="-285750">
              <a:buFontTx/>
              <a:buChar char="-"/>
            </a:pPr>
            <a:r>
              <a:rPr lang="it-IT" sz="2400" dirty="0" smtClean="0">
                <a:solidFill>
                  <a:srgbClr val="17375E"/>
                </a:solidFill>
              </a:rPr>
              <a:t>Uno per ciascun Corso di Studio</a:t>
            </a:r>
          </a:p>
          <a:p>
            <a:endParaRPr lang="it-IT" sz="2400" dirty="0" smtClean="0">
              <a:solidFill>
                <a:srgbClr val="17375E"/>
              </a:solidFill>
            </a:endParaRPr>
          </a:p>
          <a:p>
            <a:pPr marL="285750" indent="-285750">
              <a:buFontTx/>
              <a:buChar char="-"/>
            </a:pPr>
            <a:r>
              <a:rPr lang="it-IT" sz="2400" dirty="0" smtClean="0">
                <a:solidFill>
                  <a:srgbClr val="17375E"/>
                </a:solidFill>
              </a:rPr>
              <a:t>Composizione: </a:t>
            </a:r>
          </a:p>
          <a:p>
            <a:r>
              <a:rPr lang="it-IT" sz="2400" dirty="0">
                <a:solidFill>
                  <a:srgbClr val="17375E"/>
                </a:solidFill>
              </a:rPr>
              <a:t>	</a:t>
            </a:r>
            <a:r>
              <a:rPr lang="it-IT" sz="2400" dirty="0" smtClean="0">
                <a:solidFill>
                  <a:srgbClr val="17375E"/>
                </a:solidFill>
              </a:rPr>
              <a:t>	- Coordinatore</a:t>
            </a:r>
            <a:r>
              <a:rPr lang="it-IT" sz="2400" dirty="0">
                <a:solidFill>
                  <a:srgbClr val="17375E"/>
                </a:solidFill>
              </a:rPr>
              <a:t>, </a:t>
            </a:r>
            <a:endParaRPr lang="it-IT" sz="2400" dirty="0" smtClean="0">
              <a:solidFill>
                <a:srgbClr val="17375E"/>
              </a:solidFill>
            </a:endParaRPr>
          </a:p>
          <a:p>
            <a:r>
              <a:rPr lang="it-IT" sz="2400" dirty="0">
                <a:solidFill>
                  <a:srgbClr val="17375E"/>
                </a:solidFill>
              </a:rPr>
              <a:t>	</a:t>
            </a:r>
            <a:r>
              <a:rPr lang="it-IT" sz="2400" dirty="0" smtClean="0">
                <a:solidFill>
                  <a:srgbClr val="17375E"/>
                </a:solidFill>
              </a:rPr>
              <a:t>	- un Docente</a:t>
            </a:r>
            <a:r>
              <a:rPr lang="it-IT" sz="2400" dirty="0">
                <a:solidFill>
                  <a:srgbClr val="17375E"/>
                </a:solidFill>
              </a:rPr>
              <a:t>, </a:t>
            </a:r>
            <a:endParaRPr lang="it-IT" sz="2400" dirty="0" smtClean="0">
              <a:solidFill>
                <a:srgbClr val="17375E"/>
              </a:solidFill>
            </a:endParaRPr>
          </a:p>
          <a:p>
            <a:r>
              <a:rPr lang="it-IT" sz="2400" dirty="0">
                <a:solidFill>
                  <a:srgbClr val="17375E"/>
                </a:solidFill>
              </a:rPr>
              <a:t>	</a:t>
            </a:r>
            <a:r>
              <a:rPr lang="it-IT" sz="2400" dirty="0" smtClean="0">
                <a:solidFill>
                  <a:srgbClr val="17375E"/>
                </a:solidFill>
              </a:rPr>
              <a:t>	- Studente</a:t>
            </a:r>
            <a:r>
              <a:rPr lang="it-IT" sz="2400" dirty="0">
                <a:solidFill>
                  <a:srgbClr val="17375E"/>
                </a:solidFill>
              </a:rPr>
              <a:t>, </a:t>
            </a:r>
            <a:endParaRPr lang="it-IT" sz="2400" dirty="0" smtClean="0">
              <a:solidFill>
                <a:srgbClr val="17375E"/>
              </a:solidFill>
            </a:endParaRPr>
          </a:p>
          <a:p>
            <a:r>
              <a:rPr lang="it-IT" sz="2400" dirty="0">
                <a:solidFill>
                  <a:srgbClr val="17375E"/>
                </a:solidFill>
              </a:rPr>
              <a:t>	</a:t>
            </a:r>
            <a:r>
              <a:rPr lang="it-IT" sz="2400" dirty="0" smtClean="0">
                <a:solidFill>
                  <a:srgbClr val="17375E"/>
                </a:solidFill>
              </a:rPr>
              <a:t>	- Manager Didattico,</a:t>
            </a:r>
          </a:p>
          <a:p>
            <a:r>
              <a:rPr lang="it-IT" sz="2400" dirty="0">
                <a:solidFill>
                  <a:srgbClr val="17375E"/>
                </a:solidFill>
              </a:rPr>
              <a:t>	</a:t>
            </a:r>
            <a:r>
              <a:rPr lang="it-IT" sz="2400" dirty="0" smtClean="0">
                <a:solidFill>
                  <a:srgbClr val="17375E"/>
                </a:solidFill>
              </a:rPr>
              <a:t>	- Rappresentante </a:t>
            </a:r>
            <a:r>
              <a:rPr lang="it-IT" sz="2400" dirty="0">
                <a:solidFill>
                  <a:srgbClr val="17375E"/>
                </a:solidFill>
              </a:rPr>
              <a:t>Mondo del </a:t>
            </a:r>
            <a:r>
              <a:rPr lang="it-IT" sz="2400" dirty="0" smtClean="0">
                <a:solidFill>
                  <a:srgbClr val="17375E"/>
                </a:solidFill>
              </a:rPr>
              <a:t>lavoro</a:t>
            </a:r>
            <a:endParaRPr lang="it-IT" sz="2400" dirty="0">
              <a:solidFill>
                <a:srgbClr val="17375E"/>
              </a:solidFill>
            </a:endParaRPr>
          </a:p>
          <a:p>
            <a:endParaRPr lang="it-IT" sz="2400" dirty="0" smtClean="0">
              <a:solidFill>
                <a:srgbClr val="17375E"/>
              </a:solidFill>
            </a:endParaRPr>
          </a:p>
          <a:p>
            <a:r>
              <a:rPr lang="it-IT" sz="2400" dirty="0" smtClean="0">
                <a:solidFill>
                  <a:srgbClr val="17375E"/>
                </a:solidFill>
              </a:rPr>
              <a:t>- Cosa fanno: </a:t>
            </a:r>
            <a:r>
              <a:rPr lang="it-IT" sz="2400" dirty="0">
                <a:solidFill>
                  <a:srgbClr val="17375E"/>
                </a:solidFill>
              </a:rPr>
              <a:t>fanno</a:t>
            </a:r>
            <a:r>
              <a:rPr lang="it-IT" sz="2400" b="1" dirty="0">
                <a:solidFill>
                  <a:srgbClr val="17375E"/>
                </a:solidFill>
              </a:rPr>
              <a:t> </a:t>
            </a:r>
            <a:r>
              <a:rPr lang="it-IT" sz="2400" dirty="0">
                <a:solidFill>
                  <a:srgbClr val="17375E"/>
                </a:solidFill>
                <a:sym typeface="Wingdings" panose="05000000000000000000" pitchFamily="2" charset="2"/>
              </a:rPr>
              <a:t>un’autovalutazione del Corso di Studio, per individuare criticità (sulla base di dati statistici, risultati rilevazione opinione studenti, segnalazioni da parte di studenti e parti interessate, ecc.) e individuano azioni per risolvere le cause di tali criticità.</a:t>
            </a: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954" y="558323"/>
            <a:ext cx="3803235" cy="2503724"/>
          </a:xfrm>
          <a:prstGeom prst="rect">
            <a:avLst/>
          </a:prstGeom>
        </p:spPr>
      </p:pic>
    </p:spTree>
    <p:extLst>
      <p:ext uri="{BB962C8B-B14F-4D97-AF65-F5344CB8AC3E}">
        <p14:creationId xmlns:p14="http://schemas.microsoft.com/office/powerpoint/2010/main" val="93803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11</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582599" y="28675"/>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Segnalazioni di criticità</a:t>
            </a:r>
            <a:endParaRPr lang="it-IT" sz="1600" dirty="0">
              <a:solidFill>
                <a:schemeClr val="bg1">
                  <a:lumMod val="85000"/>
                </a:schemeClr>
              </a:solidFill>
            </a:endParaRPr>
          </a:p>
        </p:txBody>
      </p:sp>
      <p:sp>
        <p:nvSpPr>
          <p:cNvPr id="11" name="CasellaDiTesto 10"/>
          <p:cNvSpPr txBox="1"/>
          <p:nvPr/>
        </p:nvSpPr>
        <p:spPr>
          <a:xfrm>
            <a:off x="193183" y="728349"/>
            <a:ext cx="8416437" cy="3539430"/>
          </a:xfrm>
          <a:prstGeom prst="rect">
            <a:avLst/>
          </a:prstGeom>
          <a:noFill/>
        </p:spPr>
        <p:txBody>
          <a:bodyPr wrap="square" rtlCol="0">
            <a:spAutoFit/>
          </a:bodyPr>
          <a:lstStyle/>
          <a:p>
            <a:r>
              <a:rPr lang="it-IT" sz="2000" dirty="0" smtClean="0">
                <a:solidFill>
                  <a:srgbClr val="17375E"/>
                </a:solidFill>
                <a:sym typeface="Wingdings" panose="05000000000000000000" pitchFamily="2" charset="2"/>
              </a:rPr>
              <a:t>Quali sono i principali canali attraverso cui lo studente può segnalare criticità?</a:t>
            </a:r>
          </a:p>
          <a:p>
            <a:endParaRPr lang="it-IT" sz="2000" dirty="0" smtClean="0">
              <a:solidFill>
                <a:srgbClr val="17375E"/>
              </a:solidFill>
              <a:sym typeface="Wingdings" panose="05000000000000000000" pitchFamily="2" charset="2"/>
            </a:endParaRPr>
          </a:p>
          <a:p>
            <a:pPr marL="457200" indent="-457200">
              <a:buAutoNum type="arabicPeriod"/>
            </a:pPr>
            <a:r>
              <a:rPr lang="it-IT" sz="2000" dirty="0" smtClean="0">
                <a:solidFill>
                  <a:srgbClr val="17375E"/>
                </a:solidFill>
                <a:sym typeface="Wingdings" panose="05000000000000000000" pitchFamily="2" charset="2"/>
              </a:rPr>
              <a:t>Questionari rilevazione opinione studenti</a:t>
            </a:r>
          </a:p>
          <a:p>
            <a:pPr marL="457200" indent="-457200">
              <a:buAutoNum type="arabicPeriod"/>
            </a:pPr>
            <a:r>
              <a:rPr lang="it-IT" sz="2000" dirty="0" smtClean="0">
                <a:solidFill>
                  <a:srgbClr val="17375E"/>
                </a:solidFill>
                <a:sym typeface="Wingdings" panose="05000000000000000000" pitchFamily="2" charset="2"/>
              </a:rPr>
              <a:t>Rappresentanti delle studentesse e studenti</a:t>
            </a:r>
          </a:p>
          <a:p>
            <a:pPr marL="457200" indent="-457200">
              <a:buAutoNum type="arabicPeriod"/>
            </a:pPr>
            <a:r>
              <a:rPr lang="it-IT" sz="2000" dirty="0" smtClean="0">
                <a:solidFill>
                  <a:srgbClr val="17375E"/>
                </a:solidFill>
                <a:sym typeface="Wingdings" panose="05000000000000000000" pitchFamily="2" charset="2"/>
              </a:rPr>
              <a:t>Coordinatore del Corso di Studio</a:t>
            </a:r>
          </a:p>
          <a:p>
            <a:pPr marL="457200" indent="-457200">
              <a:buAutoNum type="arabicPeriod"/>
            </a:pPr>
            <a:r>
              <a:rPr lang="it-IT" sz="2000" dirty="0" smtClean="0">
                <a:solidFill>
                  <a:srgbClr val="17375E"/>
                </a:solidFill>
                <a:sym typeface="Wingdings" panose="05000000000000000000" pitchFamily="2" charset="2"/>
              </a:rPr>
              <a:t>Manager Didattico</a:t>
            </a:r>
          </a:p>
          <a:p>
            <a:pPr marL="457200" indent="-457200">
              <a:buAutoNum type="arabicPeriod"/>
            </a:pPr>
            <a:r>
              <a:rPr lang="it-IT" sz="2000" dirty="0" smtClean="0">
                <a:solidFill>
                  <a:srgbClr val="17375E"/>
                </a:solidFill>
                <a:sym typeface="Wingdings" panose="05000000000000000000" pitchFamily="2" charset="2"/>
              </a:rPr>
              <a:t>Commissioni Paritetiche Docenti-Studenti</a:t>
            </a:r>
          </a:p>
          <a:p>
            <a:pPr marL="457200" indent="-457200">
              <a:buAutoNum type="arabicPeriod"/>
            </a:pPr>
            <a:r>
              <a:rPr lang="it-IT" sz="2000" dirty="0">
                <a:solidFill>
                  <a:srgbClr val="17375E"/>
                </a:solidFill>
                <a:sym typeface="Wingdings" panose="05000000000000000000" pitchFamily="2" charset="2"/>
              </a:rPr>
              <a:t>Reclami (</a:t>
            </a:r>
            <a:r>
              <a:rPr lang="it-IT" sz="2000" dirty="0">
                <a:solidFill>
                  <a:srgbClr val="17375E"/>
                </a:solidFill>
                <a:sym typeface="Wingdings" panose="05000000000000000000" pitchFamily="2" charset="2"/>
                <a:hlinkClick r:id="rId4"/>
              </a:rPr>
              <a:t>http://</a:t>
            </a:r>
            <a:r>
              <a:rPr lang="it-IT" sz="2000" dirty="0" smtClean="0">
                <a:solidFill>
                  <a:srgbClr val="17375E"/>
                </a:solidFill>
                <a:sym typeface="Wingdings" panose="05000000000000000000" pitchFamily="2" charset="2"/>
                <a:hlinkClick r:id="rId4"/>
              </a:rPr>
              <a:t>www.unife.it/studenti/servizi-per-te/reclami-studenti</a:t>
            </a:r>
            <a:r>
              <a:rPr lang="it-IT" sz="2000" dirty="0" smtClean="0">
                <a:solidFill>
                  <a:srgbClr val="17375E"/>
                </a:solidFill>
                <a:sym typeface="Wingdings" panose="05000000000000000000" pitchFamily="2" charset="2"/>
              </a:rPr>
              <a:t>)</a:t>
            </a:r>
          </a:p>
          <a:p>
            <a:pPr marL="457200" indent="-457200">
              <a:buAutoNum type="arabicPeriod"/>
            </a:pPr>
            <a:r>
              <a:rPr lang="it-IT" sz="2000" dirty="0" smtClean="0">
                <a:solidFill>
                  <a:srgbClr val="17375E"/>
                </a:solidFill>
                <a:sym typeface="Wingdings" panose="05000000000000000000" pitchFamily="2" charset="2"/>
              </a:rPr>
              <a:t>Commissione </a:t>
            </a:r>
            <a:r>
              <a:rPr lang="it-IT" sz="2000" dirty="0">
                <a:solidFill>
                  <a:srgbClr val="17375E"/>
                </a:solidFill>
                <a:sym typeface="Wingdings" panose="05000000000000000000" pitchFamily="2" charset="2"/>
              </a:rPr>
              <a:t>di garanzia (http://</a:t>
            </a:r>
            <a:r>
              <a:rPr lang="it-IT" sz="2000" dirty="0" smtClean="0">
                <a:solidFill>
                  <a:srgbClr val="17375E"/>
                </a:solidFill>
                <a:sym typeface="Wingdings" panose="05000000000000000000" pitchFamily="2" charset="2"/>
              </a:rPr>
              <a:t>www.unife.it/studenti/servizi-per-te/commissione-di-garanzia)</a:t>
            </a:r>
            <a:endParaRPr lang="it-IT" sz="2000" dirty="0">
              <a:solidFill>
                <a:srgbClr val="17375E"/>
              </a:solidFill>
              <a:sym typeface="Wingdings" panose="05000000000000000000" pitchFamily="2" charset="2"/>
            </a:endParaRPr>
          </a:p>
          <a:p>
            <a:endParaRPr lang="it-IT" sz="2400" dirty="0">
              <a:solidFill>
                <a:srgbClr val="17375E"/>
              </a:solidFill>
              <a:sym typeface="Wingdings" panose="05000000000000000000" pitchFamily="2" charset="2"/>
            </a:endParaRP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726" y="3983934"/>
            <a:ext cx="2986978" cy="2247002"/>
          </a:xfrm>
          <a:prstGeom prst="rect">
            <a:avLst/>
          </a:prstGeom>
        </p:spPr>
      </p:pic>
    </p:spTree>
    <p:extLst>
      <p:ext uri="{BB962C8B-B14F-4D97-AF65-F5344CB8AC3E}">
        <p14:creationId xmlns:p14="http://schemas.microsoft.com/office/powerpoint/2010/main" val="106033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12</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Scheda Unica Annuale del </a:t>
            </a:r>
            <a:r>
              <a:rPr lang="it-IT" sz="3200" dirty="0" err="1" smtClean="0">
                <a:solidFill>
                  <a:schemeClr val="bg1">
                    <a:lumMod val="85000"/>
                  </a:schemeClr>
                </a:solidFill>
              </a:rPr>
              <a:t>CdS</a:t>
            </a:r>
            <a:r>
              <a:rPr lang="it-IT" sz="3200" dirty="0" smtClean="0">
                <a:solidFill>
                  <a:schemeClr val="bg1">
                    <a:lumMod val="85000"/>
                  </a:schemeClr>
                </a:solidFill>
              </a:rPr>
              <a:t>: SUA-</a:t>
            </a:r>
            <a:r>
              <a:rPr lang="it-IT" sz="3200" dirty="0" err="1" smtClean="0">
                <a:solidFill>
                  <a:schemeClr val="bg1">
                    <a:lumMod val="85000"/>
                  </a:schemeClr>
                </a:solidFill>
              </a:rPr>
              <a:t>CdS</a:t>
            </a:r>
            <a:endParaRPr lang="it-IT" sz="1400" dirty="0">
              <a:solidFill>
                <a:schemeClr val="bg1">
                  <a:lumMod val="85000"/>
                </a:schemeClr>
              </a:solidFill>
            </a:endParaRPr>
          </a:p>
        </p:txBody>
      </p:sp>
      <p:sp>
        <p:nvSpPr>
          <p:cNvPr id="11"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3" name="CasellaDiTesto 2"/>
          <p:cNvSpPr txBox="1"/>
          <p:nvPr/>
        </p:nvSpPr>
        <p:spPr>
          <a:xfrm>
            <a:off x="276819" y="5666106"/>
            <a:ext cx="7141412" cy="400110"/>
          </a:xfrm>
          <a:prstGeom prst="rect">
            <a:avLst/>
          </a:prstGeom>
          <a:noFill/>
        </p:spPr>
        <p:txBody>
          <a:bodyPr wrap="square" rtlCol="0">
            <a:spAutoFit/>
          </a:bodyPr>
          <a:lstStyle/>
          <a:p>
            <a:r>
              <a:rPr lang="it-IT" sz="2000" dirty="0" smtClean="0">
                <a:solidFill>
                  <a:schemeClr val="tx2"/>
                </a:solidFill>
              </a:rPr>
              <a:t>Sui siti </a:t>
            </a:r>
            <a:r>
              <a:rPr lang="it-IT" sz="2000" dirty="0">
                <a:solidFill>
                  <a:schemeClr val="tx2"/>
                </a:solidFill>
              </a:rPr>
              <a:t>del </a:t>
            </a:r>
            <a:r>
              <a:rPr lang="it-IT" sz="2000" dirty="0" err="1">
                <a:solidFill>
                  <a:schemeClr val="tx2"/>
                </a:solidFill>
              </a:rPr>
              <a:t>CdS</a:t>
            </a:r>
            <a:r>
              <a:rPr lang="it-IT" sz="2000" dirty="0">
                <a:solidFill>
                  <a:schemeClr val="tx2"/>
                </a:solidFill>
              </a:rPr>
              <a:t> di </a:t>
            </a:r>
            <a:r>
              <a:rPr lang="it-IT" sz="2000" dirty="0" err="1" smtClean="0">
                <a:solidFill>
                  <a:schemeClr val="tx2"/>
                </a:solidFill>
              </a:rPr>
              <a:t>UniFE</a:t>
            </a:r>
            <a:r>
              <a:rPr lang="it-IT" sz="2000" dirty="0" smtClean="0">
                <a:solidFill>
                  <a:schemeClr val="tx2"/>
                </a:solidFill>
              </a:rPr>
              <a:t>: </a:t>
            </a:r>
            <a:r>
              <a:rPr lang="it-IT" sz="2000" dirty="0" smtClean="0">
                <a:solidFill>
                  <a:schemeClr val="tx2"/>
                </a:solidFill>
                <a:hlinkClick r:id="rId4"/>
              </a:rPr>
              <a:t>www.unife.it/studenti/offerta-formativa</a:t>
            </a:r>
            <a:endParaRPr lang="it-IT" sz="2000" dirty="0">
              <a:solidFill>
                <a:schemeClr val="tx2"/>
              </a:solidFill>
            </a:endParaRPr>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952" y="1579915"/>
            <a:ext cx="6959341" cy="3873617"/>
          </a:xfrm>
          <a:prstGeom prst="rect">
            <a:avLst/>
          </a:prstGeom>
        </p:spPr>
      </p:pic>
      <p:sp>
        <p:nvSpPr>
          <p:cNvPr id="15" name="CasellaDiTesto 14"/>
          <p:cNvSpPr txBox="1"/>
          <p:nvPr/>
        </p:nvSpPr>
        <p:spPr>
          <a:xfrm>
            <a:off x="370358" y="632935"/>
            <a:ext cx="8457830" cy="1169551"/>
          </a:xfrm>
          <a:prstGeom prst="rect">
            <a:avLst/>
          </a:prstGeom>
          <a:noFill/>
        </p:spPr>
        <p:txBody>
          <a:bodyPr wrap="square" rtlCol="0">
            <a:spAutoFit/>
          </a:bodyPr>
          <a:lstStyle/>
          <a:p>
            <a:r>
              <a:rPr lang="it-IT" dirty="0">
                <a:solidFill>
                  <a:schemeClr val="tx2"/>
                </a:solidFill>
              </a:rPr>
              <a:t>La SUA-</a:t>
            </a:r>
            <a:r>
              <a:rPr lang="it-IT" dirty="0" err="1">
                <a:solidFill>
                  <a:schemeClr val="tx2"/>
                </a:solidFill>
              </a:rPr>
              <a:t>CdS</a:t>
            </a:r>
            <a:r>
              <a:rPr lang="it-IT" dirty="0">
                <a:solidFill>
                  <a:schemeClr val="tx2"/>
                </a:solidFill>
              </a:rPr>
              <a:t> contiene informazioni complete, aggiornate e facilmente reperibili su obiettivi, attività formative, risorse utilizzate e risultati conseguiti per ciascun </a:t>
            </a:r>
            <a:r>
              <a:rPr lang="it-IT" dirty="0" err="1">
                <a:solidFill>
                  <a:schemeClr val="tx2"/>
                </a:solidFill>
              </a:rPr>
              <a:t>CdS</a:t>
            </a:r>
            <a:r>
              <a:rPr lang="it-IT" dirty="0" smtClean="0">
                <a:solidFill>
                  <a:schemeClr val="tx2"/>
                </a:solidFill>
              </a:rPr>
              <a:t>. Viene aggiornata ogni anno</a:t>
            </a:r>
            <a:endParaRPr lang="it-IT" dirty="0">
              <a:solidFill>
                <a:schemeClr val="tx2"/>
              </a:solidFill>
            </a:endParaRPr>
          </a:p>
          <a:p>
            <a:endParaRPr lang="it-IT" sz="1600" dirty="0" smtClean="0">
              <a:solidFill>
                <a:schemeClr val="tx2"/>
              </a:solidFill>
            </a:endParaRPr>
          </a:p>
        </p:txBody>
      </p:sp>
      <p:sp>
        <p:nvSpPr>
          <p:cNvPr id="8" name="Rettangolo 7"/>
          <p:cNvSpPr/>
          <p:nvPr/>
        </p:nvSpPr>
        <p:spPr>
          <a:xfrm>
            <a:off x="2846229" y="4198513"/>
            <a:ext cx="3631842" cy="2962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3124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piè di pagina 7"/>
          <p:cNvSpPr>
            <a:spLocks noGrp="1"/>
          </p:cNvSpPr>
          <p:nvPr>
            <p:ph type="ftr" sz="quarter" idx="11"/>
          </p:nvPr>
        </p:nvSpPr>
        <p:spPr/>
        <p:txBody>
          <a:bodyPr/>
          <a:lstStyle/>
          <a:p>
            <a:r>
              <a:rPr lang="it-IT" dirty="0" smtClean="0"/>
              <a:t>Presidio Qualità Ateneo</a:t>
            </a:r>
            <a:endParaRPr lang="it-IT" dirty="0"/>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13</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Scheda </a:t>
            </a:r>
            <a:r>
              <a:rPr lang="it-IT" sz="3200" dirty="0">
                <a:solidFill>
                  <a:schemeClr val="bg1">
                    <a:lumMod val="85000"/>
                  </a:schemeClr>
                </a:solidFill>
              </a:rPr>
              <a:t>Unica Annuale del </a:t>
            </a:r>
            <a:r>
              <a:rPr lang="it-IT" sz="3200" dirty="0" err="1">
                <a:solidFill>
                  <a:schemeClr val="bg1">
                    <a:lumMod val="85000"/>
                  </a:schemeClr>
                </a:solidFill>
              </a:rPr>
              <a:t>CdS</a:t>
            </a:r>
            <a:r>
              <a:rPr lang="it-IT" sz="3200" dirty="0">
                <a:solidFill>
                  <a:schemeClr val="bg1">
                    <a:lumMod val="85000"/>
                  </a:schemeClr>
                </a:solidFill>
              </a:rPr>
              <a:t>: SUA-</a:t>
            </a:r>
            <a:r>
              <a:rPr lang="it-IT" sz="3200" dirty="0" err="1">
                <a:solidFill>
                  <a:schemeClr val="bg1">
                    <a:lumMod val="85000"/>
                  </a:schemeClr>
                </a:solidFill>
              </a:rPr>
              <a:t>CdS</a:t>
            </a:r>
            <a:endParaRPr lang="it-IT" sz="1400" dirty="0">
              <a:solidFill>
                <a:schemeClr val="bg1">
                  <a:lumMod val="85000"/>
                </a:schemeClr>
              </a:solidFill>
            </a:endParaRPr>
          </a:p>
        </p:txBody>
      </p:sp>
      <p:sp>
        <p:nvSpPr>
          <p:cNvPr id="3" name="CasellaDiTesto 2"/>
          <p:cNvSpPr txBox="1"/>
          <p:nvPr/>
        </p:nvSpPr>
        <p:spPr>
          <a:xfrm>
            <a:off x="255494" y="731325"/>
            <a:ext cx="8847273" cy="707886"/>
          </a:xfrm>
          <a:prstGeom prst="rect">
            <a:avLst/>
          </a:prstGeom>
          <a:noFill/>
        </p:spPr>
        <p:txBody>
          <a:bodyPr wrap="square" rtlCol="0">
            <a:spAutoFit/>
          </a:bodyPr>
          <a:lstStyle/>
          <a:p>
            <a:r>
              <a:rPr lang="it-IT" sz="2000" dirty="0">
                <a:solidFill>
                  <a:srgbClr val="17375E"/>
                </a:solidFill>
              </a:rPr>
              <a:t>Sul portale </a:t>
            </a:r>
            <a:r>
              <a:rPr lang="it-IT" sz="2000" dirty="0" err="1">
                <a:solidFill>
                  <a:srgbClr val="17375E"/>
                </a:solidFill>
              </a:rPr>
              <a:t>Universitaly</a:t>
            </a:r>
            <a:r>
              <a:rPr lang="it-IT" sz="2000" dirty="0">
                <a:solidFill>
                  <a:srgbClr val="17375E"/>
                </a:solidFill>
              </a:rPr>
              <a:t> sono pubblicate le SUA-</a:t>
            </a:r>
            <a:r>
              <a:rPr lang="it-IT" sz="2000" dirty="0" err="1">
                <a:solidFill>
                  <a:srgbClr val="17375E"/>
                </a:solidFill>
              </a:rPr>
              <a:t>CdS</a:t>
            </a:r>
            <a:r>
              <a:rPr lang="it-IT" sz="2000" dirty="0">
                <a:solidFill>
                  <a:srgbClr val="17375E"/>
                </a:solidFill>
              </a:rPr>
              <a:t> di tutti i Corsi di Studio attivati in Italia: </a:t>
            </a:r>
            <a:r>
              <a:rPr lang="it-IT" sz="2000" dirty="0">
                <a:solidFill>
                  <a:srgbClr val="17375E"/>
                </a:solidFill>
                <a:hlinkClick r:id="rId4"/>
              </a:rPr>
              <a:t>http://www.universitaly.it/</a:t>
            </a:r>
            <a:endParaRPr lang="it-IT" sz="2000" dirty="0">
              <a:solidFill>
                <a:srgbClr val="17375E"/>
              </a:solidFill>
            </a:endParaRPr>
          </a:p>
        </p:txBody>
      </p:sp>
      <p:sp>
        <p:nvSpPr>
          <p:cNvPr id="12" name="CasellaDiTesto 11"/>
          <p:cNvSpPr txBox="1"/>
          <p:nvPr/>
        </p:nvSpPr>
        <p:spPr>
          <a:xfrm>
            <a:off x="132449" y="1662476"/>
            <a:ext cx="4822026" cy="1631216"/>
          </a:xfrm>
          <a:prstGeom prst="rect">
            <a:avLst/>
          </a:prstGeom>
          <a:noFill/>
        </p:spPr>
        <p:txBody>
          <a:bodyPr wrap="none" rtlCol="0">
            <a:spAutoFit/>
          </a:bodyPr>
          <a:lstStyle/>
          <a:p>
            <a:r>
              <a:rPr lang="it-IT" sz="2000" dirty="0">
                <a:solidFill>
                  <a:srgbClr val="002060"/>
                </a:solidFill>
              </a:rPr>
              <a:t> </a:t>
            </a:r>
            <a:r>
              <a:rPr lang="it-IT" sz="2000" dirty="0" smtClean="0">
                <a:solidFill>
                  <a:srgbClr val="002060"/>
                </a:solidFill>
              </a:rPr>
              <a:t>La SUA-</a:t>
            </a:r>
            <a:r>
              <a:rPr lang="it-IT" sz="2000" dirty="0" err="1" smtClean="0">
                <a:solidFill>
                  <a:srgbClr val="002060"/>
                </a:solidFill>
              </a:rPr>
              <a:t>CdS</a:t>
            </a:r>
            <a:r>
              <a:rPr lang="it-IT" sz="2000" dirty="0" smtClean="0">
                <a:solidFill>
                  <a:srgbClr val="002060"/>
                </a:solidFill>
              </a:rPr>
              <a:t> è composta dalle seguenti parti:</a:t>
            </a:r>
          </a:p>
          <a:p>
            <a:pPr marL="285750" indent="-285750">
              <a:buFontTx/>
              <a:buChar char="-"/>
            </a:pPr>
            <a:r>
              <a:rPr lang="it-IT" sz="2000" dirty="0" smtClean="0">
                <a:solidFill>
                  <a:srgbClr val="002060"/>
                </a:solidFill>
              </a:rPr>
              <a:t>Presentazione del Corso di Studio</a:t>
            </a:r>
          </a:p>
          <a:p>
            <a:pPr marL="285750" indent="-285750">
              <a:buFontTx/>
              <a:buChar char="-"/>
            </a:pPr>
            <a:r>
              <a:rPr lang="it-IT" sz="2000" dirty="0" smtClean="0">
                <a:solidFill>
                  <a:srgbClr val="002060"/>
                </a:solidFill>
              </a:rPr>
              <a:t>Sezione A Obiettivi della formazione</a:t>
            </a:r>
          </a:p>
          <a:p>
            <a:pPr marL="285750" indent="-285750">
              <a:buFontTx/>
              <a:buChar char="-"/>
            </a:pPr>
            <a:r>
              <a:rPr lang="it-IT" sz="2000" dirty="0" smtClean="0">
                <a:solidFill>
                  <a:srgbClr val="FF0000"/>
                </a:solidFill>
              </a:rPr>
              <a:t>Sezione B Esperienza dello Studente</a:t>
            </a:r>
          </a:p>
          <a:p>
            <a:pPr marL="285750" indent="-285750">
              <a:buFontTx/>
              <a:buChar char="-"/>
            </a:pPr>
            <a:r>
              <a:rPr lang="it-IT" sz="2000" dirty="0" smtClean="0">
                <a:solidFill>
                  <a:srgbClr val="002060"/>
                </a:solidFill>
              </a:rPr>
              <a:t>Sezione C Risultati della formazione </a:t>
            </a:r>
            <a:endParaRPr lang="it-IT" sz="2000" dirty="0">
              <a:solidFill>
                <a:srgbClr val="002060"/>
              </a:solidFill>
            </a:endParaRPr>
          </a:p>
        </p:txBody>
      </p:sp>
      <p:sp>
        <p:nvSpPr>
          <p:cNvPr id="14" name="Freccia angolare in su 13"/>
          <p:cNvSpPr/>
          <p:nvPr/>
        </p:nvSpPr>
        <p:spPr>
          <a:xfrm flipV="1">
            <a:off x="4386358" y="2784208"/>
            <a:ext cx="371283" cy="833152"/>
          </a:xfrm>
          <a:prstGeom prst="bentUpArrow">
            <a:avLst>
              <a:gd name="adj1" fmla="val 7720"/>
              <a:gd name="adj2" fmla="val 12834"/>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401389" y="3574566"/>
            <a:ext cx="8431306" cy="2585323"/>
          </a:xfrm>
          <a:prstGeom prst="rect">
            <a:avLst/>
          </a:prstGeom>
        </p:spPr>
        <p:txBody>
          <a:bodyPr wrap="square">
            <a:spAutoFit/>
          </a:bodyPr>
          <a:lstStyle/>
          <a:p>
            <a:r>
              <a:rPr lang="it-IT" dirty="0" smtClean="0">
                <a:solidFill>
                  <a:srgbClr val="FF0000"/>
                </a:solidFill>
              </a:rPr>
              <a:t>Sezione di maggiore interesse per gli studenti.</a:t>
            </a:r>
            <a:endParaRPr lang="it-IT" dirty="0">
              <a:solidFill>
                <a:srgbClr val="FF0000"/>
              </a:solidFill>
            </a:endParaRPr>
          </a:p>
          <a:p>
            <a:r>
              <a:rPr lang="it-IT" dirty="0">
                <a:solidFill>
                  <a:schemeClr val="tx2"/>
                </a:solidFill>
              </a:rPr>
              <a:t>I quadri </a:t>
            </a:r>
            <a:r>
              <a:rPr lang="it-IT" dirty="0" smtClean="0">
                <a:solidFill>
                  <a:schemeClr val="tx2"/>
                </a:solidFill>
              </a:rPr>
              <a:t>della sezione B </a:t>
            </a:r>
            <a:r>
              <a:rPr lang="it-IT" dirty="0">
                <a:solidFill>
                  <a:schemeClr val="tx2"/>
                </a:solidFill>
              </a:rPr>
              <a:t>descrivono l’esperienza degli studenti nei suoi aspetti </a:t>
            </a:r>
            <a:r>
              <a:rPr lang="it-IT" dirty="0">
                <a:solidFill>
                  <a:srgbClr val="1F497D"/>
                </a:solidFill>
              </a:rPr>
              <a:t>quantitativi (dati di ingresso e percorso e uscita), il Piano degli Studi proposto, la scansione temporale delle attività di insegnamento e di apprendimento, l’ambiente di apprendimento ovvero le risorse umane e le infrastrutture messe a disposizione.</a:t>
            </a:r>
          </a:p>
          <a:p>
            <a:r>
              <a:rPr lang="it-IT" dirty="0">
                <a:solidFill>
                  <a:srgbClr val="1F497D"/>
                </a:solidFill>
              </a:rPr>
              <a:t>Descrivono infine le percezioni degli studenti sul percorso formativo raccolte attraverso il </a:t>
            </a:r>
            <a:r>
              <a:rPr lang="it-IT" b="1" dirty="0">
                <a:solidFill>
                  <a:srgbClr val="1F497D"/>
                </a:solidFill>
              </a:rPr>
              <a:t>questionario studenti </a:t>
            </a:r>
            <a:r>
              <a:rPr lang="it-IT" dirty="0">
                <a:solidFill>
                  <a:srgbClr val="1F497D"/>
                </a:solidFill>
              </a:rPr>
              <a:t>(e opinione dei </a:t>
            </a:r>
            <a:r>
              <a:rPr lang="it-IT" b="1" dirty="0">
                <a:solidFill>
                  <a:srgbClr val="1F497D"/>
                </a:solidFill>
              </a:rPr>
              <a:t>laureati</a:t>
            </a:r>
            <a:r>
              <a:rPr lang="it-IT" dirty="0">
                <a:solidFill>
                  <a:srgbClr val="1F497D"/>
                </a:solidFill>
              </a:rPr>
              <a:t>). </a:t>
            </a:r>
          </a:p>
          <a:p>
            <a:r>
              <a:rPr lang="it-IT" dirty="0" smtClean="0">
                <a:solidFill>
                  <a:srgbClr val="FF0000"/>
                </a:solidFill>
              </a:rPr>
              <a:t>Attraverso </a:t>
            </a:r>
            <a:r>
              <a:rPr lang="it-IT" dirty="0">
                <a:solidFill>
                  <a:srgbClr val="FF0000"/>
                </a:solidFill>
              </a:rPr>
              <a:t>i questionari, gli studenti valutano il servizio reso (ambiente di apprendimento, infrastrutture, docenza, etc.)</a:t>
            </a:r>
          </a:p>
        </p:txBody>
      </p:sp>
    </p:spTree>
    <p:extLst>
      <p:ext uri="{BB962C8B-B14F-4D97-AF65-F5344CB8AC3E}">
        <p14:creationId xmlns:p14="http://schemas.microsoft.com/office/powerpoint/2010/main" val="13245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38100" y="737347"/>
            <a:ext cx="9067800" cy="5410200"/>
          </a:xfrm>
          <a:prstGeom prst="rect">
            <a:avLst/>
          </a:prstGeom>
        </p:spPr>
      </p:pic>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14</a:t>
            </a:fld>
            <a:endParaRPr lang="it-IT" dirty="0"/>
          </a:p>
        </p:txBody>
      </p:sp>
      <p:pic>
        <p:nvPicPr>
          <p:cNvPr id="10" name="Picture 4" descr="logo_unife_roto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51416"/>
            <a:ext cx="8532440" cy="984885"/>
          </a:xfrm>
          <a:prstGeom prst="rect">
            <a:avLst/>
          </a:prstGeom>
          <a:noFill/>
        </p:spPr>
        <p:txBody>
          <a:bodyPr wrap="square" tIns="0" rIns="0" bIns="0" rtlCol="0" anchor="ctr" anchorCtr="0">
            <a:spAutoFit/>
          </a:bodyPr>
          <a:lstStyle/>
          <a:p>
            <a:pPr>
              <a:tabLst>
                <a:tab pos="1519238" algn="l"/>
                <a:tab pos="1612900" algn="l"/>
              </a:tabLst>
            </a:pPr>
            <a:r>
              <a:rPr lang="it-IT" sz="3200" dirty="0" smtClean="0">
                <a:solidFill>
                  <a:schemeClr val="bg1">
                    <a:lumMod val="85000"/>
                  </a:schemeClr>
                </a:solidFill>
              </a:rPr>
              <a:t>Sezione B: Esperienza dello Studente</a:t>
            </a:r>
          </a:p>
          <a:p>
            <a:endParaRPr lang="it-IT" sz="3200" dirty="0">
              <a:solidFill>
                <a:schemeClr val="bg1">
                  <a:lumMod val="85000"/>
                </a:schemeClr>
              </a:solidFill>
            </a:endParaRPr>
          </a:p>
        </p:txBody>
      </p:sp>
      <p:sp>
        <p:nvSpPr>
          <p:cNvPr id="12" name="Rettangolo arrotondato 11"/>
          <p:cNvSpPr/>
          <p:nvPr/>
        </p:nvSpPr>
        <p:spPr>
          <a:xfrm>
            <a:off x="3374572" y="925289"/>
            <a:ext cx="1632858" cy="47171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3451144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15</a:t>
            </a:fld>
            <a:endParaRPr lang="it-IT" dirty="0"/>
          </a:p>
        </p:txBody>
      </p:sp>
      <p:sp>
        <p:nvSpPr>
          <p:cNvPr id="2" name="CasellaDiTesto 1"/>
          <p:cNvSpPr txBox="1"/>
          <p:nvPr/>
        </p:nvSpPr>
        <p:spPr>
          <a:xfrm>
            <a:off x="611560" y="14947"/>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Rilevazione opinione studenti a </a:t>
            </a:r>
            <a:r>
              <a:rPr lang="it-IT" sz="3200" dirty="0" err="1" smtClean="0">
                <a:solidFill>
                  <a:schemeClr val="bg1">
                    <a:lumMod val="85000"/>
                  </a:schemeClr>
                </a:solidFill>
              </a:rPr>
              <a:t>UniFE</a:t>
            </a:r>
            <a:endParaRPr lang="it-IT" sz="1400" dirty="0">
              <a:solidFill>
                <a:schemeClr val="bg1">
                  <a:lumMod val="85000"/>
                </a:schemeClr>
              </a:solidFill>
            </a:endParaRPr>
          </a:p>
        </p:txBody>
      </p:sp>
      <p:sp>
        <p:nvSpPr>
          <p:cNvPr id="3" name="CasellaDiTesto 2"/>
          <p:cNvSpPr txBox="1"/>
          <p:nvPr/>
        </p:nvSpPr>
        <p:spPr>
          <a:xfrm>
            <a:off x="364330" y="642854"/>
            <a:ext cx="8322469" cy="5663089"/>
          </a:xfrm>
          <a:prstGeom prst="rect">
            <a:avLst/>
          </a:prstGeom>
          <a:noFill/>
        </p:spPr>
        <p:txBody>
          <a:bodyPr wrap="square" rtlCol="0">
            <a:spAutoFit/>
          </a:bodyPr>
          <a:lstStyle/>
          <a:p>
            <a:r>
              <a:rPr lang="it-IT" dirty="0" smtClean="0">
                <a:solidFill>
                  <a:srgbClr val="17375E"/>
                </a:solidFill>
              </a:rPr>
              <a:t>I </a:t>
            </a:r>
            <a:r>
              <a:rPr lang="it-IT" dirty="0">
                <a:solidFill>
                  <a:srgbClr val="17375E"/>
                </a:solidFill>
              </a:rPr>
              <a:t>questionari sono molto importanti! </a:t>
            </a:r>
            <a:endParaRPr lang="it-IT" dirty="0" smtClean="0">
              <a:solidFill>
                <a:srgbClr val="17375E"/>
              </a:solidFill>
            </a:endParaRPr>
          </a:p>
          <a:p>
            <a:endParaRPr lang="it-IT" dirty="0">
              <a:solidFill>
                <a:srgbClr val="17375E"/>
              </a:solidFill>
            </a:endParaRPr>
          </a:p>
          <a:p>
            <a:pPr marL="342900" indent="-342900">
              <a:buFont typeface="Arial" panose="020B0604020202020204" pitchFamily="34" charset="0"/>
              <a:buChar char="•"/>
            </a:pPr>
            <a:r>
              <a:rPr lang="it-IT" dirty="0">
                <a:solidFill>
                  <a:srgbClr val="17375E"/>
                </a:solidFill>
              </a:rPr>
              <a:t>Gli studenti hanno un modo costruttivo per esprimere il proprio parere sulla didattica e sui servizi fruiti</a:t>
            </a:r>
          </a:p>
          <a:p>
            <a:pPr marL="342900" indent="-342900">
              <a:buFont typeface="Arial"/>
              <a:buChar char="•"/>
            </a:pPr>
            <a:r>
              <a:rPr lang="it-IT" dirty="0">
                <a:solidFill>
                  <a:srgbClr val="17375E"/>
                </a:solidFill>
              </a:rPr>
              <a:t>Il </a:t>
            </a:r>
            <a:r>
              <a:rPr lang="it-IT" dirty="0" err="1">
                <a:solidFill>
                  <a:srgbClr val="17375E"/>
                </a:solidFill>
              </a:rPr>
              <a:t>CdS</a:t>
            </a:r>
            <a:r>
              <a:rPr lang="it-IT" dirty="0">
                <a:solidFill>
                  <a:srgbClr val="17375E"/>
                </a:solidFill>
              </a:rPr>
              <a:t> e l’Ateneo utilizzano le risposte nell’azione </a:t>
            </a:r>
            <a:r>
              <a:rPr lang="it-IT" dirty="0" smtClean="0">
                <a:solidFill>
                  <a:srgbClr val="17375E"/>
                </a:solidFill>
              </a:rPr>
              <a:t>di monitoraggio </a:t>
            </a:r>
            <a:r>
              <a:rPr lang="it-IT" dirty="0">
                <a:solidFill>
                  <a:srgbClr val="17375E"/>
                </a:solidFill>
              </a:rPr>
              <a:t>e miglioramento continuo (Riesame annuale)</a:t>
            </a:r>
          </a:p>
          <a:p>
            <a:endParaRPr lang="it-IT" dirty="0">
              <a:solidFill>
                <a:srgbClr val="17375E"/>
              </a:solidFill>
            </a:endParaRPr>
          </a:p>
          <a:p>
            <a:r>
              <a:rPr lang="it-IT" dirty="0" smtClean="0">
                <a:solidFill>
                  <a:srgbClr val="17375E"/>
                </a:solidFill>
              </a:rPr>
              <a:t>I questionari di valutazione della didattica, compilati dagli studenti, sono pubblicati nella pagina web:</a:t>
            </a:r>
            <a:endParaRPr lang="it-IT" dirty="0">
              <a:solidFill>
                <a:srgbClr val="17375E"/>
              </a:solidFill>
              <a:hlinkClick r:id="rId3"/>
            </a:endParaRPr>
          </a:p>
          <a:p>
            <a:r>
              <a:rPr lang="it-IT" dirty="0" smtClean="0">
                <a:solidFill>
                  <a:srgbClr val="17375E"/>
                </a:solidFill>
                <a:hlinkClick r:id="rId3"/>
              </a:rPr>
              <a:t>http</a:t>
            </a:r>
            <a:r>
              <a:rPr lang="it-IT" dirty="0">
                <a:solidFill>
                  <a:srgbClr val="17375E"/>
                </a:solidFill>
                <a:hlinkClick r:id="rId3"/>
              </a:rPr>
              <a:t>://</a:t>
            </a:r>
            <a:r>
              <a:rPr lang="it-IT" dirty="0" smtClean="0">
                <a:solidFill>
                  <a:srgbClr val="17375E"/>
                </a:solidFill>
                <a:hlinkClick r:id="rId3"/>
              </a:rPr>
              <a:t>www.unife.it/aq/statistiche-opinioni-studenti/questionari</a:t>
            </a:r>
            <a:endParaRPr lang="it-IT" dirty="0" smtClean="0">
              <a:solidFill>
                <a:srgbClr val="17375E"/>
              </a:solidFill>
            </a:endParaRPr>
          </a:p>
          <a:p>
            <a:endParaRPr lang="it-IT" dirty="0">
              <a:solidFill>
                <a:srgbClr val="17375E"/>
              </a:solidFill>
            </a:endParaRPr>
          </a:p>
          <a:p>
            <a:r>
              <a:rPr lang="it-IT" dirty="0" smtClean="0">
                <a:solidFill>
                  <a:srgbClr val="17375E"/>
                </a:solidFill>
              </a:rPr>
              <a:t>Le modalità di rilevazione sono riportate nella pagina web</a:t>
            </a:r>
            <a:r>
              <a:rPr lang="it-IT" dirty="0">
                <a:solidFill>
                  <a:srgbClr val="17375E"/>
                </a:solidFill>
              </a:rPr>
              <a:t>: </a:t>
            </a:r>
            <a:endParaRPr lang="it-IT" dirty="0">
              <a:solidFill>
                <a:srgbClr val="17375E"/>
              </a:solidFill>
              <a:hlinkClick r:id="rId4"/>
            </a:endParaRPr>
          </a:p>
          <a:p>
            <a:r>
              <a:rPr lang="it-IT" dirty="0" smtClean="0">
                <a:solidFill>
                  <a:srgbClr val="17375E"/>
                </a:solidFill>
                <a:hlinkClick r:id="rId4"/>
              </a:rPr>
              <a:t>http</a:t>
            </a:r>
            <a:r>
              <a:rPr lang="it-IT" dirty="0">
                <a:solidFill>
                  <a:srgbClr val="17375E"/>
                </a:solidFill>
                <a:hlinkClick r:id="rId4"/>
              </a:rPr>
              <a:t>://</a:t>
            </a:r>
            <a:r>
              <a:rPr lang="it-IT" dirty="0" smtClean="0">
                <a:solidFill>
                  <a:srgbClr val="17375E"/>
                </a:solidFill>
                <a:hlinkClick r:id="rId4"/>
              </a:rPr>
              <a:t>www.unife.it/studenti/opinioni</a:t>
            </a:r>
            <a:endParaRPr lang="it-IT" dirty="0" smtClean="0">
              <a:solidFill>
                <a:srgbClr val="17375E"/>
              </a:solidFill>
            </a:endParaRPr>
          </a:p>
          <a:p>
            <a:endParaRPr lang="it-IT" dirty="0" smtClean="0">
              <a:solidFill>
                <a:srgbClr val="17375E"/>
              </a:solidFill>
            </a:endParaRPr>
          </a:p>
          <a:p>
            <a:r>
              <a:rPr lang="it-IT" dirty="0" smtClean="0">
                <a:solidFill>
                  <a:srgbClr val="17375E"/>
                </a:solidFill>
              </a:rPr>
              <a:t>La compilazione dei questionari si svolge accedendo </a:t>
            </a:r>
            <a:r>
              <a:rPr lang="it-IT" dirty="0">
                <a:solidFill>
                  <a:srgbClr val="17375E"/>
                </a:solidFill>
              </a:rPr>
              <a:t>dall’</a:t>
            </a:r>
            <a:r>
              <a:rPr lang="it-IT" altLang="it-IT" dirty="0">
                <a:solidFill>
                  <a:srgbClr val="17375E"/>
                </a:solidFill>
              </a:rPr>
              <a:t>area riservata</a:t>
            </a:r>
            <a:r>
              <a:rPr lang="it-IT" altLang="it-IT" dirty="0" smtClean="0">
                <a:solidFill>
                  <a:srgbClr val="17375E"/>
                </a:solidFill>
              </a:rPr>
              <a:t>:</a:t>
            </a:r>
          </a:p>
          <a:p>
            <a:r>
              <a:rPr lang="it-IT" altLang="it-IT" dirty="0" smtClean="0">
                <a:solidFill>
                  <a:srgbClr val="17375E"/>
                </a:solidFill>
                <a:hlinkClick r:id="rId5"/>
              </a:rPr>
              <a:t>http</a:t>
            </a:r>
            <a:r>
              <a:rPr lang="it-IT" altLang="it-IT" dirty="0">
                <a:solidFill>
                  <a:srgbClr val="17375E"/>
                </a:solidFill>
                <a:hlinkClick r:id="rId5"/>
              </a:rPr>
              <a:t>://</a:t>
            </a:r>
            <a:r>
              <a:rPr lang="it-IT" altLang="it-IT" dirty="0" smtClean="0">
                <a:solidFill>
                  <a:srgbClr val="17375E"/>
                </a:solidFill>
                <a:hlinkClick r:id="rId5"/>
              </a:rPr>
              <a:t>studiare.unife.it</a:t>
            </a:r>
            <a:endParaRPr lang="it-IT" altLang="it-IT" dirty="0" smtClean="0">
              <a:solidFill>
                <a:srgbClr val="17375E"/>
              </a:solidFill>
            </a:endParaRPr>
          </a:p>
          <a:p>
            <a:endParaRPr lang="it-IT" dirty="0">
              <a:solidFill>
                <a:srgbClr val="17375E"/>
              </a:solidFill>
            </a:endParaRPr>
          </a:p>
          <a:p>
            <a:r>
              <a:rPr lang="it-IT" dirty="0" smtClean="0">
                <a:solidFill>
                  <a:srgbClr val="17375E"/>
                </a:solidFill>
              </a:rPr>
              <a:t>I risultati sono pubblicati nella pagina web:</a:t>
            </a:r>
          </a:p>
          <a:p>
            <a:r>
              <a:rPr lang="it-IT" dirty="0">
                <a:solidFill>
                  <a:srgbClr val="17375E"/>
                </a:solidFill>
                <a:hlinkClick r:id="rId6"/>
              </a:rPr>
              <a:t>https://</a:t>
            </a:r>
            <a:r>
              <a:rPr lang="it-IT" dirty="0" smtClean="0">
                <a:solidFill>
                  <a:srgbClr val="17375E"/>
                </a:solidFill>
                <a:hlinkClick r:id="rId6"/>
              </a:rPr>
              <a:t>valmon.disia.unifi.it/sisvaldidat/unife/index.php</a:t>
            </a:r>
            <a:endParaRPr lang="it-IT" dirty="0" smtClean="0">
              <a:solidFill>
                <a:srgbClr val="17375E"/>
              </a:solidFill>
            </a:endParaRPr>
          </a:p>
          <a:p>
            <a:endParaRPr lang="it-IT" sz="2000" dirty="0">
              <a:solidFill>
                <a:srgbClr val="17375E"/>
              </a:solidFill>
            </a:endParaRPr>
          </a:p>
        </p:txBody>
      </p:sp>
      <p:pic>
        <p:nvPicPr>
          <p:cNvPr id="7" name="Immagine 6"/>
          <p:cNvPicPr>
            <a:picLocks noChangeAspect="1"/>
          </p:cNvPicPr>
          <p:nvPr/>
        </p:nvPicPr>
        <p:blipFill rotWithShape="1">
          <a:blip r:embed="rId7">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19393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16</a:t>
            </a:fld>
            <a:endParaRPr lang="it-IT" dirty="0"/>
          </a:p>
        </p:txBody>
      </p:sp>
      <p:sp>
        <p:nvSpPr>
          <p:cNvPr id="2" name="CasellaDiTesto 1"/>
          <p:cNvSpPr txBox="1"/>
          <p:nvPr/>
        </p:nvSpPr>
        <p:spPr>
          <a:xfrm>
            <a:off x="611560" y="16036"/>
            <a:ext cx="8532440" cy="661720"/>
          </a:xfrm>
          <a:prstGeom prst="rect">
            <a:avLst/>
          </a:prstGeom>
          <a:noFill/>
        </p:spPr>
        <p:txBody>
          <a:bodyPr wrap="square" tIns="0" rIns="0" bIns="0" rtlCol="0" anchor="ctr" anchorCtr="0">
            <a:spAutoFit/>
          </a:bodyPr>
          <a:lstStyle/>
          <a:p>
            <a:r>
              <a:rPr lang="it-IT" sz="2400" dirty="0" smtClean="0">
                <a:solidFill>
                  <a:schemeClr val="bg1">
                    <a:lumMod val="85000"/>
                  </a:schemeClr>
                </a:solidFill>
              </a:rPr>
              <a:t>   </a:t>
            </a:r>
            <a:r>
              <a:rPr lang="it-IT" sz="3200" dirty="0">
                <a:solidFill>
                  <a:schemeClr val="bg1">
                    <a:lumMod val="85000"/>
                  </a:schemeClr>
                </a:solidFill>
              </a:rPr>
              <a:t>Questionario </a:t>
            </a:r>
            <a:r>
              <a:rPr lang="it-IT" sz="3200" dirty="0" smtClean="0">
                <a:solidFill>
                  <a:schemeClr val="bg1">
                    <a:lumMod val="85000"/>
                  </a:schemeClr>
                </a:solidFill>
              </a:rPr>
              <a:t>su insegnamenti </a:t>
            </a:r>
            <a:r>
              <a:rPr lang="it-IT" sz="3200" dirty="0">
                <a:solidFill>
                  <a:schemeClr val="bg1">
                    <a:lumMod val="85000"/>
                  </a:schemeClr>
                </a:solidFill>
              </a:rPr>
              <a:t>e </a:t>
            </a:r>
            <a:r>
              <a:rPr lang="it-IT" sz="3200" dirty="0" smtClean="0">
                <a:solidFill>
                  <a:schemeClr val="bg1">
                    <a:lumMod val="85000"/>
                  </a:schemeClr>
                </a:solidFill>
              </a:rPr>
              <a:t>docenza</a:t>
            </a:r>
            <a:endParaRPr lang="it-IT" sz="3200" dirty="0">
              <a:solidFill>
                <a:schemeClr val="bg1">
                  <a:lumMod val="85000"/>
                </a:schemeClr>
              </a:solidFill>
            </a:endParaRPr>
          </a:p>
          <a:p>
            <a:endParaRPr lang="it-IT" sz="1100" dirty="0">
              <a:solidFill>
                <a:schemeClr val="bg1">
                  <a:lumMod val="85000"/>
                </a:schemeClr>
              </a:solidFill>
            </a:endParaRPr>
          </a:p>
        </p:txBody>
      </p:sp>
      <p:sp>
        <p:nvSpPr>
          <p:cNvPr id="3" name="CasellaDiTesto 2"/>
          <p:cNvSpPr txBox="1"/>
          <p:nvPr/>
        </p:nvSpPr>
        <p:spPr>
          <a:xfrm>
            <a:off x="315531" y="660083"/>
            <a:ext cx="8686800" cy="2246769"/>
          </a:xfrm>
          <a:prstGeom prst="rect">
            <a:avLst/>
          </a:prstGeom>
          <a:noFill/>
        </p:spPr>
        <p:txBody>
          <a:bodyPr wrap="square" rtlCol="0">
            <a:spAutoFit/>
          </a:bodyPr>
          <a:lstStyle/>
          <a:p>
            <a:r>
              <a:rPr lang="it-IT" sz="2000" dirty="0" smtClean="0">
                <a:solidFill>
                  <a:srgbClr val="17375E"/>
                </a:solidFill>
              </a:rPr>
              <a:t>Dal 2013, con </a:t>
            </a:r>
            <a:r>
              <a:rPr lang="it-IT" sz="2000" dirty="0">
                <a:solidFill>
                  <a:srgbClr val="17375E"/>
                </a:solidFill>
              </a:rPr>
              <a:t>l’introduzione del sistema AVA (Autovalutazione, valutazione e accreditamento del sistema universitario italiano), </a:t>
            </a:r>
            <a:r>
              <a:rPr lang="it-IT" sz="2000" dirty="0" err="1" smtClean="0">
                <a:solidFill>
                  <a:srgbClr val="17375E"/>
                </a:solidFill>
              </a:rPr>
              <a:t>UniFE</a:t>
            </a:r>
            <a:r>
              <a:rPr lang="it-IT" sz="2000" dirty="0" smtClean="0">
                <a:solidFill>
                  <a:srgbClr val="17375E"/>
                </a:solidFill>
              </a:rPr>
              <a:t> utilizza i questionari dell’ANVUR.</a:t>
            </a:r>
          </a:p>
          <a:p>
            <a:endParaRPr lang="it-IT" sz="2000" dirty="0" smtClean="0">
              <a:solidFill>
                <a:srgbClr val="17375E"/>
              </a:solidFill>
            </a:endParaRPr>
          </a:p>
          <a:p>
            <a:r>
              <a:rPr lang="it-IT" sz="2000" dirty="0" err="1" smtClean="0">
                <a:solidFill>
                  <a:srgbClr val="17375E"/>
                </a:solidFill>
              </a:rPr>
              <a:t>UniFE</a:t>
            </a:r>
            <a:r>
              <a:rPr lang="it-IT" sz="2000" dirty="0" smtClean="0">
                <a:solidFill>
                  <a:srgbClr val="17375E"/>
                </a:solidFill>
              </a:rPr>
              <a:t> </a:t>
            </a:r>
            <a:r>
              <a:rPr lang="it-IT" sz="2000" dirty="0">
                <a:solidFill>
                  <a:srgbClr val="17375E"/>
                </a:solidFill>
              </a:rPr>
              <a:t>ha previsto </a:t>
            </a:r>
            <a:r>
              <a:rPr lang="it-IT" sz="2000" dirty="0">
                <a:solidFill>
                  <a:srgbClr val="FF0000"/>
                </a:solidFill>
              </a:rPr>
              <a:t>l’obbligatorietà</a:t>
            </a:r>
            <a:r>
              <a:rPr lang="it-IT" sz="2000" dirty="0">
                <a:solidFill>
                  <a:srgbClr val="17375E"/>
                </a:solidFill>
              </a:rPr>
              <a:t> </a:t>
            </a:r>
            <a:r>
              <a:rPr lang="it-IT" sz="2000" dirty="0" smtClean="0">
                <a:solidFill>
                  <a:srgbClr val="17375E"/>
                </a:solidFill>
              </a:rPr>
              <a:t>di </a:t>
            </a:r>
            <a:r>
              <a:rPr lang="it-IT" sz="2000" dirty="0">
                <a:solidFill>
                  <a:srgbClr val="17375E"/>
                </a:solidFill>
              </a:rPr>
              <a:t>compilazione del:</a:t>
            </a:r>
          </a:p>
          <a:p>
            <a:pPr marL="342900" indent="-342900">
              <a:buFont typeface="Arial" panose="020B0604020202020204" pitchFamily="34" charset="0"/>
              <a:buChar char="•"/>
            </a:pPr>
            <a:endParaRPr lang="it-IT" sz="2000" dirty="0">
              <a:solidFill>
                <a:srgbClr val="17375E"/>
              </a:solidFill>
            </a:endParaRPr>
          </a:p>
          <a:p>
            <a:r>
              <a:rPr lang="it-IT" sz="2000" dirty="0">
                <a:solidFill>
                  <a:srgbClr val="FF0000"/>
                </a:solidFill>
              </a:rPr>
              <a:t>Questionario di valutazione degli insegnamenti e della docenza. </a:t>
            </a: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12" name="Rettangolo 11"/>
          <p:cNvSpPr/>
          <p:nvPr/>
        </p:nvSpPr>
        <p:spPr>
          <a:xfrm>
            <a:off x="315531" y="3031049"/>
            <a:ext cx="5183932" cy="2215991"/>
          </a:xfrm>
          <a:prstGeom prst="rect">
            <a:avLst/>
          </a:prstGeom>
        </p:spPr>
        <p:txBody>
          <a:bodyPr wrap="square">
            <a:spAutoFit/>
          </a:bodyPr>
          <a:lstStyle/>
          <a:p>
            <a:r>
              <a:rPr lang="it-IT" sz="2000" dirty="0">
                <a:solidFill>
                  <a:srgbClr val="17375E"/>
                </a:solidFill>
              </a:rPr>
              <a:t>Va  compilato per ogni insegnamento dopo lo svolgimento dei 2/3 delle lezioni </a:t>
            </a:r>
            <a:r>
              <a:rPr lang="it-IT" sz="2000" dirty="0">
                <a:solidFill>
                  <a:schemeClr val="tx2">
                    <a:lumMod val="75000"/>
                  </a:schemeClr>
                </a:solidFill>
              </a:rPr>
              <a:t>dagli studenti:</a:t>
            </a:r>
          </a:p>
          <a:p>
            <a:pPr marL="342900" indent="-342900">
              <a:buFontTx/>
              <a:buChar char="-"/>
            </a:pPr>
            <a:r>
              <a:rPr lang="it-IT" sz="2000" dirty="0">
                <a:solidFill>
                  <a:schemeClr val="tx2">
                    <a:lumMod val="75000"/>
                  </a:schemeClr>
                </a:solidFill>
              </a:rPr>
              <a:t>frequentanti, ovvero con frequenza superiore al 50%</a:t>
            </a:r>
          </a:p>
          <a:p>
            <a:pPr marL="342900" indent="-342900">
              <a:buFontTx/>
              <a:buChar char="-"/>
            </a:pPr>
            <a:r>
              <a:rPr lang="it-IT" sz="2000" dirty="0">
                <a:solidFill>
                  <a:schemeClr val="tx2">
                    <a:lumMod val="75000"/>
                  </a:schemeClr>
                </a:solidFill>
              </a:rPr>
              <a:t>non frequentanti, ovvero con frequenza inferiore al 50% </a:t>
            </a:r>
            <a:endParaRPr lang="it-IT" sz="2000" dirty="0">
              <a:solidFill>
                <a:srgbClr val="17375E"/>
              </a:solidFill>
            </a:endParaRPr>
          </a:p>
          <a:p>
            <a:endParaRPr lang="it-IT" b="1" dirty="0">
              <a:solidFill>
                <a:srgbClr val="17375E"/>
              </a:solidFill>
            </a:endParaRPr>
          </a:p>
        </p:txBody>
      </p:sp>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91" y="3500846"/>
            <a:ext cx="3130198" cy="2717075"/>
          </a:xfrm>
          <a:prstGeom prst="rect">
            <a:avLst/>
          </a:prstGeom>
        </p:spPr>
      </p:pic>
    </p:spTree>
    <p:extLst>
      <p:ext uri="{BB962C8B-B14F-4D97-AF65-F5344CB8AC3E}">
        <p14:creationId xmlns:p14="http://schemas.microsoft.com/office/powerpoint/2010/main" val="409609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17</a:t>
            </a:fld>
            <a:endParaRPr lang="it-IT" dirty="0"/>
          </a:p>
        </p:txBody>
      </p:sp>
      <p:sp>
        <p:nvSpPr>
          <p:cNvPr id="2" name="CasellaDiTesto 1"/>
          <p:cNvSpPr txBox="1"/>
          <p:nvPr/>
        </p:nvSpPr>
        <p:spPr>
          <a:xfrm>
            <a:off x="611560" y="23399"/>
            <a:ext cx="8532440" cy="492443"/>
          </a:xfrm>
          <a:prstGeom prst="rect">
            <a:avLst/>
          </a:prstGeom>
          <a:noFill/>
        </p:spPr>
        <p:txBody>
          <a:bodyPr wrap="square" tIns="0" rIns="0" bIns="0" rtlCol="0" anchor="ctr" anchorCtr="0">
            <a:spAutoFit/>
          </a:bodyPr>
          <a:lstStyle/>
          <a:p>
            <a:r>
              <a:rPr lang="it-IT" sz="2000" dirty="0" smtClean="0">
                <a:solidFill>
                  <a:schemeClr val="bg1">
                    <a:lumMod val="85000"/>
                  </a:schemeClr>
                </a:solidFill>
              </a:rPr>
              <a:t>   </a:t>
            </a:r>
            <a:r>
              <a:rPr lang="it-IT" sz="3200" dirty="0" smtClean="0">
                <a:solidFill>
                  <a:schemeClr val="bg1">
                    <a:lumMod val="85000"/>
                  </a:schemeClr>
                </a:solidFill>
              </a:rPr>
              <a:t>Questionario su </a:t>
            </a:r>
            <a:r>
              <a:rPr lang="it-IT" sz="3200" dirty="0" err="1" smtClean="0">
                <a:solidFill>
                  <a:schemeClr val="bg1">
                    <a:lumMod val="85000"/>
                  </a:schemeClr>
                </a:solidFill>
              </a:rPr>
              <a:t>CdS</a:t>
            </a:r>
            <a:r>
              <a:rPr lang="it-IT" sz="3200" dirty="0" smtClean="0">
                <a:solidFill>
                  <a:schemeClr val="bg1">
                    <a:lumMod val="85000"/>
                  </a:schemeClr>
                </a:solidFill>
              </a:rPr>
              <a:t>,  </a:t>
            </a:r>
            <a:r>
              <a:rPr lang="it-IT" sz="3200" dirty="0">
                <a:solidFill>
                  <a:schemeClr val="bg1">
                    <a:lumMod val="85000"/>
                  </a:schemeClr>
                </a:solidFill>
              </a:rPr>
              <a:t>servizi </a:t>
            </a:r>
            <a:r>
              <a:rPr lang="it-IT" sz="3200" dirty="0" smtClean="0">
                <a:solidFill>
                  <a:schemeClr val="bg1">
                    <a:lumMod val="85000"/>
                  </a:schemeClr>
                </a:solidFill>
              </a:rPr>
              <a:t>e prova d'esame</a:t>
            </a:r>
            <a:endParaRPr lang="it-IT" sz="3200" dirty="0">
              <a:solidFill>
                <a:schemeClr val="bg1">
                  <a:lumMod val="85000"/>
                </a:schemeClr>
              </a:solidFill>
            </a:endParaRPr>
          </a:p>
        </p:txBody>
      </p:sp>
      <p:sp>
        <p:nvSpPr>
          <p:cNvPr id="3" name="CasellaDiTesto 2"/>
          <p:cNvSpPr txBox="1"/>
          <p:nvPr/>
        </p:nvSpPr>
        <p:spPr>
          <a:xfrm>
            <a:off x="329875" y="794779"/>
            <a:ext cx="8686800" cy="5016758"/>
          </a:xfrm>
          <a:prstGeom prst="rect">
            <a:avLst/>
          </a:prstGeom>
          <a:noFill/>
        </p:spPr>
        <p:txBody>
          <a:bodyPr wrap="square" rtlCol="0">
            <a:spAutoFit/>
          </a:bodyPr>
          <a:lstStyle/>
          <a:p>
            <a:r>
              <a:rPr lang="it-IT" sz="2000" dirty="0" err="1" smtClean="0">
                <a:solidFill>
                  <a:srgbClr val="17375E"/>
                </a:solidFill>
              </a:rPr>
              <a:t>UniFE</a:t>
            </a:r>
            <a:r>
              <a:rPr lang="it-IT" sz="2000" dirty="0" smtClean="0">
                <a:solidFill>
                  <a:srgbClr val="17375E"/>
                </a:solidFill>
              </a:rPr>
              <a:t> invita gli studenti dal II anno in poi  a compilare (</a:t>
            </a:r>
            <a:r>
              <a:rPr lang="it-IT" sz="2000" dirty="0" smtClean="0">
                <a:solidFill>
                  <a:srgbClr val="FF0000"/>
                </a:solidFill>
              </a:rPr>
              <a:t>facoltativamente</a:t>
            </a:r>
            <a:r>
              <a:rPr lang="it-IT" sz="2000" dirty="0" smtClean="0">
                <a:solidFill>
                  <a:srgbClr val="17375E"/>
                </a:solidFill>
              </a:rPr>
              <a:t>) anche il questionario ANVUR di valutazione dell’A.A. </a:t>
            </a:r>
            <a:r>
              <a:rPr lang="it-IT" sz="2000" dirty="0">
                <a:solidFill>
                  <a:srgbClr val="17375E"/>
                </a:solidFill>
              </a:rPr>
              <a:t>precedente: Questionario di valutazione dell'organizzazione del corso di studio, dei servizi agli studenti e della prova d'esame</a:t>
            </a:r>
          </a:p>
          <a:p>
            <a:endParaRPr lang="it-IT" sz="2000" dirty="0" smtClean="0">
              <a:solidFill>
                <a:srgbClr val="FF0000"/>
              </a:solidFill>
            </a:endParaRPr>
          </a:p>
          <a:p>
            <a:r>
              <a:rPr lang="it-IT" sz="2000" dirty="0">
                <a:solidFill>
                  <a:srgbClr val="17375E"/>
                </a:solidFill>
              </a:rPr>
              <a:t>Questionario di valutazione composto da due parti: </a:t>
            </a:r>
          </a:p>
          <a:p>
            <a:pPr marL="457200" indent="-457200">
              <a:buFont typeface="Arial" panose="020B0604020202020204" pitchFamily="34" charset="0"/>
              <a:buChar char="•"/>
            </a:pPr>
            <a:r>
              <a:rPr lang="it-IT" sz="2000" dirty="0">
                <a:solidFill>
                  <a:srgbClr val="17375E"/>
                </a:solidFill>
              </a:rPr>
              <a:t>Parte A: corso di studi, aule e attrezzature e servizi di supporto </a:t>
            </a:r>
          </a:p>
          <a:p>
            <a:pPr marL="457200" indent="-457200">
              <a:buFont typeface="Arial" panose="020B0604020202020204" pitchFamily="34" charset="0"/>
              <a:buChar char="•"/>
            </a:pPr>
            <a:r>
              <a:rPr lang="it-IT" sz="2000" dirty="0">
                <a:solidFill>
                  <a:srgbClr val="17375E"/>
                </a:solidFill>
              </a:rPr>
              <a:t>Parte B: prova d'esame</a:t>
            </a:r>
          </a:p>
          <a:p>
            <a:endParaRPr lang="it-IT" sz="2000" dirty="0">
              <a:solidFill>
                <a:srgbClr val="17375E"/>
              </a:solidFill>
            </a:endParaRPr>
          </a:p>
          <a:p>
            <a:r>
              <a:rPr lang="it-IT" sz="2000" dirty="0">
                <a:solidFill>
                  <a:srgbClr val="17375E"/>
                </a:solidFill>
              </a:rPr>
              <a:t>La parte B va compilata dallo studente per ogni insegnamento dell’anno precedente di cui ha sostenuto l’esame</a:t>
            </a:r>
          </a:p>
          <a:p>
            <a:endParaRPr lang="it-IT" sz="2000" dirty="0" smtClean="0">
              <a:solidFill>
                <a:srgbClr val="17375E"/>
              </a:solidFill>
            </a:endParaRPr>
          </a:p>
          <a:p>
            <a:r>
              <a:rPr lang="it-IT" sz="2000" dirty="0" smtClean="0">
                <a:solidFill>
                  <a:srgbClr val="17375E"/>
                </a:solidFill>
              </a:rPr>
              <a:t>Compilato all’inizio di ogni anno accademico, a partire dal II anno, dagli studenti con frequenza media agli insegnamenti dell’anno precedente:</a:t>
            </a:r>
          </a:p>
          <a:p>
            <a:pPr marL="342900" indent="-342900">
              <a:buFontTx/>
              <a:buChar char="-"/>
            </a:pPr>
            <a:r>
              <a:rPr lang="it-IT" sz="2000" dirty="0" smtClean="0">
                <a:solidFill>
                  <a:srgbClr val="17375E"/>
                </a:solidFill>
              </a:rPr>
              <a:t>superiore al 50% (questionario 2)</a:t>
            </a:r>
          </a:p>
          <a:p>
            <a:pPr marL="342900" indent="-342900">
              <a:buFontTx/>
              <a:buChar char="-"/>
            </a:pPr>
            <a:r>
              <a:rPr lang="it-IT" sz="2000" dirty="0">
                <a:solidFill>
                  <a:srgbClr val="17375E"/>
                </a:solidFill>
              </a:rPr>
              <a:t>i</a:t>
            </a:r>
            <a:r>
              <a:rPr lang="it-IT" sz="2000" dirty="0" smtClean="0">
                <a:solidFill>
                  <a:srgbClr val="17375E"/>
                </a:solidFill>
              </a:rPr>
              <a:t>nferiore al 50% (questionario 4)</a:t>
            </a: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1687510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18</a:t>
            </a:fld>
            <a:endParaRPr lang="it-IT" dirty="0"/>
          </a:p>
        </p:txBody>
      </p:sp>
      <p:sp>
        <p:nvSpPr>
          <p:cNvPr id="2" name="CasellaDiTesto 1"/>
          <p:cNvSpPr txBox="1"/>
          <p:nvPr/>
        </p:nvSpPr>
        <p:spPr>
          <a:xfrm>
            <a:off x="611560" y="-7047"/>
            <a:ext cx="8532440" cy="707886"/>
          </a:xfrm>
          <a:prstGeom prst="rect">
            <a:avLst/>
          </a:prstGeom>
          <a:noFill/>
        </p:spPr>
        <p:txBody>
          <a:bodyPr wrap="square" tIns="0" rIns="0" bIns="0" rtlCol="0" anchor="ctr" anchorCtr="0">
            <a:spAutoFit/>
          </a:bodyPr>
          <a:lstStyle/>
          <a:p>
            <a:r>
              <a:rPr lang="it-IT" sz="3200" dirty="0" smtClean="0">
                <a:solidFill>
                  <a:schemeClr val="bg1">
                    <a:lumMod val="85000"/>
                  </a:schemeClr>
                </a:solidFill>
              </a:rPr>
              <a:t>Questionario sul percorso di studio</a:t>
            </a:r>
          </a:p>
          <a:p>
            <a:endParaRPr lang="it-IT" sz="1400" dirty="0">
              <a:solidFill>
                <a:schemeClr val="bg1">
                  <a:lumMod val="85000"/>
                </a:schemeClr>
              </a:solidFill>
            </a:endParaRP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11" name="CasellaDiTesto 10"/>
          <p:cNvSpPr txBox="1"/>
          <p:nvPr/>
        </p:nvSpPr>
        <p:spPr>
          <a:xfrm>
            <a:off x="211649" y="710852"/>
            <a:ext cx="8686800" cy="1631216"/>
          </a:xfrm>
          <a:prstGeom prst="rect">
            <a:avLst/>
          </a:prstGeom>
          <a:noFill/>
        </p:spPr>
        <p:txBody>
          <a:bodyPr wrap="square" rtlCol="0">
            <a:spAutoFit/>
          </a:bodyPr>
          <a:lstStyle/>
          <a:p>
            <a:r>
              <a:rPr lang="it-IT" sz="2000" dirty="0" err="1">
                <a:solidFill>
                  <a:srgbClr val="17375E"/>
                </a:solidFill>
              </a:rPr>
              <a:t>UniFE</a:t>
            </a:r>
            <a:r>
              <a:rPr lang="it-IT" sz="2000" dirty="0">
                <a:solidFill>
                  <a:srgbClr val="17375E"/>
                </a:solidFill>
              </a:rPr>
              <a:t> invita i laureandi a compilare (</a:t>
            </a:r>
            <a:r>
              <a:rPr lang="it-IT" sz="2000" dirty="0">
                <a:solidFill>
                  <a:srgbClr val="FF0000"/>
                </a:solidFill>
              </a:rPr>
              <a:t>facoltativamente</a:t>
            </a:r>
            <a:r>
              <a:rPr lang="it-IT" sz="2000" dirty="0">
                <a:solidFill>
                  <a:srgbClr val="17375E"/>
                </a:solidFill>
              </a:rPr>
              <a:t>) anche il questionario ANVUR:</a:t>
            </a:r>
          </a:p>
          <a:p>
            <a:r>
              <a:rPr lang="it-IT" sz="2000" dirty="0">
                <a:solidFill>
                  <a:srgbClr val="17375E"/>
                </a:solidFill>
              </a:rPr>
              <a:t>5. Questionario di valutazione complessiva del percorso di studio: compilato dai laureandi prima della discussione della tesi o della prova finale</a:t>
            </a:r>
          </a:p>
          <a:p>
            <a:endParaRPr lang="it-IT" sz="2000" dirty="0">
              <a:solidFill>
                <a:srgbClr val="17375E"/>
              </a:solidFill>
            </a:endParaRPr>
          </a:p>
        </p:txBody>
      </p:sp>
      <p:sp>
        <p:nvSpPr>
          <p:cNvPr id="12" name="Rettangolo 11"/>
          <p:cNvSpPr/>
          <p:nvPr/>
        </p:nvSpPr>
        <p:spPr>
          <a:xfrm>
            <a:off x="198202" y="2891936"/>
            <a:ext cx="5703137" cy="2246769"/>
          </a:xfrm>
          <a:prstGeom prst="rect">
            <a:avLst/>
          </a:prstGeom>
        </p:spPr>
        <p:txBody>
          <a:bodyPr wrap="square">
            <a:spAutoFit/>
          </a:bodyPr>
          <a:lstStyle/>
          <a:p>
            <a:r>
              <a:rPr lang="it-IT" sz="2000" dirty="0">
                <a:solidFill>
                  <a:srgbClr val="17375E"/>
                </a:solidFill>
              </a:rPr>
              <a:t>Vista l'importanza data da </a:t>
            </a:r>
            <a:r>
              <a:rPr lang="it-IT" sz="2000" dirty="0" err="1">
                <a:solidFill>
                  <a:srgbClr val="17375E"/>
                </a:solidFill>
              </a:rPr>
              <a:t>UniFE</a:t>
            </a:r>
            <a:r>
              <a:rPr lang="it-IT" sz="2000" dirty="0">
                <a:solidFill>
                  <a:srgbClr val="17375E"/>
                </a:solidFill>
              </a:rPr>
              <a:t> alla trasparenza, gli organi Accademici hanno inviato i singoli corsi di studio a rendere pubblici i risultati dei questionari, pur lasciando la possibilità ai singoli docenti di mantenerli criptati. </a:t>
            </a:r>
          </a:p>
          <a:p>
            <a:r>
              <a:rPr lang="it-IT" sz="2000" dirty="0">
                <a:solidFill>
                  <a:srgbClr val="FF0000"/>
                </a:solidFill>
              </a:rPr>
              <a:t>L</a:t>
            </a:r>
            <a:r>
              <a:rPr lang="it-IT" sz="2000" dirty="0" smtClean="0">
                <a:solidFill>
                  <a:srgbClr val="FF0000"/>
                </a:solidFill>
              </a:rPr>
              <a:t>'87</a:t>
            </a:r>
            <a:r>
              <a:rPr lang="it-IT" sz="2000" dirty="0">
                <a:solidFill>
                  <a:srgbClr val="FF0000"/>
                </a:solidFill>
              </a:rPr>
              <a:t>% dei risultati dei questionari dell'ultimo anno accademico sono pubblici. </a:t>
            </a:r>
          </a:p>
        </p:txBody>
      </p:sp>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826" y="2920551"/>
            <a:ext cx="3030250" cy="2286981"/>
          </a:xfrm>
          <a:prstGeom prst="rect">
            <a:avLst/>
          </a:prstGeom>
        </p:spPr>
      </p:pic>
    </p:spTree>
    <p:extLst>
      <p:ext uri="{BB962C8B-B14F-4D97-AF65-F5344CB8AC3E}">
        <p14:creationId xmlns:p14="http://schemas.microsoft.com/office/powerpoint/2010/main" val="3172058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19</a:t>
            </a:fld>
            <a:endParaRPr lang="it-IT" dirty="0"/>
          </a:p>
        </p:txBody>
      </p:sp>
      <p:sp>
        <p:nvSpPr>
          <p:cNvPr id="2" name="CasellaDiTesto 1"/>
          <p:cNvSpPr txBox="1"/>
          <p:nvPr/>
        </p:nvSpPr>
        <p:spPr>
          <a:xfrm>
            <a:off x="611560" y="-7047"/>
            <a:ext cx="8532440" cy="707886"/>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Utilizzo risultati emersi dai questionari</a:t>
            </a:r>
            <a:endParaRPr lang="it-IT" sz="3200" dirty="0">
              <a:solidFill>
                <a:schemeClr val="bg1">
                  <a:lumMod val="85000"/>
                </a:schemeClr>
              </a:solidFill>
            </a:endParaRPr>
          </a:p>
          <a:p>
            <a:endParaRPr lang="it-IT" sz="1400" dirty="0">
              <a:solidFill>
                <a:schemeClr val="bg1">
                  <a:lumMod val="85000"/>
                </a:schemeClr>
              </a:solidFill>
            </a:endParaRPr>
          </a:p>
        </p:txBody>
      </p:sp>
      <p:sp>
        <p:nvSpPr>
          <p:cNvPr id="3" name="CasellaDiTesto 2"/>
          <p:cNvSpPr txBox="1"/>
          <p:nvPr/>
        </p:nvSpPr>
        <p:spPr>
          <a:xfrm>
            <a:off x="276819" y="707886"/>
            <a:ext cx="8686800" cy="5632311"/>
          </a:xfrm>
          <a:prstGeom prst="rect">
            <a:avLst/>
          </a:prstGeom>
          <a:noFill/>
        </p:spPr>
        <p:txBody>
          <a:bodyPr wrap="square" rtlCol="0">
            <a:spAutoFit/>
          </a:bodyPr>
          <a:lstStyle/>
          <a:p>
            <a:r>
              <a:rPr lang="it-IT" sz="2000" dirty="0" smtClean="0">
                <a:solidFill>
                  <a:srgbClr val="FF0000"/>
                </a:solidFill>
              </a:rPr>
              <a:t>È importante </a:t>
            </a:r>
            <a:r>
              <a:rPr lang="it-IT" sz="2000" dirty="0">
                <a:solidFill>
                  <a:srgbClr val="FF0000"/>
                </a:solidFill>
              </a:rPr>
              <a:t>e imprescindibile la partecipazione della componente studentesca ai processi che riguardano il Corso di Studio</a:t>
            </a:r>
            <a:r>
              <a:rPr lang="it-IT" sz="2000" dirty="0" smtClean="0">
                <a:solidFill>
                  <a:srgbClr val="FF0000"/>
                </a:solidFill>
              </a:rPr>
              <a:t>!</a:t>
            </a:r>
          </a:p>
          <a:p>
            <a:endParaRPr lang="it-IT" sz="2000" dirty="0">
              <a:solidFill>
                <a:srgbClr val="FF0000"/>
              </a:solidFill>
            </a:endParaRPr>
          </a:p>
          <a:p>
            <a:r>
              <a:rPr lang="it-IT" sz="2000" dirty="0" smtClean="0">
                <a:solidFill>
                  <a:srgbClr val="17375E"/>
                </a:solidFill>
              </a:rPr>
              <a:t>I risultati vengono analizzati e commentati nei </a:t>
            </a:r>
            <a:r>
              <a:rPr lang="it-IT" sz="2000" dirty="0" smtClean="0">
                <a:solidFill>
                  <a:srgbClr val="FF0000"/>
                </a:solidFill>
              </a:rPr>
              <a:t>Rapporti di Riesame annuale </a:t>
            </a:r>
            <a:r>
              <a:rPr lang="it-IT" sz="2000" dirty="0" smtClean="0">
                <a:solidFill>
                  <a:srgbClr val="17375E"/>
                </a:solidFill>
              </a:rPr>
              <a:t>che tutti i </a:t>
            </a:r>
            <a:r>
              <a:rPr lang="it-IT" sz="2000" dirty="0" err="1" smtClean="0">
                <a:solidFill>
                  <a:srgbClr val="17375E"/>
                </a:solidFill>
              </a:rPr>
              <a:t>CdS</a:t>
            </a:r>
            <a:r>
              <a:rPr lang="it-IT" sz="2000" dirty="0" smtClean="0">
                <a:solidFill>
                  <a:srgbClr val="17375E"/>
                </a:solidFill>
              </a:rPr>
              <a:t> devono redigere. </a:t>
            </a:r>
          </a:p>
          <a:p>
            <a:endParaRPr lang="it-IT" sz="2000" dirty="0">
              <a:solidFill>
                <a:srgbClr val="17375E"/>
              </a:solidFill>
            </a:endParaRPr>
          </a:p>
          <a:p>
            <a:r>
              <a:rPr lang="it-IT" sz="2000" dirty="0">
                <a:solidFill>
                  <a:srgbClr val="17375E"/>
                </a:solidFill>
              </a:rPr>
              <a:t>I risultati vengono analizzati e commentati nella </a:t>
            </a:r>
            <a:r>
              <a:rPr lang="it-IT" sz="2000" dirty="0">
                <a:solidFill>
                  <a:srgbClr val="FF0000"/>
                </a:solidFill>
              </a:rPr>
              <a:t>Relazione annuale della Commissione paritetica docenti – studenti, </a:t>
            </a:r>
            <a:r>
              <a:rPr lang="it-IT" sz="2000" dirty="0">
                <a:solidFill>
                  <a:srgbClr val="17375E"/>
                </a:solidFill>
              </a:rPr>
              <a:t>quadro F:  «Analisi e proposte su gestione e utilizzo dei questionari relativi alla soddisfazione degli studenti»</a:t>
            </a:r>
          </a:p>
          <a:p>
            <a:endParaRPr lang="it-IT" sz="2000" dirty="0">
              <a:solidFill>
                <a:srgbClr val="17375E"/>
              </a:solidFill>
            </a:endParaRPr>
          </a:p>
          <a:p>
            <a:r>
              <a:rPr lang="it-IT" sz="2000" dirty="0">
                <a:solidFill>
                  <a:srgbClr val="17375E"/>
                </a:solidFill>
              </a:rPr>
              <a:t>I risultati vengono analizzati e commentati nella </a:t>
            </a:r>
            <a:r>
              <a:rPr lang="it-IT" sz="2000" dirty="0">
                <a:solidFill>
                  <a:srgbClr val="FF0000"/>
                </a:solidFill>
              </a:rPr>
              <a:t>Relazione annuale del Nucleo di Valutazione</a:t>
            </a:r>
            <a:r>
              <a:rPr lang="it-IT" sz="2000" dirty="0">
                <a:solidFill>
                  <a:srgbClr val="17375E"/>
                </a:solidFill>
              </a:rPr>
              <a:t>: «Descrizione e valutazione delle modalità e dei risultati della rilevazione dell’opinione degli studenti frequentanti e dei laureandi»; «Modalità e risultati della rilevazione dell'opinione degli studenti frequentanti e, se effettuata, dei laureandi»</a:t>
            </a:r>
          </a:p>
          <a:p>
            <a:endParaRPr lang="it-IT" sz="2000" dirty="0" smtClean="0">
              <a:solidFill>
                <a:srgbClr val="17375E"/>
              </a:solidFill>
            </a:endParaRPr>
          </a:p>
          <a:p>
            <a:endParaRPr lang="it-IT" sz="2000" dirty="0" smtClean="0">
              <a:solidFill>
                <a:srgbClr val="17375E"/>
              </a:solidFill>
            </a:endParaRPr>
          </a:p>
          <a:p>
            <a:endParaRPr lang="it-IT" sz="2000" dirty="0">
              <a:solidFill>
                <a:srgbClr val="17375E"/>
              </a:solidFill>
            </a:endParaRP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3205511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Sommario</a:t>
            </a:r>
            <a:endParaRPr lang="it-IT" sz="1400" dirty="0">
              <a:solidFill>
                <a:schemeClr val="bg1">
                  <a:lumMod val="85000"/>
                </a:schemeClr>
              </a:solidFill>
            </a:endParaRPr>
          </a:p>
        </p:txBody>
      </p:sp>
      <p:sp>
        <p:nvSpPr>
          <p:cNvPr id="3" name="CasellaDiTesto 2"/>
          <p:cNvSpPr txBox="1"/>
          <p:nvPr/>
        </p:nvSpPr>
        <p:spPr>
          <a:xfrm>
            <a:off x="325144" y="910915"/>
            <a:ext cx="8204880" cy="4016484"/>
          </a:xfrm>
          <a:prstGeom prst="rect">
            <a:avLst/>
          </a:prstGeom>
          <a:noFill/>
        </p:spPr>
        <p:txBody>
          <a:bodyPr wrap="square" rtlCol="0">
            <a:spAutoFit/>
          </a:bodyPr>
          <a:lstStyle/>
          <a:p>
            <a:pPr indent="-342900">
              <a:spcBef>
                <a:spcPts val="600"/>
              </a:spcBef>
              <a:spcAft>
                <a:spcPts val="600"/>
              </a:spcAft>
              <a:buFont typeface="Arial"/>
              <a:buChar char="•"/>
            </a:pPr>
            <a:r>
              <a:rPr lang="it-IT" sz="2000" dirty="0" smtClean="0">
                <a:solidFill>
                  <a:srgbClr val="17375E"/>
                </a:solidFill>
              </a:rPr>
              <a:t>Introduzione</a:t>
            </a:r>
          </a:p>
          <a:p>
            <a:pPr lvl="0" indent="-342900">
              <a:spcBef>
                <a:spcPts val="600"/>
              </a:spcBef>
              <a:spcAft>
                <a:spcPts val="600"/>
              </a:spcAft>
              <a:buFont typeface="Arial"/>
              <a:buChar char="•"/>
            </a:pPr>
            <a:r>
              <a:rPr lang="it-IT" sz="2000" dirty="0" smtClean="0">
                <a:solidFill>
                  <a:srgbClr val="17375E"/>
                </a:solidFill>
              </a:rPr>
              <a:t>Assicurazione Qualità in UNIFE: attori coinvolti</a:t>
            </a:r>
          </a:p>
          <a:p>
            <a:pPr indent="-342900">
              <a:spcBef>
                <a:spcPts val="600"/>
              </a:spcBef>
              <a:spcAft>
                <a:spcPts val="600"/>
              </a:spcAft>
              <a:buFont typeface="Arial"/>
              <a:buChar char="•"/>
            </a:pPr>
            <a:r>
              <a:rPr lang="it-IT" sz="2000" dirty="0" smtClean="0">
                <a:solidFill>
                  <a:srgbClr val="17375E"/>
                </a:solidFill>
              </a:rPr>
              <a:t>Attori dell’Assicurazione Qualità </a:t>
            </a:r>
          </a:p>
          <a:p>
            <a:pPr indent="-342900">
              <a:spcBef>
                <a:spcPts val="600"/>
              </a:spcBef>
              <a:spcAft>
                <a:spcPts val="600"/>
              </a:spcAft>
              <a:buFont typeface="Arial"/>
              <a:buChar char="•"/>
            </a:pPr>
            <a:r>
              <a:rPr lang="it-IT" sz="2000" dirty="0" smtClean="0">
                <a:solidFill>
                  <a:srgbClr val="17375E"/>
                </a:solidFill>
              </a:rPr>
              <a:t>Scheda Unica Annuale del Corso di Studio (SUA-</a:t>
            </a:r>
            <a:r>
              <a:rPr lang="it-IT" sz="2000" dirty="0" err="1" smtClean="0">
                <a:solidFill>
                  <a:srgbClr val="17375E"/>
                </a:solidFill>
              </a:rPr>
              <a:t>CdS</a:t>
            </a:r>
            <a:r>
              <a:rPr lang="it-IT" sz="2000" dirty="0" smtClean="0">
                <a:solidFill>
                  <a:srgbClr val="17375E"/>
                </a:solidFill>
              </a:rPr>
              <a:t>)</a:t>
            </a:r>
          </a:p>
          <a:p>
            <a:pPr indent="-342900">
              <a:spcBef>
                <a:spcPts val="600"/>
              </a:spcBef>
              <a:spcAft>
                <a:spcPts val="600"/>
              </a:spcAft>
              <a:buFont typeface="Arial"/>
              <a:buChar char="•"/>
            </a:pPr>
            <a:r>
              <a:rPr lang="it-IT" sz="2000" dirty="0" smtClean="0">
                <a:solidFill>
                  <a:srgbClr val="17375E"/>
                </a:solidFill>
              </a:rPr>
              <a:t>Rilevazione opinione studenti</a:t>
            </a:r>
          </a:p>
          <a:p>
            <a:pPr indent="-342900">
              <a:spcBef>
                <a:spcPts val="600"/>
              </a:spcBef>
              <a:spcAft>
                <a:spcPts val="600"/>
              </a:spcAft>
              <a:buFont typeface="Arial"/>
              <a:buChar char="•"/>
            </a:pPr>
            <a:r>
              <a:rPr lang="it-IT" sz="2000" dirty="0" smtClean="0">
                <a:solidFill>
                  <a:srgbClr val="17375E"/>
                </a:solidFill>
              </a:rPr>
              <a:t>Scheda Insegnamento</a:t>
            </a:r>
          </a:p>
          <a:p>
            <a:pPr indent="-342900">
              <a:spcBef>
                <a:spcPts val="600"/>
              </a:spcBef>
              <a:spcAft>
                <a:spcPts val="600"/>
              </a:spcAft>
              <a:buFont typeface="Arial"/>
              <a:buChar char="•"/>
            </a:pPr>
            <a:r>
              <a:rPr lang="it-IT" sz="2000" dirty="0" smtClean="0">
                <a:solidFill>
                  <a:srgbClr val="17375E"/>
                </a:solidFill>
              </a:rPr>
              <a:t>Accreditamento Periodico</a:t>
            </a:r>
          </a:p>
          <a:p>
            <a:pPr indent="-342900">
              <a:spcBef>
                <a:spcPts val="600"/>
              </a:spcBef>
              <a:spcAft>
                <a:spcPts val="600"/>
              </a:spcAft>
              <a:buFont typeface="Arial"/>
              <a:buChar char="•"/>
            </a:pPr>
            <a:r>
              <a:rPr lang="it-IT" sz="2000" dirty="0" smtClean="0">
                <a:solidFill>
                  <a:srgbClr val="17375E"/>
                </a:solidFill>
              </a:rPr>
              <a:t>Conclusioni</a:t>
            </a:r>
          </a:p>
          <a:p>
            <a:pPr indent="-342900">
              <a:buFont typeface="Arial"/>
              <a:buChar char="•"/>
            </a:pPr>
            <a:endParaRPr lang="it-IT" sz="2000" dirty="0" smtClean="0">
              <a:solidFill>
                <a:srgbClr val="17375E"/>
              </a:solidFill>
            </a:endParaRP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2274257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20</a:t>
            </a:fld>
            <a:endParaRPr lang="it-IT" dirty="0"/>
          </a:p>
        </p:txBody>
      </p:sp>
      <p:sp>
        <p:nvSpPr>
          <p:cNvPr id="2" name="CasellaDiTesto 1"/>
          <p:cNvSpPr txBox="1"/>
          <p:nvPr/>
        </p:nvSpPr>
        <p:spPr>
          <a:xfrm>
            <a:off x="611560" y="-7047"/>
            <a:ext cx="8532440" cy="707886"/>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Commenti liberi</a:t>
            </a:r>
            <a:endParaRPr lang="it-IT" sz="3200" dirty="0">
              <a:solidFill>
                <a:schemeClr val="bg1">
                  <a:lumMod val="85000"/>
                </a:schemeClr>
              </a:solidFill>
            </a:endParaRPr>
          </a:p>
          <a:p>
            <a:endParaRPr lang="it-IT" sz="1400" dirty="0">
              <a:solidFill>
                <a:schemeClr val="bg1">
                  <a:lumMod val="85000"/>
                </a:schemeClr>
              </a:solidFill>
            </a:endParaRPr>
          </a:p>
        </p:txBody>
      </p:sp>
      <p:sp>
        <p:nvSpPr>
          <p:cNvPr id="3" name="CasellaDiTesto 2"/>
          <p:cNvSpPr txBox="1"/>
          <p:nvPr/>
        </p:nvSpPr>
        <p:spPr>
          <a:xfrm>
            <a:off x="142875" y="700895"/>
            <a:ext cx="8820744" cy="4216539"/>
          </a:xfrm>
          <a:prstGeom prst="rect">
            <a:avLst/>
          </a:prstGeom>
          <a:noFill/>
        </p:spPr>
        <p:txBody>
          <a:bodyPr wrap="square" rtlCol="0">
            <a:spAutoFit/>
          </a:bodyPr>
          <a:lstStyle/>
          <a:p>
            <a:pPr marL="342900" indent="-342900">
              <a:buFont typeface="Arial" panose="020B0604020202020204" pitchFamily="34" charset="0"/>
              <a:buChar char="•"/>
            </a:pPr>
            <a:r>
              <a:rPr lang="it-IT" sz="2000" dirty="0">
                <a:solidFill>
                  <a:srgbClr val="17375E"/>
                </a:solidFill>
              </a:rPr>
              <a:t>Anche se non era previsto nei questionari ANVUR, </a:t>
            </a:r>
            <a:r>
              <a:rPr lang="it-IT" sz="2000" dirty="0" err="1">
                <a:solidFill>
                  <a:srgbClr val="17375E"/>
                </a:solidFill>
              </a:rPr>
              <a:t>UniFE</a:t>
            </a:r>
            <a:r>
              <a:rPr lang="it-IT" sz="2000" dirty="0">
                <a:solidFill>
                  <a:srgbClr val="17375E"/>
                </a:solidFill>
              </a:rPr>
              <a:t> ha aggiunto uno spazio bianco in ciascun questionario al fine di consentire a </a:t>
            </a:r>
            <a:r>
              <a:rPr lang="it-IT" sz="2000" dirty="0" smtClean="0">
                <a:solidFill>
                  <a:srgbClr val="17375E"/>
                </a:solidFill>
              </a:rPr>
              <a:t>coloro che usufruiscono </a:t>
            </a:r>
            <a:r>
              <a:rPr lang="it-IT" sz="2000" dirty="0">
                <a:solidFill>
                  <a:srgbClr val="17375E"/>
                </a:solidFill>
              </a:rPr>
              <a:t>dei servizi </a:t>
            </a:r>
            <a:r>
              <a:rPr lang="it-IT" sz="2000" dirty="0" smtClean="0">
                <a:solidFill>
                  <a:srgbClr val="17375E"/>
                </a:solidFill>
              </a:rPr>
              <a:t>(gli studenti) di </a:t>
            </a:r>
            <a:r>
              <a:rPr lang="it-IT" sz="2000" dirty="0">
                <a:solidFill>
                  <a:srgbClr val="17375E"/>
                </a:solidFill>
              </a:rPr>
              <a:t>dare un contributo attivo per il miglioramento continuo della didattica e dei </a:t>
            </a:r>
            <a:r>
              <a:rPr lang="it-IT" sz="2000" dirty="0" smtClean="0">
                <a:solidFill>
                  <a:srgbClr val="17375E"/>
                </a:solidFill>
              </a:rPr>
              <a:t>servizi. </a:t>
            </a:r>
            <a:r>
              <a:rPr lang="it-IT" sz="2000" dirty="0" smtClean="0">
                <a:solidFill>
                  <a:srgbClr val="FF0000"/>
                </a:solidFill>
              </a:rPr>
              <a:t>A tal fine è </a:t>
            </a:r>
            <a:r>
              <a:rPr lang="it-IT" sz="2000" dirty="0">
                <a:solidFill>
                  <a:srgbClr val="FF0000"/>
                </a:solidFill>
              </a:rPr>
              <a:t>importante formulare i commenti liberi in modo costruttivo, chiaro ed esaustivo</a:t>
            </a:r>
          </a:p>
          <a:p>
            <a:pPr marL="342900" indent="-342900">
              <a:buFont typeface="Arial" panose="020B0604020202020204" pitchFamily="34" charset="0"/>
              <a:buChar char="•"/>
            </a:pPr>
            <a:endParaRPr lang="it-IT" sz="2000" dirty="0">
              <a:solidFill>
                <a:srgbClr val="17375E"/>
              </a:solidFill>
            </a:endParaRPr>
          </a:p>
          <a:p>
            <a:pPr marL="342900" indent="-342900">
              <a:buFont typeface="Arial" panose="020B0604020202020204" pitchFamily="34" charset="0"/>
              <a:buChar char="•"/>
            </a:pPr>
            <a:endParaRPr lang="it-IT" sz="2000" dirty="0">
              <a:solidFill>
                <a:srgbClr val="17375E"/>
              </a:solidFill>
            </a:endParaRPr>
          </a:p>
          <a:p>
            <a:pPr marL="342900" indent="-342900">
              <a:buFont typeface="Arial" panose="020B0604020202020204" pitchFamily="34" charset="0"/>
              <a:buChar char="•"/>
            </a:pPr>
            <a:r>
              <a:rPr lang="it-IT" sz="2000" dirty="0" smtClean="0">
                <a:solidFill>
                  <a:srgbClr val="17375E"/>
                </a:solidFill>
              </a:rPr>
              <a:t>In </a:t>
            </a:r>
            <a:r>
              <a:rPr lang="it-IT" sz="2000" dirty="0">
                <a:solidFill>
                  <a:srgbClr val="17375E"/>
                </a:solidFill>
              </a:rPr>
              <a:t>occasione della pubblicazione dei risultati </a:t>
            </a:r>
            <a:r>
              <a:rPr lang="it-IT" sz="2000" dirty="0" smtClean="0">
                <a:solidFill>
                  <a:srgbClr val="17375E"/>
                </a:solidFill>
              </a:rPr>
              <a:t>definitivi i commenti liberi</a:t>
            </a:r>
            <a:r>
              <a:rPr lang="it-IT" sz="2000" dirty="0">
                <a:solidFill>
                  <a:srgbClr val="17375E"/>
                </a:solidFill>
              </a:rPr>
              <a:t> </a:t>
            </a:r>
            <a:r>
              <a:rPr lang="it-IT" sz="2000" dirty="0" smtClean="0">
                <a:solidFill>
                  <a:srgbClr val="17375E"/>
                </a:solidFill>
              </a:rPr>
              <a:t>sono inviati ai Coordinatori dei corsi di studio e al Direttore di Dipartimento di riferimento. I commenti liberi relativi ai servizi vengono invece inviati ai Responsabili di tali uffici</a:t>
            </a:r>
          </a:p>
          <a:p>
            <a:endParaRPr lang="it-IT" sz="2400" dirty="0">
              <a:solidFill>
                <a:srgbClr val="17375E"/>
              </a:solidFill>
            </a:endParaRPr>
          </a:p>
          <a:p>
            <a:endParaRPr lang="it-IT" sz="2400" dirty="0">
              <a:solidFill>
                <a:srgbClr val="17375E"/>
              </a:solidFill>
            </a:endParaRP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22655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21</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11566"/>
            <a:ext cx="8532440" cy="430887"/>
          </a:xfrm>
          <a:prstGeom prst="rect">
            <a:avLst/>
          </a:prstGeom>
          <a:noFill/>
        </p:spPr>
        <p:txBody>
          <a:bodyPr wrap="square" tIns="0" rIns="0" bIns="0" rtlCol="0" anchor="ctr" anchorCtr="0">
            <a:spAutoFit/>
          </a:bodyPr>
          <a:lstStyle/>
          <a:p>
            <a:r>
              <a:rPr lang="it-IT" sz="2800" dirty="0">
                <a:solidFill>
                  <a:schemeClr val="bg1">
                    <a:lumMod val="85000"/>
                  </a:schemeClr>
                </a:solidFill>
              </a:rPr>
              <a:t>Scheda Insegnamento </a:t>
            </a:r>
            <a:r>
              <a:rPr lang="it-IT" sz="2800" dirty="0" smtClean="0">
                <a:solidFill>
                  <a:schemeClr val="bg1">
                    <a:lumMod val="85000"/>
                  </a:schemeClr>
                </a:solidFill>
              </a:rPr>
              <a:t>(</a:t>
            </a:r>
            <a:r>
              <a:rPr lang="it-IT" sz="2800" dirty="0" err="1" smtClean="0">
                <a:solidFill>
                  <a:schemeClr val="bg1">
                    <a:lumMod val="85000"/>
                  </a:schemeClr>
                </a:solidFill>
              </a:rPr>
              <a:t>Minisito</a:t>
            </a:r>
            <a:r>
              <a:rPr lang="it-IT" sz="2800" dirty="0" smtClean="0">
                <a:solidFill>
                  <a:schemeClr val="bg1">
                    <a:lumMod val="85000"/>
                  </a:schemeClr>
                </a:solidFill>
              </a:rPr>
              <a:t>)</a:t>
            </a:r>
            <a:endParaRPr lang="it-IT" sz="1400" dirty="0">
              <a:solidFill>
                <a:schemeClr val="bg1">
                  <a:lumMod val="85000"/>
                </a:schemeClr>
              </a:solidFill>
            </a:endParaRP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3" name="CasellaDiTesto 2"/>
          <p:cNvSpPr txBox="1"/>
          <p:nvPr/>
        </p:nvSpPr>
        <p:spPr>
          <a:xfrm>
            <a:off x="263830" y="811372"/>
            <a:ext cx="8615127" cy="4093428"/>
          </a:xfrm>
          <a:prstGeom prst="rect">
            <a:avLst/>
          </a:prstGeom>
          <a:noFill/>
        </p:spPr>
        <p:txBody>
          <a:bodyPr wrap="square" rtlCol="0">
            <a:spAutoFit/>
          </a:bodyPr>
          <a:lstStyle/>
          <a:p>
            <a:r>
              <a:rPr lang="it-IT" sz="2000" dirty="0" smtClean="0">
                <a:solidFill>
                  <a:schemeClr val="tx2">
                    <a:lumMod val="75000"/>
                  </a:schemeClr>
                </a:solidFill>
              </a:rPr>
              <a:t>Che cos’è la scheda insegnamento?</a:t>
            </a:r>
          </a:p>
          <a:p>
            <a:endParaRPr lang="it-IT" sz="2000" dirty="0">
              <a:solidFill>
                <a:schemeClr val="tx2">
                  <a:lumMod val="75000"/>
                </a:schemeClr>
              </a:solidFill>
            </a:endParaRPr>
          </a:p>
          <a:p>
            <a:r>
              <a:rPr lang="it-IT" sz="2000" dirty="0" smtClean="0">
                <a:solidFill>
                  <a:schemeClr val="tx2">
                    <a:lumMod val="75000"/>
                  </a:schemeClr>
                </a:solidFill>
              </a:rPr>
              <a:t>È redatta per ogni insegnamento.</a:t>
            </a:r>
          </a:p>
          <a:p>
            <a:pPr marL="457200" indent="-457200">
              <a:buFont typeface="Arial" panose="020B0604020202020204" pitchFamily="34" charset="0"/>
              <a:buChar char="•"/>
            </a:pPr>
            <a:r>
              <a:rPr lang="it-IT" sz="2000" dirty="0" smtClean="0">
                <a:solidFill>
                  <a:schemeClr val="tx2">
                    <a:lumMod val="75000"/>
                  </a:schemeClr>
                </a:solidFill>
              </a:rPr>
              <a:t>Contiene </a:t>
            </a:r>
            <a:r>
              <a:rPr lang="it-IT" sz="2000" dirty="0">
                <a:solidFill>
                  <a:schemeClr val="tx2">
                    <a:lumMod val="75000"/>
                  </a:schemeClr>
                </a:solidFill>
              </a:rPr>
              <a:t>informazioni </a:t>
            </a:r>
            <a:r>
              <a:rPr lang="it-IT" sz="2000" dirty="0" smtClean="0">
                <a:solidFill>
                  <a:schemeClr val="tx2">
                    <a:lumMod val="75000"/>
                  </a:schemeClr>
                </a:solidFill>
              </a:rPr>
              <a:t>relative:</a:t>
            </a:r>
          </a:p>
          <a:p>
            <a:pPr marL="457200" indent="-457200">
              <a:buFont typeface="Arial" panose="020B0604020202020204" pitchFamily="34" charset="0"/>
              <a:buChar char="•"/>
            </a:pPr>
            <a:r>
              <a:rPr lang="it-IT" sz="2000" dirty="0" smtClean="0">
                <a:solidFill>
                  <a:schemeClr val="tx2">
                    <a:lumMod val="75000"/>
                  </a:schemeClr>
                </a:solidFill>
              </a:rPr>
              <a:t>obiettivi formativi</a:t>
            </a:r>
          </a:p>
          <a:p>
            <a:pPr marL="457200" indent="-457200">
              <a:buFont typeface="Arial" panose="020B0604020202020204" pitchFamily="34" charset="0"/>
              <a:buChar char="•"/>
            </a:pPr>
            <a:r>
              <a:rPr lang="it-IT" sz="2000" dirty="0" smtClean="0">
                <a:solidFill>
                  <a:schemeClr val="tx2">
                    <a:lumMod val="75000"/>
                  </a:schemeClr>
                </a:solidFill>
              </a:rPr>
              <a:t>Prerequisiti</a:t>
            </a:r>
          </a:p>
          <a:p>
            <a:pPr marL="457200" indent="-457200">
              <a:buFont typeface="Arial" panose="020B0604020202020204" pitchFamily="34" charset="0"/>
              <a:buChar char="•"/>
            </a:pPr>
            <a:r>
              <a:rPr lang="it-IT" sz="2000" dirty="0" smtClean="0">
                <a:solidFill>
                  <a:schemeClr val="tx2">
                    <a:lumMod val="75000"/>
                  </a:schemeClr>
                </a:solidFill>
              </a:rPr>
              <a:t>Contenuti</a:t>
            </a:r>
          </a:p>
          <a:p>
            <a:pPr marL="457200" indent="-457200">
              <a:buFont typeface="Arial" panose="020B0604020202020204" pitchFamily="34" charset="0"/>
              <a:buChar char="•"/>
            </a:pPr>
            <a:r>
              <a:rPr lang="it-IT" sz="2000" dirty="0" smtClean="0">
                <a:solidFill>
                  <a:schemeClr val="tx2">
                    <a:lumMod val="75000"/>
                  </a:schemeClr>
                </a:solidFill>
              </a:rPr>
              <a:t>metodi didattici</a:t>
            </a:r>
          </a:p>
          <a:p>
            <a:pPr marL="457200" indent="-457200">
              <a:buFont typeface="Arial" panose="020B0604020202020204" pitchFamily="34" charset="0"/>
              <a:buChar char="•"/>
            </a:pPr>
            <a:r>
              <a:rPr lang="it-IT" sz="2000" dirty="0" smtClean="0">
                <a:solidFill>
                  <a:schemeClr val="tx2">
                    <a:lumMod val="75000"/>
                  </a:schemeClr>
                </a:solidFill>
              </a:rPr>
              <a:t>modalità </a:t>
            </a:r>
            <a:r>
              <a:rPr lang="it-IT" sz="2000" dirty="0">
                <a:solidFill>
                  <a:schemeClr val="tx2">
                    <a:lumMod val="75000"/>
                  </a:schemeClr>
                </a:solidFill>
              </a:rPr>
              <a:t>di verifica dell'apprendimento </a:t>
            </a:r>
            <a:endParaRPr lang="it-IT" sz="2000" dirty="0" smtClean="0">
              <a:solidFill>
                <a:schemeClr val="tx2">
                  <a:lumMod val="75000"/>
                </a:schemeClr>
              </a:solidFill>
            </a:endParaRPr>
          </a:p>
          <a:p>
            <a:pPr marL="457200" indent="-457200">
              <a:buFont typeface="Arial" panose="020B0604020202020204" pitchFamily="34" charset="0"/>
              <a:buChar char="•"/>
            </a:pPr>
            <a:r>
              <a:rPr lang="it-IT" sz="2000" dirty="0" smtClean="0">
                <a:solidFill>
                  <a:schemeClr val="tx2">
                    <a:lumMod val="75000"/>
                  </a:schemeClr>
                </a:solidFill>
              </a:rPr>
              <a:t>testi </a:t>
            </a:r>
            <a:r>
              <a:rPr lang="it-IT" sz="2000" dirty="0">
                <a:solidFill>
                  <a:schemeClr val="tx2">
                    <a:lumMod val="75000"/>
                  </a:schemeClr>
                </a:solidFill>
              </a:rPr>
              <a:t>di riferimento </a:t>
            </a:r>
            <a:r>
              <a:rPr lang="it-IT" sz="2000" dirty="0" smtClean="0">
                <a:solidFill>
                  <a:schemeClr val="tx2">
                    <a:lumMod val="75000"/>
                  </a:schemeClr>
                </a:solidFill>
              </a:rPr>
              <a:t>dell'insegnamento</a:t>
            </a:r>
          </a:p>
          <a:p>
            <a:endParaRPr lang="it-IT" sz="2000" dirty="0">
              <a:solidFill>
                <a:schemeClr val="tx2">
                  <a:lumMod val="75000"/>
                </a:schemeClr>
              </a:solidFill>
            </a:endParaRPr>
          </a:p>
          <a:p>
            <a:r>
              <a:rPr lang="it-IT" sz="2000" dirty="0" smtClean="0">
                <a:solidFill>
                  <a:schemeClr val="tx2">
                    <a:lumMod val="75000"/>
                  </a:schemeClr>
                </a:solidFill>
              </a:rPr>
              <a:t>La </a:t>
            </a:r>
            <a:r>
              <a:rPr lang="it-IT" sz="2000" dirty="0">
                <a:solidFill>
                  <a:schemeClr val="tx2">
                    <a:lumMod val="75000"/>
                  </a:schemeClr>
                </a:solidFill>
              </a:rPr>
              <a:t>Scheda viene redatta dal docente responsabile per ciascun insegnamento con riferimento all'anno accademico in cui l'insegnamento viene </a:t>
            </a:r>
            <a:r>
              <a:rPr lang="it-IT" sz="2000" dirty="0" smtClean="0">
                <a:solidFill>
                  <a:schemeClr val="tx2">
                    <a:lumMod val="75000"/>
                  </a:schemeClr>
                </a:solidFill>
              </a:rPr>
              <a:t>erogato</a:t>
            </a:r>
            <a:endParaRPr lang="it-IT" sz="2000" dirty="0">
              <a:solidFill>
                <a:schemeClr val="tx2">
                  <a:lumMod val="75000"/>
                </a:schemeClr>
              </a:solidFill>
            </a:endParaRPr>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708" y="926038"/>
            <a:ext cx="3630124" cy="2891105"/>
          </a:xfrm>
          <a:prstGeom prst="rect">
            <a:avLst/>
          </a:prstGeom>
        </p:spPr>
      </p:pic>
    </p:spTree>
    <p:extLst>
      <p:ext uri="{BB962C8B-B14F-4D97-AF65-F5344CB8AC3E}">
        <p14:creationId xmlns:p14="http://schemas.microsoft.com/office/powerpoint/2010/main" val="3113284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22</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11566"/>
            <a:ext cx="8532440" cy="430887"/>
          </a:xfrm>
          <a:prstGeom prst="rect">
            <a:avLst/>
          </a:prstGeom>
          <a:noFill/>
        </p:spPr>
        <p:txBody>
          <a:bodyPr wrap="square" tIns="0" rIns="0" bIns="0" rtlCol="0" anchor="ctr" anchorCtr="0">
            <a:spAutoFit/>
          </a:bodyPr>
          <a:lstStyle/>
          <a:p>
            <a:r>
              <a:rPr lang="it-IT" sz="2800" dirty="0" smtClean="0">
                <a:solidFill>
                  <a:schemeClr val="bg1">
                    <a:lumMod val="85000"/>
                  </a:schemeClr>
                </a:solidFill>
              </a:rPr>
              <a:t>Il </a:t>
            </a:r>
            <a:r>
              <a:rPr lang="it-IT" sz="2800" dirty="0" err="1" smtClean="0">
                <a:solidFill>
                  <a:schemeClr val="bg1">
                    <a:lumMod val="85000"/>
                  </a:schemeClr>
                </a:solidFill>
              </a:rPr>
              <a:t>Minisito</a:t>
            </a:r>
            <a:r>
              <a:rPr lang="it-IT" sz="2800" dirty="0" smtClean="0">
                <a:solidFill>
                  <a:schemeClr val="bg1">
                    <a:lumMod val="85000"/>
                  </a:schemeClr>
                </a:solidFill>
              </a:rPr>
              <a:t> di un insegnamento (Scheda Insegnamento)</a:t>
            </a:r>
            <a:endParaRPr lang="it-IT" sz="1400" dirty="0">
              <a:solidFill>
                <a:schemeClr val="bg1">
                  <a:lumMod val="85000"/>
                </a:schemeClr>
              </a:solidFill>
            </a:endParaRP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3" name="CasellaDiTesto 2"/>
          <p:cNvSpPr txBox="1"/>
          <p:nvPr/>
        </p:nvSpPr>
        <p:spPr>
          <a:xfrm>
            <a:off x="263829" y="811372"/>
            <a:ext cx="5027658" cy="707886"/>
          </a:xfrm>
          <a:prstGeom prst="rect">
            <a:avLst/>
          </a:prstGeom>
          <a:noFill/>
        </p:spPr>
        <p:txBody>
          <a:bodyPr wrap="none" rtlCol="0">
            <a:spAutoFit/>
          </a:bodyPr>
          <a:lstStyle/>
          <a:p>
            <a:r>
              <a:rPr lang="it-IT" sz="2000" dirty="0" smtClean="0">
                <a:solidFill>
                  <a:schemeClr val="tx2">
                    <a:lumMod val="75000"/>
                  </a:schemeClr>
                </a:solidFill>
              </a:rPr>
              <a:t>Da dove si accede al </a:t>
            </a:r>
            <a:r>
              <a:rPr lang="it-IT" sz="2000" dirty="0" err="1" smtClean="0">
                <a:solidFill>
                  <a:schemeClr val="tx2">
                    <a:lumMod val="75000"/>
                  </a:schemeClr>
                </a:solidFill>
              </a:rPr>
              <a:t>Minisito</a:t>
            </a:r>
            <a:r>
              <a:rPr lang="it-IT" sz="2000" dirty="0" smtClean="0">
                <a:solidFill>
                  <a:schemeClr val="tx2">
                    <a:lumMod val="75000"/>
                  </a:schemeClr>
                </a:solidFill>
              </a:rPr>
              <a:t>?</a:t>
            </a:r>
          </a:p>
          <a:p>
            <a:r>
              <a:rPr lang="it-IT" sz="2000" dirty="0" smtClean="0">
                <a:solidFill>
                  <a:schemeClr val="tx2">
                    <a:lumMod val="75000"/>
                  </a:schemeClr>
                </a:solidFill>
              </a:rPr>
              <a:t>Dal sito del corso di studio </a:t>
            </a:r>
            <a:r>
              <a:rPr lang="it-IT" sz="2000" dirty="0" smtClean="0">
                <a:solidFill>
                  <a:schemeClr val="tx2">
                    <a:lumMod val="75000"/>
                  </a:schemeClr>
                </a:solidFill>
                <a:sym typeface="Wingdings" panose="05000000000000000000" pitchFamily="2" charset="2"/>
              </a:rPr>
              <a:t> Attività Didattica</a:t>
            </a:r>
            <a:endParaRPr lang="it-IT" sz="2000" dirty="0">
              <a:solidFill>
                <a:schemeClr val="tx2">
                  <a:lumMod val="75000"/>
                </a:schemeClr>
              </a:solidFill>
            </a:endParaRPr>
          </a:p>
        </p:txBody>
      </p:sp>
      <p:pic>
        <p:nvPicPr>
          <p:cNvPr id="11" name="Immagine 10" descr="Schermata 2016-05-18 alle 19.35.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05" y="1850968"/>
            <a:ext cx="8893052" cy="3630273"/>
          </a:xfrm>
          <a:prstGeom prst="rect">
            <a:avLst/>
          </a:prstGeom>
        </p:spPr>
      </p:pic>
      <p:sp>
        <p:nvSpPr>
          <p:cNvPr id="12" name="Ovale 11"/>
          <p:cNvSpPr/>
          <p:nvPr/>
        </p:nvSpPr>
        <p:spPr>
          <a:xfrm>
            <a:off x="1970468" y="2721293"/>
            <a:ext cx="1068946" cy="47651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1610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23</a:t>
            </a:fld>
            <a:endParaRPr lang="it-IT" dirty="0"/>
          </a:p>
        </p:txBody>
      </p:sp>
      <p:sp>
        <p:nvSpPr>
          <p:cNvPr id="2" name="CasellaDiTesto 1"/>
          <p:cNvSpPr txBox="1"/>
          <p:nvPr/>
        </p:nvSpPr>
        <p:spPr>
          <a:xfrm>
            <a:off x="611560" y="-7047"/>
            <a:ext cx="8532440" cy="707886"/>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Accreditamento periodico</a:t>
            </a:r>
            <a:endParaRPr lang="it-IT" sz="3200" dirty="0">
              <a:solidFill>
                <a:schemeClr val="bg1">
                  <a:lumMod val="85000"/>
                </a:schemeClr>
              </a:solidFill>
            </a:endParaRPr>
          </a:p>
          <a:p>
            <a:endParaRPr lang="it-IT" sz="1400" dirty="0">
              <a:solidFill>
                <a:schemeClr val="bg1">
                  <a:lumMod val="85000"/>
                </a:schemeClr>
              </a:solidFill>
            </a:endParaRPr>
          </a:p>
        </p:txBody>
      </p:sp>
      <p:sp>
        <p:nvSpPr>
          <p:cNvPr id="3" name="CasellaDiTesto 2"/>
          <p:cNvSpPr txBox="1"/>
          <p:nvPr/>
        </p:nvSpPr>
        <p:spPr>
          <a:xfrm>
            <a:off x="276819" y="737278"/>
            <a:ext cx="8686800" cy="5524589"/>
          </a:xfrm>
          <a:prstGeom prst="rect">
            <a:avLst/>
          </a:prstGeom>
          <a:noFill/>
        </p:spPr>
        <p:txBody>
          <a:bodyPr wrap="square" rtlCol="0">
            <a:spAutoFit/>
          </a:bodyPr>
          <a:lstStyle/>
          <a:p>
            <a:pPr>
              <a:spcBef>
                <a:spcPts val="600"/>
              </a:spcBef>
            </a:pPr>
            <a:r>
              <a:rPr lang="it-IT" sz="2000" dirty="0">
                <a:solidFill>
                  <a:srgbClr val="17375E"/>
                </a:solidFill>
              </a:rPr>
              <a:t>Dal 7 all’11 novembre 2016 </a:t>
            </a:r>
            <a:r>
              <a:rPr lang="it-IT" sz="2000" dirty="0" smtClean="0">
                <a:solidFill>
                  <a:srgbClr val="17375E"/>
                </a:solidFill>
              </a:rPr>
              <a:t>il nostro sistema AQ sarà valutato </a:t>
            </a:r>
            <a:r>
              <a:rPr lang="it-IT" sz="2000" dirty="0">
                <a:solidFill>
                  <a:srgbClr val="17375E"/>
                </a:solidFill>
              </a:rPr>
              <a:t>da una Commissione di Esperti della Valutazione (CEV), composta da </a:t>
            </a:r>
            <a:r>
              <a:rPr lang="it-IT" sz="2000" dirty="0" smtClean="0">
                <a:solidFill>
                  <a:srgbClr val="17375E"/>
                </a:solidFill>
              </a:rPr>
              <a:t>docenti,  studenti e da un </a:t>
            </a:r>
            <a:r>
              <a:rPr lang="it-IT" sz="2000" dirty="0">
                <a:solidFill>
                  <a:srgbClr val="17375E"/>
                </a:solidFill>
              </a:rPr>
              <a:t>componente tecnico </a:t>
            </a:r>
            <a:r>
              <a:rPr lang="it-IT" sz="2000" dirty="0" smtClean="0">
                <a:solidFill>
                  <a:srgbClr val="17375E"/>
                </a:solidFill>
              </a:rPr>
              <a:t>amministrativo </a:t>
            </a:r>
            <a:r>
              <a:rPr lang="it-IT" sz="2000" dirty="0">
                <a:solidFill>
                  <a:srgbClr val="17375E"/>
                </a:solidFill>
              </a:rPr>
              <a:t>che effettuerà una visita in loco finalizzata all’accreditamento periodico dell’Ateneo e di alcuni </a:t>
            </a:r>
            <a:r>
              <a:rPr lang="it-IT" sz="2000" dirty="0" err="1">
                <a:solidFill>
                  <a:srgbClr val="17375E"/>
                </a:solidFill>
              </a:rPr>
              <a:t>CdS</a:t>
            </a:r>
            <a:r>
              <a:rPr lang="it-IT" sz="2000" dirty="0">
                <a:solidFill>
                  <a:srgbClr val="17375E"/>
                </a:solidFill>
              </a:rPr>
              <a:t> scelti come campione.</a:t>
            </a:r>
          </a:p>
          <a:p>
            <a:pPr>
              <a:spcBef>
                <a:spcPts val="600"/>
              </a:spcBef>
            </a:pPr>
            <a:r>
              <a:rPr lang="it-IT" sz="2000" dirty="0">
                <a:solidFill>
                  <a:srgbClr val="17375E"/>
                </a:solidFill>
              </a:rPr>
              <a:t>I 9 </a:t>
            </a:r>
            <a:r>
              <a:rPr lang="it-IT" sz="2000" dirty="0" err="1">
                <a:solidFill>
                  <a:srgbClr val="17375E"/>
                </a:solidFill>
              </a:rPr>
              <a:t>CdS</a:t>
            </a:r>
            <a:r>
              <a:rPr lang="it-IT" sz="2000" dirty="0">
                <a:solidFill>
                  <a:srgbClr val="17375E"/>
                </a:solidFill>
              </a:rPr>
              <a:t> individuati sono</a:t>
            </a:r>
            <a:r>
              <a:rPr lang="it-IT" sz="2000" dirty="0" smtClean="0">
                <a:solidFill>
                  <a:srgbClr val="17375E"/>
                </a:solidFill>
              </a:rPr>
              <a:t>:</a:t>
            </a:r>
          </a:p>
          <a:p>
            <a:pPr marL="342900" indent="-342900">
              <a:buFontTx/>
              <a:buChar char="-"/>
            </a:pPr>
            <a:r>
              <a:rPr lang="it-IT" sz="2000" dirty="0" smtClean="0">
                <a:solidFill>
                  <a:srgbClr val="17375E"/>
                </a:solidFill>
              </a:rPr>
              <a:t>L Economia</a:t>
            </a:r>
          </a:p>
          <a:p>
            <a:pPr marL="342900" indent="-342900">
              <a:buFontTx/>
              <a:buChar char="-"/>
            </a:pPr>
            <a:r>
              <a:rPr lang="it-IT" sz="2000" dirty="0" smtClean="0">
                <a:solidFill>
                  <a:srgbClr val="17375E"/>
                </a:solidFill>
              </a:rPr>
              <a:t>L </a:t>
            </a:r>
            <a:r>
              <a:rPr lang="it-IT" sz="2000" dirty="0">
                <a:solidFill>
                  <a:srgbClr val="17375E"/>
                </a:solidFill>
              </a:rPr>
              <a:t>Informatica</a:t>
            </a:r>
            <a:endParaRPr lang="it-IT" sz="2000" dirty="0">
              <a:solidFill>
                <a:schemeClr val="tx2">
                  <a:lumMod val="75000"/>
                </a:schemeClr>
              </a:solidFill>
            </a:endParaRPr>
          </a:p>
          <a:p>
            <a:pPr marL="342900" indent="-342900">
              <a:buFontTx/>
              <a:buChar char="-"/>
            </a:pPr>
            <a:r>
              <a:rPr lang="it-IT" sz="2000" dirty="0" smtClean="0">
                <a:solidFill>
                  <a:schemeClr val="tx2">
                    <a:lumMod val="75000"/>
                  </a:schemeClr>
                </a:solidFill>
              </a:rPr>
              <a:t>L </a:t>
            </a:r>
            <a:r>
              <a:rPr lang="it-IT" sz="2000" dirty="0">
                <a:solidFill>
                  <a:schemeClr val="tx2">
                    <a:lumMod val="75000"/>
                  </a:schemeClr>
                </a:solidFill>
              </a:rPr>
              <a:t>Ingegneria Elettronica e Informatica</a:t>
            </a:r>
          </a:p>
          <a:p>
            <a:pPr marL="342900" indent="-342900">
              <a:buFontTx/>
              <a:buChar char="-"/>
            </a:pPr>
            <a:r>
              <a:rPr lang="it-IT" sz="2000" dirty="0" smtClean="0">
                <a:solidFill>
                  <a:schemeClr val="tx2">
                    <a:lumMod val="75000"/>
                  </a:schemeClr>
                </a:solidFill>
              </a:rPr>
              <a:t>L </a:t>
            </a:r>
            <a:r>
              <a:rPr lang="it-IT" sz="2000" dirty="0">
                <a:solidFill>
                  <a:schemeClr val="tx2">
                    <a:lumMod val="75000"/>
                  </a:schemeClr>
                </a:solidFill>
              </a:rPr>
              <a:t>Scienze biologiche </a:t>
            </a:r>
            <a:endParaRPr lang="it-IT" sz="2000" dirty="0" smtClean="0">
              <a:solidFill>
                <a:schemeClr val="tx2">
                  <a:lumMod val="75000"/>
                </a:schemeClr>
              </a:solidFill>
            </a:endParaRPr>
          </a:p>
          <a:p>
            <a:pPr marL="342900" indent="-342900">
              <a:buFontTx/>
              <a:buChar char="-"/>
            </a:pPr>
            <a:r>
              <a:rPr lang="it-IT" sz="2000" dirty="0" smtClean="0">
                <a:solidFill>
                  <a:schemeClr val="tx2">
                    <a:lumMod val="75000"/>
                  </a:schemeClr>
                </a:solidFill>
              </a:rPr>
              <a:t>L Scienze </a:t>
            </a:r>
            <a:r>
              <a:rPr lang="it-IT" sz="2000" dirty="0">
                <a:solidFill>
                  <a:schemeClr val="tx2">
                    <a:lumMod val="75000"/>
                  </a:schemeClr>
                </a:solidFill>
              </a:rPr>
              <a:t>e tecnologia della comunicazione</a:t>
            </a:r>
            <a:endParaRPr lang="it-IT" sz="2000" dirty="0" smtClean="0">
              <a:solidFill>
                <a:schemeClr val="tx2">
                  <a:lumMod val="75000"/>
                </a:schemeClr>
              </a:solidFill>
            </a:endParaRPr>
          </a:p>
          <a:p>
            <a:pPr marL="342900" indent="-342900">
              <a:buFontTx/>
              <a:buChar char="-"/>
            </a:pPr>
            <a:r>
              <a:rPr lang="it-IT" sz="2000" dirty="0" smtClean="0">
                <a:solidFill>
                  <a:schemeClr val="tx2">
                    <a:lumMod val="75000"/>
                  </a:schemeClr>
                </a:solidFill>
              </a:rPr>
              <a:t>LMCU Architettura</a:t>
            </a:r>
          </a:p>
          <a:p>
            <a:pPr marL="342900" indent="-342900">
              <a:buFontTx/>
              <a:buChar char="-"/>
            </a:pPr>
            <a:r>
              <a:rPr lang="it-IT" sz="2000" dirty="0" smtClean="0">
                <a:solidFill>
                  <a:srgbClr val="17375E"/>
                </a:solidFill>
              </a:rPr>
              <a:t>LMCU Farmacia</a:t>
            </a:r>
          </a:p>
          <a:p>
            <a:pPr marL="342900" indent="-342900">
              <a:buFontTx/>
              <a:buChar char="-"/>
            </a:pPr>
            <a:r>
              <a:rPr lang="it-IT" sz="2000" dirty="0" smtClean="0">
                <a:solidFill>
                  <a:srgbClr val="17375E"/>
                </a:solidFill>
              </a:rPr>
              <a:t>LMCU Medicina</a:t>
            </a:r>
          </a:p>
          <a:p>
            <a:pPr marL="342900" indent="-342900">
              <a:buFontTx/>
              <a:buChar char="-"/>
            </a:pPr>
            <a:r>
              <a:rPr lang="it-IT" sz="2000" dirty="0" smtClean="0">
                <a:solidFill>
                  <a:srgbClr val="17375E"/>
                </a:solidFill>
              </a:rPr>
              <a:t>LM Lingue e letterature straniere</a:t>
            </a:r>
          </a:p>
          <a:p>
            <a:endParaRPr lang="it-IT" sz="2400" dirty="0">
              <a:solidFill>
                <a:srgbClr val="17375E"/>
              </a:solidFill>
            </a:endParaRPr>
          </a:p>
          <a:p>
            <a:endParaRPr lang="it-IT" sz="2400" dirty="0">
              <a:solidFill>
                <a:srgbClr val="17375E"/>
              </a:solidFill>
            </a:endParaRP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744" y="3095896"/>
            <a:ext cx="3534013" cy="2351315"/>
          </a:xfrm>
          <a:prstGeom prst="rect">
            <a:avLst/>
          </a:prstGeom>
        </p:spPr>
      </p:pic>
    </p:spTree>
    <p:extLst>
      <p:ext uri="{BB962C8B-B14F-4D97-AF65-F5344CB8AC3E}">
        <p14:creationId xmlns:p14="http://schemas.microsoft.com/office/powerpoint/2010/main" val="3846045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24</a:t>
            </a:fld>
            <a:endParaRPr lang="it-IT" dirty="0"/>
          </a:p>
        </p:txBody>
      </p:sp>
      <p:sp>
        <p:nvSpPr>
          <p:cNvPr id="2" name="CasellaDiTesto 1"/>
          <p:cNvSpPr txBox="1"/>
          <p:nvPr/>
        </p:nvSpPr>
        <p:spPr>
          <a:xfrm>
            <a:off x="611560" y="-7047"/>
            <a:ext cx="8532440" cy="707886"/>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Accreditamento periodico</a:t>
            </a:r>
            <a:endParaRPr lang="it-IT" sz="3200" dirty="0">
              <a:solidFill>
                <a:schemeClr val="bg1">
                  <a:lumMod val="85000"/>
                </a:schemeClr>
              </a:solidFill>
            </a:endParaRPr>
          </a:p>
          <a:p>
            <a:endParaRPr lang="it-IT" sz="1400" dirty="0">
              <a:solidFill>
                <a:schemeClr val="bg1">
                  <a:lumMod val="85000"/>
                </a:schemeClr>
              </a:solidFill>
            </a:endParaRPr>
          </a:p>
        </p:txBody>
      </p:sp>
      <p:sp>
        <p:nvSpPr>
          <p:cNvPr id="3" name="CasellaDiTesto 2"/>
          <p:cNvSpPr txBox="1"/>
          <p:nvPr/>
        </p:nvSpPr>
        <p:spPr>
          <a:xfrm>
            <a:off x="229674" y="552980"/>
            <a:ext cx="8806750" cy="3862596"/>
          </a:xfrm>
          <a:prstGeom prst="rect">
            <a:avLst/>
          </a:prstGeom>
          <a:noFill/>
        </p:spPr>
        <p:txBody>
          <a:bodyPr wrap="square" rtlCol="0">
            <a:spAutoFit/>
          </a:bodyPr>
          <a:lstStyle/>
          <a:p>
            <a:r>
              <a:rPr lang="it-IT" sz="2000" dirty="0">
                <a:solidFill>
                  <a:srgbClr val="17375E"/>
                </a:solidFill>
              </a:rPr>
              <a:t>Durante la visita </a:t>
            </a:r>
            <a:r>
              <a:rPr lang="it-IT" sz="2000" dirty="0">
                <a:solidFill>
                  <a:srgbClr val="FF0000"/>
                </a:solidFill>
              </a:rPr>
              <a:t>saranno intervistati</a:t>
            </a:r>
            <a:r>
              <a:rPr lang="it-IT" sz="2000" dirty="0">
                <a:solidFill>
                  <a:srgbClr val="17375E"/>
                </a:solidFill>
              </a:rPr>
              <a:t>:</a:t>
            </a:r>
          </a:p>
          <a:p>
            <a:pPr marL="342900" indent="-342900">
              <a:buFontTx/>
              <a:buChar char="-"/>
            </a:pPr>
            <a:r>
              <a:rPr lang="it-IT" sz="2000" dirty="0">
                <a:solidFill>
                  <a:srgbClr val="17375E"/>
                </a:solidFill>
              </a:rPr>
              <a:t>Il Rettore, gli OOAA, alcuni Delegati del Rettore, i Responsabili dei sevizi agli studenti, il Presidio Qualità, il Nucleo di Valutazione</a:t>
            </a:r>
          </a:p>
          <a:p>
            <a:pPr marL="342900" indent="-342900">
              <a:buFontTx/>
              <a:buChar char="-"/>
            </a:pPr>
            <a:r>
              <a:rPr lang="it-IT" sz="2000" dirty="0">
                <a:solidFill>
                  <a:srgbClr val="17375E"/>
                </a:solidFill>
              </a:rPr>
              <a:t>i Coordinatori, i Comitati di Indirizzo, i Gruppi di Riesame, il personale tecnico-amministrativo che si occupa della gestione della didattica e le Commissioni Paritetiche Docenti </a:t>
            </a:r>
            <a:r>
              <a:rPr lang="it-IT" sz="2000" dirty="0">
                <a:solidFill>
                  <a:srgbClr val="FF0000"/>
                </a:solidFill>
              </a:rPr>
              <a:t>Studenti </a:t>
            </a:r>
          </a:p>
          <a:p>
            <a:pPr marL="342900" indent="-342900">
              <a:buFontTx/>
              <a:buChar char="-"/>
            </a:pPr>
            <a:r>
              <a:rPr lang="it-IT" sz="2000" dirty="0">
                <a:solidFill>
                  <a:srgbClr val="17375E"/>
                </a:solidFill>
              </a:rPr>
              <a:t>i Direttori di Dipartimento di 2 Dipartimenti scelti (Ingegneria, e Studi Umanistici) per la valutazione della </a:t>
            </a:r>
            <a:r>
              <a:rPr lang="it-IT" sz="2000" dirty="0" smtClean="0">
                <a:solidFill>
                  <a:srgbClr val="17375E"/>
                </a:solidFill>
              </a:rPr>
              <a:t>ricerca</a:t>
            </a:r>
          </a:p>
          <a:p>
            <a:pPr marL="342900" indent="-342900">
              <a:buFontTx/>
              <a:buChar char="-"/>
            </a:pPr>
            <a:endParaRPr lang="it-IT" sz="2000" dirty="0">
              <a:solidFill>
                <a:srgbClr val="17375E"/>
              </a:solidFill>
            </a:endParaRPr>
          </a:p>
          <a:p>
            <a:pPr>
              <a:spcBef>
                <a:spcPts val="600"/>
              </a:spcBef>
            </a:pPr>
            <a:r>
              <a:rPr lang="it-IT" sz="2000" dirty="0">
                <a:solidFill>
                  <a:srgbClr val="17375E"/>
                </a:solidFill>
              </a:rPr>
              <a:t>M</a:t>
            </a:r>
            <a:r>
              <a:rPr lang="it-IT" sz="2000" dirty="0" smtClean="0">
                <a:solidFill>
                  <a:srgbClr val="17375E"/>
                </a:solidFill>
              </a:rPr>
              <a:t>a </a:t>
            </a:r>
            <a:r>
              <a:rPr lang="it-IT" sz="2000" dirty="0">
                <a:solidFill>
                  <a:srgbClr val="17375E"/>
                </a:solidFill>
              </a:rPr>
              <a:t>anche gli </a:t>
            </a:r>
            <a:r>
              <a:rPr lang="it-IT" sz="2000" dirty="0">
                <a:solidFill>
                  <a:srgbClr val="FF0000"/>
                </a:solidFill>
              </a:rPr>
              <a:t>studenti dei </a:t>
            </a:r>
            <a:r>
              <a:rPr lang="it-IT" sz="2000" dirty="0" err="1">
                <a:solidFill>
                  <a:srgbClr val="FF0000"/>
                </a:solidFill>
              </a:rPr>
              <a:t>CdS</a:t>
            </a:r>
            <a:r>
              <a:rPr lang="it-IT" sz="2000" dirty="0">
                <a:solidFill>
                  <a:srgbClr val="FF0000"/>
                </a:solidFill>
              </a:rPr>
              <a:t> scelti</a:t>
            </a:r>
            <a:r>
              <a:rPr lang="it-IT" sz="2000" dirty="0">
                <a:solidFill>
                  <a:srgbClr val="17375E"/>
                </a:solidFill>
              </a:rPr>
              <a:t>, con un colloquio di circa un’ora </a:t>
            </a:r>
            <a:r>
              <a:rPr lang="it-IT" sz="2000" dirty="0">
                <a:solidFill>
                  <a:srgbClr val="FF0000"/>
                </a:solidFill>
              </a:rPr>
              <a:t>durante una lezione </a:t>
            </a:r>
            <a:r>
              <a:rPr lang="it-IT" sz="2000" dirty="0">
                <a:solidFill>
                  <a:srgbClr val="17375E"/>
                </a:solidFill>
              </a:rPr>
              <a:t>scelta dalla CEV nella giornata della visita al </a:t>
            </a:r>
            <a:r>
              <a:rPr lang="it-IT" sz="2000" dirty="0" err="1">
                <a:solidFill>
                  <a:srgbClr val="17375E"/>
                </a:solidFill>
              </a:rPr>
              <a:t>CdS</a:t>
            </a:r>
            <a:r>
              <a:rPr lang="it-IT" sz="2000" dirty="0">
                <a:solidFill>
                  <a:srgbClr val="17375E"/>
                </a:solidFill>
              </a:rPr>
              <a:t> (un giorno tra 8-10 novembre</a:t>
            </a:r>
            <a:r>
              <a:rPr lang="it-IT" sz="2000" dirty="0" smtClean="0">
                <a:solidFill>
                  <a:srgbClr val="17375E"/>
                </a:solidFill>
              </a:rPr>
              <a:t>)</a:t>
            </a:r>
          </a:p>
        </p:txBody>
      </p:sp>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r="59874"/>
          <a:stretch/>
        </p:blipFill>
        <p:spPr>
          <a:xfrm>
            <a:off x="0" y="0"/>
            <a:ext cx="459348" cy="514400"/>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2678975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25</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Conclusioni</a:t>
            </a:r>
            <a:endParaRPr lang="it-IT" sz="1400" dirty="0">
              <a:solidFill>
                <a:schemeClr val="bg1">
                  <a:lumMod val="85000"/>
                </a:schemeClr>
              </a:solidFill>
            </a:endParaRPr>
          </a:p>
        </p:txBody>
      </p:sp>
      <p:sp>
        <p:nvSpPr>
          <p:cNvPr id="15" name="Segnaposto contenuto 2"/>
          <p:cNvSpPr txBox="1">
            <a:spLocks/>
          </p:cNvSpPr>
          <p:nvPr/>
        </p:nvSpPr>
        <p:spPr>
          <a:xfrm>
            <a:off x="276819" y="691539"/>
            <a:ext cx="8229600" cy="4525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it-IT" sz="2000" dirty="0">
                <a:solidFill>
                  <a:srgbClr val="17375E"/>
                </a:solidFill>
              </a:rPr>
              <a:t>Alle ultime elezioni studentesche ha votato solo il 7% degli studenti di </a:t>
            </a:r>
            <a:r>
              <a:rPr lang="it-IT" sz="2000" dirty="0" err="1">
                <a:solidFill>
                  <a:srgbClr val="17375E"/>
                </a:solidFill>
              </a:rPr>
              <a:t>UniFE</a:t>
            </a:r>
            <a:r>
              <a:rPr lang="it-IT" sz="2000" dirty="0">
                <a:solidFill>
                  <a:srgbClr val="17375E"/>
                </a:solidFill>
              </a:rPr>
              <a:t> </a:t>
            </a:r>
          </a:p>
          <a:p>
            <a:pPr marL="0" indent="0">
              <a:buNone/>
            </a:pPr>
            <a:endParaRPr lang="it-IT" sz="2000" dirty="0">
              <a:solidFill>
                <a:srgbClr val="17375E"/>
              </a:solidFill>
            </a:endParaRPr>
          </a:p>
          <a:p>
            <a:pPr marL="0" indent="0">
              <a:buNone/>
            </a:pPr>
            <a:r>
              <a:rPr lang="it-IT" sz="2000" dirty="0">
                <a:solidFill>
                  <a:srgbClr val="17375E"/>
                </a:solidFill>
              </a:rPr>
              <a:t>Spesso la partecipazione è legata ad aspetti </a:t>
            </a:r>
            <a:r>
              <a:rPr lang="it-IT" sz="2000" dirty="0" smtClean="0">
                <a:solidFill>
                  <a:srgbClr val="17375E"/>
                </a:solidFill>
              </a:rPr>
              <a:t>«politici/culturali», </a:t>
            </a:r>
            <a:r>
              <a:rPr lang="it-IT" sz="2000" dirty="0">
                <a:solidFill>
                  <a:srgbClr val="17375E"/>
                </a:solidFill>
              </a:rPr>
              <a:t>ma partecipare alla vita della propria Università è un processo di crescita anche verso una migliore cittadinanza</a:t>
            </a:r>
          </a:p>
          <a:p>
            <a:pPr marL="0" indent="0">
              <a:buNone/>
            </a:pPr>
            <a:endParaRPr lang="it-IT" sz="2000" dirty="0">
              <a:solidFill>
                <a:srgbClr val="17375E"/>
              </a:solidFill>
            </a:endParaRPr>
          </a:p>
          <a:p>
            <a:pPr marL="0" indent="0">
              <a:buNone/>
            </a:pPr>
            <a:r>
              <a:rPr lang="it-IT" sz="2000" dirty="0">
                <a:solidFill>
                  <a:srgbClr val="17375E"/>
                </a:solidFill>
              </a:rPr>
              <a:t>Vi esortiamo quindi a partecipare, ad essere puntuali e costruttivi nella compilazione dei questionari che vi saranno somministrati (lo sappiamo, sono tanti! Ma, come abbiamo cercato di spiegare, servono) </a:t>
            </a:r>
          </a:p>
          <a:p>
            <a:pPr marL="0" indent="0">
              <a:buNone/>
            </a:pPr>
            <a:endParaRPr lang="it-IT" sz="2000" dirty="0">
              <a:solidFill>
                <a:srgbClr val="17375E"/>
              </a:solidFill>
            </a:endParaRPr>
          </a:p>
          <a:p>
            <a:pPr marL="0" indent="0">
              <a:buNone/>
            </a:pPr>
            <a:r>
              <a:rPr lang="it-IT" sz="2000" dirty="0" smtClean="0">
                <a:solidFill>
                  <a:srgbClr val="17375E"/>
                </a:solidFill>
              </a:rPr>
              <a:t>Vi esortiamo a rivolgervi, dando segnalazione di problemi per una loro più tempestiva risoluzione,  ai Manager Didattici, ai vostri rappresentanti nei Consigli di </a:t>
            </a:r>
            <a:r>
              <a:rPr lang="it-IT" sz="2000" dirty="0" err="1" smtClean="0">
                <a:solidFill>
                  <a:srgbClr val="17375E"/>
                </a:solidFill>
              </a:rPr>
              <a:t>CdS</a:t>
            </a:r>
            <a:r>
              <a:rPr lang="it-IT" sz="2000" dirty="0" smtClean="0">
                <a:solidFill>
                  <a:srgbClr val="17375E"/>
                </a:solidFill>
              </a:rPr>
              <a:t>, </a:t>
            </a:r>
            <a:r>
              <a:rPr lang="it-IT" sz="2000" dirty="0" err="1" smtClean="0">
                <a:solidFill>
                  <a:srgbClr val="17375E"/>
                </a:solidFill>
              </a:rPr>
              <a:t>GdR</a:t>
            </a:r>
            <a:r>
              <a:rPr lang="it-IT" sz="2000" dirty="0" smtClean="0">
                <a:solidFill>
                  <a:srgbClr val="17375E"/>
                </a:solidFill>
              </a:rPr>
              <a:t> e CPDS, e ai Coordinatori dei vostri </a:t>
            </a:r>
            <a:r>
              <a:rPr lang="it-IT" sz="2000" dirty="0" err="1" smtClean="0">
                <a:solidFill>
                  <a:srgbClr val="17375E"/>
                </a:solidFill>
              </a:rPr>
              <a:t>CdS</a:t>
            </a:r>
            <a:endParaRPr lang="it-IT" sz="2000" dirty="0" smtClean="0">
              <a:solidFill>
                <a:srgbClr val="17375E"/>
              </a:solidFill>
            </a:endParaRPr>
          </a:p>
          <a:p>
            <a:pPr marL="0" indent="0">
              <a:buNone/>
            </a:pPr>
            <a:endParaRPr lang="it-IT" sz="2000" dirty="0">
              <a:solidFill>
                <a:srgbClr val="17375E"/>
              </a:solidFill>
            </a:endParaRPr>
          </a:p>
          <a:p>
            <a:pPr marL="0" indent="0">
              <a:buNone/>
            </a:pPr>
            <a:r>
              <a:rPr lang="it-IT" sz="2000" dirty="0" smtClean="0">
                <a:solidFill>
                  <a:srgbClr val="17375E"/>
                </a:solidFill>
              </a:rPr>
              <a:t>Vi ringraziamo molto per la vostra partecipazione a questa presentazione!</a:t>
            </a:r>
          </a:p>
          <a:p>
            <a:pPr marL="0" indent="0">
              <a:buNone/>
            </a:pPr>
            <a:endParaRPr lang="it-IT" sz="2000" dirty="0">
              <a:solidFill>
                <a:schemeClr val="tx2">
                  <a:lumMod val="75000"/>
                </a:schemeClr>
              </a:solidFill>
            </a:endParaRP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1450837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5573"/>
            <a:ext cx="8229600" cy="504503"/>
          </a:xfrm>
        </p:spPr>
        <p:txBody>
          <a:bodyPr>
            <a:normAutofit fontScale="90000"/>
          </a:bodyPr>
          <a:lstStyle/>
          <a:p>
            <a:r>
              <a:rPr lang="it-IT" sz="4000" b="1" dirty="0" smtClean="0">
                <a:solidFill>
                  <a:srgbClr val="17375E"/>
                </a:solidFill>
              </a:rPr>
              <a:t>GRAZIE PER LO SPIRITO CRITICO!</a:t>
            </a:r>
            <a:endParaRPr lang="it-IT" sz="4000" b="1" dirty="0">
              <a:solidFill>
                <a:srgbClr val="17375E"/>
              </a:solidFill>
            </a:endParaRPr>
          </a:p>
        </p:txBody>
      </p:sp>
      <p:sp>
        <p:nvSpPr>
          <p:cNvPr id="5" name="Segnaposto piè di pagina 4"/>
          <p:cNvSpPr>
            <a:spLocks noGrp="1"/>
          </p:cNvSpPr>
          <p:nvPr>
            <p:ph type="ftr" sz="quarter" idx="11"/>
          </p:nvPr>
        </p:nvSpPr>
        <p:spPr/>
        <p:txBody>
          <a:bodyPr/>
          <a:lstStyle/>
          <a:p>
            <a:r>
              <a:rPr lang="it-IT" smtClean="0"/>
              <a:t>Presidio Qualità Ateneo</a:t>
            </a:r>
            <a:endParaRPr lang="it-IT"/>
          </a:p>
        </p:txBody>
      </p:sp>
      <p:sp>
        <p:nvSpPr>
          <p:cNvPr id="6" name="Segnaposto numero diapositiva 5"/>
          <p:cNvSpPr>
            <a:spLocks noGrp="1"/>
          </p:cNvSpPr>
          <p:nvPr>
            <p:ph type="sldNum" sz="quarter" idx="12"/>
          </p:nvPr>
        </p:nvSpPr>
        <p:spPr/>
        <p:txBody>
          <a:bodyPr/>
          <a:lstStyle/>
          <a:p>
            <a:fld id="{2F13130D-DB29-A749-BCE3-CF48837B281C}" type="slidenum">
              <a:rPr lang="it-IT" smtClean="0"/>
              <a:pPr/>
              <a:t>26</a:t>
            </a:fld>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188"/>
            <a:ext cx="9144000" cy="5159624"/>
          </a:xfrm>
          <a:prstGeom prst="rect">
            <a:avLst/>
          </a:prstGeom>
        </p:spPr>
      </p:pic>
      <p:sp>
        <p:nvSpPr>
          <p:cNvPr id="8" name="Rettangolo 7"/>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9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3</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530878"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Introduzione: Qualità e Assicurazione della Qualità</a:t>
            </a:r>
            <a:endParaRPr lang="it-IT" sz="1400" dirty="0">
              <a:solidFill>
                <a:schemeClr val="bg1">
                  <a:lumMod val="85000"/>
                </a:schemeClr>
              </a:solidFill>
            </a:endParaRPr>
          </a:p>
        </p:txBody>
      </p:sp>
      <p:sp>
        <p:nvSpPr>
          <p:cNvPr id="3" name="CasellaDiTesto 2"/>
          <p:cNvSpPr txBox="1"/>
          <p:nvPr/>
        </p:nvSpPr>
        <p:spPr>
          <a:xfrm>
            <a:off x="276819" y="683421"/>
            <a:ext cx="8650815" cy="5632311"/>
          </a:xfrm>
          <a:prstGeom prst="rect">
            <a:avLst/>
          </a:prstGeom>
          <a:noFill/>
        </p:spPr>
        <p:txBody>
          <a:bodyPr wrap="square" rtlCol="0">
            <a:spAutoFit/>
          </a:bodyPr>
          <a:lstStyle/>
          <a:p>
            <a:endParaRPr lang="it-IT" sz="2000" dirty="0" smtClean="0">
              <a:solidFill>
                <a:srgbClr val="FF0000"/>
              </a:solidFill>
            </a:endParaRPr>
          </a:p>
          <a:p>
            <a:pPr marL="342900" indent="-342900">
              <a:buFont typeface="Arial"/>
              <a:buChar char="•"/>
            </a:pPr>
            <a:r>
              <a:rPr lang="it-IT" sz="2000" b="1" dirty="0">
                <a:solidFill>
                  <a:srgbClr val="17375E"/>
                </a:solidFill>
              </a:rPr>
              <a:t>Qualità </a:t>
            </a:r>
            <a:r>
              <a:rPr lang="it-IT" sz="2000" dirty="0">
                <a:solidFill>
                  <a:srgbClr val="17375E"/>
                </a:solidFill>
              </a:rPr>
              <a:t>significa, nell’ambito della formazione universitaria, stabilire obiettivi di apprendimento di «valore» (fruttuosi, proficui) e mettere in atto quanto serve perché gli studenti abbiano le opportunità per raggiungerli effettivamente</a:t>
            </a:r>
          </a:p>
          <a:p>
            <a:pPr marL="342900" indent="-342900">
              <a:buFont typeface="Arial"/>
              <a:buChar char="•"/>
            </a:pPr>
            <a:endParaRPr lang="it-IT" sz="2000" dirty="0">
              <a:solidFill>
                <a:srgbClr val="17375E"/>
              </a:solidFill>
            </a:endParaRPr>
          </a:p>
          <a:p>
            <a:pPr marL="342900" indent="-342900">
              <a:buFont typeface="Arial"/>
              <a:buChar char="•"/>
            </a:pPr>
            <a:r>
              <a:rPr lang="it-IT" sz="2000" b="1" dirty="0">
                <a:solidFill>
                  <a:srgbClr val="17375E"/>
                </a:solidFill>
              </a:rPr>
              <a:t>Assicurazione della Qualità</a:t>
            </a:r>
            <a:r>
              <a:rPr lang="it-IT" sz="2000" dirty="0">
                <a:solidFill>
                  <a:srgbClr val="17375E"/>
                </a:solidFill>
              </a:rPr>
              <a:t>: accertare la presenza effettiva della Qualità consiste nella misura/ valutazione/ stima della vicinanza tra obiettivi prestabiliti e risultati ottenuti. L’ Assicurazione della Qualità è, in una accezione nettamente preventiva, l’insieme delle attività messe in atto per produrre adeguata fiducia che gli obiettivi della Qualità saranno soddisfatti. Componente essenziale è la produzione di evidenze idonee a dimostrare il grado di corrispondenza tra i risultati previsti e quelli ottenuti</a:t>
            </a:r>
            <a:r>
              <a:rPr lang="it-IT" sz="2000" dirty="0" smtClean="0">
                <a:solidFill>
                  <a:srgbClr val="17375E"/>
                </a:solidFill>
              </a:rPr>
              <a:t>.*</a:t>
            </a:r>
          </a:p>
          <a:p>
            <a:pPr marL="342900" indent="-342900">
              <a:buFont typeface="Arial"/>
              <a:buChar char="•"/>
            </a:pPr>
            <a:endParaRPr lang="it-IT" sz="2000" dirty="0">
              <a:solidFill>
                <a:srgbClr val="17375E"/>
              </a:solidFill>
            </a:endParaRPr>
          </a:p>
          <a:p>
            <a:pPr marL="342900" indent="-342900">
              <a:buFont typeface="Arial"/>
              <a:buChar char="•"/>
            </a:pPr>
            <a:endParaRPr lang="it-IT" sz="2000" dirty="0" smtClean="0">
              <a:solidFill>
                <a:srgbClr val="17375E"/>
              </a:solidFill>
            </a:endParaRPr>
          </a:p>
          <a:p>
            <a:r>
              <a:rPr lang="it-IT" sz="2000" dirty="0">
                <a:solidFill>
                  <a:srgbClr val="17375E"/>
                </a:solidFill>
              </a:rPr>
              <a:t>* </a:t>
            </a:r>
            <a:r>
              <a:rPr lang="it-IT" sz="2000" dirty="0">
                <a:solidFill>
                  <a:srgbClr val="FF0000"/>
                </a:solidFill>
                <a:hlinkClick r:id="rId4"/>
              </a:rPr>
              <a:t>http://www.anvur.org/attachments/article/26/1.%20testo.pdf</a:t>
            </a:r>
            <a:endParaRPr lang="it-IT" sz="2000" dirty="0">
              <a:solidFill>
                <a:srgbClr val="17375E"/>
              </a:solidFill>
            </a:endParaRPr>
          </a:p>
          <a:p>
            <a:endParaRPr lang="it-IT" sz="2000" dirty="0">
              <a:solidFill>
                <a:srgbClr val="17375E"/>
              </a:solidFill>
            </a:endParaRPr>
          </a:p>
          <a:p>
            <a:pPr marL="357188" lvl="1"/>
            <a:endParaRPr lang="it-IT" sz="2000" dirty="0" smtClean="0">
              <a:solidFill>
                <a:srgbClr val="17375E"/>
              </a:solidFill>
            </a:endParaRPr>
          </a:p>
        </p:txBody>
      </p:sp>
      <p:sp>
        <p:nvSpPr>
          <p:cNvPr id="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3760723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4</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5"/>
            <a:ext cx="8532440" cy="492443"/>
          </a:xfrm>
          <a:prstGeom prst="rect">
            <a:avLst/>
          </a:prstGeom>
          <a:noFill/>
        </p:spPr>
        <p:txBody>
          <a:bodyPr wrap="square" tIns="0" rIns="0" bIns="0" rtlCol="0" anchor="ctr" anchorCtr="0">
            <a:spAutoFit/>
          </a:bodyPr>
          <a:lstStyle/>
          <a:p>
            <a:r>
              <a:rPr lang="it-IT" sz="2000" dirty="0" smtClean="0">
                <a:solidFill>
                  <a:schemeClr val="bg1"/>
                </a:solidFill>
              </a:rPr>
              <a:t> </a:t>
            </a:r>
            <a:r>
              <a:rPr lang="it-IT" sz="3200" dirty="0">
                <a:solidFill>
                  <a:schemeClr val="bg1">
                    <a:lumMod val="85000"/>
                  </a:schemeClr>
                </a:solidFill>
              </a:rPr>
              <a:t>Definizione Politiche per la </a:t>
            </a:r>
            <a:r>
              <a:rPr lang="it-IT" sz="3200" dirty="0" smtClean="0">
                <a:solidFill>
                  <a:schemeClr val="bg1">
                    <a:lumMod val="85000"/>
                  </a:schemeClr>
                </a:solidFill>
              </a:rPr>
              <a:t>Qualità e azioni</a:t>
            </a:r>
            <a:endParaRPr lang="it-IT" sz="3200" dirty="0">
              <a:solidFill>
                <a:schemeClr val="bg1">
                  <a:lumMod val="85000"/>
                </a:schemeClr>
              </a:solidFill>
            </a:endParaRPr>
          </a:p>
        </p:txBody>
      </p:sp>
      <p:sp>
        <p:nvSpPr>
          <p:cNvPr id="3" name="CasellaDiTesto 2"/>
          <p:cNvSpPr txBox="1"/>
          <p:nvPr/>
        </p:nvSpPr>
        <p:spPr>
          <a:xfrm>
            <a:off x="188259" y="637584"/>
            <a:ext cx="8758389" cy="5632311"/>
          </a:xfrm>
          <a:prstGeom prst="rect">
            <a:avLst/>
          </a:prstGeom>
          <a:noFill/>
        </p:spPr>
        <p:txBody>
          <a:bodyPr wrap="square" rtlCol="0">
            <a:spAutoFit/>
          </a:bodyPr>
          <a:lstStyle/>
          <a:p>
            <a:r>
              <a:rPr lang="it-IT" dirty="0" smtClean="0">
                <a:solidFill>
                  <a:srgbClr val="17375E"/>
                </a:solidFill>
              </a:rPr>
              <a:t>Le </a:t>
            </a:r>
            <a:r>
              <a:rPr lang="it-IT" dirty="0">
                <a:solidFill>
                  <a:srgbClr val="17375E"/>
                </a:solidFill>
              </a:rPr>
              <a:t>politiche per la qualità mirano a </a:t>
            </a:r>
            <a:r>
              <a:rPr lang="it-IT" b="1" dirty="0">
                <a:solidFill>
                  <a:srgbClr val="17375E"/>
                </a:solidFill>
              </a:rPr>
              <a:t>garantire laureati che abbiano acquisito le funzioni e le </a:t>
            </a:r>
            <a:r>
              <a:rPr lang="it-IT" b="1" dirty="0" smtClean="0">
                <a:solidFill>
                  <a:srgbClr val="17375E"/>
                </a:solidFill>
              </a:rPr>
              <a:t>competenze programmate </a:t>
            </a:r>
            <a:r>
              <a:rPr lang="it-IT" b="1" dirty="0">
                <a:solidFill>
                  <a:srgbClr val="17375E"/>
                </a:solidFill>
              </a:rPr>
              <a:t>dal corso di studio per il profilo previsto, in modo consapevole e nell’arco </a:t>
            </a:r>
            <a:r>
              <a:rPr lang="it-IT" b="1" dirty="0" smtClean="0">
                <a:solidFill>
                  <a:srgbClr val="17375E"/>
                </a:solidFill>
              </a:rPr>
              <a:t>temporale prefissato </a:t>
            </a:r>
            <a:r>
              <a:rPr lang="it-IT" b="1" dirty="0">
                <a:solidFill>
                  <a:srgbClr val="17375E"/>
                </a:solidFill>
              </a:rPr>
              <a:t>per il percorso di formazione</a:t>
            </a:r>
            <a:r>
              <a:rPr lang="it-IT" b="1" dirty="0" smtClean="0">
                <a:solidFill>
                  <a:srgbClr val="17375E"/>
                </a:solidFill>
              </a:rPr>
              <a:t>.</a:t>
            </a:r>
          </a:p>
          <a:p>
            <a:endParaRPr lang="it-IT" b="1" dirty="0">
              <a:solidFill>
                <a:srgbClr val="17375E"/>
              </a:solidFill>
            </a:endParaRPr>
          </a:p>
          <a:p>
            <a:r>
              <a:rPr lang="it-IT" dirty="0">
                <a:solidFill>
                  <a:srgbClr val="17375E"/>
                </a:solidFill>
              </a:rPr>
              <a:t>A tal fine i Corsi di studio declinano le politiche per la Qualità nell’ambito della formazione riportate </a:t>
            </a:r>
            <a:r>
              <a:rPr lang="it-IT" dirty="0" smtClean="0">
                <a:solidFill>
                  <a:srgbClr val="17375E"/>
                </a:solidFill>
              </a:rPr>
              <a:t>nel documento </a:t>
            </a:r>
            <a:r>
              <a:rPr lang="it-IT" dirty="0">
                <a:solidFill>
                  <a:srgbClr val="17375E"/>
                </a:solidFill>
              </a:rPr>
              <a:t>Politiche di Ateneo e programmazione dell’Università di Ferrara, secondo la </a:t>
            </a:r>
            <a:r>
              <a:rPr lang="it-IT" dirty="0" smtClean="0">
                <a:solidFill>
                  <a:srgbClr val="17375E"/>
                </a:solidFill>
              </a:rPr>
              <a:t>seguente articolazione:</a:t>
            </a:r>
          </a:p>
          <a:p>
            <a:endParaRPr lang="it-IT" dirty="0">
              <a:solidFill>
                <a:srgbClr val="17375E"/>
              </a:solidFill>
            </a:endParaRPr>
          </a:p>
          <a:p>
            <a:r>
              <a:rPr lang="it-IT" dirty="0">
                <a:solidFill>
                  <a:srgbClr val="17375E"/>
                </a:solidFill>
              </a:rPr>
              <a:t>1. diffusione della Qualità;</a:t>
            </a:r>
          </a:p>
          <a:p>
            <a:r>
              <a:rPr lang="it-IT" dirty="0">
                <a:solidFill>
                  <a:srgbClr val="17375E"/>
                </a:solidFill>
              </a:rPr>
              <a:t>2. </a:t>
            </a:r>
            <a:r>
              <a:rPr lang="it-IT" b="1" dirty="0">
                <a:solidFill>
                  <a:srgbClr val="17375E"/>
                </a:solidFill>
              </a:rPr>
              <a:t>rilevazione della domanda di formazione </a:t>
            </a:r>
            <a:r>
              <a:rPr lang="it-IT" dirty="0">
                <a:solidFill>
                  <a:srgbClr val="17375E"/>
                </a:solidFill>
              </a:rPr>
              <a:t>proveniente dal del mondo del lavoro, a livello nazionale </a:t>
            </a:r>
            <a:r>
              <a:rPr lang="it-IT" dirty="0" smtClean="0">
                <a:solidFill>
                  <a:srgbClr val="17375E"/>
                </a:solidFill>
              </a:rPr>
              <a:t>e internazionale</a:t>
            </a:r>
            <a:r>
              <a:rPr lang="it-IT" dirty="0">
                <a:solidFill>
                  <a:srgbClr val="17375E"/>
                </a:solidFill>
              </a:rPr>
              <a:t>, per la definizione e la revisione delle funzioni e delle competenze che </a:t>
            </a:r>
            <a:r>
              <a:rPr lang="it-IT" dirty="0" smtClean="0">
                <a:solidFill>
                  <a:srgbClr val="17375E"/>
                </a:solidFill>
              </a:rPr>
              <a:t>caratterizzano ciascun </a:t>
            </a:r>
            <a:r>
              <a:rPr lang="it-IT" dirty="0">
                <a:solidFill>
                  <a:srgbClr val="17375E"/>
                </a:solidFill>
              </a:rPr>
              <a:t>profilo, e i relativi obiettivi formativi;</a:t>
            </a:r>
          </a:p>
          <a:p>
            <a:r>
              <a:rPr lang="it-IT" dirty="0">
                <a:solidFill>
                  <a:srgbClr val="17375E"/>
                </a:solidFill>
              </a:rPr>
              <a:t>3. piena </a:t>
            </a:r>
            <a:r>
              <a:rPr lang="it-IT" b="1" dirty="0">
                <a:solidFill>
                  <a:srgbClr val="17375E"/>
                </a:solidFill>
              </a:rPr>
              <a:t>trasparenza</a:t>
            </a:r>
            <a:r>
              <a:rPr lang="it-IT" dirty="0">
                <a:solidFill>
                  <a:srgbClr val="17375E"/>
                </a:solidFill>
              </a:rPr>
              <a:t> e </a:t>
            </a:r>
            <a:r>
              <a:rPr lang="it-IT" b="1" dirty="0">
                <a:solidFill>
                  <a:srgbClr val="17375E"/>
                </a:solidFill>
              </a:rPr>
              <a:t>coerenza</a:t>
            </a:r>
            <a:r>
              <a:rPr lang="it-IT" dirty="0">
                <a:solidFill>
                  <a:srgbClr val="17375E"/>
                </a:solidFill>
              </a:rPr>
              <a:t> della </a:t>
            </a:r>
            <a:r>
              <a:rPr lang="it-IT" b="1" dirty="0">
                <a:solidFill>
                  <a:srgbClr val="17375E"/>
                </a:solidFill>
              </a:rPr>
              <a:t>progettazione del corso di studio</a:t>
            </a:r>
            <a:r>
              <a:rPr lang="it-IT" dirty="0">
                <a:solidFill>
                  <a:srgbClr val="17375E"/>
                </a:solidFill>
              </a:rPr>
              <a:t>, con riferimento agli </a:t>
            </a:r>
            <a:r>
              <a:rPr lang="it-IT" dirty="0" smtClean="0">
                <a:solidFill>
                  <a:srgbClr val="17375E"/>
                </a:solidFill>
              </a:rPr>
              <a:t>obiettivi formativi</a:t>
            </a:r>
            <a:r>
              <a:rPr lang="it-IT" dirty="0">
                <a:solidFill>
                  <a:srgbClr val="17375E"/>
                </a:solidFill>
              </a:rPr>
              <a:t>, alle modalità di verifica delle conoscenze iniziali o ai requisiti richiesti per </a:t>
            </a:r>
            <a:r>
              <a:rPr lang="it-IT" dirty="0" smtClean="0">
                <a:solidFill>
                  <a:srgbClr val="17375E"/>
                </a:solidFill>
              </a:rPr>
              <a:t>affrontare positivamente </a:t>
            </a:r>
            <a:r>
              <a:rPr lang="it-IT" dirty="0">
                <a:solidFill>
                  <a:srgbClr val="17375E"/>
                </a:solidFill>
              </a:rPr>
              <a:t>il percorso di formazione, alla modalità di verifica dei risultati di apprendimento </a:t>
            </a:r>
            <a:r>
              <a:rPr lang="it-IT" dirty="0" smtClean="0">
                <a:solidFill>
                  <a:srgbClr val="17375E"/>
                </a:solidFill>
              </a:rPr>
              <a:t>di ogni </a:t>
            </a:r>
            <a:r>
              <a:rPr lang="it-IT" dirty="0">
                <a:solidFill>
                  <a:srgbClr val="17375E"/>
                </a:solidFill>
              </a:rPr>
              <a:t>singolo </a:t>
            </a:r>
            <a:r>
              <a:rPr lang="it-IT" dirty="0" smtClean="0">
                <a:solidFill>
                  <a:srgbClr val="17375E"/>
                </a:solidFill>
              </a:rPr>
              <a:t>insegnamento </a:t>
            </a:r>
            <a:r>
              <a:rPr lang="it-IT" dirty="0" smtClean="0">
                <a:solidFill>
                  <a:srgbClr val="17375E"/>
                </a:solidFill>
                <a:sym typeface="Wingdings" panose="05000000000000000000" pitchFamily="2" charset="2"/>
              </a:rPr>
              <a:t> SCHEDA INSEGNAMENTO</a:t>
            </a:r>
            <a:r>
              <a:rPr lang="it-IT" dirty="0" smtClean="0">
                <a:solidFill>
                  <a:srgbClr val="FF0000"/>
                </a:solidFill>
                <a:sym typeface="Wingdings" panose="05000000000000000000" pitchFamily="2" charset="2"/>
              </a:rPr>
              <a:t> </a:t>
            </a:r>
            <a:r>
              <a:rPr lang="it-IT" dirty="0">
                <a:solidFill>
                  <a:srgbClr val="17375E"/>
                </a:solidFill>
                <a:sym typeface="Wingdings" panose="05000000000000000000" pitchFamily="2" charset="2"/>
              </a:rPr>
              <a:t>(</a:t>
            </a:r>
            <a:r>
              <a:rPr lang="it-IT" dirty="0" err="1">
                <a:solidFill>
                  <a:srgbClr val="17375E"/>
                </a:solidFill>
                <a:sym typeface="Wingdings" panose="05000000000000000000" pitchFamily="2" charset="2"/>
              </a:rPr>
              <a:t>Minisito</a:t>
            </a:r>
            <a:r>
              <a:rPr lang="it-IT" dirty="0">
                <a:solidFill>
                  <a:srgbClr val="17375E"/>
                </a:solidFill>
                <a:sym typeface="Wingdings" panose="05000000000000000000" pitchFamily="2" charset="2"/>
              </a:rPr>
              <a:t>)</a:t>
            </a:r>
            <a:endParaRPr lang="it-IT" dirty="0">
              <a:solidFill>
                <a:srgbClr val="17375E"/>
              </a:solidFill>
            </a:endParaRPr>
          </a:p>
          <a:p>
            <a:r>
              <a:rPr lang="it-IT" dirty="0">
                <a:solidFill>
                  <a:srgbClr val="17375E"/>
                </a:solidFill>
              </a:rPr>
              <a:t>4. messa in atto di una </a:t>
            </a:r>
            <a:r>
              <a:rPr lang="it-IT" b="1" dirty="0">
                <a:solidFill>
                  <a:srgbClr val="17375E"/>
                </a:solidFill>
              </a:rPr>
              <a:t>gestione efficiente del corso di studio</a:t>
            </a:r>
            <a:r>
              <a:rPr lang="it-IT" dirty="0">
                <a:solidFill>
                  <a:srgbClr val="17375E"/>
                </a:solidFill>
              </a:rPr>
              <a:t>, delle risorse e dei </a:t>
            </a:r>
            <a:r>
              <a:rPr lang="it-IT" b="1" dirty="0">
                <a:solidFill>
                  <a:srgbClr val="17375E"/>
                </a:solidFill>
              </a:rPr>
              <a:t>servizi di contesto</a:t>
            </a:r>
            <a:r>
              <a:rPr lang="it-IT" dirty="0">
                <a:solidFill>
                  <a:srgbClr val="17375E"/>
                </a:solidFill>
              </a:rPr>
              <a:t>;</a:t>
            </a:r>
          </a:p>
          <a:p>
            <a:r>
              <a:rPr lang="it-IT" dirty="0">
                <a:solidFill>
                  <a:srgbClr val="17375E"/>
                </a:solidFill>
              </a:rPr>
              <a:t>5. </a:t>
            </a:r>
            <a:r>
              <a:rPr lang="it-IT" b="1" dirty="0">
                <a:solidFill>
                  <a:srgbClr val="17375E"/>
                </a:solidFill>
              </a:rPr>
              <a:t>riesame periodico </a:t>
            </a:r>
            <a:r>
              <a:rPr lang="it-IT" dirty="0">
                <a:solidFill>
                  <a:srgbClr val="17375E"/>
                </a:solidFill>
              </a:rPr>
              <a:t>del progetto didattico e </a:t>
            </a:r>
            <a:r>
              <a:rPr lang="it-IT" b="1" dirty="0">
                <a:solidFill>
                  <a:srgbClr val="17375E"/>
                </a:solidFill>
              </a:rPr>
              <a:t>miglioramento continuo </a:t>
            </a:r>
            <a:r>
              <a:rPr lang="it-IT" dirty="0">
                <a:solidFill>
                  <a:srgbClr val="17375E"/>
                </a:solidFill>
              </a:rPr>
              <a:t>della qualità e dell’efficacia </a:t>
            </a:r>
            <a:r>
              <a:rPr lang="it-IT" dirty="0" smtClean="0">
                <a:solidFill>
                  <a:srgbClr val="17375E"/>
                </a:solidFill>
              </a:rPr>
              <a:t>dei  percorsi </a:t>
            </a:r>
            <a:r>
              <a:rPr lang="it-IT" dirty="0">
                <a:solidFill>
                  <a:srgbClr val="17375E"/>
                </a:solidFill>
              </a:rPr>
              <a:t>di formazione</a:t>
            </a:r>
            <a:r>
              <a:rPr lang="it-IT" dirty="0" smtClean="0">
                <a:solidFill>
                  <a:srgbClr val="17375E"/>
                </a:solidFill>
              </a:rPr>
              <a:t>.</a:t>
            </a:r>
            <a:endParaRPr lang="it-IT" dirty="0">
              <a:solidFill>
                <a:srgbClr val="17375E"/>
              </a:solidFill>
            </a:endParaRPr>
          </a:p>
        </p:txBody>
      </p:sp>
      <p:sp>
        <p:nvSpPr>
          <p:cNvPr id="11"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250945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5</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98878"/>
            <a:ext cx="8532440" cy="307777"/>
          </a:xfrm>
          <a:prstGeom prst="rect">
            <a:avLst/>
          </a:prstGeom>
          <a:noFill/>
        </p:spPr>
        <p:txBody>
          <a:bodyPr wrap="square" tIns="0" rIns="0" bIns="0" rtlCol="0" anchor="ctr" anchorCtr="0">
            <a:spAutoFit/>
          </a:bodyPr>
          <a:lstStyle/>
          <a:p>
            <a:r>
              <a:rPr lang="it-IT" sz="2000" dirty="0" smtClean="0">
                <a:solidFill>
                  <a:schemeClr val="bg1"/>
                </a:solidFill>
              </a:rPr>
              <a:t> </a:t>
            </a:r>
            <a:r>
              <a:rPr lang="it-IT" sz="2000" dirty="0">
                <a:solidFill>
                  <a:schemeClr val="bg1"/>
                </a:solidFill>
              </a:rPr>
              <a:t>Definizione delle politiche per la qualità per la formazione e delle relative azioni </a:t>
            </a:r>
            <a:endParaRPr lang="it-IT" sz="1050" dirty="0">
              <a:solidFill>
                <a:schemeClr val="bg1"/>
              </a:solidFill>
            </a:endParaRPr>
          </a:p>
        </p:txBody>
      </p:sp>
      <p:sp>
        <p:nvSpPr>
          <p:cNvPr id="11"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6" name="Rettangolo 5"/>
          <p:cNvSpPr/>
          <p:nvPr/>
        </p:nvSpPr>
        <p:spPr>
          <a:xfrm>
            <a:off x="90152" y="740436"/>
            <a:ext cx="8693240" cy="5170646"/>
          </a:xfrm>
          <a:prstGeom prst="rect">
            <a:avLst/>
          </a:prstGeom>
        </p:spPr>
        <p:txBody>
          <a:bodyPr wrap="square">
            <a:spAutoFit/>
          </a:bodyPr>
          <a:lstStyle/>
          <a:p>
            <a:pPr lvl="0" indent="540000">
              <a:buFont typeface="Arial" pitchFamily="34" charset="0"/>
              <a:buChar char="•"/>
            </a:pPr>
            <a:r>
              <a:rPr lang="it-IT" dirty="0">
                <a:solidFill>
                  <a:srgbClr val="17375E"/>
                </a:solidFill>
              </a:rPr>
              <a:t>Rettore</a:t>
            </a:r>
          </a:p>
          <a:p>
            <a:pPr lvl="0" indent="540000">
              <a:buFont typeface="Arial" pitchFamily="34" charset="0"/>
              <a:buChar char="•"/>
            </a:pPr>
            <a:r>
              <a:rPr lang="it-IT" dirty="0">
                <a:solidFill>
                  <a:srgbClr val="17375E"/>
                </a:solidFill>
              </a:rPr>
              <a:t>Consiglio di Amministrazione </a:t>
            </a:r>
          </a:p>
          <a:p>
            <a:pPr lvl="0" indent="540000">
              <a:buFont typeface="Arial" pitchFamily="34" charset="0"/>
              <a:buChar char="•"/>
            </a:pPr>
            <a:r>
              <a:rPr lang="it-IT" dirty="0">
                <a:solidFill>
                  <a:srgbClr val="17375E"/>
                </a:solidFill>
              </a:rPr>
              <a:t>Senato  Accademico</a:t>
            </a:r>
          </a:p>
          <a:p>
            <a:pPr lvl="0" indent="540000">
              <a:spcBef>
                <a:spcPts val="600"/>
              </a:spcBef>
              <a:buFont typeface="Arial" pitchFamily="34" charset="0"/>
              <a:buChar char="•"/>
            </a:pPr>
            <a:r>
              <a:rPr lang="it-IT" dirty="0">
                <a:solidFill>
                  <a:srgbClr val="17375E"/>
                </a:solidFill>
              </a:rPr>
              <a:t>Nucleo di Valutazione </a:t>
            </a:r>
          </a:p>
          <a:p>
            <a:pPr lvl="0" indent="540000">
              <a:spcBef>
                <a:spcPts val="600"/>
              </a:spcBef>
              <a:buFont typeface="Arial" pitchFamily="34" charset="0"/>
              <a:buChar char="•"/>
            </a:pPr>
            <a:r>
              <a:rPr lang="it-IT" dirty="0">
                <a:solidFill>
                  <a:srgbClr val="17375E"/>
                </a:solidFill>
              </a:rPr>
              <a:t>Presidio Qualità</a:t>
            </a:r>
          </a:p>
          <a:p>
            <a:pPr lvl="0" indent="540000">
              <a:spcBef>
                <a:spcPts val="600"/>
              </a:spcBef>
              <a:buFont typeface="Arial" pitchFamily="34" charset="0"/>
              <a:buChar char="•"/>
            </a:pPr>
            <a:r>
              <a:rPr lang="it-IT" dirty="0">
                <a:solidFill>
                  <a:srgbClr val="17375E"/>
                </a:solidFill>
              </a:rPr>
              <a:t>Commissioni Paritetiche Docenti – Studenti…………………….</a:t>
            </a:r>
          </a:p>
          <a:p>
            <a:pPr lvl="0" indent="540000">
              <a:spcBef>
                <a:spcPts val="600"/>
              </a:spcBef>
              <a:buFont typeface="Arial" pitchFamily="34" charset="0"/>
              <a:buChar char="•"/>
            </a:pPr>
            <a:r>
              <a:rPr lang="it-IT" dirty="0">
                <a:solidFill>
                  <a:srgbClr val="17375E"/>
                </a:solidFill>
              </a:rPr>
              <a:t>Coordinatore di corso di studio (</a:t>
            </a:r>
            <a:r>
              <a:rPr lang="it-IT" dirty="0" err="1">
                <a:solidFill>
                  <a:srgbClr val="17375E"/>
                </a:solidFill>
              </a:rPr>
              <a:t>CdS</a:t>
            </a:r>
            <a:r>
              <a:rPr lang="it-IT" dirty="0">
                <a:solidFill>
                  <a:srgbClr val="17375E"/>
                </a:solidFill>
              </a:rPr>
              <a:t>)</a:t>
            </a:r>
          </a:p>
          <a:p>
            <a:pPr lvl="0" indent="540000">
              <a:spcBef>
                <a:spcPts val="600"/>
              </a:spcBef>
              <a:buFont typeface="Arial" pitchFamily="34" charset="0"/>
              <a:buChar char="•"/>
            </a:pPr>
            <a:r>
              <a:rPr lang="it-IT" dirty="0">
                <a:solidFill>
                  <a:srgbClr val="17375E"/>
                </a:solidFill>
              </a:rPr>
              <a:t>Consigli di </a:t>
            </a:r>
            <a:r>
              <a:rPr lang="it-IT" dirty="0" err="1">
                <a:solidFill>
                  <a:srgbClr val="17375E"/>
                </a:solidFill>
              </a:rPr>
              <a:t>CdS</a:t>
            </a:r>
            <a:endParaRPr lang="it-IT" dirty="0">
              <a:solidFill>
                <a:srgbClr val="17375E"/>
              </a:solidFill>
            </a:endParaRPr>
          </a:p>
          <a:p>
            <a:pPr lvl="0" indent="540000">
              <a:spcBef>
                <a:spcPts val="600"/>
              </a:spcBef>
              <a:buFont typeface="Arial" pitchFamily="34" charset="0"/>
              <a:buChar char="•"/>
            </a:pPr>
            <a:r>
              <a:rPr lang="it-IT" dirty="0">
                <a:solidFill>
                  <a:srgbClr val="17375E"/>
                </a:solidFill>
              </a:rPr>
              <a:t>Gruppi di Riesame</a:t>
            </a:r>
          </a:p>
          <a:p>
            <a:pPr lvl="0" indent="540000">
              <a:spcBef>
                <a:spcPts val="600"/>
              </a:spcBef>
              <a:buFont typeface="Arial" pitchFamily="34" charset="0"/>
              <a:buChar char="•"/>
            </a:pPr>
            <a:r>
              <a:rPr lang="it-IT" dirty="0">
                <a:solidFill>
                  <a:srgbClr val="17375E"/>
                </a:solidFill>
              </a:rPr>
              <a:t>Consigli di Dipartimento</a:t>
            </a:r>
          </a:p>
          <a:p>
            <a:pPr indent="540000">
              <a:spcBef>
                <a:spcPts val="600"/>
              </a:spcBef>
              <a:buFont typeface="Arial" pitchFamily="34" charset="0"/>
              <a:buChar char="•"/>
            </a:pPr>
            <a:r>
              <a:rPr lang="it-IT" dirty="0" smtClean="0">
                <a:solidFill>
                  <a:srgbClr val="17375E"/>
                </a:solidFill>
              </a:rPr>
              <a:t>Comitato </a:t>
            </a:r>
            <a:r>
              <a:rPr lang="it-IT" dirty="0">
                <a:solidFill>
                  <a:srgbClr val="17375E"/>
                </a:solidFill>
              </a:rPr>
              <a:t>di indirizzo, le Rappresentanti e i Rappresentanti del mondo del lavoro</a:t>
            </a:r>
          </a:p>
          <a:p>
            <a:pPr indent="540000">
              <a:spcBef>
                <a:spcPts val="600"/>
              </a:spcBef>
              <a:buFont typeface="Arial" pitchFamily="34" charset="0"/>
              <a:buChar char="•"/>
            </a:pPr>
            <a:r>
              <a:rPr lang="en-US" dirty="0" err="1" smtClean="0">
                <a:solidFill>
                  <a:srgbClr val="17375E"/>
                </a:solidFill>
              </a:rPr>
              <a:t>Rappresentanti</a:t>
            </a:r>
            <a:r>
              <a:rPr lang="en-US" dirty="0" smtClean="0">
                <a:solidFill>
                  <a:srgbClr val="17375E"/>
                </a:solidFill>
              </a:rPr>
              <a:t> </a:t>
            </a:r>
            <a:r>
              <a:rPr lang="en-US" dirty="0" err="1">
                <a:solidFill>
                  <a:srgbClr val="17375E"/>
                </a:solidFill>
              </a:rPr>
              <a:t>delle</a:t>
            </a:r>
            <a:r>
              <a:rPr lang="en-US" dirty="0">
                <a:solidFill>
                  <a:srgbClr val="17375E"/>
                </a:solidFill>
              </a:rPr>
              <a:t> </a:t>
            </a:r>
            <a:r>
              <a:rPr lang="en-US" dirty="0" err="1">
                <a:solidFill>
                  <a:srgbClr val="17375E"/>
                </a:solidFill>
              </a:rPr>
              <a:t>studentesse</a:t>
            </a:r>
            <a:r>
              <a:rPr lang="en-US" dirty="0">
                <a:solidFill>
                  <a:srgbClr val="17375E"/>
                </a:solidFill>
              </a:rPr>
              <a:t> e </a:t>
            </a:r>
            <a:r>
              <a:rPr lang="en-US" dirty="0" err="1">
                <a:solidFill>
                  <a:srgbClr val="17375E"/>
                </a:solidFill>
              </a:rPr>
              <a:t>degli</a:t>
            </a:r>
            <a:r>
              <a:rPr lang="en-US" dirty="0">
                <a:solidFill>
                  <a:srgbClr val="17375E"/>
                </a:solidFill>
              </a:rPr>
              <a:t> </a:t>
            </a:r>
            <a:r>
              <a:rPr lang="en-US" dirty="0" err="1">
                <a:solidFill>
                  <a:srgbClr val="17375E"/>
                </a:solidFill>
              </a:rPr>
              <a:t>studenti</a:t>
            </a:r>
            <a:r>
              <a:rPr lang="en-US" dirty="0">
                <a:solidFill>
                  <a:srgbClr val="17375E"/>
                </a:solidFill>
              </a:rPr>
              <a:t>……………………</a:t>
            </a:r>
            <a:endParaRPr lang="it-IT" dirty="0">
              <a:solidFill>
                <a:srgbClr val="17375E"/>
              </a:solidFill>
            </a:endParaRPr>
          </a:p>
          <a:p>
            <a:pPr lvl="0" indent="540000">
              <a:spcBef>
                <a:spcPts val="600"/>
              </a:spcBef>
              <a:buFont typeface="Arial" pitchFamily="34" charset="0"/>
              <a:buChar char="•"/>
            </a:pPr>
            <a:r>
              <a:rPr lang="it-IT" dirty="0">
                <a:solidFill>
                  <a:srgbClr val="17375E"/>
                </a:solidFill>
              </a:rPr>
              <a:t>Manager Didattici</a:t>
            </a:r>
          </a:p>
          <a:p>
            <a:pPr lvl="0" indent="540000">
              <a:spcBef>
                <a:spcPts val="600"/>
              </a:spcBef>
              <a:buFont typeface="Arial" pitchFamily="34" charset="0"/>
              <a:buChar char="•"/>
            </a:pPr>
            <a:r>
              <a:rPr lang="it-IT" dirty="0">
                <a:solidFill>
                  <a:srgbClr val="17375E"/>
                </a:solidFill>
              </a:rPr>
              <a:t>Docenti</a:t>
            </a:r>
          </a:p>
          <a:p>
            <a:pPr lvl="0">
              <a:spcBef>
                <a:spcPts val="600"/>
              </a:spcBef>
            </a:pPr>
            <a:r>
              <a:rPr lang="it-IT" dirty="0">
                <a:solidFill>
                  <a:schemeClr val="accent1">
                    <a:lumMod val="75000"/>
                  </a:schemeClr>
                </a:solidFill>
                <a:hlinkClick r:id="rId4"/>
              </a:rPr>
              <a:t>http://www.unife.it/aq/presidio-della-qualita/attori-aiq/attori-aiq-formazione</a:t>
            </a:r>
            <a:endParaRPr lang="it-IT" dirty="0">
              <a:solidFill>
                <a:schemeClr val="accent1">
                  <a:lumMod val="75000"/>
                </a:schemeClr>
              </a:solidFill>
            </a:endParaRPr>
          </a:p>
        </p:txBody>
      </p:sp>
      <p:sp>
        <p:nvSpPr>
          <p:cNvPr id="12" name="Rettangolo 11"/>
          <p:cNvSpPr/>
          <p:nvPr/>
        </p:nvSpPr>
        <p:spPr>
          <a:xfrm>
            <a:off x="64392" y="652481"/>
            <a:ext cx="5138671" cy="10160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a destra 12"/>
          <p:cNvSpPr/>
          <p:nvPr/>
        </p:nvSpPr>
        <p:spPr>
          <a:xfrm>
            <a:off x="5287714" y="984467"/>
            <a:ext cx="316562" cy="3610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5707901" y="966387"/>
            <a:ext cx="2078711" cy="400110"/>
          </a:xfrm>
          <a:prstGeom prst="rect">
            <a:avLst/>
          </a:prstGeom>
          <a:noFill/>
        </p:spPr>
        <p:txBody>
          <a:bodyPr wrap="none" rtlCol="0">
            <a:spAutoFit/>
          </a:bodyPr>
          <a:lstStyle>
            <a:defPPr>
              <a:defRPr lang="it-IT"/>
            </a:defPPr>
            <a:lvl1pPr>
              <a:defRPr sz="2000">
                <a:solidFill>
                  <a:srgbClr val="17375E"/>
                </a:solidFill>
              </a:defRPr>
            </a:lvl1pPr>
          </a:lstStyle>
          <a:p>
            <a:r>
              <a:rPr lang="it-IT" dirty="0"/>
              <a:t>Organi di Governo</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523" y="981420"/>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254" y="984467"/>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439" y="984466"/>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323" y="984467"/>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060" y="1307411"/>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791" y="1310458"/>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298" y="1693437"/>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839" y="2279092"/>
            <a:ext cx="303735" cy="43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401" y="2279092"/>
            <a:ext cx="303735" cy="43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509" y="2264439"/>
            <a:ext cx="303735" cy="43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462" y="2285793"/>
            <a:ext cx="303735" cy="43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16" y="3325759"/>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570" y="3657228"/>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853" y="4523715"/>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415" y="4523715"/>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523" y="4509062"/>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197" y="4530416"/>
            <a:ext cx="251021" cy="36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56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Presidio Qualità Ateneo</a:t>
            </a:r>
            <a:endParaRPr lang="it-IT"/>
          </a:p>
        </p:txBody>
      </p:sp>
      <p:sp>
        <p:nvSpPr>
          <p:cNvPr id="5" name="Segnaposto numero diapositiva 4"/>
          <p:cNvSpPr>
            <a:spLocks noGrp="1"/>
          </p:cNvSpPr>
          <p:nvPr>
            <p:ph type="sldNum" sz="quarter" idx="12"/>
          </p:nvPr>
        </p:nvSpPr>
        <p:spPr/>
        <p:txBody>
          <a:bodyPr/>
          <a:lstStyle/>
          <a:p>
            <a:fld id="{2F13130D-DB29-A749-BCE3-CF48837B281C}" type="slidenum">
              <a:rPr lang="it-IT" smtClean="0"/>
              <a:pPr/>
              <a:t>6</a:t>
            </a:fld>
            <a:endParaRPr lang="it-IT"/>
          </a:p>
        </p:txBody>
      </p:sp>
      <p:sp>
        <p:nvSpPr>
          <p:cNvPr id="6" name="Rettangolo 5"/>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 name="Picture 4" descr="logo_unife_roto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71"/>
            <a:ext cx="553638" cy="508060"/>
          </a:xfrm>
          <a:prstGeom prst="rect">
            <a:avLst/>
          </a:prstGeom>
          <a:solidFill>
            <a:schemeClr val="bg1">
              <a:lumMod val="95000"/>
            </a:schemeClr>
          </a:solidFill>
          <a:ln>
            <a:noFill/>
          </a:ln>
        </p:spPr>
      </p:pic>
      <p:sp>
        <p:nvSpPr>
          <p:cNvPr id="8" name="CasellaDiTesto 7"/>
          <p:cNvSpPr txBox="1"/>
          <p:nvPr/>
        </p:nvSpPr>
        <p:spPr>
          <a:xfrm>
            <a:off x="611560" y="15617"/>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AQ a UNIFE: Cosa fanno gli attori?</a:t>
            </a:r>
            <a:endParaRPr lang="it-IT" sz="1400" dirty="0">
              <a:solidFill>
                <a:schemeClr val="bg1">
                  <a:lumMod val="85000"/>
                </a:schemeClr>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1390372848"/>
              </p:ext>
            </p:extLst>
          </p:nvPr>
        </p:nvGraphicFramePr>
        <p:xfrm>
          <a:off x="230588" y="963510"/>
          <a:ext cx="8682824" cy="4297680"/>
        </p:xfrm>
        <a:graphic>
          <a:graphicData uri="http://schemas.openxmlformats.org/drawingml/2006/table">
            <a:tbl>
              <a:tblPr firstRow="1" bandRow="1">
                <a:tableStyleId>{5C22544A-7EE6-4342-B048-85BDC9FD1C3A}</a:tableStyleId>
              </a:tblPr>
              <a:tblGrid>
                <a:gridCol w="2735249"/>
                <a:gridCol w="5947575"/>
              </a:tblGrid>
              <a:tr h="342533">
                <a:tc>
                  <a:txBody>
                    <a:bodyPr/>
                    <a:lstStyle/>
                    <a:p>
                      <a:r>
                        <a:rPr lang="it-IT" dirty="0" smtClean="0"/>
                        <a:t>Attività</a:t>
                      </a:r>
                      <a:endParaRPr lang="it-IT" dirty="0"/>
                    </a:p>
                  </a:txBody>
                  <a:tcPr/>
                </a:tc>
                <a:tc>
                  <a:txBody>
                    <a:bodyPr/>
                    <a:lstStyle/>
                    <a:p>
                      <a:r>
                        <a:rPr lang="it-IT" dirty="0" smtClean="0"/>
                        <a:t>Attore</a:t>
                      </a:r>
                      <a:endParaRPr lang="it-IT" dirty="0"/>
                    </a:p>
                  </a:txBody>
                  <a:tcPr/>
                </a:tc>
              </a:tr>
              <a:tr h="844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kern="1200" dirty="0" smtClean="0">
                          <a:solidFill>
                            <a:srgbClr val="17375E"/>
                          </a:solidFill>
                          <a:latin typeface="+mn-lt"/>
                          <a:ea typeface="+mn-ea"/>
                          <a:cs typeface="+mn-cs"/>
                        </a:rPr>
                        <a:t>Rilevazione domanda di formazione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smtClean="0">
                          <a:solidFill>
                            <a:srgbClr val="17375E"/>
                          </a:solidFill>
                        </a:rPr>
                        <a:t>Coordinatore di corso di studio</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smtClean="0">
                          <a:solidFill>
                            <a:srgbClr val="17375E"/>
                          </a:solidFill>
                        </a:rPr>
                        <a:t>Consigli di corso di studio</a:t>
                      </a:r>
                    </a:p>
                    <a:p>
                      <a:r>
                        <a:rPr lang="it-IT" sz="1800" dirty="0" smtClean="0">
                          <a:solidFill>
                            <a:srgbClr val="17375E"/>
                          </a:solidFill>
                        </a:rPr>
                        <a:t>Comitato di indirizzo e Rappresentanti del mondo del lavoro</a:t>
                      </a:r>
                      <a:endParaRPr lang="it-IT" dirty="0"/>
                    </a:p>
                  </a:txBody>
                  <a:tcPr/>
                </a:tc>
              </a:tr>
              <a:tr h="10979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kern="1200" dirty="0" smtClean="0">
                          <a:solidFill>
                            <a:srgbClr val="17375E"/>
                          </a:solidFill>
                          <a:latin typeface="+mn-lt"/>
                          <a:ea typeface="+mn-ea"/>
                          <a:cs typeface="+mn-cs"/>
                        </a:rPr>
                        <a:t>Progettazione del </a:t>
                      </a:r>
                      <a:r>
                        <a:rPr lang="it-IT" sz="1800" kern="1200" dirty="0" err="1" smtClean="0">
                          <a:solidFill>
                            <a:srgbClr val="17375E"/>
                          </a:solidFill>
                          <a:latin typeface="+mn-lt"/>
                          <a:ea typeface="+mn-ea"/>
                          <a:cs typeface="+mn-cs"/>
                        </a:rPr>
                        <a:t>CdS</a:t>
                      </a:r>
                      <a:endParaRPr lang="it-IT" sz="1800" kern="1200" dirty="0" smtClean="0">
                        <a:solidFill>
                          <a:srgbClr val="17375E"/>
                        </a:solidFill>
                        <a:latin typeface="+mn-lt"/>
                        <a:ea typeface="+mn-ea"/>
                        <a:cs typeface="+mn-cs"/>
                      </a:endParaRPr>
                    </a:p>
                    <a:p>
                      <a:endParaRPr lang="it-IT" sz="1800" kern="1200" dirty="0">
                        <a:solidFill>
                          <a:srgbClr val="17375E"/>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smtClean="0">
                          <a:solidFill>
                            <a:srgbClr val="17375E"/>
                          </a:solidFill>
                        </a:rPr>
                        <a:t>Coordinatore di corso di studio</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smtClean="0">
                          <a:solidFill>
                            <a:srgbClr val="17375E"/>
                          </a:solidFill>
                        </a:rPr>
                        <a:t>Consigli di corso di studio</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smtClean="0">
                          <a:solidFill>
                            <a:srgbClr val="17375E"/>
                          </a:solidFill>
                        </a:rPr>
                        <a:t>Consigli di Dipartimento</a:t>
                      </a:r>
                    </a:p>
                    <a:p>
                      <a:endParaRPr lang="it-IT" dirty="0"/>
                    </a:p>
                  </a:txBody>
                  <a:tcPr/>
                </a:tc>
              </a:tr>
              <a:tr h="844603">
                <a:tc>
                  <a:txBody>
                    <a:bodyPr/>
                    <a:lstStyle/>
                    <a:p>
                      <a:pPr algn="l" defTabSz="914515"/>
                      <a:r>
                        <a:rPr lang="it-IT" sz="1800" kern="1200" dirty="0" smtClean="0">
                          <a:solidFill>
                            <a:srgbClr val="17375E"/>
                          </a:solidFill>
                          <a:latin typeface="+mn-lt"/>
                          <a:ea typeface="+mn-ea"/>
                          <a:cs typeface="+mn-cs"/>
                        </a:rPr>
                        <a:t>Erogazione del </a:t>
                      </a:r>
                      <a:r>
                        <a:rPr lang="it-IT" sz="1800" kern="1200" dirty="0" err="1" smtClean="0">
                          <a:solidFill>
                            <a:srgbClr val="17375E"/>
                          </a:solidFill>
                          <a:latin typeface="+mn-lt"/>
                          <a:ea typeface="+mn-ea"/>
                          <a:cs typeface="+mn-cs"/>
                        </a:rPr>
                        <a:t>CdS</a:t>
                      </a:r>
                      <a:r>
                        <a:rPr lang="it-IT" sz="1800" kern="1200" dirty="0" smtClean="0">
                          <a:solidFill>
                            <a:srgbClr val="17375E"/>
                          </a:solidFill>
                          <a:latin typeface="+mn-lt"/>
                          <a:ea typeface="+mn-ea"/>
                          <a:cs typeface="+mn-cs"/>
                        </a:rPr>
                        <a:t>  e servizi di contesto</a:t>
                      </a:r>
                    </a:p>
                    <a:p>
                      <a:endParaRPr lang="it-IT" sz="1800" kern="1200" dirty="0">
                        <a:solidFill>
                          <a:srgbClr val="17375E"/>
                        </a:solidFill>
                        <a:latin typeface="+mn-lt"/>
                        <a:ea typeface="+mn-ea"/>
                        <a:cs typeface="+mn-cs"/>
                      </a:endParaRPr>
                    </a:p>
                  </a:txBody>
                  <a:tcPr/>
                </a:tc>
                <a:tc>
                  <a:txBody>
                    <a:bodyPr/>
                    <a:lstStyle/>
                    <a:p>
                      <a:r>
                        <a:rPr lang="it-IT" sz="1800" dirty="0" smtClean="0">
                          <a:solidFill>
                            <a:srgbClr val="17375E"/>
                          </a:solidFill>
                        </a:rPr>
                        <a:t>Coordinatore di corso di studio</a:t>
                      </a:r>
                    </a:p>
                    <a:p>
                      <a:r>
                        <a:rPr lang="it-IT" sz="1800" dirty="0" smtClean="0">
                          <a:solidFill>
                            <a:srgbClr val="17375E"/>
                          </a:solidFill>
                        </a:rPr>
                        <a:t>Docenti</a:t>
                      </a:r>
                    </a:p>
                    <a:p>
                      <a:r>
                        <a:rPr lang="it-IT" sz="1800" dirty="0" smtClean="0">
                          <a:solidFill>
                            <a:srgbClr val="17375E"/>
                          </a:solidFill>
                        </a:rPr>
                        <a:t>Manager</a:t>
                      </a:r>
                      <a:r>
                        <a:rPr lang="it-IT" sz="1800" baseline="0" dirty="0" smtClean="0">
                          <a:solidFill>
                            <a:srgbClr val="17375E"/>
                          </a:solidFill>
                        </a:rPr>
                        <a:t> Didattici</a:t>
                      </a:r>
                      <a:endParaRPr lang="it-IT" sz="1800" dirty="0" smtClean="0">
                        <a:solidFill>
                          <a:srgbClr val="17375E"/>
                        </a:solidFill>
                      </a:endParaRPr>
                    </a:p>
                  </a:txBody>
                  <a:tcPr/>
                </a:tc>
              </a:tr>
              <a:tr h="844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kern="1200" dirty="0" smtClean="0">
                          <a:solidFill>
                            <a:srgbClr val="17375E"/>
                          </a:solidFill>
                          <a:latin typeface="+mn-lt"/>
                          <a:ea typeface="+mn-ea"/>
                          <a:cs typeface="+mn-cs"/>
                        </a:rPr>
                        <a:t>Monitoraggio e Riesame</a:t>
                      </a:r>
                    </a:p>
                    <a:p>
                      <a:endParaRPr lang="it-IT" sz="1800" kern="1200" dirty="0">
                        <a:solidFill>
                          <a:srgbClr val="17375E"/>
                        </a:solidFill>
                        <a:latin typeface="+mn-lt"/>
                        <a:ea typeface="+mn-ea"/>
                        <a:cs typeface="+mn-cs"/>
                      </a:endParaRPr>
                    </a:p>
                  </a:txBody>
                  <a:tcPr/>
                </a:tc>
                <a:tc>
                  <a:txBody>
                    <a:bodyPr/>
                    <a:lstStyle/>
                    <a:p>
                      <a:r>
                        <a:rPr lang="it-IT" sz="1800" dirty="0" smtClean="0">
                          <a:solidFill>
                            <a:srgbClr val="17375E"/>
                          </a:solidFill>
                        </a:rPr>
                        <a:t>Commissioni Paritetiche Docenti – Studenti</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smtClean="0">
                          <a:solidFill>
                            <a:srgbClr val="17375E"/>
                          </a:solidFill>
                        </a:rPr>
                        <a:t>Gruppi di Riesame (Coordinatore, Docenti, Manager</a:t>
                      </a:r>
                      <a:r>
                        <a:rPr lang="it-IT" sz="1800" baseline="0" dirty="0" smtClean="0">
                          <a:solidFill>
                            <a:srgbClr val="17375E"/>
                          </a:solidFill>
                        </a:rPr>
                        <a:t> Didattico, Rappresentante del mondo del lavoro)</a:t>
                      </a:r>
                      <a:endParaRPr lang="it-IT" sz="1800" dirty="0" smtClean="0">
                        <a:solidFill>
                          <a:srgbClr val="17375E"/>
                        </a:solidFill>
                      </a:endParaRPr>
                    </a:p>
                  </a:txBody>
                  <a:tcPr/>
                </a:tc>
              </a:tr>
            </a:tbl>
          </a:graphicData>
        </a:graphic>
      </p:graphicFrame>
      <p:sp>
        <p:nvSpPr>
          <p:cNvPr id="10" name="Rettangolo 9"/>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1046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tangolo 47"/>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Segnaposto numero diapositiva 3"/>
          <p:cNvSpPr>
            <a:spLocks noGrp="1"/>
          </p:cNvSpPr>
          <p:nvPr>
            <p:ph type="sldNum" sz="quarter" idx="12"/>
          </p:nvPr>
        </p:nvSpPr>
        <p:spPr/>
        <p:txBody>
          <a:bodyPr/>
          <a:lstStyle/>
          <a:p>
            <a:fld id="{EC07CB08-6608-4D86-B6BE-00AD2809B81A}" type="slidenum">
              <a:rPr lang="it-IT"/>
              <a:pPr/>
              <a:t>7</a:t>
            </a:fld>
            <a:endParaRPr lang="it-IT"/>
          </a:p>
        </p:txBody>
      </p:sp>
      <p:sp>
        <p:nvSpPr>
          <p:cNvPr id="42" name="AutoShape 16"/>
          <p:cNvSpPr>
            <a:spLocks noChangeArrowheads="1"/>
          </p:cNvSpPr>
          <p:nvPr/>
        </p:nvSpPr>
        <p:spPr bwMode="auto">
          <a:xfrm rot="16200000">
            <a:off x="7120617" y="56555"/>
            <a:ext cx="998770" cy="2133601"/>
          </a:xfrm>
          <a:prstGeom prst="flowChartProcess">
            <a:avLst/>
          </a:prstGeom>
          <a:noFill/>
          <a:ln w="9525">
            <a:solidFill>
              <a:srgbClr val="000000"/>
            </a:solidFill>
            <a:miter lim="800000"/>
            <a:headEnd/>
            <a:tailEnd/>
          </a:ln>
        </p:spPr>
        <p:txBody>
          <a:bodyPr vert="eaVert" lIns="91424" tIns="45712" rIns="91424" bIns="45712" anchor="ctr" anchorCtr="1"/>
          <a:lstStyle/>
          <a:p>
            <a:pPr algn="ctr" defTabSz="914515"/>
            <a:r>
              <a:rPr lang="it-IT" dirty="0" smtClean="0">
                <a:solidFill>
                  <a:srgbClr val="FF0000"/>
                </a:solidFill>
              </a:rPr>
              <a:t>Parti  interessate (mondo del lavoro)</a:t>
            </a:r>
            <a:endParaRPr lang="it-IT" sz="2400" dirty="0">
              <a:solidFill>
                <a:srgbClr val="FF0000"/>
              </a:solidFill>
            </a:endParaRPr>
          </a:p>
        </p:txBody>
      </p:sp>
      <p:sp>
        <p:nvSpPr>
          <p:cNvPr id="45" name="Rettangolo 4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6"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47" name="CasellaDiTesto 46"/>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AQ: come si applica a un Corso di Studio</a:t>
            </a:r>
            <a:endParaRPr lang="it-IT" sz="1400" dirty="0">
              <a:solidFill>
                <a:schemeClr val="bg1">
                  <a:lumMod val="85000"/>
                </a:schemeClr>
              </a:solidFill>
            </a:endParaRPr>
          </a:p>
        </p:txBody>
      </p:sp>
      <p:grpSp>
        <p:nvGrpSpPr>
          <p:cNvPr id="3" name="Gruppo 2"/>
          <p:cNvGrpSpPr/>
          <p:nvPr/>
        </p:nvGrpSpPr>
        <p:grpSpPr>
          <a:xfrm>
            <a:off x="193183" y="1060426"/>
            <a:ext cx="7675809" cy="5278727"/>
            <a:chOff x="193183" y="1060426"/>
            <a:chExt cx="7675809" cy="5278727"/>
          </a:xfrm>
        </p:grpSpPr>
        <p:sp>
          <p:nvSpPr>
            <p:cNvPr id="31751" name="Line 7"/>
            <p:cNvSpPr>
              <a:spLocks noChangeShapeType="1"/>
            </p:cNvSpPr>
            <p:nvPr/>
          </p:nvSpPr>
          <p:spPr bwMode="auto">
            <a:xfrm>
              <a:off x="3734500" y="1980867"/>
              <a:ext cx="1827401" cy="0"/>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2" name="Line 8"/>
            <p:cNvSpPr>
              <a:spLocks noChangeShapeType="1"/>
            </p:cNvSpPr>
            <p:nvPr/>
          </p:nvSpPr>
          <p:spPr bwMode="auto">
            <a:xfrm>
              <a:off x="3657600" y="2438567"/>
              <a:ext cx="1981200" cy="0"/>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3" name="Line 9"/>
            <p:cNvSpPr>
              <a:spLocks noChangeShapeType="1"/>
            </p:cNvSpPr>
            <p:nvPr/>
          </p:nvSpPr>
          <p:spPr bwMode="auto">
            <a:xfrm>
              <a:off x="4648899" y="2896267"/>
              <a:ext cx="989901" cy="0"/>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4" name="Line 10"/>
            <p:cNvSpPr>
              <a:spLocks noChangeShapeType="1"/>
            </p:cNvSpPr>
            <p:nvPr/>
          </p:nvSpPr>
          <p:spPr bwMode="auto">
            <a:xfrm>
              <a:off x="3734500" y="3582067"/>
              <a:ext cx="2056700" cy="0"/>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5" name="Line 11"/>
            <p:cNvSpPr>
              <a:spLocks noChangeShapeType="1"/>
            </p:cNvSpPr>
            <p:nvPr/>
          </p:nvSpPr>
          <p:spPr bwMode="auto">
            <a:xfrm>
              <a:off x="3734499" y="4267867"/>
              <a:ext cx="1979802" cy="0"/>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6" name="Line 12"/>
            <p:cNvSpPr>
              <a:spLocks noChangeShapeType="1"/>
            </p:cNvSpPr>
            <p:nvPr/>
          </p:nvSpPr>
          <p:spPr bwMode="auto">
            <a:xfrm>
              <a:off x="6858000" y="2210468"/>
              <a:ext cx="76899" cy="75033"/>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7" name="Line 13"/>
            <p:cNvSpPr>
              <a:spLocks noChangeShapeType="1"/>
            </p:cNvSpPr>
            <p:nvPr/>
          </p:nvSpPr>
          <p:spPr bwMode="auto">
            <a:xfrm>
              <a:off x="6782500" y="2666667"/>
              <a:ext cx="0" cy="76533"/>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8" name="Line 14"/>
            <p:cNvSpPr>
              <a:spLocks noChangeShapeType="1"/>
            </p:cNvSpPr>
            <p:nvPr/>
          </p:nvSpPr>
          <p:spPr bwMode="auto">
            <a:xfrm>
              <a:off x="7010400" y="3200901"/>
              <a:ext cx="76900" cy="151566"/>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59" name="Line 15"/>
            <p:cNvSpPr>
              <a:spLocks noChangeShapeType="1"/>
            </p:cNvSpPr>
            <p:nvPr/>
          </p:nvSpPr>
          <p:spPr bwMode="auto">
            <a:xfrm>
              <a:off x="6934900" y="3810167"/>
              <a:ext cx="227901" cy="228100"/>
            </a:xfrm>
            <a:prstGeom prst="line">
              <a:avLst/>
            </a:prstGeom>
            <a:noFill/>
            <a:ln w="9525">
              <a:noFill/>
              <a:round/>
              <a:headEnd/>
              <a:tailEnd type="triangle" w="med" len="med"/>
            </a:ln>
            <a:effectLst/>
          </p:spPr>
          <p:txBody>
            <a:bodyPr wrap="none" lIns="82954" tIns="41477" rIns="82954" bIns="41477" anchor="ctr"/>
            <a:lstStyle/>
            <a:p>
              <a:endParaRPr lang="it-IT"/>
            </a:p>
          </p:txBody>
        </p:sp>
        <p:sp>
          <p:nvSpPr>
            <p:cNvPr id="31762" name="AutoShape 18"/>
            <p:cNvSpPr>
              <a:spLocks noChangeArrowheads="1"/>
            </p:cNvSpPr>
            <p:nvPr/>
          </p:nvSpPr>
          <p:spPr bwMode="auto">
            <a:xfrm>
              <a:off x="3644051" y="1506829"/>
              <a:ext cx="1279322" cy="1157218"/>
            </a:xfrm>
            <a:prstGeom prst="flowChartProcess">
              <a:avLst/>
            </a:prstGeom>
            <a:solidFill>
              <a:srgbClr val="CCFFFF"/>
            </a:solidFill>
            <a:ln w="9525">
              <a:solidFill>
                <a:srgbClr val="000000"/>
              </a:solidFill>
              <a:miter lim="800000"/>
              <a:headEnd/>
              <a:tailEnd/>
            </a:ln>
          </p:spPr>
          <p:txBody>
            <a:bodyPr lIns="91424" tIns="45712" rIns="91424" bIns="45712"/>
            <a:lstStyle/>
            <a:p>
              <a:pPr algn="ctr" defTabSz="914515">
                <a:lnSpc>
                  <a:spcPct val="90000"/>
                </a:lnSpc>
              </a:pPr>
              <a:r>
                <a:rPr lang="it-IT" dirty="0" smtClean="0"/>
                <a:t>Rilevazione domanda di formazione</a:t>
              </a:r>
              <a:endParaRPr lang="it-IT" sz="1200" i="1" dirty="0"/>
            </a:p>
          </p:txBody>
        </p:sp>
        <p:sp>
          <p:nvSpPr>
            <p:cNvPr id="31764" name="AutoShape 20"/>
            <p:cNvSpPr>
              <a:spLocks noChangeArrowheads="1"/>
            </p:cNvSpPr>
            <p:nvPr/>
          </p:nvSpPr>
          <p:spPr bwMode="auto">
            <a:xfrm>
              <a:off x="3657600" y="4267867"/>
              <a:ext cx="1279322" cy="1754310"/>
            </a:xfrm>
            <a:prstGeom prst="flowChartProcess">
              <a:avLst/>
            </a:prstGeom>
            <a:solidFill>
              <a:srgbClr val="CCFFFF"/>
            </a:solidFill>
            <a:ln w="9525">
              <a:solidFill>
                <a:srgbClr val="000000"/>
              </a:solidFill>
              <a:miter lim="800000"/>
              <a:headEnd/>
              <a:tailEnd/>
            </a:ln>
          </p:spPr>
          <p:txBody>
            <a:bodyPr wrap="square" lIns="91424" tIns="45712" rIns="91424" bIns="45712">
              <a:spAutoFit/>
            </a:bodyPr>
            <a:lstStyle/>
            <a:p>
              <a:pPr algn="ctr" defTabSz="914515"/>
              <a:endParaRPr lang="it-IT" dirty="0" smtClean="0"/>
            </a:p>
            <a:p>
              <a:pPr algn="ctr" defTabSz="914515"/>
              <a:r>
                <a:rPr lang="it-IT" dirty="0" smtClean="0"/>
                <a:t>Erogazione</a:t>
              </a:r>
            </a:p>
            <a:p>
              <a:pPr algn="ctr" defTabSz="914515"/>
              <a:r>
                <a:rPr lang="it-IT" dirty="0" smtClean="0"/>
                <a:t>del </a:t>
              </a:r>
              <a:r>
                <a:rPr lang="it-IT" dirty="0" err="1" smtClean="0"/>
                <a:t>CdS</a:t>
              </a:r>
              <a:r>
                <a:rPr lang="it-IT" dirty="0" smtClean="0"/>
                <a:t> </a:t>
              </a:r>
            </a:p>
            <a:p>
              <a:pPr algn="ctr" defTabSz="914515"/>
              <a:r>
                <a:rPr lang="it-IT" dirty="0" smtClean="0"/>
                <a:t> e servizi di contesto</a:t>
              </a:r>
            </a:p>
            <a:p>
              <a:pPr algn="ctr" defTabSz="914515"/>
              <a:endParaRPr lang="it-IT" dirty="0"/>
            </a:p>
          </p:txBody>
        </p:sp>
        <p:sp>
          <p:nvSpPr>
            <p:cNvPr id="31765" name="AutoShape 21"/>
            <p:cNvSpPr>
              <a:spLocks noChangeArrowheads="1"/>
            </p:cNvSpPr>
            <p:nvPr/>
          </p:nvSpPr>
          <p:spPr bwMode="auto">
            <a:xfrm>
              <a:off x="4997000" y="3124367"/>
              <a:ext cx="1785500" cy="639280"/>
            </a:xfrm>
            <a:prstGeom prst="flowChartProcess">
              <a:avLst/>
            </a:prstGeom>
            <a:solidFill>
              <a:srgbClr val="CCFFFF"/>
            </a:solidFill>
            <a:ln w="9525">
              <a:solidFill>
                <a:srgbClr val="000000"/>
              </a:solidFill>
              <a:miter lim="800000"/>
              <a:headEnd/>
              <a:tailEnd/>
            </a:ln>
          </p:spPr>
          <p:txBody>
            <a:bodyPr lIns="91424" tIns="45712" rIns="91424" bIns="45712"/>
            <a:lstStyle/>
            <a:p>
              <a:pPr algn="ctr" defTabSz="914515"/>
              <a:r>
                <a:rPr lang="it-IT" sz="1600" dirty="0" smtClean="0"/>
                <a:t>Monitoraggio e Riesame</a:t>
              </a:r>
              <a:endParaRPr lang="it-IT" sz="1600" i="1" dirty="0"/>
            </a:p>
          </p:txBody>
        </p:sp>
        <p:sp>
          <p:nvSpPr>
            <p:cNvPr id="31766" name="AutoShape 22"/>
            <p:cNvSpPr>
              <a:spLocks noChangeArrowheads="1"/>
            </p:cNvSpPr>
            <p:nvPr/>
          </p:nvSpPr>
          <p:spPr bwMode="auto">
            <a:xfrm>
              <a:off x="1764406" y="3047834"/>
              <a:ext cx="1666736" cy="639280"/>
            </a:xfrm>
            <a:prstGeom prst="flowChartProcess">
              <a:avLst/>
            </a:prstGeom>
            <a:solidFill>
              <a:srgbClr val="CCFFFF"/>
            </a:solidFill>
            <a:ln w="9525">
              <a:solidFill>
                <a:srgbClr val="000000"/>
              </a:solidFill>
              <a:miter lim="800000"/>
              <a:headEnd/>
              <a:tailEnd/>
            </a:ln>
          </p:spPr>
          <p:txBody>
            <a:bodyPr lIns="91424" tIns="45712" rIns="91424" bIns="45712"/>
            <a:lstStyle/>
            <a:p>
              <a:pPr algn="ctr" defTabSz="914515"/>
              <a:r>
                <a:rPr lang="it-IT" dirty="0" smtClean="0"/>
                <a:t>Progettazione del </a:t>
              </a:r>
              <a:r>
                <a:rPr lang="it-IT" dirty="0" err="1" smtClean="0"/>
                <a:t>CdS</a:t>
              </a:r>
              <a:endParaRPr lang="it-IT" dirty="0"/>
            </a:p>
          </p:txBody>
        </p:sp>
        <p:sp>
          <p:nvSpPr>
            <p:cNvPr id="31769" name="Line 25"/>
            <p:cNvSpPr>
              <a:spLocks noChangeShapeType="1"/>
            </p:cNvSpPr>
            <p:nvPr/>
          </p:nvSpPr>
          <p:spPr bwMode="auto">
            <a:xfrm flipH="1">
              <a:off x="5104698" y="1197736"/>
              <a:ext cx="1280564" cy="515154"/>
            </a:xfrm>
            <a:prstGeom prst="line">
              <a:avLst/>
            </a:prstGeom>
            <a:noFill/>
            <a:ln w="19050">
              <a:solidFill>
                <a:srgbClr val="FF0000"/>
              </a:solidFill>
              <a:prstDash val="dash"/>
              <a:round/>
              <a:headEnd type="arrow" w="med" len="med"/>
              <a:tailEnd type="arrow" w="med" len="med"/>
            </a:ln>
          </p:spPr>
          <p:txBody>
            <a:bodyPr lIns="82954" tIns="41477" rIns="82954" bIns="41477"/>
            <a:lstStyle/>
            <a:p>
              <a:endParaRPr lang="it-IT"/>
            </a:p>
          </p:txBody>
        </p:sp>
        <p:sp>
          <p:nvSpPr>
            <p:cNvPr id="31771" name="Line 27"/>
            <p:cNvSpPr>
              <a:spLocks noChangeShapeType="1"/>
            </p:cNvSpPr>
            <p:nvPr/>
          </p:nvSpPr>
          <p:spPr bwMode="auto">
            <a:xfrm>
              <a:off x="5318975" y="5087661"/>
              <a:ext cx="806387" cy="0"/>
            </a:xfrm>
            <a:prstGeom prst="line">
              <a:avLst/>
            </a:prstGeom>
            <a:noFill/>
            <a:ln w="38100">
              <a:solidFill>
                <a:schemeClr val="tx2"/>
              </a:solidFill>
              <a:round/>
              <a:headEnd/>
              <a:tailEnd type="triangle" w="med" len="med"/>
            </a:ln>
          </p:spPr>
          <p:txBody>
            <a:bodyPr lIns="82954" tIns="41477" rIns="82954" bIns="41477"/>
            <a:lstStyle/>
            <a:p>
              <a:endParaRPr lang="it-IT"/>
            </a:p>
          </p:txBody>
        </p:sp>
        <p:sp>
          <p:nvSpPr>
            <p:cNvPr id="31772" name="Line 28"/>
            <p:cNvSpPr>
              <a:spLocks noChangeShapeType="1"/>
            </p:cNvSpPr>
            <p:nvPr/>
          </p:nvSpPr>
          <p:spPr bwMode="auto">
            <a:xfrm flipH="1">
              <a:off x="2818701" y="2285500"/>
              <a:ext cx="732639" cy="640780"/>
            </a:xfrm>
            <a:prstGeom prst="line">
              <a:avLst/>
            </a:prstGeom>
            <a:noFill/>
            <a:ln w="9525">
              <a:solidFill>
                <a:srgbClr val="000000"/>
              </a:solidFill>
              <a:round/>
              <a:headEnd/>
              <a:tailEnd type="triangle" w="med" len="med"/>
            </a:ln>
          </p:spPr>
          <p:txBody>
            <a:bodyPr lIns="82954" tIns="41477" rIns="82954" bIns="41477"/>
            <a:lstStyle/>
            <a:p>
              <a:endParaRPr lang="it-IT"/>
            </a:p>
          </p:txBody>
        </p:sp>
        <p:sp>
          <p:nvSpPr>
            <p:cNvPr id="31773" name="Line 29"/>
            <p:cNvSpPr>
              <a:spLocks noChangeShapeType="1"/>
            </p:cNvSpPr>
            <p:nvPr/>
          </p:nvSpPr>
          <p:spPr bwMode="auto">
            <a:xfrm>
              <a:off x="2831205" y="3848064"/>
              <a:ext cx="731240" cy="640781"/>
            </a:xfrm>
            <a:prstGeom prst="line">
              <a:avLst/>
            </a:prstGeom>
            <a:noFill/>
            <a:ln w="9525">
              <a:solidFill>
                <a:srgbClr val="000000"/>
              </a:solidFill>
              <a:round/>
              <a:headEnd/>
              <a:tailEnd type="triangle" w="med" len="med"/>
            </a:ln>
          </p:spPr>
          <p:txBody>
            <a:bodyPr lIns="82954" tIns="41477" rIns="82954" bIns="41477"/>
            <a:lstStyle/>
            <a:p>
              <a:endParaRPr lang="it-IT"/>
            </a:p>
          </p:txBody>
        </p:sp>
        <p:sp>
          <p:nvSpPr>
            <p:cNvPr id="31774" name="Line 30"/>
            <p:cNvSpPr>
              <a:spLocks noChangeShapeType="1"/>
            </p:cNvSpPr>
            <p:nvPr/>
          </p:nvSpPr>
          <p:spPr bwMode="auto">
            <a:xfrm flipH="1" flipV="1">
              <a:off x="4988790" y="2219623"/>
              <a:ext cx="802409" cy="676643"/>
            </a:xfrm>
            <a:prstGeom prst="line">
              <a:avLst/>
            </a:prstGeom>
            <a:noFill/>
            <a:ln w="9525">
              <a:solidFill>
                <a:srgbClr val="000000"/>
              </a:solidFill>
              <a:round/>
              <a:headEnd/>
              <a:tailEnd type="triangle" w="med" len="med"/>
            </a:ln>
          </p:spPr>
          <p:txBody>
            <a:bodyPr lIns="82954" tIns="41477" rIns="82954" bIns="41477"/>
            <a:lstStyle/>
            <a:p>
              <a:endParaRPr lang="it-IT"/>
            </a:p>
          </p:txBody>
        </p:sp>
        <p:sp>
          <p:nvSpPr>
            <p:cNvPr id="31775" name="Rectangle 31"/>
            <p:cNvSpPr>
              <a:spLocks noChangeArrowheads="1"/>
            </p:cNvSpPr>
            <p:nvPr/>
          </p:nvSpPr>
          <p:spPr bwMode="auto">
            <a:xfrm>
              <a:off x="193183" y="5830216"/>
              <a:ext cx="3237959" cy="409679"/>
            </a:xfrm>
            <a:prstGeom prst="rect">
              <a:avLst/>
            </a:prstGeom>
            <a:noFill/>
            <a:ln w="9525">
              <a:noFill/>
              <a:miter lim="800000"/>
              <a:headEnd/>
              <a:tailEnd/>
            </a:ln>
          </p:spPr>
          <p:txBody>
            <a:bodyPr lIns="91424" tIns="45712" rIns="91424" bIns="45712"/>
            <a:lstStyle/>
            <a:p>
              <a:pPr algn="ctr" defTabSz="914515"/>
              <a:r>
                <a:rPr lang="it-IT" sz="2400" b="1" dirty="0" smtClean="0">
                  <a:solidFill>
                    <a:srgbClr val="17375E"/>
                  </a:solidFill>
                </a:rPr>
                <a:t>studente in entrata</a:t>
              </a:r>
              <a:endParaRPr lang="it-IT" sz="2400" b="1" dirty="0">
                <a:solidFill>
                  <a:srgbClr val="17375E"/>
                </a:solidFill>
              </a:endParaRPr>
            </a:p>
          </p:txBody>
        </p:sp>
        <p:sp>
          <p:nvSpPr>
            <p:cNvPr id="31776" name="Rectangle 32"/>
            <p:cNvSpPr>
              <a:spLocks noChangeArrowheads="1"/>
            </p:cNvSpPr>
            <p:nvPr/>
          </p:nvSpPr>
          <p:spPr bwMode="auto">
            <a:xfrm>
              <a:off x="6157362" y="5879572"/>
              <a:ext cx="1448495" cy="367660"/>
            </a:xfrm>
            <a:prstGeom prst="rect">
              <a:avLst/>
            </a:prstGeom>
            <a:noFill/>
            <a:ln w="9525">
              <a:noFill/>
              <a:miter lim="800000"/>
              <a:headEnd/>
              <a:tailEnd/>
            </a:ln>
          </p:spPr>
          <p:txBody>
            <a:bodyPr lIns="91424" tIns="45712" rIns="91424" bIns="45712"/>
            <a:lstStyle/>
            <a:p>
              <a:pPr algn="ctr" defTabSz="914515"/>
              <a:r>
                <a:rPr lang="it-IT" sz="2400" b="1" dirty="0">
                  <a:solidFill>
                    <a:srgbClr val="17375E"/>
                  </a:solidFill>
                </a:rPr>
                <a:t>laureato</a:t>
              </a:r>
              <a:endParaRPr lang="it-IT" sz="1400" b="1" dirty="0">
                <a:solidFill>
                  <a:srgbClr val="17375E"/>
                </a:solidFill>
              </a:endParaRPr>
            </a:p>
          </p:txBody>
        </p:sp>
        <p:sp>
          <p:nvSpPr>
            <p:cNvPr id="31777" name="Rectangle 33"/>
            <p:cNvSpPr>
              <a:spLocks noChangeArrowheads="1"/>
            </p:cNvSpPr>
            <p:nvPr/>
          </p:nvSpPr>
          <p:spPr bwMode="auto">
            <a:xfrm rot="20386129">
              <a:off x="5013526" y="1060426"/>
              <a:ext cx="1201989" cy="274620"/>
            </a:xfrm>
            <a:prstGeom prst="rect">
              <a:avLst/>
            </a:prstGeom>
            <a:noFill/>
            <a:ln w="9525">
              <a:noFill/>
              <a:miter lim="800000"/>
              <a:headEnd/>
              <a:tailEnd/>
            </a:ln>
          </p:spPr>
          <p:txBody>
            <a:bodyPr lIns="91424" tIns="45712" rIns="91424" bIns="45712"/>
            <a:lstStyle/>
            <a:p>
              <a:pPr algn="ctr" defTabSz="914515"/>
              <a:r>
                <a:rPr lang="it-IT" i="1" dirty="0">
                  <a:solidFill>
                    <a:srgbClr val="FF0000"/>
                  </a:solidFill>
                </a:rPr>
                <a:t>esigenze</a:t>
              </a:r>
            </a:p>
          </p:txBody>
        </p:sp>
        <p:sp>
          <p:nvSpPr>
            <p:cNvPr id="31779" name="Rectangle 35"/>
            <p:cNvSpPr>
              <a:spLocks noChangeArrowheads="1"/>
            </p:cNvSpPr>
            <p:nvPr/>
          </p:nvSpPr>
          <p:spPr bwMode="auto">
            <a:xfrm rot="19603860">
              <a:off x="6111189" y="1993284"/>
              <a:ext cx="1600200" cy="304634"/>
            </a:xfrm>
            <a:prstGeom prst="rect">
              <a:avLst/>
            </a:prstGeom>
            <a:noFill/>
            <a:ln w="9525">
              <a:noFill/>
              <a:miter lim="800000"/>
              <a:headEnd/>
              <a:tailEnd/>
            </a:ln>
          </p:spPr>
          <p:txBody>
            <a:bodyPr lIns="91424" tIns="45712" rIns="91424" bIns="45712"/>
            <a:lstStyle/>
            <a:p>
              <a:pPr defTabSz="914515"/>
              <a:r>
                <a:rPr lang="it-IT" sz="1600" i="1" dirty="0">
                  <a:solidFill>
                    <a:srgbClr val="FF0000"/>
                  </a:solidFill>
                </a:rPr>
                <a:t>soddisfazione</a:t>
              </a:r>
            </a:p>
          </p:txBody>
        </p:sp>
        <p:sp>
          <p:nvSpPr>
            <p:cNvPr id="31782" name="Line 38"/>
            <p:cNvSpPr>
              <a:spLocks noChangeShapeType="1"/>
            </p:cNvSpPr>
            <p:nvPr/>
          </p:nvSpPr>
          <p:spPr bwMode="auto">
            <a:xfrm flipV="1">
              <a:off x="5001670" y="3886701"/>
              <a:ext cx="712632" cy="635765"/>
            </a:xfrm>
            <a:prstGeom prst="line">
              <a:avLst/>
            </a:prstGeom>
            <a:noFill/>
            <a:ln w="9525">
              <a:solidFill>
                <a:schemeClr val="tx1"/>
              </a:solidFill>
              <a:round/>
              <a:headEnd/>
              <a:tailEnd type="triangle" w="med" len="med"/>
            </a:ln>
            <a:effectLst/>
          </p:spPr>
          <p:txBody>
            <a:bodyPr wrap="none" lIns="82954" tIns="41477" rIns="82954" bIns="41477" anchor="ctr"/>
            <a:lstStyle/>
            <a:p>
              <a:endParaRPr lang="it-IT"/>
            </a:p>
          </p:txBody>
        </p:sp>
        <p:sp>
          <p:nvSpPr>
            <p:cNvPr id="31788" name="Text Box 44"/>
            <p:cNvSpPr txBox="1">
              <a:spLocks noChangeArrowheads="1"/>
            </p:cNvSpPr>
            <p:nvPr/>
          </p:nvSpPr>
          <p:spPr bwMode="auto">
            <a:xfrm>
              <a:off x="503340" y="5879572"/>
              <a:ext cx="162187" cy="459581"/>
            </a:xfrm>
            <a:prstGeom prst="rect">
              <a:avLst/>
            </a:prstGeom>
            <a:noFill/>
            <a:ln w="3175">
              <a:noFill/>
              <a:miter lim="800000"/>
              <a:headEnd/>
              <a:tailEnd/>
            </a:ln>
            <a:effectLst/>
          </p:spPr>
          <p:txBody>
            <a:bodyPr lIns="82954" tIns="32659" rIns="82954" bIns="41477">
              <a:spAutoFit/>
            </a:bodyPr>
            <a:lstStyle/>
            <a:p>
              <a:endParaRPr lang="it-IT" sz="2500" dirty="0"/>
            </a:p>
          </p:txBody>
        </p:sp>
        <p:sp>
          <p:nvSpPr>
            <p:cNvPr id="31789" name="Text Box 45"/>
            <p:cNvSpPr txBox="1">
              <a:spLocks noChangeArrowheads="1"/>
            </p:cNvSpPr>
            <p:nvPr/>
          </p:nvSpPr>
          <p:spPr bwMode="auto">
            <a:xfrm>
              <a:off x="432034" y="5854062"/>
              <a:ext cx="167593" cy="459581"/>
            </a:xfrm>
            <a:prstGeom prst="rect">
              <a:avLst/>
            </a:prstGeom>
            <a:noFill/>
            <a:ln w="3175">
              <a:noFill/>
              <a:miter lim="800000"/>
              <a:headEnd/>
              <a:tailEnd/>
            </a:ln>
            <a:effectLst/>
          </p:spPr>
          <p:txBody>
            <a:bodyPr wrap="none" lIns="82954" tIns="32659" rIns="82954" bIns="41477">
              <a:spAutoFit/>
            </a:bodyPr>
            <a:lstStyle/>
            <a:p>
              <a:endParaRPr lang="it-IT" sz="2500" dirty="0"/>
            </a:p>
          </p:txBody>
        </p:sp>
        <p:pic>
          <p:nvPicPr>
            <p:cNvPr id="1026" name="Picture 2"/>
            <p:cNvPicPr>
              <a:picLocks noChangeAspect="1" noChangeArrowheads="1"/>
            </p:cNvPicPr>
            <p:nvPr/>
          </p:nvPicPr>
          <p:blipFill>
            <a:blip r:embed="rId4"/>
            <a:srcRect/>
            <a:stretch>
              <a:fillRect/>
            </a:stretch>
          </p:blipFill>
          <p:spPr bwMode="auto">
            <a:xfrm>
              <a:off x="6336638" y="4235435"/>
              <a:ext cx="1042724" cy="1704452"/>
            </a:xfrm>
            <a:prstGeom prst="rect">
              <a:avLst/>
            </a:prstGeom>
            <a:noFill/>
            <a:ln w="9525">
              <a:noFill/>
              <a:miter lim="800000"/>
              <a:headEnd/>
              <a:tailEnd/>
            </a:ln>
          </p:spPr>
        </p:pic>
        <p:cxnSp>
          <p:nvCxnSpPr>
            <p:cNvPr id="39" name="Connettore 2 38"/>
            <p:cNvCxnSpPr/>
            <p:nvPr/>
          </p:nvCxnSpPr>
          <p:spPr>
            <a:xfrm flipV="1">
              <a:off x="6157362" y="1712890"/>
              <a:ext cx="1711630" cy="1213390"/>
            </a:xfrm>
            <a:prstGeom prst="straightConnector1">
              <a:avLst/>
            </a:prstGeom>
            <a:ln w="9525">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5"/>
            <a:srcRect/>
            <a:stretch>
              <a:fillRect/>
            </a:stretch>
          </p:blipFill>
          <p:spPr bwMode="auto">
            <a:xfrm>
              <a:off x="1571223" y="4235435"/>
              <a:ext cx="710188" cy="1704452"/>
            </a:xfrm>
            <a:prstGeom prst="rect">
              <a:avLst/>
            </a:prstGeom>
            <a:noFill/>
            <a:ln w="9525">
              <a:noFill/>
              <a:miter lim="800000"/>
              <a:headEnd/>
              <a:tailEnd/>
            </a:ln>
          </p:spPr>
        </p:pic>
        <p:sp>
          <p:nvSpPr>
            <p:cNvPr id="41" name="Line 27"/>
            <p:cNvSpPr>
              <a:spLocks noChangeShapeType="1"/>
            </p:cNvSpPr>
            <p:nvPr/>
          </p:nvSpPr>
          <p:spPr bwMode="auto">
            <a:xfrm>
              <a:off x="2573600" y="5098392"/>
              <a:ext cx="806387" cy="0"/>
            </a:xfrm>
            <a:prstGeom prst="line">
              <a:avLst/>
            </a:prstGeom>
            <a:noFill/>
            <a:ln w="38100">
              <a:solidFill>
                <a:schemeClr val="tx2"/>
              </a:solidFill>
              <a:round/>
              <a:headEnd/>
              <a:tailEnd type="triangle" w="med" len="med"/>
            </a:ln>
          </p:spPr>
          <p:txBody>
            <a:bodyPr lIns="82954" tIns="41477" rIns="82954" bIns="41477"/>
            <a:lstStyle/>
            <a:p>
              <a:endParaRPr lang="it-IT"/>
            </a:p>
          </p:txBody>
        </p:sp>
      </p:grpSp>
      <p:sp>
        <p:nvSpPr>
          <p:cNvPr id="38"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2F13130D-DB29-A749-BCE3-CF48837B281C}" type="slidenum">
              <a:rPr lang="it-IT" smtClean="0"/>
              <a:pPr/>
              <a:t>8</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6546"/>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Il ruolo degli studenti nelle diverse fasi  </a:t>
            </a:r>
            <a:endParaRPr lang="it-IT" sz="1400" dirty="0">
              <a:solidFill>
                <a:schemeClr val="bg1">
                  <a:lumMod val="85000"/>
                </a:schemeClr>
              </a:solidFill>
            </a:endParaRPr>
          </a:p>
        </p:txBody>
      </p:sp>
      <p:graphicFrame>
        <p:nvGraphicFramePr>
          <p:cNvPr id="16" name="Tabella 15"/>
          <p:cNvGraphicFramePr>
            <a:graphicFrameLocks noGrp="1"/>
          </p:cNvGraphicFramePr>
          <p:nvPr>
            <p:extLst>
              <p:ext uri="{D42A27DB-BD31-4B8C-83A1-F6EECF244321}">
                <p14:modId xmlns:p14="http://schemas.microsoft.com/office/powerpoint/2010/main" val="4251079420"/>
              </p:ext>
            </p:extLst>
          </p:nvPr>
        </p:nvGraphicFramePr>
        <p:xfrm>
          <a:off x="276819" y="612655"/>
          <a:ext cx="8706118" cy="5541346"/>
        </p:xfrm>
        <a:graphic>
          <a:graphicData uri="http://schemas.openxmlformats.org/drawingml/2006/table">
            <a:tbl>
              <a:tblPr firstRow="1" bandRow="1">
                <a:tableStyleId>{5C22544A-7EE6-4342-B048-85BDC9FD1C3A}</a:tableStyleId>
              </a:tblPr>
              <a:tblGrid>
                <a:gridCol w="2064127"/>
                <a:gridCol w="6641991"/>
              </a:tblGrid>
              <a:tr h="991671">
                <a:tc>
                  <a:txBody>
                    <a:bodyPr/>
                    <a:lstStyle/>
                    <a:p>
                      <a:pPr algn="ctr"/>
                      <a:r>
                        <a:rPr lang="it-IT" sz="2400" dirty="0" smtClean="0"/>
                        <a:t>FASE </a:t>
                      </a:r>
                    </a:p>
                    <a:p>
                      <a:pPr algn="ctr"/>
                      <a:r>
                        <a:rPr lang="it-IT" sz="2400" dirty="0" smtClean="0"/>
                        <a:t>(PROCESSO)</a:t>
                      </a:r>
                      <a:endParaRPr lang="it-IT" sz="2400" dirty="0"/>
                    </a:p>
                  </a:txBody>
                  <a:tcPr/>
                </a:tc>
                <a:tc>
                  <a:txBody>
                    <a:bodyPr/>
                    <a:lstStyle/>
                    <a:p>
                      <a:pPr algn="ctr"/>
                      <a:endParaRPr lang="it-IT" dirty="0" smtClean="0"/>
                    </a:p>
                    <a:p>
                      <a:pPr algn="ctr"/>
                      <a:r>
                        <a:rPr lang="it-IT" sz="2400" dirty="0" smtClean="0"/>
                        <a:t>RUOLO</a:t>
                      </a:r>
                      <a:r>
                        <a:rPr lang="it-IT" sz="2400" baseline="0" dirty="0" smtClean="0"/>
                        <a:t> DEGLI STUDENTI NELLA FASE</a:t>
                      </a:r>
                      <a:endParaRPr lang="it-IT" sz="2400" dirty="0"/>
                    </a:p>
                  </a:txBody>
                  <a:tcPr/>
                </a:tc>
              </a:tr>
              <a:tr h="729801">
                <a:tc>
                  <a:txBody>
                    <a:bodyPr/>
                    <a:lstStyle/>
                    <a:p>
                      <a:pPr marL="360000" lvl="0" indent="-288000" algn="ctr">
                        <a:spcBef>
                          <a:spcPts val="0"/>
                        </a:spcBef>
                      </a:pPr>
                      <a:r>
                        <a:rPr lang="it-IT" sz="1800" b="1" dirty="0" smtClean="0">
                          <a:solidFill>
                            <a:srgbClr val="1F497D"/>
                          </a:solidFill>
                        </a:rPr>
                        <a:t>Rilevazione della </a:t>
                      </a:r>
                    </a:p>
                    <a:p>
                      <a:pPr marL="360000" lvl="0" indent="-288000" algn="ctr">
                        <a:spcBef>
                          <a:spcPts val="0"/>
                        </a:spcBef>
                      </a:pPr>
                      <a:r>
                        <a:rPr lang="it-IT" sz="1800" b="1" dirty="0" smtClean="0">
                          <a:solidFill>
                            <a:srgbClr val="1F497D"/>
                          </a:solidFill>
                        </a:rPr>
                        <a:t>domanda</a:t>
                      </a:r>
                    </a:p>
                  </a:txBody>
                  <a:tcPr/>
                </a:tc>
                <a:tc>
                  <a:txBody>
                    <a:bodyPr/>
                    <a:lstStyle/>
                    <a:p>
                      <a:pPr marL="288000" indent="-288000" algn="l">
                        <a:buFont typeface="Arial" pitchFamily="34" charset="0"/>
                        <a:buChar char="•"/>
                      </a:pPr>
                      <a:r>
                        <a:rPr lang="it-IT" dirty="0" smtClean="0">
                          <a:solidFill>
                            <a:srgbClr val="FF0000"/>
                          </a:solidFill>
                        </a:rPr>
                        <a:t>Studenti della LM possono contribuire a individuare la domanda     di formazione per</a:t>
                      </a:r>
                      <a:r>
                        <a:rPr lang="it-IT" baseline="0" dirty="0" smtClean="0">
                          <a:solidFill>
                            <a:srgbClr val="FF0000"/>
                          </a:solidFill>
                        </a:rPr>
                        <a:t> la laurea</a:t>
                      </a:r>
                      <a:endParaRPr lang="it-IT" dirty="0">
                        <a:solidFill>
                          <a:srgbClr val="FF0000"/>
                        </a:solidFill>
                      </a:endParaRPr>
                    </a:p>
                  </a:txBody>
                  <a:tcPr/>
                </a:tc>
              </a:tr>
              <a:tr h="527603">
                <a:tc>
                  <a:txBody>
                    <a:bodyPr/>
                    <a:lstStyle/>
                    <a:p>
                      <a:pPr marL="360000" lvl="0" indent="-360000" algn="ctr">
                        <a:spcBef>
                          <a:spcPts val="0"/>
                        </a:spcBef>
                      </a:pPr>
                      <a:r>
                        <a:rPr lang="it-IT" sz="1800" b="1" dirty="0" smtClean="0">
                          <a:solidFill>
                            <a:srgbClr val="1F497D"/>
                          </a:solidFill>
                        </a:rPr>
                        <a:t>Progettazione</a:t>
                      </a:r>
                    </a:p>
                  </a:txBody>
                  <a:tcPr/>
                </a:tc>
                <a:tc>
                  <a:txBody>
                    <a:bodyPr/>
                    <a:lstStyle/>
                    <a:p>
                      <a:pPr indent="288000" algn="l">
                        <a:buFont typeface="Arial" pitchFamily="34" charset="0"/>
                        <a:buChar char="•"/>
                      </a:pPr>
                      <a:r>
                        <a:rPr lang="it-IT" dirty="0" smtClean="0">
                          <a:solidFill>
                            <a:srgbClr val="FF0000"/>
                          </a:solidFill>
                        </a:rPr>
                        <a:t>I rappresentanti degli studenti approvano il </a:t>
                      </a:r>
                      <a:r>
                        <a:rPr lang="it-IT" dirty="0" err="1" smtClean="0">
                          <a:solidFill>
                            <a:srgbClr val="FF0000"/>
                          </a:solidFill>
                        </a:rPr>
                        <a:t>CdS</a:t>
                      </a:r>
                      <a:r>
                        <a:rPr lang="it-IT" dirty="0" smtClean="0">
                          <a:solidFill>
                            <a:srgbClr val="FF0000"/>
                          </a:solidFill>
                        </a:rPr>
                        <a:t> in </a:t>
                      </a:r>
                      <a:r>
                        <a:rPr lang="it-IT" dirty="0" err="1" smtClean="0">
                          <a:solidFill>
                            <a:srgbClr val="FF0000"/>
                          </a:solidFill>
                        </a:rPr>
                        <a:t>CCdS</a:t>
                      </a:r>
                      <a:endParaRPr lang="it-IT" dirty="0" smtClean="0">
                        <a:solidFill>
                          <a:srgbClr val="FF0000"/>
                        </a:solidFill>
                      </a:endParaRPr>
                    </a:p>
                    <a:p>
                      <a:pPr indent="288000" algn="l">
                        <a:buFont typeface="Arial" pitchFamily="34" charset="0"/>
                        <a:buChar char="•"/>
                      </a:pPr>
                      <a:r>
                        <a:rPr lang="it-IT" dirty="0" smtClean="0">
                          <a:solidFill>
                            <a:srgbClr val="FF0000"/>
                          </a:solidFill>
                        </a:rPr>
                        <a:t>Studenti del </a:t>
                      </a:r>
                      <a:r>
                        <a:rPr lang="it-IT" dirty="0" err="1" smtClean="0">
                          <a:solidFill>
                            <a:srgbClr val="FF0000"/>
                          </a:solidFill>
                        </a:rPr>
                        <a:t>CdS</a:t>
                      </a:r>
                      <a:r>
                        <a:rPr lang="it-IT" dirty="0" smtClean="0">
                          <a:solidFill>
                            <a:srgbClr val="FF0000"/>
                          </a:solidFill>
                        </a:rPr>
                        <a:t> possono contribuire a misurare il carico didattico</a:t>
                      </a:r>
                      <a:endParaRPr lang="it-IT" dirty="0">
                        <a:solidFill>
                          <a:srgbClr val="FF0000"/>
                        </a:solidFill>
                      </a:endParaRPr>
                    </a:p>
                  </a:txBody>
                  <a:tcPr/>
                </a:tc>
              </a:tr>
              <a:tr h="528034">
                <a:tc>
                  <a:txBody>
                    <a:bodyPr/>
                    <a:lstStyle/>
                    <a:p>
                      <a:pPr marL="360000" lvl="0" indent="-360000" algn="ctr">
                        <a:spcBef>
                          <a:spcPts val="0"/>
                        </a:spcBef>
                      </a:pPr>
                      <a:r>
                        <a:rPr lang="it-IT" sz="1800" b="1" dirty="0" smtClean="0">
                          <a:solidFill>
                            <a:srgbClr val="1F497D"/>
                          </a:solidFill>
                        </a:rPr>
                        <a:t>Erogazione</a:t>
                      </a:r>
                    </a:p>
                  </a:txBody>
                  <a:tcPr/>
                </a:tc>
                <a:tc>
                  <a:txBody>
                    <a:bodyPr/>
                    <a:lstStyle/>
                    <a:p>
                      <a:pPr marL="0" marR="0" lvl="0" indent="288000" algn="l" defTabSz="457200" rtl="0" eaLnBrk="1" fontAlgn="auto" latinLnBrk="0" hangingPunct="1">
                        <a:lnSpc>
                          <a:spcPct val="100000"/>
                        </a:lnSpc>
                        <a:spcBef>
                          <a:spcPts val="0"/>
                        </a:spcBef>
                        <a:spcAft>
                          <a:spcPts val="0"/>
                        </a:spcAft>
                        <a:buClrTx/>
                        <a:buSzTx/>
                        <a:buFont typeface="Arial" pitchFamily="34" charset="0"/>
                        <a:buChar char="•"/>
                        <a:tabLst/>
                        <a:defRPr/>
                      </a:pPr>
                      <a:r>
                        <a:rPr lang="it-IT" sz="1800" dirty="0" smtClean="0">
                          <a:solidFill>
                            <a:srgbClr val="FF0000"/>
                          </a:solidFill>
                        </a:rPr>
                        <a:t>Partecipazione</a:t>
                      </a:r>
                      <a:r>
                        <a:rPr lang="it-IT" sz="1800" baseline="0" dirty="0" smtClean="0">
                          <a:solidFill>
                            <a:srgbClr val="FF0000"/>
                          </a:solidFill>
                        </a:rPr>
                        <a:t> degli studenti al t</a:t>
                      </a:r>
                      <a:r>
                        <a:rPr lang="it-IT" sz="1800" dirty="0" smtClean="0">
                          <a:solidFill>
                            <a:srgbClr val="FF0000"/>
                          </a:solidFill>
                        </a:rPr>
                        <a:t>utorato, in veste di tutor</a:t>
                      </a:r>
                      <a:endParaRPr lang="it-IT" sz="2400" dirty="0" smtClean="0">
                        <a:solidFill>
                          <a:srgbClr val="FF0000"/>
                        </a:solidFill>
                      </a:endParaRPr>
                    </a:p>
                  </a:txBody>
                  <a:tcPr/>
                </a:tc>
              </a:tr>
              <a:tr h="867177">
                <a:tc>
                  <a:txBody>
                    <a:bodyPr/>
                    <a:lstStyle/>
                    <a:p>
                      <a:pPr marL="360000" lvl="0" indent="-360000" algn="ctr">
                        <a:spcBef>
                          <a:spcPts val="0"/>
                        </a:spcBef>
                      </a:pPr>
                      <a:endParaRPr lang="it-IT" sz="1800" b="1" dirty="0" smtClean="0">
                        <a:solidFill>
                          <a:srgbClr val="1F497D"/>
                        </a:solidFill>
                      </a:endParaRPr>
                    </a:p>
                    <a:p>
                      <a:pPr marL="360000" lvl="0" indent="-360000" algn="ctr">
                        <a:spcBef>
                          <a:spcPts val="0"/>
                        </a:spcBef>
                      </a:pPr>
                      <a:r>
                        <a:rPr lang="it-IT" sz="1800" b="1" dirty="0" smtClean="0">
                          <a:solidFill>
                            <a:srgbClr val="1F497D"/>
                          </a:solidFill>
                        </a:rPr>
                        <a:t>Monitoraggio </a:t>
                      </a:r>
                    </a:p>
                    <a:p>
                      <a:pPr marL="360000" lvl="0" indent="-360000" algn="ctr">
                        <a:spcBef>
                          <a:spcPts val="0"/>
                        </a:spcBef>
                      </a:pPr>
                      <a:r>
                        <a:rPr lang="it-IT" sz="1800" b="1" dirty="0" smtClean="0">
                          <a:solidFill>
                            <a:srgbClr val="1F497D"/>
                          </a:solidFill>
                        </a:rPr>
                        <a:t>e Riesame</a:t>
                      </a:r>
                    </a:p>
                  </a:txBody>
                  <a:tcPr/>
                </a:tc>
                <a:tc>
                  <a:txBody>
                    <a:bodyPr/>
                    <a:lstStyle/>
                    <a:p>
                      <a:pPr marL="288000" lvl="0" indent="-288000">
                        <a:buFont typeface="Arial" pitchFamily="34" charset="0"/>
                        <a:buChar char="•"/>
                      </a:pPr>
                      <a:r>
                        <a:rPr lang="it-IT" sz="1800" dirty="0" smtClean="0">
                          <a:solidFill>
                            <a:srgbClr val="FF0000"/>
                          </a:solidFill>
                        </a:rPr>
                        <a:t>Compilazione</a:t>
                      </a:r>
                      <a:r>
                        <a:rPr lang="it-IT" sz="1800" baseline="0" dirty="0" smtClean="0">
                          <a:solidFill>
                            <a:srgbClr val="FF0000"/>
                          </a:solidFill>
                        </a:rPr>
                        <a:t> questionari di valutazione </a:t>
                      </a:r>
                    </a:p>
                    <a:p>
                      <a:pPr marL="288000" lvl="0" indent="-288000">
                        <a:buFont typeface="Arial" pitchFamily="34" charset="0"/>
                        <a:buChar char="•"/>
                      </a:pPr>
                      <a:r>
                        <a:rPr lang="it-IT" sz="1800" dirty="0" smtClean="0">
                          <a:solidFill>
                            <a:srgbClr val="FF0000"/>
                          </a:solidFill>
                        </a:rPr>
                        <a:t>Partecipazione alle CPDS</a:t>
                      </a:r>
                    </a:p>
                    <a:p>
                      <a:pPr marL="288000" lvl="0" indent="-288000">
                        <a:buFont typeface="Arial" pitchFamily="34" charset="0"/>
                        <a:buChar char="•"/>
                      </a:pPr>
                      <a:r>
                        <a:rPr lang="it-IT" sz="1800" dirty="0" smtClean="0">
                          <a:solidFill>
                            <a:srgbClr val="FF0000"/>
                          </a:solidFill>
                        </a:rPr>
                        <a:t>Partecipazione ai</a:t>
                      </a:r>
                      <a:r>
                        <a:rPr lang="it-IT" sz="1800" baseline="0" dirty="0" smtClean="0">
                          <a:solidFill>
                            <a:srgbClr val="FF0000"/>
                          </a:solidFill>
                        </a:rPr>
                        <a:t> </a:t>
                      </a:r>
                      <a:r>
                        <a:rPr lang="it-IT" sz="1800" dirty="0" smtClean="0">
                          <a:solidFill>
                            <a:srgbClr val="FF0000"/>
                          </a:solidFill>
                        </a:rPr>
                        <a:t>Gruppi di Riesame</a:t>
                      </a:r>
                    </a:p>
                    <a:p>
                      <a:pPr marL="288000" lvl="0" indent="-288000">
                        <a:buFont typeface="Arial" pitchFamily="34" charset="0"/>
                        <a:buChar char="•"/>
                      </a:pPr>
                      <a:r>
                        <a:rPr lang="it-IT" sz="1800" dirty="0" smtClean="0">
                          <a:solidFill>
                            <a:srgbClr val="FF0000"/>
                          </a:solidFill>
                        </a:rPr>
                        <a:t>Segnalazioni ai Coordinatori e ai </a:t>
                      </a:r>
                      <a:r>
                        <a:rPr lang="it-IT" sz="1800" dirty="0" err="1" smtClean="0">
                          <a:solidFill>
                            <a:srgbClr val="FF0000"/>
                          </a:solidFill>
                        </a:rPr>
                        <a:t>MD</a:t>
                      </a:r>
                      <a:endParaRPr lang="it-IT" sz="1800" dirty="0" smtClean="0">
                        <a:solidFill>
                          <a:srgbClr val="FF0000"/>
                        </a:solidFill>
                      </a:endParaRPr>
                    </a:p>
                    <a:p>
                      <a:pPr marL="288000" lvl="0" indent="-288000">
                        <a:buFont typeface="Arial" pitchFamily="34" charset="0"/>
                        <a:buChar char="•"/>
                      </a:pPr>
                      <a:r>
                        <a:rPr lang="it-IT" sz="1800" dirty="0" smtClean="0">
                          <a:solidFill>
                            <a:srgbClr val="FF0000"/>
                          </a:solidFill>
                        </a:rPr>
                        <a:t>Incontri del Coordinatore con gli studenti del </a:t>
                      </a:r>
                      <a:r>
                        <a:rPr lang="it-IT" sz="1800" dirty="0" err="1" smtClean="0">
                          <a:solidFill>
                            <a:srgbClr val="FF0000"/>
                          </a:solidFill>
                        </a:rPr>
                        <a:t>CdS</a:t>
                      </a:r>
                      <a:endParaRPr lang="it-IT" sz="1800" dirty="0" smtClean="0">
                        <a:solidFill>
                          <a:srgbClr val="FF0000"/>
                        </a:solidFill>
                      </a:endParaRPr>
                    </a:p>
                  </a:txBody>
                  <a:tcPr/>
                </a:tc>
              </a:tr>
              <a:tr h="867177">
                <a:tc>
                  <a:txBody>
                    <a:bodyPr/>
                    <a:lstStyle/>
                    <a:p>
                      <a:pPr marL="360000" lvl="0" indent="-360000" algn="ctr">
                        <a:spcBef>
                          <a:spcPts val="0"/>
                        </a:spcBef>
                      </a:pPr>
                      <a:endParaRPr lang="it-IT" sz="1800" b="1" dirty="0" smtClean="0">
                        <a:solidFill>
                          <a:srgbClr val="1F497D"/>
                        </a:solidFill>
                      </a:endParaRPr>
                    </a:p>
                    <a:p>
                      <a:pPr marL="360000" lvl="0" indent="-360000" algn="ctr">
                        <a:spcBef>
                          <a:spcPts val="0"/>
                        </a:spcBef>
                      </a:pPr>
                      <a:r>
                        <a:rPr lang="it-IT" sz="1800" b="1" dirty="0" smtClean="0">
                          <a:solidFill>
                            <a:srgbClr val="1F497D"/>
                          </a:solidFill>
                        </a:rPr>
                        <a:t>Visita di accreditamento periodico</a:t>
                      </a:r>
                      <a:endParaRPr lang="it-IT" sz="1800" b="1" dirty="0" smtClean="0">
                        <a:solidFill>
                          <a:srgbClr val="17375E"/>
                        </a:solidFill>
                      </a:endParaRPr>
                    </a:p>
                  </a:txBody>
                  <a:tcPr/>
                </a:tc>
                <a:tc>
                  <a:txBody>
                    <a:bodyPr/>
                    <a:lstStyle/>
                    <a:p>
                      <a:pPr marL="288000" lvl="0" indent="-288000">
                        <a:buFont typeface="Arial" pitchFamily="34" charset="0"/>
                        <a:buChar char="•"/>
                      </a:pPr>
                      <a:r>
                        <a:rPr lang="it-IT" sz="1800" dirty="0" smtClean="0">
                          <a:solidFill>
                            <a:srgbClr val="FF0000"/>
                          </a:solidFill>
                        </a:rPr>
                        <a:t>Studenti valutatori nella CEV</a:t>
                      </a:r>
                    </a:p>
                    <a:p>
                      <a:pPr marL="288000" lvl="0" indent="-288000">
                        <a:buFont typeface="Arial" pitchFamily="34" charset="0"/>
                        <a:buChar char="•"/>
                      </a:pPr>
                      <a:r>
                        <a:rPr lang="it-IT" sz="1800" dirty="0" smtClean="0">
                          <a:solidFill>
                            <a:srgbClr val="FF0000"/>
                          </a:solidFill>
                        </a:rPr>
                        <a:t>Incontri in aula con la CEV</a:t>
                      </a:r>
                    </a:p>
                    <a:p>
                      <a:pPr marL="288000" lvl="0" indent="-288000">
                        <a:buFont typeface="Arial" pitchFamily="34" charset="0"/>
                        <a:buChar char="•"/>
                      </a:pPr>
                      <a:r>
                        <a:rPr lang="it-IT" sz="1800" dirty="0" smtClean="0">
                          <a:solidFill>
                            <a:srgbClr val="FF0000"/>
                          </a:solidFill>
                        </a:rPr>
                        <a:t>Incontro con la CPDS</a:t>
                      </a:r>
                    </a:p>
                    <a:p>
                      <a:pPr marL="288000" lvl="0" indent="-288000">
                        <a:buFont typeface="Arial" pitchFamily="34" charset="0"/>
                        <a:buChar char="•"/>
                      </a:pPr>
                      <a:r>
                        <a:rPr lang="it-IT" sz="1800" dirty="0" smtClean="0">
                          <a:solidFill>
                            <a:srgbClr val="FF0000"/>
                          </a:solidFill>
                        </a:rPr>
                        <a:t>Incontro con il Gruppo</a:t>
                      </a:r>
                      <a:r>
                        <a:rPr lang="it-IT" sz="1800" baseline="0" dirty="0" smtClean="0">
                          <a:solidFill>
                            <a:srgbClr val="FF0000"/>
                          </a:solidFill>
                        </a:rPr>
                        <a:t> </a:t>
                      </a:r>
                      <a:r>
                        <a:rPr lang="it-IT" sz="1800" dirty="0" smtClean="0">
                          <a:solidFill>
                            <a:srgbClr val="FF0000"/>
                          </a:solidFill>
                        </a:rPr>
                        <a:t>di Riesame</a:t>
                      </a:r>
                    </a:p>
                  </a:txBody>
                  <a:tcPr/>
                </a:tc>
              </a:tr>
            </a:tbl>
          </a:graphicData>
        </a:graphic>
      </p:graphicFrame>
      <p:sp>
        <p:nvSpPr>
          <p:cNvPr id="17" name="Rettangolo arrotondato 16"/>
          <p:cNvSpPr/>
          <p:nvPr/>
        </p:nvSpPr>
        <p:spPr>
          <a:xfrm>
            <a:off x="481920" y="3570998"/>
            <a:ext cx="7895598" cy="258300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Tree>
    <p:extLst>
      <p:ext uri="{BB962C8B-B14F-4D97-AF65-F5344CB8AC3E}">
        <p14:creationId xmlns:p14="http://schemas.microsoft.com/office/powerpoint/2010/main" val="23654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04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0" y="6368141"/>
            <a:ext cx="9144000" cy="10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a:xfrm>
            <a:off x="6553200" y="6510378"/>
            <a:ext cx="2133600" cy="211097"/>
          </a:xfrm>
        </p:spPr>
        <p:txBody>
          <a:bodyPr/>
          <a:lstStyle/>
          <a:p>
            <a:fld id="{2F13130D-DB29-A749-BCE3-CF48837B281C}" type="slidenum">
              <a:rPr lang="it-IT" smtClean="0"/>
              <a:pPr/>
              <a:t>9</a:t>
            </a:fld>
            <a:endParaRPr lang="it-IT" dirty="0"/>
          </a:p>
        </p:txBody>
      </p:sp>
      <p:pic>
        <p:nvPicPr>
          <p:cNvPr id="10" name="Picture 4" descr="logo_unife_rot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638" cy="508060"/>
          </a:xfrm>
          <a:prstGeom prst="rect">
            <a:avLst/>
          </a:prstGeom>
          <a:solidFill>
            <a:schemeClr val="bg1">
              <a:lumMod val="95000"/>
            </a:schemeClr>
          </a:solidFill>
          <a:ln>
            <a:noFill/>
          </a:ln>
        </p:spPr>
      </p:pic>
      <p:sp>
        <p:nvSpPr>
          <p:cNvPr id="2" name="CasellaDiTesto 1"/>
          <p:cNvSpPr txBox="1"/>
          <p:nvPr/>
        </p:nvSpPr>
        <p:spPr>
          <a:xfrm>
            <a:off x="611560" y="-7742"/>
            <a:ext cx="8532440" cy="492443"/>
          </a:xfrm>
          <a:prstGeom prst="rect">
            <a:avLst/>
          </a:prstGeom>
          <a:noFill/>
        </p:spPr>
        <p:txBody>
          <a:bodyPr wrap="square" tIns="0" rIns="0" bIns="0" rtlCol="0" anchor="ctr" anchorCtr="0">
            <a:spAutoFit/>
          </a:bodyPr>
          <a:lstStyle/>
          <a:p>
            <a:r>
              <a:rPr lang="it-IT" sz="3200" dirty="0" smtClean="0">
                <a:solidFill>
                  <a:schemeClr val="bg1">
                    <a:lumMod val="85000"/>
                  </a:schemeClr>
                </a:solidFill>
              </a:rPr>
              <a:t> Commissioni Paritetiche Docenti-Studenti</a:t>
            </a:r>
            <a:endParaRPr lang="it-IT" sz="1400" dirty="0">
              <a:solidFill>
                <a:schemeClr val="bg1">
                  <a:lumMod val="85000"/>
                </a:schemeClr>
              </a:solidFill>
            </a:endParaRPr>
          </a:p>
        </p:txBody>
      </p:sp>
      <p:sp>
        <p:nvSpPr>
          <p:cNvPr id="15" name="Segnaposto piè di pagina 7"/>
          <p:cNvSpPr>
            <a:spLocks noGrp="1"/>
          </p:cNvSpPr>
          <p:nvPr>
            <p:ph type="ftr" sz="quarter" idx="11"/>
          </p:nvPr>
        </p:nvSpPr>
        <p:spPr>
          <a:xfrm>
            <a:off x="1816741" y="6510378"/>
            <a:ext cx="5980779" cy="211097"/>
          </a:xfrm>
        </p:spPr>
        <p:txBody>
          <a:bodyPr/>
          <a:lstStyle/>
          <a:p>
            <a:r>
              <a:rPr lang="it-IT" dirty="0" smtClean="0"/>
              <a:t>Presidio Qualità Ateneo</a:t>
            </a:r>
            <a:endParaRPr lang="it-IT" dirty="0"/>
          </a:p>
        </p:txBody>
      </p:sp>
      <p:sp>
        <p:nvSpPr>
          <p:cNvPr id="7" name="CasellaDiTesto 6"/>
          <p:cNvSpPr txBox="1"/>
          <p:nvPr/>
        </p:nvSpPr>
        <p:spPr>
          <a:xfrm>
            <a:off x="222070" y="3574994"/>
            <a:ext cx="8468139" cy="2677656"/>
          </a:xfrm>
          <a:prstGeom prst="rect">
            <a:avLst/>
          </a:prstGeom>
          <a:noFill/>
        </p:spPr>
        <p:txBody>
          <a:bodyPr wrap="square" rtlCol="0">
            <a:spAutoFit/>
          </a:bodyPr>
          <a:lstStyle/>
          <a:p>
            <a:endParaRPr lang="it-IT" sz="2400" dirty="0" smtClean="0">
              <a:solidFill>
                <a:srgbClr val="17375E"/>
              </a:solidFill>
              <a:sym typeface="Wingdings" panose="05000000000000000000" pitchFamily="2" charset="2"/>
            </a:endParaRPr>
          </a:p>
          <a:p>
            <a:r>
              <a:rPr lang="it-IT" sz="2400" dirty="0" smtClean="0">
                <a:solidFill>
                  <a:srgbClr val="17375E"/>
                </a:solidFill>
                <a:sym typeface="Wingdings" panose="05000000000000000000" pitchFamily="2" charset="2"/>
              </a:rPr>
              <a:t>- Cosa fanno: </a:t>
            </a:r>
            <a:r>
              <a:rPr lang="it-IT" sz="2400" dirty="0">
                <a:solidFill>
                  <a:srgbClr val="17375E"/>
                </a:solidFill>
                <a:sym typeface="Wingdings" panose="05000000000000000000" pitchFamily="2" charset="2"/>
              </a:rPr>
              <a:t>si attivano per ricevere segnalazioni provenienti dalla dai corsi di studio e dagli studenti e approfondire gli aspetti critici legati al percorso di formazione; per fornire informazioni che il corso di studio e il suo Gruppo di Riesame potrebbero non ricevere tramite altri canali. </a:t>
            </a:r>
            <a:endParaRPr lang="it-IT" sz="2400" dirty="0" smtClean="0">
              <a:solidFill>
                <a:srgbClr val="17375E"/>
              </a:solidFill>
              <a:sym typeface="Wingdings" panose="05000000000000000000" pitchFamily="2" charset="2"/>
            </a:endParaRPr>
          </a:p>
          <a:p>
            <a:endParaRPr lang="it-IT" sz="2400" dirty="0">
              <a:solidFill>
                <a:srgbClr val="17375E"/>
              </a:solidFill>
              <a:sym typeface="Wingdings" panose="05000000000000000000" pitchFamily="2" charset="2"/>
            </a:endParaRPr>
          </a:p>
        </p:txBody>
      </p:sp>
      <p:sp>
        <p:nvSpPr>
          <p:cNvPr id="6" name="Rettangolo 5"/>
          <p:cNvSpPr/>
          <p:nvPr/>
        </p:nvSpPr>
        <p:spPr>
          <a:xfrm>
            <a:off x="222070" y="1236226"/>
            <a:ext cx="5721530" cy="1938992"/>
          </a:xfrm>
          <a:prstGeom prst="rect">
            <a:avLst/>
          </a:prstGeom>
        </p:spPr>
        <p:txBody>
          <a:bodyPr wrap="square">
            <a:spAutoFit/>
          </a:bodyPr>
          <a:lstStyle/>
          <a:p>
            <a:r>
              <a:rPr lang="it-IT" sz="2400" dirty="0">
                <a:solidFill>
                  <a:srgbClr val="17375E"/>
                </a:solidFill>
                <a:sym typeface="Wingdings" panose="05000000000000000000" pitchFamily="2" charset="2"/>
              </a:rPr>
              <a:t>- </a:t>
            </a:r>
            <a:r>
              <a:rPr lang="it-IT" sz="2400" dirty="0" smtClean="0">
                <a:solidFill>
                  <a:srgbClr val="17375E"/>
                </a:solidFill>
                <a:sym typeface="Wingdings" panose="05000000000000000000" pitchFamily="2" charset="2"/>
              </a:rPr>
              <a:t>Una per </a:t>
            </a:r>
            <a:r>
              <a:rPr lang="it-IT" sz="2400" dirty="0">
                <a:solidFill>
                  <a:srgbClr val="17375E"/>
                </a:solidFill>
                <a:sym typeface="Wingdings" panose="05000000000000000000" pitchFamily="2" charset="2"/>
              </a:rPr>
              <a:t>ciascun Dipartimento </a:t>
            </a:r>
            <a:r>
              <a:rPr lang="it-IT" sz="2400" dirty="0" smtClean="0">
                <a:solidFill>
                  <a:srgbClr val="17375E"/>
                </a:solidFill>
                <a:sym typeface="Wingdings" panose="05000000000000000000" pitchFamily="2" charset="2"/>
              </a:rPr>
              <a:t>o </a:t>
            </a:r>
            <a:r>
              <a:rPr lang="it-IT" sz="2400" dirty="0">
                <a:solidFill>
                  <a:srgbClr val="17375E"/>
                </a:solidFill>
                <a:sym typeface="Wingdings" panose="05000000000000000000" pitchFamily="2" charset="2"/>
              </a:rPr>
              <a:t>Scuola</a:t>
            </a:r>
          </a:p>
          <a:p>
            <a:endParaRPr lang="it-IT" sz="2400" dirty="0">
              <a:solidFill>
                <a:srgbClr val="17375E"/>
              </a:solidFill>
              <a:sym typeface="Wingdings" panose="05000000000000000000" pitchFamily="2" charset="2"/>
            </a:endParaRPr>
          </a:p>
          <a:p>
            <a:r>
              <a:rPr lang="it-IT" sz="2400" dirty="0">
                <a:solidFill>
                  <a:srgbClr val="17375E"/>
                </a:solidFill>
                <a:sym typeface="Wingdings" panose="05000000000000000000" pitchFamily="2" charset="2"/>
              </a:rPr>
              <a:t>- Composizione: parte docente numericamente uguale ad una parte studentesca</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221" y="756809"/>
            <a:ext cx="3261217" cy="2897825"/>
          </a:xfrm>
          <a:prstGeom prst="rect">
            <a:avLst/>
          </a:prstGeom>
        </p:spPr>
      </p:pic>
    </p:spTree>
    <p:extLst>
      <p:ext uri="{BB962C8B-B14F-4D97-AF65-F5344CB8AC3E}">
        <p14:creationId xmlns:p14="http://schemas.microsoft.com/office/powerpoint/2010/main" val="40753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12329</TotalTime>
  <Words>2256</Words>
  <Application>Microsoft Office PowerPoint</Application>
  <PresentationFormat>Presentazione su schermo (4:3)</PresentationFormat>
  <Paragraphs>325</Paragraphs>
  <Slides>26</Slides>
  <Notes>23</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LO SPIRITO CRITICO!</vt:lpstr>
    </vt:vector>
  </TitlesOfParts>
  <Company>Università di Ferrara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Rischio cardiovascolare nella donna</dc:title>
  <dc:creator>Piero Olivo</dc:creator>
  <cp:lastModifiedBy>.</cp:lastModifiedBy>
  <cp:revision>755</cp:revision>
  <dcterms:created xsi:type="dcterms:W3CDTF">2012-03-04T10:10:34Z</dcterms:created>
  <dcterms:modified xsi:type="dcterms:W3CDTF">2016-09-20T07:28:47Z</dcterms:modified>
</cp:coreProperties>
</file>