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103"/>
  </p:notesMasterIdLst>
  <p:handoutMasterIdLst>
    <p:handoutMasterId r:id="rId104"/>
  </p:handoutMasterIdLst>
  <p:sldIdLst>
    <p:sldId id="256" r:id="rId3"/>
    <p:sldId id="263" r:id="rId4"/>
    <p:sldId id="264" r:id="rId5"/>
    <p:sldId id="265" r:id="rId6"/>
    <p:sldId id="372" r:id="rId7"/>
    <p:sldId id="284" r:id="rId8"/>
    <p:sldId id="371" r:id="rId9"/>
    <p:sldId id="285" r:id="rId10"/>
    <p:sldId id="286" r:id="rId11"/>
    <p:sldId id="282" r:id="rId12"/>
    <p:sldId id="287" r:id="rId13"/>
    <p:sldId id="283" r:id="rId14"/>
    <p:sldId id="288" r:id="rId15"/>
    <p:sldId id="289" r:id="rId16"/>
    <p:sldId id="266" r:id="rId17"/>
    <p:sldId id="276" r:id="rId18"/>
    <p:sldId id="275" r:id="rId19"/>
    <p:sldId id="274" r:id="rId20"/>
    <p:sldId id="267" r:id="rId21"/>
    <p:sldId id="268" r:id="rId22"/>
    <p:sldId id="299" r:id="rId23"/>
    <p:sldId id="300" r:id="rId24"/>
    <p:sldId id="307" r:id="rId25"/>
    <p:sldId id="302" r:id="rId26"/>
    <p:sldId id="303" r:id="rId27"/>
    <p:sldId id="304" r:id="rId28"/>
    <p:sldId id="305" r:id="rId29"/>
    <p:sldId id="306" r:id="rId30"/>
    <p:sldId id="301" r:id="rId31"/>
    <p:sldId id="308" r:id="rId32"/>
    <p:sldId id="278" r:id="rId33"/>
    <p:sldId id="258" r:id="rId34"/>
    <p:sldId id="296" r:id="rId35"/>
    <p:sldId id="271" r:id="rId36"/>
    <p:sldId id="309" r:id="rId37"/>
    <p:sldId id="259" r:id="rId38"/>
    <p:sldId id="374" r:id="rId39"/>
    <p:sldId id="375" r:id="rId40"/>
    <p:sldId id="376" r:id="rId41"/>
    <p:sldId id="377" r:id="rId42"/>
    <p:sldId id="293" r:id="rId43"/>
    <p:sldId id="281" r:id="rId44"/>
    <p:sldId id="297" r:id="rId45"/>
    <p:sldId id="295" r:id="rId46"/>
    <p:sldId id="261" r:id="rId47"/>
    <p:sldId id="262" r:id="rId48"/>
    <p:sldId id="270" r:id="rId49"/>
    <p:sldId id="292" r:id="rId50"/>
    <p:sldId id="294" r:id="rId51"/>
    <p:sldId id="290" r:id="rId52"/>
    <p:sldId id="313" r:id="rId53"/>
    <p:sldId id="311" r:id="rId54"/>
    <p:sldId id="279" r:id="rId55"/>
    <p:sldId id="260" r:id="rId56"/>
    <p:sldId id="280" r:id="rId57"/>
    <p:sldId id="315" r:id="rId58"/>
    <p:sldId id="317" r:id="rId59"/>
    <p:sldId id="318" r:id="rId60"/>
    <p:sldId id="319" r:id="rId61"/>
    <p:sldId id="325" r:id="rId62"/>
    <p:sldId id="320" r:id="rId63"/>
    <p:sldId id="333" r:id="rId64"/>
    <p:sldId id="398" r:id="rId65"/>
    <p:sldId id="400" r:id="rId66"/>
    <p:sldId id="334" r:id="rId67"/>
    <p:sldId id="335" r:id="rId68"/>
    <p:sldId id="336" r:id="rId69"/>
    <p:sldId id="337" r:id="rId70"/>
    <p:sldId id="338" r:id="rId71"/>
    <p:sldId id="339" r:id="rId72"/>
    <p:sldId id="359" r:id="rId73"/>
    <p:sldId id="360" r:id="rId74"/>
    <p:sldId id="361" r:id="rId75"/>
    <p:sldId id="362" r:id="rId76"/>
    <p:sldId id="363" r:id="rId77"/>
    <p:sldId id="364" r:id="rId78"/>
    <p:sldId id="366" r:id="rId79"/>
    <p:sldId id="367" r:id="rId80"/>
    <p:sldId id="368" r:id="rId81"/>
    <p:sldId id="369" r:id="rId82"/>
    <p:sldId id="370" r:id="rId83"/>
    <p:sldId id="378" r:id="rId84"/>
    <p:sldId id="379" r:id="rId85"/>
    <p:sldId id="380" r:id="rId86"/>
    <p:sldId id="381" r:id="rId87"/>
    <p:sldId id="384" r:id="rId88"/>
    <p:sldId id="385" r:id="rId89"/>
    <p:sldId id="386" r:id="rId90"/>
    <p:sldId id="387" r:id="rId91"/>
    <p:sldId id="388" r:id="rId92"/>
    <p:sldId id="389" r:id="rId93"/>
    <p:sldId id="390" r:id="rId94"/>
    <p:sldId id="391" r:id="rId95"/>
    <p:sldId id="392" r:id="rId96"/>
    <p:sldId id="393" r:id="rId97"/>
    <p:sldId id="394" r:id="rId98"/>
    <p:sldId id="395" r:id="rId99"/>
    <p:sldId id="396" r:id="rId100"/>
    <p:sldId id="397" r:id="rId101"/>
    <p:sldId id="401" r:id="rId102"/>
  </p:sldIdLst>
  <p:sldSz cx="9144000" cy="6858000" type="screen4x3"/>
  <p:notesSz cx="9942513" cy="6808788"/>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4" d="100"/>
          <a:sy n="74" d="100"/>
        </p:scale>
        <p:origin x="-1044" y="-96"/>
      </p:cViewPr>
      <p:guideLst>
        <p:guide orient="horz" pos="2160"/>
        <p:guide pos="2880"/>
      </p:guideLst>
    </p:cSldViewPr>
  </p:slideViewPr>
  <p:notesTextViewPr>
    <p:cViewPr>
      <p:scale>
        <a:sx n="1" d="1"/>
        <a:sy n="1" d="1"/>
      </p:scale>
      <p:origin x="0" y="0"/>
    </p:cViewPr>
  </p:notesTextViewPr>
  <p:sorterViewPr>
    <p:cViewPr>
      <p:scale>
        <a:sx n="100" d="100"/>
        <a:sy n="100" d="100"/>
      </p:scale>
      <p:origin x="0" y="30252"/>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07" Type="http://schemas.openxmlformats.org/officeDocument/2006/relationships/theme" Target="theme/theme1.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slide" Target="slides/slide85.xml"/><Relationship Id="rId102" Type="http://schemas.openxmlformats.org/officeDocument/2006/relationships/slide" Target="slides/slide100.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slide" Target="slides/slide88.xml"/><Relationship Id="rId95" Type="http://schemas.openxmlformats.org/officeDocument/2006/relationships/slide" Target="slides/slide9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98" Type="http://schemas.openxmlformats.org/officeDocument/2006/relationships/slide" Target="slides/slide9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notesMaster" Target="notesMasters/notesMaster1.xml"/><Relationship Id="rId108"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viewProps" Target="viewProp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1" y="0"/>
            <a:ext cx="4309427" cy="340277"/>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sz="quarter" idx="1"/>
          </p:nvPr>
        </p:nvSpPr>
        <p:spPr>
          <a:xfrm>
            <a:off x="5630768" y="0"/>
            <a:ext cx="4309426" cy="340277"/>
          </a:xfrm>
          <a:prstGeom prst="rect">
            <a:avLst/>
          </a:prstGeom>
        </p:spPr>
        <p:txBody>
          <a:bodyPr vert="horz" lIns="91440" tIns="45720" rIns="91440" bIns="45720" rtlCol="0"/>
          <a:lstStyle>
            <a:lvl1pPr algn="r">
              <a:defRPr sz="1200"/>
            </a:lvl1pPr>
          </a:lstStyle>
          <a:p>
            <a:fld id="{F46D7F3E-B3BA-4910-B5B6-42151E0B3F66}" type="datetimeFigureOut">
              <a:rPr lang="it-IT" smtClean="0"/>
              <a:t>29/03/2017</a:t>
            </a:fld>
            <a:endParaRPr lang="it-IT"/>
          </a:p>
        </p:txBody>
      </p:sp>
      <p:sp>
        <p:nvSpPr>
          <p:cNvPr id="4" name="Segnaposto piè di pagina 3"/>
          <p:cNvSpPr>
            <a:spLocks noGrp="1"/>
          </p:cNvSpPr>
          <p:nvPr>
            <p:ph type="ftr" sz="quarter" idx="2"/>
          </p:nvPr>
        </p:nvSpPr>
        <p:spPr>
          <a:xfrm>
            <a:off x="1" y="6467425"/>
            <a:ext cx="4309427" cy="340276"/>
          </a:xfrm>
          <a:prstGeom prst="rect">
            <a:avLst/>
          </a:prstGeom>
        </p:spPr>
        <p:txBody>
          <a:bodyPr vert="horz" lIns="91440" tIns="45720" rIns="91440" bIns="45720" rtlCol="0" anchor="b"/>
          <a:lstStyle>
            <a:lvl1pPr algn="l">
              <a:defRPr sz="1200"/>
            </a:lvl1pPr>
          </a:lstStyle>
          <a:p>
            <a:endParaRPr lang="it-IT"/>
          </a:p>
        </p:txBody>
      </p:sp>
      <p:sp>
        <p:nvSpPr>
          <p:cNvPr id="5" name="Segnaposto numero diapositiva 4"/>
          <p:cNvSpPr>
            <a:spLocks noGrp="1"/>
          </p:cNvSpPr>
          <p:nvPr>
            <p:ph type="sldNum" sz="quarter" idx="3"/>
          </p:nvPr>
        </p:nvSpPr>
        <p:spPr>
          <a:xfrm>
            <a:off x="5630768" y="6467425"/>
            <a:ext cx="4309426" cy="340276"/>
          </a:xfrm>
          <a:prstGeom prst="rect">
            <a:avLst/>
          </a:prstGeom>
        </p:spPr>
        <p:txBody>
          <a:bodyPr vert="horz" lIns="91440" tIns="45720" rIns="91440" bIns="45720" rtlCol="0" anchor="b"/>
          <a:lstStyle>
            <a:lvl1pPr algn="r">
              <a:defRPr sz="1200"/>
            </a:lvl1pPr>
          </a:lstStyle>
          <a:p>
            <a:fld id="{187FF33D-FF3B-4655-9EAF-95860AC86EEB}" type="slidenum">
              <a:rPr lang="it-IT" smtClean="0"/>
              <a:t>‹N›</a:t>
            </a:fld>
            <a:endParaRPr lang="it-IT"/>
          </a:p>
        </p:txBody>
      </p:sp>
    </p:spTree>
    <p:extLst>
      <p:ext uri="{BB962C8B-B14F-4D97-AF65-F5344CB8AC3E}">
        <p14:creationId xmlns:p14="http://schemas.microsoft.com/office/powerpoint/2010/main" val="24311529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1" y="0"/>
            <a:ext cx="4308423" cy="34044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5631790" y="0"/>
            <a:ext cx="4308423" cy="340440"/>
          </a:xfrm>
          <a:prstGeom prst="rect">
            <a:avLst/>
          </a:prstGeom>
        </p:spPr>
        <p:txBody>
          <a:bodyPr vert="horz" lIns="91440" tIns="45720" rIns="91440" bIns="45720" rtlCol="0"/>
          <a:lstStyle>
            <a:lvl1pPr algn="r">
              <a:defRPr sz="1200"/>
            </a:lvl1pPr>
          </a:lstStyle>
          <a:p>
            <a:fld id="{A3432026-B909-4A85-AB81-051182F37B67}" type="datetimeFigureOut">
              <a:rPr lang="it-IT" smtClean="0"/>
              <a:t>29/03/2017</a:t>
            </a:fld>
            <a:endParaRPr lang="it-IT"/>
          </a:p>
        </p:txBody>
      </p:sp>
      <p:sp>
        <p:nvSpPr>
          <p:cNvPr id="4" name="Segnaposto immagine diapositiva 3"/>
          <p:cNvSpPr>
            <a:spLocks noGrp="1" noRot="1" noChangeAspect="1"/>
          </p:cNvSpPr>
          <p:nvPr>
            <p:ph type="sldImg" idx="2"/>
          </p:nvPr>
        </p:nvSpPr>
        <p:spPr>
          <a:xfrm>
            <a:off x="3268663" y="511175"/>
            <a:ext cx="3405187" cy="25527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994252" y="3234175"/>
            <a:ext cx="7954010" cy="3063955"/>
          </a:xfrm>
          <a:prstGeom prst="rect">
            <a:avLst/>
          </a:prstGeom>
        </p:spPr>
        <p:txBody>
          <a:bodyPr vert="horz" lIns="91440" tIns="45720" rIns="91440" bIns="45720" rtlCol="0"/>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piè di pagina 5"/>
          <p:cNvSpPr>
            <a:spLocks noGrp="1"/>
          </p:cNvSpPr>
          <p:nvPr>
            <p:ph type="ftr" sz="quarter" idx="4"/>
          </p:nvPr>
        </p:nvSpPr>
        <p:spPr>
          <a:xfrm>
            <a:off x="1" y="6467167"/>
            <a:ext cx="4308423" cy="340440"/>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5631790" y="6467167"/>
            <a:ext cx="4308423" cy="340440"/>
          </a:xfrm>
          <a:prstGeom prst="rect">
            <a:avLst/>
          </a:prstGeom>
        </p:spPr>
        <p:txBody>
          <a:bodyPr vert="horz" lIns="91440" tIns="45720" rIns="91440" bIns="45720" rtlCol="0" anchor="b"/>
          <a:lstStyle>
            <a:lvl1pPr algn="r">
              <a:defRPr sz="1200"/>
            </a:lvl1pPr>
          </a:lstStyle>
          <a:p>
            <a:fld id="{628055E8-E922-42DC-B828-266E93D7E40E}" type="slidenum">
              <a:rPr lang="it-IT" smtClean="0"/>
              <a:t>‹N›</a:t>
            </a:fld>
            <a:endParaRPr lang="it-IT"/>
          </a:p>
        </p:txBody>
      </p:sp>
    </p:spTree>
    <p:extLst>
      <p:ext uri="{BB962C8B-B14F-4D97-AF65-F5344CB8AC3E}">
        <p14:creationId xmlns:p14="http://schemas.microsoft.com/office/powerpoint/2010/main" val="3236373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D92DCE72-04BF-4A91-866A-46971E86D188}" type="datetimeFigureOut">
              <a:rPr lang="it-IT" smtClean="0"/>
              <a:t>29/03/2017</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8546A651-4212-43A9-A343-ECFCDCB7B373}" type="slidenum">
              <a:rPr lang="it-IT" smtClean="0"/>
              <a:t>‹N›</a:t>
            </a:fld>
            <a:endParaRPr lang="it-IT"/>
          </a:p>
        </p:txBody>
      </p:sp>
    </p:spTree>
    <p:extLst>
      <p:ext uri="{BB962C8B-B14F-4D97-AF65-F5344CB8AC3E}">
        <p14:creationId xmlns:p14="http://schemas.microsoft.com/office/powerpoint/2010/main" val="3928380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D92DCE72-04BF-4A91-866A-46971E86D188}" type="datetimeFigureOut">
              <a:rPr lang="it-IT" smtClean="0"/>
              <a:t>29/03/2017</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8546A651-4212-43A9-A343-ECFCDCB7B373}" type="slidenum">
              <a:rPr lang="it-IT" smtClean="0"/>
              <a:t>‹N›</a:t>
            </a:fld>
            <a:endParaRPr lang="it-IT"/>
          </a:p>
        </p:txBody>
      </p:sp>
    </p:spTree>
    <p:extLst>
      <p:ext uri="{BB962C8B-B14F-4D97-AF65-F5344CB8AC3E}">
        <p14:creationId xmlns:p14="http://schemas.microsoft.com/office/powerpoint/2010/main" val="35736835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D92DCE72-04BF-4A91-866A-46971E86D188}" type="datetimeFigureOut">
              <a:rPr lang="it-IT" smtClean="0"/>
              <a:t>29/03/2017</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8546A651-4212-43A9-A343-ECFCDCB7B373}" type="slidenum">
              <a:rPr lang="it-IT" smtClean="0"/>
              <a:t>‹N›</a:t>
            </a:fld>
            <a:endParaRPr lang="it-IT"/>
          </a:p>
        </p:txBody>
      </p:sp>
    </p:spTree>
    <p:extLst>
      <p:ext uri="{BB962C8B-B14F-4D97-AF65-F5344CB8AC3E}">
        <p14:creationId xmlns:p14="http://schemas.microsoft.com/office/powerpoint/2010/main" val="37806199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grpSp>
        <p:nvGrpSpPr>
          <p:cNvPr id="4" name="Group 2"/>
          <p:cNvGrpSpPr>
            <a:grpSpLocks/>
          </p:cNvGrpSpPr>
          <p:nvPr/>
        </p:nvGrpSpPr>
        <p:grpSpPr bwMode="auto">
          <a:xfrm>
            <a:off x="0" y="2438400"/>
            <a:ext cx="9144000" cy="4046538"/>
            <a:chOff x="0" y="1536"/>
            <a:chExt cx="5760" cy="2549"/>
          </a:xfrm>
        </p:grpSpPr>
        <p:sp>
          <p:nvSpPr>
            <p:cNvPr id="5" name="Rectangle 3"/>
            <p:cNvSpPr>
              <a:spLocks noChangeArrowheads="1"/>
            </p:cNvSpPr>
            <p:nvPr userDrawn="1"/>
          </p:nvSpPr>
          <p:spPr bwMode="hidden">
            <a:xfrm rot="-1424751">
              <a:off x="2121" y="2592"/>
              <a:ext cx="3072" cy="384"/>
            </a:xfrm>
            <a:prstGeom prst="rect">
              <a:avLst/>
            </a:prstGeom>
            <a:gradFill rotWithShape="0">
              <a:gsLst>
                <a:gs pos="0">
                  <a:schemeClr val="bg1">
                    <a:gamma/>
                    <a:shade val="94118"/>
                    <a:invGamma/>
                  </a:schemeClr>
                </a:gs>
                <a:gs pos="50000">
                  <a:schemeClr val="bg1"/>
                </a:gs>
                <a:gs pos="100000">
                  <a:schemeClr val="bg1">
                    <a:gamma/>
                    <a:shade val="94118"/>
                    <a:invGamma/>
                  </a:schemeClr>
                </a:gs>
              </a:gsLst>
              <a:lin ang="189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defRPr/>
              </a:pPr>
              <a:endParaRPr lang="it-IT">
                <a:solidFill>
                  <a:srgbClr val="FFFFFF"/>
                </a:solidFill>
              </a:endParaRPr>
            </a:p>
          </p:txBody>
        </p:sp>
        <p:sp>
          <p:nvSpPr>
            <p:cNvPr id="6" name="Freeform 4"/>
            <p:cNvSpPr>
              <a:spLocks/>
            </p:cNvSpPr>
            <p:nvPr userDrawn="1"/>
          </p:nvSpPr>
          <p:spPr bwMode="hidden">
            <a:xfrm>
              <a:off x="0" y="2664"/>
              <a:ext cx="2688" cy="1224"/>
            </a:xfrm>
            <a:custGeom>
              <a:avLst/>
              <a:gdLst>
                <a:gd name="T0" fmla="*/ 0 w 2688"/>
                <a:gd name="T1" fmla="*/ 0 h 1224"/>
                <a:gd name="T2" fmla="*/ 960 w 2688"/>
                <a:gd name="T3" fmla="*/ 552 h 1224"/>
                <a:gd name="T4" fmla="*/ 1968 w 2688"/>
                <a:gd name="T5" fmla="*/ 264 h 1224"/>
                <a:gd name="T6" fmla="*/ 2028 w 2688"/>
                <a:gd name="T7" fmla="*/ 270 h 1224"/>
                <a:gd name="T8" fmla="*/ 2661 w 2688"/>
                <a:gd name="T9" fmla="*/ 528 h 1224"/>
                <a:gd name="T10" fmla="*/ 2688 w 2688"/>
                <a:gd name="T11" fmla="*/ 648 h 1224"/>
                <a:gd name="T12" fmla="*/ 2304 w 2688"/>
                <a:gd name="T13" fmla="*/ 1080 h 1224"/>
                <a:gd name="T14" fmla="*/ 1584 w 2688"/>
                <a:gd name="T15" fmla="*/ 1224 h 1224"/>
                <a:gd name="T16" fmla="*/ 1296 w 2688"/>
                <a:gd name="T17" fmla="*/ 936 h 1224"/>
                <a:gd name="T18" fmla="*/ 864 w 2688"/>
                <a:gd name="T19" fmla="*/ 1032 h 1224"/>
                <a:gd name="T20" fmla="*/ 0 w 2688"/>
                <a:gd name="T21" fmla="*/ 552 h 1224"/>
                <a:gd name="T22" fmla="*/ 0 w 2688"/>
                <a:gd name="T23" fmla="*/ 0 h 122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688" h="1224">
                  <a:moveTo>
                    <a:pt x="0" y="0"/>
                  </a:moveTo>
                  <a:lnTo>
                    <a:pt x="960" y="552"/>
                  </a:lnTo>
                  <a:lnTo>
                    <a:pt x="1968" y="264"/>
                  </a:lnTo>
                  <a:lnTo>
                    <a:pt x="2028" y="270"/>
                  </a:lnTo>
                  <a:lnTo>
                    <a:pt x="2661" y="528"/>
                  </a:lnTo>
                  <a:lnTo>
                    <a:pt x="2688" y="648"/>
                  </a:lnTo>
                  <a:lnTo>
                    <a:pt x="2304" y="1080"/>
                  </a:lnTo>
                  <a:lnTo>
                    <a:pt x="1584" y="1224"/>
                  </a:lnTo>
                  <a:lnTo>
                    <a:pt x="1296" y="936"/>
                  </a:lnTo>
                  <a:lnTo>
                    <a:pt x="864" y="1032"/>
                  </a:lnTo>
                  <a:lnTo>
                    <a:pt x="0" y="552"/>
                  </a:lnTo>
                  <a:lnTo>
                    <a:pt x="0" y="0"/>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it-IT" smtClean="0">
                <a:solidFill>
                  <a:srgbClr val="FFFFFF"/>
                </a:solidFill>
              </a:endParaRPr>
            </a:p>
          </p:txBody>
        </p:sp>
        <p:sp>
          <p:nvSpPr>
            <p:cNvPr id="7" name="Freeform 5"/>
            <p:cNvSpPr>
              <a:spLocks/>
            </p:cNvSpPr>
            <p:nvPr userDrawn="1"/>
          </p:nvSpPr>
          <p:spPr bwMode="hidden">
            <a:xfrm>
              <a:off x="3359" y="1536"/>
              <a:ext cx="2401" cy="1232"/>
            </a:xfrm>
            <a:custGeom>
              <a:avLst/>
              <a:gdLst>
                <a:gd name="T0" fmla="*/ 2208 w 2401"/>
                <a:gd name="T1" fmla="*/ 15 h 1232"/>
                <a:gd name="T2" fmla="*/ 2088 w 2401"/>
                <a:gd name="T3" fmla="*/ 57 h 1232"/>
                <a:gd name="T4" fmla="*/ 1951 w 2401"/>
                <a:gd name="T5" fmla="*/ 99 h 1232"/>
                <a:gd name="T6" fmla="*/ 1704 w 2401"/>
                <a:gd name="T7" fmla="*/ 135 h 1232"/>
                <a:gd name="T8" fmla="*/ 1314 w 2401"/>
                <a:gd name="T9" fmla="*/ 177 h 1232"/>
                <a:gd name="T10" fmla="*/ 1176 w 2401"/>
                <a:gd name="T11" fmla="*/ 189 h 1232"/>
                <a:gd name="T12" fmla="*/ 1122 w 2401"/>
                <a:gd name="T13" fmla="*/ 195 h 1232"/>
                <a:gd name="T14" fmla="*/ 1075 w 2401"/>
                <a:gd name="T15" fmla="*/ 231 h 1232"/>
                <a:gd name="T16" fmla="*/ 924 w 2401"/>
                <a:gd name="T17" fmla="*/ 321 h 1232"/>
                <a:gd name="T18" fmla="*/ 840 w 2401"/>
                <a:gd name="T19" fmla="*/ 369 h 1232"/>
                <a:gd name="T20" fmla="*/ 630 w 2401"/>
                <a:gd name="T21" fmla="*/ 458 h 1232"/>
                <a:gd name="T22" fmla="*/ 529 w 2401"/>
                <a:gd name="T23" fmla="*/ 500 h 1232"/>
                <a:gd name="T24" fmla="*/ 487 w 2401"/>
                <a:gd name="T25" fmla="*/ 542 h 1232"/>
                <a:gd name="T26" fmla="*/ 457 w 2401"/>
                <a:gd name="T27" fmla="*/ 590 h 1232"/>
                <a:gd name="T28" fmla="*/ 402 w 2401"/>
                <a:gd name="T29" fmla="*/ 638 h 1232"/>
                <a:gd name="T30" fmla="*/ 330 w 2401"/>
                <a:gd name="T31" fmla="*/ 758 h 1232"/>
                <a:gd name="T32" fmla="*/ 312 w 2401"/>
                <a:gd name="T33" fmla="*/ 788 h 1232"/>
                <a:gd name="T34" fmla="*/ 252 w 2401"/>
                <a:gd name="T35" fmla="*/ 824 h 1232"/>
                <a:gd name="T36" fmla="*/ 84 w 2401"/>
                <a:gd name="T37" fmla="*/ 926 h 1232"/>
                <a:gd name="T38" fmla="*/ 0 w 2401"/>
                <a:gd name="T39" fmla="*/ 992 h 1232"/>
                <a:gd name="T40" fmla="*/ 12 w 2401"/>
                <a:gd name="T41" fmla="*/ 1040 h 1232"/>
                <a:gd name="T42" fmla="*/ 132 w 2401"/>
                <a:gd name="T43" fmla="*/ 1034 h 1232"/>
                <a:gd name="T44" fmla="*/ 336 w 2401"/>
                <a:gd name="T45" fmla="*/ 980 h 1232"/>
                <a:gd name="T46" fmla="*/ 529 w 2401"/>
                <a:gd name="T47" fmla="*/ 896 h 1232"/>
                <a:gd name="T48" fmla="*/ 576 w 2401"/>
                <a:gd name="T49" fmla="*/ 872 h 1232"/>
                <a:gd name="T50" fmla="*/ 714 w 2401"/>
                <a:gd name="T51" fmla="*/ 848 h 1232"/>
                <a:gd name="T52" fmla="*/ 966 w 2401"/>
                <a:gd name="T53" fmla="*/ 794 h 1232"/>
                <a:gd name="T54" fmla="*/ 1212 w 2401"/>
                <a:gd name="T55" fmla="*/ 782 h 1232"/>
                <a:gd name="T56" fmla="*/ 1416 w 2401"/>
                <a:gd name="T57" fmla="*/ 872 h 1232"/>
                <a:gd name="T58" fmla="*/ 1464 w 2401"/>
                <a:gd name="T59" fmla="*/ 932 h 1232"/>
                <a:gd name="T60" fmla="*/ 1440 w 2401"/>
                <a:gd name="T61" fmla="*/ 992 h 1232"/>
                <a:gd name="T62" fmla="*/ 1302 w 2401"/>
                <a:gd name="T63" fmla="*/ 1040 h 1232"/>
                <a:gd name="T64" fmla="*/ 1158 w 2401"/>
                <a:gd name="T65" fmla="*/ 1100 h 1232"/>
                <a:gd name="T66" fmla="*/ 1093 w 2401"/>
                <a:gd name="T67" fmla="*/ 1148 h 1232"/>
                <a:gd name="T68" fmla="*/ 1075 w 2401"/>
                <a:gd name="T69" fmla="*/ 1208 h 1232"/>
                <a:gd name="T70" fmla="*/ 1093 w 2401"/>
                <a:gd name="T71" fmla="*/ 1232 h 1232"/>
                <a:gd name="T72" fmla="*/ 1152 w 2401"/>
                <a:gd name="T73" fmla="*/ 1226 h 1232"/>
                <a:gd name="T74" fmla="*/ 1332 w 2401"/>
                <a:gd name="T75" fmla="*/ 1208 h 1232"/>
                <a:gd name="T76" fmla="*/ 1434 w 2401"/>
                <a:gd name="T77" fmla="*/ 1184 h 1232"/>
                <a:gd name="T78" fmla="*/ 1464 w 2401"/>
                <a:gd name="T79" fmla="*/ 1172 h 1232"/>
                <a:gd name="T80" fmla="*/ 1578 w 2401"/>
                <a:gd name="T81" fmla="*/ 1130 h 1232"/>
                <a:gd name="T82" fmla="*/ 1758 w 2401"/>
                <a:gd name="T83" fmla="*/ 1064 h 1232"/>
                <a:gd name="T84" fmla="*/ 1872 w 2401"/>
                <a:gd name="T85" fmla="*/ 962 h 1232"/>
                <a:gd name="T86" fmla="*/ 1986 w 2401"/>
                <a:gd name="T87" fmla="*/ 800 h 1232"/>
                <a:gd name="T88" fmla="*/ 2166 w 2401"/>
                <a:gd name="T89" fmla="*/ 650 h 1232"/>
                <a:gd name="T90" fmla="*/ 2257 w 2401"/>
                <a:gd name="T91" fmla="*/ 590 h 1232"/>
                <a:gd name="T92" fmla="*/ 2400 w 2401"/>
                <a:gd name="T93" fmla="*/ 57 h 123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2401" h="1232">
                  <a:moveTo>
                    <a:pt x="2310" y="3"/>
                  </a:moveTo>
                  <a:lnTo>
                    <a:pt x="2280" y="3"/>
                  </a:lnTo>
                  <a:lnTo>
                    <a:pt x="2208" y="15"/>
                  </a:lnTo>
                  <a:lnTo>
                    <a:pt x="2136" y="27"/>
                  </a:lnTo>
                  <a:lnTo>
                    <a:pt x="2112" y="39"/>
                  </a:lnTo>
                  <a:lnTo>
                    <a:pt x="2088" y="57"/>
                  </a:lnTo>
                  <a:lnTo>
                    <a:pt x="2082" y="63"/>
                  </a:lnTo>
                  <a:lnTo>
                    <a:pt x="2076" y="69"/>
                  </a:lnTo>
                  <a:lnTo>
                    <a:pt x="1951" y="99"/>
                  </a:lnTo>
                  <a:lnTo>
                    <a:pt x="1896" y="111"/>
                  </a:lnTo>
                  <a:lnTo>
                    <a:pt x="1836" y="117"/>
                  </a:lnTo>
                  <a:lnTo>
                    <a:pt x="1704" y="135"/>
                  </a:lnTo>
                  <a:lnTo>
                    <a:pt x="1572" y="153"/>
                  </a:lnTo>
                  <a:lnTo>
                    <a:pt x="1434" y="165"/>
                  </a:lnTo>
                  <a:lnTo>
                    <a:pt x="1314" y="177"/>
                  </a:lnTo>
                  <a:lnTo>
                    <a:pt x="1260" y="183"/>
                  </a:lnTo>
                  <a:lnTo>
                    <a:pt x="1212" y="189"/>
                  </a:lnTo>
                  <a:lnTo>
                    <a:pt x="1176" y="189"/>
                  </a:lnTo>
                  <a:lnTo>
                    <a:pt x="1146" y="195"/>
                  </a:lnTo>
                  <a:lnTo>
                    <a:pt x="1128" y="195"/>
                  </a:lnTo>
                  <a:lnTo>
                    <a:pt x="1122" y="195"/>
                  </a:lnTo>
                  <a:lnTo>
                    <a:pt x="1116" y="201"/>
                  </a:lnTo>
                  <a:lnTo>
                    <a:pt x="1105" y="207"/>
                  </a:lnTo>
                  <a:lnTo>
                    <a:pt x="1075" y="231"/>
                  </a:lnTo>
                  <a:lnTo>
                    <a:pt x="1026" y="261"/>
                  </a:lnTo>
                  <a:lnTo>
                    <a:pt x="972" y="291"/>
                  </a:lnTo>
                  <a:lnTo>
                    <a:pt x="924" y="321"/>
                  </a:lnTo>
                  <a:lnTo>
                    <a:pt x="876" y="345"/>
                  </a:lnTo>
                  <a:lnTo>
                    <a:pt x="846" y="363"/>
                  </a:lnTo>
                  <a:lnTo>
                    <a:pt x="840" y="369"/>
                  </a:lnTo>
                  <a:lnTo>
                    <a:pt x="834" y="369"/>
                  </a:lnTo>
                  <a:lnTo>
                    <a:pt x="732" y="417"/>
                  </a:lnTo>
                  <a:lnTo>
                    <a:pt x="630" y="458"/>
                  </a:lnTo>
                  <a:lnTo>
                    <a:pt x="588" y="476"/>
                  </a:lnTo>
                  <a:lnTo>
                    <a:pt x="552" y="488"/>
                  </a:lnTo>
                  <a:lnTo>
                    <a:pt x="529" y="500"/>
                  </a:lnTo>
                  <a:lnTo>
                    <a:pt x="517" y="506"/>
                  </a:lnTo>
                  <a:lnTo>
                    <a:pt x="499" y="524"/>
                  </a:lnTo>
                  <a:lnTo>
                    <a:pt x="487" y="542"/>
                  </a:lnTo>
                  <a:lnTo>
                    <a:pt x="481" y="560"/>
                  </a:lnTo>
                  <a:lnTo>
                    <a:pt x="481" y="578"/>
                  </a:lnTo>
                  <a:lnTo>
                    <a:pt x="457" y="590"/>
                  </a:lnTo>
                  <a:lnTo>
                    <a:pt x="438" y="596"/>
                  </a:lnTo>
                  <a:lnTo>
                    <a:pt x="420" y="614"/>
                  </a:lnTo>
                  <a:lnTo>
                    <a:pt x="402" y="638"/>
                  </a:lnTo>
                  <a:lnTo>
                    <a:pt x="366" y="698"/>
                  </a:lnTo>
                  <a:lnTo>
                    <a:pt x="348" y="728"/>
                  </a:lnTo>
                  <a:lnTo>
                    <a:pt x="330" y="758"/>
                  </a:lnTo>
                  <a:lnTo>
                    <a:pt x="324" y="776"/>
                  </a:lnTo>
                  <a:lnTo>
                    <a:pt x="318" y="782"/>
                  </a:lnTo>
                  <a:lnTo>
                    <a:pt x="312" y="788"/>
                  </a:lnTo>
                  <a:lnTo>
                    <a:pt x="300" y="794"/>
                  </a:lnTo>
                  <a:lnTo>
                    <a:pt x="282" y="806"/>
                  </a:lnTo>
                  <a:lnTo>
                    <a:pt x="252" y="824"/>
                  </a:lnTo>
                  <a:lnTo>
                    <a:pt x="199" y="854"/>
                  </a:lnTo>
                  <a:lnTo>
                    <a:pt x="151" y="884"/>
                  </a:lnTo>
                  <a:lnTo>
                    <a:pt x="84" y="926"/>
                  </a:lnTo>
                  <a:lnTo>
                    <a:pt x="30" y="962"/>
                  </a:lnTo>
                  <a:lnTo>
                    <a:pt x="12" y="974"/>
                  </a:lnTo>
                  <a:lnTo>
                    <a:pt x="0" y="992"/>
                  </a:lnTo>
                  <a:lnTo>
                    <a:pt x="0" y="1004"/>
                  </a:lnTo>
                  <a:lnTo>
                    <a:pt x="0" y="1022"/>
                  </a:lnTo>
                  <a:lnTo>
                    <a:pt x="12" y="1040"/>
                  </a:lnTo>
                  <a:lnTo>
                    <a:pt x="42" y="1046"/>
                  </a:lnTo>
                  <a:lnTo>
                    <a:pt x="84" y="1046"/>
                  </a:lnTo>
                  <a:lnTo>
                    <a:pt x="132" y="1034"/>
                  </a:lnTo>
                  <a:lnTo>
                    <a:pt x="193" y="1022"/>
                  </a:lnTo>
                  <a:lnTo>
                    <a:pt x="264" y="1004"/>
                  </a:lnTo>
                  <a:lnTo>
                    <a:pt x="336" y="980"/>
                  </a:lnTo>
                  <a:lnTo>
                    <a:pt x="408" y="950"/>
                  </a:lnTo>
                  <a:lnTo>
                    <a:pt x="475" y="920"/>
                  </a:lnTo>
                  <a:lnTo>
                    <a:pt x="529" y="896"/>
                  </a:lnTo>
                  <a:lnTo>
                    <a:pt x="564" y="878"/>
                  </a:lnTo>
                  <a:lnTo>
                    <a:pt x="570" y="872"/>
                  </a:lnTo>
                  <a:lnTo>
                    <a:pt x="576" y="872"/>
                  </a:lnTo>
                  <a:lnTo>
                    <a:pt x="606" y="872"/>
                  </a:lnTo>
                  <a:lnTo>
                    <a:pt x="648" y="866"/>
                  </a:lnTo>
                  <a:lnTo>
                    <a:pt x="714" y="848"/>
                  </a:lnTo>
                  <a:lnTo>
                    <a:pt x="793" y="830"/>
                  </a:lnTo>
                  <a:lnTo>
                    <a:pt x="876" y="812"/>
                  </a:lnTo>
                  <a:lnTo>
                    <a:pt x="966" y="794"/>
                  </a:lnTo>
                  <a:lnTo>
                    <a:pt x="1063" y="782"/>
                  </a:lnTo>
                  <a:lnTo>
                    <a:pt x="1152" y="776"/>
                  </a:lnTo>
                  <a:lnTo>
                    <a:pt x="1212" y="782"/>
                  </a:lnTo>
                  <a:lnTo>
                    <a:pt x="1284" y="806"/>
                  </a:lnTo>
                  <a:lnTo>
                    <a:pt x="1357" y="836"/>
                  </a:lnTo>
                  <a:lnTo>
                    <a:pt x="1416" y="872"/>
                  </a:lnTo>
                  <a:lnTo>
                    <a:pt x="1434" y="890"/>
                  </a:lnTo>
                  <a:lnTo>
                    <a:pt x="1452" y="908"/>
                  </a:lnTo>
                  <a:lnTo>
                    <a:pt x="1464" y="932"/>
                  </a:lnTo>
                  <a:lnTo>
                    <a:pt x="1464" y="950"/>
                  </a:lnTo>
                  <a:lnTo>
                    <a:pt x="1458" y="968"/>
                  </a:lnTo>
                  <a:lnTo>
                    <a:pt x="1440" y="992"/>
                  </a:lnTo>
                  <a:lnTo>
                    <a:pt x="1410" y="1004"/>
                  </a:lnTo>
                  <a:lnTo>
                    <a:pt x="1369" y="1022"/>
                  </a:lnTo>
                  <a:lnTo>
                    <a:pt x="1302" y="1040"/>
                  </a:lnTo>
                  <a:lnTo>
                    <a:pt x="1248" y="1064"/>
                  </a:lnTo>
                  <a:lnTo>
                    <a:pt x="1200" y="1082"/>
                  </a:lnTo>
                  <a:lnTo>
                    <a:pt x="1158" y="1100"/>
                  </a:lnTo>
                  <a:lnTo>
                    <a:pt x="1128" y="1118"/>
                  </a:lnTo>
                  <a:lnTo>
                    <a:pt x="1110" y="1130"/>
                  </a:lnTo>
                  <a:lnTo>
                    <a:pt x="1093" y="1148"/>
                  </a:lnTo>
                  <a:lnTo>
                    <a:pt x="1081" y="1160"/>
                  </a:lnTo>
                  <a:lnTo>
                    <a:pt x="1069" y="1190"/>
                  </a:lnTo>
                  <a:lnTo>
                    <a:pt x="1075" y="1208"/>
                  </a:lnTo>
                  <a:lnTo>
                    <a:pt x="1081" y="1220"/>
                  </a:lnTo>
                  <a:lnTo>
                    <a:pt x="1087" y="1226"/>
                  </a:lnTo>
                  <a:lnTo>
                    <a:pt x="1093" y="1232"/>
                  </a:lnTo>
                  <a:lnTo>
                    <a:pt x="1110" y="1232"/>
                  </a:lnTo>
                  <a:lnTo>
                    <a:pt x="1128" y="1226"/>
                  </a:lnTo>
                  <a:lnTo>
                    <a:pt x="1152" y="1226"/>
                  </a:lnTo>
                  <a:lnTo>
                    <a:pt x="1212" y="1220"/>
                  </a:lnTo>
                  <a:lnTo>
                    <a:pt x="1272" y="1214"/>
                  </a:lnTo>
                  <a:lnTo>
                    <a:pt x="1332" y="1208"/>
                  </a:lnTo>
                  <a:lnTo>
                    <a:pt x="1393" y="1196"/>
                  </a:lnTo>
                  <a:lnTo>
                    <a:pt x="1416" y="1190"/>
                  </a:lnTo>
                  <a:lnTo>
                    <a:pt x="1434" y="1184"/>
                  </a:lnTo>
                  <a:lnTo>
                    <a:pt x="1446" y="1178"/>
                  </a:lnTo>
                  <a:lnTo>
                    <a:pt x="1452" y="1178"/>
                  </a:lnTo>
                  <a:lnTo>
                    <a:pt x="1464" y="1172"/>
                  </a:lnTo>
                  <a:lnTo>
                    <a:pt x="1488" y="1166"/>
                  </a:lnTo>
                  <a:lnTo>
                    <a:pt x="1530" y="1148"/>
                  </a:lnTo>
                  <a:lnTo>
                    <a:pt x="1578" y="1130"/>
                  </a:lnTo>
                  <a:lnTo>
                    <a:pt x="1681" y="1094"/>
                  </a:lnTo>
                  <a:lnTo>
                    <a:pt x="1722" y="1076"/>
                  </a:lnTo>
                  <a:lnTo>
                    <a:pt x="1758" y="1064"/>
                  </a:lnTo>
                  <a:lnTo>
                    <a:pt x="1812" y="1040"/>
                  </a:lnTo>
                  <a:lnTo>
                    <a:pt x="1848" y="1004"/>
                  </a:lnTo>
                  <a:lnTo>
                    <a:pt x="1872" y="962"/>
                  </a:lnTo>
                  <a:lnTo>
                    <a:pt x="1890" y="932"/>
                  </a:lnTo>
                  <a:lnTo>
                    <a:pt x="1932" y="866"/>
                  </a:lnTo>
                  <a:lnTo>
                    <a:pt x="1986" y="800"/>
                  </a:lnTo>
                  <a:lnTo>
                    <a:pt x="2046" y="740"/>
                  </a:lnTo>
                  <a:lnTo>
                    <a:pt x="2112" y="692"/>
                  </a:lnTo>
                  <a:lnTo>
                    <a:pt x="2166" y="650"/>
                  </a:lnTo>
                  <a:lnTo>
                    <a:pt x="2214" y="620"/>
                  </a:lnTo>
                  <a:lnTo>
                    <a:pt x="2244" y="596"/>
                  </a:lnTo>
                  <a:lnTo>
                    <a:pt x="2257" y="590"/>
                  </a:lnTo>
                  <a:lnTo>
                    <a:pt x="2400" y="518"/>
                  </a:lnTo>
                  <a:lnTo>
                    <a:pt x="2400" y="57"/>
                  </a:lnTo>
                  <a:lnTo>
                    <a:pt x="2401" y="0"/>
                  </a:lnTo>
                  <a:lnTo>
                    <a:pt x="2310" y="3"/>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it-IT" smtClean="0">
                <a:solidFill>
                  <a:srgbClr val="FFFFFF"/>
                </a:solidFill>
              </a:endParaRPr>
            </a:p>
          </p:txBody>
        </p:sp>
        <p:sp>
          <p:nvSpPr>
            <p:cNvPr id="8" name="Freeform 6"/>
            <p:cNvSpPr>
              <a:spLocks/>
            </p:cNvSpPr>
            <p:nvPr userDrawn="1"/>
          </p:nvSpPr>
          <p:spPr bwMode="hidden">
            <a:xfrm>
              <a:off x="3792" y="1536"/>
              <a:ext cx="1968" cy="762"/>
            </a:xfrm>
            <a:custGeom>
              <a:avLst/>
              <a:gdLst>
                <a:gd name="T0" fmla="*/ 965 w 1968"/>
                <a:gd name="T1" fmla="*/ 165 h 762"/>
                <a:gd name="T2" fmla="*/ 696 w 1968"/>
                <a:gd name="T3" fmla="*/ 200 h 762"/>
                <a:gd name="T4" fmla="*/ 693 w 1968"/>
                <a:gd name="T5" fmla="*/ 237 h 762"/>
                <a:gd name="T6" fmla="*/ 924 w 1968"/>
                <a:gd name="T7" fmla="*/ 258 h 762"/>
                <a:gd name="T8" fmla="*/ 993 w 1968"/>
                <a:gd name="T9" fmla="*/ 267 h 762"/>
                <a:gd name="T10" fmla="*/ 681 w 1968"/>
                <a:gd name="T11" fmla="*/ 291 h 762"/>
                <a:gd name="T12" fmla="*/ 633 w 1968"/>
                <a:gd name="T13" fmla="*/ 309 h 762"/>
                <a:gd name="T14" fmla="*/ 645 w 1968"/>
                <a:gd name="T15" fmla="*/ 336 h 762"/>
                <a:gd name="T16" fmla="*/ 672 w 1968"/>
                <a:gd name="T17" fmla="*/ 351 h 762"/>
                <a:gd name="T18" fmla="*/ 984 w 1968"/>
                <a:gd name="T19" fmla="*/ 333 h 762"/>
                <a:gd name="T20" fmla="*/ 1080 w 1968"/>
                <a:gd name="T21" fmla="*/ 357 h 762"/>
                <a:gd name="T22" fmla="*/ 624 w 1968"/>
                <a:gd name="T23" fmla="*/ 492 h 762"/>
                <a:gd name="T24" fmla="*/ 616 w 1968"/>
                <a:gd name="T25" fmla="*/ 536 h 762"/>
                <a:gd name="T26" fmla="*/ 8 w 1968"/>
                <a:gd name="T27" fmla="*/ 724 h 762"/>
                <a:gd name="T28" fmla="*/ 0 w 1968"/>
                <a:gd name="T29" fmla="*/ 756 h 762"/>
                <a:gd name="T30" fmla="*/ 27 w 1968"/>
                <a:gd name="T31" fmla="*/ 762 h 762"/>
                <a:gd name="T32" fmla="*/ 664 w 1968"/>
                <a:gd name="T33" fmla="*/ 564 h 762"/>
                <a:gd name="T34" fmla="*/ 856 w 1968"/>
                <a:gd name="T35" fmla="*/ 600 h 762"/>
                <a:gd name="T36" fmla="*/ 1158 w 1968"/>
                <a:gd name="T37" fmla="*/ 507 h 762"/>
                <a:gd name="T38" fmla="*/ 1434 w 1968"/>
                <a:gd name="T39" fmla="*/ 465 h 762"/>
                <a:gd name="T40" fmla="*/ 1572 w 1968"/>
                <a:gd name="T41" fmla="*/ 368 h 762"/>
                <a:gd name="T42" fmla="*/ 1712 w 1968"/>
                <a:gd name="T43" fmla="*/ 340 h 762"/>
                <a:gd name="T44" fmla="*/ 1856 w 1968"/>
                <a:gd name="T45" fmla="*/ 328 h 762"/>
                <a:gd name="T46" fmla="*/ 1968 w 1968"/>
                <a:gd name="T47" fmla="*/ 330 h 762"/>
                <a:gd name="T48" fmla="*/ 1968 w 1968"/>
                <a:gd name="T49" fmla="*/ 0 h 762"/>
                <a:gd name="T50" fmla="*/ 1934 w 1968"/>
                <a:gd name="T51" fmla="*/ 3 h 762"/>
                <a:gd name="T52" fmla="*/ 1832 w 1968"/>
                <a:gd name="T53" fmla="*/ 5 h 762"/>
                <a:gd name="T54" fmla="*/ 1682 w 1968"/>
                <a:gd name="T55" fmla="*/ 35 h 762"/>
                <a:gd name="T56" fmla="*/ 1643 w 1968"/>
                <a:gd name="T57" fmla="*/ 72 h 762"/>
                <a:gd name="T58" fmla="*/ 1392 w 1968"/>
                <a:gd name="T59" fmla="*/ 119 h 7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968" h="762">
                  <a:moveTo>
                    <a:pt x="965" y="165"/>
                  </a:moveTo>
                  <a:lnTo>
                    <a:pt x="696" y="200"/>
                  </a:lnTo>
                  <a:lnTo>
                    <a:pt x="693" y="237"/>
                  </a:lnTo>
                  <a:lnTo>
                    <a:pt x="924" y="258"/>
                  </a:lnTo>
                  <a:lnTo>
                    <a:pt x="993" y="267"/>
                  </a:lnTo>
                  <a:lnTo>
                    <a:pt x="681" y="291"/>
                  </a:lnTo>
                  <a:lnTo>
                    <a:pt x="633" y="309"/>
                  </a:lnTo>
                  <a:lnTo>
                    <a:pt x="645" y="336"/>
                  </a:lnTo>
                  <a:lnTo>
                    <a:pt x="672" y="351"/>
                  </a:lnTo>
                  <a:lnTo>
                    <a:pt x="984" y="333"/>
                  </a:lnTo>
                  <a:lnTo>
                    <a:pt x="1080" y="357"/>
                  </a:lnTo>
                  <a:lnTo>
                    <a:pt x="624" y="492"/>
                  </a:lnTo>
                  <a:lnTo>
                    <a:pt x="616" y="536"/>
                  </a:lnTo>
                  <a:lnTo>
                    <a:pt x="8" y="724"/>
                  </a:lnTo>
                  <a:lnTo>
                    <a:pt x="0" y="756"/>
                  </a:lnTo>
                  <a:lnTo>
                    <a:pt x="27" y="762"/>
                  </a:lnTo>
                  <a:lnTo>
                    <a:pt x="664" y="564"/>
                  </a:lnTo>
                  <a:lnTo>
                    <a:pt x="856" y="600"/>
                  </a:lnTo>
                  <a:lnTo>
                    <a:pt x="1158" y="507"/>
                  </a:lnTo>
                  <a:lnTo>
                    <a:pt x="1434" y="465"/>
                  </a:lnTo>
                  <a:lnTo>
                    <a:pt x="1572" y="368"/>
                  </a:lnTo>
                  <a:lnTo>
                    <a:pt x="1712" y="340"/>
                  </a:lnTo>
                  <a:lnTo>
                    <a:pt x="1856" y="328"/>
                  </a:lnTo>
                  <a:lnTo>
                    <a:pt x="1968" y="330"/>
                  </a:lnTo>
                  <a:lnTo>
                    <a:pt x="1968" y="0"/>
                  </a:lnTo>
                  <a:lnTo>
                    <a:pt x="1934" y="3"/>
                  </a:lnTo>
                  <a:lnTo>
                    <a:pt x="1832" y="5"/>
                  </a:lnTo>
                  <a:lnTo>
                    <a:pt x="1682" y="35"/>
                  </a:lnTo>
                  <a:lnTo>
                    <a:pt x="1643" y="72"/>
                  </a:lnTo>
                  <a:lnTo>
                    <a:pt x="1392" y="119"/>
                  </a:lnTo>
                </a:path>
              </a:pathLst>
            </a:custGeom>
            <a:gradFill rotWithShape="0">
              <a:gsLst>
                <a:gs pos="0">
                  <a:schemeClr val="bg2">
                    <a:gamma/>
                    <a:tint val="81961"/>
                    <a:invGamma/>
                  </a:schemeClr>
                </a:gs>
                <a:gs pos="100000">
                  <a:schemeClr val="bg2"/>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it-IT">
                <a:solidFill>
                  <a:srgbClr val="FFFFFF"/>
                </a:solidFill>
              </a:endParaRPr>
            </a:p>
          </p:txBody>
        </p:sp>
        <p:sp>
          <p:nvSpPr>
            <p:cNvPr id="9" name="Freeform 7"/>
            <p:cNvSpPr>
              <a:spLocks/>
            </p:cNvSpPr>
            <p:nvPr userDrawn="1"/>
          </p:nvSpPr>
          <p:spPr bwMode="hidden">
            <a:xfrm>
              <a:off x="3599" y="2477"/>
              <a:ext cx="186" cy="120"/>
            </a:xfrm>
            <a:custGeom>
              <a:avLst/>
              <a:gdLst>
                <a:gd name="T0" fmla="*/ 186 w 185"/>
                <a:gd name="T1" fmla="*/ 0 h 120"/>
                <a:gd name="T2" fmla="*/ 186 w 185"/>
                <a:gd name="T3" fmla="*/ 6 h 120"/>
                <a:gd name="T4" fmla="*/ 186 w 185"/>
                <a:gd name="T5" fmla="*/ 18 h 120"/>
                <a:gd name="T6" fmla="*/ 186 w 185"/>
                <a:gd name="T7" fmla="*/ 36 h 120"/>
                <a:gd name="T8" fmla="*/ 180 w 185"/>
                <a:gd name="T9" fmla="*/ 54 h 120"/>
                <a:gd name="T10" fmla="*/ 162 w 185"/>
                <a:gd name="T11" fmla="*/ 72 h 120"/>
                <a:gd name="T12" fmla="*/ 138 w 185"/>
                <a:gd name="T13" fmla="*/ 96 h 120"/>
                <a:gd name="T14" fmla="*/ 102 w 185"/>
                <a:gd name="T15" fmla="*/ 108 h 120"/>
                <a:gd name="T16" fmla="*/ 47 w 185"/>
                <a:gd name="T17" fmla="*/ 120 h 120"/>
                <a:gd name="T18" fmla="*/ 29 w 185"/>
                <a:gd name="T19" fmla="*/ 120 h 120"/>
                <a:gd name="T20" fmla="*/ 17 w 185"/>
                <a:gd name="T21" fmla="*/ 114 h 120"/>
                <a:gd name="T22" fmla="*/ 0 w 185"/>
                <a:gd name="T23" fmla="*/ 96 h 120"/>
                <a:gd name="T24" fmla="*/ 0 w 185"/>
                <a:gd name="T25" fmla="*/ 78 h 120"/>
                <a:gd name="T26" fmla="*/ 0 w 185"/>
                <a:gd name="T27" fmla="*/ 72 h 120"/>
                <a:gd name="T28" fmla="*/ 186 w 185"/>
                <a:gd name="T29" fmla="*/ 0 h 120"/>
                <a:gd name="T30" fmla="*/ 186 w 185"/>
                <a:gd name="T31" fmla="*/ 0 h 12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85" h="120">
                  <a:moveTo>
                    <a:pt x="185" y="0"/>
                  </a:moveTo>
                  <a:lnTo>
                    <a:pt x="185" y="6"/>
                  </a:lnTo>
                  <a:lnTo>
                    <a:pt x="185" y="18"/>
                  </a:lnTo>
                  <a:lnTo>
                    <a:pt x="185" y="36"/>
                  </a:lnTo>
                  <a:lnTo>
                    <a:pt x="179" y="54"/>
                  </a:lnTo>
                  <a:lnTo>
                    <a:pt x="161" y="72"/>
                  </a:lnTo>
                  <a:lnTo>
                    <a:pt x="137" y="96"/>
                  </a:lnTo>
                  <a:lnTo>
                    <a:pt x="101" y="108"/>
                  </a:lnTo>
                  <a:lnTo>
                    <a:pt x="47" y="120"/>
                  </a:lnTo>
                  <a:lnTo>
                    <a:pt x="29" y="120"/>
                  </a:lnTo>
                  <a:lnTo>
                    <a:pt x="17" y="114"/>
                  </a:lnTo>
                  <a:lnTo>
                    <a:pt x="0" y="96"/>
                  </a:lnTo>
                  <a:lnTo>
                    <a:pt x="0" y="78"/>
                  </a:lnTo>
                  <a:lnTo>
                    <a:pt x="0" y="72"/>
                  </a:lnTo>
                  <a:lnTo>
                    <a:pt x="185"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it-IT" smtClean="0">
                <a:solidFill>
                  <a:srgbClr val="FFFFFF"/>
                </a:solidFill>
              </a:endParaRPr>
            </a:p>
          </p:txBody>
        </p:sp>
        <p:sp>
          <p:nvSpPr>
            <p:cNvPr id="10" name="Freeform 8"/>
            <p:cNvSpPr>
              <a:spLocks/>
            </p:cNvSpPr>
            <p:nvPr userDrawn="1"/>
          </p:nvSpPr>
          <p:spPr bwMode="hidden">
            <a:xfrm>
              <a:off x="3779" y="2393"/>
              <a:ext cx="185" cy="120"/>
            </a:xfrm>
            <a:custGeom>
              <a:avLst/>
              <a:gdLst>
                <a:gd name="T0" fmla="*/ 185 w 185"/>
                <a:gd name="T1" fmla="*/ 0 h 120"/>
                <a:gd name="T2" fmla="*/ 185 w 185"/>
                <a:gd name="T3" fmla="*/ 6 h 120"/>
                <a:gd name="T4" fmla="*/ 179 w 185"/>
                <a:gd name="T5" fmla="*/ 24 h 120"/>
                <a:gd name="T6" fmla="*/ 167 w 185"/>
                <a:gd name="T7" fmla="*/ 42 h 120"/>
                <a:gd name="T8" fmla="*/ 149 w 185"/>
                <a:gd name="T9" fmla="*/ 66 h 120"/>
                <a:gd name="T10" fmla="*/ 131 w 185"/>
                <a:gd name="T11" fmla="*/ 90 h 120"/>
                <a:gd name="T12" fmla="*/ 102 w 185"/>
                <a:gd name="T13" fmla="*/ 108 h 120"/>
                <a:gd name="T14" fmla="*/ 66 w 185"/>
                <a:gd name="T15" fmla="*/ 120 h 120"/>
                <a:gd name="T16" fmla="*/ 18 w 185"/>
                <a:gd name="T17" fmla="*/ 120 h 120"/>
                <a:gd name="T18" fmla="*/ 0 w 185"/>
                <a:gd name="T19" fmla="*/ 60 h 120"/>
                <a:gd name="T20" fmla="*/ 185 w 185"/>
                <a:gd name="T21" fmla="*/ 0 h 120"/>
                <a:gd name="T22" fmla="*/ 185 w 185"/>
                <a:gd name="T23" fmla="*/ 0 h 12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85" h="120">
                  <a:moveTo>
                    <a:pt x="185" y="0"/>
                  </a:moveTo>
                  <a:lnTo>
                    <a:pt x="185" y="6"/>
                  </a:lnTo>
                  <a:lnTo>
                    <a:pt x="179" y="24"/>
                  </a:lnTo>
                  <a:lnTo>
                    <a:pt x="167" y="42"/>
                  </a:lnTo>
                  <a:lnTo>
                    <a:pt x="149" y="66"/>
                  </a:lnTo>
                  <a:lnTo>
                    <a:pt x="131" y="90"/>
                  </a:lnTo>
                  <a:lnTo>
                    <a:pt x="102" y="108"/>
                  </a:lnTo>
                  <a:lnTo>
                    <a:pt x="66" y="120"/>
                  </a:lnTo>
                  <a:lnTo>
                    <a:pt x="18" y="120"/>
                  </a:lnTo>
                  <a:lnTo>
                    <a:pt x="0" y="60"/>
                  </a:lnTo>
                  <a:lnTo>
                    <a:pt x="185"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it-IT" smtClean="0">
                <a:solidFill>
                  <a:srgbClr val="FFFFFF"/>
                </a:solidFill>
              </a:endParaRPr>
            </a:p>
          </p:txBody>
        </p:sp>
        <p:sp>
          <p:nvSpPr>
            <p:cNvPr id="11" name="Freeform 9"/>
            <p:cNvSpPr>
              <a:spLocks/>
            </p:cNvSpPr>
            <p:nvPr userDrawn="1"/>
          </p:nvSpPr>
          <p:spPr bwMode="hidden">
            <a:xfrm>
              <a:off x="3839" y="1836"/>
              <a:ext cx="528" cy="275"/>
            </a:xfrm>
            <a:custGeom>
              <a:avLst/>
              <a:gdLst>
                <a:gd name="T0" fmla="*/ 0 w 526"/>
                <a:gd name="T1" fmla="*/ 275 h 275"/>
                <a:gd name="T2" fmla="*/ 0 w 526"/>
                <a:gd name="T3" fmla="*/ 269 h 275"/>
                <a:gd name="T4" fmla="*/ 6 w 526"/>
                <a:gd name="T5" fmla="*/ 251 h 275"/>
                <a:gd name="T6" fmla="*/ 6 w 526"/>
                <a:gd name="T7" fmla="*/ 239 h 275"/>
                <a:gd name="T8" fmla="*/ 12 w 526"/>
                <a:gd name="T9" fmla="*/ 227 h 275"/>
                <a:gd name="T10" fmla="*/ 18 w 526"/>
                <a:gd name="T11" fmla="*/ 221 h 275"/>
                <a:gd name="T12" fmla="*/ 36 w 526"/>
                <a:gd name="T13" fmla="*/ 215 h 275"/>
                <a:gd name="T14" fmla="*/ 77 w 526"/>
                <a:gd name="T15" fmla="*/ 203 h 275"/>
                <a:gd name="T16" fmla="*/ 138 w 526"/>
                <a:gd name="T17" fmla="*/ 179 h 275"/>
                <a:gd name="T18" fmla="*/ 210 w 526"/>
                <a:gd name="T19" fmla="*/ 143 h 275"/>
                <a:gd name="T20" fmla="*/ 252 w 526"/>
                <a:gd name="T21" fmla="*/ 120 h 275"/>
                <a:gd name="T22" fmla="*/ 300 w 526"/>
                <a:gd name="T23" fmla="*/ 96 h 275"/>
                <a:gd name="T24" fmla="*/ 395 w 526"/>
                <a:gd name="T25" fmla="*/ 48 h 275"/>
                <a:gd name="T26" fmla="*/ 444 w 526"/>
                <a:gd name="T27" fmla="*/ 30 h 275"/>
                <a:gd name="T28" fmla="*/ 480 w 526"/>
                <a:gd name="T29" fmla="*/ 12 h 275"/>
                <a:gd name="T30" fmla="*/ 504 w 526"/>
                <a:gd name="T31" fmla="*/ 6 h 275"/>
                <a:gd name="T32" fmla="*/ 522 w 526"/>
                <a:gd name="T33" fmla="*/ 0 h 275"/>
                <a:gd name="T34" fmla="*/ 528 w 526"/>
                <a:gd name="T35" fmla="*/ 0 h 275"/>
                <a:gd name="T36" fmla="*/ 522 w 526"/>
                <a:gd name="T37" fmla="*/ 6 h 275"/>
                <a:gd name="T38" fmla="*/ 510 w 526"/>
                <a:gd name="T39" fmla="*/ 12 h 275"/>
                <a:gd name="T40" fmla="*/ 486 w 526"/>
                <a:gd name="T41" fmla="*/ 24 h 275"/>
                <a:gd name="T42" fmla="*/ 462 w 526"/>
                <a:gd name="T43" fmla="*/ 42 h 275"/>
                <a:gd name="T44" fmla="*/ 438 w 526"/>
                <a:gd name="T45" fmla="*/ 54 h 275"/>
                <a:gd name="T46" fmla="*/ 395 w 526"/>
                <a:gd name="T47" fmla="*/ 78 h 275"/>
                <a:gd name="T48" fmla="*/ 341 w 526"/>
                <a:gd name="T49" fmla="*/ 108 h 275"/>
                <a:gd name="T50" fmla="*/ 276 w 526"/>
                <a:gd name="T51" fmla="*/ 143 h 275"/>
                <a:gd name="T52" fmla="*/ 131 w 526"/>
                <a:gd name="T53" fmla="*/ 221 h 275"/>
                <a:gd name="T54" fmla="*/ 65 w 526"/>
                <a:gd name="T55" fmla="*/ 251 h 275"/>
                <a:gd name="T56" fmla="*/ 0 w 526"/>
                <a:gd name="T57" fmla="*/ 275 h 275"/>
                <a:gd name="T58" fmla="*/ 0 w 526"/>
                <a:gd name="T59" fmla="*/ 275 h 275"/>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526" h="275">
                  <a:moveTo>
                    <a:pt x="0" y="275"/>
                  </a:moveTo>
                  <a:lnTo>
                    <a:pt x="0" y="269"/>
                  </a:lnTo>
                  <a:lnTo>
                    <a:pt x="6" y="251"/>
                  </a:lnTo>
                  <a:lnTo>
                    <a:pt x="6" y="239"/>
                  </a:lnTo>
                  <a:lnTo>
                    <a:pt x="12" y="227"/>
                  </a:lnTo>
                  <a:lnTo>
                    <a:pt x="18" y="221"/>
                  </a:lnTo>
                  <a:lnTo>
                    <a:pt x="36" y="215"/>
                  </a:lnTo>
                  <a:lnTo>
                    <a:pt x="77" y="203"/>
                  </a:lnTo>
                  <a:lnTo>
                    <a:pt x="137" y="179"/>
                  </a:lnTo>
                  <a:lnTo>
                    <a:pt x="209" y="143"/>
                  </a:lnTo>
                  <a:lnTo>
                    <a:pt x="251" y="120"/>
                  </a:lnTo>
                  <a:lnTo>
                    <a:pt x="299" y="96"/>
                  </a:lnTo>
                  <a:lnTo>
                    <a:pt x="394" y="48"/>
                  </a:lnTo>
                  <a:lnTo>
                    <a:pt x="442" y="30"/>
                  </a:lnTo>
                  <a:lnTo>
                    <a:pt x="478" y="12"/>
                  </a:lnTo>
                  <a:lnTo>
                    <a:pt x="502" y="6"/>
                  </a:lnTo>
                  <a:lnTo>
                    <a:pt x="520" y="0"/>
                  </a:lnTo>
                  <a:lnTo>
                    <a:pt x="526" y="0"/>
                  </a:lnTo>
                  <a:lnTo>
                    <a:pt x="520" y="6"/>
                  </a:lnTo>
                  <a:lnTo>
                    <a:pt x="508" y="12"/>
                  </a:lnTo>
                  <a:lnTo>
                    <a:pt x="484" y="24"/>
                  </a:lnTo>
                  <a:lnTo>
                    <a:pt x="460" y="42"/>
                  </a:lnTo>
                  <a:lnTo>
                    <a:pt x="436" y="54"/>
                  </a:lnTo>
                  <a:lnTo>
                    <a:pt x="394" y="78"/>
                  </a:lnTo>
                  <a:lnTo>
                    <a:pt x="340" y="108"/>
                  </a:lnTo>
                  <a:lnTo>
                    <a:pt x="275" y="143"/>
                  </a:lnTo>
                  <a:lnTo>
                    <a:pt x="131" y="221"/>
                  </a:lnTo>
                  <a:lnTo>
                    <a:pt x="65" y="251"/>
                  </a:lnTo>
                  <a:lnTo>
                    <a:pt x="0" y="27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it-IT" smtClean="0">
                <a:solidFill>
                  <a:srgbClr val="FFFFFF"/>
                </a:solidFill>
              </a:endParaRPr>
            </a:p>
          </p:txBody>
        </p:sp>
        <p:sp>
          <p:nvSpPr>
            <p:cNvPr id="12" name="Freeform 10"/>
            <p:cNvSpPr>
              <a:spLocks/>
            </p:cNvSpPr>
            <p:nvPr userDrawn="1"/>
          </p:nvSpPr>
          <p:spPr bwMode="hidden">
            <a:xfrm>
              <a:off x="3676" y="2015"/>
              <a:ext cx="721" cy="306"/>
            </a:xfrm>
            <a:custGeom>
              <a:avLst/>
              <a:gdLst>
                <a:gd name="T0" fmla="*/ 48 w 718"/>
                <a:gd name="T1" fmla="*/ 216 h 306"/>
                <a:gd name="T2" fmla="*/ 30 w 718"/>
                <a:gd name="T3" fmla="*/ 252 h 306"/>
                <a:gd name="T4" fmla="*/ 12 w 718"/>
                <a:gd name="T5" fmla="*/ 282 h 306"/>
                <a:gd name="T6" fmla="*/ 6 w 718"/>
                <a:gd name="T7" fmla="*/ 300 h 306"/>
                <a:gd name="T8" fmla="*/ 0 w 718"/>
                <a:gd name="T9" fmla="*/ 306 h 306"/>
                <a:gd name="T10" fmla="*/ 48 w 718"/>
                <a:gd name="T11" fmla="*/ 276 h 306"/>
                <a:gd name="T12" fmla="*/ 84 w 718"/>
                <a:gd name="T13" fmla="*/ 252 h 306"/>
                <a:gd name="T14" fmla="*/ 108 w 718"/>
                <a:gd name="T15" fmla="*/ 234 h 306"/>
                <a:gd name="T16" fmla="*/ 121 w 718"/>
                <a:gd name="T17" fmla="*/ 228 h 306"/>
                <a:gd name="T18" fmla="*/ 127 w 718"/>
                <a:gd name="T19" fmla="*/ 228 h 306"/>
                <a:gd name="T20" fmla="*/ 145 w 718"/>
                <a:gd name="T21" fmla="*/ 222 h 306"/>
                <a:gd name="T22" fmla="*/ 169 w 718"/>
                <a:gd name="T23" fmla="*/ 216 h 306"/>
                <a:gd name="T24" fmla="*/ 199 w 718"/>
                <a:gd name="T25" fmla="*/ 204 h 306"/>
                <a:gd name="T26" fmla="*/ 276 w 718"/>
                <a:gd name="T27" fmla="*/ 180 h 306"/>
                <a:gd name="T28" fmla="*/ 373 w 718"/>
                <a:gd name="T29" fmla="*/ 156 h 306"/>
                <a:gd name="T30" fmla="*/ 463 w 718"/>
                <a:gd name="T31" fmla="*/ 126 h 306"/>
                <a:gd name="T32" fmla="*/ 546 w 718"/>
                <a:gd name="T33" fmla="*/ 102 h 306"/>
                <a:gd name="T34" fmla="*/ 576 w 718"/>
                <a:gd name="T35" fmla="*/ 90 h 306"/>
                <a:gd name="T36" fmla="*/ 607 w 718"/>
                <a:gd name="T37" fmla="*/ 84 h 306"/>
                <a:gd name="T38" fmla="*/ 625 w 718"/>
                <a:gd name="T39" fmla="*/ 78 h 306"/>
                <a:gd name="T40" fmla="*/ 631 w 718"/>
                <a:gd name="T41" fmla="*/ 72 h 306"/>
                <a:gd name="T42" fmla="*/ 637 w 718"/>
                <a:gd name="T43" fmla="*/ 66 h 306"/>
                <a:gd name="T44" fmla="*/ 655 w 718"/>
                <a:gd name="T45" fmla="*/ 60 h 306"/>
                <a:gd name="T46" fmla="*/ 697 w 718"/>
                <a:gd name="T47" fmla="*/ 30 h 306"/>
                <a:gd name="T48" fmla="*/ 715 w 718"/>
                <a:gd name="T49" fmla="*/ 18 h 306"/>
                <a:gd name="T50" fmla="*/ 721 w 718"/>
                <a:gd name="T51" fmla="*/ 6 h 306"/>
                <a:gd name="T52" fmla="*/ 715 w 718"/>
                <a:gd name="T53" fmla="*/ 0 h 306"/>
                <a:gd name="T54" fmla="*/ 691 w 718"/>
                <a:gd name="T55" fmla="*/ 0 h 306"/>
                <a:gd name="T56" fmla="*/ 631 w 718"/>
                <a:gd name="T57" fmla="*/ 0 h 306"/>
                <a:gd name="T58" fmla="*/ 582 w 718"/>
                <a:gd name="T59" fmla="*/ 0 h 306"/>
                <a:gd name="T60" fmla="*/ 546 w 718"/>
                <a:gd name="T61" fmla="*/ 0 h 306"/>
                <a:gd name="T62" fmla="*/ 516 w 718"/>
                <a:gd name="T63" fmla="*/ 18 h 306"/>
                <a:gd name="T64" fmla="*/ 487 w 718"/>
                <a:gd name="T65" fmla="*/ 42 h 306"/>
                <a:gd name="T66" fmla="*/ 469 w 718"/>
                <a:gd name="T67" fmla="*/ 54 h 306"/>
                <a:gd name="T68" fmla="*/ 451 w 718"/>
                <a:gd name="T69" fmla="*/ 60 h 306"/>
                <a:gd name="T70" fmla="*/ 427 w 718"/>
                <a:gd name="T71" fmla="*/ 60 h 306"/>
                <a:gd name="T72" fmla="*/ 391 w 718"/>
                <a:gd name="T73" fmla="*/ 66 h 306"/>
                <a:gd name="T74" fmla="*/ 348 w 718"/>
                <a:gd name="T75" fmla="*/ 84 h 306"/>
                <a:gd name="T76" fmla="*/ 312 w 718"/>
                <a:gd name="T77" fmla="*/ 108 h 306"/>
                <a:gd name="T78" fmla="*/ 288 w 718"/>
                <a:gd name="T79" fmla="*/ 126 h 306"/>
                <a:gd name="T80" fmla="*/ 276 w 718"/>
                <a:gd name="T81" fmla="*/ 132 h 306"/>
                <a:gd name="T82" fmla="*/ 258 w 718"/>
                <a:gd name="T83" fmla="*/ 138 h 306"/>
                <a:gd name="T84" fmla="*/ 222 w 718"/>
                <a:gd name="T85" fmla="*/ 138 h 306"/>
                <a:gd name="T86" fmla="*/ 187 w 718"/>
                <a:gd name="T87" fmla="*/ 138 h 306"/>
                <a:gd name="T88" fmla="*/ 181 w 718"/>
                <a:gd name="T89" fmla="*/ 138 h 306"/>
                <a:gd name="T90" fmla="*/ 175 w 718"/>
                <a:gd name="T91" fmla="*/ 138 h 306"/>
                <a:gd name="T92" fmla="*/ 114 w 718"/>
                <a:gd name="T93" fmla="*/ 162 h 306"/>
                <a:gd name="T94" fmla="*/ 48 w 718"/>
                <a:gd name="T95" fmla="*/ 216 h 306"/>
                <a:gd name="T96" fmla="*/ 48 w 718"/>
                <a:gd name="T97" fmla="*/ 216 h 30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718" h="306">
                  <a:moveTo>
                    <a:pt x="48" y="216"/>
                  </a:moveTo>
                  <a:lnTo>
                    <a:pt x="30" y="252"/>
                  </a:lnTo>
                  <a:lnTo>
                    <a:pt x="12" y="282"/>
                  </a:lnTo>
                  <a:lnTo>
                    <a:pt x="6" y="300"/>
                  </a:lnTo>
                  <a:lnTo>
                    <a:pt x="0" y="306"/>
                  </a:lnTo>
                  <a:lnTo>
                    <a:pt x="48" y="276"/>
                  </a:lnTo>
                  <a:lnTo>
                    <a:pt x="84" y="252"/>
                  </a:lnTo>
                  <a:lnTo>
                    <a:pt x="108" y="234"/>
                  </a:lnTo>
                  <a:lnTo>
                    <a:pt x="120" y="228"/>
                  </a:lnTo>
                  <a:lnTo>
                    <a:pt x="126" y="228"/>
                  </a:lnTo>
                  <a:lnTo>
                    <a:pt x="144" y="222"/>
                  </a:lnTo>
                  <a:lnTo>
                    <a:pt x="168" y="216"/>
                  </a:lnTo>
                  <a:lnTo>
                    <a:pt x="198" y="204"/>
                  </a:lnTo>
                  <a:lnTo>
                    <a:pt x="275" y="180"/>
                  </a:lnTo>
                  <a:lnTo>
                    <a:pt x="371" y="156"/>
                  </a:lnTo>
                  <a:lnTo>
                    <a:pt x="461" y="126"/>
                  </a:lnTo>
                  <a:lnTo>
                    <a:pt x="544" y="102"/>
                  </a:lnTo>
                  <a:lnTo>
                    <a:pt x="574" y="90"/>
                  </a:lnTo>
                  <a:lnTo>
                    <a:pt x="604" y="84"/>
                  </a:lnTo>
                  <a:lnTo>
                    <a:pt x="622" y="78"/>
                  </a:lnTo>
                  <a:lnTo>
                    <a:pt x="628" y="72"/>
                  </a:lnTo>
                  <a:lnTo>
                    <a:pt x="634" y="66"/>
                  </a:lnTo>
                  <a:lnTo>
                    <a:pt x="652" y="60"/>
                  </a:lnTo>
                  <a:lnTo>
                    <a:pt x="694" y="30"/>
                  </a:lnTo>
                  <a:lnTo>
                    <a:pt x="712" y="18"/>
                  </a:lnTo>
                  <a:lnTo>
                    <a:pt x="718" y="6"/>
                  </a:lnTo>
                  <a:lnTo>
                    <a:pt x="712" y="0"/>
                  </a:lnTo>
                  <a:lnTo>
                    <a:pt x="688" y="0"/>
                  </a:lnTo>
                  <a:lnTo>
                    <a:pt x="628" y="0"/>
                  </a:lnTo>
                  <a:lnTo>
                    <a:pt x="580" y="0"/>
                  </a:lnTo>
                  <a:lnTo>
                    <a:pt x="544" y="0"/>
                  </a:lnTo>
                  <a:lnTo>
                    <a:pt x="514" y="18"/>
                  </a:lnTo>
                  <a:lnTo>
                    <a:pt x="485" y="42"/>
                  </a:lnTo>
                  <a:lnTo>
                    <a:pt x="467" y="54"/>
                  </a:lnTo>
                  <a:lnTo>
                    <a:pt x="449" y="60"/>
                  </a:lnTo>
                  <a:lnTo>
                    <a:pt x="425" y="60"/>
                  </a:lnTo>
                  <a:lnTo>
                    <a:pt x="389" y="66"/>
                  </a:lnTo>
                  <a:lnTo>
                    <a:pt x="347" y="84"/>
                  </a:lnTo>
                  <a:lnTo>
                    <a:pt x="311" y="108"/>
                  </a:lnTo>
                  <a:lnTo>
                    <a:pt x="287" y="126"/>
                  </a:lnTo>
                  <a:lnTo>
                    <a:pt x="275" y="132"/>
                  </a:lnTo>
                  <a:lnTo>
                    <a:pt x="257" y="138"/>
                  </a:lnTo>
                  <a:lnTo>
                    <a:pt x="221" y="138"/>
                  </a:lnTo>
                  <a:lnTo>
                    <a:pt x="186" y="138"/>
                  </a:lnTo>
                  <a:lnTo>
                    <a:pt x="180" y="138"/>
                  </a:lnTo>
                  <a:lnTo>
                    <a:pt x="174" y="138"/>
                  </a:lnTo>
                  <a:lnTo>
                    <a:pt x="114" y="162"/>
                  </a:lnTo>
                  <a:lnTo>
                    <a:pt x="48" y="21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it-IT" smtClean="0">
                <a:solidFill>
                  <a:srgbClr val="FFFFFF"/>
                </a:solidFill>
              </a:endParaRPr>
            </a:p>
          </p:txBody>
        </p:sp>
        <p:sp>
          <p:nvSpPr>
            <p:cNvPr id="13" name="Freeform 11"/>
            <p:cNvSpPr>
              <a:spLocks/>
            </p:cNvSpPr>
            <p:nvPr userDrawn="1"/>
          </p:nvSpPr>
          <p:spPr bwMode="hidden">
            <a:xfrm>
              <a:off x="3358" y="1890"/>
              <a:ext cx="2400" cy="881"/>
            </a:xfrm>
            <a:custGeom>
              <a:avLst/>
              <a:gdLst>
                <a:gd name="T0" fmla="*/ 2238 w 2392"/>
                <a:gd name="T1" fmla="*/ 54 h 881"/>
                <a:gd name="T2" fmla="*/ 2196 w 2392"/>
                <a:gd name="T3" fmla="*/ 54 h 881"/>
                <a:gd name="T4" fmla="*/ 2154 w 2392"/>
                <a:gd name="T5" fmla="*/ 66 h 881"/>
                <a:gd name="T6" fmla="*/ 2028 w 2392"/>
                <a:gd name="T7" fmla="*/ 101 h 881"/>
                <a:gd name="T8" fmla="*/ 1963 w 2392"/>
                <a:gd name="T9" fmla="*/ 119 h 881"/>
                <a:gd name="T10" fmla="*/ 1866 w 2392"/>
                <a:gd name="T11" fmla="*/ 167 h 881"/>
                <a:gd name="T12" fmla="*/ 1842 w 2392"/>
                <a:gd name="T13" fmla="*/ 245 h 881"/>
                <a:gd name="T14" fmla="*/ 1848 w 2392"/>
                <a:gd name="T15" fmla="*/ 305 h 881"/>
                <a:gd name="T16" fmla="*/ 1764 w 2392"/>
                <a:gd name="T17" fmla="*/ 317 h 881"/>
                <a:gd name="T18" fmla="*/ 1602 w 2392"/>
                <a:gd name="T19" fmla="*/ 263 h 881"/>
                <a:gd name="T20" fmla="*/ 1512 w 2392"/>
                <a:gd name="T21" fmla="*/ 257 h 881"/>
                <a:gd name="T22" fmla="*/ 1404 w 2392"/>
                <a:gd name="T23" fmla="*/ 311 h 881"/>
                <a:gd name="T24" fmla="*/ 1338 w 2392"/>
                <a:gd name="T25" fmla="*/ 353 h 881"/>
                <a:gd name="T26" fmla="*/ 1314 w 2392"/>
                <a:gd name="T27" fmla="*/ 359 h 881"/>
                <a:gd name="T28" fmla="*/ 1218 w 2392"/>
                <a:gd name="T29" fmla="*/ 371 h 881"/>
                <a:gd name="T30" fmla="*/ 1164 w 2392"/>
                <a:gd name="T31" fmla="*/ 365 h 881"/>
                <a:gd name="T32" fmla="*/ 1057 w 2392"/>
                <a:gd name="T33" fmla="*/ 371 h 881"/>
                <a:gd name="T34" fmla="*/ 960 w 2392"/>
                <a:gd name="T35" fmla="*/ 383 h 881"/>
                <a:gd name="T36" fmla="*/ 924 w 2392"/>
                <a:gd name="T37" fmla="*/ 401 h 881"/>
                <a:gd name="T38" fmla="*/ 822 w 2392"/>
                <a:gd name="T39" fmla="*/ 419 h 881"/>
                <a:gd name="T40" fmla="*/ 781 w 2392"/>
                <a:gd name="T41" fmla="*/ 419 h 881"/>
                <a:gd name="T42" fmla="*/ 666 w 2392"/>
                <a:gd name="T43" fmla="*/ 437 h 881"/>
                <a:gd name="T44" fmla="*/ 600 w 2392"/>
                <a:gd name="T45" fmla="*/ 473 h 881"/>
                <a:gd name="T46" fmla="*/ 505 w 2392"/>
                <a:gd name="T47" fmla="*/ 467 h 881"/>
                <a:gd name="T48" fmla="*/ 432 w 2392"/>
                <a:gd name="T49" fmla="*/ 491 h 881"/>
                <a:gd name="T50" fmla="*/ 414 w 2392"/>
                <a:gd name="T51" fmla="*/ 539 h 881"/>
                <a:gd name="T52" fmla="*/ 348 w 2392"/>
                <a:gd name="T53" fmla="*/ 569 h 881"/>
                <a:gd name="T54" fmla="*/ 223 w 2392"/>
                <a:gd name="T55" fmla="*/ 599 h 881"/>
                <a:gd name="T56" fmla="*/ 138 w 2392"/>
                <a:gd name="T57" fmla="*/ 647 h 881"/>
                <a:gd name="T58" fmla="*/ 108 w 2392"/>
                <a:gd name="T59" fmla="*/ 659 h 881"/>
                <a:gd name="T60" fmla="*/ 0 w 2392"/>
                <a:gd name="T61" fmla="*/ 671 h 881"/>
                <a:gd name="T62" fmla="*/ 84 w 2392"/>
                <a:gd name="T63" fmla="*/ 695 h 881"/>
                <a:gd name="T64" fmla="*/ 264 w 2392"/>
                <a:gd name="T65" fmla="*/ 653 h 881"/>
                <a:gd name="T66" fmla="*/ 475 w 2392"/>
                <a:gd name="T67" fmla="*/ 569 h 881"/>
                <a:gd name="T68" fmla="*/ 570 w 2392"/>
                <a:gd name="T69" fmla="*/ 521 h 881"/>
                <a:gd name="T70" fmla="*/ 648 w 2392"/>
                <a:gd name="T71" fmla="*/ 515 h 881"/>
                <a:gd name="T72" fmla="*/ 876 w 2392"/>
                <a:gd name="T73" fmla="*/ 461 h 881"/>
                <a:gd name="T74" fmla="*/ 1152 w 2392"/>
                <a:gd name="T75" fmla="*/ 425 h 881"/>
                <a:gd name="T76" fmla="*/ 1296 w 2392"/>
                <a:gd name="T77" fmla="*/ 461 h 881"/>
                <a:gd name="T78" fmla="*/ 1422 w 2392"/>
                <a:gd name="T79" fmla="*/ 533 h 881"/>
                <a:gd name="T80" fmla="*/ 1440 w 2392"/>
                <a:gd name="T81" fmla="*/ 617 h 881"/>
                <a:gd name="T82" fmla="*/ 1381 w 2392"/>
                <a:gd name="T83" fmla="*/ 653 h 881"/>
                <a:gd name="T84" fmla="*/ 1230 w 2392"/>
                <a:gd name="T85" fmla="*/ 701 h 881"/>
                <a:gd name="T86" fmla="*/ 1116 w 2392"/>
                <a:gd name="T87" fmla="*/ 755 h 881"/>
                <a:gd name="T88" fmla="*/ 1069 w 2392"/>
                <a:gd name="T89" fmla="*/ 809 h 881"/>
                <a:gd name="T90" fmla="*/ 1081 w 2392"/>
                <a:gd name="T91" fmla="*/ 869 h 881"/>
                <a:gd name="T92" fmla="*/ 1110 w 2392"/>
                <a:gd name="T93" fmla="*/ 881 h 881"/>
                <a:gd name="T94" fmla="*/ 1212 w 2392"/>
                <a:gd name="T95" fmla="*/ 869 h 881"/>
                <a:gd name="T96" fmla="*/ 1393 w 2392"/>
                <a:gd name="T97" fmla="*/ 857 h 881"/>
                <a:gd name="T98" fmla="*/ 1446 w 2392"/>
                <a:gd name="T99" fmla="*/ 851 h 881"/>
                <a:gd name="T100" fmla="*/ 1488 w 2392"/>
                <a:gd name="T101" fmla="*/ 833 h 881"/>
                <a:gd name="T102" fmla="*/ 1681 w 2392"/>
                <a:gd name="T103" fmla="*/ 743 h 881"/>
                <a:gd name="T104" fmla="*/ 1812 w 2392"/>
                <a:gd name="T105" fmla="*/ 689 h 881"/>
                <a:gd name="T106" fmla="*/ 1890 w 2392"/>
                <a:gd name="T107" fmla="*/ 581 h 881"/>
                <a:gd name="T108" fmla="*/ 2046 w 2392"/>
                <a:gd name="T109" fmla="*/ 389 h 881"/>
                <a:gd name="T110" fmla="*/ 2214 w 2392"/>
                <a:gd name="T111" fmla="*/ 269 h 881"/>
                <a:gd name="T112" fmla="*/ 2257 w 2392"/>
                <a:gd name="T113" fmla="*/ 239 h 881"/>
                <a:gd name="T114" fmla="*/ 2400 w 2392"/>
                <a:gd name="T115" fmla="*/ 0 h 881"/>
                <a:gd name="T116" fmla="*/ 2310 w 2392"/>
                <a:gd name="T117" fmla="*/ 36 h 881"/>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2392" h="881">
                  <a:moveTo>
                    <a:pt x="2302" y="36"/>
                  </a:moveTo>
                  <a:lnTo>
                    <a:pt x="2266" y="48"/>
                  </a:lnTo>
                  <a:lnTo>
                    <a:pt x="2231" y="54"/>
                  </a:lnTo>
                  <a:lnTo>
                    <a:pt x="2201" y="54"/>
                  </a:lnTo>
                  <a:lnTo>
                    <a:pt x="2195" y="54"/>
                  </a:lnTo>
                  <a:lnTo>
                    <a:pt x="2189" y="54"/>
                  </a:lnTo>
                  <a:lnTo>
                    <a:pt x="2177" y="60"/>
                  </a:lnTo>
                  <a:lnTo>
                    <a:pt x="2147" y="66"/>
                  </a:lnTo>
                  <a:lnTo>
                    <a:pt x="2105" y="78"/>
                  </a:lnTo>
                  <a:lnTo>
                    <a:pt x="2057" y="89"/>
                  </a:lnTo>
                  <a:lnTo>
                    <a:pt x="2021" y="101"/>
                  </a:lnTo>
                  <a:lnTo>
                    <a:pt x="1997" y="107"/>
                  </a:lnTo>
                  <a:lnTo>
                    <a:pt x="1973" y="113"/>
                  </a:lnTo>
                  <a:lnTo>
                    <a:pt x="1956" y="119"/>
                  </a:lnTo>
                  <a:lnTo>
                    <a:pt x="1926" y="131"/>
                  </a:lnTo>
                  <a:lnTo>
                    <a:pt x="1896" y="137"/>
                  </a:lnTo>
                  <a:lnTo>
                    <a:pt x="1860" y="167"/>
                  </a:lnTo>
                  <a:lnTo>
                    <a:pt x="1842" y="191"/>
                  </a:lnTo>
                  <a:lnTo>
                    <a:pt x="1836" y="221"/>
                  </a:lnTo>
                  <a:lnTo>
                    <a:pt x="1836" y="245"/>
                  </a:lnTo>
                  <a:lnTo>
                    <a:pt x="1842" y="269"/>
                  </a:lnTo>
                  <a:lnTo>
                    <a:pt x="1842" y="293"/>
                  </a:lnTo>
                  <a:lnTo>
                    <a:pt x="1842" y="305"/>
                  </a:lnTo>
                  <a:lnTo>
                    <a:pt x="1824" y="323"/>
                  </a:lnTo>
                  <a:lnTo>
                    <a:pt x="1794" y="329"/>
                  </a:lnTo>
                  <a:lnTo>
                    <a:pt x="1758" y="317"/>
                  </a:lnTo>
                  <a:lnTo>
                    <a:pt x="1716" y="299"/>
                  </a:lnTo>
                  <a:lnTo>
                    <a:pt x="1657" y="275"/>
                  </a:lnTo>
                  <a:lnTo>
                    <a:pt x="1597" y="263"/>
                  </a:lnTo>
                  <a:lnTo>
                    <a:pt x="1543" y="257"/>
                  </a:lnTo>
                  <a:lnTo>
                    <a:pt x="1519" y="257"/>
                  </a:lnTo>
                  <a:lnTo>
                    <a:pt x="1507" y="257"/>
                  </a:lnTo>
                  <a:lnTo>
                    <a:pt x="1489" y="263"/>
                  </a:lnTo>
                  <a:lnTo>
                    <a:pt x="1459" y="275"/>
                  </a:lnTo>
                  <a:lnTo>
                    <a:pt x="1399" y="311"/>
                  </a:lnTo>
                  <a:lnTo>
                    <a:pt x="1376" y="329"/>
                  </a:lnTo>
                  <a:lnTo>
                    <a:pt x="1352" y="341"/>
                  </a:lnTo>
                  <a:lnTo>
                    <a:pt x="1334" y="353"/>
                  </a:lnTo>
                  <a:lnTo>
                    <a:pt x="1328" y="359"/>
                  </a:lnTo>
                  <a:lnTo>
                    <a:pt x="1322" y="359"/>
                  </a:lnTo>
                  <a:lnTo>
                    <a:pt x="1310" y="359"/>
                  </a:lnTo>
                  <a:lnTo>
                    <a:pt x="1286" y="365"/>
                  </a:lnTo>
                  <a:lnTo>
                    <a:pt x="1262" y="365"/>
                  </a:lnTo>
                  <a:lnTo>
                    <a:pt x="1214" y="371"/>
                  </a:lnTo>
                  <a:lnTo>
                    <a:pt x="1196" y="371"/>
                  </a:lnTo>
                  <a:lnTo>
                    <a:pt x="1178" y="365"/>
                  </a:lnTo>
                  <a:lnTo>
                    <a:pt x="1160" y="365"/>
                  </a:lnTo>
                  <a:lnTo>
                    <a:pt x="1130" y="365"/>
                  </a:lnTo>
                  <a:lnTo>
                    <a:pt x="1095" y="365"/>
                  </a:lnTo>
                  <a:lnTo>
                    <a:pt x="1053" y="371"/>
                  </a:lnTo>
                  <a:lnTo>
                    <a:pt x="1017" y="377"/>
                  </a:lnTo>
                  <a:lnTo>
                    <a:pt x="981" y="377"/>
                  </a:lnTo>
                  <a:lnTo>
                    <a:pt x="957" y="383"/>
                  </a:lnTo>
                  <a:lnTo>
                    <a:pt x="945" y="389"/>
                  </a:lnTo>
                  <a:lnTo>
                    <a:pt x="939" y="395"/>
                  </a:lnTo>
                  <a:lnTo>
                    <a:pt x="921" y="401"/>
                  </a:lnTo>
                  <a:lnTo>
                    <a:pt x="879" y="407"/>
                  </a:lnTo>
                  <a:lnTo>
                    <a:pt x="837" y="419"/>
                  </a:lnTo>
                  <a:lnTo>
                    <a:pt x="819" y="419"/>
                  </a:lnTo>
                  <a:lnTo>
                    <a:pt x="808" y="419"/>
                  </a:lnTo>
                  <a:lnTo>
                    <a:pt x="796" y="419"/>
                  </a:lnTo>
                  <a:lnTo>
                    <a:pt x="778" y="419"/>
                  </a:lnTo>
                  <a:lnTo>
                    <a:pt x="754" y="419"/>
                  </a:lnTo>
                  <a:lnTo>
                    <a:pt x="724" y="425"/>
                  </a:lnTo>
                  <a:lnTo>
                    <a:pt x="664" y="437"/>
                  </a:lnTo>
                  <a:lnTo>
                    <a:pt x="640" y="449"/>
                  </a:lnTo>
                  <a:lnTo>
                    <a:pt x="616" y="461"/>
                  </a:lnTo>
                  <a:lnTo>
                    <a:pt x="598" y="473"/>
                  </a:lnTo>
                  <a:lnTo>
                    <a:pt x="580" y="473"/>
                  </a:lnTo>
                  <a:lnTo>
                    <a:pt x="538" y="473"/>
                  </a:lnTo>
                  <a:lnTo>
                    <a:pt x="503" y="467"/>
                  </a:lnTo>
                  <a:lnTo>
                    <a:pt x="461" y="473"/>
                  </a:lnTo>
                  <a:lnTo>
                    <a:pt x="443" y="479"/>
                  </a:lnTo>
                  <a:lnTo>
                    <a:pt x="431" y="491"/>
                  </a:lnTo>
                  <a:lnTo>
                    <a:pt x="425" y="509"/>
                  </a:lnTo>
                  <a:lnTo>
                    <a:pt x="419" y="533"/>
                  </a:lnTo>
                  <a:lnTo>
                    <a:pt x="413" y="539"/>
                  </a:lnTo>
                  <a:lnTo>
                    <a:pt x="407" y="545"/>
                  </a:lnTo>
                  <a:lnTo>
                    <a:pt x="389" y="551"/>
                  </a:lnTo>
                  <a:lnTo>
                    <a:pt x="347" y="569"/>
                  </a:lnTo>
                  <a:lnTo>
                    <a:pt x="299" y="587"/>
                  </a:lnTo>
                  <a:lnTo>
                    <a:pt x="257" y="593"/>
                  </a:lnTo>
                  <a:lnTo>
                    <a:pt x="222" y="599"/>
                  </a:lnTo>
                  <a:lnTo>
                    <a:pt x="180" y="617"/>
                  </a:lnTo>
                  <a:lnTo>
                    <a:pt x="150" y="641"/>
                  </a:lnTo>
                  <a:lnTo>
                    <a:pt x="138" y="647"/>
                  </a:lnTo>
                  <a:lnTo>
                    <a:pt x="132" y="653"/>
                  </a:lnTo>
                  <a:lnTo>
                    <a:pt x="126" y="659"/>
                  </a:lnTo>
                  <a:lnTo>
                    <a:pt x="108" y="659"/>
                  </a:lnTo>
                  <a:lnTo>
                    <a:pt x="96" y="653"/>
                  </a:lnTo>
                  <a:lnTo>
                    <a:pt x="90" y="653"/>
                  </a:lnTo>
                  <a:lnTo>
                    <a:pt x="0" y="671"/>
                  </a:lnTo>
                  <a:lnTo>
                    <a:pt x="12" y="689"/>
                  </a:lnTo>
                  <a:lnTo>
                    <a:pt x="42" y="695"/>
                  </a:lnTo>
                  <a:lnTo>
                    <a:pt x="84" y="695"/>
                  </a:lnTo>
                  <a:lnTo>
                    <a:pt x="132" y="683"/>
                  </a:lnTo>
                  <a:lnTo>
                    <a:pt x="192" y="671"/>
                  </a:lnTo>
                  <a:lnTo>
                    <a:pt x="263" y="653"/>
                  </a:lnTo>
                  <a:lnTo>
                    <a:pt x="335" y="629"/>
                  </a:lnTo>
                  <a:lnTo>
                    <a:pt x="407" y="599"/>
                  </a:lnTo>
                  <a:lnTo>
                    <a:pt x="473" y="569"/>
                  </a:lnTo>
                  <a:lnTo>
                    <a:pt x="527" y="545"/>
                  </a:lnTo>
                  <a:lnTo>
                    <a:pt x="562" y="527"/>
                  </a:lnTo>
                  <a:lnTo>
                    <a:pt x="568" y="521"/>
                  </a:lnTo>
                  <a:lnTo>
                    <a:pt x="574" y="521"/>
                  </a:lnTo>
                  <a:lnTo>
                    <a:pt x="604" y="521"/>
                  </a:lnTo>
                  <a:lnTo>
                    <a:pt x="646" y="515"/>
                  </a:lnTo>
                  <a:lnTo>
                    <a:pt x="712" y="497"/>
                  </a:lnTo>
                  <a:lnTo>
                    <a:pt x="790" y="479"/>
                  </a:lnTo>
                  <a:lnTo>
                    <a:pt x="873" y="461"/>
                  </a:lnTo>
                  <a:lnTo>
                    <a:pt x="963" y="443"/>
                  </a:lnTo>
                  <a:lnTo>
                    <a:pt x="1059" y="431"/>
                  </a:lnTo>
                  <a:lnTo>
                    <a:pt x="1148" y="425"/>
                  </a:lnTo>
                  <a:lnTo>
                    <a:pt x="1178" y="425"/>
                  </a:lnTo>
                  <a:lnTo>
                    <a:pt x="1214" y="437"/>
                  </a:lnTo>
                  <a:lnTo>
                    <a:pt x="1292" y="461"/>
                  </a:lnTo>
                  <a:lnTo>
                    <a:pt x="1340" y="479"/>
                  </a:lnTo>
                  <a:lnTo>
                    <a:pt x="1382" y="503"/>
                  </a:lnTo>
                  <a:lnTo>
                    <a:pt x="1417" y="533"/>
                  </a:lnTo>
                  <a:lnTo>
                    <a:pt x="1441" y="563"/>
                  </a:lnTo>
                  <a:lnTo>
                    <a:pt x="1447" y="587"/>
                  </a:lnTo>
                  <a:lnTo>
                    <a:pt x="1435" y="617"/>
                  </a:lnTo>
                  <a:lnTo>
                    <a:pt x="1423" y="629"/>
                  </a:lnTo>
                  <a:lnTo>
                    <a:pt x="1405" y="641"/>
                  </a:lnTo>
                  <a:lnTo>
                    <a:pt x="1376" y="653"/>
                  </a:lnTo>
                  <a:lnTo>
                    <a:pt x="1346" y="665"/>
                  </a:lnTo>
                  <a:lnTo>
                    <a:pt x="1280" y="683"/>
                  </a:lnTo>
                  <a:lnTo>
                    <a:pt x="1226" y="701"/>
                  </a:lnTo>
                  <a:lnTo>
                    <a:pt x="1178" y="719"/>
                  </a:lnTo>
                  <a:lnTo>
                    <a:pt x="1142" y="743"/>
                  </a:lnTo>
                  <a:lnTo>
                    <a:pt x="1112" y="755"/>
                  </a:lnTo>
                  <a:lnTo>
                    <a:pt x="1089" y="773"/>
                  </a:lnTo>
                  <a:lnTo>
                    <a:pt x="1077" y="791"/>
                  </a:lnTo>
                  <a:lnTo>
                    <a:pt x="1065" y="809"/>
                  </a:lnTo>
                  <a:lnTo>
                    <a:pt x="1059" y="833"/>
                  </a:lnTo>
                  <a:lnTo>
                    <a:pt x="1065" y="857"/>
                  </a:lnTo>
                  <a:lnTo>
                    <a:pt x="1077" y="869"/>
                  </a:lnTo>
                  <a:lnTo>
                    <a:pt x="1083" y="875"/>
                  </a:lnTo>
                  <a:lnTo>
                    <a:pt x="1089" y="881"/>
                  </a:lnTo>
                  <a:lnTo>
                    <a:pt x="1106" y="881"/>
                  </a:lnTo>
                  <a:lnTo>
                    <a:pt x="1124" y="875"/>
                  </a:lnTo>
                  <a:lnTo>
                    <a:pt x="1148" y="875"/>
                  </a:lnTo>
                  <a:lnTo>
                    <a:pt x="1208" y="869"/>
                  </a:lnTo>
                  <a:lnTo>
                    <a:pt x="1268" y="863"/>
                  </a:lnTo>
                  <a:lnTo>
                    <a:pt x="1328" y="863"/>
                  </a:lnTo>
                  <a:lnTo>
                    <a:pt x="1388" y="857"/>
                  </a:lnTo>
                  <a:lnTo>
                    <a:pt x="1411" y="857"/>
                  </a:lnTo>
                  <a:lnTo>
                    <a:pt x="1429" y="851"/>
                  </a:lnTo>
                  <a:lnTo>
                    <a:pt x="1441" y="851"/>
                  </a:lnTo>
                  <a:lnTo>
                    <a:pt x="1447" y="851"/>
                  </a:lnTo>
                  <a:lnTo>
                    <a:pt x="1459" y="845"/>
                  </a:lnTo>
                  <a:lnTo>
                    <a:pt x="1483" y="833"/>
                  </a:lnTo>
                  <a:lnTo>
                    <a:pt x="1525" y="815"/>
                  </a:lnTo>
                  <a:lnTo>
                    <a:pt x="1573" y="791"/>
                  </a:lnTo>
                  <a:lnTo>
                    <a:pt x="1675" y="743"/>
                  </a:lnTo>
                  <a:lnTo>
                    <a:pt x="1716" y="725"/>
                  </a:lnTo>
                  <a:lnTo>
                    <a:pt x="1752" y="713"/>
                  </a:lnTo>
                  <a:lnTo>
                    <a:pt x="1806" y="689"/>
                  </a:lnTo>
                  <a:lnTo>
                    <a:pt x="1842" y="653"/>
                  </a:lnTo>
                  <a:lnTo>
                    <a:pt x="1866" y="611"/>
                  </a:lnTo>
                  <a:lnTo>
                    <a:pt x="1884" y="581"/>
                  </a:lnTo>
                  <a:lnTo>
                    <a:pt x="1926" y="515"/>
                  </a:lnTo>
                  <a:lnTo>
                    <a:pt x="1979" y="449"/>
                  </a:lnTo>
                  <a:lnTo>
                    <a:pt x="2039" y="389"/>
                  </a:lnTo>
                  <a:lnTo>
                    <a:pt x="2105" y="341"/>
                  </a:lnTo>
                  <a:lnTo>
                    <a:pt x="2159" y="299"/>
                  </a:lnTo>
                  <a:lnTo>
                    <a:pt x="2207" y="269"/>
                  </a:lnTo>
                  <a:lnTo>
                    <a:pt x="2237" y="245"/>
                  </a:lnTo>
                  <a:lnTo>
                    <a:pt x="2249" y="239"/>
                  </a:lnTo>
                  <a:lnTo>
                    <a:pt x="2392" y="167"/>
                  </a:lnTo>
                  <a:lnTo>
                    <a:pt x="2392" y="60"/>
                  </a:lnTo>
                  <a:lnTo>
                    <a:pt x="2392" y="0"/>
                  </a:lnTo>
                  <a:lnTo>
                    <a:pt x="2344" y="18"/>
                  </a:lnTo>
                  <a:lnTo>
                    <a:pt x="2302" y="3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it-IT" smtClean="0">
                <a:solidFill>
                  <a:srgbClr val="FFFFFF"/>
                </a:solidFill>
              </a:endParaRPr>
            </a:p>
          </p:txBody>
        </p:sp>
        <p:sp>
          <p:nvSpPr>
            <p:cNvPr id="14" name="Freeform 12"/>
            <p:cNvSpPr>
              <a:spLocks/>
            </p:cNvSpPr>
            <p:nvPr userDrawn="1"/>
          </p:nvSpPr>
          <p:spPr bwMode="hidden">
            <a:xfrm>
              <a:off x="3839" y="1854"/>
              <a:ext cx="577" cy="258"/>
            </a:xfrm>
            <a:custGeom>
              <a:avLst/>
              <a:gdLst>
                <a:gd name="T0" fmla="*/ 30 w 550"/>
                <a:gd name="T1" fmla="*/ 245 h 257"/>
                <a:gd name="T2" fmla="*/ 18 w 550"/>
                <a:gd name="T3" fmla="*/ 251 h 257"/>
                <a:gd name="T4" fmla="*/ 6 w 550"/>
                <a:gd name="T5" fmla="*/ 257 h 257"/>
                <a:gd name="T6" fmla="*/ 0 w 550"/>
                <a:gd name="T7" fmla="*/ 257 h 257"/>
                <a:gd name="T8" fmla="*/ 305 w 550"/>
                <a:gd name="T9" fmla="*/ 113 h 257"/>
                <a:gd name="T10" fmla="*/ 520 w 550"/>
                <a:gd name="T11" fmla="*/ 0 h 257"/>
                <a:gd name="T12" fmla="*/ 526 w 550"/>
                <a:gd name="T13" fmla="*/ 6 h 257"/>
                <a:gd name="T14" fmla="*/ 544 w 550"/>
                <a:gd name="T15" fmla="*/ 18 h 257"/>
                <a:gd name="T16" fmla="*/ 550 w 550"/>
                <a:gd name="T17" fmla="*/ 24 h 257"/>
                <a:gd name="T18" fmla="*/ 550 w 550"/>
                <a:gd name="T19" fmla="*/ 36 h 257"/>
                <a:gd name="T20" fmla="*/ 544 w 550"/>
                <a:gd name="T21" fmla="*/ 42 h 257"/>
                <a:gd name="T22" fmla="*/ 526 w 550"/>
                <a:gd name="T23" fmla="*/ 54 h 257"/>
                <a:gd name="T24" fmla="*/ 514 w 550"/>
                <a:gd name="T25" fmla="*/ 60 h 257"/>
                <a:gd name="T26" fmla="*/ 502 w 550"/>
                <a:gd name="T27" fmla="*/ 66 h 257"/>
                <a:gd name="T28" fmla="*/ 448 w 550"/>
                <a:gd name="T29" fmla="*/ 84 h 257"/>
                <a:gd name="T30" fmla="*/ 382 w 550"/>
                <a:gd name="T31" fmla="*/ 113 h 257"/>
                <a:gd name="T32" fmla="*/ 305 w 550"/>
                <a:gd name="T33" fmla="*/ 143 h 257"/>
                <a:gd name="T34" fmla="*/ 227 w 550"/>
                <a:gd name="T35" fmla="*/ 173 h 257"/>
                <a:gd name="T36" fmla="*/ 149 w 550"/>
                <a:gd name="T37" fmla="*/ 203 h 257"/>
                <a:gd name="T38" fmla="*/ 83 w 550"/>
                <a:gd name="T39" fmla="*/ 227 h 257"/>
                <a:gd name="T40" fmla="*/ 30 w 550"/>
                <a:gd name="T41" fmla="*/ 245 h 257"/>
                <a:gd name="T42" fmla="*/ 30 w 550"/>
                <a:gd name="T43" fmla="*/ 245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50" h="257">
                  <a:moveTo>
                    <a:pt x="30" y="245"/>
                  </a:moveTo>
                  <a:lnTo>
                    <a:pt x="18" y="251"/>
                  </a:lnTo>
                  <a:lnTo>
                    <a:pt x="6" y="257"/>
                  </a:lnTo>
                  <a:lnTo>
                    <a:pt x="0" y="257"/>
                  </a:lnTo>
                  <a:lnTo>
                    <a:pt x="305" y="113"/>
                  </a:lnTo>
                  <a:lnTo>
                    <a:pt x="520" y="0"/>
                  </a:lnTo>
                  <a:lnTo>
                    <a:pt x="526" y="6"/>
                  </a:lnTo>
                  <a:lnTo>
                    <a:pt x="544" y="18"/>
                  </a:lnTo>
                  <a:lnTo>
                    <a:pt x="550" y="24"/>
                  </a:lnTo>
                  <a:lnTo>
                    <a:pt x="550" y="36"/>
                  </a:lnTo>
                  <a:lnTo>
                    <a:pt x="544" y="42"/>
                  </a:lnTo>
                  <a:lnTo>
                    <a:pt x="526" y="54"/>
                  </a:lnTo>
                  <a:lnTo>
                    <a:pt x="514" y="60"/>
                  </a:lnTo>
                  <a:lnTo>
                    <a:pt x="502" y="66"/>
                  </a:lnTo>
                  <a:lnTo>
                    <a:pt x="448" y="84"/>
                  </a:lnTo>
                  <a:lnTo>
                    <a:pt x="382" y="113"/>
                  </a:lnTo>
                  <a:lnTo>
                    <a:pt x="305" y="143"/>
                  </a:lnTo>
                  <a:lnTo>
                    <a:pt x="227" y="173"/>
                  </a:lnTo>
                  <a:lnTo>
                    <a:pt x="149" y="203"/>
                  </a:lnTo>
                  <a:lnTo>
                    <a:pt x="83" y="227"/>
                  </a:lnTo>
                  <a:lnTo>
                    <a:pt x="30" y="245"/>
                  </a:lnTo>
                  <a:lnTo>
                    <a:pt x="30" y="245"/>
                  </a:lnTo>
                  <a:close/>
                </a:path>
              </a:pathLst>
            </a:custGeom>
            <a:gradFill rotWithShape="0">
              <a:gsLst>
                <a:gs pos="0">
                  <a:schemeClr val="bg2">
                    <a:gamma/>
                    <a:tint val="94118"/>
                    <a:invGamma/>
                  </a:schemeClr>
                </a:gs>
                <a:gs pos="100000">
                  <a:schemeClr val="bg2"/>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it-IT">
                <a:solidFill>
                  <a:srgbClr val="FFFFFF"/>
                </a:solidFill>
              </a:endParaRPr>
            </a:p>
          </p:txBody>
        </p:sp>
        <p:sp>
          <p:nvSpPr>
            <p:cNvPr id="15" name="Freeform 13"/>
            <p:cNvSpPr>
              <a:spLocks/>
            </p:cNvSpPr>
            <p:nvPr userDrawn="1"/>
          </p:nvSpPr>
          <p:spPr bwMode="hidden">
            <a:xfrm>
              <a:off x="5327" y="1642"/>
              <a:ext cx="5" cy="1"/>
            </a:xfrm>
            <a:custGeom>
              <a:avLst/>
              <a:gdLst>
                <a:gd name="T0" fmla="*/ 0 w 5"/>
                <a:gd name="T1" fmla="*/ 0 h 1"/>
                <a:gd name="T2" fmla="*/ 5 w 5"/>
                <a:gd name="T3" fmla="*/ 0 h 1"/>
                <a:gd name="T4" fmla="*/ 0 w 5"/>
                <a:gd name="T5" fmla="*/ 0 h 1"/>
                <a:gd name="T6" fmla="*/ 0 w 5"/>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1">
                  <a:moveTo>
                    <a:pt x="0" y="0"/>
                  </a:moveTo>
                  <a:lnTo>
                    <a:pt x="5" y="0"/>
                  </a:lnTo>
                  <a:lnTo>
                    <a:pt x="0" y="0"/>
                  </a:lnTo>
                  <a:close/>
                </a:path>
              </a:pathLst>
            </a:custGeom>
            <a:solidFill>
              <a:srgbClr val="FED1A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it-IT" smtClean="0">
                <a:solidFill>
                  <a:srgbClr val="FFFFFF"/>
                </a:solidFill>
              </a:endParaRPr>
            </a:p>
          </p:txBody>
        </p:sp>
        <p:sp>
          <p:nvSpPr>
            <p:cNvPr id="16" name="Freeform 14"/>
            <p:cNvSpPr>
              <a:spLocks/>
            </p:cNvSpPr>
            <p:nvPr userDrawn="1"/>
          </p:nvSpPr>
          <p:spPr bwMode="hidden">
            <a:xfrm>
              <a:off x="3839" y="1728"/>
              <a:ext cx="716" cy="383"/>
            </a:xfrm>
            <a:custGeom>
              <a:avLst/>
              <a:gdLst>
                <a:gd name="T0" fmla="*/ 659 w 716"/>
                <a:gd name="T1" fmla="*/ 6 h 383"/>
                <a:gd name="T2" fmla="*/ 588 w 716"/>
                <a:gd name="T3" fmla="*/ 42 h 383"/>
                <a:gd name="T4" fmla="*/ 515 w 716"/>
                <a:gd name="T5" fmla="*/ 84 h 383"/>
                <a:gd name="T6" fmla="*/ 509 w 716"/>
                <a:gd name="T7" fmla="*/ 90 h 383"/>
                <a:gd name="T8" fmla="*/ 485 w 716"/>
                <a:gd name="T9" fmla="*/ 102 h 383"/>
                <a:gd name="T10" fmla="*/ 455 w 716"/>
                <a:gd name="T11" fmla="*/ 120 h 383"/>
                <a:gd name="T12" fmla="*/ 425 w 716"/>
                <a:gd name="T13" fmla="*/ 138 h 383"/>
                <a:gd name="T14" fmla="*/ 371 w 716"/>
                <a:gd name="T15" fmla="*/ 168 h 383"/>
                <a:gd name="T16" fmla="*/ 306 w 716"/>
                <a:gd name="T17" fmla="*/ 198 h 383"/>
                <a:gd name="T18" fmla="*/ 186 w 716"/>
                <a:gd name="T19" fmla="*/ 251 h 383"/>
                <a:gd name="T20" fmla="*/ 131 w 716"/>
                <a:gd name="T21" fmla="*/ 269 h 383"/>
                <a:gd name="T22" fmla="*/ 89 w 716"/>
                <a:gd name="T23" fmla="*/ 287 h 383"/>
                <a:gd name="T24" fmla="*/ 53 w 716"/>
                <a:gd name="T25" fmla="*/ 305 h 383"/>
                <a:gd name="T26" fmla="*/ 36 w 716"/>
                <a:gd name="T27" fmla="*/ 311 h 383"/>
                <a:gd name="T28" fmla="*/ 12 w 716"/>
                <a:gd name="T29" fmla="*/ 329 h 383"/>
                <a:gd name="T30" fmla="*/ 0 w 716"/>
                <a:gd name="T31" fmla="*/ 353 h 383"/>
                <a:gd name="T32" fmla="*/ 0 w 716"/>
                <a:gd name="T33" fmla="*/ 371 h 383"/>
                <a:gd name="T34" fmla="*/ 0 w 716"/>
                <a:gd name="T35" fmla="*/ 383 h 383"/>
                <a:gd name="T36" fmla="*/ 0 w 716"/>
                <a:gd name="T37" fmla="*/ 383 h 383"/>
                <a:gd name="T38" fmla="*/ 12 w 716"/>
                <a:gd name="T39" fmla="*/ 371 h 383"/>
                <a:gd name="T40" fmla="*/ 30 w 716"/>
                <a:gd name="T41" fmla="*/ 353 h 383"/>
                <a:gd name="T42" fmla="*/ 53 w 716"/>
                <a:gd name="T43" fmla="*/ 335 h 383"/>
                <a:gd name="T44" fmla="*/ 77 w 716"/>
                <a:gd name="T45" fmla="*/ 317 h 383"/>
                <a:gd name="T46" fmla="*/ 101 w 716"/>
                <a:gd name="T47" fmla="*/ 311 h 383"/>
                <a:gd name="T48" fmla="*/ 131 w 716"/>
                <a:gd name="T49" fmla="*/ 299 h 383"/>
                <a:gd name="T50" fmla="*/ 204 w 716"/>
                <a:gd name="T51" fmla="*/ 269 h 383"/>
                <a:gd name="T52" fmla="*/ 240 w 716"/>
                <a:gd name="T53" fmla="*/ 251 h 383"/>
                <a:gd name="T54" fmla="*/ 270 w 716"/>
                <a:gd name="T55" fmla="*/ 239 h 383"/>
                <a:gd name="T56" fmla="*/ 294 w 716"/>
                <a:gd name="T57" fmla="*/ 228 h 383"/>
                <a:gd name="T58" fmla="*/ 312 w 716"/>
                <a:gd name="T59" fmla="*/ 222 h 383"/>
                <a:gd name="T60" fmla="*/ 330 w 716"/>
                <a:gd name="T61" fmla="*/ 210 h 383"/>
                <a:gd name="T62" fmla="*/ 365 w 716"/>
                <a:gd name="T63" fmla="*/ 186 h 383"/>
                <a:gd name="T64" fmla="*/ 419 w 716"/>
                <a:gd name="T65" fmla="*/ 156 h 383"/>
                <a:gd name="T66" fmla="*/ 473 w 716"/>
                <a:gd name="T67" fmla="*/ 120 h 383"/>
                <a:gd name="T68" fmla="*/ 527 w 716"/>
                <a:gd name="T69" fmla="*/ 90 h 383"/>
                <a:gd name="T70" fmla="*/ 576 w 716"/>
                <a:gd name="T71" fmla="*/ 60 h 383"/>
                <a:gd name="T72" fmla="*/ 612 w 716"/>
                <a:gd name="T73" fmla="*/ 42 h 383"/>
                <a:gd name="T74" fmla="*/ 629 w 716"/>
                <a:gd name="T75" fmla="*/ 36 h 383"/>
                <a:gd name="T76" fmla="*/ 647 w 716"/>
                <a:gd name="T77" fmla="*/ 30 h 383"/>
                <a:gd name="T78" fmla="*/ 677 w 716"/>
                <a:gd name="T79" fmla="*/ 18 h 383"/>
                <a:gd name="T80" fmla="*/ 701 w 716"/>
                <a:gd name="T81" fmla="*/ 6 h 383"/>
                <a:gd name="T82" fmla="*/ 713 w 716"/>
                <a:gd name="T83" fmla="*/ 0 h 383"/>
                <a:gd name="T84" fmla="*/ 713 w 716"/>
                <a:gd name="T85" fmla="*/ 0 h 383"/>
                <a:gd name="T86" fmla="*/ 659 w 716"/>
                <a:gd name="T87" fmla="*/ 6 h 383"/>
                <a:gd name="T88" fmla="*/ 716 w 716"/>
                <a:gd name="T89" fmla="*/ 63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16" h="383">
                  <a:moveTo>
                    <a:pt x="659" y="6"/>
                  </a:moveTo>
                  <a:lnTo>
                    <a:pt x="588" y="42"/>
                  </a:lnTo>
                  <a:lnTo>
                    <a:pt x="515" y="84"/>
                  </a:lnTo>
                  <a:lnTo>
                    <a:pt x="509" y="90"/>
                  </a:lnTo>
                  <a:lnTo>
                    <a:pt x="485" y="102"/>
                  </a:lnTo>
                  <a:lnTo>
                    <a:pt x="455" y="120"/>
                  </a:lnTo>
                  <a:lnTo>
                    <a:pt x="425" y="138"/>
                  </a:lnTo>
                  <a:lnTo>
                    <a:pt x="371" y="168"/>
                  </a:lnTo>
                  <a:lnTo>
                    <a:pt x="306" y="198"/>
                  </a:lnTo>
                  <a:lnTo>
                    <a:pt x="186" y="251"/>
                  </a:lnTo>
                  <a:lnTo>
                    <a:pt x="131" y="269"/>
                  </a:lnTo>
                  <a:lnTo>
                    <a:pt x="89" y="287"/>
                  </a:lnTo>
                  <a:lnTo>
                    <a:pt x="53" y="305"/>
                  </a:lnTo>
                  <a:lnTo>
                    <a:pt x="36" y="311"/>
                  </a:lnTo>
                  <a:lnTo>
                    <a:pt x="12" y="329"/>
                  </a:lnTo>
                  <a:lnTo>
                    <a:pt x="0" y="353"/>
                  </a:lnTo>
                  <a:lnTo>
                    <a:pt x="0" y="371"/>
                  </a:lnTo>
                  <a:lnTo>
                    <a:pt x="0" y="383"/>
                  </a:lnTo>
                  <a:lnTo>
                    <a:pt x="0" y="383"/>
                  </a:lnTo>
                  <a:lnTo>
                    <a:pt x="12" y="371"/>
                  </a:lnTo>
                  <a:lnTo>
                    <a:pt x="30" y="353"/>
                  </a:lnTo>
                  <a:lnTo>
                    <a:pt x="53" y="335"/>
                  </a:lnTo>
                  <a:lnTo>
                    <a:pt x="77" y="317"/>
                  </a:lnTo>
                  <a:lnTo>
                    <a:pt x="101" y="311"/>
                  </a:lnTo>
                  <a:lnTo>
                    <a:pt x="131" y="299"/>
                  </a:lnTo>
                  <a:lnTo>
                    <a:pt x="204" y="269"/>
                  </a:lnTo>
                  <a:lnTo>
                    <a:pt x="240" y="251"/>
                  </a:lnTo>
                  <a:lnTo>
                    <a:pt x="270" y="239"/>
                  </a:lnTo>
                  <a:lnTo>
                    <a:pt x="294" y="228"/>
                  </a:lnTo>
                  <a:lnTo>
                    <a:pt x="312" y="222"/>
                  </a:lnTo>
                  <a:lnTo>
                    <a:pt x="330" y="210"/>
                  </a:lnTo>
                  <a:lnTo>
                    <a:pt x="365" y="186"/>
                  </a:lnTo>
                  <a:lnTo>
                    <a:pt x="419" y="156"/>
                  </a:lnTo>
                  <a:lnTo>
                    <a:pt x="473" y="120"/>
                  </a:lnTo>
                  <a:lnTo>
                    <a:pt x="527" y="90"/>
                  </a:lnTo>
                  <a:lnTo>
                    <a:pt x="576" y="60"/>
                  </a:lnTo>
                  <a:lnTo>
                    <a:pt x="612" y="42"/>
                  </a:lnTo>
                  <a:lnTo>
                    <a:pt x="629" y="36"/>
                  </a:lnTo>
                  <a:lnTo>
                    <a:pt x="647" y="30"/>
                  </a:lnTo>
                  <a:lnTo>
                    <a:pt x="677" y="18"/>
                  </a:lnTo>
                  <a:lnTo>
                    <a:pt x="701" y="6"/>
                  </a:lnTo>
                  <a:lnTo>
                    <a:pt x="713" y="0"/>
                  </a:lnTo>
                  <a:lnTo>
                    <a:pt x="713" y="0"/>
                  </a:lnTo>
                  <a:lnTo>
                    <a:pt x="659" y="6"/>
                  </a:lnTo>
                  <a:lnTo>
                    <a:pt x="716" y="63"/>
                  </a:lnTo>
                </a:path>
              </a:pathLst>
            </a:custGeom>
            <a:gradFill rotWithShape="0">
              <a:gsLst>
                <a:gs pos="0">
                  <a:schemeClr val="bg2">
                    <a:gamma/>
                    <a:tint val="94118"/>
                    <a:invGamma/>
                  </a:schemeClr>
                </a:gs>
                <a:gs pos="100000">
                  <a:schemeClr val="bg2"/>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it-IT">
                <a:solidFill>
                  <a:srgbClr val="FFFFFF"/>
                </a:solidFill>
              </a:endParaRPr>
            </a:p>
          </p:txBody>
        </p:sp>
        <p:sp>
          <p:nvSpPr>
            <p:cNvPr id="17" name="Freeform 15"/>
            <p:cNvSpPr>
              <a:spLocks/>
            </p:cNvSpPr>
            <p:nvPr userDrawn="1"/>
          </p:nvSpPr>
          <p:spPr bwMode="hidden">
            <a:xfrm>
              <a:off x="3453" y="2271"/>
              <a:ext cx="318" cy="225"/>
            </a:xfrm>
            <a:custGeom>
              <a:avLst/>
              <a:gdLst>
                <a:gd name="T0" fmla="*/ 6 w 318"/>
                <a:gd name="T1" fmla="*/ 225 h 225"/>
                <a:gd name="T2" fmla="*/ 0 w 318"/>
                <a:gd name="T3" fmla="*/ 195 h 225"/>
                <a:gd name="T4" fmla="*/ 315 w 318"/>
                <a:gd name="T5" fmla="*/ 0 h 225"/>
                <a:gd name="T6" fmla="*/ 303 w 318"/>
                <a:gd name="T7" fmla="*/ 27 h 225"/>
                <a:gd name="T8" fmla="*/ 318 w 318"/>
                <a:gd name="T9" fmla="*/ 42 h 225"/>
              </a:gdLst>
              <a:ahLst/>
              <a:cxnLst>
                <a:cxn ang="0">
                  <a:pos x="T0" y="T1"/>
                </a:cxn>
                <a:cxn ang="0">
                  <a:pos x="T2" y="T3"/>
                </a:cxn>
                <a:cxn ang="0">
                  <a:pos x="T4" y="T5"/>
                </a:cxn>
                <a:cxn ang="0">
                  <a:pos x="T6" y="T7"/>
                </a:cxn>
                <a:cxn ang="0">
                  <a:pos x="T8" y="T9"/>
                </a:cxn>
              </a:cxnLst>
              <a:rect l="0" t="0" r="r" b="b"/>
              <a:pathLst>
                <a:path w="318" h="225">
                  <a:moveTo>
                    <a:pt x="6" y="225"/>
                  </a:moveTo>
                  <a:lnTo>
                    <a:pt x="0" y="195"/>
                  </a:lnTo>
                  <a:lnTo>
                    <a:pt x="315" y="0"/>
                  </a:lnTo>
                  <a:lnTo>
                    <a:pt x="303" y="27"/>
                  </a:lnTo>
                  <a:lnTo>
                    <a:pt x="318" y="42"/>
                  </a:lnTo>
                </a:path>
              </a:pathLst>
            </a:custGeom>
            <a:gradFill rotWithShape="0">
              <a:gsLst>
                <a:gs pos="0">
                  <a:schemeClr val="bg2">
                    <a:gamma/>
                    <a:tint val="94118"/>
                    <a:invGamma/>
                  </a:schemeClr>
                </a:gs>
                <a:gs pos="100000">
                  <a:schemeClr val="bg2"/>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it-IT">
                <a:solidFill>
                  <a:srgbClr val="FFFFFF"/>
                </a:solidFill>
              </a:endParaRPr>
            </a:p>
          </p:txBody>
        </p:sp>
        <p:sp>
          <p:nvSpPr>
            <p:cNvPr id="18" name="Freeform 16"/>
            <p:cNvSpPr>
              <a:spLocks/>
            </p:cNvSpPr>
            <p:nvPr userDrawn="1"/>
          </p:nvSpPr>
          <p:spPr bwMode="hidden">
            <a:xfrm>
              <a:off x="0" y="2658"/>
              <a:ext cx="2595" cy="933"/>
            </a:xfrm>
            <a:custGeom>
              <a:avLst/>
              <a:gdLst>
                <a:gd name="T0" fmla="*/ 1050 w 2595"/>
                <a:gd name="T1" fmla="*/ 657 h 933"/>
                <a:gd name="T2" fmla="*/ 1581 w 2595"/>
                <a:gd name="T3" fmla="*/ 690 h 933"/>
                <a:gd name="T4" fmla="*/ 1671 w 2595"/>
                <a:gd name="T5" fmla="*/ 723 h 933"/>
                <a:gd name="T6" fmla="*/ 1176 w 2595"/>
                <a:gd name="T7" fmla="*/ 621 h 933"/>
                <a:gd name="T8" fmla="*/ 1854 w 2595"/>
                <a:gd name="T9" fmla="*/ 567 h 933"/>
                <a:gd name="T10" fmla="*/ 1869 w 2595"/>
                <a:gd name="T11" fmla="*/ 612 h 933"/>
                <a:gd name="T12" fmla="*/ 2103 w 2595"/>
                <a:gd name="T13" fmla="*/ 861 h 933"/>
                <a:gd name="T14" fmla="*/ 1883 w 2595"/>
                <a:gd name="T15" fmla="*/ 520 h 933"/>
                <a:gd name="T16" fmla="*/ 1842 w 2595"/>
                <a:gd name="T17" fmla="*/ 490 h 933"/>
                <a:gd name="T18" fmla="*/ 1770 w 2595"/>
                <a:gd name="T19" fmla="*/ 466 h 933"/>
                <a:gd name="T20" fmla="*/ 1740 w 2595"/>
                <a:gd name="T21" fmla="*/ 448 h 933"/>
                <a:gd name="T22" fmla="*/ 1758 w 2595"/>
                <a:gd name="T23" fmla="*/ 436 h 933"/>
                <a:gd name="T24" fmla="*/ 1830 w 2595"/>
                <a:gd name="T25" fmla="*/ 430 h 933"/>
                <a:gd name="T26" fmla="*/ 1877 w 2595"/>
                <a:gd name="T27" fmla="*/ 424 h 933"/>
                <a:gd name="T28" fmla="*/ 1955 w 2595"/>
                <a:gd name="T29" fmla="*/ 394 h 933"/>
                <a:gd name="T30" fmla="*/ 2052 w 2595"/>
                <a:gd name="T31" fmla="*/ 396 h 933"/>
                <a:gd name="T32" fmla="*/ 2253 w 2595"/>
                <a:gd name="T33" fmla="*/ 732 h 933"/>
                <a:gd name="T34" fmla="*/ 2415 w 2595"/>
                <a:gd name="T35" fmla="*/ 933 h 933"/>
                <a:gd name="T36" fmla="*/ 2397 w 2595"/>
                <a:gd name="T37" fmla="*/ 828 h 933"/>
                <a:gd name="T38" fmla="*/ 2088 w 2595"/>
                <a:gd name="T39" fmla="*/ 400 h 933"/>
                <a:gd name="T40" fmla="*/ 2046 w 2595"/>
                <a:gd name="T41" fmla="*/ 346 h 933"/>
                <a:gd name="T42" fmla="*/ 1997 w 2595"/>
                <a:gd name="T43" fmla="*/ 304 h 933"/>
                <a:gd name="T44" fmla="*/ 1967 w 2595"/>
                <a:gd name="T45" fmla="*/ 286 h 933"/>
                <a:gd name="T46" fmla="*/ 1973 w 2595"/>
                <a:gd name="T47" fmla="*/ 286 h 933"/>
                <a:gd name="T48" fmla="*/ 2009 w 2595"/>
                <a:gd name="T49" fmla="*/ 286 h 933"/>
                <a:gd name="T50" fmla="*/ 2082 w 2595"/>
                <a:gd name="T51" fmla="*/ 322 h 933"/>
                <a:gd name="T52" fmla="*/ 2199 w 2595"/>
                <a:gd name="T53" fmla="*/ 384 h 933"/>
                <a:gd name="T54" fmla="*/ 2394 w 2595"/>
                <a:gd name="T55" fmla="*/ 448 h 933"/>
                <a:gd name="T56" fmla="*/ 2595 w 2595"/>
                <a:gd name="T57" fmla="*/ 516 h 933"/>
                <a:gd name="T58" fmla="*/ 2388 w 2595"/>
                <a:gd name="T59" fmla="*/ 424 h 933"/>
                <a:gd name="T60" fmla="*/ 2219 w 2595"/>
                <a:gd name="T61" fmla="*/ 340 h 933"/>
                <a:gd name="T62" fmla="*/ 2052 w 2595"/>
                <a:gd name="T63" fmla="*/ 280 h 933"/>
                <a:gd name="T64" fmla="*/ 1955 w 2595"/>
                <a:gd name="T65" fmla="*/ 262 h 933"/>
                <a:gd name="T66" fmla="*/ 1877 w 2595"/>
                <a:gd name="T67" fmla="*/ 274 h 933"/>
                <a:gd name="T68" fmla="*/ 1752 w 2595"/>
                <a:gd name="T69" fmla="*/ 274 h 933"/>
                <a:gd name="T70" fmla="*/ 1661 w 2595"/>
                <a:gd name="T71" fmla="*/ 292 h 933"/>
                <a:gd name="T72" fmla="*/ 1607 w 2595"/>
                <a:gd name="T73" fmla="*/ 316 h 933"/>
                <a:gd name="T74" fmla="*/ 1589 w 2595"/>
                <a:gd name="T75" fmla="*/ 322 h 933"/>
                <a:gd name="T76" fmla="*/ 1409 w 2595"/>
                <a:gd name="T77" fmla="*/ 358 h 933"/>
                <a:gd name="T78" fmla="*/ 1152 w 2595"/>
                <a:gd name="T79" fmla="*/ 442 h 933"/>
                <a:gd name="T80" fmla="*/ 966 w 2595"/>
                <a:gd name="T81" fmla="*/ 460 h 933"/>
                <a:gd name="T82" fmla="*/ 870 w 2595"/>
                <a:gd name="T83" fmla="*/ 442 h 933"/>
                <a:gd name="T84" fmla="*/ 828 w 2595"/>
                <a:gd name="T85" fmla="*/ 430 h 933"/>
                <a:gd name="T86" fmla="*/ 743 w 2595"/>
                <a:gd name="T87" fmla="*/ 388 h 933"/>
                <a:gd name="T88" fmla="*/ 636 w 2595"/>
                <a:gd name="T89" fmla="*/ 334 h 933"/>
                <a:gd name="T90" fmla="*/ 467 w 2595"/>
                <a:gd name="T91" fmla="*/ 256 h 933"/>
                <a:gd name="T92" fmla="*/ 0 w 2595"/>
                <a:gd name="T93" fmla="*/ 0 h 933"/>
                <a:gd name="T94" fmla="*/ 585 w 2595"/>
                <a:gd name="T95" fmla="*/ 390 h 933"/>
                <a:gd name="T96" fmla="*/ 849 w 2595"/>
                <a:gd name="T97" fmla="*/ 543 h 933"/>
                <a:gd name="T98" fmla="*/ 897 w 2595"/>
                <a:gd name="T99" fmla="*/ 621 h 9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595" h="933">
                  <a:moveTo>
                    <a:pt x="981" y="675"/>
                  </a:moveTo>
                  <a:lnTo>
                    <a:pt x="1050" y="657"/>
                  </a:lnTo>
                  <a:lnTo>
                    <a:pt x="1143" y="651"/>
                  </a:lnTo>
                  <a:lnTo>
                    <a:pt x="1581" y="690"/>
                  </a:lnTo>
                  <a:lnTo>
                    <a:pt x="1623" y="738"/>
                  </a:lnTo>
                  <a:lnTo>
                    <a:pt x="1671" y="723"/>
                  </a:lnTo>
                  <a:lnTo>
                    <a:pt x="1656" y="675"/>
                  </a:lnTo>
                  <a:lnTo>
                    <a:pt x="1176" y="621"/>
                  </a:lnTo>
                  <a:lnTo>
                    <a:pt x="1797" y="534"/>
                  </a:lnTo>
                  <a:lnTo>
                    <a:pt x="1854" y="567"/>
                  </a:lnTo>
                  <a:lnTo>
                    <a:pt x="1881" y="585"/>
                  </a:lnTo>
                  <a:lnTo>
                    <a:pt x="1869" y="612"/>
                  </a:lnTo>
                  <a:lnTo>
                    <a:pt x="1995" y="852"/>
                  </a:lnTo>
                  <a:lnTo>
                    <a:pt x="2103" y="861"/>
                  </a:lnTo>
                  <a:lnTo>
                    <a:pt x="1889" y="538"/>
                  </a:lnTo>
                  <a:lnTo>
                    <a:pt x="1883" y="520"/>
                  </a:lnTo>
                  <a:lnTo>
                    <a:pt x="1872" y="508"/>
                  </a:lnTo>
                  <a:lnTo>
                    <a:pt x="1842" y="490"/>
                  </a:lnTo>
                  <a:lnTo>
                    <a:pt x="1806" y="478"/>
                  </a:lnTo>
                  <a:lnTo>
                    <a:pt x="1770" y="466"/>
                  </a:lnTo>
                  <a:lnTo>
                    <a:pt x="1752" y="454"/>
                  </a:lnTo>
                  <a:lnTo>
                    <a:pt x="1740" y="448"/>
                  </a:lnTo>
                  <a:lnTo>
                    <a:pt x="1746" y="436"/>
                  </a:lnTo>
                  <a:lnTo>
                    <a:pt x="1758" y="436"/>
                  </a:lnTo>
                  <a:lnTo>
                    <a:pt x="1782" y="430"/>
                  </a:lnTo>
                  <a:lnTo>
                    <a:pt x="1830" y="430"/>
                  </a:lnTo>
                  <a:lnTo>
                    <a:pt x="1854" y="430"/>
                  </a:lnTo>
                  <a:lnTo>
                    <a:pt x="1877" y="424"/>
                  </a:lnTo>
                  <a:lnTo>
                    <a:pt x="1925" y="400"/>
                  </a:lnTo>
                  <a:lnTo>
                    <a:pt x="1955" y="394"/>
                  </a:lnTo>
                  <a:lnTo>
                    <a:pt x="1979" y="394"/>
                  </a:lnTo>
                  <a:lnTo>
                    <a:pt x="2052" y="396"/>
                  </a:lnTo>
                  <a:lnTo>
                    <a:pt x="2046" y="456"/>
                  </a:lnTo>
                  <a:lnTo>
                    <a:pt x="2253" y="732"/>
                  </a:lnTo>
                  <a:lnTo>
                    <a:pt x="2334" y="816"/>
                  </a:lnTo>
                  <a:lnTo>
                    <a:pt x="2415" y="933"/>
                  </a:lnTo>
                  <a:lnTo>
                    <a:pt x="2430" y="909"/>
                  </a:lnTo>
                  <a:lnTo>
                    <a:pt x="2397" y="828"/>
                  </a:lnTo>
                  <a:lnTo>
                    <a:pt x="2094" y="412"/>
                  </a:lnTo>
                  <a:lnTo>
                    <a:pt x="2088" y="400"/>
                  </a:lnTo>
                  <a:lnTo>
                    <a:pt x="2076" y="376"/>
                  </a:lnTo>
                  <a:lnTo>
                    <a:pt x="2046" y="346"/>
                  </a:lnTo>
                  <a:lnTo>
                    <a:pt x="2015" y="322"/>
                  </a:lnTo>
                  <a:lnTo>
                    <a:pt x="1997" y="304"/>
                  </a:lnTo>
                  <a:lnTo>
                    <a:pt x="1979" y="292"/>
                  </a:lnTo>
                  <a:lnTo>
                    <a:pt x="1967" y="286"/>
                  </a:lnTo>
                  <a:lnTo>
                    <a:pt x="1967" y="286"/>
                  </a:lnTo>
                  <a:lnTo>
                    <a:pt x="1973" y="286"/>
                  </a:lnTo>
                  <a:lnTo>
                    <a:pt x="1985" y="286"/>
                  </a:lnTo>
                  <a:lnTo>
                    <a:pt x="2009" y="286"/>
                  </a:lnTo>
                  <a:lnTo>
                    <a:pt x="2040" y="298"/>
                  </a:lnTo>
                  <a:lnTo>
                    <a:pt x="2082" y="322"/>
                  </a:lnTo>
                  <a:lnTo>
                    <a:pt x="2124" y="348"/>
                  </a:lnTo>
                  <a:lnTo>
                    <a:pt x="2199" y="384"/>
                  </a:lnTo>
                  <a:lnTo>
                    <a:pt x="2325" y="426"/>
                  </a:lnTo>
                  <a:lnTo>
                    <a:pt x="2394" y="448"/>
                  </a:lnTo>
                  <a:lnTo>
                    <a:pt x="2523" y="522"/>
                  </a:lnTo>
                  <a:lnTo>
                    <a:pt x="2595" y="516"/>
                  </a:lnTo>
                  <a:lnTo>
                    <a:pt x="2442" y="454"/>
                  </a:lnTo>
                  <a:lnTo>
                    <a:pt x="2388" y="424"/>
                  </a:lnTo>
                  <a:lnTo>
                    <a:pt x="2327" y="388"/>
                  </a:lnTo>
                  <a:lnTo>
                    <a:pt x="2219" y="340"/>
                  </a:lnTo>
                  <a:lnTo>
                    <a:pt x="2106" y="292"/>
                  </a:lnTo>
                  <a:lnTo>
                    <a:pt x="2052" y="280"/>
                  </a:lnTo>
                  <a:lnTo>
                    <a:pt x="2003" y="268"/>
                  </a:lnTo>
                  <a:lnTo>
                    <a:pt x="1955" y="262"/>
                  </a:lnTo>
                  <a:lnTo>
                    <a:pt x="1919" y="268"/>
                  </a:lnTo>
                  <a:lnTo>
                    <a:pt x="1877" y="274"/>
                  </a:lnTo>
                  <a:lnTo>
                    <a:pt x="1812" y="274"/>
                  </a:lnTo>
                  <a:lnTo>
                    <a:pt x="1752" y="274"/>
                  </a:lnTo>
                  <a:lnTo>
                    <a:pt x="1703" y="286"/>
                  </a:lnTo>
                  <a:lnTo>
                    <a:pt x="1661" y="292"/>
                  </a:lnTo>
                  <a:lnTo>
                    <a:pt x="1631" y="304"/>
                  </a:lnTo>
                  <a:lnTo>
                    <a:pt x="1607" y="316"/>
                  </a:lnTo>
                  <a:lnTo>
                    <a:pt x="1595" y="322"/>
                  </a:lnTo>
                  <a:lnTo>
                    <a:pt x="1589" y="322"/>
                  </a:lnTo>
                  <a:lnTo>
                    <a:pt x="1500" y="334"/>
                  </a:lnTo>
                  <a:lnTo>
                    <a:pt x="1409" y="358"/>
                  </a:lnTo>
                  <a:lnTo>
                    <a:pt x="1236" y="418"/>
                  </a:lnTo>
                  <a:lnTo>
                    <a:pt x="1152" y="442"/>
                  </a:lnTo>
                  <a:lnTo>
                    <a:pt x="1061" y="460"/>
                  </a:lnTo>
                  <a:lnTo>
                    <a:pt x="966" y="460"/>
                  </a:lnTo>
                  <a:lnTo>
                    <a:pt x="918" y="454"/>
                  </a:lnTo>
                  <a:lnTo>
                    <a:pt x="870" y="442"/>
                  </a:lnTo>
                  <a:lnTo>
                    <a:pt x="858" y="436"/>
                  </a:lnTo>
                  <a:lnTo>
                    <a:pt x="828" y="430"/>
                  </a:lnTo>
                  <a:lnTo>
                    <a:pt x="791" y="412"/>
                  </a:lnTo>
                  <a:lnTo>
                    <a:pt x="743" y="388"/>
                  </a:lnTo>
                  <a:lnTo>
                    <a:pt x="690" y="364"/>
                  </a:lnTo>
                  <a:lnTo>
                    <a:pt x="636" y="334"/>
                  </a:lnTo>
                  <a:lnTo>
                    <a:pt x="515" y="280"/>
                  </a:lnTo>
                  <a:lnTo>
                    <a:pt x="467" y="256"/>
                  </a:lnTo>
                  <a:lnTo>
                    <a:pt x="443" y="244"/>
                  </a:lnTo>
                  <a:lnTo>
                    <a:pt x="0" y="0"/>
                  </a:lnTo>
                  <a:lnTo>
                    <a:pt x="123" y="120"/>
                  </a:lnTo>
                  <a:lnTo>
                    <a:pt x="585" y="390"/>
                  </a:lnTo>
                  <a:lnTo>
                    <a:pt x="708" y="462"/>
                  </a:lnTo>
                  <a:lnTo>
                    <a:pt x="849" y="543"/>
                  </a:lnTo>
                  <a:lnTo>
                    <a:pt x="882" y="564"/>
                  </a:lnTo>
                  <a:lnTo>
                    <a:pt x="897" y="621"/>
                  </a:lnTo>
                  <a:lnTo>
                    <a:pt x="981" y="675"/>
                  </a:lnTo>
                  <a:close/>
                </a:path>
              </a:pathLst>
            </a:custGeom>
            <a:gradFill rotWithShape="0">
              <a:gsLst>
                <a:gs pos="0">
                  <a:schemeClr val="bg2">
                    <a:gamma/>
                    <a:tint val="81961"/>
                    <a:invGamma/>
                  </a:schemeClr>
                </a:gs>
                <a:gs pos="100000">
                  <a:schemeClr val="bg2"/>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it-IT">
                <a:solidFill>
                  <a:srgbClr val="FFFFFF"/>
                </a:solidFill>
              </a:endParaRPr>
            </a:p>
          </p:txBody>
        </p:sp>
        <p:sp>
          <p:nvSpPr>
            <p:cNvPr id="19" name="Freeform 17"/>
            <p:cNvSpPr>
              <a:spLocks/>
            </p:cNvSpPr>
            <p:nvPr userDrawn="1"/>
          </p:nvSpPr>
          <p:spPr bwMode="hidden">
            <a:xfrm>
              <a:off x="0" y="2994"/>
              <a:ext cx="2723" cy="1091"/>
            </a:xfrm>
            <a:custGeom>
              <a:avLst/>
              <a:gdLst>
                <a:gd name="T0" fmla="*/ 2370 w 2723"/>
                <a:gd name="T1" fmla="*/ 72 h 1091"/>
                <a:gd name="T2" fmla="*/ 2597 w 2723"/>
                <a:gd name="T3" fmla="*/ 198 h 1091"/>
                <a:gd name="T4" fmla="*/ 2639 w 2723"/>
                <a:gd name="T5" fmla="*/ 276 h 1091"/>
                <a:gd name="T6" fmla="*/ 2453 w 2723"/>
                <a:gd name="T7" fmla="*/ 264 h 1091"/>
                <a:gd name="T8" fmla="*/ 2297 w 2723"/>
                <a:gd name="T9" fmla="*/ 204 h 1091"/>
                <a:gd name="T10" fmla="*/ 2112 w 2723"/>
                <a:gd name="T11" fmla="*/ 66 h 1091"/>
                <a:gd name="T12" fmla="*/ 2088 w 2723"/>
                <a:gd name="T13" fmla="*/ 72 h 1091"/>
                <a:gd name="T14" fmla="*/ 2106 w 2723"/>
                <a:gd name="T15" fmla="*/ 114 h 1091"/>
                <a:gd name="T16" fmla="*/ 2412 w 2723"/>
                <a:gd name="T17" fmla="*/ 552 h 1091"/>
                <a:gd name="T18" fmla="*/ 2279 w 2723"/>
                <a:gd name="T19" fmla="*/ 564 h 1091"/>
                <a:gd name="T20" fmla="*/ 2189 w 2723"/>
                <a:gd name="T21" fmla="*/ 492 h 1091"/>
                <a:gd name="T22" fmla="*/ 2058 w 2723"/>
                <a:gd name="T23" fmla="*/ 330 h 1091"/>
                <a:gd name="T24" fmla="*/ 1991 w 2723"/>
                <a:gd name="T25" fmla="*/ 234 h 1091"/>
                <a:gd name="T26" fmla="*/ 1949 w 2723"/>
                <a:gd name="T27" fmla="*/ 174 h 1091"/>
                <a:gd name="T28" fmla="*/ 1824 w 2723"/>
                <a:gd name="T29" fmla="*/ 132 h 1091"/>
                <a:gd name="T30" fmla="*/ 1794 w 2723"/>
                <a:gd name="T31" fmla="*/ 144 h 1091"/>
                <a:gd name="T32" fmla="*/ 1895 w 2723"/>
                <a:gd name="T33" fmla="*/ 222 h 1091"/>
                <a:gd name="T34" fmla="*/ 1943 w 2723"/>
                <a:gd name="T35" fmla="*/ 366 h 1091"/>
                <a:gd name="T36" fmla="*/ 2064 w 2723"/>
                <a:gd name="T37" fmla="*/ 630 h 1091"/>
                <a:gd name="T38" fmla="*/ 2052 w 2723"/>
                <a:gd name="T39" fmla="*/ 695 h 1091"/>
                <a:gd name="T40" fmla="*/ 1955 w 2723"/>
                <a:gd name="T41" fmla="*/ 683 h 1091"/>
                <a:gd name="T42" fmla="*/ 1913 w 2723"/>
                <a:gd name="T43" fmla="*/ 636 h 1091"/>
                <a:gd name="T44" fmla="*/ 1703 w 2723"/>
                <a:gd name="T45" fmla="*/ 312 h 1091"/>
                <a:gd name="T46" fmla="*/ 1637 w 2723"/>
                <a:gd name="T47" fmla="*/ 276 h 1091"/>
                <a:gd name="T48" fmla="*/ 1643 w 2723"/>
                <a:gd name="T49" fmla="*/ 318 h 1091"/>
                <a:gd name="T50" fmla="*/ 1673 w 2723"/>
                <a:gd name="T51" fmla="*/ 408 h 1091"/>
                <a:gd name="T52" fmla="*/ 1716 w 2723"/>
                <a:gd name="T53" fmla="*/ 779 h 1091"/>
                <a:gd name="T54" fmla="*/ 1691 w 2723"/>
                <a:gd name="T55" fmla="*/ 737 h 1091"/>
                <a:gd name="T56" fmla="*/ 1613 w 2723"/>
                <a:gd name="T57" fmla="*/ 582 h 1091"/>
                <a:gd name="T58" fmla="*/ 1494 w 2723"/>
                <a:gd name="T59" fmla="*/ 480 h 1091"/>
                <a:gd name="T60" fmla="*/ 1248 w 2723"/>
                <a:gd name="T61" fmla="*/ 528 h 1091"/>
                <a:gd name="T62" fmla="*/ 996 w 2723"/>
                <a:gd name="T63" fmla="*/ 630 h 1091"/>
                <a:gd name="T64" fmla="*/ 714 w 2723"/>
                <a:gd name="T65" fmla="*/ 534 h 1091"/>
                <a:gd name="T66" fmla="*/ 198 w 2723"/>
                <a:gd name="T67" fmla="*/ 288 h 1091"/>
                <a:gd name="T68" fmla="*/ 0 w 2723"/>
                <a:gd name="T69" fmla="*/ 460 h 1091"/>
                <a:gd name="T70" fmla="*/ 288 w 2723"/>
                <a:gd name="T71" fmla="*/ 570 h 1091"/>
                <a:gd name="T72" fmla="*/ 461 w 2723"/>
                <a:gd name="T73" fmla="*/ 654 h 1091"/>
                <a:gd name="T74" fmla="*/ 725 w 2723"/>
                <a:gd name="T75" fmla="*/ 755 h 1091"/>
                <a:gd name="T76" fmla="*/ 966 w 2723"/>
                <a:gd name="T77" fmla="*/ 791 h 1091"/>
                <a:gd name="T78" fmla="*/ 1176 w 2723"/>
                <a:gd name="T79" fmla="*/ 779 h 1091"/>
                <a:gd name="T80" fmla="*/ 1278 w 2723"/>
                <a:gd name="T81" fmla="*/ 791 h 1091"/>
                <a:gd name="T82" fmla="*/ 1404 w 2723"/>
                <a:gd name="T83" fmla="*/ 845 h 1091"/>
                <a:gd name="T84" fmla="*/ 1416 w 2723"/>
                <a:gd name="T85" fmla="*/ 887 h 1091"/>
                <a:gd name="T86" fmla="*/ 1361 w 2723"/>
                <a:gd name="T87" fmla="*/ 923 h 1091"/>
                <a:gd name="T88" fmla="*/ 1385 w 2723"/>
                <a:gd name="T89" fmla="*/ 1007 h 1091"/>
                <a:gd name="T90" fmla="*/ 1494 w 2723"/>
                <a:gd name="T91" fmla="*/ 1085 h 1091"/>
                <a:gd name="T92" fmla="*/ 1697 w 2723"/>
                <a:gd name="T93" fmla="*/ 1043 h 1091"/>
                <a:gd name="T94" fmla="*/ 1812 w 2723"/>
                <a:gd name="T95" fmla="*/ 989 h 1091"/>
                <a:gd name="T96" fmla="*/ 1973 w 2723"/>
                <a:gd name="T97" fmla="*/ 917 h 1091"/>
                <a:gd name="T98" fmla="*/ 2201 w 2723"/>
                <a:gd name="T99" fmla="*/ 899 h 1091"/>
                <a:gd name="T100" fmla="*/ 2364 w 2723"/>
                <a:gd name="T101" fmla="*/ 863 h 1091"/>
                <a:gd name="T102" fmla="*/ 2400 w 2723"/>
                <a:gd name="T103" fmla="*/ 743 h 1091"/>
                <a:gd name="T104" fmla="*/ 2471 w 2723"/>
                <a:gd name="T105" fmla="*/ 701 h 1091"/>
                <a:gd name="T106" fmla="*/ 2621 w 2723"/>
                <a:gd name="T107" fmla="*/ 504 h 1091"/>
                <a:gd name="T108" fmla="*/ 2693 w 2723"/>
                <a:gd name="T109" fmla="*/ 374 h 109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2723" h="1091">
                  <a:moveTo>
                    <a:pt x="2723" y="299"/>
                  </a:moveTo>
                  <a:lnTo>
                    <a:pt x="2715" y="240"/>
                  </a:lnTo>
                  <a:lnTo>
                    <a:pt x="2656" y="195"/>
                  </a:lnTo>
                  <a:lnTo>
                    <a:pt x="2370" y="72"/>
                  </a:lnTo>
                  <a:lnTo>
                    <a:pt x="2303" y="54"/>
                  </a:lnTo>
                  <a:lnTo>
                    <a:pt x="2585" y="186"/>
                  </a:lnTo>
                  <a:lnTo>
                    <a:pt x="2591" y="192"/>
                  </a:lnTo>
                  <a:lnTo>
                    <a:pt x="2597" y="198"/>
                  </a:lnTo>
                  <a:lnTo>
                    <a:pt x="2621" y="228"/>
                  </a:lnTo>
                  <a:lnTo>
                    <a:pt x="2639" y="258"/>
                  </a:lnTo>
                  <a:lnTo>
                    <a:pt x="2646" y="270"/>
                  </a:lnTo>
                  <a:lnTo>
                    <a:pt x="2639" y="276"/>
                  </a:lnTo>
                  <a:lnTo>
                    <a:pt x="2603" y="282"/>
                  </a:lnTo>
                  <a:lnTo>
                    <a:pt x="2555" y="282"/>
                  </a:lnTo>
                  <a:lnTo>
                    <a:pt x="2507" y="276"/>
                  </a:lnTo>
                  <a:lnTo>
                    <a:pt x="2453" y="264"/>
                  </a:lnTo>
                  <a:lnTo>
                    <a:pt x="2394" y="246"/>
                  </a:lnTo>
                  <a:lnTo>
                    <a:pt x="2340" y="222"/>
                  </a:lnTo>
                  <a:lnTo>
                    <a:pt x="2321" y="216"/>
                  </a:lnTo>
                  <a:lnTo>
                    <a:pt x="2297" y="204"/>
                  </a:lnTo>
                  <a:lnTo>
                    <a:pt x="2171" y="126"/>
                  </a:lnTo>
                  <a:lnTo>
                    <a:pt x="2165" y="120"/>
                  </a:lnTo>
                  <a:lnTo>
                    <a:pt x="2154" y="102"/>
                  </a:lnTo>
                  <a:lnTo>
                    <a:pt x="2112" y="66"/>
                  </a:lnTo>
                  <a:lnTo>
                    <a:pt x="2064" y="24"/>
                  </a:lnTo>
                  <a:lnTo>
                    <a:pt x="2046" y="6"/>
                  </a:lnTo>
                  <a:lnTo>
                    <a:pt x="2034" y="0"/>
                  </a:lnTo>
                  <a:lnTo>
                    <a:pt x="2088" y="72"/>
                  </a:lnTo>
                  <a:lnTo>
                    <a:pt x="2106" y="108"/>
                  </a:lnTo>
                  <a:lnTo>
                    <a:pt x="2106" y="114"/>
                  </a:lnTo>
                  <a:lnTo>
                    <a:pt x="2112" y="114"/>
                  </a:lnTo>
                  <a:lnTo>
                    <a:pt x="2406" y="516"/>
                  </a:lnTo>
                  <a:lnTo>
                    <a:pt x="2412" y="534"/>
                  </a:lnTo>
                  <a:lnTo>
                    <a:pt x="2412" y="552"/>
                  </a:lnTo>
                  <a:lnTo>
                    <a:pt x="2394" y="576"/>
                  </a:lnTo>
                  <a:lnTo>
                    <a:pt x="2364" y="588"/>
                  </a:lnTo>
                  <a:lnTo>
                    <a:pt x="2321" y="588"/>
                  </a:lnTo>
                  <a:lnTo>
                    <a:pt x="2279" y="564"/>
                  </a:lnTo>
                  <a:lnTo>
                    <a:pt x="2237" y="534"/>
                  </a:lnTo>
                  <a:lnTo>
                    <a:pt x="2201" y="504"/>
                  </a:lnTo>
                  <a:lnTo>
                    <a:pt x="2195" y="498"/>
                  </a:lnTo>
                  <a:lnTo>
                    <a:pt x="2189" y="492"/>
                  </a:lnTo>
                  <a:lnTo>
                    <a:pt x="2171" y="462"/>
                  </a:lnTo>
                  <a:lnTo>
                    <a:pt x="2142" y="420"/>
                  </a:lnTo>
                  <a:lnTo>
                    <a:pt x="2100" y="378"/>
                  </a:lnTo>
                  <a:lnTo>
                    <a:pt x="2058" y="330"/>
                  </a:lnTo>
                  <a:lnTo>
                    <a:pt x="2040" y="318"/>
                  </a:lnTo>
                  <a:lnTo>
                    <a:pt x="2028" y="300"/>
                  </a:lnTo>
                  <a:lnTo>
                    <a:pt x="2009" y="264"/>
                  </a:lnTo>
                  <a:lnTo>
                    <a:pt x="1991" y="234"/>
                  </a:lnTo>
                  <a:lnTo>
                    <a:pt x="1985" y="210"/>
                  </a:lnTo>
                  <a:lnTo>
                    <a:pt x="1973" y="192"/>
                  </a:lnTo>
                  <a:lnTo>
                    <a:pt x="1967" y="180"/>
                  </a:lnTo>
                  <a:lnTo>
                    <a:pt x="1949" y="174"/>
                  </a:lnTo>
                  <a:lnTo>
                    <a:pt x="1907" y="156"/>
                  </a:lnTo>
                  <a:lnTo>
                    <a:pt x="1860" y="138"/>
                  </a:lnTo>
                  <a:lnTo>
                    <a:pt x="1836" y="132"/>
                  </a:lnTo>
                  <a:lnTo>
                    <a:pt x="1824" y="132"/>
                  </a:lnTo>
                  <a:lnTo>
                    <a:pt x="1806" y="132"/>
                  </a:lnTo>
                  <a:lnTo>
                    <a:pt x="1800" y="138"/>
                  </a:lnTo>
                  <a:lnTo>
                    <a:pt x="1794" y="144"/>
                  </a:lnTo>
                  <a:lnTo>
                    <a:pt x="1842" y="156"/>
                  </a:lnTo>
                  <a:lnTo>
                    <a:pt x="1872" y="180"/>
                  </a:lnTo>
                  <a:lnTo>
                    <a:pt x="1889" y="204"/>
                  </a:lnTo>
                  <a:lnTo>
                    <a:pt x="1895" y="222"/>
                  </a:lnTo>
                  <a:lnTo>
                    <a:pt x="1889" y="240"/>
                  </a:lnTo>
                  <a:lnTo>
                    <a:pt x="1901" y="270"/>
                  </a:lnTo>
                  <a:lnTo>
                    <a:pt x="1919" y="318"/>
                  </a:lnTo>
                  <a:lnTo>
                    <a:pt x="1943" y="366"/>
                  </a:lnTo>
                  <a:lnTo>
                    <a:pt x="1991" y="480"/>
                  </a:lnTo>
                  <a:lnTo>
                    <a:pt x="2021" y="534"/>
                  </a:lnTo>
                  <a:lnTo>
                    <a:pt x="2040" y="582"/>
                  </a:lnTo>
                  <a:lnTo>
                    <a:pt x="2064" y="630"/>
                  </a:lnTo>
                  <a:lnTo>
                    <a:pt x="2076" y="666"/>
                  </a:lnTo>
                  <a:lnTo>
                    <a:pt x="2082" y="683"/>
                  </a:lnTo>
                  <a:lnTo>
                    <a:pt x="2070" y="695"/>
                  </a:lnTo>
                  <a:lnTo>
                    <a:pt x="2052" y="695"/>
                  </a:lnTo>
                  <a:lnTo>
                    <a:pt x="2021" y="695"/>
                  </a:lnTo>
                  <a:lnTo>
                    <a:pt x="1997" y="695"/>
                  </a:lnTo>
                  <a:lnTo>
                    <a:pt x="1973" y="689"/>
                  </a:lnTo>
                  <a:lnTo>
                    <a:pt x="1955" y="683"/>
                  </a:lnTo>
                  <a:lnTo>
                    <a:pt x="1949" y="683"/>
                  </a:lnTo>
                  <a:lnTo>
                    <a:pt x="1949" y="677"/>
                  </a:lnTo>
                  <a:lnTo>
                    <a:pt x="1943" y="672"/>
                  </a:lnTo>
                  <a:lnTo>
                    <a:pt x="1913" y="636"/>
                  </a:lnTo>
                  <a:lnTo>
                    <a:pt x="1806" y="324"/>
                  </a:lnTo>
                  <a:lnTo>
                    <a:pt x="1776" y="330"/>
                  </a:lnTo>
                  <a:lnTo>
                    <a:pt x="1746" y="330"/>
                  </a:lnTo>
                  <a:lnTo>
                    <a:pt x="1703" y="312"/>
                  </a:lnTo>
                  <a:lnTo>
                    <a:pt x="1673" y="288"/>
                  </a:lnTo>
                  <a:lnTo>
                    <a:pt x="1667" y="276"/>
                  </a:lnTo>
                  <a:lnTo>
                    <a:pt x="1655" y="270"/>
                  </a:lnTo>
                  <a:lnTo>
                    <a:pt x="1637" y="276"/>
                  </a:lnTo>
                  <a:lnTo>
                    <a:pt x="1631" y="288"/>
                  </a:lnTo>
                  <a:lnTo>
                    <a:pt x="1625" y="306"/>
                  </a:lnTo>
                  <a:lnTo>
                    <a:pt x="1625" y="312"/>
                  </a:lnTo>
                  <a:lnTo>
                    <a:pt x="1643" y="318"/>
                  </a:lnTo>
                  <a:lnTo>
                    <a:pt x="1655" y="336"/>
                  </a:lnTo>
                  <a:lnTo>
                    <a:pt x="1667" y="366"/>
                  </a:lnTo>
                  <a:lnTo>
                    <a:pt x="1673" y="402"/>
                  </a:lnTo>
                  <a:lnTo>
                    <a:pt x="1673" y="408"/>
                  </a:lnTo>
                  <a:lnTo>
                    <a:pt x="1673" y="414"/>
                  </a:lnTo>
                  <a:lnTo>
                    <a:pt x="1716" y="761"/>
                  </a:lnTo>
                  <a:lnTo>
                    <a:pt x="1716" y="773"/>
                  </a:lnTo>
                  <a:lnTo>
                    <a:pt x="1716" y="779"/>
                  </a:lnTo>
                  <a:lnTo>
                    <a:pt x="1709" y="773"/>
                  </a:lnTo>
                  <a:lnTo>
                    <a:pt x="1703" y="755"/>
                  </a:lnTo>
                  <a:lnTo>
                    <a:pt x="1697" y="749"/>
                  </a:lnTo>
                  <a:lnTo>
                    <a:pt x="1691" y="737"/>
                  </a:lnTo>
                  <a:lnTo>
                    <a:pt x="1679" y="713"/>
                  </a:lnTo>
                  <a:lnTo>
                    <a:pt x="1661" y="672"/>
                  </a:lnTo>
                  <a:lnTo>
                    <a:pt x="1643" y="630"/>
                  </a:lnTo>
                  <a:lnTo>
                    <a:pt x="1613" y="582"/>
                  </a:lnTo>
                  <a:lnTo>
                    <a:pt x="1589" y="540"/>
                  </a:lnTo>
                  <a:lnTo>
                    <a:pt x="1560" y="510"/>
                  </a:lnTo>
                  <a:lnTo>
                    <a:pt x="1536" y="492"/>
                  </a:lnTo>
                  <a:lnTo>
                    <a:pt x="1494" y="480"/>
                  </a:lnTo>
                  <a:lnTo>
                    <a:pt x="1446" y="480"/>
                  </a:lnTo>
                  <a:lnTo>
                    <a:pt x="1397" y="486"/>
                  </a:lnTo>
                  <a:lnTo>
                    <a:pt x="1349" y="498"/>
                  </a:lnTo>
                  <a:lnTo>
                    <a:pt x="1248" y="528"/>
                  </a:lnTo>
                  <a:lnTo>
                    <a:pt x="1158" y="570"/>
                  </a:lnTo>
                  <a:lnTo>
                    <a:pt x="1104" y="600"/>
                  </a:lnTo>
                  <a:lnTo>
                    <a:pt x="1037" y="624"/>
                  </a:lnTo>
                  <a:lnTo>
                    <a:pt x="996" y="630"/>
                  </a:lnTo>
                  <a:lnTo>
                    <a:pt x="948" y="630"/>
                  </a:lnTo>
                  <a:lnTo>
                    <a:pt x="900" y="618"/>
                  </a:lnTo>
                  <a:lnTo>
                    <a:pt x="840" y="588"/>
                  </a:lnTo>
                  <a:lnTo>
                    <a:pt x="714" y="534"/>
                  </a:lnTo>
                  <a:lnTo>
                    <a:pt x="582" y="474"/>
                  </a:lnTo>
                  <a:lnTo>
                    <a:pt x="443" y="408"/>
                  </a:lnTo>
                  <a:lnTo>
                    <a:pt x="318" y="348"/>
                  </a:lnTo>
                  <a:lnTo>
                    <a:pt x="198" y="288"/>
                  </a:lnTo>
                  <a:lnTo>
                    <a:pt x="149" y="264"/>
                  </a:lnTo>
                  <a:lnTo>
                    <a:pt x="102" y="240"/>
                  </a:lnTo>
                  <a:lnTo>
                    <a:pt x="0" y="187"/>
                  </a:lnTo>
                  <a:lnTo>
                    <a:pt x="0" y="460"/>
                  </a:lnTo>
                  <a:lnTo>
                    <a:pt x="36" y="474"/>
                  </a:lnTo>
                  <a:lnTo>
                    <a:pt x="149" y="516"/>
                  </a:lnTo>
                  <a:lnTo>
                    <a:pt x="216" y="540"/>
                  </a:lnTo>
                  <a:lnTo>
                    <a:pt x="288" y="570"/>
                  </a:lnTo>
                  <a:lnTo>
                    <a:pt x="348" y="594"/>
                  </a:lnTo>
                  <a:lnTo>
                    <a:pt x="396" y="618"/>
                  </a:lnTo>
                  <a:lnTo>
                    <a:pt x="432" y="636"/>
                  </a:lnTo>
                  <a:lnTo>
                    <a:pt x="461" y="654"/>
                  </a:lnTo>
                  <a:lnTo>
                    <a:pt x="504" y="672"/>
                  </a:lnTo>
                  <a:lnTo>
                    <a:pt x="588" y="707"/>
                  </a:lnTo>
                  <a:lnTo>
                    <a:pt x="684" y="743"/>
                  </a:lnTo>
                  <a:lnTo>
                    <a:pt x="725" y="755"/>
                  </a:lnTo>
                  <a:lnTo>
                    <a:pt x="761" y="767"/>
                  </a:lnTo>
                  <a:lnTo>
                    <a:pt x="828" y="779"/>
                  </a:lnTo>
                  <a:lnTo>
                    <a:pt x="894" y="785"/>
                  </a:lnTo>
                  <a:lnTo>
                    <a:pt x="966" y="791"/>
                  </a:lnTo>
                  <a:lnTo>
                    <a:pt x="1031" y="791"/>
                  </a:lnTo>
                  <a:lnTo>
                    <a:pt x="1092" y="785"/>
                  </a:lnTo>
                  <a:lnTo>
                    <a:pt x="1146" y="785"/>
                  </a:lnTo>
                  <a:lnTo>
                    <a:pt x="1176" y="779"/>
                  </a:lnTo>
                  <a:lnTo>
                    <a:pt x="1188" y="779"/>
                  </a:lnTo>
                  <a:lnTo>
                    <a:pt x="1236" y="785"/>
                  </a:lnTo>
                  <a:lnTo>
                    <a:pt x="1278" y="791"/>
                  </a:lnTo>
                  <a:lnTo>
                    <a:pt x="1307" y="803"/>
                  </a:lnTo>
                  <a:lnTo>
                    <a:pt x="1337" y="809"/>
                  </a:lnTo>
                  <a:lnTo>
                    <a:pt x="1379" y="827"/>
                  </a:lnTo>
                  <a:lnTo>
                    <a:pt x="1404" y="845"/>
                  </a:lnTo>
                  <a:lnTo>
                    <a:pt x="1416" y="863"/>
                  </a:lnTo>
                  <a:lnTo>
                    <a:pt x="1416" y="875"/>
                  </a:lnTo>
                  <a:lnTo>
                    <a:pt x="1416" y="881"/>
                  </a:lnTo>
                  <a:lnTo>
                    <a:pt x="1416" y="887"/>
                  </a:lnTo>
                  <a:lnTo>
                    <a:pt x="1410" y="887"/>
                  </a:lnTo>
                  <a:lnTo>
                    <a:pt x="1397" y="893"/>
                  </a:lnTo>
                  <a:lnTo>
                    <a:pt x="1379" y="905"/>
                  </a:lnTo>
                  <a:lnTo>
                    <a:pt x="1361" y="923"/>
                  </a:lnTo>
                  <a:lnTo>
                    <a:pt x="1355" y="941"/>
                  </a:lnTo>
                  <a:lnTo>
                    <a:pt x="1361" y="971"/>
                  </a:lnTo>
                  <a:lnTo>
                    <a:pt x="1367" y="989"/>
                  </a:lnTo>
                  <a:lnTo>
                    <a:pt x="1385" y="1007"/>
                  </a:lnTo>
                  <a:lnTo>
                    <a:pt x="1404" y="1025"/>
                  </a:lnTo>
                  <a:lnTo>
                    <a:pt x="1434" y="1049"/>
                  </a:lnTo>
                  <a:lnTo>
                    <a:pt x="1464" y="1067"/>
                  </a:lnTo>
                  <a:lnTo>
                    <a:pt x="1494" y="1085"/>
                  </a:lnTo>
                  <a:lnTo>
                    <a:pt x="1554" y="1091"/>
                  </a:lnTo>
                  <a:lnTo>
                    <a:pt x="1607" y="1085"/>
                  </a:lnTo>
                  <a:lnTo>
                    <a:pt x="1661" y="1067"/>
                  </a:lnTo>
                  <a:lnTo>
                    <a:pt x="1697" y="1043"/>
                  </a:lnTo>
                  <a:lnTo>
                    <a:pt x="1734" y="1019"/>
                  </a:lnTo>
                  <a:lnTo>
                    <a:pt x="1752" y="995"/>
                  </a:lnTo>
                  <a:lnTo>
                    <a:pt x="1758" y="989"/>
                  </a:lnTo>
                  <a:lnTo>
                    <a:pt x="1812" y="989"/>
                  </a:lnTo>
                  <a:lnTo>
                    <a:pt x="1860" y="983"/>
                  </a:lnTo>
                  <a:lnTo>
                    <a:pt x="1907" y="965"/>
                  </a:lnTo>
                  <a:lnTo>
                    <a:pt x="1943" y="941"/>
                  </a:lnTo>
                  <a:lnTo>
                    <a:pt x="1973" y="917"/>
                  </a:lnTo>
                  <a:lnTo>
                    <a:pt x="2003" y="899"/>
                  </a:lnTo>
                  <a:lnTo>
                    <a:pt x="2015" y="881"/>
                  </a:lnTo>
                  <a:lnTo>
                    <a:pt x="2021" y="875"/>
                  </a:lnTo>
                  <a:lnTo>
                    <a:pt x="2201" y="899"/>
                  </a:lnTo>
                  <a:lnTo>
                    <a:pt x="2243" y="905"/>
                  </a:lnTo>
                  <a:lnTo>
                    <a:pt x="2273" y="899"/>
                  </a:lnTo>
                  <a:lnTo>
                    <a:pt x="2327" y="887"/>
                  </a:lnTo>
                  <a:lnTo>
                    <a:pt x="2364" y="863"/>
                  </a:lnTo>
                  <a:lnTo>
                    <a:pt x="2388" y="827"/>
                  </a:lnTo>
                  <a:lnTo>
                    <a:pt x="2400" y="797"/>
                  </a:lnTo>
                  <a:lnTo>
                    <a:pt x="2400" y="767"/>
                  </a:lnTo>
                  <a:lnTo>
                    <a:pt x="2400" y="743"/>
                  </a:lnTo>
                  <a:lnTo>
                    <a:pt x="2400" y="737"/>
                  </a:lnTo>
                  <a:lnTo>
                    <a:pt x="2418" y="737"/>
                  </a:lnTo>
                  <a:lnTo>
                    <a:pt x="2436" y="731"/>
                  </a:lnTo>
                  <a:lnTo>
                    <a:pt x="2471" y="701"/>
                  </a:lnTo>
                  <a:lnTo>
                    <a:pt x="2513" y="660"/>
                  </a:lnTo>
                  <a:lnTo>
                    <a:pt x="2555" y="606"/>
                  </a:lnTo>
                  <a:lnTo>
                    <a:pt x="2591" y="552"/>
                  </a:lnTo>
                  <a:lnTo>
                    <a:pt x="2621" y="504"/>
                  </a:lnTo>
                  <a:lnTo>
                    <a:pt x="2639" y="468"/>
                  </a:lnTo>
                  <a:lnTo>
                    <a:pt x="2646" y="462"/>
                  </a:lnTo>
                  <a:lnTo>
                    <a:pt x="2646" y="456"/>
                  </a:lnTo>
                  <a:lnTo>
                    <a:pt x="2693" y="374"/>
                  </a:lnTo>
                  <a:lnTo>
                    <a:pt x="2723" y="299"/>
                  </a:lnTo>
                  <a:close/>
                </a:path>
              </a:pathLst>
            </a:custGeom>
            <a:solidFill>
              <a:schemeClr val="bg1"/>
            </a:solidFill>
            <a:ln>
              <a:noFill/>
            </a:ln>
            <a:extLst>
              <a:ext uri="{91240B29-F687-4F45-9708-019B960494DF}">
                <a14:hiddenLine xmlns:a14="http://schemas.microsoft.com/office/drawing/2010/main" w="9525">
                  <a:solidFill>
                    <a:schemeClr val="tx1"/>
                  </a:solidFill>
                  <a:round/>
                  <a:headEnd/>
                  <a:tailEnd/>
                </a14:hiddenLine>
              </a:ext>
            </a:extLst>
          </p:spPr>
          <p:txBody>
            <a:bodyPr/>
            <a:lstStyle/>
            <a:p>
              <a:pPr fontAlgn="base">
                <a:spcBef>
                  <a:spcPct val="0"/>
                </a:spcBef>
                <a:spcAft>
                  <a:spcPct val="0"/>
                </a:spcAft>
              </a:pPr>
              <a:endParaRPr lang="it-IT" smtClean="0">
                <a:solidFill>
                  <a:srgbClr val="FFFFFF"/>
                </a:solidFill>
              </a:endParaRPr>
            </a:p>
          </p:txBody>
        </p:sp>
      </p:grpSp>
      <p:sp>
        <p:nvSpPr>
          <p:cNvPr id="130066" name="Rectangle 18"/>
          <p:cNvSpPr>
            <a:spLocks noGrp="1" noChangeArrowheads="1"/>
          </p:cNvSpPr>
          <p:nvPr>
            <p:ph type="ctrTitle" sz="quarter"/>
          </p:nvPr>
        </p:nvSpPr>
        <p:spPr>
          <a:xfrm>
            <a:off x="685800" y="1768475"/>
            <a:ext cx="7772400" cy="1736725"/>
          </a:xfrm>
        </p:spPr>
        <p:txBody>
          <a:bodyPr anchor="b"/>
          <a:lstStyle>
            <a:lvl1pPr>
              <a:defRPr sz="5400"/>
            </a:lvl1pPr>
          </a:lstStyle>
          <a:p>
            <a:pPr lvl="0"/>
            <a:r>
              <a:rPr lang="it-IT" altLang="it-IT" noProof="0" smtClean="0"/>
              <a:t>Fare clic per modificare lo stile del titolo</a:t>
            </a:r>
          </a:p>
        </p:txBody>
      </p:sp>
      <p:sp>
        <p:nvSpPr>
          <p:cNvPr id="130067" name="Rectangle 19"/>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pPr lvl="0"/>
            <a:r>
              <a:rPr lang="it-IT" altLang="it-IT" noProof="0" smtClean="0"/>
              <a:t>Fare clic per modificare lo stile del sottotitolo dello schema</a:t>
            </a:r>
          </a:p>
        </p:txBody>
      </p:sp>
      <p:sp>
        <p:nvSpPr>
          <p:cNvPr id="20" name="Rectangle 20"/>
          <p:cNvSpPr>
            <a:spLocks noGrp="1" noChangeArrowheads="1"/>
          </p:cNvSpPr>
          <p:nvPr>
            <p:ph type="dt" sz="quarter" idx="10"/>
          </p:nvPr>
        </p:nvSpPr>
        <p:spPr/>
        <p:txBody>
          <a:bodyPr/>
          <a:lstStyle>
            <a:lvl1pPr>
              <a:defRPr smtClean="0"/>
            </a:lvl1pPr>
          </a:lstStyle>
          <a:p>
            <a:pPr>
              <a:defRPr/>
            </a:pPr>
            <a:endParaRPr lang="it-IT" altLang="it-IT">
              <a:solidFill>
                <a:srgbClr val="FFFFFF"/>
              </a:solidFill>
            </a:endParaRPr>
          </a:p>
        </p:txBody>
      </p:sp>
      <p:sp>
        <p:nvSpPr>
          <p:cNvPr id="21" name="Rectangle 21"/>
          <p:cNvSpPr>
            <a:spLocks noGrp="1" noChangeArrowheads="1"/>
          </p:cNvSpPr>
          <p:nvPr>
            <p:ph type="ftr" sz="quarter" idx="11"/>
          </p:nvPr>
        </p:nvSpPr>
        <p:spPr/>
        <p:txBody>
          <a:bodyPr/>
          <a:lstStyle>
            <a:lvl1pPr>
              <a:defRPr smtClean="0"/>
            </a:lvl1pPr>
          </a:lstStyle>
          <a:p>
            <a:pPr>
              <a:defRPr/>
            </a:pPr>
            <a:endParaRPr lang="it-IT" altLang="it-IT">
              <a:solidFill>
                <a:srgbClr val="FFFFFF"/>
              </a:solidFill>
            </a:endParaRPr>
          </a:p>
        </p:txBody>
      </p:sp>
      <p:sp>
        <p:nvSpPr>
          <p:cNvPr id="22" name="Rectangle 22"/>
          <p:cNvSpPr>
            <a:spLocks noGrp="1" noChangeArrowheads="1"/>
          </p:cNvSpPr>
          <p:nvPr>
            <p:ph type="sldNum" sz="quarter" idx="12"/>
          </p:nvPr>
        </p:nvSpPr>
        <p:spPr/>
        <p:txBody>
          <a:bodyPr/>
          <a:lstStyle>
            <a:lvl1pPr>
              <a:defRPr smtClean="0"/>
            </a:lvl1pPr>
          </a:lstStyle>
          <a:p>
            <a:pPr>
              <a:defRPr/>
            </a:pPr>
            <a:fld id="{92F18B19-1EF0-4C81-821A-44D0BE0F4108}" type="slidenum">
              <a:rPr lang="it-IT" altLang="it-IT">
                <a:solidFill>
                  <a:srgbClr val="FFFFFF"/>
                </a:solidFill>
              </a:rPr>
              <a:pPr>
                <a:defRPr/>
              </a:pPr>
              <a:t>‹N›</a:t>
            </a:fld>
            <a:endParaRPr lang="it-IT" altLang="it-IT">
              <a:solidFill>
                <a:srgbClr val="FFFFFF"/>
              </a:solidFill>
            </a:endParaRPr>
          </a:p>
        </p:txBody>
      </p:sp>
    </p:spTree>
    <p:extLst>
      <p:ext uri="{BB962C8B-B14F-4D97-AF65-F5344CB8AC3E}">
        <p14:creationId xmlns:p14="http://schemas.microsoft.com/office/powerpoint/2010/main" val="3814645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19"/>
          <p:cNvSpPr>
            <a:spLocks noGrp="1" noChangeArrowheads="1"/>
          </p:cNvSpPr>
          <p:nvPr>
            <p:ph type="dt" sz="half" idx="10"/>
          </p:nvPr>
        </p:nvSpPr>
        <p:spPr>
          <a:ln/>
        </p:spPr>
        <p:txBody>
          <a:bodyPr/>
          <a:lstStyle>
            <a:lvl1pPr>
              <a:defRPr/>
            </a:lvl1pPr>
          </a:lstStyle>
          <a:p>
            <a:pPr>
              <a:defRPr/>
            </a:pPr>
            <a:endParaRPr lang="it-IT" altLang="it-IT">
              <a:solidFill>
                <a:srgbClr val="FFFFFF"/>
              </a:solidFill>
            </a:endParaRPr>
          </a:p>
        </p:txBody>
      </p:sp>
      <p:sp>
        <p:nvSpPr>
          <p:cNvPr id="5" name="Rectangle 20"/>
          <p:cNvSpPr>
            <a:spLocks noGrp="1" noChangeArrowheads="1"/>
          </p:cNvSpPr>
          <p:nvPr>
            <p:ph type="ftr" sz="quarter" idx="11"/>
          </p:nvPr>
        </p:nvSpPr>
        <p:spPr>
          <a:ln/>
        </p:spPr>
        <p:txBody>
          <a:bodyPr/>
          <a:lstStyle>
            <a:lvl1pPr>
              <a:defRPr/>
            </a:lvl1pPr>
          </a:lstStyle>
          <a:p>
            <a:pPr>
              <a:defRPr/>
            </a:pPr>
            <a:endParaRPr lang="it-IT" altLang="it-IT">
              <a:solidFill>
                <a:srgbClr val="FFFFFF"/>
              </a:solidFill>
            </a:endParaRPr>
          </a:p>
        </p:txBody>
      </p:sp>
      <p:sp>
        <p:nvSpPr>
          <p:cNvPr id="6" name="Rectangle 21"/>
          <p:cNvSpPr>
            <a:spLocks noGrp="1" noChangeArrowheads="1"/>
          </p:cNvSpPr>
          <p:nvPr>
            <p:ph type="sldNum" sz="quarter" idx="12"/>
          </p:nvPr>
        </p:nvSpPr>
        <p:spPr>
          <a:ln/>
        </p:spPr>
        <p:txBody>
          <a:bodyPr/>
          <a:lstStyle>
            <a:lvl1pPr>
              <a:defRPr/>
            </a:lvl1pPr>
          </a:lstStyle>
          <a:p>
            <a:pPr>
              <a:defRPr/>
            </a:pPr>
            <a:fld id="{5F093B11-B583-4DC9-8084-042A13410D64}" type="slidenum">
              <a:rPr lang="it-IT" altLang="it-IT">
                <a:solidFill>
                  <a:srgbClr val="FFFFFF"/>
                </a:solidFill>
              </a:rPr>
              <a:pPr>
                <a:defRPr/>
              </a:pPr>
              <a:t>‹N›</a:t>
            </a:fld>
            <a:endParaRPr lang="it-IT" altLang="it-IT">
              <a:solidFill>
                <a:srgbClr val="FFFFFF"/>
              </a:solidFill>
            </a:endParaRPr>
          </a:p>
        </p:txBody>
      </p:sp>
    </p:spTree>
    <p:extLst>
      <p:ext uri="{BB962C8B-B14F-4D97-AF65-F5344CB8AC3E}">
        <p14:creationId xmlns:p14="http://schemas.microsoft.com/office/powerpoint/2010/main" val="30230037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19"/>
          <p:cNvSpPr>
            <a:spLocks noGrp="1" noChangeArrowheads="1"/>
          </p:cNvSpPr>
          <p:nvPr>
            <p:ph type="dt" sz="half" idx="10"/>
          </p:nvPr>
        </p:nvSpPr>
        <p:spPr>
          <a:ln/>
        </p:spPr>
        <p:txBody>
          <a:bodyPr/>
          <a:lstStyle>
            <a:lvl1pPr>
              <a:defRPr/>
            </a:lvl1pPr>
          </a:lstStyle>
          <a:p>
            <a:pPr>
              <a:defRPr/>
            </a:pPr>
            <a:endParaRPr lang="it-IT" altLang="it-IT">
              <a:solidFill>
                <a:srgbClr val="FFFFFF"/>
              </a:solidFill>
            </a:endParaRPr>
          </a:p>
        </p:txBody>
      </p:sp>
      <p:sp>
        <p:nvSpPr>
          <p:cNvPr id="5" name="Rectangle 20"/>
          <p:cNvSpPr>
            <a:spLocks noGrp="1" noChangeArrowheads="1"/>
          </p:cNvSpPr>
          <p:nvPr>
            <p:ph type="ftr" sz="quarter" idx="11"/>
          </p:nvPr>
        </p:nvSpPr>
        <p:spPr>
          <a:ln/>
        </p:spPr>
        <p:txBody>
          <a:bodyPr/>
          <a:lstStyle>
            <a:lvl1pPr>
              <a:defRPr/>
            </a:lvl1pPr>
          </a:lstStyle>
          <a:p>
            <a:pPr>
              <a:defRPr/>
            </a:pPr>
            <a:endParaRPr lang="it-IT" altLang="it-IT">
              <a:solidFill>
                <a:srgbClr val="FFFFFF"/>
              </a:solidFill>
            </a:endParaRPr>
          </a:p>
        </p:txBody>
      </p:sp>
      <p:sp>
        <p:nvSpPr>
          <p:cNvPr id="6" name="Rectangle 21"/>
          <p:cNvSpPr>
            <a:spLocks noGrp="1" noChangeArrowheads="1"/>
          </p:cNvSpPr>
          <p:nvPr>
            <p:ph type="sldNum" sz="quarter" idx="12"/>
          </p:nvPr>
        </p:nvSpPr>
        <p:spPr>
          <a:ln/>
        </p:spPr>
        <p:txBody>
          <a:bodyPr/>
          <a:lstStyle>
            <a:lvl1pPr>
              <a:defRPr/>
            </a:lvl1pPr>
          </a:lstStyle>
          <a:p>
            <a:pPr>
              <a:defRPr/>
            </a:pPr>
            <a:fld id="{D423C45A-35C1-4C1A-8DC0-F0D78BCE0FC8}" type="slidenum">
              <a:rPr lang="it-IT" altLang="it-IT">
                <a:solidFill>
                  <a:srgbClr val="FFFFFF"/>
                </a:solidFill>
              </a:rPr>
              <a:pPr>
                <a:defRPr/>
              </a:pPr>
              <a:t>‹N›</a:t>
            </a:fld>
            <a:endParaRPr lang="it-IT" altLang="it-IT">
              <a:solidFill>
                <a:srgbClr val="FFFFFF"/>
              </a:solidFill>
            </a:endParaRPr>
          </a:p>
        </p:txBody>
      </p:sp>
    </p:spTree>
    <p:extLst>
      <p:ext uri="{BB962C8B-B14F-4D97-AF65-F5344CB8AC3E}">
        <p14:creationId xmlns:p14="http://schemas.microsoft.com/office/powerpoint/2010/main" val="819052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19"/>
          <p:cNvSpPr>
            <a:spLocks noGrp="1" noChangeArrowheads="1"/>
          </p:cNvSpPr>
          <p:nvPr>
            <p:ph type="dt" sz="half" idx="10"/>
          </p:nvPr>
        </p:nvSpPr>
        <p:spPr>
          <a:ln/>
        </p:spPr>
        <p:txBody>
          <a:bodyPr/>
          <a:lstStyle>
            <a:lvl1pPr>
              <a:defRPr/>
            </a:lvl1pPr>
          </a:lstStyle>
          <a:p>
            <a:pPr>
              <a:defRPr/>
            </a:pPr>
            <a:endParaRPr lang="it-IT" altLang="it-IT">
              <a:solidFill>
                <a:srgbClr val="FFFFFF"/>
              </a:solidFill>
            </a:endParaRPr>
          </a:p>
        </p:txBody>
      </p:sp>
      <p:sp>
        <p:nvSpPr>
          <p:cNvPr id="6" name="Rectangle 20"/>
          <p:cNvSpPr>
            <a:spLocks noGrp="1" noChangeArrowheads="1"/>
          </p:cNvSpPr>
          <p:nvPr>
            <p:ph type="ftr" sz="quarter" idx="11"/>
          </p:nvPr>
        </p:nvSpPr>
        <p:spPr>
          <a:ln/>
        </p:spPr>
        <p:txBody>
          <a:bodyPr/>
          <a:lstStyle>
            <a:lvl1pPr>
              <a:defRPr/>
            </a:lvl1pPr>
          </a:lstStyle>
          <a:p>
            <a:pPr>
              <a:defRPr/>
            </a:pPr>
            <a:endParaRPr lang="it-IT" altLang="it-IT">
              <a:solidFill>
                <a:srgbClr val="FFFFFF"/>
              </a:solidFill>
            </a:endParaRPr>
          </a:p>
        </p:txBody>
      </p:sp>
      <p:sp>
        <p:nvSpPr>
          <p:cNvPr id="7" name="Rectangle 21"/>
          <p:cNvSpPr>
            <a:spLocks noGrp="1" noChangeArrowheads="1"/>
          </p:cNvSpPr>
          <p:nvPr>
            <p:ph type="sldNum" sz="quarter" idx="12"/>
          </p:nvPr>
        </p:nvSpPr>
        <p:spPr>
          <a:ln/>
        </p:spPr>
        <p:txBody>
          <a:bodyPr/>
          <a:lstStyle>
            <a:lvl1pPr>
              <a:defRPr/>
            </a:lvl1pPr>
          </a:lstStyle>
          <a:p>
            <a:pPr>
              <a:defRPr/>
            </a:pPr>
            <a:fld id="{AA01CD87-4220-4B68-BEB2-A904BD6F727E}" type="slidenum">
              <a:rPr lang="it-IT" altLang="it-IT">
                <a:solidFill>
                  <a:srgbClr val="FFFFFF"/>
                </a:solidFill>
              </a:rPr>
              <a:pPr>
                <a:defRPr/>
              </a:pPr>
              <a:t>‹N›</a:t>
            </a:fld>
            <a:endParaRPr lang="it-IT" altLang="it-IT">
              <a:solidFill>
                <a:srgbClr val="FFFFFF"/>
              </a:solidFill>
            </a:endParaRPr>
          </a:p>
        </p:txBody>
      </p:sp>
    </p:spTree>
    <p:extLst>
      <p:ext uri="{BB962C8B-B14F-4D97-AF65-F5344CB8AC3E}">
        <p14:creationId xmlns:p14="http://schemas.microsoft.com/office/powerpoint/2010/main" val="7214438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19"/>
          <p:cNvSpPr>
            <a:spLocks noGrp="1" noChangeArrowheads="1"/>
          </p:cNvSpPr>
          <p:nvPr>
            <p:ph type="dt" sz="half" idx="10"/>
          </p:nvPr>
        </p:nvSpPr>
        <p:spPr>
          <a:ln/>
        </p:spPr>
        <p:txBody>
          <a:bodyPr/>
          <a:lstStyle>
            <a:lvl1pPr>
              <a:defRPr/>
            </a:lvl1pPr>
          </a:lstStyle>
          <a:p>
            <a:pPr>
              <a:defRPr/>
            </a:pPr>
            <a:endParaRPr lang="it-IT" altLang="it-IT">
              <a:solidFill>
                <a:srgbClr val="FFFFFF"/>
              </a:solidFill>
            </a:endParaRPr>
          </a:p>
        </p:txBody>
      </p:sp>
      <p:sp>
        <p:nvSpPr>
          <p:cNvPr id="8" name="Rectangle 20"/>
          <p:cNvSpPr>
            <a:spLocks noGrp="1" noChangeArrowheads="1"/>
          </p:cNvSpPr>
          <p:nvPr>
            <p:ph type="ftr" sz="quarter" idx="11"/>
          </p:nvPr>
        </p:nvSpPr>
        <p:spPr>
          <a:ln/>
        </p:spPr>
        <p:txBody>
          <a:bodyPr/>
          <a:lstStyle>
            <a:lvl1pPr>
              <a:defRPr/>
            </a:lvl1pPr>
          </a:lstStyle>
          <a:p>
            <a:pPr>
              <a:defRPr/>
            </a:pPr>
            <a:endParaRPr lang="it-IT" altLang="it-IT">
              <a:solidFill>
                <a:srgbClr val="FFFFFF"/>
              </a:solidFill>
            </a:endParaRPr>
          </a:p>
        </p:txBody>
      </p:sp>
      <p:sp>
        <p:nvSpPr>
          <p:cNvPr id="9" name="Rectangle 21"/>
          <p:cNvSpPr>
            <a:spLocks noGrp="1" noChangeArrowheads="1"/>
          </p:cNvSpPr>
          <p:nvPr>
            <p:ph type="sldNum" sz="quarter" idx="12"/>
          </p:nvPr>
        </p:nvSpPr>
        <p:spPr>
          <a:ln/>
        </p:spPr>
        <p:txBody>
          <a:bodyPr/>
          <a:lstStyle>
            <a:lvl1pPr>
              <a:defRPr/>
            </a:lvl1pPr>
          </a:lstStyle>
          <a:p>
            <a:pPr>
              <a:defRPr/>
            </a:pPr>
            <a:fld id="{6E6DB56C-E02E-4F80-834B-923856B659C5}" type="slidenum">
              <a:rPr lang="it-IT" altLang="it-IT">
                <a:solidFill>
                  <a:srgbClr val="FFFFFF"/>
                </a:solidFill>
              </a:rPr>
              <a:pPr>
                <a:defRPr/>
              </a:pPr>
              <a:t>‹N›</a:t>
            </a:fld>
            <a:endParaRPr lang="it-IT" altLang="it-IT">
              <a:solidFill>
                <a:srgbClr val="FFFFFF"/>
              </a:solidFill>
            </a:endParaRPr>
          </a:p>
        </p:txBody>
      </p:sp>
    </p:spTree>
    <p:extLst>
      <p:ext uri="{BB962C8B-B14F-4D97-AF65-F5344CB8AC3E}">
        <p14:creationId xmlns:p14="http://schemas.microsoft.com/office/powerpoint/2010/main" val="4413945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19"/>
          <p:cNvSpPr>
            <a:spLocks noGrp="1" noChangeArrowheads="1"/>
          </p:cNvSpPr>
          <p:nvPr>
            <p:ph type="dt" sz="half" idx="10"/>
          </p:nvPr>
        </p:nvSpPr>
        <p:spPr>
          <a:ln/>
        </p:spPr>
        <p:txBody>
          <a:bodyPr/>
          <a:lstStyle>
            <a:lvl1pPr>
              <a:defRPr/>
            </a:lvl1pPr>
          </a:lstStyle>
          <a:p>
            <a:pPr>
              <a:defRPr/>
            </a:pPr>
            <a:endParaRPr lang="it-IT" altLang="it-IT">
              <a:solidFill>
                <a:srgbClr val="FFFFFF"/>
              </a:solidFill>
            </a:endParaRPr>
          </a:p>
        </p:txBody>
      </p:sp>
      <p:sp>
        <p:nvSpPr>
          <p:cNvPr id="4" name="Rectangle 20"/>
          <p:cNvSpPr>
            <a:spLocks noGrp="1" noChangeArrowheads="1"/>
          </p:cNvSpPr>
          <p:nvPr>
            <p:ph type="ftr" sz="quarter" idx="11"/>
          </p:nvPr>
        </p:nvSpPr>
        <p:spPr>
          <a:ln/>
        </p:spPr>
        <p:txBody>
          <a:bodyPr/>
          <a:lstStyle>
            <a:lvl1pPr>
              <a:defRPr/>
            </a:lvl1pPr>
          </a:lstStyle>
          <a:p>
            <a:pPr>
              <a:defRPr/>
            </a:pPr>
            <a:endParaRPr lang="it-IT" altLang="it-IT">
              <a:solidFill>
                <a:srgbClr val="FFFFFF"/>
              </a:solidFill>
            </a:endParaRPr>
          </a:p>
        </p:txBody>
      </p:sp>
      <p:sp>
        <p:nvSpPr>
          <p:cNvPr id="5" name="Rectangle 21"/>
          <p:cNvSpPr>
            <a:spLocks noGrp="1" noChangeArrowheads="1"/>
          </p:cNvSpPr>
          <p:nvPr>
            <p:ph type="sldNum" sz="quarter" idx="12"/>
          </p:nvPr>
        </p:nvSpPr>
        <p:spPr>
          <a:ln/>
        </p:spPr>
        <p:txBody>
          <a:bodyPr/>
          <a:lstStyle>
            <a:lvl1pPr>
              <a:defRPr/>
            </a:lvl1pPr>
          </a:lstStyle>
          <a:p>
            <a:pPr>
              <a:defRPr/>
            </a:pPr>
            <a:fld id="{76151C1F-CFBC-48DC-B20A-8105E957F337}" type="slidenum">
              <a:rPr lang="it-IT" altLang="it-IT">
                <a:solidFill>
                  <a:srgbClr val="FFFFFF"/>
                </a:solidFill>
              </a:rPr>
              <a:pPr>
                <a:defRPr/>
              </a:pPr>
              <a:t>‹N›</a:t>
            </a:fld>
            <a:endParaRPr lang="it-IT" altLang="it-IT">
              <a:solidFill>
                <a:srgbClr val="FFFFFF"/>
              </a:solidFill>
            </a:endParaRPr>
          </a:p>
        </p:txBody>
      </p:sp>
    </p:spTree>
    <p:extLst>
      <p:ext uri="{BB962C8B-B14F-4D97-AF65-F5344CB8AC3E}">
        <p14:creationId xmlns:p14="http://schemas.microsoft.com/office/powerpoint/2010/main" val="8670511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Vuota">
    <p:spTree>
      <p:nvGrpSpPr>
        <p:cNvPr id="1" name=""/>
        <p:cNvGrpSpPr/>
        <p:nvPr/>
      </p:nvGrpSpPr>
      <p:grpSpPr>
        <a:xfrm>
          <a:off x="0" y="0"/>
          <a:ext cx="0" cy="0"/>
          <a:chOff x="0" y="0"/>
          <a:chExt cx="0" cy="0"/>
        </a:xfrm>
      </p:grpSpPr>
      <p:sp>
        <p:nvSpPr>
          <p:cNvPr id="2" name="Rectangle 19"/>
          <p:cNvSpPr>
            <a:spLocks noGrp="1" noChangeArrowheads="1"/>
          </p:cNvSpPr>
          <p:nvPr>
            <p:ph type="dt" sz="half" idx="10"/>
          </p:nvPr>
        </p:nvSpPr>
        <p:spPr>
          <a:ln/>
        </p:spPr>
        <p:txBody>
          <a:bodyPr/>
          <a:lstStyle>
            <a:lvl1pPr>
              <a:defRPr/>
            </a:lvl1pPr>
          </a:lstStyle>
          <a:p>
            <a:pPr>
              <a:defRPr/>
            </a:pPr>
            <a:endParaRPr lang="it-IT" altLang="it-IT">
              <a:solidFill>
                <a:srgbClr val="FFFFFF"/>
              </a:solidFill>
            </a:endParaRPr>
          </a:p>
        </p:txBody>
      </p:sp>
      <p:sp>
        <p:nvSpPr>
          <p:cNvPr id="3" name="Rectangle 20"/>
          <p:cNvSpPr>
            <a:spLocks noGrp="1" noChangeArrowheads="1"/>
          </p:cNvSpPr>
          <p:nvPr>
            <p:ph type="ftr" sz="quarter" idx="11"/>
          </p:nvPr>
        </p:nvSpPr>
        <p:spPr>
          <a:ln/>
        </p:spPr>
        <p:txBody>
          <a:bodyPr/>
          <a:lstStyle>
            <a:lvl1pPr>
              <a:defRPr/>
            </a:lvl1pPr>
          </a:lstStyle>
          <a:p>
            <a:pPr>
              <a:defRPr/>
            </a:pPr>
            <a:endParaRPr lang="it-IT" altLang="it-IT">
              <a:solidFill>
                <a:srgbClr val="FFFFFF"/>
              </a:solidFill>
            </a:endParaRPr>
          </a:p>
        </p:txBody>
      </p:sp>
      <p:sp>
        <p:nvSpPr>
          <p:cNvPr id="4" name="Rectangle 21"/>
          <p:cNvSpPr>
            <a:spLocks noGrp="1" noChangeArrowheads="1"/>
          </p:cNvSpPr>
          <p:nvPr>
            <p:ph type="sldNum" sz="quarter" idx="12"/>
          </p:nvPr>
        </p:nvSpPr>
        <p:spPr>
          <a:ln/>
        </p:spPr>
        <p:txBody>
          <a:bodyPr/>
          <a:lstStyle>
            <a:lvl1pPr>
              <a:defRPr/>
            </a:lvl1pPr>
          </a:lstStyle>
          <a:p>
            <a:pPr>
              <a:defRPr/>
            </a:pPr>
            <a:fld id="{3D11542E-1744-40D1-B2D7-2FB340DD6C9D}" type="slidenum">
              <a:rPr lang="it-IT" altLang="it-IT">
                <a:solidFill>
                  <a:srgbClr val="FFFFFF"/>
                </a:solidFill>
              </a:rPr>
              <a:pPr>
                <a:defRPr/>
              </a:pPr>
              <a:t>‹N›</a:t>
            </a:fld>
            <a:endParaRPr lang="it-IT" altLang="it-IT">
              <a:solidFill>
                <a:srgbClr val="FFFFFF"/>
              </a:solidFill>
            </a:endParaRPr>
          </a:p>
        </p:txBody>
      </p:sp>
    </p:spTree>
    <p:extLst>
      <p:ext uri="{BB962C8B-B14F-4D97-AF65-F5344CB8AC3E}">
        <p14:creationId xmlns:p14="http://schemas.microsoft.com/office/powerpoint/2010/main" val="42096602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19"/>
          <p:cNvSpPr>
            <a:spLocks noGrp="1" noChangeArrowheads="1"/>
          </p:cNvSpPr>
          <p:nvPr>
            <p:ph type="dt" sz="half" idx="10"/>
          </p:nvPr>
        </p:nvSpPr>
        <p:spPr>
          <a:ln/>
        </p:spPr>
        <p:txBody>
          <a:bodyPr/>
          <a:lstStyle>
            <a:lvl1pPr>
              <a:defRPr/>
            </a:lvl1pPr>
          </a:lstStyle>
          <a:p>
            <a:pPr>
              <a:defRPr/>
            </a:pPr>
            <a:endParaRPr lang="it-IT" altLang="it-IT">
              <a:solidFill>
                <a:srgbClr val="FFFFFF"/>
              </a:solidFill>
            </a:endParaRPr>
          </a:p>
        </p:txBody>
      </p:sp>
      <p:sp>
        <p:nvSpPr>
          <p:cNvPr id="6" name="Rectangle 20"/>
          <p:cNvSpPr>
            <a:spLocks noGrp="1" noChangeArrowheads="1"/>
          </p:cNvSpPr>
          <p:nvPr>
            <p:ph type="ftr" sz="quarter" idx="11"/>
          </p:nvPr>
        </p:nvSpPr>
        <p:spPr>
          <a:ln/>
        </p:spPr>
        <p:txBody>
          <a:bodyPr/>
          <a:lstStyle>
            <a:lvl1pPr>
              <a:defRPr/>
            </a:lvl1pPr>
          </a:lstStyle>
          <a:p>
            <a:pPr>
              <a:defRPr/>
            </a:pPr>
            <a:endParaRPr lang="it-IT" altLang="it-IT">
              <a:solidFill>
                <a:srgbClr val="FFFFFF"/>
              </a:solidFill>
            </a:endParaRPr>
          </a:p>
        </p:txBody>
      </p:sp>
      <p:sp>
        <p:nvSpPr>
          <p:cNvPr id="7" name="Rectangle 21"/>
          <p:cNvSpPr>
            <a:spLocks noGrp="1" noChangeArrowheads="1"/>
          </p:cNvSpPr>
          <p:nvPr>
            <p:ph type="sldNum" sz="quarter" idx="12"/>
          </p:nvPr>
        </p:nvSpPr>
        <p:spPr>
          <a:ln/>
        </p:spPr>
        <p:txBody>
          <a:bodyPr/>
          <a:lstStyle>
            <a:lvl1pPr>
              <a:defRPr/>
            </a:lvl1pPr>
          </a:lstStyle>
          <a:p>
            <a:pPr>
              <a:defRPr/>
            </a:pPr>
            <a:fld id="{5E40F3DE-A5E0-4AE7-BA55-DECA2312F43D}" type="slidenum">
              <a:rPr lang="it-IT" altLang="it-IT">
                <a:solidFill>
                  <a:srgbClr val="FFFFFF"/>
                </a:solidFill>
              </a:rPr>
              <a:pPr>
                <a:defRPr/>
              </a:pPr>
              <a:t>‹N›</a:t>
            </a:fld>
            <a:endParaRPr lang="it-IT" altLang="it-IT">
              <a:solidFill>
                <a:srgbClr val="FFFFFF"/>
              </a:solidFill>
            </a:endParaRPr>
          </a:p>
        </p:txBody>
      </p:sp>
    </p:spTree>
    <p:extLst>
      <p:ext uri="{BB962C8B-B14F-4D97-AF65-F5344CB8AC3E}">
        <p14:creationId xmlns:p14="http://schemas.microsoft.com/office/powerpoint/2010/main" val="4563950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D92DCE72-04BF-4A91-866A-46971E86D188}" type="datetimeFigureOut">
              <a:rPr lang="it-IT" smtClean="0"/>
              <a:t>29/03/2017</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8546A651-4212-43A9-A343-ECFCDCB7B373}" type="slidenum">
              <a:rPr lang="it-IT" smtClean="0"/>
              <a:t>‹N›</a:t>
            </a:fld>
            <a:endParaRPr lang="it-IT"/>
          </a:p>
        </p:txBody>
      </p:sp>
    </p:spTree>
    <p:extLst>
      <p:ext uri="{BB962C8B-B14F-4D97-AF65-F5344CB8AC3E}">
        <p14:creationId xmlns:p14="http://schemas.microsoft.com/office/powerpoint/2010/main" val="22535761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19"/>
          <p:cNvSpPr>
            <a:spLocks noGrp="1" noChangeArrowheads="1"/>
          </p:cNvSpPr>
          <p:nvPr>
            <p:ph type="dt" sz="half" idx="10"/>
          </p:nvPr>
        </p:nvSpPr>
        <p:spPr>
          <a:ln/>
        </p:spPr>
        <p:txBody>
          <a:bodyPr/>
          <a:lstStyle>
            <a:lvl1pPr>
              <a:defRPr/>
            </a:lvl1pPr>
          </a:lstStyle>
          <a:p>
            <a:pPr>
              <a:defRPr/>
            </a:pPr>
            <a:endParaRPr lang="it-IT" altLang="it-IT">
              <a:solidFill>
                <a:srgbClr val="FFFFFF"/>
              </a:solidFill>
            </a:endParaRPr>
          </a:p>
        </p:txBody>
      </p:sp>
      <p:sp>
        <p:nvSpPr>
          <p:cNvPr id="6" name="Rectangle 20"/>
          <p:cNvSpPr>
            <a:spLocks noGrp="1" noChangeArrowheads="1"/>
          </p:cNvSpPr>
          <p:nvPr>
            <p:ph type="ftr" sz="quarter" idx="11"/>
          </p:nvPr>
        </p:nvSpPr>
        <p:spPr>
          <a:ln/>
        </p:spPr>
        <p:txBody>
          <a:bodyPr/>
          <a:lstStyle>
            <a:lvl1pPr>
              <a:defRPr/>
            </a:lvl1pPr>
          </a:lstStyle>
          <a:p>
            <a:pPr>
              <a:defRPr/>
            </a:pPr>
            <a:endParaRPr lang="it-IT" altLang="it-IT">
              <a:solidFill>
                <a:srgbClr val="FFFFFF"/>
              </a:solidFill>
            </a:endParaRPr>
          </a:p>
        </p:txBody>
      </p:sp>
      <p:sp>
        <p:nvSpPr>
          <p:cNvPr id="7" name="Rectangle 21"/>
          <p:cNvSpPr>
            <a:spLocks noGrp="1" noChangeArrowheads="1"/>
          </p:cNvSpPr>
          <p:nvPr>
            <p:ph type="sldNum" sz="quarter" idx="12"/>
          </p:nvPr>
        </p:nvSpPr>
        <p:spPr>
          <a:ln/>
        </p:spPr>
        <p:txBody>
          <a:bodyPr/>
          <a:lstStyle>
            <a:lvl1pPr>
              <a:defRPr/>
            </a:lvl1pPr>
          </a:lstStyle>
          <a:p>
            <a:pPr>
              <a:defRPr/>
            </a:pPr>
            <a:fld id="{1A8F4ABA-7CE9-429E-A55B-722C17AC8681}" type="slidenum">
              <a:rPr lang="it-IT" altLang="it-IT">
                <a:solidFill>
                  <a:srgbClr val="FFFFFF"/>
                </a:solidFill>
              </a:rPr>
              <a:pPr>
                <a:defRPr/>
              </a:pPr>
              <a:t>‹N›</a:t>
            </a:fld>
            <a:endParaRPr lang="it-IT" altLang="it-IT">
              <a:solidFill>
                <a:srgbClr val="FFFFFF"/>
              </a:solidFill>
            </a:endParaRPr>
          </a:p>
        </p:txBody>
      </p:sp>
    </p:spTree>
    <p:extLst>
      <p:ext uri="{BB962C8B-B14F-4D97-AF65-F5344CB8AC3E}">
        <p14:creationId xmlns:p14="http://schemas.microsoft.com/office/powerpoint/2010/main" val="304821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19"/>
          <p:cNvSpPr>
            <a:spLocks noGrp="1" noChangeArrowheads="1"/>
          </p:cNvSpPr>
          <p:nvPr>
            <p:ph type="dt" sz="half" idx="10"/>
          </p:nvPr>
        </p:nvSpPr>
        <p:spPr>
          <a:ln/>
        </p:spPr>
        <p:txBody>
          <a:bodyPr/>
          <a:lstStyle>
            <a:lvl1pPr>
              <a:defRPr/>
            </a:lvl1pPr>
          </a:lstStyle>
          <a:p>
            <a:pPr>
              <a:defRPr/>
            </a:pPr>
            <a:endParaRPr lang="it-IT" altLang="it-IT">
              <a:solidFill>
                <a:srgbClr val="FFFFFF"/>
              </a:solidFill>
            </a:endParaRPr>
          </a:p>
        </p:txBody>
      </p:sp>
      <p:sp>
        <p:nvSpPr>
          <p:cNvPr id="5" name="Rectangle 20"/>
          <p:cNvSpPr>
            <a:spLocks noGrp="1" noChangeArrowheads="1"/>
          </p:cNvSpPr>
          <p:nvPr>
            <p:ph type="ftr" sz="quarter" idx="11"/>
          </p:nvPr>
        </p:nvSpPr>
        <p:spPr>
          <a:ln/>
        </p:spPr>
        <p:txBody>
          <a:bodyPr/>
          <a:lstStyle>
            <a:lvl1pPr>
              <a:defRPr/>
            </a:lvl1pPr>
          </a:lstStyle>
          <a:p>
            <a:pPr>
              <a:defRPr/>
            </a:pPr>
            <a:endParaRPr lang="it-IT" altLang="it-IT">
              <a:solidFill>
                <a:srgbClr val="FFFFFF"/>
              </a:solidFill>
            </a:endParaRPr>
          </a:p>
        </p:txBody>
      </p:sp>
      <p:sp>
        <p:nvSpPr>
          <p:cNvPr id="6" name="Rectangle 21"/>
          <p:cNvSpPr>
            <a:spLocks noGrp="1" noChangeArrowheads="1"/>
          </p:cNvSpPr>
          <p:nvPr>
            <p:ph type="sldNum" sz="quarter" idx="12"/>
          </p:nvPr>
        </p:nvSpPr>
        <p:spPr>
          <a:ln/>
        </p:spPr>
        <p:txBody>
          <a:bodyPr/>
          <a:lstStyle>
            <a:lvl1pPr>
              <a:defRPr/>
            </a:lvl1pPr>
          </a:lstStyle>
          <a:p>
            <a:pPr>
              <a:defRPr/>
            </a:pPr>
            <a:fld id="{E5772E07-53C2-4A61-A6C9-453878796D55}" type="slidenum">
              <a:rPr lang="it-IT" altLang="it-IT">
                <a:solidFill>
                  <a:srgbClr val="FFFFFF"/>
                </a:solidFill>
              </a:rPr>
              <a:pPr>
                <a:defRPr/>
              </a:pPr>
              <a:t>‹N›</a:t>
            </a:fld>
            <a:endParaRPr lang="it-IT" altLang="it-IT">
              <a:solidFill>
                <a:srgbClr val="FFFFFF"/>
              </a:solidFill>
            </a:endParaRPr>
          </a:p>
        </p:txBody>
      </p:sp>
    </p:spTree>
    <p:extLst>
      <p:ext uri="{BB962C8B-B14F-4D97-AF65-F5344CB8AC3E}">
        <p14:creationId xmlns:p14="http://schemas.microsoft.com/office/powerpoint/2010/main" val="5677947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21362"/>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21362"/>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19"/>
          <p:cNvSpPr>
            <a:spLocks noGrp="1" noChangeArrowheads="1"/>
          </p:cNvSpPr>
          <p:nvPr>
            <p:ph type="dt" sz="half" idx="10"/>
          </p:nvPr>
        </p:nvSpPr>
        <p:spPr>
          <a:ln/>
        </p:spPr>
        <p:txBody>
          <a:bodyPr/>
          <a:lstStyle>
            <a:lvl1pPr>
              <a:defRPr/>
            </a:lvl1pPr>
          </a:lstStyle>
          <a:p>
            <a:pPr>
              <a:defRPr/>
            </a:pPr>
            <a:endParaRPr lang="it-IT" altLang="it-IT">
              <a:solidFill>
                <a:srgbClr val="FFFFFF"/>
              </a:solidFill>
            </a:endParaRPr>
          </a:p>
        </p:txBody>
      </p:sp>
      <p:sp>
        <p:nvSpPr>
          <p:cNvPr id="5" name="Rectangle 20"/>
          <p:cNvSpPr>
            <a:spLocks noGrp="1" noChangeArrowheads="1"/>
          </p:cNvSpPr>
          <p:nvPr>
            <p:ph type="ftr" sz="quarter" idx="11"/>
          </p:nvPr>
        </p:nvSpPr>
        <p:spPr>
          <a:ln/>
        </p:spPr>
        <p:txBody>
          <a:bodyPr/>
          <a:lstStyle>
            <a:lvl1pPr>
              <a:defRPr/>
            </a:lvl1pPr>
          </a:lstStyle>
          <a:p>
            <a:pPr>
              <a:defRPr/>
            </a:pPr>
            <a:endParaRPr lang="it-IT" altLang="it-IT">
              <a:solidFill>
                <a:srgbClr val="FFFFFF"/>
              </a:solidFill>
            </a:endParaRPr>
          </a:p>
        </p:txBody>
      </p:sp>
      <p:sp>
        <p:nvSpPr>
          <p:cNvPr id="6" name="Rectangle 21"/>
          <p:cNvSpPr>
            <a:spLocks noGrp="1" noChangeArrowheads="1"/>
          </p:cNvSpPr>
          <p:nvPr>
            <p:ph type="sldNum" sz="quarter" idx="12"/>
          </p:nvPr>
        </p:nvSpPr>
        <p:spPr>
          <a:ln/>
        </p:spPr>
        <p:txBody>
          <a:bodyPr/>
          <a:lstStyle>
            <a:lvl1pPr>
              <a:defRPr/>
            </a:lvl1pPr>
          </a:lstStyle>
          <a:p>
            <a:pPr>
              <a:defRPr/>
            </a:pPr>
            <a:fld id="{5C17119D-70E3-46F0-840C-102E2D3CC2B1}" type="slidenum">
              <a:rPr lang="it-IT" altLang="it-IT">
                <a:solidFill>
                  <a:srgbClr val="FFFFFF"/>
                </a:solidFill>
              </a:rPr>
              <a:pPr>
                <a:defRPr/>
              </a:pPr>
              <a:t>‹N›</a:t>
            </a:fld>
            <a:endParaRPr lang="it-IT" altLang="it-IT">
              <a:solidFill>
                <a:srgbClr val="FFFFFF"/>
              </a:solidFill>
            </a:endParaRPr>
          </a:p>
        </p:txBody>
      </p:sp>
    </p:spTree>
    <p:extLst>
      <p:ext uri="{BB962C8B-B14F-4D97-AF65-F5344CB8AC3E}">
        <p14:creationId xmlns:p14="http://schemas.microsoft.com/office/powerpoint/2010/main" val="37204569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D92DCE72-04BF-4A91-866A-46971E86D188}" type="datetimeFigureOut">
              <a:rPr lang="it-IT" smtClean="0"/>
              <a:t>29/03/2017</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8546A651-4212-43A9-A343-ECFCDCB7B373}" type="slidenum">
              <a:rPr lang="it-IT" smtClean="0"/>
              <a:t>‹N›</a:t>
            </a:fld>
            <a:endParaRPr lang="it-IT"/>
          </a:p>
        </p:txBody>
      </p:sp>
    </p:spTree>
    <p:extLst>
      <p:ext uri="{BB962C8B-B14F-4D97-AF65-F5344CB8AC3E}">
        <p14:creationId xmlns:p14="http://schemas.microsoft.com/office/powerpoint/2010/main" val="30025764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D92DCE72-04BF-4A91-866A-46971E86D188}" type="datetimeFigureOut">
              <a:rPr lang="it-IT" smtClean="0"/>
              <a:t>29/03/2017</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8546A651-4212-43A9-A343-ECFCDCB7B373}" type="slidenum">
              <a:rPr lang="it-IT" smtClean="0"/>
              <a:t>‹N›</a:t>
            </a:fld>
            <a:endParaRPr lang="it-IT"/>
          </a:p>
        </p:txBody>
      </p:sp>
    </p:spTree>
    <p:extLst>
      <p:ext uri="{BB962C8B-B14F-4D97-AF65-F5344CB8AC3E}">
        <p14:creationId xmlns:p14="http://schemas.microsoft.com/office/powerpoint/2010/main" val="10652688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D92DCE72-04BF-4A91-866A-46971E86D188}" type="datetimeFigureOut">
              <a:rPr lang="it-IT" smtClean="0"/>
              <a:t>29/03/2017</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8546A651-4212-43A9-A343-ECFCDCB7B373}" type="slidenum">
              <a:rPr lang="it-IT" smtClean="0"/>
              <a:t>‹N›</a:t>
            </a:fld>
            <a:endParaRPr lang="it-IT"/>
          </a:p>
        </p:txBody>
      </p:sp>
    </p:spTree>
    <p:extLst>
      <p:ext uri="{BB962C8B-B14F-4D97-AF65-F5344CB8AC3E}">
        <p14:creationId xmlns:p14="http://schemas.microsoft.com/office/powerpoint/2010/main" val="1105599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D92DCE72-04BF-4A91-866A-46971E86D188}" type="datetimeFigureOut">
              <a:rPr lang="it-IT" smtClean="0"/>
              <a:t>29/03/2017</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8546A651-4212-43A9-A343-ECFCDCB7B373}" type="slidenum">
              <a:rPr lang="it-IT" smtClean="0"/>
              <a:t>‹N›</a:t>
            </a:fld>
            <a:endParaRPr lang="it-IT"/>
          </a:p>
        </p:txBody>
      </p:sp>
    </p:spTree>
    <p:extLst>
      <p:ext uri="{BB962C8B-B14F-4D97-AF65-F5344CB8AC3E}">
        <p14:creationId xmlns:p14="http://schemas.microsoft.com/office/powerpoint/2010/main" val="1763258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D92DCE72-04BF-4A91-866A-46971E86D188}" type="datetimeFigureOut">
              <a:rPr lang="it-IT" smtClean="0"/>
              <a:t>29/03/2017</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8546A651-4212-43A9-A343-ECFCDCB7B373}" type="slidenum">
              <a:rPr lang="it-IT" smtClean="0"/>
              <a:t>‹N›</a:t>
            </a:fld>
            <a:endParaRPr lang="it-IT"/>
          </a:p>
        </p:txBody>
      </p:sp>
    </p:spTree>
    <p:extLst>
      <p:ext uri="{BB962C8B-B14F-4D97-AF65-F5344CB8AC3E}">
        <p14:creationId xmlns:p14="http://schemas.microsoft.com/office/powerpoint/2010/main" val="12505489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D92DCE72-04BF-4A91-866A-46971E86D188}" type="datetimeFigureOut">
              <a:rPr lang="it-IT" smtClean="0"/>
              <a:t>29/03/2017</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8546A651-4212-43A9-A343-ECFCDCB7B373}" type="slidenum">
              <a:rPr lang="it-IT" smtClean="0"/>
              <a:t>‹N›</a:t>
            </a:fld>
            <a:endParaRPr lang="it-IT"/>
          </a:p>
        </p:txBody>
      </p:sp>
    </p:spTree>
    <p:extLst>
      <p:ext uri="{BB962C8B-B14F-4D97-AF65-F5344CB8AC3E}">
        <p14:creationId xmlns:p14="http://schemas.microsoft.com/office/powerpoint/2010/main" val="34422107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D92DCE72-04BF-4A91-866A-46971E86D188}" type="datetimeFigureOut">
              <a:rPr lang="it-IT" smtClean="0"/>
              <a:t>29/03/2017</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8546A651-4212-43A9-A343-ECFCDCB7B373}" type="slidenum">
              <a:rPr lang="it-IT" smtClean="0"/>
              <a:t>‹N›</a:t>
            </a:fld>
            <a:endParaRPr lang="it-IT"/>
          </a:p>
        </p:txBody>
      </p:sp>
    </p:spTree>
    <p:extLst>
      <p:ext uri="{BB962C8B-B14F-4D97-AF65-F5344CB8AC3E}">
        <p14:creationId xmlns:p14="http://schemas.microsoft.com/office/powerpoint/2010/main" val="38437364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2DCE72-04BF-4A91-866A-46971E86D188}" type="datetimeFigureOut">
              <a:rPr lang="it-IT" smtClean="0"/>
              <a:t>29/03/2017</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546A651-4212-43A9-A343-ECFCDCB7B373}" type="slidenum">
              <a:rPr lang="it-IT" smtClean="0"/>
              <a:t>‹N›</a:t>
            </a:fld>
            <a:endParaRPr lang="it-IT"/>
          </a:p>
        </p:txBody>
      </p:sp>
    </p:spTree>
    <p:extLst>
      <p:ext uri="{BB962C8B-B14F-4D97-AF65-F5344CB8AC3E}">
        <p14:creationId xmlns:p14="http://schemas.microsoft.com/office/powerpoint/2010/main" val="7521864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pattFill prst="dkHorz">
          <a:fgClr>
            <a:schemeClr val="tx1"/>
          </a:fgClr>
          <a:bgClr>
            <a:schemeClr val="tx1"/>
          </a:bgClr>
        </a:patt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2438400"/>
            <a:ext cx="9144000" cy="4046538"/>
            <a:chOff x="0" y="1536"/>
            <a:chExt cx="5760" cy="2549"/>
          </a:xfrm>
        </p:grpSpPr>
        <p:sp>
          <p:nvSpPr>
            <p:cNvPr id="129027" name="Rectangle 3"/>
            <p:cNvSpPr>
              <a:spLocks noChangeArrowheads="1"/>
            </p:cNvSpPr>
            <p:nvPr userDrawn="1"/>
          </p:nvSpPr>
          <p:spPr bwMode="hidden">
            <a:xfrm rot="-1424751">
              <a:off x="2121" y="2592"/>
              <a:ext cx="3072" cy="384"/>
            </a:xfrm>
            <a:prstGeom prst="rect">
              <a:avLst/>
            </a:prstGeom>
            <a:gradFill rotWithShape="0">
              <a:gsLst>
                <a:gs pos="0">
                  <a:schemeClr val="bg1">
                    <a:gamma/>
                    <a:shade val="94118"/>
                    <a:invGamma/>
                  </a:schemeClr>
                </a:gs>
                <a:gs pos="50000">
                  <a:schemeClr val="bg1"/>
                </a:gs>
                <a:gs pos="100000">
                  <a:schemeClr val="bg1">
                    <a:gamma/>
                    <a:shade val="94118"/>
                    <a:invGamma/>
                  </a:schemeClr>
                </a:gs>
              </a:gsLst>
              <a:lin ang="189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defRPr/>
              </a:pPr>
              <a:endParaRPr lang="it-IT">
                <a:solidFill>
                  <a:srgbClr val="FFFFFF"/>
                </a:solidFill>
              </a:endParaRPr>
            </a:p>
          </p:txBody>
        </p:sp>
        <p:sp>
          <p:nvSpPr>
            <p:cNvPr id="1033" name="Freeform 4"/>
            <p:cNvSpPr>
              <a:spLocks/>
            </p:cNvSpPr>
            <p:nvPr userDrawn="1"/>
          </p:nvSpPr>
          <p:spPr bwMode="hidden">
            <a:xfrm>
              <a:off x="0" y="2664"/>
              <a:ext cx="2688" cy="1224"/>
            </a:xfrm>
            <a:custGeom>
              <a:avLst/>
              <a:gdLst>
                <a:gd name="T0" fmla="*/ 0 w 2688"/>
                <a:gd name="T1" fmla="*/ 0 h 1224"/>
                <a:gd name="T2" fmla="*/ 960 w 2688"/>
                <a:gd name="T3" fmla="*/ 552 h 1224"/>
                <a:gd name="T4" fmla="*/ 1968 w 2688"/>
                <a:gd name="T5" fmla="*/ 264 h 1224"/>
                <a:gd name="T6" fmla="*/ 2028 w 2688"/>
                <a:gd name="T7" fmla="*/ 270 h 1224"/>
                <a:gd name="T8" fmla="*/ 2661 w 2688"/>
                <a:gd name="T9" fmla="*/ 528 h 1224"/>
                <a:gd name="T10" fmla="*/ 2688 w 2688"/>
                <a:gd name="T11" fmla="*/ 648 h 1224"/>
                <a:gd name="T12" fmla="*/ 2304 w 2688"/>
                <a:gd name="T13" fmla="*/ 1080 h 1224"/>
                <a:gd name="T14" fmla="*/ 1584 w 2688"/>
                <a:gd name="T15" fmla="*/ 1224 h 1224"/>
                <a:gd name="T16" fmla="*/ 1296 w 2688"/>
                <a:gd name="T17" fmla="*/ 936 h 1224"/>
                <a:gd name="T18" fmla="*/ 864 w 2688"/>
                <a:gd name="T19" fmla="*/ 1032 h 1224"/>
                <a:gd name="T20" fmla="*/ 0 w 2688"/>
                <a:gd name="T21" fmla="*/ 552 h 1224"/>
                <a:gd name="T22" fmla="*/ 0 w 2688"/>
                <a:gd name="T23" fmla="*/ 0 h 122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688" h="1224">
                  <a:moveTo>
                    <a:pt x="0" y="0"/>
                  </a:moveTo>
                  <a:lnTo>
                    <a:pt x="960" y="552"/>
                  </a:lnTo>
                  <a:lnTo>
                    <a:pt x="1968" y="264"/>
                  </a:lnTo>
                  <a:lnTo>
                    <a:pt x="2028" y="270"/>
                  </a:lnTo>
                  <a:lnTo>
                    <a:pt x="2661" y="528"/>
                  </a:lnTo>
                  <a:lnTo>
                    <a:pt x="2688" y="648"/>
                  </a:lnTo>
                  <a:lnTo>
                    <a:pt x="2304" y="1080"/>
                  </a:lnTo>
                  <a:lnTo>
                    <a:pt x="1584" y="1224"/>
                  </a:lnTo>
                  <a:lnTo>
                    <a:pt x="1296" y="936"/>
                  </a:lnTo>
                  <a:lnTo>
                    <a:pt x="864" y="1032"/>
                  </a:lnTo>
                  <a:lnTo>
                    <a:pt x="0" y="552"/>
                  </a:lnTo>
                  <a:lnTo>
                    <a:pt x="0" y="0"/>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it-IT" smtClean="0">
                <a:solidFill>
                  <a:srgbClr val="FFFFFF"/>
                </a:solidFill>
              </a:endParaRPr>
            </a:p>
          </p:txBody>
        </p:sp>
        <p:sp>
          <p:nvSpPr>
            <p:cNvPr id="1034" name="Freeform 5"/>
            <p:cNvSpPr>
              <a:spLocks/>
            </p:cNvSpPr>
            <p:nvPr userDrawn="1"/>
          </p:nvSpPr>
          <p:spPr bwMode="hidden">
            <a:xfrm>
              <a:off x="3359" y="1536"/>
              <a:ext cx="2401" cy="1232"/>
            </a:xfrm>
            <a:custGeom>
              <a:avLst/>
              <a:gdLst>
                <a:gd name="T0" fmla="*/ 2208 w 2401"/>
                <a:gd name="T1" fmla="*/ 15 h 1232"/>
                <a:gd name="T2" fmla="*/ 2088 w 2401"/>
                <a:gd name="T3" fmla="*/ 57 h 1232"/>
                <a:gd name="T4" fmla="*/ 1951 w 2401"/>
                <a:gd name="T5" fmla="*/ 99 h 1232"/>
                <a:gd name="T6" fmla="*/ 1704 w 2401"/>
                <a:gd name="T7" fmla="*/ 135 h 1232"/>
                <a:gd name="T8" fmla="*/ 1314 w 2401"/>
                <a:gd name="T9" fmla="*/ 177 h 1232"/>
                <a:gd name="T10" fmla="*/ 1176 w 2401"/>
                <a:gd name="T11" fmla="*/ 189 h 1232"/>
                <a:gd name="T12" fmla="*/ 1122 w 2401"/>
                <a:gd name="T13" fmla="*/ 195 h 1232"/>
                <a:gd name="T14" fmla="*/ 1075 w 2401"/>
                <a:gd name="T15" fmla="*/ 231 h 1232"/>
                <a:gd name="T16" fmla="*/ 924 w 2401"/>
                <a:gd name="T17" fmla="*/ 321 h 1232"/>
                <a:gd name="T18" fmla="*/ 840 w 2401"/>
                <a:gd name="T19" fmla="*/ 369 h 1232"/>
                <a:gd name="T20" fmla="*/ 630 w 2401"/>
                <a:gd name="T21" fmla="*/ 458 h 1232"/>
                <a:gd name="T22" fmla="*/ 529 w 2401"/>
                <a:gd name="T23" fmla="*/ 500 h 1232"/>
                <a:gd name="T24" fmla="*/ 487 w 2401"/>
                <a:gd name="T25" fmla="*/ 542 h 1232"/>
                <a:gd name="T26" fmla="*/ 457 w 2401"/>
                <a:gd name="T27" fmla="*/ 590 h 1232"/>
                <a:gd name="T28" fmla="*/ 402 w 2401"/>
                <a:gd name="T29" fmla="*/ 638 h 1232"/>
                <a:gd name="T30" fmla="*/ 330 w 2401"/>
                <a:gd name="T31" fmla="*/ 758 h 1232"/>
                <a:gd name="T32" fmla="*/ 312 w 2401"/>
                <a:gd name="T33" fmla="*/ 788 h 1232"/>
                <a:gd name="T34" fmla="*/ 252 w 2401"/>
                <a:gd name="T35" fmla="*/ 824 h 1232"/>
                <a:gd name="T36" fmla="*/ 84 w 2401"/>
                <a:gd name="T37" fmla="*/ 926 h 1232"/>
                <a:gd name="T38" fmla="*/ 0 w 2401"/>
                <a:gd name="T39" fmla="*/ 992 h 1232"/>
                <a:gd name="T40" fmla="*/ 12 w 2401"/>
                <a:gd name="T41" fmla="*/ 1040 h 1232"/>
                <a:gd name="T42" fmla="*/ 132 w 2401"/>
                <a:gd name="T43" fmla="*/ 1034 h 1232"/>
                <a:gd name="T44" fmla="*/ 336 w 2401"/>
                <a:gd name="T45" fmla="*/ 980 h 1232"/>
                <a:gd name="T46" fmla="*/ 529 w 2401"/>
                <a:gd name="T47" fmla="*/ 896 h 1232"/>
                <a:gd name="T48" fmla="*/ 576 w 2401"/>
                <a:gd name="T49" fmla="*/ 872 h 1232"/>
                <a:gd name="T50" fmla="*/ 714 w 2401"/>
                <a:gd name="T51" fmla="*/ 848 h 1232"/>
                <a:gd name="T52" fmla="*/ 966 w 2401"/>
                <a:gd name="T53" fmla="*/ 794 h 1232"/>
                <a:gd name="T54" fmla="*/ 1212 w 2401"/>
                <a:gd name="T55" fmla="*/ 782 h 1232"/>
                <a:gd name="T56" fmla="*/ 1416 w 2401"/>
                <a:gd name="T57" fmla="*/ 872 h 1232"/>
                <a:gd name="T58" fmla="*/ 1464 w 2401"/>
                <a:gd name="T59" fmla="*/ 932 h 1232"/>
                <a:gd name="T60" fmla="*/ 1440 w 2401"/>
                <a:gd name="T61" fmla="*/ 992 h 1232"/>
                <a:gd name="T62" fmla="*/ 1302 w 2401"/>
                <a:gd name="T63" fmla="*/ 1040 h 1232"/>
                <a:gd name="T64" fmla="*/ 1158 w 2401"/>
                <a:gd name="T65" fmla="*/ 1100 h 1232"/>
                <a:gd name="T66" fmla="*/ 1093 w 2401"/>
                <a:gd name="T67" fmla="*/ 1148 h 1232"/>
                <a:gd name="T68" fmla="*/ 1075 w 2401"/>
                <a:gd name="T69" fmla="*/ 1208 h 1232"/>
                <a:gd name="T70" fmla="*/ 1093 w 2401"/>
                <a:gd name="T71" fmla="*/ 1232 h 1232"/>
                <a:gd name="T72" fmla="*/ 1152 w 2401"/>
                <a:gd name="T73" fmla="*/ 1226 h 1232"/>
                <a:gd name="T74" fmla="*/ 1332 w 2401"/>
                <a:gd name="T75" fmla="*/ 1208 h 1232"/>
                <a:gd name="T76" fmla="*/ 1434 w 2401"/>
                <a:gd name="T77" fmla="*/ 1184 h 1232"/>
                <a:gd name="T78" fmla="*/ 1464 w 2401"/>
                <a:gd name="T79" fmla="*/ 1172 h 1232"/>
                <a:gd name="T80" fmla="*/ 1578 w 2401"/>
                <a:gd name="T81" fmla="*/ 1130 h 1232"/>
                <a:gd name="T82" fmla="*/ 1758 w 2401"/>
                <a:gd name="T83" fmla="*/ 1064 h 1232"/>
                <a:gd name="T84" fmla="*/ 1872 w 2401"/>
                <a:gd name="T85" fmla="*/ 962 h 1232"/>
                <a:gd name="T86" fmla="*/ 1986 w 2401"/>
                <a:gd name="T87" fmla="*/ 800 h 1232"/>
                <a:gd name="T88" fmla="*/ 2166 w 2401"/>
                <a:gd name="T89" fmla="*/ 650 h 1232"/>
                <a:gd name="T90" fmla="*/ 2257 w 2401"/>
                <a:gd name="T91" fmla="*/ 590 h 1232"/>
                <a:gd name="T92" fmla="*/ 2400 w 2401"/>
                <a:gd name="T93" fmla="*/ 57 h 123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2401" h="1232">
                  <a:moveTo>
                    <a:pt x="2310" y="3"/>
                  </a:moveTo>
                  <a:lnTo>
                    <a:pt x="2280" y="3"/>
                  </a:lnTo>
                  <a:lnTo>
                    <a:pt x="2208" y="15"/>
                  </a:lnTo>
                  <a:lnTo>
                    <a:pt x="2136" y="27"/>
                  </a:lnTo>
                  <a:lnTo>
                    <a:pt x="2112" y="39"/>
                  </a:lnTo>
                  <a:lnTo>
                    <a:pt x="2088" y="57"/>
                  </a:lnTo>
                  <a:lnTo>
                    <a:pt x="2082" y="63"/>
                  </a:lnTo>
                  <a:lnTo>
                    <a:pt x="2076" y="69"/>
                  </a:lnTo>
                  <a:lnTo>
                    <a:pt x="1951" y="99"/>
                  </a:lnTo>
                  <a:lnTo>
                    <a:pt x="1896" y="111"/>
                  </a:lnTo>
                  <a:lnTo>
                    <a:pt x="1836" y="117"/>
                  </a:lnTo>
                  <a:lnTo>
                    <a:pt x="1704" y="135"/>
                  </a:lnTo>
                  <a:lnTo>
                    <a:pt x="1572" y="153"/>
                  </a:lnTo>
                  <a:lnTo>
                    <a:pt x="1434" y="165"/>
                  </a:lnTo>
                  <a:lnTo>
                    <a:pt x="1314" y="177"/>
                  </a:lnTo>
                  <a:lnTo>
                    <a:pt x="1260" y="183"/>
                  </a:lnTo>
                  <a:lnTo>
                    <a:pt x="1212" y="189"/>
                  </a:lnTo>
                  <a:lnTo>
                    <a:pt x="1176" y="189"/>
                  </a:lnTo>
                  <a:lnTo>
                    <a:pt x="1146" y="195"/>
                  </a:lnTo>
                  <a:lnTo>
                    <a:pt x="1128" y="195"/>
                  </a:lnTo>
                  <a:lnTo>
                    <a:pt x="1122" y="195"/>
                  </a:lnTo>
                  <a:lnTo>
                    <a:pt x="1116" y="201"/>
                  </a:lnTo>
                  <a:lnTo>
                    <a:pt x="1105" y="207"/>
                  </a:lnTo>
                  <a:lnTo>
                    <a:pt x="1075" y="231"/>
                  </a:lnTo>
                  <a:lnTo>
                    <a:pt x="1026" y="261"/>
                  </a:lnTo>
                  <a:lnTo>
                    <a:pt x="972" y="291"/>
                  </a:lnTo>
                  <a:lnTo>
                    <a:pt x="924" y="321"/>
                  </a:lnTo>
                  <a:lnTo>
                    <a:pt x="876" y="345"/>
                  </a:lnTo>
                  <a:lnTo>
                    <a:pt x="846" y="363"/>
                  </a:lnTo>
                  <a:lnTo>
                    <a:pt x="840" y="369"/>
                  </a:lnTo>
                  <a:lnTo>
                    <a:pt x="834" y="369"/>
                  </a:lnTo>
                  <a:lnTo>
                    <a:pt x="732" y="417"/>
                  </a:lnTo>
                  <a:lnTo>
                    <a:pt x="630" y="458"/>
                  </a:lnTo>
                  <a:lnTo>
                    <a:pt x="588" y="476"/>
                  </a:lnTo>
                  <a:lnTo>
                    <a:pt x="552" y="488"/>
                  </a:lnTo>
                  <a:lnTo>
                    <a:pt x="529" y="500"/>
                  </a:lnTo>
                  <a:lnTo>
                    <a:pt x="517" y="506"/>
                  </a:lnTo>
                  <a:lnTo>
                    <a:pt x="499" y="524"/>
                  </a:lnTo>
                  <a:lnTo>
                    <a:pt x="487" y="542"/>
                  </a:lnTo>
                  <a:lnTo>
                    <a:pt x="481" y="560"/>
                  </a:lnTo>
                  <a:lnTo>
                    <a:pt x="481" y="578"/>
                  </a:lnTo>
                  <a:lnTo>
                    <a:pt x="457" y="590"/>
                  </a:lnTo>
                  <a:lnTo>
                    <a:pt x="438" y="596"/>
                  </a:lnTo>
                  <a:lnTo>
                    <a:pt x="420" y="614"/>
                  </a:lnTo>
                  <a:lnTo>
                    <a:pt x="402" y="638"/>
                  </a:lnTo>
                  <a:lnTo>
                    <a:pt x="366" y="698"/>
                  </a:lnTo>
                  <a:lnTo>
                    <a:pt x="348" y="728"/>
                  </a:lnTo>
                  <a:lnTo>
                    <a:pt x="330" y="758"/>
                  </a:lnTo>
                  <a:lnTo>
                    <a:pt x="324" y="776"/>
                  </a:lnTo>
                  <a:lnTo>
                    <a:pt x="318" y="782"/>
                  </a:lnTo>
                  <a:lnTo>
                    <a:pt x="312" y="788"/>
                  </a:lnTo>
                  <a:lnTo>
                    <a:pt x="300" y="794"/>
                  </a:lnTo>
                  <a:lnTo>
                    <a:pt x="282" y="806"/>
                  </a:lnTo>
                  <a:lnTo>
                    <a:pt x="252" y="824"/>
                  </a:lnTo>
                  <a:lnTo>
                    <a:pt x="199" y="854"/>
                  </a:lnTo>
                  <a:lnTo>
                    <a:pt x="151" y="884"/>
                  </a:lnTo>
                  <a:lnTo>
                    <a:pt x="84" y="926"/>
                  </a:lnTo>
                  <a:lnTo>
                    <a:pt x="30" y="962"/>
                  </a:lnTo>
                  <a:lnTo>
                    <a:pt x="12" y="974"/>
                  </a:lnTo>
                  <a:lnTo>
                    <a:pt x="0" y="992"/>
                  </a:lnTo>
                  <a:lnTo>
                    <a:pt x="0" y="1004"/>
                  </a:lnTo>
                  <a:lnTo>
                    <a:pt x="0" y="1022"/>
                  </a:lnTo>
                  <a:lnTo>
                    <a:pt x="12" y="1040"/>
                  </a:lnTo>
                  <a:lnTo>
                    <a:pt x="42" y="1046"/>
                  </a:lnTo>
                  <a:lnTo>
                    <a:pt x="84" y="1046"/>
                  </a:lnTo>
                  <a:lnTo>
                    <a:pt x="132" y="1034"/>
                  </a:lnTo>
                  <a:lnTo>
                    <a:pt x="193" y="1022"/>
                  </a:lnTo>
                  <a:lnTo>
                    <a:pt x="264" y="1004"/>
                  </a:lnTo>
                  <a:lnTo>
                    <a:pt x="336" y="980"/>
                  </a:lnTo>
                  <a:lnTo>
                    <a:pt x="408" y="950"/>
                  </a:lnTo>
                  <a:lnTo>
                    <a:pt x="475" y="920"/>
                  </a:lnTo>
                  <a:lnTo>
                    <a:pt x="529" y="896"/>
                  </a:lnTo>
                  <a:lnTo>
                    <a:pt x="564" y="878"/>
                  </a:lnTo>
                  <a:lnTo>
                    <a:pt x="570" y="872"/>
                  </a:lnTo>
                  <a:lnTo>
                    <a:pt x="576" y="872"/>
                  </a:lnTo>
                  <a:lnTo>
                    <a:pt x="606" y="872"/>
                  </a:lnTo>
                  <a:lnTo>
                    <a:pt x="648" y="866"/>
                  </a:lnTo>
                  <a:lnTo>
                    <a:pt x="714" y="848"/>
                  </a:lnTo>
                  <a:lnTo>
                    <a:pt x="793" y="830"/>
                  </a:lnTo>
                  <a:lnTo>
                    <a:pt x="876" y="812"/>
                  </a:lnTo>
                  <a:lnTo>
                    <a:pt x="966" y="794"/>
                  </a:lnTo>
                  <a:lnTo>
                    <a:pt x="1063" y="782"/>
                  </a:lnTo>
                  <a:lnTo>
                    <a:pt x="1152" y="776"/>
                  </a:lnTo>
                  <a:lnTo>
                    <a:pt x="1212" y="782"/>
                  </a:lnTo>
                  <a:lnTo>
                    <a:pt x="1284" y="806"/>
                  </a:lnTo>
                  <a:lnTo>
                    <a:pt x="1357" y="836"/>
                  </a:lnTo>
                  <a:lnTo>
                    <a:pt x="1416" y="872"/>
                  </a:lnTo>
                  <a:lnTo>
                    <a:pt x="1434" y="890"/>
                  </a:lnTo>
                  <a:lnTo>
                    <a:pt x="1452" y="908"/>
                  </a:lnTo>
                  <a:lnTo>
                    <a:pt x="1464" y="932"/>
                  </a:lnTo>
                  <a:lnTo>
                    <a:pt x="1464" y="950"/>
                  </a:lnTo>
                  <a:lnTo>
                    <a:pt x="1458" y="968"/>
                  </a:lnTo>
                  <a:lnTo>
                    <a:pt x="1440" y="992"/>
                  </a:lnTo>
                  <a:lnTo>
                    <a:pt x="1410" y="1004"/>
                  </a:lnTo>
                  <a:lnTo>
                    <a:pt x="1369" y="1022"/>
                  </a:lnTo>
                  <a:lnTo>
                    <a:pt x="1302" y="1040"/>
                  </a:lnTo>
                  <a:lnTo>
                    <a:pt x="1248" y="1064"/>
                  </a:lnTo>
                  <a:lnTo>
                    <a:pt x="1200" y="1082"/>
                  </a:lnTo>
                  <a:lnTo>
                    <a:pt x="1158" y="1100"/>
                  </a:lnTo>
                  <a:lnTo>
                    <a:pt x="1128" y="1118"/>
                  </a:lnTo>
                  <a:lnTo>
                    <a:pt x="1110" y="1130"/>
                  </a:lnTo>
                  <a:lnTo>
                    <a:pt x="1093" y="1148"/>
                  </a:lnTo>
                  <a:lnTo>
                    <a:pt x="1081" y="1160"/>
                  </a:lnTo>
                  <a:lnTo>
                    <a:pt x="1069" y="1190"/>
                  </a:lnTo>
                  <a:lnTo>
                    <a:pt x="1075" y="1208"/>
                  </a:lnTo>
                  <a:lnTo>
                    <a:pt x="1081" y="1220"/>
                  </a:lnTo>
                  <a:lnTo>
                    <a:pt x="1087" y="1226"/>
                  </a:lnTo>
                  <a:lnTo>
                    <a:pt x="1093" y="1232"/>
                  </a:lnTo>
                  <a:lnTo>
                    <a:pt x="1110" y="1232"/>
                  </a:lnTo>
                  <a:lnTo>
                    <a:pt x="1128" y="1226"/>
                  </a:lnTo>
                  <a:lnTo>
                    <a:pt x="1152" y="1226"/>
                  </a:lnTo>
                  <a:lnTo>
                    <a:pt x="1212" y="1220"/>
                  </a:lnTo>
                  <a:lnTo>
                    <a:pt x="1272" y="1214"/>
                  </a:lnTo>
                  <a:lnTo>
                    <a:pt x="1332" y="1208"/>
                  </a:lnTo>
                  <a:lnTo>
                    <a:pt x="1393" y="1196"/>
                  </a:lnTo>
                  <a:lnTo>
                    <a:pt x="1416" y="1190"/>
                  </a:lnTo>
                  <a:lnTo>
                    <a:pt x="1434" y="1184"/>
                  </a:lnTo>
                  <a:lnTo>
                    <a:pt x="1446" y="1178"/>
                  </a:lnTo>
                  <a:lnTo>
                    <a:pt x="1452" y="1178"/>
                  </a:lnTo>
                  <a:lnTo>
                    <a:pt x="1464" y="1172"/>
                  </a:lnTo>
                  <a:lnTo>
                    <a:pt x="1488" y="1166"/>
                  </a:lnTo>
                  <a:lnTo>
                    <a:pt x="1530" y="1148"/>
                  </a:lnTo>
                  <a:lnTo>
                    <a:pt x="1578" y="1130"/>
                  </a:lnTo>
                  <a:lnTo>
                    <a:pt x="1681" y="1094"/>
                  </a:lnTo>
                  <a:lnTo>
                    <a:pt x="1722" y="1076"/>
                  </a:lnTo>
                  <a:lnTo>
                    <a:pt x="1758" y="1064"/>
                  </a:lnTo>
                  <a:lnTo>
                    <a:pt x="1812" y="1040"/>
                  </a:lnTo>
                  <a:lnTo>
                    <a:pt x="1848" y="1004"/>
                  </a:lnTo>
                  <a:lnTo>
                    <a:pt x="1872" y="962"/>
                  </a:lnTo>
                  <a:lnTo>
                    <a:pt x="1890" y="932"/>
                  </a:lnTo>
                  <a:lnTo>
                    <a:pt x="1932" y="866"/>
                  </a:lnTo>
                  <a:lnTo>
                    <a:pt x="1986" y="800"/>
                  </a:lnTo>
                  <a:lnTo>
                    <a:pt x="2046" y="740"/>
                  </a:lnTo>
                  <a:lnTo>
                    <a:pt x="2112" y="692"/>
                  </a:lnTo>
                  <a:lnTo>
                    <a:pt x="2166" y="650"/>
                  </a:lnTo>
                  <a:lnTo>
                    <a:pt x="2214" y="620"/>
                  </a:lnTo>
                  <a:lnTo>
                    <a:pt x="2244" y="596"/>
                  </a:lnTo>
                  <a:lnTo>
                    <a:pt x="2257" y="590"/>
                  </a:lnTo>
                  <a:lnTo>
                    <a:pt x="2400" y="518"/>
                  </a:lnTo>
                  <a:lnTo>
                    <a:pt x="2400" y="57"/>
                  </a:lnTo>
                  <a:lnTo>
                    <a:pt x="2401" y="0"/>
                  </a:lnTo>
                  <a:lnTo>
                    <a:pt x="2310" y="3"/>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it-IT" smtClean="0">
                <a:solidFill>
                  <a:srgbClr val="FFFFFF"/>
                </a:solidFill>
              </a:endParaRPr>
            </a:p>
          </p:txBody>
        </p:sp>
        <p:sp>
          <p:nvSpPr>
            <p:cNvPr id="129030" name="Freeform 6"/>
            <p:cNvSpPr>
              <a:spLocks/>
            </p:cNvSpPr>
            <p:nvPr userDrawn="1"/>
          </p:nvSpPr>
          <p:spPr bwMode="hidden">
            <a:xfrm>
              <a:off x="3792" y="1536"/>
              <a:ext cx="1968" cy="762"/>
            </a:xfrm>
            <a:custGeom>
              <a:avLst/>
              <a:gdLst>
                <a:gd name="T0" fmla="*/ 965 w 1968"/>
                <a:gd name="T1" fmla="*/ 165 h 762"/>
                <a:gd name="T2" fmla="*/ 696 w 1968"/>
                <a:gd name="T3" fmla="*/ 200 h 762"/>
                <a:gd name="T4" fmla="*/ 693 w 1968"/>
                <a:gd name="T5" fmla="*/ 237 h 762"/>
                <a:gd name="T6" fmla="*/ 924 w 1968"/>
                <a:gd name="T7" fmla="*/ 258 h 762"/>
                <a:gd name="T8" fmla="*/ 993 w 1968"/>
                <a:gd name="T9" fmla="*/ 267 h 762"/>
                <a:gd name="T10" fmla="*/ 681 w 1968"/>
                <a:gd name="T11" fmla="*/ 291 h 762"/>
                <a:gd name="T12" fmla="*/ 633 w 1968"/>
                <a:gd name="T13" fmla="*/ 309 h 762"/>
                <a:gd name="T14" fmla="*/ 645 w 1968"/>
                <a:gd name="T15" fmla="*/ 336 h 762"/>
                <a:gd name="T16" fmla="*/ 672 w 1968"/>
                <a:gd name="T17" fmla="*/ 351 h 762"/>
                <a:gd name="T18" fmla="*/ 984 w 1968"/>
                <a:gd name="T19" fmla="*/ 333 h 762"/>
                <a:gd name="T20" fmla="*/ 1080 w 1968"/>
                <a:gd name="T21" fmla="*/ 357 h 762"/>
                <a:gd name="T22" fmla="*/ 624 w 1968"/>
                <a:gd name="T23" fmla="*/ 492 h 762"/>
                <a:gd name="T24" fmla="*/ 616 w 1968"/>
                <a:gd name="T25" fmla="*/ 536 h 762"/>
                <a:gd name="T26" fmla="*/ 8 w 1968"/>
                <a:gd name="T27" fmla="*/ 724 h 762"/>
                <a:gd name="T28" fmla="*/ 0 w 1968"/>
                <a:gd name="T29" fmla="*/ 756 h 762"/>
                <a:gd name="T30" fmla="*/ 27 w 1968"/>
                <a:gd name="T31" fmla="*/ 762 h 762"/>
                <a:gd name="T32" fmla="*/ 664 w 1968"/>
                <a:gd name="T33" fmla="*/ 564 h 762"/>
                <a:gd name="T34" fmla="*/ 856 w 1968"/>
                <a:gd name="T35" fmla="*/ 600 h 762"/>
                <a:gd name="T36" fmla="*/ 1158 w 1968"/>
                <a:gd name="T37" fmla="*/ 507 h 762"/>
                <a:gd name="T38" fmla="*/ 1434 w 1968"/>
                <a:gd name="T39" fmla="*/ 465 h 762"/>
                <a:gd name="T40" fmla="*/ 1572 w 1968"/>
                <a:gd name="T41" fmla="*/ 368 h 762"/>
                <a:gd name="T42" fmla="*/ 1712 w 1968"/>
                <a:gd name="T43" fmla="*/ 340 h 762"/>
                <a:gd name="T44" fmla="*/ 1856 w 1968"/>
                <a:gd name="T45" fmla="*/ 328 h 762"/>
                <a:gd name="T46" fmla="*/ 1968 w 1968"/>
                <a:gd name="T47" fmla="*/ 330 h 762"/>
                <a:gd name="T48" fmla="*/ 1968 w 1968"/>
                <a:gd name="T49" fmla="*/ 0 h 762"/>
                <a:gd name="T50" fmla="*/ 1934 w 1968"/>
                <a:gd name="T51" fmla="*/ 3 h 762"/>
                <a:gd name="T52" fmla="*/ 1832 w 1968"/>
                <a:gd name="T53" fmla="*/ 5 h 762"/>
                <a:gd name="T54" fmla="*/ 1682 w 1968"/>
                <a:gd name="T55" fmla="*/ 35 h 762"/>
                <a:gd name="T56" fmla="*/ 1643 w 1968"/>
                <a:gd name="T57" fmla="*/ 72 h 762"/>
                <a:gd name="T58" fmla="*/ 1392 w 1968"/>
                <a:gd name="T59" fmla="*/ 119 h 7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968" h="762">
                  <a:moveTo>
                    <a:pt x="965" y="165"/>
                  </a:moveTo>
                  <a:lnTo>
                    <a:pt x="696" y="200"/>
                  </a:lnTo>
                  <a:lnTo>
                    <a:pt x="693" y="237"/>
                  </a:lnTo>
                  <a:lnTo>
                    <a:pt x="924" y="258"/>
                  </a:lnTo>
                  <a:lnTo>
                    <a:pt x="993" y="267"/>
                  </a:lnTo>
                  <a:lnTo>
                    <a:pt x="681" y="291"/>
                  </a:lnTo>
                  <a:lnTo>
                    <a:pt x="633" y="309"/>
                  </a:lnTo>
                  <a:lnTo>
                    <a:pt x="645" y="336"/>
                  </a:lnTo>
                  <a:lnTo>
                    <a:pt x="672" y="351"/>
                  </a:lnTo>
                  <a:lnTo>
                    <a:pt x="984" y="333"/>
                  </a:lnTo>
                  <a:lnTo>
                    <a:pt x="1080" y="357"/>
                  </a:lnTo>
                  <a:lnTo>
                    <a:pt x="624" y="492"/>
                  </a:lnTo>
                  <a:lnTo>
                    <a:pt x="616" y="536"/>
                  </a:lnTo>
                  <a:lnTo>
                    <a:pt x="8" y="724"/>
                  </a:lnTo>
                  <a:lnTo>
                    <a:pt x="0" y="756"/>
                  </a:lnTo>
                  <a:lnTo>
                    <a:pt x="27" y="762"/>
                  </a:lnTo>
                  <a:lnTo>
                    <a:pt x="664" y="564"/>
                  </a:lnTo>
                  <a:lnTo>
                    <a:pt x="856" y="600"/>
                  </a:lnTo>
                  <a:lnTo>
                    <a:pt x="1158" y="507"/>
                  </a:lnTo>
                  <a:lnTo>
                    <a:pt x="1434" y="465"/>
                  </a:lnTo>
                  <a:lnTo>
                    <a:pt x="1572" y="368"/>
                  </a:lnTo>
                  <a:lnTo>
                    <a:pt x="1712" y="340"/>
                  </a:lnTo>
                  <a:lnTo>
                    <a:pt x="1856" y="328"/>
                  </a:lnTo>
                  <a:lnTo>
                    <a:pt x="1968" y="330"/>
                  </a:lnTo>
                  <a:lnTo>
                    <a:pt x="1968" y="0"/>
                  </a:lnTo>
                  <a:lnTo>
                    <a:pt x="1934" y="3"/>
                  </a:lnTo>
                  <a:lnTo>
                    <a:pt x="1832" y="5"/>
                  </a:lnTo>
                  <a:lnTo>
                    <a:pt x="1682" y="35"/>
                  </a:lnTo>
                  <a:lnTo>
                    <a:pt x="1643" y="72"/>
                  </a:lnTo>
                  <a:lnTo>
                    <a:pt x="1392" y="119"/>
                  </a:lnTo>
                </a:path>
              </a:pathLst>
            </a:custGeom>
            <a:gradFill rotWithShape="0">
              <a:gsLst>
                <a:gs pos="0">
                  <a:schemeClr val="bg2">
                    <a:gamma/>
                    <a:tint val="81961"/>
                    <a:invGamma/>
                  </a:schemeClr>
                </a:gs>
                <a:gs pos="100000">
                  <a:schemeClr val="bg2"/>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it-IT">
                <a:solidFill>
                  <a:srgbClr val="FFFFFF"/>
                </a:solidFill>
              </a:endParaRPr>
            </a:p>
          </p:txBody>
        </p:sp>
        <p:sp>
          <p:nvSpPr>
            <p:cNvPr id="1036" name="Freeform 7"/>
            <p:cNvSpPr>
              <a:spLocks/>
            </p:cNvSpPr>
            <p:nvPr userDrawn="1"/>
          </p:nvSpPr>
          <p:spPr bwMode="hidden">
            <a:xfrm>
              <a:off x="3599" y="2477"/>
              <a:ext cx="186" cy="120"/>
            </a:xfrm>
            <a:custGeom>
              <a:avLst/>
              <a:gdLst>
                <a:gd name="T0" fmla="*/ 186 w 185"/>
                <a:gd name="T1" fmla="*/ 0 h 120"/>
                <a:gd name="T2" fmla="*/ 186 w 185"/>
                <a:gd name="T3" fmla="*/ 6 h 120"/>
                <a:gd name="T4" fmla="*/ 186 w 185"/>
                <a:gd name="T5" fmla="*/ 18 h 120"/>
                <a:gd name="T6" fmla="*/ 186 w 185"/>
                <a:gd name="T7" fmla="*/ 36 h 120"/>
                <a:gd name="T8" fmla="*/ 180 w 185"/>
                <a:gd name="T9" fmla="*/ 54 h 120"/>
                <a:gd name="T10" fmla="*/ 162 w 185"/>
                <a:gd name="T11" fmla="*/ 72 h 120"/>
                <a:gd name="T12" fmla="*/ 138 w 185"/>
                <a:gd name="T13" fmla="*/ 96 h 120"/>
                <a:gd name="T14" fmla="*/ 102 w 185"/>
                <a:gd name="T15" fmla="*/ 108 h 120"/>
                <a:gd name="T16" fmla="*/ 47 w 185"/>
                <a:gd name="T17" fmla="*/ 120 h 120"/>
                <a:gd name="T18" fmla="*/ 29 w 185"/>
                <a:gd name="T19" fmla="*/ 120 h 120"/>
                <a:gd name="T20" fmla="*/ 17 w 185"/>
                <a:gd name="T21" fmla="*/ 114 h 120"/>
                <a:gd name="T22" fmla="*/ 0 w 185"/>
                <a:gd name="T23" fmla="*/ 96 h 120"/>
                <a:gd name="T24" fmla="*/ 0 w 185"/>
                <a:gd name="T25" fmla="*/ 78 h 120"/>
                <a:gd name="T26" fmla="*/ 0 w 185"/>
                <a:gd name="T27" fmla="*/ 72 h 120"/>
                <a:gd name="T28" fmla="*/ 186 w 185"/>
                <a:gd name="T29" fmla="*/ 0 h 120"/>
                <a:gd name="T30" fmla="*/ 186 w 185"/>
                <a:gd name="T31" fmla="*/ 0 h 12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85" h="120">
                  <a:moveTo>
                    <a:pt x="185" y="0"/>
                  </a:moveTo>
                  <a:lnTo>
                    <a:pt x="185" y="6"/>
                  </a:lnTo>
                  <a:lnTo>
                    <a:pt x="185" y="18"/>
                  </a:lnTo>
                  <a:lnTo>
                    <a:pt x="185" y="36"/>
                  </a:lnTo>
                  <a:lnTo>
                    <a:pt x="179" y="54"/>
                  </a:lnTo>
                  <a:lnTo>
                    <a:pt x="161" y="72"/>
                  </a:lnTo>
                  <a:lnTo>
                    <a:pt x="137" y="96"/>
                  </a:lnTo>
                  <a:lnTo>
                    <a:pt x="101" y="108"/>
                  </a:lnTo>
                  <a:lnTo>
                    <a:pt x="47" y="120"/>
                  </a:lnTo>
                  <a:lnTo>
                    <a:pt x="29" y="120"/>
                  </a:lnTo>
                  <a:lnTo>
                    <a:pt x="17" y="114"/>
                  </a:lnTo>
                  <a:lnTo>
                    <a:pt x="0" y="96"/>
                  </a:lnTo>
                  <a:lnTo>
                    <a:pt x="0" y="78"/>
                  </a:lnTo>
                  <a:lnTo>
                    <a:pt x="0" y="72"/>
                  </a:lnTo>
                  <a:lnTo>
                    <a:pt x="185"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it-IT" smtClean="0">
                <a:solidFill>
                  <a:srgbClr val="FFFFFF"/>
                </a:solidFill>
              </a:endParaRPr>
            </a:p>
          </p:txBody>
        </p:sp>
        <p:sp>
          <p:nvSpPr>
            <p:cNvPr id="1037" name="Freeform 8"/>
            <p:cNvSpPr>
              <a:spLocks/>
            </p:cNvSpPr>
            <p:nvPr userDrawn="1"/>
          </p:nvSpPr>
          <p:spPr bwMode="hidden">
            <a:xfrm>
              <a:off x="3779" y="2393"/>
              <a:ext cx="185" cy="120"/>
            </a:xfrm>
            <a:custGeom>
              <a:avLst/>
              <a:gdLst>
                <a:gd name="T0" fmla="*/ 185 w 185"/>
                <a:gd name="T1" fmla="*/ 0 h 120"/>
                <a:gd name="T2" fmla="*/ 185 w 185"/>
                <a:gd name="T3" fmla="*/ 6 h 120"/>
                <a:gd name="T4" fmla="*/ 179 w 185"/>
                <a:gd name="T5" fmla="*/ 24 h 120"/>
                <a:gd name="T6" fmla="*/ 167 w 185"/>
                <a:gd name="T7" fmla="*/ 42 h 120"/>
                <a:gd name="T8" fmla="*/ 149 w 185"/>
                <a:gd name="T9" fmla="*/ 66 h 120"/>
                <a:gd name="T10" fmla="*/ 131 w 185"/>
                <a:gd name="T11" fmla="*/ 90 h 120"/>
                <a:gd name="T12" fmla="*/ 102 w 185"/>
                <a:gd name="T13" fmla="*/ 108 h 120"/>
                <a:gd name="T14" fmla="*/ 66 w 185"/>
                <a:gd name="T15" fmla="*/ 120 h 120"/>
                <a:gd name="T16" fmla="*/ 18 w 185"/>
                <a:gd name="T17" fmla="*/ 120 h 120"/>
                <a:gd name="T18" fmla="*/ 0 w 185"/>
                <a:gd name="T19" fmla="*/ 60 h 120"/>
                <a:gd name="T20" fmla="*/ 185 w 185"/>
                <a:gd name="T21" fmla="*/ 0 h 120"/>
                <a:gd name="T22" fmla="*/ 185 w 185"/>
                <a:gd name="T23" fmla="*/ 0 h 12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85" h="120">
                  <a:moveTo>
                    <a:pt x="185" y="0"/>
                  </a:moveTo>
                  <a:lnTo>
                    <a:pt x="185" y="6"/>
                  </a:lnTo>
                  <a:lnTo>
                    <a:pt x="179" y="24"/>
                  </a:lnTo>
                  <a:lnTo>
                    <a:pt x="167" y="42"/>
                  </a:lnTo>
                  <a:lnTo>
                    <a:pt x="149" y="66"/>
                  </a:lnTo>
                  <a:lnTo>
                    <a:pt x="131" y="90"/>
                  </a:lnTo>
                  <a:lnTo>
                    <a:pt x="102" y="108"/>
                  </a:lnTo>
                  <a:lnTo>
                    <a:pt x="66" y="120"/>
                  </a:lnTo>
                  <a:lnTo>
                    <a:pt x="18" y="120"/>
                  </a:lnTo>
                  <a:lnTo>
                    <a:pt x="0" y="60"/>
                  </a:lnTo>
                  <a:lnTo>
                    <a:pt x="185"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it-IT" smtClean="0">
                <a:solidFill>
                  <a:srgbClr val="FFFFFF"/>
                </a:solidFill>
              </a:endParaRPr>
            </a:p>
          </p:txBody>
        </p:sp>
        <p:sp>
          <p:nvSpPr>
            <p:cNvPr id="1038" name="Freeform 9"/>
            <p:cNvSpPr>
              <a:spLocks/>
            </p:cNvSpPr>
            <p:nvPr userDrawn="1"/>
          </p:nvSpPr>
          <p:spPr bwMode="hidden">
            <a:xfrm>
              <a:off x="3839" y="1836"/>
              <a:ext cx="528" cy="275"/>
            </a:xfrm>
            <a:custGeom>
              <a:avLst/>
              <a:gdLst>
                <a:gd name="T0" fmla="*/ 0 w 526"/>
                <a:gd name="T1" fmla="*/ 275 h 275"/>
                <a:gd name="T2" fmla="*/ 0 w 526"/>
                <a:gd name="T3" fmla="*/ 269 h 275"/>
                <a:gd name="T4" fmla="*/ 6 w 526"/>
                <a:gd name="T5" fmla="*/ 251 h 275"/>
                <a:gd name="T6" fmla="*/ 6 w 526"/>
                <a:gd name="T7" fmla="*/ 239 h 275"/>
                <a:gd name="T8" fmla="*/ 12 w 526"/>
                <a:gd name="T9" fmla="*/ 227 h 275"/>
                <a:gd name="T10" fmla="*/ 18 w 526"/>
                <a:gd name="T11" fmla="*/ 221 h 275"/>
                <a:gd name="T12" fmla="*/ 36 w 526"/>
                <a:gd name="T13" fmla="*/ 215 h 275"/>
                <a:gd name="T14" fmla="*/ 77 w 526"/>
                <a:gd name="T15" fmla="*/ 203 h 275"/>
                <a:gd name="T16" fmla="*/ 138 w 526"/>
                <a:gd name="T17" fmla="*/ 179 h 275"/>
                <a:gd name="T18" fmla="*/ 210 w 526"/>
                <a:gd name="T19" fmla="*/ 143 h 275"/>
                <a:gd name="T20" fmla="*/ 252 w 526"/>
                <a:gd name="T21" fmla="*/ 120 h 275"/>
                <a:gd name="T22" fmla="*/ 300 w 526"/>
                <a:gd name="T23" fmla="*/ 96 h 275"/>
                <a:gd name="T24" fmla="*/ 395 w 526"/>
                <a:gd name="T25" fmla="*/ 48 h 275"/>
                <a:gd name="T26" fmla="*/ 444 w 526"/>
                <a:gd name="T27" fmla="*/ 30 h 275"/>
                <a:gd name="T28" fmla="*/ 480 w 526"/>
                <a:gd name="T29" fmla="*/ 12 h 275"/>
                <a:gd name="T30" fmla="*/ 504 w 526"/>
                <a:gd name="T31" fmla="*/ 6 h 275"/>
                <a:gd name="T32" fmla="*/ 522 w 526"/>
                <a:gd name="T33" fmla="*/ 0 h 275"/>
                <a:gd name="T34" fmla="*/ 528 w 526"/>
                <a:gd name="T35" fmla="*/ 0 h 275"/>
                <a:gd name="T36" fmla="*/ 522 w 526"/>
                <a:gd name="T37" fmla="*/ 6 h 275"/>
                <a:gd name="T38" fmla="*/ 510 w 526"/>
                <a:gd name="T39" fmla="*/ 12 h 275"/>
                <a:gd name="T40" fmla="*/ 486 w 526"/>
                <a:gd name="T41" fmla="*/ 24 h 275"/>
                <a:gd name="T42" fmla="*/ 462 w 526"/>
                <a:gd name="T43" fmla="*/ 42 h 275"/>
                <a:gd name="T44" fmla="*/ 438 w 526"/>
                <a:gd name="T45" fmla="*/ 54 h 275"/>
                <a:gd name="T46" fmla="*/ 395 w 526"/>
                <a:gd name="T47" fmla="*/ 78 h 275"/>
                <a:gd name="T48" fmla="*/ 341 w 526"/>
                <a:gd name="T49" fmla="*/ 108 h 275"/>
                <a:gd name="T50" fmla="*/ 276 w 526"/>
                <a:gd name="T51" fmla="*/ 143 h 275"/>
                <a:gd name="T52" fmla="*/ 131 w 526"/>
                <a:gd name="T53" fmla="*/ 221 h 275"/>
                <a:gd name="T54" fmla="*/ 65 w 526"/>
                <a:gd name="T55" fmla="*/ 251 h 275"/>
                <a:gd name="T56" fmla="*/ 0 w 526"/>
                <a:gd name="T57" fmla="*/ 275 h 275"/>
                <a:gd name="T58" fmla="*/ 0 w 526"/>
                <a:gd name="T59" fmla="*/ 275 h 275"/>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526" h="275">
                  <a:moveTo>
                    <a:pt x="0" y="275"/>
                  </a:moveTo>
                  <a:lnTo>
                    <a:pt x="0" y="269"/>
                  </a:lnTo>
                  <a:lnTo>
                    <a:pt x="6" y="251"/>
                  </a:lnTo>
                  <a:lnTo>
                    <a:pt x="6" y="239"/>
                  </a:lnTo>
                  <a:lnTo>
                    <a:pt x="12" y="227"/>
                  </a:lnTo>
                  <a:lnTo>
                    <a:pt x="18" y="221"/>
                  </a:lnTo>
                  <a:lnTo>
                    <a:pt x="36" y="215"/>
                  </a:lnTo>
                  <a:lnTo>
                    <a:pt x="77" y="203"/>
                  </a:lnTo>
                  <a:lnTo>
                    <a:pt x="137" y="179"/>
                  </a:lnTo>
                  <a:lnTo>
                    <a:pt x="209" y="143"/>
                  </a:lnTo>
                  <a:lnTo>
                    <a:pt x="251" y="120"/>
                  </a:lnTo>
                  <a:lnTo>
                    <a:pt x="299" y="96"/>
                  </a:lnTo>
                  <a:lnTo>
                    <a:pt x="394" y="48"/>
                  </a:lnTo>
                  <a:lnTo>
                    <a:pt x="442" y="30"/>
                  </a:lnTo>
                  <a:lnTo>
                    <a:pt x="478" y="12"/>
                  </a:lnTo>
                  <a:lnTo>
                    <a:pt x="502" y="6"/>
                  </a:lnTo>
                  <a:lnTo>
                    <a:pt x="520" y="0"/>
                  </a:lnTo>
                  <a:lnTo>
                    <a:pt x="526" y="0"/>
                  </a:lnTo>
                  <a:lnTo>
                    <a:pt x="520" y="6"/>
                  </a:lnTo>
                  <a:lnTo>
                    <a:pt x="508" y="12"/>
                  </a:lnTo>
                  <a:lnTo>
                    <a:pt x="484" y="24"/>
                  </a:lnTo>
                  <a:lnTo>
                    <a:pt x="460" y="42"/>
                  </a:lnTo>
                  <a:lnTo>
                    <a:pt x="436" y="54"/>
                  </a:lnTo>
                  <a:lnTo>
                    <a:pt x="394" y="78"/>
                  </a:lnTo>
                  <a:lnTo>
                    <a:pt x="340" y="108"/>
                  </a:lnTo>
                  <a:lnTo>
                    <a:pt x="275" y="143"/>
                  </a:lnTo>
                  <a:lnTo>
                    <a:pt x="131" y="221"/>
                  </a:lnTo>
                  <a:lnTo>
                    <a:pt x="65" y="251"/>
                  </a:lnTo>
                  <a:lnTo>
                    <a:pt x="0" y="27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it-IT" smtClean="0">
                <a:solidFill>
                  <a:srgbClr val="FFFFFF"/>
                </a:solidFill>
              </a:endParaRPr>
            </a:p>
          </p:txBody>
        </p:sp>
        <p:sp>
          <p:nvSpPr>
            <p:cNvPr id="1039" name="Freeform 10"/>
            <p:cNvSpPr>
              <a:spLocks/>
            </p:cNvSpPr>
            <p:nvPr userDrawn="1"/>
          </p:nvSpPr>
          <p:spPr bwMode="hidden">
            <a:xfrm>
              <a:off x="3676" y="2015"/>
              <a:ext cx="721" cy="306"/>
            </a:xfrm>
            <a:custGeom>
              <a:avLst/>
              <a:gdLst>
                <a:gd name="T0" fmla="*/ 48 w 718"/>
                <a:gd name="T1" fmla="*/ 216 h 306"/>
                <a:gd name="T2" fmla="*/ 30 w 718"/>
                <a:gd name="T3" fmla="*/ 252 h 306"/>
                <a:gd name="T4" fmla="*/ 12 w 718"/>
                <a:gd name="T5" fmla="*/ 282 h 306"/>
                <a:gd name="T6" fmla="*/ 6 w 718"/>
                <a:gd name="T7" fmla="*/ 300 h 306"/>
                <a:gd name="T8" fmla="*/ 0 w 718"/>
                <a:gd name="T9" fmla="*/ 306 h 306"/>
                <a:gd name="T10" fmla="*/ 48 w 718"/>
                <a:gd name="T11" fmla="*/ 276 h 306"/>
                <a:gd name="T12" fmla="*/ 84 w 718"/>
                <a:gd name="T13" fmla="*/ 252 h 306"/>
                <a:gd name="T14" fmla="*/ 108 w 718"/>
                <a:gd name="T15" fmla="*/ 234 h 306"/>
                <a:gd name="T16" fmla="*/ 121 w 718"/>
                <a:gd name="T17" fmla="*/ 228 h 306"/>
                <a:gd name="T18" fmla="*/ 127 w 718"/>
                <a:gd name="T19" fmla="*/ 228 h 306"/>
                <a:gd name="T20" fmla="*/ 145 w 718"/>
                <a:gd name="T21" fmla="*/ 222 h 306"/>
                <a:gd name="T22" fmla="*/ 169 w 718"/>
                <a:gd name="T23" fmla="*/ 216 h 306"/>
                <a:gd name="T24" fmla="*/ 199 w 718"/>
                <a:gd name="T25" fmla="*/ 204 h 306"/>
                <a:gd name="T26" fmla="*/ 276 w 718"/>
                <a:gd name="T27" fmla="*/ 180 h 306"/>
                <a:gd name="T28" fmla="*/ 373 w 718"/>
                <a:gd name="T29" fmla="*/ 156 h 306"/>
                <a:gd name="T30" fmla="*/ 463 w 718"/>
                <a:gd name="T31" fmla="*/ 126 h 306"/>
                <a:gd name="T32" fmla="*/ 546 w 718"/>
                <a:gd name="T33" fmla="*/ 102 h 306"/>
                <a:gd name="T34" fmla="*/ 576 w 718"/>
                <a:gd name="T35" fmla="*/ 90 h 306"/>
                <a:gd name="T36" fmla="*/ 607 w 718"/>
                <a:gd name="T37" fmla="*/ 84 h 306"/>
                <a:gd name="T38" fmla="*/ 625 w 718"/>
                <a:gd name="T39" fmla="*/ 78 h 306"/>
                <a:gd name="T40" fmla="*/ 631 w 718"/>
                <a:gd name="T41" fmla="*/ 72 h 306"/>
                <a:gd name="T42" fmla="*/ 637 w 718"/>
                <a:gd name="T43" fmla="*/ 66 h 306"/>
                <a:gd name="T44" fmla="*/ 655 w 718"/>
                <a:gd name="T45" fmla="*/ 60 h 306"/>
                <a:gd name="T46" fmla="*/ 697 w 718"/>
                <a:gd name="T47" fmla="*/ 30 h 306"/>
                <a:gd name="T48" fmla="*/ 715 w 718"/>
                <a:gd name="T49" fmla="*/ 18 h 306"/>
                <a:gd name="T50" fmla="*/ 721 w 718"/>
                <a:gd name="T51" fmla="*/ 6 h 306"/>
                <a:gd name="T52" fmla="*/ 715 w 718"/>
                <a:gd name="T53" fmla="*/ 0 h 306"/>
                <a:gd name="T54" fmla="*/ 691 w 718"/>
                <a:gd name="T55" fmla="*/ 0 h 306"/>
                <a:gd name="T56" fmla="*/ 631 w 718"/>
                <a:gd name="T57" fmla="*/ 0 h 306"/>
                <a:gd name="T58" fmla="*/ 582 w 718"/>
                <a:gd name="T59" fmla="*/ 0 h 306"/>
                <a:gd name="T60" fmla="*/ 546 w 718"/>
                <a:gd name="T61" fmla="*/ 0 h 306"/>
                <a:gd name="T62" fmla="*/ 516 w 718"/>
                <a:gd name="T63" fmla="*/ 18 h 306"/>
                <a:gd name="T64" fmla="*/ 487 w 718"/>
                <a:gd name="T65" fmla="*/ 42 h 306"/>
                <a:gd name="T66" fmla="*/ 469 w 718"/>
                <a:gd name="T67" fmla="*/ 54 h 306"/>
                <a:gd name="T68" fmla="*/ 451 w 718"/>
                <a:gd name="T69" fmla="*/ 60 h 306"/>
                <a:gd name="T70" fmla="*/ 427 w 718"/>
                <a:gd name="T71" fmla="*/ 60 h 306"/>
                <a:gd name="T72" fmla="*/ 391 w 718"/>
                <a:gd name="T73" fmla="*/ 66 h 306"/>
                <a:gd name="T74" fmla="*/ 348 w 718"/>
                <a:gd name="T75" fmla="*/ 84 h 306"/>
                <a:gd name="T76" fmla="*/ 312 w 718"/>
                <a:gd name="T77" fmla="*/ 108 h 306"/>
                <a:gd name="T78" fmla="*/ 288 w 718"/>
                <a:gd name="T79" fmla="*/ 126 h 306"/>
                <a:gd name="T80" fmla="*/ 276 w 718"/>
                <a:gd name="T81" fmla="*/ 132 h 306"/>
                <a:gd name="T82" fmla="*/ 258 w 718"/>
                <a:gd name="T83" fmla="*/ 138 h 306"/>
                <a:gd name="T84" fmla="*/ 222 w 718"/>
                <a:gd name="T85" fmla="*/ 138 h 306"/>
                <a:gd name="T86" fmla="*/ 187 w 718"/>
                <a:gd name="T87" fmla="*/ 138 h 306"/>
                <a:gd name="T88" fmla="*/ 181 w 718"/>
                <a:gd name="T89" fmla="*/ 138 h 306"/>
                <a:gd name="T90" fmla="*/ 175 w 718"/>
                <a:gd name="T91" fmla="*/ 138 h 306"/>
                <a:gd name="T92" fmla="*/ 114 w 718"/>
                <a:gd name="T93" fmla="*/ 162 h 306"/>
                <a:gd name="T94" fmla="*/ 48 w 718"/>
                <a:gd name="T95" fmla="*/ 216 h 306"/>
                <a:gd name="T96" fmla="*/ 48 w 718"/>
                <a:gd name="T97" fmla="*/ 216 h 30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718" h="306">
                  <a:moveTo>
                    <a:pt x="48" y="216"/>
                  </a:moveTo>
                  <a:lnTo>
                    <a:pt x="30" y="252"/>
                  </a:lnTo>
                  <a:lnTo>
                    <a:pt x="12" y="282"/>
                  </a:lnTo>
                  <a:lnTo>
                    <a:pt x="6" y="300"/>
                  </a:lnTo>
                  <a:lnTo>
                    <a:pt x="0" y="306"/>
                  </a:lnTo>
                  <a:lnTo>
                    <a:pt x="48" y="276"/>
                  </a:lnTo>
                  <a:lnTo>
                    <a:pt x="84" y="252"/>
                  </a:lnTo>
                  <a:lnTo>
                    <a:pt x="108" y="234"/>
                  </a:lnTo>
                  <a:lnTo>
                    <a:pt x="120" y="228"/>
                  </a:lnTo>
                  <a:lnTo>
                    <a:pt x="126" y="228"/>
                  </a:lnTo>
                  <a:lnTo>
                    <a:pt x="144" y="222"/>
                  </a:lnTo>
                  <a:lnTo>
                    <a:pt x="168" y="216"/>
                  </a:lnTo>
                  <a:lnTo>
                    <a:pt x="198" y="204"/>
                  </a:lnTo>
                  <a:lnTo>
                    <a:pt x="275" y="180"/>
                  </a:lnTo>
                  <a:lnTo>
                    <a:pt x="371" y="156"/>
                  </a:lnTo>
                  <a:lnTo>
                    <a:pt x="461" y="126"/>
                  </a:lnTo>
                  <a:lnTo>
                    <a:pt x="544" y="102"/>
                  </a:lnTo>
                  <a:lnTo>
                    <a:pt x="574" y="90"/>
                  </a:lnTo>
                  <a:lnTo>
                    <a:pt x="604" y="84"/>
                  </a:lnTo>
                  <a:lnTo>
                    <a:pt x="622" y="78"/>
                  </a:lnTo>
                  <a:lnTo>
                    <a:pt x="628" y="72"/>
                  </a:lnTo>
                  <a:lnTo>
                    <a:pt x="634" y="66"/>
                  </a:lnTo>
                  <a:lnTo>
                    <a:pt x="652" y="60"/>
                  </a:lnTo>
                  <a:lnTo>
                    <a:pt x="694" y="30"/>
                  </a:lnTo>
                  <a:lnTo>
                    <a:pt x="712" y="18"/>
                  </a:lnTo>
                  <a:lnTo>
                    <a:pt x="718" y="6"/>
                  </a:lnTo>
                  <a:lnTo>
                    <a:pt x="712" y="0"/>
                  </a:lnTo>
                  <a:lnTo>
                    <a:pt x="688" y="0"/>
                  </a:lnTo>
                  <a:lnTo>
                    <a:pt x="628" y="0"/>
                  </a:lnTo>
                  <a:lnTo>
                    <a:pt x="580" y="0"/>
                  </a:lnTo>
                  <a:lnTo>
                    <a:pt x="544" y="0"/>
                  </a:lnTo>
                  <a:lnTo>
                    <a:pt x="514" y="18"/>
                  </a:lnTo>
                  <a:lnTo>
                    <a:pt x="485" y="42"/>
                  </a:lnTo>
                  <a:lnTo>
                    <a:pt x="467" y="54"/>
                  </a:lnTo>
                  <a:lnTo>
                    <a:pt x="449" y="60"/>
                  </a:lnTo>
                  <a:lnTo>
                    <a:pt x="425" y="60"/>
                  </a:lnTo>
                  <a:lnTo>
                    <a:pt x="389" y="66"/>
                  </a:lnTo>
                  <a:lnTo>
                    <a:pt x="347" y="84"/>
                  </a:lnTo>
                  <a:lnTo>
                    <a:pt x="311" y="108"/>
                  </a:lnTo>
                  <a:lnTo>
                    <a:pt x="287" y="126"/>
                  </a:lnTo>
                  <a:lnTo>
                    <a:pt x="275" y="132"/>
                  </a:lnTo>
                  <a:lnTo>
                    <a:pt x="257" y="138"/>
                  </a:lnTo>
                  <a:lnTo>
                    <a:pt x="221" y="138"/>
                  </a:lnTo>
                  <a:lnTo>
                    <a:pt x="186" y="138"/>
                  </a:lnTo>
                  <a:lnTo>
                    <a:pt x="180" y="138"/>
                  </a:lnTo>
                  <a:lnTo>
                    <a:pt x="174" y="138"/>
                  </a:lnTo>
                  <a:lnTo>
                    <a:pt x="114" y="162"/>
                  </a:lnTo>
                  <a:lnTo>
                    <a:pt x="48" y="21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it-IT" smtClean="0">
                <a:solidFill>
                  <a:srgbClr val="FFFFFF"/>
                </a:solidFill>
              </a:endParaRPr>
            </a:p>
          </p:txBody>
        </p:sp>
        <p:sp>
          <p:nvSpPr>
            <p:cNvPr id="1040" name="Freeform 11"/>
            <p:cNvSpPr>
              <a:spLocks/>
            </p:cNvSpPr>
            <p:nvPr userDrawn="1"/>
          </p:nvSpPr>
          <p:spPr bwMode="hidden">
            <a:xfrm>
              <a:off x="3358" y="1890"/>
              <a:ext cx="2400" cy="881"/>
            </a:xfrm>
            <a:custGeom>
              <a:avLst/>
              <a:gdLst>
                <a:gd name="T0" fmla="*/ 2238 w 2392"/>
                <a:gd name="T1" fmla="*/ 54 h 881"/>
                <a:gd name="T2" fmla="*/ 2196 w 2392"/>
                <a:gd name="T3" fmla="*/ 54 h 881"/>
                <a:gd name="T4" fmla="*/ 2154 w 2392"/>
                <a:gd name="T5" fmla="*/ 66 h 881"/>
                <a:gd name="T6" fmla="*/ 2028 w 2392"/>
                <a:gd name="T7" fmla="*/ 101 h 881"/>
                <a:gd name="T8" fmla="*/ 1963 w 2392"/>
                <a:gd name="T9" fmla="*/ 119 h 881"/>
                <a:gd name="T10" fmla="*/ 1866 w 2392"/>
                <a:gd name="T11" fmla="*/ 167 h 881"/>
                <a:gd name="T12" fmla="*/ 1842 w 2392"/>
                <a:gd name="T13" fmla="*/ 245 h 881"/>
                <a:gd name="T14" fmla="*/ 1848 w 2392"/>
                <a:gd name="T15" fmla="*/ 305 h 881"/>
                <a:gd name="T16" fmla="*/ 1764 w 2392"/>
                <a:gd name="T17" fmla="*/ 317 h 881"/>
                <a:gd name="T18" fmla="*/ 1602 w 2392"/>
                <a:gd name="T19" fmla="*/ 263 h 881"/>
                <a:gd name="T20" fmla="*/ 1512 w 2392"/>
                <a:gd name="T21" fmla="*/ 257 h 881"/>
                <a:gd name="T22" fmla="*/ 1404 w 2392"/>
                <a:gd name="T23" fmla="*/ 311 h 881"/>
                <a:gd name="T24" fmla="*/ 1338 w 2392"/>
                <a:gd name="T25" fmla="*/ 353 h 881"/>
                <a:gd name="T26" fmla="*/ 1314 w 2392"/>
                <a:gd name="T27" fmla="*/ 359 h 881"/>
                <a:gd name="T28" fmla="*/ 1218 w 2392"/>
                <a:gd name="T29" fmla="*/ 371 h 881"/>
                <a:gd name="T30" fmla="*/ 1164 w 2392"/>
                <a:gd name="T31" fmla="*/ 365 h 881"/>
                <a:gd name="T32" fmla="*/ 1057 w 2392"/>
                <a:gd name="T33" fmla="*/ 371 h 881"/>
                <a:gd name="T34" fmla="*/ 960 w 2392"/>
                <a:gd name="T35" fmla="*/ 383 h 881"/>
                <a:gd name="T36" fmla="*/ 924 w 2392"/>
                <a:gd name="T37" fmla="*/ 401 h 881"/>
                <a:gd name="T38" fmla="*/ 822 w 2392"/>
                <a:gd name="T39" fmla="*/ 419 h 881"/>
                <a:gd name="T40" fmla="*/ 781 w 2392"/>
                <a:gd name="T41" fmla="*/ 419 h 881"/>
                <a:gd name="T42" fmla="*/ 666 w 2392"/>
                <a:gd name="T43" fmla="*/ 437 h 881"/>
                <a:gd name="T44" fmla="*/ 600 w 2392"/>
                <a:gd name="T45" fmla="*/ 473 h 881"/>
                <a:gd name="T46" fmla="*/ 505 w 2392"/>
                <a:gd name="T47" fmla="*/ 467 h 881"/>
                <a:gd name="T48" fmla="*/ 432 w 2392"/>
                <a:gd name="T49" fmla="*/ 491 h 881"/>
                <a:gd name="T50" fmla="*/ 414 w 2392"/>
                <a:gd name="T51" fmla="*/ 539 h 881"/>
                <a:gd name="T52" fmla="*/ 348 w 2392"/>
                <a:gd name="T53" fmla="*/ 569 h 881"/>
                <a:gd name="T54" fmla="*/ 223 w 2392"/>
                <a:gd name="T55" fmla="*/ 599 h 881"/>
                <a:gd name="T56" fmla="*/ 138 w 2392"/>
                <a:gd name="T57" fmla="*/ 647 h 881"/>
                <a:gd name="T58" fmla="*/ 108 w 2392"/>
                <a:gd name="T59" fmla="*/ 659 h 881"/>
                <a:gd name="T60" fmla="*/ 0 w 2392"/>
                <a:gd name="T61" fmla="*/ 671 h 881"/>
                <a:gd name="T62" fmla="*/ 84 w 2392"/>
                <a:gd name="T63" fmla="*/ 695 h 881"/>
                <a:gd name="T64" fmla="*/ 264 w 2392"/>
                <a:gd name="T65" fmla="*/ 653 h 881"/>
                <a:gd name="T66" fmla="*/ 475 w 2392"/>
                <a:gd name="T67" fmla="*/ 569 h 881"/>
                <a:gd name="T68" fmla="*/ 570 w 2392"/>
                <a:gd name="T69" fmla="*/ 521 h 881"/>
                <a:gd name="T70" fmla="*/ 648 w 2392"/>
                <a:gd name="T71" fmla="*/ 515 h 881"/>
                <a:gd name="T72" fmla="*/ 876 w 2392"/>
                <a:gd name="T73" fmla="*/ 461 h 881"/>
                <a:gd name="T74" fmla="*/ 1152 w 2392"/>
                <a:gd name="T75" fmla="*/ 425 h 881"/>
                <a:gd name="T76" fmla="*/ 1296 w 2392"/>
                <a:gd name="T77" fmla="*/ 461 h 881"/>
                <a:gd name="T78" fmla="*/ 1422 w 2392"/>
                <a:gd name="T79" fmla="*/ 533 h 881"/>
                <a:gd name="T80" fmla="*/ 1440 w 2392"/>
                <a:gd name="T81" fmla="*/ 617 h 881"/>
                <a:gd name="T82" fmla="*/ 1381 w 2392"/>
                <a:gd name="T83" fmla="*/ 653 h 881"/>
                <a:gd name="T84" fmla="*/ 1230 w 2392"/>
                <a:gd name="T85" fmla="*/ 701 h 881"/>
                <a:gd name="T86" fmla="*/ 1116 w 2392"/>
                <a:gd name="T87" fmla="*/ 755 h 881"/>
                <a:gd name="T88" fmla="*/ 1069 w 2392"/>
                <a:gd name="T89" fmla="*/ 809 h 881"/>
                <a:gd name="T90" fmla="*/ 1081 w 2392"/>
                <a:gd name="T91" fmla="*/ 869 h 881"/>
                <a:gd name="T92" fmla="*/ 1110 w 2392"/>
                <a:gd name="T93" fmla="*/ 881 h 881"/>
                <a:gd name="T94" fmla="*/ 1212 w 2392"/>
                <a:gd name="T95" fmla="*/ 869 h 881"/>
                <a:gd name="T96" fmla="*/ 1393 w 2392"/>
                <a:gd name="T97" fmla="*/ 857 h 881"/>
                <a:gd name="T98" fmla="*/ 1446 w 2392"/>
                <a:gd name="T99" fmla="*/ 851 h 881"/>
                <a:gd name="T100" fmla="*/ 1488 w 2392"/>
                <a:gd name="T101" fmla="*/ 833 h 881"/>
                <a:gd name="T102" fmla="*/ 1681 w 2392"/>
                <a:gd name="T103" fmla="*/ 743 h 881"/>
                <a:gd name="T104" fmla="*/ 1812 w 2392"/>
                <a:gd name="T105" fmla="*/ 689 h 881"/>
                <a:gd name="T106" fmla="*/ 1890 w 2392"/>
                <a:gd name="T107" fmla="*/ 581 h 881"/>
                <a:gd name="T108" fmla="*/ 2046 w 2392"/>
                <a:gd name="T109" fmla="*/ 389 h 881"/>
                <a:gd name="T110" fmla="*/ 2214 w 2392"/>
                <a:gd name="T111" fmla="*/ 269 h 881"/>
                <a:gd name="T112" fmla="*/ 2257 w 2392"/>
                <a:gd name="T113" fmla="*/ 239 h 881"/>
                <a:gd name="T114" fmla="*/ 2400 w 2392"/>
                <a:gd name="T115" fmla="*/ 0 h 881"/>
                <a:gd name="T116" fmla="*/ 2310 w 2392"/>
                <a:gd name="T117" fmla="*/ 36 h 881"/>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2392" h="881">
                  <a:moveTo>
                    <a:pt x="2302" y="36"/>
                  </a:moveTo>
                  <a:lnTo>
                    <a:pt x="2266" y="48"/>
                  </a:lnTo>
                  <a:lnTo>
                    <a:pt x="2231" y="54"/>
                  </a:lnTo>
                  <a:lnTo>
                    <a:pt x="2201" y="54"/>
                  </a:lnTo>
                  <a:lnTo>
                    <a:pt x="2195" y="54"/>
                  </a:lnTo>
                  <a:lnTo>
                    <a:pt x="2189" y="54"/>
                  </a:lnTo>
                  <a:lnTo>
                    <a:pt x="2177" y="60"/>
                  </a:lnTo>
                  <a:lnTo>
                    <a:pt x="2147" y="66"/>
                  </a:lnTo>
                  <a:lnTo>
                    <a:pt x="2105" y="78"/>
                  </a:lnTo>
                  <a:lnTo>
                    <a:pt x="2057" y="89"/>
                  </a:lnTo>
                  <a:lnTo>
                    <a:pt x="2021" y="101"/>
                  </a:lnTo>
                  <a:lnTo>
                    <a:pt x="1997" y="107"/>
                  </a:lnTo>
                  <a:lnTo>
                    <a:pt x="1973" y="113"/>
                  </a:lnTo>
                  <a:lnTo>
                    <a:pt x="1956" y="119"/>
                  </a:lnTo>
                  <a:lnTo>
                    <a:pt x="1926" y="131"/>
                  </a:lnTo>
                  <a:lnTo>
                    <a:pt x="1896" y="137"/>
                  </a:lnTo>
                  <a:lnTo>
                    <a:pt x="1860" y="167"/>
                  </a:lnTo>
                  <a:lnTo>
                    <a:pt x="1842" y="191"/>
                  </a:lnTo>
                  <a:lnTo>
                    <a:pt x="1836" y="221"/>
                  </a:lnTo>
                  <a:lnTo>
                    <a:pt x="1836" y="245"/>
                  </a:lnTo>
                  <a:lnTo>
                    <a:pt x="1842" y="269"/>
                  </a:lnTo>
                  <a:lnTo>
                    <a:pt x="1842" y="293"/>
                  </a:lnTo>
                  <a:lnTo>
                    <a:pt x="1842" y="305"/>
                  </a:lnTo>
                  <a:lnTo>
                    <a:pt x="1824" y="323"/>
                  </a:lnTo>
                  <a:lnTo>
                    <a:pt x="1794" y="329"/>
                  </a:lnTo>
                  <a:lnTo>
                    <a:pt x="1758" y="317"/>
                  </a:lnTo>
                  <a:lnTo>
                    <a:pt x="1716" y="299"/>
                  </a:lnTo>
                  <a:lnTo>
                    <a:pt x="1657" y="275"/>
                  </a:lnTo>
                  <a:lnTo>
                    <a:pt x="1597" y="263"/>
                  </a:lnTo>
                  <a:lnTo>
                    <a:pt x="1543" y="257"/>
                  </a:lnTo>
                  <a:lnTo>
                    <a:pt x="1519" y="257"/>
                  </a:lnTo>
                  <a:lnTo>
                    <a:pt x="1507" y="257"/>
                  </a:lnTo>
                  <a:lnTo>
                    <a:pt x="1489" y="263"/>
                  </a:lnTo>
                  <a:lnTo>
                    <a:pt x="1459" y="275"/>
                  </a:lnTo>
                  <a:lnTo>
                    <a:pt x="1399" y="311"/>
                  </a:lnTo>
                  <a:lnTo>
                    <a:pt x="1376" y="329"/>
                  </a:lnTo>
                  <a:lnTo>
                    <a:pt x="1352" y="341"/>
                  </a:lnTo>
                  <a:lnTo>
                    <a:pt x="1334" y="353"/>
                  </a:lnTo>
                  <a:lnTo>
                    <a:pt x="1328" y="359"/>
                  </a:lnTo>
                  <a:lnTo>
                    <a:pt x="1322" y="359"/>
                  </a:lnTo>
                  <a:lnTo>
                    <a:pt x="1310" y="359"/>
                  </a:lnTo>
                  <a:lnTo>
                    <a:pt x="1286" y="365"/>
                  </a:lnTo>
                  <a:lnTo>
                    <a:pt x="1262" y="365"/>
                  </a:lnTo>
                  <a:lnTo>
                    <a:pt x="1214" y="371"/>
                  </a:lnTo>
                  <a:lnTo>
                    <a:pt x="1196" y="371"/>
                  </a:lnTo>
                  <a:lnTo>
                    <a:pt x="1178" y="365"/>
                  </a:lnTo>
                  <a:lnTo>
                    <a:pt x="1160" y="365"/>
                  </a:lnTo>
                  <a:lnTo>
                    <a:pt x="1130" y="365"/>
                  </a:lnTo>
                  <a:lnTo>
                    <a:pt x="1095" y="365"/>
                  </a:lnTo>
                  <a:lnTo>
                    <a:pt x="1053" y="371"/>
                  </a:lnTo>
                  <a:lnTo>
                    <a:pt x="1017" y="377"/>
                  </a:lnTo>
                  <a:lnTo>
                    <a:pt x="981" y="377"/>
                  </a:lnTo>
                  <a:lnTo>
                    <a:pt x="957" y="383"/>
                  </a:lnTo>
                  <a:lnTo>
                    <a:pt x="945" y="389"/>
                  </a:lnTo>
                  <a:lnTo>
                    <a:pt x="939" y="395"/>
                  </a:lnTo>
                  <a:lnTo>
                    <a:pt x="921" y="401"/>
                  </a:lnTo>
                  <a:lnTo>
                    <a:pt x="879" y="407"/>
                  </a:lnTo>
                  <a:lnTo>
                    <a:pt x="837" y="419"/>
                  </a:lnTo>
                  <a:lnTo>
                    <a:pt x="819" y="419"/>
                  </a:lnTo>
                  <a:lnTo>
                    <a:pt x="808" y="419"/>
                  </a:lnTo>
                  <a:lnTo>
                    <a:pt x="796" y="419"/>
                  </a:lnTo>
                  <a:lnTo>
                    <a:pt x="778" y="419"/>
                  </a:lnTo>
                  <a:lnTo>
                    <a:pt x="754" y="419"/>
                  </a:lnTo>
                  <a:lnTo>
                    <a:pt x="724" y="425"/>
                  </a:lnTo>
                  <a:lnTo>
                    <a:pt x="664" y="437"/>
                  </a:lnTo>
                  <a:lnTo>
                    <a:pt x="640" y="449"/>
                  </a:lnTo>
                  <a:lnTo>
                    <a:pt x="616" y="461"/>
                  </a:lnTo>
                  <a:lnTo>
                    <a:pt x="598" y="473"/>
                  </a:lnTo>
                  <a:lnTo>
                    <a:pt x="580" y="473"/>
                  </a:lnTo>
                  <a:lnTo>
                    <a:pt x="538" y="473"/>
                  </a:lnTo>
                  <a:lnTo>
                    <a:pt x="503" y="467"/>
                  </a:lnTo>
                  <a:lnTo>
                    <a:pt x="461" y="473"/>
                  </a:lnTo>
                  <a:lnTo>
                    <a:pt x="443" y="479"/>
                  </a:lnTo>
                  <a:lnTo>
                    <a:pt x="431" y="491"/>
                  </a:lnTo>
                  <a:lnTo>
                    <a:pt x="425" y="509"/>
                  </a:lnTo>
                  <a:lnTo>
                    <a:pt x="419" y="533"/>
                  </a:lnTo>
                  <a:lnTo>
                    <a:pt x="413" y="539"/>
                  </a:lnTo>
                  <a:lnTo>
                    <a:pt x="407" y="545"/>
                  </a:lnTo>
                  <a:lnTo>
                    <a:pt x="389" y="551"/>
                  </a:lnTo>
                  <a:lnTo>
                    <a:pt x="347" y="569"/>
                  </a:lnTo>
                  <a:lnTo>
                    <a:pt x="299" y="587"/>
                  </a:lnTo>
                  <a:lnTo>
                    <a:pt x="257" y="593"/>
                  </a:lnTo>
                  <a:lnTo>
                    <a:pt x="222" y="599"/>
                  </a:lnTo>
                  <a:lnTo>
                    <a:pt x="180" y="617"/>
                  </a:lnTo>
                  <a:lnTo>
                    <a:pt x="150" y="641"/>
                  </a:lnTo>
                  <a:lnTo>
                    <a:pt x="138" y="647"/>
                  </a:lnTo>
                  <a:lnTo>
                    <a:pt x="132" y="653"/>
                  </a:lnTo>
                  <a:lnTo>
                    <a:pt x="126" y="659"/>
                  </a:lnTo>
                  <a:lnTo>
                    <a:pt x="108" y="659"/>
                  </a:lnTo>
                  <a:lnTo>
                    <a:pt x="96" y="653"/>
                  </a:lnTo>
                  <a:lnTo>
                    <a:pt x="90" y="653"/>
                  </a:lnTo>
                  <a:lnTo>
                    <a:pt x="0" y="671"/>
                  </a:lnTo>
                  <a:lnTo>
                    <a:pt x="12" y="689"/>
                  </a:lnTo>
                  <a:lnTo>
                    <a:pt x="42" y="695"/>
                  </a:lnTo>
                  <a:lnTo>
                    <a:pt x="84" y="695"/>
                  </a:lnTo>
                  <a:lnTo>
                    <a:pt x="132" y="683"/>
                  </a:lnTo>
                  <a:lnTo>
                    <a:pt x="192" y="671"/>
                  </a:lnTo>
                  <a:lnTo>
                    <a:pt x="263" y="653"/>
                  </a:lnTo>
                  <a:lnTo>
                    <a:pt x="335" y="629"/>
                  </a:lnTo>
                  <a:lnTo>
                    <a:pt x="407" y="599"/>
                  </a:lnTo>
                  <a:lnTo>
                    <a:pt x="473" y="569"/>
                  </a:lnTo>
                  <a:lnTo>
                    <a:pt x="527" y="545"/>
                  </a:lnTo>
                  <a:lnTo>
                    <a:pt x="562" y="527"/>
                  </a:lnTo>
                  <a:lnTo>
                    <a:pt x="568" y="521"/>
                  </a:lnTo>
                  <a:lnTo>
                    <a:pt x="574" y="521"/>
                  </a:lnTo>
                  <a:lnTo>
                    <a:pt x="604" y="521"/>
                  </a:lnTo>
                  <a:lnTo>
                    <a:pt x="646" y="515"/>
                  </a:lnTo>
                  <a:lnTo>
                    <a:pt x="712" y="497"/>
                  </a:lnTo>
                  <a:lnTo>
                    <a:pt x="790" y="479"/>
                  </a:lnTo>
                  <a:lnTo>
                    <a:pt x="873" y="461"/>
                  </a:lnTo>
                  <a:lnTo>
                    <a:pt x="963" y="443"/>
                  </a:lnTo>
                  <a:lnTo>
                    <a:pt x="1059" y="431"/>
                  </a:lnTo>
                  <a:lnTo>
                    <a:pt x="1148" y="425"/>
                  </a:lnTo>
                  <a:lnTo>
                    <a:pt x="1178" y="425"/>
                  </a:lnTo>
                  <a:lnTo>
                    <a:pt x="1214" y="437"/>
                  </a:lnTo>
                  <a:lnTo>
                    <a:pt x="1292" y="461"/>
                  </a:lnTo>
                  <a:lnTo>
                    <a:pt x="1340" y="479"/>
                  </a:lnTo>
                  <a:lnTo>
                    <a:pt x="1382" y="503"/>
                  </a:lnTo>
                  <a:lnTo>
                    <a:pt x="1417" y="533"/>
                  </a:lnTo>
                  <a:lnTo>
                    <a:pt x="1441" y="563"/>
                  </a:lnTo>
                  <a:lnTo>
                    <a:pt x="1447" y="587"/>
                  </a:lnTo>
                  <a:lnTo>
                    <a:pt x="1435" y="617"/>
                  </a:lnTo>
                  <a:lnTo>
                    <a:pt x="1423" y="629"/>
                  </a:lnTo>
                  <a:lnTo>
                    <a:pt x="1405" y="641"/>
                  </a:lnTo>
                  <a:lnTo>
                    <a:pt x="1376" y="653"/>
                  </a:lnTo>
                  <a:lnTo>
                    <a:pt x="1346" y="665"/>
                  </a:lnTo>
                  <a:lnTo>
                    <a:pt x="1280" y="683"/>
                  </a:lnTo>
                  <a:lnTo>
                    <a:pt x="1226" y="701"/>
                  </a:lnTo>
                  <a:lnTo>
                    <a:pt x="1178" y="719"/>
                  </a:lnTo>
                  <a:lnTo>
                    <a:pt x="1142" y="743"/>
                  </a:lnTo>
                  <a:lnTo>
                    <a:pt x="1112" y="755"/>
                  </a:lnTo>
                  <a:lnTo>
                    <a:pt x="1089" y="773"/>
                  </a:lnTo>
                  <a:lnTo>
                    <a:pt x="1077" y="791"/>
                  </a:lnTo>
                  <a:lnTo>
                    <a:pt x="1065" y="809"/>
                  </a:lnTo>
                  <a:lnTo>
                    <a:pt x="1059" y="833"/>
                  </a:lnTo>
                  <a:lnTo>
                    <a:pt x="1065" y="857"/>
                  </a:lnTo>
                  <a:lnTo>
                    <a:pt x="1077" y="869"/>
                  </a:lnTo>
                  <a:lnTo>
                    <a:pt x="1083" y="875"/>
                  </a:lnTo>
                  <a:lnTo>
                    <a:pt x="1089" y="881"/>
                  </a:lnTo>
                  <a:lnTo>
                    <a:pt x="1106" y="881"/>
                  </a:lnTo>
                  <a:lnTo>
                    <a:pt x="1124" y="875"/>
                  </a:lnTo>
                  <a:lnTo>
                    <a:pt x="1148" y="875"/>
                  </a:lnTo>
                  <a:lnTo>
                    <a:pt x="1208" y="869"/>
                  </a:lnTo>
                  <a:lnTo>
                    <a:pt x="1268" y="863"/>
                  </a:lnTo>
                  <a:lnTo>
                    <a:pt x="1328" y="863"/>
                  </a:lnTo>
                  <a:lnTo>
                    <a:pt x="1388" y="857"/>
                  </a:lnTo>
                  <a:lnTo>
                    <a:pt x="1411" y="857"/>
                  </a:lnTo>
                  <a:lnTo>
                    <a:pt x="1429" y="851"/>
                  </a:lnTo>
                  <a:lnTo>
                    <a:pt x="1441" y="851"/>
                  </a:lnTo>
                  <a:lnTo>
                    <a:pt x="1447" y="851"/>
                  </a:lnTo>
                  <a:lnTo>
                    <a:pt x="1459" y="845"/>
                  </a:lnTo>
                  <a:lnTo>
                    <a:pt x="1483" y="833"/>
                  </a:lnTo>
                  <a:lnTo>
                    <a:pt x="1525" y="815"/>
                  </a:lnTo>
                  <a:lnTo>
                    <a:pt x="1573" y="791"/>
                  </a:lnTo>
                  <a:lnTo>
                    <a:pt x="1675" y="743"/>
                  </a:lnTo>
                  <a:lnTo>
                    <a:pt x="1716" y="725"/>
                  </a:lnTo>
                  <a:lnTo>
                    <a:pt x="1752" y="713"/>
                  </a:lnTo>
                  <a:lnTo>
                    <a:pt x="1806" y="689"/>
                  </a:lnTo>
                  <a:lnTo>
                    <a:pt x="1842" y="653"/>
                  </a:lnTo>
                  <a:lnTo>
                    <a:pt x="1866" y="611"/>
                  </a:lnTo>
                  <a:lnTo>
                    <a:pt x="1884" y="581"/>
                  </a:lnTo>
                  <a:lnTo>
                    <a:pt x="1926" y="515"/>
                  </a:lnTo>
                  <a:lnTo>
                    <a:pt x="1979" y="449"/>
                  </a:lnTo>
                  <a:lnTo>
                    <a:pt x="2039" y="389"/>
                  </a:lnTo>
                  <a:lnTo>
                    <a:pt x="2105" y="341"/>
                  </a:lnTo>
                  <a:lnTo>
                    <a:pt x="2159" y="299"/>
                  </a:lnTo>
                  <a:lnTo>
                    <a:pt x="2207" y="269"/>
                  </a:lnTo>
                  <a:lnTo>
                    <a:pt x="2237" y="245"/>
                  </a:lnTo>
                  <a:lnTo>
                    <a:pt x="2249" y="239"/>
                  </a:lnTo>
                  <a:lnTo>
                    <a:pt x="2392" y="167"/>
                  </a:lnTo>
                  <a:lnTo>
                    <a:pt x="2392" y="60"/>
                  </a:lnTo>
                  <a:lnTo>
                    <a:pt x="2392" y="0"/>
                  </a:lnTo>
                  <a:lnTo>
                    <a:pt x="2344" y="18"/>
                  </a:lnTo>
                  <a:lnTo>
                    <a:pt x="2302" y="3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it-IT" smtClean="0">
                <a:solidFill>
                  <a:srgbClr val="FFFFFF"/>
                </a:solidFill>
              </a:endParaRPr>
            </a:p>
          </p:txBody>
        </p:sp>
        <p:sp>
          <p:nvSpPr>
            <p:cNvPr id="129036" name="Freeform 12"/>
            <p:cNvSpPr>
              <a:spLocks/>
            </p:cNvSpPr>
            <p:nvPr userDrawn="1"/>
          </p:nvSpPr>
          <p:spPr bwMode="hidden">
            <a:xfrm>
              <a:off x="3839" y="1854"/>
              <a:ext cx="577" cy="258"/>
            </a:xfrm>
            <a:custGeom>
              <a:avLst/>
              <a:gdLst>
                <a:gd name="T0" fmla="*/ 30 w 550"/>
                <a:gd name="T1" fmla="*/ 245 h 257"/>
                <a:gd name="T2" fmla="*/ 18 w 550"/>
                <a:gd name="T3" fmla="*/ 251 h 257"/>
                <a:gd name="T4" fmla="*/ 6 w 550"/>
                <a:gd name="T5" fmla="*/ 257 h 257"/>
                <a:gd name="T6" fmla="*/ 0 w 550"/>
                <a:gd name="T7" fmla="*/ 257 h 257"/>
                <a:gd name="T8" fmla="*/ 305 w 550"/>
                <a:gd name="T9" fmla="*/ 113 h 257"/>
                <a:gd name="T10" fmla="*/ 520 w 550"/>
                <a:gd name="T11" fmla="*/ 0 h 257"/>
                <a:gd name="T12" fmla="*/ 526 w 550"/>
                <a:gd name="T13" fmla="*/ 6 h 257"/>
                <a:gd name="T14" fmla="*/ 544 w 550"/>
                <a:gd name="T15" fmla="*/ 18 h 257"/>
                <a:gd name="T16" fmla="*/ 550 w 550"/>
                <a:gd name="T17" fmla="*/ 24 h 257"/>
                <a:gd name="T18" fmla="*/ 550 w 550"/>
                <a:gd name="T19" fmla="*/ 36 h 257"/>
                <a:gd name="T20" fmla="*/ 544 w 550"/>
                <a:gd name="T21" fmla="*/ 42 h 257"/>
                <a:gd name="T22" fmla="*/ 526 w 550"/>
                <a:gd name="T23" fmla="*/ 54 h 257"/>
                <a:gd name="T24" fmla="*/ 514 w 550"/>
                <a:gd name="T25" fmla="*/ 60 h 257"/>
                <a:gd name="T26" fmla="*/ 502 w 550"/>
                <a:gd name="T27" fmla="*/ 66 h 257"/>
                <a:gd name="T28" fmla="*/ 448 w 550"/>
                <a:gd name="T29" fmla="*/ 84 h 257"/>
                <a:gd name="T30" fmla="*/ 382 w 550"/>
                <a:gd name="T31" fmla="*/ 113 h 257"/>
                <a:gd name="T32" fmla="*/ 305 w 550"/>
                <a:gd name="T33" fmla="*/ 143 h 257"/>
                <a:gd name="T34" fmla="*/ 227 w 550"/>
                <a:gd name="T35" fmla="*/ 173 h 257"/>
                <a:gd name="T36" fmla="*/ 149 w 550"/>
                <a:gd name="T37" fmla="*/ 203 h 257"/>
                <a:gd name="T38" fmla="*/ 83 w 550"/>
                <a:gd name="T39" fmla="*/ 227 h 257"/>
                <a:gd name="T40" fmla="*/ 30 w 550"/>
                <a:gd name="T41" fmla="*/ 245 h 257"/>
                <a:gd name="T42" fmla="*/ 30 w 550"/>
                <a:gd name="T43" fmla="*/ 245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50" h="257">
                  <a:moveTo>
                    <a:pt x="30" y="245"/>
                  </a:moveTo>
                  <a:lnTo>
                    <a:pt x="18" y="251"/>
                  </a:lnTo>
                  <a:lnTo>
                    <a:pt x="6" y="257"/>
                  </a:lnTo>
                  <a:lnTo>
                    <a:pt x="0" y="257"/>
                  </a:lnTo>
                  <a:lnTo>
                    <a:pt x="305" y="113"/>
                  </a:lnTo>
                  <a:lnTo>
                    <a:pt x="520" y="0"/>
                  </a:lnTo>
                  <a:lnTo>
                    <a:pt x="526" y="6"/>
                  </a:lnTo>
                  <a:lnTo>
                    <a:pt x="544" y="18"/>
                  </a:lnTo>
                  <a:lnTo>
                    <a:pt x="550" y="24"/>
                  </a:lnTo>
                  <a:lnTo>
                    <a:pt x="550" y="36"/>
                  </a:lnTo>
                  <a:lnTo>
                    <a:pt x="544" y="42"/>
                  </a:lnTo>
                  <a:lnTo>
                    <a:pt x="526" y="54"/>
                  </a:lnTo>
                  <a:lnTo>
                    <a:pt x="514" y="60"/>
                  </a:lnTo>
                  <a:lnTo>
                    <a:pt x="502" y="66"/>
                  </a:lnTo>
                  <a:lnTo>
                    <a:pt x="448" y="84"/>
                  </a:lnTo>
                  <a:lnTo>
                    <a:pt x="382" y="113"/>
                  </a:lnTo>
                  <a:lnTo>
                    <a:pt x="305" y="143"/>
                  </a:lnTo>
                  <a:lnTo>
                    <a:pt x="227" y="173"/>
                  </a:lnTo>
                  <a:lnTo>
                    <a:pt x="149" y="203"/>
                  </a:lnTo>
                  <a:lnTo>
                    <a:pt x="83" y="227"/>
                  </a:lnTo>
                  <a:lnTo>
                    <a:pt x="30" y="245"/>
                  </a:lnTo>
                  <a:lnTo>
                    <a:pt x="30" y="245"/>
                  </a:lnTo>
                  <a:close/>
                </a:path>
              </a:pathLst>
            </a:custGeom>
            <a:gradFill rotWithShape="0">
              <a:gsLst>
                <a:gs pos="0">
                  <a:schemeClr val="bg2">
                    <a:gamma/>
                    <a:tint val="94118"/>
                    <a:invGamma/>
                  </a:schemeClr>
                </a:gs>
                <a:gs pos="100000">
                  <a:schemeClr val="bg2"/>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it-IT">
                <a:solidFill>
                  <a:srgbClr val="FFFFFF"/>
                </a:solidFill>
              </a:endParaRPr>
            </a:p>
          </p:txBody>
        </p:sp>
        <p:sp>
          <p:nvSpPr>
            <p:cNvPr id="1042" name="Freeform 13"/>
            <p:cNvSpPr>
              <a:spLocks/>
            </p:cNvSpPr>
            <p:nvPr userDrawn="1"/>
          </p:nvSpPr>
          <p:spPr bwMode="hidden">
            <a:xfrm>
              <a:off x="5327" y="1642"/>
              <a:ext cx="5" cy="1"/>
            </a:xfrm>
            <a:custGeom>
              <a:avLst/>
              <a:gdLst>
                <a:gd name="T0" fmla="*/ 0 w 5"/>
                <a:gd name="T1" fmla="*/ 0 h 1"/>
                <a:gd name="T2" fmla="*/ 5 w 5"/>
                <a:gd name="T3" fmla="*/ 0 h 1"/>
                <a:gd name="T4" fmla="*/ 0 w 5"/>
                <a:gd name="T5" fmla="*/ 0 h 1"/>
                <a:gd name="T6" fmla="*/ 0 w 5"/>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1">
                  <a:moveTo>
                    <a:pt x="0" y="0"/>
                  </a:moveTo>
                  <a:lnTo>
                    <a:pt x="5" y="0"/>
                  </a:lnTo>
                  <a:lnTo>
                    <a:pt x="0" y="0"/>
                  </a:lnTo>
                  <a:close/>
                </a:path>
              </a:pathLst>
            </a:custGeom>
            <a:solidFill>
              <a:srgbClr val="FED1A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it-IT" smtClean="0">
                <a:solidFill>
                  <a:srgbClr val="FFFFFF"/>
                </a:solidFill>
              </a:endParaRPr>
            </a:p>
          </p:txBody>
        </p:sp>
        <p:sp>
          <p:nvSpPr>
            <p:cNvPr id="129038" name="Freeform 14"/>
            <p:cNvSpPr>
              <a:spLocks/>
            </p:cNvSpPr>
            <p:nvPr userDrawn="1"/>
          </p:nvSpPr>
          <p:spPr bwMode="hidden">
            <a:xfrm>
              <a:off x="3839" y="1728"/>
              <a:ext cx="716" cy="383"/>
            </a:xfrm>
            <a:custGeom>
              <a:avLst/>
              <a:gdLst>
                <a:gd name="T0" fmla="*/ 659 w 716"/>
                <a:gd name="T1" fmla="*/ 6 h 383"/>
                <a:gd name="T2" fmla="*/ 588 w 716"/>
                <a:gd name="T3" fmla="*/ 42 h 383"/>
                <a:gd name="T4" fmla="*/ 515 w 716"/>
                <a:gd name="T5" fmla="*/ 84 h 383"/>
                <a:gd name="T6" fmla="*/ 509 w 716"/>
                <a:gd name="T7" fmla="*/ 90 h 383"/>
                <a:gd name="T8" fmla="*/ 485 w 716"/>
                <a:gd name="T9" fmla="*/ 102 h 383"/>
                <a:gd name="T10" fmla="*/ 455 w 716"/>
                <a:gd name="T11" fmla="*/ 120 h 383"/>
                <a:gd name="T12" fmla="*/ 425 w 716"/>
                <a:gd name="T13" fmla="*/ 138 h 383"/>
                <a:gd name="T14" fmla="*/ 371 w 716"/>
                <a:gd name="T15" fmla="*/ 168 h 383"/>
                <a:gd name="T16" fmla="*/ 306 w 716"/>
                <a:gd name="T17" fmla="*/ 198 h 383"/>
                <a:gd name="T18" fmla="*/ 186 w 716"/>
                <a:gd name="T19" fmla="*/ 251 h 383"/>
                <a:gd name="T20" fmla="*/ 131 w 716"/>
                <a:gd name="T21" fmla="*/ 269 h 383"/>
                <a:gd name="T22" fmla="*/ 89 w 716"/>
                <a:gd name="T23" fmla="*/ 287 h 383"/>
                <a:gd name="T24" fmla="*/ 53 w 716"/>
                <a:gd name="T25" fmla="*/ 305 h 383"/>
                <a:gd name="T26" fmla="*/ 36 w 716"/>
                <a:gd name="T27" fmla="*/ 311 h 383"/>
                <a:gd name="T28" fmla="*/ 12 w 716"/>
                <a:gd name="T29" fmla="*/ 329 h 383"/>
                <a:gd name="T30" fmla="*/ 0 w 716"/>
                <a:gd name="T31" fmla="*/ 353 h 383"/>
                <a:gd name="T32" fmla="*/ 0 w 716"/>
                <a:gd name="T33" fmla="*/ 371 h 383"/>
                <a:gd name="T34" fmla="*/ 0 w 716"/>
                <a:gd name="T35" fmla="*/ 383 h 383"/>
                <a:gd name="T36" fmla="*/ 0 w 716"/>
                <a:gd name="T37" fmla="*/ 383 h 383"/>
                <a:gd name="T38" fmla="*/ 12 w 716"/>
                <a:gd name="T39" fmla="*/ 371 h 383"/>
                <a:gd name="T40" fmla="*/ 30 w 716"/>
                <a:gd name="T41" fmla="*/ 353 h 383"/>
                <a:gd name="T42" fmla="*/ 53 w 716"/>
                <a:gd name="T43" fmla="*/ 335 h 383"/>
                <a:gd name="T44" fmla="*/ 77 w 716"/>
                <a:gd name="T45" fmla="*/ 317 h 383"/>
                <a:gd name="T46" fmla="*/ 101 w 716"/>
                <a:gd name="T47" fmla="*/ 311 h 383"/>
                <a:gd name="T48" fmla="*/ 131 w 716"/>
                <a:gd name="T49" fmla="*/ 299 h 383"/>
                <a:gd name="T50" fmla="*/ 204 w 716"/>
                <a:gd name="T51" fmla="*/ 269 h 383"/>
                <a:gd name="T52" fmla="*/ 240 w 716"/>
                <a:gd name="T53" fmla="*/ 251 h 383"/>
                <a:gd name="T54" fmla="*/ 270 w 716"/>
                <a:gd name="T55" fmla="*/ 239 h 383"/>
                <a:gd name="T56" fmla="*/ 294 w 716"/>
                <a:gd name="T57" fmla="*/ 228 h 383"/>
                <a:gd name="T58" fmla="*/ 312 w 716"/>
                <a:gd name="T59" fmla="*/ 222 h 383"/>
                <a:gd name="T60" fmla="*/ 330 w 716"/>
                <a:gd name="T61" fmla="*/ 210 h 383"/>
                <a:gd name="T62" fmla="*/ 365 w 716"/>
                <a:gd name="T63" fmla="*/ 186 h 383"/>
                <a:gd name="T64" fmla="*/ 419 w 716"/>
                <a:gd name="T65" fmla="*/ 156 h 383"/>
                <a:gd name="T66" fmla="*/ 473 w 716"/>
                <a:gd name="T67" fmla="*/ 120 h 383"/>
                <a:gd name="T68" fmla="*/ 527 w 716"/>
                <a:gd name="T69" fmla="*/ 90 h 383"/>
                <a:gd name="T70" fmla="*/ 576 w 716"/>
                <a:gd name="T71" fmla="*/ 60 h 383"/>
                <a:gd name="T72" fmla="*/ 612 w 716"/>
                <a:gd name="T73" fmla="*/ 42 h 383"/>
                <a:gd name="T74" fmla="*/ 629 w 716"/>
                <a:gd name="T75" fmla="*/ 36 h 383"/>
                <a:gd name="T76" fmla="*/ 647 w 716"/>
                <a:gd name="T77" fmla="*/ 30 h 383"/>
                <a:gd name="T78" fmla="*/ 677 w 716"/>
                <a:gd name="T79" fmla="*/ 18 h 383"/>
                <a:gd name="T80" fmla="*/ 701 w 716"/>
                <a:gd name="T81" fmla="*/ 6 h 383"/>
                <a:gd name="T82" fmla="*/ 713 w 716"/>
                <a:gd name="T83" fmla="*/ 0 h 383"/>
                <a:gd name="T84" fmla="*/ 713 w 716"/>
                <a:gd name="T85" fmla="*/ 0 h 383"/>
                <a:gd name="T86" fmla="*/ 659 w 716"/>
                <a:gd name="T87" fmla="*/ 6 h 383"/>
                <a:gd name="T88" fmla="*/ 716 w 716"/>
                <a:gd name="T89" fmla="*/ 63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16" h="383">
                  <a:moveTo>
                    <a:pt x="659" y="6"/>
                  </a:moveTo>
                  <a:lnTo>
                    <a:pt x="588" y="42"/>
                  </a:lnTo>
                  <a:lnTo>
                    <a:pt x="515" y="84"/>
                  </a:lnTo>
                  <a:lnTo>
                    <a:pt x="509" y="90"/>
                  </a:lnTo>
                  <a:lnTo>
                    <a:pt x="485" y="102"/>
                  </a:lnTo>
                  <a:lnTo>
                    <a:pt x="455" y="120"/>
                  </a:lnTo>
                  <a:lnTo>
                    <a:pt x="425" y="138"/>
                  </a:lnTo>
                  <a:lnTo>
                    <a:pt x="371" y="168"/>
                  </a:lnTo>
                  <a:lnTo>
                    <a:pt x="306" y="198"/>
                  </a:lnTo>
                  <a:lnTo>
                    <a:pt x="186" y="251"/>
                  </a:lnTo>
                  <a:lnTo>
                    <a:pt x="131" y="269"/>
                  </a:lnTo>
                  <a:lnTo>
                    <a:pt x="89" y="287"/>
                  </a:lnTo>
                  <a:lnTo>
                    <a:pt x="53" y="305"/>
                  </a:lnTo>
                  <a:lnTo>
                    <a:pt x="36" y="311"/>
                  </a:lnTo>
                  <a:lnTo>
                    <a:pt x="12" y="329"/>
                  </a:lnTo>
                  <a:lnTo>
                    <a:pt x="0" y="353"/>
                  </a:lnTo>
                  <a:lnTo>
                    <a:pt x="0" y="371"/>
                  </a:lnTo>
                  <a:lnTo>
                    <a:pt x="0" y="383"/>
                  </a:lnTo>
                  <a:lnTo>
                    <a:pt x="0" y="383"/>
                  </a:lnTo>
                  <a:lnTo>
                    <a:pt x="12" y="371"/>
                  </a:lnTo>
                  <a:lnTo>
                    <a:pt x="30" y="353"/>
                  </a:lnTo>
                  <a:lnTo>
                    <a:pt x="53" y="335"/>
                  </a:lnTo>
                  <a:lnTo>
                    <a:pt x="77" y="317"/>
                  </a:lnTo>
                  <a:lnTo>
                    <a:pt x="101" y="311"/>
                  </a:lnTo>
                  <a:lnTo>
                    <a:pt x="131" y="299"/>
                  </a:lnTo>
                  <a:lnTo>
                    <a:pt x="204" y="269"/>
                  </a:lnTo>
                  <a:lnTo>
                    <a:pt x="240" y="251"/>
                  </a:lnTo>
                  <a:lnTo>
                    <a:pt x="270" y="239"/>
                  </a:lnTo>
                  <a:lnTo>
                    <a:pt x="294" y="228"/>
                  </a:lnTo>
                  <a:lnTo>
                    <a:pt x="312" y="222"/>
                  </a:lnTo>
                  <a:lnTo>
                    <a:pt x="330" y="210"/>
                  </a:lnTo>
                  <a:lnTo>
                    <a:pt x="365" y="186"/>
                  </a:lnTo>
                  <a:lnTo>
                    <a:pt x="419" y="156"/>
                  </a:lnTo>
                  <a:lnTo>
                    <a:pt x="473" y="120"/>
                  </a:lnTo>
                  <a:lnTo>
                    <a:pt x="527" y="90"/>
                  </a:lnTo>
                  <a:lnTo>
                    <a:pt x="576" y="60"/>
                  </a:lnTo>
                  <a:lnTo>
                    <a:pt x="612" y="42"/>
                  </a:lnTo>
                  <a:lnTo>
                    <a:pt x="629" y="36"/>
                  </a:lnTo>
                  <a:lnTo>
                    <a:pt x="647" y="30"/>
                  </a:lnTo>
                  <a:lnTo>
                    <a:pt x="677" y="18"/>
                  </a:lnTo>
                  <a:lnTo>
                    <a:pt x="701" y="6"/>
                  </a:lnTo>
                  <a:lnTo>
                    <a:pt x="713" y="0"/>
                  </a:lnTo>
                  <a:lnTo>
                    <a:pt x="713" y="0"/>
                  </a:lnTo>
                  <a:lnTo>
                    <a:pt x="659" y="6"/>
                  </a:lnTo>
                  <a:lnTo>
                    <a:pt x="716" y="63"/>
                  </a:lnTo>
                </a:path>
              </a:pathLst>
            </a:custGeom>
            <a:gradFill rotWithShape="0">
              <a:gsLst>
                <a:gs pos="0">
                  <a:schemeClr val="bg2">
                    <a:gamma/>
                    <a:tint val="94118"/>
                    <a:invGamma/>
                  </a:schemeClr>
                </a:gs>
                <a:gs pos="100000">
                  <a:schemeClr val="bg2"/>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it-IT">
                <a:solidFill>
                  <a:srgbClr val="FFFFFF"/>
                </a:solidFill>
              </a:endParaRPr>
            </a:p>
          </p:txBody>
        </p:sp>
        <p:sp>
          <p:nvSpPr>
            <p:cNvPr id="129039" name="Freeform 15"/>
            <p:cNvSpPr>
              <a:spLocks/>
            </p:cNvSpPr>
            <p:nvPr userDrawn="1"/>
          </p:nvSpPr>
          <p:spPr bwMode="hidden">
            <a:xfrm>
              <a:off x="3453" y="2271"/>
              <a:ext cx="318" cy="225"/>
            </a:xfrm>
            <a:custGeom>
              <a:avLst/>
              <a:gdLst>
                <a:gd name="T0" fmla="*/ 6 w 318"/>
                <a:gd name="T1" fmla="*/ 225 h 225"/>
                <a:gd name="T2" fmla="*/ 0 w 318"/>
                <a:gd name="T3" fmla="*/ 195 h 225"/>
                <a:gd name="T4" fmla="*/ 315 w 318"/>
                <a:gd name="T5" fmla="*/ 0 h 225"/>
                <a:gd name="T6" fmla="*/ 303 w 318"/>
                <a:gd name="T7" fmla="*/ 27 h 225"/>
                <a:gd name="T8" fmla="*/ 318 w 318"/>
                <a:gd name="T9" fmla="*/ 42 h 225"/>
              </a:gdLst>
              <a:ahLst/>
              <a:cxnLst>
                <a:cxn ang="0">
                  <a:pos x="T0" y="T1"/>
                </a:cxn>
                <a:cxn ang="0">
                  <a:pos x="T2" y="T3"/>
                </a:cxn>
                <a:cxn ang="0">
                  <a:pos x="T4" y="T5"/>
                </a:cxn>
                <a:cxn ang="0">
                  <a:pos x="T6" y="T7"/>
                </a:cxn>
                <a:cxn ang="0">
                  <a:pos x="T8" y="T9"/>
                </a:cxn>
              </a:cxnLst>
              <a:rect l="0" t="0" r="r" b="b"/>
              <a:pathLst>
                <a:path w="318" h="225">
                  <a:moveTo>
                    <a:pt x="6" y="225"/>
                  </a:moveTo>
                  <a:lnTo>
                    <a:pt x="0" y="195"/>
                  </a:lnTo>
                  <a:lnTo>
                    <a:pt x="315" y="0"/>
                  </a:lnTo>
                  <a:lnTo>
                    <a:pt x="303" y="27"/>
                  </a:lnTo>
                  <a:lnTo>
                    <a:pt x="318" y="42"/>
                  </a:lnTo>
                </a:path>
              </a:pathLst>
            </a:custGeom>
            <a:gradFill rotWithShape="0">
              <a:gsLst>
                <a:gs pos="0">
                  <a:schemeClr val="bg2">
                    <a:gamma/>
                    <a:tint val="94118"/>
                    <a:invGamma/>
                  </a:schemeClr>
                </a:gs>
                <a:gs pos="100000">
                  <a:schemeClr val="bg2"/>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it-IT">
                <a:solidFill>
                  <a:srgbClr val="FFFFFF"/>
                </a:solidFill>
              </a:endParaRPr>
            </a:p>
          </p:txBody>
        </p:sp>
        <p:sp>
          <p:nvSpPr>
            <p:cNvPr id="129040" name="Freeform 16"/>
            <p:cNvSpPr>
              <a:spLocks/>
            </p:cNvSpPr>
            <p:nvPr userDrawn="1"/>
          </p:nvSpPr>
          <p:spPr bwMode="hidden">
            <a:xfrm>
              <a:off x="0" y="2658"/>
              <a:ext cx="2595" cy="933"/>
            </a:xfrm>
            <a:custGeom>
              <a:avLst/>
              <a:gdLst>
                <a:gd name="T0" fmla="*/ 1050 w 2595"/>
                <a:gd name="T1" fmla="*/ 657 h 933"/>
                <a:gd name="T2" fmla="*/ 1581 w 2595"/>
                <a:gd name="T3" fmla="*/ 690 h 933"/>
                <a:gd name="T4" fmla="*/ 1671 w 2595"/>
                <a:gd name="T5" fmla="*/ 723 h 933"/>
                <a:gd name="T6" fmla="*/ 1176 w 2595"/>
                <a:gd name="T7" fmla="*/ 621 h 933"/>
                <a:gd name="T8" fmla="*/ 1854 w 2595"/>
                <a:gd name="T9" fmla="*/ 567 h 933"/>
                <a:gd name="T10" fmla="*/ 1869 w 2595"/>
                <a:gd name="T11" fmla="*/ 612 h 933"/>
                <a:gd name="T12" fmla="*/ 2103 w 2595"/>
                <a:gd name="T13" fmla="*/ 861 h 933"/>
                <a:gd name="T14" fmla="*/ 1883 w 2595"/>
                <a:gd name="T15" fmla="*/ 520 h 933"/>
                <a:gd name="T16" fmla="*/ 1842 w 2595"/>
                <a:gd name="T17" fmla="*/ 490 h 933"/>
                <a:gd name="T18" fmla="*/ 1770 w 2595"/>
                <a:gd name="T19" fmla="*/ 466 h 933"/>
                <a:gd name="T20" fmla="*/ 1740 w 2595"/>
                <a:gd name="T21" fmla="*/ 448 h 933"/>
                <a:gd name="T22" fmla="*/ 1758 w 2595"/>
                <a:gd name="T23" fmla="*/ 436 h 933"/>
                <a:gd name="T24" fmla="*/ 1830 w 2595"/>
                <a:gd name="T25" fmla="*/ 430 h 933"/>
                <a:gd name="T26" fmla="*/ 1877 w 2595"/>
                <a:gd name="T27" fmla="*/ 424 h 933"/>
                <a:gd name="T28" fmla="*/ 1955 w 2595"/>
                <a:gd name="T29" fmla="*/ 394 h 933"/>
                <a:gd name="T30" fmla="*/ 2052 w 2595"/>
                <a:gd name="T31" fmla="*/ 396 h 933"/>
                <a:gd name="T32" fmla="*/ 2253 w 2595"/>
                <a:gd name="T33" fmla="*/ 732 h 933"/>
                <a:gd name="T34" fmla="*/ 2415 w 2595"/>
                <a:gd name="T35" fmla="*/ 933 h 933"/>
                <a:gd name="T36" fmla="*/ 2397 w 2595"/>
                <a:gd name="T37" fmla="*/ 828 h 933"/>
                <a:gd name="T38" fmla="*/ 2088 w 2595"/>
                <a:gd name="T39" fmla="*/ 400 h 933"/>
                <a:gd name="T40" fmla="*/ 2046 w 2595"/>
                <a:gd name="T41" fmla="*/ 346 h 933"/>
                <a:gd name="T42" fmla="*/ 1997 w 2595"/>
                <a:gd name="T43" fmla="*/ 304 h 933"/>
                <a:gd name="T44" fmla="*/ 1967 w 2595"/>
                <a:gd name="T45" fmla="*/ 286 h 933"/>
                <a:gd name="T46" fmla="*/ 1973 w 2595"/>
                <a:gd name="T47" fmla="*/ 286 h 933"/>
                <a:gd name="T48" fmla="*/ 2009 w 2595"/>
                <a:gd name="T49" fmla="*/ 286 h 933"/>
                <a:gd name="T50" fmla="*/ 2082 w 2595"/>
                <a:gd name="T51" fmla="*/ 322 h 933"/>
                <a:gd name="T52" fmla="*/ 2199 w 2595"/>
                <a:gd name="T53" fmla="*/ 384 h 933"/>
                <a:gd name="T54" fmla="*/ 2394 w 2595"/>
                <a:gd name="T55" fmla="*/ 448 h 933"/>
                <a:gd name="T56" fmla="*/ 2595 w 2595"/>
                <a:gd name="T57" fmla="*/ 516 h 933"/>
                <a:gd name="T58" fmla="*/ 2388 w 2595"/>
                <a:gd name="T59" fmla="*/ 424 h 933"/>
                <a:gd name="T60" fmla="*/ 2219 w 2595"/>
                <a:gd name="T61" fmla="*/ 340 h 933"/>
                <a:gd name="T62" fmla="*/ 2052 w 2595"/>
                <a:gd name="T63" fmla="*/ 280 h 933"/>
                <a:gd name="T64" fmla="*/ 1955 w 2595"/>
                <a:gd name="T65" fmla="*/ 262 h 933"/>
                <a:gd name="T66" fmla="*/ 1877 w 2595"/>
                <a:gd name="T67" fmla="*/ 274 h 933"/>
                <a:gd name="T68" fmla="*/ 1752 w 2595"/>
                <a:gd name="T69" fmla="*/ 274 h 933"/>
                <a:gd name="T70" fmla="*/ 1661 w 2595"/>
                <a:gd name="T71" fmla="*/ 292 h 933"/>
                <a:gd name="T72" fmla="*/ 1607 w 2595"/>
                <a:gd name="T73" fmla="*/ 316 h 933"/>
                <a:gd name="T74" fmla="*/ 1589 w 2595"/>
                <a:gd name="T75" fmla="*/ 322 h 933"/>
                <a:gd name="T76" fmla="*/ 1409 w 2595"/>
                <a:gd name="T77" fmla="*/ 358 h 933"/>
                <a:gd name="T78" fmla="*/ 1152 w 2595"/>
                <a:gd name="T79" fmla="*/ 442 h 933"/>
                <a:gd name="T80" fmla="*/ 966 w 2595"/>
                <a:gd name="T81" fmla="*/ 460 h 933"/>
                <a:gd name="T82" fmla="*/ 870 w 2595"/>
                <a:gd name="T83" fmla="*/ 442 h 933"/>
                <a:gd name="T84" fmla="*/ 828 w 2595"/>
                <a:gd name="T85" fmla="*/ 430 h 933"/>
                <a:gd name="T86" fmla="*/ 743 w 2595"/>
                <a:gd name="T87" fmla="*/ 388 h 933"/>
                <a:gd name="T88" fmla="*/ 636 w 2595"/>
                <a:gd name="T89" fmla="*/ 334 h 933"/>
                <a:gd name="T90" fmla="*/ 467 w 2595"/>
                <a:gd name="T91" fmla="*/ 256 h 933"/>
                <a:gd name="T92" fmla="*/ 0 w 2595"/>
                <a:gd name="T93" fmla="*/ 0 h 933"/>
                <a:gd name="T94" fmla="*/ 585 w 2595"/>
                <a:gd name="T95" fmla="*/ 390 h 933"/>
                <a:gd name="T96" fmla="*/ 849 w 2595"/>
                <a:gd name="T97" fmla="*/ 543 h 933"/>
                <a:gd name="T98" fmla="*/ 897 w 2595"/>
                <a:gd name="T99" fmla="*/ 621 h 9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595" h="933">
                  <a:moveTo>
                    <a:pt x="981" y="675"/>
                  </a:moveTo>
                  <a:lnTo>
                    <a:pt x="1050" y="657"/>
                  </a:lnTo>
                  <a:lnTo>
                    <a:pt x="1143" y="651"/>
                  </a:lnTo>
                  <a:lnTo>
                    <a:pt x="1581" y="690"/>
                  </a:lnTo>
                  <a:lnTo>
                    <a:pt x="1623" y="738"/>
                  </a:lnTo>
                  <a:lnTo>
                    <a:pt x="1671" y="723"/>
                  </a:lnTo>
                  <a:lnTo>
                    <a:pt x="1656" y="675"/>
                  </a:lnTo>
                  <a:lnTo>
                    <a:pt x="1176" y="621"/>
                  </a:lnTo>
                  <a:lnTo>
                    <a:pt x="1797" y="534"/>
                  </a:lnTo>
                  <a:lnTo>
                    <a:pt x="1854" y="567"/>
                  </a:lnTo>
                  <a:lnTo>
                    <a:pt x="1881" y="585"/>
                  </a:lnTo>
                  <a:lnTo>
                    <a:pt x="1869" y="612"/>
                  </a:lnTo>
                  <a:lnTo>
                    <a:pt x="1995" y="852"/>
                  </a:lnTo>
                  <a:lnTo>
                    <a:pt x="2103" y="861"/>
                  </a:lnTo>
                  <a:lnTo>
                    <a:pt x="1889" y="538"/>
                  </a:lnTo>
                  <a:lnTo>
                    <a:pt x="1883" y="520"/>
                  </a:lnTo>
                  <a:lnTo>
                    <a:pt x="1872" y="508"/>
                  </a:lnTo>
                  <a:lnTo>
                    <a:pt x="1842" y="490"/>
                  </a:lnTo>
                  <a:lnTo>
                    <a:pt x="1806" y="478"/>
                  </a:lnTo>
                  <a:lnTo>
                    <a:pt x="1770" y="466"/>
                  </a:lnTo>
                  <a:lnTo>
                    <a:pt x="1752" y="454"/>
                  </a:lnTo>
                  <a:lnTo>
                    <a:pt x="1740" y="448"/>
                  </a:lnTo>
                  <a:lnTo>
                    <a:pt x="1746" y="436"/>
                  </a:lnTo>
                  <a:lnTo>
                    <a:pt x="1758" y="436"/>
                  </a:lnTo>
                  <a:lnTo>
                    <a:pt x="1782" y="430"/>
                  </a:lnTo>
                  <a:lnTo>
                    <a:pt x="1830" y="430"/>
                  </a:lnTo>
                  <a:lnTo>
                    <a:pt x="1854" y="430"/>
                  </a:lnTo>
                  <a:lnTo>
                    <a:pt x="1877" y="424"/>
                  </a:lnTo>
                  <a:lnTo>
                    <a:pt x="1925" y="400"/>
                  </a:lnTo>
                  <a:lnTo>
                    <a:pt x="1955" y="394"/>
                  </a:lnTo>
                  <a:lnTo>
                    <a:pt x="1979" y="394"/>
                  </a:lnTo>
                  <a:lnTo>
                    <a:pt x="2052" y="396"/>
                  </a:lnTo>
                  <a:lnTo>
                    <a:pt x="2046" y="456"/>
                  </a:lnTo>
                  <a:lnTo>
                    <a:pt x="2253" y="732"/>
                  </a:lnTo>
                  <a:lnTo>
                    <a:pt x="2334" y="816"/>
                  </a:lnTo>
                  <a:lnTo>
                    <a:pt x="2415" y="933"/>
                  </a:lnTo>
                  <a:lnTo>
                    <a:pt x="2430" y="909"/>
                  </a:lnTo>
                  <a:lnTo>
                    <a:pt x="2397" y="828"/>
                  </a:lnTo>
                  <a:lnTo>
                    <a:pt x="2094" y="412"/>
                  </a:lnTo>
                  <a:lnTo>
                    <a:pt x="2088" y="400"/>
                  </a:lnTo>
                  <a:lnTo>
                    <a:pt x="2076" y="376"/>
                  </a:lnTo>
                  <a:lnTo>
                    <a:pt x="2046" y="346"/>
                  </a:lnTo>
                  <a:lnTo>
                    <a:pt x="2015" y="322"/>
                  </a:lnTo>
                  <a:lnTo>
                    <a:pt x="1997" y="304"/>
                  </a:lnTo>
                  <a:lnTo>
                    <a:pt x="1979" y="292"/>
                  </a:lnTo>
                  <a:lnTo>
                    <a:pt x="1967" y="286"/>
                  </a:lnTo>
                  <a:lnTo>
                    <a:pt x="1967" y="286"/>
                  </a:lnTo>
                  <a:lnTo>
                    <a:pt x="1973" y="286"/>
                  </a:lnTo>
                  <a:lnTo>
                    <a:pt x="1985" y="286"/>
                  </a:lnTo>
                  <a:lnTo>
                    <a:pt x="2009" y="286"/>
                  </a:lnTo>
                  <a:lnTo>
                    <a:pt x="2040" y="298"/>
                  </a:lnTo>
                  <a:lnTo>
                    <a:pt x="2082" y="322"/>
                  </a:lnTo>
                  <a:lnTo>
                    <a:pt x="2124" y="348"/>
                  </a:lnTo>
                  <a:lnTo>
                    <a:pt x="2199" y="384"/>
                  </a:lnTo>
                  <a:lnTo>
                    <a:pt x="2325" y="426"/>
                  </a:lnTo>
                  <a:lnTo>
                    <a:pt x="2394" y="448"/>
                  </a:lnTo>
                  <a:lnTo>
                    <a:pt x="2523" y="522"/>
                  </a:lnTo>
                  <a:lnTo>
                    <a:pt x="2595" y="516"/>
                  </a:lnTo>
                  <a:lnTo>
                    <a:pt x="2442" y="454"/>
                  </a:lnTo>
                  <a:lnTo>
                    <a:pt x="2388" y="424"/>
                  </a:lnTo>
                  <a:lnTo>
                    <a:pt x="2327" y="388"/>
                  </a:lnTo>
                  <a:lnTo>
                    <a:pt x="2219" y="340"/>
                  </a:lnTo>
                  <a:lnTo>
                    <a:pt x="2106" y="292"/>
                  </a:lnTo>
                  <a:lnTo>
                    <a:pt x="2052" y="280"/>
                  </a:lnTo>
                  <a:lnTo>
                    <a:pt x="2003" y="268"/>
                  </a:lnTo>
                  <a:lnTo>
                    <a:pt x="1955" y="262"/>
                  </a:lnTo>
                  <a:lnTo>
                    <a:pt x="1919" y="268"/>
                  </a:lnTo>
                  <a:lnTo>
                    <a:pt x="1877" y="274"/>
                  </a:lnTo>
                  <a:lnTo>
                    <a:pt x="1812" y="274"/>
                  </a:lnTo>
                  <a:lnTo>
                    <a:pt x="1752" y="274"/>
                  </a:lnTo>
                  <a:lnTo>
                    <a:pt x="1703" y="286"/>
                  </a:lnTo>
                  <a:lnTo>
                    <a:pt x="1661" y="292"/>
                  </a:lnTo>
                  <a:lnTo>
                    <a:pt x="1631" y="304"/>
                  </a:lnTo>
                  <a:lnTo>
                    <a:pt x="1607" y="316"/>
                  </a:lnTo>
                  <a:lnTo>
                    <a:pt x="1595" y="322"/>
                  </a:lnTo>
                  <a:lnTo>
                    <a:pt x="1589" y="322"/>
                  </a:lnTo>
                  <a:lnTo>
                    <a:pt x="1500" y="334"/>
                  </a:lnTo>
                  <a:lnTo>
                    <a:pt x="1409" y="358"/>
                  </a:lnTo>
                  <a:lnTo>
                    <a:pt x="1236" y="418"/>
                  </a:lnTo>
                  <a:lnTo>
                    <a:pt x="1152" y="442"/>
                  </a:lnTo>
                  <a:lnTo>
                    <a:pt x="1061" y="460"/>
                  </a:lnTo>
                  <a:lnTo>
                    <a:pt x="966" y="460"/>
                  </a:lnTo>
                  <a:lnTo>
                    <a:pt x="918" y="454"/>
                  </a:lnTo>
                  <a:lnTo>
                    <a:pt x="870" y="442"/>
                  </a:lnTo>
                  <a:lnTo>
                    <a:pt x="858" y="436"/>
                  </a:lnTo>
                  <a:lnTo>
                    <a:pt x="828" y="430"/>
                  </a:lnTo>
                  <a:lnTo>
                    <a:pt x="791" y="412"/>
                  </a:lnTo>
                  <a:lnTo>
                    <a:pt x="743" y="388"/>
                  </a:lnTo>
                  <a:lnTo>
                    <a:pt x="690" y="364"/>
                  </a:lnTo>
                  <a:lnTo>
                    <a:pt x="636" y="334"/>
                  </a:lnTo>
                  <a:lnTo>
                    <a:pt x="515" y="280"/>
                  </a:lnTo>
                  <a:lnTo>
                    <a:pt x="467" y="256"/>
                  </a:lnTo>
                  <a:lnTo>
                    <a:pt x="443" y="244"/>
                  </a:lnTo>
                  <a:lnTo>
                    <a:pt x="0" y="0"/>
                  </a:lnTo>
                  <a:lnTo>
                    <a:pt x="123" y="120"/>
                  </a:lnTo>
                  <a:lnTo>
                    <a:pt x="585" y="390"/>
                  </a:lnTo>
                  <a:lnTo>
                    <a:pt x="708" y="462"/>
                  </a:lnTo>
                  <a:lnTo>
                    <a:pt x="849" y="543"/>
                  </a:lnTo>
                  <a:lnTo>
                    <a:pt x="882" y="564"/>
                  </a:lnTo>
                  <a:lnTo>
                    <a:pt x="897" y="621"/>
                  </a:lnTo>
                  <a:lnTo>
                    <a:pt x="981" y="675"/>
                  </a:lnTo>
                  <a:close/>
                </a:path>
              </a:pathLst>
            </a:custGeom>
            <a:gradFill rotWithShape="0">
              <a:gsLst>
                <a:gs pos="0">
                  <a:schemeClr val="bg2">
                    <a:gamma/>
                    <a:tint val="81961"/>
                    <a:invGamma/>
                  </a:schemeClr>
                </a:gs>
                <a:gs pos="100000">
                  <a:schemeClr val="bg2"/>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it-IT">
                <a:solidFill>
                  <a:srgbClr val="FFFFFF"/>
                </a:solidFill>
              </a:endParaRPr>
            </a:p>
          </p:txBody>
        </p:sp>
        <p:sp>
          <p:nvSpPr>
            <p:cNvPr id="1046" name="Freeform 17"/>
            <p:cNvSpPr>
              <a:spLocks/>
            </p:cNvSpPr>
            <p:nvPr userDrawn="1"/>
          </p:nvSpPr>
          <p:spPr bwMode="hidden">
            <a:xfrm>
              <a:off x="0" y="2994"/>
              <a:ext cx="2723" cy="1091"/>
            </a:xfrm>
            <a:custGeom>
              <a:avLst/>
              <a:gdLst>
                <a:gd name="T0" fmla="*/ 2370 w 2723"/>
                <a:gd name="T1" fmla="*/ 72 h 1091"/>
                <a:gd name="T2" fmla="*/ 2597 w 2723"/>
                <a:gd name="T3" fmla="*/ 198 h 1091"/>
                <a:gd name="T4" fmla="*/ 2639 w 2723"/>
                <a:gd name="T5" fmla="*/ 276 h 1091"/>
                <a:gd name="T6" fmla="*/ 2453 w 2723"/>
                <a:gd name="T7" fmla="*/ 264 h 1091"/>
                <a:gd name="T8" fmla="*/ 2297 w 2723"/>
                <a:gd name="T9" fmla="*/ 204 h 1091"/>
                <a:gd name="T10" fmla="*/ 2112 w 2723"/>
                <a:gd name="T11" fmla="*/ 66 h 1091"/>
                <a:gd name="T12" fmla="*/ 2088 w 2723"/>
                <a:gd name="T13" fmla="*/ 72 h 1091"/>
                <a:gd name="T14" fmla="*/ 2106 w 2723"/>
                <a:gd name="T15" fmla="*/ 114 h 1091"/>
                <a:gd name="T16" fmla="*/ 2412 w 2723"/>
                <a:gd name="T17" fmla="*/ 552 h 1091"/>
                <a:gd name="T18" fmla="*/ 2279 w 2723"/>
                <a:gd name="T19" fmla="*/ 564 h 1091"/>
                <a:gd name="T20" fmla="*/ 2189 w 2723"/>
                <a:gd name="T21" fmla="*/ 492 h 1091"/>
                <a:gd name="T22" fmla="*/ 2058 w 2723"/>
                <a:gd name="T23" fmla="*/ 330 h 1091"/>
                <a:gd name="T24" fmla="*/ 1991 w 2723"/>
                <a:gd name="T25" fmla="*/ 234 h 1091"/>
                <a:gd name="T26" fmla="*/ 1949 w 2723"/>
                <a:gd name="T27" fmla="*/ 174 h 1091"/>
                <a:gd name="T28" fmla="*/ 1824 w 2723"/>
                <a:gd name="T29" fmla="*/ 132 h 1091"/>
                <a:gd name="T30" fmla="*/ 1794 w 2723"/>
                <a:gd name="T31" fmla="*/ 144 h 1091"/>
                <a:gd name="T32" fmla="*/ 1895 w 2723"/>
                <a:gd name="T33" fmla="*/ 222 h 1091"/>
                <a:gd name="T34" fmla="*/ 1943 w 2723"/>
                <a:gd name="T35" fmla="*/ 366 h 1091"/>
                <a:gd name="T36" fmla="*/ 2064 w 2723"/>
                <a:gd name="T37" fmla="*/ 630 h 1091"/>
                <a:gd name="T38" fmla="*/ 2052 w 2723"/>
                <a:gd name="T39" fmla="*/ 695 h 1091"/>
                <a:gd name="T40" fmla="*/ 1955 w 2723"/>
                <a:gd name="T41" fmla="*/ 683 h 1091"/>
                <a:gd name="T42" fmla="*/ 1913 w 2723"/>
                <a:gd name="T43" fmla="*/ 636 h 1091"/>
                <a:gd name="T44" fmla="*/ 1703 w 2723"/>
                <a:gd name="T45" fmla="*/ 312 h 1091"/>
                <a:gd name="T46" fmla="*/ 1637 w 2723"/>
                <a:gd name="T47" fmla="*/ 276 h 1091"/>
                <a:gd name="T48" fmla="*/ 1643 w 2723"/>
                <a:gd name="T49" fmla="*/ 318 h 1091"/>
                <a:gd name="T50" fmla="*/ 1673 w 2723"/>
                <a:gd name="T51" fmla="*/ 408 h 1091"/>
                <a:gd name="T52" fmla="*/ 1716 w 2723"/>
                <a:gd name="T53" fmla="*/ 779 h 1091"/>
                <a:gd name="T54" fmla="*/ 1691 w 2723"/>
                <a:gd name="T55" fmla="*/ 737 h 1091"/>
                <a:gd name="T56" fmla="*/ 1613 w 2723"/>
                <a:gd name="T57" fmla="*/ 582 h 1091"/>
                <a:gd name="T58" fmla="*/ 1494 w 2723"/>
                <a:gd name="T59" fmla="*/ 480 h 1091"/>
                <a:gd name="T60" fmla="*/ 1248 w 2723"/>
                <a:gd name="T61" fmla="*/ 528 h 1091"/>
                <a:gd name="T62" fmla="*/ 996 w 2723"/>
                <a:gd name="T63" fmla="*/ 630 h 1091"/>
                <a:gd name="T64" fmla="*/ 714 w 2723"/>
                <a:gd name="T65" fmla="*/ 534 h 1091"/>
                <a:gd name="T66" fmla="*/ 198 w 2723"/>
                <a:gd name="T67" fmla="*/ 288 h 1091"/>
                <a:gd name="T68" fmla="*/ 0 w 2723"/>
                <a:gd name="T69" fmla="*/ 460 h 1091"/>
                <a:gd name="T70" fmla="*/ 288 w 2723"/>
                <a:gd name="T71" fmla="*/ 570 h 1091"/>
                <a:gd name="T72" fmla="*/ 461 w 2723"/>
                <a:gd name="T73" fmla="*/ 654 h 1091"/>
                <a:gd name="T74" fmla="*/ 725 w 2723"/>
                <a:gd name="T75" fmla="*/ 755 h 1091"/>
                <a:gd name="T76" fmla="*/ 966 w 2723"/>
                <a:gd name="T77" fmla="*/ 791 h 1091"/>
                <a:gd name="T78" fmla="*/ 1176 w 2723"/>
                <a:gd name="T79" fmla="*/ 779 h 1091"/>
                <a:gd name="T80" fmla="*/ 1278 w 2723"/>
                <a:gd name="T81" fmla="*/ 791 h 1091"/>
                <a:gd name="T82" fmla="*/ 1404 w 2723"/>
                <a:gd name="T83" fmla="*/ 845 h 1091"/>
                <a:gd name="T84" fmla="*/ 1416 w 2723"/>
                <a:gd name="T85" fmla="*/ 887 h 1091"/>
                <a:gd name="T86" fmla="*/ 1361 w 2723"/>
                <a:gd name="T87" fmla="*/ 923 h 1091"/>
                <a:gd name="T88" fmla="*/ 1385 w 2723"/>
                <a:gd name="T89" fmla="*/ 1007 h 1091"/>
                <a:gd name="T90" fmla="*/ 1494 w 2723"/>
                <a:gd name="T91" fmla="*/ 1085 h 1091"/>
                <a:gd name="T92" fmla="*/ 1697 w 2723"/>
                <a:gd name="T93" fmla="*/ 1043 h 1091"/>
                <a:gd name="T94" fmla="*/ 1812 w 2723"/>
                <a:gd name="T95" fmla="*/ 989 h 1091"/>
                <a:gd name="T96" fmla="*/ 1973 w 2723"/>
                <a:gd name="T97" fmla="*/ 917 h 1091"/>
                <a:gd name="T98" fmla="*/ 2201 w 2723"/>
                <a:gd name="T99" fmla="*/ 899 h 1091"/>
                <a:gd name="T100" fmla="*/ 2364 w 2723"/>
                <a:gd name="T101" fmla="*/ 863 h 1091"/>
                <a:gd name="T102" fmla="*/ 2400 w 2723"/>
                <a:gd name="T103" fmla="*/ 743 h 1091"/>
                <a:gd name="T104" fmla="*/ 2471 w 2723"/>
                <a:gd name="T105" fmla="*/ 701 h 1091"/>
                <a:gd name="T106" fmla="*/ 2621 w 2723"/>
                <a:gd name="T107" fmla="*/ 504 h 1091"/>
                <a:gd name="T108" fmla="*/ 2693 w 2723"/>
                <a:gd name="T109" fmla="*/ 374 h 109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2723" h="1091">
                  <a:moveTo>
                    <a:pt x="2723" y="299"/>
                  </a:moveTo>
                  <a:lnTo>
                    <a:pt x="2715" y="240"/>
                  </a:lnTo>
                  <a:lnTo>
                    <a:pt x="2656" y="195"/>
                  </a:lnTo>
                  <a:lnTo>
                    <a:pt x="2370" y="72"/>
                  </a:lnTo>
                  <a:lnTo>
                    <a:pt x="2303" y="54"/>
                  </a:lnTo>
                  <a:lnTo>
                    <a:pt x="2585" y="186"/>
                  </a:lnTo>
                  <a:lnTo>
                    <a:pt x="2591" y="192"/>
                  </a:lnTo>
                  <a:lnTo>
                    <a:pt x="2597" y="198"/>
                  </a:lnTo>
                  <a:lnTo>
                    <a:pt x="2621" y="228"/>
                  </a:lnTo>
                  <a:lnTo>
                    <a:pt x="2639" y="258"/>
                  </a:lnTo>
                  <a:lnTo>
                    <a:pt x="2646" y="270"/>
                  </a:lnTo>
                  <a:lnTo>
                    <a:pt x="2639" y="276"/>
                  </a:lnTo>
                  <a:lnTo>
                    <a:pt x="2603" y="282"/>
                  </a:lnTo>
                  <a:lnTo>
                    <a:pt x="2555" y="282"/>
                  </a:lnTo>
                  <a:lnTo>
                    <a:pt x="2507" y="276"/>
                  </a:lnTo>
                  <a:lnTo>
                    <a:pt x="2453" y="264"/>
                  </a:lnTo>
                  <a:lnTo>
                    <a:pt x="2394" y="246"/>
                  </a:lnTo>
                  <a:lnTo>
                    <a:pt x="2340" y="222"/>
                  </a:lnTo>
                  <a:lnTo>
                    <a:pt x="2321" y="216"/>
                  </a:lnTo>
                  <a:lnTo>
                    <a:pt x="2297" y="204"/>
                  </a:lnTo>
                  <a:lnTo>
                    <a:pt x="2171" y="126"/>
                  </a:lnTo>
                  <a:lnTo>
                    <a:pt x="2165" y="120"/>
                  </a:lnTo>
                  <a:lnTo>
                    <a:pt x="2154" y="102"/>
                  </a:lnTo>
                  <a:lnTo>
                    <a:pt x="2112" y="66"/>
                  </a:lnTo>
                  <a:lnTo>
                    <a:pt x="2064" y="24"/>
                  </a:lnTo>
                  <a:lnTo>
                    <a:pt x="2046" y="6"/>
                  </a:lnTo>
                  <a:lnTo>
                    <a:pt x="2034" y="0"/>
                  </a:lnTo>
                  <a:lnTo>
                    <a:pt x="2088" y="72"/>
                  </a:lnTo>
                  <a:lnTo>
                    <a:pt x="2106" y="108"/>
                  </a:lnTo>
                  <a:lnTo>
                    <a:pt x="2106" y="114"/>
                  </a:lnTo>
                  <a:lnTo>
                    <a:pt x="2112" y="114"/>
                  </a:lnTo>
                  <a:lnTo>
                    <a:pt x="2406" y="516"/>
                  </a:lnTo>
                  <a:lnTo>
                    <a:pt x="2412" y="534"/>
                  </a:lnTo>
                  <a:lnTo>
                    <a:pt x="2412" y="552"/>
                  </a:lnTo>
                  <a:lnTo>
                    <a:pt x="2394" y="576"/>
                  </a:lnTo>
                  <a:lnTo>
                    <a:pt x="2364" y="588"/>
                  </a:lnTo>
                  <a:lnTo>
                    <a:pt x="2321" y="588"/>
                  </a:lnTo>
                  <a:lnTo>
                    <a:pt x="2279" y="564"/>
                  </a:lnTo>
                  <a:lnTo>
                    <a:pt x="2237" y="534"/>
                  </a:lnTo>
                  <a:lnTo>
                    <a:pt x="2201" y="504"/>
                  </a:lnTo>
                  <a:lnTo>
                    <a:pt x="2195" y="498"/>
                  </a:lnTo>
                  <a:lnTo>
                    <a:pt x="2189" y="492"/>
                  </a:lnTo>
                  <a:lnTo>
                    <a:pt x="2171" y="462"/>
                  </a:lnTo>
                  <a:lnTo>
                    <a:pt x="2142" y="420"/>
                  </a:lnTo>
                  <a:lnTo>
                    <a:pt x="2100" y="378"/>
                  </a:lnTo>
                  <a:lnTo>
                    <a:pt x="2058" y="330"/>
                  </a:lnTo>
                  <a:lnTo>
                    <a:pt x="2040" y="318"/>
                  </a:lnTo>
                  <a:lnTo>
                    <a:pt x="2028" y="300"/>
                  </a:lnTo>
                  <a:lnTo>
                    <a:pt x="2009" y="264"/>
                  </a:lnTo>
                  <a:lnTo>
                    <a:pt x="1991" y="234"/>
                  </a:lnTo>
                  <a:lnTo>
                    <a:pt x="1985" y="210"/>
                  </a:lnTo>
                  <a:lnTo>
                    <a:pt x="1973" y="192"/>
                  </a:lnTo>
                  <a:lnTo>
                    <a:pt x="1967" y="180"/>
                  </a:lnTo>
                  <a:lnTo>
                    <a:pt x="1949" y="174"/>
                  </a:lnTo>
                  <a:lnTo>
                    <a:pt x="1907" y="156"/>
                  </a:lnTo>
                  <a:lnTo>
                    <a:pt x="1860" y="138"/>
                  </a:lnTo>
                  <a:lnTo>
                    <a:pt x="1836" y="132"/>
                  </a:lnTo>
                  <a:lnTo>
                    <a:pt x="1824" y="132"/>
                  </a:lnTo>
                  <a:lnTo>
                    <a:pt x="1806" y="132"/>
                  </a:lnTo>
                  <a:lnTo>
                    <a:pt x="1800" y="138"/>
                  </a:lnTo>
                  <a:lnTo>
                    <a:pt x="1794" y="144"/>
                  </a:lnTo>
                  <a:lnTo>
                    <a:pt x="1842" y="156"/>
                  </a:lnTo>
                  <a:lnTo>
                    <a:pt x="1872" y="180"/>
                  </a:lnTo>
                  <a:lnTo>
                    <a:pt x="1889" y="204"/>
                  </a:lnTo>
                  <a:lnTo>
                    <a:pt x="1895" y="222"/>
                  </a:lnTo>
                  <a:lnTo>
                    <a:pt x="1889" y="240"/>
                  </a:lnTo>
                  <a:lnTo>
                    <a:pt x="1901" y="270"/>
                  </a:lnTo>
                  <a:lnTo>
                    <a:pt x="1919" y="318"/>
                  </a:lnTo>
                  <a:lnTo>
                    <a:pt x="1943" y="366"/>
                  </a:lnTo>
                  <a:lnTo>
                    <a:pt x="1991" y="480"/>
                  </a:lnTo>
                  <a:lnTo>
                    <a:pt x="2021" y="534"/>
                  </a:lnTo>
                  <a:lnTo>
                    <a:pt x="2040" y="582"/>
                  </a:lnTo>
                  <a:lnTo>
                    <a:pt x="2064" y="630"/>
                  </a:lnTo>
                  <a:lnTo>
                    <a:pt x="2076" y="666"/>
                  </a:lnTo>
                  <a:lnTo>
                    <a:pt x="2082" y="683"/>
                  </a:lnTo>
                  <a:lnTo>
                    <a:pt x="2070" y="695"/>
                  </a:lnTo>
                  <a:lnTo>
                    <a:pt x="2052" y="695"/>
                  </a:lnTo>
                  <a:lnTo>
                    <a:pt x="2021" y="695"/>
                  </a:lnTo>
                  <a:lnTo>
                    <a:pt x="1997" y="695"/>
                  </a:lnTo>
                  <a:lnTo>
                    <a:pt x="1973" y="689"/>
                  </a:lnTo>
                  <a:lnTo>
                    <a:pt x="1955" y="683"/>
                  </a:lnTo>
                  <a:lnTo>
                    <a:pt x="1949" y="683"/>
                  </a:lnTo>
                  <a:lnTo>
                    <a:pt x="1949" y="677"/>
                  </a:lnTo>
                  <a:lnTo>
                    <a:pt x="1943" y="672"/>
                  </a:lnTo>
                  <a:lnTo>
                    <a:pt x="1913" y="636"/>
                  </a:lnTo>
                  <a:lnTo>
                    <a:pt x="1806" y="324"/>
                  </a:lnTo>
                  <a:lnTo>
                    <a:pt x="1776" y="330"/>
                  </a:lnTo>
                  <a:lnTo>
                    <a:pt x="1746" y="330"/>
                  </a:lnTo>
                  <a:lnTo>
                    <a:pt x="1703" y="312"/>
                  </a:lnTo>
                  <a:lnTo>
                    <a:pt x="1673" y="288"/>
                  </a:lnTo>
                  <a:lnTo>
                    <a:pt x="1667" y="276"/>
                  </a:lnTo>
                  <a:lnTo>
                    <a:pt x="1655" y="270"/>
                  </a:lnTo>
                  <a:lnTo>
                    <a:pt x="1637" y="276"/>
                  </a:lnTo>
                  <a:lnTo>
                    <a:pt x="1631" y="288"/>
                  </a:lnTo>
                  <a:lnTo>
                    <a:pt x="1625" y="306"/>
                  </a:lnTo>
                  <a:lnTo>
                    <a:pt x="1625" y="312"/>
                  </a:lnTo>
                  <a:lnTo>
                    <a:pt x="1643" y="318"/>
                  </a:lnTo>
                  <a:lnTo>
                    <a:pt x="1655" y="336"/>
                  </a:lnTo>
                  <a:lnTo>
                    <a:pt x="1667" y="366"/>
                  </a:lnTo>
                  <a:lnTo>
                    <a:pt x="1673" y="402"/>
                  </a:lnTo>
                  <a:lnTo>
                    <a:pt x="1673" y="408"/>
                  </a:lnTo>
                  <a:lnTo>
                    <a:pt x="1673" y="414"/>
                  </a:lnTo>
                  <a:lnTo>
                    <a:pt x="1716" y="761"/>
                  </a:lnTo>
                  <a:lnTo>
                    <a:pt x="1716" y="773"/>
                  </a:lnTo>
                  <a:lnTo>
                    <a:pt x="1716" y="779"/>
                  </a:lnTo>
                  <a:lnTo>
                    <a:pt x="1709" y="773"/>
                  </a:lnTo>
                  <a:lnTo>
                    <a:pt x="1703" y="755"/>
                  </a:lnTo>
                  <a:lnTo>
                    <a:pt x="1697" y="749"/>
                  </a:lnTo>
                  <a:lnTo>
                    <a:pt x="1691" y="737"/>
                  </a:lnTo>
                  <a:lnTo>
                    <a:pt x="1679" y="713"/>
                  </a:lnTo>
                  <a:lnTo>
                    <a:pt x="1661" y="672"/>
                  </a:lnTo>
                  <a:lnTo>
                    <a:pt x="1643" y="630"/>
                  </a:lnTo>
                  <a:lnTo>
                    <a:pt x="1613" y="582"/>
                  </a:lnTo>
                  <a:lnTo>
                    <a:pt x="1589" y="540"/>
                  </a:lnTo>
                  <a:lnTo>
                    <a:pt x="1560" y="510"/>
                  </a:lnTo>
                  <a:lnTo>
                    <a:pt x="1536" y="492"/>
                  </a:lnTo>
                  <a:lnTo>
                    <a:pt x="1494" y="480"/>
                  </a:lnTo>
                  <a:lnTo>
                    <a:pt x="1446" y="480"/>
                  </a:lnTo>
                  <a:lnTo>
                    <a:pt x="1397" y="486"/>
                  </a:lnTo>
                  <a:lnTo>
                    <a:pt x="1349" y="498"/>
                  </a:lnTo>
                  <a:lnTo>
                    <a:pt x="1248" y="528"/>
                  </a:lnTo>
                  <a:lnTo>
                    <a:pt x="1158" y="570"/>
                  </a:lnTo>
                  <a:lnTo>
                    <a:pt x="1104" y="600"/>
                  </a:lnTo>
                  <a:lnTo>
                    <a:pt x="1037" y="624"/>
                  </a:lnTo>
                  <a:lnTo>
                    <a:pt x="996" y="630"/>
                  </a:lnTo>
                  <a:lnTo>
                    <a:pt x="948" y="630"/>
                  </a:lnTo>
                  <a:lnTo>
                    <a:pt x="900" y="618"/>
                  </a:lnTo>
                  <a:lnTo>
                    <a:pt x="840" y="588"/>
                  </a:lnTo>
                  <a:lnTo>
                    <a:pt x="714" y="534"/>
                  </a:lnTo>
                  <a:lnTo>
                    <a:pt x="582" y="474"/>
                  </a:lnTo>
                  <a:lnTo>
                    <a:pt x="443" y="408"/>
                  </a:lnTo>
                  <a:lnTo>
                    <a:pt x="318" y="348"/>
                  </a:lnTo>
                  <a:lnTo>
                    <a:pt x="198" y="288"/>
                  </a:lnTo>
                  <a:lnTo>
                    <a:pt x="149" y="264"/>
                  </a:lnTo>
                  <a:lnTo>
                    <a:pt x="102" y="240"/>
                  </a:lnTo>
                  <a:lnTo>
                    <a:pt x="0" y="187"/>
                  </a:lnTo>
                  <a:lnTo>
                    <a:pt x="0" y="460"/>
                  </a:lnTo>
                  <a:lnTo>
                    <a:pt x="36" y="474"/>
                  </a:lnTo>
                  <a:lnTo>
                    <a:pt x="149" y="516"/>
                  </a:lnTo>
                  <a:lnTo>
                    <a:pt x="216" y="540"/>
                  </a:lnTo>
                  <a:lnTo>
                    <a:pt x="288" y="570"/>
                  </a:lnTo>
                  <a:lnTo>
                    <a:pt x="348" y="594"/>
                  </a:lnTo>
                  <a:lnTo>
                    <a:pt x="396" y="618"/>
                  </a:lnTo>
                  <a:lnTo>
                    <a:pt x="432" y="636"/>
                  </a:lnTo>
                  <a:lnTo>
                    <a:pt x="461" y="654"/>
                  </a:lnTo>
                  <a:lnTo>
                    <a:pt x="504" y="672"/>
                  </a:lnTo>
                  <a:lnTo>
                    <a:pt x="588" y="707"/>
                  </a:lnTo>
                  <a:lnTo>
                    <a:pt x="684" y="743"/>
                  </a:lnTo>
                  <a:lnTo>
                    <a:pt x="725" y="755"/>
                  </a:lnTo>
                  <a:lnTo>
                    <a:pt x="761" y="767"/>
                  </a:lnTo>
                  <a:lnTo>
                    <a:pt x="828" y="779"/>
                  </a:lnTo>
                  <a:lnTo>
                    <a:pt x="894" y="785"/>
                  </a:lnTo>
                  <a:lnTo>
                    <a:pt x="966" y="791"/>
                  </a:lnTo>
                  <a:lnTo>
                    <a:pt x="1031" y="791"/>
                  </a:lnTo>
                  <a:lnTo>
                    <a:pt x="1092" y="785"/>
                  </a:lnTo>
                  <a:lnTo>
                    <a:pt x="1146" y="785"/>
                  </a:lnTo>
                  <a:lnTo>
                    <a:pt x="1176" y="779"/>
                  </a:lnTo>
                  <a:lnTo>
                    <a:pt x="1188" y="779"/>
                  </a:lnTo>
                  <a:lnTo>
                    <a:pt x="1236" y="785"/>
                  </a:lnTo>
                  <a:lnTo>
                    <a:pt x="1278" y="791"/>
                  </a:lnTo>
                  <a:lnTo>
                    <a:pt x="1307" y="803"/>
                  </a:lnTo>
                  <a:lnTo>
                    <a:pt x="1337" y="809"/>
                  </a:lnTo>
                  <a:lnTo>
                    <a:pt x="1379" y="827"/>
                  </a:lnTo>
                  <a:lnTo>
                    <a:pt x="1404" y="845"/>
                  </a:lnTo>
                  <a:lnTo>
                    <a:pt x="1416" y="863"/>
                  </a:lnTo>
                  <a:lnTo>
                    <a:pt x="1416" y="875"/>
                  </a:lnTo>
                  <a:lnTo>
                    <a:pt x="1416" y="881"/>
                  </a:lnTo>
                  <a:lnTo>
                    <a:pt x="1416" y="887"/>
                  </a:lnTo>
                  <a:lnTo>
                    <a:pt x="1410" y="887"/>
                  </a:lnTo>
                  <a:lnTo>
                    <a:pt x="1397" y="893"/>
                  </a:lnTo>
                  <a:lnTo>
                    <a:pt x="1379" y="905"/>
                  </a:lnTo>
                  <a:lnTo>
                    <a:pt x="1361" y="923"/>
                  </a:lnTo>
                  <a:lnTo>
                    <a:pt x="1355" y="941"/>
                  </a:lnTo>
                  <a:lnTo>
                    <a:pt x="1361" y="971"/>
                  </a:lnTo>
                  <a:lnTo>
                    <a:pt x="1367" y="989"/>
                  </a:lnTo>
                  <a:lnTo>
                    <a:pt x="1385" y="1007"/>
                  </a:lnTo>
                  <a:lnTo>
                    <a:pt x="1404" y="1025"/>
                  </a:lnTo>
                  <a:lnTo>
                    <a:pt x="1434" y="1049"/>
                  </a:lnTo>
                  <a:lnTo>
                    <a:pt x="1464" y="1067"/>
                  </a:lnTo>
                  <a:lnTo>
                    <a:pt x="1494" y="1085"/>
                  </a:lnTo>
                  <a:lnTo>
                    <a:pt x="1554" y="1091"/>
                  </a:lnTo>
                  <a:lnTo>
                    <a:pt x="1607" y="1085"/>
                  </a:lnTo>
                  <a:lnTo>
                    <a:pt x="1661" y="1067"/>
                  </a:lnTo>
                  <a:lnTo>
                    <a:pt x="1697" y="1043"/>
                  </a:lnTo>
                  <a:lnTo>
                    <a:pt x="1734" y="1019"/>
                  </a:lnTo>
                  <a:lnTo>
                    <a:pt x="1752" y="995"/>
                  </a:lnTo>
                  <a:lnTo>
                    <a:pt x="1758" y="989"/>
                  </a:lnTo>
                  <a:lnTo>
                    <a:pt x="1812" y="989"/>
                  </a:lnTo>
                  <a:lnTo>
                    <a:pt x="1860" y="983"/>
                  </a:lnTo>
                  <a:lnTo>
                    <a:pt x="1907" y="965"/>
                  </a:lnTo>
                  <a:lnTo>
                    <a:pt x="1943" y="941"/>
                  </a:lnTo>
                  <a:lnTo>
                    <a:pt x="1973" y="917"/>
                  </a:lnTo>
                  <a:lnTo>
                    <a:pt x="2003" y="899"/>
                  </a:lnTo>
                  <a:lnTo>
                    <a:pt x="2015" y="881"/>
                  </a:lnTo>
                  <a:lnTo>
                    <a:pt x="2021" y="875"/>
                  </a:lnTo>
                  <a:lnTo>
                    <a:pt x="2201" y="899"/>
                  </a:lnTo>
                  <a:lnTo>
                    <a:pt x="2243" y="905"/>
                  </a:lnTo>
                  <a:lnTo>
                    <a:pt x="2273" y="899"/>
                  </a:lnTo>
                  <a:lnTo>
                    <a:pt x="2327" y="887"/>
                  </a:lnTo>
                  <a:lnTo>
                    <a:pt x="2364" y="863"/>
                  </a:lnTo>
                  <a:lnTo>
                    <a:pt x="2388" y="827"/>
                  </a:lnTo>
                  <a:lnTo>
                    <a:pt x="2400" y="797"/>
                  </a:lnTo>
                  <a:lnTo>
                    <a:pt x="2400" y="767"/>
                  </a:lnTo>
                  <a:lnTo>
                    <a:pt x="2400" y="743"/>
                  </a:lnTo>
                  <a:lnTo>
                    <a:pt x="2400" y="737"/>
                  </a:lnTo>
                  <a:lnTo>
                    <a:pt x="2418" y="737"/>
                  </a:lnTo>
                  <a:lnTo>
                    <a:pt x="2436" y="731"/>
                  </a:lnTo>
                  <a:lnTo>
                    <a:pt x="2471" y="701"/>
                  </a:lnTo>
                  <a:lnTo>
                    <a:pt x="2513" y="660"/>
                  </a:lnTo>
                  <a:lnTo>
                    <a:pt x="2555" y="606"/>
                  </a:lnTo>
                  <a:lnTo>
                    <a:pt x="2591" y="552"/>
                  </a:lnTo>
                  <a:lnTo>
                    <a:pt x="2621" y="504"/>
                  </a:lnTo>
                  <a:lnTo>
                    <a:pt x="2639" y="468"/>
                  </a:lnTo>
                  <a:lnTo>
                    <a:pt x="2646" y="462"/>
                  </a:lnTo>
                  <a:lnTo>
                    <a:pt x="2646" y="456"/>
                  </a:lnTo>
                  <a:lnTo>
                    <a:pt x="2693" y="374"/>
                  </a:lnTo>
                  <a:lnTo>
                    <a:pt x="2723" y="299"/>
                  </a:lnTo>
                  <a:close/>
                </a:path>
              </a:pathLst>
            </a:custGeom>
            <a:solidFill>
              <a:schemeClr val="bg1"/>
            </a:solidFill>
            <a:ln>
              <a:noFill/>
            </a:ln>
            <a:extLst>
              <a:ext uri="{91240B29-F687-4F45-9708-019B960494DF}">
                <a14:hiddenLine xmlns:a14="http://schemas.microsoft.com/office/drawing/2010/main" w="9525">
                  <a:solidFill>
                    <a:schemeClr val="tx1"/>
                  </a:solidFill>
                  <a:round/>
                  <a:headEnd/>
                  <a:tailEnd/>
                </a14:hiddenLine>
              </a:ext>
            </a:extLst>
          </p:spPr>
          <p:txBody>
            <a:bodyPr/>
            <a:lstStyle/>
            <a:p>
              <a:pPr fontAlgn="base">
                <a:spcBef>
                  <a:spcPct val="0"/>
                </a:spcBef>
                <a:spcAft>
                  <a:spcPct val="0"/>
                </a:spcAft>
              </a:pPr>
              <a:endParaRPr lang="it-IT" smtClean="0">
                <a:solidFill>
                  <a:srgbClr val="FFFFFF"/>
                </a:solidFill>
              </a:endParaRPr>
            </a:p>
          </p:txBody>
        </p:sp>
      </p:grpSp>
      <p:sp>
        <p:nvSpPr>
          <p:cNvPr id="129042" name="Rectangle 18"/>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bodyPr>
          <a:lstStyle/>
          <a:p>
            <a:pPr lvl="0"/>
            <a:r>
              <a:rPr lang="it-IT" altLang="it-IT" smtClean="0"/>
              <a:t>Fare clic per modificare lo stile del titolo</a:t>
            </a:r>
          </a:p>
        </p:txBody>
      </p:sp>
      <p:sp>
        <p:nvSpPr>
          <p:cNvPr id="129043" name="Rectangle 19"/>
          <p:cNvSpPr>
            <a:spLocks noGrp="1" noChangeArrowheads="1"/>
          </p:cNvSpPr>
          <p:nvPr>
            <p:ph type="dt" sz="half" idx="2"/>
          </p:nvPr>
        </p:nvSpPr>
        <p:spPr bwMode="auto">
          <a:xfrm>
            <a:off x="457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smtClean="0"/>
            </a:lvl1pPr>
          </a:lstStyle>
          <a:p>
            <a:pPr fontAlgn="base">
              <a:spcBef>
                <a:spcPct val="0"/>
              </a:spcBef>
              <a:spcAft>
                <a:spcPct val="0"/>
              </a:spcAft>
              <a:defRPr/>
            </a:pPr>
            <a:endParaRPr lang="it-IT" altLang="it-IT">
              <a:solidFill>
                <a:srgbClr val="FFFFFF"/>
              </a:solidFill>
            </a:endParaRPr>
          </a:p>
        </p:txBody>
      </p:sp>
      <p:sp>
        <p:nvSpPr>
          <p:cNvPr id="129044" name="Rectangle 20"/>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sz="1200" smtClean="0"/>
            </a:lvl1pPr>
          </a:lstStyle>
          <a:p>
            <a:pPr fontAlgn="base">
              <a:spcBef>
                <a:spcPct val="0"/>
              </a:spcBef>
              <a:spcAft>
                <a:spcPct val="0"/>
              </a:spcAft>
              <a:defRPr/>
            </a:pPr>
            <a:endParaRPr lang="it-IT" altLang="it-IT">
              <a:solidFill>
                <a:srgbClr val="FFFFFF"/>
              </a:solidFill>
            </a:endParaRPr>
          </a:p>
        </p:txBody>
      </p:sp>
      <p:sp>
        <p:nvSpPr>
          <p:cNvPr id="129045" name="Rectangle 21"/>
          <p:cNvSpPr>
            <a:spLocks noGrp="1" noChangeArrowheads="1"/>
          </p:cNvSpPr>
          <p:nvPr>
            <p:ph type="sldNum" sz="quarter" idx="4"/>
          </p:nvPr>
        </p:nvSpPr>
        <p:spPr bwMode="auto">
          <a:xfrm>
            <a:off x="6553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smtClean="0"/>
            </a:lvl1pPr>
          </a:lstStyle>
          <a:p>
            <a:pPr fontAlgn="base">
              <a:spcBef>
                <a:spcPct val="0"/>
              </a:spcBef>
              <a:spcAft>
                <a:spcPct val="0"/>
              </a:spcAft>
              <a:defRPr/>
            </a:pPr>
            <a:fld id="{8D7E4C60-C7AD-4673-9E2E-2C4C609DF9E5}" type="slidenum">
              <a:rPr lang="it-IT" altLang="it-IT">
                <a:solidFill>
                  <a:srgbClr val="FFFFFF"/>
                </a:solidFill>
              </a:rPr>
              <a:pPr fontAlgn="base">
                <a:spcBef>
                  <a:spcPct val="0"/>
                </a:spcBef>
                <a:spcAft>
                  <a:spcPct val="0"/>
                </a:spcAft>
                <a:defRPr/>
              </a:pPr>
              <a:t>‹N›</a:t>
            </a:fld>
            <a:endParaRPr lang="it-IT" altLang="it-IT">
              <a:solidFill>
                <a:srgbClr val="FFFFFF"/>
              </a:solidFill>
            </a:endParaRPr>
          </a:p>
        </p:txBody>
      </p:sp>
      <p:sp>
        <p:nvSpPr>
          <p:cNvPr id="129046" name="Rectangle 22"/>
          <p:cNvSpPr>
            <a:spLocks noGrp="1" noChangeArrowheads="1"/>
          </p:cNvSpPr>
          <p:nvPr>
            <p:ph type="body" idx="1"/>
          </p:nvPr>
        </p:nvSpPr>
        <p:spPr bwMode="auto">
          <a:xfrm>
            <a:off x="457200" y="1600200"/>
            <a:ext cx="8229600"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it-IT" altLang="it-IT" smtClean="0"/>
              <a:t>Fare clic per modificare gli stili del testo dello schema</a:t>
            </a:r>
          </a:p>
          <a:p>
            <a:pPr lvl="1"/>
            <a:r>
              <a:rPr lang="it-IT" altLang="it-IT" smtClean="0"/>
              <a:t>Secondo livello</a:t>
            </a:r>
          </a:p>
          <a:p>
            <a:pPr lvl="2"/>
            <a:r>
              <a:rPr lang="it-IT" altLang="it-IT" smtClean="0"/>
              <a:t>Terzo livello</a:t>
            </a:r>
          </a:p>
          <a:p>
            <a:pPr lvl="3"/>
            <a:r>
              <a:rPr lang="it-IT" altLang="it-IT" smtClean="0"/>
              <a:t>Quarto livello</a:t>
            </a:r>
          </a:p>
          <a:p>
            <a:pPr lvl="4"/>
            <a:r>
              <a:rPr lang="it-IT" altLang="it-IT" smtClean="0"/>
              <a:t>Quinto livello</a:t>
            </a:r>
          </a:p>
        </p:txBody>
      </p:sp>
    </p:spTree>
    <p:extLst>
      <p:ext uri="{BB962C8B-B14F-4D97-AF65-F5344CB8AC3E}">
        <p14:creationId xmlns:p14="http://schemas.microsoft.com/office/powerpoint/2010/main" val="3711968436"/>
      </p:ext>
    </p:extLst>
  </p:cSld>
  <p:clrMap bg1="dk2" tx1="lt1" bg2="dk1"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par>
    </p:tnLst>
  </p:timing>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9pPr>
    </p:titleStyle>
    <p:bodyStyle>
      <a:lvl1pPr marL="342900" indent="-342900" algn="l" rtl="0" eaLnBrk="0" fontAlgn="base" hangingPunct="0">
        <a:spcBef>
          <a:spcPct val="20000"/>
        </a:spcBef>
        <a:spcAft>
          <a:spcPct val="0"/>
        </a:spcAft>
        <a:buClr>
          <a:schemeClr val="hlink"/>
        </a:buClr>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2"/>
        </a:buClr>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folHlink"/>
        </a:buClr>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folHlink"/>
        </a:buClr>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folHlink"/>
        </a:buClr>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folHlink"/>
        </a:buClr>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folHlink"/>
        </a:buClr>
        <a:buChar char="•"/>
        <a:defRPr sz="2000">
          <a:solidFill>
            <a:schemeClr val="tx1"/>
          </a:solidFill>
          <a:effectLst>
            <a:outerShdw blurRad="38100" dist="38100" dir="2700000" algn="tl">
              <a:srgbClr val="000000"/>
            </a:outerShdw>
          </a:effectLst>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2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eg"/><Relationship Id="rId1" Type="http://schemas.openxmlformats.org/officeDocument/2006/relationships/slideLayout" Target="../slideLayouts/slideLayout13.xml"/><Relationship Id="rId4" Type="http://schemas.openxmlformats.org/officeDocument/2006/relationships/image" Target="../media/image56.png"/></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13.xml"/><Relationship Id="rId5" Type="http://schemas.openxmlformats.org/officeDocument/2006/relationships/image" Target="../media/image60.png"/><Relationship Id="rId4" Type="http://schemas.openxmlformats.org/officeDocument/2006/relationships/image" Target="../media/image59.png"/></Relationships>
</file>

<file path=ppt/slides/_rels/slide41.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gif"/><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hyperlink" Target="http://www.anvur.org/index.php?option=com_content&amp;view=article&amp;id=26&amp;Itemid=222&amp;lang=it" TargetMode="Externa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 Id="rId5" Type="http://schemas.openxmlformats.org/officeDocument/2006/relationships/image" Target="../media/image77.png"/><Relationship Id="rId4" Type="http://schemas.openxmlformats.org/officeDocument/2006/relationships/image" Target="../media/image76.png"/></Relationships>
</file>

<file path=ppt/slides/_rels/slide6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hyperlink" Target="https://valmon.disia.unifi.it/sisvaldidat/unife/index.php" TargetMode="External"/><Relationship Id="rId1" Type="http://schemas.openxmlformats.org/officeDocument/2006/relationships/slideLayout" Target="../slideLayouts/slideLayout2.xml"/><Relationship Id="rId5" Type="http://schemas.openxmlformats.org/officeDocument/2006/relationships/image" Target="../media/image80.png"/><Relationship Id="rId4" Type="http://schemas.openxmlformats.org/officeDocument/2006/relationships/image" Target="../media/image79.png"/></Relationships>
</file>

<file path=ppt/slides/_rels/slide67.xml.rels><?xml version="1.0" encoding="UTF-8" standalone="yes"?>
<Relationships xmlns="http://schemas.openxmlformats.org/package/2006/relationships"><Relationship Id="rId2" Type="http://schemas.openxmlformats.org/officeDocument/2006/relationships/hyperlink" Target="http://www.unife.it/aq/qualita-della-formazione/modalita-di-rilevazione-opinioni-studenti" TargetMode="Externa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hyperlink" Target="http://valmon.disia.unifi.it/sisvaldidat" TargetMode="Externa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hyperlink" Target="https://valmon.disia.unifi.it/sisvaldidat/unife/index.php"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86.emf"/><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8" Type="http://schemas.openxmlformats.org/officeDocument/2006/relationships/hyperlink" Target="http://www.unife.it/medicina/ls.infermieristica/studiare/programmi-insegnamenti-e-docenti" TargetMode="External"/><Relationship Id="rId13" Type="http://schemas.openxmlformats.org/officeDocument/2006/relationships/hyperlink" Target="https://studiare.unife.it/auth/studente/Appelli/AppelliF.do" TargetMode="External"/><Relationship Id="rId3" Type="http://schemas.openxmlformats.org/officeDocument/2006/relationships/hyperlink" Target="http://www.unife.it/medicina/ls.infermieristica/futuri-studenti" TargetMode="External"/><Relationship Id="rId7" Type="http://schemas.openxmlformats.org/officeDocument/2006/relationships/hyperlink" Target="http://www.unife.it/medicina/ls.infermieristica/scegliere/manifesto-degli-studi" TargetMode="External"/><Relationship Id="rId12" Type="http://schemas.openxmlformats.org/officeDocument/2006/relationships/hyperlink" Target="http://mydesk.student.unife.it/" TargetMode="External"/><Relationship Id="rId2" Type="http://schemas.openxmlformats.org/officeDocument/2006/relationships/image" Target="../media/image87.jpeg"/><Relationship Id="rId1" Type="http://schemas.openxmlformats.org/officeDocument/2006/relationships/slideLayout" Target="../slideLayouts/slideLayout1.xml"/><Relationship Id="rId6" Type="http://schemas.openxmlformats.org/officeDocument/2006/relationships/hyperlink" Target="http://www.unife.it/medicina/ls.infermieristica/laureati" TargetMode="External"/><Relationship Id="rId11" Type="http://schemas.openxmlformats.org/officeDocument/2006/relationships/hyperlink" Target="https://studiare.unife.it/Home.do" TargetMode="External"/><Relationship Id="rId5" Type="http://schemas.openxmlformats.org/officeDocument/2006/relationships/hyperlink" Target="http://www.unife.it/medicina/ls.infermieristica/laureandi" TargetMode="External"/><Relationship Id="rId10" Type="http://schemas.openxmlformats.org/officeDocument/2006/relationships/hyperlink" Target="http://www.unife.it/medicina/ls.infermieristica/studiare/2015-16/corsi-a-scelta-laurea-magistrale-2015-16" TargetMode="External"/><Relationship Id="rId4" Type="http://schemas.openxmlformats.org/officeDocument/2006/relationships/hyperlink" Target="http://www.unife.it/medicina/ls.infermieristica/studenti-iscritti" TargetMode="External"/><Relationship Id="rId9" Type="http://schemas.openxmlformats.org/officeDocument/2006/relationships/hyperlink" Target="http://www.unife.it/medicina/ls.infermieristica/studiare/2015-16/calendario-didattico-aa-2015-16" TargetMode="External"/></Relationships>
</file>

<file path=ppt/slides/_rels/slide83.xml.rels><?xml version="1.0" encoding="UTF-8" standalone="yes"?>
<Relationships xmlns="http://schemas.openxmlformats.org/package/2006/relationships"><Relationship Id="rId3" Type="http://schemas.openxmlformats.org/officeDocument/2006/relationships/hyperlink" Target="http://rubrica.unife.it/?search=rosaria.cappadona" TargetMode="External"/><Relationship Id="rId2" Type="http://schemas.openxmlformats.org/officeDocument/2006/relationships/hyperlink" Target="http://docente.unife.it/katia.varani" TargetMode="External"/><Relationship Id="rId1" Type="http://schemas.openxmlformats.org/officeDocument/2006/relationships/slideLayout" Target="../slideLayouts/slideLayout2.xml"/><Relationship Id="rId6" Type="http://schemas.openxmlformats.org/officeDocument/2006/relationships/hyperlink" Target="http://docente.unife.it/rosaria.cappadona/" TargetMode="External"/><Relationship Id="rId5" Type="http://schemas.openxmlformats.org/officeDocument/2006/relationships/hyperlink" Target="http://docente.unife.it/valerio.muzzioli" TargetMode="External"/><Relationship Id="rId4" Type="http://schemas.openxmlformats.org/officeDocument/2006/relationships/hyperlink" Target="http://rubrica.unife.it/?search=valerio+muzzioli" TargetMode="External"/></Relationships>
</file>

<file path=ppt/slides/_rels/slide84.xml.rels><?xml version="1.0" encoding="UTF-8" standalone="yes"?>
<Relationships xmlns="http://schemas.openxmlformats.org/package/2006/relationships"><Relationship Id="rId3" Type="http://schemas.openxmlformats.org/officeDocument/2006/relationships/hyperlink" Target="http://www.unife.it/ateneo/organi-universitari/statuto-e-regolamenti/regolamenti-in-materia-di-didattica-e-studenti" TargetMode="External"/><Relationship Id="rId2" Type="http://schemas.openxmlformats.org/officeDocument/2006/relationships/hyperlink" Target="http://www.unife.it/medicina/ls.infermieristica/studiare/organizzazione-del-corso" TargetMode="Externa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hyperlink" Target="http://www.unife.it/studenti/immatricolazioni-e-iscrizioni/esami-di-profitto" TargetMode="External"/><Relationship Id="rId2" Type="http://schemas.openxmlformats.org/officeDocument/2006/relationships/hyperlink" Target="http://studiare.unife.it/" TargetMode="External"/><Relationship Id="rId1" Type="http://schemas.openxmlformats.org/officeDocument/2006/relationships/slideLayout" Target="../slideLayouts/slideLayout2.xml"/><Relationship Id="rId4" Type="http://schemas.openxmlformats.org/officeDocument/2006/relationships/hyperlink" Target="http://www.unife.it/studenti/offerta-formativa" TargetMode="External"/></Relationships>
</file>

<file path=ppt/slides/_rels/slide87.xml.rels><?xml version="1.0" encoding="UTF-8" standalone="yes"?>
<Relationships xmlns="http://schemas.openxmlformats.org/package/2006/relationships"><Relationship Id="rId3" Type="http://schemas.openxmlformats.org/officeDocument/2006/relationships/hyperlink" Target="http://www.unife.it/aq/statistiche-opinioni-studenti/questionari" TargetMode="External"/><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hyperlink" Target="http://corsi.unibo.it/Magistrale/ManagementSport/Pagine/istruzioni-domanda-di-laurea--date-prova-finale.aspx" TargetMode="External"/><Relationship Id="rId2" Type="http://schemas.openxmlformats.org/officeDocument/2006/relationships/hyperlink" Target="https://studenti.unibo.it/sol/welcome.htm" TargetMode="Externa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1084146" y="188640"/>
            <a:ext cx="7114578" cy="864096"/>
          </a:xfrm>
        </p:spPr>
        <p:txBody>
          <a:bodyPr>
            <a:normAutofit/>
          </a:bodyPr>
          <a:lstStyle/>
          <a:p>
            <a:r>
              <a:rPr lang="it-IT" sz="2400" b="1" dirty="0" smtClean="0">
                <a:effectLst>
                  <a:outerShdw blurRad="38100" dist="38100" dir="2700000" algn="tl">
                    <a:srgbClr val="000000">
                      <a:alpha val="43137"/>
                    </a:srgbClr>
                  </a:outerShdw>
                </a:effectLst>
                <a:latin typeface="Comic Sans MS" panose="030F0702030302020204" pitchFamily="66" charset="0"/>
              </a:rPr>
              <a:t>Università degli Studi di Ferrara</a:t>
            </a:r>
            <a:endParaRPr lang="it-IT" sz="2400" b="1" dirty="0">
              <a:effectLst>
                <a:outerShdw blurRad="38100" dist="38100" dir="2700000" algn="tl">
                  <a:srgbClr val="000000">
                    <a:alpha val="43137"/>
                  </a:srgbClr>
                </a:outerShdw>
              </a:effectLst>
              <a:latin typeface="Comic Sans MS" panose="030F0702030302020204" pitchFamily="66" charset="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260648"/>
            <a:ext cx="908050" cy="896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1238050" y="1178883"/>
            <a:ext cx="6544163" cy="4401205"/>
          </a:xfrm>
          <a:prstGeom prst="rect">
            <a:avLst/>
          </a:prstGeom>
          <a:noFill/>
        </p:spPr>
        <p:txBody>
          <a:bodyPr wrap="none" rtlCol="0">
            <a:spAutoFit/>
          </a:bodyPr>
          <a:lstStyle/>
          <a:p>
            <a:pPr algn="ctr"/>
            <a:r>
              <a:rPr lang="it-IT" sz="3200" b="1" dirty="0" smtClean="0">
                <a:solidFill>
                  <a:srgbClr val="0000FF"/>
                </a:solidFill>
                <a:effectLst>
                  <a:outerShdw blurRad="38100" dist="38100" dir="2700000" algn="tl">
                    <a:srgbClr val="000000">
                      <a:alpha val="43137"/>
                    </a:srgbClr>
                  </a:outerShdw>
                </a:effectLst>
              </a:rPr>
              <a:t>Progettazione e Organizzazione di un </a:t>
            </a:r>
          </a:p>
          <a:p>
            <a:pPr algn="ctr"/>
            <a:r>
              <a:rPr lang="it-IT" sz="3200" b="1" dirty="0" smtClean="0">
                <a:solidFill>
                  <a:srgbClr val="0000FF"/>
                </a:solidFill>
                <a:effectLst>
                  <a:outerShdw blurRad="38100" dist="38100" dir="2700000" algn="tl">
                    <a:srgbClr val="000000">
                      <a:alpha val="43137"/>
                    </a:srgbClr>
                  </a:outerShdw>
                </a:effectLst>
              </a:rPr>
              <a:t>Corso di Laurea in ambito sanitario</a:t>
            </a:r>
          </a:p>
          <a:p>
            <a:pPr algn="ctr"/>
            <a:endParaRPr lang="it-IT" sz="3200" b="1" dirty="0"/>
          </a:p>
          <a:p>
            <a:pPr algn="ctr"/>
            <a:r>
              <a:rPr lang="it-IT" sz="2400" dirty="0" smtClean="0">
                <a:latin typeface="Comic Sans MS" panose="030F0702030302020204" pitchFamily="66" charset="0"/>
              </a:rPr>
              <a:t>Katia Varani</a:t>
            </a:r>
          </a:p>
          <a:p>
            <a:pPr algn="ctr"/>
            <a:r>
              <a:rPr lang="it-IT" sz="2400" dirty="0" smtClean="0">
                <a:latin typeface="Comic Sans MS" panose="030F0702030302020204" pitchFamily="66" charset="0"/>
              </a:rPr>
              <a:t>Istituto di Farmacologia</a:t>
            </a:r>
          </a:p>
          <a:p>
            <a:pPr algn="ctr"/>
            <a:r>
              <a:rPr lang="it-IT" sz="2400" dirty="0" smtClean="0">
                <a:latin typeface="Comic Sans MS" panose="030F0702030302020204" pitchFamily="66" charset="0"/>
              </a:rPr>
              <a:t>Dip.to di Scienze Mediche</a:t>
            </a:r>
          </a:p>
          <a:p>
            <a:pPr algn="ctr"/>
            <a:r>
              <a:rPr lang="it-IT" sz="2400" dirty="0" smtClean="0">
                <a:latin typeface="Comic Sans MS" panose="030F0702030302020204" pitchFamily="66" charset="0"/>
              </a:rPr>
              <a:t>vrk@unife.it</a:t>
            </a:r>
          </a:p>
          <a:p>
            <a:pPr algn="ctr"/>
            <a:r>
              <a:rPr lang="it-IT" sz="2400" dirty="0" smtClean="0">
                <a:latin typeface="Comic Sans MS" panose="030F0702030302020204" pitchFamily="66" charset="0"/>
              </a:rPr>
              <a:t>Tel. 0532 455217</a:t>
            </a:r>
          </a:p>
          <a:p>
            <a:pPr algn="ctr"/>
            <a:endParaRPr lang="it-IT" sz="3200" b="1" dirty="0" smtClean="0"/>
          </a:p>
          <a:p>
            <a:pPr algn="ctr"/>
            <a:endParaRPr lang="it-IT" sz="3200" b="1" dirty="0"/>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08304" y="5157192"/>
            <a:ext cx="1511424" cy="13490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5536" y="4418028"/>
            <a:ext cx="1883600" cy="20882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301355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323528" y="260648"/>
            <a:ext cx="8229600" cy="4525963"/>
          </a:xfrm>
        </p:spPr>
        <p:txBody>
          <a:bodyPr>
            <a:normAutofit lnSpcReduction="10000"/>
          </a:bodyPr>
          <a:lstStyle/>
          <a:p>
            <a:pPr marL="0" indent="0">
              <a:buNone/>
            </a:pPr>
            <a:r>
              <a:rPr lang="it-IT" b="1" dirty="0">
                <a:solidFill>
                  <a:srgbClr val="FF0000"/>
                </a:solidFill>
              </a:rPr>
              <a:t>SEZIONE II </a:t>
            </a:r>
            <a:r>
              <a:rPr lang="it-IT" b="1" dirty="0" smtClean="0">
                <a:solidFill>
                  <a:srgbClr val="FF0000"/>
                </a:solidFill>
              </a:rPr>
              <a:t>– STRUTTURE</a:t>
            </a:r>
          </a:p>
          <a:p>
            <a:pPr marL="0" indent="0">
              <a:buNone/>
            </a:pPr>
            <a:endParaRPr lang="it-IT" dirty="0"/>
          </a:p>
          <a:p>
            <a:r>
              <a:rPr lang="it-IT" dirty="0"/>
              <a:t>Consiglio della </a:t>
            </a:r>
            <a:r>
              <a:rPr lang="it-IT" dirty="0" smtClean="0"/>
              <a:t>Ricerca </a:t>
            </a:r>
            <a:endParaRPr lang="it-IT" dirty="0"/>
          </a:p>
          <a:p>
            <a:r>
              <a:rPr lang="it-IT" dirty="0"/>
              <a:t>Consiglio degli Studenti</a:t>
            </a:r>
          </a:p>
          <a:p>
            <a:r>
              <a:rPr lang="it-IT" dirty="0"/>
              <a:t>Consiglio del P.T.A.</a:t>
            </a:r>
          </a:p>
          <a:p>
            <a:r>
              <a:rPr lang="it-IT" dirty="0" smtClean="0"/>
              <a:t>Sistema </a:t>
            </a:r>
            <a:r>
              <a:rPr lang="it-IT" dirty="0"/>
              <a:t>Bibliotecario di Ateneo</a:t>
            </a:r>
          </a:p>
          <a:p>
            <a:r>
              <a:rPr lang="it-IT" dirty="0"/>
              <a:t>Sistema Museale di Ateneo</a:t>
            </a:r>
          </a:p>
          <a:p>
            <a:r>
              <a:rPr lang="it-IT" dirty="0"/>
              <a:t>Istituto Universitario di Studi Superiori </a:t>
            </a:r>
            <a:r>
              <a:rPr lang="it-IT" dirty="0" smtClean="0"/>
              <a:t>– IUSS  </a:t>
            </a:r>
            <a:endParaRPr lang="it-IT" dirty="0"/>
          </a:p>
          <a:p>
            <a:endParaRPr lang="it-IT" dirty="0"/>
          </a:p>
        </p:txBody>
      </p:sp>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9632" y="4995946"/>
            <a:ext cx="3829050" cy="1190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8104" y="4715627"/>
            <a:ext cx="1236368" cy="1881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8544655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210691" y="184097"/>
            <a:ext cx="8712968" cy="2554545"/>
          </a:xfrm>
          <a:prstGeom prst="rect">
            <a:avLst/>
          </a:prstGeom>
          <a:noFill/>
        </p:spPr>
        <p:txBody>
          <a:bodyPr wrap="square" rtlCol="0">
            <a:spAutoFit/>
          </a:bodyPr>
          <a:lstStyle/>
          <a:p>
            <a:pPr algn="ctr"/>
            <a:r>
              <a:rPr lang="it-IT" sz="2400" b="1" dirty="0" smtClean="0">
                <a:solidFill>
                  <a:srgbClr val="0000FF"/>
                </a:solidFill>
              </a:rPr>
              <a:t>Master I livello</a:t>
            </a:r>
          </a:p>
          <a:p>
            <a:pPr algn="ctr"/>
            <a:r>
              <a:rPr lang="it-IT" sz="2400" b="1" dirty="0" smtClean="0">
                <a:solidFill>
                  <a:srgbClr val="0000FF"/>
                </a:solidFill>
              </a:rPr>
              <a:t>“MANAGEMENT per le funzioni di COORDINAMENTO DELLE PROFESSIONI SANITARIE” </a:t>
            </a:r>
            <a:endParaRPr lang="it-IT" sz="2400" dirty="0" smtClean="0">
              <a:solidFill>
                <a:srgbClr val="0000FF"/>
              </a:solidFill>
            </a:endParaRPr>
          </a:p>
          <a:p>
            <a:pPr algn="ctr"/>
            <a:r>
              <a:rPr lang="it-IT" sz="2400" b="1" dirty="0" smtClean="0">
                <a:solidFill>
                  <a:srgbClr val="0000FF"/>
                </a:solidFill>
              </a:rPr>
              <a:t>(area infermieristica-ostetrica, tecnico sanitaria, riabilitativa) </a:t>
            </a:r>
            <a:endParaRPr lang="it-IT" sz="2400" dirty="0" smtClean="0">
              <a:solidFill>
                <a:srgbClr val="0000FF"/>
              </a:solidFill>
            </a:endParaRPr>
          </a:p>
          <a:p>
            <a:pPr algn="ctr"/>
            <a:endParaRPr lang="it-IT" sz="3200" b="1" dirty="0" smtClean="0">
              <a:effectLst>
                <a:outerShdw blurRad="38100" dist="38100" dir="2700000" algn="tl">
                  <a:srgbClr val="000000">
                    <a:alpha val="43137"/>
                  </a:srgbClr>
                </a:outerShdw>
              </a:effectLst>
            </a:endParaRPr>
          </a:p>
          <a:p>
            <a:pPr algn="ctr"/>
            <a:endParaRPr lang="it-IT" sz="3200" b="1" dirty="0">
              <a:effectLst>
                <a:outerShdw blurRad="38100" dist="38100" dir="2700000" algn="tl">
                  <a:srgbClr val="000000">
                    <a:alpha val="43137"/>
                  </a:srgbClr>
                </a:outerShdw>
              </a:effectLst>
            </a:endParaRPr>
          </a:p>
        </p:txBody>
      </p:sp>
      <p:sp>
        <p:nvSpPr>
          <p:cNvPr id="3" name="CasellaDiTesto 2"/>
          <p:cNvSpPr txBox="1"/>
          <p:nvPr/>
        </p:nvSpPr>
        <p:spPr>
          <a:xfrm>
            <a:off x="274904" y="1870670"/>
            <a:ext cx="8648755" cy="4247317"/>
          </a:xfrm>
          <a:prstGeom prst="rect">
            <a:avLst/>
          </a:prstGeom>
          <a:noFill/>
        </p:spPr>
        <p:txBody>
          <a:bodyPr wrap="square" rtlCol="0">
            <a:spAutoFit/>
          </a:bodyPr>
          <a:lstStyle/>
          <a:p>
            <a:pPr algn="ctr"/>
            <a:r>
              <a:rPr lang="it-IT" b="1" dirty="0"/>
              <a:t>Il Master universitario in Management per le funzioni </a:t>
            </a:r>
            <a:r>
              <a:rPr lang="it-IT" b="1" dirty="0" smtClean="0"/>
              <a:t>di Coordinamento </a:t>
            </a:r>
            <a:r>
              <a:rPr lang="it-IT" b="1" dirty="0"/>
              <a:t>delle Professioni Sanitarie ha lo scopo </a:t>
            </a:r>
            <a:r>
              <a:rPr lang="it-IT" b="1" dirty="0" smtClean="0"/>
              <a:t>di formare </a:t>
            </a:r>
            <a:r>
              <a:rPr lang="it-IT" b="1" dirty="0"/>
              <a:t>professionisti dell'area infermieristica e </a:t>
            </a:r>
            <a:r>
              <a:rPr lang="it-IT" b="1" dirty="0" smtClean="0"/>
              <a:t>ostetrica, tecnico </a:t>
            </a:r>
            <a:r>
              <a:rPr lang="it-IT" b="1" dirty="0"/>
              <a:t>sanitaria, riabilitativa e della prevenzione </a:t>
            </a:r>
            <a:r>
              <a:rPr lang="it-IT" b="1" dirty="0" smtClean="0"/>
              <a:t>con competenze</a:t>
            </a:r>
            <a:r>
              <a:rPr lang="it-IT" b="1" dirty="0"/>
              <a:t> </a:t>
            </a:r>
            <a:r>
              <a:rPr lang="it-IT" b="1" dirty="0" smtClean="0"/>
              <a:t>organizzative </a:t>
            </a:r>
            <a:r>
              <a:rPr lang="it-IT" b="1" dirty="0"/>
              <a:t>e gestionali al fine di prepararli ad </a:t>
            </a:r>
            <a:r>
              <a:rPr lang="it-IT" b="1" dirty="0" smtClean="0"/>
              <a:t>esercitare funzioni </a:t>
            </a:r>
            <a:r>
              <a:rPr lang="it-IT" b="1" dirty="0"/>
              <a:t>di </a:t>
            </a:r>
            <a:endParaRPr lang="it-IT" b="1" dirty="0" smtClean="0"/>
          </a:p>
          <a:p>
            <a:pPr algn="ctr"/>
            <a:r>
              <a:rPr lang="it-IT" b="1" dirty="0" smtClean="0"/>
              <a:t>coordinamento </a:t>
            </a:r>
            <a:r>
              <a:rPr lang="it-IT" b="1" dirty="0"/>
              <a:t>di I livello</a:t>
            </a:r>
            <a:r>
              <a:rPr lang="it-IT" b="1" dirty="0" smtClean="0"/>
              <a:t>.</a:t>
            </a:r>
          </a:p>
          <a:p>
            <a:pPr algn="ctr"/>
            <a:endParaRPr lang="it-IT" b="1" dirty="0"/>
          </a:p>
          <a:p>
            <a:pPr algn="just"/>
            <a:r>
              <a:rPr lang="it-IT" b="1" dirty="0"/>
              <a:t>Il Master di I livello in Management per le funzioni </a:t>
            </a:r>
            <a:r>
              <a:rPr lang="it-IT" b="1" dirty="0" smtClean="0"/>
              <a:t>di coordinamento </a:t>
            </a:r>
            <a:r>
              <a:rPr lang="it-IT" b="1" dirty="0"/>
              <a:t>è titolo obbligatorio per l'accesso </a:t>
            </a:r>
            <a:r>
              <a:rPr lang="it-IT" b="1" dirty="0" smtClean="0"/>
              <a:t>alla qualifica </a:t>
            </a:r>
            <a:r>
              <a:rPr lang="it-IT" b="1" dirty="0"/>
              <a:t>di coordinatore (Legge 43/2006</a:t>
            </a:r>
            <a:r>
              <a:rPr lang="it-IT" b="1" dirty="0" smtClean="0"/>
              <a:t>).</a:t>
            </a:r>
          </a:p>
          <a:p>
            <a:pPr algn="just"/>
            <a:endParaRPr lang="it-IT" b="1" dirty="0" smtClean="0"/>
          </a:p>
          <a:p>
            <a:r>
              <a:rPr lang="it-IT" dirty="0"/>
              <a:t>Per informazioni di carattere </a:t>
            </a:r>
            <a:r>
              <a:rPr lang="it-IT" dirty="0" smtClean="0"/>
              <a:t>didattico: </a:t>
            </a:r>
            <a:r>
              <a:rPr lang="fi-FI" dirty="0" smtClean="0"/>
              <a:t>Prof</a:t>
            </a:r>
            <a:r>
              <a:rPr lang="fi-FI" dirty="0"/>
              <a:t>. Katia Varani, </a:t>
            </a:r>
            <a:r>
              <a:rPr lang="it-IT" dirty="0" smtClean="0"/>
              <a:t>e-mail</a:t>
            </a:r>
            <a:r>
              <a:rPr lang="it-IT" dirty="0"/>
              <a:t>: </a:t>
            </a:r>
            <a:r>
              <a:rPr lang="it-IT" dirty="0" smtClean="0"/>
              <a:t>katia.varani@unife.it; Dott</a:t>
            </a:r>
            <a:r>
              <a:rPr lang="it-IT" dirty="0"/>
              <a:t>. Monica Manfredini, </a:t>
            </a:r>
            <a:r>
              <a:rPr lang="it-IT" dirty="0" smtClean="0"/>
              <a:t>e-mail</a:t>
            </a:r>
            <a:r>
              <a:rPr lang="it-IT" dirty="0"/>
              <a:t>: </a:t>
            </a:r>
            <a:r>
              <a:rPr lang="it-IT" dirty="0" smtClean="0"/>
              <a:t>monica.manfredini@unife.it; Dott</a:t>
            </a:r>
            <a:r>
              <a:rPr lang="it-IT" dirty="0"/>
              <a:t>. </a:t>
            </a:r>
            <a:r>
              <a:rPr lang="it-IT" dirty="0" err="1"/>
              <a:t>Eurika</a:t>
            </a:r>
            <a:r>
              <a:rPr lang="it-IT" dirty="0"/>
              <a:t> Bolognesi, </a:t>
            </a:r>
            <a:r>
              <a:rPr lang="it-IT" dirty="0" smtClean="0"/>
              <a:t>e-mail</a:t>
            </a:r>
            <a:r>
              <a:rPr lang="it-IT" dirty="0"/>
              <a:t>: </a:t>
            </a:r>
            <a:r>
              <a:rPr lang="it-IT" dirty="0" smtClean="0"/>
              <a:t>eurika.bolognesi@unife.it</a:t>
            </a:r>
          </a:p>
          <a:p>
            <a:endParaRPr lang="it-IT" b="1" dirty="0" smtClean="0"/>
          </a:p>
          <a:p>
            <a:r>
              <a:rPr lang="it-IT" b="1" dirty="0" smtClean="0"/>
              <a:t>Ha durata annuale e il conseguimento del titolo comporta l’acquisizione di 67 CFU.</a:t>
            </a:r>
          </a:p>
          <a:p>
            <a:r>
              <a:rPr lang="it-IT" b="1" dirty="0" smtClean="0"/>
              <a:t>E’ richiesta la presenza alle lezioni frontali e al tirocinio.</a:t>
            </a:r>
            <a:endParaRPr lang="it-IT" b="1"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20272" y="5805263"/>
            <a:ext cx="1800200" cy="807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0814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204664" y="620688"/>
            <a:ext cx="8856984" cy="5078313"/>
          </a:xfrm>
          <a:prstGeom prst="rect">
            <a:avLst/>
          </a:prstGeom>
        </p:spPr>
        <p:txBody>
          <a:bodyPr wrap="square">
            <a:spAutoFit/>
          </a:bodyPr>
          <a:lstStyle/>
          <a:p>
            <a:r>
              <a:rPr lang="it-IT" dirty="0"/>
              <a:t>L'Istituto Universitario di Studi Superiori "</a:t>
            </a:r>
            <a:r>
              <a:rPr lang="it-IT" b="1" dirty="0"/>
              <a:t>IUSS - Ferrara 1391</a:t>
            </a:r>
            <a:r>
              <a:rPr lang="it-IT" dirty="0"/>
              <a:t>" ha tra le sue principali finalità quella di coordinare e promuovere in ambito internazionale i corsi di Dottorato di Ricerca istituiti presso l'Università di Ferrara. </a:t>
            </a:r>
            <a:endParaRPr lang="it-IT" dirty="0" smtClean="0"/>
          </a:p>
          <a:p>
            <a:endParaRPr lang="it-IT" dirty="0"/>
          </a:p>
          <a:p>
            <a:r>
              <a:rPr lang="it-IT" dirty="0" smtClean="0"/>
              <a:t>Costituisce </a:t>
            </a:r>
            <a:r>
              <a:rPr lang="it-IT" dirty="0"/>
              <a:t>un vero e proprio centro di aggregazione dei dottorandi, facilitando le interazioni e gli scambi con altri Atenei, sia italiani che esteri, e fornisce supporti logistici e didattici ai corsi di Dottorato</a:t>
            </a:r>
            <a:r>
              <a:rPr lang="it-IT" dirty="0" smtClean="0"/>
              <a:t>.</a:t>
            </a:r>
          </a:p>
          <a:p>
            <a:endParaRPr lang="it-IT" dirty="0"/>
          </a:p>
          <a:p>
            <a:r>
              <a:rPr lang="it-IT" dirty="0"/>
              <a:t>In particolare:</a:t>
            </a:r>
          </a:p>
          <a:p>
            <a:r>
              <a:rPr lang="it-IT" dirty="0" smtClean="0"/>
              <a:t>- bandisce </a:t>
            </a:r>
            <a:r>
              <a:rPr lang="it-IT" b="1" dirty="0"/>
              <a:t>borse di studio per la mobilità all'estero</a:t>
            </a:r>
            <a:r>
              <a:rPr lang="it-IT" dirty="0"/>
              <a:t> dei dottorandi</a:t>
            </a:r>
          </a:p>
          <a:p>
            <a:r>
              <a:rPr lang="it-IT" dirty="0" smtClean="0"/>
              <a:t>- sostiene </a:t>
            </a:r>
            <a:r>
              <a:rPr lang="it-IT" dirty="0"/>
              <a:t>il programma di internazionalizzazione della didattica </a:t>
            </a:r>
            <a:r>
              <a:rPr lang="it-IT" dirty="0" err="1" smtClean="0"/>
              <a:t>Copernicus</a:t>
            </a:r>
            <a:r>
              <a:rPr lang="it-IT" dirty="0" smtClean="0"/>
              <a:t> </a:t>
            </a:r>
            <a:r>
              <a:rPr lang="it-IT" dirty="0" err="1" smtClean="0"/>
              <a:t>Visiting</a:t>
            </a:r>
            <a:r>
              <a:rPr lang="it-IT" dirty="0" smtClean="0"/>
              <a:t> </a:t>
            </a:r>
            <a:r>
              <a:rPr lang="it-IT" dirty="0" err="1" smtClean="0"/>
              <a:t>Scientists</a:t>
            </a:r>
            <a:endParaRPr lang="it-IT" dirty="0"/>
          </a:p>
          <a:p>
            <a:r>
              <a:rPr lang="it-IT" dirty="0" smtClean="0"/>
              <a:t>- organizza </a:t>
            </a:r>
            <a:r>
              <a:rPr lang="it-IT" dirty="0"/>
              <a:t>le "</a:t>
            </a:r>
            <a:r>
              <a:rPr lang="it-IT" b="1" dirty="0"/>
              <a:t>attività didattiche trasversali</a:t>
            </a:r>
            <a:r>
              <a:rPr lang="it-IT" dirty="0"/>
              <a:t>" comuni ai diversi corsi di Dottorato</a:t>
            </a:r>
          </a:p>
          <a:p>
            <a:r>
              <a:rPr lang="it-IT" dirty="0" smtClean="0"/>
              <a:t>- gestisce </a:t>
            </a:r>
            <a:r>
              <a:rPr lang="it-IT" dirty="0"/>
              <a:t>l'assegnazione di </a:t>
            </a:r>
            <a:r>
              <a:rPr lang="it-IT" b="1" dirty="0"/>
              <a:t>posti alloggio</a:t>
            </a:r>
            <a:r>
              <a:rPr lang="it-IT" dirty="0"/>
              <a:t> per studenti fuori sede e stranieri </a:t>
            </a:r>
          </a:p>
          <a:p>
            <a:r>
              <a:rPr lang="it-IT" dirty="0" smtClean="0"/>
              <a:t>- ha </a:t>
            </a:r>
            <a:r>
              <a:rPr lang="it-IT" dirty="0"/>
              <a:t>sottoscritto un accordo col </a:t>
            </a:r>
            <a:r>
              <a:rPr lang="it-IT" b="1" dirty="0" err="1"/>
              <a:t>Cern</a:t>
            </a:r>
            <a:r>
              <a:rPr lang="it-IT" b="1" dirty="0"/>
              <a:t> di Ginevra</a:t>
            </a:r>
            <a:r>
              <a:rPr lang="it-IT" dirty="0"/>
              <a:t> per progetti di ricerca dei dottorandi dell'Area </a:t>
            </a:r>
            <a:r>
              <a:rPr lang="it-IT" dirty="0" err="1"/>
              <a:t>SciTec</a:t>
            </a:r>
            <a:endParaRPr lang="it-IT" dirty="0"/>
          </a:p>
          <a:p>
            <a:r>
              <a:rPr lang="it-IT" dirty="0" smtClean="0"/>
              <a:t>- promuove </a:t>
            </a:r>
            <a:r>
              <a:rPr lang="it-IT" dirty="0"/>
              <a:t>borse di mobilità con l'</a:t>
            </a:r>
            <a:r>
              <a:rPr lang="it-IT" b="1" dirty="0"/>
              <a:t>Ohio State </a:t>
            </a:r>
            <a:r>
              <a:rPr lang="it-IT" b="1" dirty="0" err="1"/>
              <a:t>University</a:t>
            </a:r>
            <a:r>
              <a:rPr lang="it-IT" b="1" dirty="0"/>
              <a:t> </a:t>
            </a:r>
            <a:r>
              <a:rPr lang="it-IT" dirty="0"/>
              <a:t>Comprehensive </a:t>
            </a:r>
            <a:r>
              <a:rPr lang="it-IT" dirty="0" err="1"/>
              <a:t>Cancer</a:t>
            </a:r>
            <a:r>
              <a:rPr lang="it-IT" dirty="0"/>
              <a:t> Center</a:t>
            </a:r>
          </a:p>
          <a:p>
            <a:r>
              <a:rPr lang="it-IT" dirty="0" smtClean="0"/>
              <a:t>- coordina </a:t>
            </a:r>
            <a:r>
              <a:rPr lang="it-IT" b="1" dirty="0"/>
              <a:t>programmi internazionali</a:t>
            </a:r>
            <a:r>
              <a:rPr lang="it-IT" dirty="0"/>
              <a:t> nell'ambito dell'Alta formazione e del Dottorato di ricerca</a:t>
            </a: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08304" y="5589240"/>
            <a:ext cx="1352377" cy="1008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227266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tangolo 4"/>
          <p:cNvSpPr/>
          <p:nvPr/>
        </p:nvSpPr>
        <p:spPr>
          <a:xfrm>
            <a:off x="251520" y="260648"/>
            <a:ext cx="8208912" cy="6124754"/>
          </a:xfrm>
          <a:prstGeom prst="rect">
            <a:avLst/>
          </a:prstGeom>
        </p:spPr>
        <p:txBody>
          <a:bodyPr wrap="square">
            <a:spAutoFit/>
          </a:bodyPr>
          <a:lstStyle/>
          <a:p>
            <a:r>
              <a:rPr lang="it-IT" sz="2800" b="1" dirty="0">
                <a:solidFill>
                  <a:srgbClr val="FF0000"/>
                </a:solidFill>
              </a:rPr>
              <a:t>Commissioni e </a:t>
            </a:r>
            <a:r>
              <a:rPr lang="it-IT" sz="2800" b="1" dirty="0" smtClean="0">
                <a:solidFill>
                  <a:srgbClr val="FF0000"/>
                </a:solidFill>
              </a:rPr>
              <a:t>Comitati</a:t>
            </a:r>
          </a:p>
          <a:p>
            <a:endParaRPr lang="it-IT" sz="2800" dirty="0"/>
          </a:p>
          <a:p>
            <a:pPr>
              <a:buFont typeface="Arial"/>
              <a:buChar char="•"/>
            </a:pPr>
            <a:r>
              <a:rPr lang="it-IT" sz="2800" dirty="0"/>
              <a:t>Commissione </a:t>
            </a:r>
            <a:r>
              <a:rPr lang="it-IT" sz="2800" dirty="0" err="1"/>
              <a:t>presenato</a:t>
            </a:r>
            <a:endParaRPr lang="it-IT" sz="2800" dirty="0"/>
          </a:p>
          <a:p>
            <a:pPr>
              <a:buFont typeface="Arial"/>
              <a:buChar char="•"/>
            </a:pPr>
            <a:r>
              <a:rPr lang="it-IT" sz="2800" dirty="0"/>
              <a:t>Commissione </a:t>
            </a:r>
            <a:r>
              <a:rPr lang="it-IT" sz="2800" dirty="0" err="1"/>
              <a:t>preconsiglio</a:t>
            </a:r>
            <a:endParaRPr lang="it-IT" sz="2800" dirty="0"/>
          </a:p>
          <a:p>
            <a:pPr>
              <a:buFont typeface="Arial"/>
              <a:buChar char="•"/>
            </a:pPr>
            <a:r>
              <a:rPr lang="it-IT" sz="2800" dirty="0"/>
              <a:t>Commissione etica</a:t>
            </a:r>
          </a:p>
          <a:p>
            <a:pPr>
              <a:buFont typeface="Arial"/>
              <a:buChar char="•"/>
            </a:pPr>
            <a:r>
              <a:rPr lang="it-IT" sz="2800" dirty="0"/>
              <a:t>Commissione di garanzia per gli studenti</a:t>
            </a:r>
          </a:p>
          <a:p>
            <a:pPr>
              <a:buFont typeface="Arial"/>
              <a:buChar char="•"/>
            </a:pPr>
            <a:r>
              <a:rPr lang="it-IT" sz="2800" dirty="0"/>
              <a:t>Commissione Statuto - art. 2 legge 240/2010</a:t>
            </a:r>
          </a:p>
          <a:p>
            <a:pPr>
              <a:buFont typeface="Arial"/>
              <a:buChar char="•"/>
            </a:pPr>
            <a:r>
              <a:rPr lang="it-IT" sz="2800" dirty="0"/>
              <a:t>Commissione Mobilità Internazionale</a:t>
            </a:r>
          </a:p>
          <a:p>
            <a:pPr>
              <a:buFont typeface="Arial"/>
              <a:buChar char="•"/>
            </a:pPr>
            <a:r>
              <a:rPr lang="it-IT" sz="2800" dirty="0"/>
              <a:t>Commissione Area Internazionale</a:t>
            </a:r>
          </a:p>
          <a:p>
            <a:pPr>
              <a:buFont typeface="Arial"/>
              <a:buChar char="•"/>
            </a:pPr>
            <a:r>
              <a:rPr lang="it-IT" sz="2800" dirty="0"/>
              <a:t>Commissione Trasferimento Tecnologico</a:t>
            </a:r>
          </a:p>
          <a:p>
            <a:pPr>
              <a:buFont typeface="Arial"/>
              <a:buChar char="•"/>
            </a:pPr>
            <a:r>
              <a:rPr lang="it-IT" sz="2800" dirty="0"/>
              <a:t>Comitato Statistico </a:t>
            </a:r>
            <a:r>
              <a:rPr lang="it-IT" sz="2800" dirty="0" err="1"/>
              <a:t>Comstat</a:t>
            </a:r>
            <a:endParaRPr lang="it-IT" sz="2800" dirty="0"/>
          </a:p>
          <a:p>
            <a:pPr>
              <a:buFont typeface="Arial"/>
              <a:buChar char="•"/>
            </a:pPr>
            <a:r>
              <a:rPr lang="it-IT" sz="2800" dirty="0"/>
              <a:t>Comitato Etico di Ateneo per la Sperimentazione Animale </a:t>
            </a:r>
            <a:r>
              <a:rPr lang="it-IT" sz="2800" dirty="0" smtClean="0"/>
              <a:t>(CEASA – OBA)</a:t>
            </a:r>
            <a:endParaRPr lang="it-IT" sz="2800" dirty="0"/>
          </a:p>
          <a:p>
            <a:pPr>
              <a:buFont typeface="Arial"/>
              <a:buChar char="•"/>
            </a:pPr>
            <a:r>
              <a:rPr lang="it-IT" sz="2800" dirty="0"/>
              <a:t>Consulta regionale degli studenti</a:t>
            </a:r>
          </a:p>
        </p:txBody>
      </p:sp>
      <p:pic>
        <p:nvPicPr>
          <p:cNvPr id="819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52529" y="188640"/>
            <a:ext cx="4139951" cy="9260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876960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323528" y="581746"/>
            <a:ext cx="8640960" cy="4524315"/>
          </a:xfrm>
          <a:prstGeom prst="rect">
            <a:avLst/>
          </a:prstGeom>
        </p:spPr>
        <p:txBody>
          <a:bodyPr wrap="square">
            <a:spAutoFit/>
          </a:bodyPr>
          <a:lstStyle/>
          <a:p>
            <a:r>
              <a:rPr lang="it-IT" dirty="0"/>
              <a:t>La </a:t>
            </a:r>
            <a:r>
              <a:rPr lang="it-IT" b="1" dirty="0"/>
              <a:t>Commissione </a:t>
            </a:r>
            <a:r>
              <a:rPr lang="it-IT" b="1" dirty="0" smtClean="0"/>
              <a:t>Etica</a:t>
            </a:r>
            <a:r>
              <a:rPr lang="it-IT" dirty="0" smtClean="0"/>
              <a:t> </a:t>
            </a:r>
            <a:r>
              <a:rPr lang="it-IT" dirty="0"/>
              <a:t>di Ateneo è l'organo preposto alla osservanza dei principi ispiratori e delle regole del </a:t>
            </a:r>
            <a:r>
              <a:rPr lang="it-IT" b="1" dirty="0"/>
              <a:t>Codice </a:t>
            </a:r>
            <a:r>
              <a:rPr lang="it-IT" b="1" dirty="0" smtClean="0"/>
              <a:t>Etico</a:t>
            </a:r>
            <a:r>
              <a:rPr lang="it-IT" dirty="0" smtClean="0"/>
              <a:t> </a:t>
            </a:r>
            <a:r>
              <a:rPr lang="it-IT" dirty="0"/>
              <a:t>dell'Università degli Studi di Ferrara</a:t>
            </a:r>
            <a:r>
              <a:rPr lang="it-IT" dirty="0" smtClean="0"/>
              <a:t>.</a:t>
            </a:r>
          </a:p>
          <a:p>
            <a:endParaRPr lang="it-IT" dirty="0"/>
          </a:p>
          <a:p>
            <a:r>
              <a:rPr lang="it-IT" dirty="0"/>
              <a:t>La </a:t>
            </a:r>
            <a:r>
              <a:rPr lang="it-IT" b="1" dirty="0"/>
              <a:t>Commissione </a:t>
            </a:r>
            <a:r>
              <a:rPr lang="it-IT" b="1" dirty="0" smtClean="0"/>
              <a:t>Etica</a:t>
            </a:r>
            <a:r>
              <a:rPr lang="it-IT" dirty="0"/>
              <a:t>:</a:t>
            </a:r>
          </a:p>
          <a:p>
            <a:r>
              <a:rPr lang="it-IT" dirty="0"/>
              <a:t>ha funzioni consultive, di indagine e di controllo in merito all’attuazione ed al rispetto delle regole del Codice </a:t>
            </a:r>
            <a:r>
              <a:rPr lang="it-IT" dirty="0" smtClean="0"/>
              <a:t>Etico </a:t>
            </a:r>
            <a:r>
              <a:rPr lang="it-IT" dirty="0"/>
              <a:t>e delle prassi interpretative;</a:t>
            </a:r>
          </a:p>
          <a:p>
            <a:r>
              <a:rPr lang="it-IT" dirty="0"/>
              <a:t>opera in base a segnalazioni non anonime o per iniziativa propria;</a:t>
            </a:r>
          </a:p>
          <a:p>
            <a:r>
              <a:rPr lang="it-IT" dirty="0"/>
              <a:t>favorisce, ove possibile, la composizione amichevole delle eventuali controversie;</a:t>
            </a:r>
          </a:p>
          <a:p>
            <a:r>
              <a:rPr lang="it-IT" dirty="0"/>
              <a:t>informa gli organi competenti circa le violazioni del Codice </a:t>
            </a:r>
            <a:r>
              <a:rPr lang="it-IT" dirty="0" smtClean="0"/>
              <a:t>Etico</a:t>
            </a:r>
            <a:r>
              <a:rPr lang="it-IT" dirty="0"/>
              <a:t>;</a:t>
            </a:r>
          </a:p>
          <a:p>
            <a:r>
              <a:rPr lang="it-IT" dirty="0"/>
              <a:t>presenta annualmente al Senato Accademico una relazione in cui dà conto delle questioni emerse e delle decisioni assunte;</a:t>
            </a:r>
          </a:p>
          <a:p>
            <a:r>
              <a:rPr lang="it-IT" dirty="0"/>
              <a:t>sottopone agli organi competenti proposte di revisione o di integrazione del Codice E</a:t>
            </a:r>
            <a:r>
              <a:rPr lang="it-IT" dirty="0" smtClean="0"/>
              <a:t>tico</a:t>
            </a:r>
          </a:p>
          <a:p>
            <a:endParaRPr lang="it-IT" dirty="0">
              <a:effectLst/>
            </a:endParaRPr>
          </a:p>
          <a:p>
            <a:r>
              <a:rPr lang="it-IT" dirty="0" smtClean="0"/>
              <a:t>Componenti:</a:t>
            </a:r>
          </a:p>
          <a:p>
            <a:r>
              <a:rPr lang="it-IT" dirty="0" smtClean="0">
                <a:effectLst/>
              </a:rPr>
              <a:t>Prof. Orsetta </a:t>
            </a:r>
            <a:r>
              <a:rPr lang="it-IT" dirty="0" err="1" smtClean="0">
                <a:effectLst/>
              </a:rPr>
              <a:t>Giolo</a:t>
            </a:r>
            <a:r>
              <a:rPr lang="it-IT" dirty="0" smtClean="0">
                <a:effectLst/>
              </a:rPr>
              <a:t>, Prof. Stefano Manfredini, Dott. Claudia </a:t>
            </a:r>
            <a:r>
              <a:rPr lang="it-IT" dirty="0" err="1" smtClean="0">
                <a:effectLst/>
              </a:rPr>
              <a:t>Aimoni</a:t>
            </a:r>
            <a:r>
              <a:rPr lang="it-IT" dirty="0" smtClean="0">
                <a:effectLst/>
              </a:rPr>
              <a:t>, Dott. Monica Campana, </a:t>
            </a:r>
          </a:p>
          <a:p>
            <a:r>
              <a:rPr lang="it-IT" dirty="0" smtClean="0"/>
              <a:t>Sig. Alessia Rampini</a:t>
            </a:r>
            <a:endParaRPr lang="it-IT" dirty="0">
              <a:effectLst/>
            </a:endParaRPr>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2160" y="5287001"/>
            <a:ext cx="2750209" cy="13451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219256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107504" y="116632"/>
            <a:ext cx="8568952" cy="6771084"/>
          </a:xfrm>
          <a:prstGeom prst="rect">
            <a:avLst/>
          </a:prstGeom>
        </p:spPr>
        <p:txBody>
          <a:bodyPr wrap="square">
            <a:spAutoFit/>
          </a:bodyPr>
          <a:lstStyle/>
          <a:p>
            <a:r>
              <a:rPr lang="it-IT" sz="2400" dirty="0" smtClean="0"/>
              <a:t>Organismo </a:t>
            </a:r>
            <a:r>
              <a:rPr lang="it-IT" sz="2400" dirty="0"/>
              <a:t>preposto al Benessere Animale (OBA</a:t>
            </a:r>
            <a:r>
              <a:rPr lang="it-IT" sz="2400" dirty="0" smtClean="0"/>
              <a:t>)</a:t>
            </a:r>
          </a:p>
          <a:p>
            <a:r>
              <a:rPr lang="it-IT" sz="2400" dirty="0" smtClean="0"/>
              <a:t>Ruoli:</a:t>
            </a:r>
          </a:p>
          <a:p>
            <a:r>
              <a:rPr lang="it-IT" sz="1600" dirty="0"/>
              <a:t>a) consiglia il personale che si occupa degli animali su questioni relative al benessere degli animali in relazione alla loro acquisizione, sistemazione, cura e impiego;</a:t>
            </a:r>
          </a:p>
          <a:p>
            <a:r>
              <a:rPr lang="it-IT" sz="1600" dirty="0"/>
              <a:t>b) consiglia il personale nell’applicazione del principio della sostituzione, della riduzione e del perfezionamento, lo tiene informato sugli sviluppi tecnici e scientifici e promuove l’aggiornamento professionale del personale addetto all’utilizzo degli animali;</a:t>
            </a:r>
          </a:p>
          <a:p>
            <a:r>
              <a:rPr lang="it-IT" sz="1600" dirty="0"/>
              <a:t>c) definisce e rivede i processi operativi interni di monitoraggio, di comunicazione e di verifica legati al benessere degli animali alloggiati o utilizzati nello stabilimento;</a:t>
            </a:r>
          </a:p>
          <a:p>
            <a:r>
              <a:rPr lang="it-IT" sz="1600" dirty="0"/>
              <a:t>d) esprime un parere motivato sui progetti di ricerca (ai sensi dell’art. 26 co. 2 del </a:t>
            </a:r>
            <a:r>
              <a:rPr lang="it-IT" sz="1600" dirty="0" err="1"/>
              <a:t>D.Lgs</a:t>
            </a:r>
            <a:r>
              <a:rPr lang="it-IT" sz="1600" dirty="0"/>
              <a:t> 26/2014) e sulle eventuali successive modifiche, dandone comunicazione al responsabile del progetto;</a:t>
            </a:r>
          </a:p>
          <a:p>
            <a:r>
              <a:rPr lang="it-IT" sz="1600" dirty="0"/>
              <a:t>e) inoltra le domande di autorizzazione dei progetti di ricerca di cui agli articoli 31 e 33 del </a:t>
            </a:r>
            <a:r>
              <a:rPr lang="it-IT" sz="1600" dirty="0" err="1"/>
              <a:t>D.Lgs.</a:t>
            </a:r>
            <a:r>
              <a:rPr lang="it-IT" sz="1600" dirty="0"/>
              <a:t> 26/2014, dandone comunicazione al responsabile del progetto;</a:t>
            </a:r>
          </a:p>
          <a:p>
            <a:r>
              <a:rPr lang="it-IT" sz="1600" dirty="0"/>
              <a:t>f) segue lo sviluppo e l’esito dei progetti di ricerca tenendo conto degli effetti sugli animali utilizzati nonché individuando e fornendo consulenza su elementi che contribuiscono ulteriormente ai principi della sostituzione, della riduzione e del perfezionamento;</a:t>
            </a:r>
          </a:p>
          <a:p>
            <a:r>
              <a:rPr lang="it-IT" sz="1600" dirty="0"/>
              <a:t>g</a:t>
            </a:r>
            <a:r>
              <a:rPr lang="it-IT" sz="1600" i="1" dirty="0"/>
              <a:t>) </a:t>
            </a:r>
            <a:r>
              <a:rPr lang="it-IT" sz="1600" dirty="0"/>
              <a:t>fornisce consulenza in merito ai programmi di reinserimento, compresa l’adeguata socializzazione degli animali che devono essere reinseriti</a:t>
            </a:r>
            <a:r>
              <a:rPr lang="it-IT" sz="1600" dirty="0" smtClean="0"/>
              <a:t>.</a:t>
            </a:r>
            <a:endParaRPr lang="it-IT" sz="1600" dirty="0"/>
          </a:p>
          <a:p>
            <a:r>
              <a:rPr lang="it-IT" sz="1600" b="1" dirty="0" smtClean="0"/>
              <a:t>Silvia Sabbioni – Presidente</a:t>
            </a:r>
          </a:p>
          <a:p>
            <a:r>
              <a:rPr lang="it-IT" sz="1600" b="1" dirty="0" smtClean="0"/>
              <a:t>Membri - </a:t>
            </a:r>
            <a:r>
              <a:rPr lang="it-IT" sz="1600" dirty="0" smtClean="0"/>
              <a:t>Ottorino </a:t>
            </a:r>
            <a:r>
              <a:rPr lang="it-IT" sz="1600" dirty="0" err="1" smtClean="0"/>
              <a:t>Belluzzi</a:t>
            </a:r>
            <a:r>
              <a:rPr lang="it-IT" sz="1600" dirty="0"/>
              <a:t>, </a:t>
            </a:r>
            <a:r>
              <a:rPr lang="it-IT" sz="1600" dirty="0" smtClean="0"/>
              <a:t>Michele </a:t>
            </a:r>
            <a:r>
              <a:rPr lang="it-IT" sz="1600" dirty="0" err="1" smtClean="0"/>
              <a:t>Morari</a:t>
            </a:r>
            <a:r>
              <a:rPr lang="it-IT" sz="1600" dirty="0" smtClean="0"/>
              <a:t>, Gianfranco Franchi, Silvia Zucchini,</a:t>
            </a:r>
          </a:p>
          <a:p>
            <a:r>
              <a:rPr lang="it-IT" sz="1600" dirty="0" smtClean="0"/>
              <a:t>Alessandro Rimessi, Peggy </a:t>
            </a:r>
            <a:r>
              <a:rPr lang="it-IT" sz="1600" dirty="0"/>
              <a:t>Carla Raffaella </a:t>
            </a:r>
            <a:r>
              <a:rPr lang="it-IT" sz="1600" dirty="0" smtClean="0"/>
              <a:t>Marconi</a:t>
            </a:r>
            <a:r>
              <a:rPr lang="it-IT" sz="1600" dirty="0"/>
              <a:t>,</a:t>
            </a:r>
            <a:r>
              <a:rPr lang="it-IT" sz="1600" dirty="0" smtClean="0"/>
              <a:t> Enrico Maestri</a:t>
            </a:r>
          </a:p>
          <a:p>
            <a:r>
              <a:rPr lang="it-IT" sz="1600" b="1" dirty="0" smtClean="0"/>
              <a:t>Veterinario </a:t>
            </a:r>
            <a:r>
              <a:rPr lang="it-IT" sz="1600" dirty="0" smtClean="0"/>
              <a:t>– </a:t>
            </a:r>
            <a:r>
              <a:rPr lang="it-IT" sz="1600" dirty="0"/>
              <a:t>L</a:t>
            </a:r>
            <a:r>
              <a:rPr lang="it-IT" sz="1600" dirty="0" smtClean="0"/>
              <a:t>udovico </a:t>
            </a:r>
            <a:r>
              <a:rPr lang="it-IT" sz="1600" dirty="0" err="1" smtClean="0"/>
              <a:t>Scenna</a:t>
            </a:r>
            <a:endParaRPr lang="it-IT" sz="1600" dirty="0" smtClean="0"/>
          </a:p>
          <a:p>
            <a:r>
              <a:rPr lang="it-IT" sz="1600" dirty="0" smtClean="0"/>
              <a:t>Katia Varani – </a:t>
            </a:r>
            <a:r>
              <a:rPr lang="it-IT" sz="1600" b="1" dirty="0" smtClean="0"/>
              <a:t>Membro Scientifico</a:t>
            </a:r>
          </a:p>
          <a:p>
            <a:r>
              <a:rPr lang="it-IT" sz="1600" dirty="0" smtClean="0"/>
              <a:t>Roberta </a:t>
            </a:r>
            <a:r>
              <a:rPr lang="it-IT" sz="1600" dirty="0"/>
              <a:t>Russo  – </a:t>
            </a:r>
            <a:r>
              <a:rPr lang="it-IT" sz="1600" b="1" dirty="0"/>
              <a:t>Segretario</a:t>
            </a:r>
          </a:p>
          <a:p>
            <a:endParaRPr lang="it-IT" dirty="0">
              <a:effectLst/>
            </a:endParaRPr>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88224" y="5301208"/>
            <a:ext cx="2353842" cy="13348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755771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CasellaDiTesto 32"/>
          <p:cNvSpPr txBox="1"/>
          <p:nvPr/>
        </p:nvSpPr>
        <p:spPr>
          <a:xfrm>
            <a:off x="539552" y="980728"/>
            <a:ext cx="8238584" cy="5632311"/>
          </a:xfrm>
          <a:prstGeom prst="rect">
            <a:avLst/>
          </a:prstGeom>
          <a:noFill/>
        </p:spPr>
        <p:txBody>
          <a:bodyPr wrap="square" rtlCol="0">
            <a:spAutoFit/>
          </a:bodyPr>
          <a:lstStyle/>
          <a:p>
            <a:r>
              <a:rPr lang="it-IT" b="1" dirty="0" smtClean="0"/>
              <a:t>Architettura – Prof. Roberto di Giulio</a:t>
            </a:r>
          </a:p>
          <a:p>
            <a:r>
              <a:rPr lang="it-IT" b="1" dirty="0" smtClean="0"/>
              <a:t>Ingegneria – Prof. Giorgio Vannini</a:t>
            </a:r>
          </a:p>
          <a:p>
            <a:r>
              <a:rPr lang="it-IT" b="1" dirty="0" smtClean="0"/>
              <a:t>Matematica e informatica – Prof. Lorenzo </a:t>
            </a:r>
            <a:r>
              <a:rPr lang="it-IT" b="1" dirty="0" err="1" smtClean="0"/>
              <a:t>Pareschi</a:t>
            </a:r>
            <a:endParaRPr lang="it-IT" b="1" dirty="0" smtClean="0"/>
          </a:p>
          <a:p>
            <a:r>
              <a:rPr lang="it-IT" b="1" dirty="0" smtClean="0"/>
              <a:t>Fisica e scienze della terra – </a:t>
            </a:r>
            <a:r>
              <a:rPr lang="it-IT" b="1" dirty="0"/>
              <a:t>Prof. Roberto Calabrese</a:t>
            </a:r>
            <a:endParaRPr lang="it-IT" b="1" i="1" dirty="0" smtClean="0"/>
          </a:p>
          <a:p>
            <a:endParaRPr lang="it-IT" b="1" dirty="0" smtClean="0"/>
          </a:p>
          <a:p>
            <a:r>
              <a:rPr lang="it-IT" b="1" dirty="0" smtClean="0"/>
              <a:t>Economia e management – Prof. Simonetta Renga</a:t>
            </a:r>
          </a:p>
          <a:p>
            <a:r>
              <a:rPr lang="it-IT" b="1" dirty="0" smtClean="0"/>
              <a:t>Studi umanistici – Prof. Matteo Galli</a:t>
            </a:r>
          </a:p>
          <a:p>
            <a:r>
              <a:rPr lang="it-IT" b="1" dirty="0" smtClean="0"/>
              <a:t>Giurisprudenza – Prof. Giovanni De </a:t>
            </a:r>
            <a:r>
              <a:rPr lang="it-IT" b="1" dirty="0"/>
              <a:t>C</a:t>
            </a:r>
            <a:r>
              <a:rPr lang="it-IT" b="1" dirty="0" smtClean="0"/>
              <a:t>ristofaro</a:t>
            </a:r>
          </a:p>
          <a:p>
            <a:endParaRPr lang="it-IT" b="1" dirty="0" smtClean="0"/>
          </a:p>
          <a:p>
            <a:endParaRPr lang="it-IT" b="1" i="1" dirty="0" smtClean="0"/>
          </a:p>
          <a:p>
            <a:r>
              <a:rPr lang="it-IT" b="1" dirty="0" smtClean="0"/>
              <a:t>Scienze della vita e biotecnologie – Prof. Roberto </a:t>
            </a:r>
            <a:r>
              <a:rPr lang="it-IT" b="1" dirty="0" err="1"/>
              <a:t>G</a:t>
            </a:r>
            <a:r>
              <a:rPr lang="it-IT" b="1" dirty="0" err="1" smtClean="0"/>
              <a:t>ambari</a:t>
            </a:r>
            <a:endParaRPr lang="it-IT" b="1" dirty="0" smtClean="0"/>
          </a:p>
          <a:p>
            <a:r>
              <a:rPr lang="it-IT" b="1" dirty="0" smtClean="0"/>
              <a:t>Scienze chimiche e farmaceutiche – Prof. Olga </a:t>
            </a:r>
            <a:r>
              <a:rPr lang="it-IT" b="1" dirty="0" err="1" smtClean="0"/>
              <a:t>Bortolini</a:t>
            </a:r>
            <a:endParaRPr lang="it-IT" b="1" dirty="0" smtClean="0"/>
          </a:p>
          <a:p>
            <a:endParaRPr lang="it-IT" b="1" dirty="0" smtClean="0"/>
          </a:p>
          <a:p>
            <a:r>
              <a:rPr lang="it-IT" b="1" dirty="0" smtClean="0"/>
              <a:t>Morfologia, chirurgia e medicina sperimentale – Prof. Paola </a:t>
            </a:r>
            <a:r>
              <a:rPr lang="it-IT" b="1" dirty="0" err="1" smtClean="0"/>
              <a:t>Secchiero</a:t>
            </a:r>
            <a:endParaRPr lang="it-IT" b="1" dirty="0" smtClean="0"/>
          </a:p>
          <a:p>
            <a:r>
              <a:rPr lang="it-IT" b="1" dirty="0" smtClean="0"/>
              <a:t>Scienze biomediche e chirurgico specialistiche – Prof. Luigi Grassi</a:t>
            </a:r>
          </a:p>
          <a:p>
            <a:r>
              <a:rPr lang="it-IT" b="1" dirty="0" smtClean="0"/>
              <a:t>Scienze mediche – Prof. Roberto Ferrari</a:t>
            </a:r>
          </a:p>
          <a:p>
            <a:endParaRPr lang="it-IT" b="1" dirty="0"/>
          </a:p>
          <a:p>
            <a:r>
              <a:rPr lang="it-IT" b="1" u="sng" dirty="0" smtClean="0"/>
              <a:t>FACOLTA’ DI MEDICINA, FARMACIA E PREVENZIONE – Prof. Melchiorre Giganti</a:t>
            </a:r>
          </a:p>
          <a:p>
            <a:endParaRPr lang="it-IT" b="1" dirty="0" smtClean="0"/>
          </a:p>
          <a:p>
            <a:endParaRPr lang="it-IT" dirty="0"/>
          </a:p>
        </p:txBody>
      </p:sp>
      <p:sp>
        <p:nvSpPr>
          <p:cNvPr id="34" name="CasellaDiTesto 33"/>
          <p:cNvSpPr txBox="1"/>
          <p:nvPr/>
        </p:nvSpPr>
        <p:spPr>
          <a:xfrm>
            <a:off x="2267744" y="256120"/>
            <a:ext cx="4463081" cy="523220"/>
          </a:xfrm>
          <a:prstGeom prst="rect">
            <a:avLst/>
          </a:prstGeom>
          <a:noFill/>
        </p:spPr>
        <p:txBody>
          <a:bodyPr wrap="none" rtlCol="0">
            <a:spAutoFit/>
          </a:bodyPr>
          <a:lstStyle/>
          <a:p>
            <a:r>
              <a:rPr lang="it-IT" sz="2800" b="1" u="sng" dirty="0" smtClean="0">
                <a:effectLst>
                  <a:outerShdw blurRad="38100" dist="38100" dir="2700000" algn="tl">
                    <a:srgbClr val="000000">
                      <a:alpha val="43137"/>
                    </a:srgbClr>
                  </a:outerShdw>
                </a:effectLst>
                <a:latin typeface="Comic Sans MS" panose="030F0702030302020204" pitchFamily="66" charset="0"/>
              </a:rPr>
              <a:t>I Dipartimenti in UNIFE</a:t>
            </a:r>
            <a:endParaRPr lang="it-IT" sz="2800" b="1" u="sng" dirty="0">
              <a:effectLst>
                <a:outerShdw blurRad="38100" dist="38100" dir="2700000" algn="tl">
                  <a:srgbClr val="000000">
                    <a:alpha val="43137"/>
                  </a:srgbClr>
                </a:outerShdw>
              </a:effectLst>
              <a:latin typeface="Comic Sans MS" panose="030F0702030302020204" pitchFamily="66" charset="0"/>
            </a:endParaRPr>
          </a:p>
        </p:txBody>
      </p:sp>
      <p:pic>
        <p:nvPicPr>
          <p:cNvPr id="4" name="Picture 4" descr="http://www.unife.it/ateneo/unife_si_presenta/LogoUnife_color.PNG/@@images/47af4add-a108-4fad-9b11-51d9def86c9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155074"/>
            <a:ext cx="1314420" cy="588204"/>
          </a:xfrm>
          <a:prstGeom prst="rect">
            <a:avLst/>
          </a:prstGeom>
          <a:noFill/>
          <a:extLst>
            <a:ext uri="{909E8E84-426E-40DD-AFC4-6F175D3DCCD1}">
              <a14:hiddenFill xmlns:a14="http://schemas.microsoft.com/office/drawing/2010/main">
                <a:solidFill>
                  <a:srgbClr val="FFFFFF"/>
                </a:solidFill>
              </a14:hiddenFill>
            </a:ext>
          </a:extLst>
        </p:spPr>
      </p:pic>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24054" y="5962650"/>
            <a:ext cx="4464495" cy="7873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2584017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67544" y="620688"/>
            <a:ext cx="8229600" cy="1143000"/>
          </a:xfrm>
        </p:spPr>
        <p:txBody>
          <a:bodyPr>
            <a:normAutofit fontScale="90000"/>
          </a:bodyPr>
          <a:lstStyle/>
          <a:p>
            <a:r>
              <a:rPr lang="it-IT" sz="3600" b="1" dirty="0">
                <a:latin typeface="Comic Sans MS" panose="030F0702030302020204" pitchFamily="66" charset="0"/>
              </a:rPr>
              <a:t>Dipartimento di </a:t>
            </a:r>
            <a:r>
              <a:rPr lang="it-IT" sz="3600" b="1" dirty="0" smtClean="0">
                <a:latin typeface="Comic Sans MS" panose="030F0702030302020204" pitchFamily="66" charset="0"/>
              </a:rPr>
              <a:t>Morfologia, Chirurgia e Medicina Sperimentale</a:t>
            </a:r>
            <a:r>
              <a:rPr lang="it-IT" b="1" dirty="0"/>
              <a:t/>
            </a:r>
            <a:br>
              <a:rPr lang="it-IT" b="1" dirty="0"/>
            </a:br>
            <a:endParaRPr lang="it-IT" dirty="0"/>
          </a:p>
        </p:txBody>
      </p:sp>
      <p:sp>
        <p:nvSpPr>
          <p:cNvPr id="3" name="Segnaposto contenuto 2"/>
          <p:cNvSpPr>
            <a:spLocks noGrp="1"/>
          </p:cNvSpPr>
          <p:nvPr>
            <p:ph idx="1"/>
          </p:nvPr>
        </p:nvSpPr>
        <p:spPr>
          <a:xfrm>
            <a:off x="467544" y="2132856"/>
            <a:ext cx="8229600" cy="3024336"/>
          </a:xfrm>
        </p:spPr>
        <p:txBody>
          <a:bodyPr>
            <a:normAutofit fontScale="70000" lnSpcReduction="20000"/>
          </a:bodyPr>
          <a:lstStyle/>
          <a:p>
            <a:r>
              <a:rPr lang="it-IT" dirty="0"/>
              <a:t>Laurea magistrale a ciclo unico in Medicina e </a:t>
            </a:r>
            <a:r>
              <a:rPr lang="it-IT" dirty="0" smtClean="0"/>
              <a:t>chirurgia</a:t>
            </a:r>
          </a:p>
          <a:p>
            <a:pPr marL="0" indent="0">
              <a:buNone/>
            </a:pPr>
            <a:endParaRPr lang="it-IT" dirty="0"/>
          </a:p>
          <a:p>
            <a:r>
              <a:rPr lang="it-IT" dirty="0"/>
              <a:t>Laurea triennale in  Fisioterapia (sedi di Ferrara e Bolzano</a:t>
            </a:r>
            <a:r>
              <a:rPr lang="it-IT" dirty="0" smtClean="0"/>
              <a:t>)</a:t>
            </a:r>
          </a:p>
          <a:p>
            <a:pPr marL="0" indent="0">
              <a:buNone/>
            </a:pPr>
            <a:endParaRPr lang="it-IT" dirty="0"/>
          </a:p>
          <a:p>
            <a:r>
              <a:rPr lang="it-IT" dirty="0"/>
              <a:t>Laurea triennale in Tecniche di radiologia medica, per immagini e </a:t>
            </a:r>
            <a:r>
              <a:rPr lang="it-IT" dirty="0" smtClean="0"/>
              <a:t>radioterapia</a:t>
            </a:r>
          </a:p>
          <a:p>
            <a:pPr marL="0" indent="0">
              <a:buNone/>
            </a:pPr>
            <a:endParaRPr lang="it-IT" dirty="0"/>
          </a:p>
          <a:p>
            <a:r>
              <a:rPr lang="it-IT" b="1" dirty="0">
                <a:solidFill>
                  <a:srgbClr val="C00000"/>
                </a:solidFill>
              </a:rPr>
              <a:t>Laurea magistrale in Scienze delle professioni sanitarie tecniche diagnostiche</a:t>
            </a:r>
          </a:p>
          <a:p>
            <a:endParaRPr lang="it-IT" dirty="0"/>
          </a:p>
        </p:txBody>
      </p:sp>
      <p:pic>
        <p:nvPicPr>
          <p:cNvPr id="1229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5049273"/>
            <a:ext cx="4218469" cy="15656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162539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it-IT" sz="3200" b="1" dirty="0" smtClean="0">
                <a:latin typeface="Comic Sans MS" panose="030F0702030302020204" pitchFamily="66" charset="0"/>
              </a:rPr>
              <a:t>Dipartimento di Scienze Biomediche e Chirurgico Specialistiche</a:t>
            </a:r>
            <a:endParaRPr lang="it-IT" sz="3200" b="1" dirty="0">
              <a:latin typeface="Comic Sans MS" panose="030F0702030302020204" pitchFamily="66" charset="0"/>
            </a:endParaRPr>
          </a:p>
        </p:txBody>
      </p:sp>
      <p:sp>
        <p:nvSpPr>
          <p:cNvPr id="3" name="Segnaposto contenuto 2"/>
          <p:cNvSpPr>
            <a:spLocks noGrp="1"/>
          </p:cNvSpPr>
          <p:nvPr>
            <p:ph idx="1"/>
          </p:nvPr>
        </p:nvSpPr>
        <p:spPr>
          <a:xfrm>
            <a:off x="467544" y="1916832"/>
            <a:ext cx="8229600" cy="4525963"/>
          </a:xfrm>
        </p:spPr>
        <p:txBody>
          <a:bodyPr>
            <a:normAutofit fontScale="70000" lnSpcReduction="20000"/>
          </a:bodyPr>
          <a:lstStyle/>
          <a:p>
            <a:r>
              <a:rPr lang="it-IT" dirty="0"/>
              <a:t>Laurea magistrale a ciclo unico in Odontoiatria e protesi dentaria</a:t>
            </a:r>
          </a:p>
          <a:p>
            <a:r>
              <a:rPr lang="it-IT" dirty="0"/>
              <a:t>Laurea triennale in Educazione professionale - Sede di Rovereto (TN)</a:t>
            </a:r>
          </a:p>
          <a:p>
            <a:r>
              <a:rPr lang="it-IT" dirty="0"/>
              <a:t>Laurea triennale in Logopedia</a:t>
            </a:r>
          </a:p>
          <a:p>
            <a:r>
              <a:rPr lang="it-IT" dirty="0"/>
              <a:t>Laurea triennale in Ortottica e assistenza oftalmologica</a:t>
            </a:r>
          </a:p>
          <a:p>
            <a:r>
              <a:rPr lang="it-IT" dirty="0"/>
              <a:t>Laurea triennale in Scienze motorie</a:t>
            </a:r>
          </a:p>
          <a:p>
            <a:r>
              <a:rPr lang="it-IT" dirty="0"/>
              <a:t>Laurea triennale in Tecnica della riabilitazione psichiatrica</a:t>
            </a:r>
          </a:p>
          <a:p>
            <a:r>
              <a:rPr lang="it-IT" dirty="0"/>
              <a:t>Laurea triennale in Tecniche di laboratorio biomedico</a:t>
            </a:r>
          </a:p>
          <a:p>
            <a:r>
              <a:rPr lang="it-IT" dirty="0"/>
              <a:t>Laurea magistrale in Scienze e tecniche dell'attività </a:t>
            </a:r>
            <a:r>
              <a:rPr lang="it-IT" dirty="0" smtClean="0"/>
              <a:t>motoria preventiva </a:t>
            </a:r>
            <a:r>
              <a:rPr lang="it-IT" dirty="0"/>
              <a:t>e adattata</a:t>
            </a:r>
          </a:p>
          <a:p>
            <a:r>
              <a:rPr lang="it-IT" b="1" dirty="0">
                <a:solidFill>
                  <a:srgbClr val="C00000"/>
                </a:solidFill>
              </a:rPr>
              <a:t>Laurea magistrale in Scienze riabilitative delle professioni sanitarie</a:t>
            </a:r>
          </a:p>
          <a:p>
            <a:pPr marL="0" indent="0">
              <a:buNone/>
            </a:pPr>
            <a:endParaRPr lang="it-IT"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11960" y="5553837"/>
            <a:ext cx="4752528" cy="11451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591141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67544" y="188640"/>
            <a:ext cx="8229600" cy="1143000"/>
          </a:xfrm>
        </p:spPr>
        <p:txBody>
          <a:bodyPr>
            <a:normAutofit fontScale="90000"/>
          </a:bodyPr>
          <a:lstStyle/>
          <a:p>
            <a:r>
              <a:rPr lang="it-IT" sz="3600" b="1" dirty="0">
                <a:latin typeface="Comic Sans MS" panose="030F0702030302020204" pitchFamily="66" charset="0"/>
              </a:rPr>
              <a:t>Dipartimento di Scienze mediche </a:t>
            </a:r>
            <a:r>
              <a:rPr lang="it-IT" b="1" dirty="0"/>
              <a:t/>
            </a:r>
            <a:br>
              <a:rPr lang="it-IT" b="1" dirty="0"/>
            </a:br>
            <a:endParaRPr lang="it-IT" dirty="0"/>
          </a:p>
        </p:txBody>
      </p:sp>
      <p:graphicFrame>
        <p:nvGraphicFramePr>
          <p:cNvPr id="4" name="Tabella 3"/>
          <p:cNvGraphicFramePr>
            <a:graphicFrameLocks noGrp="1"/>
          </p:cNvGraphicFramePr>
          <p:nvPr>
            <p:extLst>
              <p:ext uri="{D42A27DB-BD31-4B8C-83A1-F6EECF244321}">
                <p14:modId xmlns:p14="http://schemas.microsoft.com/office/powerpoint/2010/main" val="2796583001"/>
              </p:ext>
            </p:extLst>
          </p:nvPr>
        </p:nvGraphicFramePr>
        <p:xfrm>
          <a:off x="395536" y="836712"/>
          <a:ext cx="8229600" cy="4104456"/>
        </p:xfrm>
        <a:graphic>
          <a:graphicData uri="http://schemas.openxmlformats.org/drawingml/2006/table">
            <a:tbl>
              <a:tblPr/>
              <a:tblGrid>
                <a:gridCol w="8229600"/>
              </a:tblGrid>
              <a:tr h="4104456">
                <a:tc>
                  <a:txBody>
                    <a:bodyPr/>
                    <a:lstStyle/>
                    <a:p>
                      <a:pPr>
                        <a:buFont typeface="Arial"/>
                        <a:buChar char="•"/>
                      </a:pPr>
                      <a:r>
                        <a:rPr lang="it-IT" sz="2000" dirty="0"/>
                        <a:t>Laurea triennale in Ostetricia </a:t>
                      </a:r>
                      <a:endParaRPr lang="it-IT" sz="2000" dirty="0" smtClean="0"/>
                    </a:p>
                    <a:p>
                      <a:pPr>
                        <a:buFont typeface="Arial"/>
                        <a:buNone/>
                      </a:pPr>
                      <a:endParaRPr lang="it-IT" sz="2000" dirty="0"/>
                    </a:p>
                    <a:p>
                      <a:pPr>
                        <a:buFont typeface="Arial"/>
                        <a:buChar char="•"/>
                      </a:pPr>
                      <a:r>
                        <a:rPr lang="it-IT" sz="2000" dirty="0"/>
                        <a:t>Laurea triennale in Infermieristica (sedi di Ferrara, Pieve di Cento, Codigoro</a:t>
                      </a:r>
                      <a:r>
                        <a:rPr lang="it-IT" sz="2000" dirty="0" smtClean="0"/>
                        <a:t>)</a:t>
                      </a:r>
                    </a:p>
                    <a:p>
                      <a:pPr>
                        <a:buFont typeface="Arial"/>
                        <a:buNone/>
                      </a:pPr>
                      <a:endParaRPr lang="it-IT" sz="2000" dirty="0"/>
                    </a:p>
                    <a:p>
                      <a:pPr>
                        <a:buFont typeface="Arial"/>
                        <a:buChar char="•"/>
                      </a:pPr>
                      <a:r>
                        <a:rPr lang="it-IT" sz="2000" dirty="0"/>
                        <a:t>Laurea triennale in Igiene dentale </a:t>
                      </a:r>
                      <a:endParaRPr lang="it-IT" sz="2000" dirty="0" smtClean="0"/>
                    </a:p>
                    <a:p>
                      <a:pPr>
                        <a:buFont typeface="Arial"/>
                        <a:buNone/>
                      </a:pPr>
                      <a:endParaRPr lang="it-IT" sz="2000" dirty="0"/>
                    </a:p>
                    <a:p>
                      <a:pPr>
                        <a:buFont typeface="Arial"/>
                        <a:buChar char="•"/>
                      </a:pPr>
                      <a:r>
                        <a:rPr lang="it-IT" sz="2000" dirty="0"/>
                        <a:t>Laurea triennale in </a:t>
                      </a:r>
                      <a:r>
                        <a:rPr lang="it-IT" sz="2000" dirty="0" err="1" smtClean="0"/>
                        <a:t>Dietistica</a:t>
                      </a:r>
                      <a:endParaRPr lang="it-IT" sz="2000" dirty="0" smtClean="0"/>
                    </a:p>
                    <a:p>
                      <a:pPr>
                        <a:buFont typeface="Arial"/>
                        <a:buNone/>
                      </a:pPr>
                      <a:endParaRPr lang="it-IT" sz="2000" dirty="0"/>
                    </a:p>
                    <a:p>
                      <a:pPr>
                        <a:buFont typeface="Arial"/>
                        <a:buChar char="•"/>
                      </a:pPr>
                      <a:r>
                        <a:rPr lang="it-IT" sz="2000" b="1" dirty="0">
                          <a:solidFill>
                            <a:srgbClr val="C00000"/>
                          </a:solidFill>
                        </a:rPr>
                        <a:t>Laurea magistrale in Scienze infermieristiche e ostetriche</a:t>
                      </a:r>
                    </a:p>
                  </a:txBody>
                  <a:tcPr anchor="ctr">
                    <a:lnL>
                      <a:noFill/>
                    </a:lnL>
                    <a:lnR>
                      <a:noFill/>
                    </a:lnR>
                    <a:lnT>
                      <a:noFill/>
                    </a:lnT>
                    <a:lnB>
                      <a:noFill/>
                    </a:lnB>
                  </a:tcPr>
                </a:tc>
              </a:tr>
            </a:tbl>
          </a:graphicData>
        </a:graphic>
      </p:graphicFrame>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77794" y="5033478"/>
            <a:ext cx="4445694" cy="14818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5090253"/>
            <a:ext cx="4140006" cy="13800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704875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CasellaDiTesto 32"/>
          <p:cNvSpPr txBox="1"/>
          <p:nvPr/>
        </p:nvSpPr>
        <p:spPr>
          <a:xfrm>
            <a:off x="507392" y="1488498"/>
            <a:ext cx="8022560" cy="4431983"/>
          </a:xfrm>
          <a:prstGeom prst="rect">
            <a:avLst/>
          </a:prstGeom>
          <a:noFill/>
        </p:spPr>
        <p:txBody>
          <a:bodyPr wrap="square" rtlCol="0">
            <a:spAutoFit/>
          </a:bodyPr>
          <a:lstStyle/>
          <a:p>
            <a:r>
              <a:rPr lang="it-IT" sz="2400" b="1" dirty="0" smtClean="0"/>
              <a:t>Prof. Melchiorre Giganti</a:t>
            </a:r>
          </a:p>
          <a:p>
            <a:endParaRPr lang="it-IT" sz="2400" b="1" dirty="0" smtClean="0"/>
          </a:p>
          <a:p>
            <a:r>
              <a:rPr lang="it-IT" dirty="0" smtClean="0"/>
              <a:t>La Facoltà  di Medicina, Farmacia e Prevenzione recentemente costituita, si configura, a norma delle legge 240/2010, come struttura con funzione di coordinamento e razionalizzazione delle attività didattiche relative ai Corsi di Studio, istituiti e attivati (Corsi di Laurea Magistrale a ciclo unico, Corsi di Laurea, Corsi di Laurea Magistrale, Corsi di Laurea delle Professioni Sanitarie e Corsi di Laurea Magistrale delle Professioni Sanitarie), le Scuole di Specializzazione, i Master e i Corsi di Perfezionamento, in cui sono coinvolti i tre Dipartimenti dell’area medica (Dipartimento di Morfologia Chirurgia e Medicina sperimentale, Dipartimento di Scienze Biomediche e Chirurgico Specialistiche e Dipartimento di Scienze Mediche).</a:t>
            </a:r>
          </a:p>
          <a:p>
            <a:r>
              <a:rPr lang="it-IT" dirty="0" smtClean="0"/>
              <a:t>Inoltre ne fanno parte il Dipartimento di Chimica, Farmacia e CTF, Scienze della Vita e Biotecnologie.</a:t>
            </a:r>
          </a:p>
          <a:p>
            <a:endParaRPr lang="it-IT" b="1" dirty="0" smtClean="0"/>
          </a:p>
          <a:p>
            <a:endParaRPr lang="it-IT" dirty="0"/>
          </a:p>
        </p:txBody>
      </p:sp>
      <p:sp>
        <p:nvSpPr>
          <p:cNvPr id="34" name="CasellaDiTesto 33"/>
          <p:cNvSpPr txBox="1"/>
          <p:nvPr/>
        </p:nvSpPr>
        <p:spPr>
          <a:xfrm>
            <a:off x="539552" y="256119"/>
            <a:ext cx="5341527" cy="954107"/>
          </a:xfrm>
          <a:prstGeom prst="rect">
            <a:avLst/>
          </a:prstGeom>
          <a:noFill/>
        </p:spPr>
        <p:txBody>
          <a:bodyPr wrap="none" rtlCol="0">
            <a:spAutoFit/>
          </a:bodyPr>
          <a:lstStyle/>
          <a:p>
            <a:pPr algn="ctr"/>
            <a:r>
              <a:rPr lang="it-IT" sz="2800" b="1" u="sng" dirty="0" smtClean="0">
                <a:solidFill>
                  <a:srgbClr val="FF0000"/>
                </a:solidFill>
                <a:effectLst>
                  <a:outerShdw blurRad="38100" dist="38100" dir="2700000" algn="tl">
                    <a:srgbClr val="000000">
                      <a:alpha val="43137"/>
                    </a:srgbClr>
                  </a:outerShdw>
                </a:effectLst>
                <a:latin typeface="Comic Sans MS" panose="030F0702030302020204" pitchFamily="66" charset="0"/>
              </a:rPr>
              <a:t>FACOLTA’ DI MEDICINA</a:t>
            </a:r>
          </a:p>
          <a:p>
            <a:pPr algn="ctr"/>
            <a:r>
              <a:rPr lang="it-IT" sz="2800" b="1" u="sng" dirty="0" smtClean="0">
                <a:solidFill>
                  <a:srgbClr val="FF0000"/>
                </a:solidFill>
                <a:effectLst>
                  <a:outerShdw blurRad="38100" dist="38100" dir="2700000" algn="tl">
                    <a:srgbClr val="000000">
                      <a:alpha val="43137"/>
                    </a:srgbClr>
                  </a:outerShdw>
                </a:effectLst>
                <a:latin typeface="Comic Sans MS" panose="030F0702030302020204" pitchFamily="66" charset="0"/>
              </a:rPr>
              <a:t>FARMACIA E PREVENZIONE</a:t>
            </a:r>
            <a:endParaRPr lang="it-IT" sz="2800" b="1" u="sng" dirty="0">
              <a:solidFill>
                <a:srgbClr val="FF0000"/>
              </a:solidFill>
              <a:effectLst>
                <a:outerShdw blurRad="38100" dist="38100" dir="2700000" algn="tl">
                  <a:srgbClr val="000000">
                    <a:alpha val="43137"/>
                  </a:srgbClr>
                </a:outerShdw>
              </a:effectLst>
              <a:latin typeface="Comic Sans MS" panose="030F0702030302020204" pitchFamily="66" charset="0"/>
            </a:endParaRP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08596" y="109659"/>
            <a:ext cx="2444667" cy="1375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30306" y="5189251"/>
            <a:ext cx="2522957" cy="14624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1368748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tangolo 4"/>
          <p:cNvSpPr/>
          <p:nvPr/>
        </p:nvSpPr>
        <p:spPr>
          <a:xfrm>
            <a:off x="284696" y="2420888"/>
            <a:ext cx="8712968" cy="2862322"/>
          </a:xfrm>
          <a:prstGeom prst="rect">
            <a:avLst/>
          </a:prstGeom>
        </p:spPr>
        <p:txBody>
          <a:bodyPr wrap="square">
            <a:spAutoFit/>
          </a:bodyPr>
          <a:lstStyle/>
          <a:p>
            <a:r>
              <a:rPr lang="it-IT" dirty="0" smtClean="0"/>
              <a:t>Con decreto in data 5 maggio 1927, venne riconosciuto all'Università degli Studi di Ferrara il diritto di fare uso dello stemma miniato che è "D'azzurro all'ulivo fruttato al naturale, nutrito sopra un monte all'italiana di tre cime d'argento, posto sopra una campagna di verde. Lo scudo è fregiato di corona ducale".</a:t>
            </a:r>
          </a:p>
          <a:p>
            <a:endParaRPr lang="it-IT" dirty="0" smtClean="0"/>
          </a:p>
          <a:p>
            <a:r>
              <a:rPr lang="it-IT" dirty="0" smtClean="0"/>
              <a:t>Tale riconoscimento da parte della Consulta Araldica segue quello avvenuto nel 1771 da S.S. Clemente XIV.</a:t>
            </a:r>
          </a:p>
          <a:p>
            <a:endParaRPr lang="it-IT" dirty="0" smtClean="0"/>
          </a:p>
          <a:p>
            <a:r>
              <a:rPr lang="it-IT" i="1" dirty="0" smtClean="0"/>
              <a:t>(Tratto da L. Livatino, "Ferrara e la sua Università", Università degli Studi di Ferrara,</a:t>
            </a:r>
            <a:br>
              <a:rPr lang="it-IT" i="1" dirty="0" smtClean="0"/>
            </a:br>
            <a:r>
              <a:rPr lang="it-IT" i="1" dirty="0" smtClean="0"/>
              <a:t>Centro Stampa Economato, 1981)</a:t>
            </a:r>
            <a:endParaRPr lang="it-IT" dirty="0"/>
          </a:p>
        </p:txBody>
      </p:sp>
      <p:pic>
        <p:nvPicPr>
          <p:cNvPr id="2052" name="Picture 4" descr="http://www.unife.it/ateneo/unife_si_presenta/LogoUnife_color.PNG/@@images/47af4add-a108-4fad-9b11-51d9def86c9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6908" y="276712"/>
            <a:ext cx="3810000" cy="1704976"/>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332" y="5394192"/>
            <a:ext cx="2359533" cy="132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72200" y="5343160"/>
            <a:ext cx="2244080" cy="1428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5"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68663" y="302674"/>
            <a:ext cx="2279281" cy="17006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6"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19872" y="5394192"/>
            <a:ext cx="2448272" cy="1326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274428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CasellaDiTesto 32"/>
          <p:cNvSpPr txBox="1"/>
          <p:nvPr/>
        </p:nvSpPr>
        <p:spPr>
          <a:xfrm>
            <a:off x="449968" y="345360"/>
            <a:ext cx="8385720" cy="6124754"/>
          </a:xfrm>
          <a:prstGeom prst="rect">
            <a:avLst/>
          </a:prstGeom>
          <a:noFill/>
        </p:spPr>
        <p:txBody>
          <a:bodyPr wrap="square" rtlCol="0">
            <a:spAutoFit/>
          </a:bodyPr>
          <a:lstStyle/>
          <a:p>
            <a:r>
              <a:rPr lang="it-IT" sz="2000" b="1" u="sng" dirty="0" smtClean="0">
                <a:solidFill>
                  <a:srgbClr val="FF0000"/>
                </a:solidFill>
              </a:rPr>
              <a:t>Facoltà di Medicina, Farmacia e Prevenzione  </a:t>
            </a:r>
            <a:endParaRPr lang="it-IT" sz="2000" b="1" dirty="0" smtClean="0">
              <a:solidFill>
                <a:srgbClr val="FF0000"/>
              </a:solidFill>
            </a:endParaRPr>
          </a:p>
          <a:p>
            <a:r>
              <a:rPr lang="it-IT" b="1" dirty="0" smtClean="0"/>
              <a:t>  </a:t>
            </a:r>
          </a:p>
          <a:p>
            <a:r>
              <a:rPr lang="it-IT" sz="1400" b="1" dirty="0"/>
              <a:t>Consiglio della Scuola </a:t>
            </a:r>
            <a:r>
              <a:rPr lang="it-IT" sz="1400" dirty="0"/>
              <a:t>per il triennio </a:t>
            </a:r>
            <a:r>
              <a:rPr lang="it-IT" sz="1400" dirty="0" smtClean="0"/>
              <a:t>2017/2019:</a:t>
            </a:r>
          </a:p>
          <a:p>
            <a:r>
              <a:rPr lang="it-IT" sz="1400" dirty="0" smtClean="0"/>
              <a:t>Presidente: Prof. Melchiorre Giganti</a:t>
            </a:r>
          </a:p>
          <a:p>
            <a:r>
              <a:rPr lang="it-IT" sz="1400" dirty="0" smtClean="0"/>
              <a:t>Vicepresidente: Prof. Riccardo </a:t>
            </a:r>
            <a:r>
              <a:rPr lang="it-IT" sz="1400" dirty="0" err="1" smtClean="0"/>
              <a:t>Gavioli</a:t>
            </a:r>
            <a:endParaRPr lang="it-IT" sz="1400" dirty="0" smtClean="0"/>
          </a:p>
          <a:p>
            <a:endParaRPr lang="it-IT" sz="1400" dirty="0"/>
          </a:p>
          <a:p>
            <a:r>
              <a:rPr lang="it-IT" sz="1400" dirty="0"/>
              <a:t>Prof. </a:t>
            </a:r>
            <a:r>
              <a:rPr lang="it-IT" sz="1400" dirty="0" smtClean="0"/>
              <a:t>Ferrari Roberto </a:t>
            </a:r>
            <a:r>
              <a:rPr lang="it-IT" sz="1400" dirty="0"/>
              <a:t>- Direttore Dipartimento di Scienze mediche</a:t>
            </a:r>
          </a:p>
          <a:p>
            <a:r>
              <a:rPr lang="it-IT" sz="1400" dirty="0"/>
              <a:t>Prof. Grassi Luigi - Direttore Dipartimento di Scienze biomediche e chirurgico specialistiche</a:t>
            </a:r>
          </a:p>
          <a:p>
            <a:r>
              <a:rPr lang="it-IT" sz="1400" dirty="0"/>
              <a:t>Prof. </a:t>
            </a:r>
            <a:r>
              <a:rPr lang="it-IT" sz="1400" dirty="0" smtClean="0"/>
              <a:t>Paola </a:t>
            </a:r>
            <a:r>
              <a:rPr lang="it-IT" sz="1400" dirty="0" err="1" smtClean="0"/>
              <a:t>Secchiero</a:t>
            </a:r>
            <a:r>
              <a:rPr lang="it-IT" sz="1400" dirty="0" smtClean="0"/>
              <a:t>- </a:t>
            </a:r>
            <a:r>
              <a:rPr lang="it-IT" sz="1400" dirty="0"/>
              <a:t>Direttore Dipartimento di Morfologia, chirurgia e medicina </a:t>
            </a:r>
            <a:r>
              <a:rPr lang="it-IT" sz="1400" dirty="0" smtClean="0"/>
              <a:t>sperimentale</a:t>
            </a:r>
          </a:p>
          <a:p>
            <a:r>
              <a:rPr lang="it-IT" sz="1400" dirty="0" smtClean="0"/>
              <a:t>Prof. Olga </a:t>
            </a:r>
            <a:r>
              <a:rPr lang="it-IT" sz="1400" dirty="0" err="1" smtClean="0"/>
              <a:t>Bortolini</a:t>
            </a:r>
            <a:r>
              <a:rPr lang="it-IT" sz="1400" dirty="0" smtClean="0"/>
              <a:t> – Direttore del Dipartimento di Chimica</a:t>
            </a:r>
          </a:p>
          <a:p>
            <a:r>
              <a:rPr lang="it-IT" sz="1400" dirty="0" smtClean="0"/>
              <a:t>Prof. </a:t>
            </a:r>
            <a:r>
              <a:rPr lang="it-IT" sz="1400" dirty="0" err="1" smtClean="0"/>
              <a:t>Gambari</a:t>
            </a:r>
            <a:r>
              <a:rPr lang="it-IT" sz="1400" dirty="0" smtClean="0"/>
              <a:t> Roberto – Direttore dello SVEB</a:t>
            </a:r>
          </a:p>
          <a:p>
            <a:endParaRPr lang="it-IT" sz="1400" dirty="0"/>
          </a:p>
          <a:p>
            <a:r>
              <a:rPr lang="it-IT" sz="1400" dirty="0" smtClean="0"/>
              <a:t>Prof</a:t>
            </a:r>
            <a:r>
              <a:rPr lang="it-IT" sz="1400" dirty="0"/>
              <a:t>. </a:t>
            </a:r>
            <a:r>
              <a:rPr lang="it-IT" sz="1400" dirty="0" err="1" smtClean="0"/>
              <a:t>Cogo</a:t>
            </a:r>
            <a:r>
              <a:rPr lang="it-IT" sz="1400" dirty="0" smtClean="0"/>
              <a:t> Annaluisa - </a:t>
            </a:r>
            <a:r>
              <a:rPr lang="it-IT" sz="1400" dirty="0"/>
              <a:t>Rappresentante dei Coordinatori di Corso di studio</a:t>
            </a:r>
          </a:p>
          <a:p>
            <a:r>
              <a:rPr lang="it-IT" sz="1400" dirty="0" smtClean="0"/>
              <a:t>Prof</a:t>
            </a:r>
            <a:r>
              <a:rPr lang="it-IT" sz="1400" dirty="0"/>
              <a:t>. </a:t>
            </a:r>
            <a:r>
              <a:rPr lang="it-IT" sz="1400" dirty="0" smtClean="0"/>
              <a:t>Bellini Tiziana - </a:t>
            </a:r>
            <a:r>
              <a:rPr lang="it-IT" sz="1400" dirty="0"/>
              <a:t>Rappresentante dei Coordinatori di Corso di studio</a:t>
            </a:r>
          </a:p>
          <a:p>
            <a:r>
              <a:rPr lang="it-IT" sz="1400" dirty="0" smtClean="0"/>
              <a:t>Prof</a:t>
            </a:r>
            <a:r>
              <a:rPr lang="it-IT" sz="1400" dirty="0"/>
              <a:t>. </a:t>
            </a:r>
            <a:r>
              <a:rPr lang="it-IT" sz="1400" dirty="0" smtClean="0"/>
              <a:t>Varani Katia - </a:t>
            </a:r>
            <a:r>
              <a:rPr lang="it-IT" sz="1400" dirty="0"/>
              <a:t>Rappresentante dei Coordinatori di Corso di </a:t>
            </a:r>
            <a:r>
              <a:rPr lang="it-IT" sz="1400" dirty="0" smtClean="0"/>
              <a:t>studio</a:t>
            </a:r>
            <a:endParaRPr lang="it-IT" sz="1400" dirty="0"/>
          </a:p>
          <a:p>
            <a:r>
              <a:rPr lang="it-IT" sz="1400" dirty="0"/>
              <a:t>Prof. Capitani </a:t>
            </a:r>
            <a:r>
              <a:rPr lang="it-IT" sz="1400" dirty="0" smtClean="0"/>
              <a:t>Silvano</a:t>
            </a:r>
            <a:r>
              <a:rPr lang="it-IT" sz="1400" dirty="0"/>
              <a:t> - Rappresentante dei Coordinatori di Corso di </a:t>
            </a:r>
            <a:r>
              <a:rPr lang="it-IT" sz="1400" dirty="0" smtClean="0"/>
              <a:t>studio</a:t>
            </a:r>
          </a:p>
          <a:p>
            <a:r>
              <a:rPr lang="it-IT" sz="1400" dirty="0"/>
              <a:t>Prof. </a:t>
            </a:r>
            <a:r>
              <a:rPr lang="it-IT" sz="1400" dirty="0" smtClean="0"/>
              <a:t> Angeli Celestino - </a:t>
            </a:r>
            <a:r>
              <a:rPr lang="it-IT" sz="1400" dirty="0"/>
              <a:t>Rappresentante dei Coordinatori di Corso di studio</a:t>
            </a:r>
          </a:p>
          <a:p>
            <a:r>
              <a:rPr lang="it-IT" sz="1400" dirty="0"/>
              <a:t>Prof. </a:t>
            </a:r>
            <a:r>
              <a:rPr lang="it-IT" sz="1400" dirty="0" smtClean="0"/>
              <a:t>Manfredini Roberto - </a:t>
            </a:r>
            <a:r>
              <a:rPr lang="it-IT" sz="1400" dirty="0"/>
              <a:t>Rappresentante dei Coordinatori di Corso di studio</a:t>
            </a:r>
          </a:p>
          <a:p>
            <a:r>
              <a:rPr lang="it-IT" sz="1400" dirty="0"/>
              <a:t>Prof. </a:t>
            </a:r>
            <a:r>
              <a:rPr lang="it-IT" sz="1400" dirty="0" smtClean="0"/>
              <a:t>Remo Guerrini - </a:t>
            </a:r>
            <a:r>
              <a:rPr lang="it-IT" sz="1400" dirty="0"/>
              <a:t>Rappresentante dei Coordinatori di Corso di studio</a:t>
            </a:r>
          </a:p>
          <a:p>
            <a:r>
              <a:rPr lang="it-IT" sz="1400" dirty="0"/>
              <a:t>Prof. </a:t>
            </a:r>
            <a:r>
              <a:rPr lang="it-IT" sz="1400" dirty="0" smtClean="0"/>
              <a:t>Leonardo </a:t>
            </a:r>
            <a:r>
              <a:rPr lang="it-IT" sz="1400" dirty="0" err="1" smtClean="0"/>
              <a:t>Trombelli</a:t>
            </a:r>
            <a:r>
              <a:rPr lang="it-IT" sz="1400" dirty="0" smtClean="0"/>
              <a:t> - </a:t>
            </a:r>
            <a:r>
              <a:rPr lang="it-IT" sz="1400" dirty="0"/>
              <a:t>Rappresentante dei Coordinatori di Corso di studio</a:t>
            </a:r>
          </a:p>
          <a:p>
            <a:endParaRPr lang="it-IT" sz="1400" dirty="0"/>
          </a:p>
          <a:p>
            <a:r>
              <a:rPr lang="it-IT" sz="1400" dirty="0" smtClean="0"/>
              <a:t>Prof. Paolo </a:t>
            </a:r>
            <a:r>
              <a:rPr lang="it-IT" sz="1400" dirty="0" err="1" smtClean="0"/>
              <a:t>Pinton</a:t>
            </a:r>
            <a:r>
              <a:rPr lang="it-IT" sz="1400" dirty="0" smtClean="0"/>
              <a:t> Rappresentante </a:t>
            </a:r>
            <a:r>
              <a:rPr lang="it-IT" sz="1400" dirty="0"/>
              <a:t>per </a:t>
            </a:r>
            <a:r>
              <a:rPr lang="it-IT" sz="1400" dirty="0" smtClean="0"/>
              <a:t>i Dottorati di </a:t>
            </a:r>
            <a:r>
              <a:rPr lang="it-IT" sz="1400" dirty="0"/>
              <a:t>R</a:t>
            </a:r>
            <a:r>
              <a:rPr lang="it-IT" sz="1400" dirty="0" smtClean="0"/>
              <a:t>icerca </a:t>
            </a:r>
            <a:r>
              <a:rPr lang="it-IT" sz="1400" dirty="0"/>
              <a:t> </a:t>
            </a:r>
          </a:p>
          <a:p>
            <a:r>
              <a:rPr lang="it-IT" sz="1400" dirty="0"/>
              <a:t>Prof. </a:t>
            </a:r>
            <a:r>
              <a:rPr lang="it-IT" sz="1400" dirty="0" smtClean="0"/>
              <a:t>Pantaleo Greco - </a:t>
            </a:r>
            <a:r>
              <a:rPr lang="it-IT" sz="1400" dirty="0"/>
              <a:t>Rappresentante per </a:t>
            </a:r>
            <a:r>
              <a:rPr lang="it-IT" sz="1400" dirty="0" smtClean="0"/>
              <a:t>le Scuole di Specializzazione</a:t>
            </a:r>
          </a:p>
          <a:p>
            <a:endParaRPr lang="it-IT" sz="1400" dirty="0"/>
          </a:p>
          <a:p>
            <a:endParaRPr lang="it-IT" sz="1400" dirty="0"/>
          </a:p>
          <a:p>
            <a:endParaRPr lang="it-IT" dirty="0"/>
          </a:p>
        </p:txBody>
      </p:sp>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62720" y="109659"/>
            <a:ext cx="1190544" cy="6696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asellaDiTesto 2"/>
          <p:cNvSpPr txBox="1"/>
          <p:nvPr/>
        </p:nvSpPr>
        <p:spPr>
          <a:xfrm>
            <a:off x="449968" y="5661248"/>
            <a:ext cx="2658805" cy="369332"/>
          </a:xfrm>
          <a:prstGeom prst="rect">
            <a:avLst/>
          </a:prstGeom>
          <a:noFill/>
        </p:spPr>
        <p:txBody>
          <a:bodyPr wrap="none" rtlCol="0">
            <a:spAutoFit/>
          </a:bodyPr>
          <a:lstStyle/>
          <a:p>
            <a:r>
              <a:rPr lang="it-IT" b="1" u="sng" dirty="0" smtClean="0">
                <a:solidFill>
                  <a:srgbClr val="002060"/>
                </a:solidFill>
                <a:effectLst>
                  <a:outerShdw blurRad="38100" dist="38100" dir="2700000" algn="tl">
                    <a:srgbClr val="000000">
                      <a:alpha val="43137"/>
                    </a:srgbClr>
                  </a:outerShdw>
                </a:effectLst>
              </a:rPr>
              <a:t>4 Rappresentanti studenti</a:t>
            </a:r>
            <a:endParaRPr lang="it-IT" b="1" u="sng" dirty="0">
              <a:solidFill>
                <a:srgbClr val="002060"/>
              </a:solidFill>
              <a:effectLst>
                <a:outerShdw blurRad="38100" dist="38100" dir="2700000" algn="tl">
                  <a:srgbClr val="000000">
                    <a:alpha val="43137"/>
                  </a:srgbClr>
                </a:outerShdw>
              </a:effectLst>
            </a:endParaRPr>
          </a:p>
        </p:txBody>
      </p:sp>
      <p:pic>
        <p:nvPicPr>
          <p:cNvPr id="153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10197" y="5647498"/>
            <a:ext cx="4671459" cy="8226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4445495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467544" y="260647"/>
            <a:ext cx="8280920" cy="830997"/>
          </a:xfrm>
          <a:prstGeom prst="rect">
            <a:avLst/>
          </a:prstGeom>
          <a:noFill/>
        </p:spPr>
        <p:txBody>
          <a:bodyPr wrap="square" rtlCol="0">
            <a:spAutoFit/>
          </a:bodyPr>
          <a:lstStyle/>
          <a:p>
            <a:pPr algn="ctr"/>
            <a:r>
              <a:rPr lang="it-IT" sz="2400" b="1" dirty="0">
                <a:solidFill>
                  <a:srgbClr val="0000FF"/>
                </a:solidFill>
                <a:effectLst>
                  <a:outerShdw blurRad="38100" dist="38100" dir="2700000" algn="tl">
                    <a:srgbClr val="000000">
                      <a:alpha val="43137"/>
                    </a:srgbClr>
                  </a:outerShdw>
                </a:effectLst>
              </a:rPr>
              <a:t>F</a:t>
            </a:r>
            <a:r>
              <a:rPr lang="it-IT" sz="2400" b="1" dirty="0" smtClean="0">
                <a:solidFill>
                  <a:srgbClr val="0000FF"/>
                </a:solidFill>
                <a:effectLst>
                  <a:outerShdw blurRad="38100" dist="38100" dir="2700000" algn="tl">
                    <a:srgbClr val="000000">
                      <a:alpha val="43137"/>
                    </a:srgbClr>
                  </a:outerShdw>
                </a:effectLst>
              </a:rPr>
              <a:t>acoltà di Medicina, Farmacia, Prevenzione: </a:t>
            </a:r>
          </a:p>
          <a:p>
            <a:pPr algn="ctr"/>
            <a:r>
              <a:rPr lang="it-IT" sz="2400" b="1" dirty="0" smtClean="0">
                <a:solidFill>
                  <a:srgbClr val="0000FF"/>
                </a:solidFill>
                <a:effectLst>
                  <a:outerShdw blurRad="38100" dist="38100" dir="2700000" algn="tl">
                    <a:srgbClr val="000000">
                      <a:alpha val="43137"/>
                    </a:srgbClr>
                  </a:outerShdw>
                </a:effectLst>
              </a:rPr>
              <a:t>dalle Specificità Cliniche ai CARE CENTERS</a:t>
            </a:r>
            <a:endParaRPr lang="it-IT" sz="2400" b="1" dirty="0">
              <a:solidFill>
                <a:srgbClr val="0000FF"/>
              </a:solidFill>
              <a:effectLst>
                <a:outerShdw blurRad="38100" dist="38100" dir="2700000" algn="tl">
                  <a:srgbClr val="000000">
                    <a:alpha val="43137"/>
                  </a:srgbClr>
                </a:outerShdw>
              </a:effectLst>
            </a:endParaRPr>
          </a:p>
        </p:txBody>
      </p:sp>
      <p:sp>
        <p:nvSpPr>
          <p:cNvPr id="5" name="CasellaDiTesto 4"/>
          <p:cNvSpPr txBox="1"/>
          <p:nvPr/>
        </p:nvSpPr>
        <p:spPr>
          <a:xfrm>
            <a:off x="3064373" y="1117433"/>
            <a:ext cx="3177345" cy="369332"/>
          </a:xfrm>
          <a:prstGeom prst="rect">
            <a:avLst/>
          </a:prstGeom>
          <a:noFill/>
        </p:spPr>
        <p:txBody>
          <a:bodyPr wrap="none" rtlCol="0">
            <a:spAutoFit/>
          </a:bodyPr>
          <a:lstStyle/>
          <a:p>
            <a:r>
              <a:rPr lang="it-IT" b="1" dirty="0" smtClean="0"/>
              <a:t>Obiettivi principali del Progetto</a:t>
            </a:r>
            <a:endParaRPr lang="it-IT" b="1"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593" y="1628800"/>
            <a:ext cx="7733748" cy="34356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asellaDiTesto 1"/>
          <p:cNvSpPr txBox="1"/>
          <p:nvPr/>
        </p:nvSpPr>
        <p:spPr>
          <a:xfrm>
            <a:off x="1323779" y="5411849"/>
            <a:ext cx="6473375" cy="369332"/>
          </a:xfrm>
          <a:prstGeom prst="rect">
            <a:avLst/>
          </a:prstGeom>
          <a:noFill/>
        </p:spPr>
        <p:txBody>
          <a:bodyPr wrap="none" rtlCol="0">
            <a:spAutoFit/>
          </a:bodyPr>
          <a:lstStyle/>
          <a:p>
            <a:r>
              <a:rPr lang="it-IT" b="1" dirty="0" smtClean="0">
                <a:effectLst>
                  <a:outerShdw blurRad="38100" dist="38100" dir="2700000" algn="tl">
                    <a:srgbClr val="000000">
                      <a:alpha val="43137"/>
                    </a:srgbClr>
                  </a:outerShdw>
                </a:effectLst>
              </a:rPr>
              <a:t>ATTIVITA’ ASSISTENZIALI CON ELEVATE COMPETENZE SCIENTIFICHE</a:t>
            </a:r>
            <a:endParaRPr lang="it-IT"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3937603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539552" y="332656"/>
            <a:ext cx="3650743" cy="369332"/>
          </a:xfrm>
          <a:prstGeom prst="rect">
            <a:avLst/>
          </a:prstGeom>
          <a:noFill/>
        </p:spPr>
        <p:txBody>
          <a:bodyPr wrap="none" rtlCol="0">
            <a:spAutoFit/>
          </a:bodyPr>
          <a:lstStyle/>
          <a:p>
            <a:r>
              <a:rPr lang="it-IT" b="1" dirty="0" smtClean="0">
                <a:solidFill>
                  <a:srgbClr val="FF0000"/>
                </a:solidFill>
              </a:rPr>
              <a:t>Valutazione delle Specificità Cliniche</a:t>
            </a:r>
            <a:endParaRPr lang="it-IT" b="1" dirty="0">
              <a:solidFill>
                <a:srgbClr val="FF0000"/>
              </a:solidFill>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908720"/>
            <a:ext cx="6906091" cy="41929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asellaDiTesto 1"/>
          <p:cNvSpPr txBox="1"/>
          <p:nvPr/>
        </p:nvSpPr>
        <p:spPr>
          <a:xfrm>
            <a:off x="3496451" y="5591390"/>
            <a:ext cx="1387688" cy="523220"/>
          </a:xfrm>
          <a:prstGeom prst="rect">
            <a:avLst/>
          </a:prstGeom>
          <a:noFill/>
        </p:spPr>
        <p:txBody>
          <a:bodyPr wrap="none" rtlCol="0">
            <a:spAutoFit/>
          </a:bodyPr>
          <a:lstStyle/>
          <a:p>
            <a:r>
              <a:rPr lang="it-IT" sz="2800" b="1" dirty="0" smtClean="0">
                <a:solidFill>
                  <a:srgbClr val="0000FF"/>
                </a:solidFill>
                <a:effectLst>
                  <a:outerShdw blurRad="38100" dist="38100" dir="2700000" algn="tl">
                    <a:srgbClr val="000000">
                      <a:alpha val="43137"/>
                    </a:srgbClr>
                  </a:outerShdw>
                </a:effectLst>
              </a:rPr>
              <a:t>H-</a:t>
            </a:r>
            <a:r>
              <a:rPr lang="it-IT" sz="2800" b="1" dirty="0" err="1" smtClean="0">
                <a:solidFill>
                  <a:srgbClr val="0000FF"/>
                </a:solidFill>
                <a:effectLst>
                  <a:outerShdw blurRad="38100" dist="38100" dir="2700000" algn="tl">
                    <a:srgbClr val="000000">
                      <a:alpha val="43137"/>
                    </a:srgbClr>
                  </a:outerShdw>
                </a:effectLst>
              </a:rPr>
              <a:t>index</a:t>
            </a:r>
            <a:r>
              <a:rPr lang="it-IT" dirty="0" smtClean="0">
                <a:solidFill>
                  <a:srgbClr val="0000FF"/>
                </a:solidFill>
              </a:rPr>
              <a:t> </a:t>
            </a:r>
            <a:endParaRPr lang="it-IT" dirty="0">
              <a:solidFill>
                <a:srgbClr val="0000FF"/>
              </a:solidFill>
            </a:endParaRPr>
          </a:p>
        </p:txBody>
      </p:sp>
      <p:sp>
        <p:nvSpPr>
          <p:cNvPr id="3" name="Ovale 2"/>
          <p:cNvSpPr/>
          <p:nvPr/>
        </p:nvSpPr>
        <p:spPr>
          <a:xfrm>
            <a:off x="2051720" y="5287440"/>
            <a:ext cx="4131214" cy="1131120"/>
          </a:xfrm>
          <a:prstGeom prst="ellipse">
            <a:avLst/>
          </a:prstGeom>
          <a:noFill/>
          <a:ln>
            <a:gradFill>
              <a:gsLst>
                <a:gs pos="35000">
                  <a:srgbClr val="002060"/>
                </a:gs>
                <a:gs pos="50000">
                  <a:schemeClr val="accent1">
                    <a:tint val="44500"/>
                    <a:satMod val="160000"/>
                  </a:schemeClr>
                </a:gs>
                <a:gs pos="100000">
                  <a:schemeClr val="accent1">
                    <a:tint val="23500"/>
                    <a:satMod val="16000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42643974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9510" y="1124743"/>
            <a:ext cx="7174762" cy="40575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asellaDiTesto 1"/>
          <p:cNvSpPr txBox="1"/>
          <p:nvPr/>
        </p:nvSpPr>
        <p:spPr>
          <a:xfrm>
            <a:off x="3274403" y="463947"/>
            <a:ext cx="2484976" cy="461665"/>
          </a:xfrm>
          <a:prstGeom prst="rect">
            <a:avLst/>
          </a:prstGeom>
          <a:noFill/>
        </p:spPr>
        <p:txBody>
          <a:bodyPr wrap="none" rtlCol="0">
            <a:spAutoFit/>
          </a:bodyPr>
          <a:lstStyle/>
          <a:p>
            <a:r>
              <a:rPr lang="it-IT" sz="2400" b="1" i="1"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CARE CENTERS</a:t>
            </a:r>
            <a:endParaRPr lang="it-IT" sz="2400" b="1" i="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3" name="CasellaDiTesto 2"/>
          <p:cNvSpPr txBox="1"/>
          <p:nvPr/>
        </p:nvSpPr>
        <p:spPr>
          <a:xfrm>
            <a:off x="2119183" y="5509566"/>
            <a:ext cx="4795415" cy="461665"/>
          </a:xfrm>
          <a:prstGeom prst="rect">
            <a:avLst/>
          </a:prstGeom>
          <a:noFill/>
        </p:spPr>
        <p:txBody>
          <a:bodyPr wrap="none" rtlCol="0">
            <a:spAutoFit/>
          </a:bodyPr>
          <a:lstStyle/>
          <a:p>
            <a:r>
              <a:rPr lang="it-IT" sz="2400" b="1" u="sng" dirty="0" smtClean="0">
                <a:solidFill>
                  <a:srgbClr val="0000FF"/>
                </a:solidFill>
                <a:effectLst>
                  <a:outerShdw blurRad="38100" dist="38100" dir="2700000" algn="tl">
                    <a:srgbClr val="000000">
                      <a:alpha val="43137"/>
                    </a:srgbClr>
                  </a:outerShdw>
                </a:effectLst>
              </a:rPr>
              <a:t>RICERCA DI BASE E RICERCA CLINICA</a:t>
            </a:r>
            <a:endParaRPr lang="it-IT" sz="2400" b="1" u="sng" dirty="0">
              <a:solidFill>
                <a:srgbClr val="0000FF"/>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148251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539552" y="268540"/>
            <a:ext cx="5462714" cy="461665"/>
          </a:xfrm>
          <a:prstGeom prst="rect">
            <a:avLst/>
          </a:prstGeom>
          <a:noFill/>
        </p:spPr>
        <p:txBody>
          <a:bodyPr wrap="none" rtlCol="0">
            <a:spAutoFit/>
          </a:bodyPr>
          <a:lstStyle/>
          <a:p>
            <a:r>
              <a:rPr lang="it-IT" sz="2400" b="1" u="sng" dirty="0" smtClean="0">
                <a:solidFill>
                  <a:srgbClr val="0000FF"/>
                </a:solidFill>
                <a:effectLst>
                  <a:outerShdw blurRad="38100" dist="38100" dir="2700000" algn="tl">
                    <a:srgbClr val="000000">
                      <a:alpha val="43137"/>
                    </a:srgbClr>
                  </a:outerShdw>
                </a:effectLst>
              </a:rPr>
              <a:t>I 6 CARE CENTERS suddivisi in macro-aree</a:t>
            </a:r>
            <a:endParaRPr lang="it-IT" sz="2400" b="1" u="sng" dirty="0">
              <a:solidFill>
                <a:srgbClr val="0000FF"/>
              </a:solidFill>
              <a:effectLst>
                <a:outerShdw blurRad="38100" dist="38100" dir="2700000" algn="tl">
                  <a:srgbClr val="000000">
                    <a:alpha val="43137"/>
                  </a:srgbClr>
                </a:outerShdw>
              </a:effectLst>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64154" y="1124744"/>
            <a:ext cx="5578528" cy="33843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9712" y="4653136"/>
            <a:ext cx="4355659" cy="14870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801347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323528" y="260648"/>
            <a:ext cx="7717947" cy="461665"/>
          </a:xfrm>
          <a:prstGeom prst="rect">
            <a:avLst/>
          </a:prstGeom>
          <a:noFill/>
        </p:spPr>
        <p:txBody>
          <a:bodyPr wrap="none" rtlCol="0">
            <a:spAutoFit/>
          </a:bodyPr>
          <a:lstStyle/>
          <a:p>
            <a:r>
              <a:rPr lang="it-IT" sz="2400" b="1" dirty="0" smtClean="0">
                <a:solidFill>
                  <a:srgbClr val="0000FF"/>
                </a:solidFill>
                <a:effectLst>
                  <a:outerShdw blurRad="38100" dist="38100" dir="2700000" algn="tl">
                    <a:srgbClr val="000000">
                      <a:alpha val="43137"/>
                    </a:srgbClr>
                  </a:outerShdw>
                </a:effectLst>
              </a:rPr>
              <a:t>Le basi sperimentali della Ricerca Clinica dei CARE CENTERS</a:t>
            </a:r>
            <a:endParaRPr lang="it-IT" sz="2400" b="1" dirty="0">
              <a:solidFill>
                <a:srgbClr val="0000FF"/>
              </a:solidFill>
              <a:effectLst>
                <a:outerShdw blurRad="38100" dist="38100" dir="2700000" algn="tl">
                  <a:srgbClr val="000000">
                    <a:alpha val="43137"/>
                  </a:srgbClr>
                </a:outerShdw>
              </a:effectLst>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2731" y="1196752"/>
            <a:ext cx="8307916" cy="32032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6972" y="5085184"/>
            <a:ext cx="8162881" cy="930328"/>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sp>
        <p:nvSpPr>
          <p:cNvPr id="2" name="Rettangolo arrotondato 1"/>
          <p:cNvSpPr/>
          <p:nvPr/>
        </p:nvSpPr>
        <p:spPr>
          <a:xfrm>
            <a:off x="539552" y="4941168"/>
            <a:ext cx="8231095" cy="1368152"/>
          </a:xfrm>
          <a:prstGeom prst="roundRect">
            <a:avLst/>
          </a:prstGeom>
          <a:noFill/>
          <a:ln>
            <a:gradFill>
              <a:gsLst>
                <a:gs pos="0">
                  <a:srgbClr val="0000FF"/>
                </a:gs>
                <a:gs pos="50000">
                  <a:schemeClr val="accent1">
                    <a:tint val="44500"/>
                    <a:satMod val="160000"/>
                  </a:schemeClr>
                </a:gs>
                <a:gs pos="100000">
                  <a:schemeClr val="accent1">
                    <a:tint val="23500"/>
                    <a:satMod val="16000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4326399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35968" y="260648"/>
            <a:ext cx="5472608" cy="61975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asellaDiTesto 1"/>
          <p:cNvSpPr txBox="1"/>
          <p:nvPr/>
        </p:nvSpPr>
        <p:spPr>
          <a:xfrm>
            <a:off x="520476" y="908720"/>
            <a:ext cx="2221827" cy="923330"/>
          </a:xfrm>
          <a:prstGeom prst="rect">
            <a:avLst/>
          </a:prstGeom>
          <a:noFill/>
        </p:spPr>
        <p:txBody>
          <a:bodyPr wrap="none" rtlCol="0">
            <a:spAutoFit/>
          </a:bodyPr>
          <a:lstStyle/>
          <a:p>
            <a:pPr algn="ctr"/>
            <a:r>
              <a:rPr lang="it-IT" b="1" i="1" dirty="0" smtClean="0">
                <a:solidFill>
                  <a:srgbClr val="0000FF"/>
                </a:solidFill>
                <a:effectLst>
                  <a:outerShdw blurRad="38100" dist="38100" dir="2700000" algn="tl">
                    <a:srgbClr val="000000">
                      <a:alpha val="43137"/>
                    </a:srgbClr>
                  </a:outerShdw>
                </a:effectLst>
              </a:rPr>
              <a:t>RICERCA PRECLINICA </a:t>
            </a:r>
          </a:p>
          <a:p>
            <a:pPr algn="ctr"/>
            <a:r>
              <a:rPr lang="it-IT" b="1" i="1" dirty="0" smtClean="0">
                <a:solidFill>
                  <a:srgbClr val="0000FF"/>
                </a:solidFill>
                <a:effectLst>
                  <a:outerShdw blurRad="38100" dist="38100" dir="2700000" algn="tl">
                    <a:srgbClr val="000000">
                      <a:alpha val="43137"/>
                    </a:srgbClr>
                  </a:outerShdw>
                </a:effectLst>
              </a:rPr>
              <a:t>E</a:t>
            </a:r>
          </a:p>
          <a:p>
            <a:pPr algn="ctr"/>
            <a:r>
              <a:rPr lang="it-IT" b="1" i="1" dirty="0" smtClean="0">
                <a:solidFill>
                  <a:srgbClr val="0000FF"/>
                </a:solidFill>
                <a:effectLst>
                  <a:outerShdw blurRad="38100" dist="38100" dir="2700000" algn="tl">
                    <a:srgbClr val="000000">
                      <a:alpha val="43137"/>
                    </a:srgbClr>
                  </a:outerShdw>
                </a:effectLst>
              </a:rPr>
              <a:t>TRASLAZIONALE</a:t>
            </a:r>
            <a:endParaRPr lang="it-IT" b="1" i="1" dirty="0">
              <a:solidFill>
                <a:srgbClr val="0000FF"/>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6573112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611560" y="332656"/>
            <a:ext cx="4412426" cy="461665"/>
          </a:xfrm>
          <a:prstGeom prst="rect">
            <a:avLst/>
          </a:prstGeom>
          <a:noFill/>
        </p:spPr>
        <p:txBody>
          <a:bodyPr wrap="none" rtlCol="0">
            <a:spAutoFit/>
          </a:bodyPr>
          <a:lstStyle/>
          <a:p>
            <a:r>
              <a:rPr lang="it-IT" sz="2400" b="1" dirty="0" smtClean="0">
                <a:solidFill>
                  <a:srgbClr val="0000FF"/>
                </a:solidFill>
                <a:effectLst>
                  <a:outerShdw blurRad="38100" dist="38100" dir="2700000" algn="tl">
                    <a:srgbClr val="000000">
                      <a:alpha val="43137"/>
                    </a:srgbClr>
                  </a:outerShdw>
                </a:effectLst>
              </a:rPr>
              <a:t>La nuova </a:t>
            </a:r>
            <a:r>
              <a:rPr lang="it-IT" sz="2400" b="1" dirty="0" err="1" smtClean="0">
                <a:solidFill>
                  <a:srgbClr val="0000FF"/>
                </a:solidFill>
                <a:effectLst>
                  <a:outerShdw blurRad="38100" dist="38100" dir="2700000" algn="tl">
                    <a:srgbClr val="000000">
                      <a:alpha val="43137"/>
                    </a:srgbClr>
                  </a:outerShdw>
                </a:effectLst>
              </a:rPr>
              <a:t>Animal</a:t>
            </a:r>
            <a:r>
              <a:rPr lang="it-IT" sz="2400" b="1" dirty="0" smtClean="0">
                <a:solidFill>
                  <a:srgbClr val="0000FF"/>
                </a:solidFill>
                <a:effectLst>
                  <a:outerShdw blurRad="38100" dist="38100" dir="2700000" algn="tl">
                    <a:srgbClr val="000000">
                      <a:alpha val="43137"/>
                    </a:srgbClr>
                  </a:outerShdw>
                </a:effectLst>
              </a:rPr>
              <a:t> </a:t>
            </a:r>
            <a:r>
              <a:rPr lang="it-IT" sz="2400" b="1" dirty="0" err="1" smtClean="0">
                <a:solidFill>
                  <a:srgbClr val="0000FF"/>
                </a:solidFill>
                <a:effectLst>
                  <a:outerShdw blurRad="38100" dist="38100" dir="2700000" algn="tl">
                    <a:srgbClr val="000000">
                      <a:alpha val="43137"/>
                    </a:srgbClr>
                  </a:outerShdw>
                </a:effectLst>
              </a:rPr>
              <a:t>Facility</a:t>
            </a:r>
            <a:r>
              <a:rPr lang="it-IT" sz="2400" b="1" dirty="0" smtClean="0">
                <a:solidFill>
                  <a:srgbClr val="0000FF"/>
                </a:solidFill>
                <a:effectLst>
                  <a:outerShdw blurRad="38100" dist="38100" dir="2700000" algn="tl">
                    <a:srgbClr val="000000">
                      <a:alpha val="43137"/>
                    </a:srgbClr>
                  </a:outerShdw>
                </a:effectLst>
              </a:rPr>
              <a:t> di UNIFE</a:t>
            </a:r>
            <a:endParaRPr lang="it-IT" sz="2400" b="1" dirty="0">
              <a:solidFill>
                <a:srgbClr val="0000FF"/>
              </a:solidFill>
              <a:effectLst>
                <a:outerShdw blurRad="38100" dist="38100" dir="2700000" algn="tl">
                  <a:srgbClr val="000000">
                    <a:alpha val="43137"/>
                  </a:srgbClr>
                </a:outerShdw>
              </a:effectLst>
            </a:endParaRP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980728"/>
            <a:ext cx="7828087" cy="41044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3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3968" y="4941168"/>
            <a:ext cx="4447877" cy="16393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38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2811" y="4876148"/>
            <a:ext cx="3385243" cy="17693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3046994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467544" y="260648"/>
            <a:ext cx="5244834" cy="461665"/>
          </a:xfrm>
          <a:prstGeom prst="rect">
            <a:avLst/>
          </a:prstGeom>
          <a:noFill/>
        </p:spPr>
        <p:txBody>
          <a:bodyPr wrap="none" rtlCol="0">
            <a:spAutoFit/>
          </a:bodyPr>
          <a:lstStyle/>
          <a:p>
            <a:r>
              <a:rPr lang="it-IT" sz="2400" b="1" dirty="0" smtClean="0">
                <a:solidFill>
                  <a:srgbClr val="0000FF"/>
                </a:solidFill>
                <a:effectLst>
                  <a:outerShdw blurRad="38100" dist="38100" dir="2700000" algn="tl">
                    <a:srgbClr val="000000">
                      <a:alpha val="43137"/>
                    </a:srgbClr>
                  </a:outerShdw>
                </a:effectLst>
              </a:rPr>
              <a:t>Service di Ricerca Clinica e Traslazionale</a:t>
            </a:r>
            <a:endParaRPr lang="it-IT" sz="2400" b="1" dirty="0">
              <a:solidFill>
                <a:srgbClr val="0000FF"/>
              </a:solidFill>
              <a:effectLst>
                <a:outerShdw blurRad="38100" dist="38100" dir="2700000" algn="tl">
                  <a:srgbClr val="000000">
                    <a:alpha val="43137"/>
                  </a:srgbClr>
                </a:outerShdw>
              </a:effectLst>
            </a:endParaRPr>
          </a:p>
        </p:txBody>
      </p:sp>
      <p:sp>
        <p:nvSpPr>
          <p:cNvPr id="5" name="CasellaDiTesto 4"/>
          <p:cNvSpPr txBox="1"/>
          <p:nvPr/>
        </p:nvSpPr>
        <p:spPr>
          <a:xfrm>
            <a:off x="466448" y="1196752"/>
            <a:ext cx="5294270" cy="369332"/>
          </a:xfrm>
          <a:prstGeom prst="rect">
            <a:avLst/>
          </a:prstGeom>
          <a:noFill/>
        </p:spPr>
        <p:txBody>
          <a:bodyPr wrap="none" rtlCol="0">
            <a:spAutoFit/>
          </a:bodyPr>
          <a:lstStyle/>
          <a:p>
            <a:r>
              <a:rPr lang="it-IT" b="1" dirty="0" smtClean="0">
                <a:effectLst>
                  <a:outerShdw blurRad="38100" dist="38100" dir="2700000" algn="tl">
                    <a:srgbClr val="000000">
                      <a:alpha val="43137"/>
                    </a:srgbClr>
                  </a:outerShdw>
                </a:effectLst>
              </a:rPr>
              <a:t>Il Centro Interdipartimentale di Epidemiologia Clinica </a:t>
            </a:r>
            <a:endParaRPr lang="it-IT" b="1" dirty="0">
              <a:effectLst>
                <a:outerShdw blurRad="38100" dist="38100" dir="2700000" algn="tl">
                  <a:srgbClr val="000000">
                    <a:alpha val="43137"/>
                  </a:srgbClr>
                </a:outerShdw>
              </a:effectLst>
            </a:endParaRP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0578" y="1700808"/>
            <a:ext cx="7923575" cy="37444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asellaDiTesto 1"/>
          <p:cNvSpPr txBox="1"/>
          <p:nvPr/>
        </p:nvSpPr>
        <p:spPr>
          <a:xfrm>
            <a:off x="2328531" y="5618834"/>
            <a:ext cx="4223977" cy="369332"/>
          </a:xfrm>
          <a:prstGeom prst="rect">
            <a:avLst/>
          </a:prstGeom>
          <a:noFill/>
        </p:spPr>
        <p:txBody>
          <a:bodyPr wrap="none" rtlCol="0">
            <a:spAutoFit/>
          </a:bodyPr>
          <a:lstStyle/>
          <a:p>
            <a:r>
              <a:rPr lang="it-IT" b="1" u="sng" dirty="0" smtClean="0">
                <a:solidFill>
                  <a:srgbClr val="0000FF"/>
                </a:solidFill>
                <a:effectLst>
                  <a:outerShdw blurRad="38100" dist="38100" dir="2700000" algn="tl">
                    <a:srgbClr val="000000">
                      <a:alpha val="43137"/>
                    </a:srgbClr>
                  </a:outerShdw>
                </a:effectLst>
              </a:rPr>
              <a:t>RETI DI RICERCA REGIONALE E NAZIONALE</a:t>
            </a:r>
            <a:endParaRPr lang="it-IT" b="1" u="sng" dirty="0">
              <a:solidFill>
                <a:srgbClr val="0000FF"/>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1978392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755576" y="404664"/>
            <a:ext cx="4511876" cy="369332"/>
          </a:xfrm>
          <a:prstGeom prst="rect">
            <a:avLst/>
          </a:prstGeom>
          <a:noFill/>
        </p:spPr>
        <p:txBody>
          <a:bodyPr wrap="none" rtlCol="0">
            <a:spAutoFit/>
          </a:bodyPr>
          <a:lstStyle/>
          <a:p>
            <a:r>
              <a:rPr lang="it-IT" b="1" dirty="0" smtClean="0">
                <a:effectLst>
                  <a:outerShdw blurRad="38100" dist="38100" dir="2700000" algn="tl">
                    <a:srgbClr val="000000">
                      <a:alpha val="43137"/>
                    </a:srgbClr>
                  </a:outerShdw>
                </a:effectLst>
              </a:rPr>
              <a:t>La Scuola di Ricerca Clinica ed Epidemiologica</a:t>
            </a:r>
            <a:endParaRPr lang="it-IT" b="1" dirty="0">
              <a:effectLst>
                <a:outerShdw blurRad="38100" dist="38100" dir="2700000" algn="tl">
                  <a:srgbClr val="000000">
                    <a:alpha val="43137"/>
                  </a:srgbClr>
                </a:outerShdw>
              </a:effectLst>
            </a:endParaRPr>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5993" y="980728"/>
            <a:ext cx="7270083" cy="47525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asellaDiTesto 1"/>
          <p:cNvSpPr txBox="1"/>
          <p:nvPr/>
        </p:nvSpPr>
        <p:spPr>
          <a:xfrm>
            <a:off x="3419872" y="5868899"/>
            <a:ext cx="2200667" cy="646331"/>
          </a:xfrm>
          <a:prstGeom prst="rect">
            <a:avLst/>
          </a:prstGeom>
          <a:noFill/>
        </p:spPr>
        <p:txBody>
          <a:bodyPr wrap="none" rtlCol="0">
            <a:spAutoFit/>
          </a:bodyPr>
          <a:lstStyle/>
          <a:p>
            <a:pPr algn="ctr"/>
            <a:r>
              <a:rPr lang="it-IT" b="1" u="sng" dirty="0" smtClean="0">
                <a:solidFill>
                  <a:srgbClr val="0000FF"/>
                </a:solidFill>
                <a:effectLst>
                  <a:outerShdw blurRad="38100" dist="38100" dir="2700000" algn="tl">
                    <a:srgbClr val="000000">
                      <a:alpha val="43137"/>
                    </a:srgbClr>
                  </a:outerShdw>
                </a:effectLst>
              </a:rPr>
              <a:t>TRIALS CLINICI </a:t>
            </a:r>
          </a:p>
          <a:p>
            <a:pPr algn="ctr"/>
            <a:r>
              <a:rPr lang="it-IT" b="1" u="sng" dirty="0" smtClean="0">
                <a:solidFill>
                  <a:srgbClr val="0000FF"/>
                </a:solidFill>
                <a:effectLst>
                  <a:outerShdw blurRad="38100" dist="38100" dir="2700000" algn="tl">
                    <a:srgbClr val="000000">
                      <a:alpha val="43137"/>
                    </a:srgbClr>
                  </a:outerShdw>
                </a:effectLst>
              </a:rPr>
              <a:t>FARMACOVIGILANZA</a:t>
            </a:r>
            <a:endParaRPr lang="it-IT" b="1" u="sng" dirty="0">
              <a:solidFill>
                <a:srgbClr val="0000FF"/>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9249428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251520" y="1085577"/>
            <a:ext cx="8712968" cy="5262979"/>
          </a:xfrm>
          <a:prstGeom prst="rect">
            <a:avLst/>
          </a:prstGeom>
        </p:spPr>
        <p:txBody>
          <a:bodyPr wrap="square">
            <a:spAutoFit/>
          </a:bodyPr>
          <a:lstStyle/>
          <a:p>
            <a:endParaRPr lang="it-IT" sz="1600" dirty="0" smtClean="0">
              <a:latin typeface="Comic Sans MS" panose="030F0702030302020204" pitchFamily="66" charset="0"/>
            </a:endParaRPr>
          </a:p>
          <a:p>
            <a:r>
              <a:rPr lang="it-IT" sz="1600" dirty="0" smtClean="0">
                <a:latin typeface="Comic Sans MS" panose="030F0702030302020204" pitchFamily="66" charset="0"/>
              </a:rPr>
              <a:t>Venne fondata nel 1391 dal marchese Alberto V d'Este, su concessione di papa Bonifacio IX. I primi corsi inaugurati furono Arti, Teologia e Giurisprudenza, in cui insegnarono sin dall'inizio docenti di chiara fama, come Bartolomeo Saliceto, principe dei giuristi, Guarino </a:t>
            </a:r>
            <a:r>
              <a:rPr lang="it-IT" sz="1600" dirty="0" err="1" smtClean="0">
                <a:latin typeface="Comic Sans MS" panose="030F0702030302020204" pitchFamily="66" charset="0"/>
              </a:rPr>
              <a:t>Guarini</a:t>
            </a:r>
            <a:r>
              <a:rPr lang="it-IT" sz="1600" dirty="0" smtClean="0">
                <a:latin typeface="Comic Sans MS" panose="030F0702030302020204" pitchFamily="66" charset="0"/>
              </a:rPr>
              <a:t> da Verona, che ebbe tra i propri allievi il futuro papa Pio II.</a:t>
            </a:r>
          </a:p>
          <a:p>
            <a:endParaRPr lang="it-IT" sz="1600" dirty="0">
              <a:latin typeface="Comic Sans MS" panose="030F0702030302020204" pitchFamily="66" charset="0"/>
            </a:endParaRPr>
          </a:p>
          <a:p>
            <a:r>
              <a:rPr lang="it-IT" sz="1600" dirty="0" smtClean="0">
                <a:latin typeface="Comic Sans MS" panose="030F0702030302020204" pitchFamily="66" charset="0"/>
              </a:rPr>
              <a:t>Durante il XV e XVI secolo l'Università visse lo splendore della città, trasformata in uno dei centri della cultura italiana del Rinascimento. In quel periodo tutto l'Ateneo estense rifulse di fama e fu arricchito dalla presenza di intellettuali illustri: il botanico portoghese Amato Lusitano; il maestro di Copernico Domenico Maria Novara; Celio </a:t>
            </a:r>
            <a:r>
              <a:rPr lang="it-IT" sz="1600" dirty="0" err="1" smtClean="0">
                <a:latin typeface="Comic Sans MS" panose="030F0702030302020204" pitchFamily="66" charset="0"/>
              </a:rPr>
              <a:t>Calcagnini</a:t>
            </a:r>
            <a:r>
              <a:rPr lang="it-IT" sz="1600" dirty="0" smtClean="0">
                <a:latin typeface="Comic Sans MS" panose="030F0702030302020204" pitchFamily="66" charset="0"/>
              </a:rPr>
              <a:t>, matematico letterato, poeta, filosofo e giurista.</a:t>
            </a:r>
          </a:p>
          <a:p>
            <a:endParaRPr lang="it-IT" sz="1600" dirty="0" smtClean="0">
              <a:latin typeface="Comic Sans MS" panose="030F0702030302020204" pitchFamily="66" charset="0"/>
            </a:endParaRPr>
          </a:p>
          <a:p>
            <a:r>
              <a:rPr lang="it-IT" sz="1600" dirty="0" smtClean="0">
                <a:latin typeface="Comic Sans MS" panose="030F0702030302020204" pitchFamily="66" charset="0"/>
              </a:rPr>
              <a:t>E poi, Nicolò Copernico, che a Ferrara conseguì la laurea in "Diritto canonico" registrata il 31 maggio 1503, e </a:t>
            </a:r>
            <a:r>
              <a:rPr lang="it-IT" sz="1600" dirty="0" err="1" smtClean="0">
                <a:latin typeface="Comic Sans MS" panose="030F0702030302020204" pitchFamily="66" charset="0"/>
              </a:rPr>
              <a:t>Teofrasto</a:t>
            </a:r>
            <a:r>
              <a:rPr lang="it-IT" sz="1600" dirty="0" smtClean="0">
                <a:latin typeface="Comic Sans MS" panose="030F0702030302020204" pitchFamily="66" charset="0"/>
              </a:rPr>
              <a:t>  </a:t>
            </a:r>
            <a:r>
              <a:rPr lang="it-IT" sz="1600" dirty="0" err="1" smtClean="0">
                <a:latin typeface="Comic Sans MS" panose="030F0702030302020204" pitchFamily="66" charset="0"/>
              </a:rPr>
              <a:t>Bombastus</a:t>
            </a:r>
            <a:r>
              <a:rPr lang="it-IT" sz="1600" dirty="0" smtClean="0">
                <a:latin typeface="Comic Sans MS" panose="030F0702030302020204" pitchFamily="66" charset="0"/>
              </a:rPr>
              <a:t> von </a:t>
            </a:r>
            <a:r>
              <a:rPr lang="it-IT" sz="1600" dirty="0" err="1" smtClean="0">
                <a:latin typeface="Comic Sans MS" panose="030F0702030302020204" pitchFamily="66" charset="0"/>
              </a:rPr>
              <a:t>Hohenheim</a:t>
            </a:r>
            <a:r>
              <a:rPr lang="it-IT" sz="1600" dirty="0" smtClean="0">
                <a:latin typeface="Comic Sans MS" panose="030F0702030302020204" pitchFamily="66" charset="0"/>
              </a:rPr>
              <a:t>, più noto come Paracelso che nell'ateneo estense divenne dottore in Medicina.</a:t>
            </a:r>
          </a:p>
          <a:p>
            <a:endParaRPr lang="it-IT" sz="1600" dirty="0" smtClean="0">
              <a:latin typeface="Comic Sans MS" panose="030F0702030302020204" pitchFamily="66" charset="0"/>
            </a:endParaRPr>
          </a:p>
          <a:p>
            <a:r>
              <a:rPr lang="it-IT" sz="1600" dirty="0" smtClean="0">
                <a:latin typeface="Comic Sans MS" panose="030F0702030302020204" pitchFamily="66" charset="0"/>
              </a:rPr>
              <a:t>Nel 1797 fu istituita la prima cattedra di Diritto Costituzionale in Europa, che venne retta dal Prof. Giuseppe Compagnoni, legato alla storia della bandiera dello Stato Italiano.</a:t>
            </a:r>
          </a:p>
          <a:p>
            <a:endParaRPr lang="it-IT" sz="1600" dirty="0">
              <a:latin typeface="Comic Sans MS" panose="030F0702030302020204" pitchFamily="66" charset="0"/>
            </a:endParaRPr>
          </a:p>
          <a:p>
            <a:r>
              <a:rPr lang="it-IT" sz="1600" dirty="0" smtClean="0">
                <a:latin typeface="Comic Sans MS" panose="030F0702030302020204" pitchFamily="66" charset="0"/>
              </a:rPr>
              <a:t>Negli ultimi anni prima della prima Guerra Mondiale, l'Università di Ferrara, con oltre 500 studenti, era l'università più frequentata delle libere università d'Italia.</a:t>
            </a:r>
          </a:p>
        </p:txBody>
      </p:sp>
      <p:sp>
        <p:nvSpPr>
          <p:cNvPr id="5" name="Rettangolo 4"/>
          <p:cNvSpPr/>
          <p:nvPr/>
        </p:nvSpPr>
        <p:spPr>
          <a:xfrm>
            <a:off x="2240400" y="394380"/>
            <a:ext cx="4735207" cy="523220"/>
          </a:xfrm>
          <a:prstGeom prst="rect">
            <a:avLst/>
          </a:prstGeom>
        </p:spPr>
        <p:txBody>
          <a:bodyPr wrap="none">
            <a:spAutoFit/>
          </a:bodyPr>
          <a:lstStyle/>
          <a:p>
            <a:r>
              <a:rPr lang="it-IT" sz="2800" dirty="0" smtClean="0"/>
              <a:t>Università degli Studi di Ferrara</a:t>
            </a:r>
            <a:endParaRPr lang="it-IT" sz="2800" dirty="0"/>
          </a:p>
        </p:txBody>
      </p:sp>
      <p:pic>
        <p:nvPicPr>
          <p:cNvPr id="3077"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101377"/>
            <a:ext cx="1095375" cy="1095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40352" y="101377"/>
            <a:ext cx="1095375" cy="1095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5129355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tangolo 4"/>
          <p:cNvSpPr/>
          <p:nvPr/>
        </p:nvSpPr>
        <p:spPr>
          <a:xfrm>
            <a:off x="251520" y="188640"/>
            <a:ext cx="8568952" cy="3508653"/>
          </a:xfrm>
          <a:prstGeom prst="rect">
            <a:avLst/>
          </a:prstGeom>
        </p:spPr>
        <p:txBody>
          <a:bodyPr wrap="square">
            <a:spAutoFit/>
          </a:bodyPr>
          <a:lstStyle/>
          <a:p>
            <a:r>
              <a:rPr lang="it-IT" sz="2400" b="1" dirty="0" smtClean="0">
                <a:solidFill>
                  <a:srgbClr val="0000FF"/>
                </a:solidFill>
              </a:rPr>
              <a:t>Il </a:t>
            </a:r>
            <a:r>
              <a:rPr lang="it-IT" sz="2400" b="1" dirty="0" err="1">
                <a:solidFill>
                  <a:srgbClr val="0000FF"/>
                </a:solidFill>
              </a:rPr>
              <a:t>Tecnopolo</a:t>
            </a:r>
            <a:r>
              <a:rPr lang="it-IT" sz="2400" b="1" dirty="0">
                <a:solidFill>
                  <a:srgbClr val="0000FF"/>
                </a:solidFill>
              </a:rPr>
              <a:t> di Ferrara</a:t>
            </a:r>
            <a:r>
              <a:rPr lang="it-IT" dirty="0">
                <a:solidFill>
                  <a:srgbClr val="0000FF"/>
                </a:solidFill>
              </a:rPr>
              <a:t> </a:t>
            </a:r>
            <a:endParaRPr lang="it-IT" dirty="0" smtClean="0">
              <a:solidFill>
                <a:srgbClr val="0000FF"/>
              </a:solidFill>
            </a:endParaRPr>
          </a:p>
          <a:p>
            <a:r>
              <a:rPr lang="it-IT" dirty="0" smtClean="0"/>
              <a:t>E’ </a:t>
            </a:r>
            <a:r>
              <a:rPr lang="it-IT" dirty="0"/>
              <a:t>il complesso di laboratori di ricerca industriale e trasferimento tecnologico in cui le imprese, anche le più piccole, possono trovare competenze di ricerca e sperimentare nuove tecniche produttive, materiali più efficienti e prodotti innovativi</a:t>
            </a:r>
            <a:r>
              <a:rPr lang="it-IT" dirty="0" smtClean="0"/>
              <a:t>.</a:t>
            </a:r>
            <a:endParaRPr lang="it-IT" dirty="0"/>
          </a:p>
          <a:p>
            <a:r>
              <a:rPr lang="it-IT" dirty="0"/>
              <a:t>A cosa serve. Il </a:t>
            </a:r>
            <a:r>
              <a:rPr lang="it-IT" dirty="0" err="1"/>
              <a:t>Tecnopolo</a:t>
            </a:r>
            <a:r>
              <a:rPr lang="it-IT" dirty="0"/>
              <a:t> rappresenta una importante tappa del percorso di avvicinamento tra il mondo della ricerca e della innovazione e il mondo produttivo</a:t>
            </a:r>
            <a:r>
              <a:rPr lang="it-IT" dirty="0" smtClean="0"/>
              <a:t>.</a:t>
            </a:r>
            <a:endParaRPr lang="it-IT" dirty="0"/>
          </a:p>
          <a:p>
            <a:r>
              <a:rPr lang="it-IT" dirty="0"/>
              <a:t>Il </a:t>
            </a:r>
            <a:r>
              <a:rPr lang="it-IT" dirty="0" err="1"/>
              <a:t>Tecnopolo</a:t>
            </a:r>
            <a:r>
              <a:rPr lang="it-IT" dirty="0"/>
              <a:t> mette a disposizione del tessuto industriale attrezzature scientifiche all’avanguardia e le competenze di 240 ricercatori altamente qualificati di cui 80 a tempo pieno, in continuo contatto con il mondo della ricerca scientifica di base</a:t>
            </a:r>
            <a:r>
              <a:rPr lang="it-IT" dirty="0" smtClean="0"/>
              <a:t>.</a:t>
            </a:r>
            <a:endParaRPr lang="it-IT" dirty="0"/>
          </a:p>
          <a:p>
            <a:r>
              <a:rPr lang="it-IT" dirty="0"/>
              <a:t>Il </a:t>
            </a:r>
            <a:r>
              <a:rPr lang="it-IT" dirty="0" err="1"/>
              <a:t>Tecnopolo</a:t>
            </a:r>
            <a:r>
              <a:rPr lang="it-IT" dirty="0"/>
              <a:t> di Ferrara è promosso dall’Ateneo, dal Comune, dalla Provincia di Ferrara e dalla Regione Emilia Romagna ed è sostenuto dal Fondo Europeo di Sviluppo Regionale (POR FESR 2007-2013).</a:t>
            </a:r>
          </a:p>
        </p:txBody>
      </p:sp>
      <p:sp>
        <p:nvSpPr>
          <p:cNvPr id="6" name="Rettangolo 5"/>
          <p:cNvSpPr/>
          <p:nvPr/>
        </p:nvSpPr>
        <p:spPr>
          <a:xfrm>
            <a:off x="251520" y="3933056"/>
            <a:ext cx="8712968" cy="2400657"/>
          </a:xfrm>
          <a:prstGeom prst="rect">
            <a:avLst/>
          </a:prstGeom>
        </p:spPr>
        <p:txBody>
          <a:bodyPr wrap="square">
            <a:spAutoFit/>
          </a:bodyPr>
          <a:lstStyle/>
          <a:p>
            <a:r>
              <a:rPr lang="it-IT" sz="2400" b="1" dirty="0">
                <a:solidFill>
                  <a:srgbClr val="0000FF"/>
                </a:solidFill>
              </a:rPr>
              <a:t>I Laboratori del </a:t>
            </a:r>
            <a:r>
              <a:rPr lang="it-IT" sz="2400" b="1" dirty="0" err="1">
                <a:solidFill>
                  <a:srgbClr val="0000FF"/>
                </a:solidFill>
              </a:rPr>
              <a:t>Tecnopolo</a:t>
            </a:r>
            <a:r>
              <a:rPr lang="it-IT" sz="2400" b="1" dirty="0">
                <a:solidFill>
                  <a:srgbClr val="0000FF"/>
                </a:solidFill>
              </a:rPr>
              <a:t> di Ferrara:</a:t>
            </a:r>
          </a:p>
          <a:p>
            <a:endParaRPr lang="it-IT" dirty="0"/>
          </a:p>
          <a:p>
            <a:r>
              <a:rPr lang="it-IT" dirty="0"/>
              <a:t>    LTTA - Laboratorio per le Tecnologie delle Terapie Avanzate - Biotecnologie applicate alla medicina</a:t>
            </a:r>
          </a:p>
          <a:p>
            <a:r>
              <a:rPr lang="it-IT" dirty="0"/>
              <a:t>    </a:t>
            </a:r>
            <a:r>
              <a:rPr lang="it-IT" dirty="0" err="1"/>
              <a:t>MechLav</a:t>
            </a:r>
            <a:r>
              <a:rPr lang="it-IT" dirty="0"/>
              <a:t> - Laboratorio per la meccanica avanzata</a:t>
            </a:r>
          </a:p>
          <a:p>
            <a:r>
              <a:rPr lang="it-IT" dirty="0"/>
              <a:t>    </a:t>
            </a:r>
            <a:r>
              <a:rPr lang="it-IT" dirty="0" err="1"/>
              <a:t>TekneHub</a:t>
            </a:r>
            <a:r>
              <a:rPr lang="it-IT" dirty="0"/>
              <a:t> - recupero e riqualificazione architettonica e urbana e restauro dei beni culturali</a:t>
            </a:r>
          </a:p>
          <a:p>
            <a:r>
              <a:rPr lang="it-IT" dirty="0"/>
              <a:t>    </a:t>
            </a:r>
            <a:r>
              <a:rPr lang="it-IT" dirty="0" err="1"/>
              <a:t>Terra&amp;Acqua</a:t>
            </a:r>
            <a:r>
              <a:rPr lang="it-IT" dirty="0"/>
              <a:t> </a:t>
            </a:r>
            <a:r>
              <a:rPr lang="it-IT" dirty="0" err="1"/>
              <a:t>Tech</a:t>
            </a:r>
            <a:r>
              <a:rPr lang="it-IT" dirty="0"/>
              <a:t> - ambiente, acqua, suolo, territorio</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76524" y="3323456"/>
            <a:ext cx="1219200" cy="1219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2829713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07504" y="3068960"/>
            <a:ext cx="8856984" cy="1143000"/>
          </a:xfrm>
        </p:spPr>
        <p:txBody>
          <a:bodyPr>
            <a:normAutofit fontScale="90000"/>
          </a:bodyPr>
          <a:lstStyle/>
          <a:p>
            <a:r>
              <a:rPr lang="it-IT" sz="2700" b="1" dirty="0">
                <a:solidFill>
                  <a:srgbClr val="C00000"/>
                </a:solidFill>
                <a:effectLst>
                  <a:outerShdw blurRad="38100" dist="38100" dir="2700000" algn="tl">
                    <a:srgbClr val="000000">
                      <a:alpha val="43137"/>
                    </a:srgbClr>
                  </a:outerShdw>
                </a:effectLst>
                <a:latin typeface="Comic Sans MS" panose="030F0702030302020204" pitchFamily="66" charset="0"/>
              </a:rPr>
              <a:t>Politiche di Ateneo e</a:t>
            </a:r>
            <a:r>
              <a:rPr lang="it-IT" sz="2700" b="1" dirty="0" smtClean="0">
                <a:solidFill>
                  <a:srgbClr val="C00000"/>
                </a:solidFill>
                <a:effectLst>
                  <a:outerShdw blurRad="38100" dist="38100" dir="2700000" algn="tl">
                    <a:srgbClr val="000000">
                      <a:alpha val="43137"/>
                    </a:srgbClr>
                  </a:outerShdw>
                </a:effectLst>
                <a:latin typeface="Comic Sans MS" panose="030F0702030302020204" pitchFamily="66" charset="0"/>
              </a:rPr>
              <a:t> Accreditamento</a:t>
            </a:r>
            <a:br>
              <a:rPr lang="it-IT" sz="2700" b="1" dirty="0" smtClean="0">
                <a:solidFill>
                  <a:srgbClr val="C00000"/>
                </a:solidFill>
                <a:effectLst>
                  <a:outerShdw blurRad="38100" dist="38100" dir="2700000" algn="tl">
                    <a:srgbClr val="000000">
                      <a:alpha val="43137"/>
                    </a:srgbClr>
                  </a:outerShdw>
                </a:effectLst>
                <a:latin typeface="Comic Sans MS" panose="030F0702030302020204" pitchFamily="66" charset="0"/>
              </a:rPr>
            </a:br>
            <a:r>
              <a:rPr lang="it-IT" sz="2700" b="1" dirty="0" smtClean="0">
                <a:solidFill>
                  <a:srgbClr val="C00000"/>
                </a:solidFill>
                <a:effectLst>
                  <a:outerShdw blurRad="38100" dist="38100" dir="2700000" algn="tl">
                    <a:srgbClr val="000000">
                      <a:alpha val="43137"/>
                    </a:srgbClr>
                  </a:outerShdw>
                </a:effectLst>
                <a:latin typeface="Comic Sans MS" panose="030F0702030302020204" pitchFamily="66" charset="0"/>
              </a:rPr>
              <a:t> </a:t>
            </a:r>
            <a:r>
              <a:rPr lang="it-IT" sz="2700" b="1" dirty="0">
                <a:solidFill>
                  <a:srgbClr val="C00000"/>
                </a:solidFill>
                <a:effectLst>
                  <a:outerShdw blurRad="38100" dist="38100" dir="2700000" algn="tl">
                    <a:srgbClr val="000000">
                      <a:alpha val="43137"/>
                    </a:srgbClr>
                  </a:outerShdw>
                </a:effectLst>
                <a:latin typeface="Comic Sans MS" panose="030F0702030302020204" pitchFamily="66" charset="0"/>
              </a:rPr>
              <a:t/>
            </a:r>
            <a:br>
              <a:rPr lang="it-IT" sz="2700" b="1" dirty="0">
                <a:solidFill>
                  <a:srgbClr val="C00000"/>
                </a:solidFill>
                <a:effectLst>
                  <a:outerShdw blurRad="38100" dist="38100" dir="2700000" algn="tl">
                    <a:srgbClr val="000000">
                      <a:alpha val="43137"/>
                    </a:srgbClr>
                  </a:outerShdw>
                </a:effectLst>
                <a:latin typeface="Comic Sans MS" panose="030F0702030302020204" pitchFamily="66" charset="0"/>
              </a:rPr>
            </a:br>
            <a:r>
              <a:rPr lang="it-IT" sz="1800" dirty="0">
                <a:latin typeface="Comic Sans MS" panose="030F0702030302020204" pitchFamily="66" charset="0"/>
              </a:rPr>
              <a:t>L’Ateneo ha individuato politiche di Qualità per le linee di indirizzo in un’ottica di miglioramento continuo della qualità. </a:t>
            </a:r>
            <a:r>
              <a:rPr lang="it-IT" sz="1800" dirty="0" smtClean="0">
                <a:latin typeface="Comic Sans MS" panose="030F0702030302020204" pitchFamily="66" charset="0"/>
              </a:rPr>
              <a:t/>
            </a:r>
            <a:br>
              <a:rPr lang="it-IT" sz="1800" dirty="0" smtClean="0">
                <a:latin typeface="Comic Sans MS" panose="030F0702030302020204" pitchFamily="66" charset="0"/>
              </a:rPr>
            </a:br>
            <a:r>
              <a:rPr lang="it-IT" sz="1800" dirty="0" smtClean="0">
                <a:latin typeface="Comic Sans MS" panose="030F0702030302020204" pitchFamily="66" charset="0"/>
              </a:rPr>
              <a:t>La </a:t>
            </a:r>
            <a:r>
              <a:rPr lang="it-IT" sz="1800" dirty="0">
                <a:latin typeface="Comic Sans MS" panose="030F0702030302020204" pitchFamily="66" charset="0"/>
              </a:rPr>
              <a:t>qualità consiste sia nella vicinanza tra obiettivi prestabiliti e risultati ottenuti sia nel valore che gli obiettivi stessi hanno per i soggetti assunti come beneficiari dei risultati</a:t>
            </a:r>
            <a:r>
              <a:rPr lang="it-IT" sz="1800" dirty="0" smtClean="0">
                <a:latin typeface="Comic Sans MS" panose="030F0702030302020204" pitchFamily="66" charset="0"/>
              </a:rPr>
              <a:t>.</a:t>
            </a:r>
            <a:br>
              <a:rPr lang="it-IT" sz="1800" dirty="0" smtClean="0">
                <a:latin typeface="Comic Sans MS" panose="030F0702030302020204" pitchFamily="66" charset="0"/>
              </a:rPr>
            </a:br>
            <a:r>
              <a:rPr lang="it-IT" sz="1800" dirty="0" smtClean="0">
                <a:latin typeface="Comic Sans MS" panose="030F0702030302020204" pitchFamily="66" charset="0"/>
              </a:rPr>
              <a:t/>
            </a:r>
            <a:br>
              <a:rPr lang="it-IT" sz="1800" dirty="0" smtClean="0">
                <a:latin typeface="Comic Sans MS" panose="030F0702030302020204" pitchFamily="66" charset="0"/>
              </a:rPr>
            </a:br>
            <a:r>
              <a:rPr lang="it-IT" sz="1800" dirty="0">
                <a:latin typeface="Comic Sans MS" panose="030F0702030302020204" pitchFamily="66" charset="0"/>
              </a:rPr>
              <a:t/>
            </a:r>
            <a:br>
              <a:rPr lang="it-IT" sz="1800" dirty="0">
                <a:latin typeface="Comic Sans MS" panose="030F0702030302020204" pitchFamily="66" charset="0"/>
              </a:rPr>
            </a:br>
            <a:r>
              <a:rPr lang="it-IT" sz="1800" dirty="0">
                <a:latin typeface="Comic Sans MS" panose="030F0702030302020204" pitchFamily="66" charset="0"/>
              </a:rPr>
              <a:t>Le politiche di Qualità dell'Ateneo </a:t>
            </a:r>
            <a:r>
              <a:rPr lang="it-IT" sz="1800" dirty="0" smtClean="0">
                <a:latin typeface="Comic Sans MS" panose="030F0702030302020204" pitchFamily="66" charset="0"/>
              </a:rPr>
              <a:t>sono definite </a:t>
            </a:r>
            <a:r>
              <a:rPr lang="it-IT" sz="1800" dirty="0">
                <a:latin typeface="Comic Sans MS" panose="030F0702030302020204" pitchFamily="66" charset="0"/>
              </a:rPr>
              <a:t>dagli </a:t>
            </a:r>
            <a:r>
              <a:rPr lang="it-IT" sz="1800" b="1" dirty="0">
                <a:latin typeface="Comic Sans MS" panose="030F0702030302020204" pitchFamily="66" charset="0"/>
              </a:rPr>
              <a:t>Organi Accademici di governo </a:t>
            </a:r>
            <a:r>
              <a:rPr lang="it-IT" sz="1800" dirty="0">
                <a:latin typeface="Comic Sans MS" panose="030F0702030302020204" pitchFamily="66" charset="0"/>
              </a:rPr>
              <a:t/>
            </a:r>
            <a:br>
              <a:rPr lang="it-IT" sz="1800" dirty="0">
                <a:latin typeface="Comic Sans MS" panose="030F0702030302020204" pitchFamily="66" charset="0"/>
              </a:rPr>
            </a:br>
            <a:r>
              <a:rPr lang="it-IT" sz="1800" dirty="0">
                <a:latin typeface="Comic Sans MS" panose="030F0702030302020204" pitchFamily="66" charset="0"/>
              </a:rPr>
              <a:t>attuate dal </a:t>
            </a:r>
            <a:r>
              <a:rPr lang="it-IT" sz="1800" b="1" dirty="0">
                <a:latin typeface="Comic Sans MS" panose="030F0702030302020204" pitchFamily="66" charset="0"/>
              </a:rPr>
              <a:t>Presidio della Qualità di Ateneo </a:t>
            </a:r>
            <a:r>
              <a:rPr lang="it-IT" sz="1800" b="1" dirty="0" smtClean="0">
                <a:latin typeface="Comic Sans MS" panose="030F0702030302020204" pitchFamily="66" charset="0"/>
              </a:rPr>
              <a:t>e </a:t>
            </a:r>
            <a:r>
              <a:rPr lang="it-IT" sz="1800" dirty="0" smtClean="0">
                <a:latin typeface="Comic Sans MS" panose="030F0702030302020204" pitchFamily="66" charset="0"/>
              </a:rPr>
              <a:t>valutate </a:t>
            </a:r>
            <a:r>
              <a:rPr lang="it-IT" sz="1800" dirty="0">
                <a:latin typeface="Comic Sans MS" panose="030F0702030302020204" pitchFamily="66" charset="0"/>
              </a:rPr>
              <a:t>dal </a:t>
            </a:r>
            <a:r>
              <a:rPr lang="it-IT" sz="1800" b="1" dirty="0">
                <a:latin typeface="Comic Sans MS" panose="030F0702030302020204" pitchFamily="66" charset="0"/>
              </a:rPr>
              <a:t>Nucleo di </a:t>
            </a:r>
            <a:r>
              <a:rPr lang="it-IT" sz="1800" b="1" dirty="0" smtClean="0">
                <a:latin typeface="Comic Sans MS" panose="030F0702030302020204" pitchFamily="66" charset="0"/>
              </a:rPr>
              <a:t>Valutazione.</a:t>
            </a:r>
            <a:r>
              <a:rPr lang="it-IT" sz="1800" dirty="0">
                <a:latin typeface="Comic Sans MS" panose="030F0702030302020204" pitchFamily="66" charset="0"/>
              </a:rPr>
              <a:t/>
            </a:r>
            <a:br>
              <a:rPr lang="it-IT" sz="1800" dirty="0">
                <a:latin typeface="Comic Sans MS" panose="030F0702030302020204" pitchFamily="66" charset="0"/>
              </a:rPr>
            </a:br>
            <a:r>
              <a:rPr lang="it-IT" sz="1800" dirty="0">
                <a:latin typeface="Comic Sans MS" panose="030F0702030302020204" pitchFamily="66" charset="0"/>
              </a:rPr>
              <a:t> </a:t>
            </a:r>
            <a:br>
              <a:rPr lang="it-IT" sz="1800" dirty="0">
                <a:latin typeface="Comic Sans MS" panose="030F0702030302020204" pitchFamily="66" charset="0"/>
              </a:rPr>
            </a:br>
            <a:r>
              <a:rPr lang="it-IT" sz="1800" dirty="0">
                <a:latin typeface="Comic Sans MS" panose="030F0702030302020204" pitchFamily="66" charset="0"/>
              </a:rPr>
              <a:t>Gli Organi Accademici di governo (</a:t>
            </a:r>
            <a:r>
              <a:rPr lang="it-IT" sz="1800" b="1" dirty="0">
                <a:latin typeface="Comic Sans MS" panose="030F0702030302020204" pitchFamily="66" charset="0"/>
              </a:rPr>
              <a:t>Rettore, Senato Accademico, Consiglio di Amministrazione</a:t>
            </a:r>
            <a:r>
              <a:rPr lang="it-IT" sz="1800" dirty="0">
                <a:latin typeface="Comic Sans MS" panose="030F0702030302020204" pitchFamily="66" charset="0"/>
              </a:rPr>
              <a:t>) definiscono le linee di indirizzo, secondo quanto previsto dallo Statuto dell’Università degli Studi di Ferrara, e le politiche di Qualità, secondo quanto previsto dalla normativa vigente e dalle linee guida nazionali, in un’ottica </a:t>
            </a:r>
            <a:r>
              <a:rPr lang="it-IT" sz="1800" dirty="0" smtClean="0">
                <a:latin typeface="Comic Sans MS" panose="030F0702030302020204" pitchFamily="66" charset="0"/>
              </a:rPr>
              <a:t/>
            </a:r>
            <a:br>
              <a:rPr lang="it-IT" sz="1800" dirty="0" smtClean="0">
                <a:latin typeface="Comic Sans MS" panose="030F0702030302020204" pitchFamily="66" charset="0"/>
              </a:rPr>
            </a:br>
            <a:r>
              <a:rPr lang="it-IT" sz="1800" dirty="0" smtClean="0">
                <a:latin typeface="Comic Sans MS" panose="030F0702030302020204" pitchFamily="66" charset="0"/>
              </a:rPr>
              <a:t>di </a:t>
            </a:r>
            <a:r>
              <a:rPr lang="it-IT" sz="1800" dirty="0">
                <a:latin typeface="Comic Sans MS" panose="030F0702030302020204" pitchFamily="66" charset="0"/>
              </a:rPr>
              <a:t>miglioramento continuo della qualità.</a:t>
            </a:r>
            <a:br>
              <a:rPr lang="it-IT" sz="1800" dirty="0">
                <a:latin typeface="Comic Sans MS" panose="030F0702030302020204" pitchFamily="66" charset="0"/>
              </a:rPr>
            </a:br>
            <a:r>
              <a:rPr lang="it-IT" sz="1800" dirty="0">
                <a:latin typeface="Comic Sans MS" panose="030F0702030302020204" pitchFamily="66" charset="0"/>
              </a:rPr>
              <a:t> </a:t>
            </a:r>
            <a:br>
              <a:rPr lang="it-IT" sz="1800" dirty="0">
                <a:latin typeface="Comic Sans MS" panose="030F0702030302020204" pitchFamily="66" charset="0"/>
              </a:rPr>
            </a:br>
            <a:r>
              <a:rPr lang="it-IT" sz="1800" dirty="0">
                <a:latin typeface="Comic Sans MS" panose="030F0702030302020204" pitchFamily="66" charset="0"/>
              </a:rPr>
              <a:t>Il documento </a:t>
            </a:r>
            <a:r>
              <a:rPr lang="it-IT" sz="1800" b="1" dirty="0">
                <a:latin typeface="Comic Sans MS" panose="030F0702030302020204" pitchFamily="66" charset="0"/>
              </a:rPr>
              <a:t>"Politiche di Ateneo e Programmazione dell'Università degli Studi di Ferrara"</a:t>
            </a:r>
            <a:r>
              <a:rPr lang="it-IT" sz="1800" dirty="0">
                <a:latin typeface="Comic Sans MS" panose="030F0702030302020204" pitchFamily="66" charset="0"/>
              </a:rPr>
              <a:t>, e la relativa appendice </a:t>
            </a:r>
            <a:r>
              <a:rPr lang="it-IT" sz="1800" b="1" dirty="0">
                <a:latin typeface="Comic Sans MS" panose="030F0702030302020204" pitchFamily="66" charset="0"/>
              </a:rPr>
              <a:t>"Progetto Qualità sui Corsi di studio", </a:t>
            </a:r>
            <a:r>
              <a:rPr lang="it-IT" sz="1800" dirty="0">
                <a:latin typeface="Comic Sans MS" panose="030F0702030302020204" pitchFamily="66" charset="0"/>
              </a:rPr>
              <a:t>hanno come obiettivo di definire in modo organico le politiche di qualità e di programmazione dell’Università di Ferrara, le azioni previste per la loro attuazione e l’Organizzazione </a:t>
            </a:r>
            <a:r>
              <a:rPr lang="it-IT" sz="1800" dirty="0" smtClean="0">
                <a:latin typeface="Comic Sans MS" panose="030F0702030302020204" pitchFamily="66" charset="0"/>
              </a:rPr>
              <a:t/>
            </a:r>
            <a:br>
              <a:rPr lang="it-IT" sz="1800" dirty="0" smtClean="0">
                <a:latin typeface="Comic Sans MS" panose="030F0702030302020204" pitchFamily="66" charset="0"/>
              </a:rPr>
            </a:br>
            <a:r>
              <a:rPr lang="it-IT" sz="1800" dirty="0" smtClean="0">
                <a:latin typeface="Comic Sans MS" panose="030F0702030302020204" pitchFamily="66" charset="0"/>
              </a:rPr>
              <a:t>del </a:t>
            </a:r>
            <a:r>
              <a:rPr lang="it-IT" sz="1800" dirty="0">
                <a:latin typeface="Comic Sans MS" panose="030F0702030302020204" pitchFamily="66" charset="0"/>
              </a:rPr>
              <a:t>Sistema di Assicurazione interna della Qualità.</a:t>
            </a:r>
            <a:r>
              <a:rPr lang="it-IT" dirty="0"/>
              <a:t/>
            </a:r>
            <a:br>
              <a:rPr lang="it-IT" dirty="0"/>
            </a:br>
            <a:endParaRPr lang="it-IT" dirty="0"/>
          </a:p>
        </p:txBody>
      </p:sp>
    </p:spTree>
    <p:extLst>
      <p:ext uri="{BB962C8B-B14F-4D97-AF65-F5344CB8AC3E}">
        <p14:creationId xmlns:p14="http://schemas.microsoft.com/office/powerpoint/2010/main" val="88473845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539552" y="1340768"/>
            <a:ext cx="8229600" cy="4525963"/>
          </a:xfrm>
        </p:spPr>
        <p:txBody>
          <a:bodyPr>
            <a:normAutofit/>
          </a:bodyPr>
          <a:lstStyle/>
          <a:p>
            <a:pPr marL="0" indent="0" algn="ctr">
              <a:buNone/>
            </a:pPr>
            <a:r>
              <a:rPr lang="it-IT" sz="2400" b="1" dirty="0" smtClean="0"/>
              <a:t>AVA</a:t>
            </a:r>
            <a:r>
              <a:rPr lang="it-IT" sz="2400" dirty="0" smtClean="0"/>
              <a:t> = </a:t>
            </a:r>
            <a:r>
              <a:rPr lang="it-IT" sz="2400" b="1" dirty="0" smtClean="0"/>
              <a:t>Autovalutazione</a:t>
            </a:r>
            <a:r>
              <a:rPr lang="it-IT" sz="2400" b="1" dirty="0"/>
              <a:t>, Valutazione periodica, Accreditamento </a:t>
            </a:r>
            <a:r>
              <a:rPr lang="it-IT" sz="2400" dirty="0"/>
              <a:t>costituisce l’insieme delle attività </a:t>
            </a:r>
            <a:r>
              <a:rPr lang="it-IT" sz="2400" dirty="0" smtClean="0"/>
              <a:t>che </a:t>
            </a:r>
            <a:r>
              <a:rPr lang="it-IT" sz="2400" dirty="0"/>
              <a:t>prevedono l’introduzione del </a:t>
            </a:r>
            <a:r>
              <a:rPr lang="it-IT" sz="2400" u="sng" dirty="0">
                <a:effectLst>
                  <a:outerShdw blurRad="38100" dist="38100" dir="2700000" algn="tl">
                    <a:srgbClr val="000000">
                      <a:alpha val="43137"/>
                    </a:srgbClr>
                  </a:outerShdw>
                </a:effectLst>
              </a:rPr>
              <a:t>sistema di accreditamento periodico dei corsi</a:t>
            </a:r>
            <a:r>
              <a:rPr lang="it-IT" sz="2400" dirty="0" smtClean="0"/>
              <a:t>.</a:t>
            </a:r>
          </a:p>
          <a:p>
            <a:pPr marL="0" indent="0" algn="ctr">
              <a:buNone/>
            </a:pPr>
            <a:r>
              <a:rPr lang="it-IT" sz="2400" dirty="0"/>
              <a:t>La </a:t>
            </a:r>
            <a:r>
              <a:rPr lang="it-IT" sz="2400" b="1" dirty="0"/>
              <a:t>valutazione della didattica </a:t>
            </a:r>
            <a:r>
              <a:rPr lang="it-IT" sz="2400" dirty="0"/>
              <a:t>si basa su una serie complessa di indici che vanno dal numero degli studenti laureati in corso, al numero delle iscrizioni all’opinione degli studenti </a:t>
            </a:r>
            <a:r>
              <a:rPr lang="it-IT" sz="2400" dirty="0" smtClean="0"/>
              <a:t>stessi, </a:t>
            </a:r>
            <a:r>
              <a:rPr lang="it-IT" sz="2400" dirty="0" err="1" smtClean="0"/>
              <a:t>etc</a:t>
            </a:r>
            <a:r>
              <a:rPr lang="it-IT" sz="2400" dirty="0" smtClean="0"/>
              <a:t>…</a:t>
            </a:r>
            <a:endParaRPr lang="it-IT" sz="2800" dirty="0"/>
          </a:p>
          <a:p>
            <a:pPr marL="0" indent="0" algn="ctr">
              <a:buNone/>
            </a:pPr>
            <a:r>
              <a:rPr lang="it-IT" sz="2400" b="1" dirty="0" smtClean="0"/>
              <a:t>VQR </a:t>
            </a:r>
            <a:r>
              <a:rPr lang="it-IT" sz="2400" dirty="0" smtClean="0"/>
              <a:t>= </a:t>
            </a:r>
            <a:r>
              <a:rPr lang="it-IT" sz="2400" b="1" dirty="0" smtClean="0"/>
              <a:t>Valutazione Qualità della Ricerca</a:t>
            </a:r>
          </a:p>
          <a:p>
            <a:pPr marL="0" indent="0" algn="ctr">
              <a:buNone/>
            </a:pPr>
            <a:r>
              <a:rPr lang="it-IT" sz="2400" dirty="0" smtClean="0"/>
              <a:t>2004-2010 rivolto </a:t>
            </a:r>
            <a:r>
              <a:rPr lang="it-IT" sz="2400" dirty="0"/>
              <a:t>alla valutazione dei risultati della </a:t>
            </a:r>
            <a:r>
              <a:rPr lang="it-IT" sz="2400" b="1" dirty="0"/>
              <a:t>ricerca scientifica </a:t>
            </a:r>
            <a:r>
              <a:rPr lang="it-IT" sz="2400" dirty="0"/>
              <a:t>effettuata nel periodo indicato. </a:t>
            </a:r>
            <a:endParaRPr lang="it-IT" sz="2400" dirty="0" smtClean="0"/>
          </a:p>
          <a:p>
            <a:pPr marL="0" indent="0" algn="ctr">
              <a:buNone/>
            </a:pPr>
            <a:r>
              <a:rPr lang="it-IT" sz="2400" dirty="0" smtClean="0"/>
              <a:t>2011-2014 si basa su una serie di indici che vanno da H-</a:t>
            </a:r>
            <a:r>
              <a:rPr lang="it-IT" sz="2400" dirty="0" err="1" smtClean="0"/>
              <a:t>index</a:t>
            </a:r>
            <a:r>
              <a:rPr lang="it-IT" sz="2400" dirty="0" smtClean="0"/>
              <a:t>, IF, numero finanziamenti, numero brevetti, </a:t>
            </a:r>
            <a:r>
              <a:rPr lang="it-IT" sz="2400" dirty="0" err="1" smtClean="0"/>
              <a:t>etc</a:t>
            </a:r>
            <a:r>
              <a:rPr lang="it-IT" sz="2400" dirty="0" smtClean="0"/>
              <a:t>…..</a:t>
            </a:r>
            <a:endParaRPr lang="it-IT" sz="2400" dirty="0"/>
          </a:p>
        </p:txBody>
      </p:sp>
      <p:sp>
        <p:nvSpPr>
          <p:cNvPr id="4" name="Titolo 3"/>
          <p:cNvSpPr>
            <a:spLocks noGrp="1"/>
          </p:cNvSpPr>
          <p:nvPr>
            <p:ph type="title"/>
          </p:nvPr>
        </p:nvSpPr>
        <p:spPr>
          <a:xfrm>
            <a:off x="395536" y="116632"/>
            <a:ext cx="8229600" cy="1143000"/>
          </a:xfrm>
        </p:spPr>
        <p:txBody>
          <a:bodyPr>
            <a:noAutofit/>
          </a:bodyPr>
          <a:lstStyle/>
          <a:p>
            <a:r>
              <a:rPr lang="it-IT" sz="3600" b="1" u="sng" dirty="0" smtClean="0">
                <a:solidFill>
                  <a:srgbClr val="C00000"/>
                </a:solidFill>
                <a:effectLst>
                  <a:outerShdw blurRad="38100" dist="38100" dir="2700000" algn="tl">
                    <a:srgbClr val="000000">
                      <a:alpha val="43137"/>
                    </a:srgbClr>
                  </a:outerShdw>
                </a:effectLst>
              </a:rPr>
              <a:t>Accreditamento nella Didattica </a:t>
            </a:r>
            <a:br>
              <a:rPr lang="it-IT" sz="3600" b="1" u="sng" dirty="0" smtClean="0">
                <a:solidFill>
                  <a:srgbClr val="C00000"/>
                </a:solidFill>
                <a:effectLst>
                  <a:outerShdw blurRad="38100" dist="38100" dir="2700000" algn="tl">
                    <a:srgbClr val="000000">
                      <a:alpha val="43137"/>
                    </a:srgbClr>
                  </a:outerShdw>
                </a:effectLst>
              </a:rPr>
            </a:br>
            <a:r>
              <a:rPr lang="it-IT" sz="3600" b="1" u="sng" dirty="0" smtClean="0">
                <a:solidFill>
                  <a:srgbClr val="C00000"/>
                </a:solidFill>
                <a:effectLst>
                  <a:outerShdw blurRad="38100" dist="38100" dir="2700000" algn="tl">
                    <a:srgbClr val="000000">
                      <a:alpha val="43137"/>
                    </a:srgbClr>
                  </a:outerShdw>
                </a:effectLst>
              </a:rPr>
              <a:t>e nella Ricerca</a:t>
            </a:r>
            <a:endParaRPr lang="it-IT" sz="3600" dirty="0"/>
          </a:p>
        </p:txBody>
      </p:sp>
    </p:spTree>
    <p:extLst>
      <p:ext uri="{BB962C8B-B14F-4D97-AF65-F5344CB8AC3E}">
        <p14:creationId xmlns:p14="http://schemas.microsoft.com/office/powerpoint/2010/main" val="22599622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323528" y="548680"/>
            <a:ext cx="8424936" cy="3024336"/>
          </a:xfrm>
        </p:spPr>
        <p:txBody>
          <a:bodyPr>
            <a:noAutofit/>
          </a:bodyPr>
          <a:lstStyle/>
          <a:p>
            <a:pPr>
              <a:lnSpc>
                <a:spcPct val="170000"/>
              </a:lnSpc>
              <a:spcBef>
                <a:spcPts val="0"/>
              </a:spcBef>
            </a:pPr>
            <a:r>
              <a:rPr lang="it-IT" sz="1800" b="1" dirty="0" smtClean="0">
                <a:solidFill>
                  <a:schemeClr val="tx1"/>
                </a:solidFill>
                <a:latin typeface="Comic Sans MS" panose="030F0702030302020204" pitchFamily="66" charset="0"/>
              </a:rPr>
              <a:t>Il sistema AVA </a:t>
            </a:r>
            <a:r>
              <a:rPr lang="it-IT" sz="1800" dirty="0" smtClean="0">
                <a:solidFill>
                  <a:schemeClr val="tx1"/>
                </a:solidFill>
                <a:latin typeface="Comic Sans MS" panose="030F0702030302020204" pitchFamily="66" charset="0"/>
              </a:rPr>
              <a:t>(Autovalutazione, Valutazione periodica, Accreditamento), costituisce l’insieme delle attività dell’Agenzia in attuazione delle disposizioni della legge </a:t>
            </a:r>
            <a:r>
              <a:rPr lang="it-IT" sz="1800" b="1" dirty="0" smtClean="0">
                <a:solidFill>
                  <a:schemeClr val="tx1"/>
                </a:solidFill>
                <a:latin typeface="Comic Sans MS" panose="030F0702030302020204" pitchFamily="66" charset="0"/>
              </a:rPr>
              <a:t>20/12/2010, n. 240 e del decreto legislativo 27/01/2012, n. 19</a:t>
            </a:r>
            <a:r>
              <a:rPr lang="it-IT" sz="1800" dirty="0" smtClean="0">
                <a:solidFill>
                  <a:schemeClr val="tx1"/>
                </a:solidFill>
                <a:latin typeface="Comic Sans MS" panose="030F0702030302020204" pitchFamily="66" charset="0"/>
              </a:rPr>
              <a:t>, le quali prevedono l’introduzione del </a:t>
            </a:r>
            <a:r>
              <a:rPr lang="it-IT" sz="1800" b="1" u="sng" dirty="0" smtClean="0">
                <a:solidFill>
                  <a:srgbClr val="0000FF"/>
                </a:solidFill>
                <a:effectLst>
                  <a:outerShdw blurRad="38100" dist="38100" dir="2700000" algn="tl">
                    <a:srgbClr val="000000">
                      <a:alpha val="43137"/>
                    </a:srgbClr>
                  </a:outerShdw>
                </a:effectLst>
                <a:latin typeface="Comic Sans MS" panose="030F0702030302020204" pitchFamily="66" charset="0"/>
              </a:rPr>
              <a:t>sistema di accreditamento iniziale e periodico dei corsi di studio e delle sedi universitarie</a:t>
            </a:r>
            <a:r>
              <a:rPr lang="it-IT" sz="1800" dirty="0" smtClean="0">
                <a:solidFill>
                  <a:schemeClr val="tx1"/>
                </a:solidFill>
                <a:latin typeface="Comic Sans MS" panose="030F0702030302020204" pitchFamily="66" charset="0"/>
              </a:rPr>
              <a:t>, della valutazione periodica della qualità, dell’efficienza e dei risultati conseguiti dagli Atenei e il potenziamento del sistema di autovalutazione della qualità e dell’efficacia delle attività didattiche e di ricerca delle università.</a:t>
            </a:r>
            <a:endParaRPr lang="it-IT" sz="1800" dirty="0">
              <a:solidFill>
                <a:schemeClr val="tx1"/>
              </a:solidFill>
              <a:latin typeface="Comic Sans MS" panose="030F0702030302020204" pitchFamily="66" charset="0"/>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0152" y="4653136"/>
            <a:ext cx="4871129" cy="16561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777942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12360" y="95987"/>
            <a:ext cx="1190544" cy="6696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ttangolo 1"/>
          <p:cNvSpPr/>
          <p:nvPr/>
        </p:nvSpPr>
        <p:spPr>
          <a:xfrm>
            <a:off x="1403648" y="141464"/>
            <a:ext cx="5904656" cy="584775"/>
          </a:xfrm>
          <a:prstGeom prst="rect">
            <a:avLst/>
          </a:prstGeom>
        </p:spPr>
        <p:txBody>
          <a:bodyPr wrap="square">
            <a:spAutoFit/>
          </a:bodyPr>
          <a:lstStyle/>
          <a:p>
            <a:pPr algn="ctr"/>
            <a:r>
              <a:rPr lang="it-IT" sz="3200" b="1" dirty="0">
                <a:solidFill>
                  <a:srgbClr val="C00000"/>
                </a:solidFill>
              </a:rPr>
              <a:t>Qualità della </a:t>
            </a:r>
            <a:r>
              <a:rPr lang="it-IT" sz="3200" b="1" dirty="0" smtClean="0">
                <a:solidFill>
                  <a:srgbClr val="C00000"/>
                </a:solidFill>
              </a:rPr>
              <a:t>ricerca - VQR</a:t>
            </a:r>
            <a:endParaRPr lang="it-IT" sz="3200" b="1" dirty="0">
              <a:solidFill>
                <a:srgbClr val="C00000"/>
              </a:solidFill>
            </a:endParaRPr>
          </a:p>
        </p:txBody>
      </p:sp>
      <p:sp>
        <p:nvSpPr>
          <p:cNvPr id="5" name="Rettangolo 4"/>
          <p:cNvSpPr/>
          <p:nvPr/>
        </p:nvSpPr>
        <p:spPr>
          <a:xfrm>
            <a:off x="251520" y="1340768"/>
            <a:ext cx="8352928" cy="4401205"/>
          </a:xfrm>
          <a:prstGeom prst="rect">
            <a:avLst/>
          </a:prstGeom>
        </p:spPr>
        <p:txBody>
          <a:bodyPr wrap="square">
            <a:spAutoFit/>
          </a:bodyPr>
          <a:lstStyle/>
          <a:p>
            <a:pPr lvl="0" algn="just"/>
            <a:r>
              <a:rPr lang="it-IT" sz="2000" dirty="0">
                <a:solidFill>
                  <a:prstClr val="black"/>
                </a:solidFill>
              </a:rPr>
              <a:t>La </a:t>
            </a:r>
            <a:r>
              <a:rPr lang="it-IT" sz="2000" b="1" dirty="0">
                <a:solidFill>
                  <a:prstClr val="black"/>
                </a:solidFill>
              </a:rPr>
              <a:t>ricerca</a:t>
            </a:r>
            <a:r>
              <a:rPr lang="it-IT" sz="2000" dirty="0">
                <a:solidFill>
                  <a:prstClr val="black"/>
                </a:solidFill>
              </a:rPr>
              <a:t> rappresenta il </a:t>
            </a:r>
            <a:r>
              <a:rPr lang="it-IT" sz="2000" b="1" dirty="0">
                <a:solidFill>
                  <a:prstClr val="black"/>
                </a:solidFill>
              </a:rPr>
              <a:t>cuore</a:t>
            </a:r>
            <a:r>
              <a:rPr lang="it-IT" sz="2000" dirty="0">
                <a:solidFill>
                  <a:prstClr val="black"/>
                </a:solidFill>
              </a:rPr>
              <a:t> e l’</a:t>
            </a:r>
            <a:r>
              <a:rPr lang="it-IT" sz="2000" b="1" dirty="0">
                <a:solidFill>
                  <a:prstClr val="black"/>
                </a:solidFill>
              </a:rPr>
              <a:t>anima</a:t>
            </a:r>
            <a:r>
              <a:rPr lang="it-IT" sz="2000" dirty="0">
                <a:solidFill>
                  <a:prstClr val="black"/>
                </a:solidFill>
              </a:rPr>
              <a:t> delle attività dell’Università. Consente il progresso scientifico e crea le basi per una formazione culturale e professionale capace di inserire i </a:t>
            </a:r>
            <a:r>
              <a:rPr lang="it-IT" sz="2000" b="1" dirty="0">
                <a:solidFill>
                  <a:prstClr val="black"/>
                </a:solidFill>
              </a:rPr>
              <a:t>giovani</a:t>
            </a:r>
            <a:r>
              <a:rPr lang="it-IT" sz="2000" dirty="0">
                <a:solidFill>
                  <a:prstClr val="black"/>
                </a:solidFill>
              </a:rPr>
              <a:t> nel mondo del lavoro. Per qualità, dimensione, tradizione, </a:t>
            </a:r>
            <a:r>
              <a:rPr lang="it-IT" sz="2000" dirty="0" err="1">
                <a:solidFill>
                  <a:prstClr val="black"/>
                </a:solidFill>
              </a:rPr>
              <a:t>Unife</a:t>
            </a:r>
            <a:r>
              <a:rPr lang="it-IT" sz="2000" dirty="0">
                <a:solidFill>
                  <a:prstClr val="black"/>
                </a:solidFill>
              </a:rPr>
              <a:t> coinvolge attivamente nella ricerca anche gli studenti.</a:t>
            </a:r>
          </a:p>
          <a:p>
            <a:pPr lvl="0" algn="just"/>
            <a:r>
              <a:rPr lang="it-IT" sz="2000" dirty="0">
                <a:solidFill>
                  <a:prstClr val="black"/>
                </a:solidFill>
              </a:rPr>
              <a:t>L'Università di Ferrara considera la</a:t>
            </a:r>
            <a:r>
              <a:rPr lang="it-IT" sz="2000" b="1" dirty="0">
                <a:solidFill>
                  <a:prstClr val="black"/>
                </a:solidFill>
              </a:rPr>
              <a:t> ricerca come principale attività strategica</a:t>
            </a:r>
            <a:r>
              <a:rPr lang="it-IT" sz="2000" dirty="0">
                <a:solidFill>
                  <a:prstClr val="black"/>
                </a:solidFill>
              </a:rPr>
              <a:t> e i risultati ottenuti in questo campo hanno dato e continuano a dare prestigio all'Ateneo, sia a livello nazionale che internazionale.</a:t>
            </a:r>
          </a:p>
          <a:p>
            <a:pPr lvl="0" algn="just"/>
            <a:endParaRPr lang="it-IT" sz="2000" dirty="0">
              <a:solidFill>
                <a:prstClr val="black"/>
              </a:solidFill>
            </a:endParaRPr>
          </a:p>
          <a:p>
            <a:pPr lvl="0" algn="just"/>
            <a:r>
              <a:rPr lang="it-IT" sz="2000" dirty="0">
                <a:solidFill>
                  <a:prstClr val="black"/>
                </a:solidFill>
              </a:rPr>
              <a:t>L’</a:t>
            </a:r>
            <a:r>
              <a:rPr lang="it-IT" sz="2000" b="1" dirty="0">
                <a:solidFill>
                  <a:prstClr val="black"/>
                </a:solidFill>
              </a:rPr>
              <a:t>Università di Ferrara, </a:t>
            </a:r>
            <a:r>
              <a:rPr lang="it-IT" sz="2000" dirty="0">
                <a:solidFill>
                  <a:prstClr val="black"/>
                </a:solidFill>
              </a:rPr>
              <a:t>in base ai dati ufficiali del Ministero dell’Istruzione, dell’Università e della Ricerca diffusi nel gennaio 2011, è al </a:t>
            </a:r>
            <a:r>
              <a:rPr lang="it-IT" sz="2000" b="1" dirty="0">
                <a:solidFill>
                  <a:prstClr val="black"/>
                </a:solidFill>
              </a:rPr>
              <a:t>quinto posto in Italia </a:t>
            </a:r>
            <a:r>
              <a:rPr lang="it-IT" sz="2000" dirty="0">
                <a:solidFill>
                  <a:prstClr val="black"/>
                </a:solidFill>
              </a:rPr>
              <a:t>e al </a:t>
            </a:r>
            <a:r>
              <a:rPr lang="it-IT" sz="2000" b="1" dirty="0">
                <a:solidFill>
                  <a:prstClr val="black"/>
                </a:solidFill>
              </a:rPr>
              <a:t>primo tra le Università dell’Emilia Romagna</a:t>
            </a:r>
            <a:r>
              <a:rPr lang="it-IT" sz="2000" dirty="0">
                <a:solidFill>
                  <a:prstClr val="black"/>
                </a:solidFill>
              </a:rPr>
              <a:t> </a:t>
            </a:r>
            <a:r>
              <a:rPr lang="it-IT" sz="2000" b="1" dirty="0">
                <a:solidFill>
                  <a:prstClr val="black"/>
                </a:solidFill>
              </a:rPr>
              <a:t>per ricerca e didattica</a:t>
            </a:r>
            <a:r>
              <a:rPr lang="it-IT" sz="2000" dirty="0">
                <a:solidFill>
                  <a:prstClr val="black"/>
                </a:solidFill>
              </a:rPr>
              <a:t>, con riferimento alla quota premiale 2010 del Fondo di Funzionamento Ordinario.</a:t>
            </a:r>
          </a:p>
        </p:txBody>
      </p:sp>
    </p:spTree>
    <p:extLst>
      <p:ext uri="{BB962C8B-B14F-4D97-AF65-F5344CB8AC3E}">
        <p14:creationId xmlns:p14="http://schemas.microsoft.com/office/powerpoint/2010/main" val="215564029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827584" y="116632"/>
            <a:ext cx="7560840" cy="954107"/>
          </a:xfrm>
          <a:prstGeom prst="rect">
            <a:avLst/>
          </a:prstGeom>
        </p:spPr>
        <p:txBody>
          <a:bodyPr wrap="square">
            <a:spAutoFit/>
          </a:bodyPr>
          <a:lstStyle/>
          <a:p>
            <a:pPr algn="ctr"/>
            <a:r>
              <a:rPr lang="it-IT" sz="2800" b="1" dirty="0">
                <a:solidFill>
                  <a:srgbClr val="0000FF"/>
                </a:solidFill>
                <a:effectLst>
                  <a:outerShdw blurRad="38100" dist="38100" dir="2700000" algn="tl">
                    <a:srgbClr val="000000">
                      <a:alpha val="43137"/>
                    </a:srgbClr>
                  </a:outerShdw>
                </a:effectLst>
              </a:rPr>
              <a:t>Università, arriva il bollino per la qualità. </a:t>
            </a:r>
            <a:endParaRPr lang="it-IT" sz="2800" b="1" dirty="0" smtClean="0">
              <a:solidFill>
                <a:srgbClr val="0000FF"/>
              </a:solidFill>
              <a:effectLst>
                <a:outerShdw blurRad="38100" dist="38100" dir="2700000" algn="tl">
                  <a:srgbClr val="000000">
                    <a:alpha val="43137"/>
                  </a:srgbClr>
                </a:outerShdw>
              </a:effectLst>
            </a:endParaRPr>
          </a:p>
          <a:p>
            <a:pPr algn="ctr"/>
            <a:r>
              <a:rPr lang="it-IT" sz="2800" b="1" dirty="0" smtClean="0">
                <a:solidFill>
                  <a:srgbClr val="0000FF"/>
                </a:solidFill>
                <a:effectLst>
                  <a:outerShdw blurRad="38100" dist="38100" dir="2700000" algn="tl">
                    <a:srgbClr val="000000">
                      <a:alpha val="43137"/>
                    </a:srgbClr>
                  </a:outerShdw>
                </a:effectLst>
              </a:rPr>
              <a:t>Atenei</a:t>
            </a:r>
            <a:r>
              <a:rPr lang="it-IT" sz="2800" b="1" dirty="0">
                <a:solidFill>
                  <a:srgbClr val="0000FF"/>
                </a:solidFill>
                <a:effectLst>
                  <a:outerShdw blurRad="38100" dist="38100" dir="2700000" algn="tl">
                    <a:srgbClr val="000000">
                      <a:alpha val="43137"/>
                    </a:srgbClr>
                  </a:outerShdw>
                </a:effectLst>
              </a:rPr>
              <a:t>, facoltà e corsi di laurea sotto esame</a:t>
            </a:r>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0154" y="2924944"/>
            <a:ext cx="1549522" cy="15841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ttangolo 4"/>
          <p:cNvSpPr/>
          <p:nvPr/>
        </p:nvSpPr>
        <p:spPr>
          <a:xfrm>
            <a:off x="3042257" y="1320150"/>
            <a:ext cx="5689434" cy="3785652"/>
          </a:xfrm>
          <a:prstGeom prst="rect">
            <a:avLst/>
          </a:prstGeom>
        </p:spPr>
        <p:txBody>
          <a:bodyPr wrap="square">
            <a:spAutoFit/>
          </a:bodyPr>
          <a:lstStyle/>
          <a:p>
            <a:pPr algn="ctr"/>
            <a:r>
              <a:rPr lang="it-IT" sz="2400" b="1" dirty="0">
                <a:solidFill>
                  <a:prstClr val="black"/>
                </a:solidFill>
              </a:rPr>
              <a:t>Classifica </a:t>
            </a:r>
            <a:r>
              <a:rPr lang="it-IT" sz="2400" b="1" dirty="0" smtClean="0">
                <a:solidFill>
                  <a:prstClr val="black"/>
                </a:solidFill>
              </a:rPr>
              <a:t>Università  2015</a:t>
            </a:r>
            <a:endParaRPr lang="it-IT" sz="2400" b="1" dirty="0">
              <a:solidFill>
                <a:prstClr val="black"/>
              </a:solidFill>
            </a:endParaRPr>
          </a:p>
          <a:p>
            <a:endParaRPr lang="it-IT" dirty="0">
              <a:solidFill>
                <a:prstClr val="black"/>
              </a:solidFill>
            </a:endParaRPr>
          </a:p>
          <a:p>
            <a:r>
              <a:rPr lang="it-IT" dirty="0" err="1">
                <a:solidFill>
                  <a:prstClr val="black"/>
                </a:solidFill>
              </a:rPr>
              <a:t>Unife</a:t>
            </a:r>
            <a:r>
              <a:rPr lang="it-IT" dirty="0">
                <a:solidFill>
                  <a:prstClr val="black"/>
                </a:solidFill>
              </a:rPr>
              <a:t> ancora in cima alle classifiche degli Atenei nazionali. </a:t>
            </a:r>
            <a:r>
              <a:rPr lang="it-IT" dirty="0" err="1" smtClean="0">
                <a:solidFill>
                  <a:prstClr val="black"/>
                </a:solidFill>
              </a:rPr>
              <a:t>Unife</a:t>
            </a:r>
            <a:r>
              <a:rPr lang="it-IT" dirty="0" smtClean="0">
                <a:solidFill>
                  <a:prstClr val="black"/>
                </a:solidFill>
              </a:rPr>
              <a:t> si </a:t>
            </a:r>
            <a:r>
              <a:rPr lang="it-IT" dirty="0">
                <a:solidFill>
                  <a:prstClr val="black"/>
                </a:solidFill>
              </a:rPr>
              <a:t>posiziona al decimo posto tra gli Atenei italiani di medie dimensioni (da 10.000 a 20.000 iscritti), con un punteggio di 84,8.</a:t>
            </a:r>
          </a:p>
          <a:p>
            <a:r>
              <a:rPr lang="it-IT" dirty="0" smtClean="0">
                <a:solidFill>
                  <a:prstClr val="black"/>
                </a:solidFill>
              </a:rPr>
              <a:t>Quattro </a:t>
            </a:r>
            <a:r>
              <a:rPr lang="it-IT" dirty="0">
                <a:solidFill>
                  <a:prstClr val="black"/>
                </a:solidFill>
              </a:rPr>
              <a:t>primi posti assoluti per </a:t>
            </a:r>
            <a:r>
              <a:rPr lang="it-IT" dirty="0" err="1">
                <a:solidFill>
                  <a:prstClr val="black"/>
                </a:solidFill>
              </a:rPr>
              <a:t>Unife</a:t>
            </a:r>
            <a:r>
              <a:rPr lang="it-IT" dirty="0">
                <a:solidFill>
                  <a:prstClr val="black"/>
                </a:solidFill>
              </a:rPr>
              <a:t>: nella classifica della didattica, con la Laurea Magistrale a ciclo unico in Architettura che si conferma ancora una volta prima in Italia con la votazione di 104, e nella classifica della ricerca, con al vertice le  Aree Scienze della Terra con una media di </a:t>
            </a:r>
            <a:r>
              <a:rPr lang="it-IT" dirty="0" smtClean="0">
                <a:solidFill>
                  <a:prstClr val="black"/>
                </a:solidFill>
              </a:rPr>
              <a:t>103.5</a:t>
            </a:r>
            <a:r>
              <a:rPr lang="it-IT" dirty="0">
                <a:solidFill>
                  <a:prstClr val="black"/>
                </a:solidFill>
              </a:rPr>
              <a:t>, Scienze Fisiche con 101 e Scienze Economiche e Statistiche con </a:t>
            </a:r>
            <a:r>
              <a:rPr lang="it-IT" dirty="0" smtClean="0">
                <a:solidFill>
                  <a:prstClr val="black"/>
                </a:solidFill>
              </a:rPr>
              <a:t>104.5.</a:t>
            </a:r>
            <a:endParaRPr lang="it-IT" dirty="0">
              <a:solidFill>
                <a:prstClr val="black"/>
              </a:solidFill>
            </a:endParaRPr>
          </a:p>
        </p:txBody>
      </p:sp>
      <p:sp>
        <p:nvSpPr>
          <p:cNvPr id="6" name="CasellaDiTesto 5"/>
          <p:cNvSpPr txBox="1"/>
          <p:nvPr/>
        </p:nvSpPr>
        <p:spPr>
          <a:xfrm>
            <a:off x="971600" y="4509120"/>
            <a:ext cx="806631" cy="461665"/>
          </a:xfrm>
          <a:prstGeom prst="rect">
            <a:avLst/>
          </a:prstGeom>
          <a:noFill/>
        </p:spPr>
        <p:txBody>
          <a:bodyPr wrap="none" rtlCol="0">
            <a:spAutoFit/>
          </a:bodyPr>
          <a:lstStyle/>
          <a:p>
            <a:r>
              <a:rPr lang="it-IT" sz="2400" b="1" dirty="0" smtClean="0">
                <a:solidFill>
                  <a:prstClr val="black"/>
                </a:solidFill>
                <a:effectLst>
                  <a:outerShdw blurRad="38100" dist="38100" dir="2700000" algn="tl">
                    <a:srgbClr val="000000">
                      <a:alpha val="43137"/>
                    </a:srgbClr>
                  </a:outerShdw>
                </a:effectLst>
              </a:rPr>
              <a:t>2013</a:t>
            </a:r>
            <a:endParaRPr lang="it-IT" sz="2400" b="1" dirty="0">
              <a:solidFill>
                <a:prstClr val="black"/>
              </a:solidFill>
              <a:effectLst>
                <a:outerShdw blurRad="38100" dist="38100" dir="2700000" algn="tl">
                  <a:srgbClr val="000000">
                    <a:alpha val="43137"/>
                  </a:srgbClr>
                </a:outerShdw>
              </a:effectLst>
            </a:endParaRPr>
          </a:p>
        </p:txBody>
      </p:sp>
      <p:sp>
        <p:nvSpPr>
          <p:cNvPr id="7" name="CasellaDiTesto 6"/>
          <p:cNvSpPr txBox="1"/>
          <p:nvPr/>
        </p:nvSpPr>
        <p:spPr>
          <a:xfrm>
            <a:off x="179513" y="5103674"/>
            <a:ext cx="8964488" cy="1754326"/>
          </a:xfrm>
          <a:prstGeom prst="rect">
            <a:avLst/>
          </a:prstGeom>
          <a:noFill/>
        </p:spPr>
        <p:txBody>
          <a:bodyPr wrap="square" rtlCol="0">
            <a:spAutoFit/>
          </a:bodyPr>
          <a:lstStyle/>
          <a:p>
            <a:r>
              <a:rPr lang="it-IT" b="1" dirty="0">
                <a:solidFill>
                  <a:prstClr val="black"/>
                </a:solidFill>
              </a:rPr>
              <a:t>C</a:t>
            </a:r>
            <a:r>
              <a:rPr lang="it-IT" b="1" dirty="0" smtClean="0">
                <a:solidFill>
                  <a:prstClr val="black"/>
                </a:solidFill>
              </a:rPr>
              <a:t>lassifica </a:t>
            </a:r>
            <a:r>
              <a:rPr lang="it-IT" b="1" dirty="0">
                <a:solidFill>
                  <a:prstClr val="black"/>
                </a:solidFill>
              </a:rPr>
              <a:t>della </a:t>
            </a:r>
            <a:r>
              <a:rPr lang="it-IT" b="1" dirty="0" smtClean="0">
                <a:solidFill>
                  <a:prstClr val="black"/>
                </a:solidFill>
              </a:rPr>
              <a:t>didattica</a:t>
            </a:r>
            <a:r>
              <a:rPr lang="it-IT" dirty="0">
                <a:solidFill>
                  <a:prstClr val="black"/>
                </a:solidFill>
              </a:rPr>
              <a:t>:</a:t>
            </a:r>
            <a:r>
              <a:rPr lang="it-IT" dirty="0" smtClean="0">
                <a:solidFill>
                  <a:prstClr val="black"/>
                </a:solidFill>
              </a:rPr>
              <a:t> </a:t>
            </a:r>
            <a:r>
              <a:rPr lang="it-IT" dirty="0">
                <a:solidFill>
                  <a:prstClr val="black"/>
                </a:solidFill>
              </a:rPr>
              <a:t>l’Ateneo di Ferrara </a:t>
            </a:r>
            <a:r>
              <a:rPr lang="it-IT" dirty="0" smtClean="0">
                <a:solidFill>
                  <a:prstClr val="black"/>
                </a:solidFill>
              </a:rPr>
              <a:t>spicca al</a:t>
            </a:r>
            <a:r>
              <a:rPr lang="it-IT" b="1" dirty="0" smtClean="0">
                <a:solidFill>
                  <a:prstClr val="black"/>
                </a:solidFill>
              </a:rPr>
              <a:t> </a:t>
            </a:r>
            <a:r>
              <a:rPr lang="it-IT" b="1" dirty="0">
                <a:solidFill>
                  <a:prstClr val="black"/>
                </a:solidFill>
              </a:rPr>
              <a:t>quinto</a:t>
            </a:r>
            <a:r>
              <a:rPr lang="it-IT" dirty="0">
                <a:solidFill>
                  <a:prstClr val="black"/>
                </a:solidFill>
              </a:rPr>
              <a:t> </a:t>
            </a:r>
            <a:r>
              <a:rPr lang="it-IT" b="1" dirty="0">
                <a:solidFill>
                  <a:prstClr val="black"/>
                </a:solidFill>
              </a:rPr>
              <a:t>posto (73 punti)  su 61</a:t>
            </a:r>
            <a:r>
              <a:rPr lang="it-IT" dirty="0">
                <a:solidFill>
                  <a:prstClr val="black"/>
                </a:solidFill>
              </a:rPr>
              <a:t>, salito di quattro posizioni rispetto allo scorso </a:t>
            </a:r>
            <a:r>
              <a:rPr lang="it-IT" dirty="0" smtClean="0">
                <a:solidFill>
                  <a:prstClr val="black"/>
                </a:solidFill>
              </a:rPr>
              <a:t>anno (2014).</a:t>
            </a:r>
          </a:p>
          <a:p>
            <a:r>
              <a:rPr lang="it-IT" b="1" dirty="0" smtClean="0">
                <a:solidFill>
                  <a:prstClr val="black"/>
                </a:solidFill>
              </a:rPr>
              <a:t>Classifica della Ricerca</a:t>
            </a:r>
            <a:r>
              <a:rPr lang="it-IT" dirty="0" smtClean="0">
                <a:solidFill>
                  <a:prstClr val="black"/>
                </a:solidFill>
              </a:rPr>
              <a:t>: primi </a:t>
            </a:r>
            <a:r>
              <a:rPr lang="it-IT" dirty="0">
                <a:solidFill>
                  <a:prstClr val="black"/>
                </a:solidFill>
              </a:rPr>
              <a:t>posti assoluti per </a:t>
            </a:r>
            <a:r>
              <a:rPr lang="it-IT" dirty="0" err="1">
                <a:solidFill>
                  <a:prstClr val="black"/>
                </a:solidFill>
              </a:rPr>
              <a:t>Unife</a:t>
            </a:r>
            <a:r>
              <a:rPr lang="it-IT" dirty="0">
                <a:solidFill>
                  <a:prstClr val="black"/>
                </a:solidFill>
              </a:rPr>
              <a:t> nelle Aree Scienze della Terra, </a:t>
            </a:r>
            <a:endParaRPr lang="it-IT" dirty="0" smtClean="0">
              <a:solidFill>
                <a:prstClr val="black"/>
              </a:solidFill>
            </a:endParaRPr>
          </a:p>
          <a:p>
            <a:r>
              <a:rPr lang="it-IT" dirty="0" smtClean="0">
                <a:solidFill>
                  <a:prstClr val="black"/>
                </a:solidFill>
              </a:rPr>
              <a:t>Scienze </a:t>
            </a:r>
            <a:r>
              <a:rPr lang="it-IT" dirty="0">
                <a:solidFill>
                  <a:prstClr val="black"/>
                </a:solidFill>
              </a:rPr>
              <a:t>Fisiche e </a:t>
            </a:r>
            <a:r>
              <a:rPr lang="it-IT" dirty="0" smtClean="0">
                <a:solidFill>
                  <a:prstClr val="black"/>
                </a:solidFill>
              </a:rPr>
              <a:t>Scienze </a:t>
            </a:r>
            <a:r>
              <a:rPr lang="it-IT" dirty="0">
                <a:solidFill>
                  <a:prstClr val="black"/>
                </a:solidFill>
              </a:rPr>
              <a:t>Economiche e </a:t>
            </a:r>
            <a:r>
              <a:rPr lang="it-IT" dirty="0" smtClean="0">
                <a:solidFill>
                  <a:prstClr val="black"/>
                </a:solidFill>
              </a:rPr>
              <a:t>Statistiche; tra i Dipartimenti della Scuola di Medicina </a:t>
            </a:r>
          </a:p>
          <a:p>
            <a:r>
              <a:rPr lang="it-IT" dirty="0" smtClean="0">
                <a:solidFill>
                  <a:prstClr val="black"/>
                </a:solidFill>
              </a:rPr>
              <a:t>il decimo posto è di Scienze Mediche.</a:t>
            </a:r>
          </a:p>
          <a:p>
            <a:endParaRPr lang="it-IT" dirty="0">
              <a:solidFill>
                <a:prstClr val="black"/>
              </a:solidFill>
            </a:endParaRPr>
          </a:p>
        </p:txBody>
      </p:sp>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3015" y="1320150"/>
            <a:ext cx="1416661" cy="12773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5324463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179512" y="260648"/>
            <a:ext cx="8784976" cy="2677656"/>
          </a:xfrm>
          <a:prstGeom prst="rect">
            <a:avLst/>
          </a:prstGeom>
        </p:spPr>
        <p:txBody>
          <a:bodyPr wrap="square">
            <a:spAutoFit/>
          </a:bodyPr>
          <a:lstStyle/>
          <a:p>
            <a:pPr algn="ctr"/>
            <a:r>
              <a:rPr lang="it-IT" sz="3200" b="1" dirty="0">
                <a:solidFill>
                  <a:srgbClr val="FF0000"/>
                </a:solidFill>
              </a:rPr>
              <a:t>La </a:t>
            </a:r>
            <a:r>
              <a:rPr lang="it-IT" sz="3200" b="1" dirty="0" smtClean="0">
                <a:solidFill>
                  <a:srgbClr val="FF0000"/>
                </a:solidFill>
              </a:rPr>
              <a:t>Ricerca </a:t>
            </a:r>
            <a:r>
              <a:rPr lang="it-IT" sz="3200" b="1" dirty="0" err="1">
                <a:solidFill>
                  <a:srgbClr val="FF0000"/>
                </a:solidFill>
              </a:rPr>
              <a:t>Unife</a:t>
            </a:r>
            <a:r>
              <a:rPr lang="it-IT" sz="3200" b="1" dirty="0">
                <a:solidFill>
                  <a:srgbClr val="FF0000"/>
                </a:solidFill>
              </a:rPr>
              <a:t> </a:t>
            </a:r>
          </a:p>
          <a:p>
            <a:pPr algn="just"/>
            <a:endParaRPr lang="it-IT" sz="1600" dirty="0"/>
          </a:p>
          <a:p>
            <a:pPr algn="just"/>
            <a:r>
              <a:rPr lang="it-IT" sz="2000" dirty="0" err="1" smtClean="0"/>
              <a:t>Unife</a:t>
            </a:r>
            <a:r>
              <a:rPr lang="it-IT" sz="2000" dirty="0" smtClean="0"/>
              <a:t> </a:t>
            </a:r>
            <a:r>
              <a:rPr lang="it-IT" sz="2000" dirty="0"/>
              <a:t>ricopre </a:t>
            </a:r>
            <a:r>
              <a:rPr lang="it-IT" sz="2000" dirty="0" smtClean="0"/>
              <a:t>il </a:t>
            </a:r>
            <a:r>
              <a:rPr lang="it-IT" sz="2000" b="1" dirty="0"/>
              <a:t>dodicesimo posto assoluto</a:t>
            </a:r>
            <a:r>
              <a:rPr lang="it-IT" sz="2000" dirty="0"/>
              <a:t>, nonché il </a:t>
            </a:r>
            <a:r>
              <a:rPr lang="it-IT" sz="2000" b="1" dirty="0"/>
              <a:t>primo posto tra le Università pubbliche nella graduatoria normalizzata in base al numero dei docenti strutturati</a:t>
            </a:r>
            <a:r>
              <a:rPr lang="it-IT" sz="2000" dirty="0"/>
              <a:t> della  classifica </a:t>
            </a:r>
            <a:r>
              <a:rPr lang="it-IT" sz="2000" b="1" dirty="0"/>
              <a:t>"Ranking of </a:t>
            </a:r>
            <a:r>
              <a:rPr lang="it-IT" sz="2000" b="1" dirty="0" err="1"/>
              <a:t>Italian</a:t>
            </a:r>
            <a:r>
              <a:rPr lang="it-IT" sz="2000" b="1" dirty="0"/>
              <a:t> </a:t>
            </a:r>
            <a:r>
              <a:rPr lang="it-IT" sz="2000" b="1" dirty="0" err="1"/>
              <a:t>Universities</a:t>
            </a:r>
            <a:r>
              <a:rPr lang="it-IT" sz="2000" dirty="0"/>
              <a:t> - Fixing the top" della </a:t>
            </a:r>
            <a:r>
              <a:rPr lang="it-IT" sz="2000" i="1" dirty="0"/>
              <a:t>Virtual </a:t>
            </a:r>
            <a:r>
              <a:rPr lang="it-IT" sz="2000" i="1" dirty="0" err="1"/>
              <a:t>Italian</a:t>
            </a:r>
            <a:r>
              <a:rPr lang="it-IT" sz="2000" i="1" dirty="0"/>
              <a:t> Academy</a:t>
            </a:r>
            <a:r>
              <a:rPr lang="it-IT" sz="2000" dirty="0"/>
              <a:t> (VIA-Academy),  pubblicata nel gennaio </a:t>
            </a:r>
            <a:r>
              <a:rPr lang="it-IT" sz="2000" dirty="0" smtClean="0"/>
              <a:t>2011 </a:t>
            </a:r>
            <a:r>
              <a:rPr lang="it-IT" sz="2000" b="1" dirty="0" smtClean="0"/>
              <a:t>(nel 2016). </a:t>
            </a:r>
          </a:p>
          <a:p>
            <a:pPr algn="just"/>
            <a:endParaRPr lang="it-IT" sz="2000" dirty="0" smtClean="0"/>
          </a:p>
          <a:p>
            <a:pPr algn="just"/>
            <a:endParaRPr lang="it-IT" sz="2000" dirty="0"/>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64088" y="4659651"/>
            <a:ext cx="3626232" cy="17318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CasellaDiTesto 4"/>
          <p:cNvSpPr txBox="1"/>
          <p:nvPr/>
        </p:nvSpPr>
        <p:spPr>
          <a:xfrm>
            <a:off x="172047" y="2344812"/>
            <a:ext cx="8692531" cy="2308324"/>
          </a:xfrm>
          <a:prstGeom prst="rect">
            <a:avLst/>
          </a:prstGeom>
          <a:noFill/>
        </p:spPr>
        <p:txBody>
          <a:bodyPr wrap="square" rtlCol="0">
            <a:spAutoFit/>
          </a:bodyPr>
          <a:lstStyle/>
          <a:p>
            <a:pPr algn="just"/>
            <a:r>
              <a:rPr lang="it-IT" b="1" dirty="0" smtClean="0"/>
              <a:t>Dati gennaio 2017 - </a:t>
            </a:r>
            <a:r>
              <a:rPr lang="it-IT" dirty="0" smtClean="0"/>
              <a:t>I </a:t>
            </a:r>
            <a:r>
              <a:rPr lang="it-IT" dirty="0"/>
              <a:t>recenti risultati della </a:t>
            </a:r>
            <a:r>
              <a:rPr lang="it-IT" b="1" dirty="0"/>
              <a:t>valutazione sulla qualità nella ricerca</a:t>
            </a:r>
            <a:r>
              <a:rPr lang="it-IT" dirty="0"/>
              <a:t> per il periodo 2011-14 hanno testimoniato un </a:t>
            </a:r>
            <a:r>
              <a:rPr lang="it-IT" b="1" dirty="0"/>
              <a:t>ottimo andamento per l’Università degli Studi di Ferrara</a:t>
            </a:r>
            <a:r>
              <a:rPr lang="it-IT" dirty="0"/>
              <a:t> che si colloca al </a:t>
            </a:r>
            <a:r>
              <a:rPr lang="it-IT" b="1" dirty="0"/>
              <a:t>9° posto</a:t>
            </a:r>
            <a:r>
              <a:rPr lang="it-IT" dirty="0"/>
              <a:t> </a:t>
            </a:r>
            <a:r>
              <a:rPr lang="it-IT" b="1" dirty="0"/>
              <a:t>fra le Università pubbliche ad ampia offerta formativa (rispetto alla 14° posizione della valutazione precedente per il periodo 2004-10)</a:t>
            </a:r>
            <a:r>
              <a:rPr lang="it-IT" dirty="0"/>
              <a:t>, nonostante siano cambiati in maniera significativa i parametri di valutazione.</a:t>
            </a:r>
          </a:p>
          <a:p>
            <a:pPr algn="just"/>
            <a:r>
              <a:rPr lang="it-IT" dirty="0"/>
              <a:t>La partecipazione in termini di</a:t>
            </a:r>
            <a:r>
              <a:rPr lang="it-IT" b="1" dirty="0"/>
              <a:t> prodotti della ricerca</a:t>
            </a:r>
            <a:r>
              <a:rPr lang="it-IT" dirty="0"/>
              <a:t> sottoposti a valutazione è stata particolarmente ampia (oltre il 97%) e superiore alla media delle Università italiane.</a:t>
            </a:r>
          </a:p>
          <a:p>
            <a:endParaRPr lang="it-IT" dirty="0"/>
          </a:p>
        </p:txBody>
      </p:sp>
      <p:sp>
        <p:nvSpPr>
          <p:cNvPr id="6" name="CasellaDiTesto 5"/>
          <p:cNvSpPr txBox="1"/>
          <p:nvPr/>
        </p:nvSpPr>
        <p:spPr>
          <a:xfrm>
            <a:off x="213377" y="4302298"/>
            <a:ext cx="5294727" cy="2308324"/>
          </a:xfrm>
          <a:prstGeom prst="rect">
            <a:avLst/>
          </a:prstGeom>
          <a:noFill/>
        </p:spPr>
        <p:txBody>
          <a:bodyPr wrap="square" rtlCol="0">
            <a:spAutoFit/>
          </a:bodyPr>
          <a:lstStyle/>
          <a:p>
            <a:r>
              <a:rPr lang="it-IT" dirty="0"/>
              <a:t>“Sono particolarmente soddisfatto di questo risultato – commenta il </a:t>
            </a:r>
            <a:r>
              <a:rPr lang="it-IT" b="1" dirty="0"/>
              <a:t>Rettore Giorgio Zauli</a:t>
            </a:r>
            <a:r>
              <a:rPr lang="it-IT" dirty="0"/>
              <a:t> – E’ significativo in quanto sottoline</a:t>
            </a:r>
            <a:r>
              <a:rPr lang="it-IT" b="1" dirty="0"/>
              <a:t>a l’eccellenza della ricerca presso il nostro Ateneo</a:t>
            </a:r>
            <a:r>
              <a:rPr lang="it-IT" dirty="0"/>
              <a:t> e ha permesso</a:t>
            </a:r>
            <a:r>
              <a:rPr lang="it-IT" b="1" dirty="0"/>
              <a:t> un incremento di oltre 300.000 euro del Fondo di Finanziamento Ordinario 2016 rispetto al 2015</a:t>
            </a:r>
            <a:r>
              <a:rPr lang="it-IT" dirty="0"/>
              <a:t>. </a:t>
            </a:r>
            <a:r>
              <a:rPr lang="it-IT" b="1" dirty="0"/>
              <a:t>Un aumento dello 0.4% del totale che in realtà ci posiziona come uno dei pochissimi Atenei del Nord Est in aumento</a:t>
            </a:r>
            <a:r>
              <a:rPr lang="it-IT" dirty="0"/>
              <a:t>”.</a:t>
            </a:r>
          </a:p>
        </p:txBody>
      </p:sp>
    </p:spTree>
    <p:extLst>
      <p:ext uri="{BB962C8B-B14F-4D97-AF65-F5344CB8AC3E}">
        <p14:creationId xmlns:p14="http://schemas.microsoft.com/office/powerpoint/2010/main" val="50168754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Mickael\Desktop\katia\2016\FOTObis\raccoltafoto\13244004_10154209188998545_2986478485265811997_o.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99781" y="1411444"/>
            <a:ext cx="3960440" cy="2970330"/>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Mickael\Desktop\katia\2016\FOTObis\raccoltafoto\13235558_10154209188168545_4287647749182200019_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4038" y="1348824"/>
            <a:ext cx="4043933" cy="3032950"/>
          </a:xfrm>
          <a:prstGeom prst="rect">
            <a:avLst/>
          </a:prstGeom>
          <a:noFill/>
          <a:extLst>
            <a:ext uri="{909E8E84-426E-40DD-AFC4-6F175D3DCCD1}">
              <a14:hiddenFill xmlns:a14="http://schemas.microsoft.com/office/drawing/2010/main">
                <a:solidFill>
                  <a:srgbClr val="FFFFFF"/>
                </a:solidFill>
              </a14:hiddenFill>
            </a:ext>
          </a:extLst>
        </p:spPr>
      </p:pic>
      <p:sp>
        <p:nvSpPr>
          <p:cNvPr id="4" name="Rettangolo 3"/>
          <p:cNvSpPr/>
          <p:nvPr/>
        </p:nvSpPr>
        <p:spPr>
          <a:xfrm>
            <a:off x="313495" y="143452"/>
            <a:ext cx="8568952" cy="1015663"/>
          </a:xfrm>
          <a:prstGeom prst="rect">
            <a:avLst/>
          </a:prstGeom>
        </p:spPr>
        <p:txBody>
          <a:bodyPr wrap="square">
            <a:spAutoFit/>
          </a:bodyPr>
          <a:lstStyle/>
          <a:p>
            <a:pPr algn="ctr"/>
            <a:r>
              <a:rPr lang="it-IT" sz="2400" b="1" dirty="0" smtClean="0">
                <a:solidFill>
                  <a:srgbClr val="FF66CC"/>
                </a:solidFill>
                <a:effectLst>
                  <a:outerShdw blurRad="38100" dist="38100" dir="2700000" algn="tl">
                    <a:srgbClr val="000000">
                      <a:alpha val="43137"/>
                    </a:srgbClr>
                  </a:outerShdw>
                </a:effectLst>
                <a:latin typeface="Comic Sans MS" panose="030F0702030302020204" pitchFamily="66" charset="0"/>
              </a:rPr>
              <a:t>Cerimonia: TOP </a:t>
            </a:r>
            <a:r>
              <a:rPr lang="it-IT" sz="2400" b="1" dirty="0">
                <a:solidFill>
                  <a:srgbClr val="FF66CC"/>
                </a:solidFill>
                <a:effectLst>
                  <a:outerShdw blurRad="38100" dist="38100" dir="2700000" algn="tl">
                    <a:srgbClr val="000000">
                      <a:alpha val="43137"/>
                    </a:srgbClr>
                  </a:outerShdw>
                </a:effectLst>
                <a:latin typeface="Comic Sans MS" panose="030F0702030302020204" pitchFamily="66" charset="0"/>
              </a:rPr>
              <a:t>ITALIAN WOMEN SCIENTISTS 2016</a:t>
            </a:r>
          </a:p>
          <a:p>
            <a:pPr algn="ctr"/>
            <a:r>
              <a:rPr lang="it-IT" b="1" dirty="0">
                <a:solidFill>
                  <a:srgbClr val="6666FF"/>
                </a:solidFill>
                <a:effectLst>
                  <a:outerShdw blurRad="38100" dist="38100" dir="2700000" algn="tl">
                    <a:srgbClr val="000000">
                      <a:alpha val="43137"/>
                    </a:srgbClr>
                  </a:outerShdw>
                </a:effectLst>
                <a:latin typeface="Comic Sans MS" panose="030F0702030302020204" pitchFamily="66" charset="0"/>
              </a:rPr>
              <a:t>Mercoledì 25 maggio 2016, </a:t>
            </a:r>
            <a:r>
              <a:rPr lang="it-IT" b="1" dirty="0" smtClean="0">
                <a:solidFill>
                  <a:srgbClr val="6666FF"/>
                </a:solidFill>
                <a:effectLst>
                  <a:outerShdw blurRad="38100" dist="38100" dir="2700000" algn="tl">
                    <a:srgbClr val="000000">
                      <a:alpha val="43137"/>
                    </a:srgbClr>
                  </a:outerShdw>
                </a:effectLst>
                <a:latin typeface="Comic Sans MS" panose="030F0702030302020204" pitchFamily="66" charset="0"/>
              </a:rPr>
              <a:t>Sala </a:t>
            </a:r>
            <a:r>
              <a:rPr lang="it-IT" b="1" dirty="0">
                <a:solidFill>
                  <a:srgbClr val="6666FF"/>
                </a:solidFill>
                <a:effectLst>
                  <a:outerShdw blurRad="38100" dist="38100" dir="2700000" algn="tl">
                    <a:srgbClr val="000000">
                      <a:alpha val="43137"/>
                    </a:srgbClr>
                  </a:outerShdw>
                </a:effectLst>
                <a:latin typeface="Comic Sans MS" panose="030F0702030302020204" pitchFamily="66" charset="0"/>
              </a:rPr>
              <a:t>Gonfalone c/o Palazzo Pirelli, Regione Lombardia, Via Fabio </a:t>
            </a:r>
            <a:r>
              <a:rPr lang="it-IT" b="1" dirty="0" err="1">
                <a:solidFill>
                  <a:srgbClr val="6666FF"/>
                </a:solidFill>
                <a:effectLst>
                  <a:outerShdw blurRad="38100" dist="38100" dir="2700000" algn="tl">
                    <a:srgbClr val="000000">
                      <a:alpha val="43137"/>
                    </a:srgbClr>
                  </a:outerShdw>
                </a:effectLst>
                <a:latin typeface="Comic Sans MS" panose="030F0702030302020204" pitchFamily="66" charset="0"/>
              </a:rPr>
              <a:t>Filzi</a:t>
            </a:r>
            <a:r>
              <a:rPr lang="it-IT" b="1" dirty="0">
                <a:solidFill>
                  <a:srgbClr val="6666FF"/>
                </a:solidFill>
                <a:effectLst>
                  <a:outerShdw blurRad="38100" dist="38100" dir="2700000" algn="tl">
                    <a:srgbClr val="000000">
                      <a:alpha val="43137"/>
                    </a:srgbClr>
                  </a:outerShdw>
                </a:effectLst>
                <a:latin typeface="Comic Sans MS" panose="030F0702030302020204" pitchFamily="66" charset="0"/>
              </a:rPr>
              <a:t> 22 Milano</a:t>
            </a:r>
          </a:p>
        </p:txBody>
      </p:sp>
      <p:sp>
        <p:nvSpPr>
          <p:cNvPr id="5" name="CasellaDiTesto 4"/>
          <p:cNvSpPr txBox="1"/>
          <p:nvPr/>
        </p:nvSpPr>
        <p:spPr>
          <a:xfrm>
            <a:off x="683568" y="4581128"/>
            <a:ext cx="7992888" cy="1815882"/>
          </a:xfrm>
          <a:prstGeom prst="rect">
            <a:avLst/>
          </a:prstGeom>
          <a:noFill/>
        </p:spPr>
        <p:txBody>
          <a:bodyPr wrap="square" rtlCol="0">
            <a:spAutoFit/>
          </a:bodyPr>
          <a:lstStyle/>
          <a:p>
            <a:pPr algn="ctr"/>
            <a:r>
              <a:rPr lang="it-IT" sz="1600" b="1" i="1" dirty="0">
                <a:solidFill>
                  <a:srgbClr val="00B0F0"/>
                </a:solidFill>
                <a:effectLst>
                  <a:outerShdw blurRad="38100" dist="38100" dir="2700000" algn="tl">
                    <a:srgbClr val="000000">
                      <a:alpha val="43137"/>
                    </a:srgbClr>
                  </a:outerShdw>
                </a:effectLst>
                <a:latin typeface="Comic Sans MS" panose="030F0702030302020204" pitchFamily="66" charset="0"/>
              </a:rPr>
              <a:t>Adriana Albini, presenta il club delle </a:t>
            </a:r>
            <a:r>
              <a:rPr lang="it-IT" sz="1600" b="1" i="1" u="sng" dirty="0">
                <a:solidFill>
                  <a:srgbClr val="00B0F0"/>
                </a:solidFill>
                <a:effectLst>
                  <a:outerShdw blurRad="38100" dist="38100" dir="2700000" algn="tl">
                    <a:srgbClr val="000000">
                      <a:alpha val="43137"/>
                    </a:srgbClr>
                  </a:outerShdw>
                </a:effectLst>
                <a:latin typeface="Comic Sans MS" panose="030F0702030302020204" pitchFamily="66" charset="0"/>
              </a:rPr>
              <a:t>T</a:t>
            </a:r>
            <a:r>
              <a:rPr lang="it-IT" sz="1600" b="1" i="1" u="sng" dirty="0" smtClean="0">
                <a:solidFill>
                  <a:srgbClr val="00B0F0"/>
                </a:solidFill>
                <a:effectLst>
                  <a:outerShdw blurRad="38100" dist="38100" dir="2700000" algn="tl">
                    <a:srgbClr val="000000">
                      <a:alpha val="43137"/>
                    </a:srgbClr>
                  </a:outerShdw>
                </a:effectLst>
                <a:latin typeface="Comic Sans MS" panose="030F0702030302020204" pitchFamily="66" charset="0"/>
              </a:rPr>
              <a:t>op </a:t>
            </a:r>
            <a:r>
              <a:rPr lang="it-IT" sz="1600" b="1" i="1" u="sng" dirty="0" err="1">
                <a:solidFill>
                  <a:srgbClr val="00B0F0"/>
                </a:solidFill>
                <a:effectLst>
                  <a:outerShdw blurRad="38100" dist="38100" dir="2700000" algn="tl">
                    <a:srgbClr val="000000">
                      <a:alpha val="43137"/>
                    </a:srgbClr>
                  </a:outerShdw>
                </a:effectLst>
                <a:latin typeface="Comic Sans MS" panose="030F0702030302020204" pitchFamily="66" charset="0"/>
              </a:rPr>
              <a:t>Italian</a:t>
            </a:r>
            <a:r>
              <a:rPr lang="it-IT" sz="1600" b="1" i="1" u="sng" dirty="0">
                <a:solidFill>
                  <a:srgbClr val="00B0F0"/>
                </a:solidFill>
                <a:effectLst>
                  <a:outerShdw blurRad="38100" dist="38100" dir="2700000" algn="tl">
                    <a:srgbClr val="000000">
                      <a:alpha val="43137"/>
                    </a:srgbClr>
                  </a:outerShdw>
                </a:effectLst>
                <a:latin typeface="Comic Sans MS" panose="030F0702030302020204" pitchFamily="66" charset="0"/>
              </a:rPr>
              <a:t> </a:t>
            </a:r>
            <a:r>
              <a:rPr lang="it-IT" sz="1600" b="1" i="1" u="sng" dirty="0" err="1">
                <a:solidFill>
                  <a:srgbClr val="00B0F0"/>
                </a:solidFill>
                <a:effectLst>
                  <a:outerShdw blurRad="38100" dist="38100" dir="2700000" algn="tl">
                    <a:srgbClr val="000000">
                      <a:alpha val="43137"/>
                    </a:srgbClr>
                  </a:outerShdw>
                </a:effectLst>
                <a:latin typeface="Comic Sans MS" panose="030F0702030302020204" pitchFamily="66" charset="0"/>
              </a:rPr>
              <a:t>Women</a:t>
            </a:r>
            <a:r>
              <a:rPr lang="it-IT" sz="1600" b="1" i="1" u="sng" dirty="0">
                <a:solidFill>
                  <a:srgbClr val="00B0F0"/>
                </a:solidFill>
                <a:effectLst>
                  <a:outerShdw blurRad="38100" dist="38100" dir="2700000" algn="tl">
                    <a:srgbClr val="000000">
                      <a:alpha val="43137"/>
                    </a:srgbClr>
                  </a:outerShdw>
                </a:effectLst>
                <a:latin typeface="Comic Sans MS" panose="030F0702030302020204" pitchFamily="66" charset="0"/>
              </a:rPr>
              <a:t> </a:t>
            </a:r>
            <a:r>
              <a:rPr lang="it-IT" sz="1600" b="1" i="1" u="sng" dirty="0" err="1">
                <a:solidFill>
                  <a:srgbClr val="00B0F0"/>
                </a:solidFill>
                <a:effectLst>
                  <a:outerShdw blurRad="38100" dist="38100" dir="2700000" algn="tl">
                    <a:srgbClr val="000000">
                      <a:alpha val="43137"/>
                    </a:srgbClr>
                  </a:outerShdw>
                </a:effectLst>
                <a:latin typeface="Comic Sans MS" panose="030F0702030302020204" pitchFamily="66" charset="0"/>
              </a:rPr>
              <a:t>Scientists</a:t>
            </a:r>
            <a:r>
              <a:rPr lang="it-IT" sz="1600" b="1" i="1" u="sng" dirty="0">
                <a:solidFill>
                  <a:srgbClr val="00B0F0"/>
                </a:solidFill>
                <a:effectLst>
                  <a:outerShdw blurRad="38100" dist="38100" dir="2700000" algn="tl">
                    <a:srgbClr val="000000">
                      <a:alpha val="43137"/>
                    </a:srgbClr>
                  </a:outerShdw>
                </a:effectLst>
                <a:latin typeface="Comic Sans MS" panose="030F0702030302020204" pitchFamily="66" charset="0"/>
              </a:rPr>
              <a:t> </a:t>
            </a:r>
            <a:r>
              <a:rPr lang="it-IT" sz="1600" b="1" i="1" u="sng" dirty="0" smtClean="0">
                <a:solidFill>
                  <a:srgbClr val="00B0F0"/>
                </a:solidFill>
                <a:effectLst>
                  <a:outerShdw blurRad="38100" dist="38100" dir="2700000" algn="tl">
                    <a:srgbClr val="000000">
                      <a:alpha val="43137"/>
                    </a:srgbClr>
                  </a:outerShdw>
                </a:effectLst>
                <a:latin typeface="Comic Sans MS" panose="030F0702030302020204" pitchFamily="66" charset="0"/>
              </a:rPr>
              <a:t>2016 </a:t>
            </a:r>
            <a:r>
              <a:rPr lang="it-IT" sz="1600" b="1" i="1" dirty="0" smtClean="0">
                <a:solidFill>
                  <a:srgbClr val="00B0F0"/>
                </a:solidFill>
                <a:effectLst>
                  <a:outerShdw blurRad="38100" dist="38100" dir="2700000" algn="tl">
                    <a:srgbClr val="000000">
                      <a:alpha val="43137"/>
                    </a:srgbClr>
                  </a:outerShdw>
                </a:effectLst>
                <a:latin typeface="Comic Sans MS" panose="030F0702030302020204" pitchFamily="66" charset="0"/>
              </a:rPr>
              <a:t>che </a:t>
            </a:r>
            <a:r>
              <a:rPr lang="it-IT" sz="1600" b="1" i="1" dirty="0">
                <a:solidFill>
                  <a:srgbClr val="00B0F0"/>
                </a:solidFill>
                <a:effectLst>
                  <a:outerShdw blurRad="38100" dist="38100" dir="2700000" algn="tl">
                    <a:srgbClr val="000000">
                      <a:alpha val="43137"/>
                    </a:srgbClr>
                  </a:outerShdw>
                </a:effectLst>
                <a:latin typeface="Comic Sans MS" panose="030F0702030302020204" pitchFamily="66" charset="0"/>
              </a:rPr>
              <a:t>riunisce le eccellenze femminili italiane che hanno dato un sostanziale contributo all’avanzamento delle conoscenze scientifiche in campo biomedico: donne che si contraddistinguono per un’alta produttività scientifica, accomunate da un alto </a:t>
            </a:r>
            <a:r>
              <a:rPr lang="it-IT" sz="1600" b="1" i="1" dirty="0" smtClean="0">
                <a:solidFill>
                  <a:srgbClr val="00B0F0"/>
                </a:solidFill>
                <a:effectLst>
                  <a:outerShdw blurRad="38100" dist="38100" dir="2700000" algn="tl">
                    <a:srgbClr val="000000">
                      <a:alpha val="43137"/>
                    </a:srgbClr>
                  </a:outerShdw>
                </a:effectLst>
                <a:latin typeface="Comic Sans MS" panose="030F0702030302020204" pitchFamily="66" charset="0"/>
              </a:rPr>
              <a:t>H </a:t>
            </a:r>
            <a:r>
              <a:rPr lang="it-IT" sz="1600" b="1" i="1" dirty="0" err="1" smtClean="0">
                <a:solidFill>
                  <a:srgbClr val="00B0F0"/>
                </a:solidFill>
                <a:effectLst>
                  <a:outerShdw blurRad="38100" dist="38100" dir="2700000" algn="tl">
                    <a:srgbClr val="000000">
                      <a:alpha val="43137"/>
                    </a:srgbClr>
                  </a:outerShdw>
                </a:effectLst>
                <a:latin typeface="Comic Sans MS" panose="030F0702030302020204" pitchFamily="66" charset="0"/>
              </a:rPr>
              <a:t>index</a:t>
            </a:r>
            <a:r>
              <a:rPr lang="it-IT" sz="1600" b="1" i="1" dirty="0" smtClean="0">
                <a:solidFill>
                  <a:srgbClr val="00B0F0"/>
                </a:solidFill>
                <a:effectLst>
                  <a:outerShdw blurRad="38100" dist="38100" dir="2700000" algn="tl">
                    <a:srgbClr val="000000">
                      <a:alpha val="43137"/>
                    </a:srgbClr>
                  </a:outerShdw>
                </a:effectLst>
                <a:latin typeface="Comic Sans MS" panose="030F0702030302020204" pitchFamily="66" charset="0"/>
              </a:rPr>
              <a:t>, </a:t>
            </a:r>
            <a:r>
              <a:rPr lang="it-IT" sz="1600" b="1" i="1" dirty="0">
                <a:solidFill>
                  <a:srgbClr val="00B0F0"/>
                </a:solidFill>
                <a:effectLst>
                  <a:outerShdw blurRad="38100" dist="38100" dir="2700000" algn="tl">
                    <a:srgbClr val="000000">
                      <a:alpha val="43137"/>
                    </a:srgbClr>
                  </a:outerShdw>
                </a:effectLst>
                <a:latin typeface="Comic Sans MS" panose="030F0702030302020204" pitchFamily="66" charset="0"/>
              </a:rPr>
              <a:t>un elevato numero di citazioni per pubblicazione. L’obiettivo è fare rete, promuovere la ricerca femminile avvicinando le giovani alle “opinion leader” e far conoscere il proprio lavoro.</a:t>
            </a:r>
            <a:endParaRPr lang="it-IT" sz="1600" b="1" dirty="0">
              <a:solidFill>
                <a:srgbClr val="00B0F0"/>
              </a:solidFill>
              <a:effectLst>
                <a:outerShdw blurRad="38100" dist="38100" dir="2700000" algn="tl">
                  <a:srgbClr val="000000">
                    <a:alpha val="43137"/>
                  </a:srgbClr>
                </a:outerShdw>
              </a:effectLst>
              <a:latin typeface="Comic Sans MS" panose="030F0702030302020204" pitchFamily="66" charset="0"/>
            </a:endParaRPr>
          </a:p>
        </p:txBody>
      </p:sp>
    </p:spTree>
    <p:extLst>
      <p:ext uri="{BB962C8B-B14F-4D97-AF65-F5344CB8AC3E}">
        <p14:creationId xmlns:p14="http://schemas.microsoft.com/office/powerpoint/2010/main" val="158714927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Mickael\Desktop\katia\2016\FOTObis\raccoltafoto\novembre\corrier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504" y="188640"/>
            <a:ext cx="4896544" cy="6528725"/>
          </a:xfrm>
          <a:prstGeom prst="rect">
            <a:avLst/>
          </a:prstGeom>
          <a:noFill/>
          <a:extLst>
            <a:ext uri="{909E8E84-426E-40DD-AFC4-6F175D3DCCD1}">
              <a14:hiddenFill xmlns:a14="http://schemas.microsoft.com/office/drawing/2010/main">
                <a:solidFill>
                  <a:srgbClr val="FFFFFF"/>
                </a:solidFill>
              </a14:hiddenFill>
            </a:ext>
          </a:extLst>
        </p:spPr>
      </p:pic>
      <p:sp>
        <p:nvSpPr>
          <p:cNvPr id="4" name="CasellaDiTesto 3"/>
          <p:cNvSpPr txBox="1"/>
          <p:nvPr/>
        </p:nvSpPr>
        <p:spPr>
          <a:xfrm>
            <a:off x="5004048" y="195536"/>
            <a:ext cx="4044697" cy="2893100"/>
          </a:xfrm>
          <a:prstGeom prst="rect">
            <a:avLst/>
          </a:prstGeom>
          <a:noFill/>
        </p:spPr>
        <p:txBody>
          <a:bodyPr wrap="none" rtlCol="0">
            <a:spAutoFit/>
          </a:bodyPr>
          <a:lstStyle/>
          <a:p>
            <a:r>
              <a:rPr lang="it-IT" sz="2000" b="1" u="sng" dirty="0" smtClean="0">
                <a:solidFill>
                  <a:srgbClr val="FF66CC"/>
                </a:solidFill>
                <a:effectLst>
                  <a:outerShdw blurRad="38100" dist="38100" dir="2700000" algn="tl">
                    <a:srgbClr val="000000">
                      <a:alpha val="43137"/>
                    </a:srgbClr>
                  </a:outerShdw>
                </a:effectLst>
                <a:latin typeface="Comic Sans MS" panose="030F0702030302020204" pitchFamily="66" charset="0"/>
              </a:rPr>
              <a:t>100 donne contro gli stereotipi</a:t>
            </a:r>
          </a:p>
          <a:p>
            <a:endParaRPr lang="it-IT" b="1" u="sng" dirty="0">
              <a:solidFill>
                <a:srgbClr val="FF66CC"/>
              </a:solidFill>
              <a:effectLst>
                <a:outerShdw blurRad="38100" dist="38100" dir="2700000" algn="tl">
                  <a:srgbClr val="000000">
                    <a:alpha val="43137"/>
                  </a:srgbClr>
                </a:outerShdw>
              </a:effectLst>
              <a:latin typeface="Comic Sans MS" panose="030F0702030302020204" pitchFamily="66" charset="0"/>
            </a:endParaRPr>
          </a:p>
          <a:p>
            <a:pPr algn="ctr"/>
            <a:r>
              <a:rPr lang="it-IT" sz="1600" b="1" u="sng" dirty="0" smtClean="0">
                <a:solidFill>
                  <a:srgbClr val="FF66CC"/>
                </a:solidFill>
                <a:effectLst>
                  <a:outerShdw blurRad="38100" dist="38100" dir="2700000" algn="tl">
                    <a:srgbClr val="000000">
                      <a:alpha val="43137"/>
                    </a:srgbClr>
                  </a:outerShdw>
                </a:effectLst>
                <a:latin typeface="Comic Sans MS" panose="030F0702030302020204" pitchFamily="66" charset="0"/>
              </a:rPr>
              <a:t>ONDA</a:t>
            </a:r>
          </a:p>
          <a:p>
            <a:pPr algn="ctr"/>
            <a:r>
              <a:rPr lang="it-IT" sz="1600" b="1" u="sng" dirty="0" smtClean="0">
                <a:solidFill>
                  <a:srgbClr val="FF66CC"/>
                </a:solidFill>
                <a:effectLst>
                  <a:outerShdw blurRad="38100" dist="38100" dir="2700000" algn="tl">
                    <a:srgbClr val="000000">
                      <a:alpha val="43137"/>
                    </a:srgbClr>
                  </a:outerShdw>
                </a:effectLst>
                <a:latin typeface="Comic Sans MS" panose="030F0702030302020204" pitchFamily="66" charset="0"/>
              </a:rPr>
              <a:t>Associazione Giornaliste GIULIA</a:t>
            </a:r>
          </a:p>
          <a:p>
            <a:pPr algn="ctr"/>
            <a:r>
              <a:rPr lang="it-IT" sz="1600" b="1" u="sng" dirty="0" smtClean="0">
                <a:solidFill>
                  <a:srgbClr val="FF66CC"/>
                </a:solidFill>
                <a:effectLst>
                  <a:outerShdw blurRad="38100" dist="38100" dir="2700000" algn="tl">
                    <a:srgbClr val="000000">
                      <a:alpha val="43137"/>
                    </a:srgbClr>
                  </a:outerShdw>
                </a:effectLst>
                <a:latin typeface="Comic Sans MS" panose="030F0702030302020204" pitchFamily="66" charset="0"/>
              </a:rPr>
              <a:t>Fondazione Bracco</a:t>
            </a:r>
          </a:p>
          <a:p>
            <a:pPr algn="ctr"/>
            <a:endParaRPr lang="it-IT" sz="1600" b="1" dirty="0">
              <a:solidFill>
                <a:srgbClr val="FF66CC"/>
              </a:solidFill>
              <a:effectLst>
                <a:outerShdw blurRad="38100" dist="38100" dir="2700000" algn="tl">
                  <a:srgbClr val="000000">
                    <a:alpha val="43137"/>
                  </a:srgbClr>
                </a:outerShdw>
              </a:effectLst>
              <a:latin typeface="Comic Sans MS" panose="030F0702030302020204" pitchFamily="66" charset="0"/>
            </a:endParaRPr>
          </a:p>
          <a:p>
            <a:pPr algn="ctr"/>
            <a:r>
              <a:rPr lang="it-IT" sz="1600" b="1" u="sng" dirty="0">
                <a:solidFill>
                  <a:srgbClr val="000000"/>
                </a:solidFill>
                <a:effectLst>
                  <a:outerShdw blurRad="38100" dist="38100" dir="2700000" algn="tl">
                    <a:srgbClr val="000000">
                      <a:alpha val="43137"/>
                    </a:srgbClr>
                  </a:outerShdw>
                </a:effectLst>
                <a:latin typeface="Comic Sans MS" panose="030F0702030302020204" pitchFamily="66" charset="0"/>
              </a:rPr>
              <a:t>Corriere della Sera, </a:t>
            </a:r>
            <a:r>
              <a:rPr lang="it-IT" sz="1600" b="1" u="sng" dirty="0" smtClean="0">
                <a:solidFill>
                  <a:srgbClr val="000000"/>
                </a:solidFill>
                <a:effectLst>
                  <a:outerShdw blurRad="38100" dist="38100" dir="2700000" algn="tl">
                    <a:srgbClr val="000000">
                      <a:alpha val="43137"/>
                    </a:srgbClr>
                  </a:outerShdw>
                </a:effectLst>
                <a:latin typeface="Comic Sans MS" panose="030F0702030302020204" pitchFamily="66" charset="0"/>
              </a:rPr>
              <a:t>2-11-2016</a:t>
            </a:r>
          </a:p>
          <a:p>
            <a:pPr algn="ctr"/>
            <a:endParaRPr lang="it-IT" sz="1600" b="1" u="sng" dirty="0" smtClean="0">
              <a:solidFill>
                <a:srgbClr val="000000"/>
              </a:solidFill>
              <a:effectLst>
                <a:outerShdw blurRad="38100" dist="38100" dir="2700000" algn="tl">
                  <a:srgbClr val="000000">
                    <a:alpha val="43137"/>
                  </a:srgbClr>
                </a:outerShdw>
              </a:effectLst>
              <a:latin typeface="Comic Sans MS" panose="030F0702030302020204" pitchFamily="66" charset="0"/>
            </a:endParaRPr>
          </a:p>
          <a:p>
            <a:pPr algn="ctr"/>
            <a:endParaRPr lang="it-IT" sz="1600" b="1" u="sng" dirty="0">
              <a:solidFill>
                <a:srgbClr val="000000"/>
              </a:solidFill>
              <a:effectLst>
                <a:outerShdw blurRad="38100" dist="38100" dir="2700000" algn="tl">
                  <a:srgbClr val="000000">
                    <a:alpha val="43137"/>
                  </a:srgbClr>
                </a:outerShdw>
              </a:effectLst>
              <a:latin typeface="Comic Sans MS" panose="030F0702030302020204" pitchFamily="66" charset="0"/>
            </a:endParaRPr>
          </a:p>
          <a:p>
            <a:pPr algn="ctr"/>
            <a:r>
              <a:rPr lang="it-IT" sz="1600" b="1" u="sng" dirty="0">
                <a:solidFill>
                  <a:srgbClr val="FF66CC"/>
                </a:solidFill>
                <a:effectLst>
                  <a:outerShdw blurRad="38100" dist="38100" dir="2700000" algn="tl">
                    <a:srgbClr val="000000">
                      <a:alpha val="43137"/>
                    </a:srgbClr>
                  </a:outerShdw>
                </a:effectLst>
                <a:latin typeface="Comic Sans MS" panose="030F0702030302020204" pitchFamily="66" charset="0"/>
              </a:rPr>
              <a:t>SITO: </a:t>
            </a:r>
            <a:r>
              <a:rPr lang="it-IT" sz="1600" b="1" u="sng" dirty="0">
                <a:solidFill>
                  <a:srgbClr val="FF33CC"/>
                </a:solidFill>
                <a:effectLst>
                  <a:outerShdw blurRad="38100" dist="38100" dir="2700000" algn="tl">
                    <a:srgbClr val="000000">
                      <a:alpha val="43137"/>
                    </a:srgbClr>
                  </a:outerShdw>
                </a:effectLst>
                <a:latin typeface="Comic Sans MS" panose="030F0702030302020204" pitchFamily="66" charset="0"/>
              </a:rPr>
              <a:t>www.100 esperte.it</a:t>
            </a:r>
          </a:p>
          <a:p>
            <a:pPr algn="ctr"/>
            <a:endParaRPr lang="it-IT" sz="1600" b="1" u="sng" dirty="0" smtClean="0">
              <a:solidFill>
                <a:srgbClr val="000000"/>
              </a:solidFill>
              <a:effectLst>
                <a:outerShdw blurRad="38100" dist="38100" dir="2700000" algn="tl">
                  <a:srgbClr val="000000">
                    <a:alpha val="43137"/>
                  </a:srgbClr>
                </a:outerShdw>
              </a:effectLst>
              <a:latin typeface="Comic Sans MS" panose="030F0702030302020204" pitchFamily="66" charset="0"/>
            </a:endParaRPr>
          </a:p>
        </p:txBody>
      </p:sp>
      <p:sp>
        <p:nvSpPr>
          <p:cNvPr id="5" name="Rettangolo 4"/>
          <p:cNvSpPr/>
          <p:nvPr/>
        </p:nvSpPr>
        <p:spPr>
          <a:xfrm>
            <a:off x="5364087" y="3645024"/>
            <a:ext cx="3540641" cy="2923877"/>
          </a:xfrm>
          <a:prstGeom prst="rect">
            <a:avLst/>
          </a:prstGeom>
        </p:spPr>
        <p:txBody>
          <a:bodyPr wrap="square">
            <a:spAutoFit/>
          </a:bodyPr>
          <a:lstStyle/>
          <a:p>
            <a:r>
              <a:rPr lang="it-IT" sz="1400" b="1" u="sng" dirty="0" smtClean="0">
                <a:solidFill>
                  <a:srgbClr val="FF33CC"/>
                </a:solidFill>
                <a:effectLst>
                  <a:outerShdw blurRad="38100" dist="38100" dir="2700000" algn="tl">
                    <a:srgbClr val="000000">
                      <a:alpha val="43137"/>
                    </a:srgbClr>
                  </a:outerShdw>
                </a:effectLst>
                <a:latin typeface="Comic Sans MS" panose="030F0702030302020204" pitchFamily="66" charset="0"/>
              </a:rPr>
              <a:t>Katia Varani </a:t>
            </a:r>
          </a:p>
          <a:p>
            <a:endParaRPr lang="it-IT" sz="1400" b="1" u="sng" dirty="0" smtClean="0">
              <a:solidFill>
                <a:srgbClr val="FF33CC"/>
              </a:solidFill>
              <a:effectLst>
                <a:outerShdw blurRad="38100" dist="38100" dir="2700000" algn="tl">
                  <a:srgbClr val="000000">
                    <a:alpha val="43137"/>
                  </a:srgbClr>
                </a:outerShdw>
              </a:effectLst>
              <a:latin typeface="Comic Sans MS" panose="030F0702030302020204" pitchFamily="66" charset="0"/>
            </a:endParaRPr>
          </a:p>
          <a:p>
            <a:r>
              <a:rPr lang="it-IT" sz="1200" b="1" dirty="0" smtClean="0">
                <a:solidFill>
                  <a:srgbClr val="FF33CC"/>
                </a:solidFill>
                <a:effectLst>
                  <a:outerShdw blurRad="38100" dist="38100" dir="2700000" algn="tl">
                    <a:srgbClr val="000000">
                      <a:alpha val="43137"/>
                    </a:srgbClr>
                  </a:outerShdw>
                </a:effectLst>
                <a:latin typeface="Comic Sans MS" panose="030F0702030302020204" pitchFamily="66" charset="0"/>
              </a:rPr>
              <a:t>Area </a:t>
            </a:r>
            <a:r>
              <a:rPr lang="it-IT" sz="1200" b="1" dirty="0">
                <a:solidFill>
                  <a:srgbClr val="FF33CC"/>
                </a:solidFill>
                <a:effectLst>
                  <a:outerShdw blurRad="38100" dist="38100" dir="2700000" algn="tl">
                    <a:srgbClr val="000000">
                      <a:alpha val="43137"/>
                    </a:srgbClr>
                  </a:outerShdw>
                </a:effectLst>
                <a:latin typeface="Comic Sans MS" panose="030F0702030302020204" pitchFamily="66" charset="0"/>
              </a:rPr>
              <a:t>STEM: Scienze biomediche e biotecnologie</a:t>
            </a:r>
          </a:p>
          <a:p>
            <a:endParaRPr lang="it-IT" sz="1200" b="1" dirty="0">
              <a:solidFill>
                <a:srgbClr val="FF33CC"/>
              </a:solidFill>
              <a:effectLst>
                <a:outerShdw blurRad="38100" dist="38100" dir="2700000" algn="tl">
                  <a:srgbClr val="000000">
                    <a:alpha val="43137"/>
                  </a:srgbClr>
                </a:outerShdw>
              </a:effectLst>
              <a:latin typeface="Comic Sans MS" panose="030F0702030302020204" pitchFamily="66" charset="0"/>
            </a:endParaRPr>
          </a:p>
          <a:p>
            <a:r>
              <a:rPr lang="it-IT" sz="1200" b="1" dirty="0">
                <a:solidFill>
                  <a:srgbClr val="FF33CC"/>
                </a:solidFill>
                <a:effectLst>
                  <a:outerShdw blurRad="38100" dist="38100" dir="2700000" algn="tl">
                    <a:srgbClr val="000000">
                      <a:alpha val="43137"/>
                    </a:srgbClr>
                  </a:outerShdw>
                </a:effectLst>
                <a:latin typeface="Comic Sans MS" panose="030F0702030302020204" pitchFamily="66" charset="0"/>
              </a:rPr>
              <a:t>Competenze: farmacologia cellulare e molecolare</a:t>
            </a:r>
          </a:p>
          <a:p>
            <a:endParaRPr lang="it-IT" sz="1200" b="1" dirty="0">
              <a:solidFill>
                <a:srgbClr val="FF33CC"/>
              </a:solidFill>
              <a:effectLst>
                <a:outerShdw blurRad="38100" dist="38100" dir="2700000" algn="tl">
                  <a:srgbClr val="000000">
                    <a:alpha val="43137"/>
                  </a:srgbClr>
                </a:outerShdw>
              </a:effectLst>
              <a:latin typeface="Comic Sans MS" panose="030F0702030302020204" pitchFamily="66" charset="0"/>
            </a:endParaRPr>
          </a:p>
          <a:p>
            <a:r>
              <a:rPr lang="it-IT" sz="1200" b="1" dirty="0">
                <a:solidFill>
                  <a:srgbClr val="FF33CC"/>
                </a:solidFill>
                <a:effectLst>
                  <a:outerShdw blurRad="38100" dist="38100" dir="2700000" algn="tl">
                    <a:srgbClr val="000000">
                      <a:alpha val="43137"/>
                    </a:srgbClr>
                  </a:outerShdw>
                </a:effectLst>
                <a:latin typeface="Comic Sans MS" panose="030F0702030302020204" pitchFamily="66" charset="0"/>
              </a:rPr>
              <a:t>Parole chiave: morbo di </a:t>
            </a:r>
            <a:r>
              <a:rPr lang="it-IT" sz="1200" b="1" dirty="0" err="1">
                <a:solidFill>
                  <a:srgbClr val="FF33CC"/>
                </a:solidFill>
                <a:effectLst>
                  <a:outerShdw blurRad="38100" dist="38100" dir="2700000" algn="tl">
                    <a:srgbClr val="000000">
                      <a:alpha val="43137"/>
                    </a:srgbClr>
                  </a:outerShdw>
                </a:effectLst>
                <a:latin typeface="Comic Sans MS" panose="030F0702030302020204" pitchFamily="66" charset="0"/>
              </a:rPr>
              <a:t>parkinson</a:t>
            </a:r>
            <a:r>
              <a:rPr lang="it-IT" sz="1200" b="1" dirty="0">
                <a:solidFill>
                  <a:srgbClr val="FF33CC"/>
                </a:solidFill>
                <a:effectLst>
                  <a:outerShdw blurRad="38100" dist="38100" dir="2700000" algn="tl">
                    <a:srgbClr val="000000">
                      <a:alpha val="43137"/>
                    </a:srgbClr>
                  </a:outerShdw>
                </a:effectLst>
                <a:latin typeface="Comic Sans MS" panose="030F0702030302020204" pitchFamily="66" charset="0"/>
              </a:rPr>
              <a:t>, sclerosi multipla, corea di </a:t>
            </a:r>
            <a:r>
              <a:rPr lang="it-IT" sz="1200" b="1" dirty="0" err="1">
                <a:solidFill>
                  <a:srgbClr val="FF33CC"/>
                </a:solidFill>
                <a:effectLst>
                  <a:outerShdw blurRad="38100" dist="38100" dir="2700000" algn="tl">
                    <a:srgbClr val="000000">
                      <a:alpha val="43137"/>
                    </a:srgbClr>
                  </a:outerShdw>
                </a:effectLst>
                <a:latin typeface="Comic Sans MS" panose="030F0702030302020204" pitchFamily="66" charset="0"/>
              </a:rPr>
              <a:t>huntington</a:t>
            </a:r>
            <a:r>
              <a:rPr lang="it-IT" sz="1200" b="1" dirty="0">
                <a:solidFill>
                  <a:srgbClr val="FF33CC"/>
                </a:solidFill>
                <a:effectLst>
                  <a:outerShdw blurRad="38100" dist="38100" dir="2700000" algn="tl">
                    <a:srgbClr val="000000">
                      <a:alpha val="43137"/>
                    </a:srgbClr>
                  </a:outerShdw>
                </a:effectLst>
                <a:latin typeface="Comic Sans MS" panose="030F0702030302020204" pitchFamily="66" charset="0"/>
              </a:rPr>
              <a:t>, malattie neurodegenerative, cancro, ansia, dolore cronico, malattie croniche su base infiammatoria </a:t>
            </a:r>
            <a:endParaRPr lang="it-IT" sz="1200" b="1" dirty="0" smtClean="0">
              <a:solidFill>
                <a:srgbClr val="FF33CC"/>
              </a:solidFill>
              <a:effectLst>
                <a:outerShdw blurRad="38100" dist="38100" dir="2700000" algn="tl">
                  <a:srgbClr val="000000">
                    <a:alpha val="43137"/>
                  </a:srgbClr>
                </a:outerShdw>
              </a:effectLst>
              <a:latin typeface="Comic Sans MS" panose="030F0702030302020204" pitchFamily="66" charset="0"/>
            </a:endParaRPr>
          </a:p>
          <a:p>
            <a:endParaRPr lang="it-IT" sz="1200" b="1" dirty="0">
              <a:solidFill>
                <a:srgbClr val="FF33CC"/>
              </a:solidFill>
              <a:effectLst>
                <a:outerShdw blurRad="38100" dist="38100" dir="2700000" algn="tl">
                  <a:srgbClr val="000000">
                    <a:alpha val="43137"/>
                  </a:srgbClr>
                </a:outerShdw>
              </a:effectLst>
              <a:latin typeface="Comic Sans MS" panose="030F0702030302020204" pitchFamily="66" charset="0"/>
            </a:endParaRPr>
          </a:p>
          <a:p>
            <a:r>
              <a:rPr lang="it-IT" sz="1200" b="1" dirty="0" smtClean="0">
                <a:solidFill>
                  <a:srgbClr val="FF33CC"/>
                </a:solidFill>
                <a:effectLst>
                  <a:outerShdw blurRad="38100" dist="38100" dir="2700000" algn="tl">
                    <a:srgbClr val="000000">
                      <a:alpha val="43137"/>
                    </a:srgbClr>
                  </a:outerShdw>
                </a:effectLst>
                <a:latin typeface="Comic Sans MS" panose="030F0702030302020204" pitchFamily="66" charset="0"/>
              </a:rPr>
              <a:t>Curriculum Vitae</a:t>
            </a:r>
            <a:endParaRPr lang="it-IT" sz="1200" b="1" dirty="0">
              <a:solidFill>
                <a:srgbClr val="FF33CC"/>
              </a:solidFill>
              <a:effectLst>
                <a:outerShdw blurRad="38100" dist="38100" dir="2700000" algn="tl">
                  <a:srgbClr val="000000">
                    <a:alpha val="43137"/>
                  </a:srgbClr>
                </a:outerShdw>
              </a:effectLst>
              <a:latin typeface="Comic Sans MS" panose="030F0702030302020204" pitchFamily="66" charset="0"/>
            </a:endParaRPr>
          </a:p>
        </p:txBody>
      </p:sp>
      <p:sp>
        <p:nvSpPr>
          <p:cNvPr id="6" name="Rettangolo 5"/>
          <p:cNvSpPr/>
          <p:nvPr/>
        </p:nvSpPr>
        <p:spPr>
          <a:xfrm>
            <a:off x="5112593" y="3453002"/>
            <a:ext cx="3900681" cy="3180551"/>
          </a:xfrm>
          <a:prstGeom prst="rect">
            <a:avLst/>
          </a:prstGeom>
          <a:noFill/>
          <a:ln>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rgbClr val="FFFFFF"/>
              </a:solidFill>
            </a:endParaRPr>
          </a:p>
        </p:txBody>
      </p:sp>
    </p:spTree>
    <p:extLst>
      <p:ext uri="{BB962C8B-B14F-4D97-AF65-F5344CB8AC3E}">
        <p14:creationId xmlns:p14="http://schemas.microsoft.com/office/powerpoint/2010/main" val="273555374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descr="C:\Users\Mickael\Desktop\katia\2016\FOTObis\raccoltafoto\novembre\DSC0675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1831107"/>
            <a:ext cx="3759882" cy="5013176"/>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95623" y="44624"/>
            <a:ext cx="6712881"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9591" y="116633"/>
            <a:ext cx="279858" cy="26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asellaDiTesto 1"/>
          <p:cNvSpPr txBox="1"/>
          <p:nvPr/>
        </p:nvSpPr>
        <p:spPr>
          <a:xfrm>
            <a:off x="4283968" y="2028155"/>
            <a:ext cx="4608511" cy="4801314"/>
          </a:xfrm>
          <a:prstGeom prst="rect">
            <a:avLst/>
          </a:prstGeom>
          <a:noFill/>
        </p:spPr>
        <p:txBody>
          <a:bodyPr wrap="square" rtlCol="0">
            <a:spAutoFit/>
          </a:bodyPr>
          <a:lstStyle/>
          <a:p>
            <a:r>
              <a:rPr lang="it-IT" b="1" dirty="0">
                <a:solidFill>
                  <a:srgbClr val="0033CC"/>
                </a:solidFill>
                <a:latin typeface="Comic Sans MS" panose="030F0702030302020204" pitchFamily="66" charset="0"/>
              </a:rPr>
              <a:t>GENOVA - Il primo catalogo online delle scienziate italiane. Si chiama </a:t>
            </a:r>
            <a:r>
              <a:rPr lang="it-IT" b="1" i="1" dirty="0">
                <a:solidFill>
                  <a:srgbClr val="0033CC"/>
                </a:solidFill>
                <a:latin typeface="Comic Sans MS" panose="030F0702030302020204" pitchFamily="66" charset="0"/>
              </a:rPr>
              <a:t>100esperte.it</a:t>
            </a:r>
            <a:r>
              <a:rPr lang="it-IT" b="1" dirty="0">
                <a:solidFill>
                  <a:srgbClr val="0033CC"/>
                </a:solidFill>
                <a:latin typeface="Comic Sans MS" panose="030F0702030302020204" pitchFamily="66" charset="0"/>
              </a:rPr>
              <a:t> e raccoglie i primi 100 profili di professioniste della scienza condannate, finora, ad eccellere nell'ombra. Perché a fronte di competenze altissime e carriere professionali eccellenti, il loro nome e il loro parere non vengono mai citati dai media. Una ricerca dell'Osservatorio di Pavia - Media </a:t>
            </a:r>
            <a:r>
              <a:rPr lang="it-IT" b="1" dirty="0" err="1">
                <a:solidFill>
                  <a:srgbClr val="0033CC"/>
                </a:solidFill>
                <a:latin typeface="Comic Sans MS" panose="030F0702030302020204" pitchFamily="66" charset="0"/>
              </a:rPr>
              <a:t>Research</a:t>
            </a:r>
            <a:r>
              <a:rPr lang="it-IT" b="1" dirty="0">
                <a:solidFill>
                  <a:srgbClr val="0033CC"/>
                </a:solidFill>
                <a:latin typeface="Comic Sans MS" panose="030F0702030302020204" pitchFamily="66" charset="0"/>
              </a:rPr>
              <a:t>, con l'associazione Giulia, ha rilevato che l'80% degli esperti solitamente intervistati dai media </a:t>
            </a:r>
            <a:r>
              <a:rPr lang="it-IT" b="1" dirty="0" err="1">
                <a:solidFill>
                  <a:srgbClr val="0033CC"/>
                </a:solidFill>
                <a:latin typeface="Comic Sans MS" panose="030F0702030302020204" pitchFamily="66" charset="0"/>
              </a:rPr>
              <a:t>é</a:t>
            </a:r>
            <a:r>
              <a:rPr lang="it-IT" b="1" dirty="0">
                <a:solidFill>
                  <a:srgbClr val="0033CC"/>
                </a:solidFill>
                <a:latin typeface="Comic Sans MS" panose="030F0702030302020204" pitchFamily="66" charset="0"/>
              </a:rPr>
              <a:t> uomo. Mentre le donne scienziate rimangono mute. Almeno sui canali mediatici più diffusi.</a:t>
            </a:r>
          </a:p>
        </p:txBody>
      </p:sp>
      <p:sp>
        <p:nvSpPr>
          <p:cNvPr id="3" name="CasellaDiTesto 2"/>
          <p:cNvSpPr txBox="1"/>
          <p:nvPr/>
        </p:nvSpPr>
        <p:spPr>
          <a:xfrm>
            <a:off x="399450" y="249505"/>
            <a:ext cx="1993942" cy="1277273"/>
          </a:xfrm>
          <a:prstGeom prst="rect">
            <a:avLst/>
          </a:prstGeom>
          <a:noFill/>
        </p:spPr>
        <p:txBody>
          <a:bodyPr wrap="square" rtlCol="0">
            <a:spAutoFit/>
          </a:bodyPr>
          <a:lstStyle/>
          <a:p>
            <a:r>
              <a:rPr lang="it-IT" sz="1100" b="1" dirty="0" smtClean="0">
                <a:solidFill>
                  <a:srgbClr val="000000"/>
                </a:solidFill>
                <a:latin typeface="Comic Sans MS" panose="030F0702030302020204" pitchFamily="66" charset="0"/>
              </a:rPr>
              <a:t>Università degli Studi di Ferrara</a:t>
            </a:r>
          </a:p>
          <a:p>
            <a:r>
              <a:rPr lang="it-IT" sz="1100" b="1" dirty="0" smtClean="0">
                <a:solidFill>
                  <a:srgbClr val="000000"/>
                </a:solidFill>
                <a:latin typeface="Comic Sans MS" panose="030F0702030302020204" pitchFamily="66" charset="0"/>
              </a:rPr>
              <a:t>Dip.to di Scienze Mediche</a:t>
            </a:r>
          </a:p>
          <a:p>
            <a:r>
              <a:rPr lang="it-IT" sz="1100" b="1" dirty="0" smtClean="0">
                <a:solidFill>
                  <a:srgbClr val="000000"/>
                </a:solidFill>
                <a:latin typeface="Comic Sans MS" panose="030F0702030302020204" pitchFamily="66" charset="0"/>
              </a:rPr>
              <a:t>Istituto di Farmacologia</a:t>
            </a:r>
          </a:p>
          <a:p>
            <a:r>
              <a:rPr lang="it-IT" sz="1100" b="1" dirty="0" smtClean="0">
                <a:solidFill>
                  <a:srgbClr val="000000"/>
                </a:solidFill>
                <a:latin typeface="Comic Sans MS" panose="030F0702030302020204" pitchFamily="66" charset="0"/>
              </a:rPr>
              <a:t>Laboratorio di Farmacologia Cellulare e Molecolare </a:t>
            </a:r>
            <a:endParaRPr lang="it-IT" sz="1100" b="1" dirty="0">
              <a:solidFill>
                <a:srgbClr val="000000"/>
              </a:solidFill>
              <a:latin typeface="Comic Sans MS" panose="030F0702030302020204" pitchFamily="66" charset="0"/>
            </a:endParaRPr>
          </a:p>
        </p:txBody>
      </p:sp>
    </p:spTree>
    <p:extLst>
      <p:ext uri="{BB962C8B-B14F-4D97-AF65-F5344CB8AC3E}">
        <p14:creationId xmlns:p14="http://schemas.microsoft.com/office/powerpoint/2010/main" val="231308889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319000" y="2060848"/>
            <a:ext cx="8496944" cy="4154984"/>
          </a:xfrm>
          <a:prstGeom prst="rect">
            <a:avLst/>
          </a:prstGeom>
        </p:spPr>
        <p:txBody>
          <a:bodyPr wrap="square">
            <a:spAutoFit/>
          </a:bodyPr>
          <a:lstStyle/>
          <a:p>
            <a:r>
              <a:rPr lang="it-IT" sz="2400" b="1" dirty="0" smtClean="0">
                <a:solidFill>
                  <a:srgbClr val="FF0000"/>
                </a:solidFill>
                <a:effectLst>
                  <a:outerShdw blurRad="38100" dist="38100" dir="2700000" algn="tl">
                    <a:srgbClr val="000000">
                      <a:alpha val="43137"/>
                    </a:srgbClr>
                  </a:outerShdw>
                </a:effectLst>
                <a:latin typeface="Comic Sans MS" panose="030F0702030302020204" pitchFamily="66" charset="0"/>
              </a:rPr>
              <a:t>UNIFE OGGI</a:t>
            </a:r>
          </a:p>
          <a:p>
            <a:endParaRPr lang="it-IT" sz="1600" dirty="0">
              <a:latin typeface="Comic Sans MS" panose="030F0702030302020204" pitchFamily="66" charset="0"/>
            </a:endParaRPr>
          </a:p>
          <a:p>
            <a:pPr algn="just">
              <a:lnSpc>
                <a:spcPct val="200000"/>
              </a:lnSpc>
            </a:pPr>
            <a:r>
              <a:rPr lang="it-IT" sz="1600" dirty="0" smtClean="0">
                <a:latin typeface="Comic Sans MS" panose="030F0702030302020204" pitchFamily="66" charset="0"/>
              </a:rPr>
              <a:t>Presso l'Università di Ferrara sono attivi oltre 50 corsi di laurea nelle aree di Giurisprudenza,  Medicina e Chirurgia, Scienze, Farmacia, Ingegneria, Architettura, Lettere e Filosofia ed Economia. </a:t>
            </a:r>
          </a:p>
          <a:p>
            <a:pPr algn="just">
              <a:lnSpc>
                <a:spcPct val="200000"/>
              </a:lnSpc>
            </a:pPr>
            <a:r>
              <a:rPr lang="it-IT" sz="1600" dirty="0" smtClean="0">
                <a:latin typeface="Comic Sans MS" panose="030F0702030302020204" pitchFamily="66" charset="0"/>
              </a:rPr>
              <a:t>Alla sua ampia offerta di corsi di laurea, l'Università di Ferrara affianca numerose proposte per la formazione post laurea.</a:t>
            </a:r>
          </a:p>
          <a:p>
            <a:pPr algn="just">
              <a:lnSpc>
                <a:spcPct val="200000"/>
              </a:lnSpc>
            </a:pPr>
            <a:r>
              <a:rPr lang="it-IT" sz="1600" dirty="0" smtClean="0">
                <a:latin typeface="Comic Sans MS" panose="030F0702030302020204" pitchFamily="66" charset="0"/>
              </a:rPr>
              <a:t>E’ organizzata in </a:t>
            </a:r>
            <a:r>
              <a:rPr lang="it-IT" sz="1600" b="1" dirty="0" smtClean="0">
                <a:latin typeface="Comic Sans MS" panose="030F0702030302020204" pitchFamily="66" charset="0"/>
              </a:rPr>
              <a:t>DIPARTIMENTI, </a:t>
            </a:r>
            <a:r>
              <a:rPr lang="it-IT" sz="1600" b="1" dirty="0" smtClean="0">
                <a:latin typeface="Comic Sans MS" panose="030F0702030302020204" pitchFamily="66" charset="0"/>
              </a:rPr>
              <a:t>FACOLTA’, </a:t>
            </a:r>
            <a:r>
              <a:rPr lang="it-IT" sz="1600" b="1" dirty="0" smtClean="0">
                <a:latin typeface="Comic Sans MS" panose="030F0702030302020204" pitchFamily="66" charset="0"/>
              </a:rPr>
              <a:t>CENTRI, ISTITUTO UNIVERSITARIO DI STUDI SUPERIORE (IUSS)</a:t>
            </a:r>
            <a:endParaRPr lang="it-IT" sz="1600" b="1" dirty="0">
              <a:latin typeface="Comic Sans MS" panose="030F0702030302020204" pitchFamily="66" charset="0"/>
            </a:endParaRPr>
          </a:p>
        </p:txBody>
      </p:sp>
      <p:pic>
        <p:nvPicPr>
          <p:cNvPr id="6" name="Picture 4" descr="http://www.unife.it/ateneo/unife_si_presenta/LogoUnife_color.PNG/@@images/47af4add-a108-4fad-9b11-51d9def86c9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276712"/>
            <a:ext cx="3182336" cy="1424096"/>
          </a:xfrm>
          <a:prstGeom prst="rect">
            <a:avLst/>
          </a:prstGeom>
          <a:noFill/>
          <a:extLst>
            <a:ext uri="{909E8E84-426E-40DD-AFC4-6F175D3DCCD1}">
              <a14:hiddenFill xmlns:a14="http://schemas.microsoft.com/office/drawing/2010/main">
                <a:solidFill>
                  <a:srgbClr val="FFFFFF"/>
                </a:solidFill>
              </a14:hiddenFill>
            </a:ext>
          </a:extLst>
        </p:spPr>
      </p:pic>
      <p:sp>
        <p:nvSpPr>
          <p:cNvPr id="2" name="CasellaDiTesto 1"/>
          <p:cNvSpPr txBox="1"/>
          <p:nvPr/>
        </p:nvSpPr>
        <p:spPr>
          <a:xfrm>
            <a:off x="5508104" y="665594"/>
            <a:ext cx="1846083" cy="646331"/>
          </a:xfrm>
          <a:prstGeom prst="rect">
            <a:avLst/>
          </a:prstGeom>
          <a:noFill/>
        </p:spPr>
        <p:txBody>
          <a:bodyPr wrap="none" rtlCol="0">
            <a:spAutoFit/>
          </a:bodyPr>
          <a:lstStyle/>
          <a:p>
            <a:r>
              <a:rPr lang="it-IT" dirty="0" smtClean="0"/>
              <a:t>Prof. Giorgio Zauli</a:t>
            </a:r>
          </a:p>
          <a:p>
            <a:r>
              <a:rPr lang="it-IT" dirty="0" smtClean="0"/>
              <a:t>Rettore di UNIFE</a:t>
            </a:r>
            <a:endParaRPr lang="it-IT" dirty="0"/>
          </a:p>
        </p:txBody>
      </p:sp>
      <p:pic>
        <p:nvPicPr>
          <p:cNvPr id="1026" name="Picture 2" descr="http://www.telestense.it/wp-content/uploads/2015/06/04-faccina-zauli.jpe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96336" y="436363"/>
            <a:ext cx="1365533" cy="11204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077187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CasellaDiTesto 3"/>
          <p:cNvSpPr txBox="1"/>
          <p:nvPr/>
        </p:nvSpPr>
        <p:spPr>
          <a:xfrm>
            <a:off x="6118770" y="331176"/>
            <a:ext cx="3108847" cy="400110"/>
          </a:xfrm>
          <a:prstGeom prst="rect">
            <a:avLst/>
          </a:prstGeom>
          <a:noFill/>
        </p:spPr>
        <p:txBody>
          <a:bodyPr wrap="square" rtlCol="0">
            <a:spAutoFit/>
          </a:bodyPr>
          <a:lstStyle/>
          <a:p>
            <a:r>
              <a:rPr lang="it-IT" sz="2000" b="1" u="sng" dirty="0">
                <a:solidFill>
                  <a:srgbClr val="CCFFFF">
                    <a:lumMod val="50000"/>
                  </a:srgbClr>
                </a:solidFill>
                <a:effectLst>
                  <a:outerShdw blurRad="38100" dist="38100" dir="2700000" algn="tl">
                    <a:srgbClr val="000000">
                      <a:alpha val="43137"/>
                    </a:srgbClr>
                  </a:outerShdw>
                </a:effectLst>
                <a:latin typeface="Comic Sans MS" panose="030F0702030302020204" pitchFamily="66" charset="0"/>
              </a:rPr>
              <a:t>e</a:t>
            </a:r>
            <a:r>
              <a:rPr lang="it-IT" sz="2000" b="1" u="sng" dirty="0" smtClean="0">
                <a:solidFill>
                  <a:srgbClr val="CCFFFF">
                    <a:lumMod val="50000"/>
                  </a:srgbClr>
                </a:solidFill>
                <a:effectLst>
                  <a:outerShdw blurRad="38100" dist="38100" dir="2700000" algn="tl">
                    <a:srgbClr val="000000">
                      <a:alpha val="43137"/>
                    </a:srgbClr>
                  </a:outerShdw>
                </a:effectLst>
                <a:latin typeface="Comic Sans MS" panose="030F0702030302020204" pitchFamily="66" charset="0"/>
              </a:rPr>
              <a:t> book  100 esperte.it</a:t>
            </a:r>
            <a:endParaRPr lang="it-IT" sz="2000" b="1" u="sng" dirty="0">
              <a:solidFill>
                <a:srgbClr val="CCFFFF">
                  <a:lumMod val="50000"/>
                </a:srgbClr>
              </a:solidFill>
              <a:effectLst>
                <a:outerShdw blurRad="38100" dist="38100" dir="2700000" algn="tl">
                  <a:srgbClr val="000000">
                    <a:alpha val="43137"/>
                  </a:srgbClr>
                </a:outerShdw>
              </a:effectLst>
              <a:latin typeface="Comic Sans MS" panose="030F0702030302020204" pitchFamily="66" charset="0"/>
            </a:endParaRPr>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479" y="99145"/>
            <a:ext cx="741602" cy="711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65966" y="126235"/>
            <a:ext cx="2594197" cy="9950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6355" y="5612531"/>
            <a:ext cx="2448273" cy="1075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Ovale 6"/>
          <p:cNvSpPr/>
          <p:nvPr/>
        </p:nvSpPr>
        <p:spPr>
          <a:xfrm>
            <a:off x="6030020" y="34514"/>
            <a:ext cx="3065068" cy="1147318"/>
          </a:xfrm>
          <a:prstGeom prst="ellipse">
            <a:avLst/>
          </a:prstGeom>
          <a:noFill/>
          <a:ln>
            <a:gradFill>
              <a:gsLst>
                <a:gs pos="0">
                  <a:schemeClr val="accent1">
                    <a:tint val="66000"/>
                    <a:satMod val="160000"/>
                  </a:schemeClr>
                </a:gs>
                <a:gs pos="43000">
                  <a:schemeClr val="accent1">
                    <a:tint val="44500"/>
                    <a:satMod val="160000"/>
                  </a:schemeClr>
                </a:gs>
                <a:gs pos="100000">
                  <a:schemeClr val="accent1">
                    <a:tint val="23500"/>
                    <a:satMod val="16000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rgbClr val="FFFFFF"/>
              </a:solidFill>
            </a:endParaRPr>
          </a:p>
        </p:txBody>
      </p:sp>
      <p:sp>
        <p:nvSpPr>
          <p:cNvPr id="8" name="CasellaDiTesto 7"/>
          <p:cNvSpPr txBox="1"/>
          <p:nvPr/>
        </p:nvSpPr>
        <p:spPr>
          <a:xfrm>
            <a:off x="6681316" y="731286"/>
            <a:ext cx="1762475" cy="369332"/>
          </a:xfrm>
          <a:prstGeom prst="rect">
            <a:avLst/>
          </a:prstGeom>
          <a:noFill/>
        </p:spPr>
        <p:txBody>
          <a:bodyPr wrap="square" rtlCol="0">
            <a:spAutoFit/>
          </a:bodyPr>
          <a:lstStyle/>
          <a:p>
            <a:r>
              <a:rPr lang="it-IT" b="1" i="1" u="sng" dirty="0" smtClean="0">
                <a:solidFill>
                  <a:srgbClr val="FF66CC"/>
                </a:solidFill>
                <a:effectLst>
                  <a:outerShdw blurRad="38100" dist="38100" dir="2700000" algn="tl">
                    <a:srgbClr val="000000">
                      <a:alpha val="43137"/>
                    </a:srgbClr>
                  </a:outerShdw>
                </a:effectLst>
              </a:rPr>
              <a:t>8 MARZO  2017</a:t>
            </a:r>
            <a:endParaRPr lang="it-IT" b="1" i="1" u="sng" dirty="0">
              <a:solidFill>
                <a:srgbClr val="FF66CC"/>
              </a:solidFill>
              <a:effectLst>
                <a:outerShdw blurRad="38100" dist="38100" dir="2700000" algn="tl">
                  <a:srgbClr val="000000">
                    <a:alpha val="43137"/>
                  </a:srgbClr>
                </a:outerShdw>
              </a:effectLst>
            </a:endParaRPr>
          </a:p>
        </p:txBody>
      </p:sp>
      <p:sp>
        <p:nvSpPr>
          <p:cNvPr id="9" name="Rettangolo arrotondato 8"/>
          <p:cNvSpPr/>
          <p:nvPr/>
        </p:nvSpPr>
        <p:spPr>
          <a:xfrm>
            <a:off x="2771800" y="122349"/>
            <a:ext cx="2558005" cy="1026193"/>
          </a:xfrm>
          <a:prstGeom prst="roundRect">
            <a:avLst/>
          </a:prstGeom>
          <a:noFill/>
          <a:ln>
            <a:gradFill>
              <a:gsLst>
                <a:gs pos="0">
                  <a:srgbClr val="FF33CC"/>
                </a:gs>
                <a:gs pos="95000">
                  <a:srgbClr val="FF33CC"/>
                </a:gs>
                <a:gs pos="100000">
                  <a:schemeClr val="accent1">
                    <a:tint val="23500"/>
                    <a:satMod val="16000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rgbClr val="FFFFFF"/>
              </a:solidFill>
            </a:endParaRPr>
          </a:p>
        </p:txBody>
      </p:sp>
      <p:sp>
        <p:nvSpPr>
          <p:cNvPr id="10" name="CasellaDiTesto 9"/>
          <p:cNvSpPr txBox="1"/>
          <p:nvPr/>
        </p:nvSpPr>
        <p:spPr>
          <a:xfrm>
            <a:off x="260773" y="1484784"/>
            <a:ext cx="8741718" cy="4247317"/>
          </a:xfrm>
          <a:prstGeom prst="rect">
            <a:avLst/>
          </a:prstGeom>
          <a:noFill/>
        </p:spPr>
        <p:txBody>
          <a:bodyPr wrap="square" rtlCol="0">
            <a:spAutoFit/>
          </a:bodyPr>
          <a:lstStyle/>
          <a:p>
            <a:pPr algn="just"/>
            <a:r>
              <a:rPr lang="it-IT" b="1" dirty="0">
                <a:solidFill>
                  <a:srgbClr val="000000"/>
                </a:solidFill>
                <a:latin typeface="Comic Sans MS" panose="030F0702030302020204" pitchFamily="66" charset="0"/>
              </a:rPr>
              <a:t>Le donne sono la metà del mondo, ma se dovessimo giudicare dai media italiani - radio, tv e giornali - non lo immagineremmo mai: la stragrande maggioranza delle persone che vi compaiono, quasi otto su dieci ( il 79%) sono infatti uomini. </a:t>
            </a:r>
            <a:endParaRPr lang="it-IT" b="1" dirty="0" smtClean="0">
              <a:solidFill>
                <a:srgbClr val="000000"/>
              </a:solidFill>
              <a:latin typeface="Comic Sans MS" panose="030F0702030302020204" pitchFamily="66" charset="0"/>
            </a:endParaRPr>
          </a:p>
          <a:p>
            <a:pPr algn="just"/>
            <a:endParaRPr lang="it-IT" b="1" dirty="0">
              <a:solidFill>
                <a:srgbClr val="000000"/>
              </a:solidFill>
              <a:latin typeface="Comic Sans MS" panose="030F0702030302020204" pitchFamily="66" charset="0"/>
            </a:endParaRPr>
          </a:p>
          <a:p>
            <a:pPr algn="just"/>
            <a:r>
              <a:rPr lang="it-IT" b="1" dirty="0">
                <a:solidFill>
                  <a:srgbClr val="000000"/>
                </a:solidFill>
                <a:latin typeface="Comic Sans MS" panose="030F0702030302020204" pitchFamily="66" charset="0"/>
              </a:rPr>
              <a:t>Se si guarda agli esperti, le persone che parlano in quanto </a:t>
            </a:r>
            <a:r>
              <a:rPr lang="it-IT" b="1" u="sng" dirty="0" smtClean="0">
                <a:solidFill>
                  <a:srgbClr val="000000"/>
                </a:solidFill>
                <a:latin typeface="Comic Sans MS" panose="030F0702030302020204" pitchFamily="66" charset="0"/>
              </a:rPr>
              <a:t>autorità</a:t>
            </a:r>
            <a:r>
              <a:rPr lang="it-IT" b="1" dirty="0" smtClean="0">
                <a:solidFill>
                  <a:srgbClr val="000000"/>
                </a:solidFill>
                <a:latin typeface="Comic Sans MS" panose="030F0702030302020204" pitchFamily="66" charset="0"/>
              </a:rPr>
              <a:t> </a:t>
            </a:r>
            <a:r>
              <a:rPr lang="it-IT" b="1" dirty="0">
                <a:solidFill>
                  <a:srgbClr val="000000"/>
                </a:solidFill>
                <a:latin typeface="Comic Sans MS" panose="030F0702030302020204" pitchFamily="66" charset="0"/>
              </a:rPr>
              <a:t>in una data questione, le donne in proporzione sono ancora meno: solo il 18%. </a:t>
            </a:r>
            <a:endParaRPr lang="it-IT" b="1" dirty="0" smtClean="0">
              <a:solidFill>
                <a:srgbClr val="000000"/>
              </a:solidFill>
              <a:latin typeface="Comic Sans MS" panose="030F0702030302020204" pitchFamily="66" charset="0"/>
            </a:endParaRPr>
          </a:p>
          <a:p>
            <a:pPr algn="just"/>
            <a:r>
              <a:rPr lang="it-IT" b="1" dirty="0" smtClean="0">
                <a:solidFill>
                  <a:srgbClr val="000000"/>
                </a:solidFill>
                <a:latin typeface="Comic Sans MS" panose="030F0702030302020204" pitchFamily="66" charset="0"/>
              </a:rPr>
              <a:t>Scendono al </a:t>
            </a:r>
            <a:r>
              <a:rPr lang="it-IT" b="1" dirty="0">
                <a:solidFill>
                  <a:srgbClr val="000000"/>
                </a:solidFill>
                <a:latin typeface="Comic Sans MS" panose="030F0702030302020204" pitchFamily="66" charset="0"/>
              </a:rPr>
              <a:t>10% nel caso delle cosiddette </a:t>
            </a:r>
            <a:r>
              <a:rPr lang="it-IT" b="1" dirty="0" smtClean="0">
                <a:solidFill>
                  <a:srgbClr val="000000"/>
                </a:solidFill>
                <a:latin typeface="Comic Sans MS" panose="030F0702030302020204" pitchFamily="66" charset="0"/>
              </a:rPr>
              <a:t>STEM, </a:t>
            </a:r>
            <a:r>
              <a:rPr lang="it-IT" b="1" dirty="0">
                <a:solidFill>
                  <a:srgbClr val="000000"/>
                </a:solidFill>
                <a:latin typeface="Comic Sans MS" panose="030F0702030302020204" pitchFamily="66" charset="0"/>
              </a:rPr>
              <a:t>le scienze </a:t>
            </a:r>
            <a:r>
              <a:rPr lang="it-IT" b="1" dirty="0" smtClean="0">
                <a:solidFill>
                  <a:srgbClr val="000000"/>
                </a:solidFill>
                <a:latin typeface="Comic Sans MS" panose="030F0702030302020204" pitchFamily="66" charset="0"/>
              </a:rPr>
              <a:t>dure (scienze</a:t>
            </a:r>
            <a:r>
              <a:rPr lang="it-IT" b="1" dirty="0">
                <a:solidFill>
                  <a:srgbClr val="000000"/>
                </a:solidFill>
                <a:latin typeface="Comic Sans MS" panose="030F0702030302020204" pitchFamily="66" charset="0"/>
              </a:rPr>
              <a:t>, tecnologia, ingegneria, </a:t>
            </a:r>
            <a:r>
              <a:rPr lang="it-IT" b="1" dirty="0" smtClean="0">
                <a:solidFill>
                  <a:srgbClr val="000000"/>
                </a:solidFill>
                <a:latin typeface="Comic Sans MS" panose="030F0702030302020204" pitchFamily="66" charset="0"/>
              </a:rPr>
              <a:t>matematica), </a:t>
            </a:r>
            <a:r>
              <a:rPr lang="it-IT" b="1" dirty="0">
                <a:solidFill>
                  <a:srgbClr val="000000"/>
                </a:solidFill>
                <a:latin typeface="Comic Sans MS" panose="030F0702030302020204" pitchFamily="66" charset="0"/>
              </a:rPr>
              <a:t>spiega </a:t>
            </a:r>
            <a:r>
              <a:rPr lang="it-IT" b="1" dirty="0" smtClean="0">
                <a:solidFill>
                  <a:srgbClr val="000000"/>
                </a:solidFill>
                <a:latin typeface="Comic Sans MS" panose="030F0702030302020204" pitchFamily="66" charset="0"/>
              </a:rPr>
              <a:t>una </a:t>
            </a:r>
            <a:r>
              <a:rPr lang="it-IT" b="1" dirty="0">
                <a:solidFill>
                  <a:srgbClr val="000000"/>
                </a:solidFill>
                <a:latin typeface="Comic Sans MS" panose="030F0702030302020204" pitchFamily="66" charset="0"/>
              </a:rPr>
              <a:t>delle coordinatrici del Global Media </a:t>
            </a:r>
            <a:r>
              <a:rPr lang="it-IT" b="1" dirty="0" err="1">
                <a:solidFill>
                  <a:srgbClr val="000000"/>
                </a:solidFill>
                <a:latin typeface="Comic Sans MS" panose="030F0702030302020204" pitchFamily="66" charset="0"/>
              </a:rPr>
              <a:t>Monitoring</a:t>
            </a:r>
            <a:r>
              <a:rPr lang="it-IT" b="1" dirty="0">
                <a:solidFill>
                  <a:srgbClr val="000000"/>
                </a:solidFill>
                <a:latin typeface="Comic Sans MS" panose="030F0702030302020204" pitchFamily="66" charset="0"/>
              </a:rPr>
              <a:t> Project per l’Italia. </a:t>
            </a:r>
            <a:endParaRPr lang="it-IT" b="1" dirty="0" smtClean="0">
              <a:solidFill>
                <a:srgbClr val="000000"/>
              </a:solidFill>
              <a:latin typeface="Comic Sans MS" panose="030F0702030302020204" pitchFamily="66" charset="0"/>
            </a:endParaRPr>
          </a:p>
          <a:p>
            <a:pPr algn="just"/>
            <a:endParaRPr lang="it-IT" b="1" dirty="0" smtClean="0">
              <a:solidFill>
                <a:srgbClr val="000000"/>
              </a:solidFill>
              <a:latin typeface="Comic Sans MS" panose="030F0702030302020204" pitchFamily="66" charset="0"/>
            </a:endParaRPr>
          </a:p>
          <a:p>
            <a:pPr algn="just"/>
            <a:r>
              <a:rPr lang="it-IT" b="1" dirty="0" smtClean="0">
                <a:solidFill>
                  <a:srgbClr val="000000"/>
                </a:solidFill>
                <a:latin typeface="Comic Sans MS" panose="030F0702030302020204" pitchFamily="66" charset="0"/>
              </a:rPr>
              <a:t>Le </a:t>
            </a:r>
            <a:r>
              <a:rPr lang="it-IT" b="1" dirty="0">
                <a:solidFill>
                  <a:srgbClr val="000000"/>
                </a:solidFill>
                <a:latin typeface="Comic Sans MS" panose="030F0702030302020204" pitchFamily="66" charset="0"/>
              </a:rPr>
              <a:t>cose sono molto migliorate: nel 1995, le donne erano solo il 7% delle persone che comparivano sui media. Ma di questo passo per avere una rappresentazione realistica (in termini di genere) del mondo in cui viviamo, ci vorranno comunque 40 anni</a:t>
            </a:r>
            <a:r>
              <a:rPr lang="it-IT" b="1" dirty="0" smtClean="0">
                <a:solidFill>
                  <a:srgbClr val="000000"/>
                </a:solidFill>
                <a:latin typeface="Comic Sans MS" panose="030F0702030302020204" pitchFamily="66" charset="0"/>
              </a:rPr>
              <a:t>. </a:t>
            </a:r>
            <a:endParaRPr lang="it-IT" b="1" dirty="0">
              <a:solidFill>
                <a:srgbClr val="000000"/>
              </a:solidFill>
              <a:latin typeface="Comic Sans MS" panose="030F0702030302020204" pitchFamily="66" charset="0"/>
            </a:endParaRPr>
          </a:p>
        </p:txBody>
      </p:sp>
      <p:pic>
        <p:nvPicPr>
          <p:cNvPr id="1843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83930" y="5486802"/>
            <a:ext cx="3090863" cy="1169987"/>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ttangolo 1"/>
          <p:cNvSpPr/>
          <p:nvPr/>
        </p:nvSpPr>
        <p:spPr>
          <a:xfrm>
            <a:off x="6114642" y="5734697"/>
            <a:ext cx="2785314" cy="830997"/>
          </a:xfrm>
          <a:prstGeom prst="rect">
            <a:avLst/>
          </a:prstGeom>
        </p:spPr>
        <p:txBody>
          <a:bodyPr wrap="none">
            <a:spAutoFit/>
          </a:bodyPr>
          <a:lstStyle/>
          <a:p>
            <a:r>
              <a:rPr lang="it-IT" sz="2400" b="1" u="sng" dirty="0">
                <a:solidFill>
                  <a:srgbClr val="0000FF"/>
                </a:solidFill>
                <a:effectLst>
                  <a:outerShdw blurRad="38100" dist="38100" dir="2700000" algn="tl">
                    <a:srgbClr val="000000">
                      <a:alpha val="43137"/>
                    </a:srgbClr>
                  </a:outerShdw>
                </a:effectLst>
              </a:rPr>
              <a:t>e book  </a:t>
            </a:r>
            <a:r>
              <a:rPr lang="it-IT" sz="2400" b="1" u="sng" dirty="0" smtClean="0">
                <a:solidFill>
                  <a:srgbClr val="0000FF"/>
                </a:solidFill>
                <a:effectLst>
                  <a:outerShdw blurRad="38100" dist="38100" dir="2700000" algn="tl">
                    <a:srgbClr val="000000">
                      <a:alpha val="43137"/>
                    </a:srgbClr>
                  </a:outerShdw>
                </a:effectLst>
              </a:rPr>
              <a:t>36 esperte.it</a:t>
            </a:r>
          </a:p>
          <a:p>
            <a:pPr algn="ctr"/>
            <a:r>
              <a:rPr lang="it-IT" sz="2400" b="1" u="sng" dirty="0" smtClean="0">
                <a:solidFill>
                  <a:srgbClr val="0000FF"/>
                </a:solidFill>
                <a:effectLst>
                  <a:outerShdw blurRad="38100" dist="38100" dir="2700000" algn="tl">
                    <a:srgbClr val="000000">
                      <a:alpha val="43137"/>
                    </a:srgbClr>
                  </a:outerShdw>
                </a:effectLst>
              </a:rPr>
              <a:t>Maggio 2017</a:t>
            </a:r>
            <a:endParaRPr lang="it-IT" sz="2400" b="1" u="sng" dirty="0">
              <a:solidFill>
                <a:srgbClr val="0000FF"/>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5222232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Mickael\Desktop\Cattura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1249427"/>
            <a:ext cx="8532440" cy="4695705"/>
          </a:xfrm>
          <a:prstGeom prst="rect">
            <a:avLst/>
          </a:prstGeom>
          <a:noFill/>
          <a:extLst>
            <a:ext uri="{909E8E84-426E-40DD-AFC4-6F175D3DCCD1}">
              <a14:hiddenFill xmlns:a14="http://schemas.microsoft.com/office/drawing/2010/main">
                <a:solidFill>
                  <a:srgbClr val="FFFFFF"/>
                </a:solidFill>
              </a14:hiddenFill>
            </a:ext>
          </a:extLst>
        </p:spPr>
      </p:pic>
      <p:sp>
        <p:nvSpPr>
          <p:cNvPr id="4" name="CasellaDiTesto 3"/>
          <p:cNvSpPr txBox="1"/>
          <p:nvPr/>
        </p:nvSpPr>
        <p:spPr>
          <a:xfrm>
            <a:off x="148797" y="179348"/>
            <a:ext cx="8389220" cy="923330"/>
          </a:xfrm>
          <a:prstGeom prst="rect">
            <a:avLst/>
          </a:prstGeom>
          <a:noFill/>
        </p:spPr>
        <p:txBody>
          <a:bodyPr wrap="none" rtlCol="0">
            <a:spAutoFit/>
          </a:bodyPr>
          <a:lstStyle/>
          <a:p>
            <a:r>
              <a:rPr lang="it-IT" dirty="0" smtClean="0">
                <a:solidFill>
                  <a:prstClr val="black"/>
                </a:solidFill>
              </a:rPr>
              <a:t>IL PERSONALE DOCENTE HA UNA PAGINA DOVE E’ riassunto il CV, </a:t>
            </a:r>
          </a:p>
          <a:p>
            <a:r>
              <a:rPr lang="it-IT" dirty="0" smtClean="0">
                <a:solidFill>
                  <a:prstClr val="black"/>
                </a:solidFill>
              </a:rPr>
              <a:t>(ATTIVITA’ SCIENTIFICA sotto forma di articoli, capitoli libro, partecipazione a convegni), </a:t>
            </a:r>
          </a:p>
          <a:p>
            <a:r>
              <a:rPr lang="it-IT" dirty="0" smtClean="0">
                <a:solidFill>
                  <a:prstClr val="black"/>
                </a:solidFill>
              </a:rPr>
              <a:t>I FINANZIAMENTI, le collaborazioni di ricerca</a:t>
            </a:r>
            <a:endParaRPr lang="it-IT" dirty="0">
              <a:solidFill>
                <a:prstClr val="black"/>
              </a:solidFill>
            </a:endParaRPr>
          </a:p>
        </p:txBody>
      </p:sp>
    </p:spTree>
    <p:extLst>
      <p:ext uri="{BB962C8B-B14F-4D97-AF65-F5344CB8AC3E}">
        <p14:creationId xmlns:p14="http://schemas.microsoft.com/office/powerpoint/2010/main" val="420721820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423" y="2852936"/>
            <a:ext cx="8856984" cy="1143000"/>
          </a:xfrm>
        </p:spPr>
        <p:txBody>
          <a:bodyPr>
            <a:noAutofit/>
          </a:bodyPr>
          <a:lstStyle/>
          <a:p>
            <a:r>
              <a:rPr lang="it-IT" sz="2800" b="1" dirty="0">
                <a:solidFill>
                  <a:srgbClr val="C00000"/>
                </a:solidFill>
              </a:rPr>
              <a:t>MIUR = Ministero Istruzione Universitaria e della </a:t>
            </a:r>
            <a:r>
              <a:rPr lang="it-IT" sz="2800" b="1" dirty="0" smtClean="0">
                <a:solidFill>
                  <a:srgbClr val="C00000"/>
                </a:solidFill>
              </a:rPr>
              <a:t>Ricerca</a:t>
            </a:r>
            <a:r>
              <a:rPr lang="it-IT" sz="2800" b="1" dirty="0" smtClean="0"/>
              <a:t/>
            </a:r>
            <a:br>
              <a:rPr lang="it-IT" sz="2800" b="1" dirty="0" smtClean="0"/>
            </a:br>
            <a:r>
              <a:rPr lang="it-IT" sz="2800" b="1" dirty="0"/>
              <a:t/>
            </a:r>
            <a:br>
              <a:rPr lang="it-IT" sz="2800" b="1" dirty="0"/>
            </a:br>
            <a:r>
              <a:rPr lang="it-IT" sz="2800" b="1" dirty="0">
                <a:solidFill>
                  <a:srgbClr val="0070C0"/>
                </a:solidFill>
              </a:rPr>
              <a:t>ANVUR = Agenzia Nazionale di Valutazione del Sistema Universitario e della </a:t>
            </a:r>
            <a:r>
              <a:rPr lang="it-IT" sz="2800" b="1" dirty="0" smtClean="0">
                <a:solidFill>
                  <a:srgbClr val="0070C0"/>
                </a:solidFill>
              </a:rPr>
              <a:t>Ricerca</a:t>
            </a:r>
            <a:br>
              <a:rPr lang="it-IT" sz="2800" b="1" dirty="0" smtClean="0">
                <a:solidFill>
                  <a:srgbClr val="0070C0"/>
                </a:solidFill>
              </a:rPr>
            </a:br>
            <a:r>
              <a:rPr lang="it-IT" sz="2800" b="1" dirty="0">
                <a:solidFill>
                  <a:srgbClr val="0070C0"/>
                </a:solidFill>
              </a:rPr>
              <a:t/>
            </a:r>
            <a:br>
              <a:rPr lang="it-IT" sz="2800" b="1" dirty="0">
                <a:solidFill>
                  <a:srgbClr val="0070C0"/>
                </a:solidFill>
              </a:rPr>
            </a:br>
            <a:r>
              <a:rPr lang="it-IT" sz="2800" b="1" dirty="0" smtClean="0">
                <a:solidFill>
                  <a:srgbClr val="008000"/>
                </a:solidFill>
              </a:rPr>
              <a:t>UNIVERSITA’ </a:t>
            </a:r>
            <a:br>
              <a:rPr lang="it-IT" sz="2800" b="1" dirty="0" smtClean="0">
                <a:solidFill>
                  <a:srgbClr val="008000"/>
                </a:solidFill>
              </a:rPr>
            </a:br>
            <a:r>
              <a:rPr lang="it-IT" sz="2800" b="1" dirty="0">
                <a:solidFill>
                  <a:srgbClr val="008000"/>
                </a:solidFill>
              </a:rPr>
              <a:t/>
            </a:r>
            <a:br>
              <a:rPr lang="it-IT" sz="2800" b="1" dirty="0">
                <a:solidFill>
                  <a:srgbClr val="008000"/>
                </a:solidFill>
              </a:rPr>
            </a:br>
            <a:r>
              <a:rPr lang="it-IT" sz="2800" b="1" dirty="0" smtClean="0">
                <a:solidFill>
                  <a:srgbClr val="008000"/>
                </a:solidFill>
              </a:rPr>
              <a:t>NUCLEO VALUTAZIONE</a:t>
            </a:r>
            <a:br>
              <a:rPr lang="it-IT" sz="2800" b="1" dirty="0" smtClean="0">
                <a:solidFill>
                  <a:srgbClr val="008000"/>
                </a:solidFill>
              </a:rPr>
            </a:br>
            <a:r>
              <a:rPr lang="it-IT" sz="2800" b="1" dirty="0" smtClean="0">
                <a:solidFill>
                  <a:srgbClr val="008000"/>
                </a:solidFill>
              </a:rPr>
              <a:t>PRESIDIO QUALITA’</a:t>
            </a:r>
            <a:br>
              <a:rPr lang="it-IT" sz="2800" b="1" dirty="0" smtClean="0">
                <a:solidFill>
                  <a:srgbClr val="008000"/>
                </a:solidFill>
              </a:rPr>
            </a:br>
            <a:r>
              <a:rPr lang="it-IT" sz="2800" b="1" dirty="0">
                <a:solidFill>
                  <a:srgbClr val="008000"/>
                </a:solidFill>
              </a:rPr>
              <a:t/>
            </a:r>
            <a:br>
              <a:rPr lang="it-IT" sz="2800" b="1" dirty="0">
                <a:solidFill>
                  <a:srgbClr val="008000"/>
                </a:solidFill>
              </a:rPr>
            </a:br>
            <a:r>
              <a:rPr lang="it-IT" sz="2800" b="1" dirty="0" smtClean="0"/>
              <a:t>COORDINATORI DEI CDS</a:t>
            </a:r>
            <a:br>
              <a:rPr lang="it-IT" sz="2800" b="1" dirty="0" smtClean="0"/>
            </a:br>
            <a:r>
              <a:rPr lang="it-IT" sz="2800" b="1" dirty="0"/>
              <a:t/>
            </a:r>
            <a:br>
              <a:rPr lang="it-IT" sz="2800" b="1" dirty="0"/>
            </a:br>
            <a:r>
              <a:rPr lang="it-IT" sz="2800" b="1" dirty="0" smtClean="0"/>
              <a:t>COMMISSIONI: gruppo riesame, commissione paritetica</a:t>
            </a:r>
            <a:endParaRPr lang="it-IT" sz="2800" b="1" dirty="0"/>
          </a:p>
        </p:txBody>
      </p:sp>
      <p:sp>
        <p:nvSpPr>
          <p:cNvPr id="4" name="Ovale 3"/>
          <p:cNvSpPr/>
          <p:nvPr/>
        </p:nvSpPr>
        <p:spPr>
          <a:xfrm>
            <a:off x="2254222" y="3356992"/>
            <a:ext cx="4536504" cy="136815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409122859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179512" y="764704"/>
            <a:ext cx="8712968" cy="5040560"/>
          </a:xfrm>
        </p:spPr>
        <p:txBody>
          <a:bodyPr>
            <a:normAutofit fontScale="62500" lnSpcReduction="20000"/>
          </a:bodyPr>
          <a:lstStyle/>
          <a:p>
            <a:pPr marL="0" indent="0">
              <a:buNone/>
            </a:pPr>
            <a:r>
              <a:rPr lang="it-IT" sz="3400" dirty="0"/>
              <a:t>Le Università hanno iniziato ad applicare progressivamente il </a:t>
            </a:r>
            <a:r>
              <a:rPr lang="it-IT" sz="3400" b="1" dirty="0"/>
              <a:t>sistema integrato AVA</a:t>
            </a:r>
            <a:r>
              <a:rPr lang="it-IT" sz="3400" dirty="0"/>
              <a:t> a partire dal 2013, con l’emanazione del </a:t>
            </a:r>
            <a:r>
              <a:rPr lang="it-IT" sz="3400" dirty="0" smtClean="0"/>
              <a:t>DM 47/2013</a:t>
            </a:r>
            <a:r>
              <a:rPr lang="it-IT" sz="3400" dirty="0"/>
              <a:t>  </a:t>
            </a:r>
            <a:r>
              <a:rPr lang="it-IT" sz="3400" dirty="0" smtClean="0"/>
              <a:t> (modificato </a:t>
            </a:r>
            <a:r>
              <a:rPr lang="it-IT" sz="3400" dirty="0"/>
              <a:t>dal DM 1059/2013) che ne ha recepito le istanze promosse dall’ANVUR</a:t>
            </a:r>
            <a:r>
              <a:rPr lang="it-IT" sz="3400" dirty="0" smtClean="0"/>
              <a:t>.</a:t>
            </a:r>
          </a:p>
          <a:p>
            <a:pPr marL="0" indent="0">
              <a:buNone/>
            </a:pPr>
            <a:endParaRPr lang="it-IT" sz="3400" dirty="0"/>
          </a:p>
          <a:p>
            <a:pPr marL="0" indent="0" algn="ctr">
              <a:buNone/>
            </a:pPr>
            <a:r>
              <a:rPr lang="it-IT" sz="3400" dirty="0"/>
              <a:t>Nell’elaborazione e nello sviluppo del sistema AVA, l’ANVUR si ispira al rispetto dei tre principi di </a:t>
            </a:r>
            <a:r>
              <a:rPr lang="it-IT" sz="3400" b="1" dirty="0">
                <a:effectLst>
                  <a:outerShdw blurRad="38100" dist="38100" dir="2700000" algn="tl">
                    <a:srgbClr val="000000">
                      <a:alpha val="43137"/>
                    </a:srgbClr>
                  </a:outerShdw>
                </a:effectLst>
              </a:rPr>
              <a:t>autonomia, responsabilità e valutazione </a:t>
            </a:r>
            <a:r>
              <a:rPr lang="it-IT" sz="3400" dirty="0"/>
              <a:t>che devono, in misura progressiva, indirizzare il comportamento delle </a:t>
            </a:r>
            <a:r>
              <a:rPr lang="it-IT" sz="3400" dirty="0" smtClean="0"/>
              <a:t>Università</a:t>
            </a:r>
            <a:r>
              <a:rPr lang="it-IT" sz="3400" dirty="0"/>
              <a:t>. </a:t>
            </a:r>
          </a:p>
          <a:p>
            <a:pPr marL="0" indent="0">
              <a:buNone/>
            </a:pPr>
            <a:endParaRPr lang="it-IT" sz="2900" dirty="0" smtClean="0">
              <a:effectLst/>
            </a:endParaRPr>
          </a:p>
          <a:p>
            <a:pPr marL="0" indent="0" algn="ctr">
              <a:lnSpc>
                <a:spcPct val="120000"/>
              </a:lnSpc>
              <a:spcBef>
                <a:spcPts val="0"/>
              </a:spcBef>
              <a:buNone/>
            </a:pPr>
            <a:r>
              <a:rPr lang="it-IT" dirty="0" smtClean="0">
                <a:effectLst/>
              </a:rPr>
              <a:t>Gli elementi portanti del sistema integrato AVA, inseriti in modo più dettagliato in un documento approvato dal </a:t>
            </a:r>
            <a:r>
              <a:rPr lang="it-IT" b="1" dirty="0" smtClean="0">
                <a:effectLst/>
              </a:rPr>
              <a:t>Consiglio Direttivo dell’ANVUR</a:t>
            </a:r>
            <a:r>
              <a:rPr lang="it-IT" dirty="0" smtClean="0">
                <a:effectLst/>
              </a:rPr>
              <a:t>, derivano in larga misura, oltre che dalla Normativa </a:t>
            </a:r>
            <a:r>
              <a:rPr lang="it-IT" dirty="0"/>
              <a:t>N</a:t>
            </a:r>
            <a:r>
              <a:rPr lang="it-IT" dirty="0" smtClean="0">
                <a:effectLst/>
              </a:rPr>
              <a:t>azionale, dal Documento ENQA su </a:t>
            </a:r>
            <a:r>
              <a:rPr lang="it-IT" dirty="0" err="1" smtClean="0">
                <a:effectLst/>
              </a:rPr>
              <a:t>Standards</a:t>
            </a:r>
            <a:r>
              <a:rPr lang="it-IT" dirty="0" smtClean="0">
                <a:effectLst/>
              </a:rPr>
              <a:t> and </a:t>
            </a:r>
            <a:r>
              <a:rPr lang="it-IT" dirty="0" err="1" smtClean="0">
                <a:effectLst/>
              </a:rPr>
              <a:t>Guidelines</a:t>
            </a:r>
            <a:r>
              <a:rPr lang="it-IT" dirty="0" smtClean="0">
                <a:effectLst/>
              </a:rPr>
              <a:t> for </a:t>
            </a:r>
            <a:r>
              <a:rPr lang="it-IT" dirty="0" err="1" smtClean="0">
                <a:effectLst/>
              </a:rPr>
              <a:t>Quality</a:t>
            </a:r>
            <a:r>
              <a:rPr lang="it-IT" dirty="0" smtClean="0">
                <a:effectLst/>
              </a:rPr>
              <a:t> Assurance in the </a:t>
            </a:r>
            <a:r>
              <a:rPr lang="it-IT" dirty="0" err="1" smtClean="0">
                <a:effectLst/>
              </a:rPr>
              <a:t>European</a:t>
            </a:r>
            <a:r>
              <a:rPr lang="it-IT" dirty="0" smtClean="0">
                <a:effectLst/>
              </a:rPr>
              <a:t> </a:t>
            </a:r>
            <a:r>
              <a:rPr lang="it-IT" dirty="0" err="1" smtClean="0">
                <a:effectLst/>
              </a:rPr>
              <a:t>Higher</a:t>
            </a:r>
            <a:r>
              <a:rPr lang="it-IT" dirty="0" smtClean="0">
                <a:effectLst/>
              </a:rPr>
              <a:t> </a:t>
            </a:r>
            <a:r>
              <a:rPr lang="it-IT" dirty="0" err="1" smtClean="0">
                <a:effectLst/>
              </a:rPr>
              <a:t>Education</a:t>
            </a:r>
            <a:r>
              <a:rPr lang="it-IT" dirty="0" smtClean="0">
                <a:effectLst/>
              </a:rPr>
              <a:t> Area (ESG) (EN – IT), approvate dai </a:t>
            </a:r>
            <a:r>
              <a:rPr lang="it-IT" b="1" dirty="0" smtClean="0">
                <a:effectLst/>
              </a:rPr>
              <a:t>Ministri responsabili dell'Istruzione Superiore alla Conferenza di Bergen del 2005 e adottate nella Raccomandazione del </a:t>
            </a:r>
          </a:p>
          <a:p>
            <a:pPr marL="0" indent="0" algn="ctr">
              <a:lnSpc>
                <a:spcPct val="120000"/>
              </a:lnSpc>
              <a:spcBef>
                <a:spcPts val="0"/>
              </a:spcBef>
              <a:buNone/>
            </a:pPr>
            <a:r>
              <a:rPr lang="it-IT" b="1" dirty="0" smtClean="0">
                <a:effectLst/>
              </a:rPr>
              <a:t>Parlamento </a:t>
            </a:r>
            <a:r>
              <a:rPr lang="it-IT" b="1" dirty="0"/>
              <a:t>E</a:t>
            </a:r>
            <a:r>
              <a:rPr lang="it-IT" b="1" dirty="0" smtClean="0">
                <a:effectLst/>
              </a:rPr>
              <a:t>uropeo del Consiglio (2006/143/CE).</a:t>
            </a:r>
          </a:p>
          <a:p>
            <a:pPr marL="0" indent="0">
              <a:buNone/>
            </a:pPr>
            <a:r>
              <a:rPr lang="it-IT" dirty="0" smtClean="0">
                <a:effectLst/>
              </a:rPr>
              <a:t/>
            </a:r>
            <a:br>
              <a:rPr lang="it-IT" dirty="0" smtClean="0">
                <a:effectLst/>
              </a:rPr>
            </a:br>
            <a:endParaRPr lang="it-IT"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38752" y="5324135"/>
            <a:ext cx="2317229" cy="13903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5875063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323528" y="764704"/>
            <a:ext cx="8424936" cy="4032448"/>
          </a:xfrm>
        </p:spPr>
        <p:txBody>
          <a:bodyPr>
            <a:normAutofit fontScale="25000" lnSpcReduction="20000"/>
          </a:bodyPr>
          <a:lstStyle/>
          <a:p>
            <a:pPr>
              <a:lnSpc>
                <a:spcPct val="170000"/>
              </a:lnSpc>
              <a:spcBef>
                <a:spcPts val="0"/>
              </a:spcBef>
            </a:pPr>
            <a:r>
              <a:rPr lang="it-IT" sz="9600" dirty="0" smtClean="0">
                <a:solidFill>
                  <a:schemeClr val="tx1"/>
                </a:solidFill>
                <a:latin typeface="Comic Sans MS" panose="030F0702030302020204" pitchFamily="66" charset="0"/>
              </a:rPr>
              <a:t>L’ANVUR ha il compito di fissare metodologie, criteri, parametri e indicatori per l’accreditamento e per la valutazione periodica. </a:t>
            </a:r>
          </a:p>
          <a:p>
            <a:pPr>
              <a:lnSpc>
                <a:spcPct val="170000"/>
              </a:lnSpc>
              <a:spcBef>
                <a:spcPts val="0"/>
              </a:spcBef>
            </a:pPr>
            <a:endParaRPr lang="it-IT" sz="9600" dirty="0">
              <a:solidFill>
                <a:schemeClr val="tx1"/>
              </a:solidFill>
              <a:latin typeface="Comic Sans MS" panose="030F0702030302020204" pitchFamily="66" charset="0"/>
            </a:endParaRPr>
          </a:p>
          <a:p>
            <a:pPr>
              <a:lnSpc>
                <a:spcPct val="170000"/>
              </a:lnSpc>
              <a:spcBef>
                <a:spcPts val="0"/>
              </a:spcBef>
            </a:pPr>
            <a:r>
              <a:rPr lang="it-IT" sz="9600" dirty="0" smtClean="0">
                <a:solidFill>
                  <a:schemeClr val="tx1"/>
                </a:solidFill>
                <a:latin typeface="Comic Sans MS" panose="030F0702030302020204" pitchFamily="66" charset="0"/>
              </a:rPr>
              <a:t>L’ANVUR verifica e controlla i parametri e gli indicatori di accreditamento e valutazione periodica ai fini della ripartizione della quota premiale delle risorse annualmente assegnate alle Università.</a:t>
            </a:r>
          </a:p>
          <a:p>
            <a:pPr>
              <a:lnSpc>
                <a:spcPct val="170000"/>
              </a:lnSpc>
              <a:spcBef>
                <a:spcPts val="0"/>
              </a:spcBef>
            </a:pPr>
            <a:endParaRPr lang="it-IT" sz="7200" dirty="0" smtClean="0">
              <a:solidFill>
                <a:schemeClr val="tx1"/>
              </a:solidFill>
              <a:latin typeface="Comic Sans MS" panose="030F0702030302020204" pitchFamily="66" charset="0"/>
            </a:endParaRPr>
          </a:p>
          <a:p>
            <a:endParaRPr lang="it-IT"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1760" y="5301208"/>
            <a:ext cx="4038600" cy="1133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9125074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251520" y="902854"/>
            <a:ext cx="8640960" cy="5324535"/>
          </a:xfrm>
          <a:prstGeom prst="rect">
            <a:avLst/>
          </a:prstGeom>
        </p:spPr>
        <p:txBody>
          <a:bodyPr wrap="square">
            <a:spAutoFit/>
          </a:bodyPr>
          <a:lstStyle/>
          <a:p>
            <a:r>
              <a:rPr lang="it-IT" sz="2000" dirty="0">
                <a:solidFill>
                  <a:prstClr val="black"/>
                </a:solidFill>
              </a:rPr>
              <a:t>Il </a:t>
            </a:r>
            <a:r>
              <a:rPr lang="it-IT" sz="2000" b="1" dirty="0">
                <a:solidFill>
                  <a:prstClr val="black"/>
                </a:solidFill>
              </a:rPr>
              <a:t>Nucleo di Valutazione </a:t>
            </a:r>
            <a:r>
              <a:rPr lang="it-IT" sz="2000" dirty="0">
                <a:solidFill>
                  <a:prstClr val="black"/>
                </a:solidFill>
              </a:rPr>
              <a:t>verifica che </a:t>
            </a:r>
            <a:r>
              <a:rPr lang="it-IT" sz="2000" b="1" dirty="0">
                <a:solidFill>
                  <a:srgbClr val="0000FF"/>
                </a:solidFill>
                <a:effectLst>
                  <a:outerShdw blurRad="38100" dist="38100" dir="2700000" algn="tl">
                    <a:srgbClr val="000000">
                      <a:alpha val="43137"/>
                    </a:srgbClr>
                  </a:outerShdw>
                </a:effectLst>
              </a:rPr>
              <a:t>l'ordinamento del </a:t>
            </a:r>
            <a:r>
              <a:rPr lang="it-IT" sz="2000" b="1" dirty="0" err="1">
                <a:solidFill>
                  <a:srgbClr val="0000FF"/>
                </a:solidFill>
                <a:effectLst>
                  <a:outerShdw blurRad="38100" dist="38100" dir="2700000" algn="tl">
                    <a:srgbClr val="000000">
                      <a:alpha val="43137"/>
                    </a:srgbClr>
                  </a:outerShdw>
                </a:effectLst>
              </a:rPr>
              <a:t>CdS</a:t>
            </a:r>
            <a:r>
              <a:rPr lang="it-IT" sz="2000" b="1" dirty="0">
                <a:solidFill>
                  <a:srgbClr val="0000FF"/>
                </a:solidFill>
                <a:effectLst>
                  <a:outerShdw blurRad="38100" dist="38100" dir="2700000" algn="tl">
                    <a:srgbClr val="000000">
                      <a:alpha val="43137"/>
                    </a:srgbClr>
                  </a:outerShdw>
                </a:effectLst>
              </a:rPr>
              <a:t> </a:t>
            </a:r>
            <a:r>
              <a:rPr lang="it-IT" sz="2000" b="1" dirty="0" smtClean="0">
                <a:solidFill>
                  <a:srgbClr val="0000FF"/>
                </a:solidFill>
                <a:effectLst>
                  <a:outerShdw blurRad="38100" dist="38100" dir="2700000" algn="tl">
                    <a:srgbClr val="000000">
                      <a:alpha val="43137"/>
                    </a:srgbClr>
                  </a:outerShdw>
                </a:effectLst>
              </a:rPr>
              <a:t> soddisfa </a:t>
            </a:r>
            <a:r>
              <a:rPr lang="it-IT" sz="2000" b="1" dirty="0">
                <a:solidFill>
                  <a:srgbClr val="0000FF"/>
                </a:solidFill>
                <a:effectLst>
                  <a:outerShdw blurRad="38100" dist="38100" dir="2700000" algn="tl">
                    <a:srgbClr val="000000">
                      <a:alpha val="43137"/>
                    </a:srgbClr>
                  </a:outerShdw>
                </a:effectLst>
              </a:rPr>
              <a:t>i criteri relativi alla corretta progettazione della proposta</a:t>
            </a:r>
            <a:r>
              <a:rPr lang="it-IT" sz="2000" dirty="0">
                <a:solidFill>
                  <a:prstClr val="black"/>
                </a:solidFill>
              </a:rPr>
              <a:t>, alla definizione delle politiche di accesso, nonché alla sua piena sostenibilità rispetto al numero e la capienza delle aule, le altre strutture e i servizi di supporto </a:t>
            </a:r>
            <a:r>
              <a:rPr lang="it-IT" sz="2000" dirty="0" smtClean="0">
                <a:solidFill>
                  <a:prstClr val="black"/>
                </a:solidFill>
              </a:rPr>
              <a:t>esistenti.</a:t>
            </a:r>
          </a:p>
          <a:p>
            <a:endParaRPr lang="it-IT" sz="2000" dirty="0">
              <a:solidFill>
                <a:prstClr val="black"/>
              </a:solidFill>
            </a:endParaRPr>
          </a:p>
          <a:p>
            <a:r>
              <a:rPr lang="it-IT" sz="2000" dirty="0" smtClean="0">
                <a:solidFill>
                  <a:prstClr val="black"/>
                </a:solidFill>
              </a:rPr>
              <a:t>Esprime</a:t>
            </a:r>
            <a:r>
              <a:rPr lang="it-IT" sz="2000" dirty="0">
                <a:solidFill>
                  <a:prstClr val="black"/>
                </a:solidFill>
              </a:rPr>
              <a:t>, inoltre, parere favorevole sulla adeguatezza e compatibilità </a:t>
            </a:r>
            <a:r>
              <a:rPr lang="it-IT" sz="2000" dirty="0" smtClean="0">
                <a:solidFill>
                  <a:prstClr val="black"/>
                </a:solidFill>
              </a:rPr>
              <a:t>delle risorse </a:t>
            </a:r>
            <a:r>
              <a:rPr lang="it-IT" sz="2000" dirty="0">
                <a:solidFill>
                  <a:prstClr val="black"/>
                </a:solidFill>
              </a:rPr>
              <a:t>di docenza, sia in termini qualitativi che quantitativi</a:t>
            </a:r>
            <a:r>
              <a:rPr lang="it-IT" sz="2000" dirty="0" smtClean="0">
                <a:solidFill>
                  <a:prstClr val="black"/>
                </a:solidFill>
              </a:rPr>
              <a:t>.</a:t>
            </a:r>
          </a:p>
          <a:p>
            <a:endParaRPr lang="it-IT" sz="2000" dirty="0">
              <a:solidFill>
                <a:prstClr val="black"/>
              </a:solidFill>
            </a:endParaRPr>
          </a:p>
          <a:p>
            <a:r>
              <a:rPr lang="it-IT" sz="2000" dirty="0">
                <a:solidFill>
                  <a:prstClr val="black"/>
                </a:solidFill>
              </a:rPr>
              <a:t>R</a:t>
            </a:r>
            <a:r>
              <a:rPr lang="it-IT" sz="2000" dirty="0" smtClean="0">
                <a:solidFill>
                  <a:prstClr val="black"/>
                </a:solidFill>
              </a:rPr>
              <a:t>ileva </a:t>
            </a:r>
            <a:r>
              <a:rPr lang="it-IT" sz="2000" dirty="0">
                <a:solidFill>
                  <a:prstClr val="black"/>
                </a:solidFill>
              </a:rPr>
              <a:t>che la progettazione del Corso, a seguito dei punti di forza </a:t>
            </a:r>
            <a:r>
              <a:rPr lang="it-IT" sz="2000" dirty="0" smtClean="0">
                <a:solidFill>
                  <a:prstClr val="black"/>
                </a:solidFill>
              </a:rPr>
              <a:t>e/o </a:t>
            </a:r>
            <a:r>
              <a:rPr lang="it-IT" sz="2000" dirty="0">
                <a:solidFill>
                  <a:prstClr val="black"/>
                </a:solidFill>
              </a:rPr>
              <a:t>delle criticità emerse dall'analisi degli indicatori </a:t>
            </a:r>
            <a:r>
              <a:rPr lang="it-IT" sz="2000" dirty="0" smtClean="0">
                <a:solidFill>
                  <a:prstClr val="black"/>
                </a:solidFill>
              </a:rPr>
              <a:t>contribuisca </a:t>
            </a:r>
            <a:r>
              <a:rPr lang="it-IT" sz="2000" dirty="0">
                <a:solidFill>
                  <a:prstClr val="black"/>
                </a:solidFill>
              </a:rPr>
              <a:t>al raggiungimento degli obiettivi di razionalizzazione e qualificazione dell'offerta formativa previsti dalla disciplina ministeriale e dalle linee di indirizzo programmate dal Piano Triennale Strategico di Ateneo </a:t>
            </a:r>
            <a:r>
              <a:rPr lang="it-IT" sz="2000" dirty="0" smtClean="0">
                <a:solidFill>
                  <a:prstClr val="black"/>
                </a:solidFill>
              </a:rPr>
              <a:t>e alle </a:t>
            </a:r>
            <a:r>
              <a:rPr lang="it-IT" sz="2000" dirty="0">
                <a:solidFill>
                  <a:prstClr val="black"/>
                </a:solidFill>
              </a:rPr>
              <a:t>raccomandazioni del Senato Accademico. </a:t>
            </a:r>
            <a:endParaRPr lang="it-IT" sz="2000" dirty="0" smtClean="0">
              <a:solidFill>
                <a:prstClr val="black"/>
              </a:solidFill>
            </a:endParaRPr>
          </a:p>
          <a:p>
            <a:endParaRPr lang="it-IT" sz="2000" dirty="0">
              <a:solidFill>
                <a:prstClr val="black"/>
              </a:solidFill>
            </a:endParaRPr>
          </a:p>
          <a:p>
            <a:r>
              <a:rPr lang="it-IT" sz="2000" dirty="0">
                <a:solidFill>
                  <a:prstClr val="black"/>
                </a:solidFill>
              </a:rPr>
              <a:t>Pertanto, il </a:t>
            </a:r>
            <a:r>
              <a:rPr lang="it-IT" sz="2000" dirty="0" err="1">
                <a:solidFill>
                  <a:prstClr val="black"/>
                </a:solidFill>
              </a:rPr>
              <a:t>NdV</a:t>
            </a:r>
            <a:r>
              <a:rPr lang="it-IT" sz="2000" dirty="0">
                <a:solidFill>
                  <a:prstClr val="black"/>
                </a:solidFill>
              </a:rPr>
              <a:t> esprime parere </a:t>
            </a:r>
            <a:r>
              <a:rPr lang="it-IT" sz="2000" dirty="0" smtClean="0">
                <a:solidFill>
                  <a:prstClr val="black"/>
                </a:solidFill>
              </a:rPr>
              <a:t>contrario e/o favorevole sulle </a:t>
            </a:r>
            <a:r>
              <a:rPr lang="it-IT" sz="2000" dirty="0">
                <a:solidFill>
                  <a:prstClr val="black"/>
                </a:solidFill>
              </a:rPr>
              <a:t>proposta di istituzione </a:t>
            </a:r>
            <a:r>
              <a:rPr lang="it-IT" sz="2000" dirty="0" smtClean="0">
                <a:solidFill>
                  <a:prstClr val="black"/>
                </a:solidFill>
              </a:rPr>
              <a:t>dei </a:t>
            </a:r>
            <a:r>
              <a:rPr lang="it-IT" sz="2000" dirty="0" err="1" smtClean="0">
                <a:solidFill>
                  <a:prstClr val="black"/>
                </a:solidFill>
              </a:rPr>
              <a:t>CdS</a:t>
            </a:r>
            <a:r>
              <a:rPr lang="it-IT" sz="2000" dirty="0" smtClean="0">
                <a:solidFill>
                  <a:prstClr val="black"/>
                </a:solidFill>
              </a:rPr>
              <a:t>. </a:t>
            </a:r>
          </a:p>
          <a:p>
            <a:endParaRPr lang="it-IT" sz="2000" dirty="0" smtClean="0">
              <a:solidFill>
                <a:prstClr val="black"/>
              </a:solidFill>
            </a:endParaRPr>
          </a:p>
        </p:txBody>
      </p:sp>
      <p:sp>
        <p:nvSpPr>
          <p:cNvPr id="2" name="CasellaDiTesto 1"/>
          <p:cNvSpPr txBox="1"/>
          <p:nvPr/>
        </p:nvSpPr>
        <p:spPr>
          <a:xfrm>
            <a:off x="2123728" y="246976"/>
            <a:ext cx="4684809" cy="646331"/>
          </a:xfrm>
          <a:prstGeom prst="rect">
            <a:avLst/>
          </a:prstGeom>
          <a:noFill/>
        </p:spPr>
        <p:txBody>
          <a:bodyPr wrap="none" rtlCol="0">
            <a:spAutoFit/>
          </a:bodyPr>
          <a:lstStyle/>
          <a:p>
            <a:r>
              <a:rPr lang="it-IT" sz="3600" b="1" dirty="0" smtClean="0"/>
              <a:t>Il Nucleo di Valutazione</a:t>
            </a:r>
            <a:endParaRPr lang="it-IT" sz="3600" b="1" dirty="0"/>
          </a:p>
        </p:txBody>
      </p:sp>
    </p:spTree>
    <p:extLst>
      <p:ext uri="{BB962C8B-B14F-4D97-AF65-F5344CB8AC3E}">
        <p14:creationId xmlns:p14="http://schemas.microsoft.com/office/powerpoint/2010/main" val="242327458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u="sng" dirty="0" smtClean="0">
                <a:solidFill>
                  <a:srgbClr val="FF0000"/>
                </a:solidFill>
                <a:effectLst>
                  <a:outerShdw blurRad="38100" dist="38100" dir="2700000" algn="tl">
                    <a:srgbClr val="000000">
                      <a:alpha val="43137"/>
                    </a:srgbClr>
                  </a:outerShdw>
                </a:effectLst>
              </a:rPr>
              <a:t>Presidio di Qualità</a:t>
            </a:r>
            <a:endParaRPr lang="it-IT" u="sng" dirty="0">
              <a:solidFill>
                <a:srgbClr val="FF0000"/>
              </a:solidFill>
              <a:effectLst>
                <a:outerShdw blurRad="38100" dist="38100" dir="2700000" algn="tl">
                  <a:srgbClr val="000000">
                    <a:alpha val="43137"/>
                  </a:srgbClr>
                </a:outerShdw>
              </a:effectLst>
            </a:endParaRPr>
          </a:p>
        </p:txBody>
      </p:sp>
      <p:sp>
        <p:nvSpPr>
          <p:cNvPr id="3" name="Segnaposto contenuto 2"/>
          <p:cNvSpPr>
            <a:spLocks noGrp="1"/>
          </p:cNvSpPr>
          <p:nvPr>
            <p:ph idx="1"/>
          </p:nvPr>
        </p:nvSpPr>
        <p:spPr>
          <a:xfrm>
            <a:off x="395536" y="1916832"/>
            <a:ext cx="8229600" cy="4525963"/>
          </a:xfrm>
        </p:spPr>
        <p:txBody>
          <a:bodyPr>
            <a:normAutofit fontScale="62500" lnSpcReduction="20000"/>
          </a:bodyPr>
          <a:lstStyle/>
          <a:p>
            <a:pPr marL="0" indent="0">
              <a:buNone/>
            </a:pPr>
            <a:r>
              <a:rPr lang="it-IT" sz="3400" b="1" dirty="0"/>
              <a:t>Il ruolo del Presidio della Qualità di Ateneo nell'Assicurazione di Qualità di Ateneo è centrale in quanto</a:t>
            </a:r>
            <a:r>
              <a:rPr lang="it-IT" sz="3400" b="1" dirty="0" smtClean="0"/>
              <a:t>:</a:t>
            </a:r>
          </a:p>
          <a:p>
            <a:pPr marL="0" indent="0">
              <a:buNone/>
            </a:pPr>
            <a:endParaRPr lang="it-IT" sz="3400" b="1" dirty="0"/>
          </a:p>
          <a:p>
            <a:r>
              <a:rPr lang="it-IT" sz="3400" b="1" dirty="0"/>
              <a:t>effettua una supervisione dello svolgimento adeguato e uniforme delle procedure di Assicurazione di Qualità di tutto </a:t>
            </a:r>
            <a:r>
              <a:rPr lang="it-IT" sz="3400" b="1" dirty="0" smtClean="0"/>
              <a:t>l'Ateneo</a:t>
            </a:r>
          </a:p>
          <a:p>
            <a:pPr marL="0" indent="0">
              <a:buNone/>
            </a:pPr>
            <a:endParaRPr lang="it-IT" sz="3400" b="1" dirty="0"/>
          </a:p>
          <a:p>
            <a:r>
              <a:rPr lang="it-IT" sz="3400" b="1" dirty="0"/>
              <a:t>propone strumenti comuni per l'Assicurazione di Qualità e di attività formative ai fini della loro </a:t>
            </a:r>
            <a:r>
              <a:rPr lang="it-IT" sz="3400" b="1" dirty="0" smtClean="0"/>
              <a:t>applicazione</a:t>
            </a:r>
          </a:p>
          <a:p>
            <a:pPr marL="0" indent="0">
              <a:buNone/>
            </a:pPr>
            <a:endParaRPr lang="it-IT" sz="3400" b="1" dirty="0"/>
          </a:p>
          <a:p>
            <a:r>
              <a:rPr lang="it-IT" sz="3400" b="1" dirty="0"/>
              <a:t>fornisce un supporto ai corsi di studio e ai loro referenti e ai Direttori di Dipartimento per le attività comuni</a:t>
            </a:r>
          </a:p>
          <a:p>
            <a:endParaRPr lang="it-IT" dirty="0" smtClean="0"/>
          </a:p>
          <a:p>
            <a:pPr marL="0" indent="0">
              <a:buNone/>
            </a:pPr>
            <a:r>
              <a:rPr lang="it-IT" dirty="0"/>
              <a:t> </a:t>
            </a:r>
          </a:p>
        </p:txBody>
      </p:sp>
    </p:spTree>
    <p:extLst>
      <p:ext uri="{BB962C8B-B14F-4D97-AF65-F5344CB8AC3E}">
        <p14:creationId xmlns:p14="http://schemas.microsoft.com/office/powerpoint/2010/main" val="306887418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12360" y="95987"/>
            <a:ext cx="1190544" cy="6696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7" name="Tabella 6"/>
          <p:cNvGraphicFramePr>
            <a:graphicFrameLocks noGrp="1"/>
          </p:cNvGraphicFramePr>
          <p:nvPr>
            <p:extLst>
              <p:ext uri="{D42A27DB-BD31-4B8C-83A1-F6EECF244321}">
                <p14:modId xmlns:p14="http://schemas.microsoft.com/office/powerpoint/2010/main" val="2035424877"/>
              </p:ext>
            </p:extLst>
          </p:nvPr>
        </p:nvGraphicFramePr>
        <p:xfrm>
          <a:off x="355568" y="1052736"/>
          <a:ext cx="8229600" cy="3946753"/>
        </p:xfrm>
        <a:graphic>
          <a:graphicData uri="http://schemas.openxmlformats.org/drawingml/2006/table">
            <a:tbl>
              <a:tblPr/>
              <a:tblGrid>
                <a:gridCol w="2743200"/>
                <a:gridCol w="2743200"/>
                <a:gridCol w="2743200"/>
              </a:tblGrid>
              <a:tr h="781789">
                <a:tc>
                  <a:txBody>
                    <a:bodyPr/>
                    <a:lstStyle/>
                    <a:p>
                      <a:endParaRPr lang="it-IT" dirty="0"/>
                    </a:p>
                  </a:txBody>
                  <a:tcPr anchor="ctr">
                    <a:lnL>
                      <a:noFill/>
                    </a:lnL>
                    <a:lnR>
                      <a:noFill/>
                    </a:lnR>
                    <a:lnT>
                      <a:noFill/>
                    </a:lnT>
                    <a:lnB>
                      <a:noFill/>
                    </a:lnB>
                  </a:tcPr>
                </a:tc>
                <a:tc>
                  <a:txBody>
                    <a:bodyPr/>
                    <a:lstStyle/>
                    <a:p>
                      <a:endParaRPr lang="it-IT" dirty="0"/>
                    </a:p>
                  </a:txBody>
                  <a:tcPr anchor="ctr">
                    <a:lnL>
                      <a:noFill/>
                    </a:lnL>
                    <a:lnR>
                      <a:noFill/>
                    </a:lnR>
                    <a:lnT>
                      <a:noFill/>
                    </a:lnT>
                    <a:lnB>
                      <a:noFill/>
                    </a:lnB>
                  </a:tcPr>
                </a:tc>
                <a:tc>
                  <a:txBody>
                    <a:bodyPr/>
                    <a:lstStyle/>
                    <a:p>
                      <a:endParaRPr lang="it-IT"/>
                    </a:p>
                  </a:txBody>
                  <a:tcPr anchor="ctr">
                    <a:lnL>
                      <a:noFill/>
                    </a:lnL>
                    <a:lnR>
                      <a:noFill/>
                    </a:lnR>
                    <a:lnT>
                      <a:noFill/>
                    </a:lnT>
                    <a:lnB>
                      <a:noFill/>
                    </a:lnB>
                  </a:tcPr>
                </a:tc>
              </a:tr>
              <a:tr h="347635">
                <a:tc>
                  <a:txBody>
                    <a:bodyPr/>
                    <a:lstStyle/>
                    <a:p>
                      <a:endParaRPr lang="it-IT"/>
                    </a:p>
                  </a:txBody>
                  <a:tcPr anchor="ctr">
                    <a:lnL>
                      <a:noFill/>
                    </a:lnL>
                    <a:lnR>
                      <a:noFill/>
                    </a:lnR>
                    <a:lnT>
                      <a:noFill/>
                    </a:lnT>
                    <a:lnB>
                      <a:noFill/>
                    </a:lnB>
                  </a:tcPr>
                </a:tc>
                <a:tc>
                  <a:txBody>
                    <a:bodyPr/>
                    <a:lstStyle/>
                    <a:p>
                      <a:endParaRPr lang="it-IT" dirty="0"/>
                    </a:p>
                  </a:txBody>
                  <a:tcPr anchor="ctr">
                    <a:lnL>
                      <a:noFill/>
                    </a:lnL>
                    <a:lnR>
                      <a:noFill/>
                    </a:lnR>
                    <a:lnT>
                      <a:noFill/>
                    </a:lnT>
                    <a:lnB>
                      <a:noFill/>
                    </a:lnB>
                  </a:tcPr>
                </a:tc>
                <a:tc>
                  <a:txBody>
                    <a:bodyPr/>
                    <a:lstStyle/>
                    <a:p>
                      <a:endParaRPr lang="it-IT" dirty="0"/>
                    </a:p>
                  </a:txBody>
                  <a:tcPr anchor="ctr">
                    <a:lnL>
                      <a:noFill/>
                    </a:lnL>
                    <a:lnR>
                      <a:noFill/>
                    </a:lnR>
                    <a:lnT>
                      <a:noFill/>
                    </a:lnT>
                    <a:lnB>
                      <a:noFill/>
                    </a:lnB>
                  </a:tcPr>
                </a:tc>
              </a:tr>
              <a:tr h="608361">
                <a:tc>
                  <a:txBody>
                    <a:bodyPr/>
                    <a:lstStyle/>
                    <a:p>
                      <a:endParaRPr lang="it-IT"/>
                    </a:p>
                  </a:txBody>
                  <a:tcPr anchor="ctr">
                    <a:lnL>
                      <a:noFill/>
                    </a:lnL>
                    <a:lnR>
                      <a:noFill/>
                    </a:lnR>
                    <a:lnT>
                      <a:noFill/>
                    </a:lnT>
                    <a:lnB>
                      <a:noFill/>
                    </a:lnB>
                  </a:tcPr>
                </a:tc>
                <a:tc>
                  <a:txBody>
                    <a:bodyPr/>
                    <a:lstStyle/>
                    <a:p>
                      <a:endParaRPr lang="it-IT" dirty="0"/>
                    </a:p>
                  </a:txBody>
                  <a:tcPr anchor="ctr">
                    <a:lnL>
                      <a:noFill/>
                    </a:lnL>
                    <a:lnR>
                      <a:noFill/>
                    </a:lnR>
                    <a:lnT>
                      <a:noFill/>
                    </a:lnT>
                    <a:lnB>
                      <a:noFill/>
                    </a:lnB>
                  </a:tcPr>
                </a:tc>
                <a:tc>
                  <a:txBody>
                    <a:bodyPr/>
                    <a:lstStyle/>
                    <a:p>
                      <a:endParaRPr lang="it-IT" dirty="0"/>
                    </a:p>
                  </a:txBody>
                  <a:tcPr anchor="ctr">
                    <a:lnL>
                      <a:noFill/>
                    </a:lnL>
                    <a:lnR>
                      <a:noFill/>
                    </a:lnR>
                    <a:lnT>
                      <a:noFill/>
                    </a:lnT>
                    <a:lnB>
                      <a:noFill/>
                    </a:lnB>
                  </a:tcPr>
                </a:tc>
              </a:tr>
              <a:tr h="608361">
                <a:tc>
                  <a:txBody>
                    <a:bodyPr/>
                    <a:lstStyle/>
                    <a:p>
                      <a:endParaRPr lang="it-IT" dirty="0"/>
                    </a:p>
                  </a:txBody>
                  <a:tcPr anchor="ctr">
                    <a:lnL>
                      <a:noFill/>
                    </a:lnL>
                    <a:lnR>
                      <a:noFill/>
                    </a:lnR>
                    <a:lnT>
                      <a:noFill/>
                    </a:lnT>
                    <a:lnB>
                      <a:noFill/>
                    </a:lnB>
                  </a:tcPr>
                </a:tc>
                <a:tc>
                  <a:txBody>
                    <a:bodyPr/>
                    <a:lstStyle/>
                    <a:p>
                      <a:endParaRPr lang="it-IT" dirty="0"/>
                    </a:p>
                  </a:txBody>
                  <a:tcPr anchor="ctr">
                    <a:lnL>
                      <a:noFill/>
                    </a:lnL>
                    <a:lnR>
                      <a:noFill/>
                    </a:lnR>
                    <a:lnT>
                      <a:noFill/>
                    </a:lnT>
                    <a:lnB>
                      <a:noFill/>
                    </a:lnB>
                  </a:tcPr>
                </a:tc>
                <a:tc>
                  <a:txBody>
                    <a:bodyPr/>
                    <a:lstStyle/>
                    <a:p>
                      <a:endParaRPr lang="it-IT" dirty="0"/>
                    </a:p>
                  </a:txBody>
                  <a:tcPr anchor="ctr">
                    <a:lnL>
                      <a:noFill/>
                    </a:lnL>
                    <a:lnR>
                      <a:noFill/>
                    </a:lnR>
                    <a:lnT>
                      <a:noFill/>
                    </a:lnT>
                    <a:lnB>
                      <a:noFill/>
                    </a:lnB>
                  </a:tcPr>
                </a:tc>
              </a:tr>
              <a:tr h="347635">
                <a:tc>
                  <a:txBody>
                    <a:bodyPr/>
                    <a:lstStyle/>
                    <a:p>
                      <a:endParaRPr lang="it-IT"/>
                    </a:p>
                  </a:txBody>
                  <a:tcPr anchor="ctr">
                    <a:lnL>
                      <a:noFill/>
                    </a:lnL>
                    <a:lnR>
                      <a:noFill/>
                    </a:lnR>
                    <a:lnT>
                      <a:noFill/>
                    </a:lnT>
                    <a:lnB>
                      <a:noFill/>
                    </a:lnB>
                  </a:tcPr>
                </a:tc>
                <a:tc>
                  <a:txBody>
                    <a:bodyPr/>
                    <a:lstStyle/>
                    <a:p>
                      <a:endParaRPr lang="it-IT" dirty="0"/>
                    </a:p>
                  </a:txBody>
                  <a:tcPr anchor="ctr">
                    <a:lnL>
                      <a:noFill/>
                    </a:lnL>
                    <a:lnR>
                      <a:noFill/>
                    </a:lnR>
                    <a:lnT>
                      <a:noFill/>
                    </a:lnT>
                    <a:lnB>
                      <a:noFill/>
                    </a:lnB>
                  </a:tcPr>
                </a:tc>
                <a:tc>
                  <a:txBody>
                    <a:bodyPr/>
                    <a:lstStyle/>
                    <a:p>
                      <a:endParaRPr lang="it-IT" dirty="0"/>
                    </a:p>
                  </a:txBody>
                  <a:tcPr anchor="ctr">
                    <a:lnL>
                      <a:noFill/>
                    </a:lnL>
                    <a:lnR>
                      <a:noFill/>
                    </a:lnR>
                    <a:lnT>
                      <a:noFill/>
                    </a:lnT>
                    <a:lnB>
                      <a:noFill/>
                    </a:lnB>
                  </a:tcPr>
                </a:tc>
              </a:tr>
              <a:tr h="608361">
                <a:tc>
                  <a:txBody>
                    <a:bodyPr/>
                    <a:lstStyle/>
                    <a:p>
                      <a:endParaRPr lang="it-IT" dirty="0"/>
                    </a:p>
                  </a:txBody>
                  <a:tcPr anchor="ctr">
                    <a:lnL>
                      <a:noFill/>
                    </a:lnL>
                    <a:lnR>
                      <a:noFill/>
                    </a:lnR>
                    <a:lnT>
                      <a:noFill/>
                    </a:lnT>
                    <a:lnB>
                      <a:noFill/>
                    </a:lnB>
                  </a:tcPr>
                </a:tc>
                <a:tc>
                  <a:txBody>
                    <a:bodyPr/>
                    <a:lstStyle/>
                    <a:p>
                      <a:endParaRPr lang="it-IT" dirty="0"/>
                    </a:p>
                  </a:txBody>
                  <a:tcPr anchor="ctr">
                    <a:lnL>
                      <a:noFill/>
                    </a:lnL>
                    <a:lnR>
                      <a:noFill/>
                    </a:lnR>
                    <a:lnT>
                      <a:noFill/>
                    </a:lnT>
                    <a:lnB>
                      <a:noFill/>
                    </a:lnB>
                  </a:tcPr>
                </a:tc>
                <a:tc>
                  <a:txBody>
                    <a:bodyPr/>
                    <a:lstStyle/>
                    <a:p>
                      <a:endParaRPr lang="it-IT" dirty="0"/>
                    </a:p>
                  </a:txBody>
                  <a:tcPr anchor="ctr">
                    <a:lnL>
                      <a:noFill/>
                    </a:lnL>
                    <a:lnR>
                      <a:noFill/>
                    </a:lnR>
                    <a:lnT>
                      <a:noFill/>
                    </a:lnT>
                    <a:lnB>
                      <a:noFill/>
                    </a:lnB>
                  </a:tcPr>
                </a:tc>
              </a:tr>
              <a:tr h="608361">
                <a:tc>
                  <a:txBody>
                    <a:bodyPr/>
                    <a:lstStyle/>
                    <a:p>
                      <a:endParaRPr lang="it-IT"/>
                    </a:p>
                  </a:txBody>
                  <a:tcPr anchor="ctr">
                    <a:lnL>
                      <a:noFill/>
                    </a:lnL>
                    <a:lnR>
                      <a:noFill/>
                    </a:lnR>
                    <a:lnT>
                      <a:noFill/>
                    </a:lnT>
                    <a:lnB>
                      <a:noFill/>
                    </a:lnB>
                  </a:tcPr>
                </a:tc>
                <a:tc>
                  <a:txBody>
                    <a:bodyPr/>
                    <a:lstStyle/>
                    <a:p>
                      <a:endParaRPr lang="it-IT" dirty="0"/>
                    </a:p>
                  </a:txBody>
                  <a:tcPr anchor="ctr">
                    <a:lnL>
                      <a:noFill/>
                    </a:lnL>
                    <a:lnR>
                      <a:noFill/>
                    </a:lnR>
                    <a:lnT>
                      <a:noFill/>
                    </a:lnT>
                    <a:lnB>
                      <a:noFill/>
                    </a:lnB>
                  </a:tcPr>
                </a:tc>
                <a:tc>
                  <a:txBody>
                    <a:bodyPr/>
                    <a:lstStyle/>
                    <a:p>
                      <a:endParaRPr lang="it-IT" dirty="0"/>
                    </a:p>
                  </a:txBody>
                  <a:tcPr anchor="ctr">
                    <a:lnL>
                      <a:noFill/>
                    </a:lnL>
                    <a:lnR>
                      <a:noFill/>
                    </a:lnR>
                    <a:lnT>
                      <a:noFill/>
                    </a:lnT>
                    <a:lnB>
                      <a:noFill/>
                    </a:lnB>
                  </a:tcPr>
                </a:tc>
              </a:tr>
            </a:tbl>
          </a:graphicData>
        </a:graphic>
      </p:graphicFrame>
      <p:sp>
        <p:nvSpPr>
          <p:cNvPr id="2" name="Rettangolo 1"/>
          <p:cNvSpPr/>
          <p:nvPr/>
        </p:nvSpPr>
        <p:spPr>
          <a:xfrm>
            <a:off x="539552" y="908720"/>
            <a:ext cx="8100392" cy="5262979"/>
          </a:xfrm>
          <a:prstGeom prst="rect">
            <a:avLst/>
          </a:prstGeom>
        </p:spPr>
        <p:txBody>
          <a:bodyPr wrap="square">
            <a:spAutoFit/>
          </a:bodyPr>
          <a:lstStyle/>
          <a:p>
            <a:r>
              <a:rPr lang="it-IT" sz="2400" b="1" dirty="0">
                <a:solidFill>
                  <a:srgbClr val="FF0000"/>
                </a:solidFill>
                <a:effectLst>
                  <a:outerShdw blurRad="38100" dist="38100" dir="2700000" algn="tl">
                    <a:srgbClr val="000000">
                      <a:alpha val="43137"/>
                    </a:srgbClr>
                  </a:outerShdw>
                </a:effectLst>
              </a:rPr>
              <a:t>Prof. Piero Olivo</a:t>
            </a:r>
            <a:r>
              <a:rPr lang="it-IT" sz="2400" dirty="0"/>
              <a:t>, Responsabile del Presidio della Qualità di </a:t>
            </a:r>
            <a:r>
              <a:rPr lang="it-IT" sz="2400" dirty="0" smtClean="0"/>
              <a:t>Ateneo</a:t>
            </a:r>
          </a:p>
          <a:p>
            <a:endParaRPr lang="it-IT" sz="2400" dirty="0"/>
          </a:p>
          <a:p>
            <a:r>
              <a:rPr lang="it-IT" sz="2400" b="1" dirty="0">
                <a:solidFill>
                  <a:srgbClr val="0070C0"/>
                </a:solidFill>
                <a:effectLst>
                  <a:outerShdw blurRad="38100" dist="38100" dir="2700000" algn="tl">
                    <a:srgbClr val="000000">
                      <a:alpha val="43137"/>
                    </a:srgbClr>
                  </a:outerShdw>
                </a:effectLst>
              </a:rPr>
              <a:t>Prof. Tiziana Bellini</a:t>
            </a:r>
            <a:r>
              <a:rPr lang="it-IT" sz="2400" dirty="0"/>
              <a:t>, Delegato del Rettore alla didattica, area BIOMED</a:t>
            </a:r>
          </a:p>
          <a:p>
            <a:r>
              <a:rPr lang="it-IT" sz="2400" b="1" dirty="0">
                <a:solidFill>
                  <a:srgbClr val="0070C0"/>
                </a:solidFill>
                <a:effectLst>
                  <a:outerShdw blurRad="38100" dist="38100" dir="2700000" algn="tl">
                    <a:srgbClr val="000000">
                      <a:alpha val="43137"/>
                    </a:srgbClr>
                  </a:outerShdw>
                </a:effectLst>
              </a:rPr>
              <a:t>Prof. Evelina Lamma</a:t>
            </a:r>
            <a:r>
              <a:rPr lang="it-IT" sz="2400" dirty="0"/>
              <a:t>, Delegato del Rettore alla didattica, area SCITEC</a:t>
            </a:r>
          </a:p>
          <a:p>
            <a:r>
              <a:rPr lang="it-IT" sz="2400" b="1" dirty="0">
                <a:solidFill>
                  <a:srgbClr val="0070C0"/>
                </a:solidFill>
                <a:effectLst>
                  <a:outerShdw blurRad="38100" dist="38100" dir="2700000" algn="tl">
                    <a:srgbClr val="000000">
                      <a:alpha val="43137"/>
                    </a:srgbClr>
                  </a:outerShdw>
                </a:effectLst>
              </a:rPr>
              <a:t>Prof. Paolo </a:t>
            </a:r>
            <a:r>
              <a:rPr lang="it-IT" sz="2400" b="1" dirty="0" err="1">
                <a:solidFill>
                  <a:srgbClr val="0070C0"/>
                </a:solidFill>
                <a:effectLst>
                  <a:outerShdw blurRad="38100" dist="38100" dir="2700000" algn="tl">
                    <a:srgbClr val="000000">
                      <a:alpha val="43137"/>
                    </a:srgbClr>
                  </a:outerShdw>
                </a:effectLst>
              </a:rPr>
              <a:t>Tanganelli</a:t>
            </a:r>
            <a:r>
              <a:rPr lang="it-IT" sz="2400" dirty="0"/>
              <a:t>, Delegato del Rettore alla didattica, area EGUS</a:t>
            </a:r>
          </a:p>
          <a:p>
            <a:r>
              <a:rPr lang="it-IT" sz="2400" b="1" dirty="0">
                <a:solidFill>
                  <a:srgbClr val="0070C0"/>
                </a:solidFill>
                <a:effectLst>
                  <a:outerShdw blurRad="38100" dist="38100" dir="2700000" algn="tl">
                    <a:srgbClr val="000000">
                      <a:alpha val="43137"/>
                    </a:srgbClr>
                  </a:outerShdw>
                </a:effectLst>
              </a:rPr>
              <a:t>Prof. Giacomo Zanni</a:t>
            </a:r>
            <a:r>
              <a:rPr lang="it-IT" sz="2400" dirty="0"/>
              <a:t>, Vice Responsabile del Presidio della Qualità di Ateneo</a:t>
            </a:r>
          </a:p>
          <a:p>
            <a:r>
              <a:rPr lang="it-IT" sz="2400" b="1" dirty="0">
                <a:solidFill>
                  <a:srgbClr val="0070C0"/>
                </a:solidFill>
                <a:effectLst>
                  <a:outerShdw blurRad="38100" dist="38100" dir="2700000" algn="tl">
                    <a:srgbClr val="000000">
                      <a:alpha val="43137"/>
                    </a:srgbClr>
                  </a:outerShdw>
                </a:effectLst>
              </a:rPr>
              <a:t>Dr.ssa Maja </a:t>
            </a:r>
            <a:r>
              <a:rPr lang="it-IT" sz="2400" b="1" dirty="0" err="1">
                <a:solidFill>
                  <a:srgbClr val="0070C0"/>
                </a:solidFill>
                <a:effectLst>
                  <a:outerShdw blurRad="38100" dist="38100" dir="2700000" algn="tl">
                    <a:srgbClr val="000000">
                      <a:alpha val="43137"/>
                    </a:srgbClr>
                  </a:outerShdw>
                </a:effectLst>
              </a:rPr>
              <a:t>Feldt</a:t>
            </a:r>
            <a:r>
              <a:rPr lang="it-IT" sz="2400" dirty="0"/>
              <a:t>, Coordinatore Sistema Didattico di Ateneo</a:t>
            </a:r>
          </a:p>
          <a:p>
            <a:r>
              <a:rPr lang="it-IT" sz="2400" b="1" dirty="0">
                <a:solidFill>
                  <a:srgbClr val="0070C0"/>
                </a:solidFill>
                <a:effectLst>
                  <a:outerShdw blurRad="38100" dist="38100" dir="2700000" algn="tl">
                    <a:srgbClr val="000000">
                      <a:alpha val="43137"/>
                    </a:srgbClr>
                  </a:outerShdw>
                </a:effectLst>
              </a:rPr>
              <a:t>Dr.ssa Simona Tosi</a:t>
            </a:r>
            <a:r>
              <a:rPr lang="it-IT" sz="2400" dirty="0"/>
              <a:t>, Responsabile Ufficio Sistema Qualità d'Ateneo</a:t>
            </a:r>
            <a:endParaRPr lang="it-IT" sz="2400" dirty="0">
              <a:effectLst/>
            </a:endParaRPr>
          </a:p>
        </p:txBody>
      </p:sp>
    </p:spTree>
    <p:extLst>
      <p:ext uri="{BB962C8B-B14F-4D97-AF65-F5344CB8AC3E}">
        <p14:creationId xmlns:p14="http://schemas.microsoft.com/office/powerpoint/2010/main" val="176006742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059832" y="692696"/>
            <a:ext cx="5466098" cy="58053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CasellaDiTesto 3"/>
          <p:cNvSpPr txBox="1"/>
          <p:nvPr/>
        </p:nvSpPr>
        <p:spPr>
          <a:xfrm>
            <a:off x="971600" y="219998"/>
            <a:ext cx="7056162" cy="369332"/>
          </a:xfrm>
          <a:prstGeom prst="rect">
            <a:avLst/>
          </a:prstGeom>
          <a:noFill/>
        </p:spPr>
        <p:txBody>
          <a:bodyPr wrap="none" rtlCol="0">
            <a:spAutoFit/>
          </a:bodyPr>
          <a:lstStyle/>
          <a:p>
            <a:r>
              <a:rPr lang="it-IT" b="1" dirty="0" smtClean="0">
                <a:solidFill>
                  <a:prstClr val="black"/>
                </a:solidFill>
              </a:rPr>
              <a:t>MIUR MINISTERO DELL’ISTRUZIONE, DELL’UNIVERSITA’ E DELLA RICERCA</a:t>
            </a:r>
            <a:endParaRPr lang="it-IT" b="1" dirty="0">
              <a:solidFill>
                <a:prstClr val="black"/>
              </a:solidFill>
            </a:endParaRPr>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2852936"/>
            <a:ext cx="2555776" cy="10916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8954750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67544" y="2492896"/>
            <a:ext cx="8229600" cy="1143000"/>
          </a:xfrm>
        </p:spPr>
        <p:txBody>
          <a:bodyPr>
            <a:normAutofit fontScale="90000"/>
          </a:bodyPr>
          <a:lstStyle/>
          <a:p>
            <a:pPr algn="l"/>
            <a:r>
              <a:rPr lang="it-IT" b="1" dirty="0" smtClean="0">
                <a:effectLst>
                  <a:outerShdw blurRad="38100" dist="38100" dir="2700000" algn="tl">
                    <a:srgbClr val="000000">
                      <a:alpha val="43137"/>
                    </a:srgbClr>
                  </a:outerShdw>
                </a:effectLst>
              </a:rPr>
              <a:t>MIUR</a:t>
            </a:r>
            <a:r>
              <a:rPr lang="it-IT" dirty="0" smtClean="0"/>
              <a:t/>
            </a:r>
            <a:br>
              <a:rPr lang="it-IT" dirty="0" smtClean="0"/>
            </a:br>
            <a:r>
              <a:rPr lang="it-IT" dirty="0" smtClean="0"/>
              <a:t> </a:t>
            </a:r>
            <a:br>
              <a:rPr lang="it-IT" dirty="0" smtClean="0"/>
            </a:br>
            <a:r>
              <a:rPr lang="it-IT" dirty="0" smtClean="0"/>
              <a:t>- </a:t>
            </a:r>
            <a:r>
              <a:rPr lang="it-IT" sz="3600" dirty="0" smtClean="0"/>
              <a:t>gestisce i bandi di concorso</a:t>
            </a:r>
            <a:br>
              <a:rPr lang="it-IT" sz="3600" dirty="0" smtClean="0"/>
            </a:br>
            <a:r>
              <a:rPr lang="it-IT" sz="3600" dirty="0"/>
              <a:t/>
            </a:r>
            <a:br>
              <a:rPr lang="it-IT" sz="3600" dirty="0"/>
            </a:br>
            <a:r>
              <a:rPr lang="it-IT" sz="3600" dirty="0" smtClean="0"/>
              <a:t>- ASN: abilitazione scientifica </a:t>
            </a:r>
            <a:r>
              <a:rPr lang="it-IT" sz="3600" dirty="0"/>
              <a:t>nazionale</a:t>
            </a:r>
            <a:br>
              <a:rPr lang="it-IT" sz="3600" dirty="0"/>
            </a:br>
            <a:r>
              <a:rPr lang="it-IT" sz="3100" dirty="0"/>
              <a:t>L’articolo 16 della legge 240 istituisce </a:t>
            </a:r>
            <a:r>
              <a:rPr lang="it-IT" sz="3100" dirty="0" smtClean="0"/>
              <a:t>che ASN ha </a:t>
            </a:r>
            <a:r>
              <a:rPr lang="it-IT" sz="3100" dirty="0"/>
              <a:t>durata quadriennale e richiede requisiti distinti per le funzioni di professore di prima e di seconda </a:t>
            </a:r>
            <a:r>
              <a:rPr lang="it-IT" sz="3100" dirty="0" smtClean="0"/>
              <a:t>fascia</a:t>
            </a:r>
            <a:r>
              <a:rPr lang="it-IT" sz="3100" dirty="0"/>
              <a:t/>
            </a:r>
            <a:br>
              <a:rPr lang="it-IT" sz="3100" dirty="0"/>
            </a:br>
            <a:r>
              <a:rPr lang="it-IT" sz="3600" dirty="0"/>
              <a:t/>
            </a:r>
            <a:br>
              <a:rPr lang="it-IT" sz="3600" dirty="0"/>
            </a:br>
            <a:r>
              <a:rPr lang="it-IT" sz="3600" dirty="0" smtClean="0"/>
              <a:t>-ANVUR: </a:t>
            </a:r>
            <a:r>
              <a:rPr lang="it-IT" sz="3600" b="1" dirty="0" smtClean="0">
                <a:effectLst/>
              </a:rPr>
              <a:t>Agenzia Nazionale di Valutazione del Sistema Universitario e della Ricerca</a:t>
            </a:r>
            <a:br>
              <a:rPr lang="it-IT" sz="3600" b="1" dirty="0" smtClean="0">
                <a:effectLst/>
              </a:rPr>
            </a:br>
            <a:endParaRPr lang="it-IT" sz="3600" dirty="0"/>
          </a:p>
        </p:txBody>
      </p:sp>
      <p:sp>
        <p:nvSpPr>
          <p:cNvPr id="4" name="AutoShape 2" descr="data:image/jpeg;base64,/9j/4AAQSkZJRgABAQAAAQABAAD/2wCEAAkGBxQSEhUUEhQWFhUWGBwWGRcXGBkcGRwVFRgdGBcYHRgaHCghHBslHx0YITEhJikrLi4uGB8zODMsNygtLisBCgoKDg0OGxAQGzYkHyU1LzY3LjUtLCwsNDQyLCwsLSwsLSwsLCwtLSwsLC8sLCwsLCwtNSwsNCwsLC0sLDcsLP/AABEIAJMBVwMBIgACEQEDEQH/xAAcAAEAAgMBAQEAAAAAAAAAAAAABQYBBAcDAgj/xABJEAACAQMCAwUFBAQJCwUAAAABAgMABBESIQUGMRMiQVFxBxQyYYEjQpGxUnKhwRUkMzVidIKysxYlQ1RzkpO00eHwNDZjdfH/xAAaAQEAAgMBAAAAAAAAAAAAAAAAAwQBAgUG/8QAMBEAAgIBBAECBQMCBwAAAAAAAAECAxEEEiExQQVRBhMiYYEUkfAywSNCcaGx0eH/2gAMAwEAAhEDEQA/AO40pSgFKUoBSleN1crGjO7BVUFmY9ABuSaA9aE1ze89qa6Zezi72oLEGO5GMtI647oG2FByc+GDinw8Sv76YKkkskmQQoZlRd8gsqYCp8zv9ajdiXBVnq4RaS5b9jvGaxmo7ittJJbPGkmiVo8B12w+Oo8QCdvPBris3vnD5N+1hbOvGslWLHc9SkmT1zvvv1rMpbfBtdf8rD2to77SuccF9qKEYuo2Qjq8Y1JjwyuosNvX6V0OCZXUMrBlPQg5B+tbKSfRJC2E1mLyelYJrNec3wn0NZJD7BrNfEfQelfdAKUpQClKUApSlAKUpQClKUApSlAKUpQClKUApSlAKUpQClKUApSlAKUpQClKUApSlAKUpQHlczqiszkKqgsSegAGSTXFubee5LsPAF0RFg4/SMS50q2fEsA2NsYA33NXf2s35jswg/00gU4/RUFyPQlVB9a4s6lnJOy53PyXAH55+uahsk1wUtTY8uPhLn/osnI3LaXUxaYFo1OqQqSMsRhYww3HntjZfnXW7GBIe7bxhEH3VH7T5n5moT2c8DMdv3hpMjdqR4gFQqr8jpUH6mrsVCqcbDBqSCwiXTV7YL3/AJwQ0N2dZCnLjGR497pt88H8KzcKsiPHOmtHBBVum/yPT1HTFaFjBoaG4OxnfDfqsR2GfRVAx5yGrNPCrDB/HxrKeS3ZBR4/n3OD8c5els274zG/wyKCV1DYqT4EADY9d8dDia5C509zXsJU+w1nDL1jzjO3jHnUdtxnx6Cb9p0TrCg30iTJwDj4CFJPgPD1NcyIxsOmNWPl0OfXc1Wl9E+Dg3S/TXtwP0spr4n+E+hqr+zTigmskXJ1QHsWz17oBQ/PKFd/WrRN8J9DVlPKydmElKKkvJmLoPSvuviPoPSvusmwpXy7ADJrnfM/O7ajHbkaRsX339OhH/agOi5pXEBx24zq7aT01vj8M1beV+d2LCO4xg7BhnqTjB65oDodYrCOCMjpXzNKFBJOAKxKSSyx2feaZqrX/G2YkJsvn4+ua0EvZAc62+rH/rXBt+IKIT2xTa9y9DQWSWW8F4zWag+EcZ1HTJsfA+dTYNdbS6qvUw31sq2VyreJGaxmvC8u1jUs5wBVB4nzNLKe6dC+QJz+IPrWup1ldH9XfsQSmonRc1muVxcXmU57Rj6sxH51cuXuYhN3HwH/AD/82qHT+pV2y29MxGxMsVKwDUfxniiW8bO56DYeZ8BXSSbeEbTmoLdLokM0zXH+Mc1zzscMUXOwQlTjO2SDua8bDmW4iORIW/XLN+Zq6tBPGcnIfrVW7GHj3Oz0qt8q8zLdLpbuyDqPP5irGDVOcHB4kdWq2FsVKDyjNKUrUkFKUoBSlKAUpSgFKUoBSlYNAc39tUZEEEg3Cuyn1YAj+6R9arfs85WWZBcSnKK2FQ/fZRux/oA+Hic+G1SvtRnPvgjkZuwaBNS5OnPaSZkA6al7hz1IXHQ0n47HFwiER7SurQ93w0EiR9vXw8W9aiystlRuGZyfjGfx0Wq7MyOGLaYSPiVCzL8z3u8voMjyO5EoLF5EI95LI647qrurDqG9PGoT2V3MklmwkYsqSmOPI6RIiAL88HUKnLOILcusXdQIGdR8PaO2xA+6cBicddQPWtlzyXqrfmVqSWOPb+cm7d2gkj0fD0wR1UqQVIz5EA/So+/WSNS0l1hfD7MZJPQALuxPkNzUsswJKggkYyM7jPTIqMtIVa4l7TvOhGjV0WJ1GNI8O8GBPU49KyzaD7z12RlpHKwYzYKNsFK97B66zqIOfIdPM1ynnPghtLgCPUY3XUm/hnvRk+O+QNvFfWuk+1S9mitkEWys2HcEhlxugGOgY5BPoPGqnzDexNweBXdXuGbujVqkAGoeZOdJUH1FaSw+CndOFtm1rr9sdf8ABbvZNw8x2essczOZNJPRQNAOP6WnOfTyq5zfCfQ1yb2PHN3PgY+xAbxOVkwmT6auvnt411mb4T6Gt4PMUNNJSqWD6j6D0pI4UEk4AGST0AHU1iLoPSqr7RuImK30qcFzpP6jKwNbE5XedOazKTDCcIDgn9Ig/lkVUra1eQ4jRnI8FUn8q8a6F7LFGJTjfVjPywKAoK27ltAVi36ODnI67dfP8KzcWzxnEiMh8mBB/bXbU4RCJTKEGsjGcD579OpycmqJ7Ux9tD+o396gPnkzm3s8RTHK/dbbbY7eHkKneK8T7U4HwDp8/n+dctq38BuC8e/3dv31wfX3aqE4vjPJd0Ki589klXo8LAZKkDzIr4FT/GZWMK5TG4z08jXmNPpo212Tbf0rPR0rLHGUUl2V/NT3DuNhVIk+6Cc+eN/xqBrBFa6TWWaWe6D/AAZupVscM0uOcXa4fJ2UdB++tCGBn+BWb0BP5V9XUeliPrVo5BH8p6/ursUJ6q1bn35PLSg/mOMiri0kIJCMQNidJ2I6g15xuVII2IOQfmK6TbIOyl2Hxt+Yrmrdal1Wl+RtafZrOO0uPDubVWEmXOpB/vdBn1+VULjnGHuZNT9OgXwArZdQRioaRcHFeo+HtUrk4z/qXn7HH9Wssais/SetvYySDMcbuB+ipP5V6S8MmUZaKRR5lGA/HFdE9ma/xVj49q391ajeYedUdHiWM5O2SQR+GK7X6ibscIxzgg/RUxojZOeG10Ua3naNgyEqw3BFda5W5hW5TBwJB1XPzOMee2K5DW9wW8aKaNlOO8AfQkZrfU0KyP3RBodZLTz+z7O4Cs142sutVYfeGfxr2riHsE8ilKUMilKUApSlAKUpQChpQ0BQ/arwYywrOgy0OdQHjE2Mn+yQD6Fq5DNedFJbAz13HwjUw8s5DH5g1+kOIXkUKF5pEjjGAWkYKoycAEttuSB9a4jzLwm2e5l9wl7VVUTGNMOgXPfMbqSDpzkqcHDEZOwEM48leWjdsm10+/7P8HSeTlNvaRoVwSusjHR5DqOfxx9K+uEvNLrCAxB5GZpD8ZUdxdCnYZCg6j5nA8aivZ7xL3iAxvKWkjZj9oTqMRxpZSdyo6fL0Iq0gOjFV3PpUiWUi3D/AAk44PuTgqaQI8o65KyA9/UepZjnXnxDZzUUbuVblDIne0sjOo7jY7yZGcqfj23He2PlKi7kJwBv6b15xxNISSenXNZ2mVa/PJWvaJaNcQGRTjscvg9CoHeHr4j0x41ySFyXO3QYz4as9D5n/vV89pPFSzpbQu2Y8rIF+EySFNC4HxsuOnm4HniC5e4JEl28V/PDbrCUcxuQuoHvdmWfCknPexqGH6+UNiUnwVNToPmQc0vqf+yz2dF9lPDOztDKetw3aAeSKNCepOC2f6Qq5TfCfQ18WciMitGVKEAqVIKlSO6VI2xjHSvuf4T6GpksIkhBQiorwZi6D0qm+021LQo430sAfTDHNXOPoPSvG+tVlRkcZVgVP9oEHHz3rJucFrofss+GX9b9wqs808vPaufGNidLfu+mQK1eCcdltSTERv1DAkeG+M9dqAultxaY8USEueyy/dwv6DnrjPUDx8K0Pap/LQ/qN/eqrw8YkW4FwCO0BY75x3gQds+TGs8a4zLdMGlxkDA0ggYPyzQEdVr5ahKxk/pHP7q0+VuW2umydox1Pnsdh9cVabqwMJ0eA6HzrgfEE5qhRS4b5Ze0CW/LPFetWrj38j9R+RqqCty54k8ihWxgeVef0WrhTTbCXclwXrqZTnGS8GnSlSNjwhpVYk4GCB61T0+nsvnsgssltsjXHLKpevlzj0q0chf6T1H5VWeIWbROVcb/AJjOxr14XxWS3JMeN/MZ/fXc0clp7Vv8HlZWZscmdE7ApHJnxYt+Jrlx61OTc1zsCp0YPkv/AHqCqxr9TXdt2eDFklLoE1CzPkk1d7HlV5oWYnSSO7+wg7HpiqXeWjxOUcEMOo//ACvRfDml2KVsu30vscT1betqxx7nSfZn/wCkb/at/dWubXvxtUjwfmOa2QpEVwTnvAnc4+fyqJZsnJr0NVTjZKT8lPU6mFlNcF3ExXvYRlpUUAkll6eorwrpHI/LHZjtph3/ALqnHd3I+ec7Gtr7VXHLI9JppX2KK/Jb7CLTGi+SgfgK2KwKzXBZ7RLCwKUpQyKUpQClKUApSlAKGlKApXtQObaNHGIGlXtpMZ0Ih1L6amCrqOAPHrVL5cjNjdGeCNpU0EPCD30RzkaSSdTYXUFO+D1yK7LLEGBDAEHYg7gg9QQaonG+QCCHsZAmklhBJkw6iMd09UH9HcbdBUNkHncjp6PU1qt02cJ+fH5Kfzoti6CXhwl7WQ9+JElEZjK9/K4xHjYdzrq3BzWhy/xy+syHUsIUbS8Uzro1D4oxnJQ43GNP1GanEsr+1gJnihRVJzLPMuMM2y6Ywxxk4x+AFVm2lvbpjDbKhkY9oUVcjIYDtHaT4R067+GOoqJubxhYLkI6SpSTluX7/wBuPsXC69qEsFwyyWaBQMkLIS5DAFSGKgHwyMVU+YOMX16NcgZom7yRRuBGFJ2yq95uhGSCc77dKtFz7JJ3BJvwz6Ni0JwHJ1FQA+AhOT0zvVSAuLWX3e47KORNAy2oAdnnsnBUHUnezrwcEDIG9ZkrPJrTLQf5eHjvn38d4fuWLkWSxt1F3dSyNcrrxD2b4Q5KnQuO+/Xvk/ePSo3jSe+3Et1P9mjZ7gZC8YjXSNakg6tQAK7Y19fGpV+Vr1wJIoY5FdJArRXK6CJy7ahqUeLqfRBVq4ByRllmv9MkgOpYgB2aHoC232rgbZOwwMdM02zmtrWDaFum0jdsJbm/5j/1/sSXs4kc2ESuMBMpG2CNcSnCPpIyAR5+WfGrJP8ACfQ19KtfM/wn0NWUsLBw7JbpOXufUfQelfVfMXQelfVZNDWv7JJkKSDKnqN/Xwrk/MnK0ts50qzxnoVBJA+eBtXYa+HjDDBAI8iMigOBaDnGDnyxv+FWLlnlSS4cGRSkY66gwJ+QyNx866j/AARBnPYRZ8+zTP5VtogAwAAPlQHjZ2ixIEQYAGP/ADNfN9ZiVcH8fnW1WK0srjOLjJZTMxbi8opV7w94yQQSPAjPT8K1QufCr5JGD1APrXmLOMdEX/dFeat+HczzXPCOjH1BpfUiu8J4QXOpxhfI5BNWdUx0rIWvqu1odBXpYbY9+WU7rpWvLIzjPCEuFw2xHQ+Vc7vuGyQnDqfUA4/HFdWNec1ur/Eqt6gH8611eghe9y4ZVnWpHJEQnYAk/IZ/KrXy1y2SRJMMYOQpyDkHqemOlWpOHRKciKMHzCKP3VtAVBp/S4wlum8mI1JdmFXFV/mzlxbpMjAkUd05P4fX0qxViuzCTg8xM21Rti4SXBwu+4fJCxWRGGCRnSQDg4yCRuK8IYGc4RSx8gCT+yu53FlHJ8caP+soP5iviDhcKHKRRqfMIo/IV0F6hxyuThv0T6uJ8f6FR5N5S0YmnHe6qu+3zPTfqMVeAKzis1RstlZLMjs6fTwohtgKUpUZOKUpQClKUApSlAKUpQClKUApSlAeF3apKjJIoZGGCrDII9K0eBcvwWastumnW2piSzMTgAZZiTgAbD186laUBitHiXB4bjT20SSaTkahnHmPmPkdq36UB8RxhQAAAAMADYADoAK+6UoBWGXNZpQGAKzSlAKUpQClKUApSlAKUpQClKUApSlAKUpQClKUApSlAKUpQClKUApSlAKUpQClKUApSlAKUpQFV4pzosHEoLBoie2UN2uoYUv2gRSuPEx46/eFY5w51SwltojGZDcPpODjQutU1nY5GWFVLnC0aa54rJH/AClpDZSx/rQu85A+gI+oqP5xuRew8Rv4zlIEtIYj4ZWSO5lI/wCIo/s0B02Tj4HEFstBy1ubjXnYBX0acftzWny1znHeXNzbBCkluxGGIOtAxUuvyzsR4ZHnUdM2eYISOh4ex/GeqtaxNGtzxCFSZLLiFx2ijrJaPpMyD5jIcZ8VPnQF7PNw7C/m7I/xJpEI1Dv9kgfIONs5xWOJc3dnFadnCZZ7wAxQhgPuB3ZnOwVQwyceI2qpxSh+G8edTlWkuGUjoVa2Qg/gam5eV/fLPh8kcz29xbwo0UqAHGuJAysjbMp0j8PUECX4bxe8LMlxY6GCF1eOZXiZh0jLEKysf1cdd9qiH5yvBcLbHhx7Z42lC+8R40IQrHOMdSNqcH49ewX0djxAQyGZHeGeEFdXZDLq6H4Tjfbb8dva+/n22/qU3+LHQHvxfmyaBrWL3NpJ7kOeyWVBpMY1MNbYU7flW5ZccuDHNJcWbW4iQuoaWN9eASQNBOOg6+dV7nqOZuJ8MFu6Ry4uNLSIXUfZb5UMCdsjrU9NDcJZXIupY5X7OQhoozGoTs9gVLNk5yc58RQEND7QZFgiurixkitZQh7dZI3CLJjSzoMMF33ODiprjvMphmjtoITcXMimQRhgqpEpAMjufhXJA2BJrnPCzc3NvY8Mumihtbi3iZJEVi0yRhSYNTMBHJjB6HIBxVv4Q+OPXqt1NrAUz+gCwbHy1GgJThPM7Nc+6XUBt5yhkjGsPHKg+Io4A3XxUgHxqyVRudcfwnwfHxdrP066OyGr6fD+yrzQFKg53nkMxh4dNLFDNJCzpLFktC2ltMbEMfPFST84wNw+S/hzJHGjOV+Fsp8SEH4WHlUd7Mf5O9/+xuv8SqrGB/BvMBT+TNzcafLIRA2Pr+VAXbhnMV5K0eeGyJG+k9oZ4CFRvvFQcnbfA3qR4XxsTXV3b6Me6tEpbOdXbRCTpjbGcVGcq2t+qwme4geHs17iQMj/AADT3zIRt47V48rfzpxf/aWv/KrQEtxXjwgurS20Fvee0w2cBexUN0xvnNas3NBXiSWJgfEkRkWbPdJXdhjyGwz5keeajubP514T63P+GlWmPh8YmacIO1ZQhfx0KSQvyGT4ddqAhI+c4hBe3EqlI7OaSFt8luyIGQNt2JAArytOYb86Hk4cRE5XGidGlVX6M8ZAG3iAxxUTy3weO8g4tbzZ0S39wpx1HeUhh8wQD9K1+JXvEeDRrJLLHe2SMqOWXRcorMEUgjuvjI67/mAJvmbmy5syzGyLwh0jWQTINRkIVe5jI7xxXpxLmme2s57q5tOz7HSQglVi4JAJyowMZrw9qJ/iK/1m2/5hKz7XVzwm6Hmqj8ZFoD0j5wkjmhivbR7ft27OKTtEkjMp+GMlTlSfDI61JcG5gFxc3duEKm1ZELZzq7RNecY2x0qo2/vF9xBLfiBihNk63UcUQf7fTtHKsjn4FJIK42OM1I8ln/OfGP8Aawf4FAS68xs017DHA0j2giwodR2hmUsAC2AuMeJqKu+d7iGSBJ+HSRmeQRJ9vCxLHqdKEnAG5NfXLkgXinF2JAA91JJ6ACF8k14coob+7ficg+yXVBZKR0iBIkn9ZDsPkKAsdhxztbu5ttGPd1ibXnZu2DHpjbGmoeDm+4uA8tlZGe3ViqyNKsZl0nDGJSDlc5AJIBrRUN79xnT8Xu0OPXspcVKezCRTwmy09OxUf2hs37c0B9nnWI8Oe/jRmWNSWjbuurodLxtnOGBr7Xm+NuGtxBELIsbSGPIDAps6E+DAgj6VQrsf5v5h0/yfvMmnHTVpj1/ur75sHuEV9D0t7+1kmi8kukjHbJ8ta98fMNQF443zU0HugitmnkuwdCK6KRpQOcl9uh/ZW7wPilzMzCeza2AAIZpY31EncAITjHXfzqo8zRytJwUQOiS4fSzoXUfxdc5UEZ2z41c+CQ3KK3vcsUrZ7pijMYC46EFmyc53zQEpSlKAUpSgFKUoBSlcy5Su+LXdmt4l5CxJkxbvbKFJikZNPao4Izp66ds0B02sGuf8S50kl4M17AOxmDLGVYB9EgnEUg3GGHXHyIqZ4TwniCyI8/EVliG7Ri0SMsCNhrEhI3wenhQG/ZcBSOa6l1FjdFdatjAVE0BRgdMZO/nUVY8iQRcNk4crv2cgbU5xry5znpjIwAPkBWzyhxOWeS+WVtQhu3ij2UaY1VSBsBnqdzk1i94pKvFoLYN9i9tLIy4Xd0dAp1Y1DAJ2BxQGzHy6gu47vWxeO392C7aSurVqO2dWfpXpwHgCWonAYuJ5nnYMBgGQAFRgbrt4+dRPDL28bi9zGzBrJIkK9zASZtPc14BZ8amIyQAydK9fZlxaW74bbz3Da5X1amwq5xIyjZQANgOgoD44XyLDb2d1Zxu/ZXJkJzjKCVAmldtwABjOa2r3ltzHAsF5PbtBGIlZNDKwAUZeN1Kse6PTfzNVB+a708FFykgNy1yYVYomMG5MSjTgL0wM1L8X5vduEe+QHs5g8UbqQDok7dIpkKsPDLD8DQEtwflXs5/ebm4kurgKY1kkCIqIfiCRxgKCfE7mt+bgqteR3eptccLQhdtJV2DEnxz3RUdfcSlHE7a3V8RSW00jLpU99GQK2SM7ajtnFfHIHF5Z4po7ltVxbTyQSNpC6gpzG+lQAAVI6DwoD35l5Y97lgmW4lt5INehowhP2gCtnWpHTb619WPL8qpMk17PcCVCn2ixDTqBBI0IN9/Hyqo8T5suxw3iF9HIABcaLUaEIEKSLEW6d7UdZ3z4Yq08L4RxBJVafiKzRDOqMWiRltiANYkJG+D08KAXnJ8UljDZl3HYCPsphjtEeHGmQbY1fTG5r041ywJ2imWaSG6iXStxGF1FTjUrowKOpIBwRt4YqAsp+I3c18ILxIhb3BiSNrdHUgIrgM2Qw64z1rxuOe5m4TBdKqRTTzC1LHJijcyNG02/VRpLYPnjwoCy8F5Y7Kb3m4nkurjT2ayOqIEQnJVI4wFXPidycdasNVnhnCL2KVHbiBuIj/KJJBGMgjYxvHjTvjY5GDWraX1zcXvE7ZZ+zESW/Yt2aN2bSrIXbBHfzpGzE0B8Q8jPG0vZcQuokmlkmaNBCBrlbU2GMZYeXWscctrC0s14bI/u8VwjxK++Mndi0jbBmJzlupzUZaRcTkvbi0/hQjsY4pA/ukBz22vbTjbGnz8alvaFczCCG1gKNcXUgiUyIjLhEMkrlGBXGFx021UB7cP5XnjMeOJ3TImnCFYNLIuO6SI84IGMg1i75Pc3M9xDfXFubgoXWNYiuYoxGvxoT0H7a3PZ/wATW54fbSKoT7MIyKMBXj7jKFHQAg7Vsc43z29jdTRHEkcMjqSAcMqkg4Ox3oCM4pye0/urG8nWa216ZgItbGXAJYFNPQY2FSnAuFSwa+1u5rnVjHaiMacZzp7NF65Gc/oioPgXD+JSLBNJxJCjiOVoxZxglGAZk19ptkZGrHzxVzoCuw8qqkVzGk8yG5na5MiFVdHdg2FOPhBA65yMg1oyclyTlVvr6a6hVg4hKQxqxXddZjUM4BwcZxWhZzcRu7q9EN7HClvP2SxtbLJkdmr7vrUjrjxrc4TzTNLa3wlRYruz1o4XdCyx6klUH7rdcGgJ7mPgq3kIidmUCSOTK4zmJw4G/gSKzzNwZb22kt3ZkWTGWXGRpYNtnbwqscs2vFLiC2uX4mgWWOOZoxZx50uocpr7TyONWPnipax4pK3Fbi3LfYpbRSKuF2d3cMdWNRyANicbUBt8c5eS4kt5Q7RS2760kTGSpGHjbI3Rtsj5Vo8T5TZriS5tLqW0llCiXQkciP2Y0oSkikBgNsinOvFpreSwWJtImvI4ZO6p1RsGJG4OOnUb1aKAqI5FT3a5gNxMZLsgz3B09o2MbABdIXTlcAdGNZ4byfNAI1XiNz2cekCPRAF0JjCbRZAwMbVDWHNtw3FBqYGwmmmtIhpG09uqnVrxkhmEijcjaujUBFWXBliuri5DMWuBGrKcaR2IYDHjvqOc1CpyY8JYWV7NawuxYwqkTqGbdjGZFJjB8hkDOwrSW4v7q+voYLxYEt2iCKbdJM9pGGOSSD1z+NeP+Vtw/B7y47sd1bGWEsgBQyQkDWoYEYOehzvmgJ+Xk+D3B7BCyRyKQzZ1OS51M5Zs5YnfJ/6V681crxX9r7tKWC90q641KV2yM7bjIPyJrQ41x6ZRZ29vpN1djOtxlY40QNLMVGNWMgBcgEt8q3uE8LvIZC0177xHpOUeCNGD+BVo8d3rsQfCgPLjfKnvAtdFxLC9rnQ8YQsdSBDnWpHQeXjXn/AM8cU4e9urjXE6quIVcMRsyFVXv+Aycb1AcqfwpfWqXI4kkQdpBo9zjfHZyvH8WsZzpz08ak+YLu7N/bWkFyIQ9vJI7mFJCWjZR0bpnJ6GgJTkLhs9tYwxXTl5VBLEtqI1MWVC3iVBC5+VWGqNwnmaa3e+g4g6SGziWft410a4nVjho8kK/d8Dg5+VfXDrXid1Clz74ts0iiRLcW6OiKwyquzd9mxjJBXG+1AXelVXnniVxFFDDaMBdXMqxRtpBAwpkkfS2RgKp88ahW5yNxo3llDO20hXTIMYxLGSkgx4d4E/WgJ6lKUArnvsq4jFBwaJ5pFRVadiWYDYTyHxroVV6LkbhysGFlb6gcg9kp389x1oDntxbMOXJ3dSnb3HbqvQiOa6Ur6bYP1FX7l/gNrbOHhlkZ2XTh7mSQYODsjuRnbripriHDYp4zFNGskbYyjAFTpII2+RAP0qMseTbCGRZIrSBJFOVdUAYHpkGgIfkS4RZuJhmVT79J1IH3E86cSmUcctGLAKbKbByMH7SPxqXvOS7CV2kks4HdzqZmQEknqSfOvW+5TsphGstrC4iURxhkBCIOir5DYbUBLRTK3wsG9CD+VUf2P3CJwmJXZVMJlWQEgaWWRiwbPTA3q28I4LBaqUtoUiVjqIRQoLYxk48cAVHX/JNhPIZZbSF5G+Jigyx82x8R+ZoDnFp/7fgbwa+VlPmpvTg+lbPtLtzZtMqg+78QeJ8eCXcMyM23h2iAn1Suo3HCYXjWJ40MalSqaRpBQ5TAGwwelfXEeGRXC6J41kUMGCuARqXofUUBWeIfz1Zf1S4/vxVXud75+HXlw8QOeIWwjjA/1yNhEnTzWQH+z6V0l7CMyLKUUyIpRXx3grYLKD5HA/Cvm94ZFMY2ljRzE2tCwBKuOjL5GgKD7ROFi05ee3TpFHCnqVkTJ9Scn61ZeBcBtbaXXDLIzFSuJLmSQYJB2V3Izt1xnrU1xHh0VxGYp0WSNsZRxlTggjIPzANRdjyZYQyLJFaQJIhyrKgBB8waA5vd8KnduKT28s+Ir5jLbxyMgmgESGRQV3EmOh8cYq/wBgnDpbCCNRD7nMoWJHwFYnLaRk/HkMT45B8anrSwjiLmNFUyNrcgY1ORjUfM4A/CtF+WLQwmA20RhLF+zKArrPVgPA/MUBRuIcOHCryxWwnk03E6wvZtI0iGI/HIisSU0DfPp6VOcsfzxxb9Wz/wAOWpvg/K1nasXt7eKNyMalXvafLUdwPkPIVvw8PjSSSVUUSS6dbgbtoBCZPjgE49aArHB/56v/AOr235y1HXfvN1xeR7Uw6bGIQ/bBivbXHfkxoPUIEH1Pzq8x2EayNKqKJHCqzgd5lTOkE+QyfxrFnw+OIuY0VDI5kcgY1Odix8zsKApXs+MlteX1jOU1lhepo1aNE+BIFDbgBx082+dTvtD/AJrvv6tL/cNS7cNiMwnKL2wTsxJjvdmTnTn9HO+K9bu1SVGjkUMjgqykZBUjBBHlQFP5N4DaxR206yydp2SHS1zIyZeMZHZs+nx2GNquoqvRci8OVgy2VuGUggiNcgjcEVYaApXJc6pc8WLMqgXmckgDHYp51EcHYTLxu8TPYzZjjbwcW8JRnXzUsSAfHFXC85NsJpGlltIHkY5ZmjUknzJPWpX3GPs+yCKI9OjQAAujGNOkbAY2xQFF9nvAbVLWyuO2k7TsI3KtcyFNTRDI7IvpA3O2MD6VuWMyrxy71MF/ikHUgfffzqR/yB4b/qNv/wANa3OKcq2dy/aXFtDK+Aup0BOB0GT4UBXvaLMpk4WwYFf4Qj3BGNlbO9TvNfHltrO4nRlZo4yVAIOZG7sY282Kj619ycp2TQrA1rCYUYusZQaQxzlgPPc/jXxbcnWMYIjtIVDFSQEABKHUufPB3FAUDivLd/BwqMZtiLTTdjSJO1MkbGVzqJ05JLZ28TXUeEX63EEUybrKiyL6OoYfnWxLEGUqwBBBBB6EHYgivKxso4Y1jiQJGowqqMADyAoDlXFOE3M95xZrSaVJY3gbs45CglXsRqjJG6sR0YdDUpxWW2blyc2a6ITA3dOSyvn7QOTuXDZyT1q/2/D4keSREVXlIMjAbsVGF1HxwNq114BbBJYxDGEnYtKgUaXZviZh0JPjQFN4pKLa94VdynTCYGtmc7KkkiK0ZY+AbBGavb3ceQutdTKSq6hkgdSB4gbUuOHxSRmKSNHjI0lGUFSo6DB2xUbwjlGytX129rFG+MalUasHqAx3A9KAo3sz4BavZwTySyrKJZW0i5kVMpcvp+yDhcYAyMb5PnW/zjw9rnitskU7wubOcpLGcENrTST5r5jxqwtyFw0nJsrfJ/8AjWpePhUKtG6xoGiTso2A3WPbuL5LsNvlQHNeG8ME/CuI2yow4jpKXOp2eSSZBlGDtuY3A7o6DJAq8crcfgnsoplkQKI116mA7NlUBlfPwlTnOalE4ZEJWnCKJWUI0gGGKjcKT4gVF3nJVhLKZZLOB5Cclig7x82HRj8yKArt+1xd8WZrRodNjCEzKGKGa5GtiNHiIwn+8azyC0ltfXtlOU1ORep2eQhWXCy6Q24AfH1b51dbHhkUOvso1TW2ttIA1NgDJx8gB9Ky3DojMs5RTKqlBJjvBCclc+Wd8UBtUpSgFKUoBSlKAUpSgFKUoBSlKAUpSgFKUoBSlKAUpSgFKUoBSlKAUpSgFKUoBSlKAUpSgFKUoBSlKAUpSgFKUoBSlKAUpSgFKUoD/9k="/>
          <p:cNvSpPr>
            <a:spLocks noChangeAspect="1" noChangeArrowheads="1"/>
          </p:cNvSpPr>
          <p:nvPr/>
        </p:nvSpPr>
        <p:spPr bwMode="auto">
          <a:xfrm>
            <a:off x="155575" y="-1074738"/>
            <a:ext cx="5248275" cy="22479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solidFill>
                <a:prstClr val="black"/>
              </a:solidFill>
            </a:endParaRPr>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55976" y="116632"/>
            <a:ext cx="3267075" cy="1400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513646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Risultati immagini per organigramma università ferrar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1289573"/>
            <a:ext cx="8085774" cy="5293944"/>
          </a:xfrm>
          <a:prstGeom prst="rect">
            <a:avLst/>
          </a:prstGeom>
          <a:noFill/>
          <a:extLst>
            <a:ext uri="{909E8E84-426E-40DD-AFC4-6F175D3DCCD1}">
              <a14:hiddenFill xmlns:a14="http://schemas.microsoft.com/office/drawing/2010/main">
                <a:solidFill>
                  <a:srgbClr val="FFFFFF"/>
                </a:solidFill>
              </a14:hiddenFill>
            </a:ext>
          </a:extLst>
        </p:spPr>
      </p:pic>
      <p:sp>
        <p:nvSpPr>
          <p:cNvPr id="4" name="Rettangolo 3"/>
          <p:cNvSpPr/>
          <p:nvPr/>
        </p:nvSpPr>
        <p:spPr>
          <a:xfrm>
            <a:off x="7020272" y="404664"/>
            <a:ext cx="1677062" cy="369332"/>
          </a:xfrm>
          <a:prstGeom prst="rect">
            <a:avLst/>
          </a:prstGeom>
        </p:spPr>
        <p:txBody>
          <a:bodyPr wrap="none">
            <a:spAutoFit/>
          </a:bodyPr>
          <a:lstStyle/>
          <a:p>
            <a:r>
              <a:rPr lang="it-IT" b="1" dirty="0">
                <a:solidFill>
                  <a:srgbClr val="FF0000"/>
                </a:solidFill>
                <a:effectLst>
                  <a:outerShdw blurRad="38100" dist="38100" dir="2700000" algn="tl">
                    <a:srgbClr val="000000">
                      <a:alpha val="43137"/>
                    </a:srgbClr>
                  </a:outerShdw>
                </a:effectLst>
                <a:latin typeface="Comic Sans MS" panose="030F0702030302020204" pitchFamily="66" charset="0"/>
              </a:rPr>
              <a:t>UNIFE OGGI</a:t>
            </a:r>
          </a:p>
        </p:txBody>
      </p:sp>
      <p:pic>
        <p:nvPicPr>
          <p:cNvPr id="6" name="Picture 4" descr="http://www.unife.it/ateneo/unife_si_presenta/LogoUnife_color.PNG/@@images/47af4add-a108-4fad-9b11-51d9def86c9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4515" y="258418"/>
            <a:ext cx="2304256" cy="10311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398595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107504" y="476672"/>
            <a:ext cx="8856984" cy="5232202"/>
          </a:xfrm>
          <a:prstGeom prst="rect">
            <a:avLst/>
          </a:prstGeom>
        </p:spPr>
        <p:txBody>
          <a:bodyPr wrap="square">
            <a:spAutoFit/>
          </a:bodyPr>
          <a:lstStyle/>
          <a:p>
            <a:pPr algn="just"/>
            <a:r>
              <a:rPr lang="it-IT" sz="2000" dirty="0" smtClean="0">
                <a:solidFill>
                  <a:srgbClr val="0000FF"/>
                </a:solidFill>
                <a:effectLst>
                  <a:outerShdw blurRad="38100" dist="38100" dir="2700000" algn="tl">
                    <a:srgbClr val="000000">
                      <a:alpha val="43137"/>
                    </a:srgbClr>
                  </a:outerShdw>
                </a:effectLst>
                <a:latin typeface="Comic Sans MS" panose="030F0702030302020204" pitchFamily="66" charset="0"/>
              </a:rPr>
              <a:t>CINECA è un Consorzio Interuniversitario senza scopo di lucro formato da </a:t>
            </a:r>
            <a:r>
              <a:rPr lang="it-IT" sz="2000" b="1" dirty="0" smtClean="0">
                <a:solidFill>
                  <a:srgbClr val="0000FF"/>
                </a:solidFill>
                <a:effectLst>
                  <a:outerShdw blurRad="38100" dist="38100" dir="2700000" algn="tl">
                    <a:srgbClr val="000000">
                      <a:alpha val="43137"/>
                    </a:srgbClr>
                  </a:outerShdw>
                </a:effectLst>
                <a:latin typeface="Comic Sans MS" panose="030F0702030302020204" pitchFamily="66" charset="0"/>
              </a:rPr>
              <a:t>70 università italiane, diversi Enti di Ricerca Nazionali e il MIUR</a:t>
            </a:r>
            <a:r>
              <a:rPr lang="it-IT" sz="2000" dirty="0" smtClean="0">
                <a:solidFill>
                  <a:srgbClr val="0000FF"/>
                </a:solidFill>
                <a:effectLst>
                  <a:outerShdw blurRad="38100" dist="38100" dir="2700000" algn="tl">
                    <a:srgbClr val="000000">
                      <a:alpha val="43137"/>
                    </a:srgbClr>
                  </a:outerShdw>
                </a:effectLst>
                <a:latin typeface="Comic Sans MS" panose="030F0702030302020204" pitchFamily="66" charset="0"/>
              </a:rPr>
              <a:t>.</a:t>
            </a:r>
          </a:p>
          <a:p>
            <a:pPr algn="just"/>
            <a:endParaRPr lang="it-IT" dirty="0" smtClean="0">
              <a:solidFill>
                <a:prstClr val="black"/>
              </a:solidFill>
            </a:endParaRPr>
          </a:p>
          <a:p>
            <a:pPr algn="just"/>
            <a:r>
              <a:rPr lang="it-IT" dirty="0" smtClean="0">
                <a:solidFill>
                  <a:prstClr val="black"/>
                </a:solidFill>
              </a:rPr>
              <a:t>Costituito nel 1969 (come </a:t>
            </a:r>
            <a:r>
              <a:rPr lang="it-IT" b="1" dirty="0" smtClean="0">
                <a:solidFill>
                  <a:prstClr val="black"/>
                </a:solidFill>
              </a:rPr>
              <a:t>Consorzio Interuniversitario per il Calcolo Automatico dell'Italia Nord Orientale), oggi il </a:t>
            </a:r>
            <a:r>
              <a:rPr lang="it-IT" b="1" dirty="0" err="1" smtClean="0">
                <a:solidFill>
                  <a:prstClr val="black"/>
                </a:solidFill>
              </a:rPr>
              <a:t>Cineca</a:t>
            </a:r>
            <a:r>
              <a:rPr lang="it-IT" dirty="0" smtClean="0">
                <a:solidFill>
                  <a:prstClr val="black"/>
                </a:solidFill>
              </a:rPr>
              <a:t> - Consorzio Interuniversitario è il </a:t>
            </a:r>
            <a:r>
              <a:rPr lang="it-IT" b="1" dirty="0" smtClean="0">
                <a:solidFill>
                  <a:prstClr val="black"/>
                </a:solidFill>
              </a:rPr>
              <a:t>maggiore centro di calcolo in Italia</a:t>
            </a:r>
            <a:r>
              <a:rPr lang="it-IT" dirty="0" smtClean="0">
                <a:solidFill>
                  <a:prstClr val="black"/>
                </a:solidFill>
              </a:rPr>
              <a:t>, uno dei più importanti a livello mondiale. Operando sotto il controllo del Ministero dell'Istruzione dell'Università e della Ricerca, offre supporto alle attività della comunità scientifica tramite il </a:t>
            </a:r>
            <a:r>
              <a:rPr lang="it-IT" b="1" dirty="0" err="1" smtClean="0">
                <a:solidFill>
                  <a:prstClr val="black"/>
                </a:solidFill>
              </a:rPr>
              <a:t>supercalcolo</a:t>
            </a:r>
            <a:r>
              <a:rPr lang="it-IT" b="1" dirty="0" smtClean="0">
                <a:solidFill>
                  <a:prstClr val="black"/>
                </a:solidFill>
              </a:rPr>
              <a:t> e le sue applicazioni</a:t>
            </a:r>
            <a:r>
              <a:rPr lang="it-IT" dirty="0" smtClean="0">
                <a:solidFill>
                  <a:prstClr val="black"/>
                </a:solidFill>
              </a:rPr>
              <a:t>, realizza </a:t>
            </a:r>
            <a:r>
              <a:rPr lang="it-IT" b="1" dirty="0" smtClean="0">
                <a:solidFill>
                  <a:prstClr val="black"/>
                </a:solidFill>
              </a:rPr>
              <a:t>sistemi gestionali per le amministrazioni universitarie e il MIUR</a:t>
            </a:r>
            <a:r>
              <a:rPr lang="it-IT" dirty="0" smtClean="0">
                <a:solidFill>
                  <a:prstClr val="black"/>
                </a:solidFill>
              </a:rPr>
              <a:t>, progetta e sviluppa </a:t>
            </a:r>
            <a:r>
              <a:rPr lang="it-IT" b="1" dirty="0" smtClean="0">
                <a:solidFill>
                  <a:prstClr val="black"/>
                </a:solidFill>
              </a:rPr>
              <a:t>sistemi informativi per pubblica amministrazione, sanità e imprese</a:t>
            </a:r>
            <a:r>
              <a:rPr lang="it-IT" dirty="0" smtClean="0">
                <a:solidFill>
                  <a:prstClr val="black"/>
                </a:solidFill>
              </a:rPr>
              <a:t>.</a:t>
            </a:r>
          </a:p>
          <a:p>
            <a:pPr algn="just"/>
            <a:endParaRPr lang="it-IT" dirty="0" smtClean="0">
              <a:solidFill>
                <a:prstClr val="black"/>
              </a:solidFill>
            </a:endParaRPr>
          </a:p>
          <a:p>
            <a:pPr algn="just"/>
            <a:r>
              <a:rPr lang="it-IT" dirty="0" smtClean="0">
                <a:solidFill>
                  <a:prstClr val="black"/>
                </a:solidFill>
              </a:rPr>
              <a:t>Sempre più punto di riferimento unico in Italia per l’</a:t>
            </a:r>
            <a:r>
              <a:rPr lang="it-IT" b="1" dirty="0" smtClean="0">
                <a:solidFill>
                  <a:prstClr val="black"/>
                </a:solidFill>
              </a:rPr>
              <a:t>innovazione tecnologica</a:t>
            </a:r>
            <a:r>
              <a:rPr lang="it-IT" dirty="0" smtClean="0">
                <a:solidFill>
                  <a:prstClr val="black"/>
                </a:solidFill>
              </a:rPr>
              <a:t>, con sedi a Bologna, Milano e Roma e oltre 700 dipendenti, il </a:t>
            </a:r>
            <a:r>
              <a:rPr lang="it-IT" dirty="0" err="1" smtClean="0">
                <a:solidFill>
                  <a:prstClr val="black"/>
                </a:solidFill>
              </a:rPr>
              <a:t>Cineca</a:t>
            </a:r>
            <a:r>
              <a:rPr lang="it-IT" dirty="0" smtClean="0">
                <a:solidFill>
                  <a:prstClr val="black"/>
                </a:solidFill>
              </a:rPr>
              <a:t> opera al servizio di tutto il </a:t>
            </a:r>
            <a:r>
              <a:rPr lang="it-IT" b="1" dirty="0" smtClean="0">
                <a:solidFill>
                  <a:prstClr val="black"/>
                </a:solidFill>
              </a:rPr>
              <a:t>sistema accademico, dell’istruzione e della ricerca nazionale</a:t>
            </a:r>
            <a:r>
              <a:rPr lang="it-IT" dirty="0" smtClean="0">
                <a:solidFill>
                  <a:prstClr val="black"/>
                </a:solidFill>
              </a:rPr>
              <a:t>.</a:t>
            </a:r>
          </a:p>
          <a:p>
            <a:pPr algn="just"/>
            <a:endParaRPr lang="it-IT" dirty="0">
              <a:solidFill>
                <a:prstClr val="black"/>
              </a:solidFill>
            </a:endParaRPr>
          </a:p>
          <a:p>
            <a:pPr algn="ctr"/>
            <a:r>
              <a:rPr lang="it-IT" sz="2000" b="1" i="1" dirty="0" smtClean="0">
                <a:solidFill>
                  <a:prstClr val="black"/>
                </a:solidFill>
              </a:rPr>
              <a:t>Ministero dell'Istruzione, dell'Università e della Ricerca - MIUR </a:t>
            </a:r>
          </a:p>
          <a:p>
            <a:pPr algn="ctr"/>
            <a:r>
              <a:rPr lang="it-IT" sz="2000" b="1" i="1" dirty="0" smtClean="0">
                <a:solidFill>
                  <a:prstClr val="black"/>
                </a:solidFill>
              </a:rPr>
              <a:t>Istituto Nazionale di Oceanografia e di Geofisica Sperimentale – OGS</a:t>
            </a:r>
          </a:p>
          <a:p>
            <a:pPr algn="ctr"/>
            <a:r>
              <a:rPr lang="it-IT" sz="2000" b="1" i="1" dirty="0" smtClean="0">
                <a:solidFill>
                  <a:prstClr val="black"/>
                </a:solidFill>
              </a:rPr>
              <a:t>Consiglio Nazionale delle Ricerche - CNR</a:t>
            </a:r>
            <a:endParaRPr lang="it-IT" sz="2000" b="1" i="1" dirty="0">
              <a:solidFill>
                <a:prstClr val="black"/>
              </a:solidFill>
            </a:endParaRPr>
          </a:p>
        </p:txBody>
      </p:sp>
    </p:spTree>
    <p:extLst>
      <p:ext uri="{BB962C8B-B14F-4D97-AF65-F5344CB8AC3E}">
        <p14:creationId xmlns:p14="http://schemas.microsoft.com/office/powerpoint/2010/main" val="224629619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415322" y="476672"/>
            <a:ext cx="8208912" cy="5724644"/>
          </a:xfrm>
          <a:prstGeom prst="rect">
            <a:avLst/>
          </a:prstGeom>
        </p:spPr>
        <p:txBody>
          <a:bodyPr wrap="square">
            <a:spAutoFit/>
          </a:bodyPr>
          <a:lstStyle/>
          <a:p>
            <a:endParaRPr lang="it-IT" dirty="0">
              <a:solidFill>
                <a:prstClr val="black"/>
              </a:solidFill>
            </a:endParaRPr>
          </a:p>
          <a:p>
            <a:pPr algn="ctr"/>
            <a:r>
              <a:rPr lang="it-IT" sz="2400" dirty="0">
                <a:solidFill>
                  <a:srgbClr val="008000"/>
                </a:solidFill>
              </a:rPr>
              <a:t> </a:t>
            </a:r>
            <a:r>
              <a:rPr lang="it-IT" sz="2400" b="1" dirty="0">
                <a:solidFill>
                  <a:srgbClr val="008000"/>
                </a:solidFill>
              </a:rPr>
              <a:t>Politiche di Ateneo e Programmazione </a:t>
            </a:r>
            <a:r>
              <a:rPr lang="it-IT" sz="2400" dirty="0">
                <a:solidFill>
                  <a:srgbClr val="008000"/>
                </a:solidFill>
              </a:rPr>
              <a:t>– </a:t>
            </a:r>
            <a:r>
              <a:rPr lang="it-IT" sz="2400" b="1" dirty="0">
                <a:solidFill>
                  <a:srgbClr val="008000"/>
                </a:solidFill>
              </a:rPr>
              <a:t>Università di </a:t>
            </a:r>
            <a:r>
              <a:rPr lang="it-IT" sz="2400" b="1" dirty="0" smtClean="0">
                <a:solidFill>
                  <a:srgbClr val="008000"/>
                </a:solidFill>
              </a:rPr>
              <a:t>Ferrara</a:t>
            </a:r>
          </a:p>
          <a:p>
            <a:r>
              <a:rPr lang="it-IT" b="1" dirty="0" smtClean="0">
                <a:solidFill>
                  <a:prstClr val="black"/>
                </a:solidFill>
              </a:rPr>
              <a:t> </a:t>
            </a:r>
            <a:endParaRPr lang="it-IT" dirty="0">
              <a:solidFill>
                <a:prstClr val="black"/>
              </a:solidFill>
            </a:endParaRPr>
          </a:p>
          <a:p>
            <a:r>
              <a:rPr lang="it-IT" dirty="0">
                <a:solidFill>
                  <a:prstClr val="black"/>
                </a:solidFill>
              </a:rPr>
              <a:t>Le linee di indirizzo dell’Università di Ferrara </a:t>
            </a:r>
            <a:r>
              <a:rPr lang="it-IT" dirty="0" smtClean="0">
                <a:solidFill>
                  <a:prstClr val="black"/>
                </a:solidFill>
              </a:rPr>
              <a:t>sono: </a:t>
            </a:r>
          </a:p>
          <a:p>
            <a:endParaRPr lang="it-IT" dirty="0">
              <a:solidFill>
                <a:prstClr val="black"/>
              </a:solidFill>
            </a:endParaRPr>
          </a:p>
          <a:p>
            <a:pPr marL="285750" indent="-285750">
              <a:buFontTx/>
              <a:buChar char="-"/>
            </a:pPr>
            <a:r>
              <a:rPr lang="it-IT" dirty="0">
                <a:solidFill>
                  <a:prstClr val="black"/>
                </a:solidFill>
              </a:rPr>
              <a:t>g</a:t>
            </a:r>
            <a:r>
              <a:rPr lang="it-IT" dirty="0" smtClean="0">
                <a:solidFill>
                  <a:prstClr val="black"/>
                </a:solidFill>
              </a:rPr>
              <a:t>arantire </a:t>
            </a:r>
            <a:r>
              <a:rPr lang="it-IT" b="1" dirty="0">
                <a:solidFill>
                  <a:prstClr val="black"/>
                </a:solidFill>
              </a:rPr>
              <a:t>la qualità della ricerca </a:t>
            </a:r>
            <a:r>
              <a:rPr lang="it-IT" dirty="0">
                <a:solidFill>
                  <a:prstClr val="black"/>
                </a:solidFill>
              </a:rPr>
              <a:t>attraverso il sostegno ai gruppi di ricerca in sede nazionale e internazionale, nonché favorendo l’approccio multidisciplinare; </a:t>
            </a:r>
            <a:endParaRPr lang="it-IT" dirty="0" smtClean="0">
              <a:solidFill>
                <a:prstClr val="black"/>
              </a:solidFill>
            </a:endParaRPr>
          </a:p>
          <a:p>
            <a:endParaRPr lang="it-IT" dirty="0">
              <a:solidFill>
                <a:prstClr val="black"/>
              </a:solidFill>
            </a:endParaRPr>
          </a:p>
          <a:p>
            <a:pPr marL="285750" indent="-285750">
              <a:buFontTx/>
              <a:buChar char="-"/>
            </a:pPr>
            <a:r>
              <a:rPr lang="it-IT" dirty="0" smtClean="0">
                <a:solidFill>
                  <a:prstClr val="black"/>
                </a:solidFill>
              </a:rPr>
              <a:t>accrescere </a:t>
            </a:r>
            <a:r>
              <a:rPr lang="it-IT" b="1" dirty="0">
                <a:solidFill>
                  <a:prstClr val="black"/>
                </a:solidFill>
              </a:rPr>
              <a:t>la qualità della formazione </a:t>
            </a:r>
            <a:r>
              <a:rPr lang="it-IT" dirty="0">
                <a:solidFill>
                  <a:prstClr val="black"/>
                </a:solidFill>
              </a:rPr>
              <a:t>puntando in particolare al trasferimento delle conoscenze e delle esperienze della ricerca ai corsi di secondo e terzo livello; </a:t>
            </a:r>
            <a:endParaRPr lang="it-IT" dirty="0" smtClean="0">
              <a:solidFill>
                <a:prstClr val="black"/>
              </a:solidFill>
            </a:endParaRPr>
          </a:p>
          <a:p>
            <a:pPr marL="285750" indent="-285750">
              <a:buFontTx/>
              <a:buChar char="-"/>
            </a:pPr>
            <a:endParaRPr lang="it-IT" dirty="0">
              <a:solidFill>
                <a:prstClr val="black"/>
              </a:solidFill>
            </a:endParaRPr>
          </a:p>
          <a:p>
            <a:pPr marL="285750" indent="-285750">
              <a:buFontTx/>
              <a:buChar char="-"/>
            </a:pPr>
            <a:r>
              <a:rPr lang="it-IT" dirty="0" smtClean="0">
                <a:solidFill>
                  <a:prstClr val="black"/>
                </a:solidFill>
              </a:rPr>
              <a:t>garantire </a:t>
            </a:r>
            <a:r>
              <a:rPr lang="it-IT" b="1" dirty="0">
                <a:solidFill>
                  <a:prstClr val="black"/>
                </a:solidFill>
              </a:rPr>
              <a:t>l’internazionalizzazione, </a:t>
            </a:r>
            <a:r>
              <a:rPr lang="it-IT" dirty="0">
                <a:solidFill>
                  <a:prstClr val="black"/>
                </a:solidFill>
              </a:rPr>
              <a:t>attraverso una accresciuta penetrazione nelle reti internazionali della ricerca e della formazione superiore, anche incrementando gli studenti stranieri nei corsi di secondo livello e di dottorato e realizzando lauree a doppio titolo e dottorati internazionali; </a:t>
            </a:r>
            <a:endParaRPr lang="it-IT" dirty="0" smtClean="0">
              <a:solidFill>
                <a:prstClr val="black"/>
              </a:solidFill>
            </a:endParaRPr>
          </a:p>
          <a:p>
            <a:pPr marL="285750" indent="-285750">
              <a:buFontTx/>
              <a:buChar char="-"/>
            </a:pPr>
            <a:endParaRPr lang="it-IT" dirty="0">
              <a:solidFill>
                <a:prstClr val="black"/>
              </a:solidFill>
            </a:endParaRPr>
          </a:p>
          <a:p>
            <a:pPr marL="285750" indent="-285750">
              <a:buFontTx/>
              <a:buChar char="-"/>
            </a:pPr>
            <a:r>
              <a:rPr lang="it-IT" dirty="0" smtClean="0">
                <a:solidFill>
                  <a:prstClr val="black"/>
                </a:solidFill>
              </a:rPr>
              <a:t>sostenere </a:t>
            </a:r>
            <a:r>
              <a:rPr lang="it-IT" b="1" dirty="0">
                <a:solidFill>
                  <a:prstClr val="black"/>
                </a:solidFill>
              </a:rPr>
              <a:t>le iniziative di trasferimento tecnologico </a:t>
            </a:r>
            <a:r>
              <a:rPr lang="it-IT" dirty="0">
                <a:solidFill>
                  <a:prstClr val="black"/>
                </a:solidFill>
              </a:rPr>
              <a:t>costituendo un punto di riferimento per le imprese del territorio; </a:t>
            </a:r>
            <a:endParaRPr lang="it-IT" dirty="0" smtClean="0">
              <a:solidFill>
                <a:prstClr val="black"/>
              </a:solidFill>
            </a:endParaRPr>
          </a:p>
          <a:p>
            <a:pPr marL="285750" indent="-285750">
              <a:buFontTx/>
              <a:buChar char="-"/>
            </a:pPr>
            <a:endParaRPr lang="it-IT" dirty="0">
              <a:solidFill>
                <a:prstClr val="black"/>
              </a:solidFill>
            </a:endParaRPr>
          </a:p>
          <a:p>
            <a:r>
              <a:rPr lang="it-IT" dirty="0" smtClean="0">
                <a:solidFill>
                  <a:prstClr val="black"/>
                </a:solidFill>
              </a:rPr>
              <a:t>-  </a:t>
            </a:r>
            <a:r>
              <a:rPr lang="it-IT" dirty="0">
                <a:solidFill>
                  <a:prstClr val="black"/>
                </a:solidFill>
              </a:rPr>
              <a:t>garantire </a:t>
            </a:r>
            <a:r>
              <a:rPr lang="it-IT" b="1" dirty="0">
                <a:solidFill>
                  <a:prstClr val="black"/>
                </a:solidFill>
              </a:rPr>
              <a:t>servizi di qualità certificati </a:t>
            </a:r>
            <a:r>
              <a:rPr lang="it-IT" dirty="0">
                <a:solidFill>
                  <a:prstClr val="black"/>
                </a:solidFill>
              </a:rPr>
              <a:t>e mantenere quelli esistenti per gli studenti. </a:t>
            </a:r>
          </a:p>
        </p:txBody>
      </p:sp>
    </p:spTree>
    <p:extLst>
      <p:ext uri="{BB962C8B-B14F-4D97-AF65-F5344CB8AC3E}">
        <p14:creationId xmlns:p14="http://schemas.microsoft.com/office/powerpoint/2010/main" val="416872825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395536" y="188640"/>
            <a:ext cx="8229600" cy="4525963"/>
          </a:xfrm>
        </p:spPr>
        <p:txBody>
          <a:bodyPr>
            <a:noAutofit/>
          </a:bodyPr>
          <a:lstStyle/>
          <a:p>
            <a:pPr marL="0" indent="0" algn="ctr">
              <a:buNone/>
            </a:pPr>
            <a:r>
              <a:rPr lang="it-IT" sz="2800" b="1" dirty="0">
                <a:solidFill>
                  <a:srgbClr val="0000FF"/>
                </a:solidFill>
                <a:effectLst>
                  <a:outerShdw blurRad="38100" dist="38100" dir="2700000" algn="tl">
                    <a:srgbClr val="000000">
                      <a:alpha val="43137"/>
                    </a:srgbClr>
                  </a:outerShdw>
                </a:effectLst>
              </a:rPr>
              <a:t>Gli obiettivi del Progetto Qualità sono</a:t>
            </a:r>
            <a:r>
              <a:rPr lang="it-IT" sz="2800" b="1" dirty="0" smtClean="0">
                <a:solidFill>
                  <a:srgbClr val="0000FF"/>
                </a:solidFill>
                <a:effectLst>
                  <a:outerShdw blurRad="38100" dist="38100" dir="2700000" algn="tl">
                    <a:srgbClr val="000000">
                      <a:alpha val="43137"/>
                    </a:srgbClr>
                  </a:outerShdw>
                </a:effectLst>
              </a:rPr>
              <a:t>:</a:t>
            </a:r>
          </a:p>
          <a:p>
            <a:pPr marL="0" indent="0">
              <a:buNone/>
            </a:pPr>
            <a:endParaRPr lang="it-IT" sz="2400" dirty="0"/>
          </a:p>
          <a:p>
            <a:pPr>
              <a:buFont typeface="Arial"/>
              <a:buChar char="•"/>
            </a:pPr>
            <a:r>
              <a:rPr lang="it-IT" sz="2400" dirty="0"/>
              <a:t>diffusione progressiva di una </a:t>
            </a:r>
            <a:r>
              <a:rPr lang="it-IT" sz="2400" b="1" dirty="0"/>
              <a:t>cultura di attenzione alla </a:t>
            </a:r>
            <a:r>
              <a:rPr lang="it-IT" sz="2400" b="1" dirty="0" smtClean="0"/>
              <a:t>qualità</a:t>
            </a:r>
            <a:r>
              <a:rPr lang="it-IT" sz="2400" dirty="0"/>
              <a:t> </a:t>
            </a:r>
            <a:r>
              <a:rPr lang="it-IT" sz="2400" dirty="0" smtClean="0"/>
              <a:t>con miglioramento </a:t>
            </a:r>
            <a:r>
              <a:rPr lang="it-IT" sz="2400" dirty="0"/>
              <a:t>progressivo della qualità e dell’efficacia dei percorsi di formazione;</a:t>
            </a:r>
          </a:p>
          <a:p>
            <a:pPr>
              <a:buFont typeface="Arial"/>
              <a:buChar char="•"/>
            </a:pPr>
            <a:r>
              <a:rPr lang="it-IT" sz="2400" dirty="0"/>
              <a:t>miglioramento progressivo </a:t>
            </a:r>
            <a:r>
              <a:rPr lang="it-IT" sz="2400" b="1" dirty="0"/>
              <a:t>dell’efficienza della gestione della didattica;</a:t>
            </a:r>
          </a:p>
          <a:p>
            <a:pPr>
              <a:buFont typeface="Arial"/>
              <a:buChar char="•"/>
            </a:pPr>
            <a:r>
              <a:rPr lang="it-IT" sz="2400" dirty="0"/>
              <a:t>rafforzamento del </a:t>
            </a:r>
            <a:r>
              <a:rPr lang="it-IT" sz="2400" b="1" dirty="0"/>
              <a:t>coinvolgimento del mondo del lavoro, a livello nazionale, nella definizione degli obiettivi formativi e delle competenze</a:t>
            </a:r>
            <a:r>
              <a:rPr lang="it-IT" sz="2400" dirty="0"/>
              <a:t>;</a:t>
            </a:r>
          </a:p>
          <a:p>
            <a:pPr>
              <a:buFont typeface="Arial"/>
              <a:buChar char="•"/>
            </a:pPr>
            <a:r>
              <a:rPr lang="it-IT" sz="2400" dirty="0"/>
              <a:t>piena </a:t>
            </a:r>
            <a:r>
              <a:rPr lang="it-IT" sz="2400" b="1" dirty="0"/>
              <a:t>trasparenza degli obiettivi formativi specifici, delle modalità di verifica dei risultati di apprendimento </a:t>
            </a:r>
            <a:r>
              <a:rPr lang="it-IT" sz="2400" dirty="0"/>
              <a:t>di ogni singolo insegnamento e degli esiti didattici dei percorsi di formazione nei confronti degli studenti;</a:t>
            </a:r>
          </a:p>
          <a:p>
            <a:pPr>
              <a:buFont typeface="Arial"/>
              <a:buChar char="•"/>
            </a:pPr>
            <a:r>
              <a:rPr lang="it-IT" sz="2400" b="1" dirty="0"/>
              <a:t>accreditamento dei corsi di studio da parte di organismi riconosciuti. </a:t>
            </a:r>
          </a:p>
          <a:p>
            <a:endParaRPr lang="it-IT" sz="2400" dirty="0"/>
          </a:p>
        </p:txBody>
      </p:sp>
    </p:spTree>
    <p:extLst>
      <p:ext uri="{BB962C8B-B14F-4D97-AF65-F5344CB8AC3E}">
        <p14:creationId xmlns:p14="http://schemas.microsoft.com/office/powerpoint/2010/main" val="166474254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462976" y="404664"/>
            <a:ext cx="8208912" cy="4616648"/>
          </a:xfrm>
          <a:prstGeom prst="rect">
            <a:avLst/>
          </a:prstGeom>
        </p:spPr>
        <p:txBody>
          <a:bodyPr wrap="square">
            <a:spAutoFit/>
          </a:bodyPr>
          <a:lstStyle/>
          <a:p>
            <a:pPr algn="ctr"/>
            <a:r>
              <a:rPr lang="it-IT" sz="3200" b="1" dirty="0">
                <a:solidFill>
                  <a:srgbClr val="C00000"/>
                </a:solidFill>
              </a:rPr>
              <a:t>Qualità della formazione </a:t>
            </a:r>
          </a:p>
          <a:p>
            <a:r>
              <a:rPr lang="it-IT" dirty="0" smtClean="0"/>
              <a:t>SITO UNIFE - In </a:t>
            </a:r>
            <a:r>
              <a:rPr lang="it-IT" dirty="0"/>
              <a:t>questa sezione è possibile reperire informazioni in merito al Progetto Qualità sui corsi di studio, il sistema di Assicurazione interna della qualità messo in atto nell'ambito della formazione dall'Università di Ferrara, alle funzioni della Commissione paritetica Docenti - Studenti e alle attività di riesame e programmazione dei singoli corsi di studio.</a:t>
            </a:r>
          </a:p>
          <a:p>
            <a:r>
              <a:rPr lang="it-IT" dirty="0"/>
              <a:t>E' inoltre possibile consultare i risultati della rilevazione dell'opinione degli studenti in merito ai singoli insegnamenti, alla docenza, all'organizzazione del corso di studio, alla prova d'esame e ai servizi agli studenti.</a:t>
            </a:r>
          </a:p>
          <a:p>
            <a:r>
              <a:rPr lang="it-IT" dirty="0"/>
              <a:t> </a:t>
            </a:r>
            <a:r>
              <a:rPr lang="it-IT" dirty="0" smtClean="0"/>
              <a:t>Progetto </a:t>
            </a:r>
            <a:r>
              <a:rPr lang="it-IT" dirty="0"/>
              <a:t>Qualità sui corsi di studio</a:t>
            </a:r>
          </a:p>
          <a:p>
            <a:r>
              <a:rPr lang="it-IT" dirty="0"/>
              <a:t>Commissioni paritetiche Docenti - Studenti</a:t>
            </a:r>
            <a:br>
              <a:rPr lang="it-IT" dirty="0"/>
            </a:br>
            <a:r>
              <a:rPr lang="it-IT" dirty="0" smtClean="0"/>
              <a:t> </a:t>
            </a:r>
          </a:p>
          <a:p>
            <a:pPr algn="ctr"/>
            <a:r>
              <a:rPr lang="it-IT" sz="2400" b="1" i="1" dirty="0" smtClean="0">
                <a:effectLst>
                  <a:outerShdw blurRad="38100" dist="38100" dir="2700000" algn="tl">
                    <a:srgbClr val="000000">
                      <a:alpha val="43137"/>
                    </a:srgbClr>
                  </a:outerShdw>
                </a:effectLst>
              </a:rPr>
              <a:t>DOCUMENTI PRODOTTI</a:t>
            </a:r>
            <a:endParaRPr lang="it-IT" sz="2400" b="1" i="1" dirty="0">
              <a:effectLst>
                <a:outerShdw blurRad="38100" dist="38100" dir="2700000" algn="tl">
                  <a:srgbClr val="000000">
                    <a:alpha val="43137"/>
                  </a:srgbClr>
                </a:outerShdw>
              </a:effectLst>
            </a:endParaRPr>
          </a:p>
          <a:p>
            <a:pPr algn="ctr"/>
            <a:r>
              <a:rPr lang="it-IT" sz="2000" b="1" dirty="0" smtClean="0">
                <a:solidFill>
                  <a:srgbClr val="0070C0"/>
                </a:solidFill>
              </a:rPr>
              <a:t>Rapporto di Riesame (RAR) Annuale e Ciclico</a:t>
            </a:r>
            <a:endParaRPr lang="it-IT" sz="2000" b="1" dirty="0">
              <a:solidFill>
                <a:srgbClr val="0070C0"/>
              </a:solidFill>
            </a:endParaRPr>
          </a:p>
          <a:p>
            <a:pPr algn="ctr"/>
            <a:r>
              <a:rPr lang="it-IT" sz="2000" b="1" dirty="0">
                <a:solidFill>
                  <a:srgbClr val="0070C0"/>
                </a:solidFill>
              </a:rPr>
              <a:t>Scheda Unica Annuale del corso di </a:t>
            </a:r>
            <a:r>
              <a:rPr lang="it-IT" sz="2000" b="1" dirty="0" smtClean="0">
                <a:solidFill>
                  <a:srgbClr val="0070C0"/>
                </a:solidFill>
              </a:rPr>
              <a:t>studio (SUA)</a:t>
            </a:r>
            <a:endParaRPr lang="it-IT" sz="2000" b="1" dirty="0">
              <a:solidFill>
                <a:srgbClr val="0070C0"/>
              </a:solidFill>
            </a:endParaRPr>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4820180"/>
            <a:ext cx="1412371" cy="19259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descr="Risultati immagini per document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78170" y="4799878"/>
            <a:ext cx="1604252" cy="19079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451649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611560" y="476672"/>
            <a:ext cx="8229600" cy="4525963"/>
          </a:xfrm>
        </p:spPr>
        <p:txBody>
          <a:bodyPr>
            <a:normAutofit fontScale="25000" lnSpcReduction="20000"/>
          </a:bodyPr>
          <a:lstStyle/>
          <a:p>
            <a:pPr marL="0" indent="0">
              <a:buNone/>
            </a:pPr>
            <a:r>
              <a:rPr lang="it-IT" sz="8000" dirty="0"/>
              <a:t>Il </a:t>
            </a:r>
            <a:r>
              <a:rPr lang="it-IT" sz="8000" b="1" dirty="0" smtClean="0">
                <a:solidFill>
                  <a:srgbClr val="0000FF"/>
                </a:solidFill>
                <a:effectLst>
                  <a:outerShdw blurRad="38100" dist="38100" dir="2700000" algn="tl">
                    <a:srgbClr val="000000">
                      <a:alpha val="43137"/>
                    </a:srgbClr>
                  </a:outerShdw>
                </a:effectLst>
              </a:rPr>
              <a:t>RAPPORTO DI RIESAME</a:t>
            </a:r>
            <a:r>
              <a:rPr lang="it-IT" sz="8000" b="1" dirty="0" smtClean="0"/>
              <a:t>,</a:t>
            </a:r>
            <a:r>
              <a:rPr lang="it-IT" sz="8000" dirty="0" smtClean="0"/>
              <a:t> </a:t>
            </a:r>
            <a:r>
              <a:rPr lang="it-IT" sz="8000" dirty="0"/>
              <a:t>un processo periodico e programmato, è parte integrante dell’Assicurazione della Qualità delle attività di formazione. </a:t>
            </a:r>
          </a:p>
          <a:p>
            <a:pPr marL="0" indent="0">
              <a:buNone/>
            </a:pPr>
            <a:r>
              <a:rPr lang="it-IT" sz="8000" dirty="0"/>
              <a:t>Il documento AVA, pubblicato da ANVUR in data 24/07/2012, prevede che ciascun docente responsabile di corso di studio rediga un Rapporto Annuale di Riesame (</a:t>
            </a:r>
            <a:r>
              <a:rPr lang="it-IT" sz="8000" dirty="0" err="1"/>
              <a:t>RdR</a:t>
            </a:r>
            <a:r>
              <a:rPr lang="it-IT" sz="8000" dirty="0"/>
              <a:t>) per i corsi di studio attivi. </a:t>
            </a:r>
          </a:p>
          <a:p>
            <a:pPr marL="0" indent="0">
              <a:buNone/>
            </a:pPr>
            <a:r>
              <a:rPr lang="it-IT" sz="8000" dirty="0"/>
              <a:t>Consulta i Rapporti di Riesame redatti per corso di studio (accesso riservato).</a:t>
            </a:r>
          </a:p>
          <a:p>
            <a:endParaRPr lang="it-IT" sz="8000" dirty="0"/>
          </a:p>
          <a:p>
            <a:pPr marL="0" indent="0">
              <a:buNone/>
            </a:pPr>
            <a:r>
              <a:rPr lang="it-IT" sz="8000" dirty="0"/>
              <a:t>Ogni </a:t>
            </a:r>
            <a:r>
              <a:rPr lang="it-IT" sz="8000" b="1" dirty="0"/>
              <a:t>C</a:t>
            </a:r>
            <a:r>
              <a:rPr lang="it-IT" sz="8000" b="1" dirty="0" smtClean="0"/>
              <a:t>orso </a:t>
            </a:r>
            <a:r>
              <a:rPr lang="it-IT" sz="8000" b="1" dirty="0"/>
              <a:t>di </a:t>
            </a:r>
            <a:r>
              <a:rPr lang="it-IT" sz="8000" b="1" dirty="0" smtClean="0"/>
              <a:t>Studio </a:t>
            </a:r>
            <a:r>
              <a:rPr lang="it-IT" sz="8000" dirty="0"/>
              <a:t>ha pertanto nominato un </a:t>
            </a:r>
            <a:r>
              <a:rPr lang="it-IT" sz="8000" b="1" dirty="0"/>
              <a:t>Gruppo di Riesame</a:t>
            </a:r>
            <a:r>
              <a:rPr lang="it-IT" sz="8000" dirty="0"/>
              <a:t> composto da:</a:t>
            </a:r>
          </a:p>
          <a:p>
            <a:r>
              <a:rPr lang="it-IT" sz="8000" dirty="0"/>
              <a:t>il coordinatore del corso di studio</a:t>
            </a:r>
          </a:p>
          <a:p>
            <a:r>
              <a:rPr lang="it-IT" sz="8000" dirty="0"/>
              <a:t>un docente referente</a:t>
            </a:r>
          </a:p>
          <a:p>
            <a:r>
              <a:rPr lang="it-IT" sz="8000" dirty="0"/>
              <a:t>uno studente</a:t>
            </a:r>
          </a:p>
          <a:p>
            <a:r>
              <a:rPr lang="it-IT" sz="8000" dirty="0"/>
              <a:t>un rappresentante del mondo del lavoro</a:t>
            </a:r>
          </a:p>
          <a:p>
            <a:r>
              <a:rPr lang="it-IT" sz="8000" dirty="0"/>
              <a:t>il Manager Didattico di riferimento</a:t>
            </a:r>
          </a:p>
          <a:p>
            <a:endParaRPr lang="it-IT" sz="8000" dirty="0"/>
          </a:p>
          <a:p>
            <a:pPr marL="0" indent="0">
              <a:buNone/>
            </a:pPr>
            <a:r>
              <a:rPr lang="it-IT" sz="8000" dirty="0"/>
              <a:t>Il Gruppo di Riesame redige il </a:t>
            </a:r>
            <a:r>
              <a:rPr lang="it-IT" sz="8000" b="1" dirty="0"/>
              <a:t>Rapporto di Riesame</a:t>
            </a:r>
            <a:r>
              <a:rPr lang="it-IT" sz="8000" dirty="0"/>
              <a:t> che ha lo scopo di:</a:t>
            </a:r>
          </a:p>
          <a:p>
            <a:r>
              <a:rPr lang="it-IT" sz="8000" dirty="0"/>
              <a:t>verificare l’adeguatezza e l’efficacia della gestione del corso di studio </a:t>
            </a:r>
          </a:p>
          <a:p>
            <a:r>
              <a:rPr lang="it-IT" sz="8000" dirty="0"/>
              <a:t>ricercare le cause di eventuali risultati insoddisfacenti </a:t>
            </a:r>
          </a:p>
          <a:p>
            <a:r>
              <a:rPr lang="it-IT" sz="8000" dirty="0"/>
              <a:t>adottare gli opportuni interventi di correzione e miglioramento</a:t>
            </a:r>
          </a:p>
          <a:p>
            <a:endParaRPr lang="it-IT"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48264" y="3068959"/>
            <a:ext cx="1778124" cy="15179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5548938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179512" y="260648"/>
            <a:ext cx="8784976" cy="5016758"/>
          </a:xfrm>
          <a:prstGeom prst="rect">
            <a:avLst/>
          </a:prstGeom>
        </p:spPr>
        <p:txBody>
          <a:bodyPr wrap="square">
            <a:spAutoFit/>
          </a:bodyPr>
          <a:lstStyle/>
          <a:p>
            <a:r>
              <a:rPr lang="it-IT" sz="2800" b="1" dirty="0" smtClean="0">
                <a:solidFill>
                  <a:srgbClr val="0070C0"/>
                </a:solidFill>
                <a:effectLst>
                  <a:outerShdw blurRad="38100" dist="38100" dir="2700000" algn="tl">
                    <a:srgbClr val="000000">
                      <a:alpha val="43137"/>
                    </a:srgbClr>
                  </a:outerShdw>
                </a:effectLst>
              </a:rPr>
              <a:t>SUA - SCHEDA UNICA ANNUALE</a:t>
            </a:r>
          </a:p>
          <a:p>
            <a:endParaRPr lang="it-IT" sz="2800" b="1" dirty="0"/>
          </a:p>
          <a:p>
            <a:r>
              <a:rPr lang="it-IT" sz="2400" dirty="0"/>
              <a:t>La Scheda annuale della ricerca dipartimentale (Sua-</a:t>
            </a:r>
            <a:r>
              <a:rPr lang="it-IT" sz="2400" dirty="0" err="1"/>
              <a:t>Rd</a:t>
            </a:r>
            <a:r>
              <a:rPr lang="it-IT" sz="2400" dirty="0"/>
              <a:t>) è finalizzata a raccogliere tutte le informazioni utili alla valutazione della ricerca dipartimentale e svolge una duplice funzione:</a:t>
            </a:r>
            <a:br>
              <a:rPr lang="it-IT" sz="2400" dirty="0"/>
            </a:br>
            <a:r>
              <a:rPr lang="it-IT" sz="2400" dirty="0"/>
              <a:t>- da un lato, la Sua-</a:t>
            </a:r>
            <a:r>
              <a:rPr lang="it-IT" sz="2400" dirty="0" err="1"/>
              <a:t>Rd</a:t>
            </a:r>
            <a:r>
              <a:rPr lang="it-IT" sz="2400" dirty="0"/>
              <a:t> è uno strumento per </a:t>
            </a:r>
            <a:r>
              <a:rPr lang="it-IT" sz="2400" dirty="0" smtClean="0"/>
              <a:t>facilitare l’autovalutazione </a:t>
            </a:r>
            <a:r>
              <a:rPr lang="it-IT" sz="2400" dirty="0"/>
              <a:t>del dipartimento;</a:t>
            </a:r>
            <a:br>
              <a:rPr lang="it-IT" sz="2400" dirty="0"/>
            </a:br>
            <a:r>
              <a:rPr lang="it-IT" sz="2400" dirty="0"/>
              <a:t>- dall’altro le informazioni </a:t>
            </a:r>
            <a:r>
              <a:rPr lang="it-IT" sz="2400" dirty="0" smtClean="0"/>
              <a:t>raccolte </a:t>
            </a:r>
            <a:r>
              <a:rPr lang="it-IT" sz="2400" dirty="0"/>
              <a:t>consentiranno la costruzione di indicatori necessari alla valutazione periodica annuale che l’</a:t>
            </a:r>
            <a:r>
              <a:rPr lang="it-IT" sz="2400" dirty="0" err="1"/>
              <a:t>Anvur</a:t>
            </a:r>
            <a:r>
              <a:rPr lang="it-IT" sz="2400" dirty="0"/>
              <a:t> prevede di utilizzare anche per l’assegnazione di parte della quota premiale </a:t>
            </a:r>
            <a:r>
              <a:rPr lang="it-IT" sz="2400" dirty="0" smtClean="0"/>
              <a:t>ovvero del </a:t>
            </a:r>
            <a:r>
              <a:rPr lang="it-IT" sz="2400" b="1" dirty="0" smtClean="0"/>
              <a:t>fondo </a:t>
            </a:r>
            <a:r>
              <a:rPr lang="it-IT" sz="2400" b="1" dirty="0"/>
              <a:t>di finanziamento ordinario</a:t>
            </a:r>
            <a:r>
              <a:rPr lang="it-IT" sz="2400" dirty="0"/>
              <a:t> delle università (</a:t>
            </a:r>
            <a:r>
              <a:rPr lang="it-IT" sz="2400" b="1" dirty="0"/>
              <a:t>FFO</a:t>
            </a:r>
            <a:r>
              <a:rPr lang="it-IT" sz="2400" dirty="0" smtClean="0"/>
              <a:t>).  E’ </a:t>
            </a:r>
            <a:r>
              <a:rPr lang="it-IT" sz="2400" dirty="0"/>
              <a:t>un finanziamento statale che costituisce la principale fonte di entrata per le università </a:t>
            </a:r>
            <a:r>
              <a:rPr lang="it-IT" sz="2400" dirty="0" smtClean="0"/>
              <a:t>italiane.</a:t>
            </a:r>
            <a:endParaRPr lang="it-IT" sz="2400"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82011" y="4797152"/>
            <a:ext cx="1882477" cy="18824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5679674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467544" y="116632"/>
            <a:ext cx="7704856" cy="7171194"/>
          </a:xfrm>
          <a:prstGeom prst="rect">
            <a:avLst/>
          </a:prstGeom>
        </p:spPr>
        <p:txBody>
          <a:bodyPr wrap="square">
            <a:spAutoFit/>
          </a:bodyPr>
          <a:lstStyle/>
          <a:p>
            <a:pPr algn="ctr"/>
            <a:r>
              <a:rPr lang="it-IT" sz="2400" b="1" dirty="0" smtClean="0">
                <a:solidFill>
                  <a:srgbClr val="008000"/>
                </a:solidFill>
              </a:rPr>
              <a:t>Politiche </a:t>
            </a:r>
            <a:r>
              <a:rPr lang="it-IT" sz="2400" b="1" dirty="0">
                <a:solidFill>
                  <a:srgbClr val="008000"/>
                </a:solidFill>
              </a:rPr>
              <a:t>di qualità in ambito della formazione </a:t>
            </a:r>
            <a:endParaRPr lang="it-IT" sz="2400" b="1" dirty="0" smtClean="0">
              <a:solidFill>
                <a:srgbClr val="008000"/>
              </a:solidFill>
            </a:endParaRPr>
          </a:p>
          <a:p>
            <a:endParaRPr lang="it-IT" sz="2400" dirty="0">
              <a:solidFill>
                <a:prstClr val="black"/>
              </a:solidFill>
            </a:endParaRPr>
          </a:p>
          <a:p>
            <a:r>
              <a:rPr lang="it-IT" sz="2000" b="1" dirty="0" smtClean="0">
                <a:solidFill>
                  <a:prstClr val="black"/>
                </a:solidFill>
              </a:rPr>
              <a:t>Valutazione della Didattica: Il caso delle Lauree Magistrali per le Professioni Sanitarie</a:t>
            </a:r>
          </a:p>
          <a:p>
            <a:endParaRPr lang="it-IT" sz="2000" b="1" dirty="0" smtClean="0">
              <a:solidFill>
                <a:prstClr val="black"/>
              </a:solidFill>
            </a:endParaRPr>
          </a:p>
          <a:p>
            <a:r>
              <a:rPr lang="it-IT" sz="2000" dirty="0" smtClean="0">
                <a:solidFill>
                  <a:prstClr val="black"/>
                </a:solidFill>
              </a:rPr>
              <a:t>La valutazione è un atto tendente alla formulazione di giudizi di valore su un oggetto, una situazione , un evento. Non è solo produzione di un giudizio ma </a:t>
            </a:r>
            <a:r>
              <a:rPr lang="it-IT" sz="2000" u="sng" dirty="0" smtClean="0">
                <a:solidFill>
                  <a:prstClr val="black"/>
                </a:solidFill>
              </a:rPr>
              <a:t>produzione di un giudizio che consenta di fare</a:t>
            </a:r>
            <a:r>
              <a:rPr lang="it-IT" sz="2000" dirty="0" smtClean="0">
                <a:solidFill>
                  <a:prstClr val="black"/>
                </a:solidFill>
              </a:rPr>
              <a:t>. </a:t>
            </a:r>
          </a:p>
          <a:p>
            <a:r>
              <a:rPr lang="it-IT" sz="2000" dirty="0" smtClean="0">
                <a:solidFill>
                  <a:prstClr val="black"/>
                </a:solidFill>
              </a:rPr>
              <a:t>- E’ importante specificare gli obiettivi formativi che nell’ambito della </a:t>
            </a:r>
            <a:r>
              <a:rPr lang="it-IT" sz="2000" b="1" dirty="0" smtClean="0">
                <a:solidFill>
                  <a:prstClr val="black"/>
                </a:solidFill>
                <a:effectLst>
                  <a:outerShdw blurRad="38100" dist="38100" dir="2700000" algn="tl">
                    <a:srgbClr val="000000">
                      <a:alpha val="43137"/>
                    </a:srgbClr>
                  </a:outerShdw>
                </a:effectLst>
              </a:rPr>
              <a:t>LMAG Prof. San. </a:t>
            </a:r>
            <a:r>
              <a:rPr lang="it-IT" sz="2000" dirty="0" smtClean="0">
                <a:solidFill>
                  <a:prstClr val="black"/>
                </a:solidFill>
              </a:rPr>
              <a:t>sono costituiti all’interno di tre aree:</a:t>
            </a:r>
          </a:p>
          <a:p>
            <a:pPr marL="457200" indent="-457200">
              <a:buFontTx/>
              <a:buAutoNum type="alphaLcParenR"/>
            </a:pPr>
            <a:r>
              <a:rPr lang="it-IT" sz="2000" dirty="0" smtClean="0">
                <a:solidFill>
                  <a:prstClr val="black"/>
                </a:solidFill>
              </a:rPr>
              <a:t>Organizzazione e Management</a:t>
            </a:r>
          </a:p>
          <a:p>
            <a:pPr marL="457200" indent="-457200">
              <a:buFontTx/>
              <a:buAutoNum type="alphaLcParenR"/>
            </a:pPr>
            <a:r>
              <a:rPr lang="it-IT" sz="2000" dirty="0" smtClean="0">
                <a:solidFill>
                  <a:prstClr val="black"/>
                </a:solidFill>
              </a:rPr>
              <a:t>Ricerca e Innovazione</a:t>
            </a:r>
          </a:p>
          <a:p>
            <a:pPr marL="457200" indent="-457200">
              <a:buFontTx/>
              <a:buAutoNum type="alphaLcParenR"/>
            </a:pPr>
            <a:r>
              <a:rPr lang="it-IT" sz="2000" dirty="0" smtClean="0">
                <a:solidFill>
                  <a:prstClr val="black"/>
                </a:solidFill>
              </a:rPr>
              <a:t>Formazione ed Educazione</a:t>
            </a:r>
          </a:p>
          <a:p>
            <a:r>
              <a:rPr lang="it-IT" sz="2000" i="1" u="sng" dirty="0" smtClean="0">
                <a:solidFill>
                  <a:prstClr val="black"/>
                </a:solidFill>
                <a:effectLst>
                  <a:outerShdw blurRad="38100" dist="38100" dir="2700000" algn="tl">
                    <a:srgbClr val="000000">
                      <a:alpha val="43137"/>
                    </a:srgbClr>
                  </a:outerShdw>
                </a:effectLst>
              </a:rPr>
              <a:t>All’interno di queste aree bisogna valutare:</a:t>
            </a:r>
          </a:p>
          <a:p>
            <a:r>
              <a:rPr lang="it-IT" sz="2000" i="1" dirty="0" smtClean="0">
                <a:solidFill>
                  <a:prstClr val="black"/>
                </a:solidFill>
                <a:effectLst>
                  <a:outerShdw blurRad="38100" dist="38100" dir="2700000" algn="tl">
                    <a:srgbClr val="000000">
                      <a:alpha val="43137"/>
                    </a:srgbClr>
                  </a:outerShdw>
                </a:effectLst>
              </a:rPr>
              <a:t>-conoscenza e comprensione e relativa capacità di applicare conoscenza e comprensione;</a:t>
            </a:r>
          </a:p>
          <a:p>
            <a:r>
              <a:rPr lang="it-IT" sz="2000" i="1" dirty="0" smtClean="0">
                <a:solidFill>
                  <a:prstClr val="black"/>
                </a:solidFill>
                <a:effectLst>
                  <a:outerShdw blurRad="38100" dist="38100" dir="2700000" algn="tl">
                    <a:srgbClr val="000000">
                      <a:alpha val="43137"/>
                    </a:srgbClr>
                  </a:outerShdw>
                </a:effectLst>
              </a:rPr>
              <a:t>-autonomia di giudizio che porta al saper giudicare;</a:t>
            </a:r>
          </a:p>
          <a:p>
            <a:r>
              <a:rPr lang="it-IT" sz="2000" i="1" dirty="0" smtClean="0">
                <a:solidFill>
                  <a:prstClr val="black"/>
                </a:solidFill>
                <a:effectLst>
                  <a:outerShdw blurRad="38100" dist="38100" dir="2700000" algn="tl">
                    <a:srgbClr val="000000">
                      <a:alpha val="43137"/>
                    </a:srgbClr>
                  </a:outerShdw>
                </a:effectLst>
              </a:rPr>
              <a:t>-abilità comunicative e capacità di apprendimento come elaborazione critica e ragionamento.</a:t>
            </a:r>
          </a:p>
          <a:p>
            <a:endParaRPr lang="it-IT" sz="2000" dirty="0" smtClean="0">
              <a:solidFill>
                <a:prstClr val="black"/>
              </a:solidFill>
            </a:endParaRPr>
          </a:p>
          <a:p>
            <a:pPr marL="457200" indent="-457200">
              <a:buFontTx/>
              <a:buAutoNum type="alphaLcParenR"/>
            </a:pPr>
            <a:endParaRPr lang="it-IT" sz="2000" dirty="0" smtClean="0">
              <a:solidFill>
                <a:prstClr val="black"/>
              </a:solidFill>
            </a:endParaRPr>
          </a:p>
          <a:p>
            <a:pPr marL="285750" indent="-285750">
              <a:buFontTx/>
              <a:buChar char="-"/>
            </a:pPr>
            <a:endParaRPr lang="it-IT" sz="1600" dirty="0">
              <a:solidFill>
                <a:prstClr val="black"/>
              </a:solidFill>
            </a:endParaRPr>
          </a:p>
          <a:p>
            <a:pPr marL="285750" indent="-285750">
              <a:buFontTx/>
              <a:buChar char="-"/>
            </a:pPr>
            <a:endParaRPr lang="it-IT" sz="1600" dirty="0">
              <a:solidFill>
                <a:prstClr val="black"/>
              </a:solidFill>
            </a:endParaRPr>
          </a:p>
        </p:txBody>
      </p:sp>
    </p:spTree>
    <p:extLst>
      <p:ext uri="{BB962C8B-B14F-4D97-AF65-F5344CB8AC3E}">
        <p14:creationId xmlns:p14="http://schemas.microsoft.com/office/powerpoint/2010/main" val="297300745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443683" y="188640"/>
            <a:ext cx="8352928" cy="4708981"/>
          </a:xfrm>
          <a:prstGeom prst="rect">
            <a:avLst/>
          </a:prstGeom>
        </p:spPr>
        <p:txBody>
          <a:bodyPr wrap="square">
            <a:spAutoFit/>
          </a:bodyPr>
          <a:lstStyle/>
          <a:p>
            <a:r>
              <a:rPr lang="it-IT" sz="2000" b="1" dirty="0" smtClean="0">
                <a:solidFill>
                  <a:srgbClr val="008000"/>
                </a:solidFill>
              </a:rPr>
              <a:t>Politiche </a:t>
            </a:r>
            <a:r>
              <a:rPr lang="it-IT" sz="2000" b="1" dirty="0">
                <a:solidFill>
                  <a:srgbClr val="008000"/>
                </a:solidFill>
              </a:rPr>
              <a:t>di qualità in ambito dell’internazionalizzazione </a:t>
            </a:r>
            <a:endParaRPr lang="it-IT" sz="2000" b="1" dirty="0" smtClean="0">
              <a:solidFill>
                <a:srgbClr val="008000"/>
              </a:solidFill>
            </a:endParaRPr>
          </a:p>
          <a:p>
            <a:endParaRPr lang="it-IT" sz="2000" dirty="0">
              <a:solidFill>
                <a:prstClr val="black"/>
              </a:solidFill>
            </a:endParaRPr>
          </a:p>
          <a:p>
            <a:r>
              <a:rPr lang="it-IT" sz="2000" dirty="0">
                <a:solidFill>
                  <a:prstClr val="black"/>
                </a:solidFill>
              </a:rPr>
              <a:t>Le politiche di qualità mirano a consolidare e rafforzare i processi di internazionalizzazione nell’ambito della ricerca e della formazione. </a:t>
            </a:r>
            <a:endParaRPr lang="it-IT" sz="2000" dirty="0" smtClean="0">
              <a:solidFill>
                <a:prstClr val="black"/>
              </a:solidFill>
            </a:endParaRPr>
          </a:p>
          <a:p>
            <a:endParaRPr lang="it-IT" sz="2000" dirty="0">
              <a:solidFill>
                <a:prstClr val="black"/>
              </a:solidFill>
            </a:endParaRPr>
          </a:p>
          <a:p>
            <a:r>
              <a:rPr lang="it-IT" sz="2000" dirty="0">
                <a:solidFill>
                  <a:prstClr val="black"/>
                </a:solidFill>
              </a:rPr>
              <a:t>Le azioni previste per l’attuazione delle politiche di qualità sono: </a:t>
            </a:r>
          </a:p>
          <a:p>
            <a:r>
              <a:rPr lang="it-IT" sz="2000" dirty="0">
                <a:solidFill>
                  <a:prstClr val="black"/>
                </a:solidFill>
              </a:rPr>
              <a:t>-</a:t>
            </a:r>
            <a:r>
              <a:rPr lang="it-IT" sz="2000" dirty="0" smtClean="0">
                <a:solidFill>
                  <a:prstClr val="black"/>
                </a:solidFill>
              </a:rPr>
              <a:t> </a:t>
            </a:r>
            <a:r>
              <a:rPr lang="it-IT" sz="2000" dirty="0">
                <a:solidFill>
                  <a:prstClr val="black"/>
                </a:solidFill>
              </a:rPr>
              <a:t>f</a:t>
            </a:r>
            <a:r>
              <a:rPr lang="it-IT" sz="2000" dirty="0" smtClean="0">
                <a:solidFill>
                  <a:prstClr val="black"/>
                </a:solidFill>
              </a:rPr>
              <a:t>avorire </a:t>
            </a:r>
            <a:r>
              <a:rPr lang="it-IT" sz="2000" dirty="0">
                <a:solidFill>
                  <a:prstClr val="black"/>
                </a:solidFill>
              </a:rPr>
              <a:t>la partecipazione dei ricercatori in </a:t>
            </a:r>
            <a:r>
              <a:rPr lang="it-IT" sz="2000" b="1" dirty="0">
                <a:solidFill>
                  <a:prstClr val="black"/>
                </a:solidFill>
              </a:rPr>
              <a:t>progetti internazionali; </a:t>
            </a:r>
          </a:p>
          <a:p>
            <a:r>
              <a:rPr lang="it-IT" sz="2000" dirty="0">
                <a:solidFill>
                  <a:prstClr val="black"/>
                </a:solidFill>
              </a:rPr>
              <a:t>-</a:t>
            </a:r>
            <a:r>
              <a:rPr lang="it-IT" sz="2000" dirty="0" smtClean="0">
                <a:solidFill>
                  <a:prstClr val="black"/>
                </a:solidFill>
              </a:rPr>
              <a:t> </a:t>
            </a:r>
            <a:r>
              <a:rPr lang="it-IT" sz="2000" b="1" dirty="0">
                <a:solidFill>
                  <a:prstClr val="black"/>
                </a:solidFill>
              </a:rPr>
              <a:t>promuovere a livello internazionale </a:t>
            </a:r>
            <a:r>
              <a:rPr lang="it-IT" sz="2000" dirty="0">
                <a:solidFill>
                  <a:prstClr val="black"/>
                </a:solidFill>
              </a:rPr>
              <a:t>le attività e i risultati di ricerca dell’Ateneo; </a:t>
            </a:r>
          </a:p>
          <a:p>
            <a:r>
              <a:rPr lang="it-IT" sz="2000" dirty="0">
                <a:solidFill>
                  <a:prstClr val="black"/>
                </a:solidFill>
              </a:rPr>
              <a:t>-</a:t>
            </a:r>
            <a:r>
              <a:rPr lang="it-IT" sz="2000" dirty="0" smtClean="0">
                <a:solidFill>
                  <a:prstClr val="black"/>
                </a:solidFill>
              </a:rPr>
              <a:t> </a:t>
            </a:r>
            <a:r>
              <a:rPr lang="it-IT" sz="2000" b="1" dirty="0">
                <a:solidFill>
                  <a:prstClr val="black"/>
                </a:solidFill>
              </a:rPr>
              <a:t>stimolare le aggregazioni a livello internazionale </a:t>
            </a:r>
            <a:r>
              <a:rPr lang="it-IT" sz="2000" dirty="0">
                <a:solidFill>
                  <a:prstClr val="black"/>
                </a:solidFill>
              </a:rPr>
              <a:t>su tematiche di ricerca di rilevante interesse per l’Ateneo; </a:t>
            </a:r>
          </a:p>
          <a:p>
            <a:r>
              <a:rPr lang="it-IT" sz="2000" dirty="0">
                <a:solidFill>
                  <a:prstClr val="black"/>
                </a:solidFill>
              </a:rPr>
              <a:t>-</a:t>
            </a:r>
            <a:r>
              <a:rPr lang="it-IT" sz="2000" dirty="0" smtClean="0">
                <a:solidFill>
                  <a:prstClr val="black"/>
                </a:solidFill>
              </a:rPr>
              <a:t> </a:t>
            </a:r>
            <a:r>
              <a:rPr lang="it-IT" sz="2000" b="1" dirty="0">
                <a:solidFill>
                  <a:prstClr val="black"/>
                </a:solidFill>
              </a:rPr>
              <a:t>sviluppare un programma di mobilità internazionale </a:t>
            </a:r>
            <a:r>
              <a:rPr lang="it-IT" sz="2000" dirty="0">
                <a:solidFill>
                  <a:prstClr val="black"/>
                </a:solidFill>
              </a:rPr>
              <a:t>in ingresso e in uscita per i ricercatori; </a:t>
            </a:r>
          </a:p>
          <a:p>
            <a:r>
              <a:rPr lang="it-IT" sz="2000" dirty="0">
                <a:solidFill>
                  <a:prstClr val="black"/>
                </a:solidFill>
              </a:rPr>
              <a:t>-</a:t>
            </a:r>
            <a:r>
              <a:rPr lang="it-IT" sz="2000" dirty="0" smtClean="0">
                <a:solidFill>
                  <a:prstClr val="black"/>
                </a:solidFill>
              </a:rPr>
              <a:t> </a:t>
            </a:r>
            <a:r>
              <a:rPr lang="it-IT" sz="2000" b="1" dirty="0">
                <a:solidFill>
                  <a:prstClr val="black"/>
                </a:solidFill>
              </a:rPr>
              <a:t>rafforzare le sinergie internazionali </a:t>
            </a:r>
            <a:r>
              <a:rPr lang="it-IT" sz="2000" dirty="0">
                <a:solidFill>
                  <a:prstClr val="black"/>
                </a:solidFill>
              </a:rPr>
              <a:t>mediante l’attivazione di percorsi di formazione a doppio titolo; </a:t>
            </a:r>
          </a:p>
        </p:txBody>
      </p:sp>
      <p:sp>
        <p:nvSpPr>
          <p:cNvPr id="5" name="Rettangolo 4"/>
          <p:cNvSpPr/>
          <p:nvPr/>
        </p:nvSpPr>
        <p:spPr>
          <a:xfrm>
            <a:off x="421261" y="4547802"/>
            <a:ext cx="8473083" cy="1600438"/>
          </a:xfrm>
          <a:prstGeom prst="rect">
            <a:avLst/>
          </a:prstGeom>
        </p:spPr>
        <p:txBody>
          <a:bodyPr wrap="square">
            <a:spAutoFit/>
          </a:bodyPr>
          <a:lstStyle/>
          <a:p>
            <a:endParaRPr lang="it-IT" dirty="0">
              <a:solidFill>
                <a:prstClr val="black"/>
              </a:solidFill>
            </a:endParaRPr>
          </a:p>
          <a:p>
            <a:r>
              <a:rPr lang="it-IT" sz="2000" dirty="0" smtClean="0">
                <a:solidFill>
                  <a:prstClr val="black"/>
                </a:solidFill>
              </a:rPr>
              <a:t>- </a:t>
            </a:r>
            <a:r>
              <a:rPr lang="it-IT" sz="2000" b="1" dirty="0" smtClean="0">
                <a:solidFill>
                  <a:prstClr val="black"/>
                </a:solidFill>
              </a:rPr>
              <a:t>aumentare </a:t>
            </a:r>
            <a:r>
              <a:rPr lang="it-IT" sz="2000" b="1" dirty="0">
                <a:solidFill>
                  <a:prstClr val="black"/>
                </a:solidFill>
              </a:rPr>
              <a:t>il numero di corsi di studio magistrali in lingua straniera</a:t>
            </a:r>
            <a:r>
              <a:rPr lang="it-IT" sz="2000" dirty="0">
                <a:solidFill>
                  <a:prstClr val="black"/>
                </a:solidFill>
              </a:rPr>
              <a:t>; </a:t>
            </a:r>
          </a:p>
          <a:p>
            <a:r>
              <a:rPr lang="it-IT" sz="2000" dirty="0" smtClean="0">
                <a:solidFill>
                  <a:prstClr val="black"/>
                </a:solidFill>
              </a:rPr>
              <a:t>-  </a:t>
            </a:r>
            <a:r>
              <a:rPr lang="it-IT" sz="2000" dirty="0">
                <a:solidFill>
                  <a:prstClr val="black"/>
                </a:solidFill>
              </a:rPr>
              <a:t>incentivare la </a:t>
            </a:r>
            <a:r>
              <a:rPr lang="it-IT" sz="2000" b="1" dirty="0">
                <a:solidFill>
                  <a:prstClr val="black"/>
                </a:solidFill>
              </a:rPr>
              <a:t>dimensione internazionale dei programmi di dottorato</a:t>
            </a:r>
            <a:r>
              <a:rPr lang="it-IT" sz="2000" dirty="0">
                <a:solidFill>
                  <a:prstClr val="black"/>
                </a:solidFill>
              </a:rPr>
              <a:t>; </a:t>
            </a:r>
          </a:p>
          <a:p>
            <a:r>
              <a:rPr lang="it-IT" sz="2000" dirty="0">
                <a:solidFill>
                  <a:prstClr val="black"/>
                </a:solidFill>
              </a:rPr>
              <a:t>-</a:t>
            </a:r>
            <a:r>
              <a:rPr lang="it-IT" sz="2000" dirty="0" smtClean="0">
                <a:solidFill>
                  <a:prstClr val="black"/>
                </a:solidFill>
              </a:rPr>
              <a:t> </a:t>
            </a:r>
            <a:r>
              <a:rPr lang="it-IT" sz="2000" dirty="0">
                <a:solidFill>
                  <a:prstClr val="black"/>
                </a:solidFill>
              </a:rPr>
              <a:t>incentivare </a:t>
            </a:r>
            <a:r>
              <a:rPr lang="it-IT" sz="2000" b="1" dirty="0">
                <a:solidFill>
                  <a:prstClr val="black"/>
                </a:solidFill>
              </a:rPr>
              <a:t>collegamenti</a:t>
            </a:r>
            <a:r>
              <a:rPr lang="it-IT" sz="2000" dirty="0">
                <a:solidFill>
                  <a:prstClr val="black"/>
                </a:solidFill>
              </a:rPr>
              <a:t> con scuol</a:t>
            </a:r>
            <a:r>
              <a:rPr lang="it-IT" dirty="0">
                <a:solidFill>
                  <a:prstClr val="black"/>
                </a:solidFill>
              </a:rPr>
              <a:t>e ed </a:t>
            </a:r>
            <a:r>
              <a:rPr lang="it-IT" sz="2000" dirty="0">
                <a:solidFill>
                  <a:prstClr val="black"/>
                </a:solidFill>
              </a:rPr>
              <a:t>enti di ricerca internazionali caratterizzati </a:t>
            </a:r>
            <a:r>
              <a:rPr lang="it-IT" sz="2000" b="1" dirty="0">
                <a:solidFill>
                  <a:prstClr val="black"/>
                </a:solidFill>
              </a:rPr>
              <a:t>dall’eccellenza scientifica</a:t>
            </a:r>
            <a:r>
              <a:rPr lang="it-IT" sz="2000" dirty="0">
                <a:solidFill>
                  <a:prstClr val="black"/>
                </a:solidFill>
              </a:rPr>
              <a:t>. </a:t>
            </a:r>
          </a:p>
        </p:txBody>
      </p:sp>
    </p:spTree>
    <p:extLst>
      <p:ext uri="{BB962C8B-B14F-4D97-AF65-F5344CB8AC3E}">
        <p14:creationId xmlns:p14="http://schemas.microsoft.com/office/powerpoint/2010/main" val="117855254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179512" y="332656"/>
            <a:ext cx="8712968" cy="6001643"/>
          </a:xfrm>
          <a:prstGeom prst="rect">
            <a:avLst/>
          </a:prstGeom>
        </p:spPr>
        <p:txBody>
          <a:bodyPr wrap="square">
            <a:spAutoFit/>
          </a:bodyPr>
          <a:lstStyle/>
          <a:p>
            <a:r>
              <a:rPr lang="it-IT" sz="2400" b="1" dirty="0" smtClean="0">
                <a:solidFill>
                  <a:srgbClr val="008000"/>
                </a:solidFill>
              </a:rPr>
              <a:t>Politiche </a:t>
            </a:r>
            <a:r>
              <a:rPr lang="it-IT" sz="2400" b="1" dirty="0">
                <a:solidFill>
                  <a:srgbClr val="008000"/>
                </a:solidFill>
              </a:rPr>
              <a:t>di qualità in ambito del trasferimento tecnologico </a:t>
            </a:r>
            <a:endParaRPr lang="it-IT" sz="2400" b="1" dirty="0" smtClean="0">
              <a:solidFill>
                <a:srgbClr val="008000"/>
              </a:solidFill>
            </a:endParaRPr>
          </a:p>
          <a:p>
            <a:endParaRPr lang="it-IT" sz="2400" dirty="0">
              <a:solidFill>
                <a:prstClr val="black"/>
              </a:solidFill>
            </a:endParaRPr>
          </a:p>
          <a:p>
            <a:r>
              <a:rPr lang="it-IT" sz="2400" dirty="0">
                <a:solidFill>
                  <a:prstClr val="black"/>
                </a:solidFill>
              </a:rPr>
              <a:t>Gli obiettivi principali consistono nel </a:t>
            </a:r>
            <a:r>
              <a:rPr lang="it-IT" sz="2400" b="1" dirty="0">
                <a:solidFill>
                  <a:prstClr val="black"/>
                </a:solidFill>
              </a:rPr>
              <a:t>garantire la qualità della ricerca applicata</a:t>
            </a:r>
            <a:r>
              <a:rPr lang="it-IT" sz="2400" dirty="0">
                <a:solidFill>
                  <a:prstClr val="black"/>
                </a:solidFill>
              </a:rPr>
              <a:t> e nell’incentivare la valorizzazione dei risultati in termini di </a:t>
            </a:r>
            <a:r>
              <a:rPr lang="it-IT" sz="2400" b="1" dirty="0">
                <a:solidFill>
                  <a:prstClr val="black"/>
                </a:solidFill>
              </a:rPr>
              <a:t>iniziative d’impresa, proprietà intellettuale, progetti congiunti con impresa. </a:t>
            </a:r>
          </a:p>
          <a:p>
            <a:r>
              <a:rPr lang="it-IT" sz="2400" dirty="0">
                <a:solidFill>
                  <a:prstClr val="black"/>
                </a:solidFill>
              </a:rPr>
              <a:t>Le azioni previste per l’attuazione delle politiche di qualità sono: </a:t>
            </a:r>
          </a:p>
          <a:p>
            <a:r>
              <a:rPr lang="it-IT" sz="2400" dirty="0">
                <a:solidFill>
                  <a:prstClr val="black"/>
                </a:solidFill>
              </a:rPr>
              <a:t>-</a:t>
            </a:r>
            <a:r>
              <a:rPr lang="it-IT" sz="2400" dirty="0" smtClean="0">
                <a:solidFill>
                  <a:prstClr val="black"/>
                </a:solidFill>
              </a:rPr>
              <a:t> </a:t>
            </a:r>
            <a:r>
              <a:rPr lang="it-IT" sz="2400" dirty="0">
                <a:solidFill>
                  <a:prstClr val="black"/>
                </a:solidFill>
              </a:rPr>
              <a:t>p</a:t>
            </a:r>
            <a:r>
              <a:rPr lang="it-IT" sz="2400" dirty="0" smtClean="0">
                <a:solidFill>
                  <a:prstClr val="black"/>
                </a:solidFill>
              </a:rPr>
              <a:t>otenziare </a:t>
            </a:r>
            <a:r>
              <a:rPr lang="it-IT" sz="2400" dirty="0">
                <a:solidFill>
                  <a:prstClr val="black"/>
                </a:solidFill>
              </a:rPr>
              <a:t>l’attività di concertazione con le parti interessate (imprese e istituzioni); </a:t>
            </a:r>
          </a:p>
          <a:p>
            <a:r>
              <a:rPr lang="it-IT" sz="2400" dirty="0">
                <a:solidFill>
                  <a:prstClr val="black"/>
                </a:solidFill>
              </a:rPr>
              <a:t>-</a:t>
            </a:r>
            <a:r>
              <a:rPr lang="it-IT" sz="2400" dirty="0" smtClean="0">
                <a:solidFill>
                  <a:prstClr val="black"/>
                </a:solidFill>
              </a:rPr>
              <a:t> </a:t>
            </a:r>
            <a:r>
              <a:rPr lang="it-IT" sz="2400" dirty="0">
                <a:solidFill>
                  <a:prstClr val="black"/>
                </a:solidFill>
              </a:rPr>
              <a:t>valorizzare i risultati che abbiano un’immediata trasferibilità tecnologica; </a:t>
            </a:r>
          </a:p>
          <a:p>
            <a:r>
              <a:rPr lang="it-IT" sz="2400" dirty="0">
                <a:solidFill>
                  <a:prstClr val="black"/>
                </a:solidFill>
              </a:rPr>
              <a:t>-</a:t>
            </a:r>
            <a:r>
              <a:rPr lang="it-IT" sz="2400" dirty="0" smtClean="0">
                <a:solidFill>
                  <a:prstClr val="black"/>
                </a:solidFill>
              </a:rPr>
              <a:t> </a:t>
            </a:r>
            <a:r>
              <a:rPr lang="it-IT" sz="2400" dirty="0">
                <a:solidFill>
                  <a:prstClr val="black"/>
                </a:solidFill>
              </a:rPr>
              <a:t>potenziare le attività di ricerca in collaborazione con le imprese; </a:t>
            </a:r>
          </a:p>
          <a:p>
            <a:r>
              <a:rPr lang="it-IT" sz="2400" dirty="0">
                <a:solidFill>
                  <a:prstClr val="black"/>
                </a:solidFill>
              </a:rPr>
              <a:t>-</a:t>
            </a:r>
            <a:r>
              <a:rPr lang="it-IT" sz="2400" dirty="0" smtClean="0">
                <a:solidFill>
                  <a:prstClr val="black"/>
                </a:solidFill>
              </a:rPr>
              <a:t> </a:t>
            </a:r>
            <a:r>
              <a:rPr lang="it-IT" sz="2400" dirty="0">
                <a:solidFill>
                  <a:prstClr val="black"/>
                </a:solidFill>
              </a:rPr>
              <a:t>garantire un adeguato supporto amministrativo a sostegno delle attività di trasferimento tecnologico; </a:t>
            </a:r>
          </a:p>
          <a:p>
            <a:pPr marL="285750" indent="-285750">
              <a:buFontTx/>
              <a:buChar char="-"/>
            </a:pPr>
            <a:r>
              <a:rPr lang="it-IT" sz="2400" dirty="0" smtClean="0">
                <a:solidFill>
                  <a:prstClr val="black"/>
                </a:solidFill>
              </a:rPr>
              <a:t>garantire </a:t>
            </a:r>
            <a:r>
              <a:rPr lang="it-IT" sz="2400" dirty="0">
                <a:solidFill>
                  <a:prstClr val="black"/>
                </a:solidFill>
              </a:rPr>
              <a:t>un’adeguata selezione delle iniziative d’impresa e dei titoli di proprietà intellettuale su cui </a:t>
            </a:r>
            <a:r>
              <a:rPr lang="it-IT" sz="2400" dirty="0" smtClean="0">
                <a:solidFill>
                  <a:prstClr val="black"/>
                </a:solidFill>
              </a:rPr>
              <a:t>investire</a:t>
            </a:r>
            <a:r>
              <a:rPr lang="it-IT" sz="2400" dirty="0">
                <a:solidFill>
                  <a:prstClr val="black"/>
                </a:solidFill>
              </a:rPr>
              <a:t>.</a:t>
            </a:r>
            <a:endParaRPr lang="it-IT" sz="2400" dirty="0" smtClean="0">
              <a:solidFill>
                <a:prstClr val="black"/>
              </a:solidFill>
            </a:endParaRPr>
          </a:p>
        </p:txBody>
      </p:sp>
    </p:spTree>
    <p:extLst>
      <p:ext uri="{BB962C8B-B14F-4D97-AF65-F5344CB8AC3E}">
        <p14:creationId xmlns:p14="http://schemas.microsoft.com/office/powerpoint/2010/main" val="133014758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179512" y="260648"/>
            <a:ext cx="8712968" cy="4524315"/>
          </a:xfrm>
          <a:prstGeom prst="rect">
            <a:avLst/>
          </a:prstGeom>
        </p:spPr>
        <p:txBody>
          <a:bodyPr wrap="square">
            <a:spAutoFit/>
          </a:bodyPr>
          <a:lstStyle/>
          <a:p>
            <a:r>
              <a:rPr lang="it-IT" sz="2400" b="1" dirty="0" smtClean="0">
                <a:solidFill>
                  <a:srgbClr val="008000"/>
                </a:solidFill>
              </a:rPr>
              <a:t>Politiche </a:t>
            </a:r>
            <a:r>
              <a:rPr lang="it-IT" sz="2400" b="1" dirty="0">
                <a:solidFill>
                  <a:srgbClr val="008000"/>
                </a:solidFill>
              </a:rPr>
              <a:t>di qualità in ambito del trasferimento tecnologico </a:t>
            </a:r>
            <a:endParaRPr lang="it-IT" sz="2400" b="1" dirty="0" smtClean="0">
              <a:solidFill>
                <a:srgbClr val="008000"/>
              </a:solidFill>
            </a:endParaRPr>
          </a:p>
          <a:p>
            <a:endParaRPr lang="it-IT" sz="2400" dirty="0">
              <a:solidFill>
                <a:prstClr val="black"/>
              </a:solidFill>
            </a:endParaRPr>
          </a:p>
          <a:p>
            <a:r>
              <a:rPr lang="it-IT" sz="2400" dirty="0" smtClean="0">
                <a:solidFill>
                  <a:prstClr val="black"/>
                </a:solidFill>
              </a:rPr>
              <a:t>- </a:t>
            </a:r>
            <a:r>
              <a:rPr lang="it-IT" sz="2400" dirty="0">
                <a:solidFill>
                  <a:prstClr val="black"/>
                </a:solidFill>
              </a:rPr>
              <a:t>partecipare a network scientifici nazionali e internazionali dedicati allo sviluppo delle attività di trasferimento tecnologico; </a:t>
            </a:r>
          </a:p>
          <a:p>
            <a:r>
              <a:rPr lang="it-IT" sz="2400" dirty="0">
                <a:solidFill>
                  <a:prstClr val="black"/>
                </a:solidFill>
              </a:rPr>
              <a:t>-</a:t>
            </a:r>
            <a:r>
              <a:rPr lang="it-IT" sz="2400" dirty="0" smtClean="0">
                <a:solidFill>
                  <a:prstClr val="black"/>
                </a:solidFill>
              </a:rPr>
              <a:t> </a:t>
            </a:r>
            <a:r>
              <a:rPr lang="it-IT" sz="2400" dirty="0">
                <a:solidFill>
                  <a:prstClr val="black"/>
                </a:solidFill>
              </a:rPr>
              <a:t>potenziare le attività di trasferimento tecnologico attraverso strutture di interfaccia “</a:t>
            </a:r>
            <a:r>
              <a:rPr lang="it-IT" sz="2400" b="1" dirty="0">
                <a:solidFill>
                  <a:prstClr val="black"/>
                </a:solidFill>
              </a:rPr>
              <a:t>Università/Impresa</a:t>
            </a:r>
            <a:r>
              <a:rPr lang="it-IT" sz="2400" dirty="0">
                <a:solidFill>
                  <a:prstClr val="black"/>
                </a:solidFill>
              </a:rPr>
              <a:t>” dedicate; </a:t>
            </a:r>
          </a:p>
          <a:p>
            <a:r>
              <a:rPr lang="it-IT" sz="2400" dirty="0">
                <a:solidFill>
                  <a:prstClr val="black"/>
                </a:solidFill>
              </a:rPr>
              <a:t>-</a:t>
            </a:r>
            <a:r>
              <a:rPr lang="it-IT" sz="2400" dirty="0" smtClean="0">
                <a:solidFill>
                  <a:prstClr val="black"/>
                </a:solidFill>
              </a:rPr>
              <a:t> </a:t>
            </a:r>
            <a:r>
              <a:rPr lang="it-IT" sz="2400" dirty="0">
                <a:solidFill>
                  <a:prstClr val="black"/>
                </a:solidFill>
              </a:rPr>
              <a:t>favorire la visibilità e l’accessibilità alle attività di ricerca industriale, in particolare nei confronti delle imprese; </a:t>
            </a:r>
          </a:p>
          <a:p>
            <a:r>
              <a:rPr lang="it-IT" sz="2400" dirty="0">
                <a:solidFill>
                  <a:prstClr val="black"/>
                </a:solidFill>
              </a:rPr>
              <a:t>-</a:t>
            </a:r>
            <a:r>
              <a:rPr lang="it-IT" sz="2400" dirty="0" smtClean="0">
                <a:solidFill>
                  <a:prstClr val="black"/>
                </a:solidFill>
              </a:rPr>
              <a:t> </a:t>
            </a:r>
            <a:r>
              <a:rPr lang="it-IT" sz="2400" b="1" dirty="0">
                <a:solidFill>
                  <a:prstClr val="black"/>
                </a:solidFill>
              </a:rPr>
              <a:t>favorire l’accesso ai finanziamenti disponibili in tema di trasferimento tecnologico</a:t>
            </a:r>
            <a:r>
              <a:rPr lang="it-IT" sz="2400" dirty="0">
                <a:solidFill>
                  <a:prstClr val="black"/>
                </a:solidFill>
              </a:rPr>
              <a:t>; </a:t>
            </a:r>
          </a:p>
          <a:p>
            <a:r>
              <a:rPr lang="it-IT" sz="2400" dirty="0">
                <a:solidFill>
                  <a:prstClr val="black"/>
                </a:solidFill>
              </a:rPr>
              <a:t>-</a:t>
            </a:r>
            <a:r>
              <a:rPr lang="it-IT" sz="2400" dirty="0" smtClean="0">
                <a:solidFill>
                  <a:prstClr val="black"/>
                </a:solidFill>
              </a:rPr>
              <a:t> </a:t>
            </a:r>
            <a:r>
              <a:rPr lang="it-IT" sz="2400" dirty="0">
                <a:solidFill>
                  <a:prstClr val="black"/>
                </a:solidFill>
              </a:rPr>
              <a:t>garantire adeguate procedure di monitoraggio e valutazione delle attività di ricerca applicata. </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29580" y="4568177"/>
            <a:ext cx="2143125" cy="2143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11960" y="4801538"/>
            <a:ext cx="2186558" cy="17334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073707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395536" y="620688"/>
            <a:ext cx="8229600" cy="4525963"/>
          </a:xfrm>
        </p:spPr>
        <p:txBody>
          <a:bodyPr>
            <a:normAutofit fontScale="92500" lnSpcReduction="10000"/>
          </a:bodyPr>
          <a:lstStyle/>
          <a:p>
            <a:pPr marL="0" indent="0">
              <a:buNone/>
            </a:pPr>
            <a:r>
              <a:rPr lang="it-IT" b="1" dirty="0">
                <a:solidFill>
                  <a:srgbClr val="FF0000"/>
                </a:solidFill>
              </a:rPr>
              <a:t>SEZIONE I - ORGANI</a:t>
            </a:r>
            <a:endParaRPr lang="it-IT" dirty="0">
              <a:solidFill>
                <a:srgbClr val="FF0000"/>
              </a:solidFill>
            </a:endParaRPr>
          </a:p>
          <a:p>
            <a:r>
              <a:rPr lang="it-IT" dirty="0" smtClean="0"/>
              <a:t>Rettore (Prof. Giorgio Zauli)</a:t>
            </a:r>
            <a:endParaRPr lang="it-IT" dirty="0"/>
          </a:p>
          <a:p>
            <a:r>
              <a:rPr lang="it-IT" dirty="0"/>
              <a:t>Prorettore </a:t>
            </a:r>
            <a:r>
              <a:rPr lang="it-IT" dirty="0" smtClean="0"/>
              <a:t>(Prof. Enrico </a:t>
            </a:r>
            <a:r>
              <a:rPr lang="it-IT" dirty="0" err="1"/>
              <a:t>D</a:t>
            </a:r>
            <a:r>
              <a:rPr lang="it-IT" dirty="0" err="1" smtClean="0"/>
              <a:t>eidda</a:t>
            </a:r>
            <a:r>
              <a:rPr lang="it-IT" dirty="0" smtClean="0"/>
              <a:t> Gagliardo ) e </a:t>
            </a:r>
            <a:r>
              <a:rPr lang="it-IT" dirty="0"/>
              <a:t>Delegati del Rettore</a:t>
            </a:r>
          </a:p>
          <a:p>
            <a:r>
              <a:rPr lang="it-IT" dirty="0"/>
              <a:t>Senato Accademico</a:t>
            </a:r>
          </a:p>
          <a:p>
            <a:r>
              <a:rPr lang="it-IT" dirty="0"/>
              <a:t>Consiglio di Amministrazione</a:t>
            </a:r>
          </a:p>
          <a:p>
            <a:r>
              <a:rPr lang="it-IT" dirty="0"/>
              <a:t>Collegio dei Revisori dei Conti</a:t>
            </a:r>
          </a:p>
          <a:p>
            <a:r>
              <a:rPr lang="it-IT" dirty="0"/>
              <a:t>Nucleo di Valutazione</a:t>
            </a:r>
          </a:p>
          <a:p>
            <a:r>
              <a:rPr lang="it-IT" dirty="0"/>
              <a:t>Direttore </a:t>
            </a:r>
            <a:r>
              <a:rPr lang="it-IT" dirty="0" smtClean="0"/>
              <a:t>Generale - Dott. Giuseppe </a:t>
            </a:r>
            <a:r>
              <a:rPr lang="it-IT" dirty="0" err="1" smtClean="0"/>
              <a:t>Galvan</a:t>
            </a:r>
            <a:endParaRPr lang="it-IT" dirty="0"/>
          </a:p>
          <a:p>
            <a:endParaRPr lang="it-IT" dirty="0"/>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76256" y="5187214"/>
            <a:ext cx="2050562" cy="15095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7820865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539552" y="188640"/>
            <a:ext cx="8208912" cy="6340197"/>
          </a:xfrm>
          <a:prstGeom prst="rect">
            <a:avLst/>
          </a:prstGeom>
        </p:spPr>
        <p:txBody>
          <a:bodyPr wrap="square">
            <a:spAutoFit/>
          </a:bodyPr>
          <a:lstStyle/>
          <a:p>
            <a:endParaRPr lang="it-IT" sz="2000" dirty="0">
              <a:solidFill>
                <a:prstClr val="black"/>
              </a:solidFill>
            </a:endParaRPr>
          </a:p>
          <a:p>
            <a:r>
              <a:rPr lang="it-IT" sz="2400" b="1" dirty="0" smtClean="0">
                <a:solidFill>
                  <a:srgbClr val="008000"/>
                </a:solidFill>
              </a:rPr>
              <a:t>Politiche </a:t>
            </a:r>
            <a:r>
              <a:rPr lang="it-IT" sz="2400" b="1" dirty="0">
                <a:solidFill>
                  <a:srgbClr val="008000"/>
                </a:solidFill>
              </a:rPr>
              <a:t>di qualità in ambito della ricerca </a:t>
            </a:r>
            <a:endParaRPr lang="it-IT" sz="2400" b="1" dirty="0" smtClean="0">
              <a:solidFill>
                <a:srgbClr val="008000"/>
              </a:solidFill>
            </a:endParaRPr>
          </a:p>
          <a:p>
            <a:endParaRPr lang="it-IT" sz="2400" dirty="0">
              <a:solidFill>
                <a:prstClr val="black"/>
              </a:solidFill>
            </a:endParaRPr>
          </a:p>
          <a:p>
            <a:pPr marL="285750" indent="-285750">
              <a:buFontTx/>
              <a:buChar char="-"/>
            </a:pPr>
            <a:r>
              <a:rPr lang="it-IT" sz="2000" dirty="0" smtClean="0">
                <a:solidFill>
                  <a:prstClr val="black"/>
                </a:solidFill>
              </a:rPr>
              <a:t>Incentivazione </a:t>
            </a:r>
            <a:r>
              <a:rPr lang="it-IT" sz="2000" dirty="0">
                <a:solidFill>
                  <a:prstClr val="black"/>
                </a:solidFill>
              </a:rPr>
              <a:t>della </a:t>
            </a:r>
            <a:r>
              <a:rPr lang="it-IT" sz="2000" b="1" dirty="0">
                <a:solidFill>
                  <a:srgbClr val="0000FF"/>
                </a:solidFill>
                <a:effectLst>
                  <a:outerShdw blurRad="38100" dist="38100" dir="2700000" algn="tl">
                    <a:srgbClr val="000000">
                      <a:alpha val="43137"/>
                    </a:srgbClr>
                  </a:outerShdw>
                </a:effectLst>
              </a:rPr>
              <a:t>qualità della ricerca universitaria</a:t>
            </a:r>
            <a:r>
              <a:rPr lang="it-IT" sz="2000" dirty="0">
                <a:solidFill>
                  <a:prstClr val="black"/>
                </a:solidFill>
              </a:rPr>
              <a:t>, con riferimento alla produzione scientifica e agli altri risultati della ricerca; </a:t>
            </a:r>
            <a:endParaRPr lang="it-IT" sz="2000" dirty="0" smtClean="0">
              <a:solidFill>
                <a:prstClr val="black"/>
              </a:solidFill>
            </a:endParaRPr>
          </a:p>
          <a:p>
            <a:pPr marL="285750" indent="-285750">
              <a:buFontTx/>
              <a:buChar char="-"/>
            </a:pPr>
            <a:r>
              <a:rPr lang="it-IT" sz="2000" b="1" dirty="0" smtClean="0">
                <a:solidFill>
                  <a:srgbClr val="0000FF"/>
                </a:solidFill>
                <a:effectLst>
                  <a:outerShdw blurRad="38100" dist="38100" dir="2700000" algn="tl">
                    <a:srgbClr val="000000">
                      <a:alpha val="43137"/>
                    </a:srgbClr>
                  </a:outerShdw>
                </a:effectLst>
              </a:rPr>
              <a:t>internazionalizzazione </a:t>
            </a:r>
            <a:r>
              <a:rPr lang="it-IT" sz="2000" b="1" dirty="0">
                <a:solidFill>
                  <a:srgbClr val="0000FF"/>
                </a:solidFill>
                <a:effectLst>
                  <a:outerShdw blurRad="38100" dist="38100" dir="2700000" algn="tl">
                    <a:srgbClr val="000000">
                      <a:alpha val="43137"/>
                    </a:srgbClr>
                  </a:outerShdw>
                </a:effectLst>
              </a:rPr>
              <a:t>delle attività di ricerca</a:t>
            </a:r>
            <a:r>
              <a:rPr lang="it-IT" sz="2000" dirty="0">
                <a:solidFill>
                  <a:prstClr val="black"/>
                </a:solidFill>
              </a:rPr>
              <a:t>; </a:t>
            </a:r>
          </a:p>
          <a:p>
            <a:pPr marL="285750" indent="-285750">
              <a:buFontTx/>
              <a:buChar char="-"/>
            </a:pPr>
            <a:r>
              <a:rPr lang="it-IT" sz="2000" dirty="0" smtClean="0">
                <a:solidFill>
                  <a:prstClr val="black"/>
                </a:solidFill>
              </a:rPr>
              <a:t>NO alle forme </a:t>
            </a:r>
            <a:r>
              <a:rPr lang="it-IT" sz="2000" dirty="0">
                <a:solidFill>
                  <a:prstClr val="black"/>
                </a:solidFill>
              </a:rPr>
              <a:t>di discriminazione nell’ambito delle attività scientifica di Ateneo, legata al genere, all'età, all'orientamento sessuale, all'origine etnica, alla disabilità, alla religione e alla lingua; </a:t>
            </a:r>
          </a:p>
          <a:p>
            <a:pPr marL="285750" indent="-285750">
              <a:buFontTx/>
              <a:buChar char="-"/>
            </a:pPr>
            <a:r>
              <a:rPr lang="it-IT" sz="2000" dirty="0" smtClean="0">
                <a:solidFill>
                  <a:prstClr val="black"/>
                </a:solidFill>
              </a:rPr>
              <a:t>tutela </a:t>
            </a:r>
            <a:r>
              <a:rPr lang="it-IT" sz="2000" dirty="0">
                <a:solidFill>
                  <a:prstClr val="black"/>
                </a:solidFill>
              </a:rPr>
              <a:t>degli animali utilizzati a fini sperimentali o ad altri fini scientifici. </a:t>
            </a:r>
            <a:endParaRPr lang="it-IT" sz="2000" dirty="0" smtClean="0">
              <a:solidFill>
                <a:prstClr val="black"/>
              </a:solidFill>
            </a:endParaRPr>
          </a:p>
          <a:p>
            <a:pPr marL="285750" indent="-285750">
              <a:buFontTx/>
              <a:buChar char="-"/>
            </a:pPr>
            <a:endParaRPr lang="it-IT" sz="2000" dirty="0">
              <a:solidFill>
                <a:prstClr val="black"/>
              </a:solidFill>
            </a:endParaRPr>
          </a:p>
          <a:p>
            <a:r>
              <a:rPr lang="it-IT" sz="2000" b="1" dirty="0">
                <a:solidFill>
                  <a:srgbClr val="008000"/>
                </a:solidFill>
              </a:rPr>
              <a:t>Dottorato di ricerca </a:t>
            </a:r>
          </a:p>
          <a:p>
            <a:r>
              <a:rPr lang="it-IT" sz="2000" dirty="0"/>
              <a:t>L’obiettivo principale consiste nel </a:t>
            </a:r>
            <a:r>
              <a:rPr lang="it-IT" sz="2000" b="1" u="sng" dirty="0"/>
              <a:t>revisionare sistematicamente i corsi di dottorato di ricerca </a:t>
            </a:r>
            <a:r>
              <a:rPr lang="it-IT" sz="2000" dirty="0"/>
              <a:t>al fine di verificare l’efficacia formativa, anche sulla base delle procedure di accreditamento. A tal fine ci si adopera per: </a:t>
            </a:r>
          </a:p>
          <a:p>
            <a:r>
              <a:rPr lang="it-IT" sz="2000" dirty="0"/>
              <a:t>- sviluppare un ambiente di ricerca di livello elevato aperto al confronto e alla collaborazione internazionale; </a:t>
            </a:r>
          </a:p>
          <a:p>
            <a:r>
              <a:rPr lang="it-IT" sz="2000" dirty="0"/>
              <a:t>- definire un’offerta coordinata di corsi al fine di ampliare e approfondire la preparazione acquisita nei corsi di studio. </a:t>
            </a:r>
            <a:endParaRPr lang="it-IT" dirty="0" smtClean="0">
              <a:solidFill>
                <a:prstClr val="black"/>
              </a:solidFill>
            </a:endParaRPr>
          </a:p>
          <a:p>
            <a:endParaRPr lang="it-IT" dirty="0">
              <a:solidFill>
                <a:prstClr val="black"/>
              </a:solidFill>
            </a:endParaRPr>
          </a:p>
        </p:txBody>
      </p:sp>
    </p:spTree>
    <p:extLst>
      <p:ext uri="{BB962C8B-B14F-4D97-AF65-F5344CB8AC3E}">
        <p14:creationId xmlns:p14="http://schemas.microsoft.com/office/powerpoint/2010/main" val="58050853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tangolo 4"/>
          <p:cNvSpPr/>
          <p:nvPr/>
        </p:nvSpPr>
        <p:spPr>
          <a:xfrm>
            <a:off x="340136" y="260648"/>
            <a:ext cx="8640960" cy="3170099"/>
          </a:xfrm>
          <a:prstGeom prst="rect">
            <a:avLst/>
          </a:prstGeom>
        </p:spPr>
        <p:txBody>
          <a:bodyPr wrap="square">
            <a:spAutoFit/>
          </a:bodyPr>
          <a:lstStyle/>
          <a:p>
            <a:r>
              <a:rPr lang="it-IT" sz="2000" b="1" dirty="0" smtClean="0">
                <a:solidFill>
                  <a:srgbClr val="008000"/>
                </a:solidFill>
              </a:rPr>
              <a:t>Politiche </a:t>
            </a:r>
            <a:r>
              <a:rPr lang="it-IT" sz="2000" b="1" dirty="0">
                <a:solidFill>
                  <a:srgbClr val="008000"/>
                </a:solidFill>
              </a:rPr>
              <a:t>di qualità in ambito dei servizi agli studenti </a:t>
            </a:r>
            <a:endParaRPr lang="it-IT" sz="2000" b="1" dirty="0" smtClean="0">
              <a:solidFill>
                <a:srgbClr val="008000"/>
              </a:solidFill>
            </a:endParaRPr>
          </a:p>
          <a:p>
            <a:endParaRPr lang="it-IT" sz="2000" dirty="0">
              <a:solidFill>
                <a:prstClr val="black"/>
              </a:solidFill>
            </a:endParaRPr>
          </a:p>
          <a:p>
            <a:r>
              <a:rPr lang="it-IT" sz="2000" dirty="0">
                <a:solidFill>
                  <a:prstClr val="black"/>
                </a:solidFill>
              </a:rPr>
              <a:t>Gli obiettivi principali hanno per </a:t>
            </a:r>
            <a:r>
              <a:rPr lang="it-IT" sz="2000" dirty="0" smtClean="0">
                <a:solidFill>
                  <a:prstClr val="black"/>
                </a:solidFill>
              </a:rPr>
              <a:t>oggetto:</a:t>
            </a:r>
          </a:p>
          <a:p>
            <a:pPr marL="342900" indent="-342900">
              <a:buFontTx/>
              <a:buChar char="-"/>
            </a:pPr>
            <a:r>
              <a:rPr lang="it-IT" sz="2000" b="1" u="sng" dirty="0" smtClean="0">
                <a:solidFill>
                  <a:prstClr val="black"/>
                </a:solidFill>
              </a:rPr>
              <a:t>il </a:t>
            </a:r>
            <a:r>
              <a:rPr lang="it-IT" sz="2000" b="1" u="sng" dirty="0">
                <a:solidFill>
                  <a:prstClr val="black"/>
                </a:solidFill>
              </a:rPr>
              <a:t>miglioramento della qualità dei servizi agli studenti al fine di agevolare il completamento del percorso di formazione intrapreso entro i termini previsti; </a:t>
            </a:r>
            <a:endParaRPr lang="it-IT" sz="2000" b="1" u="sng" dirty="0" smtClean="0">
              <a:solidFill>
                <a:prstClr val="black"/>
              </a:solidFill>
            </a:endParaRPr>
          </a:p>
          <a:p>
            <a:pPr marL="342900" indent="-342900">
              <a:buFontTx/>
              <a:buChar char="-"/>
            </a:pPr>
            <a:r>
              <a:rPr lang="it-IT" sz="2000" b="1" u="sng" dirty="0" smtClean="0">
                <a:solidFill>
                  <a:prstClr val="black"/>
                </a:solidFill>
              </a:rPr>
              <a:t>la </a:t>
            </a:r>
            <a:r>
              <a:rPr lang="it-IT" sz="2000" b="1" u="sng" dirty="0">
                <a:solidFill>
                  <a:prstClr val="black"/>
                </a:solidFill>
              </a:rPr>
              <a:t>semplificazione delle procedure amministrative intensificando le modalità di informatizzazione dei processi; </a:t>
            </a:r>
            <a:endParaRPr lang="it-IT" sz="2000" b="1" u="sng" dirty="0" smtClean="0">
              <a:solidFill>
                <a:prstClr val="black"/>
              </a:solidFill>
            </a:endParaRPr>
          </a:p>
          <a:p>
            <a:pPr marL="342900" indent="-342900">
              <a:buFontTx/>
              <a:buChar char="-"/>
            </a:pPr>
            <a:r>
              <a:rPr lang="it-IT" sz="2000" b="1" u="sng" dirty="0" smtClean="0">
                <a:solidFill>
                  <a:prstClr val="black"/>
                </a:solidFill>
              </a:rPr>
              <a:t>il </a:t>
            </a:r>
            <a:r>
              <a:rPr lang="it-IT" sz="2000" b="1" u="sng" dirty="0">
                <a:solidFill>
                  <a:prstClr val="black"/>
                </a:solidFill>
              </a:rPr>
              <a:t>mantenimento della certificazione per la qualità ai sensi della </a:t>
            </a:r>
            <a:r>
              <a:rPr lang="it-IT" sz="2000" b="1" u="sng" dirty="0" smtClean="0">
                <a:solidFill>
                  <a:prstClr val="black"/>
                </a:solidFill>
              </a:rPr>
              <a:t>normative in atto.</a:t>
            </a:r>
            <a:endParaRPr lang="it-IT" sz="2000" b="1" u="sng" dirty="0">
              <a:solidFill>
                <a:prstClr val="black"/>
              </a:solidFill>
            </a:endParaRPr>
          </a:p>
        </p:txBody>
      </p:sp>
      <p:sp>
        <p:nvSpPr>
          <p:cNvPr id="6" name="Rettangolo 5"/>
          <p:cNvSpPr/>
          <p:nvPr/>
        </p:nvSpPr>
        <p:spPr>
          <a:xfrm>
            <a:off x="347032" y="2924944"/>
            <a:ext cx="8280920" cy="4062651"/>
          </a:xfrm>
          <a:prstGeom prst="rect">
            <a:avLst/>
          </a:prstGeom>
        </p:spPr>
        <p:txBody>
          <a:bodyPr wrap="square">
            <a:spAutoFit/>
          </a:bodyPr>
          <a:lstStyle/>
          <a:p>
            <a:endParaRPr lang="it-IT" sz="2400" b="1" dirty="0" smtClean="0">
              <a:solidFill>
                <a:prstClr val="black"/>
              </a:solidFill>
            </a:endParaRPr>
          </a:p>
          <a:p>
            <a:endParaRPr lang="it-IT" dirty="0" smtClean="0">
              <a:solidFill>
                <a:prstClr val="black"/>
              </a:solidFill>
            </a:endParaRPr>
          </a:p>
          <a:p>
            <a:pPr algn="just"/>
            <a:r>
              <a:rPr lang="it-IT" dirty="0" smtClean="0">
                <a:solidFill>
                  <a:prstClr val="black"/>
                </a:solidFill>
              </a:rPr>
              <a:t>L’attuazione </a:t>
            </a:r>
            <a:r>
              <a:rPr lang="it-IT" dirty="0">
                <a:solidFill>
                  <a:prstClr val="black"/>
                </a:solidFill>
              </a:rPr>
              <a:t>delle </a:t>
            </a:r>
            <a:r>
              <a:rPr lang="it-IT" b="1" u="sng" dirty="0">
                <a:solidFill>
                  <a:prstClr val="black"/>
                </a:solidFill>
                <a:effectLst>
                  <a:outerShdw blurRad="38100" dist="38100" dir="2700000" algn="tl">
                    <a:srgbClr val="000000">
                      <a:alpha val="43137"/>
                    </a:srgbClr>
                  </a:outerShdw>
                </a:effectLst>
              </a:rPr>
              <a:t>politiche di programmazione di Ateneo</a:t>
            </a:r>
            <a:r>
              <a:rPr lang="it-IT" dirty="0">
                <a:solidFill>
                  <a:prstClr val="black"/>
                </a:solidFill>
              </a:rPr>
              <a:t>, nell’ambito della formazione, </a:t>
            </a:r>
            <a:r>
              <a:rPr lang="it-IT" dirty="0" smtClean="0">
                <a:solidFill>
                  <a:prstClr val="black"/>
                </a:solidFill>
              </a:rPr>
              <a:t>richiede:</a:t>
            </a:r>
          </a:p>
          <a:p>
            <a:pPr marL="285750" indent="-285750" algn="just">
              <a:buFontTx/>
              <a:buChar char="-"/>
            </a:pPr>
            <a:r>
              <a:rPr lang="it-IT" dirty="0" smtClean="0">
                <a:solidFill>
                  <a:prstClr val="black"/>
                </a:solidFill>
              </a:rPr>
              <a:t>il </a:t>
            </a:r>
            <a:r>
              <a:rPr lang="it-IT" dirty="0">
                <a:solidFill>
                  <a:prstClr val="black"/>
                </a:solidFill>
              </a:rPr>
              <a:t>monitoraggio e il riesame dei corsi di studio triennali e magistrali già attivati; </a:t>
            </a:r>
            <a:endParaRPr lang="it-IT" dirty="0" smtClean="0">
              <a:solidFill>
                <a:prstClr val="black"/>
              </a:solidFill>
            </a:endParaRPr>
          </a:p>
          <a:p>
            <a:pPr marL="285750" indent="-285750" algn="just">
              <a:buFontTx/>
              <a:buChar char="-"/>
            </a:pPr>
            <a:r>
              <a:rPr lang="it-IT" dirty="0" smtClean="0">
                <a:solidFill>
                  <a:prstClr val="black"/>
                </a:solidFill>
              </a:rPr>
              <a:t>la </a:t>
            </a:r>
            <a:r>
              <a:rPr lang="it-IT" dirty="0">
                <a:solidFill>
                  <a:prstClr val="black"/>
                </a:solidFill>
              </a:rPr>
              <a:t>definizione di obiettivi formativi coerenti con le politiche di qualità in ambito della </a:t>
            </a:r>
            <a:r>
              <a:rPr lang="it-IT" dirty="0" smtClean="0">
                <a:solidFill>
                  <a:prstClr val="black"/>
                </a:solidFill>
              </a:rPr>
              <a:t>formazione;</a:t>
            </a:r>
          </a:p>
          <a:p>
            <a:pPr marL="285750" indent="-285750" algn="just">
              <a:buFontTx/>
              <a:buChar char="-"/>
            </a:pPr>
            <a:r>
              <a:rPr lang="it-IT" dirty="0" smtClean="0">
                <a:solidFill>
                  <a:prstClr val="black"/>
                </a:solidFill>
              </a:rPr>
              <a:t>la </a:t>
            </a:r>
            <a:r>
              <a:rPr lang="it-IT" dirty="0">
                <a:solidFill>
                  <a:prstClr val="black"/>
                </a:solidFill>
              </a:rPr>
              <a:t>sostenibilità </a:t>
            </a:r>
            <a:r>
              <a:rPr lang="it-IT" dirty="0" smtClean="0">
                <a:solidFill>
                  <a:prstClr val="black"/>
                </a:solidFill>
              </a:rPr>
              <a:t>economico-finanziaria;</a:t>
            </a:r>
          </a:p>
          <a:p>
            <a:pPr marL="285750" indent="-285750" algn="just">
              <a:buFontTx/>
              <a:buChar char="-"/>
            </a:pPr>
            <a:r>
              <a:rPr lang="it-IT" dirty="0" smtClean="0">
                <a:solidFill>
                  <a:prstClr val="black"/>
                </a:solidFill>
              </a:rPr>
              <a:t>l’insieme </a:t>
            </a:r>
            <a:r>
              <a:rPr lang="it-IT" dirty="0">
                <a:solidFill>
                  <a:prstClr val="black"/>
                </a:solidFill>
              </a:rPr>
              <a:t>delle risorse riferite alla docenza a regime per corsi di studio di nuova istituzione. </a:t>
            </a:r>
            <a:endParaRPr lang="it-IT" dirty="0" smtClean="0">
              <a:solidFill>
                <a:prstClr val="black"/>
              </a:solidFill>
            </a:endParaRPr>
          </a:p>
          <a:p>
            <a:pPr algn="just"/>
            <a:endParaRPr lang="it-IT" dirty="0">
              <a:solidFill>
                <a:prstClr val="black"/>
              </a:solidFill>
            </a:endParaRPr>
          </a:p>
          <a:p>
            <a:pPr algn="just"/>
            <a:r>
              <a:rPr lang="it-IT" b="1" i="1" dirty="0">
                <a:solidFill>
                  <a:prstClr val="black"/>
                </a:solidFill>
                <a:effectLst>
                  <a:outerShdw blurRad="38100" dist="38100" dir="2700000" algn="tl">
                    <a:srgbClr val="000000">
                      <a:alpha val="43137"/>
                    </a:srgbClr>
                  </a:outerShdw>
                </a:effectLst>
              </a:rPr>
              <a:t>Le politiche di qualità </a:t>
            </a:r>
            <a:r>
              <a:rPr lang="it-IT" b="1" i="1" dirty="0" smtClean="0">
                <a:solidFill>
                  <a:prstClr val="black"/>
                </a:solidFill>
                <a:effectLst>
                  <a:outerShdw blurRad="38100" dist="38100" dir="2700000" algn="tl">
                    <a:srgbClr val="000000">
                      <a:alpha val="43137"/>
                    </a:srgbClr>
                  </a:outerShdw>
                </a:effectLst>
              </a:rPr>
              <a:t>sono </a:t>
            </a:r>
            <a:r>
              <a:rPr lang="it-IT" b="1" i="1" dirty="0">
                <a:solidFill>
                  <a:prstClr val="black"/>
                </a:solidFill>
                <a:effectLst>
                  <a:outerShdw blurRad="38100" dist="38100" dir="2700000" algn="tl">
                    <a:srgbClr val="000000">
                      <a:alpha val="43137"/>
                    </a:srgbClr>
                  </a:outerShdw>
                </a:effectLst>
              </a:rPr>
              <a:t>definite dagli Organi Accademici di </a:t>
            </a:r>
            <a:r>
              <a:rPr lang="it-IT" b="1" i="1" dirty="0" smtClean="0">
                <a:solidFill>
                  <a:prstClr val="black"/>
                </a:solidFill>
                <a:effectLst>
                  <a:outerShdw blurRad="38100" dist="38100" dir="2700000" algn="tl">
                    <a:srgbClr val="000000">
                      <a:alpha val="43137"/>
                    </a:srgbClr>
                  </a:outerShdw>
                </a:effectLst>
              </a:rPr>
              <a:t>governo, attuate </a:t>
            </a:r>
            <a:r>
              <a:rPr lang="it-IT" b="1" i="1" dirty="0">
                <a:solidFill>
                  <a:prstClr val="black"/>
                </a:solidFill>
                <a:effectLst>
                  <a:outerShdw blurRad="38100" dist="38100" dir="2700000" algn="tl">
                    <a:srgbClr val="000000">
                      <a:alpha val="43137"/>
                    </a:srgbClr>
                  </a:outerShdw>
                </a:effectLst>
              </a:rPr>
              <a:t>dal Presidio della Qualità di </a:t>
            </a:r>
            <a:r>
              <a:rPr lang="it-IT" b="1" i="1" dirty="0" smtClean="0">
                <a:solidFill>
                  <a:prstClr val="black"/>
                </a:solidFill>
                <a:effectLst>
                  <a:outerShdw blurRad="38100" dist="38100" dir="2700000" algn="tl">
                    <a:srgbClr val="000000">
                      <a:alpha val="43137"/>
                    </a:srgbClr>
                  </a:outerShdw>
                </a:effectLst>
              </a:rPr>
              <a:t>Ateneo, valutate </a:t>
            </a:r>
            <a:r>
              <a:rPr lang="it-IT" b="1" i="1" dirty="0">
                <a:solidFill>
                  <a:prstClr val="black"/>
                </a:solidFill>
                <a:effectLst>
                  <a:outerShdw blurRad="38100" dist="38100" dir="2700000" algn="tl">
                    <a:srgbClr val="000000">
                      <a:alpha val="43137"/>
                    </a:srgbClr>
                  </a:outerShdw>
                </a:effectLst>
              </a:rPr>
              <a:t>dal Nucleo di Valutazione di </a:t>
            </a:r>
            <a:r>
              <a:rPr lang="it-IT" b="1" i="1" dirty="0" smtClean="0">
                <a:solidFill>
                  <a:prstClr val="black"/>
                </a:solidFill>
                <a:effectLst>
                  <a:outerShdw blurRad="38100" dist="38100" dir="2700000" algn="tl">
                    <a:srgbClr val="000000">
                      <a:alpha val="43137"/>
                    </a:srgbClr>
                  </a:outerShdw>
                </a:effectLst>
              </a:rPr>
              <a:t>Ateneo. </a:t>
            </a:r>
            <a:endParaRPr lang="it-IT" b="1" i="1" dirty="0">
              <a:solidFill>
                <a:prstClr val="black"/>
              </a:solidFill>
              <a:effectLst>
                <a:outerShdw blurRad="38100" dist="38100" dir="2700000" algn="tl">
                  <a:srgbClr val="000000">
                    <a:alpha val="43137"/>
                  </a:srgbClr>
                </a:outerShdw>
              </a:effectLst>
            </a:endParaRPr>
          </a:p>
          <a:p>
            <a:pPr algn="just"/>
            <a:endParaRPr lang="it-IT" dirty="0">
              <a:solidFill>
                <a:prstClr val="black"/>
              </a:solidFill>
            </a:endParaRPr>
          </a:p>
        </p:txBody>
      </p:sp>
    </p:spTree>
    <p:extLst>
      <p:ext uri="{BB962C8B-B14F-4D97-AF65-F5344CB8AC3E}">
        <p14:creationId xmlns:p14="http://schemas.microsoft.com/office/powerpoint/2010/main" val="280093944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107504" y="188640"/>
            <a:ext cx="8928992" cy="7478970"/>
          </a:xfrm>
          <a:prstGeom prst="rect">
            <a:avLst/>
          </a:prstGeom>
        </p:spPr>
        <p:txBody>
          <a:bodyPr wrap="square">
            <a:spAutoFit/>
          </a:bodyPr>
          <a:lstStyle/>
          <a:p>
            <a:pPr algn="ctr"/>
            <a:r>
              <a:rPr lang="it-IT" sz="2400" b="1" dirty="0" smtClean="0">
                <a:solidFill>
                  <a:srgbClr val="0070C0"/>
                </a:solidFill>
              </a:rPr>
              <a:t>Commissioni </a:t>
            </a:r>
            <a:r>
              <a:rPr lang="it-IT" sz="2400" b="1" dirty="0">
                <a:solidFill>
                  <a:srgbClr val="0070C0"/>
                </a:solidFill>
              </a:rPr>
              <a:t>paritetiche Docenti - Studenti</a:t>
            </a:r>
          </a:p>
          <a:p>
            <a:endParaRPr lang="it-IT" sz="2400" dirty="0">
              <a:solidFill>
                <a:prstClr val="black"/>
              </a:solidFill>
            </a:endParaRPr>
          </a:p>
          <a:p>
            <a:pPr algn="just"/>
            <a:r>
              <a:rPr lang="it-IT" sz="2400" b="1" dirty="0">
                <a:solidFill>
                  <a:prstClr val="black"/>
                </a:solidFill>
              </a:rPr>
              <a:t>Le Commissioni paritetiche Docenti - Studenti si attivano per ricevere segnalazioni provenienti dalla periferia </a:t>
            </a:r>
            <a:r>
              <a:rPr lang="it-IT" sz="2400" dirty="0">
                <a:solidFill>
                  <a:prstClr val="black"/>
                </a:solidFill>
              </a:rPr>
              <a:t>(dai corsi di studio del Dipartimento o della Scuola di riferimento e dagli studenti) e approfondire gli aspetti critici legati al percorso di formazione (esperienza dello studente) offrendo un ulteriore canale oltre ai tradizionali questionari di valutazione; per proporre sinergicamente informazioni che il corso di studio e suo Gruppo di Riesame potrebbero non ricevere tramite altri canali</a:t>
            </a:r>
            <a:r>
              <a:rPr lang="it-IT" sz="2400" dirty="0" smtClean="0">
                <a:solidFill>
                  <a:prstClr val="black"/>
                </a:solidFill>
              </a:rPr>
              <a:t>.</a:t>
            </a:r>
          </a:p>
          <a:p>
            <a:endParaRPr lang="it-IT" sz="2400" dirty="0">
              <a:solidFill>
                <a:prstClr val="black"/>
              </a:solidFill>
            </a:endParaRPr>
          </a:p>
          <a:p>
            <a:r>
              <a:rPr lang="it-IT" sz="2400" b="1" dirty="0">
                <a:solidFill>
                  <a:prstClr val="black"/>
                </a:solidFill>
              </a:rPr>
              <a:t>Attività di autovalutazione, valutazione e riesame </a:t>
            </a:r>
            <a:r>
              <a:rPr lang="it-IT" sz="2400" b="1" dirty="0" smtClean="0">
                <a:solidFill>
                  <a:prstClr val="black"/>
                </a:solidFill>
              </a:rPr>
              <a:t>(RAR)</a:t>
            </a:r>
          </a:p>
          <a:p>
            <a:endParaRPr lang="it-IT" sz="2400" b="1" dirty="0">
              <a:solidFill>
                <a:prstClr val="black"/>
              </a:solidFill>
            </a:endParaRPr>
          </a:p>
          <a:p>
            <a:r>
              <a:rPr lang="it-IT" sz="2400" b="1" dirty="0">
                <a:solidFill>
                  <a:prstClr val="black"/>
                </a:solidFill>
              </a:rPr>
              <a:t>Scheda Unica Annuale del corso di </a:t>
            </a:r>
            <a:r>
              <a:rPr lang="it-IT" sz="2400" b="1" dirty="0" smtClean="0">
                <a:solidFill>
                  <a:prstClr val="black"/>
                </a:solidFill>
              </a:rPr>
              <a:t>studio (SUA</a:t>
            </a:r>
            <a:r>
              <a:rPr lang="it-IT" sz="2400" b="1" dirty="0" smtClean="0">
                <a:solidFill>
                  <a:prstClr val="black"/>
                </a:solidFill>
              </a:rPr>
              <a:t>)</a:t>
            </a:r>
          </a:p>
          <a:p>
            <a:endParaRPr lang="it-IT" sz="2400" b="1" dirty="0" smtClean="0">
              <a:solidFill>
                <a:prstClr val="black"/>
              </a:solidFill>
            </a:endParaRPr>
          </a:p>
          <a:p>
            <a:r>
              <a:rPr lang="it-IT" sz="2000" dirty="0">
                <a:solidFill>
                  <a:prstClr val="black"/>
                </a:solidFill>
              </a:rPr>
              <a:t>La struttura della relazione corrisponde a quella riportata nel documento ANVUR </a:t>
            </a:r>
            <a:r>
              <a:rPr lang="it-IT" sz="2000" dirty="0">
                <a:solidFill>
                  <a:prstClr val="black"/>
                </a:solidFill>
                <a:hlinkClick r:id="rId2"/>
              </a:rPr>
              <a:t>Autovalutazione, Valutazione e Accreditamento del sistema universitario italiano</a:t>
            </a:r>
            <a:r>
              <a:rPr lang="it-IT" sz="2000" dirty="0">
                <a:solidFill>
                  <a:prstClr val="black"/>
                </a:solidFill>
              </a:rPr>
              <a:t>, allegato V.</a:t>
            </a:r>
          </a:p>
          <a:p>
            <a:endParaRPr lang="it-IT" sz="2400" b="1" dirty="0" smtClean="0">
              <a:solidFill>
                <a:prstClr val="black"/>
              </a:solidFill>
            </a:endParaRPr>
          </a:p>
          <a:p>
            <a:endParaRPr lang="it-IT" b="1" dirty="0" smtClean="0">
              <a:solidFill>
                <a:prstClr val="black"/>
              </a:solidFill>
            </a:endParaRPr>
          </a:p>
          <a:p>
            <a:endParaRPr lang="it-IT" b="1" dirty="0">
              <a:solidFill>
                <a:prstClr val="black"/>
              </a:solidFill>
            </a:endParaRPr>
          </a:p>
        </p:txBody>
      </p:sp>
    </p:spTree>
    <p:extLst>
      <p:ext uri="{BB962C8B-B14F-4D97-AF65-F5344CB8AC3E}">
        <p14:creationId xmlns:p14="http://schemas.microsoft.com/office/powerpoint/2010/main" val="401203803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5"/>
          <p:cNvSpPr txBox="1"/>
          <p:nvPr/>
        </p:nvSpPr>
        <p:spPr>
          <a:xfrm>
            <a:off x="899592" y="188640"/>
            <a:ext cx="7056784" cy="461665"/>
          </a:xfrm>
          <a:prstGeom prst="rect">
            <a:avLst/>
          </a:prstGeom>
          <a:noFill/>
        </p:spPr>
        <p:txBody>
          <a:bodyPr wrap="square" rtlCol="0">
            <a:spAutoFit/>
          </a:bodyPr>
          <a:lstStyle/>
          <a:p>
            <a:pPr algn="ctr"/>
            <a:r>
              <a:rPr lang="it-IT" sz="2400" b="1" dirty="0" smtClean="0">
                <a:solidFill>
                  <a:srgbClr val="0070C0"/>
                </a:solidFill>
                <a:effectLst>
                  <a:outerShdw blurRad="38100" dist="38100" dir="2700000" algn="tl">
                    <a:srgbClr val="000000">
                      <a:alpha val="43137"/>
                    </a:srgbClr>
                  </a:outerShdw>
                </a:effectLst>
              </a:rPr>
              <a:t>Commissioni Paritetiche AA 2016-2017</a:t>
            </a:r>
            <a:endParaRPr lang="it-IT" sz="2400" b="1" dirty="0">
              <a:solidFill>
                <a:srgbClr val="0070C0"/>
              </a:solidFill>
              <a:effectLst>
                <a:outerShdw blurRad="38100" dist="38100" dir="2700000" algn="tl">
                  <a:srgbClr val="000000">
                    <a:alpha val="43137"/>
                  </a:srgbClr>
                </a:outerShdw>
              </a:effectLst>
            </a:endParaRPr>
          </a:p>
        </p:txBody>
      </p:sp>
      <p:sp>
        <p:nvSpPr>
          <p:cNvPr id="7" name="CasellaDiTesto 6"/>
          <p:cNvSpPr txBox="1"/>
          <p:nvPr/>
        </p:nvSpPr>
        <p:spPr>
          <a:xfrm>
            <a:off x="251594" y="650305"/>
            <a:ext cx="8712968" cy="5632311"/>
          </a:xfrm>
          <a:prstGeom prst="rect">
            <a:avLst/>
          </a:prstGeom>
          <a:noFill/>
        </p:spPr>
        <p:txBody>
          <a:bodyPr wrap="square" rtlCol="0">
            <a:spAutoFit/>
          </a:bodyPr>
          <a:lstStyle/>
          <a:p>
            <a:pPr algn="just"/>
            <a:r>
              <a:rPr lang="it-IT" b="1" dirty="0" smtClean="0">
                <a:solidFill>
                  <a:prstClr val="black"/>
                </a:solidFill>
              </a:rPr>
              <a:t>PRESIDENTE DELLA COMMISSIONE: Prof. Paolo </a:t>
            </a:r>
            <a:r>
              <a:rPr lang="it-IT" b="1" dirty="0" err="1" smtClean="0">
                <a:solidFill>
                  <a:prstClr val="black"/>
                </a:solidFill>
              </a:rPr>
              <a:t>Perri</a:t>
            </a:r>
            <a:endParaRPr lang="it-IT" b="1" dirty="0" smtClean="0">
              <a:solidFill>
                <a:prstClr val="black"/>
              </a:solidFill>
            </a:endParaRPr>
          </a:p>
          <a:p>
            <a:pPr algn="just"/>
            <a:r>
              <a:rPr lang="it-IT" b="1" dirty="0" smtClean="0">
                <a:solidFill>
                  <a:prstClr val="black"/>
                </a:solidFill>
              </a:rPr>
              <a:t>5 SOTTOCOMMISSIONI</a:t>
            </a:r>
          </a:p>
          <a:p>
            <a:pPr algn="just"/>
            <a:endParaRPr lang="it-IT" b="1" dirty="0">
              <a:solidFill>
                <a:prstClr val="black"/>
              </a:solidFill>
            </a:endParaRPr>
          </a:p>
          <a:p>
            <a:pPr lvl="0"/>
            <a:r>
              <a:rPr lang="it-IT" b="1" dirty="0" smtClean="0"/>
              <a:t>1. Commissione </a:t>
            </a:r>
            <a:r>
              <a:rPr lang="it-IT" b="1" dirty="0"/>
              <a:t>lauree professioni sanitarie classe 1:</a:t>
            </a:r>
            <a:r>
              <a:rPr lang="it-IT" dirty="0"/>
              <a:t> Infermieristica (varie sedi); Ostetricia; Scienze Infermieristiche e ostetriche – </a:t>
            </a:r>
            <a:r>
              <a:rPr lang="it-IT" u="sng" dirty="0"/>
              <a:t>Referente: Rita Selvatici</a:t>
            </a:r>
            <a:r>
              <a:rPr lang="it-IT" u="sng" dirty="0" smtClean="0"/>
              <a:t>;</a:t>
            </a:r>
          </a:p>
          <a:p>
            <a:pPr lvl="0"/>
            <a:r>
              <a:rPr lang="it-IT" dirty="0" smtClean="0"/>
              <a:t>2. </a:t>
            </a:r>
            <a:r>
              <a:rPr lang="it-IT" b="1" dirty="0" smtClean="0"/>
              <a:t>Commissione </a:t>
            </a:r>
            <a:r>
              <a:rPr lang="it-IT" b="1" dirty="0"/>
              <a:t>lauree professioni sanitarie classe 2: </a:t>
            </a:r>
            <a:r>
              <a:rPr lang="it-IT" dirty="0"/>
              <a:t>Educazione Professionale, Fisioterapia (varie sedi), Logopedia, Ortottica e assistenza oftalmologica, Tecnica della riabilitazione psichiatrica, Scienze riabilitative delle professioni sanitarie – </a:t>
            </a:r>
            <a:r>
              <a:rPr lang="it-IT" u="sng" dirty="0"/>
              <a:t>Referente: </a:t>
            </a:r>
            <a:r>
              <a:rPr lang="it-IT" u="sng" dirty="0" smtClean="0"/>
              <a:t>Rosangela </a:t>
            </a:r>
            <a:r>
              <a:rPr lang="it-IT" u="sng" dirty="0"/>
              <a:t>Caruso;</a:t>
            </a:r>
            <a:endParaRPr lang="it-IT" dirty="0"/>
          </a:p>
          <a:p>
            <a:pPr lvl="0"/>
            <a:r>
              <a:rPr lang="it-IT" dirty="0" smtClean="0"/>
              <a:t>3. </a:t>
            </a:r>
            <a:r>
              <a:rPr lang="it-IT" b="1" dirty="0" smtClean="0"/>
              <a:t>Commissione </a:t>
            </a:r>
            <a:r>
              <a:rPr lang="it-IT" b="1" dirty="0"/>
              <a:t>lauree professioni sanitarie classe 3: </a:t>
            </a:r>
            <a:r>
              <a:rPr lang="it-IT" dirty="0" err="1"/>
              <a:t>Dietistica</a:t>
            </a:r>
            <a:r>
              <a:rPr lang="it-IT" dirty="0"/>
              <a:t>, Igiene dentale, Tecniche di laboratorio biomedico, Tecniche di radiologia medica per immagini e radioterapia, Scienze delle professioni sanitarie tecniche diagnostiche – </a:t>
            </a:r>
            <a:r>
              <a:rPr lang="it-IT" u="sng" dirty="0"/>
              <a:t>Referente: Prof. Roberto Galeotti</a:t>
            </a:r>
            <a:r>
              <a:rPr lang="it-IT" u="sng" dirty="0" smtClean="0"/>
              <a:t>;</a:t>
            </a:r>
          </a:p>
          <a:p>
            <a:pPr lvl="0"/>
            <a:endParaRPr lang="it-IT" dirty="0"/>
          </a:p>
          <a:p>
            <a:pPr lvl="0"/>
            <a:r>
              <a:rPr lang="it-IT" dirty="0" smtClean="0"/>
              <a:t>4. Commissione</a:t>
            </a:r>
            <a:r>
              <a:rPr lang="it-IT" dirty="0"/>
              <a:t>: Medicina e Chirurgia, Odontoiatria e Protesi dentaria, Scienze Motorie (unico) – </a:t>
            </a:r>
            <a:r>
              <a:rPr lang="it-IT" u="sng" dirty="0"/>
              <a:t>Referente: Dott. Riccardo Ragazzi</a:t>
            </a:r>
            <a:r>
              <a:rPr lang="it-IT" u="sng" dirty="0" smtClean="0"/>
              <a:t>;</a:t>
            </a:r>
          </a:p>
          <a:p>
            <a:pPr lvl="0"/>
            <a:endParaRPr lang="it-IT" dirty="0"/>
          </a:p>
          <a:p>
            <a:pPr lvl="0"/>
            <a:r>
              <a:rPr lang="it-IT" dirty="0" smtClean="0"/>
              <a:t>5. Commissione</a:t>
            </a:r>
            <a:r>
              <a:rPr lang="it-IT" dirty="0"/>
              <a:t>: Chimica - Scienze Chimiche (unico), Chimica e Tecnologie Farmaceutiche, Farmacia – </a:t>
            </a:r>
            <a:r>
              <a:rPr lang="it-IT" u="sng" dirty="0"/>
              <a:t>Referente: Prof. Stefano </a:t>
            </a:r>
            <a:r>
              <a:rPr lang="it-IT" u="sng" dirty="0" err="1"/>
              <a:t>Caramori</a:t>
            </a:r>
            <a:endParaRPr lang="it-IT" dirty="0"/>
          </a:p>
          <a:p>
            <a:pPr algn="just"/>
            <a:endParaRPr lang="it-IT" dirty="0">
              <a:solidFill>
                <a:prstClr val="black"/>
              </a:solidFill>
            </a:endParaRPr>
          </a:p>
          <a:p>
            <a:endParaRPr lang="it-IT" dirty="0">
              <a:solidFill>
                <a:prstClr val="black"/>
              </a:solidFill>
            </a:endParaRPr>
          </a:p>
        </p:txBody>
      </p:sp>
      <p:pic>
        <p:nvPicPr>
          <p:cNvPr id="102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08304" y="5630348"/>
            <a:ext cx="1512242" cy="10875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5860866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538685" y="675159"/>
            <a:ext cx="8198783" cy="5909310"/>
          </a:xfrm>
          <a:prstGeom prst="rect">
            <a:avLst/>
          </a:prstGeom>
          <a:noFill/>
        </p:spPr>
        <p:txBody>
          <a:bodyPr wrap="none" rtlCol="0">
            <a:spAutoFit/>
          </a:bodyPr>
          <a:lstStyle/>
          <a:p>
            <a:r>
              <a:rPr lang="it-IT" dirty="0"/>
              <a:t>Chimica - Scienze Chimiche (unico)	Prof. Stefano </a:t>
            </a:r>
            <a:r>
              <a:rPr lang="it-IT" dirty="0" err="1"/>
              <a:t>Caramori</a:t>
            </a:r>
            <a:endParaRPr lang="it-IT" dirty="0"/>
          </a:p>
          <a:p>
            <a:r>
              <a:rPr lang="it-IT" dirty="0"/>
              <a:t>Chimica e Tecnologie Farmaceutiche	Prof. Santo Scalia</a:t>
            </a:r>
          </a:p>
          <a:p>
            <a:r>
              <a:rPr lang="it-IT" dirty="0" err="1"/>
              <a:t>Dietistica</a:t>
            </a:r>
            <a:r>
              <a:rPr lang="it-IT" dirty="0"/>
              <a:t>	</a:t>
            </a:r>
            <a:r>
              <a:rPr lang="it-IT" dirty="0" smtClean="0"/>
              <a:t>                                                     Dott. Angelina </a:t>
            </a:r>
            <a:r>
              <a:rPr lang="it-IT" dirty="0" err="1"/>
              <a:t>Passaro</a:t>
            </a:r>
            <a:endParaRPr lang="it-IT" dirty="0"/>
          </a:p>
          <a:p>
            <a:r>
              <a:rPr lang="it-IT" dirty="0"/>
              <a:t>Educazione professionale	</a:t>
            </a:r>
            <a:r>
              <a:rPr lang="it-IT" dirty="0" smtClean="0"/>
              <a:t>Prof. Silvia </a:t>
            </a:r>
            <a:r>
              <a:rPr lang="it-IT" dirty="0"/>
              <a:t>Nicoletta </a:t>
            </a:r>
            <a:r>
              <a:rPr lang="it-IT" dirty="0" err="1"/>
              <a:t>Fargion</a:t>
            </a:r>
            <a:r>
              <a:rPr lang="it-IT" dirty="0"/>
              <a:t> (PO Università di Trento)</a:t>
            </a:r>
          </a:p>
          <a:p>
            <a:r>
              <a:rPr lang="it-IT" dirty="0"/>
              <a:t>Farmacia	Prof. Gianni Sacchetti</a:t>
            </a:r>
          </a:p>
          <a:p>
            <a:r>
              <a:rPr lang="it-IT" dirty="0"/>
              <a:t>Fisioterapia	</a:t>
            </a:r>
            <a:r>
              <a:rPr lang="it-IT" dirty="0" smtClean="0"/>
              <a:t>Dott.  </a:t>
            </a:r>
            <a:r>
              <a:rPr lang="it-IT" dirty="0"/>
              <a:t>Rebecca </a:t>
            </a:r>
            <a:r>
              <a:rPr lang="it-IT" dirty="0" err="1"/>
              <a:t>Voltan</a:t>
            </a:r>
            <a:endParaRPr lang="it-IT" dirty="0"/>
          </a:p>
          <a:p>
            <a:r>
              <a:rPr lang="it-IT" dirty="0"/>
              <a:t>Igiene dentale 	Dott. Luca Lombardo </a:t>
            </a:r>
          </a:p>
          <a:p>
            <a:r>
              <a:rPr lang="it-IT" dirty="0"/>
              <a:t>Infermieristica	</a:t>
            </a:r>
            <a:r>
              <a:rPr lang="it-IT" dirty="0" smtClean="0"/>
              <a:t>Dott.  </a:t>
            </a:r>
            <a:r>
              <a:rPr lang="it-IT" dirty="0"/>
              <a:t>Rita Selvatici</a:t>
            </a:r>
          </a:p>
          <a:p>
            <a:r>
              <a:rPr lang="it-IT" dirty="0"/>
              <a:t>Logopedia	Dott. Francesco </a:t>
            </a:r>
            <a:r>
              <a:rPr lang="it-IT" dirty="0" err="1"/>
              <a:t>Stomeo</a:t>
            </a:r>
            <a:endParaRPr lang="it-IT" dirty="0"/>
          </a:p>
          <a:p>
            <a:r>
              <a:rPr lang="it-IT" dirty="0"/>
              <a:t>Medicina e chirurgia	</a:t>
            </a:r>
            <a:r>
              <a:rPr lang="it-IT" dirty="0" smtClean="0"/>
              <a:t>                 Dott</a:t>
            </a:r>
            <a:r>
              <a:rPr lang="it-IT" dirty="0"/>
              <a:t>. Riccardo Ragazzi</a:t>
            </a:r>
          </a:p>
          <a:p>
            <a:r>
              <a:rPr lang="it-IT" dirty="0"/>
              <a:t>Odontoiatria e protesi dentaria	Prof. Santo Catapano</a:t>
            </a:r>
          </a:p>
          <a:p>
            <a:r>
              <a:rPr lang="it-IT" dirty="0"/>
              <a:t>Ortottica e assistenza oftalmologica	Dott. Carlo </a:t>
            </a:r>
            <a:r>
              <a:rPr lang="it-IT" dirty="0" err="1"/>
              <a:t>Incorvaia</a:t>
            </a:r>
            <a:endParaRPr lang="it-IT" dirty="0"/>
          </a:p>
          <a:p>
            <a:r>
              <a:rPr lang="it-IT" dirty="0"/>
              <a:t>Ostetricia	</a:t>
            </a:r>
            <a:r>
              <a:rPr lang="it-IT" dirty="0" smtClean="0"/>
              <a:t>                                                     Prof. Monica </a:t>
            </a:r>
            <a:r>
              <a:rPr lang="it-IT" dirty="0"/>
              <a:t>De Mattei</a:t>
            </a:r>
          </a:p>
          <a:p>
            <a:r>
              <a:rPr lang="it-IT" dirty="0"/>
              <a:t>Scienze motorie - unico	</a:t>
            </a:r>
            <a:r>
              <a:rPr lang="it-IT" dirty="0" smtClean="0"/>
              <a:t>                  Prof</a:t>
            </a:r>
            <a:r>
              <a:rPr lang="it-IT" dirty="0"/>
              <a:t>. Luciana </a:t>
            </a:r>
            <a:r>
              <a:rPr lang="it-IT" dirty="0" err="1"/>
              <a:t>Zaccagni</a:t>
            </a:r>
            <a:endParaRPr lang="it-IT" dirty="0"/>
          </a:p>
          <a:p>
            <a:r>
              <a:rPr lang="it-IT" dirty="0"/>
              <a:t>Scienze infermieristiche e ostetriche	</a:t>
            </a:r>
            <a:r>
              <a:rPr lang="it-IT" dirty="0" smtClean="0"/>
              <a:t>Prof. Stefania Gessi</a:t>
            </a:r>
            <a:endParaRPr lang="it-IT" dirty="0"/>
          </a:p>
          <a:p>
            <a:r>
              <a:rPr lang="it-IT" dirty="0"/>
              <a:t>Scienze riabilitative delle professioni sanitarie	</a:t>
            </a:r>
            <a:r>
              <a:rPr lang="it-IT" dirty="0" smtClean="0"/>
              <a:t>Dott. </a:t>
            </a:r>
            <a:r>
              <a:rPr lang="it-IT" dirty="0"/>
              <a:t>Rosa Maria Gaudio</a:t>
            </a:r>
          </a:p>
          <a:p>
            <a:r>
              <a:rPr lang="it-IT" dirty="0"/>
              <a:t>Scienze delle professioni sanitarie tecniche diagnostiche	</a:t>
            </a:r>
            <a:r>
              <a:rPr lang="it-IT" dirty="0" smtClean="0"/>
              <a:t>Dott. Giordana </a:t>
            </a:r>
            <a:r>
              <a:rPr lang="it-IT" dirty="0" err="1"/>
              <a:t>Feriotto</a:t>
            </a:r>
            <a:endParaRPr lang="it-IT" dirty="0"/>
          </a:p>
          <a:p>
            <a:r>
              <a:rPr lang="it-IT" dirty="0"/>
              <a:t>Tecnica della riabilitazione psichiatrica	</a:t>
            </a:r>
            <a:r>
              <a:rPr lang="it-IT" dirty="0" smtClean="0"/>
              <a:t>Dott. </a:t>
            </a:r>
            <a:r>
              <a:rPr lang="it-IT" dirty="0"/>
              <a:t>Rosangela Caruso</a:t>
            </a:r>
          </a:p>
          <a:p>
            <a:r>
              <a:rPr lang="it-IT" dirty="0"/>
              <a:t>Tecniche di laboratorio biomedico	Dott. Donato Gemmati</a:t>
            </a:r>
          </a:p>
          <a:p>
            <a:r>
              <a:rPr lang="it-IT" dirty="0"/>
              <a:t>Tecniche di radiologia medica per immagini e radioterapia	Prof. Roberto Galeotti</a:t>
            </a:r>
          </a:p>
          <a:p>
            <a:endParaRPr lang="it-IT" dirty="0"/>
          </a:p>
        </p:txBody>
      </p:sp>
      <p:sp>
        <p:nvSpPr>
          <p:cNvPr id="5" name="CasellaDiTesto 4"/>
          <p:cNvSpPr txBox="1"/>
          <p:nvPr/>
        </p:nvSpPr>
        <p:spPr>
          <a:xfrm>
            <a:off x="1115616" y="116632"/>
            <a:ext cx="7197098" cy="738664"/>
          </a:xfrm>
          <a:prstGeom prst="rect">
            <a:avLst/>
          </a:prstGeom>
          <a:noFill/>
        </p:spPr>
        <p:txBody>
          <a:bodyPr wrap="none" rtlCol="0">
            <a:spAutoFit/>
          </a:bodyPr>
          <a:lstStyle/>
          <a:p>
            <a:r>
              <a:rPr lang="it-IT" sz="2400" b="1" dirty="0">
                <a:solidFill>
                  <a:srgbClr val="0070C0"/>
                </a:solidFill>
                <a:effectLst>
                  <a:outerShdw blurRad="38100" dist="38100" dir="2700000" algn="tl">
                    <a:srgbClr val="000000">
                      <a:alpha val="43137"/>
                    </a:srgbClr>
                  </a:outerShdw>
                </a:effectLst>
              </a:rPr>
              <a:t>Commissioni Paritetiche AA </a:t>
            </a:r>
            <a:r>
              <a:rPr lang="it-IT" sz="2400" b="1" dirty="0" smtClean="0">
                <a:solidFill>
                  <a:srgbClr val="0070C0"/>
                </a:solidFill>
                <a:effectLst>
                  <a:outerShdw blurRad="38100" dist="38100" dir="2700000" algn="tl">
                    <a:srgbClr val="000000">
                      <a:alpha val="43137"/>
                    </a:srgbClr>
                  </a:outerShdw>
                </a:effectLst>
              </a:rPr>
              <a:t>2016-2017  - AA 2017-2018</a:t>
            </a:r>
            <a:endParaRPr lang="it-IT" sz="2400" b="1" dirty="0">
              <a:solidFill>
                <a:srgbClr val="0070C0"/>
              </a:solidFill>
              <a:effectLst>
                <a:outerShdw blurRad="38100" dist="38100" dir="2700000" algn="tl">
                  <a:srgbClr val="000000">
                    <a:alpha val="43137"/>
                  </a:srgbClr>
                </a:outerShdw>
              </a:effectLst>
            </a:endParaRPr>
          </a:p>
          <a:p>
            <a:endParaRPr lang="it-IT" dirty="0"/>
          </a:p>
        </p:txBody>
      </p:sp>
    </p:spTree>
    <p:extLst>
      <p:ext uri="{BB962C8B-B14F-4D97-AF65-F5344CB8AC3E}">
        <p14:creationId xmlns:p14="http://schemas.microsoft.com/office/powerpoint/2010/main" val="38218258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251520" y="188640"/>
            <a:ext cx="8712968" cy="4124206"/>
          </a:xfrm>
          <a:prstGeom prst="rect">
            <a:avLst/>
          </a:prstGeom>
        </p:spPr>
        <p:txBody>
          <a:bodyPr wrap="square">
            <a:spAutoFit/>
          </a:bodyPr>
          <a:lstStyle/>
          <a:p>
            <a:r>
              <a:rPr lang="it-IT" sz="2800" b="1" dirty="0">
                <a:solidFill>
                  <a:prstClr val="black"/>
                </a:solidFill>
              </a:rPr>
              <a:t>Qualità dei servizi agli studenti </a:t>
            </a:r>
          </a:p>
          <a:p>
            <a:r>
              <a:rPr lang="it-IT" dirty="0">
                <a:solidFill>
                  <a:prstClr val="black"/>
                </a:solidFill>
              </a:rPr>
              <a:t> </a:t>
            </a:r>
          </a:p>
          <a:p>
            <a:r>
              <a:rPr lang="it-IT" dirty="0">
                <a:solidFill>
                  <a:prstClr val="black"/>
                </a:solidFill>
              </a:rPr>
              <a:t>Gli obiettivi principali delle Politiche di qualità in ambito dei servizi agli studenti hanno per oggetto il miglioramento della qualità dei servizi agli studenti al fine di agevolare il completamento del percorso di formazione intrapreso entro i termini previsti; la semplificazione delle procedure amministrative intensificando le modalità di informatizzazione dei processi; il mantenimento della certificazione per la qualità ai sensi </a:t>
            </a:r>
            <a:r>
              <a:rPr lang="it-IT" dirty="0" smtClean="0">
                <a:solidFill>
                  <a:prstClr val="black"/>
                </a:solidFill>
              </a:rPr>
              <a:t>delle normative in atto.</a:t>
            </a:r>
            <a:endParaRPr lang="it-IT" dirty="0">
              <a:solidFill>
                <a:prstClr val="black"/>
              </a:solidFill>
            </a:endParaRPr>
          </a:p>
          <a:p>
            <a:endParaRPr lang="it-IT" dirty="0" smtClean="0">
              <a:solidFill>
                <a:prstClr val="black"/>
              </a:solidFill>
            </a:endParaRPr>
          </a:p>
          <a:p>
            <a:r>
              <a:rPr lang="it-IT" b="1" dirty="0">
                <a:solidFill>
                  <a:prstClr val="black"/>
                </a:solidFill>
              </a:rPr>
              <a:t>Statistiche opinioni studenti </a:t>
            </a:r>
          </a:p>
          <a:p>
            <a:r>
              <a:rPr lang="it-IT" dirty="0">
                <a:solidFill>
                  <a:prstClr val="black"/>
                </a:solidFill>
              </a:rPr>
              <a:t>Accesso ai risultati della rilevazione</a:t>
            </a:r>
          </a:p>
          <a:p>
            <a:r>
              <a:rPr lang="it-IT" dirty="0">
                <a:solidFill>
                  <a:prstClr val="black"/>
                </a:solidFill>
              </a:rPr>
              <a:t>Modalità di rilevazione dell'opinione degli studenti</a:t>
            </a:r>
          </a:p>
          <a:p>
            <a:r>
              <a:rPr lang="it-IT" dirty="0">
                <a:solidFill>
                  <a:prstClr val="black"/>
                </a:solidFill>
              </a:rPr>
              <a:t>Questionari</a:t>
            </a:r>
          </a:p>
          <a:p>
            <a:endParaRPr lang="it-IT" dirty="0">
              <a:solidFill>
                <a:prstClr val="black"/>
              </a:solidFill>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81214" y="4416491"/>
            <a:ext cx="1981879" cy="20814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9603" y="2492896"/>
            <a:ext cx="2705100" cy="1685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71900" y="4331136"/>
            <a:ext cx="1872208" cy="21236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1560" y="4331137"/>
            <a:ext cx="2143125" cy="213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8835779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251520" y="476672"/>
            <a:ext cx="8517632" cy="4525963"/>
          </a:xfrm>
        </p:spPr>
        <p:txBody>
          <a:bodyPr>
            <a:normAutofit fontScale="62500" lnSpcReduction="20000"/>
          </a:bodyPr>
          <a:lstStyle/>
          <a:p>
            <a:pPr marL="0" indent="0" algn="ctr">
              <a:buNone/>
            </a:pPr>
            <a:r>
              <a:rPr lang="it-IT" sz="4000" b="1" dirty="0"/>
              <a:t>Statistiche opinioni studenti </a:t>
            </a:r>
            <a:endParaRPr lang="it-IT" sz="4000" b="1" dirty="0" smtClean="0"/>
          </a:p>
          <a:p>
            <a:pPr marL="0" indent="0" algn="ctr">
              <a:buNone/>
            </a:pPr>
            <a:endParaRPr lang="it-IT" sz="4000" b="1" dirty="0"/>
          </a:p>
          <a:p>
            <a:r>
              <a:rPr lang="it-IT" dirty="0" smtClean="0"/>
              <a:t>Accesso ai risultati della rilevazione:</a:t>
            </a:r>
            <a:endParaRPr lang="it-IT" dirty="0"/>
          </a:p>
          <a:p>
            <a:pPr marL="0" indent="0">
              <a:buNone/>
            </a:pPr>
            <a:r>
              <a:rPr lang="it-IT" dirty="0" smtClean="0">
                <a:hlinkClick r:id="rId2"/>
              </a:rPr>
              <a:t>https</a:t>
            </a:r>
            <a:r>
              <a:rPr lang="it-IT" dirty="0">
                <a:hlinkClick r:id="rId2"/>
              </a:rPr>
              <a:t>://</a:t>
            </a:r>
            <a:r>
              <a:rPr lang="it-IT" dirty="0" smtClean="0">
                <a:hlinkClick r:id="rId2"/>
              </a:rPr>
              <a:t>valmon.disia.unifi.it/sisvaldidat/unife/index.php</a:t>
            </a:r>
            <a:endParaRPr lang="it-IT" dirty="0" smtClean="0"/>
          </a:p>
          <a:p>
            <a:pPr marL="0" indent="0">
              <a:buNone/>
            </a:pPr>
            <a:endParaRPr lang="it-IT" dirty="0"/>
          </a:p>
          <a:p>
            <a:pPr marL="0" indent="0">
              <a:buNone/>
            </a:pPr>
            <a:r>
              <a:rPr lang="it-IT" dirty="0"/>
              <a:t>L’Università di Ferrara </a:t>
            </a:r>
            <a:r>
              <a:rPr lang="it-IT" b="1" dirty="0"/>
              <a:t>rileva periodicamente, in forma anonima, le opinioni degli studenti</a:t>
            </a:r>
            <a:r>
              <a:rPr lang="it-IT" dirty="0"/>
              <a:t> su: l’insegnamento, la docenza, </a:t>
            </a:r>
            <a:r>
              <a:rPr lang="it-IT" dirty="0" smtClean="0"/>
              <a:t>l’organizzazione del </a:t>
            </a:r>
            <a:r>
              <a:rPr lang="it-IT" dirty="0" err="1" smtClean="0"/>
              <a:t>CdS</a:t>
            </a:r>
            <a:r>
              <a:rPr lang="it-IT" dirty="0" smtClean="0"/>
              <a:t>, i servizi agli studenti, la prova d’esame, la valutazione complessiva del </a:t>
            </a:r>
            <a:r>
              <a:rPr lang="it-IT" dirty="0" err="1" smtClean="0"/>
              <a:t>CdS</a:t>
            </a:r>
            <a:r>
              <a:rPr lang="it-IT" dirty="0"/>
              <a:t> </a:t>
            </a:r>
            <a:r>
              <a:rPr lang="it-IT" dirty="0" smtClean="0"/>
              <a:t>sulla </a:t>
            </a:r>
            <a:r>
              <a:rPr lang="it-IT" dirty="0"/>
              <a:t>base di misure di assicurazione interna della qualità individuate anche con il contributo degli studenti</a:t>
            </a:r>
            <a:r>
              <a:rPr lang="it-IT" dirty="0" smtClean="0"/>
              <a:t>.</a:t>
            </a:r>
          </a:p>
          <a:p>
            <a:pPr marL="0" indent="0">
              <a:buNone/>
            </a:pPr>
            <a:endParaRPr lang="it-IT" dirty="0"/>
          </a:p>
          <a:p>
            <a:pPr marL="0" indent="0">
              <a:buNone/>
            </a:pPr>
            <a:r>
              <a:rPr lang="it-IT" dirty="0"/>
              <a:t>Tali misure sono volte a garantire che i Corsi di studio siano ben progettati; regolarmente monitorati tramite la rilevazione delle opinioni degli studenti e il controllo delle prove di verifica dell’apprendimento; periodicamente esaminati.</a:t>
            </a:r>
          </a:p>
          <a:p>
            <a:pPr marL="0" indent="0">
              <a:buNone/>
            </a:pPr>
            <a:endParaRPr lang="it-IT"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6136" y="5123525"/>
            <a:ext cx="3190875" cy="1428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0766" y="5185940"/>
            <a:ext cx="1824694" cy="12128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65780" y="5246880"/>
            <a:ext cx="1944216" cy="11518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7233247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467544" y="764704"/>
            <a:ext cx="8229600" cy="4525963"/>
          </a:xfrm>
        </p:spPr>
        <p:txBody>
          <a:bodyPr>
            <a:normAutofit fontScale="70000" lnSpcReduction="20000"/>
          </a:bodyPr>
          <a:lstStyle/>
          <a:p>
            <a:r>
              <a:rPr lang="it-IT" sz="4000" b="1" dirty="0">
                <a:solidFill>
                  <a:srgbClr val="0070C0"/>
                </a:solidFill>
                <a:hlinkClick r:id="rId2"/>
              </a:rPr>
              <a:t>Modalità di rilevazione dell'opinione degli studenti</a:t>
            </a:r>
            <a:endParaRPr lang="it-IT" sz="4000" b="1" dirty="0">
              <a:solidFill>
                <a:srgbClr val="0070C0"/>
              </a:solidFill>
            </a:endParaRPr>
          </a:p>
          <a:p>
            <a:pPr marL="0" indent="0">
              <a:buNone/>
            </a:pPr>
            <a:endParaRPr lang="it-IT" dirty="0"/>
          </a:p>
          <a:p>
            <a:r>
              <a:rPr lang="it-IT" dirty="0"/>
              <a:t>I </a:t>
            </a:r>
            <a:r>
              <a:rPr lang="it-IT" dirty="0" smtClean="0"/>
              <a:t>QUESTIONARI sono </a:t>
            </a:r>
            <a:r>
              <a:rPr lang="it-IT" dirty="0"/>
              <a:t>compilabili online. </a:t>
            </a:r>
            <a:endParaRPr lang="it-IT" dirty="0" smtClean="0"/>
          </a:p>
          <a:p>
            <a:r>
              <a:rPr lang="it-IT" dirty="0" smtClean="0"/>
              <a:t>Il </a:t>
            </a:r>
            <a:r>
              <a:rPr lang="it-IT" dirty="0"/>
              <a:t>questionario sull’insegnamento e sulla docenza va compilato in modo obbligatorio prima dell’iscrizione all’esame. La compilazione del </a:t>
            </a:r>
            <a:r>
              <a:rPr lang="it-IT" dirty="0" smtClean="0"/>
              <a:t>questionario sull’organizzazione del </a:t>
            </a:r>
            <a:r>
              <a:rPr lang="it-IT" dirty="0" err="1" smtClean="0"/>
              <a:t>CdS</a:t>
            </a:r>
            <a:r>
              <a:rPr lang="it-IT" dirty="0" smtClean="0"/>
              <a:t>, dei servizi agli studenti e della prova d’esame è </a:t>
            </a:r>
            <a:r>
              <a:rPr lang="it-IT" dirty="0"/>
              <a:t>facoltativa</a:t>
            </a:r>
            <a:r>
              <a:rPr lang="it-IT" dirty="0" smtClean="0"/>
              <a:t>.</a:t>
            </a:r>
          </a:p>
          <a:p>
            <a:pPr marL="0" indent="0">
              <a:buNone/>
            </a:pPr>
            <a:endParaRPr lang="it-IT" dirty="0"/>
          </a:p>
          <a:p>
            <a:r>
              <a:rPr lang="it-IT" dirty="0"/>
              <a:t>Modalità di pubblicazione I risultati della rilevazione dell’opinione degli studenti vengono pubblicati tre volte all’anno:</a:t>
            </a:r>
          </a:p>
          <a:p>
            <a:r>
              <a:rPr lang="it-IT" dirty="0"/>
              <a:t>entro il 31 marzo, al termine del primo semestre (dati provvisori)</a:t>
            </a:r>
          </a:p>
          <a:p>
            <a:r>
              <a:rPr lang="it-IT" dirty="0"/>
              <a:t>entro il 31 </a:t>
            </a:r>
            <a:r>
              <a:rPr lang="it-IT" dirty="0" smtClean="0"/>
              <a:t>luglio, </a:t>
            </a:r>
            <a:r>
              <a:rPr lang="it-IT" dirty="0"/>
              <a:t>al termine del secondo semestre (dati provvisori)</a:t>
            </a:r>
          </a:p>
          <a:p>
            <a:r>
              <a:rPr lang="it-IT" dirty="0"/>
              <a:t>entro 30 settembre, i dati definitivi *</a:t>
            </a:r>
          </a:p>
          <a:p>
            <a:endParaRPr lang="it-IT" dirty="0"/>
          </a:p>
        </p:txBody>
      </p:sp>
    </p:spTree>
    <p:extLst>
      <p:ext uri="{BB962C8B-B14F-4D97-AF65-F5344CB8AC3E}">
        <p14:creationId xmlns:p14="http://schemas.microsoft.com/office/powerpoint/2010/main" val="31653958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395536" y="692696"/>
            <a:ext cx="8229600" cy="5472608"/>
          </a:xfrm>
        </p:spPr>
        <p:txBody>
          <a:bodyPr>
            <a:normAutofit fontScale="70000" lnSpcReduction="20000"/>
          </a:bodyPr>
          <a:lstStyle/>
          <a:p>
            <a:pPr marL="0" indent="0" algn="just">
              <a:buNone/>
            </a:pPr>
            <a:r>
              <a:rPr lang="it-IT" dirty="0" err="1"/>
              <a:t>UniFE</a:t>
            </a:r>
            <a:r>
              <a:rPr lang="it-IT" dirty="0"/>
              <a:t> utilizza il sistema </a:t>
            </a:r>
            <a:r>
              <a:rPr lang="it-IT" dirty="0">
                <a:hlinkClick r:id="rId2"/>
              </a:rPr>
              <a:t>SISVALDIDAT</a:t>
            </a:r>
            <a:r>
              <a:rPr lang="it-IT" dirty="0"/>
              <a:t> realizzato dal </a:t>
            </a:r>
            <a:r>
              <a:rPr lang="it-IT" b="1" u="sng" dirty="0">
                <a:solidFill>
                  <a:srgbClr val="0000FF"/>
                </a:solidFill>
                <a:effectLst>
                  <a:outerShdw blurRad="38100" dist="38100" dir="2700000" algn="tl">
                    <a:srgbClr val="000000">
                      <a:alpha val="43137"/>
                    </a:srgbClr>
                  </a:outerShdw>
                </a:effectLst>
              </a:rPr>
              <a:t>Gruppo </a:t>
            </a:r>
            <a:r>
              <a:rPr lang="it-IT" b="1" u="sng" dirty="0" err="1">
                <a:solidFill>
                  <a:srgbClr val="0000FF"/>
                </a:solidFill>
                <a:effectLst>
                  <a:outerShdw blurRad="38100" dist="38100" dir="2700000" algn="tl">
                    <a:srgbClr val="000000">
                      <a:alpha val="43137"/>
                    </a:srgbClr>
                  </a:outerShdw>
                </a:effectLst>
              </a:rPr>
              <a:t>ValMon</a:t>
            </a:r>
            <a:r>
              <a:rPr lang="it-IT" b="1" i="1" u="sng" dirty="0">
                <a:solidFill>
                  <a:srgbClr val="0000FF"/>
                </a:solidFill>
                <a:effectLst>
                  <a:outerShdw blurRad="38100" dist="38100" dir="2700000" algn="tl">
                    <a:srgbClr val="000000">
                      <a:alpha val="43137"/>
                    </a:srgbClr>
                  </a:outerShdw>
                </a:effectLst>
              </a:rPr>
              <a:t> </a:t>
            </a:r>
            <a:r>
              <a:rPr lang="it-IT" dirty="0"/>
              <a:t>per l’elaborazione e la pubblicazione dei risultati. Il sistema permette di scegliere la modalità con cui rendere accessibili i giudizi degli studenti</a:t>
            </a:r>
            <a:r>
              <a:rPr lang="it-IT" dirty="0" smtClean="0"/>
              <a:t>.</a:t>
            </a:r>
          </a:p>
          <a:p>
            <a:pPr marL="0" indent="0" algn="just">
              <a:buNone/>
            </a:pPr>
            <a:endParaRPr lang="it-IT" dirty="0"/>
          </a:p>
          <a:p>
            <a:pPr marL="0" indent="0" algn="just">
              <a:buNone/>
            </a:pPr>
            <a:r>
              <a:rPr lang="it-IT" dirty="0"/>
              <a:t>Vista l’importanza data da </a:t>
            </a:r>
            <a:r>
              <a:rPr lang="it-IT" dirty="0" err="1"/>
              <a:t>UniFE</a:t>
            </a:r>
            <a:r>
              <a:rPr lang="it-IT" dirty="0"/>
              <a:t> alla trasparenza, nel 2013  gli Organi di Governo hanno  demandato ai singoli Consigli di Corso di Studio la decisione se adottare una </a:t>
            </a:r>
            <a:r>
              <a:rPr lang="it-IT" b="1" dirty="0"/>
              <a:t>modalità pubblica </a:t>
            </a:r>
            <a:r>
              <a:rPr lang="it-IT" dirty="0"/>
              <a:t>(tutti i risultati visibili, ma con la possibilità di rendere privati i risultati della rilevazione dei propri insegnamenti da parte del singolo docente) oppure una </a:t>
            </a:r>
            <a:r>
              <a:rPr lang="it-IT" b="1" dirty="0"/>
              <a:t>modalità privata</a:t>
            </a:r>
            <a:r>
              <a:rPr lang="it-IT" dirty="0"/>
              <a:t> (tutti i risultati non visibili ma con la possibilità di rendere pubblici i risultati della rilevazione dei propri insegnamenti da parte del singolo docente). </a:t>
            </a:r>
            <a:endParaRPr lang="it-IT" dirty="0" smtClean="0"/>
          </a:p>
          <a:p>
            <a:pPr marL="0" indent="0" algn="just">
              <a:buNone/>
            </a:pPr>
            <a:endParaRPr lang="it-IT" dirty="0"/>
          </a:p>
          <a:p>
            <a:pPr marL="0" indent="0" algn="just">
              <a:buNone/>
            </a:pPr>
            <a:r>
              <a:rPr lang="it-IT" dirty="0" smtClean="0"/>
              <a:t>Per </a:t>
            </a:r>
            <a:r>
              <a:rPr lang="it-IT" dirty="0"/>
              <a:t>l'anno accademico 2014-15 </a:t>
            </a:r>
            <a:r>
              <a:rPr lang="it-IT" dirty="0" smtClean="0"/>
              <a:t>l'87% </a:t>
            </a:r>
            <a:r>
              <a:rPr lang="it-IT" dirty="0"/>
              <a:t>dei risultati della rilevazione dell'opinione degli studenti sui singoli insegnamenti sono stati resi pubblici. Per l'anno accademico 2015-16 </a:t>
            </a:r>
            <a:r>
              <a:rPr lang="it-IT" dirty="0" smtClean="0"/>
              <a:t>il 96% hanno </a:t>
            </a:r>
            <a:r>
              <a:rPr lang="it-IT" dirty="0"/>
              <a:t>deliberato di rendere pubblici i risultati di valutazione dei singoli insegnamenti. </a:t>
            </a:r>
          </a:p>
          <a:p>
            <a:endParaRPr lang="it-IT" dirty="0"/>
          </a:p>
        </p:txBody>
      </p:sp>
    </p:spTree>
    <p:extLst>
      <p:ext uri="{BB962C8B-B14F-4D97-AF65-F5344CB8AC3E}">
        <p14:creationId xmlns:p14="http://schemas.microsoft.com/office/powerpoint/2010/main" val="20337940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395536" y="692696"/>
            <a:ext cx="8229600" cy="5760640"/>
          </a:xfrm>
        </p:spPr>
        <p:txBody>
          <a:bodyPr>
            <a:normAutofit fontScale="70000" lnSpcReduction="20000"/>
          </a:bodyPr>
          <a:lstStyle/>
          <a:p>
            <a:pPr algn="just"/>
            <a:r>
              <a:rPr lang="it-IT" dirty="0" smtClean="0"/>
              <a:t>Per </a:t>
            </a:r>
            <a:r>
              <a:rPr lang="it-IT" dirty="0"/>
              <a:t>consultare i risultati della rilevazione dell'opinione studenti sulle attività didattiche: </a:t>
            </a:r>
            <a:r>
              <a:rPr lang="it-IT" dirty="0">
                <a:hlinkClick r:id="rId2"/>
              </a:rPr>
              <a:t>https://</a:t>
            </a:r>
            <a:r>
              <a:rPr lang="it-IT" dirty="0" smtClean="0">
                <a:hlinkClick r:id="rId2"/>
              </a:rPr>
              <a:t>valmon.disia.unifi.it/sisvaldidat/unife/index.php</a:t>
            </a:r>
            <a:endParaRPr lang="it-IT" dirty="0" smtClean="0"/>
          </a:p>
          <a:p>
            <a:pPr marL="0" indent="0" algn="just">
              <a:buNone/>
            </a:pPr>
            <a:endParaRPr lang="it-IT" dirty="0"/>
          </a:p>
          <a:p>
            <a:pPr algn="just"/>
            <a:r>
              <a:rPr lang="it-IT" dirty="0"/>
              <a:t>Analisi e riscontro </a:t>
            </a:r>
            <a:r>
              <a:rPr lang="it-IT" dirty="0" smtClean="0"/>
              <a:t>dei risultati </a:t>
            </a:r>
            <a:r>
              <a:rPr lang="it-IT" dirty="0"/>
              <a:t>della rilevazione vengono analizzati dai Gruppi di Riesame e dalle Commissioni paritetiche studenti - docenti, che hanno accesso ai risultati della valutazione dei singoli insegnamenti, oltre che all’interno dei Consigli di Corso di studio e di Dipartimento, con l’obiettivo di monitorare il buon andamento del Corso di studio</a:t>
            </a:r>
            <a:r>
              <a:rPr lang="it-IT" dirty="0" smtClean="0"/>
              <a:t>.</a:t>
            </a:r>
          </a:p>
          <a:p>
            <a:pPr marL="0" indent="0" algn="just">
              <a:buNone/>
            </a:pPr>
            <a:endParaRPr lang="it-IT" dirty="0"/>
          </a:p>
          <a:p>
            <a:pPr algn="just"/>
            <a:r>
              <a:rPr lang="it-IT" dirty="0"/>
              <a:t>I questionari contengono anche un campo nel quale gli studenti possono inserire eventuali commenti liberi. Tali commenti vengono trasmessi ai Coordinatori dei Corsi di studio e al Direttore di Dipartimento, e vengono presi in considerazione dai Gruppi di </a:t>
            </a:r>
            <a:r>
              <a:rPr lang="it-IT" dirty="0" smtClean="0"/>
              <a:t>Riesame in occasione della preparazione del RAR.</a:t>
            </a:r>
            <a:endParaRPr lang="it-IT" dirty="0"/>
          </a:p>
        </p:txBody>
      </p:sp>
    </p:spTree>
    <p:extLst>
      <p:ext uri="{BB962C8B-B14F-4D97-AF65-F5344CB8AC3E}">
        <p14:creationId xmlns:p14="http://schemas.microsoft.com/office/powerpoint/2010/main" val="9119423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4654" y="620688"/>
            <a:ext cx="8267321" cy="55446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2341684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1043608" y="476672"/>
            <a:ext cx="7488832" cy="830997"/>
          </a:xfrm>
          <a:prstGeom prst="rect">
            <a:avLst/>
          </a:prstGeom>
        </p:spPr>
        <p:txBody>
          <a:bodyPr wrap="square">
            <a:spAutoFit/>
          </a:bodyPr>
          <a:lstStyle/>
          <a:p>
            <a:pPr algn="ctr"/>
            <a:r>
              <a:rPr lang="it-IT" sz="2400" b="1" dirty="0" smtClean="0">
                <a:solidFill>
                  <a:srgbClr val="0070C0"/>
                </a:solidFill>
                <a:effectLst>
                  <a:outerShdw blurRad="38100" dist="38100" dir="2700000" algn="tl">
                    <a:srgbClr val="000000">
                      <a:alpha val="43137"/>
                    </a:srgbClr>
                  </a:outerShdw>
                </a:effectLst>
              </a:rPr>
              <a:t>ESEMPIO - Corsi </a:t>
            </a:r>
            <a:r>
              <a:rPr lang="it-IT" sz="2400" b="1" dirty="0">
                <a:solidFill>
                  <a:srgbClr val="0070C0"/>
                </a:solidFill>
                <a:effectLst>
                  <a:outerShdw blurRad="38100" dist="38100" dir="2700000" algn="tl">
                    <a:srgbClr val="000000">
                      <a:alpha val="43137"/>
                    </a:srgbClr>
                  </a:outerShdw>
                </a:effectLst>
              </a:rPr>
              <a:t>di Dottorato – Proposta Scheda Istitutiva 30 </a:t>
            </a:r>
            <a:r>
              <a:rPr lang="it-IT" sz="2400" b="1" dirty="0" smtClean="0">
                <a:solidFill>
                  <a:srgbClr val="0070C0"/>
                </a:solidFill>
                <a:effectLst>
                  <a:outerShdw blurRad="38100" dist="38100" dir="2700000" algn="tl">
                    <a:srgbClr val="000000">
                      <a:alpha val="43137"/>
                    </a:srgbClr>
                  </a:outerShdw>
                </a:effectLst>
              </a:rPr>
              <a:t>ciclo - Anno </a:t>
            </a:r>
            <a:r>
              <a:rPr lang="it-IT" sz="2400" b="1" dirty="0">
                <a:solidFill>
                  <a:srgbClr val="0070C0"/>
                </a:solidFill>
                <a:effectLst>
                  <a:outerShdw blurRad="38100" dist="38100" dir="2700000" algn="tl">
                    <a:srgbClr val="000000">
                      <a:alpha val="43137"/>
                    </a:srgbClr>
                  </a:outerShdw>
                </a:effectLst>
              </a:rPr>
              <a:t>Accademico </a:t>
            </a:r>
            <a:r>
              <a:rPr lang="it-IT" sz="2400" b="1" dirty="0" smtClean="0">
                <a:solidFill>
                  <a:srgbClr val="0070C0"/>
                </a:solidFill>
                <a:effectLst>
                  <a:outerShdw blurRad="38100" dist="38100" dir="2700000" algn="tl">
                    <a:srgbClr val="000000">
                      <a:alpha val="43137"/>
                    </a:srgbClr>
                  </a:outerShdw>
                </a:effectLst>
              </a:rPr>
              <a:t>2014/15</a:t>
            </a:r>
            <a:endParaRPr lang="it-IT" sz="2400" b="1" dirty="0">
              <a:solidFill>
                <a:srgbClr val="0070C0"/>
              </a:solidFill>
              <a:effectLst>
                <a:outerShdw blurRad="38100" dist="38100" dir="2700000" algn="tl">
                  <a:srgbClr val="000000">
                    <a:alpha val="43137"/>
                  </a:srgbClr>
                </a:outerShdw>
              </a:effectLst>
            </a:endParaRPr>
          </a:p>
        </p:txBody>
      </p:sp>
      <p:sp>
        <p:nvSpPr>
          <p:cNvPr id="5" name="Rettangolo 4"/>
          <p:cNvSpPr/>
          <p:nvPr/>
        </p:nvSpPr>
        <p:spPr>
          <a:xfrm>
            <a:off x="251520" y="1628800"/>
            <a:ext cx="8712968" cy="4524315"/>
          </a:xfrm>
          <a:prstGeom prst="rect">
            <a:avLst/>
          </a:prstGeom>
        </p:spPr>
        <p:txBody>
          <a:bodyPr wrap="square">
            <a:spAutoFit/>
          </a:bodyPr>
          <a:lstStyle/>
          <a:p>
            <a:r>
              <a:rPr lang="it-IT" sz="1200" b="1" dirty="0">
                <a:solidFill>
                  <a:prstClr val="black"/>
                </a:solidFill>
              </a:rPr>
              <a:t>Anagrafe dei dottorati - </a:t>
            </a:r>
            <a:r>
              <a:rPr lang="it-IT" sz="1200" b="1" dirty="0" err="1">
                <a:solidFill>
                  <a:prstClr val="black"/>
                </a:solidFill>
              </a:rPr>
              <a:t>a.a</a:t>
            </a:r>
            <a:r>
              <a:rPr lang="it-IT" sz="1200" b="1" dirty="0">
                <a:solidFill>
                  <a:prstClr val="black"/>
                </a:solidFill>
              </a:rPr>
              <a:t>. 2014/2015</a:t>
            </a:r>
          </a:p>
          <a:p>
            <a:r>
              <a:rPr lang="it-IT" sz="1200" b="1" dirty="0">
                <a:solidFill>
                  <a:prstClr val="black"/>
                </a:solidFill>
              </a:rPr>
              <a:t>1. Informazioni generali</a:t>
            </a:r>
          </a:p>
          <a:p>
            <a:r>
              <a:rPr lang="it-IT" sz="1200" b="1" dirty="0">
                <a:solidFill>
                  <a:prstClr val="black"/>
                </a:solidFill>
              </a:rPr>
              <a:t>Corso di Dottorato</a:t>
            </a:r>
          </a:p>
          <a:p>
            <a:r>
              <a:rPr lang="it-IT" sz="1200" b="1" dirty="0">
                <a:solidFill>
                  <a:prstClr val="black"/>
                </a:solidFill>
              </a:rPr>
              <a:t>Info: tutti i campi devono essere compilati ad eccezione della data del bando.</a:t>
            </a:r>
          </a:p>
          <a:p>
            <a:r>
              <a:rPr lang="it-IT" sz="1200" b="1" dirty="0">
                <a:solidFill>
                  <a:prstClr val="black"/>
                </a:solidFill>
              </a:rPr>
              <a:t>Denominazione del corso in lingua italiana	MEDICINA MOLECOLARE E FARMACOLOGIA</a:t>
            </a:r>
          </a:p>
          <a:p>
            <a:endParaRPr lang="it-IT" sz="1200" b="1" dirty="0">
              <a:solidFill>
                <a:prstClr val="black"/>
              </a:solidFill>
            </a:endParaRPr>
          </a:p>
          <a:p>
            <a:r>
              <a:rPr lang="it-IT" sz="1200" b="1" dirty="0">
                <a:solidFill>
                  <a:prstClr val="black"/>
                </a:solidFill>
              </a:rPr>
              <a:t>Denominazione del </a:t>
            </a:r>
            <a:r>
              <a:rPr lang="it-IT" sz="1200" b="1" dirty="0" smtClean="0">
                <a:solidFill>
                  <a:prstClr val="black"/>
                </a:solidFill>
              </a:rPr>
              <a:t>corso in </a:t>
            </a:r>
            <a:r>
              <a:rPr lang="it-IT" sz="1200" b="1" dirty="0">
                <a:solidFill>
                  <a:prstClr val="black"/>
                </a:solidFill>
              </a:rPr>
              <a:t>lingua inglese	MOLECULAR MEDICINE AND PHARMACOLOGY </a:t>
            </a:r>
          </a:p>
          <a:p>
            <a:endParaRPr lang="it-IT" sz="1200" b="1" dirty="0">
              <a:solidFill>
                <a:prstClr val="black"/>
              </a:solidFill>
            </a:endParaRPr>
          </a:p>
          <a:p>
            <a:r>
              <a:rPr lang="it-IT" sz="1200" b="1" dirty="0">
                <a:solidFill>
                  <a:prstClr val="black"/>
                </a:solidFill>
              </a:rPr>
              <a:t>Anno Accademico	2014/15</a:t>
            </a:r>
          </a:p>
          <a:p>
            <a:r>
              <a:rPr lang="it-IT" sz="1200" b="1" dirty="0">
                <a:solidFill>
                  <a:prstClr val="black"/>
                </a:solidFill>
              </a:rPr>
              <a:t>Ciclo	30 ciclo</a:t>
            </a:r>
          </a:p>
          <a:p>
            <a:r>
              <a:rPr lang="it-IT" sz="1200" b="1" dirty="0">
                <a:solidFill>
                  <a:prstClr val="black"/>
                </a:solidFill>
              </a:rPr>
              <a:t>Il corso è:	0nuova istituzione</a:t>
            </a:r>
          </a:p>
          <a:p>
            <a:r>
              <a:rPr lang="it-IT" sz="1200" b="1" dirty="0">
                <a:solidFill>
                  <a:prstClr val="black"/>
                </a:solidFill>
              </a:rPr>
              <a:t>0trasformazione ciclo 29</a:t>
            </a:r>
          </a:p>
          <a:p>
            <a:endParaRPr lang="it-IT" sz="1200" b="1" dirty="0">
              <a:solidFill>
                <a:prstClr val="black"/>
              </a:solidFill>
            </a:endParaRPr>
          </a:p>
          <a:p>
            <a:r>
              <a:rPr lang="it-IT" sz="1200" b="1" dirty="0">
                <a:solidFill>
                  <a:prstClr val="black"/>
                </a:solidFill>
              </a:rPr>
              <a:t>	</a:t>
            </a:r>
            <a:r>
              <a:rPr lang="it-IT" sz="1200" b="1" dirty="0" smtClean="0">
                <a:solidFill>
                  <a:prstClr val="black"/>
                </a:solidFill>
              </a:rPr>
              <a:t>X continuazione </a:t>
            </a:r>
            <a:r>
              <a:rPr lang="it-IT" sz="1200" b="1" dirty="0">
                <a:solidFill>
                  <a:prstClr val="black"/>
                </a:solidFill>
              </a:rPr>
              <a:t>ciclo 29	</a:t>
            </a:r>
          </a:p>
          <a:p>
            <a:r>
              <a:rPr lang="it-IT" sz="1200" b="1" dirty="0">
                <a:solidFill>
                  <a:prstClr val="black"/>
                </a:solidFill>
              </a:rPr>
              <a:t>Data del bando	__/__/____</a:t>
            </a:r>
          </a:p>
          <a:p>
            <a:r>
              <a:rPr lang="it-IT" sz="1200" b="1" dirty="0">
                <a:solidFill>
                  <a:prstClr val="black"/>
                </a:solidFill>
              </a:rPr>
              <a:t>Data presunta di inizio del corso 	02/11/2014</a:t>
            </a:r>
          </a:p>
          <a:p>
            <a:r>
              <a:rPr lang="it-IT" sz="1200" b="1" dirty="0">
                <a:solidFill>
                  <a:prstClr val="black"/>
                </a:solidFill>
              </a:rPr>
              <a:t>Durata prevista	3 anni </a:t>
            </a:r>
          </a:p>
          <a:p>
            <a:r>
              <a:rPr lang="it-IT" sz="1200" b="1" dirty="0">
                <a:solidFill>
                  <a:prstClr val="black"/>
                </a:solidFill>
              </a:rPr>
              <a:t>Dipartimento/Struttura scientifica proponente	__________________________________________</a:t>
            </a:r>
          </a:p>
          <a:p>
            <a:r>
              <a:rPr lang="it-IT" sz="1200" b="1" dirty="0">
                <a:solidFill>
                  <a:prstClr val="black"/>
                </a:solidFill>
              </a:rPr>
              <a:t>Dottorato in collaborazione con le imprese/dottorato industriale (art. 11 del regolamento):	0si</a:t>
            </a:r>
          </a:p>
          <a:p>
            <a:r>
              <a:rPr lang="it-IT" sz="1200" b="1" dirty="0">
                <a:solidFill>
                  <a:prstClr val="black"/>
                </a:solidFill>
              </a:rPr>
              <a:t>X no</a:t>
            </a:r>
          </a:p>
          <a:p>
            <a:r>
              <a:rPr lang="it-IT" sz="1200" b="1" dirty="0">
                <a:solidFill>
                  <a:prstClr val="black"/>
                </a:solidFill>
              </a:rPr>
              <a:t>Il corso fa parte di una Scuola	1Si</a:t>
            </a:r>
          </a:p>
          <a:p>
            <a:r>
              <a:rPr lang="it-IT" sz="1200" b="1" dirty="0" err="1">
                <a:solidFill>
                  <a:prstClr val="black"/>
                </a:solidFill>
              </a:rPr>
              <a:t>Iuss</a:t>
            </a:r>
            <a:r>
              <a:rPr lang="it-IT" sz="1200" b="1" dirty="0">
                <a:solidFill>
                  <a:prstClr val="black"/>
                </a:solidFill>
              </a:rPr>
              <a:t> Ferrara 1391</a:t>
            </a:r>
          </a:p>
          <a:p>
            <a:r>
              <a:rPr lang="it-IT" sz="1200" b="1" dirty="0">
                <a:solidFill>
                  <a:prstClr val="black"/>
                </a:solidFill>
              </a:rPr>
              <a:t>Presenza di eventuali curricula?	0Si</a:t>
            </a:r>
          </a:p>
          <a:p>
            <a:r>
              <a:rPr lang="it-IT" sz="1200" b="1" dirty="0">
                <a:solidFill>
                  <a:prstClr val="black"/>
                </a:solidFill>
              </a:rPr>
              <a:t>X no</a:t>
            </a:r>
          </a:p>
        </p:txBody>
      </p:sp>
      <p:sp>
        <p:nvSpPr>
          <p:cNvPr id="2" name="Freccia in giù 1"/>
          <p:cNvSpPr/>
          <p:nvPr/>
        </p:nvSpPr>
        <p:spPr>
          <a:xfrm rot="3582540">
            <a:off x="6747246" y="1388531"/>
            <a:ext cx="679020" cy="1453040"/>
          </a:xfrm>
          <a:prstGeom prst="downArrow">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prstClr val="white"/>
              </a:solidFill>
            </a:endParaRPr>
          </a:p>
        </p:txBody>
      </p:sp>
    </p:spTree>
    <p:extLst>
      <p:ext uri="{BB962C8B-B14F-4D97-AF65-F5344CB8AC3E}">
        <p14:creationId xmlns:p14="http://schemas.microsoft.com/office/powerpoint/2010/main" val="261226022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ella 3"/>
          <p:cNvGraphicFramePr>
            <a:graphicFrameLocks noGrp="1"/>
          </p:cNvGraphicFramePr>
          <p:nvPr>
            <p:extLst>
              <p:ext uri="{D42A27DB-BD31-4B8C-83A1-F6EECF244321}">
                <p14:modId xmlns:p14="http://schemas.microsoft.com/office/powerpoint/2010/main" val="3222974321"/>
              </p:ext>
            </p:extLst>
          </p:nvPr>
        </p:nvGraphicFramePr>
        <p:xfrm>
          <a:off x="395536" y="1124744"/>
          <a:ext cx="8229601" cy="1691780"/>
        </p:xfrm>
        <a:graphic>
          <a:graphicData uri="http://schemas.openxmlformats.org/drawingml/2006/table">
            <a:tbl>
              <a:tblPr firstRow="1" firstCol="1" bandRow="1" bandCol="1">
                <a:tableStyleId>{5C22544A-7EE6-4342-B048-85BDC9FD1C3A}</a:tableStyleId>
              </a:tblPr>
              <a:tblGrid>
                <a:gridCol w="1236005"/>
                <a:gridCol w="637001"/>
                <a:gridCol w="1336583"/>
                <a:gridCol w="3573909"/>
                <a:gridCol w="1446103"/>
              </a:tblGrid>
              <a:tr h="822121">
                <a:tc>
                  <a:txBody>
                    <a:bodyPr/>
                    <a:lstStyle/>
                    <a:p>
                      <a:pPr>
                        <a:spcAft>
                          <a:spcPts val="0"/>
                        </a:spcAft>
                      </a:pPr>
                      <a:r>
                        <a:rPr lang="it-IT" sz="1000" dirty="0">
                          <a:effectLst/>
                        </a:rPr>
                        <a:t>SSD</a:t>
                      </a:r>
                      <a:endParaRPr lang="it-IT" sz="1100" dirty="0">
                        <a:effectLst/>
                      </a:endParaRPr>
                    </a:p>
                    <a:p>
                      <a:pPr>
                        <a:spcAft>
                          <a:spcPts val="0"/>
                        </a:spcAft>
                      </a:pPr>
                      <a:r>
                        <a:rPr lang="it-IT" sz="1000" dirty="0">
                          <a:effectLst/>
                        </a:rPr>
                        <a:t>interessati</a:t>
                      </a:r>
                      <a:endParaRPr lang="it-IT" sz="1100" dirty="0">
                        <a:effectLst/>
                        <a:latin typeface="Cambria"/>
                        <a:ea typeface="MS Mincho"/>
                        <a:cs typeface="Cambria"/>
                      </a:endParaRPr>
                    </a:p>
                  </a:txBody>
                  <a:tcPr marL="41945" marR="41945" marT="41945" marB="41945"/>
                </a:tc>
                <a:tc>
                  <a:txBody>
                    <a:bodyPr/>
                    <a:lstStyle/>
                    <a:p>
                      <a:pPr>
                        <a:spcAft>
                          <a:spcPts val="0"/>
                        </a:spcAft>
                      </a:pPr>
                      <a:r>
                        <a:rPr lang="it-IT" sz="1000">
                          <a:effectLst/>
                        </a:rPr>
                        <a:t>Settori</a:t>
                      </a:r>
                      <a:endParaRPr lang="it-IT" sz="1100">
                        <a:effectLst/>
                      </a:endParaRPr>
                    </a:p>
                    <a:p>
                      <a:pPr>
                        <a:spcAft>
                          <a:spcPts val="0"/>
                        </a:spcAft>
                      </a:pPr>
                      <a:r>
                        <a:rPr lang="it-IT" sz="1000">
                          <a:effectLst/>
                        </a:rPr>
                        <a:t>concorsuali</a:t>
                      </a:r>
                      <a:endParaRPr lang="it-IT" sz="1100">
                        <a:effectLst/>
                      </a:endParaRPr>
                    </a:p>
                    <a:p>
                      <a:pPr>
                        <a:spcAft>
                          <a:spcPts val="0"/>
                        </a:spcAft>
                      </a:pPr>
                      <a:r>
                        <a:rPr lang="it-IT" sz="1000">
                          <a:effectLst/>
                        </a:rPr>
                        <a:t>Interes05sati</a:t>
                      </a:r>
                      <a:endParaRPr lang="it-IT" sz="1100">
                        <a:effectLst/>
                        <a:latin typeface="Cambria"/>
                        <a:ea typeface="MS Mincho"/>
                        <a:cs typeface="Cambria"/>
                      </a:endParaRPr>
                    </a:p>
                  </a:txBody>
                  <a:tcPr marL="41945" marR="41945" marT="41945" marB="41945"/>
                </a:tc>
                <a:tc>
                  <a:txBody>
                    <a:bodyPr/>
                    <a:lstStyle/>
                    <a:p>
                      <a:pPr>
                        <a:spcAft>
                          <a:spcPts val="0"/>
                        </a:spcAft>
                      </a:pPr>
                      <a:r>
                        <a:rPr lang="it-IT" sz="1000">
                          <a:effectLst/>
                        </a:rPr>
                        <a:t>Macrosettori</a:t>
                      </a:r>
                      <a:endParaRPr lang="it-IT" sz="1100">
                        <a:effectLst/>
                      </a:endParaRPr>
                    </a:p>
                    <a:p>
                      <a:pPr>
                        <a:spcAft>
                          <a:spcPts val="0"/>
                        </a:spcAft>
                      </a:pPr>
                      <a:r>
                        <a:rPr lang="it-IT" sz="1000">
                          <a:effectLst/>
                        </a:rPr>
                        <a:t>Concorsuali</a:t>
                      </a:r>
                      <a:endParaRPr lang="it-IT" sz="1100">
                        <a:effectLst/>
                      </a:endParaRPr>
                    </a:p>
                    <a:p>
                      <a:pPr>
                        <a:spcAft>
                          <a:spcPts val="0"/>
                        </a:spcAft>
                      </a:pPr>
                      <a:r>
                        <a:rPr lang="it-IT" sz="1000">
                          <a:effectLst/>
                        </a:rPr>
                        <a:t>interessati</a:t>
                      </a:r>
                      <a:endParaRPr lang="it-IT" sz="1100">
                        <a:effectLst/>
                        <a:latin typeface="Cambria"/>
                        <a:ea typeface="MS Mincho"/>
                        <a:cs typeface="Cambria"/>
                      </a:endParaRPr>
                    </a:p>
                  </a:txBody>
                  <a:tcPr marL="41945" marR="41945" marT="41945" marB="41945"/>
                </a:tc>
                <a:tc>
                  <a:txBody>
                    <a:bodyPr/>
                    <a:lstStyle/>
                    <a:p>
                      <a:pPr>
                        <a:spcAft>
                          <a:spcPts val="0"/>
                        </a:spcAft>
                      </a:pPr>
                      <a:r>
                        <a:rPr lang="it-IT" sz="1000">
                          <a:effectLst/>
                        </a:rPr>
                        <a:t>Aree interessate (una o più tra le aree</a:t>
                      </a:r>
                      <a:endParaRPr lang="it-IT" sz="1100">
                        <a:effectLst/>
                      </a:endParaRPr>
                    </a:p>
                    <a:p>
                      <a:pPr>
                        <a:spcAft>
                          <a:spcPts val="0"/>
                        </a:spcAft>
                      </a:pPr>
                      <a:r>
                        <a:rPr lang="it-IT" sz="1000">
                          <a:effectLst/>
                        </a:rPr>
                        <a:t> CUN-VQR)</a:t>
                      </a:r>
                      <a:endParaRPr lang="it-IT" sz="1100">
                        <a:effectLst/>
                        <a:latin typeface="Cambria"/>
                        <a:ea typeface="MS Mincho"/>
                        <a:cs typeface="Cambria"/>
                      </a:endParaRPr>
                    </a:p>
                  </a:txBody>
                  <a:tcPr marL="41945" marR="41945" marT="41945" marB="41945"/>
                </a:tc>
                <a:tc>
                  <a:txBody>
                    <a:bodyPr/>
                    <a:lstStyle/>
                    <a:p>
                      <a:pPr>
                        <a:spcAft>
                          <a:spcPts val="0"/>
                        </a:spcAft>
                      </a:pPr>
                      <a:r>
                        <a:rPr lang="it-IT" sz="1000">
                          <a:effectLst/>
                        </a:rPr>
                        <a:t>Peso percentuale di ciascun SSDnel progetto scientifico del corso</a:t>
                      </a:r>
                      <a:endParaRPr lang="it-IT" sz="1100">
                        <a:effectLst/>
                      </a:endParaRPr>
                    </a:p>
                    <a:p>
                      <a:pPr>
                        <a:spcAft>
                          <a:spcPts val="0"/>
                        </a:spcAft>
                      </a:pPr>
                      <a:r>
                        <a:rPr lang="de-DE" sz="800">
                          <a:effectLst/>
                        </a:rPr>
                        <a:t>Il totale devefare 100</a:t>
                      </a:r>
                      <a:endParaRPr lang="it-IT" sz="1100">
                        <a:effectLst/>
                        <a:latin typeface="Cambria"/>
                        <a:ea typeface="MS Mincho"/>
                        <a:cs typeface="Cambria"/>
                      </a:endParaRPr>
                    </a:p>
                  </a:txBody>
                  <a:tcPr marL="41945" marR="41945" marT="41945" marB="41945"/>
                </a:tc>
              </a:tr>
              <a:tr h="822121">
                <a:tc>
                  <a:txBody>
                    <a:bodyPr/>
                    <a:lstStyle/>
                    <a:p>
                      <a:pPr>
                        <a:spcAft>
                          <a:spcPts val="0"/>
                        </a:spcAft>
                      </a:pPr>
                      <a:r>
                        <a:rPr lang="it-IT" sz="1000" dirty="0">
                          <a:effectLst/>
                        </a:rPr>
                        <a:t>BIO/10 -BIOCHIMICA BIO/11-BIOLOGIA MOLECOLARE</a:t>
                      </a:r>
                      <a:endParaRPr lang="it-IT" sz="1100" dirty="0">
                        <a:effectLst/>
                        <a:latin typeface="Cambria"/>
                        <a:ea typeface="MS Mincho"/>
                        <a:cs typeface="Cambria"/>
                      </a:endParaRPr>
                    </a:p>
                  </a:txBody>
                  <a:tcPr marL="41945" marR="41945" marT="41945" marB="41945"/>
                </a:tc>
                <a:tc>
                  <a:txBody>
                    <a:bodyPr/>
                    <a:lstStyle/>
                    <a:p>
                      <a:pPr>
                        <a:spcAft>
                          <a:spcPts val="0"/>
                        </a:spcAft>
                      </a:pPr>
                      <a:r>
                        <a:rPr lang="it-IT" sz="1000">
                          <a:effectLst/>
                        </a:rPr>
                        <a:t>05/E1</a:t>
                      </a:r>
                      <a:endParaRPr lang="it-IT" sz="1100">
                        <a:effectLst/>
                      </a:endParaRPr>
                    </a:p>
                    <a:p>
                      <a:pPr>
                        <a:spcAft>
                          <a:spcPts val="0"/>
                        </a:spcAft>
                      </a:pPr>
                      <a:r>
                        <a:rPr lang="it-IT" sz="1000">
                          <a:effectLst/>
                        </a:rPr>
                        <a:t>05/E2</a:t>
                      </a:r>
                      <a:endParaRPr lang="it-IT" sz="1100">
                        <a:effectLst/>
                        <a:latin typeface="Cambria"/>
                        <a:ea typeface="MS Mincho"/>
                        <a:cs typeface="Cambria"/>
                      </a:endParaRPr>
                    </a:p>
                  </a:txBody>
                  <a:tcPr marL="41945" marR="41945" marT="41945" marB="41945"/>
                </a:tc>
                <a:tc>
                  <a:txBody>
                    <a:bodyPr/>
                    <a:lstStyle/>
                    <a:p>
                      <a:pPr>
                        <a:spcAft>
                          <a:spcPts val="0"/>
                        </a:spcAft>
                      </a:pPr>
                      <a:r>
                        <a:rPr lang="it-IT" sz="1000">
                          <a:effectLst/>
                        </a:rPr>
                        <a:t>05/E - BIOCHIMICA E BIOLOGIA MOLECOLARE SPERIMENTALI E CLINICHE</a:t>
                      </a:r>
                      <a:endParaRPr lang="it-IT" sz="1100">
                        <a:effectLst/>
                        <a:latin typeface="Cambria"/>
                        <a:ea typeface="MS Mincho"/>
                        <a:cs typeface="Cambria"/>
                      </a:endParaRPr>
                    </a:p>
                  </a:txBody>
                  <a:tcPr marL="41945" marR="41945" marT="41945" marB="41945"/>
                </a:tc>
                <a:tc>
                  <a:txBody>
                    <a:bodyPr/>
                    <a:lstStyle/>
                    <a:p>
                      <a:pPr>
                        <a:spcAft>
                          <a:spcPts val="0"/>
                        </a:spcAft>
                      </a:pPr>
                      <a:r>
                        <a:rPr lang="it-IT" sz="1000">
                          <a:effectLst/>
                        </a:rPr>
                        <a:t>Area 05 – SCIENZE BIOLOGICHE</a:t>
                      </a:r>
                      <a:endParaRPr lang="it-IT" sz="1100">
                        <a:effectLst/>
                        <a:latin typeface="Cambria"/>
                        <a:ea typeface="MS Mincho"/>
                        <a:cs typeface="Cambria"/>
                      </a:endParaRPr>
                    </a:p>
                  </a:txBody>
                  <a:tcPr marL="41945" marR="41945" marT="41945" marB="41945"/>
                </a:tc>
                <a:tc>
                  <a:txBody>
                    <a:bodyPr/>
                    <a:lstStyle/>
                    <a:p>
                      <a:pPr>
                        <a:spcAft>
                          <a:spcPts val="0"/>
                        </a:spcAft>
                      </a:pPr>
                      <a:r>
                        <a:rPr lang="it-IT" sz="1100" dirty="0">
                          <a:effectLst/>
                        </a:rPr>
                        <a:t>BIO/104.5%</a:t>
                      </a:r>
                    </a:p>
                    <a:p>
                      <a:pPr>
                        <a:spcAft>
                          <a:spcPts val="0"/>
                        </a:spcAft>
                      </a:pPr>
                      <a:r>
                        <a:rPr lang="it-IT" sz="1100" dirty="0">
                          <a:effectLst/>
                        </a:rPr>
                        <a:t>BIO/112.25%</a:t>
                      </a:r>
                      <a:endParaRPr lang="it-IT" sz="1100" dirty="0">
                        <a:effectLst/>
                        <a:latin typeface="Cambria"/>
                        <a:ea typeface="MS Mincho"/>
                        <a:cs typeface="Cambria"/>
                      </a:endParaRPr>
                    </a:p>
                  </a:txBody>
                  <a:tcPr marL="41945" marR="41945" marT="41945" marB="41945"/>
                </a:tc>
              </a:tr>
            </a:tbl>
          </a:graphicData>
        </a:graphic>
      </p:graphicFrame>
      <p:graphicFrame>
        <p:nvGraphicFramePr>
          <p:cNvPr id="5" name="Tabella 4"/>
          <p:cNvGraphicFramePr>
            <a:graphicFrameLocks noGrp="1"/>
          </p:cNvGraphicFramePr>
          <p:nvPr>
            <p:extLst>
              <p:ext uri="{D42A27DB-BD31-4B8C-83A1-F6EECF244321}">
                <p14:modId xmlns:p14="http://schemas.microsoft.com/office/powerpoint/2010/main" val="285935309"/>
              </p:ext>
            </p:extLst>
          </p:nvPr>
        </p:nvGraphicFramePr>
        <p:xfrm>
          <a:off x="323528" y="3140968"/>
          <a:ext cx="8229601" cy="693490"/>
        </p:xfrm>
        <a:graphic>
          <a:graphicData uri="http://schemas.openxmlformats.org/drawingml/2006/table">
            <a:tbl>
              <a:tblPr firstRow="1" firstCol="1" bandRow="1" bandCol="1">
                <a:tableStyleId>{5C22544A-7EE6-4342-B048-85BDC9FD1C3A}</a:tableStyleId>
              </a:tblPr>
              <a:tblGrid>
                <a:gridCol w="1236005"/>
                <a:gridCol w="637001"/>
                <a:gridCol w="1336583"/>
                <a:gridCol w="3573909"/>
                <a:gridCol w="1446103"/>
              </a:tblGrid>
              <a:tr h="674475">
                <a:tc>
                  <a:txBody>
                    <a:bodyPr/>
                    <a:lstStyle/>
                    <a:p>
                      <a:pPr>
                        <a:spcAft>
                          <a:spcPts val="0"/>
                        </a:spcAft>
                      </a:pPr>
                      <a:r>
                        <a:rPr lang="it-IT" sz="1000">
                          <a:effectLst/>
                        </a:rPr>
                        <a:t>BIO/14-FARMACOLOGIA</a:t>
                      </a:r>
                      <a:endParaRPr lang="it-IT" sz="1100">
                        <a:effectLst/>
                        <a:latin typeface="Cambria"/>
                        <a:ea typeface="MS Mincho"/>
                        <a:cs typeface="Cambria"/>
                      </a:endParaRPr>
                    </a:p>
                  </a:txBody>
                  <a:tcPr marL="41945" marR="41945" marT="41945" marB="41945"/>
                </a:tc>
                <a:tc>
                  <a:txBody>
                    <a:bodyPr/>
                    <a:lstStyle/>
                    <a:p>
                      <a:pPr>
                        <a:spcAft>
                          <a:spcPts val="0"/>
                        </a:spcAft>
                      </a:pPr>
                      <a:r>
                        <a:rPr lang="it-IT" sz="1000">
                          <a:effectLst/>
                        </a:rPr>
                        <a:t>05/G1</a:t>
                      </a:r>
                      <a:endParaRPr lang="it-IT" sz="1100">
                        <a:effectLst/>
                        <a:latin typeface="Cambria"/>
                        <a:ea typeface="MS Mincho"/>
                        <a:cs typeface="Cambria"/>
                      </a:endParaRPr>
                    </a:p>
                  </a:txBody>
                  <a:tcPr marL="41945" marR="41945" marT="41945" marB="41945"/>
                </a:tc>
                <a:tc>
                  <a:txBody>
                    <a:bodyPr/>
                    <a:lstStyle/>
                    <a:p>
                      <a:pPr>
                        <a:spcAft>
                          <a:spcPts val="0"/>
                        </a:spcAft>
                      </a:pPr>
                      <a:r>
                        <a:rPr lang="it-IT" sz="1000">
                          <a:effectLst/>
                        </a:rPr>
                        <a:t>05/G - SCIENZE </a:t>
                      </a:r>
                      <a:endParaRPr lang="it-IT" sz="1100">
                        <a:effectLst/>
                      </a:endParaRPr>
                    </a:p>
                    <a:p>
                      <a:pPr>
                        <a:spcAft>
                          <a:spcPts val="0"/>
                        </a:spcAft>
                      </a:pPr>
                      <a:r>
                        <a:rPr lang="it-IT" sz="1000">
                          <a:effectLst/>
                        </a:rPr>
                        <a:t>FARMACOLOGICHE </a:t>
                      </a:r>
                      <a:endParaRPr lang="it-IT" sz="1100">
                        <a:effectLst/>
                      </a:endParaRPr>
                    </a:p>
                    <a:p>
                      <a:pPr>
                        <a:spcAft>
                          <a:spcPts val="0"/>
                        </a:spcAft>
                      </a:pPr>
                      <a:r>
                        <a:rPr lang="it-IT" sz="1000">
                          <a:effectLst/>
                        </a:rPr>
                        <a:t>SPERIMENTALI E CLINICHE</a:t>
                      </a:r>
                      <a:endParaRPr lang="it-IT" sz="1100">
                        <a:effectLst/>
                        <a:latin typeface="Cambria"/>
                        <a:ea typeface="MS Mincho"/>
                        <a:cs typeface="Cambria"/>
                      </a:endParaRPr>
                    </a:p>
                  </a:txBody>
                  <a:tcPr marL="41945" marR="41945" marT="41945" marB="41945"/>
                </a:tc>
                <a:tc>
                  <a:txBody>
                    <a:bodyPr/>
                    <a:lstStyle/>
                    <a:p>
                      <a:pPr>
                        <a:spcAft>
                          <a:spcPts val="0"/>
                        </a:spcAft>
                      </a:pPr>
                      <a:r>
                        <a:rPr lang="it-IT" sz="1000">
                          <a:effectLst/>
                        </a:rPr>
                        <a:t>Area 05 – SCIENZE BIOLOGICHE</a:t>
                      </a:r>
                      <a:endParaRPr lang="it-IT" sz="1100">
                        <a:effectLst/>
                        <a:latin typeface="Cambria"/>
                        <a:ea typeface="MS Mincho"/>
                        <a:cs typeface="Cambria"/>
                      </a:endParaRPr>
                    </a:p>
                  </a:txBody>
                  <a:tcPr marL="41945" marR="41945" marT="41945" marB="41945"/>
                </a:tc>
                <a:tc>
                  <a:txBody>
                    <a:bodyPr/>
                    <a:lstStyle/>
                    <a:p>
                      <a:pPr>
                        <a:spcAft>
                          <a:spcPts val="0"/>
                        </a:spcAft>
                      </a:pPr>
                      <a:r>
                        <a:rPr lang="it-IT" sz="1100" dirty="0">
                          <a:effectLst/>
                        </a:rPr>
                        <a:t>21%</a:t>
                      </a:r>
                      <a:endParaRPr lang="it-IT" sz="1100" dirty="0">
                        <a:effectLst/>
                        <a:latin typeface="Cambria"/>
                        <a:ea typeface="MS Mincho"/>
                        <a:cs typeface="Cambria"/>
                      </a:endParaRPr>
                    </a:p>
                  </a:txBody>
                  <a:tcPr marL="41945" marR="41945" marT="41945" marB="41945"/>
                </a:tc>
              </a:tr>
            </a:tbl>
          </a:graphicData>
        </a:graphic>
      </p:graphicFrame>
      <p:graphicFrame>
        <p:nvGraphicFramePr>
          <p:cNvPr id="6" name="Tabella 5"/>
          <p:cNvGraphicFramePr>
            <a:graphicFrameLocks noGrp="1"/>
          </p:cNvGraphicFramePr>
          <p:nvPr>
            <p:extLst>
              <p:ext uri="{D42A27DB-BD31-4B8C-83A1-F6EECF244321}">
                <p14:modId xmlns:p14="http://schemas.microsoft.com/office/powerpoint/2010/main" val="2290940089"/>
              </p:ext>
            </p:extLst>
          </p:nvPr>
        </p:nvGraphicFramePr>
        <p:xfrm>
          <a:off x="323528" y="4149080"/>
          <a:ext cx="8229601" cy="822121"/>
        </p:xfrm>
        <a:graphic>
          <a:graphicData uri="http://schemas.openxmlformats.org/drawingml/2006/table">
            <a:tbl>
              <a:tblPr firstRow="1" firstCol="1" bandRow="1" bandCol="1">
                <a:tableStyleId>{5C22544A-7EE6-4342-B048-85BDC9FD1C3A}</a:tableStyleId>
              </a:tblPr>
              <a:tblGrid>
                <a:gridCol w="1236005"/>
                <a:gridCol w="637001"/>
                <a:gridCol w="1336583"/>
                <a:gridCol w="3573909"/>
                <a:gridCol w="1446103"/>
              </a:tblGrid>
              <a:tr h="822121">
                <a:tc>
                  <a:txBody>
                    <a:bodyPr/>
                    <a:lstStyle/>
                    <a:p>
                      <a:pPr>
                        <a:spcAft>
                          <a:spcPts val="0"/>
                        </a:spcAft>
                      </a:pPr>
                      <a:r>
                        <a:rPr lang="it-IT" sz="1000" dirty="0">
                          <a:effectLst/>
                        </a:rPr>
                        <a:t>BIO/16 -</a:t>
                      </a:r>
                      <a:endParaRPr lang="it-IT" sz="1100" dirty="0">
                        <a:effectLst/>
                      </a:endParaRPr>
                    </a:p>
                    <a:p>
                      <a:pPr>
                        <a:spcAft>
                          <a:spcPts val="0"/>
                        </a:spcAft>
                      </a:pPr>
                      <a:r>
                        <a:rPr lang="it-IT" sz="1000" dirty="0">
                          <a:effectLst/>
                        </a:rPr>
                        <a:t>ANATOMIA UMANA</a:t>
                      </a:r>
                      <a:endParaRPr lang="it-IT" sz="1100" dirty="0">
                        <a:effectLst/>
                      </a:endParaRPr>
                    </a:p>
                    <a:p>
                      <a:pPr>
                        <a:spcAft>
                          <a:spcPts val="0"/>
                        </a:spcAft>
                      </a:pPr>
                      <a:r>
                        <a:rPr lang="it-IT" sz="1000" dirty="0">
                          <a:effectLst/>
                        </a:rPr>
                        <a:t>BIO/17- ISTOLOGIA</a:t>
                      </a:r>
                      <a:endParaRPr lang="it-IT" sz="1100" dirty="0">
                        <a:effectLst/>
                        <a:latin typeface="Cambria"/>
                        <a:ea typeface="MS Mincho"/>
                        <a:cs typeface="Cambria"/>
                      </a:endParaRPr>
                    </a:p>
                  </a:txBody>
                  <a:tcPr marL="41945" marR="41945" marT="41945" marB="41945"/>
                </a:tc>
                <a:tc>
                  <a:txBody>
                    <a:bodyPr/>
                    <a:lstStyle/>
                    <a:p>
                      <a:pPr>
                        <a:spcAft>
                          <a:spcPts val="0"/>
                        </a:spcAft>
                      </a:pPr>
                      <a:r>
                        <a:rPr lang="it-IT" sz="1000">
                          <a:effectLst/>
                        </a:rPr>
                        <a:t>05/H1</a:t>
                      </a:r>
                      <a:endParaRPr lang="it-IT" sz="1100">
                        <a:effectLst/>
                      </a:endParaRPr>
                    </a:p>
                    <a:p>
                      <a:pPr>
                        <a:spcAft>
                          <a:spcPts val="0"/>
                        </a:spcAft>
                      </a:pPr>
                      <a:r>
                        <a:rPr lang="it-IT" sz="1000">
                          <a:effectLst/>
                        </a:rPr>
                        <a:t>05/H2</a:t>
                      </a:r>
                      <a:endParaRPr lang="it-IT" sz="1100">
                        <a:effectLst/>
                        <a:latin typeface="Cambria"/>
                        <a:ea typeface="MS Mincho"/>
                        <a:cs typeface="Cambria"/>
                      </a:endParaRPr>
                    </a:p>
                  </a:txBody>
                  <a:tcPr marL="41945" marR="41945" marT="41945" marB="41945"/>
                </a:tc>
                <a:tc>
                  <a:txBody>
                    <a:bodyPr/>
                    <a:lstStyle/>
                    <a:p>
                      <a:pPr>
                        <a:spcAft>
                          <a:spcPts val="0"/>
                        </a:spcAft>
                      </a:pPr>
                      <a:r>
                        <a:rPr lang="pt-BR" sz="1000">
                          <a:effectLst/>
                        </a:rPr>
                        <a:t>05/H - ANATOMIA UMANA E ISTOLOGIA</a:t>
                      </a:r>
                      <a:endParaRPr lang="it-IT" sz="1100">
                        <a:effectLst/>
                        <a:latin typeface="Cambria"/>
                        <a:ea typeface="MS Mincho"/>
                        <a:cs typeface="Cambria"/>
                      </a:endParaRPr>
                    </a:p>
                  </a:txBody>
                  <a:tcPr marL="41945" marR="41945" marT="41945" marB="41945"/>
                </a:tc>
                <a:tc>
                  <a:txBody>
                    <a:bodyPr/>
                    <a:lstStyle/>
                    <a:p>
                      <a:pPr>
                        <a:spcAft>
                          <a:spcPts val="0"/>
                        </a:spcAft>
                      </a:pPr>
                      <a:r>
                        <a:rPr lang="it-IT" sz="1000">
                          <a:effectLst/>
                        </a:rPr>
                        <a:t>Area 05 – SCIENZE BIOLOGICHE</a:t>
                      </a:r>
                      <a:endParaRPr lang="it-IT" sz="1100">
                        <a:effectLst/>
                        <a:latin typeface="Cambria"/>
                        <a:ea typeface="MS Mincho"/>
                        <a:cs typeface="Cambria"/>
                      </a:endParaRPr>
                    </a:p>
                  </a:txBody>
                  <a:tcPr marL="41945" marR="41945" marT="41945" marB="41945"/>
                </a:tc>
                <a:tc>
                  <a:txBody>
                    <a:bodyPr/>
                    <a:lstStyle/>
                    <a:p>
                      <a:pPr>
                        <a:spcAft>
                          <a:spcPts val="0"/>
                        </a:spcAft>
                      </a:pPr>
                      <a:r>
                        <a:rPr lang="it-IT" sz="1100" dirty="0">
                          <a:effectLst/>
                        </a:rPr>
                        <a:t>BIO/164.5%</a:t>
                      </a:r>
                    </a:p>
                    <a:p>
                      <a:pPr>
                        <a:spcAft>
                          <a:spcPts val="0"/>
                        </a:spcAft>
                      </a:pPr>
                      <a:r>
                        <a:rPr lang="it-IT" sz="1100" dirty="0">
                          <a:effectLst/>
                        </a:rPr>
                        <a:t>BIO/172.25%</a:t>
                      </a:r>
                      <a:endParaRPr lang="it-IT" sz="1100" dirty="0">
                        <a:effectLst/>
                        <a:latin typeface="Cambria"/>
                        <a:ea typeface="MS Mincho"/>
                        <a:cs typeface="Cambria"/>
                      </a:endParaRPr>
                    </a:p>
                  </a:txBody>
                  <a:tcPr marL="41945" marR="41945" marT="41945" marB="41945"/>
                </a:tc>
              </a:tr>
            </a:tbl>
          </a:graphicData>
        </a:graphic>
      </p:graphicFrame>
    </p:spTree>
    <p:extLst>
      <p:ext uri="{BB962C8B-B14F-4D97-AF65-F5344CB8AC3E}">
        <p14:creationId xmlns:p14="http://schemas.microsoft.com/office/powerpoint/2010/main" val="152851877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ella 3"/>
          <p:cNvGraphicFramePr>
            <a:graphicFrameLocks noGrp="1"/>
          </p:cNvGraphicFramePr>
          <p:nvPr>
            <p:extLst>
              <p:ext uri="{D42A27DB-BD31-4B8C-83A1-F6EECF244321}">
                <p14:modId xmlns:p14="http://schemas.microsoft.com/office/powerpoint/2010/main" val="1906597834"/>
              </p:ext>
            </p:extLst>
          </p:nvPr>
        </p:nvGraphicFramePr>
        <p:xfrm>
          <a:off x="1259632" y="980728"/>
          <a:ext cx="6552729" cy="5180441"/>
        </p:xfrm>
        <a:graphic>
          <a:graphicData uri="http://schemas.openxmlformats.org/drawingml/2006/table">
            <a:tbl>
              <a:tblPr>
                <a:tableStyleId>{5C22544A-7EE6-4342-B048-85BDC9FD1C3A}</a:tableStyleId>
              </a:tblPr>
              <a:tblGrid>
                <a:gridCol w="1277205"/>
                <a:gridCol w="613164"/>
                <a:gridCol w="701877"/>
                <a:gridCol w="807548"/>
                <a:gridCol w="730578"/>
                <a:gridCol w="623600"/>
                <a:gridCol w="1548562"/>
                <a:gridCol w="250195"/>
              </a:tblGrid>
              <a:tr h="174192">
                <a:tc gridSpan="8">
                  <a:txBody>
                    <a:bodyPr/>
                    <a:lstStyle/>
                    <a:p>
                      <a:pPr>
                        <a:spcAft>
                          <a:spcPts val="0"/>
                        </a:spcAft>
                      </a:pPr>
                      <a:r>
                        <a:rPr lang="it-IT" sz="1000" dirty="0">
                          <a:effectLst/>
                        </a:rPr>
                        <a:t>Possibilità di collaborazione, per il ciclo proposto, con il sistema delle imprese ed altri</a:t>
                      </a:r>
                      <a:endParaRPr lang="it-IT" sz="900" dirty="0">
                        <a:effectLst/>
                        <a:latin typeface="Cambria"/>
                        <a:ea typeface="MS Mincho"/>
                        <a:cs typeface="Cambria"/>
                      </a:endParaRPr>
                    </a:p>
                  </a:txBody>
                  <a:tcPr marL="50538" marR="50538" marT="0" marB="0"/>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r>
              <a:tr h="346586">
                <a:tc>
                  <a:txBody>
                    <a:bodyPr/>
                    <a:lstStyle/>
                    <a:p>
                      <a:pPr algn="ctr">
                        <a:spcAft>
                          <a:spcPts val="0"/>
                        </a:spcAft>
                      </a:pPr>
                      <a:r>
                        <a:rPr lang="it-IT" sz="700">
                          <a:effectLst/>
                        </a:rPr>
                        <a:t>Soggetto</a:t>
                      </a:r>
                      <a:endParaRPr lang="it-IT" sz="900">
                        <a:effectLst/>
                        <a:latin typeface="Cambria"/>
                        <a:ea typeface="MS Mincho"/>
                        <a:cs typeface="Cambria"/>
                      </a:endParaRPr>
                    </a:p>
                  </a:txBody>
                  <a:tcPr marL="50538" marR="50538" marT="0" marB="0"/>
                </a:tc>
                <a:tc>
                  <a:txBody>
                    <a:bodyPr/>
                    <a:lstStyle/>
                    <a:p>
                      <a:pPr algn="ctr">
                        <a:spcAft>
                          <a:spcPts val="0"/>
                        </a:spcAft>
                      </a:pPr>
                      <a:r>
                        <a:rPr lang="it-IT" sz="700">
                          <a:effectLst/>
                        </a:rPr>
                        <a:t>Nazione</a:t>
                      </a:r>
                      <a:endParaRPr lang="it-IT" sz="900">
                        <a:effectLst/>
                        <a:latin typeface="Cambria"/>
                        <a:ea typeface="MS Mincho"/>
                        <a:cs typeface="Cambria"/>
                      </a:endParaRPr>
                    </a:p>
                  </a:txBody>
                  <a:tcPr marL="50538" marR="50538" marT="0" marB="0"/>
                </a:tc>
                <a:tc>
                  <a:txBody>
                    <a:bodyPr/>
                    <a:lstStyle/>
                    <a:p>
                      <a:pPr algn="ctr">
                        <a:spcAft>
                          <a:spcPts val="0"/>
                        </a:spcAft>
                      </a:pPr>
                      <a:r>
                        <a:rPr lang="it-IT" sz="700">
                          <a:effectLst/>
                        </a:rPr>
                        <a:t>Tipologia</a:t>
                      </a:r>
                      <a:endParaRPr lang="it-IT" sz="900">
                        <a:effectLst/>
                        <a:latin typeface="Cambria"/>
                        <a:ea typeface="MS Mincho"/>
                        <a:cs typeface="Cambria"/>
                      </a:endParaRPr>
                    </a:p>
                  </a:txBody>
                  <a:tcPr marL="50538" marR="50538" marT="0" marB="0"/>
                </a:tc>
                <a:tc>
                  <a:txBody>
                    <a:bodyPr/>
                    <a:lstStyle/>
                    <a:p>
                      <a:pPr algn="ctr">
                        <a:spcAft>
                          <a:spcPts val="0"/>
                        </a:spcAft>
                      </a:pPr>
                      <a:r>
                        <a:rPr lang="it-IT" sz="700">
                          <a:effectLst/>
                        </a:rPr>
                        <a:t>Altro</a:t>
                      </a:r>
                      <a:endParaRPr lang="it-IT" sz="900">
                        <a:effectLst/>
                      </a:endParaRPr>
                    </a:p>
                    <a:p>
                      <a:pPr algn="ctr">
                        <a:spcAft>
                          <a:spcPts val="0"/>
                        </a:spcAft>
                      </a:pPr>
                      <a:r>
                        <a:rPr lang="it-IT" sz="700">
                          <a:effectLst/>
                        </a:rPr>
                        <a:t>(specificare)</a:t>
                      </a:r>
                      <a:endParaRPr lang="it-IT" sz="900">
                        <a:effectLst/>
                        <a:latin typeface="Cambria"/>
                        <a:ea typeface="MS Mincho"/>
                        <a:cs typeface="Cambria"/>
                      </a:endParaRPr>
                    </a:p>
                  </a:txBody>
                  <a:tcPr marL="50538" marR="50538" marT="0" marB="0"/>
                </a:tc>
                <a:tc>
                  <a:txBody>
                    <a:bodyPr/>
                    <a:lstStyle/>
                    <a:p>
                      <a:pPr algn="ctr">
                        <a:spcAft>
                          <a:spcPts val="0"/>
                        </a:spcAft>
                      </a:pPr>
                      <a:r>
                        <a:rPr lang="it-IT" sz="700">
                          <a:effectLst/>
                        </a:rPr>
                        <a:t>Tipo di attività</a:t>
                      </a:r>
                      <a:endParaRPr lang="it-IT" sz="900">
                        <a:effectLst/>
                        <a:latin typeface="Cambria"/>
                        <a:ea typeface="MS Mincho"/>
                        <a:cs typeface="Cambria"/>
                      </a:endParaRPr>
                    </a:p>
                  </a:txBody>
                  <a:tcPr marL="50538" marR="50538" marT="0" marB="0"/>
                </a:tc>
                <a:tc>
                  <a:txBody>
                    <a:bodyPr/>
                    <a:lstStyle/>
                    <a:p>
                      <a:pPr algn="ctr">
                        <a:spcAft>
                          <a:spcPts val="0"/>
                        </a:spcAft>
                      </a:pPr>
                      <a:r>
                        <a:rPr lang="it-IT" sz="700">
                          <a:effectLst/>
                        </a:rPr>
                        <a:t>Altro</a:t>
                      </a:r>
                      <a:endParaRPr lang="it-IT" sz="900">
                        <a:effectLst/>
                      </a:endParaRPr>
                    </a:p>
                    <a:p>
                      <a:pPr algn="ctr">
                        <a:spcAft>
                          <a:spcPts val="0"/>
                        </a:spcAft>
                      </a:pPr>
                      <a:r>
                        <a:rPr lang="it-IT" sz="700">
                          <a:effectLst/>
                        </a:rPr>
                        <a:t>(specificare)</a:t>
                      </a:r>
                      <a:endParaRPr lang="it-IT" sz="900">
                        <a:effectLst/>
                        <a:latin typeface="Cambria"/>
                        <a:ea typeface="MS Mincho"/>
                        <a:cs typeface="Cambria"/>
                      </a:endParaRPr>
                    </a:p>
                  </a:txBody>
                  <a:tcPr marL="50538" marR="50538" marT="0" marB="0"/>
                </a:tc>
                <a:tc>
                  <a:txBody>
                    <a:bodyPr/>
                    <a:lstStyle/>
                    <a:p>
                      <a:pPr algn="ctr">
                        <a:spcAft>
                          <a:spcPts val="0"/>
                        </a:spcAft>
                      </a:pPr>
                      <a:r>
                        <a:rPr lang="it-IT" sz="700">
                          <a:effectLst/>
                        </a:rPr>
                        <a:t>Tipo documento </a:t>
                      </a:r>
                      <a:endParaRPr lang="it-IT" sz="900">
                        <a:effectLst/>
                        <a:latin typeface="Cambria"/>
                        <a:ea typeface="MS Mincho"/>
                        <a:cs typeface="Cambria"/>
                      </a:endParaRPr>
                    </a:p>
                  </a:txBody>
                  <a:tcPr marL="50538" marR="50538" marT="0" marB="0"/>
                </a:tc>
                <a:tc>
                  <a:txBody>
                    <a:bodyPr/>
                    <a:lstStyle/>
                    <a:p>
                      <a:pPr>
                        <a:spcAft>
                          <a:spcPts val="0"/>
                        </a:spcAft>
                      </a:pPr>
                      <a:r>
                        <a:rPr lang="it-IT" sz="900">
                          <a:effectLst/>
                        </a:rPr>
                        <a:t> </a:t>
                      </a:r>
                      <a:endParaRPr lang="it-IT" sz="900">
                        <a:effectLst/>
                        <a:latin typeface="Cambria"/>
                        <a:ea typeface="MS Mincho"/>
                        <a:cs typeface="Cambria"/>
                      </a:endParaRPr>
                    </a:p>
                  </a:txBody>
                  <a:tcPr marL="0" marR="0" marT="0" marB="0" anchor="ctr"/>
                </a:tc>
              </a:tr>
              <a:tr h="282404">
                <a:tc>
                  <a:txBody>
                    <a:bodyPr/>
                    <a:lstStyle/>
                    <a:p>
                      <a:pPr algn="ctr">
                        <a:spcAft>
                          <a:spcPts val="0"/>
                        </a:spcAft>
                      </a:pPr>
                      <a:r>
                        <a:rPr lang="it-IT" sz="800">
                          <a:effectLst/>
                        </a:rPr>
                        <a:t>Torrey Pines Inst Molecular studies</a:t>
                      </a:r>
                      <a:endParaRPr lang="it-IT" sz="900">
                        <a:effectLst/>
                        <a:latin typeface="Cambria"/>
                        <a:ea typeface="MS Mincho"/>
                        <a:cs typeface="Cambria"/>
                      </a:endParaRPr>
                    </a:p>
                  </a:txBody>
                  <a:tcPr marL="50538" marR="50538" marT="0" marB="0"/>
                </a:tc>
                <a:tc>
                  <a:txBody>
                    <a:bodyPr/>
                    <a:lstStyle/>
                    <a:p>
                      <a:pPr algn="r">
                        <a:spcAft>
                          <a:spcPts val="0"/>
                        </a:spcAft>
                      </a:pPr>
                      <a:r>
                        <a:rPr lang="it-IT" sz="800">
                          <a:effectLst/>
                        </a:rPr>
                        <a:t>Florida, USA</a:t>
                      </a:r>
                      <a:endParaRPr lang="it-IT" sz="900">
                        <a:effectLst/>
                        <a:latin typeface="Cambria"/>
                        <a:ea typeface="MS Mincho"/>
                        <a:cs typeface="Cambria"/>
                      </a:endParaRPr>
                    </a:p>
                  </a:txBody>
                  <a:tcPr marL="50538" marR="50538" marT="0" marB="0"/>
                </a:tc>
                <a:tc>
                  <a:txBody>
                    <a:bodyPr/>
                    <a:lstStyle/>
                    <a:p>
                      <a:pPr>
                        <a:spcAft>
                          <a:spcPts val="0"/>
                        </a:spcAft>
                      </a:pPr>
                      <a:r>
                        <a:rPr lang="it-IT" sz="800">
                          <a:effectLst/>
                        </a:rPr>
                        <a:t>Ente pubblico</a:t>
                      </a:r>
                      <a:endParaRPr lang="it-IT" sz="900">
                        <a:effectLst/>
                        <a:latin typeface="Cambria"/>
                        <a:ea typeface="MS Mincho"/>
                        <a:cs typeface="Cambria"/>
                      </a:endParaRPr>
                    </a:p>
                  </a:txBody>
                  <a:tcPr marL="50538" marR="50538" marT="0" marB="0"/>
                </a:tc>
                <a:tc>
                  <a:txBody>
                    <a:bodyPr/>
                    <a:lstStyle/>
                    <a:p>
                      <a:pPr>
                        <a:spcAft>
                          <a:spcPts val="0"/>
                        </a:spcAft>
                      </a:pPr>
                      <a:r>
                        <a:rPr lang="it-IT" sz="900" dirty="0">
                          <a:effectLst/>
                        </a:rPr>
                        <a:t> </a:t>
                      </a:r>
                      <a:endParaRPr lang="it-IT" sz="900" dirty="0">
                        <a:effectLst/>
                        <a:latin typeface="Cambria"/>
                        <a:ea typeface="MS Mincho"/>
                        <a:cs typeface="Cambria"/>
                      </a:endParaRPr>
                    </a:p>
                  </a:txBody>
                  <a:tcPr marL="50538" marR="50538" marT="0" marB="0"/>
                </a:tc>
                <a:tc>
                  <a:txBody>
                    <a:bodyPr/>
                    <a:lstStyle/>
                    <a:p>
                      <a:pPr algn="r">
                        <a:spcAft>
                          <a:spcPts val="0"/>
                        </a:spcAft>
                      </a:pPr>
                      <a:r>
                        <a:rPr lang="it-IT" sz="800">
                          <a:effectLst/>
                        </a:rPr>
                        <a:t>stage</a:t>
                      </a:r>
                      <a:endParaRPr lang="it-IT" sz="900">
                        <a:effectLst/>
                        <a:latin typeface="Cambria"/>
                        <a:ea typeface="MS Mincho"/>
                        <a:cs typeface="Cambria"/>
                      </a:endParaRPr>
                    </a:p>
                  </a:txBody>
                  <a:tcPr marL="50538" marR="50538" marT="0" marB="0"/>
                </a:tc>
                <a:tc>
                  <a:txBody>
                    <a:bodyPr/>
                    <a:lstStyle/>
                    <a:p>
                      <a:pPr>
                        <a:spcAft>
                          <a:spcPts val="0"/>
                        </a:spcAft>
                      </a:pPr>
                      <a:r>
                        <a:rPr lang="it-IT" sz="900">
                          <a:effectLst/>
                        </a:rPr>
                        <a:t> </a:t>
                      </a:r>
                      <a:endParaRPr lang="it-IT" sz="900">
                        <a:effectLst/>
                        <a:latin typeface="Cambria"/>
                        <a:ea typeface="MS Mincho"/>
                        <a:cs typeface="Cambria"/>
                      </a:endParaRPr>
                    </a:p>
                  </a:txBody>
                  <a:tcPr marL="50538" marR="50538" marT="0" marB="0"/>
                </a:tc>
                <a:tc>
                  <a:txBody>
                    <a:bodyPr/>
                    <a:lstStyle/>
                    <a:p>
                      <a:pPr>
                        <a:spcAft>
                          <a:spcPts val="0"/>
                        </a:spcAft>
                      </a:pPr>
                      <a:r>
                        <a:rPr lang="it-IT" sz="800">
                          <a:effectLst/>
                        </a:rPr>
                        <a:t>LETTERA DI INTENTI</a:t>
                      </a:r>
                      <a:endParaRPr lang="it-IT" sz="900">
                        <a:effectLst/>
                        <a:latin typeface="Cambria"/>
                        <a:ea typeface="MS Mincho"/>
                        <a:cs typeface="Cambria"/>
                      </a:endParaRPr>
                    </a:p>
                  </a:txBody>
                  <a:tcPr marL="50538" marR="50538" marT="0" marB="0"/>
                </a:tc>
                <a:tc>
                  <a:txBody>
                    <a:bodyPr/>
                    <a:lstStyle/>
                    <a:p>
                      <a:pPr>
                        <a:spcAft>
                          <a:spcPts val="0"/>
                        </a:spcAft>
                      </a:pPr>
                      <a:r>
                        <a:rPr lang="it-IT" sz="900">
                          <a:effectLst/>
                        </a:rPr>
                        <a:t> </a:t>
                      </a:r>
                      <a:endParaRPr lang="it-IT" sz="900">
                        <a:effectLst/>
                        <a:latin typeface="Cambria"/>
                        <a:ea typeface="MS Mincho"/>
                        <a:cs typeface="Cambria"/>
                      </a:endParaRPr>
                    </a:p>
                  </a:txBody>
                  <a:tcPr marL="0" marR="0" marT="0" marB="0" anchor="ctr"/>
                </a:tc>
              </a:tr>
              <a:tr h="282404">
                <a:tc>
                  <a:txBody>
                    <a:bodyPr/>
                    <a:lstStyle/>
                    <a:p>
                      <a:pPr>
                        <a:spcAft>
                          <a:spcPts val="0"/>
                        </a:spcAft>
                      </a:pPr>
                      <a:r>
                        <a:rPr lang="en-GB" sz="800">
                          <a:effectLst/>
                        </a:rPr>
                        <a:t>University of Bonn</a:t>
                      </a:r>
                      <a:endParaRPr lang="it-IT" sz="900">
                        <a:effectLst/>
                      </a:endParaRPr>
                    </a:p>
                    <a:p>
                      <a:pPr>
                        <a:spcAft>
                          <a:spcPts val="0"/>
                        </a:spcAft>
                      </a:pPr>
                      <a:r>
                        <a:rPr lang="en-GB" sz="800">
                          <a:effectLst/>
                        </a:rPr>
                        <a:t>Inst Pharmacol</a:t>
                      </a:r>
                      <a:endParaRPr lang="it-IT" sz="900">
                        <a:effectLst/>
                        <a:latin typeface="Cambria"/>
                        <a:ea typeface="MS Mincho"/>
                        <a:cs typeface="Cambria"/>
                      </a:endParaRPr>
                    </a:p>
                  </a:txBody>
                  <a:tcPr marL="50538" marR="50538" marT="0" marB="0"/>
                </a:tc>
                <a:tc>
                  <a:txBody>
                    <a:bodyPr/>
                    <a:lstStyle/>
                    <a:p>
                      <a:pPr algn="r">
                        <a:spcAft>
                          <a:spcPts val="0"/>
                        </a:spcAft>
                      </a:pPr>
                      <a:r>
                        <a:rPr lang="it-IT" sz="800">
                          <a:effectLst/>
                        </a:rPr>
                        <a:t>Germany</a:t>
                      </a:r>
                      <a:endParaRPr lang="it-IT" sz="900">
                        <a:effectLst/>
                        <a:latin typeface="Cambria"/>
                        <a:ea typeface="MS Mincho"/>
                        <a:cs typeface="Cambria"/>
                      </a:endParaRPr>
                    </a:p>
                  </a:txBody>
                  <a:tcPr marL="50538" marR="50538" marT="0" marB="0"/>
                </a:tc>
                <a:tc>
                  <a:txBody>
                    <a:bodyPr/>
                    <a:lstStyle/>
                    <a:p>
                      <a:pPr>
                        <a:spcAft>
                          <a:spcPts val="0"/>
                        </a:spcAft>
                      </a:pPr>
                      <a:r>
                        <a:rPr lang="it-IT" sz="800">
                          <a:effectLst/>
                        </a:rPr>
                        <a:t>Ente pubblico</a:t>
                      </a:r>
                      <a:endParaRPr lang="it-IT" sz="900">
                        <a:effectLst/>
                        <a:latin typeface="Cambria"/>
                        <a:ea typeface="MS Mincho"/>
                        <a:cs typeface="Cambria"/>
                      </a:endParaRPr>
                    </a:p>
                  </a:txBody>
                  <a:tcPr marL="50538" marR="50538" marT="0" marB="0"/>
                </a:tc>
                <a:tc>
                  <a:txBody>
                    <a:bodyPr/>
                    <a:lstStyle/>
                    <a:p>
                      <a:pPr>
                        <a:spcAft>
                          <a:spcPts val="0"/>
                        </a:spcAft>
                      </a:pPr>
                      <a:r>
                        <a:rPr lang="it-IT" sz="900">
                          <a:effectLst/>
                        </a:rPr>
                        <a:t> </a:t>
                      </a:r>
                      <a:endParaRPr lang="it-IT" sz="900">
                        <a:effectLst/>
                        <a:latin typeface="Cambria"/>
                        <a:ea typeface="MS Mincho"/>
                        <a:cs typeface="Cambria"/>
                      </a:endParaRPr>
                    </a:p>
                  </a:txBody>
                  <a:tcPr marL="50538" marR="50538" marT="0" marB="0"/>
                </a:tc>
                <a:tc>
                  <a:txBody>
                    <a:bodyPr/>
                    <a:lstStyle/>
                    <a:p>
                      <a:pPr algn="r">
                        <a:spcAft>
                          <a:spcPts val="0"/>
                        </a:spcAft>
                      </a:pPr>
                      <a:r>
                        <a:rPr lang="it-IT" sz="800">
                          <a:effectLst/>
                        </a:rPr>
                        <a:t>stage</a:t>
                      </a:r>
                      <a:endParaRPr lang="it-IT" sz="900">
                        <a:effectLst/>
                        <a:latin typeface="Cambria"/>
                        <a:ea typeface="MS Mincho"/>
                        <a:cs typeface="Cambria"/>
                      </a:endParaRPr>
                    </a:p>
                  </a:txBody>
                  <a:tcPr marL="50538" marR="50538" marT="0" marB="0"/>
                </a:tc>
                <a:tc>
                  <a:txBody>
                    <a:bodyPr/>
                    <a:lstStyle/>
                    <a:p>
                      <a:pPr>
                        <a:spcAft>
                          <a:spcPts val="0"/>
                        </a:spcAft>
                      </a:pPr>
                      <a:r>
                        <a:rPr lang="it-IT" sz="900">
                          <a:effectLst/>
                        </a:rPr>
                        <a:t> </a:t>
                      </a:r>
                      <a:endParaRPr lang="it-IT" sz="900">
                        <a:effectLst/>
                        <a:latin typeface="Cambria"/>
                        <a:ea typeface="MS Mincho"/>
                        <a:cs typeface="Cambria"/>
                      </a:endParaRPr>
                    </a:p>
                  </a:txBody>
                  <a:tcPr marL="50538" marR="50538" marT="0" marB="0"/>
                </a:tc>
                <a:tc>
                  <a:txBody>
                    <a:bodyPr/>
                    <a:lstStyle/>
                    <a:p>
                      <a:pPr>
                        <a:spcAft>
                          <a:spcPts val="0"/>
                        </a:spcAft>
                      </a:pPr>
                      <a:r>
                        <a:rPr lang="it-IT" sz="800">
                          <a:effectLst/>
                        </a:rPr>
                        <a:t>LETTERA DI INTENTI</a:t>
                      </a:r>
                      <a:endParaRPr lang="it-IT" sz="900">
                        <a:effectLst/>
                        <a:latin typeface="Cambria"/>
                        <a:ea typeface="MS Mincho"/>
                        <a:cs typeface="Cambria"/>
                      </a:endParaRPr>
                    </a:p>
                  </a:txBody>
                  <a:tcPr marL="50538" marR="50538" marT="0" marB="0"/>
                </a:tc>
                <a:tc>
                  <a:txBody>
                    <a:bodyPr/>
                    <a:lstStyle/>
                    <a:p>
                      <a:pPr>
                        <a:spcAft>
                          <a:spcPts val="0"/>
                        </a:spcAft>
                      </a:pPr>
                      <a:r>
                        <a:rPr lang="it-IT" sz="900">
                          <a:effectLst/>
                        </a:rPr>
                        <a:t> </a:t>
                      </a:r>
                      <a:endParaRPr lang="it-IT" sz="900">
                        <a:effectLst/>
                        <a:latin typeface="Cambria"/>
                        <a:ea typeface="MS Mincho"/>
                        <a:cs typeface="Cambria"/>
                      </a:endParaRPr>
                    </a:p>
                  </a:txBody>
                  <a:tcPr marL="0" marR="0" marT="0" marB="0" anchor="ctr"/>
                </a:tc>
              </a:tr>
              <a:tr h="282404">
                <a:tc>
                  <a:txBody>
                    <a:bodyPr/>
                    <a:lstStyle/>
                    <a:p>
                      <a:pPr algn="ctr">
                        <a:spcAft>
                          <a:spcPts val="0"/>
                        </a:spcAft>
                      </a:pPr>
                      <a:r>
                        <a:rPr lang="it-IT" sz="800">
                          <a:effectLst/>
                        </a:rPr>
                        <a:t>UFRN</a:t>
                      </a:r>
                      <a:endParaRPr lang="it-IT" sz="900">
                        <a:effectLst/>
                        <a:latin typeface="Cambria"/>
                        <a:ea typeface="MS Mincho"/>
                        <a:cs typeface="Cambria"/>
                      </a:endParaRPr>
                    </a:p>
                  </a:txBody>
                  <a:tcPr marL="50538" marR="50538" marT="0" marB="0"/>
                </a:tc>
                <a:tc>
                  <a:txBody>
                    <a:bodyPr/>
                    <a:lstStyle/>
                    <a:p>
                      <a:pPr algn="r">
                        <a:spcAft>
                          <a:spcPts val="0"/>
                        </a:spcAft>
                      </a:pPr>
                      <a:r>
                        <a:rPr lang="it-IT" sz="800">
                          <a:effectLst/>
                        </a:rPr>
                        <a:t>Natal, Brazil</a:t>
                      </a:r>
                      <a:endParaRPr lang="it-IT" sz="900">
                        <a:effectLst/>
                        <a:latin typeface="Cambria"/>
                        <a:ea typeface="MS Mincho"/>
                        <a:cs typeface="Cambria"/>
                      </a:endParaRPr>
                    </a:p>
                  </a:txBody>
                  <a:tcPr marL="50538" marR="50538" marT="0" marB="0"/>
                </a:tc>
                <a:tc>
                  <a:txBody>
                    <a:bodyPr/>
                    <a:lstStyle/>
                    <a:p>
                      <a:pPr>
                        <a:spcAft>
                          <a:spcPts val="0"/>
                        </a:spcAft>
                      </a:pPr>
                      <a:r>
                        <a:rPr lang="it-IT" sz="800">
                          <a:effectLst/>
                        </a:rPr>
                        <a:t>Ente pubblico</a:t>
                      </a:r>
                      <a:endParaRPr lang="it-IT" sz="900">
                        <a:effectLst/>
                        <a:latin typeface="Cambria"/>
                        <a:ea typeface="MS Mincho"/>
                        <a:cs typeface="Cambria"/>
                      </a:endParaRPr>
                    </a:p>
                  </a:txBody>
                  <a:tcPr marL="50538" marR="50538" marT="0" marB="0"/>
                </a:tc>
                <a:tc>
                  <a:txBody>
                    <a:bodyPr/>
                    <a:lstStyle/>
                    <a:p>
                      <a:pPr>
                        <a:spcAft>
                          <a:spcPts val="0"/>
                        </a:spcAft>
                      </a:pPr>
                      <a:r>
                        <a:rPr lang="it-IT" sz="900">
                          <a:effectLst/>
                        </a:rPr>
                        <a:t> </a:t>
                      </a:r>
                      <a:endParaRPr lang="it-IT" sz="900">
                        <a:effectLst/>
                        <a:latin typeface="Cambria"/>
                        <a:ea typeface="MS Mincho"/>
                        <a:cs typeface="Cambria"/>
                      </a:endParaRPr>
                    </a:p>
                  </a:txBody>
                  <a:tcPr marL="50538" marR="50538" marT="0" marB="0"/>
                </a:tc>
                <a:tc>
                  <a:txBody>
                    <a:bodyPr/>
                    <a:lstStyle/>
                    <a:p>
                      <a:pPr algn="r">
                        <a:spcAft>
                          <a:spcPts val="0"/>
                        </a:spcAft>
                      </a:pPr>
                      <a:r>
                        <a:rPr lang="it-IT" sz="800">
                          <a:effectLst/>
                        </a:rPr>
                        <a:t>stage</a:t>
                      </a:r>
                      <a:endParaRPr lang="it-IT" sz="900">
                        <a:effectLst/>
                        <a:latin typeface="Cambria"/>
                        <a:ea typeface="MS Mincho"/>
                        <a:cs typeface="Cambria"/>
                      </a:endParaRPr>
                    </a:p>
                  </a:txBody>
                  <a:tcPr marL="50538" marR="50538" marT="0" marB="0"/>
                </a:tc>
                <a:tc>
                  <a:txBody>
                    <a:bodyPr/>
                    <a:lstStyle/>
                    <a:p>
                      <a:pPr>
                        <a:spcAft>
                          <a:spcPts val="0"/>
                        </a:spcAft>
                      </a:pPr>
                      <a:r>
                        <a:rPr lang="it-IT" sz="900">
                          <a:effectLst/>
                        </a:rPr>
                        <a:t> </a:t>
                      </a:r>
                      <a:endParaRPr lang="it-IT" sz="900">
                        <a:effectLst/>
                        <a:latin typeface="Cambria"/>
                        <a:ea typeface="MS Mincho"/>
                        <a:cs typeface="Cambria"/>
                      </a:endParaRPr>
                    </a:p>
                  </a:txBody>
                  <a:tcPr marL="50538" marR="50538" marT="0" marB="0"/>
                </a:tc>
                <a:tc>
                  <a:txBody>
                    <a:bodyPr/>
                    <a:lstStyle/>
                    <a:p>
                      <a:pPr>
                        <a:spcAft>
                          <a:spcPts val="0"/>
                        </a:spcAft>
                      </a:pPr>
                      <a:r>
                        <a:rPr lang="it-IT" sz="800">
                          <a:effectLst/>
                        </a:rPr>
                        <a:t>LETTERA DI INTENTI</a:t>
                      </a:r>
                      <a:endParaRPr lang="it-IT" sz="900">
                        <a:effectLst/>
                        <a:latin typeface="Cambria"/>
                        <a:ea typeface="MS Mincho"/>
                        <a:cs typeface="Cambria"/>
                      </a:endParaRPr>
                    </a:p>
                  </a:txBody>
                  <a:tcPr marL="50538" marR="50538" marT="0" marB="0"/>
                </a:tc>
                <a:tc>
                  <a:txBody>
                    <a:bodyPr/>
                    <a:lstStyle/>
                    <a:p>
                      <a:pPr>
                        <a:spcAft>
                          <a:spcPts val="0"/>
                        </a:spcAft>
                      </a:pPr>
                      <a:r>
                        <a:rPr lang="it-IT" sz="900">
                          <a:effectLst/>
                        </a:rPr>
                        <a:t> </a:t>
                      </a:r>
                      <a:endParaRPr lang="it-IT" sz="900">
                        <a:effectLst/>
                        <a:latin typeface="Cambria"/>
                        <a:ea typeface="MS Mincho"/>
                        <a:cs typeface="Cambria"/>
                      </a:endParaRPr>
                    </a:p>
                  </a:txBody>
                  <a:tcPr marL="0" marR="0" marT="0" marB="0" anchor="ctr"/>
                </a:tc>
              </a:tr>
              <a:tr h="423605">
                <a:tc>
                  <a:txBody>
                    <a:bodyPr/>
                    <a:lstStyle/>
                    <a:p>
                      <a:pPr algn="ctr">
                        <a:spcAft>
                          <a:spcPts val="0"/>
                        </a:spcAft>
                      </a:pPr>
                      <a:r>
                        <a:rPr lang="it-IT" sz="800">
                          <a:effectLst/>
                        </a:rPr>
                        <a:t>IMN</a:t>
                      </a:r>
                      <a:endParaRPr lang="it-IT" sz="900">
                        <a:effectLst/>
                        <a:latin typeface="Cambria"/>
                        <a:ea typeface="MS Mincho"/>
                        <a:cs typeface="Cambria"/>
                      </a:endParaRPr>
                    </a:p>
                  </a:txBody>
                  <a:tcPr marL="50538" marR="50538" marT="0" marB="0"/>
                </a:tc>
                <a:tc>
                  <a:txBody>
                    <a:bodyPr/>
                    <a:lstStyle/>
                    <a:p>
                      <a:pPr algn="r">
                        <a:spcAft>
                          <a:spcPts val="0"/>
                        </a:spcAft>
                      </a:pPr>
                      <a:r>
                        <a:rPr lang="it-IT" sz="800">
                          <a:effectLst/>
                        </a:rPr>
                        <a:t>Bordeaux, France</a:t>
                      </a:r>
                      <a:endParaRPr lang="it-IT" sz="900">
                        <a:effectLst/>
                        <a:latin typeface="Cambria"/>
                        <a:ea typeface="MS Mincho"/>
                        <a:cs typeface="Cambria"/>
                      </a:endParaRPr>
                    </a:p>
                  </a:txBody>
                  <a:tcPr marL="50538" marR="50538" marT="0" marB="0"/>
                </a:tc>
                <a:tc>
                  <a:txBody>
                    <a:bodyPr/>
                    <a:lstStyle/>
                    <a:p>
                      <a:pPr>
                        <a:spcAft>
                          <a:spcPts val="0"/>
                        </a:spcAft>
                      </a:pPr>
                      <a:r>
                        <a:rPr lang="it-IT" sz="800">
                          <a:effectLst/>
                        </a:rPr>
                        <a:t>Ente pubblico</a:t>
                      </a:r>
                      <a:endParaRPr lang="it-IT" sz="900">
                        <a:effectLst/>
                        <a:latin typeface="Cambria"/>
                        <a:ea typeface="MS Mincho"/>
                        <a:cs typeface="Cambria"/>
                      </a:endParaRPr>
                    </a:p>
                  </a:txBody>
                  <a:tcPr marL="50538" marR="50538" marT="0" marB="0"/>
                </a:tc>
                <a:tc>
                  <a:txBody>
                    <a:bodyPr/>
                    <a:lstStyle/>
                    <a:p>
                      <a:pPr>
                        <a:spcAft>
                          <a:spcPts val="0"/>
                        </a:spcAft>
                      </a:pPr>
                      <a:r>
                        <a:rPr lang="it-IT" sz="900">
                          <a:effectLst/>
                        </a:rPr>
                        <a:t> </a:t>
                      </a:r>
                      <a:endParaRPr lang="it-IT" sz="900">
                        <a:effectLst/>
                        <a:latin typeface="Cambria"/>
                        <a:ea typeface="MS Mincho"/>
                        <a:cs typeface="Cambria"/>
                      </a:endParaRPr>
                    </a:p>
                  </a:txBody>
                  <a:tcPr marL="50538" marR="50538" marT="0" marB="0"/>
                </a:tc>
                <a:tc>
                  <a:txBody>
                    <a:bodyPr/>
                    <a:lstStyle/>
                    <a:p>
                      <a:pPr algn="r">
                        <a:spcAft>
                          <a:spcPts val="0"/>
                        </a:spcAft>
                      </a:pPr>
                      <a:r>
                        <a:rPr lang="it-IT" sz="800">
                          <a:effectLst/>
                        </a:rPr>
                        <a:t>stage</a:t>
                      </a:r>
                      <a:endParaRPr lang="it-IT" sz="900">
                        <a:effectLst/>
                        <a:latin typeface="Cambria"/>
                        <a:ea typeface="MS Mincho"/>
                        <a:cs typeface="Cambria"/>
                      </a:endParaRPr>
                    </a:p>
                  </a:txBody>
                  <a:tcPr marL="50538" marR="50538" marT="0" marB="0"/>
                </a:tc>
                <a:tc>
                  <a:txBody>
                    <a:bodyPr/>
                    <a:lstStyle/>
                    <a:p>
                      <a:pPr>
                        <a:spcAft>
                          <a:spcPts val="0"/>
                        </a:spcAft>
                      </a:pPr>
                      <a:r>
                        <a:rPr lang="it-IT" sz="900">
                          <a:effectLst/>
                        </a:rPr>
                        <a:t> </a:t>
                      </a:r>
                      <a:endParaRPr lang="it-IT" sz="900">
                        <a:effectLst/>
                        <a:latin typeface="Cambria"/>
                        <a:ea typeface="MS Mincho"/>
                        <a:cs typeface="Cambria"/>
                      </a:endParaRPr>
                    </a:p>
                  </a:txBody>
                  <a:tcPr marL="50538" marR="50538" marT="0" marB="0"/>
                </a:tc>
                <a:tc>
                  <a:txBody>
                    <a:bodyPr/>
                    <a:lstStyle/>
                    <a:p>
                      <a:pPr>
                        <a:spcAft>
                          <a:spcPts val="0"/>
                        </a:spcAft>
                      </a:pPr>
                      <a:r>
                        <a:rPr lang="it-IT" sz="800">
                          <a:effectLst/>
                        </a:rPr>
                        <a:t>LETTERA DI INTENTI</a:t>
                      </a:r>
                      <a:endParaRPr lang="it-IT" sz="900">
                        <a:effectLst/>
                        <a:latin typeface="Cambria"/>
                        <a:ea typeface="MS Mincho"/>
                        <a:cs typeface="Cambria"/>
                      </a:endParaRPr>
                    </a:p>
                  </a:txBody>
                  <a:tcPr marL="50538" marR="50538" marT="0" marB="0"/>
                </a:tc>
                <a:tc>
                  <a:txBody>
                    <a:bodyPr/>
                    <a:lstStyle/>
                    <a:p>
                      <a:pPr>
                        <a:spcAft>
                          <a:spcPts val="0"/>
                        </a:spcAft>
                      </a:pPr>
                      <a:r>
                        <a:rPr lang="it-IT" sz="900">
                          <a:effectLst/>
                        </a:rPr>
                        <a:t> </a:t>
                      </a:r>
                      <a:endParaRPr lang="it-IT" sz="900">
                        <a:effectLst/>
                        <a:latin typeface="Cambria"/>
                        <a:ea typeface="MS Mincho"/>
                        <a:cs typeface="Cambria"/>
                      </a:endParaRPr>
                    </a:p>
                  </a:txBody>
                  <a:tcPr marL="0" marR="0" marT="0" marB="0" anchor="ctr"/>
                </a:tc>
              </a:tr>
              <a:tr h="282404">
                <a:tc>
                  <a:txBody>
                    <a:bodyPr/>
                    <a:lstStyle/>
                    <a:p>
                      <a:pPr algn="ctr">
                        <a:spcAft>
                          <a:spcPts val="0"/>
                        </a:spcAft>
                      </a:pPr>
                      <a:r>
                        <a:rPr lang="it-IT" sz="800">
                          <a:effectLst/>
                        </a:rPr>
                        <a:t>Rensselaer</a:t>
                      </a:r>
                      <a:endParaRPr lang="it-IT" sz="900">
                        <a:effectLst/>
                        <a:latin typeface="Cambria"/>
                        <a:ea typeface="MS Mincho"/>
                        <a:cs typeface="Cambria"/>
                      </a:endParaRPr>
                    </a:p>
                  </a:txBody>
                  <a:tcPr marL="50538" marR="50538" marT="0" marB="0"/>
                </a:tc>
                <a:tc>
                  <a:txBody>
                    <a:bodyPr/>
                    <a:lstStyle/>
                    <a:p>
                      <a:pPr algn="r">
                        <a:spcAft>
                          <a:spcPts val="0"/>
                        </a:spcAft>
                      </a:pPr>
                      <a:r>
                        <a:rPr lang="it-IT" sz="800">
                          <a:effectLst/>
                        </a:rPr>
                        <a:t>NY, USA</a:t>
                      </a:r>
                      <a:endParaRPr lang="it-IT" sz="900">
                        <a:effectLst/>
                        <a:latin typeface="Cambria"/>
                        <a:ea typeface="MS Mincho"/>
                        <a:cs typeface="Cambria"/>
                      </a:endParaRPr>
                    </a:p>
                  </a:txBody>
                  <a:tcPr marL="50538" marR="50538" marT="0" marB="0"/>
                </a:tc>
                <a:tc>
                  <a:txBody>
                    <a:bodyPr/>
                    <a:lstStyle/>
                    <a:p>
                      <a:pPr>
                        <a:spcAft>
                          <a:spcPts val="0"/>
                        </a:spcAft>
                      </a:pPr>
                      <a:r>
                        <a:rPr lang="it-IT" sz="800">
                          <a:effectLst/>
                        </a:rPr>
                        <a:t>Ente pubblico</a:t>
                      </a:r>
                      <a:endParaRPr lang="it-IT" sz="900">
                        <a:effectLst/>
                        <a:latin typeface="Cambria"/>
                        <a:ea typeface="MS Mincho"/>
                        <a:cs typeface="Cambria"/>
                      </a:endParaRPr>
                    </a:p>
                  </a:txBody>
                  <a:tcPr marL="50538" marR="50538" marT="0" marB="0"/>
                </a:tc>
                <a:tc>
                  <a:txBody>
                    <a:bodyPr/>
                    <a:lstStyle/>
                    <a:p>
                      <a:pPr>
                        <a:spcAft>
                          <a:spcPts val="0"/>
                        </a:spcAft>
                      </a:pPr>
                      <a:r>
                        <a:rPr lang="it-IT" sz="900">
                          <a:effectLst/>
                        </a:rPr>
                        <a:t> </a:t>
                      </a:r>
                      <a:endParaRPr lang="it-IT" sz="900">
                        <a:effectLst/>
                        <a:latin typeface="Cambria"/>
                        <a:ea typeface="MS Mincho"/>
                        <a:cs typeface="Cambria"/>
                      </a:endParaRPr>
                    </a:p>
                  </a:txBody>
                  <a:tcPr marL="50538" marR="50538" marT="0" marB="0"/>
                </a:tc>
                <a:tc>
                  <a:txBody>
                    <a:bodyPr/>
                    <a:lstStyle/>
                    <a:p>
                      <a:pPr algn="r">
                        <a:spcAft>
                          <a:spcPts val="0"/>
                        </a:spcAft>
                      </a:pPr>
                      <a:r>
                        <a:rPr lang="it-IT" sz="800">
                          <a:effectLst/>
                        </a:rPr>
                        <a:t>stage</a:t>
                      </a:r>
                      <a:endParaRPr lang="it-IT" sz="900">
                        <a:effectLst/>
                        <a:latin typeface="Cambria"/>
                        <a:ea typeface="MS Mincho"/>
                        <a:cs typeface="Cambria"/>
                      </a:endParaRPr>
                    </a:p>
                  </a:txBody>
                  <a:tcPr marL="50538" marR="50538" marT="0" marB="0"/>
                </a:tc>
                <a:tc>
                  <a:txBody>
                    <a:bodyPr/>
                    <a:lstStyle/>
                    <a:p>
                      <a:pPr>
                        <a:spcAft>
                          <a:spcPts val="0"/>
                        </a:spcAft>
                      </a:pPr>
                      <a:r>
                        <a:rPr lang="it-IT" sz="900">
                          <a:effectLst/>
                        </a:rPr>
                        <a:t> </a:t>
                      </a:r>
                      <a:endParaRPr lang="it-IT" sz="900">
                        <a:effectLst/>
                        <a:latin typeface="Cambria"/>
                        <a:ea typeface="MS Mincho"/>
                        <a:cs typeface="Cambria"/>
                      </a:endParaRPr>
                    </a:p>
                  </a:txBody>
                  <a:tcPr marL="50538" marR="50538" marT="0" marB="0"/>
                </a:tc>
                <a:tc>
                  <a:txBody>
                    <a:bodyPr/>
                    <a:lstStyle/>
                    <a:p>
                      <a:pPr>
                        <a:spcAft>
                          <a:spcPts val="0"/>
                        </a:spcAft>
                      </a:pPr>
                      <a:r>
                        <a:rPr lang="it-IT" sz="800">
                          <a:effectLst/>
                        </a:rPr>
                        <a:t>LETTERA DI INTENTI</a:t>
                      </a:r>
                      <a:endParaRPr lang="it-IT" sz="900">
                        <a:effectLst/>
                        <a:latin typeface="Cambria"/>
                        <a:ea typeface="MS Mincho"/>
                        <a:cs typeface="Cambria"/>
                      </a:endParaRPr>
                    </a:p>
                  </a:txBody>
                  <a:tcPr marL="50538" marR="50538" marT="0" marB="0"/>
                </a:tc>
                <a:tc>
                  <a:txBody>
                    <a:bodyPr/>
                    <a:lstStyle/>
                    <a:p>
                      <a:pPr>
                        <a:spcAft>
                          <a:spcPts val="0"/>
                        </a:spcAft>
                      </a:pPr>
                      <a:r>
                        <a:rPr lang="it-IT" sz="900">
                          <a:effectLst/>
                        </a:rPr>
                        <a:t> </a:t>
                      </a:r>
                      <a:endParaRPr lang="it-IT" sz="900">
                        <a:effectLst/>
                        <a:latin typeface="Cambria"/>
                        <a:ea typeface="MS Mincho"/>
                        <a:cs typeface="Cambria"/>
                      </a:endParaRPr>
                    </a:p>
                  </a:txBody>
                  <a:tcPr marL="0" marR="0" marT="0" marB="0" anchor="ctr"/>
                </a:tc>
              </a:tr>
              <a:tr h="282404">
                <a:tc>
                  <a:txBody>
                    <a:bodyPr/>
                    <a:lstStyle/>
                    <a:p>
                      <a:pPr algn="ctr">
                        <a:spcAft>
                          <a:spcPts val="0"/>
                        </a:spcAft>
                      </a:pPr>
                      <a:r>
                        <a:rPr lang="it-IT" sz="800">
                          <a:effectLst/>
                        </a:rPr>
                        <a:t>Wexner Medical Center</a:t>
                      </a:r>
                      <a:endParaRPr lang="it-IT" sz="900">
                        <a:effectLst/>
                        <a:latin typeface="Cambria"/>
                        <a:ea typeface="MS Mincho"/>
                        <a:cs typeface="Cambria"/>
                      </a:endParaRPr>
                    </a:p>
                  </a:txBody>
                  <a:tcPr marL="50538" marR="50538" marT="0" marB="0"/>
                </a:tc>
                <a:tc>
                  <a:txBody>
                    <a:bodyPr/>
                    <a:lstStyle/>
                    <a:p>
                      <a:pPr algn="r">
                        <a:spcAft>
                          <a:spcPts val="0"/>
                        </a:spcAft>
                      </a:pPr>
                      <a:r>
                        <a:rPr lang="it-IT" sz="800">
                          <a:effectLst/>
                        </a:rPr>
                        <a:t>Ohio, USA</a:t>
                      </a:r>
                      <a:endParaRPr lang="it-IT" sz="900">
                        <a:effectLst/>
                        <a:latin typeface="Cambria"/>
                        <a:ea typeface="MS Mincho"/>
                        <a:cs typeface="Cambria"/>
                      </a:endParaRPr>
                    </a:p>
                  </a:txBody>
                  <a:tcPr marL="50538" marR="50538" marT="0" marB="0"/>
                </a:tc>
                <a:tc>
                  <a:txBody>
                    <a:bodyPr/>
                    <a:lstStyle/>
                    <a:p>
                      <a:pPr>
                        <a:spcAft>
                          <a:spcPts val="0"/>
                        </a:spcAft>
                      </a:pPr>
                      <a:r>
                        <a:rPr lang="it-IT" sz="800">
                          <a:effectLst/>
                        </a:rPr>
                        <a:t>Ente pubblico</a:t>
                      </a:r>
                      <a:endParaRPr lang="it-IT" sz="900">
                        <a:effectLst/>
                        <a:latin typeface="Cambria"/>
                        <a:ea typeface="MS Mincho"/>
                        <a:cs typeface="Cambria"/>
                      </a:endParaRPr>
                    </a:p>
                  </a:txBody>
                  <a:tcPr marL="50538" marR="50538" marT="0" marB="0"/>
                </a:tc>
                <a:tc>
                  <a:txBody>
                    <a:bodyPr/>
                    <a:lstStyle/>
                    <a:p>
                      <a:pPr>
                        <a:spcAft>
                          <a:spcPts val="0"/>
                        </a:spcAft>
                      </a:pPr>
                      <a:r>
                        <a:rPr lang="it-IT" sz="900">
                          <a:effectLst/>
                        </a:rPr>
                        <a:t> </a:t>
                      </a:r>
                      <a:endParaRPr lang="it-IT" sz="900">
                        <a:effectLst/>
                        <a:latin typeface="Cambria"/>
                        <a:ea typeface="MS Mincho"/>
                        <a:cs typeface="Cambria"/>
                      </a:endParaRPr>
                    </a:p>
                  </a:txBody>
                  <a:tcPr marL="50538" marR="50538" marT="0" marB="0"/>
                </a:tc>
                <a:tc>
                  <a:txBody>
                    <a:bodyPr/>
                    <a:lstStyle/>
                    <a:p>
                      <a:pPr algn="r">
                        <a:spcAft>
                          <a:spcPts val="0"/>
                        </a:spcAft>
                      </a:pPr>
                      <a:r>
                        <a:rPr lang="it-IT" sz="800">
                          <a:effectLst/>
                        </a:rPr>
                        <a:t>stage</a:t>
                      </a:r>
                      <a:endParaRPr lang="it-IT" sz="900">
                        <a:effectLst/>
                        <a:latin typeface="Cambria"/>
                        <a:ea typeface="MS Mincho"/>
                        <a:cs typeface="Cambria"/>
                      </a:endParaRPr>
                    </a:p>
                  </a:txBody>
                  <a:tcPr marL="50538" marR="50538" marT="0" marB="0"/>
                </a:tc>
                <a:tc>
                  <a:txBody>
                    <a:bodyPr/>
                    <a:lstStyle/>
                    <a:p>
                      <a:pPr>
                        <a:spcAft>
                          <a:spcPts val="0"/>
                        </a:spcAft>
                      </a:pPr>
                      <a:r>
                        <a:rPr lang="it-IT" sz="900">
                          <a:effectLst/>
                        </a:rPr>
                        <a:t> </a:t>
                      </a:r>
                      <a:endParaRPr lang="it-IT" sz="900">
                        <a:effectLst/>
                        <a:latin typeface="Cambria"/>
                        <a:ea typeface="MS Mincho"/>
                        <a:cs typeface="Cambria"/>
                      </a:endParaRPr>
                    </a:p>
                  </a:txBody>
                  <a:tcPr marL="50538" marR="50538" marT="0" marB="0"/>
                </a:tc>
                <a:tc>
                  <a:txBody>
                    <a:bodyPr/>
                    <a:lstStyle/>
                    <a:p>
                      <a:pPr>
                        <a:spcAft>
                          <a:spcPts val="0"/>
                        </a:spcAft>
                      </a:pPr>
                      <a:r>
                        <a:rPr lang="it-IT" sz="800">
                          <a:effectLst/>
                        </a:rPr>
                        <a:t>LETTERA DI INTENTI</a:t>
                      </a:r>
                      <a:endParaRPr lang="it-IT" sz="900">
                        <a:effectLst/>
                        <a:latin typeface="Cambria"/>
                        <a:ea typeface="MS Mincho"/>
                        <a:cs typeface="Cambria"/>
                      </a:endParaRPr>
                    </a:p>
                  </a:txBody>
                  <a:tcPr marL="50538" marR="50538" marT="0" marB="0"/>
                </a:tc>
                <a:tc>
                  <a:txBody>
                    <a:bodyPr/>
                    <a:lstStyle/>
                    <a:p>
                      <a:pPr>
                        <a:spcAft>
                          <a:spcPts val="0"/>
                        </a:spcAft>
                      </a:pPr>
                      <a:r>
                        <a:rPr lang="it-IT" sz="900">
                          <a:effectLst/>
                        </a:rPr>
                        <a:t> </a:t>
                      </a:r>
                      <a:endParaRPr lang="it-IT" sz="900">
                        <a:effectLst/>
                        <a:latin typeface="Cambria"/>
                        <a:ea typeface="MS Mincho"/>
                        <a:cs typeface="Cambria"/>
                      </a:endParaRPr>
                    </a:p>
                  </a:txBody>
                  <a:tcPr marL="0" marR="0" marT="0" marB="0" anchor="ctr"/>
                </a:tc>
              </a:tr>
              <a:tr h="282404">
                <a:tc>
                  <a:txBody>
                    <a:bodyPr/>
                    <a:lstStyle/>
                    <a:p>
                      <a:pPr algn="ctr">
                        <a:spcAft>
                          <a:spcPts val="0"/>
                        </a:spcAft>
                      </a:pPr>
                      <a:r>
                        <a:rPr lang="it-IT" sz="800">
                          <a:effectLst/>
                        </a:rPr>
                        <a:t>Pharmacology, Leicester</a:t>
                      </a:r>
                      <a:endParaRPr lang="it-IT" sz="900">
                        <a:effectLst/>
                        <a:latin typeface="Cambria"/>
                        <a:ea typeface="MS Mincho"/>
                        <a:cs typeface="Cambria"/>
                      </a:endParaRPr>
                    </a:p>
                  </a:txBody>
                  <a:tcPr marL="50538" marR="50538" marT="0" marB="0"/>
                </a:tc>
                <a:tc>
                  <a:txBody>
                    <a:bodyPr/>
                    <a:lstStyle/>
                    <a:p>
                      <a:pPr algn="r">
                        <a:spcAft>
                          <a:spcPts val="0"/>
                        </a:spcAft>
                      </a:pPr>
                      <a:r>
                        <a:rPr lang="it-IT" sz="800">
                          <a:effectLst/>
                        </a:rPr>
                        <a:t>UK</a:t>
                      </a:r>
                      <a:endParaRPr lang="it-IT" sz="900">
                        <a:effectLst/>
                        <a:latin typeface="Cambria"/>
                        <a:ea typeface="MS Mincho"/>
                        <a:cs typeface="Cambria"/>
                      </a:endParaRPr>
                    </a:p>
                  </a:txBody>
                  <a:tcPr marL="50538" marR="50538" marT="0" marB="0"/>
                </a:tc>
                <a:tc>
                  <a:txBody>
                    <a:bodyPr/>
                    <a:lstStyle/>
                    <a:p>
                      <a:pPr>
                        <a:spcAft>
                          <a:spcPts val="0"/>
                        </a:spcAft>
                      </a:pPr>
                      <a:r>
                        <a:rPr lang="it-IT" sz="800">
                          <a:effectLst/>
                        </a:rPr>
                        <a:t>Ente pubblico</a:t>
                      </a:r>
                      <a:endParaRPr lang="it-IT" sz="900">
                        <a:effectLst/>
                        <a:latin typeface="Cambria"/>
                        <a:ea typeface="MS Mincho"/>
                        <a:cs typeface="Cambria"/>
                      </a:endParaRPr>
                    </a:p>
                  </a:txBody>
                  <a:tcPr marL="50538" marR="50538" marT="0" marB="0"/>
                </a:tc>
                <a:tc>
                  <a:txBody>
                    <a:bodyPr/>
                    <a:lstStyle/>
                    <a:p>
                      <a:pPr>
                        <a:spcAft>
                          <a:spcPts val="0"/>
                        </a:spcAft>
                      </a:pPr>
                      <a:r>
                        <a:rPr lang="it-IT" sz="900">
                          <a:effectLst/>
                        </a:rPr>
                        <a:t> </a:t>
                      </a:r>
                      <a:endParaRPr lang="it-IT" sz="900">
                        <a:effectLst/>
                        <a:latin typeface="Cambria"/>
                        <a:ea typeface="MS Mincho"/>
                        <a:cs typeface="Cambria"/>
                      </a:endParaRPr>
                    </a:p>
                  </a:txBody>
                  <a:tcPr marL="50538" marR="50538" marT="0" marB="0"/>
                </a:tc>
                <a:tc>
                  <a:txBody>
                    <a:bodyPr/>
                    <a:lstStyle/>
                    <a:p>
                      <a:pPr algn="r">
                        <a:spcAft>
                          <a:spcPts val="0"/>
                        </a:spcAft>
                      </a:pPr>
                      <a:r>
                        <a:rPr lang="it-IT" sz="800">
                          <a:effectLst/>
                        </a:rPr>
                        <a:t>stage</a:t>
                      </a:r>
                      <a:endParaRPr lang="it-IT" sz="900">
                        <a:effectLst/>
                        <a:latin typeface="Cambria"/>
                        <a:ea typeface="MS Mincho"/>
                        <a:cs typeface="Cambria"/>
                      </a:endParaRPr>
                    </a:p>
                  </a:txBody>
                  <a:tcPr marL="50538" marR="50538" marT="0" marB="0"/>
                </a:tc>
                <a:tc>
                  <a:txBody>
                    <a:bodyPr/>
                    <a:lstStyle/>
                    <a:p>
                      <a:pPr>
                        <a:spcAft>
                          <a:spcPts val="0"/>
                        </a:spcAft>
                      </a:pPr>
                      <a:r>
                        <a:rPr lang="it-IT" sz="900">
                          <a:effectLst/>
                        </a:rPr>
                        <a:t> </a:t>
                      </a:r>
                      <a:endParaRPr lang="it-IT" sz="900">
                        <a:effectLst/>
                        <a:latin typeface="Cambria"/>
                        <a:ea typeface="MS Mincho"/>
                        <a:cs typeface="Cambria"/>
                      </a:endParaRPr>
                    </a:p>
                  </a:txBody>
                  <a:tcPr marL="50538" marR="50538" marT="0" marB="0"/>
                </a:tc>
                <a:tc>
                  <a:txBody>
                    <a:bodyPr/>
                    <a:lstStyle/>
                    <a:p>
                      <a:pPr>
                        <a:spcAft>
                          <a:spcPts val="0"/>
                        </a:spcAft>
                      </a:pPr>
                      <a:r>
                        <a:rPr lang="it-IT" sz="800">
                          <a:effectLst/>
                        </a:rPr>
                        <a:t>LETTERA DI INTENTI</a:t>
                      </a:r>
                      <a:endParaRPr lang="it-IT" sz="900">
                        <a:effectLst/>
                        <a:latin typeface="Cambria"/>
                        <a:ea typeface="MS Mincho"/>
                        <a:cs typeface="Cambria"/>
                      </a:endParaRPr>
                    </a:p>
                  </a:txBody>
                  <a:tcPr marL="50538" marR="50538" marT="0" marB="0"/>
                </a:tc>
                <a:tc>
                  <a:txBody>
                    <a:bodyPr/>
                    <a:lstStyle/>
                    <a:p>
                      <a:pPr>
                        <a:spcAft>
                          <a:spcPts val="0"/>
                        </a:spcAft>
                      </a:pPr>
                      <a:r>
                        <a:rPr lang="it-IT" sz="900">
                          <a:effectLst/>
                        </a:rPr>
                        <a:t> </a:t>
                      </a:r>
                      <a:endParaRPr lang="it-IT" sz="900">
                        <a:effectLst/>
                        <a:latin typeface="Cambria"/>
                        <a:ea typeface="MS Mincho"/>
                        <a:cs typeface="Cambria"/>
                      </a:endParaRPr>
                    </a:p>
                  </a:txBody>
                  <a:tcPr marL="0" marR="0" marT="0" marB="0" anchor="ctr"/>
                </a:tc>
              </a:tr>
              <a:tr h="282404">
                <a:tc>
                  <a:txBody>
                    <a:bodyPr/>
                    <a:lstStyle/>
                    <a:p>
                      <a:pPr algn="ctr">
                        <a:spcAft>
                          <a:spcPts val="0"/>
                        </a:spcAft>
                      </a:pPr>
                      <a:r>
                        <a:rPr lang="it-IT" sz="800">
                          <a:effectLst/>
                        </a:rPr>
                        <a:t>University of Gent</a:t>
                      </a:r>
                      <a:endParaRPr lang="it-IT" sz="900">
                        <a:effectLst/>
                        <a:latin typeface="Cambria"/>
                        <a:ea typeface="MS Mincho"/>
                        <a:cs typeface="Cambria"/>
                      </a:endParaRPr>
                    </a:p>
                  </a:txBody>
                  <a:tcPr marL="50538" marR="50538" marT="0" marB="0"/>
                </a:tc>
                <a:tc>
                  <a:txBody>
                    <a:bodyPr/>
                    <a:lstStyle/>
                    <a:p>
                      <a:pPr algn="r">
                        <a:spcAft>
                          <a:spcPts val="0"/>
                        </a:spcAft>
                      </a:pPr>
                      <a:r>
                        <a:rPr lang="it-IT" sz="800">
                          <a:effectLst/>
                        </a:rPr>
                        <a:t>B</a:t>
                      </a:r>
                      <a:endParaRPr lang="it-IT" sz="900">
                        <a:effectLst/>
                        <a:latin typeface="Cambria"/>
                        <a:ea typeface="MS Mincho"/>
                        <a:cs typeface="Cambria"/>
                      </a:endParaRPr>
                    </a:p>
                  </a:txBody>
                  <a:tcPr marL="50538" marR="50538" marT="0" marB="0"/>
                </a:tc>
                <a:tc>
                  <a:txBody>
                    <a:bodyPr/>
                    <a:lstStyle/>
                    <a:p>
                      <a:pPr>
                        <a:spcAft>
                          <a:spcPts val="0"/>
                        </a:spcAft>
                      </a:pPr>
                      <a:r>
                        <a:rPr lang="it-IT" sz="800">
                          <a:effectLst/>
                        </a:rPr>
                        <a:t>Ente pubblico</a:t>
                      </a:r>
                      <a:endParaRPr lang="it-IT" sz="900">
                        <a:effectLst/>
                        <a:latin typeface="Cambria"/>
                        <a:ea typeface="MS Mincho"/>
                        <a:cs typeface="Cambria"/>
                      </a:endParaRPr>
                    </a:p>
                  </a:txBody>
                  <a:tcPr marL="50538" marR="50538" marT="0" marB="0"/>
                </a:tc>
                <a:tc>
                  <a:txBody>
                    <a:bodyPr/>
                    <a:lstStyle/>
                    <a:p>
                      <a:pPr>
                        <a:spcAft>
                          <a:spcPts val="0"/>
                        </a:spcAft>
                      </a:pPr>
                      <a:r>
                        <a:rPr lang="it-IT" sz="900">
                          <a:effectLst/>
                        </a:rPr>
                        <a:t> </a:t>
                      </a:r>
                      <a:endParaRPr lang="it-IT" sz="900">
                        <a:effectLst/>
                        <a:latin typeface="Cambria"/>
                        <a:ea typeface="MS Mincho"/>
                        <a:cs typeface="Cambria"/>
                      </a:endParaRPr>
                    </a:p>
                  </a:txBody>
                  <a:tcPr marL="50538" marR="50538" marT="0" marB="0"/>
                </a:tc>
                <a:tc>
                  <a:txBody>
                    <a:bodyPr/>
                    <a:lstStyle/>
                    <a:p>
                      <a:pPr algn="r">
                        <a:spcAft>
                          <a:spcPts val="0"/>
                        </a:spcAft>
                      </a:pPr>
                      <a:r>
                        <a:rPr lang="it-IT" sz="800">
                          <a:effectLst/>
                        </a:rPr>
                        <a:t>stage</a:t>
                      </a:r>
                      <a:endParaRPr lang="it-IT" sz="900">
                        <a:effectLst/>
                        <a:latin typeface="Cambria"/>
                        <a:ea typeface="MS Mincho"/>
                        <a:cs typeface="Cambria"/>
                      </a:endParaRPr>
                    </a:p>
                  </a:txBody>
                  <a:tcPr marL="50538" marR="50538" marT="0" marB="0"/>
                </a:tc>
                <a:tc>
                  <a:txBody>
                    <a:bodyPr/>
                    <a:lstStyle/>
                    <a:p>
                      <a:pPr>
                        <a:spcAft>
                          <a:spcPts val="0"/>
                        </a:spcAft>
                      </a:pPr>
                      <a:r>
                        <a:rPr lang="it-IT" sz="900">
                          <a:effectLst/>
                        </a:rPr>
                        <a:t> </a:t>
                      </a:r>
                      <a:endParaRPr lang="it-IT" sz="900">
                        <a:effectLst/>
                        <a:latin typeface="Cambria"/>
                        <a:ea typeface="MS Mincho"/>
                        <a:cs typeface="Cambria"/>
                      </a:endParaRPr>
                    </a:p>
                  </a:txBody>
                  <a:tcPr marL="50538" marR="50538" marT="0" marB="0"/>
                </a:tc>
                <a:tc>
                  <a:txBody>
                    <a:bodyPr/>
                    <a:lstStyle/>
                    <a:p>
                      <a:pPr>
                        <a:spcAft>
                          <a:spcPts val="0"/>
                        </a:spcAft>
                      </a:pPr>
                      <a:r>
                        <a:rPr lang="it-IT" sz="800">
                          <a:effectLst/>
                        </a:rPr>
                        <a:t>LETTERA DI INTENTI</a:t>
                      </a:r>
                      <a:endParaRPr lang="it-IT" sz="900">
                        <a:effectLst/>
                        <a:latin typeface="Cambria"/>
                        <a:ea typeface="MS Mincho"/>
                        <a:cs typeface="Cambria"/>
                      </a:endParaRPr>
                    </a:p>
                  </a:txBody>
                  <a:tcPr marL="50538" marR="50538" marT="0" marB="0"/>
                </a:tc>
                <a:tc>
                  <a:txBody>
                    <a:bodyPr/>
                    <a:lstStyle/>
                    <a:p>
                      <a:pPr>
                        <a:spcAft>
                          <a:spcPts val="0"/>
                        </a:spcAft>
                      </a:pPr>
                      <a:r>
                        <a:rPr lang="it-IT" sz="900">
                          <a:effectLst/>
                        </a:rPr>
                        <a:t> </a:t>
                      </a:r>
                      <a:endParaRPr lang="it-IT" sz="900">
                        <a:effectLst/>
                        <a:latin typeface="Cambria"/>
                        <a:ea typeface="MS Mincho"/>
                        <a:cs typeface="Cambria"/>
                      </a:endParaRPr>
                    </a:p>
                  </a:txBody>
                  <a:tcPr marL="0" marR="0" marT="0" marB="0" anchor="ctr"/>
                </a:tc>
              </a:tr>
              <a:tr h="282404">
                <a:tc>
                  <a:txBody>
                    <a:bodyPr/>
                    <a:lstStyle/>
                    <a:p>
                      <a:pPr algn="ctr">
                        <a:spcAft>
                          <a:spcPts val="0"/>
                        </a:spcAft>
                      </a:pPr>
                      <a:r>
                        <a:rPr lang="it-IT" sz="800">
                          <a:effectLst/>
                        </a:rPr>
                        <a:t>University of Barcellona</a:t>
                      </a:r>
                      <a:endParaRPr lang="it-IT" sz="900">
                        <a:effectLst/>
                        <a:latin typeface="Cambria"/>
                        <a:ea typeface="MS Mincho"/>
                        <a:cs typeface="Cambria"/>
                      </a:endParaRPr>
                    </a:p>
                  </a:txBody>
                  <a:tcPr marL="50538" marR="50538" marT="0" marB="0"/>
                </a:tc>
                <a:tc>
                  <a:txBody>
                    <a:bodyPr/>
                    <a:lstStyle/>
                    <a:p>
                      <a:pPr algn="r">
                        <a:spcAft>
                          <a:spcPts val="0"/>
                        </a:spcAft>
                      </a:pPr>
                      <a:r>
                        <a:rPr lang="it-IT" sz="800">
                          <a:effectLst/>
                        </a:rPr>
                        <a:t>E</a:t>
                      </a:r>
                      <a:endParaRPr lang="it-IT" sz="900">
                        <a:effectLst/>
                        <a:latin typeface="Cambria"/>
                        <a:ea typeface="MS Mincho"/>
                        <a:cs typeface="Cambria"/>
                      </a:endParaRPr>
                    </a:p>
                  </a:txBody>
                  <a:tcPr marL="50538" marR="50538" marT="0" marB="0"/>
                </a:tc>
                <a:tc>
                  <a:txBody>
                    <a:bodyPr/>
                    <a:lstStyle/>
                    <a:p>
                      <a:pPr>
                        <a:spcAft>
                          <a:spcPts val="0"/>
                        </a:spcAft>
                      </a:pPr>
                      <a:r>
                        <a:rPr lang="it-IT" sz="800">
                          <a:effectLst/>
                        </a:rPr>
                        <a:t>Ente pubblico</a:t>
                      </a:r>
                      <a:endParaRPr lang="it-IT" sz="900">
                        <a:effectLst/>
                        <a:latin typeface="Cambria"/>
                        <a:ea typeface="MS Mincho"/>
                        <a:cs typeface="Cambria"/>
                      </a:endParaRPr>
                    </a:p>
                  </a:txBody>
                  <a:tcPr marL="50538" marR="50538" marT="0" marB="0"/>
                </a:tc>
                <a:tc>
                  <a:txBody>
                    <a:bodyPr/>
                    <a:lstStyle/>
                    <a:p>
                      <a:pPr>
                        <a:spcAft>
                          <a:spcPts val="0"/>
                        </a:spcAft>
                      </a:pPr>
                      <a:r>
                        <a:rPr lang="it-IT" sz="900">
                          <a:effectLst/>
                        </a:rPr>
                        <a:t> </a:t>
                      </a:r>
                      <a:endParaRPr lang="it-IT" sz="900">
                        <a:effectLst/>
                        <a:latin typeface="Cambria"/>
                        <a:ea typeface="MS Mincho"/>
                        <a:cs typeface="Cambria"/>
                      </a:endParaRPr>
                    </a:p>
                  </a:txBody>
                  <a:tcPr marL="50538" marR="50538" marT="0" marB="0"/>
                </a:tc>
                <a:tc>
                  <a:txBody>
                    <a:bodyPr/>
                    <a:lstStyle/>
                    <a:p>
                      <a:pPr algn="r">
                        <a:spcAft>
                          <a:spcPts val="0"/>
                        </a:spcAft>
                      </a:pPr>
                      <a:r>
                        <a:rPr lang="it-IT" sz="800">
                          <a:effectLst/>
                        </a:rPr>
                        <a:t>stage</a:t>
                      </a:r>
                      <a:endParaRPr lang="it-IT" sz="900">
                        <a:effectLst/>
                        <a:latin typeface="Cambria"/>
                        <a:ea typeface="MS Mincho"/>
                        <a:cs typeface="Cambria"/>
                      </a:endParaRPr>
                    </a:p>
                  </a:txBody>
                  <a:tcPr marL="50538" marR="50538" marT="0" marB="0"/>
                </a:tc>
                <a:tc>
                  <a:txBody>
                    <a:bodyPr/>
                    <a:lstStyle/>
                    <a:p>
                      <a:pPr>
                        <a:spcAft>
                          <a:spcPts val="0"/>
                        </a:spcAft>
                      </a:pPr>
                      <a:r>
                        <a:rPr lang="it-IT" sz="900">
                          <a:effectLst/>
                        </a:rPr>
                        <a:t> </a:t>
                      </a:r>
                      <a:endParaRPr lang="it-IT" sz="900">
                        <a:effectLst/>
                        <a:latin typeface="Cambria"/>
                        <a:ea typeface="MS Mincho"/>
                        <a:cs typeface="Cambria"/>
                      </a:endParaRPr>
                    </a:p>
                  </a:txBody>
                  <a:tcPr marL="50538" marR="50538" marT="0" marB="0"/>
                </a:tc>
                <a:tc>
                  <a:txBody>
                    <a:bodyPr/>
                    <a:lstStyle/>
                    <a:p>
                      <a:pPr>
                        <a:spcAft>
                          <a:spcPts val="0"/>
                        </a:spcAft>
                      </a:pPr>
                      <a:r>
                        <a:rPr lang="it-IT" sz="800">
                          <a:effectLst/>
                        </a:rPr>
                        <a:t>LETTERA DI INTENTI</a:t>
                      </a:r>
                      <a:endParaRPr lang="it-IT" sz="900">
                        <a:effectLst/>
                        <a:latin typeface="Cambria"/>
                        <a:ea typeface="MS Mincho"/>
                        <a:cs typeface="Cambria"/>
                      </a:endParaRPr>
                    </a:p>
                  </a:txBody>
                  <a:tcPr marL="50538" marR="50538" marT="0" marB="0"/>
                </a:tc>
                <a:tc>
                  <a:txBody>
                    <a:bodyPr/>
                    <a:lstStyle/>
                    <a:p>
                      <a:pPr>
                        <a:spcAft>
                          <a:spcPts val="0"/>
                        </a:spcAft>
                      </a:pPr>
                      <a:r>
                        <a:rPr lang="it-IT" sz="900">
                          <a:effectLst/>
                        </a:rPr>
                        <a:t> </a:t>
                      </a:r>
                      <a:endParaRPr lang="it-IT" sz="900">
                        <a:effectLst/>
                        <a:latin typeface="Cambria"/>
                        <a:ea typeface="MS Mincho"/>
                        <a:cs typeface="Cambria"/>
                      </a:endParaRPr>
                    </a:p>
                  </a:txBody>
                  <a:tcPr marL="0" marR="0" marT="0" marB="0" anchor="ctr"/>
                </a:tc>
              </a:tr>
              <a:tr h="282404">
                <a:tc>
                  <a:txBody>
                    <a:bodyPr/>
                    <a:lstStyle/>
                    <a:p>
                      <a:pPr algn="ctr">
                        <a:spcAft>
                          <a:spcPts val="0"/>
                        </a:spcAft>
                      </a:pPr>
                      <a:r>
                        <a:rPr lang="it-IT" sz="800">
                          <a:effectLst/>
                        </a:rPr>
                        <a:t>Institute Curie</a:t>
                      </a:r>
                      <a:endParaRPr lang="it-IT" sz="900">
                        <a:effectLst/>
                        <a:latin typeface="Cambria"/>
                        <a:ea typeface="MS Mincho"/>
                        <a:cs typeface="Cambria"/>
                      </a:endParaRPr>
                    </a:p>
                  </a:txBody>
                  <a:tcPr marL="50538" marR="50538" marT="0" marB="0"/>
                </a:tc>
                <a:tc>
                  <a:txBody>
                    <a:bodyPr/>
                    <a:lstStyle/>
                    <a:p>
                      <a:pPr algn="r">
                        <a:spcAft>
                          <a:spcPts val="0"/>
                        </a:spcAft>
                      </a:pPr>
                      <a:r>
                        <a:rPr lang="it-IT" sz="800">
                          <a:effectLst/>
                        </a:rPr>
                        <a:t>Paris, FR</a:t>
                      </a:r>
                      <a:endParaRPr lang="it-IT" sz="900">
                        <a:effectLst/>
                        <a:latin typeface="Cambria"/>
                        <a:ea typeface="MS Mincho"/>
                        <a:cs typeface="Cambria"/>
                      </a:endParaRPr>
                    </a:p>
                  </a:txBody>
                  <a:tcPr marL="50538" marR="50538" marT="0" marB="0"/>
                </a:tc>
                <a:tc>
                  <a:txBody>
                    <a:bodyPr/>
                    <a:lstStyle/>
                    <a:p>
                      <a:pPr>
                        <a:spcAft>
                          <a:spcPts val="0"/>
                        </a:spcAft>
                      </a:pPr>
                      <a:r>
                        <a:rPr lang="it-IT" sz="800">
                          <a:effectLst/>
                        </a:rPr>
                        <a:t>Ente pubblico</a:t>
                      </a:r>
                      <a:endParaRPr lang="it-IT" sz="900">
                        <a:effectLst/>
                        <a:latin typeface="Cambria"/>
                        <a:ea typeface="MS Mincho"/>
                        <a:cs typeface="Cambria"/>
                      </a:endParaRPr>
                    </a:p>
                  </a:txBody>
                  <a:tcPr marL="50538" marR="50538" marT="0" marB="0"/>
                </a:tc>
                <a:tc>
                  <a:txBody>
                    <a:bodyPr/>
                    <a:lstStyle/>
                    <a:p>
                      <a:pPr>
                        <a:spcAft>
                          <a:spcPts val="0"/>
                        </a:spcAft>
                      </a:pPr>
                      <a:r>
                        <a:rPr lang="it-IT" sz="900">
                          <a:effectLst/>
                        </a:rPr>
                        <a:t> </a:t>
                      </a:r>
                      <a:endParaRPr lang="it-IT" sz="900">
                        <a:effectLst/>
                        <a:latin typeface="Cambria"/>
                        <a:ea typeface="MS Mincho"/>
                        <a:cs typeface="Cambria"/>
                      </a:endParaRPr>
                    </a:p>
                  </a:txBody>
                  <a:tcPr marL="50538" marR="50538" marT="0" marB="0"/>
                </a:tc>
                <a:tc>
                  <a:txBody>
                    <a:bodyPr/>
                    <a:lstStyle/>
                    <a:p>
                      <a:pPr algn="r">
                        <a:spcAft>
                          <a:spcPts val="0"/>
                        </a:spcAft>
                      </a:pPr>
                      <a:r>
                        <a:rPr lang="it-IT" sz="800">
                          <a:effectLst/>
                        </a:rPr>
                        <a:t>stage</a:t>
                      </a:r>
                      <a:endParaRPr lang="it-IT" sz="900">
                        <a:effectLst/>
                        <a:latin typeface="Cambria"/>
                        <a:ea typeface="MS Mincho"/>
                        <a:cs typeface="Cambria"/>
                      </a:endParaRPr>
                    </a:p>
                  </a:txBody>
                  <a:tcPr marL="50538" marR="50538" marT="0" marB="0"/>
                </a:tc>
                <a:tc>
                  <a:txBody>
                    <a:bodyPr/>
                    <a:lstStyle/>
                    <a:p>
                      <a:pPr>
                        <a:spcAft>
                          <a:spcPts val="0"/>
                        </a:spcAft>
                      </a:pPr>
                      <a:r>
                        <a:rPr lang="it-IT" sz="900">
                          <a:effectLst/>
                        </a:rPr>
                        <a:t> </a:t>
                      </a:r>
                      <a:endParaRPr lang="it-IT" sz="900">
                        <a:effectLst/>
                        <a:latin typeface="Cambria"/>
                        <a:ea typeface="MS Mincho"/>
                        <a:cs typeface="Cambria"/>
                      </a:endParaRPr>
                    </a:p>
                  </a:txBody>
                  <a:tcPr marL="50538" marR="50538" marT="0" marB="0"/>
                </a:tc>
                <a:tc>
                  <a:txBody>
                    <a:bodyPr/>
                    <a:lstStyle/>
                    <a:p>
                      <a:pPr>
                        <a:spcAft>
                          <a:spcPts val="0"/>
                        </a:spcAft>
                      </a:pPr>
                      <a:r>
                        <a:rPr lang="it-IT" sz="800">
                          <a:effectLst/>
                        </a:rPr>
                        <a:t>LETTERA DI INTENTI</a:t>
                      </a:r>
                      <a:endParaRPr lang="it-IT" sz="900">
                        <a:effectLst/>
                        <a:latin typeface="Cambria"/>
                        <a:ea typeface="MS Mincho"/>
                        <a:cs typeface="Cambria"/>
                      </a:endParaRPr>
                    </a:p>
                  </a:txBody>
                  <a:tcPr marL="50538" marR="50538" marT="0" marB="0"/>
                </a:tc>
                <a:tc>
                  <a:txBody>
                    <a:bodyPr/>
                    <a:lstStyle/>
                    <a:p>
                      <a:pPr>
                        <a:spcAft>
                          <a:spcPts val="0"/>
                        </a:spcAft>
                      </a:pPr>
                      <a:r>
                        <a:rPr lang="it-IT" sz="900">
                          <a:effectLst/>
                        </a:rPr>
                        <a:t> </a:t>
                      </a:r>
                      <a:endParaRPr lang="it-IT" sz="900">
                        <a:effectLst/>
                        <a:latin typeface="Cambria"/>
                        <a:ea typeface="MS Mincho"/>
                        <a:cs typeface="Cambria"/>
                      </a:endParaRPr>
                    </a:p>
                  </a:txBody>
                  <a:tcPr marL="0" marR="0" marT="0" marB="0" anchor="ctr"/>
                </a:tc>
              </a:tr>
              <a:tr h="282404">
                <a:tc>
                  <a:txBody>
                    <a:bodyPr/>
                    <a:lstStyle/>
                    <a:p>
                      <a:pPr algn="ctr">
                        <a:spcAft>
                          <a:spcPts val="0"/>
                        </a:spcAft>
                      </a:pPr>
                      <a:r>
                        <a:rPr lang="it-IT" sz="800">
                          <a:effectLst/>
                        </a:rPr>
                        <a:t>Hematology Salamanca</a:t>
                      </a:r>
                      <a:endParaRPr lang="it-IT" sz="900">
                        <a:effectLst/>
                        <a:latin typeface="Cambria"/>
                        <a:ea typeface="MS Mincho"/>
                        <a:cs typeface="Cambria"/>
                      </a:endParaRPr>
                    </a:p>
                  </a:txBody>
                  <a:tcPr marL="50538" marR="50538" marT="0" marB="0"/>
                </a:tc>
                <a:tc>
                  <a:txBody>
                    <a:bodyPr/>
                    <a:lstStyle/>
                    <a:p>
                      <a:pPr algn="r">
                        <a:spcAft>
                          <a:spcPts val="0"/>
                        </a:spcAft>
                      </a:pPr>
                      <a:r>
                        <a:rPr lang="it-IT" sz="800">
                          <a:effectLst/>
                        </a:rPr>
                        <a:t>E</a:t>
                      </a:r>
                      <a:endParaRPr lang="it-IT" sz="900">
                        <a:effectLst/>
                        <a:latin typeface="Cambria"/>
                        <a:ea typeface="MS Mincho"/>
                        <a:cs typeface="Cambria"/>
                      </a:endParaRPr>
                    </a:p>
                  </a:txBody>
                  <a:tcPr marL="50538" marR="50538" marT="0" marB="0"/>
                </a:tc>
                <a:tc>
                  <a:txBody>
                    <a:bodyPr/>
                    <a:lstStyle/>
                    <a:p>
                      <a:pPr>
                        <a:spcAft>
                          <a:spcPts val="0"/>
                        </a:spcAft>
                      </a:pPr>
                      <a:r>
                        <a:rPr lang="it-IT" sz="800">
                          <a:effectLst/>
                        </a:rPr>
                        <a:t>Ente pubblico</a:t>
                      </a:r>
                      <a:endParaRPr lang="it-IT" sz="900">
                        <a:effectLst/>
                        <a:latin typeface="Cambria"/>
                        <a:ea typeface="MS Mincho"/>
                        <a:cs typeface="Cambria"/>
                      </a:endParaRPr>
                    </a:p>
                  </a:txBody>
                  <a:tcPr marL="50538" marR="50538" marT="0" marB="0"/>
                </a:tc>
                <a:tc>
                  <a:txBody>
                    <a:bodyPr/>
                    <a:lstStyle/>
                    <a:p>
                      <a:pPr>
                        <a:spcAft>
                          <a:spcPts val="0"/>
                        </a:spcAft>
                      </a:pPr>
                      <a:r>
                        <a:rPr lang="it-IT" sz="900">
                          <a:effectLst/>
                        </a:rPr>
                        <a:t> </a:t>
                      </a:r>
                      <a:endParaRPr lang="it-IT" sz="900">
                        <a:effectLst/>
                        <a:latin typeface="Cambria"/>
                        <a:ea typeface="MS Mincho"/>
                        <a:cs typeface="Cambria"/>
                      </a:endParaRPr>
                    </a:p>
                  </a:txBody>
                  <a:tcPr marL="50538" marR="50538" marT="0" marB="0"/>
                </a:tc>
                <a:tc>
                  <a:txBody>
                    <a:bodyPr/>
                    <a:lstStyle/>
                    <a:p>
                      <a:pPr algn="r">
                        <a:spcAft>
                          <a:spcPts val="0"/>
                        </a:spcAft>
                      </a:pPr>
                      <a:r>
                        <a:rPr lang="it-IT" sz="800">
                          <a:effectLst/>
                        </a:rPr>
                        <a:t>stage</a:t>
                      </a:r>
                      <a:endParaRPr lang="it-IT" sz="900">
                        <a:effectLst/>
                        <a:latin typeface="Cambria"/>
                        <a:ea typeface="MS Mincho"/>
                        <a:cs typeface="Cambria"/>
                      </a:endParaRPr>
                    </a:p>
                  </a:txBody>
                  <a:tcPr marL="50538" marR="50538" marT="0" marB="0"/>
                </a:tc>
                <a:tc>
                  <a:txBody>
                    <a:bodyPr/>
                    <a:lstStyle/>
                    <a:p>
                      <a:pPr>
                        <a:spcAft>
                          <a:spcPts val="0"/>
                        </a:spcAft>
                      </a:pPr>
                      <a:r>
                        <a:rPr lang="it-IT" sz="900">
                          <a:effectLst/>
                        </a:rPr>
                        <a:t> </a:t>
                      </a:r>
                      <a:endParaRPr lang="it-IT" sz="900">
                        <a:effectLst/>
                        <a:latin typeface="Cambria"/>
                        <a:ea typeface="MS Mincho"/>
                        <a:cs typeface="Cambria"/>
                      </a:endParaRPr>
                    </a:p>
                  </a:txBody>
                  <a:tcPr marL="50538" marR="50538" marT="0" marB="0"/>
                </a:tc>
                <a:tc>
                  <a:txBody>
                    <a:bodyPr/>
                    <a:lstStyle/>
                    <a:p>
                      <a:pPr>
                        <a:spcAft>
                          <a:spcPts val="0"/>
                        </a:spcAft>
                      </a:pPr>
                      <a:r>
                        <a:rPr lang="it-IT" sz="800">
                          <a:effectLst/>
                        </a:rPr>
                        <a:t>LETTERA DI INTENTI</a:t>
                      </a:r>
                      <a:endParaRPr lang="it-IT" sz="900">
                        <a:effectLst/>
                        <a:latin typeface="Cambria"/>
                        <a:ea typeface="MS Mincho"/>
                        <a:cs typeface="Cambria"/>
                      </a:endParaRPr>
                    </a:p>
                  </a:txBody>
                  <a:tcPr marL="50538" marR="50538" marT="0" marB="0"/>
                </a:tc>
                <a:tc>
                  <a:txBody>
                    <a:bodyPr/>
                    <a:lstStyle/>
                    <a:p>
                      <a:pPr>
                        <a:spcAft>
                          <a:spcPts val="0"/>
                        </a:spcAft>
                      </a:pPr>
                      <a:r>
                        <a:rPr lang="it-IT" sz="900">
                          <a:effectLst/>
                        </a:rPr>
                        <a:t> </a:t>
                      </a:r>
                      <a:endParaRPr lang="it-IT" sz="900">
                        <a:effectLst/>
                        <a:latin typeface="Cambria"/>
                        <a:ea typeface="MS Mincho"/>
                        <a:cs typeface="Cambria"/>
                      </a:endParaRPr>
                    </a:p>
                  </a:txBody>
                  <a:tcPr marL="0" marR="0" marT="0" marB="0" anchor="ctr"/>
                </a:tc>
              </a:tr>
              <a:tr h="282404">
                <a:tc>
                  <a:txBody>
                    <a:bodyPr/>
                    <a:lstStyle/>
                    <a:p>
                      <a:pPr algn="ctr">
                        <a:spcAft>
                          <a:spcPts val="0"/>
                        </a:spcAft>
                      </a:pPr>
                      <a:r>
                        <a:rPr lang="it-IT" sz="800">
                          <a:effectLst/>
                        </a:rPr>
                        <a:t>Clinical Pathology</a:t>
                      </a:r>
                      <a:endParaRPr lang="it-IT" sz="900">
                        <a:effectLst/>
                      </a:endParaRPr>
                    </a:p>
                    <a:p>
                      <a:pPr algn="ctr">
                        <a:spcAft>
                          <a:spcPts val="0"/>
                        </a:spcAft>
                      </a:pPr>
                      <a:r>
                        <a:rPr lang="it-IT" sz="800">
                          <a:effectLst/>
                        </a:rPr>
                        <a:t>Tanta</a:t>
                      </a:r>
                      <a:endParaRPr lang="it-IT" sz="900">
                        <a:effectLst/>
                        <a:latin typeface="Cambria"/>
                        <a:ea typeface="MS Mincho"/>
                        <a:cs typeface="Cambria"/>
                      </a:endParaRPr>
                    </a:p>
                  </a:txBody>
                  <a:tcPr marL="50538" marR="50538" marT="0" marB="0"/>
                </a:tc>
                <a:tc>
                  <a:txBody>
                    <a:bodyPr/>
                    <a:lstStyle/>
                    <a:p>
                      <a:pPr algn="r">
                        <a:spcAft>
                          <a:spcPts val="0"/>
                        </a:spcAft>
                      </a:pPr>
                      <a:r>
                        <a:rPr lang="it-IT" sz="800">
                          <a:effectLst/>
                        </a:rPr>
                        <a:t>Egypt</a:t>
                      </a:r>
                      <a:endParaRPr lang="it-IT" sz="900">
                        <a:effectLst/>
                        <a:latin typeface="Cambria"/>
                        <a:ea typeface="MS Mincho"/>
                        <a:cs typeface="Cambria"/>
                      </a:endParaRPr>
                    </a:p>
                  </a:txBody>
                  <a:tcPr marL="50538" marR="50538" marT="0" marB="0"/>
                </a:tc>
                <a:tc>
                  <a:txBody>
                    <a:bodyPr/>
                    <a:lstStyle/>
                    <a:p>
                      <a:pPr>
                        <a:spcAft>
                          <a:spcPts val="0"/>
                        </a:spcAft>
                      </a:pPr>
                      <a:r>
                        <a:rPr lang="it-IT" sz="800">
                          <a:effectLst/>
                        </a:rPr>
                        <a:t>Ente pubblico</a:t>
                      </a:r>
                      <a:endParaRPr lang="it-IT" sz="900">
                        <a:effectLst/>
                        <a:latin typeface="Cambria"/>
                        <a:ea typeface="MS Mincho"/>
                        <a:cs typeface="Cambria"/>
                      </a:endParaRPr>
                    </a:p>
                  </a:txBody>
                  <a:tcPr marL="50538" marR="50538" marT="0" marB="0"/>
                </a:tc>
                <a:tc>
                  <a:txBody>
                    <a:bodyPr/>
                    <a:lstStyle/>
                    <a:p>
                      <a:pPr>
                        <a:spcAft>
                          <a:spcPts val="0"/>
                        </a:spcAft>
                      </a:pPr>
                      <a:r>
                        <a:rPr lang="it-IT" sz="900">
                          <a:effectLst/>
                        </a:rPr>
                        <a:t> </a:t>
                      </a:r>
                      <a:endParaRPr lang="it-IT" sz="900">
                        <a:effectLst/>
                        <a:latin typeface="Cambria"/>
                        <a:ea typeface="MS Mincho"/>
                        <a:cs typeface="Cambria"/>
                      </a:endParaRPr>
                    </a:p>
                  </a:txBody>
                  <a:tcPr marL="50538" marR="50538" marT="0" marB="0"/>
                </a:tc>
                <a:tc>
                  <a:txBody>
                    <a:bodyPr/>
                    <a:lstStyle/>
                    <a:p>
                      <a:pPr algn="r">
                        <a:spcAft>
                          <a:spcPts val="0"/>
                        </a:spcAft>
                      </a:pPr>
                      <a:r>
                        <a:rPr lang="it-IT" sz="800">
                          <a:effectLst/>
                        </a:rPr>
                        <a:t>stage</a:t>
                      </a:r>
                      <a:endParaRPr lang="it-IT" sz="900">
                        <a:effectLst/>
                        <a:latin typeface="Cambria"/>
                        <a:ea typeface="MS Mincho"/>
                        <a:cs typeface="Cambria"/>
                      </a:endParaRPr>
                    </a:p>
                  </a:txBody>
                  <a:tcPr marL="50538" marR="50538" marT="0" marB="0"/>
                </a:tc>
                <a:tc>
                  <a:txBody>
                    <a:bodyPr/>
                    <a:lstStyle/>
                    <a:p>
                      <a:pPr>
                        <a:spcAft>
                          <a:spcPts val="0"/>
                        </a:spcAft>
                      </a:pPr>
                      <a:r>
                        <a:rPr lang="it-IT" sz="900">
                          <a:effectLst/>
                        </a:rPr>
                        <a:t> </a:t>
                      </a:r>
                      <a:endParaRPr lang="it-IT" sz="900">
                        <a:effectLst/>
                        <a:latin typeface="Cambria"/>
                        <a:ea typeface="MS Mincho"/>
                        <a:cs typeface="Cambria"/>
                      </a:endParaRPr>
                    </a:p>
                  </a:txBody>
                  <a:tcPr marL="50538" marR="50538" marT="0" marB="0"/>
                </a:tc>
                <a:tc>
                  <a:txBody>
                    <a:bodyPr/>
                    <a:lstStyle/>
                    <a:p>
                      <a:pPr>
                        <a:spcAft>
                          <a:spcPts val="0"/>
                        </a:spcAft>
                      </a:pPr>
                      <a:r>
                        <a:rPr lang="it-IT" sz="800">
                          <a:effectLst/>
                        </a:rPr>
                        <a:t>LETTERA DI INTENTI</a:t>
                      </a:r>
                      <a:endParaRPr lang="it-IT" sz="900">
                        <a:effectLst/>
                        <a:latin typeface="Cambria"/>
                        <a:ea typeface="MS Mincho"/>
                        <a:cs typeface="Cambria"/>
                      </a:endParaRPr>
                    </a:p>
                  </a:txBody>
                  <a:tcPr marL="50538" marR="50538" marT="0" marB="0"/>
                </a:tc>
                <a:tc>
                  <a:txBody>
                    <a:bodyPr/>
                    <a:lstStyle/>
                    <a:p>
                      <a:pPr>
                        <a:spcAft>
                          <a:spcPts val="0"/>
                        </a:spcAft>
                      </a:pPr>
                      <a:r>
                        <a:rPr lang="it-IT" sz="900">
                          <a:effectLst/>
                        </a:rPr>
                        <a:t> </a:t>
                      </a:r>
                      <a:endParaRPr lang="it-IT" sz="900">
                        <a:effectLst/>
                        <a:latin typeface="Cambria"/>
                        <a:ea typeface="MS Mincho"/>
                        <a:cs typeface="Cambria"/>
                      </a:endParaRPr>
                    </a:p>
                  </a:txBody>
                  <a:tcPr marL="0" marR="0" marT="0" marB="0" anchor="ctr"/>
                </a:tc>
              </a:tr>
              <a:tr h="423605">
                <a:tc>
                  <a:txBody>
                    <a:bodyPr/>
                    <a:lstStyle/>
                    <a:p>
                      <a:pPr algn="ctr">
                        <a:spcAft>
                          <a:spcPts val="0"/>
                        </a:spcAft>
                      </a:pPr>
                      <a:r>
                        <a:rPr lang="it-IT" sz="800">
                          <a:effectLst/>
                        </a:rPr>
                        <a:t>Institute for regenerative Medicine</a:t>
                      </a:r>
                      <a:endParaRPr lang="it-IT" sz="900">
                        <a:effectLst/>
                        <a:latin typeface="Cambria"/>
                        <a:ea typeface="MS Mincho"/>
                        <a:cs typeface="Cambria"/>
                      </a:endParaRPr>
                    </a:p>
                  </a:txBody>
                  <a:tcPr marL="50538" marR="50538" marT="0" marB="0"/>
                </a:tc>
                <a:tc>
                  <a:txBody>
                    <a:bodyPr/>
                    <a:lstStyle/>
                    <a:p>
                      <a:pPr algn="r">
                        <a:spcAft>
                          <a:spcPts val="0"/>
                        </a:spcAft>
                      </a:pPr>
                      <a:r>
                        <a:rPr lang="it-IT" sz="800">
                          <a:effectLst/>
                        </a:rPr>
                        <a:t>Pittsburg, US</a:t>
                      </a:r>
                      <a:endParaRPr lang="it-IT" sz="900">
                        <a:effectLst/>
                        <a:latin typeface="Cambria"/>
                        <a:ea typeface="MS Mincho"/>
                        <a:cs typeface="Cambria"/>
                      </a:endParaRPr>
                    </a:p>
                  </a:txBody>
                  <a:tcPr marL="50538" marR="50538" marT="0" marB="0"/>
                </a:tc>
                <a:tc>
                  <a:txBody>
                    <a:bodyPr/>
                    <a:lstStyle/>
                    <a:p>
                      <a:pPr>
                        <a:spcAft>
                          <a:spcPts val="0"/>
                        </a:spcAft>
                      </a:pPr>
                      <a:r>
                        <a:rPr lang="it-IT" sz="800">
                          <a:effectLst/>
                        </a:rPr>
                        <a:t>Ente pubblico</a:t>
                      </a:r>
                      <a:endParaRPr lang="it-IT" sz="900">
                        <a:effectLst/>
                        <a:latin typeface="Cambria"/>
                        <a:ea typeface="MS Mincho"/>
                        <a:cs typeface="Cambria"/>
                      </a:endParaRPr>
                    </a:p>
                  </a:txBody>
                  <a:tcPr marL="50538" marR="50538" marT="0" marB="0"/>
                </a:tc>
                <a:tc>
                  <a:txBody>
                    <a:bodyPr/>
                    <a:lstStyle/>
                    <a:p>
                      <a:pPr>
                        <a:spcAft>
                          <a:spcPts val="0"/>
                        </a:spcAft>
                      </a:pPr>
                      <a:r>
                        <a:rPr lang="it-IT" sz="900">
                          <a:effectLst/>
                        </a:rPr>
                        <a:t> </a:t>
                      </a:r>
                      <a:endParaRPr lang="it-IT" sz="900">
                        <a:effectLst/>
                        <a:latin typeface="Cambria"/>
                        <a:ea typeface="MS Mincho"/>
                        <a:cs typeface="Cambria"/>
                      </a:endParaRPr>
                    </a:p>
                  </a:txBody>
                  <a:tcPr marL="50538" marR="50538" marT="0" marB="0"/>
                </a:tc>
                <a:tc>
                  <a:txBody>
                    <a:bodyPr/>
                    <a:lstStyle/>
                    <a:p>
                      <a:pPr algn="r">
                        <a:spcAft>
                          <a:spcPts val="0"/>
                        </a:spcAft>
                      </a:pPr>
                      <a:r>
                        <a:rPr lang="it-IT" sz="800">
                          <a:effectLst/>
                        </a:rPr>
                        <a:t>stage</a:t>
                      </a:r>
                      <a:endParaRPr lang="it-IT" sz="900">
                        <a:effectLst/>
                        <a:latin typeface="Cambria"/>
                        <a:ea typeface="MS Mincho"/>
                        <a:cs typeface="Cambria"/>
                      </a:endParaRPr>
                    </a:p>
                  </a:txBody>
                  <a:tcPr marL="50538" marR="50538" marT="0" marB="0"/>
                </a:tc>
                <a:tc>
                  <a:txBody>
                    <a:bodyPr/>
                    <a:lstStyle/>
                    <a:p>
                      <a:pPr>
                        <a:spcAft>
                          <a:spcPts val="0"/>
                        </a:spcAft>
                      </a:pPr>
                      <a:r>
                        <a:rPr lang="it-IT" sz="900">
                          <a:effectLst/>
                        </a:rPr>
                        <a:t> </a:t>
                      </a:r>
                      <a:endParaRPr lang="it-IT" sz="900">
                        <a:effectLst/>
                        <a:latin typeface="Cambria"/>
                        <a:ea typeface="MS Mincho"/>
                        <a:cs typeface="Cambria"/>
                      </a:endParaRPr>
                    </a:p>
                  </a:txBody>
                  <a:tcPr marL="50538" marR="50538" marT="0" marB="0"/>
                </a:tc>
                <a:tc>
                  <a:txBody>
                    <a:bodyPr/>
                    <a:lstStyle/>
                    <a:p>
                      <a:pPr>
                        <a:spcAft>
                          <a:spcPts val="0"/>
                        </a:spcAft>
                      </a:pPr>
                      <a:r>
                        <a:rPr lang="it-IT" sz="800">
                          <a:effectLst/>
                        </a:rPr>
                        <a:t>LETTERA DI INTENTI</a:t>
                      </a:r>
                      <a:endParaRPr lang="it-IT" sz="900">
                        <a:effectLst/>
                        <a:latin typeface="Cambria"/>
                        <a:ea typeface="MS Mincho"/>
                        <a:cs typeface="Cambria"/>
                      </a:endParaRPr>
                    </a:p>
                  </a:txBody>
                  <a:tcPr marL="50538" marR="50538" marT="0" marB="0"/>
                </a:tc>
                <a:tc>
                  <a:txBody>
                    <a:bodyPr/>
                    <a:lstStyle/>
                    <a:p>
                      <a:pPr>
                        <a:spcAft>
                          <a:spcPts val="0"/>
                        </a:spcAft>
                      </a:pPr>
                      <a:r>
                        <a:rPr lang="it-IT" sz="900">
                          <a:effectLst/>
                        </a:rPr>
                        <a:t> </a:t>
                      </a:r>
                      <a:endParaRPr lang="it-IT" sz="900">
                        <a:effectLst/>
                        <a:latin typeface="Cambria"/>
                        <a:ea typeface="MS Mincho"/>
                        <a:cs typeface="Cambria"/>
                      </a:endParaRPr>
                    </a:p>
                  </a:txBody>
                  <a:tcPr marL="0" marR="0" marT="0" marB="0" anchor="ctr"/>
                </a:tc>
              </a:tr>
              <a:tr h="706009">
                <a:tc>
                  <a:txBody>
                    <a:bodyPr/>
                    <a:lstStyle/>
                    <a:p>
                      <a:pPr algn="ctr">
                        <a:spcAft>
                          <a:spcPts val="0"/>
                        </a:spcAft>
                      </a:pPr>
                      <a:r>
                        <a:rPr lang="it-IT" sz="800">
                          <a:effectLst/>
                        </a:rPr>
                        <a:t>Pharmacology, Leicester</a:t>
                      </a:r>
                      <a:endParaRPr lang="it-IT" sz="900">
                        <a:effectLst/>
                        <a:latin typeface="Cambria"/>
                        <a:ea typeface="MS Mincho"/>
                        <a:cs typeface="Cambria"/>
                      </a:endParaRPr>
                    </a:p>
                  </a:txBody>
                  <a:tcPr marL="50538" marR="50538" marT="0" marB="0"/>
                </a:tc>
                <a:tc>
                  <a:txBody>
                    <a:bodyPr/>
                    <a:lstStyle/>
                    <a:p>
                      <a:pPr algn="r">
                        <a:spcAft>
                          <a:spcPts val="0"/>
                        </a:spcAft>
                      </a:pPr>
                      <a:r>
                        <a:rPr lang="it-IT" sz="800">
                          <a:effectLst/>
                        </a:rPr>
                        <a:t>UK</a:t>
                      </a:r>
                      <a:endParaRPr lang="it-IT" sz="900">
                        <a:effectLst/>
                        <a:latin typeface="Cambria"/>
                        <a:ea typeface="MS Mincho"/>
                        <a:cs typeface="Cambria"/>
                      </a:endParaRPr>
                    </a:p>
                  </a:txBody>
                  <a:tcPr marL="50538" marR="50538" marT="0" marB="0"/>
                </a:tc>
                <a:tc>
                  <a:txBody>
                    <a:bodyPr/>
                    <a:lstStyle/>
                    <a:p>
                      <a:pPr>
                        <a:spcAft>
                          <a:spcPts val="0"/>
                        </a:spcAft>
                      </a:pPr>
                      <a:r>
                        <a:rPr lang="it-IT" sz="800">
                          <a:effectLst/>
                        </a:rPr>
                        <a:t>Ente pubblico</a:t>
                      </a:r>
                      <a:endParaRPr lang="it-IT" sz="900">
                        <a:effectLst/>
                        <a:latin typeface="Cambria"/>
                        <a:ea typeface="MS Mincho"/>
                        <a:cs typeface="Cambria"/>
                      </a:endParaRPr>
                    </a:p>
                  </a:txBody>
                  <a:tcPr marL="50538" marR="50538" marT="0" marB="0"/>
                </a:tc>
                <a:tc>
                  <a:txBody>
                    <a:bodyPr/>
                    <a:lstStyle/>
                    <a:p>
                      <a:pPr>
                        <a:spcAft>
                          <a:spcPts val="0"/>
                        </a:spcAft>
                      </a:pPr>
                      <a:r>
                        <a:rPr lang="it-IT" sz="900">
                          <a:effectLst/>
                        </a:rPr>
                        <a:t> </a:t>
                      </a:r>
                      <a:endParaRPr lang="it-IT" sz="900">
                        <a:effectLst/>
                        <a:latin typeface="Cambria"/>
                        <a:ea typeface="MS Mincho"/>
                        <a:cs typeface="Cambria"/>
                      </a:endParaRPr>
                    </a:p>
                  </a:txBody>
                  <a:tcPr marL="50538" marR="50538" marT="0" marB="0"/>
                </a:tc>
                <a:tc>
                  <a:txBody>
                    <a:bodyPr/>
                    <a:lstStyle/>
                    <a:p>
                      <a:pPr algn="r">
                        <a:spcAft>
                          <a:spcPts val="0"/>
                        </a:spcAft>
                      </a:pPr>
                      <a:r>
                        <a:rPr lang="it-IT" sz="800">
                          <a:effectLst/>
                        </a:rPr>
                        <a:t>percorsi comuni con riconoscimento</a:t>
                      </a:r>
                      <a:endParaRPr lang="it-IT" sz="900">
                        <a:effectLst/>
                        <a:latin typeface="Cambria"/>
                        <a:ea typeface="MS Mincho"/>
                        <a:cs typeface="Cambria"/>
                      </a:endParaRPr>
                    </a:p>
                  </a:txBody>
                  <a:tcPr marL="50538" marR="50538" marT="0" marB="0"/>
                </a:tc>
                <a:tc>
                  <a:txBody>
                    <a:bodyPr/>
                    <a:lstStyle/>
                    <a:p>
                      <a:pPr>
                        <a:spcAft>
                          <a:spcPts val="0"/>
                        </a:spcAft>
                      </a:pPr>
                      <a:r>
                        <a:rPr lang="it-IT" sz="900">
                          <a:effectLst/>
                        </a:rPr>
                        <a:t> </a:t>
                      </a:r>
                      <a:endParaRPr lang="it-IT" sz="900">
                        <a:effectLst/>
                        <a:latin typeface="Cambria"/>
                        <a:ea typeface="MS Mincho"/>
                        <a:cs typeface="Cambria"/>
                      </a:endParaRPr>
                    </a:p>
                  </a:txBody>
                  <a:tcPr marL="50538" marR="50538" marT="0" marB="0"/>
                </a:tc>
                <a:tc>
                  <a:txBody>
                    <a:bodyPr/>
                    <a:lstStyle/>
                    <a:p>
                      <a:pPr>
                        <a:spcAft>
                          <a:spcPts val="0"/>
                        </a:spcAft>
                      </a:pPr>
                      <a:r>
                        <a:rPr lang="it-IT" sz="800">
                          <a:effectLst/>
                        </a:rPr>
                        <a:t>LETTERA DI INTENTI</a:t>
                      </a:r>
                      <a:endParaRPr lang="it-IT" sz="900">
                        <a:effectLst/>
                        <a:latin typeface="Cambria"/>
                        <a:ea typeface="MS Mincho"/>
                        <a:cs typeface="Cambria"/>
                      </a:endParaRPr>
                    </a:p>
                  </a:txBody>
                  <a:tcPr marL="50538" marR="50538" marT="0" marB="0"/>
                </a:tc>
                <a:tc>
                  <a:txBody>
                    <a:bodyPr/>
                    <a:lstStyle/>
                    <a:p>
                      <a:pPr>
                        <a:spcAft>
                          <a:spcPts val="0"/>
                        </a:spcAft>
                      </a:pPr>
                      <a:r>
                        <a:rPr lang="it-IT" sz="900" dirty="0">
                          <a:effectLst/>
                        </a:rPr>
                        <a:t> </a:t>
                      </a:r>
                      <a:endParaRPr lang="it-IT" sz="900" dirty="0">
                        <a:effectLst/>
                        <a:latin typeface="Cambria"/>
                        <a:ea typeface="MS Mincho"/>
                        <a:cs typeface="Cambria"/>
                      </a:endParaRPr>
                    </a:p>
                  </a:txBody>
                  <a:tcPr marL="0" marR="0" marT="0" marB="0" anchor="ctr"/>
                </a:tc>
              </a:tr>
            </a:tbl>
          </a:graphicData>
        </a:graphic>
      </p:graphicFrame>
      <p:sp>
        <p:nvSpPr>
          <p:cNvPr id="2" name="CasellaDiTesto 1"/>
          <p:cNvSpPr txBox="1"/>
          <p:nvPr/>
        </p:nvSpPr>
        <p:spPr>
          <a:xfrm>
            <a:off x="899592" y="260647"/>
            <a:ext cx="7200800" cy="523220"/>
          </a:xfrm>
          <a:prstGeom prst="rect">
            <a:avLst/>
          </a:prstGeom>
          <a:noFill/>
        </p:spPr>
        <p:txBody>
          <a:bodyPr wrap="square" rtlCol="0">
            <a:spAutoFit/>
          </a:bodyPr>
          <a:lstStyle/>
          <a:p>
            <a:r>
              <a:rPr lang="it-IT" sz="2800" b="1" dirty="0" smtClean="0">
                <a:solidFill>
                  <a:srgbClr val="0000FF"/>
                </a:solidFill>
              </a:rPr>
              <a:t>Collaborazioni con imprese e/o altre Università</a:t>
            </a:r>
            <a:endParaRPr lang="it-IT" sz="2800" b="1" dirty="0">
              <a:solidFill>
                <a:srgbClr val="0000FF"/>
              </a:solidFill>
            </a:endParaRPr>
          </a:p>
        </p:txBody>
      </p:sp>
    </p:spTree>
    <p:extLst>
      <p:ext uri="{BB962C8B-B14F-4D97-AF65-F5344CB8AC3E}">
        <p14:creationId xmlns:p14="http://schemas.microsoft.com/office/powerpoint/2010/main" val="53860383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ella 3"/>
          <p:cNvGraphicFramePr>
            <a:graphicFrameLocks noGrp="1"/>
          </p:cNvGraphicFramePr>
          <p:nvPr>
            <p:extLst>
              <p:ext uri="{D42A27DB-BD31-4B8C-83A1-F6EECF244321}">
                <p14:modId xmlns:p14="http://schemas.microsoft.com/office/powerpoint/2010/main" val="4051184774"/>
              </p:ext>
            </p:extLst>
          </p:nvPr>
        </p:nvGraphicFramePr>
        <p:xfrm>
          <a:off x="179512" y="620688"/>
          <a:ext cx="8640960" cy="5680328"/>
        </p:xfrm>
        <a:graphic>
          <a:graphicData uri="http://schemas.openxmlformats.org/drawingml/2006/table">
            <a:tbl>
              <a:tblPr>
                <a:tableStyleId>{5C22544A-7EE6-4342-B048-85BDC9FD1C3A}</a:tableStyleId>
              </a:tblPr>
              <a:tblGrid>
                <a:gridCol w="4249626"/>
                <a:gridCol w="4391334"/>
              </a:tblGrid>
              <a:tr h="193928">
                <a:tc>
                  <a:txBody>
                    <a:bodyPr/>
                    <a:lstStyle/>
                    <a:p>
                      <a:pPr>
                        <a:spcAft>
                          <a:spcPts val="0"/>
                        </a:spcAft>
                      </a:pPr>
                      <a:r>
                        <a:rPr lang="it-IT" sz="800" dirty="0">
                          <a:effectLst/>
                        </a:rPr>
                        <a:t>Obiettivi formativi in italiano</a:t>
                      </a:r>
                      <a:endParaRPr lang="it-IT" sz="800" dirty="0">
                        <a:effectLst/>
                        <a:latin typeface="Cambria"/>
                        <a:ea typeface="MS Mincho"/>
                        <a:cs typeface="Cambria"/>
                      </a:endParaRPr>
                    </a:p>
                  </a:txBody>
                  <a:tcPr marL="43426" marR="43426" marT="0" marB="0"/>
                </a:tc>
                <a:tc>
                  <a:txBody>
                    <a:bodyPr/>
                    <a:lstStyle/>
                    <a:p>
                      <a:pPr>
                        <a:spcAft>
                          <a:spcPts val="0"/>
                        </a:spcAft>
                      </a:pPr>
                      <a:r>
                        <a:rPr lang="it-IT" sz="800">
                          <a:effectLst/>
                        </a:rPr>
                        <a:t>Obiettivi formativi in Inglese</a:t>
                      </a:r>
                      <a:endParaRPr lang="it-IT" sz="800">
                        <a:effectLst/>
                        <a:latin typeface="Cambria"/>
                        <a:ea typeface="MS Mincho"/>
                        <a:cs typeface="Cambria"/>
                      </a:endParaRPr>
                    </a:p>
                  </a:txBody>
                  <a:tcPr marL="43426" marR="43426" marT="0" marB="0"/>
                </a:tc>
              </a:tr>
              <a:tr h="3360578">
                <a:tc>
                  <a:txBody>
                    <a:bodyPr/>
                    <a:lstStyle/>
                    <a:p>
                      <a:pPr algn="just">
                        <a:spcAft>
                          <a:spcPts val="0"/>
                        </a:spcAft>
                      </a:pPr>
                      <a:r>
                        <a:rPr lang="it-IT" sz="1200" dirty="0">
                          <a:effectLst/>
                        </a:rPr>
                        <a:t>Il dottorato di ricerca in Medicina Molecolare e Farmacologia si basa sull’integrazione di esperienze di docenti attivi nel campo dello studio delle lesioni genetiche, della patogenesi molecolare, della farmacologia e della clinica. </a:t>
                      </a:r>
                    </a:p>
                    <a:p>
                      <a:pPr algn="just">
                        <a:spcAft>
                          <a:spcPts val="0"/>
                        </a:spcAft>
                      </a:pPr>
                      <a:r>
                        <a:rPr lang="it-IT" sz="1200" dirty="0">
                          <a:effectLst/>
                        </a:rPr>
                        <a:t>Questo dottorato intende favorire lo sviluppo di un percorso formativo rivolto all’elaborazione e all’impiego di tecnologie innovative nel campo della ricerca biomedica, con uno stretto contatto tra discipline pre-cliniche e cliniche, per accelerare il processo di “</a:t>
                      </a:r>
                      <a:r>
                        <a:rPr lang="it-IT" sz="1200" b="1" dirty="0" err="1">
                          <a:effectLst>
                            <a:outerShdw blurRad="38100" dist="38100" dir="2700000" algn="tl">
                              <a:srgbClr val="000000">
                                <a:alpha val="43137"/>
                              </a:srgbClr>
                            </a:outerShdw>
                          </a:effectLst>
                        </a:rPr>
                        <a:t>discovery-validation-translation</a:t>
                      </a:r>
                      <a:r>
                        <a:rPr lang="it-IT" sz="1200" dirty="0">
                          <a:effectLst/>
                        </a:rPr>
                        <a:t>” nella messa a punto di approcci innovativi per la prevenzione, diagnosi e cura di malattie </a:t>
                      </a:r>
                      <a:r>
                        <a:rPr lang="it-IT" sz="1200" dirty="0" err="1">
                          <a:effectLst/>
                        </a:rPr>
                        <a:t>oncoematologiche</a:t>
                      </a:r>
                      <a:r>
                        <a:rPr lang="it-IT" sz="1200" dirty="0">
                          <a:effectLst/>
                        </a:rPr>
                        <a:t>, internistiche e specialistiche. L’esperienza dei docenti consente di offrire un percorso formativo che prevede, anche mediante frequenti soggiorni all’estero, l’utilizzo di tecnologie di ultima generazione relativamente a:</a:t>
                      </a:r>
                    </a:p>
                    <a:p>
                      <a:pPr algn="just">
                        <a:spcAft>
                          <a:spcPts val="0"/>
                        </a:spcAft>
                      </a:pPr>
                      <a:r>
                        <a:rPr lang="it-IT" sz="1200" dirty="0">
                          <a:effectLst/>
                        </a:rPr>
                        <a:t>- </a:t>
                      </a:r>
                      <a:r>
                        <a:rPr lang="it-IT" sz="1200" b="1" dirty="0">
                          <a:solidFill>
                            <a:srgbClr val="0000FF"/>
                          </a:solidFill>
                          <a:effectLst/>
                        </a:rPr>
                        <a:t>modelli sperimentali per la comprensione del ruolo di fattori </a:t>
                      </a:r>
                      <a:r>
                        <a:rPr lang="it-IT" sz="1200" b="1" dirty="0" err="1">
                          <a:solidFill>
                            <a:srgbClr val="0000FF"/>
                          </a:solidFill>
                          <a:effectLst/>
                        </a:rPr>
                        <a:t>trascrizionali</a:t>
                      </a:r>
                      <a:r>
                        <a:rPr lang="it-IT" sz="1200" b="1" dirty="0">
                          <a:solidFill>
                            <a:srgbClr val="0000FF"/>
                          </a:solidFill>
                          <a:effectLst/>
                        </a:rPr>
                        <a:t>, recettori, ormoni, </a:t>
                      </a:r>
                      <a:r>
                        <a:rPr lang="it-IT" sz="1200" b="1" dirty="0" err="1">
                          <a:solidFill>
                            <a:srgbClr val="0000FF"/>
                          </a:solidFill>
                          <a:effectLst/>
                        </a:rPr>
                        <a:t>microRNA</a:t>
                      </a:r>
                      <a:endParaRPr lang="it-IT" sz="1200" b="1" dirty="0">
                        <a:solidFill>
                          <a:srgbClr val="0000FF"/>
                        </a:solidFill>
                        <a:effectLst/>
                      </a:endParaRPr>
                    </a:p>
                    <a:p>
                      <a:pPr algn="just">
                        <a:spcAft>
                          <a:spcPts val="0"/>
                        </a:spcAft>
                      </a:pPr>
                      <a:r>
                        <a:rPr lang="it-IT" sz="1200" b="1" dirty="0">
                          <a:solidFill>
                            <a:srgbClr val="0000FF"/>
                          </a:solidFill>
                          <a:effectLst/>
                        </a:rPr>
                        <a:t>- interazioni cellula tumorale e microambiente, flogosi, risposta immune, sistema </a:t>
                      </a:r>
                      <a:r>
                        <a:rPr lang="it-IT" sz="1200" b="1" dirty="0" err="1">
                          <a:solidFill>
                            <a:srgbClr val="0000FF"/>
                          </a:solidFill>
                          <a:effectLst/>
                        </a:rPr>
                        <a:t>emocoagulativo</a:t>
                      </a:r>
                      <a:r>
                        <a:rPr lang="it-IT" sz="1200" b="1" dirty="0">
                          <a:solidFill>
                            <a:srgbClr val="0000FF"/>
                          </a:solidFill>
                          <a:effectLst/>
                        </a:rPr>
                        <a:t> </a:t>
                      </a:r>
                    </a:p>
                    <a:p>
                      <a:pPr algn="just">
                        <a:spcAft>
                          <a:spcPts val="0"/>
                        </a:spcAft>
                      </a:pPr>
                      <a:r>
                        <a:rPr lang="it-IT" sz="1200" b="1" dirty="0">
                          <a:solidFill>
                            <a:srgbClr val="0000FF"/>
                          </a:solidFill>
                          <a:effectLst/>
                        </a:rPr>
                        <a:t>- </a:t>
                      </a:r>
                      <a:r>
                        <a:rPr lang="it-IT" sz="1200" b="1" dirty="0" err="1">
                          <a:solidFill>
                            <a:srgbClr val="0000FF"/>
                          </a:solidFill>
                          <a:effectLst/>
                        </a:rPr>
                        <a:t>istotipo</a:t>
                      </a:r>
                      <a:r>
                        <a:rPr lang="it-IT" sz="1200" b="1" dirty="0">
                          <a:solidFill>
                            <a:srgbClr val="0000FF"/>
                          </a:solidFill>
                          <a:effectLst/>
                        </a:rPr>
                        <a:t>, lesioni genetiche e ricadute diagnostico-terapeutiche </a:t>
                      </a:r>
                    </a:p>
                    <a:p>
                      <a:pPr algn="just">
                        <a:spcAft>
                          <a:spcPts val="0"/>
                        </a:spcAft>
                      </a:pPr>
                      <a:r>
                        <a:rPr lang="it-IT" sz="1200" b="1" dirty="0">
                          <a:solidFill>
                            <a:srgbClr val="0000FF"/>
                          </a:solidFill>
                          <a:effectLst/>
                        </a:rPr>
                        <a:t>- genetica e interazioni molecolari in </a:t>
                      </a:r>
                      <a:r>
                        <a:rPr lang="it-IT" sz="1200" b="1" dirty="0" err="1">
                          <a:solidFill>
                            <a:srgbClr val="0000FF"/>
                          </a:solidFill>
                          <a:effectLst/>
                        </a:rPr>
                        <a:t>oncoematologia</a:t>
                      </a:r>
                      <a:r>
                        <a:rPr lang="it-IT" sz="1200" b="1" dirty="0">
                          <a:solidFill>
                            <a:srgbClr val="0000FF"/>
                          </a:solidFill>
                          <a:effectLst/>
                        </a:rPr>
                        <a:t>, in medicina interna e specialistica</a:t>
                      </a:r>
                    </a:p>
                    <a:p>
                      <a:pPr algn="just">
                        <a:spcAft>
                          <a:spcPts val="0"/>
                        </a:spcAft>
                      </a:pPr>
                      <a:r>
                        <a:rPr lang="it-IT" sz="1200" b="1" dirty="0">
                          <a:solidFill>
                            <a:srgbClr val="0000FF"/>
                          </a:solidFill>
                          <a:effectLst/>
                        </a:rPr>
                        <a:t>- nuovi bersagli farmacologici </a:t>
                      </a:r>
                    </a:p>
                    <a:p>
                      <a:pPr algn="just">
                        <a:spcAft>
                          <a:spcPts val="0"/>
                        </a:spcAft>
                      </a:pPr>
                      <a:r>
                        <a:rPr lang="it-IT" sz="1200" b="1" dirty="0">
                          <a:solidFill>
                            <a:srgbClr val="0000FF"/>
                          </a:solidFill>
                          <a:effectLst/>
                        </a:rPr>
                        <a:t>- attività di nuovi composti e marcatori di risposta ai farmaci</a:t>
                      </a:r>
                    </a:p>
                    <a:p>
                      <a:pPr algn="just">
                        <a:spcAft>
                          <a:spcPts val="0"/>
                        </a:spcAft>
                      </a:pPr>
                      <a:r>
                        <a:rPr lang="it-IT" sz="1200" b="1" dirty="0">
                          <a:solidFill>
                            <a:srgbClr val="0000FF"/>
                          </a:solidFill>
                          <a:effectLst/>
                        </a:rPr>
                        <a:t>- neuro-farmacologia</a:t>
                      </a:r>
                    </a:p>
                    <a:p>
                      <a:pPr algn="just">
                        <a:spcAft>
                          <a:spcPts val="0"/>
                        </a:spcAft>
                      </a:pPr>
                      <a:r>
                        <a:rPr lang="it-IT" sz="1200" b="1" dirty="0">
                          <a:solidFill>
                            <a:srgbClr val="0000FF"/>
                          </a:solidFill>
                          <a:effectLst/>
                        </a:rPr>
                        <a:t>- agenti biologici/</a:t>
                      </a:r>
                      <a:r>
                        <a:rPr lang="it-IT" sz="1200" b="1" dirty="0" err="1">
                          <a:solidFill>
                            <a:srgbClr val="0000FF"/>
                          </a:solidFill>
                          <a:effectLst/>
                        </a:rPr>
                        <a:t>scaffold</a:t>
                      </a:r>
                      <a:r>
                        <a:rPr lang="it-IT" sz="1200" b="1" dirty="0">
                          <a:solidFill>
                            <a:srgbClr val="0000FF"/>
                          </a:solidFill>
                          <a:effectLst/>
                        </a:rPr>
                        <a:t> e </a:t>
                      </a:r>
                      <a:r>
                        <a:rPr lang="it-IT" sz="1200" b="1" dirty="0" err="1">
                          <a:solidFill>
                            <a:srgbClr val="0000FF"/>
                          </a:solidFill>
                          <a:effectLst/>
                        </a:rPr>
                        <a:t>cell</a:t>
                      </a:r>
                      <a:r>
                        <a:rPr lang="it-IT" sz="1200" b="1" dirty="0">
                          <a:solidFill>
                            <a:srgbClr val="0000FF"/>
                          </a:solidFill>
                          <a:effectLst/>
                        </a:rPr>
                        <a:t> </a:t>
                      </a:r>
                      <a:r>
                        <a:rPr lang="it-IT" sz="1200" b="1" dirty="0" err="1">
                          <a:solidFill>
                            <a:srgbClr val="0000FF"/>
                          </a:solidFill>
                          <a:effectLst/>
                        </a:rPr>
                        <a:t>homing</a:t>
                      </a:r>
                      <a:endParaRPr lang="it-IT" sz="1200" b="1" dirty="0">
                        <a:solidFill>
                          <a:srgbClr val="0000FF"/>
                        </a:solidFill>
                        <a:effectLst/>
                      </a:endParaRPr>
                    </a:p>
                    <a:p>
                      <a:pPr algn="just">
                        <a:spcAft>
                          <a:spcPts val="0"/>
                        </a:spcAft>
                      </a:pPr>
                      <a:r>
                        <a:rPr lang="it-IT" sz="1200" b="1" dirty="0">
                          <a:solidFill>
                            <a:srgbClr val="0000FF"/>
                          </a:solidFill>
                          <a:effectLst/>
                        </a:rPr>
                        <a:t>- approcci sperimentali nell’ambito della medicina rigenerativa</a:t>
                      </a:r>
                    </a:p>
                    <a:p>
                      <a:pPr algn="just">
                        <a:spcAft>
                          <a:spcPts val="0"/>
                        </a:spcAft>
                      </a:pPr>
                      <a:r>
                        <a:rPr lang="it-IT" sz="1200" b="1" dirty="0">
                          <a:solidFill>
                            <a:srgbClr val="0000FF"/>
                          </a:solidFill>
                          <a:effectLst/>
                        </a:rPr>
                        <a:t>- prevenzione</a:t>
                      </a:r>
                    </a:p>
                    <a:p>
                      <a:pPr algn="just">
                        <a:spcAft>
                          <a:spcPts val="0"/>
                        </a:spcAft>
                      </a:pPr>
                      <a:r>
                        <a:rPr lang="it-IT" sz="1200" b="1" dirty="0">
                          <a:solidFill>
                            <a:srgbClr val="0000FF"/>
                          </a:solidFill>
                          <a:effectLst/>
                        </a:rPr>
                        <a:t>- approcci sperimentali in immunoterapia</a:t>
                      </a:r>
                      <a:endParaRPr lang="it-IT" sz="1200" b="1" dirty="0">
                        <a:solidFill>
                          <a:srgbClr val="0000FF"/>
                        </a:solidFill>
                        <a:effectLst/>
                        <a:latin typeface="Cambria"/>
                        <a:ea typeface="MS Mincho"/>
                        <a:cs typeface="Cambria"/>
                      </a:endParaRPr>
                    </a:p>
                  </a:txBody>
                  <a:tcPr marL="43426" marR="43426" marT="0" marB="0"/>
                </a:tc>
                <a:tc>
                  <a:txBody>
                    <a:bodyPr/>
                    <a:lstStyle/>
                    <a:p>
                      <a:pPr algn="just">
                        <a:spcAft>
                          <a:spcPts val="0"/>
                        </a:spcAft>
                      </a:pPr>
                      <a:r>
                        <a:rPr lang="en-GB" sz="1200" dirty="0">
                          <a:effectLst/>
                        </a:rPr>
                        <a:t>The Ph.D. in Molecular Medicine and Pharmacology is based on the integration of teaching and research experiences of faculty active in the field of the study of genetic lesions, molecular pathogenesis, pharmacology and clinic. Faculty research interests include both bench-to-bedside approaches and basic science research.</a:t>
                      </a:r>
                      <a:endParaRPr lang="it-IT" sz="1200" dirty="0">
                        <a:effectLst/>
                      </a:endParaRPr>
                    </a:p>
                    <a:p>
                      <a:pPr algn="just">
                        <a:spcAft>
                          <a:spcPts val="0"/>
                        </a:spcAft>
                      </a:pPr>
                      <a:r>
                        <a:rPr lang="en-GB" sz="1200" dirty="0">
                          <a:effectLst/>
                        </a:rPr>
                        <a:t>The proposed PhD program will support the development of translational medicine, contributing significantly to forward preventive medicine, diagnostic and therapeutic applications to human diseases with a close contact between pre-clinical and clinical disciplines. Clinical topics are </a:t>
                      </a:r>
                      <a:r>
                        <a:rPr lang="en-GB" sz="1200" dirty="0" err="1">
                          <a:effectLst/>
                        </a:rPr>
                        <a:t>centered</a:t>
                      </a:r>
                      <a:r>
                        <a:rPr lang="en-GB" sz="1200" dirty="0">
                          <a:effectLst/>
                        </a:rPr>
                        <a:t> on haematological cancers, genetic diseases, internal and specialist diseases. Thanks to the experience of teachers and the opportunity to attend internships abroad the PhD program will foster the study of advanced technologies in relation to:</a:t>
                      </a:r>
                      <a:endParaRPr lang="it-IT" sz="1200" dirty="0">
                        <a:effectLst/>
                      </a:endParaRPr>
                    </a:p>
                    <a:p>
                      <a:pPr algn="just">
                        <a:spcAft>
                          <a:spcPts val="0"/>
                        </a:spcAft>
                      </a:pPr>
                      <a:r>
                        <a:rPr lang="en-GB" sz="1200" dirty="0">
                          <a:effectLst/>
                        </a:rPr>
                        <a:t>- Experimental models for understanding the role of transcription factors, receptors, hormones, microRNAs</a:t>
                      </a:r>
                      <a:endParaRPr lang="it-IT" sz="1200" dirty="0">
                        <a:effectLst/>
                      </a:endParaRPr>
                    </a:p>
                    <a:p>
                      <a:pPr algn="just">
                        <a:spcAft>
                          <a:spcPts val="0"/>
                        </a:spcAft>
                      </a:pPr>
                      <a:r>
                        <a:rPr lang="en-GB" sz="1200" dirty="0">
                          <a:effectLst/>
                        </a:rPr>
                        <a:t>- Cell interactions and </a:t>
                      </a:r>
                      <a:r>
                        <a:rPr lang="en-GB" sz="1200" dirty="0" err="1">
                          <a:effectLst/>
                        </a:rPr>
                        <a:t>tumor</a:t>
                      </a:r>
                      <a:r>
                        <a:rPr lang="en-GB" sz="1200" dirty="0">
                          <a:effectLst/>
                        </a:rPr>
                        <a:t> microenvironment, inflammation, immune response, blood coagulation system</a:t>
                      </a:r>
                      <a:endParaRPr lang="it-IT" sz="1200" dirty="0">
                        <a:effectLst/>
                      </a:endParaRPr>
                    </a:p>
                    <a:p>
                      <a:pPr algn="just">
                        <a:spcAft>
                          <a:spcPts val="0"/>
                        </a:spcAft>
                      </a:pPr>
                      <a:r>
                        <a:rPr lang="en-GB" sz="1200" dirty="0">
                          <a:effectLst/>
                        </a:rPr>
                        <a:t>- Histology, genetic lesions and diagnostic and therapeutic applications</a:t>
                      </a:r>
                      <a:endParaRPr lang="it-IT" sz="1200" dirty="0">
                        <a:effectLst/>
                      </a:endParaRPr>
                    </a:p>
                    <a:p>
                      <a:pPr algn="just">
                        <a:spcAft>
                          <a:spcPts val="0"/>
                        </a:spcAft>
                      </a:pPr>
                      <a:r>
                        <a:rPr lang="en-GB" sz="1200" dirty="0">
                          <a:effectLst/>
                        </a:rPr>
                        <a:t>- Genetics and molecular interactions in </a:t>
                      </a:r>
                      <a:r>
                        <a:rPr lang="en-GB" sz="1200" dirty="0" err="1">
                          <a:effectLst/>
                        </a:rPr>
                        <a:t>hematology</a:t>
                      </a:r>
                      <a:r>
                        <a:rPr lang="en-GB" sz="1200" dirty="0">
                          <a:effectLst/>
                        </a:rPr>
                        <a:t>, internal and specialized medicine</a:t>
                      </a:r>
                      <a:endParaRPr lang="it-IT" sz="1200" dirty="0">
                        <a:effectLst/>
                      </a:endParaRPr>
                    </a:p>
                    <a:p>
                      <a:pPr algn="just">
                        <a:spcAft>
                          <a:spcPts val="0"/>
                        </a:spcAft>
                      </a:pPr>
                      <a:r>
                        <a:rPr lang="en-GB" sz="1200" dirty="0">
                          <a:effectLst/>
                        </a:rPr>
                        <a:t>- New drug targets</a:t>
                      </a:r>
                      <a:endParaRPr lang="it-IT" sz="1200" dirty="0">
                        <a:effectLst/>
                      </a:endParaRPr>
                    </a:p>
                    <a:p>
                      <a:pPr algn="just">
                        <a:spcAft>
                          <a:spcPts val="0"/>
                        </a:spcAft>
                      </a:pPr>
                      <a:r>
                        <a:rPr lang="en-GB" sz="1200" dirty="0">
                          <a:effectLst/>
                        </a:rPr>
                        <a:t>- Activity of new compounds and markers of drug response</a:t>
                      </a:r>
                      <a:endParaRPr lang="it-IT" sz="1200" dirty="0">
                        <a:effectLst/>
                      </a:endParaRPr>
                    </a:p>
                    <a:p>
                      <a:pPr algn="just">
                        <a:spcAft>
                          <a:spcPts val="0"/>
                        </a:spcAft>
                      </a:pPr>
                      <a:r>
                        <a:rPr lang="en-GB" sz="1200" dirty="0">
                          <a:effectLst/>
                        </a:rPr>
                        <a:t>- Neuro-pharmacology</a:t>
                      </a:r>
                      <a:endParaRPr lang="it-IT" sz="1200" dirty="0">
                        <a:effectLst/>
                      </a:endParaRPr>
                    </a:p>
                    <a:p>
                      <a:pPr algn="just">
                        <a:spcAft>
                          <a:spcPts val="0"/>
                        </a:spcAft>
                      </a:pPr>
                      <a:r>
                        <a:rPr lang="en-GB" sz="1200" dirty="0">
                          <a:effectLst/>
                        </a:rPr>
                        <a:t>- Biological agents / scaffold and cell homing</a:t>
                      </a:r>
                      <a:endParaRPr lang="it-IT" sz="1200" dirty="0">
                        <a:effectLst/>
                      </a:endParaRPr>
                    </a:p>
                    <a:p>
                      <a:pPr algn="just">
                        <a:spcAft>
                          <a:spcPts val="0"/>
                        </a:spcAft>
                      </a:pPr>
                      <a:r>
                        <a:rPr lang="en-GB" sz="1200" dirty="0">
                          <a:effectLst/>
                        </a:rPr>
                        <a:t>- Experimental approaches in regenerative medicine</a:t>
                      </a:r>
                      <a:endParaRPr lang="it-IT" sz="1200" dirty="0">
                        <a:effectLst/>
                      </a:endParaRPr>
                    </a:p>
                    <a:p>
                      <a:pPr algn="just">
                        <a:spcAft>
                          <a:spcPts val="0"/>
                        </a:spcAft>
                      </a:pPr>
                      <a:r>
                        <a:rPr lang="en-GB" sz="1200" dirty="0">
                          <a:effectLst/>
                        </a:rPr>
                        <a:t>- Prevention</a:t>
                      </a:r>
                      <a:endParaRPr lang="it-IT" sz="1200" dirty="0">
                        <a:effectLst/>
                      </a:endParaRPr>
                    </a:p>
                    <a:p>
                      <a:pPr algn="just">
                        <a:spcAft>
                          <a:spcPts val="0"/>
                        </a:spcAft>
                      </a:pPr>
                      <a:r>
                        <a:rPr lang="en-GB" sz="1200" dirty="0">
                          <a:effectLst/>
                        </a:rPr>
                        <a:t>- Experimental approaches in immunotherapy</a:t>
                      </a:r>
                      <a:endParaRPr lang="it-IT" sz="1200" dirty="0">
                        <a:effectLst/>
                      </a:endParaRPr>
                    </a:p>
                    <a:p>
                      <a:pPr>
                        <a:spcAft>
                          <a:spcPts val="0"/>
                        </a:spcAft>
                      </a:pPr>
                      <a:r>
                        <a:rPr lang="en-GB" sz="1200" dirty="0">
                          <a:effectLst/>
                        </a:rPr>
                        <a:t> </a:t>
                      </a:r>
                      <a:endParaRPr lang="it-IT" sz="1200" dirty="0">
                        <a:effectLst/>
                        <a:latin typeface="Cambria"/>
                        <a:ea typeface="MS Mincho"/>
                        <a:cs typeface="Cambria"/>
                      </a:endParaRPr>
                    </a:p>
                  </a:txBody>
                  <a:tcPr marL="43426" marR="43426" marT="0" marB="0"/>
                </a:tc>
              </a:tr>
            </a:tbl>
          </a:graphicData>
        </a:graphic>
      </p:graphicFrame>
    </p:spTree>
    <p:extLst>
      <p:ext uri="{BB962C8B-B14F-4D97-AF65-F5344CB8AC3E}">
        <p14:creationId xmlns:p14="http://schemas.microsoft.com/office/powerpoint/2010/main" val="336415545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ella 3"/>
          <p:cNvGraphicFramePr>
            <a:graphicFrameLocks noGrp="1"/>
          </p:cNvGraphicFramePr>
          <p:nvPr>
            <p:extLst>
              <p:ext uri="{D42A27DB-BD31-4B8C-83A1-F6EECF244321}">
                <p14:modId xmlns:p14="http://schemas.microsoft.com/office/powerpoint/2010/main" val="2775090081"/>
              </p:ext>
            </p:extLst>
          </p:nvPr>
        </p:nvGraphicFramePr>
        <p:xfrm>
          <a:off x="395536" y="620688"/>
          <a:ext cx="8232386" cy="3931920"/>
        </p:xfrm>
        <a:graphic>
          <a:graphicData uri="http://schemas.openxmlformats.org/drawingml/2006/table">
            <a:tbl>
              <a:tblPr>
                <a:tableStyleId>{5C22544A-7EE6-4342-B048-85BDC9FD1C3A}</a:tableStyleId>
              </a:tblPr>
              <a:tblGrid>
                <a:gridCol w="8145930"/>
                <a:gridCol w="86456"/>
              </a:tblGrid>
              <a:tr h="180133">
                <a:tc gridSpan="2">
                  <a:txBody>
                    <a:bodyPr/>
                    <a:lstStyle/>
                    <a:p>
                      <a:pPr>
                        <a:spcAft>
                          <a:spcPts val="0"/>
                        </a:spcAft>
                      </a:pPr>
                      <a:r>
                        <a:rPr lang="it-IT" sz="1200" dirty="0">
                          <a:effectLst/>
                        </a:rPr>
                        <a:t>Sbocchi occupazionali e professionali </a:t>
                      </a:r>
                      <a:r>
                        <a:rPr lang="it-IT" sz="1200" dirty="0" smtClean="0">
                          <a:effectLst/>
                        </a:rPr>
                        <a:t>previsti</a:t>
                      </a:r>
                    </a:p>
                    <a:p>
                      <a:pPr>
                        <a:spcAft>
                          <a:spcPts val="0"/>
                        </a:spcAft>
                      </a:pPr>
                      <a:endParaRPr lang="it-IT" sz="1100" dirty="0">
                        <a:effectLst/>
                        <a:latin typeface="Cambria"/>
                        <a:ea typeface="MS Mincho"/>
                        <a:cs typeface="Cambria"/>
                      </a:endParaRPr>
                    </a:p>
                  </a:txBody>
                  <a:tcPr marL="61056" marR="61056" marT="0" marB="0"/>
                </a:tc>
                <a:tc hMerge="1">
                  <a:txBody>
                    <a:bodyPr/>
                    <a:lstStyle/>
                    <a:p>
                      <a:endParaRPr lang="it-IT"/>
                    </a:p>
                  </a:txBody>
                  <a:tcPr/>
                </a:tc>
              </a:tr>
              <a:tr h="1764083">
                <a:tc>
                  <a:txBody>
                    <a:bodyPr/>
                    <a:lstStyle/>
                    <a:p>
                      <a:pPr algn="just">
                        <a:spcAft>
                          <a:spcPts val="0"/>
                        </a:spcAft>
                      </a:pPr>
                      <a:r>
                        <a:rPr lang="it-IT" sz="1600" dirty="0">
                          <a:effectLst/>
                        </a:rPr>
                        <a:t>Il Dottorato in Medicina Molecolare e Farmacologia si prefigge di formare </a:t>
                      </a:r>
                      <a:r>
                        <a:rPr lang="it-IT" sz="1600" b="1" dirty="0">
                          <a:effectLst/>
                        </a:rPr>
                        <a:t>figure professionali esperte, per attività lavorative di alta qualificazione nel campo della ricerca nazionale ed internazionale sia pubblica che privata, nelle discipline biomediche e nelle loro applicazioni</a:t>
                      </a:r>
                      <a:r>
                        <a:rPr lang="it-IT" sz="1600" b="1" dirty="0" smtClean="0">
                          <a:effectLst/>
                        </a:rPr>
                        <a:t>.</a:t>
                      </a:r>
                    </a:p>
                    <a:p>
                      <a:pPr algn="just">
                        <a:spcAft>
                          <a:spcPts val="0"/>
                        </a:spcAft>
                      </a:pPr>
                      <a:endParaRPr lang="it-IT" sz="1600" b="1" dirty="0">
                        <a:effectLst/>
                      </a:endParaRPr>
                    </a:p>
                    <a:p>
                      <a:pPr algn="just">
                        <a:spcAft>
                          <a:spcPts val="0"/>
                        </a:spcAft>
                      </a:pPr>
                      <a:r>
                        <a:rPr lang="it-IT" sz="1600" b="1" u="sng" dirty="0">
                          <a:solidFill>
                            <a:srgbClr val="0000FF"/>
                          </a:solidFill>
                          <a:effectLst>
                            <a:outerShdw blurRad="38100" dist="38100" dir="2700000" algn="tl">
                              <a:srgbClr val="000000">
                                <a:alpha val="43137"/>
                              </a:srgbClr>
                            </a:outerShdw>
                          </a:effectLst>
                        </a:rPr>
                        <a:t>Gli sbocchi occupazionali previsti sono nell’ambito di: </a:t>
                      </a:r>
                      <a:endParaRPr lang="it-IT" sz="1600" b="1" u="sng" dirty="0" smtClean="0">
                        <a:solidFill>
                          <a:srgbClr val="0000FF"/>
                        </a:solidFill>
                        <a:effectLst>
                          <a:outerShdw blurRad="38100" dist="38100" dir="2700000" algn="tl">
                            <a:srgbClr val="000000">
                              <a:alpha val="43137"/>
                            </a:srgbClr>
                          </a:outerShdw>
                        </a:effectLst>
                      </a:endParaRPr>
                    </a:p>
                    <a:p>
                      <a:pPr algn="just">
                        <a:spcAft>
                          <a:spcPts val="0"/>
                        </a:spcAft>
                      </a:pPr>
                      <a:r>
                        <a:rPr lang="it-IT" sz="1600" b="1" u="sng" dirty="0" smtClean="0">
                          <a:solidFill>
                            <a:srgbClr val="0000FF"/>
                          </a:solidFill>
                          <a:effectLst>
                            <a:outerShdw blurRad="38100" dist="38100" dir="2700000" algn="tl">
                              <a:srgbClr val="000000">
                                <a:alpha val="43137"/>
                              </a:srgbClr>
                            </a:outerShdw>
                          </a:effectLst>
                        </a:rPr>
                        <a:t>Università</a:t>
                      </a:r>
                      <a:r>
                        <a:rPr lang="it-IT" sz="1600" b="1" u="sng" dirty="0">
                          <a:solidFill>
                            <a:srgbClr val="0000FF"/>
                          </a:solidFill>
                          <a:effectLst>
                            <a:outerShdw blurRad="38100" dist="38100" dir="2700000" algn="tl">
                              <a:srgbClr val="000000">
                                <a:alpha val="43137"/>
                              </a:srgbClr>
                            </a:outerShdw>
                          </a:effectLst>
                        </a:rPr>
                        <a:t>, Centri di Ricerca pubblici o privati, Industrie Farmaceutiche, Biomedicali e Biotecnologiche, Sanità, Regioni (Settore farmaceutico e ricerca scientifica). </a:t>
                      </a:r>
                      <a:endParaRPr lang="it-IT" sz="1600" b="1" u="sng" dirty="0" smtClean="0">
                        <a:solidFill>
                          <a:srgbClr val="0000FF"/>
                        </a:solidFill>
                        <a:effectLst>
                          <a:outerShdw blurRad="38100" dist="38100" dir="2700000" algn="tl">
                            <a:srgbClr val="000000">
                              <a:alpha val="43137"/>
                            </a:srgbClr>
                          </a:outerShdw>
                        </a:effectLst>
                      </a:endParaRPr>
                    </a:p>
                    <a:p>
                      <a:pPr algn="just">
                        <a:spcAft>
                          <a:spcPts val="0"/>
                        </a:spcAft>
                      </a:pPr>
                      <a:endParaRPr lang="it-IT" sz="1600" dirty="0" smtClean="0">
                        <a:effectLst/>
                      </a:endParaRPr>
                    </a:p>
                    <a:p>
                      <a:pPr algn="just">
                        <a:spcAft>
                          <a:spcPts val="0"/>
                        </a:spcAft>
                      </a:pPr>
                      <a:r>
                        <a:rPr lang="it-IT" sz="1600" dirty="0" smtClean="0">
                          <a:effectLst/>
                        </a:rPr>
                        <a:t>Coloro </a:t>
                      </a:r>
                      <a:r>
                        <a:rPr lang="it-IT" sz="1600" dirty="0">
                          <a:effectLst/>
                        </a:rPr>
                        <a:t>i quali, avranno scelto di affrontare le problematiche relative alle patologie di vari organi e apparati, acquisendo particolare competenze nell’organizzazione e conduzione di studi clinici per lo studio di sistemi diagnostici e terapeutici innovativi potranno trovare collocazioni di rilievo per </a:t>
                      </a:r>
                      <a:r>
                        <a:rPr lang="it-IT" sz="1600" b="1" dirty="0">
                          <a:effectLst/>
                        </a:rPr>
                        <a:t>la realizzazione di programmi di ricerca clinica sperimentale</a:t>
                      </a:r>
                      <a:r>
                        <a:rPr lang="it-IT" sz="1600" dirty="0">
                          <a:effectLst/>
                        </a:rPr>
                        <a:t>. Il raggiungimento di competenze specifiche nello sviluppo di farmaci biologici, dell’ingegneria tissutale prefigurano </a:t>
                      </a:r>
                      <a:r>
                        <a:rPr lang="it-IT" sz="1600" b="1" dirty="0">
                          <a:effectLst/>
                        </a:rPr>
                        <a:t>una possibile occupazione nell’ambito biomedico a carattere biotecnologico</a:t>
                      </a:r>
                      <a:r>
                        <a:rPr lang="it-IT" sz="1600" dirty="0">
                          <a:effectLst/>
                        </a:rPr>
                        <a:t>. </a:t>
                      </a:r>
                    </a:p>
                    <a:p>
                      <a:pPr>
                        <a:spcAft>
                          <a:spcPts val="0"/>
                        </a:spcAft>
                      </a:pPr>
                      <a:r>
                        <a:rPr lang="it-IT" sz="1100" dirty="0">
                          <a:effectLst/>
                        </a:rPr>
                        <a:t> </a:t>
                      </a:r>
                      <a:endParaRPr lang="it-IT" sz="1100" dirty="0">
                        <a:effectLst/>
                        <a:latin typeface="Cambria"/>
                        <a:ea typeface="MS Mincho"/>
                        <a:cs typeface="Cambria"/>
                      </a:endParaRPr>
                    </a:p>
                  </a:txBody>
                  <a:tcPr marL="61056" marR="61056" marT="0" marB="0"/>
                </a:tc>
                <a:tc>
                  <a:txBody>
                    <a:bodyPr/>
                    <a:lstStyle/>
                    <a:p>
                      <a:pPr>
                        <a:spcAft>
                          <a:spcPts val="0"/>
                        </a:spcAft>
                      </a:pPr>
                      <a:r>
                        <a:rPr lang="it-IT" sz="1100" dirty="0">
                          <a:effectLst/>
                        </a:rPr>
                        <a:t> </a:t>
                      </a:r>
                      <a:endParaRPr lang="it-IT" sz="1100" dirty="0">
                        <a:effectLst/>
                        <a:latin typeface="Cambria"/>
                        <a:ea typeface="MS Mincho"/>
                        <a:cs typeface="Cambria"/>
                      </a:endParaRPr>
                    </a:p>
                  </a:txBody>
                  <a:tcPr marL="0" marR="0" marT="0" marB="0" anchor="ctr"/>
                </a:tc>
              </a:tr>
            </a:tbl>
          </a:graphicData>
        </a:graphic>
      </p:graphicFrame>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1680" y="4580467"/>
            <a:ext cx="2600325" cy="1762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20072" y="4725144"/>
            <a:ext cx="2385053" cy="14310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0370445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tangolo 4"/>
          <p:cNvSpPr/>
          <p:nvPr/>
        </p:nvSpPr>
        <p:spPr>
          <a:xfrm>
            <a:off x="107504" y="548680"/>
            <a:ext cx="8784976" cy="2862322"/>
          </a:xfrm>
          <a:prstGeom prst="rect">
            <a:avLst/>
          </a:prstGeom>
        </p:spPr>
        <p:txBody>
          <a:bodyPr wrap="square">
            <a:spAutoFit/>
          </a:bodyPr>
          <a:lstStyle/>
          <a:p>
            <a:r>
              <a:rPr lang="it-IT" dirty="0">
                <a:solidFill>
                  <a:prstClr val="black"/>
                </a:solidFill>
              </a:rPr>
              <a:t>2. </a:t>
            </a:r>
            <a:r>
              <a:rPr lang="it-IT" b="1" u="sng" dirty="0">
                <a:solidFill>
                  <a:srgbClr val="0070C0"/>
                </a:solidFill>
                <a:effectLst>
                  <a:outerShdw blurRad="38100" dist="38100" dir="2700000" algn="tl">
                    <a:srgbClr val="000000">
                      <a:alpha val="43137"/>
                    </a:srgbClr>
                  </a:outerShdw>
                </a:effectLst>
              </a:rPr>
              <a:t>Collegio dei </a:t>
            </a:r>
            <a:r>
              <a:rPr lang="it-IT" b="1" u="sng" dirty="0" smtClean="0">
                <a:solidFill>
                  <a:srgbClr val="0070C0"/>
                </a:solidFill>
                <a:effectLst>
                  <a:outerShdw blurRad="38100" dist="38100" dir="2700000" algn="tl">
                    <a:srgbClr val="000000">
                      <a:alpha val="43137"/>
                    </a:srgbClr>
                  </a:outerShdw>
                </a:effectLst>
              </a:rPr>
              <a:t>docenti</a:t>
            </a:r>
          </a:p>
          <a:p>
            <a:endParaRPr lang="it-IT" b="1" u="sng" dirty="0">
              <a:solidFill>
                <a:srgbClr val="0070C0"/>
              </a:solidFill>
              <a:effectLst>
                <a:outerShdw blurRad="38100" dist="38100" dir="2700000" algn="tl">
                  <a:srgbClr val="000000">
                    <a:alpha val="43137"/>
                  </a:srgbClr>
                </a:outerShdw>
              </a:effectLst>
            </a:endParaRPr>
          </a:p>
          <a:p>
            <a:r>
              <a:rPr lang="it-IT" dirty="0">
                <a:solidFill>
                  <a:prstClr val="black"/>
                </a:solidFill>
              </a:rPr>
              <a:t>Membri del collegio (Personale Docente delle Università Italiane</a:t>
            </a:r>
            <a:r>
              <a:rPr lang="it-IT" dirty="0" smtClean="0">
                <a:solidFill>
                  <a:prstClr val="black"/>
                </a:solidFill>
              </a:rPr>
              <a:t>)</a:t>
            </a:r>
          </a:p>
          <a:p>
            <a:endParaRPr lang="it-IT" dirty="0">
              <a:solidFill>
                <a:prstClr val="black"/>
              </a:solidFill>
            </a:endParaRPr>
          </a:p>
          <a:p>
            <a:r>
              <a:rPr lang="it-IT" dirty="0">
                <a:solidFill>
                  <a:prstClr val="black"/>
                </a:solidFill>
              </a:rPr>
              <a:t>Coordinatore del collegio (personale docente delle università italiane</a:t>
            </a:r>
            <a:r>
              <a:rPr lang="it-IT" dirty="0" smtClean="0">
                <a:solidFill>
                  <a:prstClr val="black"/>
                </a:solidFill>
              </a:rPr>
              <a:t>)</a:t>
            </a:r>
          </a:p>
          <a:p>
            <a:endParaRPr lang="it-IT" dirty="0">
              <a:solidFill>
                <a:prstClr val="black"/>
              </a:solidFill>
            </a:endParaRPr>
          </a:p>
          <a:p>
            <a:r>
              <a:rPr lang="it-IT" dirty="0">
                <a:solidFill>
                  <a:prstClr val="black"/>
                </a:solidFill>
              </a:rPr>
              <a:t>Cognome	Nome	Ateneo	Dipartimento	Qualifica	SSD	Settore concorsuale	Macro-settore concorsuale (facoltativo)	Area CUN-VQR, </a:t>
            </a:r>
          </a:p>
          <a:p>
            <a:r>
              <a:rPr lang="it-IT" dirty="0" smtClean="0">
                <a:solidFill>
                  <a:prstClr val="black"/>
                </a:solidFill>
              </a:rPr>
              <a:t>Francesco di Virgilio </a:t>
            </a:r>
            <a:r>
              <a:rPr lang="it-IT" dirty="0" err="1" smtClean="0">
                <a:solidFill>
                  <a:prstClr val="black"/>
                </a:solidFill>
              </a:rPr>
              <a:t>UniFE</a:t>
            </a:r>
            <a:r>
              <a:rPr lang="it-IT" dirty="0">
                <a:solidFill>
                  <a:prstClr val="black"/>
                </a:solidFill>
              </a:rPr>
              <a:t>	</a:t>
            </a:r>
            <a:r>
              <a:rPr lang="it-IT" dirty="0" smtClean="0">
                <a:solidFill>
                  <a:prstClr val="black"/>
                </a:solidFill>
              </a:rPr>
              <a:t>Morfologia</a:t>
            </a:r>
            <a:r>
              <a:rPr lang="it-IT" dirty="0">
                <a:solidFill>
                  <a:prstClr val="black"/>
                </a:solidFill>
              </a:rPr>
              <a:t>,</a:t>
            </a:r>
            <a:r>
              <a:rPr lang="it-IT" dirty="0" smtClean="0">
                <a:solidFill>
                  <a:prstClr val="black"/>
                </a:solidFill>
              </a:rPr>
              <a:t> Chirurgia</a:t>
            </a:r>
          </a:p>
          <a:p>
            <a:r>
              <a:rPr lang="it-IT" dirty="0">
                <a:solidFill>
                  <a:prstClr val="black"/>
                </a:solidFill>
              </a:rPr>
              <a:t>e</a:t>
            </a:r>
            <a:r>
              <a:rPr lang="it-IT" dirty="0" smtClean="0">
                <a:solidFill>
                  <a:prstClr val="black"/>
                </a:solidFill>
              </a:rPr>
              <a:t> Medicina Sperimentale</a:t>
            </a:r>
            <a:r>
              <a:rPr lang="it-IT" dirty="0">
                <a:solidFill>
                  <a:prstClr val="black"/>
                </a:solidFill>
              </a:rPr>
              <a:t>	</a:t>
            </a:r>
            <a:r>
              <a:rPr lang="it-IT" dirty="0" smtClean="0">
                <a:solidFill>
                  <a:prstClr val="black"/>
                </a:solidFill>
              </a:rPr>
              <a:t>                                             PO</a:t>
            </a:r>
            <a:r>
              <a:rPr lang="it-IT" dirty="0">
                <a:solidFill>
                  <a:prstClr val="black"/>
                </a:solidFill>
              </a:rPr>
              <a:t>	</a:t>
            </a:r>
            <a:r>
              <a:rPr lang="it-IT" dirty="0" smtClean="0">
                <a:solidFill>
                  <a:prstClr val="black"/>
                </a:solidFill>
              </a:rPr>
              <a:t>                                MED05</a:t>
            </a:r>
            <a:r>
              <a:rPr lang="it-IT" dirty="0">
                <a:solidFill>
                  <a:prstClr val="black"/>
                </a:solidFill>
              </a:rPr>
              <a:t>	</a:t>
            </a:r>
          </a:p>
        </p:txBody>
      </p:sp>
      <p:sp>
        <p:nvSpPr>
          <p:cNvPr id="6" name="CasellaDiTesto 5"/>
          <p:cNvSpPr txBox="1"/>
          <p:nvPr/>
        </p:nvSpPr>
        <p:spPr>
          <a:xfrm>
            <a:off x="1043608" y="4221088"/>
            <a:ext cx="7286418" cy="830997"/>
          </a:xfrm>
          <a:prstGeom prst="rect">
            <a:avLst/>
          </a:prstGeom>
          <a:noFill/>
        </p:spPr>
        <p:txBody>
          <a:bodyPr wrap="none" rtlCol="0">
            <a:spAutoFit/>
          </a:bodyPr>
          <a:lstStyle/>
          <a:p>
            <a:pPr algn="ctr"/>
            <a:r>
              <a:rPr lang="it-IT" sz="2400" b="1" dirty="0" smtClean="0">
                <a:solidFill>
                  <a:prstClr val="black"/>
                </a:solidFill>
              </a:rPr>
              <a:t>In totale 44 docenti afferenti a 3 Dipartimenti Medici e </a:t>
            </a:r>
          </a:p>
          <a:p>
            <a:pPr algn="ctr"/>
            <a:r>
              <a:rPr lang="it-IT" sz="2400" b="1" dirty="0">
                <a:solidFill>
                  <a:prstClr val="black"/>
                </a:solidFill>
              </a:rPr>
              <a:t>a</a:t>
            </a:r>
            <a:r>
              <a:rPr lang="it-IT" sz="2400" b="1" dirty="0" smtClean="0">
                <a:solidFill>
                  <a:prstClr val="black"/>
                </a:solidFill>
              </a:rPr>
              <a:t> diversi SSD nell’ambito BIO o MED</a:t>
            </a:r>
            <a:endParaRPr lang="it-IT" sz="2400" b="1" dirty="0">
              <a:solidFill>
                <a:prstClr val="black"/>
              </a:solidFill>
            </a:endParaRPr>
          </a:p>
        </p:txBody>
      </p:sp>
      <p:sp>
        <p:nvSpPr>
          <p:cNvPr id="2" name="Ovale 1"/>
          <p:cNvSpPr/>
          <p:nvPr/>
        </p:nvSpPr>
        <p:spPr>
          <a:xfrm>
            <a:off x="755576" y="3789040"/>
            <a:ext cx="7632848" cy="1584176"/>
          </a:xfrm>
          <a:prstGeom prst="ellipse">
            <a:avLst/>
          </a:prstGeom>
          <a:noFill/>
          <a:ln>
            <a:gradFill>
              <a:gsLst>
                <a:gs pos="0">
                  <a:srgbClr val="0000FF"/>
                </a:gs>
                <a:gs pos="50000">
                  <a:schemeClr val="accent1">
                    <a:tint val="44500"/>
                    <a:satMod val="160000"/>
                  </a:schemeClr>
                </a:gs>
                <a:gs pos="100000">
                  <a:schemeClr val="accent1">
                    <a:tint val="23500"/>
                    <a:satMod val="16000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prstClr val="white"/>
              </a:solidFill>
            </a:endParaRPr>
          </a:p>
        </p:txBody>
      </p:sp>
    </p:spTree>
    <p:extLst>
      <p:ext uri="{BB962C8B-B14F-4D97-AF65-F5344CB8AC3E}">
        <p14:creationId xmlns:p14="http://schemas.microsoft.com/office/powerpoint/2010/main" val="144512874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ella 3"/>
          <p:cNvGraphicFramePr>
            <a:graphicFrameLocks noGrp="1"/>
          </p:cNvGraphicFramePr>
          <p:nvPr>
            <p:extLst>
              <p:ext uri="{D42A27DB-BD31-4B8C-83A1-F6EECF244321}">
                <p14:modId xmlns:p14="http://schemas.microsoft.com/office/powerpoint/2010/main" val="395948554"/>
              </p:ext>
            </p:extLst>
          </p:nvPr>
        </p:nvGraphicFramePr>
        <p:xfrm>
          <a:off x="395536" y="404664"/>
          <a:ext cx="8229600" cy="6065520"/>
        </p:xfrm>
        <a:graphic>
          <a:graphicData uri="http://schemas.openxmlformats.org/drawingml/2006/table">
            <a:tbl>
              <a:tblPr>
                <a:tableStyleId>{5C22544A-7EE6-4342-B048-85BDC9FD1C3A}</a:tableStyleId>
              </a:tblPr>
              <a:tblGrid>
                <a:gridCol w="8229600"/>
              </a:tblGrid>
              <a:tr h="367508">
                <a:tc>
                  <a:txBody>
                    <a:bodyPr/>
                    <a:lstStyle/>
                    <a:p>
                      <a:pPr>
                        <a:spcAft>
                          <a:spcPts val="0"/>
                        </a:spcAft>
                      </a:pPr>
                      <a:r>
                        <a:rPr lang="it-IT" sz="1300" dirty="0">
                          <a:effectLst/>
                        </a:rPr>
                        <a:t>Autovalutazione (da parte del Proponente) del posizionamento del Corso rispetto a corsi di dottorato in settori affini in ambito nazionale</a:t>
                      </a:r>
                      <a:endParaRPr lang="it-IT" sz="1200" dirty="0">
                        <a:effectLst/>
                        <a:latin typeface="Cambria"/>
                        <a:ea typeface="MS Mincho"/>
                        <a:cs typeface="Cambria"/>
                      </a:endParaRPr>
                    </a:p>
                  </a:txBody>
                  <a:tcPr marL="68580" marR="68580" marT="0" marB="0"/>
                </a:tc>
              </a:tr>
              <a:tr h="3448916">
                <a:tc>
                  <a:txBody>
                    <a:bodyPr/>
                    <a:lstStyle/>
                    <a:p>
                      <a:pPr algn="just">
                        <a:spcAft>
                          <a:spcPts val="0"/>
                        </a:spcAft>
                      </a:pPr>
                      <a:r>
                        <a:rPr lang="it-IT" sz="1800" dirty="0">
                          <a:effectLst/>
                        </a:rPr>
                        <a:t>Il collegio del dottorato di ricerca in Medicina Molecolare e Farmacologia è formato da </a:t>
                      </a:r>
                      <a:r>
                        <a:rPr lang="it-IT" sz="1800" b="1" dirty="0">
                          <a:solidFill>
                            <a:srgbClr val="0000FF"/>
                          </a:solidFill>
                          <a:effectLst>
                            <a:outerShdw blurRad="38100" dist="38100" dir="2700000" algn="tl">
                              <a:srgbClr val="000000">
                                <a:alpha val="43137"/>
                              </a:srgbClr>
                            </a:outerShdw>
                          </a:effectLst>
                        </a:rPr>
                        <a:t>docenti appartenenti a un ampio numero di settori disciplinari medico-biologici afferenti ai Dipartimenti proponenti</a:t>
                      </a:r>
                      <a:r>
                        <a:rPr lang="it-IT" sz="1800" dirty="0">
                          <a:effectLst/>
                        </a:rPr>
                        <a:t>, i quali, con scopi, strumenti e approcci diversi, sono coinvolti in progetti di ricerca volti principalmente all’identificazione delle basi molecolari delle malattie e alla realizzazione di terapie innovative. </a:t>
                      </a:r>
                      <a:endParaRPr lang="it-IT" sz="1800" dirty="0" smtClean="0">
                        <a:effectLst/>
                      </a:endParaRPr>
                    </a:p>
                    <a:p>
                      <a:pPr algn="just">
                        <a:spcAft>
                          <a:spcPts val="0"/>
                        </a:spcAft>
                      </a:pPr>
                      <a:endParaRPr lang="it-IT" sz="1800" dirty="0" smtClean="0">
                        <a:effectLst/>
                      </a:endParaRPr>
                    </a:p>
                    <a:p>
                      <a:pPr algn="just">
                        <a:spcAft>
                          <a:spcPts val="0"/>
                        </a:spcAft>
                      </a:pPr>
                      <a:r>
                        <a:rPr lang="it-IT" sz="1800" dirty="0" smtClean="0">
                          <a:effectLst/>
                        </a:rPr>
                        <a:t>Questo </a:t>
                      </a:r>
                      <a:r>
                        <a:rPr lang="it-IT" sz="1800" dirty="0">
                          <a:effectLst/>
                        </a:rPr>
                        <a:t>rappresenta un punto di forza, in quanto l’identificazione di obiettivi comuni e il loro raggiungimento attraverso competenze diverse permette la realizzazione di collaborazioni scientifiche estremamente produttive (testimoniate dalle pubblicazioni scientifiche prodotte e dai brevetti), e la formazione di Dottori di Ricerca esperti, con curricula eccellenti. </a:t>
                      </a:r>
                      <a:endParaRPr lang="it-IT" sz="1800" dirty="0" smtClean="0">
                        <a:effectLst/>
                      </a:endParaRPr>
                    </a:p>
                    <a:p>
                      <a:pPr algn="just">
                        <a:spcAft>
                          <a:spcPts val="0"/>
                        </a:spcAft>
                      </a:pPr>
                      <a:endParaRPr lang="it-IT" sz="1800" dirty="0" smtClean="0">
                        <a:effectLst/>
                      </a:endParaRPr>
                    </a:p>
                    <a:p>
                      <a:pPr algn="just">
                        <a:spcAft>
                          <a:spcPts val="0"/>
                        </a:spcAft>
                      </a:pPr>
                      <a:r>
                        <a:rPr lang="it-IT" sz="1800" dirty="0" smtClean="0">
                          <a:effectLst/>
                        </a:rPr>
                        <a:t>Questo </a:t>
                      </a:r>
                      <a:r>
                        <a:rPr lang="it-IT" sz="1800" dirty="0">
                          <a:effectLst/>
                        </a:rPr>
                        <a:t>è rafforzato dall’elevato grado di internazionalizzazione e dal buon numero di collaborazioni che i docenti del dottorato hanno con centri di ricerca sia italiani che stranieri, pubblici e privati, che porta a un’ulteriore qualificazione dei prodotti scientifici. Il confronto con Corsi di Dottorato in settori affini in ambito nazionale permette pertanto di collocare il dottorato di ricerca in Medicina Molecolare e Farmacologia in una posizione di merito.</a:t>
                      </a:r>
                    </a:p>
                    <a:p>
                      <a:pPr>
                        <a:spcAft>
                          <a:spcPts val="0"/>
                        </a:spcAft>
                      </a:pPr>
                      <a:r>
                        <a:rPr lang="it-IT" sz="1800" dirty="0">
                          <a:effectLst/>
                        </a:rPr>
                        <a:t> </a:t>
                      </a:r>
                    </a:p>
                    <a:p>
                      <a:pPr>
                        <a:spcAft>
                          <a:spcPts val="0"/>
                        </a:spcAft>
                      </a:pPr>
                      <a:r>
                        <a:rPr lang="it-IT" sz="1800" dirty="0">
                          <a:effectLst/>
                        </a:rPr>
                        <a:t> </a:t>
                      </a:r>
                    </a:p>
                    <a:p>
                      <a:pPr>
                        <a:spcAft>
                          <a:spcPts val="0"/>
                        </a:spcAft>
                      </a:pPr>
                      <a:endParaRPr lang="it-IT" sz="1200" dirty="0">
                        <a:effectLst/>
                        <a:latin typeface="Cambria"/>
                        <a:ea typeface="MS Mincho"/>
                        <a:cs typeface="Cambria"/>
                      </a:endParaRPr>
                    </a:p>
                  </a:txBody>
                  <a:tcPr marL="68580" marR="68580" marT="0" marB="0"/>
                </a:tc>
              </a:tr>
            </a:tbl>
          </a:graphicData>
        </a:graphic>
      </p:graphicFrame>
    </p:spTree>
    <p:extLst>
      <p:ext uri="{BB962C8B-B14F-4D97-AF65-F5344CB8AC3E}">
        <p14:creationId xmlns:p14="http://schemas.microsoft.com/office/powerpoint/2010/main" val="328101633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la 2"/>
          <p:cNvGraphicFramePr>
            <a:graphicFrameLocks noGrp="1"/>
          </p:cNvGraphicFramePr>
          <p:nvPr>
            <p:extLst>
              <p:ext uri="{D42A27DB-BD31-4B8C-83A1-F6EECF244321}">
                <p14:modId xmlns:p14="http://schemas.microsoft.com/office/powerpoint/2010/main" val="1631083482"/>
              </p:ext>
            </p:extLst>
          </p:nvPr>
        </p:nvGraphicFramePr>
        <p:xfrm>
          <a:off x="323528" y="1124744"/>
          <a:ext cx="8229601" cy="2941320"/>
        </p:xfrm>
        <a:graphic>
          <a:graphicData uri="http://schemas.openxmlformats.org/drawingml/2006/table">
            <a:tbl>
              <a:tblPr>
                <a:tableStyleId>{5C22544A-7EE6-4342-B048-85BDC9FD1C3A}</a:tableStyleId>
              </a:tblPr>
              <a:tblGrid>
                <a:gridCol w="2865547"/>
                <a:gridCol w="2806294"/>
                <a:gridCol w="948050"/>
                <a:gridCol w="1609710"/>
              </a:tblGrid>
              <a:tr h="126747">
                <a:tc gridSpan="4">
                  <a:txBody>
                    <a:bodyPr/>
                    <a:lstStyle/>
                    <a:p>
                      <a:pPr>
                        <a:spcAft>
                          <a:spcPts val="0"/>
                        </a:spcAft>
                      </a:pPr>
                      <a:r>
                        <a:rPr lang="it-IT" sz="1300">
                          <a:effectLst/>
                        </a:rPr>
                        <a:t>Elencazione attività didattiche attivabili esplicitamente per il dottorato</a:t>
                      </a:r>
                      <a:endParaRPr lang="it-IT" sz="1200">
                        <a:effectLst/>
                        <a:latin typeface="Cambria"/>
                        <a:ea typeface="MS Mincho"/>
                        <a:cs typeface="Cambria"/>
                      </a:endParaRPr>
                    </a:p>
                  </a:txBody>
                  <a:tcPr marL="68580" marR="68580" marT="0" marB="0"/>
                </a:tc>
                <a:tc hMerge="1">
                  <a:txBody>
                    <a:bodyPr/>
                    <a:lstStyle/>
                    <a:p>
                      <a:endParaRPr lang="it-IT"/>
                    </a:p>
                  </a:txBody>
                  <a:tcPr/>
                </a:tc>
                <a:tc hMerge="1">
                  <a:txBody>
                    <a:bodyPr/>
                    <a:lstStyle/>
                    <a:p>
                      <a:endParaRPr lang="it-IT"/>
                    </a:p>
                  </a:txBody>
                  <a:tcPr/>
                </a:tc>
                <a:tc hMerge="1">
                  <a:txBody>
                    <a:bodyPr/>
                    <a:lstStyle/>
                    <a:p>
                      <a:endParaRPr lang="it-IT"/>
                    </a:p>
                  </a:txBody>
                  <a:tcPr/>
                </a:tc>
              </a:tr>
              <a:tr h="152400">
                <a:tc>
                  <a:txBody>
                    <a:bodyPr/>
                    <a:lstStyle/>
                    <a:p>
                      <a:pPr algn="ctr">
                        <a:spcAft>
                          <a:spcPts val="600"/>
                        </a:spcAft>
                      </a:pPr>
                      <a:r>
                        <a:rPr lang="it-IT" sz="1000">
                          <a:effectLst/>
                        </a:rPr>
                        <a:t>Denominazione attività didattica</a:t>
                      </a:r>
                      <a:endParaRPr lang="it-IT" sz="800">
                        <a:effectLst/>
                        <a:latin typeface="Times New Roman"/>
                        <a:ea typeface="MS Mincho"/>
                      </a:endParaRPr>
                    </a:p>
                  </a:txBody>
                  <a:tcPr marL="68580" marR="68580" marT="0" marB="0"/>
                </a:tc>
                <a:tc>
                  <a:txBody>
                    <a:bodyPr/>
                    <a:lstStyle/>
                    <a:p>
                      <a:pPr algn="ctr">
                        <a:spcAft>
                          <a:spcPts val="600"/>
                        </a:spcAft>
                      </a:pPr>
                      <a:r>
                        <a:rPr lang="it-IT" sz="1000">
                          <a:effectLst/>
                        </a:rPr>
                        <a:t>Docente responsabile</a:t>
                      </a:r>
                      <a:endParaRPr lang="it-IT" sz="800">
                        <a:effectLst/>
                        <a:latin typeface="Times New Roman"/>
                        <a:ea typeface="MS Mincho"/>
                      </a:endParaRPr>
                    </a:p>
                  </a:txBody>
                  <a:tcPr marL="68580" marR="68580" marT="0" marB="0"/>
                </a:tc>
                <a:tc>
                  <a:txBody>
                    <a:bodyPr/>
                    <a:lstStyle/>
                    <a:p>
                      <a:pPr algn="ctr">
                        <a:spcAft>
                          <a:spcPts val="600"/>
                        </a:spcAft>
                      </a:pPr>
                      <a:r>
                        <a:rPr lang="it-IT" sz="1000">
                          <a:effectLst/>
                        </a:rPr>
                        <a:t>n. ore</a:t>
                      </a:r>
                      <a:endParaRPr lang="it-IT" sz="800">
                        <a:effectLst/>
                        <a:latin typeface="Times New Roman"/>
                        <a:ea typeface="MS Mincho"/>
                      </a:endParaRPr>
                    </a:p>
                  </a:txBody>
                  <a:tcPr marL="68580" marR="68580" marT="0" marB="0"/>
                </a:tc>
                <a:tc>
                  <a:txBody>
                    <a:bodyPr/>
                    <a:lstStyle/>
                    <a:p>
                      <a:pPr algn="ctr">
                        <a:spcAft>
                          <a:spcPts val="600"/>
                        </a:spcAft>
                      </a:pPr>
                      <a:r>
                        <a:rPr lang="it-IT" sz="1000">
                          <a:effectLst/>
                        </a:rPr>
                        <a:t>Lingua</a:t>
                      </a:r>
                      <a:endParaRPr lang="it-IT" sz="800">
                        <a:effectLst/>
                        <a:latin typeface="Times New Roman"/>
                        <a:ea typeface="MS Mincho"/>
                      </a:endParaRPr>
                    </a:p>
                  </a:txBody>
                  <a:tcPr marL="68580" marR="68580" marT="0" marB="0"/>
                </a:tc>
              </a:tr>
              <a:tr h="152400">
                <a:tc>
                  <a:txBody>
                    <a:bodyPr/>
                    <a:lstStyle/>
                    <a:p>
                      <a:pPr>
                        <a:spcAft>
                          <a:spcPts val="0"/>
                        </a:spcAft>
                      </a:pPr>
                      <a:r>
                        <a:rPr lang="it-IT" sz="1000">
                          <a:effectLst/>
                        </a:rPr>
                        <a:t>Meccanismi trasduzione segnale</a:t>
                      </a:r>
                      <a:endParaRPr lang="it-IT" sz="800">
                        <a:effectLst/>
                        <a:latin typeface="Times New Roman"/>
                        <a:ea typeface="MS Mincho"/>
                      </a:endParaRPr>
                    </a:p>
                  </a:txBody>
                  <a:tcPr marL="68580" marR="68580" marT="0" marB="0"/>
                </a:tc>
                <a:tc>
                  <a:txBody>
                    <a:bodyPr/>
                    <a:lstStyle/>
                    <a:p>
                      <a:pPr>
                        <a:spcAft>
                          <a:spcPts val="0"/>
                        </a:spcAft>
                      </a:pPr>
                      <a:r>
                        <a:rPr lang="it-IT" sz="1000">
                          <a:effectLst/>
                        </a:rPr>
                        <a:t>Katia Varani</a:t>
                      </a:r>
                      <a:endParaRPr lang="it-IT" sz="800">
                        <a:effectLst/>
                        <a:latin typeface="Times New Roman"/>
                        <a:ea typeface="MS Mincho"/>
                      </a:endParaRPr>
                    </a:p>
                  </a:txBody>
                  <a:tcPr marL="68580" marR="68580" marT="0" marB="0"/>
                </a:tc>
                <a:tc>
                  <a:txBody>
                    <a:bodyPr/>
                    <a:lstStyle/>
                    <a:p>
                      <a:pPr>
                        <a:spcAft>
                          <a:spcPts val="0"/>
                        </a:spcAft>
                      </a:pPr>
                      <a:r>
                        <a:rPr lang="it-IT" sz="1000">
                          <a:effectLst/>
                        </a:rPr>
                        <a:t>6</a:t>
                      </a:r>
                      <a:endParaRPr lang="it-IT" sz="800">
                        <a:effectLst/>
                        <a:latin typeface="Times New Roman"/>
                        <a:ea typeface="MS Mincho"/>
                      </a:endParaRPr>
                    </a:p>
                  </a:txBody>
                  <a:tcPr marL="68580" marR="68580" marT="0" marB="0"/>
                </a:tc>
                <a:tc>
                  <a:txBody>
                    <a:bodyPr/>
                    <a:lstStyle/>
                    <a:p>
                      <a:pPr>
                        <a:spcAft>
                          <a:spcPts val="0"/>
                        </a:spcAft>
                      </a:pPr>
                      <a:r>
                        <a:rPr lang="it-IT" sz="1000">
                          <a:effectLst/>
                        </a:rPr>
                        <a:t>italiano</a:t>
                      </a:r>
                      <a:endParaRPr lang="it-IT" sz="800">
                        <a:effectLst/>
                        <a:latin typeface="Times New Roman"/>
                        <a:ea typeface="MS Mincho"/>
                      </a:endParaRPr>
                    </a:p>
                  </a:txBody>
                  <a:tcPr marL="68580" marR="68580" marT="0" marB="0"/>
                </a:tc>
              </a:tr>
              <a:tr h="304800">
                <a:tc>
                  <a:txBody>
                    <a:bodyPr/>
                    <a:lstStyle/>
                    <a:p>
                      <a:pPr>
                        <a:spcAft>
                          <a:spcPts val="0"/>
                        </a:spcAft>
                      </a:pPr>
                      <a:r>
                        <a:rPr lang="it-IT" sz="1000">
                          <a:effectLst/>
                        </a:rPr>
                        <a:t>Medicina rigenerativa</a:t>
                      </a:r>
                      <a:endParaRPr lang="it-IT" sz="800">
                        <a:effectLst/>
                        <a:latin typeface="Times New Roman"/>
                        <a:ea typeface="MS Mincho"/>
                      </a:endParaRPr>
                    </a:p>
                  </a:txBody>
                  <a:tcPr marL="68580" marR="68580" marT="0" marB="0"/>
                </a:tc>
                <a:tc>
                  <a:txBody>
                    <a:bodyPr/>
                    <a:lstStyle/>
                    <a:p>
                      <a:pPr>
                        <a:spcAft>
                          <a:spcPts val="0"/>
                        </a:spcAft>
                      </a:pPr>
                      <a:r>
                        <a:rPr lang="it-IT" sz="1000">
                          <a:effectLst/>
                        </a:rPr>
                        <a:t>Michele Simonato, Roberta Piva, Leonardo Trombelli, Claudio Ceconi</a:t>
                      </a:r>
                      <a:endParaRPr lang="it-IT" sz="800">
                        <a:effectLst/>
                        <a:latin typeface="Times New Roman"/>
                        <a:ea typeface="MS Mincho"/>
                      </a:endParaRPr>
                    </a:p>
                  </a:txBody>
                  <a:tcPr marL="68580" marR="68580" marT="0" marB="0"/>
                </a:tc>
                <a:tc>
                  <a:txBody>
                    <a:bodyPr/>
                    <a:lstStyle/>
                    <a:p>
                      <a:pPr>
                        <a:spcAft>
                          <a:spcPts val="0"/>
                        </a:spcAft>
                      </a:pPr>
                      <a:r>
                        <a:rPr lang="it-IT" sz="1000">
                          <a:effectLst/>
                        </a:rPr>
                        <a:t>16</a:t>
                      </a:r>
                      <a:endParaRPr lang="it-IT" sz="800">
                        <a:effectLst/>
                        <a:latin typeface="Times New Roman"/>
                        <a:ea typeface="MS Mincho"/>
                      </a:endParaRPr>
                    </a:p>
                  </a:txBody>
                  <a:tcPr marL="68580" marR="68580" marT="0" marB="0"/>
                </a:tc>
                <a:tc>
                  <a:txBody>
                    <a:bodyPr/>
                    <a:lstStyle/>
                    <a:p>
                      <a:pPr>
                        <a:spcAft>
                          <a:spcPts val="0"/>
                        </a:spcAft>
                      </a:pPr>
                      <a:r>
                        <a:rPr lang="it-IT" sz="1000">
                          <a:effectLst/>
                        </a:rPr>
                        <a:t>italiano</a:t>
                      </a:r>
                      <a:endParaRPr lang="it-IT" sz="800">
                        <a:effectLst/>
                        <a:latin typeface="Times New Roman"/>
                        <a:ea typeface="MS Mincho"/>
                      </a:endParaRPr>
                    </a:p>
                  </a:txBody>
                  <a:tcPr marL="68580" marR="68580" marT="0" marB="0"/>
                </a:tc>
              </a:tr>
              <a:tr h="304800">
                <a:tc>
                  <a:txBody>
                    <a:bodyPr/>
                    <a:lstStyle/>
                    <a:p>
                      <a:pPr>
                        <a:spcAft>
                          <a:spcPts val="0"/>
                        </a:spcAft>
                      </a:pPr>
                      <a:r>
                        <a:rPr lang="it-IT" sz="1000">
                          <a:effectLst/>
                        </a:rPr>
                        <a:t>Tecnologie innovative per analisi molecolare</a:t>
                      </a:r>
                      <a:endParaRPr lang="it-IT" sz="800">
                        <a:effectLst/>
                        <a:latin typeface="Times New Roman"/>
                        <a:ea typeface="MS Mincho"/>
                      </a:endParaRPr>
                    </a:p>
                  </a:txBody>
                  <a:tcPr marL="68580" marR="68580" marT="0" marB="0"/>
                </a:tc>
                <a:tc>
                  <a:txBody>
                    <a:bodyPr/>
                    <a:lstStyle/>
                    <a:p>
                      <a:pPr>
                        <a:spcAft>
                          <a:spcPts val="0"/>
                        </a:spcAft>
                      </a:pPr>
                      <a:r>
                        <a:rPr lang="it-IT" sz="1000">
                          <a:effectLst/>
                        </a:rPr>
                        <a:t>Paola Secchiero</a:t>
                      </a:r>
                      <a:endParaRPr lang="it-IT" sz="800">
                        <a:effectLst/>
                        <a:latin typeface="Times New Roman"/>
                        <a:ea typeface="MS Mincho"/>
                      </a:endParaRPr>
                    </a:p>
                  </a:txBody>
                  <a:tcPr marL="68580" marR="68580" marT="0" marB="0"/>
                </a:tc>
                <a:tc>
                  <a:txBody>
                    <a:bodyPr/>
                    <a:lstStyle/>
                    <a:p>
                      <a:pPr>
                        <a:spcAft>
                          <a:spcPts val="0"/>
                        </a:spcAft>
                      </a:pPr>
                      <a:r>
                        <a:rPr lang="it-IT" sz="1000">
                          <a:effectLst/>
                        </a:rPr>
                        <a:t>6</a:t>
                      </a:r>
                      <a:endParaRPr lang="it-IT" sz="800">
                        <a:effectLst/>
                        <a:latin typeface="Times New Roman"/>
                        <a:ea typeface="MS Mincho"/>
                      </a:endParaRPr>
                    </a:p>
                  </a:txBody>
                  <a:tcPr marL="68580" marR="68580" marT="0" marB="0"/>
                </a:tc>
                <a:tc>
                  <a:txBody>
                    <a:bodyPr/>
                    <a:lstStyle/>
                    <a:p>
                      <a:pPr>
                        <a:spcAft>
                          <a:spcPts val="0"/>
                        </a:spcAft>
                      </a:pPr>
                      <a:r>
                        <a:rPr lang="it-IT" sz="1000">
                          <a:effectLst/>
                        </a:rPr>
                        <a:t>italiano</a:t>
                      </a:r>
                      <a:endParaRPr lang="it-IT" sz="800">
                        <a:effectLst/>
                        <a:latin typeface="Times New Roman"/>
                        <a:ea typeface="MS Mincho"/>
                      </a:endParaRPr>
                    </a:p>
                  </a:txBody>
                  <a:tcPr marL="68580" marR="68580" marT="0" marB="0"/>
                </a:tc>
              </a:tr>
              <a:tr h="152400">
                <a:tc>
                  <a:txBody>
                    <a:bodyPr/>
                    <a:lstStyle/>
                    <a:p>
                      <a:pPr>
                        <a:spcAft>
                          <a:spcPts val="0"/>
                        </a:spcAft>
                      </a:pPr>
                      <a:r>
                        <a:rPr lang="en-GB" sz="1000">
                          <a:effectLst/>
                        </a:rPr>
                        <a:t>Novel concepts in drug discovery</a:t>
                      </a:r>
                      <a:endParaRPr lang="it-IT" sz="800">
                        <a:effectLst/>
                        <a:latin typeface="Times New Roman"/>
                        <a:ea typeface="MS Mincho"/>
                      </a:endParaRPr>
                    </a:p>
                  </a:txBody>
                  <a:tcPr marL="68580" marR="68580" marT="0" marB="0"/>
                </a:tc>
                <a:tc>
                  <a:txBody>
                    <a:bodyPr/>
                    <a:lstStyle/>
                    <a:p>
                      <a:pPr>
                        <a:spcAft>
                          <a:spcPts val="0"/>
                        </a:spcAft>
                      </a:pPr>
                      <a:r>
                        <a:rPr lang="it-IT" sz="1000">
                          <a:effectLst/>
                        </a:rPr>
                        <a:t>Girolamo Calo’</a:t>
                      </a:r>
                      <a:endParaRPr lang="it-IT" sz="800">
                        <a:effectLst/>
                        <a:latin typeface="Times New Roman"/>
                        <a:ea typeface="MS Mincho"/>
                      </a:endParaRPr>
                    </a:p>
                  </a:txBody>
                  <a:tcPr marL="68580" marR="68580" marT="0" marB="0"/>
                </a:tc>
                <a:tc>
                  <a:txBody>
                    <a:bodyPr/>
                    <a:lstStyle/>
                    <a:p>
                      <a:pPr>
                        <a:spcAft>
                          <a:spcPts val="0"/>
                        </a:spcAft>
                      </a:pPr>
                      <a:r>
                        <a:rPr lang="it-IT" sz="1000">
                          <a:effectLst/>
                        </a:rPr>
                        <a:t>6</a:t>
                      </a:r>
                      <a:endParaRPr lang="it-IT" sz="800">
                        <a:effectLst/>
                        <a:latin typeface="Times New Roman"/>
                        <a:ea typeface="MS Mincho"/>
                      </a:endParaRPr>
                    </a:p>
                  </a:txBody>
                  <a:tcPr marL="68580" marR="68580" marT="0" marB="0"/>
                </a:tc>
                <a:tc>
                  <a:txBody>
                    <a:bodyPr/>
                    <a:lstStyle/>
                    <a:p>
                      <a:pPr>
                        <a:spcAft>
                          <a:spcPts val="0"/>
                        </a:spcAft>
                      </a:pPr>
                      <a:r>
                        <a:rPr lang="it-IT" sz="1000">
                          <a:effectLst/>
                        </a:rPr>
                        <a:t>Inglese</a:t>
                      </a:r>
                      <a:endParaRPr lang="it-IT" sz="800">
                        <a:effectLst/>
                        <a:latin typeface="Times New Roman"/>
                        <a:ea typeface="MS Mincho"/>
                      </a:endParaRPr>
                    </a:p>
                  </a:txBody>
                  <a:tcPr marL="68580" marR="68580" marT="0" marB="0"/>
                </a:tc>
              </a:tr>
              <a:tr h="152400">
                <a:tc>
                  <a:txBody>
                    <a:bodyPr/>
                    <a:lstStyle/>
                    <a:p>
                      <a:pPr>
                        <a:spcAft>
                          <a:spcPts val="0"/>
                        </a:spcAft>
                      </a:pPr>
                      <a:r>
                        <a:rPr lang="it-IT" sz="1000">
                          <a:effectLst/>
                        </a:rPr>
                        <a:t>Molecular basis of inflammation</a:t>
                      </a:r>
                      <a:endParaRPr lang="it-IT" sz="800">
                        <a:effectLst/>
                        <a:latin typeface="Times New Roman"/>
                        <a:ea typeface="MS Mincho"/>
                      </a:endParaRPr>
                    </a:p>
                  </a:txBody>
                  <a:tcPr marL="68580" marR="68580" marT="0" marB="0"/>
                </a:tc>
                <a:tc>
                  <a:txBody>
                    <a:bodyPr/>
                    <a:lstStyle/>
                    <a:p>
                      <a:pPr>
                        <a:spcAft>
                          <a:spcPts val="0"/>
                        </a:spcAft>
                      </a:pPr>
                      <a:r>
                        <a:rPr lang="it-IT" sz="1000">
                          <a:effectLst/>
                        </a:rPr>
                        <a:t>Francesco di Virgilio</a:t>
                      </a:r>
                      <a:endParaRPr lang="it-IT" sz="800">
                        <a:effectLst/>
                        <a:latin typeface="Times New Roman"/>
                        <a:ea typeface="MS Mincho"/>
                      </a:endParaRPr>
                    </a:p>
                  </a:txBody>
                  <a:tcPr marL="68580" marR="68580" marT="0" marB="0"/>
                </a:tc>
                <a:tc>
                  <a:txBody>
                    <a:bodyPr/>
                    <a:lstStyle/>
                    <a:p>
                      <a:pPr>
                        <a:spcAft>
                          <a:spcPts val="0"/>
                        </a:spcAft>
                      </a:pPr>
                      <a:r>
                        <a:rPr lang="it-IT" sz="1000">
                          <a:effectLst/>
                        </a:rPr>
                        <a:t>6</a:t>
                      </a:r>
                      <a:endParaRPr lang="it-IT" sz="800">
                        <a:effectLst/>
                        <a:latin typeface="Times New Roman"/>
                        <a:ea typeface="MS Mincho"/>
                      </a:endParaRPr>
                    </a:p>
                  </a:txBody>
                  <a:tcPr marL="68580" marR="68580" marT="0" marB="0"/>
                </a:tc>
                <a:tc>
                  <a:txBody>
                    <a:bodyPr/>
                    <a:lstStyle/>
                    <a:p>
                      <a:pPr>
                        <a:spcAft>
                          <a:spcPts val="0"/>
                        </a:spcAft>
                      </a:pPr>
                      <a:r>
                        <a:rPr lang="it-IT" sz="1000">
                          <a:effectLst/>
                        </a:rPr>
                        <a:t>Inglese</a:t>
                      </a:r>
                      <a:endParaRPr lang="it-IT" sz="800">
                        <a:effectLst/>
                        <a:latin typeface="Times New Roman"/>
                        <a:ea typeface="MS Mincho"/>
                      </a:endParaRPr>
                    </a:p>
                  </a:txBody>
                  <a:tcPr marL="68580" marR="68580" marT="0" marB="0"/>
                </a:tc>
              </a:tr>
              <a:tr h="152400">
                <a:tc>
                  <a:txBody>
                    <a:bodyPr/>
                    <a:lstStyle/>
                    <a:p>
                      <a:pPr>
                        <a:spcAft>
                          <a:spcPts val="0"/>
                        </a:spcAft>
                      </a:pPr>
                      <a:r>
                        <a:rPr lang="it-IT" sz="1000">
                          <a:effectLst/>
                        </a:rPr>
                        <a:t>New targets in oncology</a:t>
                      </a:r>
                      <a:endParaRPr lang="it-IT" sz="800">
                        <a:effectLst/>
                        <a:latin typeface="Times New Roman"/>
                        <a:ea typeface="MS Mincho"/>
                      </a:endParaRPr>
                    </a:p>
                  </a:txBody>
                  <a:tcPr marL="68580" marR="68580" marT="0" marB="0"/>
                </a:tc>
                <a:tc>
                  <a:txBody>
                    <a:bodyPr/>
                    <a:lstStyle/>
                    <a:p>
                      <a:pPr>
                        <a:spcAft>
                          <a:spcPts val="0"/>
                        </a:spcAft>
                      </a:pPr>
                      <a:r>
                        <a:rPr lang="it-IT" sz="1000">
                          <a:effectLst/>
                        </a:rPr>
                        <a:t>Massimo Negrini, Stefano Volinia</a:t>
                      </a:r>
                      <a:endParaRPr lang="it-IT" sz="800">
                        <a:effectLst/>
                        <a:latin typeface="Times New Roman"/>
                        <a:ea typeface="MS Mincho"/>
                      </a:endParaRPr>
                    </a:p>
                  </a:txBody>
                  <a:tcPr marL="68580" marR="68580" marT="0" marB="0"/>
                </a:tc>
                <a:tc>
                  <a:txBody>
                    <a:bodyPr/>
                    <a:lstStyle/>
                    <a:p>
                      <a:pPr>
                        <a:spcAft>
                          <a:spcPts val="0"/>
                        </a:spcAft>
                      </a:pPr>
                      <a:r>
                        <a:rPr lang="it-IT" sz="1000">
                          <a:effectLst/>
                        </a:rPr>
                        <a:t>8</a:t>
                      </a:r>
                      <a:endParaRPr lang="it-IT" sz="800">
                        <a:effectLst/>
                        <a:latin typeface="Times New Roman"/>
                        <a:ea typeface="MS Mincho"/>
                      </a:endParaRPr>
                    </a:p>
                  </a:txBody>
                  <a:tcPr marL="68580" marR="68580" marT="0" marB="0"/>
                </a:tc>
                <a:tc>
                  <a:txBody>
                    <a:bodyPr/>
                    <a:lstStyle/>
                    <a:p>
                      <a:pPr>
                        <a:spcAft>
                          <a:spcPts val="0"/>
                        </a:spcAft>
                      </a:pPr>
                      <a:r>
                        <a:rPr lang="it-IT" sz="1000">
                          <a:effectLst/>
                        </a:rPr>
                        <a:t>Inglese</a:t>
                      </a:r>
                      <a:endParaRPr lang="it-IT" sz="800">
                        <a:effectLst/>
                        <a:latin typeface="Times New Roman"/>
                        <a:ea typeface="MS Mincho"/>
                      </a:endParaRPr>
                    </a:p>
                  </a:txBody>
                  <a:tcPr marL="68580" marR="68580" marT="0" marB="0"/>
                </a:tc>
              </a:tr>
              <a:tr h="152400">
                <a:tc>
                  <a:txBody>
                    <a:bodyPr/>
                    <a:lstStyle/>
                    <a:p>
                      <a:pPr>
                        <a:spcAft>
                          <a:spcPts val="0"/>
                        </a:spcAft>
                      </a:pPr>
                      <a:r>
                        <a:rPr lang="it-IT" sz="1000">
                          <a:effectLst/>
                        </a:rPr>
                        <a:t>Human genetics</a:t>
                      </a:r>
                      <a:endParaRPr lang="it-IT" sz="800">
                        <a:effectLst/>
                        <a:latin typeface="Times New Roman"/>
                        <a:ea typeface="MS Mincho"/>
                      </a:endParaRPr>
                    </a:p>
                  </a:txBody>
                  <a:tcPr marL="68580" marR="68580" marT="0" marB="0"/>
                </a:tc>
                <a:tc>
                  <a:txBody>
                    <a:bodyPr/>
                    <a:lstStyle/>
                    <a:p>
                      <a:pPr>
                        <a:spcAft>
                          <a:spcPts val="0"/>
                        </a:spcAft>
                      </a:pPr>
                      <a:r>
                        <a:rPr lang="it-IT" sz="1000">
                          <a:effectLst/>
                        </a:rPr>
                        <a:t>Alessandra Ferlini, Michele Rubini</a:t>
                      </a:r>
                      <a:endParaRPr lang="it-IT" sz="800">
                        <a:effectLst/>
                        <a:latin typeface="Times New Roman"/>
                        <a:ea typeface="MS Mincho"/>
                      </a:endParaRPr>
                    </a:p>
                  </a:txBody>
                  <a:tcPr marL="68580" marR="68580" marT="0" marB="0"/>
                </a:tc>
                <a:tc>
                  <a:txBody>
                    <a:bodyPr/>
                    <a:lstStyle/>
                    <a:p>
                      <a:pPr>
                        <a:spcAft>
                          <a:spcPts val="0"/>
                        </a:spcAft>
                      </a:pPr>
                      <a:r>
                        <a:rPr lang="it-IT" sz="1000">
                          <a:effectLst/>
                        </a:rPr>
                        <a:t>8</a:t>
                      </a:r>
                      <a:endParaRPr lang="it-IT" sz="800">
                        <a:effectLst/>
                        <a:latin typeface="Times New Roman"/>
                        <a:ea typeface="MS Mincho"/>
                      </a:endParaRPr>
                    </a:p>
                  </a:txBody>
                  <a:tcPr marL="68580" marR="68580" marT="0" marB="0"/>
                </a:tc>
                <a:tc>
                  <a:txBody>
                    <a:bodyPr/>
                    <a:lstStyle/>
                    <a:p>
                      <a:pPr>
                        <a:spcAft>
                          <a:spcPts val="0"/>
                        </a:spcAft>
                      </a:pPr>
                      <a:r>
                        <a:rPr lang="it-IT" sz="1000">
                          <a:effectLst/>
                        </a:rPr>
                        <a:t>Inglese</a:t>
                      </a:r>
                      <a:endParaRPr lang="it-IT" sz="800">
                        <a:effectLst/>
                        <a:latin typeface="Times New Roman"/>
                        <a:ea typeface="MS Mincho"/>
                      </a:endParaRPr>
                    </a:p>
                  </a:txBody>
                  <a:tcPr marL="68580" marR="68580" marT="0" marB="0"/>
                </a:tc>
              </a:tr>
              <a:tr h="152400">
                <a:tc>
                  <a:txBody>
                    <a:bodyPr/>
                    <a:lstStyle/>
                    <a:p>
                      <a:pPr>
                        <a:spcAft>
                          <a:spcPts val="0"/>
                        </a:spcAft>
                      </a:pPr>
                      <a:r>
                        <a:rPr lang="it-IT" sz="1000">
                          <a:effectLst/>
                        </a:rPr>
                        <a:t>Neuropharmacology</a:t>
                      </a:r>
                      <a:endParaRPr lang="it-IT" sz="800">
                        <a:effectLst/>
                        <a:latin typeface="Times New Roman"/>
                        <a:ea typeface="MS Mincho"/>
                      </a:endParaRPr>
                    </a:p>
                  </a:txBody>
                  <a:tcPr marL="68580" marR="68580" marT="0" marB="0"/>
                </a:tc>
                <a:tc>
                  <a:txBody>
                    <a:bodyPr/>
                    <a:lstStyle/>
                    <a:p>
                      <a:pPr>
                        <a:spcAft>
                          <a:spcPts val="0"/>
                        </a:spcAft>
                      </a:pPr>
                      <a:r>
                        <a:rPr lang="it-IT" sz="1000">
                          <a:effectLst/>
                        </a:rPr>
                        <a:t>Michele Morari, Luca Ferraro</a:t>
                      </a:r>
                      <a:endParaRPr lang="it-IT" sz="800">
                        <a:effectLst/>
                        <a:latin typeface="Times New Roman"/>
                        <a:ea typeface="MS Mincho"/>
                      </a:endParaRPr>
                    </a:p>
                  </a:txBody>
                  <a:tcPr marL="68580" marR="68580" marT="0" marB="0"/>
                </a:tc>
                <a:tc>
                  <a:txBody>
                    <a:bodyPr/>
                    <a:lstStyle/>
                    <a:p>
                      <a:pPr>
                        <a:spcAft>
                          <a:spcPts val="0"/>
                        </a:spcAft>
                      </a:pPr>
                      <a:r>
                        <a:rPr lang="it-IT" sz="1000">
                          <a:effectLst/>
                        </a:rPr>
                        <a:t>8</a:t>
                      </a:r>
                      <a:endParaRPr lang="it-IT" sz="800">
                        <a:effectLst/>
                        <a:latin typeface="Times New Roman"/>
                        <a:ea typeface="MS Mincho"/>
                      </a:endParaRPr>
                    </a:p>
                  </a:txBody>
                  <a:tcPr marL="68580" marR="68580" marT="0" marB="0"/>
                </a:tc>
                <a:tc>
                  <a:txBody>
                    <a:bodyPr/>
                    <a:lstStyle/>
                    <a:p>
                      <a:pPr>
                        <a:spcAft>
                          <a:spcPts val="0"/>
                        </a:spcAft>
                      </a:pPr>
                      <a:r>
                        <a:rPr lang="it-IT" sz="1000">
                          <a:effectLst/>
                        </a:rPr>
                        <a:t>Inglese</a:t>
                      </a:r>
                      <a:endParaRPr lang="it-IT" sz="800">
                        <a:effectLst/>
                        <a:latin typeface="Times New Roman"/>
                        <a:ea typeface="MS Mincho"/>
                      </a:endParaRPr>
                    </a:p>
                  </a:txBody>
                  <a:tcPr marL="68580" marR="68580" marT="0" marB="0"/>
                </a:tc>
              </a:tr>
              <a:tr h="152400">
                <a:tc>
                  <a:txBody>
                    <a:bodyPr/>
                    <a:lstStyle/>
                    <a:p>
                      <a:pPr>
                        <a:spcAft>
                          <a:spcPts val="0"/>
                        </a:spcAft>
                      </a:pPr>
                      <a:r>
                        <a:rPr lang="it-IT" sz="1000">
                          <a:effectLst/>
                        </a:rPr>
                        <a:t>Problematiche in oncoematologia</a:t>
                      </a:r>
                      <a:endParaRPr lang="it-IT" sz="800">
                        <a:effectLst/>
                        <a:latin typeface="Times New Roman"/>
                        <a:ea typeface="MS Mincho"/>
                      </a:endParaRPr>
                    </a:p>
                  </a:txBody>
                  <a:tcPr marL="68580" marR="68580" marT="0" marB="0"/>
                </a:tc>
                <a:tc>
                  <a:txBody>
                    <a:bodyPr/>
                    <a:lstStyle/>
                    <a:p>
                      <a:pPr>
                        <a:spcAft>
                          <a:spcPts val="0"/>
                        </a:spcAft>
                      </a:pPr>
                      <a:r>
                        <a:rPr lang="it-IT" sz="1000">
                          <a:effectLst/>
                        </a:rPr>
                        <a:t>Antonio Cuneo</a:t>
                      </a:r>
                      <a:endParaRPr lang="it-IT" sz="800">
                        <a:effectLst/>
                        <a:latin typeface="Times New Roman"/>
                        <a:ea typeface="MS Mincho"/>
                      </a:endParaRPr>
                    </a:p>
                  </a:txBody>
                  <a:tcPr marL="68580" marR="68580" marT="0" marB="0"/>
                </a:tc>
                <a:tc>
                  <a:txBody>
                    <a:bodyPr/>
                    <a:lstStyle/>
                    <a:p>
                      <a:pPr>
                        <a:spcAft>
                          <a:spcPts val="0"/>
                        </a:spcAft>
                      </a:pPr>
                      <a:r>
                        <a:rPr lang="it-IT" sz="1000">
                          <a:effectLst/>
                        </a:rPr>
                        <a:t>6</a:t>
                      </a:r>
                      <a:endParaRPr lang="it-IT" sz="800">
                        <a:effectLst/>
                        <a:latin typeface="Times New Roman"/>
                        <a:ea typeface="MS Mincho"/>
                      </a:endParaRPr>
                    </a:p>
                  </a:txBody>
                  <a:tcPr marL="68580" marR="68580" marT="0" marB="0"/>
                </a:tc>
                <a:tc>
                  <a:txBody>
                    <a:bodyPr/>
                    <a:lstStyle/>
                    <a:p>
                      <a:pPr>
                        <a:spcAft>
                          <a:spcPts val="0"/>
                        </a:spcAft>
                      </a:pPr>
                      <a:r>
                        <a:rPr lang="it-IT" sz="1000">
                          <a:effectLst/>
                        </a:rPr>
                        <a:t>italiano</a:t>
                      </a:r>
                      <a:endParaRPr lang="it-IT" sz="800">
                        <a:effectLst/>
                        <a:latin typeface="Times New Roman"/>
                        <a:ea typeface="MS Mincho"/>
                      </a:endParaRPr>
                    </a:p>
                  </a:txBody>
                  <a:tcPr marL="68580" marR="68580" marT="0" marB="0"/>
                </a:tc>
              </a:tr>
              <a:tr h="304800">
                <a:tc>
                  <a:txBody>
                    <a:bodyPr/>
                    <a:lstStyle/>
                    <a:p>
                      <a:pPr>
                        <a:spcAft>
                          <a:spcPts val="0"/>
                        </a:spcAft>
                      </a:pPr>
                      <a:r>
                        <a:rPr lang="it-IT" sz="1000">
                          <a:effectLst/>
                        </a:rPr>
                        <a:t>Corso monografico sulla terapia dell’artrite reumatoide</a:t>
                      </a:r>
                      <a:endParaRPr lang="it-IT" sz="800">
                        <a:effectLst/>
                        <a:latin typeface="Times New Roman"/>
                        <a:ea typeface="MS Mincho"/>
                      </a:endParaRPr>
                    </a:p>
                  </a:txBody>
                  <a:tcPr marL="68580" marR="68580" marT="0" marB="0"/>
                </a:tc>
                <a:tc>
                  <a:txBody>
                    <a:bodyPr/>
                    <a:lstStyle/>
                    <a:p>
                      <a:pPr>
                        <a:spcAft>
                          <a:spcPts val="0"/>
                        </a:spcAft>
                      </a:pPr>
                      <a:r>
                        <a:rPr lang="it-IT" sz="1000">
                          <a:effectLst/>
                        </a:rPr>
                        <a:t>Marcello Govoni</a:t>
                      </a:r>
                      <a:endParaRPr lang="it-IT" sz="800">
                        <a:effectLst/>
                        <a:latin typeface="Times New Roman"/>
                        <a:ea typeface="MS Mincho"/>
                      </a:endParaRPr>
                    </a:p>
                  </a:txBody>
                  <a:tcPr marL="68580" marR="68580" marT="0" marB="0"/>
                </a:tc>
                <a:tc>
                  <a:txBody>
                    <a:bodyPr/>
                    <a:lstStyle/>
                    <a:p>
                      <a:pPr>
                        <a:spcAft>
                          <a:spcPts val="0"/>
                        </a:spcAft>
                      </a:pPr>
                      <a:r>
                        <a:rPr lang="it-IT" sz="1000">
                          <a:effectLst/>
                        </a:rPr>
                        <a:t>4</a:t>
                      </a:r>
                      <a:endParaRPr lang="it-IT" sz="800">
                        <a:effectLst/>
                        <a:latin typeface="Times New Roman"/>
                        <a:ea typeface="MS Mincho"/>
                      </a:endParaRPr>
                    </a:p>
                  </a:txBody>
                  <a:tcPr marL="68580" marR="68580" marT="0" marB="0"/>
                </a:tc>
                <a:tc>
                  <a:txBody>
                    <a:bodyPr/>
                    <a:lstStyle/>
                    <a:p>
                      <a:pPr>
                        <a:spcAft>
                          <a:spcPts val="0"/>
                        </a:spcAft>
                      </a:pPr>
                      <a:r>
                        <a:rPr lang="it-IT" sz="1000">
                          <a:effectLst/>
                        </a:rPr>
                        <a:t>Italiano / Inglese</a:t>
                      </a:r>
                      <a:endParaRPr lang="it-IT" sz="800">
                        <a:effectLst/>
                        <a:latin typeface="Times New Roman"/>
                        <a:ea typeface="MS Mincho"/>
                      </a:endParaRPr>
                    </a:p>
                  </a:txBody>
                  <a:tcPr marL="68580" marR="68580" marT="0" marB="0"/>
                </a:tc>
              </a:tr>
              <a:tr h="304800">
                <a:tc>
                  <a:txBody>
                    <a:bodyPr/>
                    <a:lstStyle/>
                    <a:p>
                      <a:pPr>
                        <a:spcAft>
                          <a:spcPts val="0"/>
                        </a:spcAft>
                      </a:pPr>
                      <a:r>
                        <a:rPr lang="it-IT" sz="1000">
                          <a:effectLst/>
                        </a:rPr>
                        <a:t>Corso monografico sul coinvolgimento neuropsichiatrico in corso di LES</a:t>
                      </a:r>
                      <a:endParaRPr lang="it-IT" sz="800">
                        <a:effectLst/>
                        <a:latin typeface="Times New Roman"/>
                        <a:ea typeface="MS Mincho"/>
                      </a:endParaRPr>
                    </a:p>
                  </a:txBody>
                  <a:tcPr marL="68580" marR="68580" marT="0" marB="0"/>
                </a:tc>
                <a:tc>
                  <a:txBody>
                    <a:bodyPr/>
                    <a:lstStyle/>
                    <a:p>
                      <a:pPr>
                        <a:spcAft>
                          <a:spcPts val="0"/>
                        </a:spcAft>
                      </a:pPr>
                      <a:r>
                        <a:rPr lang="it-IT" sz="1000">
                          <a:effectLst/>
                        </a:rPr>
                        <a:t>Marcello Govoni</a:t>
                      </a:r>
                      <a:endParaRPr lang="it-IT" sz="800">
                        <a:effectLst/>
                        <a:latin typeface="Times New Roman"/>
                        <a:ea typeface="MS Mincho"/>
                      </a:endParaRPr>
                    </a:p>
                  </a:txBody>
                  <a:tcPr marL="68580" marR="68580" marT="0" marB="0"/>
                </a:tc>
                <a:tc>
                  <a:txBody>
                    <a:bodyPr/>
                    <a:lstStyle/>
                    <a:p>
                      <a:pPr>
                        <a:spcAft>
                          <a:spcPts val="0"/>
                        </a:spcAft>
                      </a:pPr>
                      <a:r>
                        <a:rPr lang="it-IT" sz="1000">
                          <a:effectLst/>
                        </a:rPr>
                        <a:t>8</a:t>
                      </a:r>
                      <a:endParaRPr lang="it-IT" sz="800">
                        <a:effectLst/>
                        <a:latin typeface="Times New Roman"/>
                        <a:ea typeface="MS Mincho"/>
                      </a:endParaRPr>
                    </a:p>
                  </a:txBody>
                  <a:tcPr marL="68580" marR="68580" marT="0" marB="0"/>
                </a:tc>
                <a:tc>
                  <a:txBody>
                    <a:bodyPr/>
                    <a:lstStyle/>
                    <a:p>
                      <a:pPr>
                        <a:spcAft>
                          <a:spcPts val="0"/>
                        </a:spcAft>
                      </a:pPr>
                      <a:r>
                        <a:rPr lang="it-IT" sz="1000">
                          <a:effectLst/>
                        </a:rPr>
                        <a:t>Italiano / Inglese</a:t>
                      </a:r>
                      <a:endParaRPr lang="it-IT" sz="800">
                        <a:effectLst/>
                        <a:latin typeface="Times New Roman"/>
                        <a:ea typeface="MS Mincho"/>
                      </a:endParaRPr>
                    </a:p>
                  </a:txBody>
                  <a:tcPr marL="68580" marR="68580" marT="0" marB="0"/>
                </a:tc>
              </a:tr>
              <a:tr h="304800">
                <a:tc>
                  <a:txBody>
                    <a:bodyPr/>
                    <a:lstStyle/>
                    <a:p>
                      <a:pPr>
                        <a:spcAft>
                          <a:spcPts val="0"/>
                        </a:spcAft>
                      </a:pPr>
                      <a:r>
                        <a:rPr lang="it-IT" sz="1000">
                          <a:effectLst/>
                        </a:rPr>
                        <a:t>Basi infiammatorie delle patologie respiratorie occupazionali</a:t>
                      </a:r>
                      <a:endParaRPr lang="it-IT" sz="800">
                        <a:effectLst/>
                        <a:latin typeface="Times New Roman"/>
                        <a:ea typeface="MS Mincho"/>
                      </a:endParaRPr>
                    </a:p>
                  </a:txBody>
                  <a:tcPr marL="68580" marR="68580" marT="0" marB="0"/>
                </a:tc>
                <a:tc>
                  <a:txBody>
                    <a:bodyPr/>
                    <a:lstStyle/>
                    <a:p>
                      <a:pPr>
                        <a:spcAft>
                          <a:spcPts val="0"/>
                        </a:spcAft>
                      </a:pPr>
                      <a:r>
                        <a:rPr lang="it-IT" sz="1000">
                          <a:effectLst/>
                        </a:rPr>
                        <a:t>Piera Boschetto</a:t>
                      </a:r>
                      <a:endParaRPr lang="it-IT" sz="800">
                        <a:effectLst/>
                        <a:latin typeface="Times New Roman"/>
                        <a:ea typeface="MS Mincho"/>
                      </a:endParaRPr>
                    </a:p>
                  </a:txBody>
                  <a:tcPr marL="68580" marR="68580" marT="0" marB="0"/>
                </a:tc>
                <a:tc>
                  <a:txBody>
                    <a:bodyPr/>
                    <a:lstStyle/>
                    <a:p>
                      <a:pPr>
                        <a:spcAft>
                          <a:spcPts val="0"/>
                        </a:spcAft>
                      </a:pPr>
                      <a:r>
                        <a:rPr lang="it-IT" sz="1000">
                          <a:effectLst/>
                        </a:rPr>
                        <a:t>6</a:t>
                      </a:r>
                      <a:endParaRPr lang="it-IT" sz="800">
                        <a:effectLst/>
                        <a:latin typeface="Times New Roman"/>
                        <a:ea typeface="MS Mincho"/>
                      </a:endParaRPr>
                    </a:p>
                  </a:txBody>
                  <a:tcPr marL="68580" marR="68580" marT="0" marB="0"/>
                </a:tc>
                <a:tc>
                  <a:txBody>
                    <a:bodyPr/>
                    <a:lstStyle/>
                    <a:p>
                      <a:pPr>
                        <a:spcAft>
                          <a:spcPts val="0"/>
                        </a:spcAft>
                      </a:pPr>
                      <a:r>
                        <a:rPr lang="it-IT" sz="1000" dirty="0">
                          <a:effectLst/>
                        </a:rPr>
                        <a:t>Italiano / Inglese</a:t>
                      </a:r>
                      <a:endParaRPr lang="it-IT" sz="800" dirty="0">
                        <a:effectLst/>
                        <a:latin typeface="Times New Roman"/>
                        <a:ea typeface="MS Mincho"/>
                      </a:endParaRPr>
                    </a:p>
                  </a:txBody>
                  <a:tcPr marL="68580" marR="68580" marT="0" marB="0"/>
                </a:tc>
              </a:tr>
            </a:tbl>
          </a:graphicData>
        </a:graphic>
      </p:graphicFrame>
    </p:spTree>
    <p:extLst>
      <p:ext uri="{BB962C8B-B14F-4D97-AF65-F5344CB8AC3E}">
        <p14:creationId xmlns:p14="http://schemas.microsoft.com/office/powerpoint/2010/main" val="113413404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ella 4"/>
          <p:cNvGraphicFramePr>
            <a:graphicFrameLocks noGrp="1"/>
          </p:cNvGraphicFramePr>
          <p:nvPr>
            <p:extLst>
              <p:ext uri="{D42A27DB-BD31-4B8C-83A1-F6EECF244321}">
                <p14:modId xmlns:p14="http://schemas.microsoft.com/office/powerpoint/2010/main" val="2411071381"/>
              </p:ext>
            </p:extLst>
          </p:nvPr>
        </p:nvGraphicFramePr>
        <p:xfrm>
          <a:off x="323528" y="1268760"/>
          <a:ext cx="8229600" cy="4236720"/>
        </p:xfrm>
        <a:graphic>
          <a:graphicData uri="http://schemas.openxmlformats.org/drawingml/2006/table">
            <a:tbl>
              <a:tblPr>
                <a:tableStyleId>{5C22544A-7EE6-4342-B048-85BDC9FD1C3A}</a:tableStyleId>
              </a:tblPr>
              <a:tblGrid>
                <a:gridCol w="8229600"/>
              </a:tblGrid>
              <a:tr h="0">
                <a:tc>
                  <a:txBody>
                    <a:bodyPr/>
                    <a:lstStyle/>
                    <a:p>
                      <a:pPr>
                        <a:spcAft>
                          <a:spcPts val="0"/>
                        </a:spcAft>
                      </a:pPr>
                      <a:r>
                        <a:rPr lang="it-IT" sz="1200" dirty="0">
                          <a:effectLst/>
                        </a:rPr>
                        <a:t>Figura professionale di alta qualificazione che il dottorato intende formare</a:t>
                      </a:r>
                    </a:p>
                    <a:p>
                      <a:pPr>
                        <a:spcAft>
                          <a:spcPts val="0"/>
                        </a:spcAft>
                      </a:pPr>
                      <a:r>
                        <a:rPr lang="it-IT" sz="800" dirty="0">
                          <a:effectLst/>
                        </a:rPr>
                        <a:t>Specificare campo di attività e sbocchi occupazionali ipotizzati</a:t>
                      </a:r>
                      <a:endParaRPr lang="it-IT" sz="1200" dirty="0">
                        <a:effectLst/>
                        <a:latin typeface="Cambria"/>
                        <a:ea typeface="MS Mincho"/>
                        <a:cs typeface="Cambria"/>
                      </a:endParaRPr>
                    </a:p>
                  </a:txBody>
                  <a:tcPr marL="68580" marR="68580" marT="0" marB="0"/>
                </a:tc>
              </a:tr>
              <a:tr h="0">
                <a:tc>
                  <a:txBody>
                    <a:bodyPr/>
                    <a:lstStyle/>
                    <a:p>
                      <a:pPr>
                        <a:spcAft>
                          <a:spcPts val="0"/>
                        </a:spcAft>
                      </a:pPr>
                      <a:r>
                        <a:rPr lang="it-IT" sz="1200" dirty="0">
                          <a:effectLst/>
                        </a:rPr>
                        <a:t> </a:t>
                      </a:r>
                    </a:p>
                    <a:p>
                      <a:pPr algn="just">
                        <a:spcAft>
                          <a:spcPts val="0"/>
                        </a:spcAft>
                      </a:pPr>
                      <a:r>
                        <a:rPr lang="it-IT" sz="1400" dirty="0">
                          <a:effectLst/>
                        </a:rPr>
                        <a:t>Il Dottorato di Ricerca in Medicina Molecolare e Farmacologia si propone di preparare dei ricercatori di alto livello professionale con basi teorico-pratiche nel campo della biologia molecolare e della farmacologia applicate entrambe alla medicina, in grado di condurre in modo autonomo una ricerca a livello di descrizione empirica, di sviluppo di modelli sperimentali, di elaborazione dei dati e di trasferibilità in ambito clinico</a:t>
                      </a:r>
                      <a:r>
                        <a:rPr lang="it-IT" sz="1400" dirty="0" smtClean="0">
                          <a:effectLst/>
                        </a:rPr>
                        <a:t>.</a:t>
                      </a:r>
                    </a:p>
                    <a:p>
                      <a:pPr algn="just">
                        <a:spcAft>
                          <a:spcPts val="0"/>
                        </a:spcAft>
                      </a:pPr>
                      <a:endParaRPr lang="it-IT" sz="1400" dirty="0">
                        <a:effectLst/>
                      </a:endParaRPr>
                    </a:p>
                    <a:p>
                      <a:pPr algn="just">
                        <a:spcAft>
                          <a:spcPts val="0"/>
                        </a:spcAft>
                      </a:pPr>
                      <a:r>
                        <a:rPr lang="it-IT" sz="1400" dirty="0">
                          <a:effectLst/>
                        </a:rPr>
                        <a:t>La formazione culturale, scientifica e tecnologica nel settore della ricerca biomedica renderà il dottore di ricerca in Medicina Molecolare e Farmacologia un esperto particolarmente qualificato nella ricerca sperimentale di base e applicata volta alla definizione delle basi molecolari delle malattie, alla diagnostica clinica e alla messa a punto di strategie terapeutiche innovative. </a:t>
                      </a:r>
                      <a:endParaRPr lang="it-IT" sz="1400" dirty="0" smtClean="0">
                        <a:effectLst/>
                      </a:endParaRPr>
                    </a:p>
                    <a:p>
                      <a:pPr algn="just">
                        <a:spcAft>
                          <a:spcPts val="0"/>
                        </a:spcAft>
                      </a:pPr>
                      <a:endParaRPr lang="it-IT" sz="1400" dirty="0" smtClean="0">
                        <a:effectLst/>
                      </a:endParaRPr>
                    </a:p>
                    <a:p>
                      <a:pPr algn="just">
                        <a:spcAft>
                          <a:spcPts val="0"/>
                        </a:spcAft>
                      </a:pPr>
                      <a:r>
                        <a:rPr lang="it-IT" sz="1400" dirty="0" smtClean="0">
                          <a:effectLst/>
                        </a:rPr>
                        <a:t>Tale </a:t>
                      </a:r>
                      <a:r>
                        <a:rPr lang="it-IT" sz="1400" dirty="0">
                          <a:effectLst/>
                        </a:rPr>
                        <a:t>profilo professionale permetterà di soddisfare le più moderne esigenze del mercato del lavoro che richiedono competenze sempre più specialistiche nel settore biomedico. Pertanto, il dottore di ricerca in Medicina Molecolare e Farmacologia potrà inserirsi competitivamente nel campo della ricerca nazionale ed internazionale sia pubblica che privata, in laboratori e centri di ricerca universitari, aziende ospedaliere e industrie (aziende farmaceutiche, laboratori privati che svolgono ricerca applicata su committenze da parte di imprese).</a:t>
                      </a:r>
                    </a:p>
                    <a:p>
                      <a:pPr>
                        <a:spcAft>
                          <a:spcPts val="0"/>
                        </a:spcAft>
                      </a:pPr>
                      <a:r>
                        <a:rPr lang="it-IT" sz="1400" dirty="0">
                          <a:effectLst/>
                        </a:rPr>
                        <a:t> </a:t>
                      </a:r>
                    </a:p>
                    <a:p>
                      <a:pPr>
                        <a:spcAft>
                          <a:spcPts val="0"/>
                        </a:spcAft>
                      </a:pPr>
                      <a:r>
                        <a:rPr lang="it-IT" sz="800" dirty="0">
                          <a:effectLst/>
                        </a:rPr>
                        <a:t> </a:t>
                      </a:r>
                      <a:endParaRPr lang="it-IT" sz="1200" dirty="0">
                        <a:effectLst/>
                        <a:latin typeface="Cambria"/>
                        <a:ea typeface="MS Mincho"/>
                        <a:cs typeface="Cambria"/>
                      </a:endParaRPr>
                    </a:p>
                  </a:txBody>
                  <a:tcPr marL="68580" marR="68580" marT="0" marB="0"/>
                </a:tc>
              </a:tr>
            </a:tbl>
          </a:graphicData>
        </a:graphic>
      </p:graphicFrame>
    </p:spTree>
    <p:extLst>
      <p:ext uri="{BB962C8B-B14F-4D97-AF65-F5344CB8AC3E}">
        <p14:creationId xmlns:p14="http://schemas.microsoft.com/office/powerpoint/2010/main" val="426686190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39552" y="476672"/>
            <a:ext cx="7464829" cy="3600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584" y="4869160"/>
            <a:ext cx="7488832" cy="1665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CasellaDiTesto 4"/>
          <p:cNvSpPr txBox="1"/>
          <p:nvPr/>
        </p:nvSpPr>
        <p:spPr>
          <a:xfrm>
            <a:off x="827584" y="4365104"/>
            <a:ext cx="3236399" cy="369332"/>
          </a:xfrm>
          <a:prstGeom prst="rect">
            <a:avLst/>
          </a:prstGeom>
          <a:noFill/>
        </p:spPr>
        <p:txBody>
          <a:bodyPr wrap="none" rtlCol="0">
            <a:spAutoFit/>
          </a:bodyPr>
          <a:lstStyle/>
          <a:p>
            <a:r>
              <a:rPr lang="it-IT" dirty="0" smtClean="0">
                <a:solidFill>
                  <a:prstClr val="black"/>
                </a:solidFill>
              </a:rPr>
              <a:t>+ ALTRI DECRETI ……………………….</a:t>
            </a:r>
            <a:endParaRPr lang="it-IT" dirty="0">
              <a:solidFill>
                <a:prstClr val="black"/>
              </a:solidFill>
            </a:endParaRPr>
          </a:p>
        </p:txBody>
      </p:sp>
      <p:sp>
        <p:nvSpPr>
          <p:cNvPr id="2" name="CasellaDiTesto 1"/>
          <p:cNvSpPr txBox="1"/>
          <p:nvPr/>
        </p:nvSpPr>
        <p:spPr>
          <a:xfrm>
            <a:off x="724357" y="664175"/>
            <a:ext cx="3375411" cy="646331"/>
          </a:xfrm>
          <a:prstGeom prst="rect">
            <a:avLst/>
          </a:prstGeom>
          <a:noFill/>
        </p:spPr>
        <p:txBody>
          <a:bodyPr wrap="none" rtlCol="0">
            <a:spAutoFit/>
          </a:bodyPr>
          <a:lstStyle/>
          <a:p>
            <a:r>
              <a:rPr lang="it-IT" b="1" i="1" dirty="0" smtClean="0">
                <a:solidFill>
                  <a:srgbClr val="C00000"/>
                </a:solidFill>
                <a:effectLst>
                  <a:outerShdw blurRad="38100" dist="38100" dir="2700000" algn="tl">
                    <a:srgbClr val="000000">
                      <a:alpha val="43137"/>
                    </a:srgbClr>
                  </a:outerShdw>
                </a:effectLst>
              </a:rPr>
              <a:t>ACCREDITAMENTO MINISTERIALE</a:t>
            </a:r>
          </a:p>
          <a:p>
            <a:r>
              <a:rPr lang="it-IT" b="1" i="1" dirty="0" smtClean="0">
                <a:solidFill>
                  <a:srgbClr val="C00000"/>
                </a:solidFill>
                <a:effectLst>
                  <a:outerShdw blurRad="38100" dist="38100" dir="2700000" algn="tl">
                    <a:srgbClr val="000000">
                      <a:alpha val="43137"/>
                    </a:srgbClr>
                  </a:outerShdw>
                </a:effectLst>
              </a:rPr>
              <a:t>AA 2015-2016</a:t>
            </a:r>
            <a:endParaRPr lang="it-IT" b="1" i="1" dirty="0">
              <a:solidFill>
                <a:srgbClr val="C0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8719201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975" y="866258"/>
            <a:ext cx="8313876" cy="48990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03048343"/>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691680" y="332656"/>
            <a:ext cx="5616624" cy="56939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074838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1268760"/>
            <a:ext cx="8294631" cy="4867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4543007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e_0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8122" y="1043955"/>
            <a:ext cx="3810000" cy="2581276"/>
          </a:xfrm>
          <a:prstGeom prst="rect">
            <a:avLst/>
          </a:prstGeom>
          <a:noFill/>
          <a:extLst>
            <a:ext uri="{909E8E84-426E-40DD-AFC4-6F175D3DCCD1}">
              <a14:hiddenFill xmlns:a14="http://schemas.microsoft.com/office/drawing/2010/main">
                <a:solidFill>
                  <a:srgbClr val="FFFFFF"/>
                </a:solidFill>
              </a14:hiddenFill>
            </a:ext>
          </a:extLst>
        </p:spPr>
      </p:pic>
      <p:sp>
        <p:nvSpPr>
          <p:cNvPr id="6" name="CasellaDiTesto 5"/>
          <p:cNvSpPr txBox="1"/>
          <p:nvPr/>
        </p:nvSpPr>
        <p:spPr>
          <a:xfrm>
            <a:off x="213038" y="346413"/>
            <a:ext cx="8908785" cy="461665"/>
          </a:xfrm>
          <a:prstGeom prst="rect">
            <a:avLst/>
          </a:prstGeom>
          <a:noFill/>
        </p:spPr>
        <p:txBody>
          <a:bodyPr wrap="none" rtlCol="0">
            <a:spAutoFit/>
          </a:bodyPr>
          <a:lstStyle/>
          <a:p>
            <a:r>
              <a:rPr lang="it-IT" sz="2400" b="1" dirty="0" smtClean="0">
                <a:effectLst>
                  <a:outerShdw blurRad="38100" dist="38100" dir="2700000" algn="tl">
                    <a:srgbClr val="000000">
                      <a:alpha val="43137"/>
                    </a:srgbClr>
                  </a:outerShdw>
                </a:effectLst>
              </a:rPr>
              <a:t>LAUREA MAGISTRALE IN SCIENZE INFERMIERISTICHE ED OSTETRICHE</a:t>
            </a:r>
            <a:endParaRPr lang="it-IT" sz="2400" b="1" dirty="0">
              <a:effectLst>
                <a:outerShdw blurRad="38100" dist="38100" dir="2700000" algn="tl">
                  <a:srgbClr val="000000">
                    <a:alpha val="43137"/>
                  </a:srgbClr>
                </a:outerShdw>
              </a:effectLst>
            </a:endParaRPr>
          </a:p>
        </p:txBody>
      </p:sp>
      <p:sp>
        <p:nvSpPr>
          <p:cNvPr id="7" name="CasellaDiTesto 6"/>
          <p:cNvSpPr txBox="1"/>
          <p:nvPr/>
        </p:nvSpPr>
        <p:spPr>
          <a:xfrm>
            <a:off x="5220072" y="1412776"/>
            <a:ext cx="2401941" cy="1477328"/>
          </a:xfrm>
          <a:prstGeom prst="rect">
            <a:avLst/>
          </a:prstGeom>
          <a:noFill/>
        </p:spPr>
        <p:txBody>
          <a:bodyPr wrap="none" rtlCol="0">
            <a:spAutoFit/>
          </a:bodyPr>
          <a:lstStyle/>
          <a:p>
            <a:pPr algn="ctr"/>
            <a:r>
              <a:rPr lang="it-IT" b="1" dirty="0" smtClean="0">
                <a:solidFill>
                  <a:srgbClr val="00B050"/>
                </a:solidFill>
                <a:effectLst>
                  <a:outerShdw blurRad="38100" dist="38100" dir="2700000" algn="tl">
                    <a:srgbClr val="000000">
                      <a:alpha val="43137"/>
                    </a:srgbClr>
                  </a:outerShdw>
                </a:effectLst>
              </a:rPr>
              <a:t>HOME</a:t>
            </a:r>
          </a:p>
          <a:p>
            <a:pPr algn="ctr"/>
            <a:r>
              <a:rPr lang="it-IT" b="1" dirty="0" smtClean="0">
                <a:solidFill>
                  <a:srgbClr val="00B050"/>
                </a:solidFill>
                <a:effectLst>
                  <a:outerShdw blurRad="38100" dist="38100" dir="2700000" algn="tl">
                    <a:srgbClr val="000000">
                      <a:alpha val="43137"/>
                    </a:srgbClr>
                  </a:outerShdw>
                </a:effectLst>
              </a:rPr>
              <a:t>ORGANIZZAZIONE</a:t>
            </a:r>
          </a:p>
          <a:p>
            <a:pPr algn="ctr"/>
            <a:r>
              <a:rPr lang="it-IT" b="1" dirty="0" smtClean="0">
                <a:solidFill>
                  <a:srgbClr val="00B050"/>
                </a:solidFill>
                <a:effectLst>
                  <a:outerShdw blurRad="38100" dist="38100" dir="2700000" algn="tl">
                    <a:srgbClr val="000000">
                      <a:alpha val="43137"/>
                    </a:srgbClr>
                  </a:outerShdw>
                </a:effectLst>
              </a:rPr>
              <a:t>ATTIVITA’ DIDATTICHE</a:t>
            </a:r>
          </a:p>
          <a:p>
            <a:pPr algn="ctr"/>
            <a:r>
              <a:rPr lang="it-IT" b="1" dirty="0" smtClean="0">
                <a:solidFill>
                  <a:srgbClr val="00B050"/>
                </a:solidFill>
                <a:effectLst>
                  <a:outerShdw blurRad="38100" dist="38100" dir="2700000" algn="tl">
                    <a:srgbClr val="000000">
                      <a:alpha val="43137"/>
                    </a:srgbClr>
                  </a:outerShdw>
                </a:effectLst>
              </a:rPr>
              <a:t>GARANZIA DI QUALITA’</a:t>
            </a:r>
          </a:p>
          <a:p>
            <a:pPr algn="ctr"/>
            <a:r>
              <a:rPr lang="it-IT" b="1" dirty="0" smtClean="0">
                <a:solidFill>
                  <a:srgbClr val="00B050"/>
                </a:solidFill>
                <a:effectLst>
                  <a:outerShdw blurRad="38100" dist="38100" dir="2700000" algn="tl">
                    <a:srgbClr val="000000">
                      <a:alpha val="43137"/>
                    </a:srgbClr>
                  </a:outerShdw>
                </a:effectLst>
              </a:rPr>
              <a:t>DOVE SIAMO</a:t>
            </a:r>
            <a:endParaRPr lang="it-IT" b="1" dirty="0">
              <a:solidFill>
                <a:srgbClr val="00B050"/>
              </a:solidFill>
              <a:effectLst>
                <a:outerShdw blurRad="38100" dist="38100" dir="2700000" algn="tl">
                  <a:srgbClr val="000000">
                    <a:alpha val="43137"/>
                  </a:srgbClr>
                </a:outerShdw>
              </a:effectLst>
            </a:endParaRPr>
          </a:p>
        </p:txBody>
      </p:sp>
      <p:sp>
        <p:nvSpPr>
          <p:cNvPr id="8" name="CasellaDiTesto 7"/>
          <p:cNvSpPr txBox="1"/>
          <p:nvPr/>
        </p:nvSpPr>
        <p:spPr>
          <a:xfrm>
            <a:off x="755576" y="4201480"/>
            <a:ext cx="1641796" cy="1754326"/>
          </a:xfrm>
          <a:prstGeom prst="rect">
            <a:avLst/>
          </a:prstGeom>
          <a:noFill/>
        </p:spPr>
        <p:txBody>
          <a:bodyPr wrap="none" rtlCol="0">
            <a:spAutoFit/>
          </a:bodyPr>
          <a:lstStyle/>
          <a:p>
            <a:pPr algn="ctr"/>
            <a:r>
              <a:rPr lang="it-IT" b="1" dirty="0" smtClean="0">
                <a:effectLst>
                  <a:outerShdw blurRad="38100" dist="38100" dir="2700000" algn="tl">
                    <a:srgbClr val="000000">
                      <a:alpha val="43137"/>
                    </a:srgbClr>
                  </a:outerShdw>
                </a:effectLst>
              </a:rPr>
              <a:t>Percorsi </a:t>
            </a:r>
          </a:p>
          <a:p>
            <a:pPr algn="ctr"/>
            <a:r>
              <a:rPr lang="it-IT" b="1" dirty="0" smtClean="0">
                <a:effectLst>
                  <a:outerShdw blurRad="38100" dist="38100" dir="2700000" algn="tl">
                    <a:srgbClr val="000000">
                      <a:alpha val="43137"/>
                    </a:srgbClr>
                  </a:outerShdw>
                </a:effectLst>
                <a:hlinkClick r:id="rId3"/>
              </a:rPr>
              <a:t>Futuri studenti</a:t>
            </a:r>
            <a:endParaRPr lang="it-IT" b="1" dirty="0" smtClean="0">
              <a:effectLst>
                <a:outerShdw blurRad="38100" dist="38100" dir="2700000" algn="tl">
                  <a:srgbClr val="000000">
                    <a:alpha val="43137"/>
                  </a:srgbClr>
                </a:outerShdw>
              </a:effectLst>
            </a:endParaRPr>
          </a:p>
          <a:p>
            <a:pPr algn="ctr"/>
            <a:r>
              <a:rPr lang="it-IT" b="1" dirty="0" smtClean="0">
                <a:effectLst>
                  <a:outerShdw blurRad="38100" dist="38100" dir="2700000" algn="tl">
                    <a:srgbClr val="000000">
                      <a:alpha val="43137"/>
                    </a:srgbClr>
                  </a:outerShdw>
                </a:effectLst>
                <a:hlinkClick r:id="rId4"/>
              </a:rPr>
              <a:t>Studenti iscritti</a:t>
            </a:r>
            <a:endParaRPr lang="it-IT" b="1" dirty="0" smtClean="0">
              <a:effectLst>
                <a:outerShdw blurRad="38100" dist="38100" dir="2700000" algn="tl">
                  <a:srgbClr val="000000">
                    <a:alpha val="43137"/>
                  </a:srgbClr>
                </a:outerShdw>
              </a:effectLst>
            </a:endParaRPr>
          </a:p>
          <a:p>
            <a:pPr algn="ctr"/>
            <a:r>
              <a:rPr lang="it-IT" b="1" dirty="0" smtClean="0">
                <a:effectLst>
                  <a:outerShdw blurRad="38100" dist="38100" dir="2700000" algn="tl">
                    <a:srgbClr val="000000">
                      <a:alpha val="43137"/>
                    </a:srgbClr>
                  </a:outerShdw>
                </a:effectLst>
                <a:hlinkClick r:id="rId5"/>
              </a:rPr>
              <a:t>Laureandi</a:t>
            </a:r>
            <a:endParaRPr lang="it-IT" b="1" dirty="0" smtClean="0">
              <a:effectLst>
                <a:outerShdw blurRad="38100" dist="38100" dir="2700000" algn="tl">
                  <a:srgbClr val="000000">
                    <a:alpha val="43137"/>
                  </a:srgbClr>
                </a:outerShdw>
              </a:effectLst>
            </a:endParaRPr>
          </a:p>
          <a:p>
            <a:pPr algn="ctr"/>
            <a:r>
              <a:rPr lang="it-IT" b="1" dirty="0" smtClean="0">
                <a:effectLst>
                  <a:outerShdw blurRad="38100" dist="38100" dir="2700000" algn="tl">
                    <a:srgbClr val="000000">
                      <a:alpha val="43137"/>
                    </a:srgbClr>
                  </a:outerShdw>
                </a:effectLst>
                <a:hlinkClick r:id="rId6"/>
              </a:rPr>
              <a:t>Laureati</a:t>
            </a:r>
            <a:endParaRPr lang="it-IT" b="1" dirty="0" smtClean="0">
              <a:effectLst>
                <a:outerShdw blurRad="38100" dist="38100" dir="2700000" algn="tl">
                  <a:srgbClr val="000000">
                    <a:alpha val="43137"/>
                  </a:srgbClr>
                </a:outerShdw>
              </a:effectLst>
            </a:endParaRPr>
          </a:p>
          <a:p>
            <a:endParaRPr lang="it-IT" dirty="0">
              <a:effectLst>
                <a:outerShdw blurRad="38100" dist="38100" dir="2700000" algn="tl">
                  <a:srgbClr val="000000">
                    <a:alpha val="43137"/>
                  </a:srgbClr>
                </a:outerShdw>
              </a:effectLst>
            </a:endParaRPr>
          </a:p>
        </p:txBody>
      </p:sp>
      <p:sp>
        <p:nvSpPr>
          <p:cNvPr id="9" name="CasellaDiTesto 8"/>
          <p:cNvSpPr txBox="1"/>
          <p:nvPr/>
        </p:nvSpPr>
        <p:spPr>
          <a:xfrm>
            <a:off x="4759683" y="3805590"/>
            <a:ext cx="3583738" cy="2585323"/>
          </a:xfrm>
          <a:prstGeom prst="rect">
            <a:avLst/>
          </a:prstGeom>
          <a:noFill/>
        </p:spPr>
        <p:txBody>
          <a:bodyPr wrap="none" rtlCol="0">
            <a:spAutoFit/>
          </a:bodyPr>
          <a:lstStyle/>
          <a:p>
            <a:pPr algn="ctr"/>
            <a:r>
              <a:rPr lang="it-IT" b="1" dirty="0" err="1" smtClean="0">
                <a:effectLst>
                  <a:outerShdw blurRad="38100" dist="38100" dir="2700000" algn="tl">
                    <a:srgbClr val="000000">
                      <a:alpha val="43137"/>
                    </a:srgbClr>
                  </a:outerShdw>
                </a:effectLst>
              </a:rPr>
              <a:t>Quick</a:t>
            </a:r>
            <a:r>
              <a:rPr lang="it-IT" b="1" dirty="0" smtClean="0">
                <a:effectLst>
                  <a:outerShdw blurRad="38100" dist="38100" dir="2700000" algn="tl">
                    <a:srgbClr val="000000">
                      <a:alpha val="43137"/>
                    </a:srgbClr>
                  </a:outerShdw>
                </a:effectLst>
              </a:rPr>
              <a:t> </a:t>
            </a:r>
            <a:r>
              <a:rPr lang="it-IT" b="1" dirty="0" err="1" smtClean="0">
                <a:effectLst>
                  <a:outerShdw blurRad="38100" dist="38100" dir="2700000" algn="tl">
                    <a:srgbClr val="000000">
                      <a:alpha val="43137"/>
                    </a:srgbClr>
                  </a:outerShdw>
                </a:effectLst>
              </a:rPr>
              <a:t>links</a:t>
            </a:r>
            <a:r>
              <a:rPr lang="it-IT" b="1" dirty="0" smtClean="0">
                <a:effectLst>
                  <a:outerShdw blurRad="38100" dist="38100" dir="2700000" algn="tl">
                    <a:srgbClr val="000000">
                      <a:alpha val="43137"/>
                    </a:srgbClr>
                  </a:outerShdw>
                </a:effectLst>
              </a:rPr>
              <a:t> </a:t>
            </a:r>
          </a:p>
          <a:p>
            <a:pPr algn="ctr"/>
            <a:r>
              <a:rPr lang="it-IT" b="1" dirty="0" smtClean="0">
                <a:effectLst>
                  <a:outerShdw blurRad="38100" dist="38100" dir="2700000" algn="tl">
                    <a:srgbClr val="000000">
                      <a:alpha val="43137"/>
                    </a:srgbClr>
                  </a:outerShdw>
                </a:effectLst>
                <a:hlinkClick r:id="rId7"/>
              </a:rPr>
              <a:t>Percorso di formazione</a:t>
            </a:r>
            <a:endParaRPr lang="it-IT" b="1" dirty="0" smtClean="0">
              <a:effectLst>
                <a:outerShdw blurRad="38100" dist="38100" dir="2700000" algn="tl">
                  <a:srgbClr val="000000">
                    <a:alpha val="43137"/>
                  </a:srgbClr>
                </a:outerShdw>
              </a:effectLst>
            </a:endParaRPr>
          </a:p>
          <a:p>
            <a:pPr algn="ctr"/>
            <a:r>
              <a:rPr lang="it-IT" b="1" dirty="0" smtClean="0">
                <a:effectLst>
                  <a:outerShdw blurRad="38100" dist="38100" dir="2700000" algn="tl">
                    <a:srgbClr val="000000">
                      <a:alpha val="43137"/>
                    </a:srgbClr>
                  </a:outerShdw>
                </a:effectLst>
                <a:hlinkClick r:id="rId8"/>
              </a:rPr>
              <a:t>Programmi, insegnamenti e docenti</a:t>
            </a:r>
            <a:endParaRPr lang="it-IT" b="1" dirty="0" smtClean="0">
              <a:effectLst>
                <a:outerShdw blurRad="38100" dist="38100" dir="2700000" algn="tl">
                  <a:srgbClr val="000000">
                    <a:alpha val="43137"/>
                  </a:srgbClr>
                </a:outerShdw>
              </a:effectLst>
            </a:endParaRPr>
          </a:p>
          <a:p>
            <a:pPr algn="ctr"/>
            <a:r>
              <a:rPr lang="it-IT" b="1" dirty="0" smtClean="0">
                <a:effectLst>
                  <a:outerShdw blurRad="38100" dist="38100" dir="2700000" algn="tl">
                    <a:srgbClr val="000000">
                      <a:alpha val="43137"/>
                    </a:srgbClr>
                  </a:outerShdw>
                </a:effectLst>
                <a:hlinkClick r:id="rId9"/>
              </a:rPr>
              <a:t>Orario delle lezioni AA 2015/16</a:t>
            </a:r>
            <a:endParaRPr lang="it-IT" b="1" dirty="0" smtClean="0">
              <a:effectLst>
                <a:outerShdw blurRad="38100" dist="38100" dir="2700000" algn="tl">
                  <a:srgbClr val="000000">
                    <a:alpha val="43137"/>
                  </a:srgbClr>
                </a:outerShdw>
              </a:effectLst>
            </a:endParaRPr>
          </a:p>
          <a:p>
            <a:pPr algn="ctr"/>
            <a:r>
              <a:rPr lang="it-IT" b="1" dirty="0" smtClean="0">
                <a:effectLst>
                  <a:outerShdw blurRad="38100" dist="38100" dir="2700000" algn="tl">
                    <a:srgbClr val="000000">
                      <a:alpha val="43137"/>
                    </a:srgbClr>
                  </a:outerShdw>
                </a:effectLst>
                <a:hlinkClick r:id="rId10"/>
              </a:rPr>
              <a:t>Corsi a scelta 2015/16</a:t>
            </a:r>
            <a:endParaRPr lang="it-IT" b="1" dirty="0" smtClean="0">
              <a:effectLst>
                <a:outerShdw blurRad="38100" dist="38100" dir="2700000" algn="tl">
                  <a:srgbClr val="000000">
                    <a:alpha val="43137"/>
                  </a:srgbClr>
                </a:outerShdw>
              </a:effectLst>
            </a:endParaRPr>
          </a:p>
          <a:p>
            <a:pPr algn="ctr"/>
            <a:r>
              <a:rPr lang="it-IT" b="1" dirty="0" smtClean="0">
                <a:effectLst>
                  <a:outerShdw blurRad="38100" dist="38100" dir="2700000" algn="tl">
                    <a:srgbClr val="000000">
                      <a:alpha val="43137"/>
                    </a:srgbClr>
                  </a:outerShdw>
                </a:effectLst>
                <a:hlinkClick r:id="rId11"/>
              </a:rPr>
              <a:t>Area riservata studenti</a:t>
            </a:r>
            <a:endParaRPr lang="it-IT" b="1" dirty="0" smtClean="0">
              <a:effectLst>
                <a:outerShdw blurRad="38100" dist="38100" dir="2700000" algn="tl">
                  <a:srgbClr val="000000">
                    <a:alpha val="43137"/>
                  </a:srgbClr>
                </a:outerShdw>
              </a:effectLst>
            </a:endParaRPr>
          </a:p>
          <a:p>
            <a:pPr algn="ctr"/>
            <a:r>
              <a:rPr lang="it-IT" b="1" dirty="0" err="1" smtClean="0">
                <a:effectLst>
                  <a:outerShdw blurRad="38100" dist="38100" dir="2700000" algn="tl">
                    <a:srgbClr val="000000">
                      <a:alpha val="43137"/>
                    </a:srgbClr>
                  </a:outerShdw>
                </a:effectLst>
                <a:hlinkClick r:id="rId12"/>
              </a:rPr>
              <a:t>myDesk</a:t>
            </a:r>
            <a:endParaRPr lang="it-IT" b="1" dirty="0" smtClean="0">
              <a:effectLst>
                <a:outerShdw blurRad="38100" dist="38100" dir="2700000" algn="tl">
                  <a:srgbClr val="000000">
                    <a:alpha val="43137"/>
                  </a:srgbClr>
                </a:outerShdw>
              </a:effectLst>
            </a:endParaRPr>
          </a:p>
          <a:p>
            <a:pPr algn="ctr"/>
            <a:r>
              <a:rPr lang="it-IT" b="1" dirty="0" smtClean="0">
                <a:effectLst>
                  <a:outerShdw blurRad="38100" dist="38100" dir="2700000" algn="tl">
                    <a:srgbClr val="000000">
                      <a:alpha val="43137"/>
                    </a:srgbClr>
                  </a:outerShdw>
                </a:effectLst>
                <a:hlinkClick r:id="rId13"/>
              </a:rPr>
              <a:t>Iscrizione esami</a:t>
            </a:r>
            <a:endParaRPr lang="it-IT" b="1" dirty="0" smtClean="0">
              <a:effectLst>
                <a:outerShdw blurRad="38100" dist="38100" dir="2700000" algn="tl">
                  <a:srgbClr val="000000">
                    <a:alpha val="43137"/>
                  </a:srgbClr>
                </a:outerShdw>
              </a:effectLst>
            </a:endParaRPr>
          </a:p>
          <a:p>
            <a:endParaRPr lang="it-IT" dirty="0"/>
          </a:p>
        </p:txBody>
      </p:sp>
    </p:spTree>
    <p:extLst>
      <p:ext uri="{BB962C8B-B14F-4D97-AF65-F5344CB8AC3E}">
        <p14:creationId xmlns:p14="http://schemas.microsoft.com/office/powerpoint/2010/main" val="292813073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Segnaposto contenuto 3"/>
          <p:cNvGraphicFramePr>
            <a:graphicFrameLocks noGrp="1"/>
          </p:cNvGraphicFramePr>
          <p:nvPr>
            <p:ph idx="1"/>
            <p:extLst>
              <p:ext uri="{D42A27DB-BD31-4B8C-83A1-F6EECF244321}">
                <p14:modId xmlns:p14="http://schemas.microsoft.com/office/powerpoint/2010/main" val="2664157545"/>
              </p:ext>
            </p:extLst>
          </p:nvPr>
        </p:nvGraphicFramePr>
        <p:xfrm>
          <a:off x="395536" y="1124744"/>
          <a:ext cx="8229600" cy="5212080"/>
        </p:xfrm>
        <a:graphic>
          <a:graphicData uri="http://schemas.openxmlformats.org/drawingml/2006/table">
            <a:tbl>
              <a:tblPr/>
              <a:tblGrid>
                <a:gridCol w="4114800"/>
                <a:gridCol w="4114800"/>
              </a:tblGrid>
              <a:tr h="0">
                <a:tc>
                  <a:txBody>
                    <a:bodyPr/>
                    <a:lstStyle/>
                    <a:p>
                      <a:r>
                        <a:rPr lang="it-IT" dirty="0"/>
                        <a:t>Coordinatore del Corso:</a:t>
                      </a:r>
                    </a:p>
                  </a:txBody>
                  <a:tcPr anchor="ctr">
                    <a:lnL>
                      <a:noFill/>
                    </a:lnL>
                    <a:lnR>
                      <a:noFill/>
                    </a:lnR>
                    <a:lnT>
                      <a:noFill/>
                    </a:lnT>
                    <a:lnB>
                      <a:noFill/>
                    </a:lnB>
                  </a:tcPr>
                </a:tc>
                <a:tc>
                  <a:txBody>
                    <a:bodyPr/>
                    <a:lstStyle/>
                    <a:p>
                      <a:r>
                        <a:rPr lang="it-IT"/>
                        <a:t>Prof. </a:t>
                      </a:r>
                      <a:r>
                        <a:rPr lang="it-IT">
                          <a:hlinkClick r:id="rId2"/>
                        </a:rPr>
                        <a:t>Katia Varani</a:t>
                      </a:r>
                      <a:endParaRPr lang="it-IT"/>
                    </a:p>
                  </a:txBody>
                  <a:tcPr anchor="ctr">
                    <a:lnL>
                      <a:noFill/>
                    </a:lnL>
                    <a:lnR>
                      <a:noFill/>
                    </a:lnR>
                    <a:lnT>
                      <a:noFill/>
                    </a:lnT>
                    <a:lnB>
                      <a:noFill/>
                    </a:lnB>
                  </a:tcPr>
                </a:tc>
              </a:tr>
              <a:tr h="0">
                <a:tc>
                  <a:txBody>
                    <a:bodyPr/>
                    <a:lstStyle/>
                    <a:p>
                      <a:r>
                        <a:rPr lang="it-IT" dirty="0"/>
                        <a:t>Direttore delle attività formative professionalizzanti:</a:t>
                      </a:r>
                    </a:p>
                  </a:txBody>
                  <a:tcPr anchor="ctr">
                    <a:lnL>
                      <a:noFill/>
                    </a:lnL>
                    <a:lnR>
                      <a:noFill/>
                    </a:lnR>
                    <a:lnT>
                      <a:noFill/>
                    </a:lnT>
                    <a:lnB>
                      <a:noFill/>
                    </a:lnB>
                  </a:tcPr>
                </a:tc>
                <a:tc>
                  <a:txBody>
                    <a:bodyPr/>
                    <a:lstStyle/>
                    <a:p>
                      <a:r>
                        <a:rPr lang="it-IT">
                          <a:effectLst/>
                        </a:rPr>
                        <a:t>Dott.ssa </a:t>
                      </a:r>
                      <a:r>
                        <a:rPr lang="it-IT">
                          <a:effectLst/>
                          <a:hlinkClick r:id="rId3"/>
                        </a:rPr>
                        <a:t>Cappadona Rosaria</a:t>
                      </a:r>
                      <a:r>
                        <a:rPr lang="it-IT"/>
                        <a:t> </a:t>
                      </a:r>
                    </a:p>
                  </a:txBody>
                  <a:tcPr anchor="ctr">
                    <a:lnL>
                      <a:noFill/>
                    </a:lnL>
                    <a:lnR>
                      <a:noFill/>
                    </a:lnR>
                    <a:lnT>
                      <a:noFill/>
                    </a:lnT>
                    <a:lnB>
                      <a:noFill/>
                    </a:lnB>
                  </a:tcPr>
                </a:tc>
              </a:tr>
              <a:tr h="0">
                <a:tc>
                  <a:txBody>
                    <a:bodyPr/>
                    <a:lstStyle/>
                    <a:p>
                      <a:r>
                        <a:rPr lang="it-IT">
                          <a:effectLst/>
                          <a:hlinkClick r:id="rId4"/>
                        </a:rPr>
                        <a:t>Manager didattico</a:t>
                      </a:r>
                      <a:r>
                        <a:rPr lang="it-IT"/>
                        <a:t> </a:t>
                      </a:r>
                    </a:p>
                  </a:txBody>
                  <a:tcPr anchor="ctr">
                    <a:lnL>
                      <a:noFill/>
                    </a:lnL>
                    <a:lnR>
                      <a:noFill/>
                    </a:lnR>
                    <a:lnT>
                      <a:noFill/>
                    </a:lnT>
                    <a:lnB>
                      <a:noFill/>
                    </a:lnB>
                  </a:tcPr>
                </a:tc>
                <a:tc>
                  <a:txBody>
                    <a:bodyPr/>
                    <a:lstStyle/>
                    <a:p>
                      <a:r>
                        <a:rPr lang="it-IT" dirty="0"/>
                        <a:t>Dott. </a:t>
                      </a:r>
                      <a:r>
                        <a:rPr lang="it-IT" dirty="0">
                          <a:hlinkClick r:id="rId5"/>
                        </a:rPr>
                        <a:t>Valerio </a:t>
                      </a:r>
                      <a:r>
                        <a:rPr lang="it-IT" dirty="0" err="1" smtClean="0">
                          <a:hlinkClick r:id="rId5"/>
                        </a:rPr>
                        <a:t>Muzzioli</a:t>
                      </a:r>
                      <a:endParaRPr lang="it-IT" dirty="0" smtClean="0"/>
                    </a:p>
                    <a:p>
                      <a:endParaRPr lang="it-IT" dirty="0"/>
                    </a:p>
                  </a:txBody>
                  <a:tcPr anchor="ctr">
                    <a:lnL>
                      <a:noFill/>
                    </a:lnL>
                    <a:lnR>
                      <a:noFill/>
                    </a:lnR>
                    <a:lnT>
                      <a:noFill/>
                    </a:lnT>
                    <a:lnB>
                      <a:noFill/>
                    </a:lnB>
                  </a:tcPr>
                </a:tc>
              </a:tr>
              <a:tr h="0">
                <a:tc>
                  <a:txBody>
                    <a:bodyPr/>
                    <a:lstStyle/>
                    <a:p>
                      <a:r>
                        <a:rPr lang="it-IT"/>
                        <a:t>Docenti di Riferimento</a:t>
                      </a:r>
                    </a:p>
                  </a:txBody>
                  <a:tcPr anchor="ctr">
                    <a:lnL>
                      <a:noFill/>
                    </a:lnL>
                    <a:lnR>
                      <a:noFill/>
                    </a:lnR>
                    <a:lnT>
                      <a:noFill/>
                    </a:lnT>
                    <a:lnB>
                      <a:noFill/>
                    </a:lnB>
                  </a:tcPr>
                </a:tc>
                <a:tc>
                  <a:txBody>
                    <a:bodyPr/>
                    <a:lstStyle/>
                    <a:p>
                      <a:r>
                        <a:rPr lang="it-IT" dirty="0" smtClean="0"/>
                        <a:t>AA 2016/17: </a:t>
                      </a:r>
                    </a:p>
                    <a:p>
                      <a:r>
                        <a:rPr lang="it-IT" dirty="0" smtClean="0">
                          <a:effectLst/>
                        </a:rPr>
                        <a:t>Prof</a:t>
                      </a:r>
                      <a:r>
                        <a:rPr lang="it-IT" dirty="0">
                          <a:effectLst/>
                        </a:rPr>
                        <a:t>. </a:t>
                      </a:r>
                      <a:r>
                        <a:rPr lang="it-IT" dirty="0" smtClean="0">
                          <a:effectLst/>
                        </a:rPr>
                        <a:t>Roberto Manfredini, </a:t>
                      </a:r>
                    </a:p>
                    <a:p>
                      <a:r>
                        <a:rPr lang="it-IT" dirty="0" smtClean="0">
                          <a:effectLst/>
                        </a:rPr>
                        <a:t>Dott</a:t>
                      </a:r>
                      <a:r>
                        <a:rPr lang="it-IT" dirty="0">
                          <a:effectLst/>
                        </a:rPr>
                        <a:t>. </a:t>
                      </a:r>
                      <a:r>
                        <a:rPr lang="it-IT" dirty="0" smtClean="0">
                          <a:effectLst/>
                        </a:rPr>
                        <a:t>Marzo</a:t>
                      </a:r>
                      <a:r>
                        <a:rPr lang="it-IT" baseline="0" dirty="0" smtClean="0">
                          <a:effectLst/>
                        </a:rPr>
                        <a:t> Giuseppe</a:t>
                      </a:r>
                      <a:r>
                        <a:rPr lang="it-IT" dirty="0" smtClean="0"/>
                        <a:t>, </a:t>
                      </a:r>
                    </a:p>
                    <a:p>
                      <a:r>
                        <a:rPr lang="it-IT" dirty="0" smtClean="0"/>
                        <a:t>Prof</a:t>
                      </a:r>
                      <a:r>
                        <a:rPr lang="it-IT" dirty="0"/>
                        <a:t>. </a:t>
                      </a:r>
                      <a:r>
                        <a:rPr lang="it-IT" dirty="0" smtClean="0"/>
                        <a:t>Katia</a:t>
                      </a:r>
                      <a:r>
                        <a:rPr lang="it-IT" baseline="0" dirty="0" smtClean="0"/>
                        <a:t> Varani</a:t>
                      </a:r>
                      <a:r>
                        <a:rPr lang="it-IT" dirty="0" smtClean="0"/>
                        <a:t>, </a:t>
                      </a:r>
                    </a:p>
                    <a:p>
                      <a:r>
                        <a:rPr lang="it-IT" dirty="0" smtClean="0"/>
                        <a:t>Prof. Stefania Gessi</a:t>
                      </a:r>
                    </a:p>
                    <a:p>
                      <a:endParaRPr lang="it-IT" dirty="0"/>
                    </a:p>
                  </a:txBody>
                  <a:tcPr anchor="ctr">
                    <a:lnL>
                      <a:noFill/>
                    </a:lnL>
                    <a:lnR>
                      <a:noFill/>
                    </a:lnR>
                    <a:lnT>
                      <a:noFill/>
                    </a:lnT>
                    <a:lnB>
                      <a:noFill/>
                    </a:lnB>
                  </a:tcPr>
                </a:tc>
              </a:tr>
              <a:tr h="0">
                <a:tc>
                  <a:txBody>
                    <a:bodyPr/>
                    <a:lstStyle/>
                    <a:p>
                      <a:r>
                        <a:rPr lang="it-IT" dirty="0"/>
                        <a:t>Commissione crediti:</a:t>
                      </a:r>
                    </a:p>
                  </a:txBody>
                  <a:tcPr anchor="ctr">
                    <a:lnL>
                      <a:noFill/>
                    </a:lnL>
                    <a:lnR>
                      <a:noFill/>
                    </a:lnR>
                    <a:lnT>
                      <a:noFill/>
                    </a:lnT>
                    <a:lnB>
                      <a:noFill/>
                    </a:lnB>
                  </a:tcPr>
                </a:tc>
                <a:tc>
                  <a:txBody>
                    <a:bodyPr/>
                    <a:lstStyle/>
                    <a:p>
                      <a:r>
                        <a:rPr lang="it-IT" dirty="0"/>
                        <a:t>Presidente: </a:t>
                      </a:r>
                      <a:r>
                        <a:rPr lang="it-IT" dirty="0">
                          <a:effectLst/>
                        </a:rPr>
                        <a:t>Prof. </a:t>
                      </a:r>
                      <a:r>
                        <a:rPr lang="it-IT" dirty="0">
                          <a:effectLst/>
                          <a:hlinkClick r:id="rId2"/>
                        </a:rPr>
                        <a:t>Katia Varani</a:t>
                      </a:r>
                      <a:r>
                        <a:rPr lang="it-IT" dirty="0"/>
                        <a:t>,</a:t>
                      </a:r>
                    </a:p>
                    <a:p>
                      <a:r>
                        <a:rPr lang="it-IT" dirty="0"/>
                        <a:t>Membri: </a:t>
                      </a:r>
                      <a:r>
                        <a:rPr lang="it-IT" dirty="0">
                          <a:hlinkClick r:id="rId6"/>
                        </a:rPr>
                        <a:t>Dott.ssa. Rosaria </a:t>
                      </a:r>
                      <a:r>
                        <a:rPr lang="it-IT" dirty="0" err="1">
                          <a:hlinkClick r:id="rId6"/>
                        </a:rPr>
                        <a:t>Cappadona</a:t>
                      </a:r>
                      <a:r>
                        <a:rPr lang="it-IT" dirty="0"/>
                        <a:t>,</a:t>
                      </a:r>
                    </a:p>
                    <a:p>
                      <a:r>
                        <a:rPr lang="it-IT" dirty="0"/>
                        <a:t>Segretario: Dott. </a:t>
                      </a:r>
                      <a:r>
                        <a:rPr lang="it-IT" dirty="0">
                          <a:hlinkClick r:id="rId5"/>
                        </a:rPr>
                        <a:t>Valerio </a:t>
                      </a:r>
                      <a:r>
                        <a:rPr lang="it-IT" dirty="0" err="1" smtClean="0">
                          <a:hlinkClick r:id="rId5"/>
                        </a:rPr>
                        <a:t>Muzzioli</a:t>
                      </a:r>
                      <a:endParaRPr lang="it-IT" dirty="0" smtClean="0"/>
                    </a:p>
                  </a:txBody>
                  <a:tcPr anchor="ctr">
                    <a:lnL>
                      <a:noFill/>
                    </a:lnL>
                    <a:lnR>
                      <a:noFill/>
                    </a:lnR>
                    <a:lnT>
                      <a:noFill/>
                    </a:lnT>
                    <a:lnB>
                      <a:noFill/>
                    </a:lnB>
                  </a:tcPr>
                </a:tc>
              </a:tr>
              <a:tr h="0">
                <a:tc>
                  <a:txBody>
                    <a:bodyPr/>
                    <a:lstStyle/>
                    <a:p>
                      <a:r>
                        <a:rPr lang="it-IT" dirty="0" smtClean="0"/>
                        <a:t>Coordinatore Erasmus </a:t>
                      </a:r>
                      <a:endParaRPr lang="it-IT" dirty="0"/>
                    </a:p>
                  </a:txBody>
                  <a:tcPr anchor="ctr">
                    <a:lnL>
                      <a:noFill/>
                    </a:lnL>
                    <a:lnR>
                      <a:noFill/>
                    </a:lnR>
                    <a:lnT>
                      <a:noFill/>
                    </a:lnT>
                    <a:lnB>
                      <a:noFill/>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it-IT"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it-IT" dirty="0" smtClean="0"/>
                        <a:t>prof. Mauro Bergamini</a:t>
                      </a:r>
                    </a:p>
                    <a:p>
                      <a:endParaRPr lang="it-IT" dirty="0" smtClean="0"/>
                    </a:p>
                  </a:txBody>
                  <a:tcPr anchor="ctr">
                    <a:lnL>
                      <a:noFill/>
                    </a:lnL>
                    <a:lnR>
                      <a:noFill/>
                    </a:lnR>
                    <a:lnT>
                      <a:noFill/>
                    </a:lnT>
                    <a:lnB>
                      <a:noFill/>
                    </a:lnB>
                  </a:tcPr>
                </a:tc>
              </a:tr>
            </a:tbl>
          </a:graphicData>
        </a:graphic>
      </p:graphicFrame>
      <p:sp>
        <p:nvSpPr>
          <p:cNvPr id="6" name="CasellaDiTesto 5"/>
          <p:cNvSpPr txBox="1"/>
          <p:nvPr/>
        </p:nvSpPr>
        <p:spPr>
          <a:xfrm>
            <a:off x="1763688" y="292005"/>
            <a:ext cx="5277150" cy="584775"/>
          </a:xfrm>
          <a:prstGeom prst="rect">
            <a:avLst/>
          </a:prstGeom>
          <a:noFill/>
        </p:spPr>
        <p:txBody>
          <a:bodyPr wrap="none" rtlCol="0">
            <a:spAutoFit/>
          </a:bodyPr>
          <a:lstStyle/>
          <a:p>
            <a:r>
              <a:rPr lang="it-IT" sz="3200" b="1" dirty="0" smtClean="0">
                <a:solidFill>
                  <a:srgbClr val="00B050"/>
                </a:solidFill>
                <a:effectLst>
                  <a:outerShdw blurRad="38100" dist="38100" dir="2700000" algn="tl">
                    <a:srgbClr val="000000">
                      <a:alpha val="43137"/>
                    </a:srgbClr>
                  </a:outerShdw>
                </a:effectLst>
              </a:rPr>
              <a:t>ORGANIZZAZIONE DEL CORSO</a:t>
            </a:r>
            <a:endParaRPr lang="it-IT" sz="3200" b="1" dirty="0">
              <a:solidFill>
                <a:srgbClr val="00B05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84712570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ella 5"/>
          <p:cNvGraphicFramePr>
            <a:graphicFrameLocks noGrp="1"/>
          </p:cNvGraphicFramePr>
          <p:nvPr>
            <p:extLst>
              <p:ext uri="{D42A27DB-BD31-4B8C-83A1-F6EECF244321}">
                <p14:modId xmlns:p14="http://schemas.microsoft.com/office/powerpoint/2010/main" val="2708200031"/>
              </p:ext>
            </p:extLst>
          </p:nvPr>
        </p:nvGraphicFramePr>
        <p:xfrm>
          <a:off x="395536" y="764704"/>
          <a:ext cx="8229600" cy="2926080"/>
        </p:xfrm>
        <a:graphic>
          <a:graphicData uri="http://schemas.openxmlformats.org/drawingml/2006/table">
            <a:tbl>
              <a:tblPr/>
              <a:tblGrid>
                <a:gridCol w="2743200"/>
                <a:gridCol w="2743200"/>
                <a:gridCol w="2743200"/>
              </a:tblGrid>
              <a:tr h="0">
                <a:tc>
                  <a:txBody>
                    <a:bodyPr/>
                    <a:lstStyle/>
                    <a:p>
                      <a:r>
                        <a:rPr lang="it-IT" b="1" dirty="0"/>
                        <a:t>Gestione del </a:t>
                      </a:r>
                      <a:r>
                        <a:rPr lang="it-IT" b="1" dirty="0" err="1"/>
                        <a:t>CdS</a:t>
                      </a:r>
                      <a:r>
                        <a:rPr lang="it-IT" b="1" dirty="0"/>
                        <a:t> e servizi</a:t>
                      </a:r>
                    </a:p>
                  </a:txBody>
                  <a:tcPr anchor="ctr">
                    <a:lnL>
                      <a:noFill/>
                    </a:lnL>
                    <a:lnR>
                      <a:noFill/>
                    </a:lnR>
                    <a:lnT>
                      <a:noFill/>
                    </a:lnT>
                    <a:lnB>
                      <a:noFill/>
                    </a:lnB>
                  </a:tcPr>
                </a:tc>
                <a:tc>
                  <a:txBody>
                    <a:bodyPr/>
                    <a:lstStyle/>
                    <a:p>
                      <a:r>
                        <a:rPr lang="it-IT" b="1" dirty="0"/>
                        <a:t>Garanzie di qualità</a:t>
                      </a:r>
                    </a:p>
                  </a:txBody>
                  <a:tcPr anchor="ctr">
                    <a:lnL>
                      <a:noFill/>
                    </a:lnL>
                    <a:lnR>
                      <a:noFill/>
                    </a:lnR>
                    <a:lnT>
                      <a:noFill/>
                    </a:lnT>
                    <a:lnB>
                      <a:noFill/>
                    </a:lnB>
                  </a:tcPr>
                </a:tc>
                <a:tc>
                  <a:txBody>
                    <a:bodyPr/>
                    <a:lstStyle/>
                    <a:p>
                      <a:pPr algn="ctr"/>
                      <a:r>
                        <a:rPr lang="it-IT" b="1" dirty="0">
                          <a:solidFill>
                            <a:srgbClr val="FF0000"/>
                          </a:solidFill>
                        </a:rPr>
                        <a:t>Rappresentanza </a:t>
                      </a:r>
                      <a:r>
                        <a:rPr lang="it-IT" b="1" dirty="0" smtClean="0">
                          <a:solidFill>
                            <a:srgbClr val="FF0000"/>
                          </a:solidFill>
                        </a:rPr>
                        <a:t>studentesca</a:t>
                      </a:r>
                      <a:endParaRPr lang="it-IT" b="1" dirty="0">
                        <a:solidFill>
                          <a:srgbClr val="FF0000"/>
                        </a:solidFill>
                      </a:endParaRPr>
                    </a:p>
                  </a:txBody>
                  <a:tcPr anchor="ctr">
                    <a:lnL>
                      <a:noFill/>
                    </a:lnL>
                    <a:lnR>
                      <a:noFill/>
                    </a:lnR>
                    <a:lnT>
                      <a:noFill/>
                    </a:lnT>
                    <a:lnB>
                      <a:noFill/>
                    </a:lnB>
                  </a:tcPr>
                </a:tc>
              </a:tr>
              <a:tr h="0">
                <a:tc>
                  <a:txBody>
                    <a:bodyPr/>
                    <a:lstStyle/>
                    <a:p>
                      <a:r>
                        <a:rPr lang="it-IT" dirty="0">
                          <a:hlinkClick r:id="rId2"/>
                        </a:rPr>
                        <a:t>Coordinatore del Corso di </a:t>
                      </a:r>
                      <a:r>
                        <a:rPr lang="it-IT" dirty="0" smtClean="0">
                          <a:hlinkClick r:id="rId2"/>
                        </a:rPr>
                        <a:t>Studio</a:t>
                      </a:r>
                      <a:endParaRPr lang="it-IT" dirty="0"/>
                    </a:p>
                    <a:p>
                      <a:r>
                        <a:rPr lang="it-IT" dirty="0">
                          <a:hlinkClick r:id="rId2"/>
                        </a:rPr>
                        <a:t>Direttore delle attività formative </a:t>
                      </a:r>
                      <a:r>
                        <a:rPr lang="it-IT" dirty="0" smtClean="0">
                          <a:hlinkClick r:id="rId2"/>
                        </a:rPr>
                        <a:t>professionalizzanti</a:t>
                      </a:r>
                      <a:endParaRPr lang="it-IT" dirty="0"/>
                    </a:p>
                    <a:p>
                      <a:r>
                        <a:rPr lang="it-IT" dirty="0">
                          <a:effectLst/>
                          <a:hlinkClick r:id="rId2"/>
                        </a:rPr>
                        <a:t>Manager </a:t>
                      </a:r>
                      <a:r>
                        <a:rPr lang="it-IT" dirty="0" smtClean="0">
                          <a:effectLst/>
                          <a:hlinkClick r:id="rId2"/>
                        </a:rPr>
                        <a:t>Didattico</a:t>
                      </a:r>
                      <a:endParaRPr lang="it-IT" dirty="0"/>
                    </a:p>
                    <a:p>
                      <a:r>
                        <a:rPr lang="it-IT" dirty="0">
                          <a:hlinkClick r:id="rId2"/>
                        </a:rPr>
                        <a:t>Coordinatore </a:t>
                      </a:r>
                      <a:r>
                        <a:rPr lang="it-IT" dirty="0" smtClean="0">
                          <a:hlinkClick r:id="rId2"/>
                        </a:rPr>
                        <a:t>Erasmus</a:t>
                      </a:r>
                      <a:endParaRPr lang="it-IT" dirty="0"/>
                    </a:p>
                    <a:p>
                      <a:r>
                        <a:rPr lang="it-IT" dirty="0">
                          <a:effectLst/>
                          <a:hlinkClick r:id="rId2"/>
                        </a:rPr>
                        <a:t>Commissione </a:t>
                      </a:r>
                      <a:r>
                        <a:rPr lang="it-IT" dirty="0" smtClean="0">
                          <a:effectLst/>
                          <a:hlinkClick r:id="rId2"/>
                        </a:rPr>
                        <a:t>crediti</a:t>
                      </a:r>
                      <a:endParaRPr lang="it-IT" dirty="0"/>
                    </a:p>
                  </a:txBody>
                  <a:tcPr anchor="ctr">
                    <a:lnL>
                      <a:noFill/>
                    </a:lnL>
                    <a:lnR>
                      <a:noFill/>
                    </a:lnR>
                    <a:lnT>
                      <a:noFill/>
                    </a:lnT>
                    <a:lnB>
                      <a:noFill/>
                    </a:lnB>
                  </a:tcPr>
                </a:tc>
                <a:tc>
                  <a:txBody>
                    <a:bodyPr/>
                    <a:lstStyle/>
                    <a:p>
                      <a:r>
                        <a:rPr lang="it-IT">
                          <a:effectLst/>
                          <a:hlinkClick r:id="rId2"/>
                        </a:rPr>
                        <a:t>Docenti di riferimento del Corso di Studio</a:t>
                      </a:r>
                      <a:endParaRPr lang="it-IT"/>
                    </a:p>
                    <a:p>
                      <a:r>
                        <a:rPr lang="it-IT">
                          <a:effectLst/>
                          <a:hlinkClick r:id="rId2"/>
                        </a:rPr>
                        <a:t>Gruppo di riesame</a:t>
                      </a:r>
                      <a:endParaRPr lang="it-IT"/>
                    </a:p>
                    <a:p>
                      <a:r>
                        <a:rPr lang="it-IT">
                          <a:effectLst/>
                          <a:hlinkClick r:id="rId2"/>
                        </a:rPr>
                        <a:t>Comitato di indirizzo</a:t>
                      </a:r>
                      <a:endParaRPr lang="it-IT"/>
                    </a:p>
                    <a:p>
                      <a:r>
                        <a:rPr lang="it-IT">
                          <a:effectLst/>
                          <a:hlinkClick r:id="rId2"/>
                        </a:rPr>
                        <a:t>Commissione paritetica Docenti-Studenti della Scuola di Medicina</a:t>
                      </a:r>
                      <a:endParaRPr lang="it-IT"/>
                    </a:p>
                  </a:txBody>
                  <a:tcPr anchor="ctr">
                    <a:lnL>
                      <a:noFill/>
                    </a:lnL>
                    <a:lnR>
                      <a:noFill/>
                    </a:lnR>
                    <a:lnT>
                      <a:noFill/>
                    </a:lnT>
                    <a:lnB>
                      <a:noFill/>
                    </a:lnB>
                  </a:tcPr>
                </a:tc>
                <a:tc>
                  <a:txBody>
                    <a:bodyPr/>
                    <a:lstStyle/>
                    <a:p>
                      <a:pPr algn="ctr"/>
                      <a:r>
                        <a:rPr lang="it-IT" b="1" dirty="0" smtClean="0">
                          <a:solidFill>
                            <a:srgbClr val="FF0000"/>
                          </a:solidFill>
                          <a:effectLst/>
                        </a:rPr>
                        <a:t>2016-18</a:t>
                      </a:r>
                      <a:r>
                        <a:rPr lang="it-IT" b="1" dirty="0">
                          <a:solidFill>
                            <a:srgbClr val="FF0000"/>
                          </a:solidFill>
                          <a:effectLst/>
                        </a:rPr>
                        <a:t>: </a:t>
                      </a:r>
                      <a:r>
                        <a:rPr lang="it-IT" b="1" dirty="0" err="1">
                          <a:solidFill>
                            <a:srgbClr val="FF0000"/>
                          </a:solidFill>
                          <a:effectLst/>
                        </a:rPr>
                        <a:t>n.d</a:t>
                      </a:r>
                      <a:r>
                        <a:rPr lang="it-IT" b="1" dirty="0" err="1" smtClean="0">
                          <a:solidFill>
                            <a:srgbClr val="FF0000"/>
                          </a:solidFill>
                          <a:effectLst/>
                        </a:rPr>
                        <a:t>.</a:t>
                      </a:r>
                      <a:endParaRPr lang="it-IT" b="1" dirty="0">
                        <a:solidFill>
                          <a:srgbClr val="FF0000"/>
                        </a:solidFill>
                      </a:endParaRPr>
                    </a:p>
                  </a:txBody>
                  <a:tcPr anchor="ctr">
                    <a:lnL>
                      <a:noFill/>
                    </a:lnL>
                    <a:lnR>
                      <a:noFill/>
                    </a:lnR>
                    <a:lnT>
                      <a:noFill/>
                    </a:lnT>
                    <a:lnB>
                      <a:noFill/>
                    </a:lnB>
                  </a:tcPr>
                </a:tc>
              </a:tr>
            </a:tbl>
          </a:graphicData>
        </a:graphic>
      </p:graphicFrame>
      <p:sp>
        <p:nvSpPr>
          <p:cNvPr id="7" name="CasellaDiTesto 6"/>
          <p:cNvSpPr txBox="1"/>
          <p:nvPr/>
        </p:nvSpPr>
        <p:spPr>
          <a:xfrm>
            <a:off x="672888" y="4365104"/>
            <a:ext cx="5394554" cy="1477328"/>
          </a:xfrm>
          <a:prstGeom prst="rect">
            <a:avLst/>
          </a:prstGeom>
          <a:noFill/>
        </p:spPr>
        <p:txBody>
          <a:bodyPr wrap="none" rtlCol="0">
            <a:spAutoFit/>
          </a:bodyPr>
          <a:lstStyle/>
          <a:p>
            <a:r>
              <a:rPr lang="it-IT" b="1" dirty="0"/>
              <a:t>Regolamenti:</a:t>
            </a:r>
            <a:endParaRPr lang="it-IT" dirty="0"/>
          </a:p>
          <a:p>
            <a:r>
              <a:rPr lang="it-IT" b="1" dirty="0">
                <a:hlinkClick r:id="rId3"/>
              </a:rPr>
              <a:t>Regolamento didattico di </a:t>
            </a:r>
            <a:r>
              <a:rPr lang="it-IT" b="1" dirty="0" smtClean="0">
                <a:hlinkClick r:id="rId3"/>
              </a:rPr>
              <a:t>Ateneo</a:t>
            </a:r>
            <a:r>
              <a:rPr lang="it-IT" b="1" dirty="0" smtClean="0"/>
              <a:t> = 16 pagine</a:t>
            </a:r>
            <a:endParaRPr lang="it-IT" b="1" dirty="0"/>
          </a:p>
          <a:p>
            <a:r>
              <a:rPr lang="it-IT" b="1" dirty="0">
                <a:hlinkClick r:id="rId3"/>
              </a:rPr>
              <a:t>Regolamento </a:t>
            </a:r>
            <a:r>
              <a:rPr lang="it-IT" b="1" dirty="0" smtClean="0">
                <a:hlinkClick r:id="rId3"/>
              </a:rPr>
              <a:t>Studenti</a:t>
            </a:r>
            <a:r>
              <a:rPr lang="it-IT" b="1" dirty="0" smtClean="0"/>
              <a:t> = 46 pagine</a:t>
            </a:r>
            <a:endParaRPr lang="it-IT" b="1" dirty="0"/>
          </a:p>
          <a:p>
            <a:r>
              <a:rPr lang="it-IT" b="1" dirty="0">
                <a:hlinkClick r:id="rId3"/>
              </a:rPr>
              <a:t>Regolamenti didattici dei corsi di </a:t>
            </a:r>
            <a:r>
              <a:rPr lang="it-IT" b="1" dirty="0" smtClean="0">
                <a:hlinkClick r:id="rId3"/>
              </a:rPr>
              <a:t>studio</a:t>
            </a:r>
            <a:r>
              <a:rPr lang="it-IT" b="1" dirty="0" smtClean="0"/>
              <a:t> suddivisi in AA</a:t>
            </a:r>
            <a:endParaRPr lang="it-IT" b="1" dirty="0"/>
          </a:p>
          <a:p>
            <a:endParaRPr lang="it-IT" b="1" dirty="0"/>
          </a:p>
        </p:txBody>
      </p:sp>
    </p:spTree>
    <p:extLst>
      <p:ext uri="{BB962C8B-B14F-4D97-AF65-F5344CB8AC3E}">
        <p14:creationId xmlns:p14="http://schemas.microsoft.com/office/powerpoint/2010/main" val="1341814315"/>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Segnaposto contenuto 3"/>
          <p:cNvGraphicFramePr>
            <a:graphicFrameLocks noGrp="1"/>
          </p:cNvGraphicFramePr>
          <p:nvPr>
            <p:ph idx="1"/>
            <p:extLst>
              <p:ext uri="{D42A27DB-BD31-4B8C-83A1-F6EECF244321}">
                <p14:modId xmlns:p14="http://schemas.microsoft.com/office/powerpoint/2010/main" val="667588822"/>
              </p:ext>
            </p:extLst>
          </p:nvPr>
        </p:nvGraphicFramePr>
        <p:xfrm>
          <a:off x="323528" y="548680"/>
          <a:ext cx="8496944" cy="4525963"/>
        </p:xfrm>
        <a:graphic>
          <a:graphicData uri="http://schemas.openxmlformats.org/drawingml/2006/table">
            <a:tbl>
              <a:tblPr/>
              <a:tblGrid>
                <a:gridCol w="4248472"/>
                <a:gridCol w="4248472"/>
              </a:tblGrid>
              <a:tr h="2043983">
                <a:tc>
                  <a:txBody>
                    <a:bodyPr/>
                    <a:lstStyle/>
                    <a:p>
                      <a:r>
                        <a:rPr lang="it-IT" sz="2000" b="1" dirty="0">
                          <a:effectLst>
                            <a:outerShdw blurRad="38100" dist="38100" dir="2700000" algn="tl">
                              <a:srgbClr val="000000">
                                <a:alpha val="43137"/>
                              </a:srgbClr>
                            </a:outerShdw>
                          </a:effectLst>
                        </a:rPr>
                        <a:t>Gruppo di Riesame</a:t>
                      </a:r>
                    </a:p>
                  </a:txBody>
                  <a:tcPr marL="72999" marR="72999" marT="36500" marB="36500" anchor="ctr">
                    <a:lnL>
                      <a:noFill/>
                    </a:lnL>
                    <a:lnR>
                      <a:noFill/>
                    </a:lnR>
                    <a:lnT>
                      <a:noFill/>
                    </a:lnT>
                    <a:lnB>
                      <a:noFill/>
                    </a:lnB>
                  </a:tcPr>
                </a:tc>
                <a:tc>
                  <a:txBody>
                    <a:bodyPr/>
                    <a:lstStyle/>
                    <a:p>
                      <a:r>
                        <a:rPr lang="it-IT" sz="1400"/>
                        <a:t>Coordinatore del Corso di studio - Prof. Katia Varani</a:t>
                      </a:r>
                    </a:p>
                    <a:p>
                      <a:r>
                        <a:rPr lang="it-IT" sz="1400"/>
                        <a:t>Direttore delle Attività Didattiche - Dott. Rosaria Cappadona</a:t>
                      </a:r>
                    </a:p>
                    <a:p>
                      <a:r>
                        <a:rPr lang="it-IT" sz="1400"/>
                        <a:t>Manager Didattico - Dott. Valerio Muzzioli</a:t>
                      </a:r>
                    </a:p>
                    <a:p>
                      <a:r>
                        <a:rPr lang="it-IT" sz="1400"/>
                        <a:t>Rappresentante del mondo del lavoro - Dott. Anna Maria Ferraresi</a:t>
                      </a:r>
                    </a:p>
                    <a:p>
                      <a:r>
                        <a:rPr lang="it-IT" sz="1400">
                          <a:effectLst/>
                        </a:rPr>
                        <a:t>Rappresentante degli studenti – Balboni Martina</a:t>
                      </a:r>
                      <a:endParaRPr lang="it-IT" sz="1400"/>
                    </a:p>
                  </a:txBody>
                  <a:tcPr marL="72999" marR="72999" marT="36500" marB="36500" anchor="ctr">
                    <a:lnL>
                      <a:noFill/>
                    </a:lnL>
                    <a:lnR>
                      <a:noFill/>
                    </a:lnR>
                    <a:lnT>
                      <a:noFill/>
                    </a:lnT>
                    <a:lnB>
                      <a:noFill/>
                    </a:lnB>
                  </a:tcPr>
                </a:tc>
              </a:tr>
              <a:tr h="2481980">
                <a:tc>
                  <a:txBody>
                    <a:bodyPr/>
                    <a:lstStyle/>
                    <a:p>
                      <a:r>
                        <a:rPr lang="it-IT" sz="2000" b="1" dirty="0">
                          <a:effectLst>
                            <a:outerShdw blurRad="38100" dist="38100" dir="2700000" algn="tl">
                              <a:srgbClr val="000000">
                                <a:alpha val="43137"/>
                              </a:srgbClr>
                            </a:outerShdw>
                          </a:effectLst>
                        </a:rPr>
                        <a:t>Comitato di </a:t>
                      </a:r>
                      <a:r>
                        <a:rPr lang="it-IT" sz="2000" b="1" dirty="0" smtClean="0">
                          <a:effectLst>
                            <a:outerShdw blurRad="38100" dist="38100" dir="2700000" algn="tl">
                              <a:srgbClr val="000000">
                                <a:alpha val="43137"/>
                              </a:srgbClr>
                            </a:outerShdw>
                          </a:effectLst>
                        </a:rPr>
                        <a:t>Indirizzo</a:t>
                      </a:r>
                      <a:endParaRPr lang="it-IT" sz="2000" b="1" dirty="0">
                        <a:effectLst>
                          <a:outerShdw blurRad="38100" dist="38100" dir="2700000" algn="tl">
                            <a:srgbClr val="000000">
                              <a:alpha val="43137"/>
                            </a:srgbClr>
                          </a:outerShdw>
                        </a:effectLst>
                      </a:endParaRPr>
                    </a:p>
                  </a:txBody>
                  <a:tcPr marL="72999" marR="72999" marT="36500" marB="36500" anchor="ctr">
                    <a:lnL>
                      <a:noFill/>
                    </a:lnL>
                    <a:lnR>
                      <a:noFill/>
                    </a:lnR>
                    <a:lnT>
                      <a:noFill/>
                    </a:lnT>
                    <a:lnB>
                      <a:noFill/>
                    </a:lnB>
                  </a:tcPr>
                </a:tc>
                <a:tc>
                  <a:txBody>
                    <a:bodyPr/>
                    <a:lstStyle/>
                    <a:p>
                      <a:r>
                        <a:rPr lang="it-IT" sz="1400" dirty="0"/>
                        <a:t>Coordinatore del Corso di studio - Prof. Katia Varani</a:t>
                      </a:r>
                    </a:p>
                    <a:p>
                      <a:r>
                        <a:rPr lang="it-IT" sz="1400" dirty="0"/>
                        <a:t>Direttore delle Attività Didattiche - Dott. Rosaria </a:t>
                      </a:r>
                      <a:r>
                        <a:rPr lang="it-IT" sz="1400" dirty="0" err="1"/>
                        <a:t>Cappadona</a:t>
                      </a:r>
                      <a:endParaRPr lang="it-IT" sz="1400" dirty="0"/>
                    </a:p>
                    <a:p>
                      <a:r>
                        <a:rPr lang="it-IT" sz="1400" dirty="0"/>
                        <a:t>Manager Didattico - Dott. Valerio </a:t>
                      </a:r>
                      <a:r>
                        <a:rPr lang="it-IT" sz="1400" dirty="0" err="1"/>
                        <a:t>Muzzioli</a:t>
                      </a:r>
                      <a:endParaRPr lang="it-IT" sz="1400" dirty="0"/>
                    </a:p>
                    <a:p>
                      <a:r>
                        <a:rPr lang="it-IT" sz="1400" dirty="0"/>
                        <a:t>Rappresentante del mondo de lavoro - Dott. Anna Maria Ferraresi</a:t>
                      </a:r>
                    </a:p>
                    <a:p>
                      <a:r>
                        <a:rPr lang="it-IT" sz="1400" dirty="0">
                          <a:effectLst/>
                        </a:rPr>
                        <a:t>Rappresentante del mondo del lavoro</a:t>
                      </a:r>
                      <a:r>
                        <a:rPr lang="it-IT" sz="1400" dirty="0"/>
                        <a:t> – Simone Vincenzi</a:t>
                      </a:r>
                    </a:p>
                    <a:p>
                      <a:r>
                        <a:rPr lang="it-IT" sz="1400" dirty="0">
                          <a:effectLst/>
                        </a:rPr>
                        <a:t>Rappresentante degli studenti – Balboni Martina</a:t>
                      </a:r>
                      <a:endParaRPr lang="it-IT" sz="1400" dirty="0"/>
                    </a:p>
                  </a:txBody>
                  <a:tcPr marL="72999" marR="72999" marT="36500" marB="36500" anchor="ctr">
                    <a:lnL>
                      <a:noFill/>
                    </a:lnL>
                    <a:lnR>
                      <a:noFill/>
                    </a:lnR>
                    <a:lnT>
                      <a:noFill/>
                    </a:lnT>
                    <a:lnB>
                      <a:noFill/>
                    </a:lnB>
                  </a:tcPr>
                </a:tc>
              </a:tr>
            </a:tbl>
          </a:graphicData>
        </a:graphic>
      </p:graphicFrame>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88224" y="4941168"/>
            <a:ext cx="2286000" cy="1638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4508095"/>
            <a:ext cx="2608568" cy="21933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7086723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467544" y="620688"/>
            <a:ext cx="8229600" cy="5040560"/>
          </a:xfrm>
        </p:spPr>
        <p:txBody>
          <a:bodyPr>
            <a:normAutofit fontScale="62500" lnSpcReduction="20000"/>
          </a:bodyPr>
          <a:lstStyle/>
          <a:p>
            <a:pPr marL="0" indent="0" algn="ctr">
              <a:buNone/>
            </a:pPr>
            <a:r>
              <a:rPr lang="it-IT" sz="5100" b="1" dirty="0" smtClean="0">
                <a:effectLst>
                  <a:outerShdw blurRad="38100" dist="38100" dir="2700000" algn="tl">
                    <a:srgbClr val="000000">
                      <a:alpha val="43137"/>
                    </a:srgbClr>
                  </a:outerShdw>
                </a:effectLst>
              </a:rPr>
              <a:t>Modalità di rilevazione opinione studenti </a:t>
            </a:r>
            <a:r>
              <a:rPr lang="it-IT" dirty="0" smtClean="0">
                <a:effectLst>
                  <a:outerShdw blurRad="38100" dist="38100" dir="2700000" algn="tl">
                    <a:srgbClr val="000000">
                      <a:alpha val="43137"/>
                    </a:srgbClr>
                  </a:outerShdw>
                </a:effectLst>
              </a:rPr>
              <a:t> </a:t>
            </a:r>
          </a:p>
          <a:p>
            <a:pPr marL="0" indent="0">
              <a:buNone/>
            </a:pPr>
            <a:endParaRPr lang="it-IT" dirty="0" smtClean="0"/>
          </a:p>
          <a:p>
            <a:r>
              <a:rPr lang="it-IT" sz="3400" dirty="0" smtClean="0"/>
              <a:t>A partire dall‘AA 2010-2011 la rilevazione dell'opinione degli studenti sui singoli insegnamenti, sulla docenza, sull'organizzazione del corso di studio, sulla prova d'esame e sui servizi agli studenti avviene in modalità online: gli studenti compilano i relativi questionari nella propria area riservata in </a:t>
            </a:r>
            <a:r>
              <a:rPr lang="it-IT" sz="3400" dirty="0" smtClean="0">
                <a:hlinkClick r:id="rId2"/>
              </a:rPr>
              <a:t>studiare.unife.it</a:t>
            </a:r>
            <a:endParaRPr lang="it-IT" sz="3400" dirty="0" smtClean="0"/>
          </a:p>
          <a:p>
            <a:r>
              <a:rPr lang="it-IT" sz="3400" dirty="0" smtClean="0"/>
              <a:t>Tutti i questionari sono ANONIMI.</a:t>
            </a:r>
          </a:p>
          <a:p>
            <a:pPr marL="0" indent="0">
              <a:buNone/>
            </a:pPr>
            <a:endParaRPr lang="it-IT" sz="3400" dirty="0" smtClean="0"/>
          </a:p>
          <a:p>
            <a:r>
              <a:rPr lang="it-IT" dirty="0" smtClean="0"/>
              <a:t>La valutazione dei singoli insegnamenti e della docenza (Legge 370/99) avviene all'interno della</a:t>
            </a:r>
            <a:r>
              <a:rPr lang="it-IT" dirty="0" smtClean="0">
                <a:hlinkClick r:id="rId3"/>
              </a:rPr>
              <a:t> procedura di iscrizione agli esami </a:t>
            </a:r>
            <a:r>
              <a:rPr lang="it-IT" dirty="0" smtClean="0"/>
              <a:t/>
            </a:r>
            <a:br>
              <a:rPr lang="it-IT" dirty="0" smtClean="0"/>
            </a:br>
            <a:r>
              <a:rPr lang="it-IT" dirty="0" smtClean="0"/>
              <a:t/>
            </a:r>
            <a:br>
              <a:rPr lang="it-IT" dirty="0" smtClean="0"/>
            </a:br>
            <a:r>
              <a:rPr lang="it-IT" dirty="0" smtClean="0"/>
              <a:t>Per ciascun insegnamento, lo studente compila il questionario </a:t>
            </a:r>
            <a:r>
              <a:rPr lang="it-IT" b="1" dirty="0" smtClean="0"/>
              <a:t>prima dell'iscrizione all'esame</a:t>
            </a:r>
            <a:r>
              <a:rPr lang="it-IT" dirty="0" smtClean="0"/>
              <a:t> </a:t>
            </a:r>
            <a:r>
              <a:rPr lang="it-IT" b="1" dirty="0" smtClean="0"/>
              <a:t>relativo</a:t>
            </a:r>
            <a:r>
              <a:rPr lang="it-IT" dirty="0" smtClean="0"/>
              <a:t> e dopo lo svolgimento indicativamente di due terzi del periodo di lezione. La compilazione dei questionari, anonima, viene effettuata </a:t>
            </a:r>
            <a:r>
              <a:rPr lang="it-IT" b="1" dirty="0" smtClean="0"/>
              <a:t>a partire da date specifiche per ciascun corso di studio reperibili alla voce Esami dei</a:t>
            </a:r>
            <a:r>
              <a:rPr lang="it-IT" b="1" dirty="0" smtClean="0">
                <a:hlinkClick r:id="rId4"/>
              </a:rPr>
              <a:t> siti web dei corsi di studio</a:t>
            </a:r>
            <a:r>
              <a:rPr lang="it-IT" dirty="0" smtClean="0"/>
              <a:t>.</a:t>
            </a:r>
            <a:endParaRPr lang="it-IT" dirty="0"/>
          </a:p>
        </p:txBody>
      </p:sp>
    </p:spTree>
    <p:extLst>
      <p:ext uri="{BB962C8B-B14F-4D97-AF65-F5344CB8AC3E}">
        <p14:creationId xmlns:p14="http://schemas.microsoft.com/office/powerpoint/2010/main" val="417421409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9512" y="1628800"/>
            <a:ext cx="2549145" cy="25692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ttangolo 3"/>
          <p:cNvSpPr/>
          <p:nvPr/>
        </p:nvSpPr>
        <p:spPr>
          <a:xfrm>
            <a:off x="3275856" y="123112"/>
            <a:ext cx="5508104" cy="6463308"/>
          </a:xfrm>
          <a:prstGeom prst="rect">
            <a:avLst/>
          </a:prstGeom>
        </p:spPr>
        <p:txBody>
          <a:bodyPr wrap="square">
            <a:spAutoFit/>
          </a:bodyPr>
          <a:lstStyle/>
          <a:p>
            <a:r>
              <a:rPr lang="it-IT" b="1" dirty="0" smtClean="0">
                <a:hlinkClick r:id="rId3"/>
              </a:rPr>
              <a:t>Questionario di valutazione degli insegnamenti e della docenza</a:t>
            </a:r>
            <a:endParaRPr lang="it-IT" dirty="0" smtClean="0"/>
          </a:p>
          <a:p>
            <a:r>
              <a:rPr lang="it-IT" dirty="0" smtClean="0"/>
              <a:t>Viene compilato</a:t>
            </a:r>
            <a:r>
              <a:rPr lang="it-IT" b="1" dirty="0" smtClean="0"/>
              <a:t> </a:t>
            </a:r>
            <a:r>
              <a:rPr lang="it-IT" dirty="0" smtClean="0"/>
              <a:t>dagli studenti con </a:t>
            </a:r>
            <a:r>
              <a:rPr lang="it-IT" b="1" dirty="0" smtClean="0"/>
              <a:t>frequenza media agli insegnamenti dell’anno precedente superiore al 50%.</a:t>
            </a:r>
            <a:r>
              <a:rPr lang="it-IT" dirty="0" smtClean="0"/>
              <a:t> La valutazione riguarda soltanto gli insegnamenti previsti dal piano di studio per l’anno di corso in cui gli studenti sono iscritti.  Su richiesta del Consiglio degli studenti per gli insegnamenti integrati (insegnamenti formati da più moduli), è possibile valutare ciascun modulo, con il vincolo di compilare per ciascun insegnamento integrato, i questionari relativi a almeno il 50% dei crediti totali dell’insegnamento.</a:t>
            </a:r>
          </a:p>
          <a:p>
            <a:r>
              <a:rPr lang="it-IT" dirty="0" smtClean="0"/>
              <a:t>Compilano il questionario, in una apposita versione per loro predisposta, anche gli studenti con </a:t>
            </a:r>
            <a:r>
              <a:rPr lang="it-IT" b="1" dirty="0" smtClean="0"/>
              <a:t>frequenza inferiore al 50% o non frequentanti</a:t>
            </a:r>
            <a:br>
              <a:rPr lang="it-IT" b="1" dirty="0" smtClean="0"/>
            </a:br>
            <a:endParaRPr lang="it-IT" dirty="0" smtClean="0"/>
          </a:p>
          <a:p>
            <a:r>
              <a:rPr lang="it-IT" dirty="0" smtClean="0"/>
              <a:t>Non compilano il questionario gli studenti fuori corso. Gli studenti iscritti ai corsi di studio che prevedono la frequenza obbligatoria, accederanno solo al questionario per gli studenti frequentanti.</a:t>
            </a:r>
          </a:p>
          <a:p>
            <a:r>
              <a:rPr lang="it-IT" dirty="0" smtClean="0"/>
              <a:t>Alla pagina web di Ateneo relativa agli esami di profitto è possibile reperire maggiori informazioni sulla compilazione dei questionari.</a:t>
            </a:r>
            <a:endParaRPr lang="it-IT" dirty="0"/>
          </a:p>
        </p:txBody>
      </p:sp>
    </p:spTree>
    <p:extLst>
      <p:ext uri="{BB962C8B-B14F-4D97-AF65-F5344CB8AC3E}">
        <p14:creationId xmlns:p14="http://schemas.microsoft.com/office/powerpoint/2010/main" val="350902371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00" y="1555782"/>
            <a:ext cx="2267681" cy="22322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ttangolo 2"/>
          <p:cNvSpPr/>
          <p:nvPr/>
        </p:nvSpPr>
        <p:spPr>
          <a:xfrm>
            <a:off x="2287381" y="15257"/>
            <a:ext cx="6856619" cy="6740307"/>
          </a:xfrm>
          <a:prstGeom prst="rect">
            <a:avLst/>
          </a:prstGeom>
        </p:spPr>
        <p:txBody>
          <a:bodyPr wrap="square">
            <a:spAutoFit/>
          </a:bodyPr>
          <a:lstStyle/>
          <a:p>
            <a:r>
              <a:rPr lang="it-IT" b="1" dirty="0" smtClean="0">
                <a:solidFill>
                  <a:srgbClr val="0000FF"/>
                </a:solidFill>
                <a:effectLst>
                  <a:outerShdw blurRad="38100" dist="38100" dir="2700000" algn="tl">
                    <a:srgbClr val="000000">
                      <a:alpha val="43137"/>
                    </a:srgbClr>
                  </a:outerShdw>
                </a:effectLst>
              </a:rPr>
              <a:t>Questionario di valutazione dell'organizzazione del corso di studio, dei servizi agli studenti e della prova d'esame</a:t>
            </a:r>
          </a:p>
          <a:p>
            <a:r>
              <a:rPr lang="it-IT" dirty="0" smtClean="0"/>
              <a:t>    Il questionario è composto da due parti: parte A - Corso di studio e  parte B- Prova d'esame e può essere compilato dagli studenti a partire dal </a:t>
            </a:r>
            <a:r>
              <a:rPr lang="it-IT" b="1" dirty="0" smtClean="0">
                <a:effectLst>
                  <a:outerShdw blurRad="38100" dist="38100" dir="2700000" algn="tl">
                    <a:srgbClr val="000000">
                      <a:alpha val="43137"/>
                    </a:srgbClr>
                  </a:outerShdw>
                </a:effectLst>
              </a:rPr>
              <a:t>II anno di iscrizione </a:t>
            </a:r>
            <a:r>
              <a:rPr lang="it-IT" dirty="0" smtClean="0"/>
              <a:t>nella loro area riservata al link "Valutazione corso di studi e prove d'esame" all'interno della cartella "Questionari" in fondo alla pagina.</a:t>
            </a:r>
          </a:p>
          <a:p>
            <a:r>
              <a:rPr lang="it-IT" dirty="0" smtClean="0"/>
              <a:t>    </a:t>
            </a:r>
            <a:r>
              <a:rPr lang="it-IT" b="1" dirty="0" smtClean="0"/>
              <a:t>La parte A del questionario </a:t>
            </a:r>
            <a:r>
              <a:rPr lang="it-IT" dirty="0" smtClean="0"/>
              <a:t>viene compilata da tutti gli studenti con frequenza media agli insegnamenti dell’anno precedente superiore al 50%. Lo studente compila il questionario nella propria area riservata, una volta per ciascun anno accademico, a partire del mese di gennaio indicativamente.</a:t>
            </a:r>
          </a:p>
          <a:p>
            <a:r>
              <a:rPr lang="it-IT" dirty="0" smtClean="0"/>
              <a:t>    Possono compilare la parte A del questionario, in una apposita versione per loro predisposta, anche gli studenti con frequenza inferiore al 50% o non frequentanti secondo le stesse modalità descritte al punto precedente.</a:t>
            </a:r>
          </a:p>
          <a:p>
            <a:r>
              <a:rPr lang="it-IT" dirty="0" smtClean="0"/>
              <a:t>    </a:t>
            </a:r>
            <a:r>
              <a:rPr lang="it-IT" b="1" dirty="0" smtClean="0"/>
              <a:t>La parte B del questionario </a:t>
            </a:r>
            <a:r>
              <a:rPr lang="it-IT" dirty="0" smtClean="0"/>
              <a:t>può essere compilata dagli studenti, con frequenza media agli insegnamenti dell’anno precedente superiore al 50%. Lo studente può compilare, nella propria area riservata, un questionario per ciascun esame superato nell'anno accademico precedente. Possono compilare la parte B del questionario, in una apposita versione per loro predisposta, anche gli studenti con frequenza inferiore al 50% o non frequentanti secondo le stesse modalità descritte al punto precedente.</a:t>
            </a:r>
            <a:endParaRPr lang="it-IT" dirty="0"/>
          </a:p>
        </p:txBody>
      </p:sp>
    </p:spTree>
    <p:extLst>
      <p:ext uri="{BB962C8B-B14F-4D97-AF65-F5344CB8AC3E}">
        <p14:creationId xmlns:p14="http://schemas.microsoft.com/office/powerpoint/2010/main" val="130198972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988838"/>
            <a:ext cx="2088232" cy="21555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ttangolo 2"/>
          <p:cNvSpPr/>
          <p:nvPr/>
        </p:nvSpPr>
        <p:spPr>
          <a:xfrm>
            <a:off x="2650056" y="527480"/>
            <a:ext cx="6192688" cy="4801314"/>
          </a:xfrm>
          <a:prstGeom prst="rect">
            <a:avLst/>
          </a:prstGeom>
        </p:spPr>
        <p:txBody>
          <a:bodyPr wrap="square">
            <a:spAutoFit/>
          </a:bodyPr>
          <a:lstStyle/>
          <a:p>
            <a:r>
              <a:rPr lang="it-IT" b="1" dirty="0" smtClean="0">
                <a:solidFill>
                  <a:srgbClr val="0000FF"/>
                </a:solidFill>
                <a:effectLst>
                  <a:outerShdw blurRad="38100" dist="38100" dir="2700000" algn="tl">
                    <a:srgbClr val="000000">
                      <a:alpha val="43137"/>
                    </a:srgbClr>
                  </a:outerShdw>
                </a:effectLst>
              </a:rPr>
              <a:t>Questionario di valutazione complessiva del percorso di studio</a:t>
            </a:r>
          </a:p>
          <a:p>
            <a:endParaRPr lang="it-IT" dirty="0" smtClean="0"/>
          </a:p>
          <a:p>
            <a:r>
              <a:rPr lang="it-IT" dirty="0" smtClean="0"/>
              <a:t>    </a:t>
            </a:r>
            <a:r>
              <a:rPr lang="it-IT" b="1" dirty="0" smtClean="0"/>
              <a:t>Compilano il questionario gli studenti iscritti all’ultimo anno di corso. La compilazione del questionario anonimo è obbligatoria ai fini della presentazione della domanda di conseguimento titolo e viene richiesto all’interno della medesima procedura online. Al primo accesso nella propria area riservata il questionario si presenta allo studente in automatico.</a:t>
            </a:r>
          </a:p>
          <a:p>
            <a:endParaRPr lang="it-IT" dirty="0" smtClean="0"/>
          </a:p>
          <a:p>
            <a:r>
              <a:rPr lang="it-IT" b="1" dirty="0" smtClean="0"/>
              <a:t>    l risultati aggregati della rilevazione dell'opinione degli studenti sulle attività didattiche vengono pubblicati in rete alla fine di ciascun anno accademico alla pagina web: Statistiche opinione degli studenti.</a:t>
            </a:r>
          </a:p>
          <a:p>
            <a:endParaRPr lang="it-IT" b="1" dirty="0" smtClean="0"/>
          </a:p>
          <a:p>
            <a:r>
              <a:rPr lang="it-IT" b="1" dirty="0" smtClean="0"/>
              <a:t>    I risultati della rilevazione dell'opinione degli studenti sui servizi agli studenti.</a:t>
            </a:r>
            <a:endParaRPr lang="it-IT" b="1" dirty="0"/>
          </a:p>
        </p:txBody>
      </p:sp>
    </p:spTree>
    <p:extLst>
      <p:ext uri="{BB962C8B-B14F-4D97-AF65-F5344CB8AC3E}">
        <p14:creationId xmlns:p14="http://schemas.microsoft.com/office/powerpoint/2010/main" val="14597820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67544" y="548680"/>
            <a:ext cx="8229600" cy="562074"/>
          </a:xfrm>
        </p:spPr>
        <p:txBody>
          <a:bodyPr>
            <a:noAutofit/>
          </a:bodyPr>
          <a:lstStyle/>
          <a:p>
            <a:r>
              <a:rPr lang="it-IT" sz="2800" b="1" u="sng" dirty="0">
                <a:solidFill>
                  <a:srgbClr val="0070C0"/>
                </a:solidFill>
              </a:rPr>
              <a:t>Membri del Nucleo di Valutazione di Ateneo</a:t>
            </a:r>
            <a:r>
              <a:rPr lang="it-IT" sz="2800" u="sng" dirty="0">
                <a:solidFill>
                  <a:srgbClr val="0070C0"/>
                </a:solidFill>
              </a:rPr>
              <a:t/>
            </a:r>
            <a:br>
              <a:rPr lang="it-IT" sz="2800" u="sng" dirty="0">
                <a:solidFill>
                  <a:srgbClr val="0070C0"/>
                </a:solidFill>
              </a:rPr>
            </a:br>
            <a:endParaRPr lang="it-IT" sz="2800" u="sng" dirty="0">
              <a:solidFill>
                <a:srgbClr val="0070C0"/>
              </a:solidFill>
            </a:endParaRPr>
          </a:p>
        </p:txBody>
      </p:sp>
      <p:sp>
        <p:nvSpPr>
          <p:cNvPr id="4" name="CasellaDiTesto 3"/>
          <p:cNvSpPr txBox="1"/>
          <p:nvPr/>
        </p:nvSpPr>
        <p:spPr>
          <a:xfrm>
            <a:off x="395535" y="1052736"/>
            <a:ext cx="8568953" cy="4524315"/>
          </a:xfrm>
          <a:prstGeom prst="rect">
            <a:avLst/>
          </a:prstGeom>
          <a:noFill/>
        </p:spPr>
        <p:txBody>
          <a:bodyPr wrap="square" rtlCol="0">
            <a:spAutoFit/>
          </a:bodyPr>
          <a:lstStyle/>
          <a:p>
            <a:r>
              <a:rPr lang="it-IT" dirty="0"/>
              <a:t>Prof. </a:t>
            </a:r>
            <a:r>
              <a:rPr lang="it-IT" dirty="0" smtClean="0"/>
              <a:t>Cristiana Fioravanti</a:t>
            </a:r>
            <a:r>
              <a:rPr lang="it-IT" dirty="0"/>
              <a:t>        </a:t>
            </a:r>
            <a:r>
              <a:rPr lang="it-IT" dirty="0" smtClean="0"/>
              <a:t>Coordinatore</a:t>
            </a:r>
          </a:p>
          <a:p>
            <a:endParaRPr lang="it-IT" dirty="0"/>
          </a:p>
          <a:p>
            <a:r>
              <a:rPr lang="it-IT" dirty="0"/>
              <a:t>Dott.ssa Ilaria </a:t>
            </a:r>
            <a:r>
              <a:rPr lang="it-IT" dirty="0" smtClean="0"/>
              <a:t>Adamo - </a:t>
            </a:r>
            <a:r>
              <a:rPr lang="it-IT" dirty="0"/>
              <a:t>Segretario Generale Scuola Normale Superiore di </a:t>
            </a:r>
            <a:r>
              <a:rPr lang="it-IT" dirty="0" smtClean="0"/>
              <a:t>Pisa</a:t>
            </a:r>
          </a:p>
          <a:p>
            <a:endParaRPr lang="it-IT" dirty="0"/>
          </a:p>
          <a:p>
            <a:r>
              <a:rPr lang="it-IT" dirty="0"/>
              <a:t>Prof. Bruno </a:t>
            </a:r>
            <a:r>
              <a:rPr lang="it-IT" dirty="0" err="1" smtClean="0"/>
              <a:t>Moncharmont</a:t>
            </a:r>
            <a:r>
              <a:rPr lang="it-IT" dirty="0" smtClean="0"/>
              <a:t> - </a:t>
            </a:r>
            <a:r>
              <a:rPr lang="it-IT" dirty="0"/>
              <a:t>Professore Ordinario - Dipartimento di Scienze per la Salute -  Università degli Studi del </a:t>
            </a:r>
            <a:r>
              <a:rPr lang="it-IT" dirty="0" smtClean="0"/>
              <a:t>Molise</a:t>
            </a:r>
          </a:p>
          <a:p>
            <a:endParaRPr lang="it-IT" dirty="0"/>
          </a:p>
          <a:p>
            <a:r>
              <a:rPr lang="it-IT" dirty="0"/>
              <a:t>Prof. Massimo </a:t>
            </a:r>
            <a:r>
              <a:rPr lang="it-IT" dirty="0" smtClean="0"/>
              <a:t>Tronci - </a:t>
            </a:r>
            <a:r>
              <a:rPr lang="it-IT" dirty="0"/>
              <a:t>Professore Ordinario - Dipartimento di Ingegneria Meccanica e </a:t>
            </a:r>
            <a:r>
              <a:rPr lang="it-IT" dirty="0" err="1"/>
              <a:t>Aerospazionale</a:t>
            </a:r>
            <a:r>
              <a:rPr lang="it-IT" dirty="0"/>
              <a:t> - Sapienza Università di </a:t>
            </a:r>
            <a:r>
              <a:rPr lang="it-IT" dirty="0" smtClean="0"/>
              <a:t>Roma</a:t>
            </a:r>
          </a:p>
          <a:p>
            <a:endParaRPr lang="it-IT" dirty="0"/>
          </a:p>
          <a:p>
            <a:r>
              <a:rPr lang="it-IT" dirty="0"/>
              <a:t>Prof. Matteo </a:t>
            </a:r>
            <a:r>
              <a:rPr lang="it-IT" dirty="0" smtClean="0"/>
              <a:t>Turri - </a:t>
            </a:r>
            <a:r>
              <a:rPr lang="it-IT" dirty="0"/>
              <a:t>Professore Associato - Dipartimento di Economia, Management e Metodi Quantitativi - Università degli Studi di </a:t>
            </a:r>
            <a:r>
              <a:rPr lang="it-IT" dirty="0" smtClean="0"/>
              <a:t>Milano</a:t>
            </a:r>
          </a:p>
          <a:p>
            <a:endParaRPr lang="it-IT" dirty="0"/>
          </a:p>
          <a:p>
            <a:r>
              <a:rPr lang="it-IT" dirty="0"/>
              <a:t>Sig. </a:t>
            </a:r>
            <a:r>
              <a:rPr lang="it-IT" dirty="0" smtClean="0"/>
              <a:t>Alessandro Balboni - </a:t>
            </a:r>
            <a:r>
              <a:rPr lang="it-IT" dirty="0"/>
              <a:t>Rappresentante </a:t>
            </a:r>
            <a:r>
              <a:rPr lang="it-IT" dirty="0" smtClean="0"/>
              <a:t>studenti</a:t>
            </a:r>
          </a:p>
          <a:p>
            <a:endParaRPr lang="it-IT" dirty="0"/>
          </a:p>
          <a:p>
            <a:r>
              <a:rPr lang="it-IT" dirty="0" smtClean="0"/>
              <a:t> </a:t>
            </a:r>
            <a:endParaRPr lang="it-IT"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73148" y="4315254"/>
            <a:ext cx="1728192" cy="24340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5489898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611560" y="2060848"/>
            <a:ext cx="8229600" cy="4525963"/>
          </a:xfrm>
        </p:spPr>
        <p:txBody>
          <a:bodyPr>
            <a:normAutofit fontScale="55000" lnSpcReduction="20000"/>
          </a:bodyPr>
          <a:lstStyle/>
          <a:p>
            <a:r>
              <a:rPr lang="it-IT" b="1" dirty="0"/>
              <a:t>Sito web del corso di laurea </a:t>
            </a:r>
            <a:r>
              <a:rPr lang="it-IT" dirty="0"/>
              <a:t>	http://www.unife.it/medicina/lm.riabilitazione </a:t>
            </a:r>
            <a:br>
              <a:rPr lang="it-IT" dirty="0"/>
            </a:br>
            <a:r>
              <a:rPr lang="it-IT" dirty="0"/>
              <a:t>	</a:t>
            </a:r>
            <a:br>
              <a:rPr lang="it-IT" dirty="0"/>
            </a:br>
            <a:r>
              <a:rPr lang="it-IT" b="1" dirty="0"/>
              <a:t>Dipartimento di riferimento </a:t>
            </a:r>
            <a:r>
              <a:rPr lang="it-IT" dirty="0"/>
              <a:t>	Scienze biomediche e chirurgico specialistiche </a:t>
            </a:r>
            <a:br>
              <a:rPr lang="it-IT" dirty="0"/>
            </a:br>
            <a:r>
              <a:rPr lang="it-IT" dirty="0"/>
              <a:t>	</a:t>
            </a:r>
            <a:br>
              <a:rPr lang="it-IT" dirty="0"/>
            </a:br>
            <a:r>
              <a:rPr lang="it-IT" b="1" dirty="0"/>
              <a:t>Dipartimenti associati </a:t>
            </a:r>
            <a:r>
              <a:rPr lang="it-IT" dirty="0"/>
              <a:t>	Morfologia, chirurgia e medicina sperimentale </a:t>
            </a:r>
            <a:br>
              <a:rPr lang="it-IT" dirty="0"/>
            </a:br>
            <a:r>
              <a:rPr lang="it-IT" dirty="0"/>
              <a:t>Scienze mediche </a:t>
            </a:r>
            <a:br>
              <a:rPr lang="it-IT" dirty="0"/>
            </a:br>
            <a:r>
              <a:rPr lang="it-IT" dirty="0"/>
              <a:t>	</a:t>
            </a:r>
            <a:br>
              <a:rPr lang="it-IT" dirty="0"/>
            </a:br>
            <a:r>
              <a:rPr lang="it-IT" b="1" dirty="0"/>
              <a:t>Coordinatore del Corso di Laurea </a:t>
            </a:r>
            <a:r>
              <a:rPr lang="it-IT" dirty="0"/>
              <a:t>Prof. </a:t>
            </a:r>
            <a:r>
              <a:rPr lang="it-IT" dirty="0" smtClean="0"/>
              <a:t>Stefano </a:t>
            </a:r>
            <a:r>
              <a:rPr lang="it-IT" dirty="0"/>
              <a:t>P</a:t>
            </a:r>
            <a:r>
              <a:rPr lang="it-IT" dirty="0" smtClean="0"/>
              <a:t>elucchi, </a:t>
            </a:r>
            <a:r>
              <a:rPr lang="it-IT" dirty="0"/>
              <a:t/>
            </a:r>
            <a:br>
              <a:rPr lang="it-IT" dirty="0"/>
            </a:br>
            <a:r>
              <a:rPr lang="it-IT" dirty="0"/>
              <a:t>e-mail </a:t>
            </a:r>
            <a:r>
              <a:rPr lang="it-IT" dirty="0" smtClean="0"/>
              <a:t>stefano.pelucchi@unife.it </a:t>
            </a:r>
            <a:r>
              <a:rPr lang="it-IT" dirty="0"/>
              <a:t>	</a:t>
            </a:r>
            <a:br>
              <a:rPr lang="it-IT" dirty="0"/>
            </a:br>
            <a:r>
              <a:rPr lang="it-IT" b="1" dirty="0"/>
              <a:t>Direttore delle attività didattiche </a:t>
            </a:r>
            <a:r>
              <a:rPr lang="it-IT" dirty="0"/>
              <a:t>Dott.ssa Marilena </a:t>
            </a:r>
            <a:r>
              <a:rPr lang="it-IT" dirty="0" err="1"/>
              <a:t>Bacilieri</a:t>
            </a:r>
            <a:r>
              <a:rPr lang="it-IT" dirty="0"/>
              <a:t>, </a:t>
            </a:r>
            <a:br>
              <a:rPr lang="it-IT" dirty="0"/>
            </a:br>
            <a:r>
              <a:rPr lang="it-IT" dirty="0"/>
              <a:t>e-mail: marilena.bacilieri@unife.it </a:t>
            </a:r>
            <a:br>
              <a:rPr lang="it-IT" dirty="0"/>
            </a:br>
            <a:r>
              <a:rPr lang="it-IT" dirty="0"/>
              <a:t>	</a:t>
            </a:r>
            <a:br>
              <a:rPr lang="it-IT" dirty="0"/>
            </a:br>
            <a:r>
              <a:rPr lang="it-IT" b="1" dirty="0"/>
              <a:t>Manager didattico </a:t>
            </a:r>
            <a:r>
              <a:rPr lang="it-IT" dirty="0"/>
              <a:t>	Dott. Valerio </a:t>
            </a:r>
            <a:r>
              <a:rPr lang="it-IT" dirty="0" err="1"/>
              <a:t>Muzzioli</a:t>
            </a:r>
            <a:r>
              <a:rPr lang="it-IT" dirty="0"/>
              <a:t>, e-mail: valerio.muzzioli@unife.it </a:t>
            </a:r>
            <a:br>
              <a:rPr lang="it-IT" dirty="0"/>
            </a:br>
            <a:r>
              <a:rPr lang="it-IT" dirty="0" err="1"/>
              <a:t>tel</a:t>
            </a:r>
            <a:r>
              <a:rPr lang="it-IT" dirty="0"/>
              <a:t>: 0532/455792 	</a:t>
            </a:r>
            <a:br>
              <a:rPr lang="it-IT" dirty="0"/>
            </a:br>
            <a:r>
              <a:rPr lang="it-IT" dirty="0"/>
              <a:t/>
            </a:r>
            <a:br>
              <a:rPr lang="it-IT" dirty="0"/>
            </a:br>
            <a:r>
              <a:rPr lang="it-IT" b="1" dirty="0"/>
              <a:t>Segreteria Studenti </a:t>
            </a:r>
            <a:r>
              <a:rPr lang="it-IT" dirty="0"/>
              <a:t>Via Savonarola n. 9 – </a:t>
            </a:r>
            <a:r>
              <a:rPr lang="it-IT" dirty="0" err="1"/>
              <a:t>c.a.p.</a:t>
            </a:r>
            <a:r>
              <a:rPr lang="it-IT" dirty="0"/>
              <a:t> 44121 - Ferrara </a:t>
            </a:r>
            <a:br>
              <a:rPr lang="it-IT" dirty="0"/>
            </a:br>
            <a:r>
              <a:rPr lang="it-IT" dirty="0"/>
              <a:t>Indirizzo e-mail: smc@unife.it </a:t>
            </a:r>
            <a:br>
              <a:rPr lang="it-IT" dirty="0"/>
            </a:br>
            <a:r>
              <a:rPr lang="it-IT" dirty="0"/>
              <a:t>Tel. 0532/293207 (dalle ore 12.00 alle ore 13.00) 	</a:t>
            </a:r>
          </a:p>
        </p:txBody>
      </p:sp>
      <p:sp>
        <p:nvSpPr>
          <p:cNvPr id="5" name="Rettangolo 4"/>
          <p:cNvSpPr/>
          <p:nvPr/>
        </p:nvSpPr>
        <p:spPr>
          <a:xfrm>
            <a:off x="899592" y="332656"/>
            <a:ext cx="7560840" cy="1477328"/>
          </a:xfrm>
          <a:prstGeom prst="rect">
            <a:avLst/>
          </a:prstGeom>
        </p:spPr>
        <p:txBody>
          <a:bodyPr wrap="square">
            <a:spAutoFit/>
          </a:bodyPr>
          <a:lstStyle/>
          <a:p>
            <a:pPr algn="ctr"/>
            <a:r>
              <a:rPr lang="it-IT" b="1" dirty="0">
                <a:solidFill>
                  <a:srgbClr val="0000FF"/>
                </a:solidFill>
              </a:rPr>
              <a:t>Corso di laurea magistrale in </a:t>
            </a:r>
            <a:r>
              <a:rPr lang="it-IT" dirty="0">
                <a:solidFill>
                  <a:srgbClr val="0000FF"/>
                </a:solidFill>
              </a:rPr>
              <a:t/>
            </a:r>
            <a:br>
              <a:rPr lang="it-IT" dirty="0">
                <a:solidFill>
                  <a:srgbClr val="0000FF"/>
                </a:solidFill>
              </a:rPr>
            </a:br>
            <a:r>
              <a:rPr lang="it-IT" b="1" dirty="0">
                <a:solidFill>
                  <a:srgbClr val="0000FF"/>
                </a:solidFill>
              </a:rPr>
              <a:t>SCIENZE RIABILITATIVE DELLE PROFESSIONI SANITARIE </a:t>
            </a:r>
            <a:br>
              <a:rPr lang="it-IT" b="1" dirty="0">
                <a:solidFill>
                  <a:srgbClr val="0000FF"/>
                </a:solidFill>
              </a:rPr>
            </a:br>
            <a:r>
              <a:rPr lang="it-IT" dirty="0">
                <a:solidFill>
                  <a:srgbClr val="0000FF"/>
                </a:solidFill>
              </a:rPr>
              <a:t/>
            </a:r>
            <a:br>
              <a:rPr lang="it-IT" dirty="0">
                <a:solidFill>
                  <a:srgbClr val="0000FF"/>
                </a:solidFill>
              </a:rPr>
            </a:br>
            <a:r>
              <a:rPr lang="it-IT" b="1" i="1" dirty="0">
                <a:solidFill>
                  <a:srgbClr val="0000FF"/>
                </a:solidFill>
              </a:rPr>
              <a:t>Classe LM/SNT2 – Scienze riabilitative delle professioni sanitarie (DM 270/04) </a:t>
            </a:r>
            <a:br>
              <a:rPr lang="it-IT" b="1" i="1" dirty="0">
                <a:solidFill>
                  <a:srgbClr val="0000FF"/>
                </a:solidFill>
              </a:rPr>
            </a:br>
            <a:endParaRPr lang="it-IT" dirty="0">
              <a:solidFill>
                <a:srgbClr val="0000FF"/>
              </a:solidFill>
            </a:endParaRPr>
          </a:p>
        </p:txBody>
      </p:sp>
    </p:spTree>
    <p:extLst>
      <p:ext uri="{BB962C8B-B14F-4D97-AF65-F5344CB8AC3E}">
        <p14:creationId xmlns:p14="http://schemas.microsoft.com/office/powerpoint/2010/main" val="418141026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tangolo 4"/>
          <p:cNvSpPr/>
          <p:nvPr/>
        </p:nvSpPr>
        <p:spPr>
          <a:xfrm>
            <a:off x="899592" y="332656"/>
            <a:ext cx="7560840" cy="1754326"/>
          </a:xfrm>
          <a:prstGeom prst="rect">
            <a:avLst/>
          </a:prstGeom>
        </p:spPr>
        <p:txBody>
          <a:bodyPr wrap="square">
            <a:spAutoFit/>
          </a:bodyPr>
          <a:lstStyle/>
          <a:p>
            <a:pPr algn="ctr"/>
            <a:r>
              <a:rPr lang="it-IT" b="1" dirty="0">
                <a:solidFill>
                  <a:srgbClr val="0000FF"/>
                </a:solidFill>
              </a:rPr>
              <a:t>Corso di laurea magistrale in </a:t>
            </a:r>
            <a:r>
              <a:rPr lang="it-IT" dirty="0">
                <a:solidFill>
                  <a:srgbClr val="0000FF"/>
                </a:solidFill>
              </a:rPr>
              <a:t/>
            </a:r>
            <a:br>
              <a:rPr lang="it-IT" dirty="0">
                <a:solidFill>
                  <a:srgbClr val="0000FF"/>
                </a:solidFill>
              </a:rPr>
            </a:br>
            <a:r>
              <a:rPr lang="it-IT" b="1" dirty="0">
                <a:solidFill>
                  <a:srgbClr val="0000FF"/>
                </a:solidFill>
              </a:rPr>
              <a:t>SCIENZE RIABILITATIVE DELLE PROFESSIONI SANITARIE </a:t>
            </a:r>
            <a:br>
              <a:rPr lang="it-IT" b="1" dirty="0">
                <a:solidFill>
                  <a:srgbClr val="0000FF"/>
                </a:solidFill>
              </a:rPr>
            </a:br>
            <a:r>
              <a:rPr lang="it-IT" dirty="0">
                <a:solidFill>
                  <a:srgbClr val="0000FF"/>
                </a:solidFill>
              </a:rPr>
              <a:t/>
            </a:r>
            <a:br>
              <a:rPr lang="it-IT" dirty="0">
                <a:solidFill>
                  <a:srgbClr val="0000FF"/>
                </a:solidFill>
              </a:rPr>
            </a:br>
            <a:r>
              <a:rPr lang="it-IT" b="1" i="1" dirty="0">
                <a:solidFill>
                  <a:srgbClr val="0000FF"/>
                </a:solidFill>
              </a:rPr>
              <a:t>Classe </a:t>
            </a:r>
            <a:r>
              <a:rPr lang="it-IT" b="1" i="1" dirty="0" smtClean="0">
                <a:solidFill>
                  <a:srgbClr val="0000FF"/>
                </a:solidFill>
              </a:rPr>
              <a:t>LM/SNT3 </a:t>
            </a:r>
            <a:r>
              <a:rPr lang="it-IT" b="1" i="1" dirty="0">
                <a:solidFill>
                  <a:srgbClr val="0000FF"/>
                </a:solidFill>
              </a:rPr>
              <a:t>– Scienze </a:t>
            </a:r>
            <a:r>
              <a:rPr lang="it-IT" b="1" i="1" dirty="0" smtClean="0">
                <a:solidFill>
                  <a:srgbClr val="0000FF"/>
                </a:solidFill>
              </a:rPr>
              <a:t>delle </a:t>
            </a:r>
            <a:r>
              <a:rPr lang="it-IT" b="1" i="1" dirty="0">
                <a:solidFill>
                  <a:srgbClr val="0000FF"/>
                </a:solidFill>
              </a:rPr>
              <a:t>professioni sanitarie </a:t>
            </a:r>
            <a:r>
              <a:rPr lang="it-IT" b="1" i="1" dirty="0" smtClean="0">
                <a:solidFill>
                  <a:srgbClr val="0000FF"/>
                </a:solidFill>
              </a:rPr>
              <a:t>tecniche diagnostiche (DM </a:t>
            </a:r>
            <a:r>
              <a:rPr lang="it-IT" b="1" i="1" dirty="0">
                <a:solidFill>
                  <a:srgbClr val="0000FF"/>
                </a:solidFill>
              </a:rPr>
              <a:t>270/04) </a:t>
            </a:r>
            <a:br>
              <a:rPr lang="it-IT" b="1" i="1" dirty="0">
                <a:solidFill>
                  <a:srgbClr val="0000FF"/>
                </a:solidFill>
              </a:rPr>
            </a:br>
            <a:endParaRPr lang="it-IT" dirty="0">
              <a:solidFill>
                <a:srgbClr val="0000FF"/>
              </a:solidFill>
            </a:endParaRPr>
          </a:p>
        </p:txBody>
      </p:sp>
      <p:sp>
        <p:nvSpPr>
          <p:cNvPr id="2" name="Segnaposto contenuto 1"/>
          <p:cNvSpPr>
            <a:spLocks noGrp="1"/>
          </p:cNvSpPr>
          <p:nvPr>
            <p:ph idx="1"/>
          </p:nvPr>
        </p:nvSpPr>
        <p:spPr>
          <a:xfrm>
            <a:off x="565212" y="2079597"/>
            <a:ext cx="8229600" cy="4525963"/>
          </a:xfrm>
        </p:spPr>
        <p:txBody>
          <a:bodyPr>
            <a:normAutofit fontScale="55000" lnSpcReduction="20000"/>
          </a:bodyPr>
          <a:lstStyle/>
          <a:p>
            <a:r>
              <a:rPr lang="it-IT" b="1" dirty="0"/>
              <a:t>Sito web del corso di laurea </a:t>
            </a:r>
            <a:r>
              <a:rPr lang="it-IT" dirty="0"/>
              <a:t>	http://www.unife.it/medicina/lm.diagnostica </a:t>
            </a:r>
            <a:br>
              <a:rPr lang="it-IT" dirty="0"/>
            </a:br>
            <a:r>
              <a:rPr lang="it-IT" dirty="0"/>
              <a:t>	</a:t>
            </a:r>
            <a:br>
              <a:rPr lang="it-IT" dirty="0"/>
            </a:br>
            <a:r>
              <a:rPr lang="it-IT" b="1" dirty="0"/>
              <a:t>Dipartimento di riferimento </a:t>
            </a:r>
            <a:r>
              <a:rPr lang="it-IT" dirty="0"/>
              <a:t>	 Morfologia, chirurgia e medicina sperimentale</a:t>
            </a:r>
            <a:br>
              <a:rPr lang="it-IT" dirty="0"/>
            </a:br>
            <a:r>
              <a:rPr lang="it-IT" dirty="0"/>
              <a:t>	</a:t>
            </a:r>
            <a:br>
              <a:rPr lang="it-IT" dirty="0"/>
            </a:br>
            <a:r>
              <a:rPr lang="it-IT" b="1" dirty="0"/>
              <a:t>Dipartimenti associati </a:t>
            </a:r>
            <a:r>
              <a:rPr lang="it-IT" dirty="0"/>
              <a:t>	 Scienze biomediche e chirurgico specialistiche </a:t>
            </a:r>
            <a:br>
              <a:rPr lang="it-IT" dirty="0"/>
            </a:br>
            <a:r>
              <a:rPr lang="it-IT" dirty="0"/>
              <a:t>Scienze mediche </a:t>
            </a:r>
            <a:br>
              <a:rPr lang="it-IT" dirty="0"/>
            </a:br>
            <a:r>
              <a:rPr lang="it-IT" dirty="0"/>
              <a:t>	</a:t>
            </a:r>
            <a:br>
              <a:rPr lang="it-IT" dirty="0"/>
            </a:br>
            <a:r>
              <a:rPr lang="it-IT" b="1" dirty="0"/>
              <a:t>Coordinatore del Corso di Laurea </a:t>
            </a:r>
            <a:r>
              <a:rPr lang="it-IT" dirty="0"/>
              <a:t>Prof. Melchiorre Giganti,</a:t>
            </a:r>
            <a:br>
              <a:rPr lang="it-IT" dirty="0"/>
            </a:br>
            <a:r>
              <a:rPr lang="it-IT" dirty="0"/>
              <a:t> e-mail melchiorre.giganti@unife.it 	</a:t>
            </a:r>
            <a:br>
              <a:rPr lang="it-IT" dirty="0"/>
            </a:br>
            <a:r>
              <a:rPr lang="it-IT" b="1" dirty="0"/>
              <a:t>Direttore delle attività didattiche </a:t>
            </a:r>
            <a:r>
              <a:rPr lang="it-IT" dirty="0"/>
              <a:t>Dott. Carlo Magri, </a:t>
            </a:r>
            <a:br>
              <a:rPr lang="it-IT" dirty="0"/>
            </a:br>
            <a:r>
              <a:rPr lang="it-IT" dirty="0"/>
              <a:t>e-mail: carlo.magri@unife.it </a:t>
            </a:r>
            <a:br>
              <a:rPr lang="it-IT" dirty="0"/>
            </a:br>
            <a:r>
              <a:rPr lang="it-IT" dirty="0"/>
              <a:t>	</a:t>
            </a:r>
            <a:br>
              <a:rPr lang="it-IT" dirty="0"/>
            </a:br>
            <a:r>
              <a:rPr lang="it-IT" b="1" dirty="0"/>
              <a:t>Manager didattico </a:t>
            </a:r>
            <a:r>
              <a:rPr lang="it-IT" dirty="0"/>
              <a:t>	Dott. Valerio </a:t>
            </a:r>
            <a:r>
              <a:rPr lang="it-IT" dirty="0" err="1"/>
              <a:t>Muzzioli</a:t>
            </a:r>
            <a:r>
              <a:rPr lang="it-IT" dirty="0"/>
              <a:t>, e-mail: valerio.muzzioli@unife.it </a:t>
            </a:r>
            <a:br>
              <a:rPr lang="it-IT" dirty="0"/>
            </a:br>
            <a:r>
              <a:rPr lang="it-IT" dirty="0" err="1"/>
              <a:t>tel</a:t>
            </a:r>
            <a:r>
              <a:rPr lang="it-IT" dirty="0"/>
              <a:t>: 0532/455792 	</a:t>
            </a:r>
            <a:br>
              <a:rPr lang="it-IT" dirty="0"/>
            </a:br>
            <a:r>
              <a:rPr lang="it-IT" dirty="0"/>
              <a:t/>
            </a:r>
            <a:br>
              <a:rPr lang="it-IT" dirty="0"/>
            </a:br>
            <a:r>
              <a:rPr lang="it-IT" b="1" dirty="0"/>
              <a:t>Segreteria Studenti </a:t>
            </a:r>
            <a:r>
              <a:rPr lang="it-IT" dirty="0"/>
              <a:t>Via Savonarola n. 9 – </a:t>
            </a:r>
            <a:r>
              <a:rPr lang="it-IT" dirty="0" err="1"/>
              <a:t>c.a.p.</a:t>
            </a:r>
            <a:r>
              <a:rPr lang="it-IT" dirty="0"/>
              <a:t> 44121 - Ferrara </a:t>
            </a:r>
            <a:br>
              <a:rPr lang="it-IT" dirty="0"/>
            </a:br>
            <a:r>
              <a:rPr lang="it-IT" dirty="0"/>
              <a:t>Indirizzo e-mail: smc@unife.it </a:t>
            </a:r>
            <a:br>
              <a:rPr lang="it-IT" dirty="0"/>
            </a:br>
            <a:r>
              <a:rPr lang="it-IT" dirty="0"/>
              <a:t>Tel. 0532/293207 (dalle ore 12.00 alle ore 13.00) 	</a:t>
            </a:r>
            <a:br>
              <a:rPr lang="it-IT" dirty="0"/>
            </a:br>
            <a:endParaRPr lang="it-IT" dirty="0"/>
          </a:p>
        </p:txBody>
      </p:sp>
    </p:spTree>
    <p:extLst>
      <p:ext uri="{BB962C8B-B14F-4D97-AF65-F5344CB8AC3E}">
        <p14:creationId xmlns:p14="http://schemas.microsoft.com/office/powerpoint/2010/main" val="82411381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1090612" y="235827"/>
            <a:ext cx="7342075" cy="830997"/>
          </a:xfrm>
          <a:prstGeom prst="rect">
            <a:avLst/>
          </a:prstGeom>
          <a:noFill/>
        </p:spPr>
        <p:txBody>
          <a:bodyPr wrap="none" rtlCol="0">
            <a:spAutoFit/>
          </a:bodyPr>
          <a:lstStyle/>
          <a:p>
            <a:r>
              <a:rPr lang="it-IT" sz="2400" b="1" u="sng" dirty="0" smtClean="0">
                <a:solidFill>
                  <a:srgbClr val="0000FF"/>
                </a:solidFill>
                <a:effectLst>
                  <a:outerShdw blurRad="38100" dist="38100" dir="2700000" algn="tl">
                    <a:srgbClr val="000000">
                      <a:alpha val="43137"/>
                    </a:srgbClr>
                  </a:outerShdw>
                </a:effectLst>
                <a:latin typeface="Comic Sans MS" panose="030F0702030302020204" pitchFamily="66" charset="0"/>
              </a:rPr>
              <a:t>TESI DI LAUREA: presentazione </a:t>
            </a:r>
            <a:r>
              <a:rPr lang="it-IT" sz="2400" b="1" u="sng" dirty="0" err="1" smtClean="0">
                <a:solidFill>
                  <a:srgbClr val="0000FF"/>
                </a:solidFill>
                <a:effectLst>
                  <a:outerShdw blurRad="38100" dist="38100" dir="2700000" algn="tl">
                    <a:srgbClr val="000000">
                      <a:alpha val="43137"/>
                    </a:srgbClr>
                  </a:outerShdw>
                </a:effectLst>
                <a:latin typeface="Comic Sans MS" panose="030F0702030302020204" pitchFamily="66" charset="0"/>
              </a:rPr>
              <a:t>abstract</a:t>
            </a:r>
            <a:r>
              <a:rPr lang="it-IT" sz="2400" b="1" u="sng" dirty="0" smtClean="0">
                <a:solidFill>
                  <a:srgbClr val="0000FF"/>
                </a:solidFill>
                <a:effectLst>
                  <a:outerShdw blurRad="38100" dist="38100" dir="2700000" algn="tl">
                    <a:srgbClr val="000000">
                      <a:alpha val="43137"/>
                    </a:srgbClr>
                  </a:outerShdw>
                </a:effectLst>
                <a:latin typeface="Comic Sans MS" panose="030F0702030302020204" pitchFamily="66" charset="0"/>
              </a:rPr>
              <a:t> alla </a:t>
            </a:r>
          </a:p>
          <a:p>
            <a:pPr algn="ctr"/>
            <a:r>
              <a:rPr lang="it-IT" sz="2400" b="1" u="sng" dirty="0" smtClean="0">
                <a:solidFill>
                  <a:srgbClr val="0000FF"/>
                </a:solidFill>
                <a:effectLst>
                  <a:outerShdw blurRad="38100" dist="38100" dir="2700000" algn="tl">
                    <a:srgbClr val="000000">
                      <a:alpha val="43137"/>
                    </a:srgbClr>
                  </a:outerShdw>
                </a:effectLst>
                <a:latin typeface="Comic Sans MS" panose="030F0702030302020204" pitchFamily="66" charset="0"/>
              </a:rPr>
              <a:t>COMMISSIONE</a:t>
            </a:r>
            <a:endParaRPr lang="it-IT" sz="2400" b="1" u="sng" dirty="0">
              <a:solidFill>
                <a:srgbClr val="0000FF"/>
              </a:solidFill>
              <a:effectLst>
                <a:outerShdw blurRad="38100" dist="38100" dir="2700000" algn="tl">
                  <a:srgbClr val="000000">
                    <a:alpha val="43137"/>
                  </a:srgbClr>
                </a:outerShdw>
              </a:effectLst>
              <a:latin typeface="Comic Sans MS" panose="030F0702030302020204" pitchFamily="66" charset="0"/>
            </a:endParaRPr>
          </a:p>
        </p:txBody>
      </p:sp>
      <p:sp>
        <p:nvSpPr>
          <p:cNvPr id="5" name="CasellaDiTesto 4"/>
          <p:cNvSpPr txBox="1"/>
          <p:nvPr/>
        </p:nvSpPr>
        <p:spPr>
          <a:xfrm>
            <a:off x="1619672" y="1628800"/>
            <a:ext cx="184731" cy="369332"/>
          </a:xfrm>
          <a:prstGeom prst="rect">
            <a:avLst/>
          </a:prstGeom>
          <a:noFill/>
        </p:spPr>
        <p:txBody>
          <a:bodyPr wrap="none" rtlCol="0">
            <a:spAutoFit/>
          </a:bodyPr>
          <a:lstStyle/>
          <a:p>
            <a:endParaRPr lang="it-IT" dirty="0"/>
          </a:p>
        </p:txBody>
      </p:sp>
      <p:graphicFrame>
        <p:nvGraphicFramePr>
          <p:cNvPr id="6" name="Tabella 5"/>
          <p:cNvGraphicFramePr>
            <a:graphicFrameLocks noGrp="1"/>
          </p:cNvGraphicFramePr>
          <p:nvPr>
            <p:extLst>
              <p:ext uri="{D42A27DB-BD31-4B8C-83A1-F6EECF244321}">
                <p14:modId xmlns:p14="http://schemas.microsoft.com/office/powerpoint/2010/main" val="813867748"/>
              </p:ext>
            </p:extLst>
          </p:nvPr>
        </p:nvGraphicFramePr>
        <p:xfrm>
          <a:off x="251520" y="1713866"/>
          <a:ext cx="8229600" cy="2003165"/>
        </p:xfrm>
        <a:graphic>
          <a:graphicData uri="http://schemas.openxmlformats.org/drawingml/2006/table">
            <a:tbl>
              <a:tblPr firstRow="1" firstCol="1" bandRow="1">
                <a:tableStyleId>{5C22544A-7EE6-4342-B048-85BDC9FD1C3A}</a:tableStyleId>
              </a:tblPr>
              <a:tblGrid>
                <a:gridCol w="1881287"/>
                <a:gridCol w="6348313"/>
              </a:tblGrid>
              <a:tr h="767170">
                <a:tc>
                  <a:txBody>
                    <a:bodyPr/>
                    <a:lstStyle/>
                    <a:p>
                      <a:pPr algn="ctr">
                        <a:spcAft>
                          <a:spcPts val="0"/>
                        </a:spcAft>
                      </a:pPr>
                      <a:endParaRPr lang="it-IT" sz="1100" dirty="0">
                        <a:effectLst/>
                        <a:latin typeface="Times New Roman"/>
                        <a:ea typeface="Times New Roman"/>
                        <a:cs typeface="Times New Roman"/>
                      </a:endParaRPr>
                    </a:p>
                  </a:txBody>
                  <a:tcPr marL="68580" marR="68580" marT="0" marB="0" anchor="ctr"/>
                </a:tc>
                <a:tc>
                  <a:txBody>
                    <a:bodyPr/>
                    <a:lstStyle/>
                    <a:p>
                      <a:pPr algn="just">
                        <a:spcAft>
                          <a:spcPts val="0"/>
                        </a:spcAft>
                      </a:pPr>
                      <a:r>
                        <a:rPr lang="it-IT" sz="1600" dirty="0">
                          <a:effectLst/>
                        </a:rPr>
                        <a:t>Corso di Laurea Magistrale in: Scienze Infermieristiche e Ostetriche</a:t>
                      </a:r>
                    </a:p>
                    <a:p>
                      <a:pPr algn="just">
                        <a:spcAft>
                          <a:spcPts val="0"/>
                        </a:spcAft>
                      </a:pPr>
                      <a:r>
                        <a:rPr lang="it-IT" sz="1200" dirty="0">
                          <a:effectLst/>
                        </a:rPr>
                        <a:t> </a:t>
                      </a:r>
                    </a:p>
                    <a:p>
                      <a:pPr algn="just">
                        <a:spcAft>
                          <a:spcPts val="0"/>
                        </a:spcAft>
                      </a:pPr>
                      <a:r>
                        <a:rPr lang="it-IT" sz="1200" dirty="0">
                          <a:effectLst/>
                        </a:rPr>
                        <a:t>A.A  </a:t>
                      </a:r>
                      <a:r>
                        <a:rPr lang="it-IT" sz="1200" dirty="0" smtClean="0">
                          <a:effectLst/>
                        </a:rPr>
                        <a:t>2015/2016</a:t>
                      </a:r>
                      <a:endParaRPr lang="it-IT" sz="1200" dirty="0">
                        <a:effectLst/>
                        <a:latin typeface="Times New Roman"/>
                        <a:ea typeface="Times New Roman"/>
                        <a:cs typeface="Times New Roman"/>
                      </a:endParaRPr>
                    </a:p>
                  </a:txBody>
                  <a:tcPr marL="68580" marR="68580" marT="0" marB="0"/>
                </a:tc>
              </a:tr>
              <a:tr h="255723">
                <a:tc>
                  <a:txBody>
                    <a:bodyPr/>
                    <a:lstStyle/>
                    <a:p>
                      <a:pPr algn="r">
                        <a:spcAft>
                          <a:spcPts val="0"/>
                        </a:spcAft>
                      </a:pPr>
                      <a:r>
                        <a:rPr lang="it-IT" sz="1200">
                          <a:effectLst/>
                        </a:rPr>
                        <a:t>Laureando:</a:t>
                      </a:r>
                      <a:endParaRPr lang="it-IT" sz="1200">
                        <a:effectLst/>
                        <a:latin typeface="Times New Roman"/>
                        <a:ea typeface="Times New Roman"/>
                        <a:cs typeface="Times New Roman"/>
                      </a:endParaRPr>
                    </a:p>
                  </a:txBody>
                  <a:tcPr marL="68580" marR="68580" marT="0" marB="0"/>
                </a:tc>
                <a:tc>
                  <a:txBody>
                    <a:bodyPr/>
                    <a:lstStyle/>
                    <a:p>
                      <a:pPr algn="just">
                        <a:spcAft>
                          <a:spcPts val="0"/>
                        </a:spcAft>
                      </a:pPr>
                      <a:r>
                        <a:rPr lang="it-IT" sz="1100" dirty="0" smtClean="0">
                          <a:effectLst/>
                          <a:latin typeface="+mn-lt"/>
                          <a:ea typeface="+mn-ea"/>
                          <a:cs typeface="+mn-cs"/>
                        </a:rPr>
                        <a:t>……..</a:t>
                      </a:r>
                      <a:endParaRPr lang="it-IT" sz="1200" dirty="0">
                        <a:effectLst/>
                        <a:latin typeface="Times New Roman"/>
                        <a:ea typeface="Times New Roman"/>
                        <a:cs typeface="Times New Roman"/>
                      </a:endParaRPr>
                    </a:p>
                  </a:txBody>
                  <a:tcPr marL="68580" marR="68580" marT="0" marB="0"/>
                </a:tc>
              </a:tr>
              <a:tr h="255723">
                <a:tc>
                  <a:txBody>
                    <a:bodyPr/>
                    <a:lstStyle/>
                    <a:p>
                      <a:pPr algn="r">
                        <a:spcAft>
                          <a:spcPts val="0"/>
                        </a:spcAft>
                      </a:pPr>
                      <a:r>
                        <a:rPr lang="it-IT" sz="1200">
                          <a:effectLst/>
                        </a:rPr>
                        <a:t>Relatore:</a:t>
                      </a:r>
                      <a:endParaRPr lang="it-IT" sz="1200">
                        <a:effectLst/>
                        <a:latin typeface="Times New Roman"/>
                        <a:ea typeface="Times New Roman"/>
                        <a:cs typeface="Times New Roman"/>
                      </a:endParaRPr>
                    </a:p>
                  </a:txBody>
                  <a:tcPr marL="68580" marR="68580" marT="0" marB="0"/>
                </a:tc>
                <a:tc>
                  <a:txBody>
                    <a:bodyPr/>
                    <a:lstStyle/>
                    <a:p>
                      <a:pPr algn="just">
                        <a:spcAft>
                          <a:spcPts val="0"/>
                        </a:spcAft>
                      </a:pPr>
                      <a:r>
                        <a:rPr lang="it-IT" sz="1100" dirty="0" smtClean="0">
                          <a:effectLst/>
                        </a:rPr>
                        <a:t>……..</a:t>
                      </a:r>
                      <a:endParaRPr lang="it-IT" sz="1200" dirty="0">
                        <a:effectLst/>
                        <a:latin typeface="Times New Roman"/>
                        <a:ea typeface="Times New Roman"/>
                        <a:cs typeface="Times New Roman"/>
                      </a:endParaRPr>
                    </a:p>
                  </a:txBody>
                  <a:tcPr marL="68580" marR="68580" marT="0" marB="0"/>
                </a:tc>
              </a:tr>
              <a:tr h="255723">
                <a:tc>
                  <a:txBody>
                    <a:bodyPr/>
                    <a:lstStyle/>
                    <a:p>
                      <a:pPr algn="r">
                        <a:spcAft>
                          <a:spcPts val="0"/>
                        </a:spcAft>
                      </a:pPr>
                      <a:r>
                        <a:rPr lang="it-IT" sz="1200">
                          <a:effectLst/>
                        </a:rPr>
                        <a:t>Correlatore: </a:t>
                      </a:r>
                      <a:endParaRPr lang="it-IT" sz="1200">
                        <a:effectLst/>
                        <a:latin typeface="Times New Roman"/>
                        <a:ea typeface="Times New Roman"/>
                        <a:cs typeface="Times New Roman"/>
                      </a:endParaRPr>
                    </a:p>
                  </a:txBody>
                  <a:tcPr marL="68580" marR="68580" marT="0" marB="0"/>
                </a:tc>
                <a:tc>
                  <a:txBody>
                    <a:bodyPr/>
                    <a:lstStyle/>
                    <a:p>
                      <a:pPr algn="just">
                        <a:spcAft>
                          <a:spcPts val="0"/>
                        </a:spcAft>
                      </a:pPr>
                      <a:r>
                        <a:rPr lang="it-IT" sz="1100">
                          <a:effectLst/>
                        </a:rPr>
                        <a:t> </a:t>
                      </a:r>
                      <a:endParaRPr lang="it-IT" sz="1200">
                        <a:effectLst/>
                        <a:latin typeface="Times New Roman"/>
                        <a:ea typeface="Times New Roman"/>
                        <a:cs typeface="Times New Roman"/>
                      </a:endParaRPr>
                    </a:p>
                  </a:txBody>
                  <a:tcPr marL="68580" marR="68580" marT="0" marB="0"/>
                </a:tc>
              </a:tr>
              <a:tr h="468826">
                <a:tc>
                  <a:txBody>
                    <a:bodyPr/>
                    <a:lstStyle/>
                    <a:p>
                      <a:pPr algn="r">
                        <a:spcAft>
                          <a:spcPts val="0"/>
                        </a:spcAft>
                      </a:pPr>
                      <a:r>
                        <a:rPr lang="it-IT" sz="1200">
                          <a:effectLst/>
                        </a:rPr>
                        <a:t>Titolo della tesi: </a:t>
                      </a:r>
                      <a:endParaRPr lang="it-IT" sz="1200">
                        <a:effectLst/>
                        <a:latin typeface="Times New Roman"/>
                        <a:ea typeface="Times New Roman"/>
                        <a:cs typeface="Times New Roman"/>
                      </a:endParaRPr>
                    </a:p>
                  </a:txBody>
                  <a:tcPr marL="68580" marR="68580" marT="0" marB="0"/>
                </a:tc>
                <a:tc>
                  <a:txBody>
                    <a:bodyPr/>
                    <a:lstStyle/>
                    <a:p>
                      <a:pPr algn="just">
                        <a:spcAft>
                          <a:spcPts val="0"/>
                        </a:spcAft>
                      </a:pPr>
                      <a:r>
                        <a:rPr lang="it-IT" sz="1200" dirty="0" smtClean="0">
                          <a:effectLst/>
                          <a:latin typeface="Times New Roman"/>
                          <a:ea typeface="Times New Roman"/>
                          <a:cs typeface="Times New Roman"/>
                        </a:rPr>
                        <a:t>…….</a:t>
                      </a:r>
                      <a:endParaRPr lang="it-IT" sz="1200" dirty="0">
                        <a:effectLst/>
                        <a:latin typeface="Times New Roman"/>
                        <a:ea typeface="Times New Roman"/>
                        <a:cs typeface="Times New Roman"/>
                      </a:endParaRPr>
                    </a:p>
                  </a:txBody>
                  <a:tcPr marL="68580" marR="68580" marT="0" marB="0"/>
                </a:tc>
              </a:tr>
            </a:tbl>
          </a:graphicData>
        </a:graphic>
      </p:graphicFrame>
      <p:pic>
        <p:nvPicPr>
          <p:cNvPr id="2049" name="Immagin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066825"/>
            <a:ext cx="1266825" cy="561975"/>
          </a:xfrm>
          <a:prstGeom prst="rect">
            <a:avLst/>
          </a:prstGeom>
          <a:noFill/>
          <a:extLst>
            <a:ext uri="{909E8E84-426E-40DD-AFC4-6F175D3DCCD1}">
              <a14:hiddenFill xmlns:a14="http://schemas.microsoft.com/office/drawing/2010/main">
                <a:solidFill>
                  <a:srgbClr val="FFFFFF"/>
                </a:solidFill>
              </a14:hiddenFill>
            </a:ext>
          </a:extLst>
        </p:spPr>
      </p:pic>
      <p:sp>
        <p:nvSpPr>
          <p:cNvPr id="7" name="CasellaDiTesto 6"/>
          <p:cNvSpPr txBox="1"/>
          <p:nvPr/>
        </p:nvSpPr>
        <p:spPr>
          <a:xfrm>
            <a:off x="1979712" y="3912298"/>
            <a:ext cx="2027286" cy="2308324"/>
          </a:xfrm>
          <a:prstGeom prst="rect">
            <a:avLst/>
          </a:prstGeom>
          <a:noFill/>
        </p:spPr>
        <p:txBody>
          <a:bodyPr wrap="none" rtlCol="0">
            <a:spAutoFit/>
          </a:bodyPr>
          <a:lstStyle/>
          <a:p>
            <a:pPr algn="ctr"/>
            <a:r>
              <a:rPr lang="it-IT" sz="2400" b="1" u="sng" dirty="0" smtClean="0">
                <a:solidFill>
                  <a:srgbClr val="0070C0"/>
                </a:solidFill>
                <a:effectLst>
                  <a:outerShdw blurRad="38100" dist="38100" dir="2700000" algn="tl">
                    <a:srgbClr val="000000">
                      <a:alpha val="43137"/>
                    </a:srgbClr>
                  </a:outerShdw>
                </a:effectLst>
              </a:rPr>
              <a:t>ABSTRACT</a:t>
            </a:r>
          </a:p>
          <a:p>
            <a:pPr algn="ctr"/>
            <a:r>
              <a:rPr lang="it-IT" sz="2400" b="1" dirty="0" smtClean="0">
                <a:solidFill>
                  <a:srgbClr val="0070C0"/>
                </a:solidFill>
                <a:effectLst>
                  <a:outerShdw blurRad="38100" dist="38100" dir="2700000" algn="tl">
                    <a:srgbClr val="000000">
                      <a:alpha val="43137"/>
                    </a:srgbClr>
                  </a:outerShdw>
                </a:effectLst>
              </a:rPr>
              <a:t>BACKGROUND</a:t>
            </a:r>
          </a:p>
          <a:p>
            <a:pPr algn="ctr"/>
            <a:r>
              <a:rPr lang="it-IT" sz="2400" b="1" dirty="0" smtClean="0">
                <a:solidFill>
                  <a:srgbClr val="0070C0"/>
                </a:solidFill>
                <a:effectLst>
                  <a:outerShdw blurRad="38100" dist="38100" dir="2700000" algn="tl">
                    <a:srgbClr val="000000">
                      <a:alpha val="43137"/>
                    </a:srgbClr>
                  </a:outerShdw>
                </a:effectLst>
              </a:rPr>
              <a:t>OBIETTIVI</a:t>
            </a:r>
          </a:p>
          <a:p>
            <a:pPr algn="ctr"/>
            <a:r>
              <a:rPr lang="it-IT" sz="2400" b="1" dirty="0" smtClean="0">
                <a:solidFill>
                  <a:srgbClr val="0070C0"/>
                </a:solidFill>
                <a:effectLst>
                  <a:outerShdw blurRad="38100" dist="38100" dir="2700000" algn="tl">
                    <a:srgbClr val="000000">
                      <a:alpha val="43137"/>
                    </a:srgbClr>
                  </a:outerShdw>
                </a:effectLst>
              </a:rPr>
              <a:t>METODI</a:t>
            </a:r>
          </a:p>
          <a:p>
            <a:pPr algn="ctr"/>
            <a:r>
              <a:rPr lang="it-IT" sz="2400" b="1" dirty="0" smtClean="0">
                <a:solidFill>
                  <a:srgbClr val="0070C0"/>
                </a:solidFill>
                <a:effectLst>
                  <a:outerShdw blurRad="38100" dist="38100" dir="2700000" algn="tl">
                    <a:srgbClr val="000000">
                      <a:alpha val="43137"/>
                    </a:srgbClr>
                  </a:outerShdw>
                </a:effectLst>
              </a:rPr>
              <a:t>RISULTATI</a:t>
            </a:r>
          </a:p>
          <a:p>
            <a:pPr algn="ctr"/>
            <a:r>
              <a:rPr lang="it-IT" sz="2400" b="1" dirty="0" smtClean="0">
                <a:solidFill>
                  <a:srgbClr val="0070C0"/>
                </a:solidFill>
                <a:effectLst>
                  <a:outerShdw blurRad="38100" dist="38100" dir="2700000" algn="tl">
                    <a:srgbClr val="000000">
                      <a:alpha val="43137"/>
                    </a:srgbClr>
                  </a:outerShdw>
                </a:effectLst>
              </a:rPr>
              <a:t>CONCLUSIONI</a:t>
            </a:r>
            <a:endParaRPr lang="it-IT" sz="2400" b="1" dirty="0">
              <a:solidFill>
                <a:srgbClr val="0070C0"/>
              </a:solidFill>
              <a:effectLst>
                <a:outerShdw blurRad="38100" dist="38100" dir="2700000" algn="tl">
                  <a:srgbClr val="000000">
                    <a:alpha val="43137"/>
                  </a:srgbClr>
                </a:outerShdw>
              </a:effectLst>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94723" y="4005064"/>
            <a:ext cx="3081731" cy="23083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3736729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359024" y="332656"/>
            <a:ext cx="8533456" cy="1569660"/>
          </a:xfrm>
          <a:prstGeom prst="rect">
            <a:avLst/>
          </a:prstGeom>
        </p:spPr>
        <p:txBody>
          <a:bodyPr wrap="square">
            <a:spAutoFit/>
          </a:bodyPr>
          <a:lstStyle/>
          <a:p>
            <a:pPr algn="ctr"/>
            <a:r>
              <a:rPr lang="it-IT" sz="2400" b="1" dirty="0">
                <a:solidFill>
                  <a:srgbClr val="0000FF"/>
                </a:solidFill>
                <a:effectLst>
                  <a:outerShdw blurRad="38100" dist="38100" dir="2700000" algn="tl">
                    <a:srgbClr val="000000">
                      <a:alpha val="43137"/>
                    </a:srgbClr>
                  </a:outerShdw>
                </a:effectLst>
              </a:rPr>
              <a:t>REGOLAMENTO per L'ESAME DI LAUREA</a:t>
            </a:r>
          </a:p>
          <a:p>
            <a:endParaRPr lang="it-IT" sz="2400" b="1" dirty="0">
              <a:solidFill>
                <a:srgbClr val="0000FF"/>
              </a:solidFill>
              <a:effectLst>
                <a:outerShdw blurRad="38100" dist="38100" dir="2700000" algn="tl">
                  <a:srgbClr val="000000">
                    <a:alpha val="43137"/>
                  </a:srgbClr>
                </a:outerShdw>
              </a:effectLst>
            </a:endParaRPr>
          </a:p>
          <a:p>
            <a:r>
              <a:rPr lang="it-IT" sz="2400" b="1" dirty="0" err="1">
                <a:solidFill>
                  <a:srgbClr val="0000FF"/>
                </a:solidFill>
                <a:effectLst>
                  <a:outerShdw blurRad="38100" dist="38100" dir="2700000" algn="tl">
                    <a:srgbClr val="000000">
                      <a:alpha val="43137"/>
                    </a:srgbClr>
                  </a:outerShdw>
                </a:effectLst>
              </a:rPr>
              <a:t>CdS</a:t>
            </a:r>
            <a:r>
              <a:rPr lang="it-IT" sz="2400" b="1" dirty="0">
                <a:solidFill>
                  <a:srgbClr val="0000FF"/>
                </a:solidFill>
                <a:effectLst>
                  <a:outerShdw blurRad="38100" dist="38100" dir="2700000" algn="tl">
                    <a:srgbClr val="000000">
                      <a:alpha val="43137"/>
                    </a:srgbClr>
                  </a:outerShdw>
                </a:effectLst>
              </a:rPr>
              <a:t>: Laurea magistrale/specialistica in Scienze Infermieristiche ed Ostetriche</a:t>
            </a:r>
          </a:p>
        </p:txBody>
      </p:sp>
      <p:sp>
        <p:nvSpPr>
          <p:cNvPr id="5" name="CasellaDiTesto 4"/>
          <p:cNvSpPr txBox="1"/>
          <p:nvPr/>
        </p:nvSpPr>
        <p:spPr>
          <a:xfrm>
            <a:off x="179513" y="2028959"/>
            <a:ext cx="8856984" cy="5078313"/>
          </a:xfrm>
          <a:prstGeom prst="rect">
            <a:avLst/>
          </a:prstGeom>
          <a:noFill/>
        </p:spPr>
        <p:txBody>
          <a:bodyPr wrap="square" rtlCol="0">
            <a:spAutoFit/>
          </a:bodyPr>
          <a:lstStyle/>
          <a:p>
            <a:r>
              <a:rPr lang="it-IT" dirty="0"/>
              <a:t>La composizione delle Commissioni di Laurea viene nominata facendo ricorso ai relatori </a:t>
            </a:r>
            <a:endParaRPr lang="it-IT" dirty="0" smtClean="0"/>
          </a:p>
          <a:p>
            <a:r>
              <a:rPr lang="it-IT" dirty="0" smtClean="0"/>
              <a:t>delle </a:t>
            </a:r>
            <a:r>
              <a:rPr lang="it-IT" dirty="0"/>
              <a:t>tesi e agli altri Docenti (professori di prima e seconda fascia, ricercatori e docenti con </a:t>
            </a:r>
            <a:endParaRPr lang="it-IT" dirty="0" smtClean="0"/>
          </a:p>
          <a:p>
            <a:r>
              <a:rPr lang="it-IT" dirty="0" smtClean="0"/>
              <a:t>incarico </a:t>
            </a:r>
            <a:r>
              <a:rPr lang="it-IT" dirty="0"/>
              <a:t>di insegnamento), nonché a cultori della materia, con delibera del Presidente della </a:t>
            </a:r>
            <a:endParaRPr lang="it-IT" dirty="0" smtClean="0"/>
          </a:p>
          <a:p>
            <a:r>
              <a:rPr lang="it-IT" dirty="0" smtClean="0"/>
              <a:t>Scuola </a:t>
            </a:r>
            <a:r>
              <a:rPr lang="it-IT" dirty="0"/>
              <a:t>di Medicina</a:t>
            </a:r>
            <a:r>
              <a:rPr lang="it-IT" dirty="0" smtClean="0"/>
              <a:t>.</a:t>
            </a:r>
          </a:p>
          <a:p>
            <a:endParaRPr lang="it-IT" dirty="0"/>
          </a:p>
          <a:p>
            <a:r>
              <a:rPr lang="it-IT" dirty="0"/>
              <a:t>L’esame di Laurea verte sulla discussione di una Tesi elaborata in modo originale dallo studente </a:t>
            </a:r>
            <a:r>
              <a:rPr lang="it-IT" dirty="0" smtClean="0"/>
              <a:t>sotto </a:t>
            </a:r>
            <a:r>
              <a:rPr lang="it-IT" dirty="0"/>
              <a:t>la guida di un </a:t>
            </a:r>
            <a:r>
              <a:rPr lang="it-IT" b="1" dirty="0"/>
              <a:t>RELATORE</a:t>
            </a:r>
            <a:r>
              <a:rPr lang="it-IT" dirty="0"/>
              <a:t> che lo studente può scegliere tra le figure previste dal </a:t>
            </a:r>
            <a:r>
              <a:rPr lang="it-IT" dirty="0" smtClean="0"/>
              <a:t>Regolamento </a:t>
            </a:r>
            <a:r>
              <a:rPr lang="it-IT" dirty="0"/>
              <a:t>studenti. Qualora il relatore scelto non sia afferente ai Docenti con incarico di </a:t>
            </a:r>
            <a:r>
              <a:rPr lang="it-IT" dirty="0" smtClean="0"/>
              <a:t>insegnamento </a:t>
            </a:r>
            <a:r>
              <a:rPr lang="it-IT" dirty="0"/>
              <a:t>nel Corso di Studio il laureando è tenuto a chiedere l’approvazione del Progetto </a:t>
            </a:r>
            <a:r>
              <a:rPr lang="it-IT" dirty="0" smtClean="0"/>
              <a:t>di </a:t>
            </a:r>
            <a:r>
              <a:rPr lang="it-IT" dirty="0"/>
              <a:t>Tesi al Coordinatore del Corso di Studio per la valutazione della pertinenza del Progetto. </a:t>
            </a:r>
            <a:endParaRPr lang="it-IT" dirty="0" smtClean="0"/>
          </a:p>
          <a:p>
            <a:r>
              <a:rPr lang="it-IT" dirty="0"/>
              <a:t>Il laureando, previo accordo con il relatore,  può scegliere un </a:t>
            </a:r>
            <a:r>
              <a:rPr lang="it-IT" b="1" dirty="0"/>
              <a:t>CORRELATORE </a:t>
            </a:r>
            <a:r>
              <a:rPr lang="it-IT" dirty="0"/>
              <a:t>che affianca il relatore nella gestione della preparazione e della struttura dell’elaborato di tesi.</a:t>
            </a:r>
          </a:p>
          <a:p>
            <a:r>
              <a:rPr lang="it-IT" dirty="0"/>
              <a:t>Può essere prevista la figura di un docente </a:t>
            </a:r>
            <a:r>
              <a:rPr lang="it-IT" b="1" dirty="0"/>
              <a:t>CONTRORELATORE</a:t>
            </a:r>
            <a:r>
              <a:rPr lang="it-IT" dirty="0"/>
              <a:t> per ogni tesi nominato dal Presidente della Scuola di Medicina. </a:t>
            </a:r>
          </a:p>
          <a:p>
            <a:endParaRPr lang="it-IT" dirty="0"/>
          </a:p>
          <a:p>
            <a:endParaRPr lang="it-IT" dirty="0"/>
          </a:p>
          <a:p>
            <a:endParaRPr lang="it-IT" dirty="0"/>
          </a:p>
        </p:txBody>
      </p:sp>
    </p:spTree>
    <p:extLst>
      <p:ext uri="{BB962C8B-B14F-4D97-AF65-F5344CB8AC3E}">
        <p14:creationId xmlns:p14="http://schemas.microsoft.com/office/powerpoint/2010/main" val="378981515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395536" y="476672"/>
            <a:ext cx="8136904" cy="6186309"/>
          </a:xfrm>
          <a:prstGeom prst="rect">
            <a:avLst/>
          </a:prstGeom>
          <a:noFill/>
        </p:spPr>
        <p:txBody>
          <a:bodyPr wrap="square" rtlCol="0">
            <a:spAutoFit/>
          </a:bodyPr>
          <a:lstStyle/>
          <a:p>
            <a:pPr algn="just"/>
            <a:r>
              <a:rPr lang="it-IT" sz="2400" dirty="0"/>
              <a:t>Il laureando deve far pervenire tramite e-mail, almeno 10 giorni prima della Seduta, a tutti i componenti della Commissione di Laurea un file PDF con il </a:t>
            </a:r>
            <a:r>
              <a:rPr lang="it-IT" sz="2400" b="1" dirty="0"/>
              <a:t>riassunto dettagliato della Tesi di Laurea</a:t>
            </a:r>
            <a:r>
              <a:rPr lang="it-IT" sz="2400" dirty="0"/>
              <a:t> (vedi “modello </a:t>
            </a:r>
            <a:r>
              <a:rPr lang="it-IT" sz="2400" dirty="0" err="1"/>
              <a:t>abstract</a:t>
            </a:r>
            <a:r>
              <a:rPr lang="it-IT" sz="2400" dirty="0"/>
              <a:t>” disponibile sul sito web del </a:t>
            </a:r>
            <a:r>
              <a:rPr lang="it-IT" sz="2400" dirty="0" err="1"/>
              <a:t>CdS</a:t>
            </a:r>
            <a:r>
              <a:rPr lang="it-IT" sz="2400" dirty="0" smtClean="0"/>
              <a:t>).</a:t>
            </a:r>
          </a:p>
          <a:p>
            <a:pPr algn="just"/>
            <a:endParaRPr lang="it-IT" sz="2400" dirty="0"/>
          </a:p>
          <a:p>
            <a:pPr algn="just"/>
            <a:r>
              <a:rPr lang="it-IT" sz="2400" dirty="0"/>
              <a:t>Il laureando, per la dissertazione della Tesi, ha a disposizione </a:t>
            </a:r>
            <a:r>
              <a:rPr lang="it-IT" sz="2400" b="1" dirty="0"/>
              <a:t>un tempo di 15 minuti </a:t>
            </a:r>
            <a:r>
              <a:rPr lang="it-IT" sz="2400" dirty="0"/>
              <a:t>dove si consiglia </a:t>
            </a:r>
            <a:r>
              <a:rPr lang="it-IT" sz="2400" b="1" dirty="0"/>
              <a:t>l’uso di selezionate </a:t>
            </a:r>
            <a:r>
              <a:rPr lang="it-IT" sz="2400" b="1" dirty="0" err="1"/>
              <a:t>slides</a:t>
            </a:r>
            <a:r>
              <a:rPr lang="it-IT" sz="2400" b="1" dirty="0"/>
              <a:t> </a:t>
            </a:r>
            <a:r>
              <a:rPr lang="it-IT" sz="2400" dirty="0"/>
              <a:t>significative relative all’argomento discusso</a:t>
            </a:r>
            <a:r>
              <a:rPr lang="it-IT" sz="2400" dirty="0" smtClean="0"/>
              <a:t>.</a:t>
            </a:r>
          </a:p>
          <a:p>
            <a:pPr algn="just"/>
            <a:endParaRPr lang="it-IT" sz="2400" dirty="0"/>
          </a:p>
          <a:p>
            <a:pPr algn="just"/>
            <a:r>
              <a:rPr lang="it-IT" sz="2400" dirty="0"/>
              <a:t>La Commissione di Laurea attribuisce un punteggio di Laurea derivante dalla somma tra il punteggio di base, ottenuto dalla </a:t>
            </a:r>
            <a:r>
              <a:rPr lang="it-IT" sz="2400" b="1" dirty="0"/>
              <a:t>media ponderata </a:t>
            </a:r>
            <a:r>
              <a:rPr lang="it-IT" sz="2400" dirty="0"/>
              <a:t>degli esami riportata in </a:t>
            </a:r>
            <a:r>
              <a:rPr lang="it-IT" sz="2400" dirty="0" err="1"/>
              <a:t>centodecimi</a:t>
            </a:r>
            <a:r>
              <a:rPr lang="it-IT" sz="2400" dirty="0"/>
              <a:t>, il punteggio attributo alla valutazione della Tesi ed il punteggio attribuito al  percorso di studio. </a:t>
            </a:r>
            <a:endParaRPr lang="it-IT" sz="2400" dirty="0" smtClean="0"/>
          </a:p>
          <a:p>
            <a:pPr algn="just"/>
            <a:endParaRPr lang="it-IT" dirty="0"/>
          </a:p>
          <a:p>
            <a:pPr algn="just"/>
            <a:endParaRPr lang="it-IT" dirty="0"/>
          </a:p>
        </p:txBody>
      </p:sp>
    </p:spTree>
    <p:extLst>
      <p:ext uri="{BB962C8B-B14F-4D97-AF65-F5344CB8AC3E}">
        <p14:creationId xmlns:p14="http://schemas.microsoft.com/office/powerpoint/2010/main" val="345939198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395536" y="620688"/>
            <a:ext cx="8136904" cy="6001643"/>
          </a:xfrm>
          <a:prstGeom prst="rect">
            <a:avLst/>
          </a:prstGeom>
        </p:spPr>
        <p:txBody>
          <a:bodyPr wrap="square">
            <a:spAutoFit/>
          </a:bodyPr>
          <a:lstStyle/>
          <a:p>
            <a:pPr algn="just"/>
            <a:r>
              <a:rPr lang="it-IT" sz="2400" dirty="0"/>
              <a:t>In particolare, la valutazione della Tesi e il percorso di studio concorrono per un punteggio di 10 punti secondo quanto di seguito descritto</a:t>
            </a:r>
            <a:r>
              <a:rPr lang="it-IT" sz="2400" dirty="0" smtClean="0"/>
              <a:t>:</a:t>
            </a:r>
          </a:p>
          <a:p>
            <a:pPr algn="just"/>
            <a:endParaRPr lang="it-IT" sz="2400" dirty="0"/>
          </a:p>
          <a:p>
            <a:pPr algn="just"/>
            <a:r>
              <a:rPr lang="it-IT" sz="2400" dirty="0"/>
              <a:t>- Tesi di ricerca sperimentale: </a:t>
            </a:r>
            <a:r>
              <a:rPr lang="it-IT" sz="2400" dirty="0" err="1"/>
              <a:t>max</a:t>
            </a:r>
            <a:r>
              <a:rPr lang="it-IT" sz="2400" dirty="0"/>
              <a:t> 8 punti;</a:t>
            </a:r>
          </a:p>
          <a:p>
            <a:pPr algn="just"/>
            <a:r>
              <a:rPr lang="it-IT" sz="2400" dirty="0"/>
              <a:t>- Tesi di ricerca osservativa: </a:t>
            </a:r>
            <a:r>
              <a:rPr lang="it-IT" sz="2400" dirty="0" err="1"/>
              <a:t>max</a:t>
            </a:r>
            <a:r>
              <a:rPr lang="it-IT" sz="2400" dirty="0"/>
              <a:t> 5 punti;</a:t>
            </a:r>
          </a:p>
          <a:p>
            <a:pPr algn="just"/>
            <a:r>
              <a:rPr lang="it-IT" sz="2400" dirty="0"/>
              <a:t>- Tesi compilativa: </a:t>
            </a:r>
            <a:r>
              <a:rPr lang="it-IT" sz="2400" dirty="0" err="1"/>
              <a:t>max</a:t>
            </a:r>
            <a:r>
              <a:rPr lang="it-IT" sz="2400" dirty="0"/>
              <a:t> 3 punti;</a:t>
            </a:r>
          </a:p>
          <a:p>
            <a:pPr algn="just"/>
            <a:r>
              <a:rPr lang="it-IT" sz="2400" dirty="0" smtClean="0"/>
              <a:t>- Qualità </a:t>
            </a:r>
            <a:r>
              <a:rPr lang="it-IT" sz="2400" dirty="0"/>
              <a:t>della dissertazione della Tesi: </a:t>
            </a:r>
            <a:r>
              <a:rPr lang="it-IT" sz="2400" dirty="0" err="1"/>
              <a:t>max</a:t>
            </a:r>
            <a:r>
              <a:rPr lang="it-IT" sz="2400" dirty="0"/>
              <a:t> 2 punti</a:t>
            </a:r>
            <a:r>
              <a:rPr lang="it-IT" sz="2400" dirty="0" smtClean="0"/>
              <a:t>.</a:t>
            </a:r>
          </a:p>
          <a:p>
            <a:pPr algn="just"/>
            <a:endParaRPr lang="it-IT" sz="2400" dirty="0"/>
          </a:p>
          <a:p>
            <a:pPr algn="just"/>
            <a:r>
              <a:rPr lang="it-IT" sz="2400" dirty="0"/>
              <a:t>La Commissione può, con parere unanime, attribuire </a:t>
            </a:r>
            <a:r>
              <a:rPr lang="it-IT" sz="2400" i="1" dirty="0"/>
              <a:t>un punto aggiuntivo</a:t>
            </a:r>
            <a:r>
              <a:rPr lang="it-IT" sz="2400" dirty="0"/>
              <a:t> ai laureandi che hanno partecipato a percorsi di internazionalizzazione oppure ai candidati che si laureano in corso e </a:t>
            </a:r>
            <a:r>
              <a:rPr lang="it-IT" sz="2400" i="1" dirty="0"/>
              <a:t>la lode</a:t>
            </a:r>
            <a:r>
              <a:rPr lang="it-IT" sz="2400" dirty="0"/>
              <a:t> ai candidati che conseguono un punteggio finale maggiore di 110 e con un percorso caratterizzato dalla presenza di una o più lodi. </a:t>
            </a:r>
          </a:p>
          <a:p>
            <a:endParaRPr lang="it-IT" sz="2400" dirty="0"/>
          </a:p>
        </p:txBody>
      </p:sp>
    </p:spTree>
    <p:extLst>
      <p:ext uri="{BB962C8B-B14F-4D97-AF65-F5344CB8AC3E}">
        <p14:creationId xmlns:p14="http://schemas.microsoft.com/office/powerpoint/2010/main" val="104104696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611560" y="451067"/>
            <a:ext cx="8077852" cy="461665"/>
          </a:xfrm>
          <a:prstGeom prst="rect">
            <a:avLst/>
          </a:prstGeom>
          <a:noFill/>
        </p:spPr>
        <p:txBody>
          <a:bodyPr wrap="none" rtlCol="0">
            <a:spAutoFit/>
          </a:bodyPr>
          <a:lstStyle/>
          <a:p>
            <a:r>
              <a:rPr lang="it-IT" sz="2400" b="1" u="sng" dirty="0" smtClean="0">
                <a:solidFill>
                  <a:srgbClr val="0000FF"/>
                </a:solidFill>
                <a:effectLst>
                  <a:outerShdw blurRad="38100" dist="38100" dir="2700000" algn="tl">
                    <a:srgbClr val="000000">
                      <a:alpha val="43137"/>
                    </a:srgbClr>
                  </a:outerShdw>
                </a:effectLst>
                <a:latin typeface="Comic Sans MS" panose="030F0702030302020204" pitchFamily="66" charset="0"/>
              </a:rPr>
              <a:t>DEMATERIALIZZAZIONE DELLA TESI DI LAUREA</a:t>
            </a:r>
            <a:endParaRPr lang="it-IT" sz="2400" b="1" u="sng" dirty="0">
              <a:solidFill>
                <a:srgbClr val="0000FF"/>
              </a:solidFill>
              <a:effectLst>
                <a:outerShdw blurRad="38100" dist="38100" dir="2700000" algn="tl">
                  <a:srgbClr val="000000">
                    <a:alpha val="43137"/>
                  </a:srgbClr>
                </a:outerShdw>
              </a:effectLst>
              <a:latin typeface="Comic Sans MS" panose="030F0702030302020204" pitchFamily="66" charset="0"/>
            </a:endParaRPr>
          </a:p>
        </p:txBody>
      </p:sp>
      <p:sp>
        <p:nvSpPr>
          <p:cNvPr id="6" name="Rettangolo 5"/>
          <p:cNvSpPr/>
          <p:nvPr/>
        </p:nvSpPr>
        <p:spPr>
          <a:xfrm>
            <a:off x="234665" y="1124744"/>
            <a:ext cx="8700012" cy="4801314"/>
          </a:xfrm>
          <a:prstGeom prst="rect">
            <a:avLst/>
          </a:prstGeom>
        </p:spPr>
        <p:txBody>
          <a:bodyPr wrap="square">
            <a:spAutoFit/>
          </a:bodyPr>
          <a:lstStyle/>
          <a:p>
            <a:r>
              <a:rPr lang="it-IT" dirty="0" smtClean="0"/>
              <a:t>….. vi </a:t>
            </a:r>
            <a:r>
              <a:rPr lang="it-IT" dirty="0"/>
              <a:t>informiamo che l'Ateneo di Ferrara sta procedendo con la dematerializzazione del processo di conseguimento del titolo di laurea magistrale ("+2") in quanto uno degli obiettivi strategici dell'Ateneo (</a:t>
            </a:r>
            <a:r>
              <a:rPr lang="it-IT" i="1" dirty="0"/>
              <a:t>Dematerializzazione dei processi amministrativi per i servizi agli studenti</a:t>
            </a:r>
            <a:r>
              <a:rPr lang="it-IT" dirty="0"/>
              <a:t>) da realizzare entro il 31 dicembre 2015. </a:t>
            </a:r>
            <a:endParaRPr lang="it-IT" dirty="0" smtClean="0"/>
          </a:p>
          <a:p>
            <a:endParaRPr lang="it-IT" dirty="0"/>
          </a:p>
          <a:p>
            <a:r>
              <a:rPr lang="it-IT" b="1" dirty="0"/>
              <a:t>Progetto di dematerializzazione della tesi di laurea - Nuove modalità e nuove scadenze per la presentazione della “Domanda di Laurea e di Tesi on line"  </a:t>
            </a:r>
          </a:p>
          <a:p>
            <a:r>
              <a:rPr lang="it-IT" dirty="0" smtClean="0"/>
              <a:t>1 FEBBRAIO 2016: </a:t>
            </a:r>
            <a:r>
              <a:rPr lang="it-IT" dirty="0"/>
              <a:t>Il corso di Laurea Magistrale in </a:t>
            </a:r>
            <a:r>
              <a:rPr lang="it-IT" dirty="0" smtClean="0"/>
              <a:t>SCIENZE INFERMIERISTICHE ED OSTETRICHE </a:t>
            </a:r>
            <a:r>
              <a:rPr lang="it-IT" dirty="0"/>
              <a:t>ha aderito al progetto per la presentazione della domanda di Laurea e di Tesi on line.</a:t>
            </a:r>
          </a:p>
          <a:p>
            <a:r>
              <a:rPr lang="it-IT" dirty="0"/>
              <a:t>A partire dalla sessione di laurea estiva del </a:t>
            </a:r>
            <a:r>
              <a:rPr lang="it-IT" dirty="0" smtClean="0"/>
              <a:t>2016</a:t>
            </a:r>
            <a:r>
              <a:rPr lang="it-IT" dirty="0"/>
              <a:t> la tesi si consegna effettuando l’upload online del proprio elaborato in formato .</a:t>
            </a:r>
            <a:r>
              <a:rPr lang="it-IT" dirty="0" err="1"/>
              <a:t>pfd</a:t>
            </a:r>
            <a:r>
              <a:rPr lang="it-IT" dirty="0"/>
              <a:t> tramite </a:t>
            </a:r>
            <a:r>
              <a:rPr lang="it-IT" dirty="0">
                <a:hlinkClick r:id="rId2" tooltip="Apre nuova finestra"/>
              </a:rPr>
              <a:t>Studenti Online</a:t>
            </a:r>
            <a:r>
              <a:rPr lang="it-IT" dirty="0"/>
              <a:t>.</a:t>
            </a:r>
          </a:p>
          <a:p>
            <a:r>
              <a:rPr lang="it-IT" dirty="0"/>
              <a:t>Grazie a questa novità non sarà più necessario consegnare la copia cartacea alla Segreteria Studenti.</a:t>
            </a:r>
          </a:p>
          <a:p>
            <a:r>
              <a:rPr lang="it-IT" dirty="0"/>
              <a:t>Per maggiori informazioni sulle nuove modalità di presentazione della tesi e relative informazioni operative consultare la pagina e relativi allegati presenti a questo </a:t>
            </a:r>
            <a:r>
              <a:rPr lang="it-IT" dirty="0">
                <a:hlinkClick r:id="rId3"/>
              </a:rPr>
              <a:t>link</a:t>
            </a:r>
            <a:r>
              <a:rPr lang="it-IT" dirty="0"/>
              <a:t>.</a:t>
            </a:r>
          </a:p>
          <a:p>
            <a:endParaRPr lang="it-IT" dirty="0"/>
          </a:p>
        </p:txBody>
      </p:sp>
    </p:spTree>
    <p:extLst>
      <p:ext uri="{BB962C8B-B14F-4D97-AF65-F5344CB8AC3E}">
        <p14:creationId xmlns:p14="http://schemas.microsoft.com/office/powerpoint/2010/main" val="14089481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611560" y="451067"/>
            <a:ext cx="8077852" cy="461665"/>
          </a:xfrm>
          <a:prstGeom prst="rect">
            <a:avLst/>
          </a:prstGeom>
          <a:noFill/>
        </p:spPr>
        <p:txBody>
          <a:bodyPr wrap="none" rtlCol="0">
            <a:spAutoFit/>
          </a:bodyPr>
          <a:lstStyle/>
          <a:p>
            <a:r>
              <a:rPr lang="it-IT" sz="2400" b="1" u="sng" dirty="0" smtClean="0">
                <a:solidFill>
                  <a:srgbClr val="0000FF"/>
                </a:solidFill>
                <a:effectLst>
                  <a:outerShdw blurRad="38100" dist="38100" dir="2700000" algn="tl">
                    <a:srgbClr val="000000">
                      <a:alpha val="43137"/>
                    </a:srgbClr>
                  </a:outerShdw>
                </a:effectLst>
                <a:latin typeface="Comic Sans MS" panose="030F0702030302020204" pitchFamily="66" charset="0"/>
              </a:rPr>
              <a:t>DEMATERIALIZZAZIONE DELLA TESI DI LAUREA</a:t>
            </a:r>
            <a:endParaRPr lang="it-IT" sz="2400" b="1" u="sng" dirty="0">
              <a:solidFill>
                <a:srgbClr val="0000FF"/>
              </a:solidFill>
              <a:effectLst>
                <a:outerShdw blurRad="38100" dist="38100" dir="2700000" algn="tl">
                  <a:srgbClr val="000000">
                    <a:alpha val="43137"/>
                  </a:srgbClr>
                </a:outerShdw>
              </a:effectLst>
              <a:latin typeface="Comic Sans MS" panose="030F0702030302020204" pitchFamily="66" charset="0"/>
            </a:endParaRPr>
          </a:p>
        </p:txBody>
      </p:sp>
      <p:sp>
        <p:nvSpPr>
          <p:cNvPr id="7" name="Rettangolo 6"/>
          <p:cNvSpPr/>
          <p:nvPr/>
        </p:nvSpPr>
        <p:spPr>
          <a:xfrm>
            <a:off x="330006" y="1268760"/>
            <a:ext cx="8293876" cy="3416320"/>
          </a:xfrm>
          <a:prstGeom prst="rect">
            <a:avLst/>
          </a:prstGeom>
        </p:spPr>
        <p:txBody>
          <a:bodyPr wrap="square">
            <a:spAutoFit/>
          </a:bodyPr>
          <a:lstStyle/>
          <a:p>
            <a:r>
              <a:rPr lang="it-IT" sz="2400" dirty="0" smtClean="0"/>
              <a:t>……. chiediamo </a:t>
            </a:r>
            <a:r>
              <a:rPr lang="it-IT" sz="2400" dirty="0"/>
              <a:t>agli studenti fin da oggi di caricare la tesi di laurea anche in formato digitale nella stessa procedura online utilizzata per compilare la domanda di laurea, a partire dalle sedute di laurea previste nel mese di </a:t>
            </a:r>
            <a:r>
              <a:rPr lang="it-IT" sz="2400" dirty="0" smtClean="0"/>
              <a:t>GIUGNO. </a:t>
            </a:r>
            <a:r>
              <a:rPr lang="it-IT" sz="2400" dirty="0"/>
              <a:t>La tesi digitale da caricare nella procedura dovrà necessariamente corrispondere alla versione definitiva in quanto verrà successivamente conservata nel </a:t>
            </a:r>
            <a:r>
              <a:rPr lang="it-IT" sz="2400" b="1" dirty="0"/>
              <a:t>fascicolo digitale </a:t>
            </a:r>
            <a:r>
              <a:rPr lang="it-IT" sz="2400" dirty="0"/>
              <a:t>del percorso formativo degli studenti. Per questo motivo la procedura di caricamento rimarrà aperta fino al giorno successivo alla data della seduta di laurea. </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5951" y="4685080"/>
            <a:ext cx="1960240" cy="19602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27125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http://www.studentingegneria.it/wp-content/uploads/2016/03/Presentazione_Tesi_online_studenti-Copia.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1014893"/>
            <a:ext cx="8070000" cy="3232399"/>
          </a:xfrm>
          <a:prstGeom prst="rect">
            <a:avLst/>
          </a:prstGeom>
          <a:noFill/>
          <a:extLst>
            <a:ext uri="{909E8E84-426E-40DD-AFC4-6F175D3DCCD1}">
              <a14:hiddenFill xmlns:a14="http://schemas.microsoft.com/office/drawing/2010/main">
                <a:solidFill>
                  <a:srgbClr val="FFFFFF"/>
                </a:solidFill>
              </a14:hiddenFill>
            </a:ext>
          </a:extLst>
        </p:spPr>
      </p:pic>
      <p:sp>
        <p:nvSpPr>
          <p:cNvPr id="4" name="Rettangolo 3"/>
          <p:cNvSpPr/>
          <p:nvPr/>
        </p:nvSpPr>
        <p:spPr>
          <a:xfrm>
            <a:off x="395536" y="1011559"/>
            <a:ext cx="8070000" cy="6480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Rettangolo 4"/>
          <p:cNvSpPr/>
          <p:nvPr/>
        </p:nvSpPr>
        <p:spPr>
          <a:xfrm>
            <a:off x="395536" y="4725144"/>
            <a:ext cx="8280920" cy="1200329"/>
          </a:xfrm>
          <a:prstGeom prst="rect">
            <a:avLst/>
          </a:prstGeom>
        </p:spPr>
        <p:txBody>
          <a:bodyPr wrap="square">
            <a:spAutoFit/>
          </a:bodyPr>
          <a:lstStyle/>
          <a:p>
            <a:r>
              <a:rPr lang="it-IT" b="1" dirty="0">
                <a:effectLst>
                  <a:outerShdw blurRad="38100" dist="38100" dir="2700000" algn="tl">
                    <a:srgbClr val="000000">
                      <a:alpha val="43137"/>
                    </a:srgbClr>
                  </a:outerShdw>
                </a:effectLst>
              </a:rPr>
              <a:t>APPROVAZIONE TESI DIGITALE </a:t>
            </a:r>
          </a:p>
          <a:p>
            <a:r>
              <a:rPr lang="it-IT" b="1" dirty="0">
                <a:effectLst>
                  <a:outerShdw blurRad="38100" dist="38100" dir="2700000" algn="tl">
                    <a:srgbClr val="000000">
                      <a:alpha val="43137"/>
                    </a:srgbClr>
                  </a:outerShdw>
                </a:effectLst>
              </a:rPr>
              <a:t>Effettuare il LOGIN all’area web di ESSE3 https://studiare.unife.it (la medesima per la gestione degli appelli d’esame) e dal menù CONSEGUIMENTO TITOLO cliccare sulla voce LAUREANDI ASSEGNATI </a:t>
            </a:r>
          </a:p>
        </p:txBody>
      </p:sp>
    </p:spTree>
    <p:extLst>
      <p:ext uri="{BB962C8B-B14F-4D97-AF65-F5344CB8AC3E}">
        <p14:creationId xmlns:p14="http://schemas.microsoft.com/office/powerpoint/2010/main" val="305283654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210691" y="188640"/>
            <a:ext cx="8712968" cy="3046988"/>
          </a:xfrm>
          <a:prstGeom prst="rect">
            <a:avLst/>
          </a:prstGeom>
          <a:noFill/>
        </p:spPr>
        <p:txBody>
          <a:bodyPr wrap="square" rtlCol="0">
            <a:spAutoFit/>
          </a:bodyPr>
          <a:lstStyle/>
          <a:p>
            <a:pPr algn="ctr"/>
            <a:r>
              <a:rPr lang="it-IT" sz="3200" b="1" dirty="0" smtClean="0">
                <a:solidFill>
                  <a:srgbClr val="0000FF"/>
                </a:solidFill>
                <a:effectLst>
                  <a:outerShdw blurRad="38100" dist="38100" dir="2700000" algn="tl">
                    <a:srgbClr val="000000">
                      <a:alpha val="43137"/>
                    </a:srgbClr>
                  </a:outerShdw>
                </a:effectLst>
              </a:rPr>
              <a:t>LAUREA MAGISTRALE IN SCIENZE DELLE</a:t>
            </a:r>
          </a:p>
          <a:p>
            <a:pPr algn="ctr"/>
            <a:r>
              <a:rPr lang="it-IT" sz="3200" b="1" dirty="0" smtClean="0">
                <a:solidFill>
                  <a:srgbClr val="0000FF"/>
                </a:solidFill>
                <a:effectLst>
                  <a:outerShdw blurRad="38100" dist="38100" dir="2700000" algn="tl">
                    <a:srgbClr val="000000">
                      <a:alpha val="43137"/>
                    </a:srgbClr>
                  </a:outerShdw>
                </a:effectLst>
              </a:rPr>
              <a:t>PROFESSIONI SANITARIE</a:t>
            </a:r>
          </a:p>
          <a:p>
            <a:endParaRPr lang="it-IT" sz="3200" b="1" dirty="0">
              <a:effectLst>
                <a:outerShdw blurRad="38100" dist="38100" dir="2700000" algn="tl">
                  <a:srgbClr val="000000">
                    <a:alpha val="43137"/>
                  </a:srgbClr>
                </a:outerShdw>
              </a:effectLst>
            </a:endParaRPr>
          </a:p>
          <a:p>
            <a:pPr algn="ctr"/>
            <a:endParaRPr lang="it-IT" sz="3200" b="1" dirty="0" smtClean="0">
              <a:effectLst>
                <a:outerShdw blurRad="38100" dist="38100" dir="2700000" algn="tl">
                  <a:srgbClr val="000000">
                    <a:alpha val="43137"/>
                  </a:srgbClr>
                </a:outerShdw>
              </a:effectLst>
            </a:endParaRPr>
          </a:p>
          <a:p>
            <a:pPr algn="ctr"/>
            <a:endParaRPr lang="it-IT" sz="3200" b="1" dirty="0">
              <a:effectLst>
                <a:outerShdw blurRad="38100" dist="38100" dir="2700000" algn="tl">
                  <a:srgbClr val="000000">
                    <a:alpha val="43137"/>
                  </a:srgbClr>
                </a:outerShdw>
              </a:effectLst>
            </a:endParaRPr>
          </a:p>
          <a:p>
            <a:pPr algn="ctr"/>
            <a:endParaRPr lang="it-IT" sz="3200" b="1" dirty="0">
              <a:effectLst>
                <a:outerShdw blurRad="38100" dist="38100" dir="2700000" algn="tl">
                  <a:srgbClr val="000000">
                    <a:alpha val="43137"/>
                  </a:srgbClr>
                </a:outerShdw>
              </a:effectLst>
            </a:endParaRP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64537" y="4725145"/>
            <a:ext cx="3012203" cy="19368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asellaDiTesto 1"/>
          <p:cNvSpPr txBox="1"/>
          <p:nvPr/>
        </p:nvSpPr>
        <p:spPr>
          <a:xfrm>
            <a:off x="231752" y="1556792"/>
            <a:ext cx="5708400" cy="4370427"/>
          </a:xfrm>
          <a:prstGeom prst="rect">
            <a:avLst/>
          </a:prstGeom>
          <a:noFill/>
        </p:spPr>
        <p:txBody>
          <a:bodyPr wrap="square" rtlCol="0">
            <a:spAutoFit/>
          </a:bodyPr>
          <a:lstStyle/>
          <a:p>
            <a:pPr algn="ctr"/>
            <a:r>
              <a:rPr lang="it-IT" sz="2000" b="1" dirty="0">
                <a:effectLst>
                  <a:outerShdw blurRad="38100" dist="38100" dir="2700000" algn="tl">
                    <a:srgbClr val="000000">
                      <a:alpha val="43137"/>
                    </a:srgbClr>
                  </a:outerShdw>
                </a:effectLst>
              </a:rPr>
              <a:t>calendario didattico e orario delle lezioni </a:t>
            </a:r>
          </a:p>
          <a:p>
            <a:pPr algn="ctr"/>
            <a:endParaRPr lang="it-IT" sz="2000" b="1" dirty="0">
              <a:effectLst>
                <a:outerShdw blurRad="38100" dist="38100" dir="2700000" algn="tl">
                  <a:srgbClr val="000000">
                    <a:alpha val="43137"/>
                  </a:srgbClr>
                </a:outerShdw>
              </a:effectLst>
            </a:endParaRPr>
          </a:p>
          <a:p>
            <a:pPr algn="ctr"/>
            <a:r>
              <a:rPr lang="it-IT" sz="2000" dirty="0">
                <a:effectLst>
                  <a:outerShdw blurRad="38100" dist="38100" dir="2700000" algn="tl">
                    <a:srgbClr val="000000">
                      <a:alpha val="43137"/>
                    </a:srgbClr>
                  </a:outerShdw>
                </a:effectLst>
              </a:rPr>
              <a:t>programmi, insegnamenti, docenti I anno</a:t>
            </a:r>
          </a:p>
          <a:p>
            <a:pPr algn="ctr"/>
            <a:endParaRPr lang="it-IT" sz="2000" dirty="0">
              <a:effectLst>
                <a:outerShdw blurRad="38100" dist="38100" dir="2700000" algn="tl">
                  <a:srgbClr val="000000">
                    <a:alpha val="43137"/>
                  </a:srgbClr>
                </a:outerShdw>
              </a:effectLst>
            </a:endParaRPr>
          </a:p>
          <a:p>
            <a:pPr algn="ctr"/>
            <a:r>
              <a:rPr lang="it-IT" sz="2000" dirty="0">
                <a:effectLst>
                  <a:outerShdw blurRad="38100" dist="38100" dir="2700000" algn="tl">
                    <a:srgbClr val="000000">
                      <a:alpha val="43137"/>
                    </a:srgbClr>
                  </a:outerShdw>
                </a:effectLst>
              </a:rPr>
              <a:t>    programmi, insegnamenti, docenti II anno</a:t>
            </a:r>
          </a:p>
          <a:p>
            <a:pPr algn="ctr"/>
            <a:endParaRPr lang="it-IT" sz="2000" b="1" dirty="0">
              <a:effectLst>
                <a:outerShdw blurRad="38100" dist="38100" dir="2700000" algn="tl">
                  <a:srgbClr val="000000">
                    <a:alpha val="43137"/>
                  </a:srgbClr>
                </a:outerShdw>
              </a:effectLst>
            </a:endParaRPr>
          </a:p>
          <a:p>
            <a:pPr algn="ctr"/>
            <a:r>
              <a:rPr lang="it-IT" sz="2000" b="1" dirty="0">
                <a:effectLst>
                  <a:outerShdw blurRad="38100" dist="38100" dir="2700000" algn="tl">
                    <a:srgbClr val="000000">
                      <a:alpha val="43137"/>
                    </a:srgbClr>
                  </a:outerShdw>
                </a:effectLst>
              </a:rPr>
              <a:t>    percorso di formazione AA </a:t>
            </a:r>
            <a:r>
              <a:rPr lang="it-IT" sz="2000" b="1" dirty="0" smtClean="0">
                <a:effectLst>
                  <a:outerShdw blurRad="38100" dist="38100" dir="2700000" algn="tl">
                    <a:srgbClr val="000000">
                      <a:alpha val="43137"/>
                    </a:srgbClr>
                  </a:outerShdw>
                </a:effectLst>
              </a:rPr>
              <a:t>2016/17</a:t>
            </a:r>
            <a:endParaRPr lang="it-IT" sz="2000" b="1" dirty="0">
              <a:effectLst>
                <a:outerShdw blurRad="38100" dist="38100" dir="2700000" algn="tl">
                  <a:srgbClr val="000000">
                    <a:alpha val="43137"/>
                  </a:srgbClr>
                </a:outerShdw>
              </a:effectLst>
            </a:endParaRPr>
          </a:p>
          <a:p>
            <a:pPr algn="ctr"/>
            <a:endParaRPr lang="it-IT" sz="2000" b="1" dirty="0">
              <a:effectLst>
                <a:outerShdw blurRad="38100" dist="38100" dir="2700000" algn="tl">
                  <a:srgbClr val="000000">
                    <a:alpha val="43137"/>
                  </a:srgbClr>
                </a:outerShdw>
              </a:effectLst>
            </a:endParaRPr>
          </a:p>
          <a:p>
            <a:pPr algn="ctr"/>
            <a:r>
              <a:rPr lang="it-IT" sz="2000" b="1" dirty="0">
                <a:effectLst>
                  <a:outerShdw blurRad="38100" dist="38100" dir="2700000" algn="tl">
                    <a:srgbClr val="000000">
                      <a:alpha val="43137"/>
                    </a:srgbClr>
                  </a:outerShdw>
                </a:effectLst>
              </a:rPr>
              <a:t>TIROCINIO</a:t>
            </a:r>
          </a:p>
          <a:p>
            <a:pPr algn="ctr"/>
            <a:endParaRPr lang="it-IT" sz="2000" b="1" dirty="0">
              <a:effectLst>
                <a:outerShdw blurRad="38100" dist="38100" dir="2700000" algn="tl">
                  <a:srgbClr val="000000">
                    <a:alpha val="43137"/>
                  </a:srgbClr>
                </a:outerShdw>
              </a:effectLst>
            </a:endParaRPr>
          </a:p>
          <a:p>
            <a:pPr algn="ctr"/>
            <a:r>
              <a:rPr lang="it-IT" sz="2000" b="1" dirty="0">
                <a:effectLst>
                  <a:outerShdw blurRad="38100" dist="38100" dir="2700000" algn="tl">
                    <a:srgbClr val="000000">
                      <a:alpha val="43137"/>
                    </a:srgbClr>
                  </a:outerShdw>
                </a:effectLst>
              </a:rPr>
              <a:t>ESAMI DI PROFITTO</a:t>
            </a:r>
          </a:p>
          <a:p>
            <a:pPr algn="ctr"/>
            <a:endParaRPr lang="it-IT" sz="2000" b="1" dirty="0">
              <a:effectLst>
                <a:outerShdw blurRad="38100" dist="38100" dir="2700000" algn="tl">
                  <a:srgbClr val="000000">
                    <a:alpha val="43137"/>
                  </a:srgbClr>
                </a:outerShdw>
              </a:effectLst>
            </a:endParaRPr>
          </a:p>
          <a:p>
            <a:pPr algn="ctr"/>
            <a:r>
              <a:rPr lang="it-IT" sz="2000" b="1" dirty="0">
                <a:effectLst>
                  <a:outerShdw blurRad="38100" dist="38100" dir="2700000" algn="tl">
                    <a:srgbClr val="000000">
                      <a:alpha val="43137"/>
                    </a:srgbClr>
                  </a:outerShdw>
                </a:effectLst>
              </a:rPr>
              <a:t>PROVA FINALE</a:t>
            </a:r>
          </a:p>
          <a:p>
            <a:endParaRPr lang="it-IT" dirty="0"/>
          </a:p>
        </p:txBody>
      </p:sp>
    </p:spTree>
    <p:extLst>
      <p:ext uri="{BB962C8B-B14F-4D97-AF65-F5344CB8AC3E}">
        <p14:creationId xmlns:p14="http://schemas.microsoft.com/office/powerpoint/2010/main" val="3100984712"/>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Lavoro di squadra">
  <a:themeElements>
    <a:clrScheme name="Lavoro di squadra 2">
      <a:dk1>
        <a:srgbClr val="0000A6"/>
      </a:dk1>
      <a:lt1>
        <a:srgbClr val="FFFFFF"/>
      </a:lt1>
      <a:dk2>
        <a:srgbClr val="000099"/>
      </a:dk2>
      <a:lt2>
        <a:srgbClr val="CCFFFF"/>
      </a:lt2>
      <a:accent1>
        <a:srgbClr val="00CCFF"/>
      </a:accent1>
      <a:accent2>
        <a:srgbClr val="FFE701"/>
      </a:accent2>
      <a:accent3>
        <a:srgbClr val="AAAACA"/>
      </a:accent3>
      <a:accent4>
        <a:srgbClr val="DADADA"/>
      </a:accent4>
      <a:accent5>
        <a:srgbClr val="AAE2FF"/>
      </a:accent5>
      <a:accent6>
        <a:srgbClr val="E7D101"/>
      </a:accent6>
      <a:hlink>
        <a:srgbClr val="FFCC66"/>
      </a:hlink>
      <a:folHlink>
        <a:srgbClr val="00CA00"/>
      </a:folHlink>
    </a:clrScheme>
    <a:fontScheme name="Lavoro di squadra">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Lavoro di squadra 1">
        <a:dk1>
          <a:srgbClr val="000078"/>
        </a:dk1>
        <a:lt1>
          <a:srgbClr val="FFFFFF"/>
        </a:lt1>
        <a:dk2>
          <a:srgbClr val="000066"/>
        </a:dk2>
        <a:lt2>
          <a:srgbClr val="CCECFF"/>
        </a:lt2>
        <a:accent1>
          <a:srgbClr val="0099CC"/>
        </a:accent1>
        <a:accent2>
          <a:srgbClr val="008080"/>
        </a:accent2>
        <a:accent3>
          <a:srgbClr val="AAAAB8"/>
        </a:accent3>
        <a:accent4>
          <a:srgbClr val="DADADA"/>
        </a:accent4>
        <a:accent5>
          <a:srgbClr val="AACAE2"/>
        </a:accent5>
        <a:accent6>
          <a:srgbClr val="007373"/>
        </a:accent6>
        <a:hlink>
          <a:srgbClr val="00FFCC"/>
        </a:hlink>
        <a:folHlink>
          <a:srgbClr val="6699FF"/>
        </a:folHlink>
      </a:clrScheme>
      <a:clrMap bg1="dk2" tx1="lt1" bg2="dk1" tx2="lt2" accent1="accent1" accent2="accent2" accent3="accent3" accent4="accent4" accent5="accent5" accent6="accent6" hlink="hlink" folHlink="folHlink"/>
    </a:extraClrScheme>
    <a:extraClrScheme>
      <a:clrScheme name="Lavoro di squadra 2">
        <a:dk1>
          <a:srgbClr val="0000A6"/>
        </a:dk1>
        <a:lt1>
          <a:srgbClr val="FFFFFF"/>
        </a:lt1>
        <a:dk2>
          <a:srgbClr val="000099"/>
        </a:dk2>
        <a:lt2>
          <a:srgbClr val="CCFFFF"/>
        </a:lt2>
        <a:accent1>
          <a:srgbClr val="00CCFF"/>
        </a:accent1>
        <a:accent2>
          <a:srgbClr val="FFE701"/>
        </a:accent2>
        <a:accent3>
          <a:srgbClr val="AAAACA"/>
        </a:accent3>
        <a:accent4>
          <a:srgbClr val="DADADA"/>
        </a:accent4>
        <a:accent5>
          <a:srgbClr val="AAE2FF"/>
        </a:accent5>
        <a:accent6>
          <a:srgbClr val="E7D101"/>
        </a:accent6>
        <a:hlink>
          <a:srgbClr val="FFCC66"/>
        </a:hlink>
        <a:folHlink>
          <a:srgbClr val="00CA00"/>
        </a:folHlink>
      </a:clrScheme>
      <a:clrMap bg1="dk2" tx1="lt1" bg2="dk1" tx2="lt2" accent1="accent1" accent2="accent2" accent3="accent3" accent4="accent4" accent5="accent5" accent6="accent6" hlink="hlink" folHlink="folHlink"/>
    </a:extraClrScheme>
    <a:extraClrScheme>
      <a:clrScheme name="Lavoro di squadra 3">
        <a:dk1>
          <a:srgbClr val="000000"/>
        </a:dk1>
        <a:lt1>
          <a:srgbClr val="E0EBF6"/>
        </a:lt1>
        <a:dk2>
          <a:srgbClr val="77A4AF"/>
        </a:dk2>
        <a:lt2>
          <a:srgbClr val="F3F7FB"/>
        </a:lt2>
        <a:accent1>
          <a:srgbClr val="B9C4D7"/>
        </a:accent1>
        <a:accent2>
          <a:srgbClr val="B1A1C5"/>
        </a:accent2>
        <a:accent3>
          <a:srgbClr val="EDF3FA"/>
        </a:accent3>
        <a:accent4>
          <a:srgbClr val="000000"/>
        </a:accent4>
        <a:accent5>
          <a:srgbClr val="D9DEE8"/>
        </a:accent5>
        <a:accent6>
          <a:srgbClr val="A091B2"/>
        </a:accent6>
        <a:hlink>
          <a:srgbClr val="3F2FB5"/>
        </a:hlink>
        <a:folHlink>
          <a:srgbClr val="318944"/>
        </a:folHlink>
      </a:clrScheme>
      <a:clrMap bg1="lt1" tx1="dk1" bg2="lt2" tx2="dk2" accent1="accent1" accent2="accent2" accent3="accent3" accent4="accent4" accent5="accent5" accent6="accent6" hlink="hlink" folHlink="folHlink"/>
    </a:extraClrScheme>
    <a:extraClrScheme>
      <a:clrScheme name="Lavoro di squadra 4">
        <a:dk1>
          <a:srgbClr val="006E6B"/>
        </a:dk1>
        <a:lt1>
          <a:srgbClr val="FFFFFF"/>
        </a:lt1>
        <a:dk2>
          <a:srgbClr val="006666"/>
        </a:dk2>
        <a:lt2>
          <a:srgbClr val="B9EFEE"/>
        </a:lt2>
        <a:accent1>
          <a:srgbClr val="33CCCC"/>
        </a:accent1>
        <a:accent2>
          <a:srgbClr val="6AB475"/>
        </a:accent2>
        <a:accent3>
          <a:srgbClr val="AAB8B8"/>
        </a:accent3>
        <a:accent4>
          <a:srgbClr val="DADADA"/>
        </a:accent4>
        <a:accent5>
          <a:srgbClr val="ADE2E2"/>
        </a:accent5>
        <a:accent6>
          <a:srgbClr val="5FA369"/>
        </a:accent6>
        <a:hlink>
          <a:srgbClr val="00FF99"/>
        </a:hlink>
        <a:folHlink>
          <a:srgbClr val="CCFF66"/>
        </a:folHlink>
      </a:clrScheme>
      <a:clrMap bg1="dk2" tx1="lt1" bg2="dk1" tx2="lt2" accent1="accent1" accent2="accent2" accent3="accent3" accent4="accent4" accent5="accent5" accent6="accent6" hlink="hlink" folHlink="folHlink"/>
    </a:extraClrScheme>
    <a:extraClrScheme>
      <a:clrScheme name="Lavoro di squadra 5">
        <a:dk1>
          <a:srgbClr val="8ABA8D"/>
        </a:dk1>
        <a:lt1>
          <a:srgbClr val="FFFFFF"/>
        </a:lt1>
        <a:dk2>
          <a:srgbClr val="6FB56D"/>
        </a:dk2>
        <a:lt2>
          <a:srgbClr val="DCF1F4"/>
        </a:lt2>
        <a:accent1>
          <a:srgbClr val="2E7E2E"/>
        </a:accent1>
        <a:accent2>
          <a:srgbClr val="25735D"/>
        </a:accent2>
        <a:accent3>
          <a:srgbClr val="BBD7BA"/>
        </a:accent3>
        <a:accent4>
          <a:srgbClr val="DADADA"/>
        </a:accent4>
        <a:accent5>
          <a:srgbClr val="ADC0AD"/>
        </a:accent5>
        <a:accent6>
          <a:srgbClr val="206853"/>
        </a:accent6>
        <a:hlink>
          <a:srgbClr val="FFFF00"/>
        </a:hlink>
        <a:folHlink>
          <a:srgbClr val="FFF4BF"/>
        </a:folHlink>
      </a:clrScheme>
      <a:clrMap bg1="dk2" tx1="lt1" bg2="dk1" tx2="lt2" accent1="accent1" accent2="accent2" accent3="accent3" accent4="accent4" accent5="accent5" accent6="accent6" hlink="hlink" folHlink="folHlink"/>
    </a:extraClrScheme>
    <a:extraClrScheme>
      <a:clrScheme name="Lavoro di squadra 6">
        <a:dk1>
          <a:srgbClr val="005400"/>
        </a:dk1>
        <a:lt1>
          <a:srgbClr val="FFFFFF"/>
        </a:lt1>
        <a:dk2>
          <a:srgbClr val="004800"/>
        </a:dk2>
        <a:lt2>
          <a:srgbClr val="D6D8C0"/>
        </a:lt2>
        <a:accent1>
          <a:srgbClr val="339933"/>
        </a:accent1>
        <a:accent2>
          <a:srgbClr val="7D8C70"/>
        </a:accent2>
        <a:accent3>
          <a:srgbClr val="AAB1AA"/>
        </a:accent3>
        <a:accent4>
          <a:srgbClr val="DADADA"/>
        </a:accent4>
        <a:accent5>
          <a:srgbClr val="ADCAAD"/>
        </a:accent5>
        <a:accent6>
          <a:srgbClr val="717E65"/>
        </a:accent6>
        <a:hlink>
          <a:srgbClr val="CCCC00"/>
        </a:hlink>
        <a:folHlink>
          <a:srgbClr val="85B3B1"/>
        </a:folHlink>
      </a:clrScheme>
      <a:clrMap bg1="dk2" tx1="lt1" bg2="dk1" tx2="lt2" accent1="accent1" accent2="accent2" accent3="accent3" accent4="accent4" accent5="accent5" accent6="accent6" hlink="hlink" folHlink="folHlink"/>
    </a:extraClrScheme>
    <a:extraClrScheme>
      <a:clrScheme name="Lavoro di squadra 7">
        <a:dk1>
          <a:srgbClr val="000000"/>
        </a:dk1>
        <a:lt1>
          <a:srgbClr val="F5F0BD"/>
        </a:lt1>
        <a:dk2>
          <a:srgbClr val="BD9D69"/>
        </a:dk2>
        <a:lt2>
          <a:srgbClr val="FFFFCC"/>
        </a:lt2>
        <a:accent1>
          <a:srgbClr val="CDBB77"/>
        </a:accent1>
        <a:accent2>
          <a:srgbClr val="F8EBD0"/>
        </a:accent2>
        <a:accent3>
          <a:srgbClr val="F9F6DB"/>
        </a:accent3>
        <a:accent4>
          <a:srgbClr val="000000"/>
        </a:accent4>
        <a:accent5>
          <a:srgbClr val="E3DABD"/>
        </a:accent5>
        <a:accent6>
          <a:srgbClr val="E1D5BC"/>
        </a:accent6>
        <a:hlink>
          <a:srgbClr val="FF9900"/>
        </a:hlink>
        <a:folHlink>
          <a:srgbClr val="C64B00"/>
        </a:folHlink>
      </a:clrScheme>
      <a:clrMap bg1="lt1" tx1="dk1" bg2="lt2" tx2="dk2" accent1="accent1" accent2="accent2" accent3="accent3" accent4="accent4" accent5="accent5" accent6="accent6" hlink="hlink" folHlink="folHlink"/>
    </a:extraClrScheme>
    <a:extraClrScheme>
      <a:clrScheme name="Lavoro di squadra 8">
        <a:dk1>
          <a:srgbClr val="000000"/>
        </a:dk1>
        <a:lt1>
          <a:srgbClr val="E2DDD4"/>
        </a:lt1>
        <a:dk2>
          <a:srgbClr val="000000"/>
        </a:dk2>
        <a:lt2>
          <a:srgbClr val="EFEBE3"/>
        </a:lt2>
        <a:accent1>
          <a:srgbClr val="F2F2F2"/>
        </a:accent1>
        <a:accent2>
          <a:srgbClr val="C4AD74"/>
        </a:accent2>
        <a:accent3>
          <a:srgbClr val="EEEBE6"/>
        </a:accent3>
        <a:accent4>
          <a:srgbClr val="000000"/>
        </a:accent4>
        <a:accent5>
          <a:srgbClr val="F7F7F7"/>
        </a:accent5>
        <a:accent6>
          <a:srgbClr val="B19C68"/>
        </a:accent6>
        <a:hlink>
          <a:srgbClr val="A46032"/>
        </a:hlink>
        <a:folHlink>
          <a:srgbClr val="8F8E73"/>
        </a:folHlink>
      </a:clrScheme>
      <a:clrMap bg1="lt1" tx1="dk1" bg2="lt2" tx2="dk2" accent1="accent1" accent2="accent2" accent3="accent3" accent4="accent4" accent5="accent5" accent6="accent6" hlink="hlink" folHlink="folHlink"/>
    </a:extraClrScheme>
    <a:extraClrScheme>
      <a:clrScheme name="Lavoro di squadra 9">
        <a:dk1>
          <a:srgbClr val="8A0000"/>
        </a:dk1>
        <a:lt1>
          <a:srgbClr val="FFFFFF"/>
        </a:lt1>
        <a:dk2>
          <a:srgbClr val="800000"/>
        </a:dk2>
        <a:lt2>
          <a:srgbClr val="FFFFCC"/>
        </a:lt2>
        <a:accent1>
          <a:srgbClr val="FF5831"/>
        </a:accent1>
        <a:accent2>
          <a:srgbClr val="C5543D"/>
        </a:accent2>
        <a:accent3>
          <a:srgbClr val="C0AAAA"/>
        </a:accent3>
        <a:accent4>
          <a:srgbClr val="DADADA"/>
        </a:accent4>
        <a:accent5>
          <a:srgbClr val="FFB4AD"/>
        </a:accent5>
        <a:accent6>
          <a:srgbClr val="B24B36"/>
        </a:accent6>
        <a:hlink>
          <a:srgbClr val="FFFFCC"/>
        </a:hlink>
        <a:folHlink>
          <a:srgbClr val="FF990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663</TotalTime>
  <Words>7651</Words>
  <Application>Microsoft Office PowerPoint</Application>
  <PresentationFormat>Presentazione su schermo (4:3)</PresentationFormat>
  <Paragraphs>1029</Paragraphs>
  <Slides>100</Slides>
  <Notes>0</Notes>
  <HiddenSlides>0</HiddenSlides>
  <MMClips>0</MMClips>
  <ScaleCrop>false</ScaleCrop>
  <HeadingPairs>
    <vt:vector size="4" baseType="variant">
      <vt:variant>
        <vt:lpstr>Tema</vt:lpstr>
      </vt:variant>
      <vt:variant>
        <vt:i4>2</vt:i4>
      </vt:variant>
      <vt:variant>
        <vt:lpstr>Titoli diapositive</vt:lpstr>
      </vt:variant>
      <vt:variant>
        <vt:i4>100</vt:i4>
      </vt:variant>
    </vt:vector>
  </HeadingPairs>
  <TitlesOfParts>
    <vt:vector size="102" baseType="lpstr">
      <vt:lpstr>Tema di Office</vt:lpstr>
      <vt:lpstr>Lavoro di squadra</vt:lpstr>
      <vt:lpstr>Università degli Studi di Ferrara</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Membri del Nucleo di Valutazione di Ateneo </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Dipartimento di Morfologia, Chirurgia e Medicina Sperimentale </vt:lpstr>
      <vt:lpstr>Dipartimento di Scienze Biomediche e Chirurgico Specialistiche</vt:lpstr>
      <vt:lpstr>Dipartimento di Scienze mediche  </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Politiche di Ateneo e Accreditamento   L’Ateneo ha individuato politiche di Qualità per le linee di indirizzo in un’ottica di miglioramento continuo della qualità.  La qualità consiste sia nella vicinanza tra obiettivi prestabiliti e risultati ottenuti sia nel valore che gli obiettivi stessi hanno per i soggetti assunti come beneficiari dei risultati.   Le politiche di Qualità dell'Ateneo sono definite dagli Organi Accademici di governo  attuate dal Presidio della Qualità di Ateneo e valutate dal Nucleo di Valutazione.   Gli Organi Accademici di governo (Rettore, Senato Accademico, Consiglio di Amministrazione) definiscono le linee di indirizzo, secondo quanto previsto dallo Statuto dell’Università degli Studi di Ferrara, e le politiche di Qualità, secondo quanto previsto dalla normativa vigente e dalle linee guida nazionali, in un’ottica  di miglioramento continuo della qualità.   Il documento "Politiche di Ateneo e Programmazione dell'Università degli Studi di Ferrara", e la relativa appendice "Progetto Qualità sui Corsi di studio", hanno come obiettivo di definire in modo organico le politiche di qualità e di programmazione dell’Università di Ferrara, le azioni previste per la loro attuazione e l’Organizzazione  del Sistema di Assicurazione interna della Qualità. </vt:lpstr>
      <vt:lpstr>Accreditamento nella Didattica  e nella Ricerca</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MIUR = Ministero Istruzione Universitaria e della Ricerca  ANVUR = Agenzia Nazionale di Valutazione del Sistema Universitario e della Ricerca  UNIVERSITA’   NUCLEO VALUTAZIONE PRESIDIO QUALITA’  COORDINATORI DEI CDS  COMMISSIONI: gruppo riesame, commissione paritetica</vt:lpstr>
      <vt:lpstr>Presentazione standard di PowerPoint</vt:lpstr>
      <vt:lpstr>Presentazione standard di PowerPoint</vt:lpstr>
      <vt:lpstr>Presentazione standard di PowerPoint</vt:lpstr>
      <vt:lpstr>Presidio di Qualità</vt:lpstr>
      <vt:lpstr>Presentazione standard di PowerPoint</vt:lpstr>
      <vt:lpstr>Presentazione standard di PowerPoint</vt:lpstr>
      <vt:lpstr>MIUR   - gestisce i bandi di concorso  - ASN: abilitazione scientifica nazionale L’articolo 16 della legge 240 istituisce che ASN ha durata quadriennale e richiede requisiti distinti per le funzioni di professore di prima e di seconda fascia  -ANVUR: Agenzia Nazionale di Valutazione del Sistema Universitario e della Ricerca </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Università degli Studi di Ferrara</dc:title>
  <dc:creator>.</dc:creator>
  <cp:lastModifiedBy>.</cp:lastModifiedBy>
  <cp:revision>87</cp:revision>
  <cp:lastPrinted>2017-03-29T15:49:28Z</cp:lastPrinted>
  <dcterms:created xsi:type="dcterms:W3CDTF">2014-11-27T13:06:57Z</dcterms:created>
  <dcterms:modified xsi:type="dcterms:W3CDTF">2017-03-29T15:52:45Z</dcterms:modified>
</cp:coreProperties>
</file>