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256" r:id="rId2"/>
    <p:sldId id="263" r:id="rId3"/>
    <p:sldId id="264" r:id="rId4"/>
    <p:sldId id="265" r:id="rId5"/>
    <p:sldId id="284" r:id="rId6"/>
    <p:sldId id="285" r:id="rId7"/>
    <p:sldId id="286" r:id="rId8"/>
    <p:sldId id="282" r:id="rId9"/>
    <p:sldId id="287" r:id="rId10"/>
    <p:sldId id="283" r:id="rId11"/>
    <p:sldId id="288" r:id="rId12"/>
    <p:sldId id="289" r:id="rId13"/>
    <p:sldId id="266" r:id="rId14"/>
    <p:sldId id="276" r:id="rId15"/>
    <p:sldId id="275" r:id="rId16"/>
    <p:sldId id="274" r:id="rId17"/>
    <p:sldId id="267" r:id="rId18"/>
    <p:sldId id="268" r:id="rId19"/>
    <p:sldId id="299" r:id="rId20"/>
    <p:sldId id="300" r:id="rId21"/>
    <p:sldId id="307" r:id="rId22"/>
    <p:sldId id="302" r:id="rId23"/>
    <p:sldId id="303" r:id="rId24"/>
    <p:sldId id="304" r:id="rId25"/>
    <p:sldId id="305" r:id="rId26"/>
    <p:sldId id="306" r:id="rId27"/>
    <p:sldId id="301" r:id="rId28"/>
    <p:sldId id="308" r:id="rId29"/>
    <p:sldId id="278" r:id="rId30"/>
    <p:sldId id="258" r:id="rId31"/>
    <p:sldId id="296" r:id="rId32"/>
    <p:sldId id="271" r:id="rId33"/>
    <p:sldId id="259" r:id="rId34"/>
    <p:sldId id="309" r:id="rId35"/>
    <p:sldId id="391" r:id="rId36"/>
    <p:sldId id="293" r:id="rId37"/>
    <p:sldId id="281" r:id="rId38"/>
    <p:sldId id="295" r:id="rId39"/>
    <p:sldId id="261" r:id="rId40"/>
    <p:sldId id="262" r:id="rId41"/>
    <p:sldId id="270" r:id="rId42"/>
    <p:sldId id="292" r:id="rId43"/>
    <p:sldId id="294" r:id="rId44"/>
    <p:sldId id="290" r:id="rId45"/>
    <p:sldId id="313" r:id="rId46"/>
    <p:sldId id="311" r:id="rId47"/>
    <p:sldId id="279" r:id="rId48"/>
    <p:sldId id="260" r:id="rId49"/>
    <p:sldId id="280" r:id="rId50"/>
    <p:sldId id="315" r:id="rId51"/>
    <p:sldId id="317" r:id="rId52"/>
    <p:sldId id="318" r:id="rId53"/>
    <p:sldId id="319" r:id="rId54"/>
    <p:sldId id="325" r:id="rId55"/>
    <p:sldId id="320" r:id="rId56"/>
    <p:sldId id="333" r:id="rId57"/>
    <p:sldId id="392" r:id="rId58"/>
    <p:sldId id="334" r:id="rId59"/>
    <p:sldId id="335" r:id="rId60"/>
    <p:sldId id="336" r:id="rId61"/>
    <p:sldId id="337" r:id="rId62"/>
    <p:sldId id="338" r:id="rId63"/>
    <p:sldId id="339" r:id="rId64"/>
    <p:sldId id="363" r:id="rId65"/>
    <p:sldId id="360" r:id="rId66"/>
    <p:sldId id="361" r:id="rId67"/>
    <p:sldId id="362" r:id="rId68"/>
    <p:sldId id="368" r:id="rId69"/>
    <p:sldId id="369" r:id="rId70"/>
    <p:sldId id="370" r:id="rId71"/>
    <p:sldId id="371" r:id="rId72"/>
    <p:sldId id="372" r:id="rId73"/>
    <p:sldId id="373" r:id="rId74"/>
    <p:sldId id="374" r:id="rId75"/>
    <p:sldId id="376" r:id="rId76"/>
    <p:sldId id="378" r:id="rId77"/>
    <p:sldId id="379" r:id="rId78"/>
    <p:sldId id="380" r:id="rId79"/>
    <p:sldId id="381" r:id="rId80"/>
    <p:sldId id="382" r:id="rId81"/>
    <p:sldId id="383" r:id="rId82"/>
    <p:sldId id="384" r:id="rId83"/>
    <p:sldId id="385" r:id="rId84"/>
    <p:sldId id="386" r:id="rId85"/>
    <p:sldId id="394" r:id="rId86"/>
    <p:sldId id="387" r:id="rId87"/>
    <p:sldId id="388" r:id="rId88"/>
    <p:sldId id="389" r:id="rId89"/>
    <p:sldId id="390" r:id="rId90"/>
    <p:sldId id="395" r:id="rId91"/>
  </p:sldIdLst>
  <p:sldSz cx="9144000" cy="6858000" type="screen4x3"/>
  <p:notesSz cx="6808788" cy="99425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093"/>
    <a:srgbClr val="008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1445" y="-82"/>
      </p:cViewPr>
      <p:guideLst>
        <p:guide orient="horz" pos="2160"/>
        <p:guide pos="2880"/>
      </p:guideLst>
    </p:cSldViewPr>
  </p:slideViewPr>
  <p:notesTextViewPr>
    <p:cViewPr>
      <p:scale>
        <a:sx n="1" d="1"/>
        <a:sy n="1" d="1"/>
      </p:scale>
      <p:origin x="0" y="0"/>
    </p:cViewPr>
  </p:notesTextViewPr>
  <p:sorterViewPr>
    <p:cViewPr>
      <p:scale>
        <a:sx n="100" d="100"/>
        <a:sy n="100" d="100"/>
      </p:scale>
      <p:origin x="0" y="191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50475" cy="497126"/>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6737" y="0"/>
            <a:ext cx="2950475" cy="497126"/>
          </a:xfrm>
          <a:prstGeom prst="rect">
            <a:avLst/>
          </a:prstGeom>
        </p:spPr>
        <p:txBody>
          <a:bodyPr vert="horz" lIns="91440" tIns="45720" rIns="91440" bIns="45720" rtlCol="0"/>
          <a:lstStyle>
            <a:lvl1pPr algn="r">
              <a:defRPr sz="1200"/>
            </a:lvl1pPr>
          </a:lstStyle>
          <a:p>
            <a:fld id="{A3432026-B909-4A85-AB81-051182F37B67}" type="datetimeFigureOut">
              <a:rPr lang="it-IT" smtClean="0"/>
              <a:t>12/06/2016</a:t>
            </a:fld>
            <a:endParaRPr lang="it-IT"/>
          </a:p>
        </p:txBody>
      </p:sp>
      <p:sp>
        <p:nvSpPr>
          <p:cNvPr id="4" name="Segnaposto immagine diapositiva 3"/>
          <p:cNvSpPr>
            <a:spLocks noGrp="1" noRot="1" noChangeAspect="1"/>
          </p:cNvSpPr>
          <p:nvPr>
            <p:ph type="sldImg" idx="2"/>
          </p:nvPr>
        </p:nvSpPr>
        <p:spPr>
          <a:xfrm>
            <a:off x="920750" y="746125"/>
            <a:ext cx="4967288" cy="372745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0879" y="4722694"/>
            <a:ext cx="5447030" cy="4474131"/>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443662"/>
            <a:ext cx="2950475" cy="497126"/>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6737" y="9443662"/>
            <a:ext cx="2950475" cy="497126"/>
          </a:xfrm>
          <a:prstGeom prst="rect">
            <a:avLst/>
          </a:prstGeom>
        </p:spPr>
        <p:txBody>
          <a:bodyPr vert="horz" lIns="91440" tIns="45720" rIns="91440" bIns="45720" rtlCol="0" anchor="b"/>
          <a:lstStyle>
            <a:lvl1pPr algn="r">
              <a:defRPr sz="1200"/>
            </a:lvl1pPr>
          </a:lstStyle>
          <a:p>
            <a:fld id="{628055E8-E922-42DC-B828-266E93D7E40E}" type="slidenum">
              <a:rPr lang="it-IT" smtClean="0"/>
              <a:t>‹N›</a:t>
            </a:fld>
            <a:endParaRPr lang="it-IT"/>
          </a:p>
        </p:txBody>
      </p:sp>
    </p:spTree>
    <p:extLst>
      <p:ext uri="{BB962C8B-B14F-4D97-AF65-F5344CB8AC3E}">
        <p14:creationId xmlns:p14="http://schemas.microsoft.com/office/powerpoint/2010/main" val="323637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D92DCE72-04BF-4A91-866A-46971E86D188}" type="datetimeFigureOut">
              <a:rPr lang="it-IT" smtClean="0"/>
              <a:t>12/06/2016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546A651-4212-43A9-A343-ECFCDCB7B373}" type="slidenum">
              <a:rPr lang="it-IT" smtClean="0"/>
              <a:t>‹N›</a:t>
            </a:fld>
            <a:endParaRPr lang="it-IT"/>
          </a:p>
        </p:txBody>
      </p:sp>
    </p:spTree>
    <p:extLst>
      <p:ext uri="{BB962C8B-B14F-4D97-AF65-F5344CB8AC3E}">
        <p14:creationId xmlns:p14="http://schemas.microsoft.com/office/powerpoint/2010/main" val="392838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92DCE72-04BF-4A91-866A-46971E86D188}" type="datetimeFigureOut">
              <a:rPr lang="it-IT" smtClean="0"/>
              <a:t>12/06/2016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546A651-4212-43A9-A343-ECFCDCB7B373}" type="slidenum">
              <a:rPr lang="it-IT" smtClean="0"/>
              <a:t>‹N›</a:t>
            </a:fld>
            <a:endParaRPr lang="it-IT"/>
          </a:p>
        </p:txBody>
      </p:sp>
    </p:spTree>
    <p:extLst>
      <p:ext uri="{BB962C8B-B14F-4D97-AF65-F5344CB8AC3E}">
        <p14:creationId xmlns:p14="http://schemas.microsoft.com/office/powerpoint/2010/main" val="3573683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92DCE72-04BF-4A91-866A-46971E86D188}" type="datetimeFigureOut">
              <a:rPr lang="it-IT" smtClean="0"/>
              <a:t>12/06/2016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546A651-4212-43A9-A343-ECFCDCB7B373}" type="slidenum">
              <a:rPr lang="it-IT" smtClean="0"/>
              <a:t>‹N›</a:t>
            </a:fld>
            <a:endParaRPr lang="it-IT"/>
          </a:p>
        </p:txBody>
      </p:sp>
    </p:spTree>
    <p:extLst>
      <p:ext uri="{BB962C8B-B14F-4D97-AF65-F5344CB8AC3E}">
        <p14:creationId xmlns:p14="http://schemas.microsoft.com/office/powerpoint/2010/main" val="3780619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92DCE72-04BF-4A91-866A-46971E86D188}" type="datetimeFigureOut">
              <a:rPr lang="it-IT" smtClean="0"/>
              <a:t>12/06/2016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546A651-4212-43A9-A343-ECFCDCB7B373}" type="slidenum">
              <a:rPr lang="it-IT" smtClean="0"/>
              <a:t>‹N›</a:t>
            </a:fld>
            <a:endParaRPr lang="it-IT"/>
          </a:p>
        </p:txBody>
      </p:sp>
    </p:spTree>
    <p:extLst>
      <p:ext uri="{BB962C8B-B14F-4D97-AF65-F5344CB8AC3E}">
        <p14:creationId xmlns:p14="http://schemas.microsoft.com/office/powerpoint/2010/main" val="2253576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D92DCE72-04BF-4A91-866A-46971E86D188}" type="datetimeFigureOut">
              <a:rPr lang="it-IT" smtClean="0"/>
              <a:t>12/06/2016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546A651-4212-43A9-A343-ECFCDCB7B373}" type="slidenum">
              <a:rPr lang="it-IT" smtClean="0"/>
              <a:t>‹N›</a:t>
            </a:fld>
            <a:endParaRPr lang="it-IT"/>
          </a:p>
        </p:txBody>
      </p:sp>
    </p:spTree>
    <p:extLst>
      <p:ext uri="{BB962C8B-B14F-4D97-AF65-F5344CB8AC3E}">
        <p14:creationId xmlns:p14="http://schemas.microsoft.com/office/powerpoint/2010/main" val="3002576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92DCE72-04BF-4A91-866A-46971E86D188}" type="datetimeFigureOut">
              <a:rPr lang="it-IT" smtClean="0"/>
              <a:t>12/06/2016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546A651-4212-43A9-A343-ECFCDCB7B373}" type="slidenum">
              <a:rPr lang="it-IT" smtClean="0"/>
              <a:t>‹N›</a:t>
            </a:fld>
            <a:endParaRPr lang="it-IT"/>
          </a:p>
        </p:txBody>
      </p:sp>
    </p:spTree>
    <p:extLst>
      <p:ext uri="{BB962C8B-B14F-4D97-AF65-F5344CB8AC3E}">
        <p14:creationId xmlns:p14="http://schemas.microsoft.com/office/powerpoint/2010/main" val="1065268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92DCE72-04BF-4A91-866A-46971E86D188}" type="datetimeFigureOut">
              <a:rPr lang="it-IT" smtClean="0"/>
              <a:t>12/06/2016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546A651-4212-43A9-A343-ECFCDCB7B373}" type="slidenum">
              <a:rPr lang="it-IT" smtClean="0"/>
              <a:t>‹N›</a:t>
            </a:fld>
            <a:endParaRPr lang="it-IT"/>
          </a:p>
        </p:txBody>
      </p:sp>
    </p:spTree>
    <p:extLst>
      <p:ext uri="{BB962C8B-B14F-4D97-AF65-F5344CB8AC3E}">
        <p14:creationId xmlns:p14="http://schemas.microsoft.com/office/powerpoint/2010/main" val="110559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D92DCE72-04BF-4A91-866A-46971E86D188}" type="datetimeFigureOut">
              <a:rPr lang="it-IT" smtClean="0"/>
              <a:t>12/06/2016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546A651-4212-43A9-A343-ECFCDCB7B373}" type="slidenum">
              <a:rPr lang="it-IT" smtClean="0"/>
              <a:t>‹N›</a:t>
            </a:fld>
            <a:endParaRPr lang="it-IT"/>
          </a:p>
        </p:txBody>
      </p:sp>
    </p:spTree>
    <p:extLst>
      <p:ext uri="{BB962C8B-B14F-4D97-AF65-F5344CB8AC3E}">
        <p14:creationId xmlns:p14="http://schemas.microsoft.com/office/powerpoint/2010/main" val="176325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92DCE72-04BF-4A91-866A-46971E86D188}" type="datetimeFigureOut">
              <a:rPr lang="it-IT" smtClean="0"/>
              <a:t>12/06/2016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546A651-4212-43A9-A343-ECFCDCB7B373}" type="slidenum">
              <a:rPr lang="it-IT" smtClean="0"/>
              <a:t>‹N›</a:t>
            </a:fld>
            <a:endParaRPr lang="it-IT"/>
          </a:p>
        </p:txBody>
      </p:sp>
    </p:spTree>
    <p:extLst>
      <p:ext uri="{BB962C8B-B14F-4D97-AF65-F5344CB8AC3E}">
        <p14:creationId xmlns:p14="http://schemas.microsoft.com/office/powerpoint/2010/main" val="1250548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92DCE72-04BF-4A91-866A-46971E86D188}" type="datetimeFigureOut">
              <a:rPr lang="it-IT" smtClean="0"/>
              <a:t>12/06/2016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546A651-4212-43A9-A343-ECFCDCB7B373}" type="slidenum">
              <a:rPr lang="it-IT" smtClean="0"/>
              <a:t>‹N›</a:t>
            </a:fld>
            <a:endParaRPr lang="it-IT"/>
          </a:p>
        </p:txBody>
      </p:sp>
    </p:spTree>
    <p:extLst>
      <p:ext uri="{BB962C8B-B14F-4D97-AF65-F5344CB8AC3E}">
        <p14:creationId xmlns:p14="http://schemas.microsoft.com/office/powerpoint/2010/main" val="3442210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92DCE72-04BF-4A91-866A-46971E86D188}" type="datetimeFigureOut">
              <a:rPr lang="it-IT" smtClean="0"/>
              <a:t>12/06/2016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546A651-4212-43A9-A343-ECFCDCB7B373}" type="slidenum">
              <a:rPr lang="it-IT" smtClean="0"/>
              <a:t>‹N›</a:t>
            </a:fld>
            <a:endParaRPr lang="it-IT"/>
          </a:p>
        </p:txBody>
      </p:sp>
    </p:spTree>
    <p:extLst>
      <p:ext uri="{BB962C8B-B14F-4D97-AF65-F5344CB8AC3E}">
        <p14:creationId xmlns:p14="http://schemas.microsoft.com/office/powerpoint/2010/main" val="3843736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2DCE72-04BF-4A91-866A-46971E86D188}" type="datetimeFigureOut">
              <a:rPr lang="it-IT" smtClean="0"/>
              <a:t>12/06/2016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46A651-4212-43A9-A343-ECFCDCB7B373}" type="slidenum">
              <a:rPr lang="it-IT" smtClean="0"/>
              <a:t>‹N›</a:t>
            </a:fld>
            <a:endParaRPr lang="it-IT"/>
          </a:p>
        </p:txBody>
      </p:sp>
    </p:spTree>
    <p:extLst>
      <p:ext uri="{BB962C8B-B14F-4D97-AF65-F5344CB8AC3E}">
        <p14:creationId xmlns:p14="http://schemas.microsoft.com/office/powerpoint/2010/main" val="752186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censismaster.it/document/it/Grandi_Atenei_La_classifica_Censis_delle_universita_2015-2016/news" TargetMode="External"/><Relationship Id="rId2" Type="http://schemas.openxmlformats.org/officeDocument/2006/relationships/hyperlink" Target="http://www.censismaster.it/document/it/Mega_Atenei_La_classifica_Censis_delle_universita_2015-2016/news" TargetMode="External"/><Relationship Id="rId1" Type="http://schemas.openxmlformats.org/officeDocument/2006/relationships/slideLayout" Target="../slideLayouts/slideLayout2.xml"/><Relationship Id="rId6" Type="http://schemas.openxmlformats.org/officeDocument/2006/relationships/hyperlink" Target="http://www.censismaster.it/document/it/Studiare_al_politecnico_La_classifica_Censis_dei_Politecnici_2015-2016/news" TargetMode="External"/><Relationship Id="rId5" Type="http://schemas.openxmlformats.org/officeDocument/2006/relationships/hyperlink" Target="http://www.censismaster.it/document/it/Piccoli_Atenei_La_classifica_Censis_delle_universita_2015-2016/news" TargetMode="External"/><Relationship Id="rId4" Type="http://schemas.openxmlformats.org/officeDocument/2006/relationships/hyperlink" Target="http://www.censismaster.it/document/it/Medi_Atenei_La_classifica_Censis_delle_universita_2015-2016/new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valmon.disia.unifi.it/sisvaldidat/unife/index.php" TargetMode="Externa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www.unife.it/aq/qualita-della-formazione/modalita-di-rilevazione-opinioni-studenti" TargetMode="Externa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valmon.disia.unifi.it/sisvaldidat"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valmon.disia.unifi.it/sisvaldidat/unife/index.php"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hyperlink" Target="http://www.unife.it/medicina/ls.infermieristica/studiare/programmi-insegnamenti-e-docenti" TargetMode="External"/><Relationship Id="rId13" Type="http://schemas.openxmlformats.org/officeDocument/2006/relationships/hyperlink" Target="https://studiare.unife.it/auth/studente/Appelli/AppelliF.do" TargetMode="External"/><Relationship Id="rId3" Type="http://schemas.openxmlformats.org/officeDocument/2006/relationships/hyperlink" Target="http://www.unife.it/medicina/ls.infermieristica/futuri-studenti" TargetMode="External"/><Relationship Id="rId7" Type="http://schemas.openxmlformats.org/officeDocument/2006/relationships/hyperlink" Target="http://www.unife.it/medicina/ls.infermieristica/scegliere/manifesto-degli-studi" TargetMode="External"/><Relationship Id="rId12" Type="http://schemas.openxmlformats.org/officeDocument/2006/relationships/hyperlink" Target="http://mydesk.student.unife.it/" TargetMode="External"/><Relationship Id="rId2" Type="http://schemas.openxmlformats.org/officeDocument/2006/relationships/image" Target="../media/image99.jpeg"/><Relationship Id="rId1" Type="http://schemas.openxmlformats.org/officeDocument/2006/relationships/slideLayout" Target="../slideLayouts/slideLayout1.xml"/><Relationship Id="rId6" Type="http://schemas.openxmlformats.org/officeDocument/2006/relationships/hyperlink" Target="http://www.unife.it/medicina/ls.infermieristica/laureati" TargetMode="External"/><Relationship Id="rId11" Type="http://schemas.openxmlformats.org/officeDocument/2006/relationships/hyperlink" Target="https://studiare.unife.it/Home.do" TargetMode="External"/><Relationship Id="rId5" Type="http://schemas.openxmlformats.org/officeDocument/2006/relationships/hyperlink" Target="http://www.unife.it/medicina/ls.infermieristica/laureandi" TargetMode="External"/><Relationship Id="rId10" Type="http://schemas.openxmlformats.org/officeDocument/2006/relationships/hyperlink" Target="http://www.unife.it/medicina/ls.infermieristica/studiare/2015-16/corsi-a-scelta-laurea-magistrale-2015-16" TargetMode="External"/><Relationship Id="rId4" Type="http://schemas.openxmlformats.org/officeDocument/2006/relationships/hyperlink" Target="http://www.unife.it/medicina/ls.infermieristica/studenti-iscritti" TargetMode="External"/><Relationship Id="rId9" Type="http://schemas.openxmlformats.org/officeDocument/2006/relationships/hyperlink" Target="http://www.unife.it/medicina/ls.infermieristica/studiare/2015-16/calendario-didattico-aa-2015-16" TargetMode="External"/></Relationships>
</file>

<file path=ppt/slides/_rels/slide72.xml.rels><?xml version="1.0" encoding="UTF-8" standalone="yes"?>
<Relationships xmlns="http://schemas.openxmlformats.org/package/2006/relationships"><Relationship Id="rId8" Type="http://schemas.openxmlformats.org/officeDocument/2006/relationships/hyperlink" Target="http://docente.unife.it/stefano.volpato" TargetMode="External"/><Relationship Id="rId3" Type="http://schemas.openxmlformats.org/officeDocument/2006/relationships/hyperlink" Target="http://rubrica.unife.it/?search=rosaria.cappadona" TargetMode="External"/><Relationship Id="rId7" Type="http://schemas.openxmlformats.org/officeDocument/2006/relationships/hyperlink" Target="http://docente.unife.it/stefano.tugnoli" TargetMode="External"/><Relationship Id="rId2" Type="http://schemas.openxmlformats.org/officeDocument/2006/relationships/hyperlink" Target="http://docente.unife.it/katia.varani" TargetMode="External"/><Relationship Id="rId1" Type="http://schemas.openxmlformats.org/officeDocument/2006/relationships/slideLayout" Target="../slideLayouts/slideLayout2.xml"/><Relationship Id="rId6" Type="http://schemas.openxmlformats.org/officeDocument/2006/relationships/hyperlink" Target="http://docente.unife.it/roberto.manfredini" TargetMode="External"/><Relationship Id="rId5" Type="http://schemas.openxmlformats.org/officeDocument/2006/relationships/hyperlink" Target="http://docente.unife.it/valerio.muzzioli" TargetMode="External"/><Relationship Id="rId10" Type="http://schemas.openxmlformats.org/officeDocument/2006/relationships/hyperlink" Target="http://docente.unife.it/rosaria.cappadona/" TargetMode="External"/><Relationship Id="rId4" Type="http://schemas.openxmlformats.org/officeDocument/2006/relationships/hyperlink" Target="http://rubrica.unife.it/?search=valerio+muzzioli" TargetMode="External"/><Relationship Id="rId9" Type="http://schemas.openxmlformats.org/officeDocument/2006/relationships/hyperlink" Target="http://docente.unife.it/stefania.gessi"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www.unife.it/ateneo/organi-universitari/statuto-e-regolamenti/regolamenti-in-materia-di-didattica-e-studenti" TargetMode="External"/><Relationship Id="rId2" Type="http://schemas.openxmlformats.org/officeDocument/2006/relationships/hyperlink" Target="http://www.unife.it/medicina/ls.infermieristica/studiare/organizzazione-del-corso"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www.unife.it/aq/statistiche-opinioni-studenti/questionari" TargetMode="External"/><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8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86.xml.rels><?xml version="1.0" encoding="UTF-8" standalone="yes"?>
<Relationships xmlns="http://schemas.openxmlformats.org/package/2006/relationships"><Relationship Id="rId3" Type="http://schemas.openxmlformats.org/officeDocument/2006/relationships/hyperlink" Target="http://corsi.unibo.it/Magistrale/ManagementSport/Pagine/istruzioni-domanda-di-laurea--date-prova-finale.aspx" TargetMode="External"/><Relationship Id="rId2" Type="http://schemas.openxmlformats.org/officeDocument/2006/relationships/hyperlink" Target="https://studenti.unibo.it/sol/welcome.htm" TargetMode="Externa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8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084146" y="188640"/>
            <a:ext cx="7114578" cy="864096"/>
          </a:xfrm>
        </p:spPr>
        <p:txBody>
          <a:bodyPr>
            <a:normAutofit/>
          </a:bodyPr>
          <a:lstStyle/>
          <a:p>
            <a:r>
              <a:rPr lang="it-IT" sz="2400" b="1" dirty="0" smtClean="0">
                <a:effectLst>
                  <a:outerShdw blurRad="38100" dist="38100" dir="2700000" algn="tl">
                    <a:srgbClr val="000000">
                      <a:alpha val="43137"/>
                    </a:srgbClr>
                  </a:outerShdw>
                </a:effectLst>
                <a:latin typeface="Comic Sans MS" panose="030F0702030302020204" pitchFamily="66" charset="0"/>
              </a:rPr>
              <a:t>Università degli Studi di Ferrara</a:t>
            </a:r>
            <a:endParaRPr lang="it-IT" sz="2400" b="1" dirty="0">
              <a:effectLst>
                <a:outerShdw blurRad="38100" dist="38100" dir="2700000" algn="tl">
                  <a:srgbClr val="000000">
                    <a:alpha val="43137"/>
                  </a:srgbClr>
                </a:outerShdw>
              </a:effectLst>
              <a:latin typeface="Comic Sans MS" panose="030F0702030302020204" pitchFamily="66"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908050"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1238050" y="1178883"/>
            <a:ext cx="6544163" cy="4401205"/>
          </a:xfrm>
          <a:prstGeom prst="rect">
            <a:avLst/>
          </a:prstGeom>
          <a:noFill/>
        </p:spPr>
        <p:txBody>
          <a:bodyPr wrap="none" rtlCol="0">
            <a:spAutoFit/>
          </a:bodyPr>
          <a:lstStyle/>
          <a:p>
            <a:pPr algn="ctr"/>
            <a:r>
              <a:rPr lang="it-IT" sz="3200" b="1" dirty="0" smtClean="0">
                <a:solidFill>
                  <a:srgbClr val="0000FF"/>
                </a:solidFill>
                <a:effectLst>
                  <a:outerShdw blurRad="38100" dist="38100" dir="2700000" algn="tl">
                    <a:srgbClr val="000000">
                      <a:alpha val="43137"/>
                    </a:srgbClr>
                  </a:outerShdw>
                </a:effectLst>
              </a:rPr>
              <a:t>Progettazione e Organizzazione di un </a:t>
            </a:r>
          </a:p>
          <a:p>
            <a:pPr algn="ctr"/>
            <a:r>
              <a:rPr lang="it-IT" sz="3200" b="1" dirty="0" smtClean="0">
                <a:solidFill>
                  <a:srgbClr val="0000FF"/>
                </a:solidFill>
                <a:effectLst>
                  <a:outerShdw blurRad="38100" dist="38100" dir="2700000" algn="tl">
                    <a:srgbClr val="000000">
                      <a:alpha val="43137"/>
                    </a:srgbClr>
                  </a:outerShdw>
                </a:effectLst>
              </a:rPr>
              <a:t>Corso di Laurea in ambito sanitario</a:t>
            </a:r>
          </a:p>
          <a:p>
            <a:pPr algn="ctr"/>
            <a:endParaRPr lang="it-IT" sz="3200" b="1" dirty="0"/>
          </a:p>
          <a:p>
            <a:pPr algn="ctr"/>
            <a:r>
              <a:rPr lang="it-IT" sz="2400" dirty="0" smtClean="0">
                <a:latin typeface="Comic Sans MS" panose="030F0702030302020204" pitchFamily="66" charset="0"/>
              </a:rPr>
              <a:t>Katia Varani</a:t>
            </a:r>
          </a:p>
          <a:p>
            <a:pPr algn="ctr"/>
            <a:r>
              <a:rPr lang="it-IT" sz="2400" dirty="0" smtClean="0">
                <a:latin typeface="Comic Sans MS" panose="030F0702030302020204" pitchFamily="66" charset="0"/>
              </a:rPr>
              <a:t>Istituto di Farmacologia</a:t>
            </a:r>
          </a:p>
          <a:p>
            <a:pPr algn="ctr"/>
            <a:r>
              <a:rPr lang="it-IT" sz="2400" dirty="0" smtClean="0">
                <a:latin typeface="Comic Sans MS" panose="030F0702030302020204" pitchFamily="66" charset="0"/>
              </a:rPr>
              <a:t>Dip.to di Scienze Mediche</a:t>
            </a:r>
          </a:p>
          <a:p>
            <a:pPr algn="ctr"/>
            <a:r>
              <a:rPr lang="it-IT" sz="2400" dirty="0" smtClean="0">
                <a:latin typeface="Comic Sans MS" panose="030F0702030302020204" pitchFamily="66" charset="0"/>
              </a:rPr>
              <a:t>vrk@unife.it</a:t>
            </a:r>
          </a:p>
          <a:p>
            <a:pPr algn="ctr"/>
            <a:r>
              <a:rPr lang="it-IT" sz="2400" dirty="0" smtClean="0">
                <a:latin typeface="Comic Sans MS" panose="030F0702030302020204" pitchFamily="66" charset="0"/>
              </a:rPr>
              <a:t>Tel. 0532 455217</a:t>
            </a:r>
          </a:p>
          <a:p>
            <a:pPr algn="ctr"/>
            <a:endParaRPr lang="it-IT" sz="3200" b="1" dirty="0" smtClean="0"/>
          </a:p>
          <a:p>
            <a:pPr algn="ctr"/>
            <a:endParaRPr lang="it-IT" sz="3200" b="1"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304" y="5157192"/>
            <a:ext cx="1511424" cy="1349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4418028"/>
            <a:ext cx="1883600"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0135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51520" y="260648"/>
            <a:ext cx="8208912" cy="6124754"/>
          </a:xfrm>
          <a:prstGeom prst="rect">
            <a:avLst/>
          </a:prstGeom>
        </p:spPr>
        <p:txBody>
          <a:bodyPr wrap="square">
            <a:spAutoFit/>
          </a:bodyPr>
          <a:lstStyle/>
          <a:p>
            <a:r>
              <a:rPr lang="it-IT" sz="2800" b="1" dirty="0">
                <a:solidFill>
                  <a:srgbClr val="FF0000"/>
                </a:solidFill>
              </a:rPr>
              <a:t>Commissioni e </a:t>
            </a:r>
            <a:r>
              <a:rPr lang="it-IT" sz="2800" b="1" dirty="0" smtClean="0">
                <a:solidFill>
                  <a:srgbClr val="FF0000"/>
                </a:solidFill>
              </a:rPr>
              <a:t>Comitati</a:t>
            </a:r>
          </a:p>
          <a:p>
            <a:endParaRPr lang="it-IT" sz="2800" dirty="0"/>
          </a:p>
          <a:p>
            <a:pPr>
              <a:buFont typeface="Arial"/>
              <a:buChar char="•"/>
            </a:pPr>
            <a:r>
              <a:rPr lang="it-IT" sz="2800" dirty="0"/>
              <a:t>Commissione </a:t>
            </a:r>
            <a:r>
              <a:rPr lang="it-IT" sz="2800" dirty="0" err="1"/>
              <a:t>presenato</a:t>
            </a:r>
            <a:endParaRPr lang="it-IT" sz="2800" dirty="0"/>
          </a:p>
          <a:p>
            <a:pPr>
              <a:buFont typeface="Arial"/>
              <a:buChar char="•"/>
            </a:pPr>
            <a:r>
              <a:rPr lang="it-IT" sz="2800" dirty="0"/>
              <a:t>Commissione </a:t>
            </a:r>
            <a:r>
              <a:rPr lang="it-IT" sz="2800" dirty="0" err="1"/>
              <a:t>preconsiglio</a:t>
            </a:r>
            <a:endParaRPr lang="it-IT" sz="2800" dirty="0"/>
          </a:p>
          <a:p>
            <a:pPr>
              <a:buFont typeface="Arial"/>
              <a:buChar char="•"/>
            </a:pPr>
            <a:r>
              <a:rPr lang="it-IT" sz="2800" dirty="0"/>
              <a:t>Commissione etica</a:t>
            </a:r>
          </a:p>
          <a:p>
            <a:pPr>
              <a:buFont typeface="Arial"/>
              <a:buChar char="•"/>
            </a:pPr>
            <a:r>
              <a:rPr lang="it-IT" sz="2800" dirty="0"/>
              <a:t>Commissione di garanzia per gli studenti</a:t>
            </a:r>
          </a:p>
          <a:p>
            <a:pPr>
              <a:buFont typeface="Arial"/>
              <a:buChar char="•"/>
            </a:pPr>
            <a:r>
              <a:rPr lang="it-IT" sz="2800" dirty="0"/>
              <a:t>Commissione Statuto - art. 2 legge 240/2010</a:t>
            </a:r>
          </a:p>
          <a:p>
            <a:pPr>
              <a:buFont typeface="Arial"/>
              <a:buChar char="•"/>
            </a:pPr>
            <a:r>
              <a:rPr lang="it-IT" sz="2800" dirty="0"/>
              <a:t>Commissione Mobilità Internazionale</a:t>
            </a:r>
          </a:p>
          <a:p>
            <a:pPr>
              <a:buFont typeface="Arial"/>
              <a:buChar char="•"/>
            </a:pPr>
            <a:r>
              <a:rPr lang="it-IT" sz="2800" dirty="0"/>
              <a:t>Commissione Area Internazionale</a:t>
            </a:r>
          </a:p>
          <a:p>
            <a:pPr>
              <a:buFont typeface="Arial"/>
              <a:buChar char="•"/>
            </a:pPr>
            <a:r>
              <a:rPr lang="it-IT" sz="2800" dirty="0"/>
              <a:t>Commissione Trasferimento Tecnologico</a:t>
            </a:r>
          </a:p>
          <a:p>
            <a:pPr>
              <a:buFont typeface="Arial"/>
              <a:buChar char="•"/>
            </a:pPr>
            <a:r>
              <a:rPr lang="it-IT" sz="2800" dirty="0"/>
              <a:t>Comitato Statistico </a:t>
            </a:r>
            <a:r>
              <a:rPr lang="it-IT" sz="2800" dirty="0" err="1"/>
              <a:t>Comstat</a:t>
            </a:r>
            <a:endParaRPr lang="it-IT" sz="2800" dirty="0"/>
          </a:p>
          <a:p>
            <a:pPr>
              <a:buFont typeface="Arial"/>
              <a:buChar char="•"/>
            </a:pPr>
            <a:r>
              <a:rPr lang="it-IT" sz="2800" dirty="0"/>
              <a:t>Comitato Etico di Ateneo per la Sperimentazione Animale </a:t>
            </a:r>
            <a:r>
              <a:rPr lang="it-IT" sz="2800" dirty="0" smtClean="0"/>
              <a:t>(CEASA – OBA)</a:t>
            </a:r>
            <a:endParaRPr lang="it-IT" sz="2800" dirty="0"/>
          </a:p>
          <a:p>
            <a:pPr>
              <a:buFont typeface="Arial"/>
              <a:buChar char="•"/>
            </a:pPr>
            <a:r>
              <a:rPr lang="it-IT" sz="2800" dirty="0"/>
              <a:t>Consulta regionale degli studenti</a:t>
            </a:r>
          </a:p>
        </p:txBody>
      </p:sp>
    </p:spTree>
    <p:extLst>
      <p:ext uri="{BB962C8B-B14F-4D97-AF65-F5344CB8AC3E}">
        <p14:creationId xmlns:p14="http://schemas.microsoft.com/office/powerpoint/2010/main" val="487696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23528" y="612845"/>
            <a:ext cx="8640960" cy="4524315"/>
          </a:xfrm>
          <a:prstGeom prst="rect">
            <a:avLst/>
          </a:prstGeom>
        </p:spPr>
        <p:txBody>
          <a:bodyPr wrap="square">
            <a:spAutoFit/>
          </a:bodyPr>
          <a:lstStyle/>
          <a:p>
            <a:r>
              <a:rPr lang="it-IT" dirty="0"/>
              <a:t>La </a:t>
            </a:r>
            <a:r>
              <a:rPr lang="it-IT" b="1" dirty="0"/>
              <a:t>Commissione </a:t>
            </a:r>
            <a:r>
              <a:rPr lang="it-IT" b="1" dirty="0" smtClean="0"/>
              <a:t>Etica</a:t>
            </a:r>
            <a:r>
              <a:rPr lang="it-IT" dirty="0" smtClean="0"/>
              <a:t> </a:t>
            </a:r>
            <a:r>
              <a:rPr lang="it-IT" dirty="0"/>
              <a:t>di Ateneo è l'organo preposto alla osservanza dei principi ispiratori e delle regole del </a:t>
            </a:r>
            <a:r>
              <a:rPr lang="it-IT" b="1" dirty="0"/>
              <a:t>Codice </a:t>
            </a:r>
            <a:r>
              <a:rPr lang="it-IT" b="1" dirty="0" smtClean="0"/>
              <a:t>Etico</a:t>
            </a:r>
            <a:r>
              <a:rPr lang="it-IT" dirty="0" smtClean="0"/>
              <a:t> </a:t>
            </a:r>
            <a:r>
              <a:rPr lang="it-IT" dirty="0"/>
              <a:t>dell'Università degli Studi di Ferrara</a:t>
            </a:r>
            <a:r>
              <a:rPr lang="it-IT" dirty="0" smtClean="0"/>
              <a:t>.</a:t>
            </a:r>
          </a:p>
          <a:p>
            <a:endParaRPr lang="it-IT" dirty="0"/>
          </a:p>
          <a:p>
            <a:r>
              <a:rPr lang="it-IT" dirty="0"/>
              <a:t>La </a:t>
            </a:r>
            <a:r>
              <a:rPr lang="it-IT" b="1" dirty="0"/>
              <a:t>Commissione </a:t>
            </a:r>
            <a:r>
              <a:rPr lang="it-IT" b="1" dirty="0" smtClean="0"/>
              <a:t>Etica</a:t>
            </a:r>
            <a:r>
              <a:rPr lang="it-IT" dirty="0"/>
              <a:t>:</a:t>
            </a:r>
          </a:p>
          <a:p>
            <a:r>
              <a:rPr lang="it-IT" dirty="0" smtClean="0"/>
              <a:t>- ha </a:t>
            </a:r>
            <a:r>
              <a:rPr lang="it-IT" dirty="0"/>
              <a:t>funzioni consultive, di indagine e di controllo in merito all’attuazione ed al rispetto delle regole del Codice </a:t>
            </a:r>
            <a:r>
              <a:rPr lang="it-IT" dirty="0" smtClean="0"/>
              <a:t>Etico </a:t>
            </a:r>
            <a:r>
              <a:rPr lang="it-IT" dirty="0"/>
              <a:t>e delle prassi interpretative;</a:t>
            </a:r>
          </a:p>
          <a:p>
            <a:r>
              <a:rPr lang="it-IT" dirty="0" smtClean="0"/>
              <a:t>- opera </a:t>
            </a:r>
            <a:r>
              <a:rPr lang="it-IT" dirty="0"/>
              <a:t>in base a segnalazioni non anonime o per iniziativa propria;</a:t>
            </a:r>
          </a:p>
          <a:p>
            <a:r>
              <a:rPr lang="it-IT" dirty="0" smtClean="0"/>
              <a:t>- favorisce</a:t>
            </a:r>
            <a:r>
              <a:rPr lang="it-IT" dirty="0"/>
              <a:t>, ove possibile, la composizione amichevole delle eventuali controversie;</a:t>
            </a:r>
          </a:p>
          <a:p>
            <a:r>
              <a:rPr lang="it-IT" dirty="0" smtClean="0"/>
              <a:t>- informa </a:t>
            </a:r>
            <a:r>
              <a:rPr lang="it-IT" dirty="0"/>
              <a:t>gli organi competenti circa le violazioni del Codice </a:t>
            </a:r>
            <a:r>
              <a:rPr lang="it-IT" dirty="0" smtClean="0"/>
              <a:t>Etico</a:t>
            </a:r>
            <a:r>
              <a:rPr lang="it-IT" dirty="0"/>
              <a:t>;</a:t>
            </a:r>
          </a:p>
          <a:p>
            <a:r>
              <a:rPr lang="it-IT" dirty="0" smtClean="0"/>
              <a:t>- presenta </a:t>
            </a:r>
            <a:r>
              <a:rPr lang="it-IT" dirty="0"/>
              <a:t>annualmente al Senato Accademico una relazione in cui dà conto delle questioni emerse e delle decisioni assunte;</a:t>
            </a:r>
          </a:p>
          <a:p>
            <a:r>
              <a:rPr lang="it-IT" dirty="0" smtClean="0"/>
              <a:t>- sottopone </a:t>
            </a:r>
            <a:r>
              <a:rPr lang="it-IT" dirty="0"/>
              <a:t>agli organi competenti proposte di revisione o di integrazione del Codice E</a:t>
            </a:r>
            <a:r>
              <a:rPr lang="it-IT" dirty="0" smtClean="0"/>
              <a:t>tico</a:t>
            </a:r>
          </a:p>
          <a:p>
            <a:r>
              <a:rPr lang="it-IT" i="1" dirty="0" smtClean="0"/>
              <a:t>Componenti:</a:t>
            </a:r>
          </a:p>
          <a:p>
            <a:r>
              <a:rPr lang="it-IT" dirty="0" smtClean="0">
                <a:effectLst/>
              </a:rPr>
              <a:t>Prof. Orsetta </a:t>
            </a:r>
            <a:r>
              <a:rPr lang="it-IT" dirty="0" err="1" smtClean="0">
                <a:effectLst/>
              </a:rPr>
              <a:t>Giolo</a:t>
            </a:r>
            <a:r>
              <a:rPr lang="it-IT" dirty="0" smtClean="0">
                <a:effectLst/>
              </a:rPr>
              <a:t>, Prof. Stefano Manfredini, </a:t>
            </a:r>
          </a:p>
          <a:p>
            <a:r>
              <a:rPr lang="it-IT" dirty="0" smtClean="0">
                <a:effectLst/>
              </a:rPr>
              <a:t>Dott. Claudia </a:t>
            </a:r>
            <a:r>
              <a:rPr lang="it-IT" dirty="0" err="1" smtClean="0">
                <a:effectLst/>
              </a:rPr>
              <a:t>Aimoni</a:t>
            </a:r>
            <a:r>
              <a:rPr lang="it-IT" dirty="0" smtClean="0">
                <a:effectLst/>
              </a:rPr>
              <a:t>, Dott. Monica Campana, </a:t>
            </a:r>
          </a:p>
          <a:p>
            <a:r>
              <a:rPr lang="it-IT" dirty="0" smtClean="0"/>
              <a:t>Sig. Alessia Rampini</a:t>
            </a:r>
            <a:endParaRPr lang="it-IT" dirty="0">
              <a:effectLst/>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4149079"/>
            <a:ext cx="3096344" cy="2408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1925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07504" y="116632"/>
            <a:ext cx="8568952" cy="6032421"/>
          </a:xfrm>
          <a:prstGeom prst="rect">
            <a:avLst/>
          </a:prstGeom>
        </p:spPr>
        <p:txBody>
          <a:bodyPr wrap="square">
            <a:spAutoFit/>
          </a:bodyPr>
          <a:lstStyle/>
          <a:p>
            <a:r>
              <a:rPr lang="it-IT" sz="2400" dirty="0" smtClean="0"/>
              <a:t>Organismo </a:t>
            </a:r>
            <a:r>
              <a:rPr lang="it-IT" sz="2400" dirty="0"/>
              <a:t>preposto al Benessere Animale (OBA</a:t>
            </a:r>
            <a:r>
              <a:rPr lang="it-IT" sz="2400" dirty="0" smtClean="0"/>
              <a:t>)</a:t>
            </a:r>
          </a:p>
          <a:p>
            <a:r>
              <a:rPr lang="it-IT" sz="2400" dirty="0" smtClean="0"/>
              <a:t>Ruoli:</a:t>
            </a:r>
          </a:p>
          <a:p>
            <a:r>
              <a:rPr lang="it-IT" sz="1600" dirty="0"/>
              <a:t>a) consiglia il personale che si occupa degli animali su questioni relative al benessere degli animali in relazione alla loro acquisizione, sistemazione, cura e impiego;</a:t>
            </a:r>
          </a:p>
          <a:p>
            <a:r>
              <a:rPr lang="it-IT" sz="1600" dirty="0"/>
              <a:t>b) consiglia il personale nell’applicazione del principio della sostituzione, della riduzione e del perfezionamento, lo tiene informato sugli sviluppi tecnici e scientifici e promuove l’aggiornamento professionale del personale addetto all’utilizzo degli animali;</a:t>
            </a:r>
          </a:p>
          <a:p>
            <a:r>
              <a:rPr lang="it-IT" sz="1600" dirty="0"/>
              <a:t>c) definisce e rivede i processi operativi interni di monitoraggio, di comunicazione e di verifica legati al benessere degli animali alloggiati o utilizzati nello stabilimento;</a:t>
            </a:r>
          </a:p>
          <a:p>
            <a:r>
              <a:rPr lang="it-IT" sz="1600" dirty="0"/>
              <a:t>d) esprime un parere motivato sui progetti di ricerca (ai sensi dell’art. 26 co. 2 del </a:t>
            </a:r>
            <a:r>
              <a:rPr lang="it-IT" sz="1600" dirty="0" err="1"/>
              <a:t>D.Lgs</a:t>
            </a:r>
            <a:r>
              <a:rPr lang="it-IT" sz="1600" dirty="0"/>
              <a:t> 26/2014) e sulle eventuali successive modifiche, dandone comunicazione al responsabile del progetto;</a:t>
            </a:r>
          </a:p>
          <a:p>
            <a:r>
              <a:rPr lang="it-IT" sz="1600" dirty="0"/>
              <a:t>e) inoltra le domande di autorizzazione dei progetti di ricerca di cui agli articoli 31 e 33 del </a:t>
            </a:r>
            <a:r>
              <a:rPr lang="it-IT" sz="1600" dirty="0" err="1"/>
              <a:t>D.Lgs.</a:t>
            </a:r>
            <a:r>
              <a:rPr lang="it-IT" sz="1600" dirty="0"/>
              <a:t> 26/2014, dandone comunicazione al responsabile del progetto;</a:t>
            </a:r>
          </a:p>
          <a:p>
            <a:r>
              <a:rPr lang="it-IT" sz="1600" dirty="0"/>
              <a:t>f) segue lo sviluppo e l’esito dei progetti di ricerca tenendo conto degli effetti sugli animali utilizzati nonché individuando e fornendo consulenza su elementi che contribuiscono ulteriormente ai principi della sostituzione, della riduzione e del perfezionamento;</a:t>
            </a:r>
          </a:p>
          <a:p>
            <a:r>
              <a:rPr lang="it-IT" sz="1600" dirty="0"/>
              <a:t>g</a:t>
            </a:r>
            <a:r>
              <a:rPr lang="it-IT" sz="1600" i="1" dirty="0"/>
              <a:t>) </a:t>
            </a:r>
            <a:r>
              <a:rPr lang="it-IT" sz="1600" dirty="0"/>
              <a:t>fornisce consulenza in merito ai programmi di reinserimento, compresa l’adeguata socializzazione degli animali che devono essere reinseriti</a:t>
            </a:r>
            <a:r>
              <a:rPr lang="it-IT" sz="1600" dirty="0" smtClean="0"/>
              <a:t>.</a:t>
            </a:r>
            <a:endParaRPr lang="it-IT" sz="1600" dirty="0"/>
          </a:p>
          <a:p>
            <a:r>
              <a:rPr lang="it-IT" sz="1600" dirty="0" smtClean="0"/>
              <a:t>MEMBRI: Silvia Sabbioni – Presidente, </a:t>
            </a:r>
          </a:p>
          <a:p>
            <a:r>
              <a:rPr lang="it-IT" sz="1600" dirty="0" smtClean="0"/>
              <a:t>Ottorino </a:t>
            </a:r>
            <a:r>
              <a:rPr lang="it-IT" sz="1600" dirty="0" err="1" smtClean="0"/>
              <a:t>Belluzzi</a:t>
            </a:r>
            <a:r>
              <a:rPr lang="it-IT" sz="1600" dirty="0"/>
              <a:t>, </a:t>
            </a:r>
            <a:r>
              <a:rPr lang="it-IT" sz="1600" dirty="0" smtClean="0"/>
              <a:t>Katia Varani,</a:t>
            </a:r>
            <a:r>
              <a:rPr lang="it-IT" sz="1600" dirty="0"/>
              <a:t> </a:t>
            </a:r>
            <a:r>
              <a:rPr lang="it-IT" sz="1600" dirty="0" smtClean="0"/>
              <a:t>Michele </a:t>
            </a:r>
            <a:r>
              <a:rPr lang="it-IT" sz="1600" dirty="0" err="1" smtClean="0"/>
              <a:t>Morari</a:t>
            </a:r>
            <a:r>
              <a:rPr lang="it-IT" sz="1600" dirty="0" smtClean="0"/>
              <a:t>, Gianfranco Franchi, </a:t>
            </a:r>
          </a:p>
          <a:p>
            <a:r>
              <a:rPr lang="it-IT" sz="1600" dirty="0" smtClean="0"/>
              <a:t>Alessandro Rimessi, Peggy </a:t>
            </a:r>
            <a:r>
              <a:rPr lang="it-IT" sz="1600" dirty="0"/>
              <a:t>Carla Raffaella Marconi </a:t>
            </a:r>
            <a:r>
              <a:rPr lang="it-IT" sz="1600" dirty="0" smtClean="0"/>
              <a:t>, Enrico Maestri, </a:t>
            </a:r>
          </a:p>
          <a:p>
            <a:r>
              <a:rPr lang="it-IT" sz="1600" dirty="0" smtClean="0"/>
              <a:t>Ludovico </a:t>
            </a:r>
            <a:r>
              <a:rPr lang="it-IT" sz="1600" dirty="0" err="1" smtClean="0"/>
              <a:t>Scenna</a:t>
            </a:r>
            <a:r>
              <a:rPr lang="it-IT" sz="1600" dirty="0" smtClean="0"/>
              <a:t>, Roberta </a:t>
            </a:r>
            <a:r>
              <a:rPr lang="it-IT" sz="1600" dirty="0"/>
              <a:t>Russo  – Segretario</a:t>
            </a:r>
          </a:p>
          <a:p>
            <a:endParaRPr lang="it-IT" dirty="0">
              <a:effectLs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4730287"/>
            <a:ext cx="2883024" cy="1853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5577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asellaDiTesto 32"/>
          <p:cNvSpPr txBox="1"/>
          <p:nvPr/>
        </p:nvSpPr>
        <p:spPr>
          <a:xfrm>
            <a:off x="539552" y="980728"/>
            <a:ext cx="8238584" cy="5078313"/>
          </a:xfrm>
          <a:prstGeom prst="rect">
            <a:avLst/>
          </a:prstGeom>
          <a:noFill/>
        </p:spPr>
        <p:txBody>
          <a:bodyPr wrap="square" rtlCol="0">
            <a:spAutoFit/>
          </a:bodyPr>
          <a:lstStyle/>
          <a:p>
            <a:r>
              <a:rPr lang="it-IT" b="1" dirty="0" smtClean="0"/>
              <a:t>Architettura – Prof. Roberto di Giulio</a:t>
            </a:r>
          </a:p>
          <a:p>
            <a:r>
              <a:rPr lang="it-IT" b="1" dirty="0" smtClean="0"/>
              <a:t>Ingegneria – Prof. Giorgio Vannini</a:t>
            </a:r>
          </a:p>
          <a:p>
            <a:r>
              <a:rPr lang="it-IT" b="1" dirty="0" smtClean="0"/>
              <a:t>Matematica e informatica – Prof. Lorenzo </a:t>
            </a:r>
            <a:r>
              <a:rPr lang="it-IT" b="1" dirty="0" err="1" smtClean="0"/>
              <a:t>Pareschi</a:t>
            </a:r>
            <a:endParaRPr lang="it-IT" b="1" dirty="0" smtClean="0"/>
          </a:p>
          <a:p>
            <a:r>
              <a:rPr lang="it-IT" b="1" dirty="0" smtClean="0"/>
              <a:t>Fisica e scienze della terra – </a:t>
            </a:r>
            <a:r>
              <a:rPr lang="it-IT" b="1" dirty="0"/>
              <a:t>Prof. Roberto Calabrese</a:t>
            </a:r>
            <a:endParaRPr lang="it-IT" b="1" i="1" dirty="0" smtClean="0"/>
          </a:p>
          <a:p>
            <a:endParaRPr lang="it-IT" b="1" dirty="0" smtClean="0"/>
          </a:p>
          <a:p>
            <a:r>
              <a:rPr lang="it-IT" b="1" dirty="0" smtClean="0"/>
              <a:t>Economia e management – Prof. Simonetta Renga</a:t>
            </a:r>
          </a:p>
          <a:p>
            <a:r>
              <a:rPr lang="it-IT" b="1" dirty="0" smtClean="0"/>
              <a:t>Studi umanistici – Prof. Matteo Galli</a:t>
            </a:r>
          </a:p>
          <a:p>
            <a:r>
              <a:rPr lang="it-IT" b="1" dirty="0" smtClean="0"/>
              <a:t>Giurisprudenza – Prof. Giovanni De </a:t>
            </a:r>
            <a:r>
              <a:rPr lang="it-IT" b="1" dirty="0"/>
              <a:t>C</a:t>
            </a:r>
            <a:r>
              <a:rPr lang="it-IT" b="1" dirty="0" smtClean="0"/>
              <a:t>ristofaro</a:t>
            </a:r>
          </a:p>
          <a:p>
            <a:endParaRPr lang="it-IT" b="1" dirty="0" smtClean="0"/>
          </a:p>
          <a:p>
            <a:endParaRPr lang="it-IT" b="1" i="1" dirty="0" smtClean="0"/>
          </a:p>
          <a:p>
            <a:r>
              <a:rPr lang="it-IT" b="1" dirty="0" smtClean="0"/>
              <a:t>Scienze della vita e biotecnologie – Prof. Roberto </a:t>
            </a:r>
            <a:r>
              <a:rPr lang="it-IT" b="1" dirty="0" err="1"/>
              <a:t>G</a:t>
            </a:r>
            <a:r>
              <a:rPr lang="it-IT" b="1" dirty="0" err="1" smtClean="0"/>
              <a:t>ambari</a:t>
            </a:r>
            <a:endParaRPr lang="it-IT" b="1" dirty="0" smtClean="0"/>
          </a:p>
          <a:p>
            <a:r>
              <a:rPr lang="it-IT" b="1" dirty="0" smtClean="0"/>
              <a:t>Scienze chimiche e farmaceutiche – Prof. Olga </a:t>
            </a:r>
            <a:r>
              <a:rPr lang="it-IT" b="1" dirty="0" err="1" smtClean="0"/>
              <a:t>Bortolini</a:t>
            </a:r>
            <a:endParaRPr lang="it-IT" b="1" dirty="0" smtClean="0"/>
          </a:p>
          <a:p>
            <a:endParaRPr lang="it-IT" b="1" dirty="0" smtClean="0"/>
          </a:p>
          <a:p>
            <a:r>
              <a:rPr lang="it-IT" b="1" dirty="0" smtClean="0"/>
              <a:t>Morfologia, chirurgia e medicina sperimentale – Prof. Paola </a:t>
            </a:r>
            <a:r>
              <a:rPr lang="it-IT" b="1" dirty="0" err="1" smtClean="0"/>
              <a:t>Secchiero</a:t>
            </a:r>
            <a:endParaRPr lang="it-IT" b="1" dirty="0" smtClean="0"/>
          </a:p>
          <a:p>
            <a:r>
              <a:rPr lang="it-IT" b="1" dirty="0" smtClean="0"/>
              <a:t>Scienze biomediche e chirurgico specialistiche – Prof. Luigi Grassi</a:t>
            </a:r>
          </a:p>
          <a:p>
            <a:r>
              <a:rPr lang="it-IT" b="1" dirty="0" smtClean="0"/>
              <a:t>Scienze mediche – Prof. Roberto Ferrari</a:t>
            </a:r>
          </a:p>
          <a:p>
            <a:endParaRPr lang="it-IT" b="1" dirty="0" smtClean="0"/>
          </a:p>
          <a:p>
            <a:endParaRPr lang="it-IT" dirty="0"/>
          </a:p>
        </p:txBody>
      </p:sp>
      <p:sp>
        <p:nvSpPr>
          <p:cNvPr id="34" name="CasellaDiTesto 33"/>
          <p:cNvSpPr txBox="1"/>
          <p:nvPr/>
        </p:nvSpPr>
        <p:spPr>
          <a:xfrm>
            <a:off x="2267744" y="256120"/>
            <a:ext cx="4463081" cy="523220"/>
          </a:xfrm>
          <a:prstGeom prst="rect">
            <a:avLst/>
          </a:prstGeom>
          <a:noFill/>
        </p:spPr>
        <p:txBody>
          <a:bodyPr wrap="none" rtlCol="0">
            <a:spAutoFit/>
          </a:bodyPr>
          <a:lstStyle/>
          <a:p>
            <a:r>
              <a:rPr lang="it-IT" sz="2800" b="1" u="sng" dirty="0" smtClean="0">
                <a:effectLst>
                  <a:outerShdw blurRad="38100" dist="38100" dir="2700000" algn="tl">
                    <a:srgbClr val="000000">
                      <a:alpha val="43137"/>
                    </a:srgbClr>
                  </a:outerShdw>
                </a:effectLst>
                <a:latin typeface="Comic Sans MS" panose="030F0702030302020204" pitchFamily="66" charset="0"/>
              </a:rPr>
              <a:t>I Dipartimenti in UNIFE</a:t>
            </a:r>
            <a:endParaRPr lang="it-IT" sz="2800" b="1" u="sng" dirty="0">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28258401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620688"/>
            <a:ext cx="8229600" cy="1143000"/>
          </a:xfrm>
        </p:spPr>
        <p:txBody>
          <a:bodyPr>
            <a:normAutofit fontScale="90000"/>
          </a:bodyPr>
          <a:lstStyle/>
          <a:p>
            <a:r>
              <a:rPr lang="it-IT" sz="3600" b="1" dirty="0">
                <a:latin typeface="Comic Sans MS" panose="030F0702030302020204" pitchFamily="66" charset="0"/>
              </a:rPr>
              <a:t>Dipartimento di </a:t>
            </a:r>
            <a:r>
              <a:rPr lang="it-IT" sz="3600" b="1" dirty="0" smtClean="0">
                <a:latin typeface="Comic Sans MS" panose="030F0702030302020204" pitchFamily="66" charset="0"/>
              </a:rPr>
              <a:t>Morfologia, Chirurgia e Medicina Sperimentale</a:t>
            </a:r>
            <a:r>
              <a:rPr lang="it-IT" b="1" dirty="0"/>
              <a:t/>
            </a:r>
            <a:br>
              <a:rPr lang="it-IT" b="1" dirty="0"/>
            </a:br>
            <a:endParaRPr lang="it-IT" dirty="0"/>
          </a:p>
        </p:txBody>
      </p:sp>
      <p:sp>
        <p:nvSpPr>
          <p:cNvPr id="3" name="Segnaposto contenuto 2"/>
          <p:cNvSpPr>
            <a:spLocks noGrp="1"/>
          </p:cNvSpPr>
          <p:nvPr>
            <p:ph idx="1"/>
          </p:nvPr>
        </p:nvSpPr>
        <p:spPr>
          <a:xfrm>
            <a:off x="467544" y="2132856"/>
            <a:ext cx="8229600" cy="3024336"/>
          </a:xfrm>
        </p:spPr>
        <p:txBody>
          <a:bodyPr>
            <a:normAutofit fontScale="70000" lnSpcReduction="20000"/>
          </a:bodyPr>
          <a:lstStyle/>
          <a:p>
            <a:r>
              <a:rPr lang="it-IT" dirty="0"/>
              <a:t>Laurea magistrale a ciclo unico in Medicina e </a:t>
            </a:r>
            <a:r>
              <a:rPr lang="it-IT" dirty="0" smtClean="0"/>
              <a:t>chirurgia</a:t>
            </a:r>
          </a:p>
          <a:p>
            <a:pPr marL="0" indent="0">
              <a:buNone/>
            </a:pPr>
            <a:endParaRPr lang="it-IT" dirty="0"/>
          </a:p>
          <a:p>
            <a:r>
              <a:rPr lang="it-IT" dirty="0"/>
              <a:t>Laurea triennale in  Fisioterapia (sedi di Ferrara e Bolzano</a:t>
            </a:r>
            <a:r>
              <a:rPr lang="it-IT" dirty="0" smtClean="0"/>
              <a:t>)</a:t>
            </a:r>
          </a:p>
          <a:p>
            <a:pPr marL="0" indent="0">
              <a:buNone/>
            </a:pPr>
            <a:endParaRPr lang="it-IT" dirty="0"/>
          </a:p>
          <a:p>
            <a:r>
              <a:rPr lang="it-IT" dirty="0"/>
              <a:t>Laurea triennale in Tecniche di radiologia medica, per immagini e </a:t>
            </a:r>
            <a:r>
              <a:rPr lang="it-IT" dirty="0" smtClean="0"/>
              <a:t>radioterapia</a:t>
            </a:r>
          </a:p>
          <a:p>
            <a:pPr marL="0" indent="0">
              <a:buNone/>
            </a:pPr>
            <a:endParaRPr lang="it-IT" dirty="0"/>
          </a:p>
          <a:p>
            <a:r>
              <a:rPr lang="it-IT" b="1" dirty="0">
                <a:solidFill>
                  <a:srgbClr val="C00000"/>
                </a:solidFill>
              </a:rPr>
              <a:t>Laurea magistrale in Scienze delle professioni sanitarie tecniche diagnostiche</a:t>
            </a:r>
          </a:p>
          <a:p>
            <a:endParaRPr lang="it-IT" dirty="0"/>
          </a:p>
        </p:txBody>
      </p:sp>
    </p:spTree>
    <p:extLst>
      <p:ext uri="{BB962C8B-B14F-4D97-AF65-F5344CB8AC3E}">
        <p14:creationId xmlns:p14="http://schemas.microsoft.com/office/powerpoint/2010/main" val="2916253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b="1" dirty="0" smtClean="0">
                <a:latin typeface="Comic Sans MS" panose="030F0702030302020204" pitchFamily="66" charset="0"/>
              </a:rPr>
              <a:t>Dipartimento di Scienze Biomediche e Chirurgico Specialistiche</a:t>
            </a:r>
            <a:endParaRPr lang="it-IT" sz="3200" b="1" dirty="0">
              <a:latin typeface="Comic Sans MS" panose="030F0702030302020204" pitchFamily="66" charset="0"/>
            </a:endParaRPr>
          </a:p>
        </p:txBody>
      </p:sp>
      <p:sp>
        <p:nvSpPr>
          <p:cNvPr id="3" name="Segnaposto contenuto 2"/>
          <p:cNvSpPr>
            <a:spLocks noGrp="1"/>
          </p:cNvSpPr>
          <p:nvPr>
            <p:ph idx="1"/>
          </p:nvPr>
        </p:nvSpPr>
        <p:spPr>
          <a:xfrm>
            <a:off x="467544" y="1916832"/>
            <a:ext cx="8229600" cy="4525963"/>
          </a:xfrm>
        </p:spPr>
        <p:txBody>
          <a:bodyPr>
            <a:normAutofit fontScale="70000" lnSpcReduction="20000"/>
          </a:bodyPr>
          <a:lstStyle/>
          <a:p>
            <a:r>
              <a:rPr lang="it-IT" dirty="0"/>
              <a:t>Laurea magistrale a ciclo unico in Odontoiatria e protesi dentaria</a:t>
            </a:r>
          </a:p>
          <a:p>
            <a:r>
              <a:rPr lang="it-IT" dirty="0"/>
              <a:t>Laurea triennale in Educazione professionale - Sede di Rovereto (TN)</a:t>
            </a:r>
          </a:p>
          <a:p>
            <a:r>
              <a:rPr lang="it-IT" dirty="0"/>
              <a:t>Laurea triennale in Logopedia</a:t>
            </a:r>
          </a:p>
          <a:p>
            <a:r>
              <a:rPr lang="it-IT" dirty="0"/>
              <a:t>Laurea triennale in Ortottica e assistenza oftalmologica</a:t>
            </a:r>
          </a:p>
          <a:p>
            <a:r>
              <a:rPr lang="it-IT" dirty="0"/>
              <a:t>Laurea triennale in Scienze motorie</a:t>
            </a:r>
          </a:p>
          <a:p>
            <a:r>
              <a:rPr lang="it-IT" dirty="0"/>
              <a:t>Laurea triennale in Tecnica della riabilitazione psichiatrica</a:t>
            </a:r>
          </a:p>
          <a:p>
            <a:r>
              <a:rPr lang="it-IT" dirty="0"/>
              <a:t>Laurea triennale in Tecniche di laboratorio biomedico</a:t>
            </a:r>
          </a:p>
          <a:p>
            <a:r>
              <a:rPr lang="it-IT" dirty="0"/>
              <a:t>Laurea magistrale in Scienze e tecniche dell'attività </a:t>
            </a:r>
            <a:r>
              <a:rPr lang="it-IT" dirty="0" smtClean="0"/>
              <a:t>motoria preventiva </a:t>
            </a:r>
            <a:r>
              <a:rPr lang="it-IT" dirty="0"/>
              <a:t>e adattata</a:t>
            </a:r>
          </a:p>
          <a:p>
            <a:r>
              <a:rPr lang="it-IT" b="1" dirty="0">
                <a:solidFill>
                  <a:srgbClr val="C00000"/>
                </a:solidFill>
              </a:rPr>
              <a:t>Laurea magistrale in Scienze riabilitative delle professioni sanitarie</a:t>
            </a:r>
          </a:p>
          <a:p>
            <a:pPr marL="0" indent="0">
              <a:buNone/>
            </a:pPr>
            <a:endParaRPr lang="it-IT" dirty="0"/>
          </a:p>
        </p:txBody>
      </p:sp>
    </p:spTree>
    <p:extLst>
      <p:ext uri="{BB962C8B-B14F-4D97-AF65-F5344CB8AC3E}">
        <p14:creationId xmlns:p14="http://schemas.microsoft.com/office/powerpoint/2010/main" val="4159114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88640"/>
            <a:ext cx="8229600" cy="1143000"/>
          </a:xfrm>
        </p:spPr>
        <p:txBody>
          <a:bodyPr>
            <a:normAutofit fontScale="90000"/>
          </a:bodyPr>
          <a:lstStyle/>
          <a:p>
            <a:r>
              <a:rPr lang="it-IT" sz="3600" b="1" dirty="0">
                <a:latin typeface="Comic Sans MS" panose="030F0702030302020204" pitchFamily="66" charset="0"/>
              </a:rPr>
              <a:t>Dipartimento di Scienze mediche </a:t>
            </a:r>
            <a:r>
              <a:rPr lang="it-IT" b="1" dirty="0"/>
              <a:t/>
            </a:r>
            <a:br>
              <a:rPr lang="it-IT" b="1" dirty="0"/>
            </a:br>
            <a:endParaRPr lang="it-IT" dirty="0"/>
          </a:p>
        </p:txBody>
      </p:sp>
      <p:graphicFrame>
        <p:nvGraphicFramePr>
          <p:cNvPr id="4" name="Tabella 3"/>
          <p:cNvGraphicFramePr>
            <a:graphicFrameLocks noGrp="1"/>
          </p:cNvGraphicFramePr>
          <p:nvPr>
            <p:extLst>
              <p:ext uri="{D42A27DB-BD31-4B8C-83A1-F6EECF244321}">
                <p14:modId xmlns:p14="http://schemas.microsoft.com/office/powerpoint/2010/main" val="2796583001"/>
              </p:ext>
            </p:extLst>
          </p:nvPr>
        </p:nvGraphicFramePr>
        <p:xfrm>
          <a:off x="395536" y="836712"/>
          <a:ext cx="8229600" cy="4104456"/>
        </p:xfrm>
        <a:graphic>
          <a:graphicData uri="http://schemas.openxmlformats.org/drawingml/2006/table">
            <a:tbl>
              <a:tblPr/>
              <a:tblGrid>
                <a:gridCol w="8229600"/>
              </a:tblGrid>
              <a:tr h="4104456">
                <a:tc>
                  <a:txBody>
                    <a:bodyPr/>
                    <a:lstStyle/>
                    <a:p>
                      <a:pPr>
                        <a:buFont typeface="Arial"/>
                        <a:buChar char="•"/>
                      </a:pPr>
                      <a:r>
                        <a:rPr lang="it-IT" sz="2000" dirty="0"/>
                        <a:t>Laurea triennale in Ostetricia </a:t>
                      </a:r>
                      <a:endParaRPr lang="it-IT" sz="2000" dirty="0" smtClean="0"/>
                    </a:p>
                    <a:p>
                      <a:pPr>
                        <a:buFont typeface="Arial"/>
                        <a:buNone/>
                      </a:pPr>
                      <a:endParaRPr lang="it-IT" sz="2000" dirty="0"/>
                    </a:p>
                    <a:p>
                      <a:pPr>
                        <a:buFont typeface="Arial"/>
                        <a:buChar char="•"/>
                      </a:pPr>
                      <a:r>
                        <a:rPr lang="it-IT" sz="2000" dirty="0"/>
                        <a:t>Laurea triennale in Infermieristica (sedi di Ferrara, Pieve di Cento, Codigoro</a:t>
                      </a:r>
                      <a:r>
                        <a:rPr lang="it-IT" sz="2000" dirty="0" smtClean="0"/>
                        <a:t>)</a:t>
                      </a:r>
                    </a:p>
                    <a:p>
                      <a:pPr>
                        <a:buFont typeface="Arial"/>
                        <a:buNone/>
                      </a:pPr>
                      <a:endParaRPr lang="it-IT" sz="2000" dirty="0"/>
                    </a:p>
                    <a:p>
                      <a:pPr>
                        <a:buFont typeface="Arial"/>
                        <a:buChar char="•"/>
                      </a:pPr>
                      <a:r>
                        <a:rPr lang="it-IT" sz="2000" dirty="0"/>
                        <a:t>Laurea triennale in Igiene dentale </a:t>
                      </a:r>
                      <a:endParaRPr lang="it-IT" sz="2000" dirty="0" smtClean="0"/>
                    </a:p>
                    <a:p>
                      <a:pPr>
                        <a:buFont typeface="Arial"/>
                        <a:buNone/>
                      </a:pPr>
                      <a:endParaRPr lang="it-IT" sz="2000" dirty="0"/>
                    </a:p>
                    <a:p>
                      <a:pPr>
                        <a:buFont typeface="Arial"/>
                        <a:buChar char="•"/>
                      </a:pPr>
                      <a:r>
                        <a:rPr lang="it-IT" sz="2000" dirty="0"/>
                        <a:t>Laurea triennale in </a:t>
                      </a:r>
                      <a:r>
                        <a:rPr lang="it-IT" sz="2000" dirty="0" err="1" smtClean="0"/>
                        <a:t>Dietistica</a:t>
                      </a:r>
                      <a:endParaRPr lang="it-IT" sz="2000" dirty="0" smtClean="0"/>
                    </a:p>
                    <a:p>
                      <a:pPr>
                        <a:buFont typeface="Arial"/>
                        <a:buNone/>
                      </a:pPr>
                      <a:endParaRPr lang="it-IT" sz="2000" dirty="0"/>
                    </a:p>
                    <a:p>
                      <a:pPr>
                        <a:buFont typeface="Arial"/>
                        <a:buChar char="•"/>
                      </a:pPr>
                      <a:r>
                        <a:rPr lang="it-IT" sz="2000" b="1" dirty="0">
                          <a:solidFill>
                            <a:srgbClr val="C00000"/>
                          </a:solidFill>
                        </a:rPr>
                        <a:t>Laurea magistrale in Scienze infermieristiche e ostetriche</a:t>
                      </a:r>
                    </a:p>
                  </a:txBody>
                  <a:tcPr anchor="ctr">
                    <a:lnL>
                      <a:noFill/>
                    </a:lnL>
                    <a:lnR>
                      <a:noFill/>
                    </a:lnR>
                    <a:lnT>
                      <a:noFill/>
                    </a:lnT>
                    <a:lnB>
                      <a:noFill/>
                    </a:lnB>
                  </a:tcPr>
                </a:tc>
              </a:tr>
            </a:tbl>
          </a:graphicData>
        </a:graphic>
      </p:graphicFrame>
      <p:sp>
        <p:nvSpPr>
          <p:cNvPr id="3" name="CasellaDiTesto 2"/>
          <p:cNvSpPr txBox="1"/>
          <p:nvPr/>
        </p:nvSpPr>
        <p:spPr>
          <a:xfrm>
            <a:off x="1195161" y="4941168"/>
            <a:ext cx="6542625" cy="738664"/>
          </a:xfrm>
          <a:prstGeom prst="rect">
            <a:avLst/>
          </a:prstGeom>
          <a:noFill/>
        </p:spPr>
        <p:txBody>
          <a:bodyPr wrap="none" rtlCol="0">
            <a:spAutoFit/>
          </a:bodyPr>
          <a:lstStyle/>
          <a:p>
            <a:pPr algn="ctr"/>
            <a:r>
              <a:rPr lang="it-IT" sz="2400" b="1" dirty="0" smtClean="0">
                <a:solidFill>
                  <a:srgbClr val="002060"/>
                </a:solidFill>
                <a:effectLst>
                  <a:outerShdw blurRad="38100" dist="38100" dir="2700000" algn="tl">
                    <a:srgbClr val="000000">
                      <a:alpha val="43137"/>
                    </a:srgbClr>
                  </a:outerShdw>
                </a:effectLst>
              </a:rPr>
              <a:t>SCUOLA DI MEDICINA</a:t>
            </a:r>
          </a:p>
          <a:p>
            <a:pPr algn="ctr"/>
            <a:r>
              <a:rPr lang="it-IT" b="1" dirty="0" smtClean="0">
                <a:solidFill>
                  <a:srgbClr val="002060"/>
                </a:solidFill>
                <a:effectLst>
                  <a:outerShdw blurRad="38100" dist="38100" dir="2700000" algn="tl">
                    <a:srgbClr val="000000">
                      <a:alpha val="43137"/>
                    </a:srgbClr>
                  </a:outerShdw>
                </a:effectLst>
              </a:rPr>
              <a:t>TOTALE = 18 CORSI: 12 LTRIENNALI, 2 LMAG ciclo unico, 4 LMAG +2</a:t>
            </a:r>
            <a:endParaRPr lang="it-IT" b="1" dirty="0">
              <a:solidFill>
                <a:srgbClr val="002060"/>
              </a:solidFill>
              <a:effectLst>
                <a:outerShdw blurRad="38100" dist="38100" dir="2700000" algn="tl">
                  <a:srgbClr val="000000">
                    <a:alpha val="43137"/>
                  </a:srgbClr>
                </a:outerShdw>
              </a:effectLst>
            </a:endParaRPr>
          </a:p>
        </p:txBody>
      </p:sp>
      <p:sp>
        <p:nvSpPr>
          <p:cNvPr id="5" name="Ovale 4"/>
          <p:cNvSpPr/>
          <p:nvPr/>
        </p:nvSpPr>
        <p:spPr>
          <a:xfrm>
            <a:off x="1059972" y="4589738"/>
            <a:ext cx="6984776" cy="1647574"/>
          </a:xfrm>
          <a:prstGeom prst="ellipse">
            <a:avLst/>
          </a:prstGeom>
          <a:noFill/>
          <a:ln>
            <a:gradFill>
              <a:gsLst>
                <a:gs pos="45000">
                  <a:srgbClr val="0070C0"/>
                </a:gs>
                <a:gs pos="76000">
                  <a:srgbClr val="0070C0">
                    <a:alpha val="51000"/>
                  </a:srgb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170487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asellaDiTesto 32"/>
          <p:cNvSpPr txBox="1"/>
          <p:nvPr/>
        </p:nvSpPr>
        <p:spPr>
          <a:xfrm>
            <a:off x="539552" y="908720"/>
            <a:ext cx="8238584" cy="5355312"/>
          </a:xfrm>
          <a:prstGeom prst="rect">
            <a:avLst/>
          </a:prstGeom>
          <a:noFill/>
        </p:spPr>
        <p:txBody>
          <a:bodyPr wrap="square" rtlCol="0">
            <a:spAutoFit/>
          </a:bodyPr>
          <a:lstStyle/>
          <a:p>
            <a:r>
              <a:rPr lang="it-IT" b="1" u="sng" dirty="0" smtClean="0">
                <a:solidFill>
                  <a:srgbClr val="00B050"/>
                </a:solidFill>
                <a:effectLst>
                  <a:outerShdw blurRad="38100" dist="38100" dir="2700000" algn="tl">
                    <a:srgbClr val="000000">
                      <a:alpha val="43137"/>
                    </a:srgbClr>
                  </a:outerShdw>
                </a:effectLst>
              </a:rPr>
              <a:t>Scuola di Medicina </a:t>
            </a:r>
            <a:r>
              <a:rPr lang="it-IT" b="1" dirty="0" smtClean="0"/>
              <a:t>– Prof. Leonardo </a:t>
            </a:r>
            <a:r>
              <a:rPr lang="it-IT" b="1" dirty="0" err="1" smtClean="0"/>
              <a:t>Trombelli</a:t>
            </a:r>
            <a:endParaRPr lang="it-IT" b="1" dirty="0" smtClean="0"/>
          </a:p>
          <a:p>
            <a:r>
              <a:rPr lang="it-IT" b="1" dirty="0" smtClean="0"/>
              <a:t>  </a:t>
            </a:r>
          </a:p>
          <a:p>
            <a:endParaRPr lang="it-IT" dirty="0"/>
          </a:p>
          <a:p>
            <a:r>
              <a:rPr lang="it-IT" dirty="0" smtClean="0"/>
              <a:t>La Scuola di Medicina (</a:t>
            </a:r>
            <a:r>
              <a:rPr lang="it-IT" dirty="0" err="1" smtClean="0"/>
              <a:t>SdM</a:t>
            </a:r>
            <a:r>
              <a:rPr lang="it-IT" dirty="0" smtClean="0"/>
              <a:t>), recentemente costituita, si configura, a norma delle legge 240/2010, come struttura </a:t>
            </a:r>
            <a:r>
              <a:rPr lang="it-IT" b="1" dirty="0" smtClean="0"/>
              <a:t>con funzione di coordinamento e razionalizzazione delle attività didattiche relative ai Corsi di Studio</a:t>
            </a:r>
            <a:r>
              <a:rPr lang="it-IT" dirty="0" smtClean="0"/>
              <a:t>, istituiti e attivati (Corsi di Laurea Magistrale a ciclo unico, Corsi di Laurea, Corsi di Laurea Magistrale, Corsi di Laurea delle Professioni Sanitarie e Corsi di Laurea Magistrale delle Professioni Sanitarie), le Scuole di Specializzazione, i Master e i Corsi di Perfezionamento, in cui sono coinvolti i tre Dipartimenti dell’area medica (Dipartimento di Morfologia Chirurgia e Medicina sperimentale, Dipartimento di Scienze Biomediche e Chirurgico Specialistiche e Dipartimento di Scienze Mediche).</a:t>
            </a:r>
          </a:p>
          <a:p>
            <a:r>
              <a:rPr lang="it-IT" dirty="0" smtClean="0"/>
              <a:t>La Scuola collabora, inoltre, ai progetti formativi della </a:t>
            </a:r>
            <a:r>
              <a:rPr lang="it-IT" b="1" dirty="0" smtClean="0"/>
              <a:t>Scuola di Dottorato in Scienze biomediche e biotecnologiche e in Medicina molecolare e Farmacologia</a:t>
            </a:r>
            <a:r>
              <a:rPr lang="it-IT" dirty="0" smtClean="0"/>
              <a:t>.</a:t>
            </a:r>
            <a:endParaRPr lang="it-IT" b="1" dirty="0" smtClean="0"/>
          </a:p>
          <a:p>
            <a:endParaRPr lang="it-IT" b="1" dirty="0"/>
          </a:p>
          <a:p>
            <a:endParaRPr lang="it-IT" b="1" u="sng" dirty="0"/>
          </a:p>
          <a:p>
            <a:r>
              <a:rPr lang="it-IT" b="1" u="sng" dirty="0" smtClean="0">
                <a:solidFill>
                  <a:srgbClr val="7030A0"/>
                </a:solidFill>
              </a:rPr>
              <a:t>Scuola di Farmacia e prodotti della salute </a:t>
            </a:r>
            <a:r>
              <a:rPr lang="it-IT" b="1" dirty="0" smtClean="0"/>
              <a:t>– Prof. Stefano Manfredini</a:t>
            </a:r>
          </a:p>
          <a:p>
            <a:endParaRPr lang="it-IT" b="1" dirty="0" smtClean="0"/>
          </a:p>
          <a:p>
            <a:endParaRPr lang="it-IT" dirty="0"/>
          </a:p>
        </p:txBody>
      </p:sp>
      <p:sp>
        <p:nvSpPr>
          <p:cNvPr id="34" name="CasellaDiTesto 33"/>
          <p:cNvSpPr txBox="1"/>
          <p:nvPr/>
        </p:nvSpPr>
        <p:spPr>
          <a:xfrm>
            <a:off x="1403648" y="256120"/>
            <a:ext cx="3637534" cy="523220"/>
          </a:xfrm>
          <a:prstGeom prst="rect">
            <a:avLst/>
          </a:prstGeom>
          <a:noFill/>
        </p:spPr>
        <p:txBody>
          <a:bodyPr wrap="none" rtlCol="0">
            <a:spAutoFit/>
          </a:bodyPr>
          <a:lstStyle/>
          <a:p>
            <a:r>
              <a:rPr lang="it-IT" sz="2800" b="1" u="sng" dirty="0" smtClean="0">
                <a:solidFill>
                  <a:srgbClr val="FF0000"/>
                </a:solidFill>
                <a:effectLst>
                  <a:outerShdw blurRad="38100" dist="38100" dir="2700000" algn="tl">
                    <a:srgbClr val="000000">
                      <a:alpha val="43137"/>
                    </a:srgbClr>
                  </a:outerShdw>
                </a:effectLst>
                <a:latin typeface="Comic Sans MS" panose="030F0702030302020204" pitchFamily="66" charset="0"/>
              </a:rPr>
              <a:t>Le Scuole in UNIFE</a:t>
            </a:r>
            <a:endParaRPr lang="it-IT" sz="2800" b="1" u="sng"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09659"/>
            <a:ext cx="2841104" cy="1598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36874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asellaDiTesto 32"/>
          <p:cNvSpPr txBox="1"/>
          <p:nvPr/>
        </p:nvSpPr>
        <p:spPr>
          <a:xfrm>
            <a:off x="349856" y="260648"/>
            <a:ext cx="8136904" cy="6524863"/>
          </a:xfrm>
          <a:prstGeom prst="rect">
            <a:avLst/>
          </a:prstGeom>
          <a:noFill/>
        </p:spPr>
        <p:txBody>
          <a:bodyPr wrap="square" rtlCol="0">
            <a:spAutoFit/>
          </a:bodyPr>
          <a:lstStyle/>
          <a:p>
            <a:r>
              <a:rPr lang="it-IT" b="1" u="sng" dirty="0" smtClean="0">
                <a:solidFill>
                  <a:srgbClr val="FF0000"/>
                </a:solidFill>
              </a:rPr>
              <a:t>Scuola di Medicina </a:t>
            </a:r>
            <a:r>
              <a:rPr lang="it-IT" b="1" dirty="0" smtClean="0">
                <a:solidFill>
                  <a:srgbClr val="FF0000"/>
                </a:solidFill>
              </a:rPr>
              <a:t>– Prof. Leonardo </a:t>
            </a:r>
            <a:r>
              <a:rPr lang="it-IT" b="1" dirty="0" err="1" smtClean="0">
                <a:solidFill>
                  <a:srgbClr val="FF0000"/>
                </a:solidFill>
              </a:rPr>
              <a:t>Trombelli</a:t>
            </a:r>
            <a:endParaRPr lang="it-IT" b="1" dirty="0" smtClean="0">
              <a:solidFill>
                <a:srgbClr val="FF0000"/>
              </a:solidFill>
            </a:endParaRPr>
          </a:p>
          <a:p>
            <a:r>
              <a:rPr lang="it-IT" b="1" dirty="0" smtClean="0"/>
              <a:t>  </a:t>
            </a:r>
          </a:p>
          <a:p>
            <a:r>
              <a:rPr lang="it-IT" sz="1400" b="1" dirty="0"/>
              <a:t>Consiglio della Scuola </a:t>
            </a:r>
            <a:r>
              <a:rPr lang="it-IT" sz="1400" dirty="0"/>
              <a:t>per il triennio 2014/2017 (nominato con D.R. Rep. n. 67/2014 - </a:t>
            </a:r>
            <a:r>
              <a:rPr lang="it-IT" sz="1400" dirty="0" err="1"/>
              <a:t>Prot</a:t>
            </a:r>
            <a:r>
              <a:rPr lang="it-IT" sz="1400" dirty="0"/>
              <a:t>. n. 1846 del 23 gennaio 2014</a:t>
            </a:r>
            <a:r>
              <a:rPr lang="it-IT" sz="1400" dirty="0" smtClean="0"/>
              <a:t>):</a:t>
            </a:r>
          </a:p>
          <a:p>
            <a:r>
              <a:rPr lang="it-IT" sz="1400" dirty="0" smtClean="0"/>
              <a:t>Vicario: Prof. Alberto Papi</a:t>
            </a:r>
            <a:endParaRPr lang="it-IT" sz="1400" dirty="0"/>
          </a:p>
          <a:p>
            <a:r>
              <a:rPr lang="it-IT" sz="1400" dirty="0"/>
              <a:t>Prof. </a:t>
            </a:r>
            <a:r>
              <a:rPr lang="it-IT" sz="1400" dirty="0" smtClean="0"/>
              <a:t>Ferrari Roberto </a:t>
            </a:r>
            <a:r>
              <a:rPr lang="it-IT" sz="1400" dirty="0"/>
              <a:t>- Direttore Dipartimento di Scienze mediche</a:t>
            </a:r>
          </a:p>
          <a:p>
            <a:r>
              <a:rPr lang="it-IT" sz="1400" dirty="0"/>
              <a:t>Prof. Grassi Luigi - Direttore Dipartimento di Scienze biomediche e chirurgico specialistiche</a:t>
            </a:r>
          </a:p>
          <a:p>
            <a:r>
              <a:rPr lang="it-IT" sz="1400" dirty="0"/>
              <a:t>Prof. </a:t>
            </a:r>
            <a:r>
              <a:rPr lang="it-IT" sz="1400" dirty="0" smtClean="0"/>
              <a:t>Paola </a:t>
            </a:r>
            <a:r>
              <a:rPr lang="it-IT" sz="1400" dirty="0" err="1" smtClean="0"/>
              <a:t>Secchiero</a:t>
            </a:r>
            <a:r>
              <a:rPr lang="it-IT" sz="1400" dirty="0" smtClean="0"/>
              <a:t>- </a:t>
            </a:r>
            <a:r>
              <a:rPr lang="it-IT" sz="1400" dirty="0"/>
              <a:t>Direttore Dipartimento di Morfologia, chirurgia e medicina </a:t>
            </a:r>
            <a:r>
              <a:rPr lang="it-IT" sz="1400" dirty="0" smtClean="0"/>
              <a:t>sperimentale</a:t>
            </a:r>
          </a:p>
          <a:p>
            <a:endParaRPr lang="it-IT" sz="1400" dirty="0"/>
          </a:p>
          <a:p>
            <a:r>
              <a:rPr lang="it-IT" sz="1400" dirty="0"/>
              <a:t>Prof. </a:t>
            </a:r>
            <a:r>
              <a:rPr lang="it-IT" sz="1400" dirty="0" err="1" smtClean="0"/>
              <a:t>Aimoni</a:t>
            </a:r>
            <a:r>
              <a:rPr lang="it-IT" sz="1400" dirty="0" smtClean="0"/>
              <a:t> Claudia - </a:t>
            </a:r>
            <a:r>
              <a:rPr lang="it-IT" sz="1400" dirty="0"/>
              <a:t>Rappresentante dei Coordinatori di Corso di studio</a:t>
            </a:r>
          </a:p>
          <a:p>
            <a:r>
              <a:rPr lang="it-IT" sz="1400" dirty="0"/>
              <a:t>Prof. </a:t>
            </a:r>
            <a:r>
              <a:rPr lang="it-IT" sz="1400" dirty="0" err="1" smtClean="0"/>
              <a:t>Cogo</a:t>
            </a:r>
            <a:r>
              <a:rPr lang="it-IT" sz="1400" dirty="0" smtClean="0"/>
              <a:t> Annaluisa - </a:t>
            </a:r>
            <a:r>
              <a:rPr lang="it-IT" sz="1400" dirty="0"/>
              <a:t>Rappresentante dei Coordinatori di Corso di studio</a:t>
            </a:r>
          </a:p>
          <a:p>
            <a:r>
              <a:rPr lang="it-IT" sz="1400" dirty="0"/>
              <a:t>Prof. </a:t>
            </a:r>
            <a:r>
              <a:rPr lang="it-IT" sz="1400" dirty="0" smtClean="0"/>
              <a:t>Giganti Melchiore - </a:t>
            </a:r>
            <a:r>
              <a:rPr lang="it-IT" sz="1400" dirty="0"/>
              <a:t>Rappresentante dei Coordinatori di Corso di studio</a:t>
            </a:r>
          </a:p>
          <a:p>
            <a:r>
              <a:rPr lang="it-IT" sz="1400" dirty="0"/>
              <a:t>Prof. </a:t>
            </a:r>
            <a:r>
              <a:rPr lang="it-IT" sz="1400" dirty="0" smtClean="0"/>
              <a:t>Bellini Tiziana - </a:t>
            </a:r>
            <a:r>
              <a:rPr lang="it-IT" sz="1400" dirty="0"/>
              <a:t>Rappresentante dei Coordinatori di Corso di studio</a:t>
            </a:r>
          </a:p>
          <a:p>
            <a:r>
              <a:rPr lang="it-IT" sz="1400" dirty="0"/>
              <a:t>Prof. </a:t>
            </a:r>
            <a:r>
              <a:rPr lang="it-IT" sz="1400" dirty="0" err="1" smtClean="0"/>
              <a:t>Trombelli</a:t>
            </a:r>
            <a:r>
              <a:rPr lang="it-IT" sz="1400" dirty="0" smtClean="0"/>
              <a:t> Leonardo - </a:t>
            </a:r>
            <a:r>
              <a:rPr lang="it-IT" sz="1400" dirty="0"/>
              <a:t>Rappresentante dei Coordinatori di Corso di studio</a:t>
            </a:r>
          </a:p>
          <a:p>
            <a:r>
              <a:rPr lang="it-IT" sz="1400" dirty="0"/>
              <a:t>Prof. </a:t>
            </a:r>
            <a:r>
              <a:rPr lang="it-IT" sz="1400" dirty="0" smtClean="0"/>
              <a:t>Varani Katia - </a:t>
            </a:r>
            <a:r>
              <a:rPr lang="it-IT" sz="1400" dirty="0"/>
              <a:t>Rappresentante dei Coordinatori di Corso di </a:t>
            </a:r>
            <a:r>
              <a:rPr lang="it-IT" sz="1400" dirty="0" smtClean="0"/>
              <a:t>studio</a:t>
            </a:r>
          </a:p>
          <a:p>
            <a:endParaRPr lang="it-IT" sz="1400" dirty="0"/>
          </a:p>
          <a:p>
            <a:r>
              <a:rPr lang="it-IT" sz="1400" dirty="0"/>
              <a:t>Prof. Capitani </a:t>
            </a:r>
            <a:r>
              <a:rPr lang="it-IT" sz="1400" dirty="0" smtClean="0"/>
              <a:t>Silvano</a:t>
            </a:r>
            <a:r>
              <a:rPr lang="it-IT" sz="1400" dirty="0"/>
              <a:t> </a:t>
            </a:r>
            <a:r>
              <a:rPr lang="it-IT" sz="1400" dirty="0" smtClean="0"/>
              <a:t>- </a:t>
            </a:r>
            <a:r>
              <a:rPr lang="it-IT" sz="1400" dirty="0"/>
              <a:t>Rappresentante per il Dottorato di ricerca  in Scienze biomediche e biotecnologie</a:t>
            </a:r>
          </a:p>
          <a:p>
            <a:r>
              <a:rPr lang="it-IT" sz="1400" dirty="0"/>
              <a:t>Prof. Di Virgilio Francesco - Rappresentante per il Dottorato di ricerca in Medicina molecolare e </a:t>
            </a:r>
            <a:r>
              <a:rPr lang="it-IT" sz="1400" dirty="0" smtClean="0"/>
              <a:t>farmacologia</a:t>
            </a:r>
          </a:p>
          <a:p>
            <a:endParaRPr lang="it-IT" sz="1400" dirty="0"/>
          </a:p>
          <a:p>
            <a:r>
              <a:rPr lang="it-IT" sz="1400" dirty="0"/>
              <a:t>Prof. </a:t>
            </a:r>
            <a:r>
              <a:rPr lang="it-IT" sz="1400" dirty="0" smtClean="0"/>
              <a:t>Zuliani  Giovanni- </a:t>
            </a:r>
            <a:r>
              <a:rPr lang="it-IT" sz="1400" dirty="0"/>
              <a:t>Rappresentante dei Direttori delle Scuole di Specializzazione</a:t>
            </a:r>
          </a:p>
          <a:p>
            <a:r>
              <a:rPr lang="it-IT" sz="1400" dirty="0"/>
              <a:t>Prof. </a:t>
            </a:r>
            <a:r>
              <a:rPr lang="it-IT" sz="1400" dirty="0" smtClean="0"/>
              <a:t>Volta Carlo Alberto- </a:t>
            </a:r>
            <a:r>
              <a:rPr lang="it-IT" sz="1400" dirty="0"/>
              <a:t>Rappresentante dei Direttori delle Scuole di </a:t>
            </a:r>
            <a:r>
              <a:rPr lang="it-IT" sz="1400" dirty="0" smtClean="0"/>
              <a:t>Specializzazione</a:t>
            </a:r>
          </a:p>
          <a:p>
            <a:endParaRPr lang="it-IT" sz="1400" dirty="0"/>
          </a:p>
          <a:p>
            <a:r>
              <a:rPr lang="it-IT" sz="1400" dirty="0"/>
              <a:t>Prof. Contini </a:t>
            </a:r>
            <a:r>
              <a:rPr lang="it-IT" sz="1400" dirty="0" smtClean="0"/>
              <a:t>Carlo </a:t>
            </a:r>
            <a:r>
              <a:rPr lang="it-IT" sz="1400" dirty="0"/>
              <a:t>- Rappresentante dei Direttori Universitari di strutture complesse</a:t>
            </a:r>
          </a:p>
          <a:p>
            <a:r>
              <a:rPr lang="it-IT" sz="1400" dirty="0"/>
              <a:t>Prof. Papi </a:t>
            </a:r>
            <a:r>
              <a:rPr lang="it-IT" sz="1400" dirty="0" smtClean="0"/>
              <a:t>Alberto</a:t>
            </a:r>
            <a:r>
              <a:rPr lang="it-IT" sz="1400" dirty="0"/>
              <a:t> </a:t>
            </a:r>
            <a:r>
              <a:rPr lang="it-IT" sz="1400" dirty="0" smtClean="0"/>
              <a:t>- </a:t>
            </a:r>
            <a:r>
              <a:rPr lang="it-IT" sz="1400" dirty="0"/>
              <a:t>Rappresentante dei Direttori Universitari di strutture </a:t>
            </a:r>
            <a:r>
              <a:rPr lang="it-IT" sz="1400" dirty="0" smtClean="0"/>
              <a:t>complesse</a:t>
            </a:r>
          </a:p>
          <a:p>
            <a:endParaRPr lang="it-IT" sz="1400" dirty="0"/>
          </a:p>
          <a:p>
            <a:r>
              <a:rPr lang="it-IT" sz="1400" dirty="0"/>
              <a:t>Sig. </a:t>
            </a:r>
            <a:r>
              <a:rPr lang="it-IT" sz="1400" dirty="0" err="1" smtClean="0"/>
              <a:t>Agusto</a:t>
            </a:r>
            <a:r>
              <a:rPr lang="it-IT" sz="1400" dirty="0" smtClean="0"/>
              <a:t> Michele  - </a:t>
            </a:r>
            <a:r>
              <a:rPr lang="it-IT" sz="1400" dirty="0"/>
              <a:t>Rappresentante degli studenti</a:t>
            </a:r>
          </a:p>
          <a:p>
            <a:r>
              <a:rPr lang="it-IT" sz="1400" dirty="0"/>
              <a:t>Sig. </a:t>
            </a:r>
            <a:r>
              <a:rPr lang="it-IT" sz="1400" dirty="0" err="1" smtClean="0"/>
              <a:t>Mandracchia</a:t>
            </a:r>
            <a:r>
              <a:rPr lang="it-IT" sz="1400" dirty="0" smtClean="0"/>
              <a:t> Federica - </a:t>
            </a:r>
            <a:r>
              <a:rPr lang="it-IT" sz="1400" dirty="0"/>
              <a:t>Rappresentante degli studenti</a:t>
            </a:r>
          </a:p>
          <a:p>
            <a:r>
              <a:rPr lang="it-IT" sz="1400" dirty="0"/>
              <a:t>Sig. </a:t>
            </a:r>
            <a:r>
              <a:rPr lang="it-IT" sz="1400" dirty="0" smtClean="0"/>
              <a:t>Meneghini Giulia - </a:t>
            </a:r>
            <a:r>
              <a:rPr lang="it-IT" sz="1400" dirty="0"/>
              <a:t>Rappresentante degli studenti</a:t>
            </a:r>
          </a:p>
          <a:p>
            <a:endParaRPr lang="it-IT"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2720" y="109659"/>
            <a:ext cx="1190544" cy="669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arentesi graffa chiusa 1"/>
          <p:cNvSpPr/>
          <p:nvPr/>
        </p:nvSpPr>
        <p:spPr>
          <a:xfrm>
            <a:off x="5076056" y="5733256"/>
            <a:ext cx="360040" cy="864096"/>
          </a:xfrm>
          <a:prstGeom prst="rightBrace">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3" name="CasellaDiTesto 2"/>
          <p:cNvSpPr txBox="1"/>
          <p:nvPr/>
        </p:nvSpPr>
        <p:spPr>
          <a:xfrm>
            <a:off x="5580112" y="5972600"/>
            <a:ext cx="2488886" cy="369332"/>
          </a:xfrm>
          <a:prstGeom prst="rect">
            <a:avLst/>
          </a:prstGeom>
          <a:noFill/>
        </p:spPr>
        <p:txBody>
          <a:bodyPr wrap="none" rtlCol="0">
            <a:spAutoFit/>
          </a:bodyPr>
          <a:lstStyle/>
          <a:p>
            <a:r>
              <a:rPr lang="it-IT" b="1" u="sng" dirty="0" smtClean="0">
                <a:solidFill>
                  <a:srgbClr val="002060"/>
                </a:solidFill>
                <a:effectLst>
                  <a:outerShdw blurRad="38100" dist="38100" dir="2700000" algn="tl">
                    <a:srgbClr val="000000">
                      <a:alpha val="43137"/>
                    </a:srgbClr>
                  </a:outerShdw>
                </a:effectLst>
              </a:rPr>
              <a:t>Rappresentanti studenti</a:t>
            </a:r>
            <a:endParaRPr lang="it-IT" b="1" u="sng"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444549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67544" y="260647"/>
            <a:ext cx="8046177" cy="461665"/>
          </a:xfrm>
          <a:prstGeom prst="rect">
            <a:avLst/>
          </a:prstGeom>
          <a:noFill/>
        </p:spPr>
        <p:txBody>
          <a:bodyPr wrap="none" rtlCol="0">
            <a:spAutoFit/>
          </a:bodyPr>
          <a:lstStyle/>
          <a:p>
            <a:r>
              <a:rPr lang="it-IT" sz="2400" b="1" dirty="0" smtClean="0">
                <a:solidFill>
                  <a:srgbClr val="0000FF"/>
                </a:solidFill>
                <a:effectLst>
                  <a:outerShdw blurRad="38100" dist="38100" dir="2700000" algn="tl">
                    <a:srgbClr val="000000">
                      <a:alpha val="43137"/>
                    </a:srgbClr>
                  </a:outerShdw>
                </a:effectLst>
              </a:rPr>
              <a:t>Scuola di Medicina: dalle Specificità Cliniche ai CARE CENTERS</a:t>
            </a:r>
            <a:endParaRPr lang="it-IT" sz="2400" b="1" dirty="0">
              <a:solidFill>
                <a:srgbClr val="0000FF"/>
              </a:solidFill>
              <a:effectLst>
                <a:outerShdw blurRad="38100" dist="38100" dir="2700000" algn="tl">
                  <a:srgbClr val="000000">
                    <a:alpha val="43137"/>
                  </a:srgbClr>
                </a:outerShdw>
              </a:effectLst>
            </a:endParaRPr>
          </a:p>
        </p:txBody>
      </p:sp>
      <p:sp>
        <p:nvSpPr>
          <p:cNvPr id="5" name="CasellaDiTesto 4"/>
          <p:cNvSpPr txBox="1"/>
          <p:nvPr/>
        </p:nvSpPr>
        <p:spPr>
          <a:xfrm>
            <a:off x="3064373" y="1117433"/>
            <a:ext cx="3177345" cy="369332"/>
          </a:xfrm>
          <a:prstGeom prst="rect">
            <a:avLst/>
          </a:prstGeom>
          <a:noFill/>
        </p:spPr>
        <p:txBody>
          <a:bodyPr wrap="none" rtlCol="0">
            <a:spAutoFit/>
          </a:bodyPr>
          <a:lstStyle/>
          <a:p>
            <a:r>
              <a:rPr lang="it-IT" b="1" dirty="0" smtClean="0"/>
              <a:t>Obiettivi principali del Progetto</a:t>
            </a:r>
            <a:endParaRPr lang="it-IT"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593" y="1628800"/>
            <a:ext cx="7733748" cy="3435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1323779" y="5411849"/>
            <a:ext cx="6473375" cy="369332"/>
          </a:xfrm>
          <a:prstGeom prst="rect">
            <a:avLst/>
          </a:prstGeom>
          <a:noFill/>
        </p:spPr>
        <p:txBody>
          <a:bodyPr wrap="none" rtlCol="0">
            <a:spAutoFit/>
          </a:bodyPr>
          <a:lstStyle/>
          <a:p>
            <a:r>
              <a:rPr lang="it-IT" b="1" dirty="0" smtClean="0">
                <a:effectLst>
                  <a:outerShdw blurRad="38100" dist="38100" dir="2700000" algn="tl">
                    <a:srgbClr val="000000">
                      <a:alpha val="43137"/>
                    </a:srgbClr>
                  </a:outerShdw>
                </a:effectLst>
              </a:rPr>
              <a:t>ATTIVITA’ ASSISTENZIALI CON ELEVATE COMPETENZE SCIENTIFICHE</a:t>
            </a:r>
            <a:endParaRPr lang="it-IT"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93760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84696" y="2420888"/>
            <a:ext cx="8712968" cy="2862322"/>
          </a:xfrm>
          <a:prstGeom prst="rect">
            <a:avLst/>
          </a:prstGeom>
        </p:spPr>
        <p:txBody>
          <a:bodyPr wrap="square">
            <a:spAutoFit/>
          </a:bodyPr>
          <a:lstStyle/>
          <a:p>
            <a:r>
              <a:rPr lang="it-IT" dirty="0" smtClean="0"/>
              <a:t>Con decreto in data 5 maggio 1927, venne riconosciuto all'Università degli Studi di Ferrara il diritto di fare uso dello stemma miniato che è "D'azzurro all'ulivo fruttato al naturale, nutrito sopra un monte all'italiana di tre cime d'argento, posto sopra una campagna di verde. Lo scudo è fregiato di corona ducale".</a:t>
            </a:r>
          </a:p>
          <a:p>
            <a:endParaRPr lang="it-IT" dirty="0" smtClean="0"/>
          </a:p>
          <a:p>
            <a:r>
              <a:rPr lang="it-IT" dirty="0" smtClean="0"/>
              <a:t>Tale riconoscimento da parte della Consulta Araldica segue quello avvenuto nel 1771 da S.S. Clemente XIV.</a:t>
            </a:r>
          </a:p>
          <a:p>
            <a:endParaRPr lang="it-IT" dirty="0" smtClean="0"/>
          </a:p>
          <a:p>
            <a:r>
              <a:rPr lang="it-IT" i="1" dirty="0" smtClean="0"/>
              <a:t>(Tratto da L. Livatino, "Ferrara e la sua Università", Università degli Studi di Ferrara,</a:t>
            </a:r>
            <a:br>
              <a:rPr lang="it-IT" i="1" dirty="0" smtClean="0"/>
            </a:br>
            <a:r>
              <a:rPr lang="it-IT" i="1" dirty="0" smtClean="0"/>
              <a:t>Centro Stampa Economato, 1981)</a:t>
            </a:r>
            <a:endParaRPr lang="it-IT" dirty="0"/>
          </a:p>
        </p:txBody>
      </p:sp>
      <p:pic>
        <p:nvPicPr>
          <p:cNvPr id="2052" name="Picture 4" descr="http://www.unife.it/ateneo/unife_si_presenta/LogoUnife_color.PNG/@@images/47af4add-a108-4fad-9b11-51d9def86c9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08" y="276712"/>
            <a:ext cx="3810000" cy="170497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32" y="5394192"/>
            <a:ext cx="2359533" cy="132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5343160"/>
            <a:ext cx="2244080" cy="1428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8663" y="302674"/>
            <a:ext cx="2279281" cy="1700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872" y="5394192"/>
            <a:ext cx="2448272" cy="132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7442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39552" y="332656"/>
            <a:ext cx="3650743" cy="369332"/>
          </a:xfrm>
          <a:prstGeom prst="rect">
            <a:avLst/>
          </a:prstGeom>
          <a:noFill/>
        </p:spPr>
        <p:txBody>
          <a:bodyPr wrap="none" rtlCol="0">
            <a:spAutoFit/>
          </a:bodyPr>
          <a:lstStyle/>
          <a:p>
            <a:r>
              <a:rPr lang="it-IT" b="1" dirty="0" smtClean="0">
                <a:solidFill>
                  <a:srgbClr val="FF0000"/>
                </a:solidFill>
              </a:rPr>
              <a:t>Valutazione delle Specificità Cliniche</a:t>
            </a:r>
            <a:endParaRPr lang="it-IT" b="1" dirty="0">
              <a:solidFill>
                <a:srgbClr val="FF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908720"/>
            <a:ext cx="6906091" cy="4192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4157156" y="5572555"/>
            <a:ext cx="1387688" cy="523220"/>
          </a:xfrm>
          <a:prstGeom prst="rect">
            <a:avLst/>
          </a:prstGeom>
          <a:noFill/>
        </p:spPr>
        <p:txBody>
          <a:bodyPr wrap="none" rtlCol="0">
            <a:spAutoFit/>
          </a:bodyPr>
          <a:lstStyle/>
          <a:p>
            <a:r>
              <a:rPr lang="it-IT" sz="2800" b="1" dirty="0" smtClean="0">
                <a:solidFill>
                  <a:srgbClr val="0000FF"/>
                </a:solidFill>
                <a:effectLst>
                  <a:outerShdw blurRad="38100" dist="38100" dir="2700000" algn="tl">
                    <a:srgbClr val="000000">
                      <a:alpha val="43137"/>
                    </a:srgbClr>
                  </a:outerShdw>
                </a:effectLst>
              </a:rPr>
              <a:t>H-</a:t>
            </a:r>
            <a:r>
              <a:rPr lang="it-IT" sz="2800" b="1" dirty="0" err="1" smtClean="0">
                <a:solidFill>
                  <a:srgbClr val="0000FF"/>
                </a:solidFill>
                <a:effectLst>
                  <a:outerShdw blurRad="38100" dist="38100" dir="2700000" algn="tl">
                    <a:srgbClr val="000000">
                      <a:alpha val="43137"/>
                    </a:srgbClr>
                  </a:outerShdw>
                </a:effectLst>
              </a:rPr>
              <a:t>index</a:t>
            </a:r>
            <a:r>
              <a:rPr lang="it-IT" dirty="0" smtClean="0">
                <a:solidFill>
                  <a:srgbClr val="0000FF"/>
                </a:solidFill>
              </a:rPr>
              <a:t> </a:t>
            </a:r>
            <a:endParaRPr lang="it-IT" dirty="0">
              <a:solidFill>
                <a:srgbClr val="0000FF"/>
              </a:solidFill>
            </a:endParaRPr>
          </a:p>
        </p:txBody>
      </p:sp>
      <p:sp>
        <p:nvSpPr>
          <p:cNvPr id="3" name="Ovale 2"/>
          <p:cNvSpPr/>
          <p:nvPr/>
        </p:nvSpPr>
        <p:spPr>
          <a:xfrm>
            <a:off x="2627784" y="5287440"/>
            <a:ext cx="4131214" cy="1131120"/>
          </a:xfrm>
          <a:prstGeom prst="ellipse">
            <a:avLst/>
          </a:prstGeom>
          <a:noFill/>
          <a:ln>
            <a:gradFill>
              <a:gsLst>
                <a:gs pos="35000">
                  <a:srgbClr val="002060"/>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0413" y="4714928"/>
            <a:ext cx="1883912" cy="188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231" y="5229200"/>
            <a:ext cx="1984781" cy="1448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4397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510" y="1124743"/>
            <a:ext cx="7174762" cy="4057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3274403" y="463947"/>
            <a:ext cx="2484976" cy="461665"/>
          </a:xfrm>
          <a:prstGeom prst="rect">
            <a:avLst/>
          </a:prstGeom>
          <a:noFill/>
        </p:spPr>
        <p:txBody>
          <a:bodyPr wrap="none" rtlCol="0">
            <a:spAutoFit/>
          </a:bodyPr>
          <a:lstStyle/>
          <a:p>
            <a:r>
              <a:rPr lang="it-IT" sz="24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CARE CENTERS</a:t>
            </a:r>
            <a:endParaRPr lang="it-IT" sz="24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asellaDiTesto 2"/>
          <p:cNvSpPr txBox="1"/>
          <p:nvPr/>
        </p:nvSpPr>
        <p:spPr>
          <a:xfrm>
            <a:off x="2119183" y="5509566"/>
            <a:ext cx="4795415" cy="461665"/>
          </a:xfrm>
          <a:prstGeom prst="rect">
            <a:avLst/>
          </a:prstGeom>
          <a:noFill/>
        </p:spPr>
        <p:txBody>
          <a:bodyPr wrap="none" rtlCol="0">
            <a:spAutoFit/>
          </a:bodyPr>
          <a:lstStyle/>
          <a:p>
            <a:r>
              <a:rPr lang="it-IT" sz="2400" b="1" u="sng" dirty="0" smtClean="0">
                <a:solidFill>
                  <a:srgbClr val="0000FF"/>
                </a:solidFill>
                <a:effectLst>
                  <a:outerShdw blurRad="38100" dist="38100" dir="2700000" algn="tl">
                    <a:srgbClr val="000000">
                      <a:alpha val="43137"/>
                    </a:srgbClr>
                  </a:outerShdw>
                </a:effectLst>
              </a:rPr>
              <a:t>RICERCA DI BASE E RICERCA CLINICA</a:t>
            </a:r>
            <a:endParaRPr lang="it-IT" sz="2400" b="1" u="sng"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4825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39552" y="268540"/>
            <a:ext cx="5462714" cy="461665"/>
          </a:xfrm>
          <a:prstGeom prst="rect">
            <a:avLst/>
          </a:prstGeom>
          <a:noFill/>
        </p:spPr>
        <p:txBody>
          <a:bodyPr wrap="none" rtlCol="0">
            <a:spAutoFit/>
          </a:bodyPr>
          <a:lstStyle/>
          <a:p>
            <a:r>
              <a:rPr lang="it-IT" sz="2400" b="1" u="sng" dirty="0" smtClean="0">
                <a:solidFill>
                  <a:srgbClr val="0000FF"/>
                </a:solidFill>
                <a:effectLst>
                  <a:outerShdw blurRad="38100" dist="38100" dir="2700000" algn="tl">
                    <a:srgbClr val="000000">
                      <a:alpha val="43137"/>
                    </a:srgbClr>
                  </a:outerShdw>
                </a:effectLst>
              </a:rPr>
              <a:t>I 6 CARE CENTERS suddivisi in macro-aree</a:t>
            </a:r>
            <a:endParaRPr lang="it-IT" sz="2400" b="1" u="sng" dirty="0">
              <a:solidFill>
                <a:srgbClr val="0000FF"/>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4154" y="1124744"/>
            <a:ext cx="5578528"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4653136"/>
            <a:ext cx="4355659" cy="1487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052736"/>
            <a:ext cx="1047820"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8626" y="1844824"/>
            <a:ext cx="1008112" cy="1321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439" y="2420888"/>
            <a:ext cx="995933" cy="1329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84825" y="3513299"/>
            <a:ext cx="1723826" cy="1394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179" y="4293096"/>
            <a:ext cx="1512565" cy="1300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28185" y="4835938"/>
            <a:ext cx="1790458" cy="1790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0134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23528" y="260648"/>
            <a:ext cx="7717947" cy="461665"/>
          </a:xfrm>
          <a:prstGeom prst="rect">
            <a:avLst/>
          </a:prstGeom>
          <a:noFill/>
        </p:spPr>
        <p:txBody>
          <a:bodyPr wrap="none" rtlCol="0">
            <a:spAutoFit/>
          </a:bodyPr>
          <a:lstStyle/>
          <a:p>
            <a:r>
              <a:rPr lang="it-IT" sz="2400" b="1" dirty="0" smtClean="0">
                <a:solidFill>
                  <a:srgbClr val="0000FF"/>
                </a:solidFill>
                <a:effectLst>
                  <a:outerShdw blurRad="38100" dist="38100" dir="2700000" algn="tl">
                    <a:srgbClr val="000000">
                      <a:alpha val="43137"/>
                    </a:srgbClr>
                  </a:outerShdw>
                </a:effectLst>
              </a:rPr>
              <a:t>Le basi sperimentali della Ricerca Clinica dei CARE CENTERS</a:t>
            </a:r>
            <a:endParaRPr lang="it-IT" sz="2400" b="1" dirty="0">
              <a:solidFill>
                <a:srgbClr val="0000FF"/>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731" y="1196752"/>
            <a:ext cx="8307916" cy="3203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972" y="5085184"/>
            <a:ext cx="8162881" cy="93032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 name="Rettangolo arrotondato 1"/>
          <p:cNvSpPr/>
          <p:nvPr/>
        </p:nvSpPr>
        <p:spPr>
          <a:xfrm>
            <a:off x="539552" y="4941168"/>
            <a:ext cx="8231095" cy="1368152"/>
          </a:xfrm>
          <a:prstGeom prst="roundRect">
            <a:avLst/>
          </a:prstGeom>
          <a:noFill/>
          <a:ln>
            <a:gradFill>
              <a:gsLst>
                <a:gs pos="0">
                  <a:srgbClr val="0000FF"/>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32639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5968" y="260648"/>
            <a:ext cx="5472608" cy="6197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520476" y="908720"/>
            <a:ext cx="2221827" cy="923330"/>
          </a:xfrm>
          <a:prstGeom prst="rect">
            <a:avLst/>
          </a:prstGeom>
          <a:noFill/>
        </p:spPr>
        <p:txBody>
          <a:bodyPr wrap="none" rtlCol="0">
            <a:spAutoFit/>
          </a:bodyPr>
          <a:lstStyle/>
          <a:p>
            <a:pPr algn="ctr"/>
            <a:r>
              <a:rPr lang="it-IT" b="1" i="1" dirty="0" smtClean="0">
                <a:solidFill>
                  <a:srgbClr val="0000FF"/>
                </a:solidFill>
                <a:effectLst>
                  <a:outerShdw blurRad="38100" dist="38100" dir="2700000" algn="tl">
                    <a:srgbClr val="000000">
                      <a:alpha val="43137"/>
                    </a:srgbClr>
                  </a:outerShdw>
                </a:effectLst>
              </a:rPr>
              <a:t>RICERCA PRECLINICA </a:t>
            </a:r>
          </a:p>
          <a:p>
            <a:pPr algn="ctr"/>
            <a:r>
              <a:rPr lang="it-IT" b="1" i="1" dirty="0" smtClean="0">
                <a:solidFill>
                  <a:srgbClr val="0000FF"/>
                </a:solidFill>
                <a:effectLst>
                  <a:outerShdw blurRad="38100" dist="38100" dir="2700000" algn="tl">
                    <a:srgbClr val="000000">
                      <a:alpha val="43137"/>
                    </a:srgbClr>
                  </a:outerShdw>
                </a:effectLst>
              </a:rPr>
              <a:t>E</a:t>
            </a:r>
          </a:p>
          <a:p>
            <a:pPr algn="ctr"/>
            <a:r>
              <a:rPr lang="it-IT" b="1" i="1" dirty="0" smtClean="0">
                <a:solidFill>
                  <a:srgbClr val="0000FF"/>
                </a:solidFill>
                <a:effectLst>
                  <a:outerShdw blurRad="38100" dist="38100" dir="2700000" algn="tl">
                    <a:srgbClr val="000000">
                      <a:alpha val="43137"/>
                    </a:srgbClr>
                  </a:outerShdw>
                </a:effectLst>
              </a:rPr>
              <a:t>TRASLAZIONALE</a:t>
            </a:r>
            <a:endParaRPr lang="it-IT" b="1" i="1" dirty="0">
              <a:solidFill>
                <a:srgbClr val="0000FF"/>
              </a:solidFill>
              <a:effectLst>
                <a:outerShdw blurRad="38100" dist="38100" dir="2700000" algn="tl">
                  <a:srgbClr val="000000">
                    <a:alpha val="43137"/>
                  </a:srgbClr>
                </a:outerShdw>
              </a:effectLst>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14" y="2490788"/>
            <a:ext cx="2622807" cy="2018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7311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611560" y="332656"/>
            <a:ext cx="4412426" cy="461665"/>
          </a:xfrm>
          <a:prstGeom prst="rect">
            <a:avLst/>
          </a:prstGeom>
          <a:noFill/>
        </p:spPr>
        <p:txBody>
          <a:bodyPr wrap="none" rtlCol="0">
            <a:spAutoFit/>
          </a:bodyPr>
          <a:lstStyle/>
          <a:p>
            <a:r>
              <a:rPr lang="it-IT" sz="2400" b="1" dirty="0" smtClean="0">
                <a:solidFill>
                  <a:srgbClr val="0000FF"/>
                </a:solidFill>
                <a:effectLst>
                  <a:outerShdw blurRad="38100" dist="38100" dir="2700000" algn="tl">
                    <a:srgbClr val="000000">
                      <a:alpha val="43137"/>
                    </a:srgbClr>
                  </a:outerShdw>
                </a:effectLst>
              </a:rPr>
              <a:t>La nuova </a:t>
            </a:r>
            <a:r>
              <a:rPr lang="it-IT" sz="2400" b="1" dirty="0" err="1" smtClean="0">
                <a:solidFill>
                  <a:srgbClr val="0000FF"/>
                </a:solidFill>
                <a:effectLst>
                  <a:outerShdw blurRad="38100" dist="38100" dir="2700000" algn="tl">
                    <a:srgbClr val="000000">
                      <a:alpha val="43137"/>
                    </a:srgbClr>
                  </a:outerShdw>
                </a:effectLst>
              </a:rPr>
              <a:t>Animal</a:t>
            </a:r>
            <a:r>
              <a:rPr lang="it-IT" sz="2400" b="1" dirty="0" smtClean="0">
                <a:solidFill>
                  <a:srgbClr val="0000FF"/>
                </a:solidFill>
                <a:effectLst>
                  <a:outerShdw blurRad="38100" dist="38100" dir="2700000" algn="tl">
                    <a:srgbClr val="000000">
                      <a:alpha val="43137"/>
                    </a:srgbClr>
                  </a:outerShdw>
                </a:effectLst>
              </a:rPr>
              <a:t> </a:t>
            </a:r>
            <a:r>
              <a:rPr lang="it-IT" sz="2400" b="1" dirty="0" err="1" smtClean="0">
                <a:solidFill>
                  <a:srgbClr val="0000FF"/>
                </a:solidFill>
                <a:effectLst>
                  <a:outerShdw blurRad="38100" dist="38100" dir="2700000" algn="tl">
                    <a:srgbClr val="000000">
                      <a:alpha val="43137"/>
                    </a:srgbClr>
                  </a:outerShdw>
                </a:effectLst>
              </a:rPr>
              <a:t>Facility</a:t>
            </a:r>
            <a:r>
              <a:rPr lang="it-IT" sz="2400" b="1" dirty="0" smtClean="0">
                <a:solidFill>
                  <a:srgbClr val="0000FF"/>
                </a:solidFill>
                <a:effectLst>
                  <a:outerShdw blurRad="38100" dist="38100" dir="2700000" algn="tl">
                    <a:srgbClr val="000000">
                      <a:alpha val="43137"/>
                    </a:srgbClr>
                  </a:outerShdw>
                </a:effectLst>
              </a:rPr>
              <a:t> di UNIFE</a:t>
            </a:r>
            <a:endParaRPr lang="it-IT" sz="2400" b="1" dirty="0">
              <a:solidFill>
                <a:srgbClr val="0000FF"/>
              </a:solidFill>
              <a:effectLst>
                <a:outerShdw blurRad="38100" dist="38100" dir="2700000" algn="tl">
                  <a:srgbClr val="000000">
                    <a:alpha val="43137"/>
                  </a:srgbClr>
                </a:outerShdw>
              </a:effectLs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980728"/>
            <a:ext cx="7828087"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4701371"/>
            <a:ext cx="2520280" cy="1964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4999119"/>
            <a:ext cx="4195053" cy="1631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0469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67544" y="260648"/>
            <a:ext cx="5244834" cy="461665"/>
          </a:xfrm>
          <a:prstGeom prst="rect">
            <a:avLst/>
          </a:prstGeom>
          <a:noFill/>
        </p:spPr>
        <p:txBody>
          <a:bodyPr wrap="none" rtlCol="0">
            <a:spAutoFit/>
          </a:bodyPr>
          <a:lstStyle/>
          <a:p>
            <a:r>
              <a:rPr lang="it-IT" sz="2400" b="1" dirty="0" smtClean="0">
                <a:solidFill>
                  <a:srgbClr val="0000FF"/>
                </a:solidFill>
                <a:effectLst>
                  <a:outerShdw blurRad="38100" dist="38100" dir="2700000" algn="tl">
                    <a:srgbClr val="000000">
                      <a:alpha val="43137"/>
                    </a:srgbClr>
                  </a:outerShdw>
                </a:effectLst>
              </a:rPr>
              <a:t>Service di Ricerca Clinica e Traslazionale</a:t>
            </a:r>
            <a:endParaRPr lang="it-IT" sz="2400" b="1" dirty="0">
              <a:solidFill>
                <a:srgbClr val="0000FF"/>
              </a:solidFill>
              <a:effectLst>
                <a:outerShdw blurRad="38100" dist="38100" dir="2700000" algn="tl">
                  <a:srgbClr val="000000">
                    <a:alpha val="43137"/>
                  </a:srgbClr>
                </a:outerShdw>
              </a:effectLst>
            </a:endParaRPr>
          </a:p>
        </p:txBody>
      </p:sp>
      <p:sp>
        <p:nvSpPr>
          <p:cNvPr id="5" name="CasellaDiTesto 4"/>
          <p:cNvSpPr txBox="1"/>
          <p:nvPr/>
        </p:nvSpPr>
        <p:spPr>
          <a:xfrm>
            <a:off x="466448" y="1196752"/>
            <a:ext cx="5294270" cy="369332"/>
          </a:xfrm>
          <a:prstGeom prst="rect">
            <a:avLst/>
          </a:prstGeom>
          <a:noFill/>
        </p:spPr>
        <p:txBody>
          <a:bodyPr wrap="none" rtlCol="0">
            <a:spAutoFit/>
          </a:bodyPr>
          <a:lstStyle/>
          <a:p>
            <a:r>
              <a:rPr lang="it-IT" b="1" dirty="0" smtClean="0">
                <a:effectLst>
                  <a:outerShdw blurRad="38100" dist="38100" dir="2700000" algn="tl">
                    <a:srgbClr val="000000">
                      <a:alpha val="43137"/>
                    </a:srgbClr>
                  </a:outerShdw>
                </a:effectLst>
              </a:rPr>
              <a:t>Il Centro Interdipartimentale di Epidemiologia Clinica </a:t>
            </a:r>
            <a:endParaRPr lang="it-IT" b="1" dirty="0">
              <a:effectLst>
                <a:outerShdw blurRad="38100" dist="38100" dir="2700000" algn="tl">
                  <a:srgbClr val="000000">
                    <a:alpha val="43137"/>
                  </a:srgbClr>
                </a:outerShdw>
              </a:effectLst>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578" y="1700808"/>
            <a:ext cx="7923575"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827584" y="5733256"/>
            <a:ext cx="4223977" cy="369332"/>
          </a:xfrm>
          <a:prstGeom prst="rect">
            <a:avLst/>
          </a:prstGeom>
          <a:noFill/>
        </p:spPr>
        <p:txBody>
          <a:bodyPr wrap="none" rtlCol="0">
            <a:spAutoFit/>
          </a:bodyPr>
          <a:lstStyle/>
          <a:p>
            <a:r>
              <a:rPr lang="it-IT" b="1" u="sng" dirty="0" smtClean="0">
                <a:solidFill>
                  <a:srgbClr val="0000FF"/>
                </a:solidFill>
                <a:effectLst>
                  <a:outerShdw blurRad="38100" dist="38100" dir="2700000" algn="tl">
                    <a:srgbClr val="000000">
                      <a:alpha val="43137"/>
                    </a:srgbClr>
                  </a:outerShdw>
                </a:effectLst>
              </a:rPr>
              <a:t>RETI DI RICERCA REGIONALE E NAZIONALE</a:t>
            </a:r>
            <a:endParaRPr lang="it-IT" b="1" u="sng" dirty="0">
              <a:solidFill>
                <a:srgbClr val="0000FF"/>
              </a:solidFill>
              <a:effectLst>
                <a:outerShdw blurRad="38100" dist="38100" dir="2700000" algn="tl">
                  <a:srgbClr val="000000">
                    <a:alpha val="43137"/>
                  </a:srgbClr>
                </a:outerShdw>
              </a:effectLst>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771" y="5082760"/>
            <a:ext cx="2542195" cy="1670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7839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55576" y="404664"/>
            <a:ext cx="4511876" cy="369332"/>
          </a:xfrm>
          <a:prstGeom prst="rect">
            <a:avLst/>
          </a:prstGeom>
          <a:noFill/>
        </p:spPr>
        <p:txBody>
          <a:bodyPr wrap="none" rtlCol="0">
            <a:spAutoFit/>
          </a:bodyPr>
          <a:lstStyle/>
          <a:p>
            <a:r>
              <a:rPr lang="it-IT" b="1" dirty="0" smtClean="0">
                <a:effectLst>
                  <a:outerShdw blurRad="38100" dist="38100" dir="2700000" algn="tl">
                    <a:srgbClr val="000000">
                      <a:alpha val="43137"/>
                    </a:srgbClr>
                  </a:outerShdw>
                </a:effectLst>
              </a:rPr>
              <a:t>La Scuola di Ricerca Clinica ed Epidemiologica</a:t>
            </a:r>
            <a:endParaRPr lang="it-IT" b="1" dirty="0">
              <a:effectLst>
                <a:outerShdw blurRad="38100" dist="38100" dir="2700000" algn="tl">
                  <a:srgbClr val="000000">
                    <a:alpha val="43137"/>
                  </a:srgbClr>
                </a:outerShdw>
              </a:effectLst>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836712"/>
            <a:ext cx="5727944"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6577136" y="854646"/>
            <a:ext cx="2200666" cy="1477328"/>
          </a:xfrm>
          <a:prstGeom prst="rect">
            <a:avLst/>
          </a:prstGeom>
          <a:noFill/>
        </p:spPr>
        <p:txBody>
          <a:bodyPr wrap="none" rtlCol="0">
            <a:spAutoFit/>
          </a:bodyPr>
          <a:lstStyle/>
          <a:p>
            <a:pPr algn="ctr"/>
            <a:r>
              <a:rPr lang="it-IT" b="1" u="sng" dirty="0" smtClean="0">
                <a:solidFill>
                  <a:srgbClr val="0000FF"/>
                </a:solidFill>
                <a:effectLst>
                  <a:outerShdw blurRad="38100" dist="38100" dir="2700000" algn="tl">
                    <a:srgbClr val="000000">
                      <a:alpha val="43137"/>
                    </a:srgbClr>
                  </a:outerShdw>
                </a:effectLst>
              </a:rPr>
              <a:t>TRIALS CLINICI </a:t>
            </a:r>
          </a:p>
          <a:p>
            <a:pPr algn="ctr"/>
            <a:endParaRPr lang="it-IT" b="1" u="sng" dirty="0" smtClean="0">
              <a:solidFill>
                <a:srgbClr val="0000FF"/>
              </a:solidFill>
              <a:effectLst>
                <a:outerShdw blurRad="38100" dist="38100" dir="2700000" algn="tl">
                  <a:srgbClr val="000000">
                    <a:alpha val="43137"/>
                  </a:srgbClr>
                </a:outerShdw>
              </a:effectLst>
            </a:endParaRPr>
          </a:p>
          <a:p>
            <a:pPr algn="ctr"/>
            <a:r>
              <a:rPr lang="it-IT" b="1" u="sng" dirty="0" smtClean="0">
                <a:solidFill>
                  <a:srgbClr val="0000FF"/>
                </a:solidFill>
                <a:effectLst>
                  <a:outerShdw blurRad="38100" dist="38100" dir="2700000" algn="tl">
                    <a:srgbClr val="000000">
                      <a:alpha val="43137"/>
                    </a:srgbClr>
                  </a:outerShdw>
                </a:effectLst>
              </a:rPr>
              <a:t>FARMACOVIGILANZA</a:t>
            </a:r>
          </a:p>
          <a:p>
            <a:pPr algn="ctr"/>
            <a:endParaRPr lang="it-IT" b="1" u="sng" dirty="0">
              <a:solidFill>
                <a:srgbClr val="0000FF"/>
              </a:solidFill>
              <a:effectLst>
                <a:outerShdw blurRad="38100" dist="38100" dir="2700000" algn="tl">
                  <a:srgbClr val="000000">
                    <a:alpha val="43137"/>
                  </a:srgbClr>
                </a:outerShdw>
              </a:effectLst>
            </a:endParaRPr>
          </a:p>
          <a:p>
            <a:pPr algn="ctr"/>
            <a:r>
              <a:rPr lang="it-IT" b="1" u="sng" dirty="0" smtClean="0">
                <a:solidFill>
                  <a:srgbClr val="0000FF"/>
                </a:solidFill>
                <a:effectLst>
                  <a:outerShdw blurRad="38100" dist="38100" dir="2700000" algn="tl">
                    <a:srgbClr val="000000">
                      <a:alpha val="43137"/>
                    </a:srgbClr>
                  </a:outerShdw>
                </a:effectLst>
              </a:rPr>
              <a:t>PROGETTI SALUTE</a:t>
            </a:r>
            <a:endParaRPr lang="it-IT" b="1" u="sng" dirty="0">
              <a:solidFill>
                <a:srgbClr val="0000FF"/>
              </a:solidFill>
              <a:effectLst>
                <a:outerShdw blurRad="38100" dist="38100" dir="2700000" algn="tl">
                  <a:srgbClr val="000000">
                    <a:alpha val="43137"/>
                  </a:srgbClr>
                </a:outerShdw>
              </a:effectLst>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5406" y="2492896"/>
            <a:ext cx="2524125"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5881" y="4594051"/>
            <a:ext cx="2533650"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2887" y="4876890"/>
            <a:ext cx="3942601" cy="145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4725144"/>
            <a:ext cx="1282379" cy="1756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4942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51520" y="188640"/>
            <a:ext cx="8568952" cy="3508653"/>
          </a:xfrm>
          <a:prstGeom prst="rect">
            <a:avLst/>
          </a:prstGeom>
        </p:spPr>
        <p:txBody>
          <a:bodyPr wrap="square">
            <a:spAutoFit/>
          </a:bodyPr>
          <a:lstStyle/>
          <a:p>
            <a:r>
              <a:rPr lang="it-IT" sz="2400" b="1" dirty="0" smtClean="0">
                <a:solidFill>
                  <a:srgbClr val="0000FF"/>
                </a:solidFill>
              </a:rPr>
              <a:t>Il </a:t>
            </a:r>
            <a:r>
              <a:rPr lang="it-IT" sz="2400" b="1" dirty="0" err="1">
                <a:solidFill>
                  <a:srgbClr val="0000FF"/>
                </a:solidFill>
              </a:rPr>
              <a:t>Tecnopolo</a:t>
            </a:r>
            <a:r>
              <a:rPr lang="it-IT" sz="2400" b="1" dirty="0">
                <a:solidFill>
                  <a:srgbClr val="0000FF"/>
                </a:solidFill>
              </a:rPr>
              <a:t> di Ferrara</a:t>
            </a:r>
            <a:r>
              <a:rPr lang="it-IT" dirty="0">
                <a:solidFill>
                  <a:srgbClr val="0000FF"/>
                </a:solidFill>
              </a:rPr>
              <a:t> </a:t>
            </a:r>
            <a:endParaRPr lang="it-IT" dirty="0" smtClean="0">
              <a:solidFill>
                <a:srgbClr val="0000FF"/>
              </a:solidFill>
            </a:endParaRPr>
          </a:p>
          <a:p>
            <a:r>
              <a:rPr lang="it-IT" dirty="0" smtClean="0"/>
              <a:t>E’ </a:t>
            </a:r>
            <a:r>
              <a:rPr lang="it-IT" dirty="0"/>
              <a:t>il complesso di laboratori di ricerca industriale e trasferimento tecnologico in cui le imprese, anche le più piccole, possono trovare competenze di ricerca e sperimentare nuove tecniche produttive, materiali più efficienti e prodotti innovativi</a:t>
            </a:r>
            <a:r>
              <a:rPr lang="it-IT" dirty="0" smtClean="0"/>
              <a:t>.</a:t>
            </a:r>
            <a:endParaRPr lang="it-IT" dirty="0"/>
          </a:p>
          <a:p>
            <a:r>
              <a:rPr lang="it-IT" dirty="0"/>
              <a:t>A cosa serve. Il </a:t>
            </a:r>
            <a:r>
              <a:rPr lang="it-IT" dirty="0" err="1"/>
              <a:t>Tecnopolo</a:t>
            </a:r>
            <a:r>
              <a:rPr lang="it-IT" dirty="0"/>
              <a:t> rappresenta una importante tappa del percorso di avvicinamento tra il mondo della ricerca e della innovazione e il mondo produttivo</a:t>
            </a:r>
            <a:r>
              <a:rPr lang="it-IT" dirty="0" smtClean="0"/>
              <a:t>.</a:t>
            </a:r>
            <a:endParaRPr lang="it-IT" dirty="0"/>
          </a:p>
          <a:p>
            <a:r>
              <a:rPr lang="it-IT" dirty="0"/>
              <a:t>Il </a:t>
            </a:r>
            <a:r>
              <a:rPr lang="it-IT" dirty="0" err="1"/>
              <a:t>Tecnopolo</a:t>
            </a:r>
            <a:r>
              <a:rPr lang="it-IT" dirty="0"/>
              <a:t> mette a disposizione del tessuto industriale attrezzature scientifiche all’avanguardia e le competenze di 240 ricercatori altamente qualificati di cui 80 a tempo pieno, in continuo contatto con il mondo della ricerca scientifica di base</a:t>
            </a:r>
            <a:r>
              <a:rPr lang="it-IT" dirty="0" smtClean="0"/>
              <a:t>.</a:t>
            </a:r>
            <a:endParaRPr lang="it-IT" dirty="0"/>
          </a:p>
          <a:p>
            <a:r>
              <a:rPr lang="it-IT" dirty="0"/>
              <a:t>Il </a:t>
            </a:r>
            <a:r>
              <a:rPr lang="it-IT" dirty="0" err="1"/>
              <a:t>Tecnopolo</a:t>
            </a:r>
            <a:r>
              <a:rPr lang="it-IT" dirty="0"/>
              <a:t> di Ferrara è promosso dall’Ateneo, dal Comune, dalla Provincia di Ferrara e dalla Regione Emilia Romagna ed è sostenuto dal Fondo Europeo di Sviluppo Regionale (POR FESR 2007-2013).</a:t>
            </a:r>
          </a:p>
        </p:txBody>
      </p:sp>
      <p:sp>
        <p:nvSpPr>
          <p:cNvPr id="6" name="Rettangolo 5"/>
          <p:cNvSpPr/>
          <p:nvPr/>
        </p:nvSpPr>
        <p:spPr>
          <a:xfrm>
            <a:off x="251520" y="3933056"/>
            <a:ext cx="8712968" cy="2400657"/>
          </a:xfrm>
          <a:prstGeom prst="rect">
            <a:avLst/>
          </a:prstGeom>
        </p:spPr>
        <p:txBody>
          <a:bodyPr wrap="square">
            <a:spAutoFit/>
          </a:bodyPr>
          <a:lstStyle/>
          <a:p>
            <a:r>
              <a:rPr lang="it-IT" sz="2400" b="1" dirty="0">
                <a:solidFill>
                  <a:srgbClr val="0000FF"/>
                </a:solidFill>
              </a:rPr>
              <a:t>I Laboratori del </a:t>
            </a:r>
            <a:r>
              <a:rPr lang="it-IT" sz="2400" b="1" dirty="0" err="1">
                <a:solidFill>
                  <a:srgbClr val="0000FF"/>
                </a:solidFill>
              </a:rPr>
              <a:t>Tecnopolo</a:t>
            </a:r>
            <a:r>
              <a:rPr lang="it-IT" sz="2400" b="1" dirty="0">
                <a:solidFill>
                  <a:srgbClr val="0000FF"/>
                </a:solidFill>
              </a:rPr>
              <a:t> di Ferrara:</a:t>
            </a:r>
          </a:p>
          <a:p>
            <a:endParaRPr lang="it-IT" dirty="0"/>
          </a:p>
          <a:p>
            <a:r>
              <a:rPr lang="it-IT" dirty="0"/>
              <a:t>    LTTA - Laboratorio per le Tecnologie delle Terapie Avanzate - Biotecnologie applicate alla medicina</a:t>
            </a:r>
          </a:p>
          <a:p>
            <a:r>
              <a:rPr lang="it-IT" dirty="0"/>
              <a:t>    </a:t>
            </a:r>
            <a:r>
              <a:rPr lang="it-IT" dirty="0" err="1"/>
              <a:t>MechLav</a:t>
            </a:r>
            <a:r>
              <a:rPr lang="it-IT" dirty="0"/>
              <a:t> - Laboratorio per la meccanica avanzata</a:t>
            </a:r>
          </a:p>
          <a:p>
            <a:r>
              <a:rPr lang="it-IT" dirty="0"/>
              <a:t>    </a:t>
            </a:r>
            <a:r>
              <a:rPr lang="it-IT" dirty="0" err="1"/>
              <a:t>TekneHub</a:t>
            </a:r>
            <a:r>
              <a:rPr lang="it-IT" dirty="0"/>
              <a:t> - recupero e riqualificazione architettonica e urbana e restauro dei beni culturali</a:t>
            </a:r>
          </a:p>
          <a:p>
            <a:r>
              <a:rPr lang="it-IT" dirty="0"/>
              <a:t>    </a:t>
            </a:r>
            <a:r>
              <a:rPr lang="it-IT" dirty="0" err="1"/>
              <a:t>Terra&amp;Acqua</a:t>
            </a:r>
            <a:r>
              <a:rPr lang="it-IT" dirty="0"/>
              <a:t> </a:t>
            </a:r>
            <a:r>
              <a:rPr lang="it-IT" dirty="0" err="1"/>
              <a:t>Tech</a:t>
            </a:r>
            <a:r>
              <a:rPr lang="it-IT" dirty="0"/>
              <a:t> - ambiente, acqua, suolo, territorio</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6524" y="3323456"/>
            <a:ext cx="12192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82971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4762" y="3284984"/>
            <a:ext cx="8856984" cy="1143000"/>
          </a:xfrm>
        </p:spPr>
        <p:txBody>
          <a:bodyPr>
            <a:normAutofit fontScale="90000"/>
          </a:bodyPr>
          <a:lstStyle/>
          <a:p>
            <a:r>
              <a:rPr lang="it-IT" sz="2700" b="1" u="sng" dirty="0">
                <a:solidFill>
                  <a:srgbClr val="C00000"/>
                </a:solidFill>
                <a:effectLst>
                  <a:outerShdw blurRad="38100" dist="38100" dir="2700000" algn="tl">
                    <a:srgbClr val="000000">
                      <a:alpha val="43137"/>
                    </a:srgbClr>
                  </a:outerShdw>
                </a:effectLst>
                <a:latin typeface="Comic Sans MS" panose="030F0702030302020204" pitchFamily="66" charset="0"/>
              </a:rPr>
              <a:t>Politiche di Ateneo e</a:t>
            </a:r>
            <a:r>
              <a:rPr lang="it-IT" sz="2700" b="1" u="sng" dirty="0" smtClean="0">
                <a:solidFill>
                  <a:srgbClr val="C00000"/>
                </a:solidFill>
                <a:effectLst>
                  <a:outerShdw blurRad="38100" dist="38100" dir="2700000" algn="tl">
                    <a:srgbClr val="000000">
                      <a:alpha val="43137"/>
                    </a:srgbClr>
                  </a:outerShdw>
                </a:effectLst>
                <a:latin typeface="Comic Sans MS" panose="030F0702030302020204" pitchFamily="66" charset="0"/>
              </a:rPr>
              <a:t> Accreditamento</a:t>
            </a:r>
            <a:r>
              <a:rPr lang="it-IT" sz="2700" b="1" dirty="0" smtClean="0">
                <a:solidFill>
                  <a:srgbClr val="C00000"/>
                </a:solidFill>
                <a:effectLst>
                  <a:outerShdw blurRad="38100" dist="38100" dir="2700000" algn="tl">
                    <a:srgbClr val="000000">
                      <a:alpha val="43137"/>
                    </a:srgbClr>
                  </a:outerShdw>
                </a:effectLst>
                <a:latin typeface="Comic Sans MS" panose="030F0702030302020204" pitchFamily="66" charset="0"/>
              </a:rPr>
              <a:t/>
            </a:r>
            <a:br>
              <a:rPr lang="it-IT" sz="2700" b="1" dirty="0" smtClean="0">
                <a:solidFill>
                  <a:srgbClr val="C00000"/>
                </a:solidFill>
                <a:effectLst>
                  <a:outerShdw blurRad="38100" dist="38100" dir="2700000" algn="tl">
                    <a:srgbClr val="000000">
                      <a:alpha val="43137"/>
                    </a:srgbClr>
                  </a:outerShdw>
                </a:effectLst>
                <a:latin typeface="Comic Sans MS" panose="030F0702030302020204" pitchFamily="66" charset="0"/>
              </a:rPr>
            </a:br>
            <a:r>
              <a:rPr lang="it-IT" sz="2700" b="1" dirty="0" smtClean="0">
                <a:solidFill>
                  <a:srgbClr val="C00000"/>
                </a:solidFill>
                <a:effectLst>
                  <a:outerShdw blurRad="38100" dist="38100" dir="2700000" algn="tl">
                    <a:srgbClr val="000000">
                      <a:alpha val="43137"/>
                    </a:srgbClr>
                  </a:outerShdw>
                </a:effectLst>
                <a:latin typeface="Comic Sans MS" panose="030F0702030302020204" pitchFamily="66" charset="0"/>
              </a:rPr>
              <a:t> </a:t>
            </a:r>
            <a:r>
              <a:rPr lang="it-IT" sz="2700" b="1" dirty="0">
                <a:solidFill>
                  <a:srgbClr val="C00000"/>
                </a:solidFill>
                <a:effectLst>
                  <a:outerShdw blurRad="38100" dist="38100" dir="2700000" algn="tl">
                    <a:srgbClr val="000000">
                      <a:alpha val="43137"/>
                    </a:srgbClr>
                  </a:outerShdw>
                </a:effectLst>
                <a:latin typeface="Comic Sans MS" panose="030F0702030302020204" pitchFamily="66" charset="0"/>
              </a:rPr>
              <a:t/>
            </a:r>
            <a:br>
              <a:rPr lang="it-IT" sz="2700" b="1" dirty="0">
                <a:solidFill>
                  <a:srgbClr val="C00000"/>
                </a:solidFill>
                <a:effectLst>
                  <a:outerShdw blurRad="38100" dist="38100" dir="2700000" algn="tl">
                    <a:srgbClr val="000000">
                      <a:alpha val="43137"/>
                    </a:srgbClr>
                  </a:outerShdw>
                </a:effectLst>
                <a:latin typeface="Comic Sans MS" panose="030F0702030302020204" pitchFamily="66" charset="0"/>
              </a:rPr>
            </a:br>
            <a:r>
              <a:rPr lang="it-IT" sz="1800" dirty="0">
                <a:latin typeface="Comic Sans MS" panose="030F0702030302020204" pitchFamily="66" charset="0"/>
              </a:rPr>
              <a:t>L’Ateneo ha individuato politiche di Qualità per le linee di indirizzo in un’ottica di miglioramento continuo della qualità. </a:t>
            </a:r>
            <a:r>
              <a:rPr lang="it-IT" sz="1800" dirty="0" smtClean="0">
                <a:latin typeface="Comic Sans MS" panose="030F0702030302020204" pitchFamily="66" charset="0"/>
              </a:rPr>
              <a:t/>
            </a:r>
            <a:br>
              <a:rPr lang="it-IT" sz="1800" dirty="0" smtClean="0">
                <a:latin typeface="Comic Sans MS" panose="030F0702030302020204" pitchFamily="66" charset="0"/>
              </a:rPr>
            </a:br>
            <a:r>
              <a:rPr lang="it-IT" sz="1800" dirty="0" smtClean="0">
                <a:latin typeface="Comic Sans MS" panose="030F0702030302020204" pitchFamily="66" charset="0"/>
              </a:rPr>
              <a:t>La </a:t>
            </a:r>
            <a:r>
              <a:rPr lang="it-IT" sz="1800" dirty="0">
                <a:latin typeface="Comic Sans MS" panose="030F0702030302020204" pitchFamily="66" charset="0"/>
              </a:rPr>
              <a:t>qualità consiste sia nella vicinanza tra obiettivi prestabiliti e risultati ottenuti sia nel valore che gli obiettivi stessi hanno per i soggetti assunti come beneficiari dei risultati</a:t>
            </a:r>
            <a:r>
              <a:rPr lang="it-IT" sz="1800" dirty="0" smtClean="0">
                <a:latin typeface="Comic Sans MS" panose="030F0702030302020204" pitchFamily="66" charset="0"/>
              </a:rPr>
              <a:t>.</a:t>
            </a:r>
            <a:br>
              <a:rPr lang="it-IT" sz="1800" dirty="0" smtClean="0">
                <a:latin typeface="Comic Sans MS" panose="030F0702030302020204" pitchFamily="66" charset="0"/>
              </a:rPr>
            </a:br>
            <a:r>
              <a:rPr lang="it-IT" sz="1800" dirty="0" smtClean="0">
                <a:latin typeface="Comic Sans MS" panose="030F0702030302020204" pitchFamily="66" charset="0"/>
              </a:rPr>
              <a:t/>
            </a:r>
            <a:br>
              <a:rPr lang="it-IT" sz="1800" dirty="0" smtClean="0">
                <a:latin typeface="Comic Sans MS" panose="030F0702030302020204" pitchFamily="66" charset="0"/>
              </a:rPr>
            </a:br>
            <a:r>
              <a:rPr lang="it-IT" sz="1800" dirty="0">
                <a:latin typeface="Comic Sans MS" panose="030F0702030302020204" pitchFamily="66" charset="0"/>
              </a:rPr>
              <a:t/>
            </a:r>
            <a:br>
              <a:rPr lang="it-IT" sz="1800" dirty="0">
                <a:latin typeface="Comic Sans MS" panose="030F0702030302020204" pitchFamily="66" charset="0"/>
              </a:rPr>
            </a:br>
            <a:r>
              <a:rPr lang="it-IT" sz="1800" dirty="0">
                <a:latin typeface="Comic Sans MS" panose="030F0702030302020204" pitchFamily="66" charset="0"/>
              </a:rPr>
              <a:t>Le politiche di Qualità dell'Ateneo </a:t>
            </a:r>
            <a:r>
              <a:rPr lang="it-IT" sz="1800" dirty="0" smtClean="0">
                <a:latin typeface="Comic Sans MS" panose="030F0702030302020204" pitchFamily="66" charset="0"/>
              </a:rPr>
              <a:t>sono definite </a:t>
            </a:r>
            <a:r>
              <a:rPr lang="it-IT" sz="1800" dirty="0">
                <a:latin typeface="Comic Sans MS" panose="030F0702030302020204" pitchFamily="66" charset="0"/>
              </a:rPr>
              <a:t>dagli </a:t>
            </a:r>
            <a:r>
              <a:rPr lang="it-IT" sz="1800" b="1" dirty="0">
                <a:latin typeface="Comic Sans MS" panose="030F0702030302020204" pitchFamily="66" charset="0"/>
              </a:rPr>
              <a:t>Organi Accademici di governo </a:t>
            </a:r>
            <a:r>
              <a:rPr lang="it-IT" sz="1800" dirty="0">
                <a:latin typeface="Comic Sans MS" panose="030F0702030302020204" pitchFamily="66" charset="0"/>
              </a:rPr>
              <a:t/>
            </a:r>
            <a:br>
              <a:rPr lang="it-IT" sz="1800" dirty="0">
                <a:latin typeface="Comic Sans MS" panose="030F0702030302020204" pitchFamily="66" charset="0"/>
              </a:rPr>
            </a:br>
            <a:r>
              <a:rPr lang="it-IT" sz="1800" dirty="0">
                <a:latin typeface="Comic Sans MS" panose="030F0702030302020204" pitchFamily="66" charset="0"/>
              </a:rPr>
              <a:t>attuate dal </a:t>
            </a:r>
            <a:r>
              <a:rPr lang="it-IT" sz="1800" b="1" dirty="0">
                <a:latin typeface="Comic Sans MS" panose="030F0702030302020204" pitchFamily="66" charset="0"/>
              </a:rPr>
              <a:t>Presidio della Qualità di Ateneo </a:t>
            </a:r>
            <a:r>
              <a:rPr lang="it-IT" sz="1800" b="1" dirty="0" smtClean="0">
                <a:latin typeface="Comic Sans MS" panose="030F0702030302020204" pitchFamily="66" charset="0"/>
              </a:rPr>
              <a:t>e </a:t>
            </a:r>
            <a:r>
              <a:rPr lang="it-IT" sz="1800" dirty="0" smtClean="0">
                <a:latin typeface="Comic Sans MS" panose="030F0702030302020204" pitchFamily="66" charset="0"/>
              </a:rPr>
              <a:t>valutate </a:t>
            </a:r>
            <a:r>
              <a:rPr lang="it-IT" sz="1800" dirty="0">
                <a:latin typeface="Comic Sans MS" panose="030F0702030302020204" pitchFamily="66" charset="0"/>
              </a:rPr>
              <a:t>dal </a:t>
            </a:r>
            <a:r>
              <a:rPr lang="it-IT" sz="1800" b="1" dirty="0">
                <a:latin typeface="Comic Sans MS" panose="030F0702030302020204" pitchFamily="66" charset="0"/>
              </a:rPr>
              <a:t>Nucleo di </a:t>
            </a:r>
            <a:r>
              <a:rPr lang="it-IT" sz="1800" b="1" dirty="0" smtClean="0">
                <a:latin typeface="Comic Sans MS" panose="030F0702030302020204" pitchFamily="66" charset="0"/>
              </a:rPr>
              <a:t>Valutazione.</a:t>
            </a:r>
            <a:r>
              <a:rPr lang="it-IT" sz="1800" dirty="0">
                <a:latin typeface="Comic Sans MS" panose="030F0702030302020204" pitchFamily="66" charset="0"/>
              </a:rPr>
              <a:t/>
            </a:r>
            <a:br>
              <a:rPr lang="it-IT" sz="1800" dirty="0">
                <a:latin typeface="Comic Sans MS" panose="030F0702030302020204" pitchFamily="66" charset="0"/>
              </a:rPr>
            </a:br>
            <a:r>
              <a:rPr lang="it-IT" sz="1800" dirty="0">
                <a:latin typeface="Comic Sans MS" panose="030F0702030302020204" pitchFamily="66" charset="0"/>
              </a:rPr>
              <a:t> </a:t>
            </a:r>
            <a:br>
              <a:rPr lang="it-IT" sz="1800" dirty="0">
                <a:latin typeface="Comic Sans MS" panose="030F0702030302020204" pitchFamily="66" charset="0"/>
              </a:rPr>
            </a:br>
            <a:r>
              <a:rPr lang="it-IT" sz="1800" dirty="0">
                <a:latin typeface="Comic Sans MS" panose="030F0702030302020204" pitchFamily="66" charset="0"/>
              </a:rPr>
              <a:t>Gli Organi Accademici di governo (</a:t>
            </a:r>
            <a:r>
              <a:rPr lang="it-IT" sz="1800" b="1" dirty="0">
                <a:latin typeface="Comic Sans MS" panose="030F0702030302020204" pitchFamily="66" charset="0"/>
              </a:rPr>
              <a:t>Rettore, Senato Accademico, Consiglio di Amministrazione</a:t>
            </a:r>
            <a:r>
              <a:rPr lang="it-IT" sz="1800" dirty="0">
                <a:latin typeface="Comic Sans MS" panose="030F0702030302020204" pitchFamily="66" charset="0"/>
              </a:rPr>
              <a:t>) definiscono le linee di indirizzo, secondo quanto previsto dallo Statuto dell’Università degli Studi di Ferrara, e le politiche di Qualità, secondo quanto previsto dalla normativa vigente e dalle linee guida nazionali, in un’ottica </a:t>
            </a:r>
            <a:r>
              <a:rPr lang="it-IT" sz="1800" dirty="0" smtClean="0">
                <a:latin typeface="Comic Sans MS" panose="030F0702030302020204" pitchFamily="66" charset="0"/>
              </a:rPr>
              <a:t/>
            </a:r>
            <a:br>
              <a:rPr lang="it-IT" sz="1800" dirty="0" smtClean="0">
                <a:latin typeface="Comic Sans MS" panose="030F0702030302020204" pitchFamily="66" charset="0"/>
              </a:rPr>
            </a:br>
            <a:r>
              <a:rPr lang="it-IT" sz="1800" dirty="0" smtClean="0">
                <a:latin typeface="Comic Sans MS" panose="030F0702030302020204" pitchFamily="66" charset="0"/>
              </a:rPr>
              <a:t>di </a:t>
            </a:r>
            <a:r>
              <a:rPr lang="it-IT" sz="1800" dirty="0">
                <a:latin typeface="Comic Sans MS" panose="030F0702030302020204" pitchFamily="66" charset="0"/>
              </a:rPr>
              <a:t>miglioramento continuo della qualità.</a:t>
            </a:r>
            <a:br>
              <a:rPr lang="it-IT" sz="1800" dirty="0">
                <a:latin typeface="Comic Sans MS" panose="030F0702030302020204" pitchFamily="66" charset="0"/>
              </a:rPr>
            </a:br>
            <a:r>
              <a:rPr lang="it-IT" sz="1800" dirty="0">
                <a:latin typeface="Comic Sans MS" panose="030F0702030302020204" pitchFamily="66" charset="0"/>
              </a:rPr>
              <a:t> </a:t>
            </a:r>
            <a:br>
              <a:rPr lang="it-IT" sz="1800" dirty="0">
                <a:latin typeface="Comic Sans MS" panose="030F0702030302020204" pitchFamily="66" charset="0"/>
              </a:rPr>
            </a:br>
            <a:r>
              <a:rPr lang="it-IT" sz="1800" dirty="0">
                <a:latin typeface="Comic Sans MS" panose="030F0702030302020204" pitchFamily="66" charset="0"/>
              </a:rPr>
              <a:t>Il documento </a:t>
            </a:r>
            <a:r>
              <a:rPr lang="it-IT" sz="1800" b="1" dirty="0">
                <a:latin typeface="Comic Sans MS" panose="030F0702030302020204" pitchFamily="66" charset="0"/>
              </a:rPr>
              <a:t>"Politiche di Ateneo e Programmazione dell'Università degli Studi di Ferrara"</a:t>
            </a:r>
            <a:r>
              <a:rPr lang="it-IT" sz="1800" dirty="0">
                <a:latin typeface="Comic Sans MS" panose="030F0702030302020204" pitchFamily="66" charset="0"/>
              </a:rPr>
              <a:t>, e la relativa appendice </a:t>
            </a:r>
            <a:r>
              <a:rPr lang="it-IT" sz="1800" b="1" dirty="0">
                <a:latin typeface="Comic Sans MS" panose="030F0702030302020204" pitchFamily="66" charset="0"/>
              </a:rPr>
              <a:t>"Progetto Qualità sui Corsi di studio", </a:t>
            </a:r>
            <a:r>
              <a:rPr lang="it-IT" sz="1800" dirty="0">
                <a:latin typeface="Comic Sans MS" panose="030F0702030302020204" pitchFamily="66" charset="0"/>
              </a:rPr>
              <a:t>hanno come obiettivo di definire in modo organico le politiche di qualità e di programmazione dell’Università di Ferrara, le azioni previste per la loro attuazione e l’Organizzazione </a:t>
            </a:r>
            <a:r>
              <a:rPr lang="it-IT" sz="1800" dirty="0" smtClean="0">
                <a:latin typeface="Comic Sans MS" panose="030F0702030302020204" pitchFamily="66" charset="0"/>
              </a:rPr>
              <a:t/>
            </a:r>
            <a:br>
              <a:rPr lang="it-IT" sz="1800" dirty="0" smtClean="0">
                <a:latin typeface="Comic Sans MS" panose="030F0702030302020204" pitchFamily="66" charset="0"/>
              </a:rPr>
            </a:br>
            <a:r>
              <a:rPr lang="it-IT" sz="1800" dirty="0" smtClean="0">
                <a:latin typeface="Comic Sans MS" panose="030F0702030302020204" pitchFamily="66" charset="0"/>
              </a:rPr>
              <a:t>del </a:t>
            </a:r>
            <a:r>
              <a:rPr lang="it-IT" sz="1800" dirty="0">
                <a:latin typeface="Comic Sans MS" panose="030F0702030302020204" pitchFamily="66" charset="0"/>
              </a:rPr>
              <a:t>Sistema di Assicurazione interna della Qualità.</a:t>
            </a:r>
            <a:r>
              <a:rPr lang="it-IT" dirty="0"/>
              <a:t/>
            </a:r>
            <a:br>
              <a:rPr lang="it-IT" dirty="0"/>
            </a:br>
            <a:endParaRPr lang="it-IT"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657941"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4978" y="116632"/>
            <a:ext cx="2351518" cy="524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4738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51520" y="1085577"/>
            <a:ext cx="8712968" cy="5262979"/>
          </a:xfrm>
          <a:prstGeom prst="rect">
            <a:avLst/>
          </a:prstGeom>
        </p:spPr>
        <p:txBody>
          <a:bodyPr wrap="square">
            <a:spAutoFit/>
          </a:bodyPr>
          <a:lstStyle/>
          <a:p>
            <a:endParaRPr lang="it-IT" sz="1600" dirty="0" smtClean="0">
              <a:latin typeface="Comic Sans MS" panose="030F0702030302020204" pitchFamily="66" charset="0"/>
            </a:endParaRPr>
          </a:p>
          <a:p>
            <a:r>
              <a:rPr lang="it-IT" sz="1600" dirty="0" smtClean="0">
                <a:latin typeface="Comic Sans MS" panose="030F0702030302020204" pitchFamily="66" charset="0"/>
              </a:rPr>
              <a:t>Venne fondata nel 1391 dal marchese Alberto V d'Este, su concessione di papa Bonifacio IX. I primi corsi inaugurati furono Arti, Teologia e Giurisprudenza, in cui insegnarono sin dall'inizio docenti di chiara fama, come Bartolomeo Saliceto, principe dei giuristi, Guarino </a:t>
            </a:r>
            <a:r>
              <a:rPr lang="it-IT" sz="1600" dirty="0" err="1" smtClean="0">
                <a:latin typeface="Comic Sans MS" panose="030F0702030302020204" pitchFamily="66" charset="0"/>
              </a:rPr>
              <a:t>Guarini</a:t>
            </a:r>
            <a:r>
              <a:rPr lang="it-IT" sz="1600" dirty="0" smtClean="0">
                <a:latin typeface="Comic Sans MS" panose="030F0702030302020204" pitchFamily="66" charset="0"/>
              </a:rPr>
              <a:t> da Verona, che ebbe tra i propri allievi il futuro papa Pio II.</a:t>
            </a:r>
          </a:p>
          <a:p>
            <a:endParaRPr lang="it-IT" sz="1600" dirty="0">
              <a:latin typeface="Comic Sans MS" panose="030F0702030302020204" pitchFamily="66" charset="0"/>
            </a:endParaRPr>
          </a:p>
          <a:p>
            <a:r>
              <a:rPr lang="it-IT" sz="1600" dirty="0" smtClean="0">
                <a:latin typeface="Comic Sans MS" panose="030F0702030302020204" pitchFamily="66" charset="0"/>
              </a:rPr>
              <a:t>Durante il XV e XVI secolo l'Università visse lo splendore della città, trasformata in uno dei centri della cultura italiana del Rinascimento. In quel periodo tutto l'Ateneo estense rifulse di fama e fu arricchito dalla presenza di intellettuali illustri: il botanico portoghese Amato Lusitano; il maestro di Copernico Domenico Maria Novara; Celio </a:t>
            </a:r>
            <a:r>
              <a:rPr lang="it-IT" sz="1600" dirty="0" err="1" smtClean="0">
                <a:latin typeface="Comic Sans MS" panose="030F0702030302020204" pitchFamily="66" charset="0"/>
              </a:rPr>
              <a:t>Calcagnini</a:t>
            </a:r>
            <a:r>
              <a:rPr lang="it-IT" sz="1600" dirty="0" smtClean="0">
                <a:latin typeface="Comic Sans MS" panose="030F0702030302020204" pitchFamily="66" charset="0"/>
              </a:rPr>
              <a:t>, matematico letterato, poeta, filosofo e giurista.</a:t>
            </a:r>
          </a:p>
          <a:p>
            <a:endParaRPr lang="it-IT" sz="1600" dirty="0" smtClean="0">
              <a:latin typeface="Comic Sans MS" panose="030F0702030302020204" pitchFamily="66" charset="0"/>
            </a:endParaRPr>
          </a:p>
          <a:p>
            <a:r>
              <a:rPr lang="it-IT" sz="1600" dirty="0" smtClean="0">
                <a:latin typeface="Comic Sans MS" panose="030F0702030302020204" pitchFamily="66" charset="0"/>
              </a:rPr>
              <a:t>E poi, </a:t>
            </a:r>
            <a:r>
              <a:rPr lang="it-IT" sz="1600" b="1" dirty="0" smtClean="0">
                <a:latin typeface="Comic Sans MS" panose="030F0702030302020204" pitchFamily="66" charset="0"/>
              </a:rPr>
              <a:t>Nicolò Copernico</a:t>
            </a:r>
            <a:r>
              <a:rPr lang="it-IT" sz="1600" dirty="0" smtClean="0">
                <a:latin typeface="Comic Sans MS" panose="030F0702030302020204" pitchFamily="66" charset="0"/>
              </a:rPr>
              <a:t>, che a Ferrara conseguì la laurea in "Diritto canonico" registrata il 31 maggio 1503, e </a:t>
            </a:r>
            <a:r>
              <a:rPr lang="it-IT" sz="1600" dirty="0" err="1" smtClean="0">
                <a:latin typeface="Comic Sans MS" panose="030F0702030302020204" pitchFamily="66" charset="0"/>
              </a:rPr>
              <a:t>Teofrasto</a:t>
            </a:r>
            <a:r>
              <a:rPr lang="it-IT" sz="1600" dirty="0" smtClean="0">
                <a:latin typeface="Comic Sans MS" panose="030F0702030302020204" pitchFamily="66" charset="0"/>
              </a:rPr>
              <a:t>  </a:t>
            </a:r>
            <a:r>
              <a:rPr lang="it-IT" sz="1600" dirty="0" err="1" smtClean="0">
                <a:latin typeface="Comic Sans MS" panose="030F0702030302020204" pitchFamily="66" charset="0"/>
              </a:rPr>
              <a:t>Bombastus</a:t>
            </a:r>
            <a:r>
              <a:rPr lang="it-IT" sz="1600" dirty="0" smtClean="0">
                <a:latin typeface="Comic Sans MS" panose="030F0702030302020204" pitchFamily="66" charset="0"/>
              </a:rPr>
              <a:t> von </a:t>
            </a:r>
            <a:r>
              <a:rPr lang="it-IT" sz="1600" dirty="0" err="1" smtClean="0">
                <a:latin typeface="Comic Sans MS" panose="030F0702030302020204" pitchFamily="66" charset="0"/>
              </a:rPr>
              <a:t>Hohenheim</a:t>
            </a:r>
            <a:r>
              <a:rPr lang="it-IT" sz="1600" dirty="0" smtClean="0">
                <a:latin typeface="Comic Sans MS" panose="030F0702030302020204" pitchFamily="66" charset="0"/>
              </a:rPr>
              <a:t>, più noto come </a:t>
            </a:r>
            <a:r>
              <a:rPr lang="it-IT" sz="1600" b="1" dirty="0" smtClean="0">
                <a:latin typeface="Comic Sans MS" panose="030F0702030302020204" pitchFamily="66" charset="0"/>
              </a:rPr>
              <a:t>Paracelso</a:t>
            </a:r>
            <a:r>
              <a:rPr lang="it-IT" sz="1600" dirty="0" smtClean="0">
                <a:latin typeface="Comic Sans MS" panose="030F0702030302020204" pitchFamily="66" charset="0"/>
              </a:rPr>
              <a:t> che nell'ateneo estense divenne dottore in Medicina.</a:t>
            </a:r>
          </a:p>
          <a:p>
            <a:endParaRPr lang="it-IT" sz="1600" dirty="0" smtClean="0">
              <a:latin typeface="Comic Sans MS" panose="030F0702030302020204" pitchFamily="66" charset="0"/>
            </a:endParaRPr>
          </a:p>
          <a:p>
            <a:r>
              <a:rPr lang="it-IT" sz="1600" dirty="0" smtClean="0">
                <a:latin typeface="Comic Sans MS" panose="030F0702030302020204" pitchFamily="66" charset="0"/>
              </a:rPr>
              <a:t>Nel 1797 fu istituita la prima cattedra di Diritto Costituzionale in Europa, che venne retta dal Prof. Giuseppe Compagnoni, legato alla storia della bandiera dello Stato Italiano.</a:t>
            </a:r>
          </a:p>
          <a:p>
            <a:endParaRPr lang="it-IT" sz="1600" dirty="0">
              <a:latin typeface="Comic Sans MS" panose="030F0702030302020204" pitchFamily="66" charset="0"/>
            </a:endParaRPr>
          </a:p>
          <a:p>
            <a:r>
              <a:rPr lang="it-IT" sz="1600" dirty="0" smtClean="0">
                <a:latin typeface="Comic Sans MS" panose="030F0702030302020204" pitchFamily="66" charset="0"/>
              </a:rPr>
              <a:t>Negli ultimi anni prima della prima Guerra Mondiale, l'Università di Ferrara, con oltre 500 studenti, era l'università più frequentata delle libere università d'Italia.</a:t>
            </a:r>
          </a:p>
        </p:txBody>
      </p:sp>
      <p:sp>
        <p:nvSpPr>
          <p:cNvPr id="5" name="Rettangolo 4"/>
          <p:cNvSpPr/>
          <p:nvPr/>
        </p:nvSpPr>
        <p:spPr>
          <a:xfrm>
            <a:off x="2240400" y="394380"/>
            <a:ext cx="4735207" cy="523220"/>
          </a:xfrm>
          <a:prstGeom prst="rect">
            <a:avLst/>
          </a:prstGeom>
        </p:spPr>
        <p:txBody>
          <a:bodyPr wrap="none">
            <a:spAutoFit/>
          </a:bodyPr>
          <a:lstStyle/>
          <a:p>
            <a:r>
              <a:rPr lang="it-IT" sz="2800" dirty="0" smtClean="0"/>
              <a:t>Università degli Studi di Ferrara</a:t>
            </a:r>
            <a:endParaRPr lang="it-IT" sz="2800" dirty="0"/>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01377"/>
            <a:ext cx="109537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352" y="101377"/>
            <a:ext cx="109537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1293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39552" y="1340768"/>
            <a:ext cx="8229600" cy="4525963"/>
          </a:xfrm>
        </p:spPr>
        <p:txBody>
          <a:bodyPr>
            <a:normAutofit/>
          </a:bodyPr>
          <a:lstStyle/>
          <a:p>
            <a:pPr marL="0" indent="0" algn="ctr">
              <a:buNone/>
            </a:pPr>
            <a:r>
              <a:rPr lang="it-IT" sz="2400" b="1" dirty="0" smtClean="0"/>
              <a:t>AVA</a:t>
            </a:r>
            <a:r>
              <a:rPr lang="it-IT" sz="2400" dirty="0" smtClean="0"/>
              <a:t> = </a:t>
            </a:r>
            <a:r>
              <a:rPr lang="it-IT" sz="2400" b="1" dirty="0" smtClean="0"/>
              <a:t>Autovalutazione</a:t>
            </a:r>
            <a:r>
              <a:rPr lang="it-IT" sz="2400" b="1" dirty="0"/>
              <a:t>, Valutazione periodica, Accreditamento </a:t>
            </a:r>
            <a:r>
              <a:rPr lang="it-IT" sz="2400" dirty="0"/>
              <a:t>costituisce l’insieme delle attività </a:t>
            </a:r>
            <a:r>
              <a:rPr lang="it-IT" sz="2400" dirty="0" smtClean="0"/>
              <a:t>che </a:t>
            </a:r>
            <a:r>
              <a:rPr lang="it-IT" sz="2400" dirty="0"/>
              <a:t>prevedono l’introduzione del </a:t>
            </a:r>
            <a:r>
              <a:rPr lang="it-IT" sz="2400" u="sng" dirty="0">
                <a:effectLst>
                  <a:outerShdw blurRad="38100" dist="38100" dir="2700000" algn="tl">
                    <a:srgbClr val="000000">
                      <a:alpha val="43137"/>
                    </a:srgbClr>
                  </a:outerShdw>
                </a:effectLst>
              </a:rPr>
              <a:t>sistema di accreditamento periodico dei corsi</a:t>
            </a:r>
            <a:r>
              <a:rPr lang="it-IT" sz="2400" dirty="0" smtClean="0"/>
              <a:t>.</a:t>
            </a:r>
          </a:p>
          <a:p>
            <a:pPr marL="0" indent="0" algn="ctr">
              <a:buNone/>
            </a:pPr>
            <a:r>
              <a:rPr lang="it-IT" sz="2400" dirty="0"/>
              <a:t>La </a:t>
            </a:r>
            <a:r>
              <a:rPr lang="it-IT" sz="2400" b="1" dirty="0"/>
              <a:t>valutazione della didattica </a:t>
            </a:r>
            <a:r>
              <a:rPr lang="it-IT" sz="2400" dirty="0"/>
              <a:t>si basa su una serie complessa di indici che vanno dal numero degli studenti laureati in corso, al numero delle iscrizioni all’opinione degli studenti </a:t>
            </a:r>
            <a:r>
              <a:rPr lang="it-IT" sz="2400" dirty="0" smtClean="0"/>
              <a:t>stessi, </a:t>
            </a:r>
            <a:r>
              <a:rPr lang="it-IT" sz="2400" dirty="0" err="1" smtClean="0"/>
              <a:t>etc</a:t>
            </a:r>
            <a:r>
              <a:rPr lang="it-IT" sz="2400" dirty="0" smtClean="0"/>
              <a:t>…</a:t>
            </a:r>
            <a:endParaRPr lang="it-IT" sz="2800" dirty="0"/>
          </a:p>
          <a:p>
            <a:pPr marL="0" indent="0" algn="ctr">
              <a:buNone/>
            </a:pPr>
            <a:r>
              <a:rPr lang="it-IT" sz="2400" b="1" dirty="0" smtClean="0"/>
              <a:t>VQR </a:t>
            </a:r>
            <a:r>
              <a:rPr lang="it-IT" sz="2400" dirty="0" smtClean="0"/>
              <a:t>= </a:t>
            </a:r>
            <a:r>
              <a:rPr lang="it-IT" sz="2400" b="1" dirty="0" smtClean="0"/>
              <a:t>Valutazione Qualità della Ricerca</a:t>
            </a:r>
          </a:p>
          <a:p>
            <a:pPr marL="0" indent="0" algn="ctr">
              <a:buNone/>
            </a:pPr>
            <a:r>
              <a:rPr lang="it-IT" sz="2400" dirty="0" smtClean="0"/>
              <a:t>2004-2010 rivolto </a:t>
            </a:r>
            <a:r>
              <a:rPr lang="it-IT" sz="2400" dirty="0"/>
              <a:t>alla valutazione dei risultati della </a:t>
            </a:r>
            <a:r>
              <a:rPr lang="it-IT" sz="2400" b="1" dirty="0"/>
              <a:t>ricerca scientifica </a:t>
            </a:r>
            <a:r>
              <a:rPr lang="it-IT" sz="2400" dirty="0"/>
              <a:t>effettuata nel periodo indicato. </a:t>
            </a:r>
            <a:endParaRPr lang="it-IT" sz="2400" dirty="0" smtClean="0"/>
          </a:p>
          <a:p>
            <a:pPr marL="0" indent="0" algn="ctr">
              <a:buNone/>
            </a:pPr>
            <a:r>
              <a:rPr lang="it-IT" sz="2400" dirty="0" smtClean="0"/>
              <a:t>2011-2014 si basa su una serie di indici che vanno da H-</a:t>
            </a:r>
            <a:r>
              <a:rPr lang="it-IT" sz="2400" dirty="0" err="1" smtClean="0"/>
              <a:t>index</a:t>
            </a:r>
            <a:r>
              <a:rPr lang="it-IT" sz="2400" dirty="0" smtClean="0"/>
              <a:t>, IF, numero finanziamenti, numero brevetti, </a:t>
            </a:r>
            <a:r>
              <a:rPr lang="it-IT" sz="2400" dirty="0" err="1" smtClean="0"/>
              <a:t>etc</a:t>
            </a:r>
            <a:r>
              <a:rPr lang="it-IT" sz="2400" dirty="0" smtClean="0"/>
              <a:t>…..</a:t>
            </a:r>
            <a:endParaRPr lang="it-IT" sz="2400" dirty="0"/>
          </a:p>
        </p:txBody>
      </p:sp>
      <p:sp>
        <p:nvSpPr>
          <p:cNvPr id="4" name="Titolo 3"/>
          <p:cNvSpPr>
            <a:spLocks noGrp="1"/>
          </p:cNvSpPr>
          <p:nvPr>
            <p:ph type="title"/>
          </p:nvPr>
        </p:nvSpPr>
        <p:spPr>
          <a:xfrm>
            <a:off x="395536" y="116632"/>
            <a:ext cx="8229600" cy="1143000"/>
          </a:xfrm>
        </p:spPr>
        <p:txBody>
          <a:bodyPr>
            <a:noAutofit/>
          </a:bodyPr>
          <a:lstStyle/>
          <a:p>
            <a:r>
              <a:rPr lang="it-IT" sz="3600" b="1" u="sng" dirty="0" smtClean="0">
                <a:solidFill>
                  <a:srgbClr val="C00000"/>
                </a:solidFill>
                <a:effectLst>
                  <a:outerShdw blurRad="38100" dist="38100" dir="2700000" algn="tl">
                    <a:srgbClr val="000000">
                      <a:alpha val="43137"/>
                    </a:srgbClr>
                  </a:outerShdw>
                </a:effectLst>
              </a:rPr>
              <a:t>Accreditamento nella Didattica </a:t>
            </a:r>
            <a:br>
              <a:rPr lang="it-IT" sz="3600" b="1" u="sng" dirty="0" smtClean="0">
                <a:solidFill>
                  <a:srgbClr val="C00000"/>
                </a:solidFill>
                <a:effectLst>
                  <a:outerShdw blurRad="38100" dist="38100" dir="2700000" algn="tl">
                    <a:srgbClr val="000000">
                      <a:alpha val="43137"/>
                    </a:srgbClr>
                  </a:outerShdw>
                </a:effectLst>
              </a:rPr>
            </a:br>
            <a:r>
              <a:rPr lang="it-IT" sz="3600" b="1" u="sng" dirty="0" smtClean="0">
                <a:solidFill>
                  <a:srgbClr val="C00000"/>
                </a:solidFill>
                <a:effectLst>
                  <a:outerShdw blurRad="38100" dist="38100" dir="2700000" algn="tl">
                    <a:srgbClr val="000000">
                      <a:alpha val="43137"/>
                    </a:srgbClr>
                  </a:outerShdw>
                </a:effectLst>
              </a:rPr>
              <a:t>e nella Ricerca</a:t>
            </a:r>
            <a:endParaRPr lang="it-IT" sz="3600" dirty="0"/>
          </a:p>
        </p:txBody>
      </p:sp>
    </p:spTree>
    <p:extLst>
      <p:ext uri="{BB962C8B-B14F-4D97-AF65-F5344CB8AC3E}">
        <p14:creationId xmlns:p14="http://schemas.microsoft.com/office/powerpoint/2010/main" val="2259962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323528" y="548680"/>
            <a:ext cx="8424936" cy="3024336"/>
          </a:xfrm>
        </p:spPr>
        <p:txBody>
          <a:bodyPr>
            <a:noAutofit/>
          </a:bodyPr>
          <a:lstStyle/>
          <a:p>
            <a:pPr>
              <a:lnSpc>
                <a:spcPct val="170000"/>
              </a:lnSpc>
              <a:spcBef>
                <a:spcPts val="0"/>
              </a:spcBef>
            </a:pPr>
            <a:r>
              <a:rPr lang="it-IT" sz="1800" b="1" dirty="0" smtClean="0">
                <a:solidFill>
                  <a:schemeClr val="tx1"/>
                </a:solidFill>
                <a:latin typeface="Comic Sans MS" panose="030F0702030302020204" pitchFamily="66" charset="0"/>
              </a:rPr>
              <a:t>Il sistema AVA </a:t>
            </a:r>
            <a:r>
              <a:rPr lang="it-IT" sz="1800" dirty="0" smtClean="0">
                <a:solidFill>
                  <a:schemeClr val="tx1"/>
                </a:solidFill>
                <a:latin typeface="Comic Sans MS" panose="030F0702030302020204" pitchFamily="66" charset="0"/>
              </a:rPr>
              <a:t>(Autovalutazione, Valutazione periodica, Accreditamento), costituisce l’insieme delle attività dell’Agenzia in attuazione delle disposizioni della legge </a:t>
            </a:r>
            <a:r>
              <a:rPr lang="it-IT" sz="1800" b="1" dirty="0" smtClean="0">
                <a:solidFill>
                  <a:schemeClr val="tx1"/>
                </a:solidFill>
                <a:latin typeface="Comic Sans MS" panose="030F0702030302020204" pitchFamily="66" charset="0"/>
              </a:rPr>
              <a:t>20/12/2010, n. 240 e del decreto legislativo 27/01/2012, n. 19</a:t>
            </a:r>
            <a:r>
              <a:rPr lang="it-IT" sz="1800" dirty="0" smtClean="0">
                <a:solidFill>
                  <a:schemeClr val="tx1"/>
                </a:solidFill>
                <a:latin typeface="Comic Sans MS" panose="030F0702030302020204" pitchFamily="66" charset="0"/>
              </a:rPr>
              <a:t>, le quali prevedono l’introduzione del </a:t>
            </a:r>
            <a:r>
              <a:rPr lang="it-IT" sz="1800" b="1" u="sng" dirty="0" smtClean="0">
                <a:solidFill>
                  <a:srgbClr val="0000FF"/>
                </a:solidFill>
                <a:effectLst>
                  <a:outerShdw blurRad="38100" dist="38100" dir="2700000" algn="tl">
                    <a:srgbClr val="000000">
                      <a:alpha val="43137"/>
                    </a:srgbClr>
                  </a:outerShdw>
                </a:effectLst>
                <a:latin typeface="Comic Sans MS" panose="030F0702030302020204" pitchFamily="66" charset="0"/>
              </a:rPr>
              <a:t>sistema di accreditamento iniziale e periodico dei corsi di studio e delle sedi universitarie</a:t>
            </a:r>
            <a:r>
              <a:rPr lang="it-IT" sz="1800" dirty="0" smtClean="0">
                <a:solidFill>
                  <a:schemeClr val="tx1"/>
                </a:solidFill>
                <a:latin typeface="Comic Sans MS" panose="030F0702030302020204" pitchFamily="66" charset="0"/>
              </a:rPr>
              <a:t>, della valutazione periodica della qualità, dell’efficienza e dei risultati conseguiti dagli Atenei e il potenziamento del sistema di autovalutazione della qualità e dell’efficacia delle attività didattiche e di ricerca delle università.</a:t>
            </a:r>
            <a:endParaRPr lang="it-IT" sz="1800" dirty="0">
              <a:solidFill>
                <a:schemeClr val="tx1"/>
              </a:solidFill>
              <a:latin typeface="Comic Sans MS" panose="030F0702030302020204" pitchFamily="66"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5233" y="4988421"/>
            <a:ext cx="2965033" cy="1008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5880" y="4653136"/>
            <a:ext cx="2584923"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4929919"/>
            <a:ext cx="2316163"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77942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5846" y="141463"/>
            <a:ext cx="5904656" cy="584775"/>
          </a:xfrm>
          <a:prstGeom prst="rect">
            <a:avLst/>
          </a:prstGeom>
        </p:spPr>
        <p:txBody>
          <a:bodyPr wrap="square">
            <a:spAutoFit/>
          </a:bodyPr>
          <a:lstStyle/>
          <a:p>
            <a:pPr algn="ctr"/>
            <a:r>
              <a:rPr lang="it-IT" sz="3200" b="1" dirty="0">
                <a:solidFill>
                  <a:srgbClr val="C00000"/>
                </a:solidFill>
              </a:rPr>
              <a:t>Qualità della </a:t>
            </a:r>
            <a:r>
              <a:rPr lang="it-IT" sz="3200" b="1" dirty="0" smtClean="0">
                <a:solidFill>
                  <a:srgbClr val="C00000"/>
                </a:solidFill>
              </a:rPr>
              <a:t>ricerca - VQR</a:t>
            </a:r>
            <a:endParaRPr lang="it-IT" sz="3200" b="1" dirty="0">
              <a:solidFill>
                <a:srgbClr val="C00000"/>
              </a:solidFill>
            </a:endParaRPr>
          </a:p>
        </p:txBody>
      </p:sp>
      <p:sp>
        <p:nvSpPr>
          <p:cNvPr id="5" name="Rettangolo 4"/>
          <p:cNvSpPr/>
          <p:nvPr/>
        </p:nvSpPr>
        <p:spPr>
          <a:xfrm>
            <a:off x="251520" y="733506"/>
            <a:ext cx="8352928" cy="4401205"/>
          </a:xfrm>
          <a:prstGeom prst="rect">
            <a:avLst/>
          </a:prstGeom>
        </p:spPr>
        <p:txBody>
          <a:bodyPr wrap="square">
            <a:spAutoFit/>
          </a:bodyPr>
          <a:lstStyle/>
          <a:p>
            <a:pPr lvl="0" algn="just"/>
            <a:r>
              <a:rPr lang="it-IT" sz="2000" dirty="0">
                <a:solidFill>
                  <a:prstClr val="black"/>
                </a:solidFill>
              </a:rPr>
              <a:t>La </a:t>
            </a:r>
            <a:r>
              <a:rPr lang="it-IT" sz="2000" b="1" dirty="0">
                <a:solidFill>
                  <a:prstClr val="black"/>
                </a:solidFill>
              </a:rPr>
              <a:t>ricerca</a:t>
            </a:r>
            <a:r>
              <a:rPr lang="it-IT" sz="2000" dirty="0">
                <a:solidFill>
                  <a:prstClr val="black"/>
                </a:solidFill>
              </a:rPr>
              <a:t> rappresenta il </a:t>
            </a:r>
            <a:r>
              <a:rPr lang="it-IT" sz="2000" b="1" dirty="0">
                <a:solidFill>
                  <a:prstClr val="black"/>
                </a:solidFill>
              </a:rPr>
              <a:t>cuore</a:t>
            </a:r>
            <a:r>
              <a:rPr lang="it-IT" sz="2000" dirty="0">
                <a:solidFill>
                  <a:prstClr val="black"/>
                </a:solidFill>
              </a:rPr>
              <a:t> e l’</a:t>
            </a:r>
            <a:r>
              <a:rPr lang="it-IT" sz="2000" b="1" dirty="0">
                <a:solidFill>
                  <a:prstClr val="black"/>
                </a:solidFill>
              </a:rPr>
              <a:t>anima</a:t>
            </a:r>
            <a:r>
              <a:rPr lang="it-IT" sz="2000" dirty="0">
                <a:solidFill>
                  <a:prstClr val="black"/>
                </a:solidFill>
              </a:rPr>
              <a:t> delle attività </a:t>
            </a:r>
            <a:endParaRPr lang="it-IT" sz="2000" dirty="0" smtClean="0">
              <a:solidFill>
                <a:prstClr val="black"/>
              </a:solidFill>
            </a:endParaRPr>
          </a:p>
          <a:p>
            <a:pPr lvl="0" algn="just"/>
            <a:r>
              <a:rPr lang="it-IT" sz="2000" dirty="0" smtClean="0">
                <a:solidFill>
                  <a:prstClr val="black"/>
                </a:solidFill>
              </a:rPr>
              <a:t>dell’Università</a:t>
            </a:r>
            <a:r>
              <a:rPr lang="it-IT" sz="2000" dirty="0">
                <a:solidFill>
                  <a:prstClr val="black"/>
                </a:solidFill>
              </a:rPr>
              <a:t>. Consente il progresso scientifico </a:t>
            </a:r>
            <a:r>
              <a:rPr lang="it-IT" sz="2000" dirty="0" smtClean="0">
                <a:solidFill>
                  <a:prstClr val="black"/>
                </a:solidFill>
              </a:rPr>
              <a:t>e</a:t>
            </a:r>
          </a:p>
          <a:p>
            <a:pPr lvl="0" algn="just"/>
            <a:r>
              <a:rPr lang="it-IT" sz="2000" dirty="0" smtClean="0">
                <a:solidFill>
                  <a:prstClr val="black"/>
                </a:solidFill>
              </a:rPr>
              <a:t>crea </a:t>
            </a:r>
            <a:r>
              <a:rPr lang="it-IT" sz="2000" dirty="0">
                <a:solidFill>
                  <a:prstClr val="black"/>
                </a:solidFill>
              </a:rPr>
              <a:t>le basi per una formazione culturale e professionale capace di inserire i </a:t>
            </a:r>
            <a:r>
              <a:rPr lang="it-IT" sz="2000" b="1" dirty="0">
                <a:solidFill>
                  <a:prstClr val="black"/>
                </a:solidFill>
              </a:rPr>
              <a:t>giovani</a:t>
            </a:r>
            <a:r>
              <a:rPr lang="it-IT" sz="2000" dirty="0">
                <a:solidFill>
                  <a:prstClr val="black"/>
                </a:solidFill>
              </a:rPr>
              <a:t> nel mondo del lavoro. Per qualità, dimensione, tradizione, </a:t>
            </a:r>
            <a:r>
              <a:rPr lang="it-IT" sz="2000" dirty="0" err="1">
                <a:solidFill>
                  <a:prstClr val="black"/>
                </a:solidFill>
              </a:rPr>
              <a:t>Unife</a:t>
            </a:r>
            <a:r>
              <a:rPr lang="it-IT" sz="2000" dirty="0">
                <a:solidFill>
                  <a:prstClr val="black"/>
                </a:solidFill>
              </a:rPr>
              <a:t> coinvolge attivamente nella ricerca anche gli </a:t>
            </a:r>
            <a:r>
              <a:rPr lang="it-IT" sz="2000" dirty="0" smtClean="0">
                <a:solidFill>
                  <a:prstClr val="black"/>
                </a:solidFill>
              </a:rPr>
              <a:t>studenti. La</a:t>
            </a:r>
            <a:r>
              <a:rPr lang="it-IT" sz="2000" b="1" dirty="0" smtClean="0">
                <a:solidFill>
                  <a:prstClr val="black"/>
                </a:solidFill>
              </a:rPr>
              <a:t> </a:t>
            </a:r>
            <a:r>
              <a:rPr lang="it-IT" sz="2000" b="1" dirty="0">
                <a:solidFill>
                  <a:prstClr val="black"/>
                </a:solidFill>
              </a:rPr>
              <a:t>ricerca come principale attività strategica</a:t>
            </a:r>
            <a:r>
              <a:rPr lang="it-IT" sz="2000" dirty="0">
                <a:solidFill>
                  <a:prstClr val="black"/>
                </a:solidFill>
              </a:rPr>
              <a:t> e i risultati ottenuti in questo campo hanno dato e continuano a dare prestigio all'Ateneo, sia a livello nazionale che internazionale</a:t>
            </a:r>
            <a:r>
              <a:rPr lang="it-IT" sz="2000" dirty="0" smtClean="0">
                <a:solidFill>
                  <a:prstClr val="black"/>
                </a:solidFill>
              </a:rPr>
              <a:t>.</a:t>
            </a:r>
          </a:p>
          <a:p>
            <a:pPr lvl="0" algn="just"/>
            <a:endParaRPr lang="it-IT" sz="2000" dirty="0">
              <a:solidFill>
                <a:prstClr val="black"/>
              </a:solidFill>
            </a:endParaRPr>
          </a:p>
          <a:p>
            <a:pPr lvl="0" algn="just"/>
            <a:r>
              <a:rPr lang="it-IT" sz="2000" dirty="0" smtClean="0">
                <a:solidFill>
                  <a:prstClr val="black"/>
                </a:solidFill>
              </a:rPr>
              <a:t>L’</a:t>
            </a:r>
            <a:r>
              <a:rPr lang="it-IT" sz="2000" b="1" dirty="0" smtClean="0">
                <a:solidFill>
                  <a:prstClr val="black"/>
                </a:solidFill>
              </a:rPr>
              <a:t>Università </a:t>
            </a:r>
            <a:r>
              <a:rPr lang="it-IT" sz="2000" b="1" dirty="0">
                <a:solidFill>
                  <a:prstClr val="black"/>
                </a:solidFill>
              </a:rPr>
              <a:t>di Ferrara, </a:t>
            </a:r>
            <a:r>
              <a:rPr lang="it-IT" sz="2000" dirty="0">
                <a:solidFill>
                  <a:prstClr val="black"/>
                </a:solidFill>
              </a:rPr>
              <a:t>in base ai dati ufficiali </a:t>
            </a:r>
            <a:r>
              <a:rPr lang="it-IT" sz="2000" dirty="0" smtClean="0">
                <a:solidFill>
                  <a:prstClr val="black"/>
                </a:solidFill>
              </a:rPr>
              <a:t>del </a:t>
            </a:r>
          </a:p>
          <a:p>
            <a:pPr lvl="0" algn="just"/>
            <a:r>
              <a:rPr lang="it-IT" sz="2000" dirty="0" smtClean="0">
                <a:solidFill>
                  <a:prstClr val="black"/>
                </a:solidFill>
              </a:rPr>
              <a:t>Ministero </a:t>
            </a:r>
            <a:r>
              <a:rPr lang="it-IT" sz="2000" dirty="0">
                <a:solidFill>
                  <a:prstClr val="black"/>
                </a:solidFill>
              </a:rPr>
              <a:t>dell’Istruzione, dell’Università e </a:t>
            </a:r>
            <a:r>
              <a:rPr lang="it-IT" sz="2000" dirty="0" smtClean="0">
                <a:solidFill>
                  <a:prstClr val="black"/>
                </a:solidFill>
              </a:rPr>
              <a:t>della </a:t>
            </a:r>
          </a:p>
          <a:p>
            <a:pPr lvl="0" algn="just"/>
            <a:r>
              <a:rPr lang="it-IT" sz="2000" dirty="0" smtClean="0">
                <a:solidFill>
                  <a:prstClr val="black"/>
                </a:solidFill>
              </a:rPr>
              <a:t>Ricerca </a:t>
            </a:r>
            <a:r>
              <a:rPr lang="it-IT" sz="2000" dirty="0">
                <a:solidFill>
                  <a:prstClr val="black"/>
                </a:solidFill>
              </a:rPr>
              <a:t>diffusi nel gennaio 2011, è al </a:t>
            </a:r>
            <a:r>
              <a:rPr lang="it-IT" sz="2000" b="1" dirty="0" smtClean="0">
                <a:solidFill>
                  <a:prstClr val="black"/>
                </a:solidFill>
              </a:rPr>
              <a:t>quinto </a:t>
            </a:r>
            <a:r>
              <a:rPr lang="it-IT" sz="2000" b="1" dirty="0">
                <a:solidFill>
                  <a:prstClr val="black"/>
                </a:solidFill>
              </a:rPr>
              <a:t>posto </a:t>
            </a:r>
            <a:endParaRPr lang="it-IT" sz="2000" b="1" dirty="0" smtClean="0">
              <a:solidFill>
                <a:prstClr val="black"/>
              </a:solidFill>
            </a:endParaRPr>
          </a:p>
          <a:p>
            <a:pPr lvl="0" algn="just"/>
            <a:r>
              <a:rPr lang="it-IT" sz="2000" b="1" dirty="0" smtClean="0">
                <a:solidFill>
                  <a:prstClr val="black"/>
                </a:solidFill>
              </a:rPr>
              <a:t>in </a:t>
            </a:r>
            <a:r>
              <a:rPr lang="it-IT" sz="2000" b="1" dirty="0">
                <a:solidFill>
                  <a:prstClr val="black"/>
                </a:solidFill>
              </a:rPr>
              <a:t>Italia </a:t>
            </a:r>
            <a:r>
              <a:rPr lang="it-IT" sz="2000" dirty="0">
                <a:solidFill>
                  <a:prstClr val="black"/>
                </a:solidFill>
              </a:rPr>
              <a:t>e al </a:t>
            </a:r>
            <a:r>
              <a:rPr lang="it-IT" sz="2000" b="1" dirty="0">
                <a:solidFill>
                  <a:prstClr val="black"/>
                </a:solidFill>
              </a:rPr>
              <a:t>primo tra le </a:t>
            </a:r>
            <a:r>
              <a:rPr lang="it-IT" sz="2000" b="1" dirty="0" smtClean="0">
                <a:solidFill>
                  <a:prstClr val="black"/>
                </a:solidFill>
              </a:rPr>
              <a:t>Università </a:t>
            </a:r>
            <a:r>
              <a:rPr lang="it-IT" sz="2000" b="1" dirty="0">
                <a:solidFill>
                  <a:prstClr val="black"/>
                </a:solidFill>
              </a:rPr>
              <a:t>dell’Emilia </a:t>
            </a:r>
          </a:p>
          <a:p>
            <a:pPr lvl="0" algn="just"/>
            <a:r>
              <a:rPr lang="it-IT" sz="2000" b="1" dirty="0" smtClean="0">
                <a:solidFill>
                  <a:prstClr val="black"/>
                </a:solidFill>
              </a:rPr>
              <a:t>Romagna</a:t>
            </a:r>
            <a:r>
              <a:rPr lang="it-IT" sz="2000" dirty="0" smtClean="0">
                <a:solidFill>
                  <a:prstClr val="black"/>
                </a:solidFill>
              </a:rPr>
              <a:t> </a:t>
            </a:r>
            <a:r>
              <a:rPr lang="it-IT" sz="2000" b="1" dirty="0">
                <a:solidFill>
                  <a:prstClr val="black"/>
                </a:solidFill>
              </a:rPr>
              <a:t>per ricerca </a:t>
            </a:r>
            <a:r>
              <a:rPr lang="it-IT" sz="2000" b="1" dirty="0" smtClean="0">
                <a:solidFill>
                  <a:prstClr val="black"/>
                </a:solidFill>
              </a:rPr>
              <a:t>e didattica</a:t>
            </a:r>
            <a:r>
              <a:rPr lang="it-IT" sz="2000" dirty="0">
                <a:solidFill>
                  <a:prstClr val="black"/>
                </a:solidFill>
              </a:rPr>
              <a:t>.</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0502" y="42162"/>
            <a:ext cx="2803636" cy="1316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2965734"/>
            <a:ext cx="2832645" cy="3717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5134711"/>
            <a:ext cx="4636846" cy="1381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5640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79512" y="260648"/>
            <a:ext cx="8784976" cy="3293209"/>
          </a:xfrm>
          <a:prstGeom prst="rect">
            <a:avLst/>
          </a:prstGeom>
        </p:spPr>
        <p:txBody>
          <a:bodyPr wrap="square">
            <a:spAutoFit/>
          </a:bodyPr>
          <a:lstStyle/>
          <a:p>
            <a:r>
              <a:rPr lang="it-IT" sz="3200" b="1" dirty="0">
                <a:solidFill>
                  <a:srgbClr val="FF0000"/>
                </a:solidFill>
              </a:rPr>
              <a:t>La </a:t>
            </a:r>
            <a:r>
              <a:rPr lang="it-IT" sz="3200" b="1" dirty="0" smtClean="0">
                <a:solidFill>
                  <a:srgbClr val="FF0000"/>
                </a:solidFill>
              </a:rPr>
              <a:t>Ricerca </a:t>
            </a:r>
            <a:r>
              <a:rPr lang="it-IT" sz="3200" b="1" dirty="0" err="1">
                <a:solidFill>
                  <a:srgbClr val="FF0000"/>
                </a:solidFill>
              </a:rPr>
              <a:t>Unife</a:t>
            </a:r>
            <a:r>
              <a:rPr lang="it-IT" sz="3200" b="1" dirty="0">
                <a:solidFill>
                  <a:srgbClr val="FF0000"/>
                </a:solidFill>
              </a:rPr>
              <a:t> </a:t>
            </a:r>
          </a:p>
          <a:p>
            <a:pPr algn="just"/>
            <a:endParaRPr lang="it-IT" sz="1600" dirty="0"/>
          </a:p>
          <a:p>
            <a:pPr algn="just"/>
            <a:r>
              <a:rPr lang="it-IT" sz="2000" dirty="0" err="1" smtClean="0"/>
              <a:t>Unife</a:t>
            </a:r>
            <a:r>
              <a:rPr lang="it-IT" sz="2000" dirty="0" smtClean="0"/>
              <a:t> </a:t>
            </a:r>
            <a:r>
              <a:rPr lang="it-IT" sz="2000" dirty="0"/>
              <a:t>ricopre </a:t>
            </a:r>
            <a:r>
              <a:rPr lang="it-IT" sz="2000" dirty="0" smtClean="0"/>
              <a:t>il </a:t>
            </a:r>
            <a:r>
              <a:rPr lang="it-IT" sz="2000" b="1" dirty="0"/>
              <a:t>dodicesimo posto assoluto</a:t>
            </a:r>
            <a:r>
              <a:rPr lang="it-IT" sz="2000" dirty="0"/>
              <a:t>, nonché il </a:t>
            </a:r>
            <a:r>
              <a:rPr lang="it-IT" sz="2000" b="1" dirty="0"/>
              <a:t>primo posto tra le Università pubbliche nella graduatoria normalizzata in base al numero dei docenti strutturati</a:t>
            </a:r>
            <a:r>
              <a:rPr lang="it-IT" sz="2000" dirty="0"/>
              <a:t> della  classifica </a:t>
            </a:r>
            <a:r>
              <a:rPr lang="it-IT" sz="2000" b="1" dirty="0"/>
              <a:t>"Ranking of </a:t>
            </a:r>
            <a:r>
              <a:rPr lang="it-IT" sz="2000" b="1" dirty="0" err="1"/>
              <a:t>Italian</a:t>
            </a:r>
            <a:r>
              <a:rPr lang="it-IT" sz="2000" b="1" dirty="0"/>
              <a:t> </a:t>
            </a:r>
            <a:r>
              <a:rPr lang="it-IT" sz="2000" b="1" dirty="0" err="1"/>
              <a:t>Universities</a:t>
            </a:r>
            <a:r>
              <a:rPr lang="it-IT" sz="2000" dirty="0"/>
              <a:t> - Fixing the top" della </a:t>
            </a:r>
            <a:r>
              <a:rPr lang="it-IT" sz="2000" i="1" dirty="0"/>
              <a:t>Virtual </a:t>
            </a:r>
            <a:r>
              <a:rPr lang="it-IT" sz="2000" i="1" dirty="0" err="1"/>
              <a:t>Italian</a:t>
            </a:r>
            <a:r>
              <a:rPr lang="it-IT" sz="2000" i="1" dirty="0"/>
              <a:t> Academy</a:t>
            </a:r>
            <a:r>
              <a:rPr lang="it-IT" sz="2000" dirty="0"/>
              <a:t> (VIA-Academy),  pubblicata nel gennaio 2011. </a:t>
            </a:r>
            <a:endParaRPr lang="it-IT" sz="2000" dirty="0" smtClean="0"/>
          </a:p>
          <a:p>
            <a:pPr algn="just"/>
            <a:r>
              <a:rPr lang="it-IT" sz="2000" b="1" dirty="0" smtClean="0"/>
              <a:t>Cinque </a:t>
            </a:r>
            <a:r>
              <a:rPr lang="it-IT" sz="2000" b="1" dirty="0"/>
              <a:t>scienziati di </a:t>
            </a:r>
            <a:r>
              <a:rPr lang="it-IT" sz="2000" b="1" dirty="0" err="1"/>
              <a:t>Unife</a:t>
            </a:r>
            <a:r>
              <a:rPr lang="it-IT" sz="2000" b="1" dirty="0"/>
              <a:t> </a:t>
            </a:r>
            <a:r>
              <a:rPr lang="it-IT" sz="2000" dirty="0"/>
              <a:t>figurano inoltre </a:t>
            </a:r>
            <a:r>
              <a:rPr lang="it-IT" sz="2000" b="1" dirty="0"/>
              <a:t>tra i primi 50 nomi della “Top </a:t>
            </a:r>
            <a:r>
              <a:rPr lang="it-IT" sz="2000" b="1" dirty="0" err="1"/>
              <a:t>Italian</a:t>
            </a:r>
            <a:r>
              <a:rPr lang="it-IT" sz="2000" b="1" dirty="0"/>
              <a:t> </a:t>
            </a:r>
            <a:r>
              <a:rPr lang="it-IT" sz="2000" b="1" dirty="0" err="1"/>
              <a:t>Scientists</a:t>
            </a:r>
            <a:r>
              <a:rPr lang="it-IT" sz="2000" b="1" dirty="0"/>
              <a:t>”</a:t>
            </a:r>
            <a:r>
              <a:rPr lang="it-IT" sz="2000" dirty="0"/>
              <a:t>, la classifica VIA-Academy dei migliori scienziati del nostro Paese (gennaio 2011</a:t>
            </a:r>
            <a:r>
              <a:rPr lang="it-IT" sz="2000" dirty="0" smtClean="0"/>
              <a:t>).</a:t>
            </a:r>
          </a:p>
          <a:p>
            <a:pPr algn="just"/>
            <a:endParaRPr lang="it-IT" sz="20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7" y="3429000"/>
            <a:ext cx="710407" cy="637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28" y="4236220"/>
            <a:ext cx="1865812" cy="1902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539552" y="6169446"/>
            <a:ext cx="806631" cy="461665"/>
          </a:xfrm>
          <a:prstGeom prst="rect">
            <a:avLst/>
          </a:prstGeom>
        </p:spPr>
        <p:txBody>
          <a:bodyPr wrap="none">
            <a:spAutoFit/>
          </a:bodyPr>
          <a:lstStyle/>
          <a:p>
            <a:r>
              <a:rPr lang="it-IT" sz="2400" b="1" dirty="0">
                <a:effectLst>
                  <a:outerShdw blurRad="38100" dist="38100" dir="2700000" algn="tl">
                    <a:srgbClr val="000000">
                      <a:alpha val="43137"/>
                    </a:srgbClr>
                  </a:outerShdw>
                </a:effectLst>
              </a:rPr>
              <a:t>2013</a:t>
            </a:r>
          </a:p>
        </p:txBody>
      </p:sp>
      <p:sp>
        <p:nvSpPr>
          <p:cNvPr id="6" name="Rettangolo 5"/>
          <p:cNvSpPr/>
          <p:nvPr/>
        </p:nvSpPr>
        <p:spPr>
          <a:xfrm>
            <a:off x="2699792" y="3536692"/>
            <a:ext cx="6216674" cy="2585323"/>
          </a:xfrm>
          <a:prstGeom prst="rect">
            <a:avLst/>
          </a:prstGeom>
        </p:spPr>
        <p:txBody>
          <a:bodyPr wrap="square">
            <a:spAutoFit/>
          </a:bodyPr>
          <a:lstStyle/>
          <a:p>
            <a:r>
              <a:rPr lang="it-IT" dirty="0" err="1"/>
              <a:t>Unife</a:t>
            </a:r>
            <a:r>
              <a:rPr lang="it-IT" dirty="0"/>
              <a:t> ancora in cima alle classifiche degli Atenei nazionali. </a:t>
            </a:r>
            <a:r>
              <a:rPr lang="it-IT" dirty="0" err="1"/>
              <a:t>Unife</a:t>
            </a:r>
            <a:r>
              <a:rPr lang="it-IT" dirty="0"/>
              <a:t> si posiziona </a:t>
            </a:r>
            <a:r>
              <a:rPr lang="it-IT" dirty="0" smtClean="0"/>
              <a:t>al </a:t>
            </a:r>
            <a:r>
              <a:rPr lang="it-IT" dirty="0"/>
              <a:t>posto </a:t>
            </a:r>
            <a:r>
              <a:rPr lang="it-IT" dirty="0" smtClean="0"/>
              <a:t>11 tra </a:t>
            </a:r>
            <a:r>
              <a:rPr lang="it-IT" dirty="0"/>
              <a:t>gli Atenei italiani di medie dimensioni (da 10.000 a 20.000 iscritti), con un punteggio di </a:t>
            </a:r>
            <a:r>
              <a:rPr lang="it-IT" dirty="0" smtClean="0"/>
              <a:t>84.8</a:t>
            </a:r>
            <a:r>
              <a:rPr lang="it-IT" dirty="0"/>
              <a:t>.</a:t>
            </a:r>
          </a:p>
          <a:p>
            <a:r>
              <a:rPr lang="it-IT" dirty="0"/>
              <a:t>Quattro primi posti assoluti per </a:t>
            </a:r>
            <a:r>
              <a:rPr lang="it-IT" dirty="0" err="1"/>
              <a:t>Unife</a:t>
            </a:r>
            <a:r>
              <a:rPr lang="it-IT" dirty="0"/>
              <a:t>: nella classifica della didattica, con la Laurea Magistrale a ciclo unico in Architettura che si conferma ancora una volta prima in Italia con la votazione di 104, e nella classifica della ricerca, con al vertice le  Aree Scienze della Terra con una media di 103.5, Scienze Fisiche con 101 e Scienze Economiche e Statistiche con 104.5.</a:t>
            </a:r>
          </a:p>
        </p:txBody>
      </p:sp>
      <p:sp>
        <p:nvSpPr>
          <p:cNvPr id="7" name="Rettangolo 6"/>
          <p:cNvSpPr/>
          <p:nvPr/>
        </p:nvSpPr>
        <p:spPr>
          <a:xfrm>
            <a:off x="2771800" y="3065502"/>
            <a:ext cx="806631" cy="461665"/>
          </a:xfrm>
          <a:prstGeom prst="rect">
            <a:avLst/>
          </a:prstGeom>
        </p:spPr>
        <p:txBody>
          <a:bodyPr wrap="none">
            <a:spAutoFit/>
          </a:bodyPr>
          <a:lstStyle/>
          <a:p>
            <a:r>
              <a:rPr lang="it-IT" sz="2400" b="1" dirty="0" smtClean="0">
                <a:effectLst>
                  <a:outerShdw blurRad="38100" dist="38100" dir="2700000" algn="tl">
                    <a:srgbClr val="000000">
                      <a:alpha val="43137"/>
                    </a:srgbClr>
                  </a:outerShdw>
                </a:effectLst>
              </a:rPr>
              <a:t>2015</a:t>
            </a:r>
            <a:endParaRPr lang="it-IT"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016875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827584" y="116632"/>
            <a:ext cx="7560840" cy="954107"/>
          </a:xfrm>
          <a:prstGeom prst="rect">
            <a:avLst/>
          </a:prstGeom>
        </p:spPr>
        <p:txBody>
          <a:bodyPr wrap="square">
            <a:spAutoFit/>
          </a:bodyPr>
          <a:lstStyle/>
          <a:p>
            <a:pPr algn="ctr"/>
            <a:r>
              <a:rPr lang="it-IT" sz="2800" b="1" dirty="0">
                <a:solidFill>
                  <a:srgbClr val="0000FF"/>
                </a:solidFill>
                <a:effectLst>
                  <a:outerShdw blurRad="38100" dist="38100" dir="2700000" algn="tl">
                    <a:srgbClr val="000000">
                      <a:alpha val="43137"/>
                    </a:srgbClr>
                  </a:outerShdw>
                </a:effectLst>
              </a:rPr>
              <a:t>Università, arriva il bollino per la qualità. </a:t>
            </a:r>
            <a:endParaRPr lang="it-IT" sz="2800" b="1" dirty="0" smtClean="0">
              <a:solidFill>
                <a:srgbClr val="0000FF"/>
              </a:solidFill>
              <a:effectLst>
                <a:outerShdw blurRad="38100" dist="38100" dir="2700000" algn="tl">
                  <a:srgbClr val="000000">
                    <a:alpha val="43137"/>
                  </a:srgbClr>
                </a:outerShdw>
              </a:effectLst>
            </a:endParaRPr>
          </a:p>
          <a:p>
            <a:pPr algn="ctr"/>
            <a:r>
              <a:rPr lang="it-IT" sz="2800" b="1" dirty="0" smtClean="0">
                <a:solidFill>
                  <a:srgbClr val="0000FF"/>
                </a:solidFill>
                <a:effectLst>
                  <a:outerShdw blurRad="38100" dist="38100" dir="2700000" algn="tl">
                    <a:srgbClr val="000000">
                      <a:alpha val="43137"/>
                    </a:srgbClr>
                  </a:outerShdw>
                </a:effectLst>
              </a:rPr>
              <a:t>Atenei</a:t>
            </a:r>
            <a:r>
              <a:rPr lang="it-IT" sz="2800" b="1" dirty="0">
                <a:solidFill>
                  <a:srgbClr val="0000FF"/>
                </a:solidFill>
                <a:effectLst>
                  <a:outerShdw blurRad="38100" dist="38100" dir="2700000" algn="tl">
                    <a:srgbClr val="000000">
                      <a:alpha val="43137"/>
                    </a:srgbClr>
                  </a:outerShdw>
                </a:effectLst>
              </a:rPr>
              <a:t>, facoltà e corsi di laurea sotto esame</a:t>
            </a:r>
          </a:p>
        </p:txBody>
      </p:sp>
      <p:sp>
        <p:nvSpPr>
          <p:cNvPr id="7" name="CasellaDiTesto 6"/>
          <p:cNvSpPr txBox="1"/>
          <p:nvPr/>
        </p:nvSpPr>
        <p:spPr>
          <a:xfrm>
            <a:off x="4067944" y="3700046"/>
            <a:ext cx="5040560" cy="2862322"/>
          </a:xfrm>
          <a:prstGeom prst="rect">
            <a:avLst/>
          </a:prstGeom>
          <a:noFill/>
        </p:spPr>
        <p:txBody>
          <a:bodyPr wrap="square" rtlCol="0">
            <a:spAutoFit/>
          </a:bodyPr>
          <a:lstStyle/>
          <a:p>
            <a:r>
              <a:rPr lang="it-IT" b="1" dirty="0">
                <a:solidFill>
                  <a:srgbClr val="008000"/>
                </a:solidFill>
              </a:rPr>
              <a:t>C</a:t>
            </a:r>
            <a:r>
              <a:rPr lang="it-IT" b="1" dirty="0" smtClean="0">
                <a:solidFill>
                  <a:srgbClr val="008000"/>
                </a:solidFill>
              </a:rPr>
              <a:t>lassifica </a:t>
            </a:r>
            <a:r>
              <a:rPr lang="it-IT" b="1" dirty="0">
                <a:solidFill>
                  <a:srgbClr val="008000"/>
                </a:solidFill>
              </a:rPr>
              <a:t>della </a:t>
            </a:r>
            <a:r>
              <a:rPr lang="it-IT" b="1" dirty="0" smtClean="0">
                <a:solidFill>
                  <a:srgbClr val="008000"/>
                </a:solidFill>
              </a:rPr>
              <a:t>didattica</a:t>
            </a:r>
            <a:r>
              <a:rPr lang="it-IT" dirty="0">
                <a:solidFill>
                  <a:srgbClr val="008000"/>
                </a:solidFill>
              </a:rPr>
              <a:t>:</a:t>
            </a:r>
            <a:r>
              <a:rPr lang="it-IT" dirty="0" smtClean="0">
                <a:solidFill>
                  <a:srgbClr val="008000"/>
                </a:solidFill>
              </a:rPr>
              <a:t> </a:t>
            </a:r>
            <a:r>
              <a:rPr lang="it-IT" dirty="0">
                <a:solidFill>
                  <a:srgbClr val="008000"/>
                </a:solidFill>
              </a:rPr>
              <a:t>l’Ateneo di Ferrara </a:t>
            </a:r>
            <a:r>
              <a:rPr lang="it-IT" dirty="0" smtClean="0">
                <a:solidFill>
                  <a:srgbClr val="008000"/>
                </a:solidFill>
              </a:rPr>
              <a:t>spicca al</a:t>
            </a:r>
            <a:r>
              <a:rPr lang="it-IT" b="1" dirty="0" smtClean="0">
                <a:solidFill>
                  <a:srgbClr val="008000"/>
                </a:solidFill>
              </a:rPr>
              <a:t> </a:t>
            </a:r>
            <a:r>
              <a:rPr lang="it-IT" b="1" dirty="0">
                <a:solidFill>
                  <a:srgbClr val="008000"/>
                </a:solidFill>
              </a:rPr>
              <a:t>quinto</a:t>
            </a:r>
            <a:r>
              <a:rPr lang="it-IT" dirty="0">
                <a:solidFill>
                  <a:srgbClr val="008000"/>
                </a:solidFill>
              </a:rPr>
              <a:t> </a:t>
            </a:r>
            <a:r>
              <a:rPr lang="it-IT" b="1" dirty="0">
                <a:solidFill>
                  <a:srgbClr val="008000"/>
                </a:solidFill>
              </a:rPr>
              <a:t>posto (73 punti)  su 61</a:t>
            </a:r>
            <a:r>
              <a:rPr lang="it-IT" dirty="0">
                <a:solidFill>
                  <a:srgbClr val="008000"/>
                </a:solidFill>
              </a:rPr>
              <a:t>, salito di quattro posizioni rispetto allo scorso </a:t>
            </a:r>
            <a:r>
              <a:rPr lang="it-IT" dirty="0" smtClean="0">
                <a:solidFill>
                  <a:srgbClr val="008000"/>
                </a:solidFill>
              </a:rPr>
              <a:t>anno (2014).</a:t>
            </a:r>
          </a:p>
          <a:p>
            <a:endParaRPr lang="it-IT" dirty="0" smtClean="0">
              <a:solidFill>
                <a:prstClr val="black"/>
              </a:solidFill>
            </a:endParaRPr>
          </a:p>
          <a:p>
            <a:r>
              <a:rPr lang="it-IT" b="1" dirty="0" smtClean="0">
                <a:solidFill>
                  <a:prstClr val="black"/>
                </a:solidFill>
              </a:rPr>
              <a:t>Classifica della Ricerca</a:t>
            </a:r>
            <a:r>
              <a:rPr lang="it-IT" dirty="0" smtClean="0">
                <a:solidFill>
                  <a:prstClr val="black"/>
                </a:solidFill>
              </a:rPr>
              <a:t>: primi </a:t>
            </a:r>
            <a:r>
              <a:rPr lang="it-IT" dirty="0">
                <a:solidFill>
                  <a:prstClr val="black"/>
                </a:solidFill>
              </a:rPr>
              <a:t>posti assoluti per </a:t>
            </a:r>
            <a:r>
              <a:rPr lang="it-IT" dirty="0" err="1">
                <a:solidFill>
                  <a:prstClr val="black"/>
                </a:solidFill>
              </a:rPr>
              <a:t>Unife</a:t>
            </a:r>
            <a:r>
              <a:rPr lang="it-IT" dirty="0">
                <a:solidFill>
                  <a:prstClr val="black"/>
                </a:solidFill>
              </a:rPr>
              <a:t> nelle Aree Scienze della Terra, </a:t>
            </a:r>
            <a:endParaRPr lang="it-IT" dirty="0" smtClean="0">
              <a:solidFill>
                <a:prstClr val="black"/>
              </a:solidFill>
            </a:endParaRPr>
          </a:p>
          <a:p>
            <a:r>
              <a:rPr lang="it-IT" dirty="0" smtClean="0">
                <a:solidFill>
                  <a:prstClr val="black"/>
                </a:solidFill>
              </a:rPr>
              <a:t>Scienze </a:t>
            </a:r>
            <a:r>
              <a:rPr lang="it-IT" dirty="0">
                <a:solidFill>
                  <a:prstClr val="black"/>
                </a:solidFill>
              </a:rPr>
              <a:t>Fisiche e </a:t>
            </a:r>
            <a:r>
              <a:rPr lang="it-IT" dirty="0" smtClean="0">
                <a:solidFill>
                  <a:prstClr val="black"/>
                </a:solidFill>
              </a:rPr>
              <a:t>Scienze </a:t>
            </a:r>
            <a:r>
              <a:rPr lang="it-IT" dirty="0">
                <a:solidFill>
                  <a:prstClr val="black"/>
                </a:solidFill>
              </a:rPr>
              <a:t>Economiche e </a:t>
            </a:r>
            <a:r>
              <a:rPr lang="it-IT" dirty="0" smtClean="0">
                <a:solidFill>
                  <a:prstClr val="black"/>
                </a:solidFill>
              </a:rPr>
              <a:t>Statistiche; </a:t>
            </a:r>
          </a:p>
          <a:p>
            <a:r>
              <a:rPr lang="it-IT" dirty="0" smtClean="0">
                <a:solidFill>
                  <a:prstClr val="black"/>
                </a:solidFill>
              </a:rPr>
              <a:t>tra i Dipartimenti della Scuola di Medicina il decimo posto è di Scienze Mediche.</a:t>
            </a:r>
          </a:p>
          <a:p>
            <a:endParaRPr lang="it-IT" dirty="0">
              <a:solidFill>
                <a:prstClr val="black"/>
              </a:solidFill>
            </a:endParaRPr>
          </a:p>
        </p:txBody>
      </p:sp>
      <p:graphicFrame>
        <p:nvGraphicFramePr>
          <p:cNvPr id="3" name="Tabella 2"/>
          <p:cNvGraphicFramePr>
            <a:graphicFrameLocks noGrp="1"/>
          </p:cNvGraphicFramePr>
          <p:nvPr>
            <p:extLst>
              <p:ext uri="{D42A27DB-BD31-4B8C-83A1-F6EECF244321}">
                <p14:modId xmlns:p14="http://schemas.microsoft.com/office/powerpoint/2010/main" val="1365942263"/>
              </p:ext>
            </p:extLst>
          </p:nvPr>
        </p:nvGraphicFramePr>
        <p:xfrm>
          <a:off x="251520" y="1412776"/>
          <a:ext cx="3528390" cy="5184577"/>
        </p:xfrm>
        <a:graphic>
          <a:graphicData uri="http://schemas.openxmlformats.org/drawingml/2006/table">
            <a:tbl>
              <a:tblPr/>
              <a:tblGrid>
                <a:gridCol w="418358"/>
                <a:gridCol w="599884"/>
                <a:gridCol w="418358"/>
                <a:gridCol w="418358"/>
                <a:gridCol w="418358"/>
                <a:gridCol w="418358"/>
                <a:gridCol w="418358"/>
                <a:gridCol w="418358"/>
              </a:tblGrid>
              <a:tr h="345694">
                <a:tc gridSpan="8">
                  <a:txBody>
                    <a:bodyPr/>
                    <a:lstStyle/>
                    <a:p>
                      <a:pPr algn="ctr" fontAlgn="ctr"/>
                      <a:r>
                        <a:rPr lang="it-IT" sz="1000">
                          <a:effectLst/>
                        </a:rPr>
                        <a:t> </a:t>
                      </a:r>
                      <a:r>
                        <a:rPr lang="it-IT" sz="1000" b="1">
                          <a:effectLst/>
                        </a:rPr>
                        <a:t>Classifica Medi Atenei</a:t>
                      </a:r>
                      <a:endParaRPr lang="it-IT" sz="1000">
                        <a:effectLst/>
                      </a:endParaRP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r>
              <a:tr h="863714">
                <a:tc>
                  <a:txBody>
                    <a:bodyPr/>
                    <a:lstStyle/>
                    <a:p>
                      <a:pPr algn="ctr" fontAlgn="ctr"/>
                      <a:r>
                        <a:rPr lang="it-IT" sz="1000">
                          <a:effectLst/>
                        </a:rPr>
                        <a:t>P</a:t>
                      </a:r>
                      <a:r>
                        <a:rPr lang="it-IT" sz="1000" b="1">
                          <a:effectLst/>
                        </a:rPr>
                        <a:t>osizione 2015</a:t>
                      </a:r>
                      <a:endParaRPr lang="it-IT" sz="1000">
                        <a:effectLst/>
                      </a:endParaRP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b="1">
                          <a:effectLst/>
                        </a:rPr>
                        <a:t>ATENEO</a:t>
                      </a:r>
                      <a:endParaRPr lang="it-IT" sz="1000">
                        <a:effectLst/>
                      </a:endParaRP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b="1">
                          <a:effectLst/>
                        </a:rPr>
                        <a:t>SERVIZI</a:t>
                      </a:r>
                      <a:endParaRPr lang="it-IT" sz="1000">
                        <a:effectLst/>
                      </a:endParaRP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b="1">
                          <a:effectLst/>
                        </a:rPr>
                        <a:t>BORSE</a:t>
                      </a:r>
                      <a:endParaRPr lang="it-IT" sz="1000">
                        <a:effectLst/>
                      </a:endParaRP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b="1">
                          <a:effectLst/>
                        </a:rPr>
                        <a:t>STRUTTURE</a:t>
                      </a:r>
                      <a:endParaRPr lang="it-IT" sz="1000">
                        <a:effectLst/>
                      </a:endParaRP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b="1">
                          <a:effectLst/>
                        </a:rPr>
                        <a:t>WEB</a:t>
                      </a:r>
                      <a:endParaRPr lang="it-IT" sz="1000">
                        <a:effectLst/>
                      </a:endParaRP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b="1">
                          <a:effectLst/>
                        </a:rPr>
                        <a:t>INTERNAZIONALIZZAZIONE</a:t>
                      </a:r>
                      <a:endParaRPr lang="it-IT" sz="1000">
                        <a:effectLst/>
                      </a:endParaRP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b="1">
                          <a:effectLst/>
                        </a:rPr>
                        <a:t>MEDIA</a:t>
                      </a:r>
                      <a:endParaRPr lang="it-IT" sz="1000">
                        <a:effectLst/>
                      </a:endParaRP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r>
              <a:tr h="345694">
                <a:tc>
                  <a:txBody>
                    <a:bodyPr/>
                    <a:lstStyle/>
                    <a:p>
                      <a:pPr algn="ctr" fontAlgn="ctr"/>
                      <a:r>
                        <a:rPr lang="it-IT" sz="1000">
                          <a:effectLst/>
                        </a:rPr>
                        <a:t>1</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Siena</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103</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106</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100</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103</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91</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l" fontAlgn="ctr"/>
                      <a:r>
                        <a:rPr lang="it-IT" sz="1000">
                          <a:effectLst/>
                        </a:rPr>
                        <a:t>100,6</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r>
              <a:tr h="345694">
                <a:tc>
                  <a:txBody>
                    <a:bodyPr/>
                    <a:lstStyle/>
                    <a:p>
                      <a:pPr algn="ctr" fontAlgn="ctr"/>
                      <a:r>
                        <a:rPr lang="it-IT" sz="1000">
                          <a:effectLst/>
                        </a:rPr>
                        <a:t>2</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Trento</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96</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98</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105</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102</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98</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99,8</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r>
              <a:tr h="345694">
                <a:tc>
                  <a:txBody>
                    <a:bodyPr/>
                    <a:lstStyle/>
                    <a:p>
                      <a:pPr algn="ctr" fontAlgn="ctr"/>
                      <a:r>
                        <a:rPr lang="it-IT" sz="1000">
                          <a:effectLst/>
                        </a:rPr>
                        <a:t>3</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Sassari</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83</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110</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110</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78</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96</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95,4</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r>
              <a:tr h="345694">
                <a:tc>
                  <a:txBody>
                    <a:bodyPr/>
                    <a:lstStyle/>
                    <a:p>
                      <a:pPr algn="ctr" fontAlgn="ctr"/>
                      <a:r>
                        <a:rPr lang="it-IT" sz="1000">
                          <a:effectLst/>
                        </a:rPr>
                        <a:t>3</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Trieste</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92</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100</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101</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88</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96</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95,4</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r>
              <a:tr h="345694">
                <a:tc>
                  <a:txBody>
                    <a:bodyPr/>
                    <a:lstStyle/>
                    <a:p>
                      <a:pPr algn="ctr" fontAlgn="ctr"/>
                      <a:r>
                        <a:rPr lang="it-IT" sz="1000">
                          <a:effectLst/>
                        </a:rPr>
                        <a:t>5</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Marche</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86</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95</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102</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105</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81</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93,8</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r>
              <a:tr h="345694">
                <a:tc>
                  <a:txBody>
                    <a:bodyPr/>
                    <a:lstStyle/>
                    <a:p>
                      <a:pPr algn="ctr" fontAlgn="ctr"/>
                      <a:r>
                        <a:rPr lang="it-IT" sz="1000">
                          <a:effectLst/>
                        </a:rPr>
                        <a:t>6</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Udine</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91</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93</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90</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98</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87</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91,8</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r>
              <a:tr h="345694">
                <a:tc>
                  <a:txBody>
                    <a:bodyPr/>
                    <a:lstStyle/>
                    <a:p>
                      <a:pPr algn="ctr" fontAlgn="ctr"/>
                      <a:r>
                        <a:rPr lang="it-IT" sz="1000">
                          <a:effectLst/>
                        </a:rPr>
                        <a:t>7</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Brescia</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96</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83</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101</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95</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80</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91,0</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r>
              <a:tr h="518229">
                <a:tc>
                  <a:txBody>
                    <a:bodyPr/>
                    <a:lstStyle/>
                    <a:p>
                      <a:pPr algn="ctr" fontAlgn="ctr"/>
                      <a:r>
                        <a:rPr lang="it-IT" sz="1000">
                          <a:effectLst/>
                        </a:rPr>
                        <a:t>8</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Modena e Reggio Emilia</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82</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87</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94</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94</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87</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88,8</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r>
              <a:tr h="345694">
                <a:tc>
                  <a:txBody>
                    <a:bodyPr/>
                    <a:lstStyle/>
                    <a:p>
                      <a:pPr algn="ctr" fontAlgn="ctr"/>
                      <a:r>
                        <a:rPr lang="it-IT" sz="1000">
                          <a:effectLst/>
                        </a:rPr>
                        <a:t>9</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Salento</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100</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97</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90</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77</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74</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87,6</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r>
              <a:tr h="345694">
                <a:tc>
                  <a:txBody>
                    <a:bodyPr/>
                    <a:lstStyle/>
                    <a:p>
                      <a:pPr algn="ctr" fontAlgn="ctr"/>
                      <a:r>
                        <a:rPr lang="it-IT" sz="1000">
                          <a:effectLst/>
                        </a:rPr>
                        <a:t>10</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Urbino Carlo Bo</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105</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85</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80</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81</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83</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86,8</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r>
              <a:tr h="345694">
                <a:tc>
                  <a:txBody>
                    <a:bodyPr/>
                    <a:lstStyle/>
                    <a:p>
                      <a:pPr algn="ctr" fontAlgn="ctr"/>
                      <a:r>
                        <a:rPr lang="it-IT" sz="1000">
                          <a:effectLst/>
                        </a:rPr>
                        <a:t>11</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Ferrara</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74</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87</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85</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95</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a:effectLst/>
                        </a:rPr>
                        <a:t>83</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fontAlgn="ctr"/>
                      <a:r>
                        <a:rPr lang="it-IT" sz="1000" dirty="0">
                          <a:effectLst/>
                        </a:rPr>
                        <a:t>84,8</a:t>
                      </a:r>
                    </a:p>
                  </a:txBody>
                  <a:tcPr marL="0" marR="0"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r>
            </a:tbl>
          </a:graphicData>
        </a:graphic>
      </p:graphicFrame>
      <p:sp>
        <p:nvSpPr>
          <p:cNvPr id="8" name="Rectangle 1"/>
          <p:cNvSpPr>
            <a:spLocks noChangeArrowheads="1"/>
          </p:cNvSpPr>
          <p:nvPr/>
        </p:nvSpPr>
        <p:spPr bwMode="auto">
          <a:xfrm>
            <a:off x="3000375" y="15763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pitchFamily="34" charset="0"/>
                <a:cs typeface="Arial" pitchFamily="34" charset="0"/>
              </a:rPr>
              <a:t/>
            </a:r>
            <a:br>
              <a:rPr kumimoji="0" lang="it-IT" altLang="it-IT" sz="1800" b="0" i="0" u="none" strike="noStrike" cap="none" normalizeH="0" baseline="0" smtClean="0">
                <a:ln>
                  <a:noFill/>
                </a:ln>
                <a:solidFill>
                  <a:schemeClr val="tx1"/>
                </a:solidFill>
                <a:effectLst/>
                <a:latin typeface="Arial" pitchFamily="34" charset="0"/>
                <a:cs typeface="Arial" pitchFamily="34" charset="0"/>
              </a:rPr>
            </a:br>
            <a:endParaRPr kumimoji="0" lang="it-IT" altLang="it-IT"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ttangolo 8"/>
          <p:cNvSpPr/>
          <p:nvPr/>
        </p:nvSpPr>
        <p:spPr>
          <a:xfrm>
            <a:off x="3923928" y="1114723"/>
            <a:ext cx="4896544" cy="2585323"/>
          </a:xfrm>
          <a:prstGeom prst="rect">
            <a:avLst/>
          </a:prstGeom>
        </p:spPr>
        <p:txBody>
          <a:bodyPr wrap="square">
            <a:spAutoFit/>
          </a:bodyPr>
          <a:lstStyle/>
          <a:p>
            <a:pPr algn="ctr"/>
            <a:r>
              <a:rPr lang="it-IT" b="1" dirty="0"/>
              <a:t>La classifica delle università statali 2015-2016 stilata dal </a:t>
            </a:r>
            <a:r>
              <a:rPr lang="it-IT" b="1" dirty="0" err="1"/>
              <a:t>Censis</a:t>
            </a:r>
            <a:r>
              <a:rPr lang="it-IT" b="1" dirty="0"/>
              <a:t> raggruppa e classifica gli atenei secondo 5 dimensioni</a:t>
            </a:r>
            <a:r>
              <a:rPr lang="it-IT" b="1" dirty="0" smtClean="0"/>
              <a:t>:</a:t>
            </a:r>
          </a:p>
          <a:p>
            <a:r>
              <a:rPr lang="it-IT" b="1" dirty="0">
                <a:hlinkClick r:id="rId2"/>
              </a:rPr>
              <a:t>Mega atenei</a:t>
            </a:r>
            <a:r>
              <a:rPr lang="it-IT" dirty="0"/>
              <a:t>: </a:t>
            </a:r>
            <a:r>
              <a:rPr lang="it-IT" dirty="0" smtClean="0"/>
              <a:t> con </a:t>
            </a:r>
            <a:r>
              <a:rPr lang="it-IT" dirty="0"/>
              <a:t>oltre 40.000 iscritti;</a:t>
            </a:r>
          </a:p>
          <a:p>
            <a:r>
              <a:rPr lang="it-IT" b="1" dirty="0">
                <a:hlinkClick r:id="rId3"/>
              </a:rPr>
              <a:t>Grandi atenei</a:t>
            </a:r>
            <a:r>
              <a:rPr lang="it-IT" dirty="0"/>
              <a:t>: </a:t>
            </a:r>
            <a:r>
              <a:rPr lang="it-IT" dirty="0" smtClean="0"/>
              <a:t>tra </a:t>
            </a:r>
            <a:r>
              <a:rPr lang="it-IT" dirty="0"/>
              <a:t>i 20.000 e i </a:t>
            </a:r>
            <a:r>
              <a:rPr lang="it-IT" dirty="0" smtClean="0"/>
              <a:t>40.000 iscritti; </a:t>
            </a:r>
          </a:p>
          <a:p>
            <a:r>
              <a:rPr lang="it-IT" b="1" dirty="0" smtClean="0">
                <a:hlinkClick r:id="rId4"/>
              </a:rPr>
              <a:t>Medi </a:t>
            </a:r>
            <a:r>
              <a:rPr lang="it-IT" b="1" dirty="0">
                <a:hlinkClick r:id="rId4"/>
              </a:rPr>
              <a:t>atenei</a:t>
            </a:r>
            <a:r>
              <a:rPr lang="it-IT" dirty="0" smtClean="0"/>
              <a:t>:  </a:t>
            </a:r>
            <a:r>
              <a:rPr lang="it-IT" dirty="0"/>
              <a:t>tra i 10.000 e i 20.000 iscritti;</a:t>
            </a:r>
          </a:p>
          <a:p>
            <a:r>
              <a:rPr lang="it-IT" b="1" dirty="0">
                <a:hlinkClick r:id="rId5"/>
              </a:rPr>
              <a:t>Piccoli </a:t>
            </a:r>
            <a:r>
              <a:rPr lang="it-IT" b="1" dirty="0" smtClean="0">
                <a:hlinkClick r:id="rId5"/>
              </a:rPr>
              <a:t>atenei</a:t>
            </a:r>
            <a:r>
              <a:rPr lang="it-IT" dirty="0" smtClean="0"/>
              <a:t>: non </a:t>
            </a:r>
            <a:r>
              <a:rPr lang="it-IT" dirty="0"/>
              <a:t>superano i 10.000 iscritti;</a:t>
            </a:r>
          </a:p>
          <a:p>
            <a:r>
              <a:rPr lang="it-IT" b="1" dirty="0">
                <a:hlinkClick r:id="rId6"/>
              </a:rPr>
              <a:t>Politecnici</a:t>
            </a:r>
            <a:r>
              <a:rPr lang="it-IT" dirty="0"/>
              <a:t>.</a:t>
            </a:r>
          </a:p>
          <a:p>
            <a:pPr algn="ctr"/>
            <a:endParaRPr lang="it-IT" b="1" dirty="0"/>
          </a:p>
        </p:txBody>
      </p:sp>
    </p:spTree>
    <p:extLst>
      <p:ext uri="{BB962C8B-B14F-4D97-AF65-F5344CB8AC3E}">
        <p14:creationId xmlns:p14="http://schemas.microsoft.com/office/powerpoint/2010/main" val="31532446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75742" y="116632"/>
            <a:ext cx="8784976" cy="523220"/>
          </a:xfrm>
          <a:prstGeom prst="rect">
            <a:avLst/>
          </a:prstGeom>
        </p:spPr>
        <p:txBody>
          <a:bodyPr wrap="square">
            <a:spAutoFit/>
          </a:bodyPr>
          <a:lstStyle/>
          <a:p>
            <a:r>
              <a:rPr lang="it-IT" sz="2800" b="1" dirty="0">
                <a:solidFill>
                  <a:srgbClr val="FF0000"/>
                </a:solidFill>
              </a:rPr>
              <a:t>La </a:t>
            </a:r>
            <a:r>
              <a:rPr lang="it-IT" sz="2800" b="1" dirty="0" smtClean="0">
                <a:solidFill>
                  <a:srgbClr val="FF0000"/>
                </a:solidFill>
              </a:rPr>
              <a:t>Ricerca </a:t>
            </a:r>
            <a:r>
              <a:rPr lang="it-IT" sz="2800" b="1" dirty="0" err="1">
                <a:solidFill>
                  <a:srgbClr val="FF0000"/>
                </a:solidFill>
              </a:rPr>
              <a:t>Unife</a:t>
            </a:r>
            <a:r>
              <a:rPr lang="it-IT" sz="2800" b="1" dirty="0">
                <a:solidFill>
                  <a:srgbClr val="FF0000"/>
                </a:solidFill>
              </a:rPr>
              <a:t> </a:t>
            </a:r>
          </a:p>
        </p:txBody>
      </p:sp>
      <p:pic>
        <p:nvPicPr>
          <p:cNvPr id="3"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5563" y="242616"/>
            <a:ext cx="3028950"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939" y="2060848"/>
            <a:ext cx="3530064"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151384" y="852102"/>
            <a:ext cx="5834354" cy="646331"/>
          </a:xfrm>
          <a:prstGeom prst="rect">
            <a:avLst/>
          </a:prstGeom>
          <a:noFill/>
        </p:spPr>
        <p:txBody>
          <a:bodyPr wrap="none" rtlCol="0">
            <a:spAutoFit/>
          </a:bodyPr>
          <a:lstStyle/>
          <a:p>
            <a:r>
              <a:rPr lang="it-IT" sz="3600" b="1" u="sng" dirty="0" smtClean="0">
                <a:solidFill>
                  <a:srgbClr val="0070C0"/>
                </a:solidFill>
                <a:effectLst>
                  <a:outerShdw blurRad="38100" dist="38100" dir="2700000" algn="tl">
                    <a:srgbClr val="000000">
                      <a:alpha val="43137"/>
                    </a:srgbClr>
                  </a:outerShdw>
                </a:effectLst>
              </a:rPr>
              <a:t>2016 TOP ITALIAN SCIENTISTS</a:t>
            </a:r>
            <a:endParaRPr lang="it-IT" sz="3600" b="1" u="sng" dirty="0">
              <a:solidFill>
                <a:srgbClr val="0070C0"/>
              </a:solidFill>
              <a:effectLst>
                <a:outerShdw blurRad="38100" dist="38100" dir="2700000" algn="tl">
                  <a:srgbClr val="000000">
                    <a:alpha val="43137"/>
                  </a:srgbClr>
                </a:outerShdw>
              </a:effectLst>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4937670"/>
            <a:ext cx="2175941" cy="1632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175742" y="1916832"/>
            <a:ext cx="4972322" cy="4524315"/>
          </a:xfrm>
          <a:prstGeom prst="rect">
            <a:avLst/>
          </a:prstGeom>
        </p:spPr>
        <p:txBody>
          <a:bodyPr wrap="square">
            <a:spAutoFit/>
          </a:bodyPr>
          <a:lstStyle/>
          <a:p>
            <a:pPr algn="just"/>
            <a:r>
              <a:rPr lang="it-IT" dirty="0"/>
              <a:t>38 eccellenze femminili, donne che si contraddistinguono per un’alta produttività scientifica  e  che  hanno  dato  un  sostanziale  contributo  allo  sviluppo  in  campo  biomedico</a:t>
            </a:r>
            <a:r>
              <a:rPr lang="it-IT" dirty="0" smtClean="0"/>
              <a:t>. </a:t>
            </a:r>
            <a:r>
              <a:rPr lang="it-IT" dirty="0"/>
              <a:t>Obiettivo è promuovere la ricerca “rosa” e avvicinare le giovani a questo mondo. </a:t>
            </a:r>
            <a:endParaRPr lang="it-IT" dirty="0" smtClean="0"/>
          </a:p>
          <a:p>
            <a:pPr algn="just"/>
            <a:endParaRPr lang="it-IT" dirty="0"/>
          </a:p>
          <a:p>
            <a:pPr algn="just"/>
            <a:r>
              <a:rPr lang="it-IT" dirty="0" smtClean="0"/>
              <a:t>Il </a:t>
            </a:r>
            <a:r>
              <a:rPr lang="it-IT" dirty="0"/>
              <a:t>club è dedicato alle scienziate italiane impegnate nella ricerca biomedica in cima alla classifica dei Top </a:t>
            </a:r>
            <a:r>
              <a:rPr lang="it-IT" dirty="0" err="1"/>
              <a:t>Italian</a:t>
            </a:r>
            <a:r>
              <a:rPr lang="it-IT" dirty="0"/>
              <a:t> </a:t>
            </a:r>
            <a:r>
              <a:rPr lang="it-IT" dirty="0" err="1"/>
              <a:t>Scientists</a:t>
            </a:r>
            <a:r>
              <a:rPr lang="it-IT" dirty="0"/>
              <a:t> (TIS</a:t>
            </a:r>
            <a:r>
              <a:rPr lang="it-IT" dirty="0" smtClean="0"/>
              <a:t>), </a:t>
            </a:r>
            <a:r>
              <a:rPr lang="it-IT" dirty="0"/>
              <a:t>un censimento degli scienziati italiani di maggior impatto in tutto il mondo, misurato con il valore di H-</a:t>
            </a:r>
            <a:r>
              <a:rPr lang="it-IT" dirty="0" err="1"/>
              <a:t>index</a:t>
            </a:r>
            <a:r>
              <a:rPr lang="it-IT" dirty="0"/>
              <a:t>, l’indicatore che racchiude sia la produttività sia l'impatto scientifico del ricercatore, nonché la sua continuità nel tempo, e che si basa sul numero di citazioni per ogni pubblicazione.</a:t>
            </a:r>
          </a:p>
        </p:txBody>
      </p:sp>
    </p:spTree>
    <p:extLst>
      <p:ext uri="{BB962C8B-B14F-4D97-AF65-F5344CB8AC3E}">
        <p14:creationId xmlns:p14="http://schemas.microsoft.com/office/powerpoint/2010/main" val="3499509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ickael\Desktop\Cattur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249427"/>
            <a:ext cx="8532440" cy="469570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148797" y="179348"/>
            <a:ext cx="8564652" cy="923330"/>
          </a:xfrm>
          <a:prstGeom prst="rect">
            <a:avLst/>
          </a:prstGeom>
          <a:noFill/>
        </p:spPr>
        <p:txBody>
          <a:bodyPr wrap="none" rtlCol="0">
            <a:spAutoFit/>
          </a:bodyPr>
          <a:lstStyle/>
          <a:p>
            <a:r>
              <a:rPr lang="it-IT" b="1" dirty="0" smtClean="0">
                <a:solidFill>
                  <a:prstClr val="black"/>
                </a:solidFill>
              </a:rPr>
              <a:t>IL PERSONALE DOCENTE HA UNA PAGINA DOVE E’ riassunto il CV, </a:t>
            </a:r>
          </a:p>
          <a:p>
            <a:r>
              <a:rPr lang="it-IT" b="1" dirty="0" smtClean="0">
                <a:solidFill>
                  <a:prstClr val="black"/>
                </a:solidFill>
              </a:rPr>
              <a:t>(ATTIVITA’ SCIENTIFICA sotto forma di articoli, capitoli libro, partecipazione a convegni), </a:t>
            </a:r>
          </a:p>
          <a:p>
            <a:r>
              <a:rPr lang="it-IT" b="1" dirty="0" smtClean="0">
                <a:solidFill>
                  <a:prstClr val="black"/>
                </a:solidFill>
              </a:rPr>
              <a:t>I FINANZIAMENTI, le collaborazioni di ricerca.</a:t>
            </a:r>
            <a:endParaRPr lang="it-IT" b="1" dirty="0">
              <a:solidFill>
                <a:prstClr val="black"/>
              </a:solidFill>
            </a:endParaRPr>
          </a:p>
        </p:txBody>
      </p:sp>
    </p:spTree>
    <p:extLst>
      <p:ext uri="{BB962C8B-B14F-4D97-AF65-F5344CB8AC3E}">
        <p14:creationId xmlns:p14="http://schemas.microsoft.com/office/powerpoint/2010/main" val="42072182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852936"/>
            <a:ext cx="8856984" cy="1143000"/>
          </a:xfrm>
        </p:spPr>
        <p:txBody>
          <a:bodyPr>
            <a:noAutofit/>
          </a:bodyPr>
          <a:lstStyle/>
          <a:p>
            <a:r>
              <a:rPr lang="it-IT" sz="2800" b="1" dirty="0">
                <a:solidFill>
                  <a:srgbClr val="C00000"/>
                </a:solidFill>
              </a:rPr>
              <a:t>MIUR = Ministero Istruzione Universitaria e della </a:t>
            </a:r>
            <a:r>
              <a:rPr lang="it-IT" sz="2800" b="1" dirty="0" smtClean="0">
                <a:solidFill>
                  <a:srgbClr val="C00000"/>
                </a:solidFill>
              </a:rPr>
              <a:t>Ricerca</a:t>
            </a:r>
            <a:r>
              <a:rPr lang="it-IT" sz="2800" b="1" dirty="0" smtClean="0"/>
              <a:t/>
            </a:r>
            <a:br>
              <a:rPr lang="it-IT" sz="2800" b="1" dirty="0" smtClean="0"/>
            </a:br>
            <a:r>
              <a:rPr lang="it-IT" sz="2800" b="1" dirty="0"/>
              <a:t/>
            </a:r>
            <a:br>
              <a:rPr lang="it-IT" sz="2800" b="1" dirty="0"/>
            </a:br>
            <a:r>
              <a:rPr lang="it-IT" sz="2800" b="1" dirty="0">
                <a:solidFill>
                  <a:srgbClr val="0070C0"/>
                </a:solidFill>
              </a:rPr>
              <a:t>ANVUR = Agenzia Nazionale di Valutazione del Sistema Universitario e della </a:t>
            </a:r>
            <a:r>
              <a:rPr lang="it-IT" sz="2800" b="1" dirty="0" smtClean="0">
                <a:solidFill>
                  <a:srgbClr val="0070C0"/>
                </a:solidFill>
              </a:rPr>
              <a:t>Ricerca</a:t>
            </a:r>
            <a:br>
              <a:rPr lang="it-IT" sz="2800" b="1" dirty="0" smtClean="0">
                <a:solidFill>
                  <a:srgbClr val="0070C0"/>
                </a:solidFill>
              </a:rPr>
            </a:br>
            <a:r>
              <a:rPr lang="it-IT" sz="2800" b="1" dirty="0">
                <a:solidFill>
                  <a:srgbClr val="0070C0"/>
                </a:solidFill>
              </a:rPr>
              <a:t/>
            </a:r>
            <a:br>
              <a:rPr lang="it-IT" sz="2800" b="1" dirty="0">
                <a:solidFill>
                  <a:srgbClr val="0070C0"/>
                </a:solidFill>
              </a:rPr>
            </a:br>
            <a:r>
              <a:rPr lang="it-IT" sz="2800" b="1" dirty="0" smtClean="0">
                <a:solidFill>
                  <a:srgbClr val="008000"/>
                </a:solidFill>
                <a:effectLst>
                  <a:outerShdw blurRad="38100" dist="38100" dir="2700000" algn="tl">
                    <a:srgbClr val="000000">
                      <a:alpha val="43137"/>
                    </a:srgbClr>
                  </a:outerShdw>
                </a:effectLst>
              </a:rPr>
              <a:t>UNIVERSITA’ </a:t>
            </a:r>
            <a:br>
              <a:rPr lang="it-IT" sz="2800" b="1" dirty="0" smtClean="0">
                <a:solidFill>
                  <a:srgbClr val="008000"/>
                </a:solidFill>
                <a:effectLst>
                  <a:outerShdw blurRad="38100" dist="38100" dir="2700000" algn="tl">
                    <a:srgbClr val="000000">
                      <a:alpha val="43137"/>
                    </a:srgbClr>
                  </a:outerShdw>
                </a:effectLst>
              </a:rPr>
            </a:br>
            <a:r>
              <a:rPr lang="it-IT" sz="2800" b="1" dirty="0">
                <a:solidFill>
                  <a:srgbClr val="008000"/>
                </a:solidFill>
              </a:rPr>
              <a:t/>
            </a:r>
            <a:br>
              <a:rPr lang="it-IT" sz="2800" b="1" dirty="0">
                <a:solidFill>
                  <a:srgbClr val="008000"/>
                </a:solidFill>
              </a:rPr>
            </a:br>
            <a:r>
              <a:rPr lang="it-IT" sz="2800" b="1" i="1" u="sng" dirty="0" smtClean="0">
                <a:solidFill>
                  <a:srgbClr val="FFC000"/>
                </a:solidFill>
              </a:rPr>
              <a:t>NUCLEO VALUTAZIONE</a:t>
            </a:r>
            <a:br>
              <a:rPr lang="it-IT" sz="2800" b="1" i="1" u="sng" dirty="0" smtClean="0">
                <a:solidFill>
                  <a:srgbClr val="FFC000"/>
                </a:solidFill>
              </a:rPr>
            </a:br>
            <a:r>
              <a:rPr lang="it-IT" sz="2800" b="1" i="1" u="sng" dirty="0" smtClean="0">
                <a:solidFill>
                  <a:srgbClr val="FFC000"/>
                </a:solidFill>
              </a:rPr>
              <a:t>PRESIDIO QUALITA’</a:t>
            </a:r>
            <a:br>
              <a:rPr lang="it-IT" sz="2800" b="1" i="1" u="sng" dirty="0" smtClean="0">
                <a:solidFill>
                  <a:srgbClr val="FFC000"/>
                </a:solidFill>
              </a:rPr>
            </a:br>
            <a:r>
              <a:rPr lang="it-IT" sz="2800" b="1" dirty="0">
                <a:solidFill>
                  <a:srgbClr val="008000"/>
                </a:solidFill>
              </a:rPr>
              <a:t/>
            </a:r>
            <a:br>
              <a:rPr lang="it-IT" sz="2800" b="1" dirty="0">
                <a:solidFill>
                  <a:srgbClr val="008000"/>
                </a:solidFill>
              </a:rPr>
            </a:br>
            <a:r>
              <a:rPr lang="it-IT" sz="2800" b="1" u="sng" dirty="0" smtClean="0"/>
              <a:t>COORDINATORI DEI CDS</a:t>
            </a:r>
            <a:r>
              <a:rPr lang="it-IT" sz="2800" b="1" dirty="0" smtClean="0"/>
              <a:t/>
            </a:r>
            <a:br>
              <a:rPr lang="it-IT" sz="2800" b="1" dirty="0" smtClean="0"/>
            </a:br>
            <a:r>
              <a:rPr lang="it-IT" sz="2800" b="1" dirty="0"/>
              <a:t/>
            </a:r>
            <a:br>
              <a:rPr lang="it-IT" sz="2800" b="1" dirty="0"/>
            </a:br>
            <a:r>
              <a:rPr lang="it-IT" sz="2800" b="1" u="sng" dirty="0" smtClean="0"/>
              <a:t>COMMISSIONI: gruppo riesame, commissione paritetica</a:t>
            </a:r>
            <a:endParaRPr lang="it-IT" sz="2800" b="1" u="sng" dirty="0"/>
          </a:p>
        </p:txBody>
      </p:sp>
      <p:sp>
        <p:nvSpPr>
          <p:cNvPr id="4" name="Ovale 3"/>
          <p:cNvSpPr/>
          <p:nvPr/>
        </p:nvSpPr>
        <p:spPr>
          <a:xfrm>
            <a:off x="2627784" y="2420888"/>
            <a:ext cx="3744416" cy="10801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6294" y="3359646"/>
            <a:ext cx="2199292" cy="1286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501008"/>
            <a:ext cx="2339752" cy="1265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12285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323528" y="764704"/>
            <a:ext cx="8424936" cy="4032448"/>
          </a:xfrm>
        </p:spPr>
        <p:txBody>
          <a:bodyPr>
            <a:normAutofit fontScale="25000" lnSpcReduction="20000"/>
          </a:bodyPr>
          <a:lstStyle/>
          <a:p>
            <a:pPr>
              <a:lnSpc>
                <a:spcPct val="170000"/>
              </a:lnSpc>
              <a:spcBef>
                <a:spcPts val="0"/>
              </a:spcBef>
            </a:pPr>
            <a:r>
              <a:rPr lang="it-IT" sz="9600" dirty="0" smtClean="0">
                <a:solidFill>
                  <a:schemeClr val="tx1"/>
                </a:solidFill>
                <a:latin typeface="Comic Sans MS" panose="030F0702030302020204" pitchFamily="66" charset="0"/>
              </a:rPr>
              <a:t>L’ANVUR ha il compito di fissare metodologie, criteri, parametri e indicatori per l’accreditamento e per la valutazione periodica. </a:t>
            </a:r>
          </a:p>
          <a:p>
            <a:pPr>
              <a:lnSpc>
                <a:spcPct val="170000"/>
              </a:lnSpc>
              <a:spcBef>
                <a:spcPts val="0"/>
              </a:spcBef>
            </a:pPr>
            <a:endParaRPr lang="it-IT" sz="9600" dirty="0">
              <a:solidFill>
                <a:schemeClr val="tx1"/>
              </a:solidFill>
              <a:latin typeface="Comic Sans MS" panose="030F0702030302020204" pitchFamily="66" charset="0"/>
            </a:endParaRPr>
          </a:p>
          <a:p>
            <a:pPr>
              <a:lnSpc>
                <a:spcPct val="170000"/>
              </a:lnSpc>
              <a:spcBef>
                <a:spcPts val="0"/>
              </a:spcBef>
            </a:pPr>
            <a:r>
              <a:rPr lang="it-IT" sz="9600" dirty="0" smtClean="0">
                <a:solidFill>
                  <a:schemeClr val="tx1"/>
                </a:solidFill>
                <a:latin typeface="Comic Sans MS" panose="030F0702030302020204" pitchFamily="66" charset="0"/>
              </a:rPr>
              <a:t>L’ANVUR verifica e controlla i parametri e gli indicatori di accreditamento e valutazione periodica ai fini della ripartizione della quota premiale delle risorse annualmente assegnate alle Università.</a:t>
            </a:r>
          </a:p>
          <a:p>
            <a:pPr>
              <a:lnSpc>
                <a:spcPct val="170000"/>
              </a:lnSpc>
              <a:spcBef>
                <a:spcPts val="0"/>
              </a:spcBef>
            </a:pPr>
            <a:endParaRPr lang="it-IT" sz="7200" dirty="0" smtClean="0">
              <a:solidFill>
                <a:schemeClr val="tx1"/>
              </a:solidFill>
              <a:latin typeface="Comic Sans MS" panose="030F0702030302020204" pitchFamily="66" charset="0"/>
            </a:endParaRPr>
          </a:p>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5301208"/>
            <a:ext cx="4038600" cy="113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12507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51520" y="902854"/>
            <a:ext cx="8640960" cy="5324535"/>
          </a:xfrm>
          <a:prstGeom prst="rect">
            <a:avLst/>
          </a:prstGeom>
        </p:spPr>
        <p:txBody>
          <a:bodyPr wrap="square">
            <a:spAutoFit/>
          </a:bodyPr>
          <a:lstStyle/>
          <a:p>
            <a:r>
              <a:rPr lang="it-IT" sz="2000" dirty="0">
                <a:solidFill>
                  <a:prstClr val="black"/>
                </a:solidFill>
              </a:rPr>
              <a:t>Il </a:t>
            </a:r>
            <a:r>
              <a:rPr lang="it-IT" sz="2000" b="1" dirty="0">
                <a:solidFill>
                  <a:prstClr val="black"/>
                </a:solidFill>
              </a:rPr>
              <a:t>Nucleo di Valutazione </a:t>
            </a:r>
            <a:r>
              <a:rPr lang="it-IT" sz="2000" dirty="0">
                <a:solidFill>
                  <a:prstClr val="black"/>
                </a:solidFill>
              </a:rPr>
              <a:t>verifica che </a:t>
            </a:r>
            <a:r>
              <a:rPr lang="it-IT" sz="2000" b="1" dirty="0">
                <a:solidFill>
                  <a:srgbClr val="0000FF"/>
                </a:solidFill>
                <a:effectLst>
                  <a:outerShdw blurRad="38100" dist="38100" dir="2700000" algn="tl">
                    <a:srgbClr val="000000">
                      <a:alpha val="43137"/>
                    </a:srgbClr>
                  </a:outerShdw>
                </a:effectLst>
              </a:rPr>
              <a:t>l'ordinamento del </a:t>
            </a:r>
            <a:r>
              <a:rPr lang="it-IT" sz="2000" b="1" dirty="0" err="1">
                <a:solidFill>
                  <a:srgbClr val="0000FF"/>
                </a:solidFill>
                <a:effectLst>
                  <a:outerShdw blurRad="38100" dist="38100" dir="2700000" algn="tl">
                    <a:srgbClr val="000000">
                      <a:alpha val="43137"/>
                    </a:srgbClr>
                  </a:outerShdw>
                </a:effectLst>
              </a:rPr>
              <a:t>CdS</a:t>
            </a:r>
            <a:r>
              <a:rPr lang="it-IT" sz="2000" b="1" dirty="0">
                <a:solidFill>
                  <a:srgbClr val="0000FF"/>
                </a:solidFill>
                <a:effectLst>
                  <a:outerShdw blurRad="38100" dist="38100" dir="2700000" algn="tl">
                    <a:srgbClr val="000000">
                      <a:alpha val="43137"/>
                    </a:srgbClr>
                  </a:outerShdw>
                </a:effectLst>
              </a:rPr>
              <a:t> </a:t>
            </a:r>
            <a:r>
              <a:rPr lang="it-IT" sz="2000" b="1" dirty="0" smtClean="0">
                <a:solidFill>
                  <a:srgbClr val="0000FF"/>
                </a:solidFill>
                <a:effectLst>
                  <a:outerShdw blurRad="38100" dist="38100" dir="2700000" algn="tl">
                    <a:srgbClr val="000000">
                      <a:alpha val="43137"/>
                    </a:srgbClr>
                  </a:outerShdw>
                </a:effectLst>
              </a:rPr>
              <a:t> soddisfa </a:t>
            </a:r>
            <a:r>
              <a:rPr lang="it-IT" sz="2000" b="1" dirty="0">
                <a:solidFill>
                  <a:srgbClr val="0000FF"/>
                </a:solidFill>
                <a:effectLst>
                  <a:outerShdw blurRad="38100" dist="38100" dir="2700000" algn="tl">
                    <a:srgbClr val="000000">
                      <a:alpha val="43137"/>
                    </a:srgbClr>
                  </a:outerShdw>
                </a:effectLst>
              </a:rPr>
              <a:t>i criteri relativi alla corretta progettazione della proposta</a:t>
            </a:r>
            <a:r>
              <a:rPr lang="it-IT" sz="2000" dirty="0">
                <a:solidFill>
                  <a:prstClr val="black"/>
                </a:solidFill>
              </a:rPr>
              <a:t>, alla definizione delle politiche di accesso, nonché alla sua piena sostenibilità rispetto al numero e la capienza delle aule, le altre strutture e i servizi di supporto </a:t>
            </a:r>
            <a:r>
              <a:rPr lang="it-IT" sz="2000" dirty="0" smtClean="0">
                <a:solidFill>
                  <a:prstClr val="black"/>
                </a:solidFill>
              </a:rPr>
              <a:t>esistenti.</a:t>
            </a:r>
          </a:p>
          <a:p>
            <a:endParaRPr lang="it-IT" sz="2000" dirty="0">
              <a:solidFill>
                <a:prstClr val="black"/>
              </a:solidFill>
            </a:endParaRPr>
          </a:p>
          <a:p>
            <a:r>
              <a:rPr lang="it-IT" sz="2000" dirty="0" smtClean="0">
                <a:solidFill>
                  <a:prstClr val="black"/>
                </a:solidFill>
              </a:rPr>
              <a:t>Esprime</a:t>
            </a:r>
            <a:r>
              <a:rPr lang="it-IT" sz="2000" dirty="0">
                <a:solidFill>
                  <a:prstClr val="black"/>
                </a:solidFill>
              </a:rPr>
              <a:t>, inoltre, parere favorevole sulla adeguatezza e compatibilità </a:t>
            </a:r>
            <a:r>
              <a:rPr lang="it-IT" sz="2000" dirty="0" smtClean="0">
                <a:solidFill>
                  <a:prstClr val="black"/>
                </a:solidFill>
              </a:rPr>
              <a:t>delle risorse </a:t>
            </a:r>
            <a:r>
              <a:rPr lang="it-IT" sz="2000" dirty="0">
                <a:solidFill>
                  <a:prstClr val="black"/>
                </a:solidFill>
              </a:rPr>
              <a:t>di docenza, sia in termini qualitativi che quantitativi</a:t>
            </a:r>
            <a:r>
              <a:rPr lang="it-IT" sz="2000" dirty="0" smtClean="0">
                <a:solidFill>
                  <a:prstClr val="black"/>
                </a:solidFill>
              </a:rPr>
              <a:t>.</a:t>
            </a:r>
          </a:p>
          <a:p>
            <a:endParaRPr lang="it-IT" sz="2000" dirty="0">
              <a:solidFill>
                <a:prstClr val="black"/>
              </a:solidFill>
            </a:endParaRPr>
          </a:p>
          <a:p>
            <a:r>
              <a:rPr lang="it-IT" sz="2000" dirty="0">
                <a:solidFill>
                  <a:prstClr val="black"/>
                </a:solidFill>
              </a:rPr>
              <a:t>R</a:t>
            </a:r>
            <a:r>
              <a:rPr lang="it-IT" sz="2000" dirty="0" smtClean="0">
                <a:solidFill>
                  <a:prstClr val="black"/>
                </a:solidFill>
              </a:rPr>
              <a:t>ileva </a:t>
            </a:r>
            <a:r>
              <a:rPr lang="it-IT" sz="2000" dirty="0">
                <a:solidFill>
                  <a:prstClr val="black"/>
                </a:solidFill>
              </a:rPr>
              <a:t>che la progettazione del Corso, a seguito dei punti di forza </a:t>
            </a:r>
            <a:r>
              <a:rPr lang="it-IT" sz="2000" dirty="0" smtClean="0">
                <a:solidFill>
                  <a:prstClr val="black"/>
                </a:solidFill>
              </a:rPr>
              <a:t>e/o </a:t>
            </a:r>
            <a:r>
              <a:rPr lang="it-IT" sz="2000" dirty="0">
                <a:solidFill>
                  <a:prstClr val="black"/>
                </a:solidFill>
              </a:rPr>
              <a:t>delle criticità emerse dall'analisi degli indicatori </a:t>
            </a:r>
            <a:r>
              <a:rPr lang="it-IT" sz="2000" dirty="0" smtClean="0">
                <a:solidFill>
                  <a:prstClr val="black"/>
                </a:solidFill>
              </a:rPr>
              <a:t>contribuisca </a:t>
            </a:r>
            <a:r>
              <a:rPr lang="it-IT" sz="2000" dirty="0">
                <a:solidFill>
                  <a:prstClr val="black"/>
                </a:solidFill>
              </a:rPr>
              <a:t>al raggiungimento degli obiettivi di razionalizzazione e qualificazione dell'offerta formativa previsti dalla disciplina ministeriale e dalle linee di indirizzo programmate dal Piano Triennale Strategico di Ateneo </a:t>
            </a:r>
            <a:r>
              <a:rPr lang="it-IT" sz="2000" dirty="0" smtClean="0">
                <a:solidFill>
                  <a:prstClr val="black"/>
                </a:solidFill>
              </a:rPr>
              <a:t>e alle </a:t>
            </a:r>
            <a:r>
              <a:rPr lang="it-IT" sz="2000" dirty="0">
                <a:solidFill>
                  <a:prstClr val="black"/>
                </a:solidFill>
              </a:rPr>
              <a:t>raccomandazioni del Senato Accademico. </a:t>
            </a:r>
            <a:endParaRPr lang="it-IT" sz="2000" dirty="0" smtClean="0">
              <a:solidFill>
                <a:prstClr val="black"/>
              </a:solidFill>
            </a:endParaRPr>
          </a:p>
          <a:p>
            <a:endParaRPr lang="it-IT" sz="2000" dirty="0">
              <a:solidFill>
                <a:prstClr val="black"/>
              </a:solidFill>
            </a:endParaRPr>
          </a:p>
          <a:p>
            <a:r>
              <a:rPr lang="it-IT" sz="2000" dirty="0">
                <a:solidFill>
                  <a:prstClr val="black"/>
                </a:solidFill>
              </a:rPr>
              <a:t>Pertanto, il </a:t>
            </a:r>
            <a:r>
              <a:rPr lang="it-IT" sz="2000" dirty="0" err="1">
                <a:solidFill>
                  <a:prstClr val="black"/>
                </a:solidFill>
              </a:rPr>
              <a:t>NdV</a:t>
            </a:r>
            <a:r>
              <a:rPr lang="it-IT" sz="2000" dirty="0">
                <a:solidFill>
                  <a:prstClr val="black"/>
                </a:solidFill>
              </a:rPr>
              <a:t> esprime parere </a:t>
            </a:r>
            <a:r>
              <a:rPr lang="it-IT" sz="2000" dirty="0" smtClean="0">
                <a:solidFill>
                  <a:prstClr val="black"/>
                </a:solidFill>
              </a:rPr>
              <a:t>contrario e/o favorevole sulle </a:t>
            </a:r>
            <a:r>
              <a:rPr lang="it-IT" sz="2000" dirty="0">
                <a:solidFill>
                  <a:prstClr val="black"/>
                </a:solidFill>
              </a:rPr>
              <a:t>proposta di istituzione </a:t>
            </a:r>
            <a:r>
              <a:rPr lang="it-IT" sz="2000" dirty="0" smtClean="0">
                <a:solidFill>
                  <a:prstClr val="black"/>
                </a:solidFill>
              </a:rPr>
              <a:t>dei </a:t>
            </a:r>
            <a:r>
              <a:rPr lang="it-IT" sz="2000" dirty="0" err="1" smtClean="0">
                <a:solidFill>
                  <a:prstClr val="black"/>
                </a:solidFill>
              </a:rPr>
              <a:t>CdS</a:t>
            </a:r>
            <a:r>
              <a:rPr lang="it-IT" sz="2000" dirty="0" smtClean="0">
                <a:solidFill>
                  <a:prstClr val="black"/>
                </a:solidFill>
              </a:rPr>
              <a:t>. </a:t>
            </a:r>
          </a:p>
          <a:p>
            <a:endParaRPr lang="it-IT" sz="2000" dirty="0" smtClean="0">
              <a:solidFill>
                <a:prstClr val="black"/>
              </a:solidFill>
            </a:endParaRPr>
          </a:p>
        </p:txBody>
      </p:sp>
      <p:sp>
        <p:nvSpPr>
          <p:cNvPr id="2" name="CasellaDiTesto 1"/>
          <p:cNvSpPr txBox="1"/>
          <p:nvPr/>
        </p:nvSpPr>
        <p:spPr>
          <a:xfrm>
            <a:off x="2123728" y="246976"/>
            <a:ext cx="4684809" cy="646331"/>
          </a:xfrm>
          <a:prstGeom prst="rect">
            <a:avLst/>
          </a:prstGeom>
          <a:noFill/>
        </p:spPr>
        <p:txBody>
          <a:bodyPr wrap="none" rtlCol="0">
            <a:spAutoFit/>
          </a:bodyPr>
          <a:lstStyle/>
          <a:p>
            <a:r>
              <a:rPr lang="it-IT" sz="3600" b="1" dirty="0" smtClean="0"/>
              <a:t>Il Nucleo di Valutazione</a:t>
            </a:r>
            <a:endParaRPr lang="it-IT" sz="3600" b="1" dirty="0"/>
          </a:p>
        </p:txBody>
      </p:sp>
    </p:spTree>
    <p:extLst>
      <p:ext uri="{BB962C8B-B14F-4D97-AF65-F5344CB8AC3E}">
        <p14:creationId xmlns:p14="http://schemas.microsoft.com/office/powerpoint/2010/main" val="2423274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19000" y="2060848"/>
            <a:ext cx="8496944" cy="4154984"/>
          </a:xfrm>
          <a:prstGeom prst="rect">
            <a:avLst/>
          </a:prstGeom>
        </p:spPr>
        <p:txBody>
          <a:bodyPr wrap="square">
            <a:spAutoFit/>
          </a:bodyPr>
          <a:lstStyle/>
          <a:p>
            <a:r>
              <a:rPr lang="it-IT"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UNIFE OGGI</a:t>
            </a:r>
          </a:p>
          <a:p>
            <a:endParaRPr lang="it-IT" sz="1600" dirty="0">
              <a:latin typeface="Comic Sans MS" panose="030F0702030302020204" pitchFamily="66" charset="0"/>
            </a:endParaRPr>
          </a:p>
          <a:p>
            <a:pPr algn="just">
              <a:lnSpc>
                <a:spcPct val="200000"/>
              </a:lnSpc>
            </a:pPr>
            <a:r>
              <a:rPr lang="it-IT" sz="1600" dirty="0" smtClean="0">
                <a:latin typeface="Comic Sans MS" panose="030F0702030302020204" pitchFamily="66" charset="0"/>
              </a:rPr>
              <a:t>Presso l'Università di Ferrara sono attivi oltre 50 corsi di laurea nelle aree di Giurisprudenza,  Medicina e Chirurgia, Scienze, Farmacia, Ingegneria, Architettura, Lettere e Filosofia ed Economia. </a:t>
            </a:r>
          </a:p>
          <a:p>
            <a:pPr algn="just">
              <a:lnSpc>
                <a:spcPct val="200000"/>
              </a:lnSpc>
            </a:pPr>
            <a:r>
              <a:rPr lang="it-IT" sz="1600" dirty="0" smtClean="0">
                <a:latin typeface="Comic Sans MS" panose="030F0702030302020204" pitchFamily="66" charset="0"/>
              </a:rPr>
              <a:t>Alla sua ampia offerta di corsi di laurea, l'Università di Ferrara affianca numerose proposte per la formazione post laurea.</a:t>
            </a:r>
          </a:p>
          <a:p>
            <a:pPr algn="just">
              <a:lnSpc>
                <a:spcPct val="200000"/>
              </a:lnSpc>
            </a:pPr>
            <a:r>
              <a:rPr lang="it-IT" sz="1600" dirty="0" smtClean="0">
                <a:latin typeface="Comic Sans MS" panose="030F0702030302020204" pitchFamily="66" charset="0"/>
              </a:rPr>
              <a:t>E’ organizzata in </a:t>
            </a:r>
            <a:r>
              <a:rPr lang="it-IT" sz="1600" b="1" dirty="0" smtClean="0">
                <a:latin typeface="Comic Sans MS" panose="030F0702030302020204" pitchFamily="66" charset="0"/>
              </a:rPr>
              <a:t>DIPARTIMENTI, SCUOLE, CENTRI, ISTITUTO UNIVERSITARIO DI STUDI SUPERIORE (IUSS)</a:t>
            </a:r>
            <a:endParaRPr lang="it-IT" sz="1600" b="1" dirty="0">
              <a:latin typeface="Comic Sans MS" panose="030F0702030302020204" pitchFamily="66" charset="0"/>
            </a:endParaRPr>
          </a:p>
        </p:txBody>
      </p:sp>
      <p:pic>
        <p:nvPicPr>
          <p:cNvPr id="6" name="Picture 4" descr="http://www.unife.it/ateneo/unife_si_presenta/LogoUnife_color.PNG/@@images/47af4add-a108-4fad-9b11-51d9def86c9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76712"/>
            <a:ext cx="3182336" cy="1424096"/>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5508104" y="665594"/>
            <a:ext cx="1846083" cy="646331"/>
          </a:xfrm>
          <a:prstGeom prst="rect">
            <a:avLst/>
          </a:prstGeom>
          <a:noFill/>
        </p:spPr>
        <p:txBody>
          <a:bodyPr wrap="none" rtlCol="0">
            <a:spAutoFit/>
          </a:bodyPr>
          <a:lstStyle/>
          <a:p>
            <a:r>
              <a:rPr lang="it-IT" dirty="0" smtClean="0"/>
              <a:t>Prof. Giorgio Zauli</a:t>
            </a:r>
          </a:p>
          <a:p>
            <a:r>
              <a:rPr lang="it-IT" dirty="0" smtClean="0"/>
              <a:t>Rettore di UNIFE</a:t>
            </a:r>
            <a:endParaRPr lang="it-IT" dirty="0"/>
          </a:p>
        </p:txBody>
      </p:sp>
      <p:pic>
        <p:nvPicPr>
          <p:cNvPr id="1026" name="Picture 2" descr="http://www.telestense.it/wp-content/uploads/2015/06/04-faccina-zauli.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6336" y="436363"/>
            <a:ext cx="1365533" cy="1120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7718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u="sng" dirty="0" smtClean="0">
                <a:solidFill>
                  <a:srgbClr val="FF0000"/>
                </a:solidFill>
                <a:effectLst>
                  <a:outerShdw blurRad="38100" dist="38100" dir="2700000" algn="tl">
                    <a:srgbClr val="000000">
                      <a:alpha val="43137"/>
                    </a:srgbClr>
                  </a:outerShdw>
                </a:effectLst>
              </a:rPr>
              <a:t>Presidio di Qualità</a:t>
            </a:r>
            <a:endParaRPr lang="it-IT" u="sng" dirty="0">
              <a:solidFill>
                <a:srgbClr val="FF0000"/>
              </a:solidFill>
              <a:effectLst>
                <a:outerShdw blurRad="38100" dist="38100" dir="2700000" algn="tl">
                  <a:srgbClr val="000000">
                    <a:alpha val="43137"/>
                  </a:srgbClr>
                </a:outerShdw>
              </a:effectLst>
            </a:endParaRPr>
          </a:p>
        </p:txBody>
      </p:sp>
      <p:sp>
        <p:nvSpPr>
          <p:cNvPr id="3" name="Segnaposto contenuto 2"/>
          <p:cNvSpPr>
            <a:spLocks noGrp="1"/>
          </p:cNvSpPr>
          <p:nvPr>
            <p:ph idx="1"/>
          </p:nvPr>
        </p:nvSpPr>
        <p:spPr>
          <a:xfrm>
            <a:off x="395536" y="1916832"/>
            <a:ext cx="8229600" cy="4525963"/>
          </a:xfrm>
        </p:spPr>
        <p:txBody>
          <a:bodyPr>
            <a:normAutofit fontScale="62500" lnSpcReduction="20000"/>
          </a:bodyPr>
          <a:lstStyle/>
          <a:p>
            <a:pPr marL="0" indent="0">
              <a:buNone/>
            </a:pPr>
            <a:r>
              <a:rPr lang="it-IT" sz="3400" b="1" dirty="0"/>
              <a:t>Il ruolo del Presidio della Qualità di Ateneo nell'Assicurazione di Qualità di Ateneo è centrale in quanto</a:t>
            </a:r>
            <a:r>
              <a:rPr lang="it-IT" sz="3400" b="1" dirty="0" smtClean="0"/>
              <a:t>:</a:t>
            </a:r>
          </a:p>
          <a:p>
            <a:pPr marL="0" indent="0">
              <a:buNone/>
            </a:pPr>
            <a:endParaRPr lang="it-IT" sz="3400" b="1" dirty="0"/>
          </a:p>
          <a:p>
            <a:r>
              <a:rPr lang="it-IT" sz="3400" b="1" dirty="0"/>
              <a:t>effettua una supervisione dello svolgimento adeguato e uniforme delle procedure di Assicurazione di Qualità di tutto </a:t>
            </a:r>
            <a:r>
              <a:rPr lang="it-IT" sz="3400" b="1" dirty="0" smtClean="0"/>
              <a:t>l'Ateneo</a:t>
            </a:r>
          </a:p>
          <a:p>
            <a:pPr marL="0" indent="0">
              <a:buNone/>
            </a:pPr>
            <a:endParaRPr lang="it-IT" sz="3400" b="1" dirty="0"/>
          </a:p>
          <a:p>
            <a:r>
              <a:rPr lang="it-IT" sz="3400" b="1" dirty="0"/>
              <a:t>propone strumenti comuni per l'Assicurazione di Qualità e di attività formative ai fini della loro </a:t>
            </a:r>
            <a:r>
              <a:rPr lang="it-IT" sz="3400" b="1" dirty="0" smtClean="0"/>
              <a:t>applicazione</a:t>
            </a:r>
          </a:p>
          <a:p>
            <a:pPr marL="0" indent="0">
              <a:buNone/>
            </a:pPr>
            <a:endParaRPr lang="it-IT" sz="3400" b="1" dirty="0"/>
          </a:p>
          <a:p>
            <a:r>
              <a:rPr lang="it-IT" sz="3400" b="1" dirty="0"/>
              <a:t>fornisce un supporto ai corsi di studio e ai loro referenti e ai Direttori di Dipartimento per le attività comuni</a:t>
            </a:r>
          </a:p>
          <a:p>
            <a:endParaRPr lang="it-IT" dirty="0" smtClean="0"/>
          </a:p>
          <a:p>
            <a:pPr marL="0" indent="0">
              <a:buNone/>
            </a:pPr>
            <a:r>
              <a:rPr lang="it-IT" dirty="0"/>
              <a:t> </a:t>
            </a:r>
          </a:p>
        </p:txBody>
      </p:sp>
    </p:spTree>
    <p:extLst>
      <p:ext uri="{BB962C8B-B14F-4D97-AF65-F5344CB8AC3E}">
        <p14:creationId xmlns:p14="http://schemas.microsoft.com/office/powerpoint/2010/main" val="30688741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95987"/>
            <a:ext cx="1190544" cy="669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Tabella 6"/>
          <p:cNvGraphicFramePr>
            <a:graphicFrameLocks noGrp="1"/>
          </p:cNvGraphicFramePr>
          <p:nvPr>
            <p:extLst>
              <p:ext uri="{D42A27DB-BD31-4B8C-83A1-F6EECF244321}">
                <p14:modId xmlns:p14="http://schemas.microsoft.com/office/powerpoint/2010/main" val="2035424877"/>
              </p:ext>
            </p:extLst>
          </p:nvPr>
        </p:nvGraphicFramePr>
        <p:xfrm>
          <a:off x="355568" y="1052736"/>
          <a:ext cx="8229600" cy="3946753"/>
        </p:xfrm>
        <a:graphic>
          <a:graphicData uri="http://schemas.openxmlformats.org/drawingml/2006/table">
            <a:tbl>
              <a:tblPr/>
              <a:tblGrid>
                <a:gridCol w="2743200"/>
                <a:gridCol w="2743200"/>
                <a:gridCol w="2743200"/>
              </a:tblGrid>
              <a:tr h="781789">
                <a:tc>
                  <a:txBody>
                    <a:bodyPr/>
                    <a:lstStyle/>
                    <a:p>
                      <a:endParaRPr lang="it-IT" dirty="0"/>
                    </a:p>
                  </a:txBody>
                  <a:tcPr anchor="ctr">
                    <a:lnL>
                      <a:noFill/>
                    </a:lnL>
                    <a:lnR>
                      <a:noFill/>
                    </a:lnR>
                    <a:lnT>
                      <a:noFill/>
                    </a:lnT>
                    <a:lnB>
                      <a:noFill/>
                    </a:lnB>
                  </a:tcPr>
                </a:tc>
                <a:tc>
                  <a:txBody>
                    <a:bodyPr/>
                    <a:lstStyle/>
                    <a:p>
                      <a:endParaRPr lang="it-IT" dirty="0"/>
                    </a:p>
                  </a:txBody>
                  <a:tcPr anchor="ctr">
                    <a:lnL>
                      <a:noFill/>
                    </a:lnL>
                    <a:lnR>
                      <a:noFill/>
                    </a:lnR>
                    <a:lnT>
                      <a:noFill/>
                    </a:lnT>
                    <a:lnB>
                      <a:noFill/>
                    </a:lnB>
                  </a:tcPr>
                </a:tc>
                <a:tc>
                  <a:txBody>
                    <a:bodyPr/>
                    <a:lstStyle/>
                    <a:p>
                      <a:endParaRPr lang="it-IT"/>
                    </a:p>
                  </a:txBody>
                  <a:tcPr anchor="ctr">
                    <a:lnL>
                      <a:noFill/>
                    </a:lnL>
                    <a:lnR>
                      <a:noFill/>
                    </a:lnR>
                    <a:lnT>
                      <a:noFill/>
                    </a:lnT>
                    <a:lnB>
                      <a:noFill/>
                    </a:lnB>
                  </a:tcPr>
                </a:tc>
              </a:tr>
              <a:tr h="347635">
                <a:tc>
                  <a:txBody>
                    <a:bodyPr/>
                    <a:lstStyle/>
                    <a:p>
                      <a:endParaRPr lang="it-IT"/>
                    </a:p>
                  </a:txBody>
                  <a:tcPr anchor="ctr">
                    <a:lnL>
                      <a:noFill/>
                    </a:lnL>
                    <a:lnR>
                      <a:noFill/>
                    </a:lnR>
                    <a:lnT>
                      <a:noFill/>
                    </a:lnT>
                    <a:lnB>
                      <a:noFill/>
                    </a:lnB>
                  </a:tcPr>
                </a:tc>
                <a:tc>
                  <a:txBody>
                    <a:bodyPr/>
                    <a:lstStyle/>
                    <a:p>
                      <a:endParaRPr lang="it-IT" dirty="0"/>
                    </a:p>
                  </a:txBody>
                  <a:tcPr anchor="ctr">
                    <a:lnL>
                      <a:noFill/>
                    </a:lnL>
                    <a:lnR>
                      <a:noFill/>
                    </a:lnR>
                    <a:lnT>
                      <a:noFill/>
                    </a:lnT>
                    <a:lnB>
                      <a:noFill/>
                    </a:lnB>
                  </a:tcPr>
                </a:tc>
                <a:tc>
                  <a:txBody>
                    <a:bodyPr/>
                    <a:lstStyle/>
                    <a:p>
                      <a:endParaRPr lang="it-IT" dirty="0"/>
                    </a:p>
                  </a:txBody>
                  <a:tcPr anchor="ctr">
                    <a:lnL>
                      <a:noFill/>
                    </a:lnL>
                    <a:lnR>
                      <a:noFill/>
                    </a:lnR>
                    <a:lnT>
                      <a:noFill/>
                    </a:lnT>
                    <a:lnB>
                      <a:noFill/>
                    </a:lnB>
                  </a:tcPr>
                </a:tc>
              </a:tr>
              <a:tr h="608361">
                <a:tc>
                  <a:txBody>
                    <a:bodyPr/>
                    <a:lstStyle/>
                    <a:p>
                      <a:endParaRPr lang="it-IT"/>
                    </a:p>
                  </a:txBody>
                  <a:tcPr anchor="ctr">
                    <a:lnL>
                      <a:noFill/>
                    </a:lnL>
                    <a:lnR>
                      <a:noFill/>
                    </a:lnR>
                    <a:lnT>
                      <a:noFill/>
                    </a:lnT>
                    <a:lnB>
                      <a:noFill/>
                    </a:lnB>
                  </a:tcPr>
                </a:tc>
                <a:tc>
                  <a:txBody>
                    <a:bodyPr/>
                    <a:lstStyle/>
                    <a:p>
                      <a:endParaRPr lang="it-IT" dirty="0"/>
                    </a:p>
                  </a:txBody>
                  <a:tcPr anchor="ctr">
                    <a:lnL>
                      <a:noFill/>
                    </a:lnL>
                    <a:lnR>
                      <a:noFill/>
                    </a:lnR>
                    <a:lnT>
                      <a:noFill/>
                    </a:lnT>
                    <a:lnB>
                      <a:noFill/>
                    </a:lnB>
                  </a:tcPr>
                </a:tc>
                <a:tc>
                  <a:txBody>
                    <a:bodyPr/>
                    <a:lstStyle/>
                    <a:p>
                      <a:endParaRPr lang="it-IT" dirty="0"/>
                    </a:p>
                  </a:txBody>
                  <a:tcPr anchor="ctr">
                    <a:lnL>
                      <a:noFill/>
                    </a:lnL>
                    <a:lnR>
                      <a:noFill/>
                    </a:lnR>
                    <a:lnT>
                      <a:noFill/>
                    </a:lnT>
                    <a:lnB>
                      <a:noFill/>
                    </a:lnB>
                  </a:tcPr>
                </a:tc>
              </a:tr>
              <a:tr h="608361">
                <a:tc>
                  <a:txBody>
                    <a:bodyPr/>
                    <a:lstStyle/>
                    <a:p>
                      <a:endParaRPr lang="it-IT" dirty="0"/>
                    </a:p>
                  </a:txBody>
                  <a:tcPr anchor="ctr">
                    <a:lnL>
                      <a:noFill/>
                    </a:lnL>
                    <a:lnR>
                      <a:noFill/>
                    </a:lnR>
                    <a:lnT>
                      <a:noFill/>
                    </a:lnT>
                    <a:lnB>
                      <a:noFill/>
                    </a:lnB>
                  </a:tcPr>
                </a:tc>
                <a:tc>
                  <a:txBody>
                    <a:bodyPr/>
                    <a:lstStyle/>
                    <a:p>
                      <a:endParaRPr lang="it-IT" dirty="0"/>
                    </a:p>
                  </a:txBody>
                  <a:tcPr anchor="ctr">
                    <a:lnL>
                      <a:noFill/>
                    </a:lnL>
                    <a:lnR>
                      <a:noFill/>
                    </a:lnR>
                    <a:lnT>
                      <a:noFill/>
                    </a:lnT>
                    <a:lnB>
                      <a:noFill/>
                    </a:lnB>
                  </a:tcPr>
                </a:tc>
                <a:tc>
                  <a:txBody>
                    <a:bodyPr/>
                    <a:lstStyle/>
                    <a:p>
                      <a:endParaRPr lang="it-IT" dirty="0"/>
                    </a:p>
                  </a:txBody>
                  <a:tcPr anchor="ctr">
                    <a:lnL>
                      <a:noFill/>
                    </a:lnL>
                    <a:lnR>
                      <a:noFill/>
                    </a:lnR>
                    <a:lnT>
                      <a:noFill/>
                    </a:lnT>
                    <a:lnB>
                      <a:noFill/>
                    </a:lnB>
                  </a:tcPr>
                </a:tc>
              </a:tr>
              <a:tr h="347635">
                <a:tc>
                  <a:txBody>
                    <a:bodyPr/>
                    <a:lstStyle/>
                    <a:p>
                      <a:endParaRPr lang="it-IT"/>
                    </a:p>
                  </a:txBody>
                  <a:tcPr anchor="ctr">
                    <a:lnL>
                      <a:noFill/>
                    </a:lnL>
                    <a:lnR>
                      <a:noFill/>
                    </a:lnR>
                    <a:lnT>
                      <a:noFill/>
                    </a:lnT>
                    <a:lnB>
                      <a:noFill/>
                    </a:lnB>
                  </a:tcPr>
                </a:tc>
                <a:tc>
                  <a:txBody>
                    <a:bodyPr/>
                    <a:lstStyle/>
                    <a:p>
                      <a:endParaRPr lang="it-IT" dirty="0"/>
                    </a:p>
                  </a:txBody>
                  <a:tcPr anchor="ctr">
                    <a:lnL>
                      <a:noFill/>
                    </a:lnL>
                    <a:lnR>
                      <a:noFill/>
                    </a:lnR>
                    <a:lnT>
                      <a:noFill/>
                    </a:lnT>
                    <a:lnB>
                      <a:noFill/>
                    </a:lnB>
                  </a:tcPr>
                </a:tc>
                <a:tc>
                  <a:txBody>
                    <a:bodyPr/>
                    <a:lstStyle/>
                    <a:p>
                      <a:endParaRPr lang="it-IT" dirty="0"/>
                    </a:p>
                  </a:txBody>
                  <a:tcPr anchor="ctr">
                    <a:lnL>
                      <a:noFill/>
                    </a:lnL>
                    <a:lnR>
                      <a:noFill/>
                    </a:lnR>
                    <a:lnT>
                      <a:noFill/>
                    </a:lnT>
                    <a:lnB>
                      <a:noFill/>
                    </a:lnB>
                  </a:tcPr>
                </a:tc>
              </a:tr>
              <a:tr h="608361">
                <a:tc>
                  <a:txBody>
                    <a:bodyPr/>
                    <a:lstStyle/>
                    <a:p>
                      <a:endParaRPr lang="it-IT" dirty="0"/>
                    </a:p>
                  </a:txBody>
                  <a:tcPr anchor="ctr">
                    <a:lnL>
                      <a:noFill/>
                    </a:lnL>
                    <a:lnR>
                      <a:noFill/>
                    </a:lnR>
                    <a:lnT>
                      <a:noFill/>
                    </a:lnT>
                    <a:lnB>
                      <a:noFill/>
                    </a:lnB>
                  </a:tcPr>
                </a:tc>
                <a:tc>
                  <a:txBody>
                    <a:bodyPr/>
                    <a:lstStyle/>
                    <a:p>
                      <a:endParaRPr lang="it-IT" dirty="0"/>
                    </a:p>
                  </a:txBody>
                  <a:tcPr anchor="ctr">
                    <a:lnL>
                      <a:noFill/>
                    </a:lnL>
                    <a:lnR>
                      <a:noFill/>
                    </a:lnR>
                    <a:lnT>
                      <a:noFill/>
                    </a:lnT>
                    <a:lnB>
                      <a:noFill/>
                    </a:lnB>
                  </a:tcPr>
                </a:tc>
                <a:tc>
                  <a:txBody>
                    <a:bodyPr/>
                    <a:lstStyle/>
                    <a:p>
                      <a:endParaRPr lang="it-IT" dirty="0"/>
                    </a:p>
                  </a:txBody>
                  <a:tcPr anchor="ctr">
                    <a:lnL>
                      <a:noFill/>
                    </a:lnL>
                    <a:lnR>
                      <a:noFill/>
                    </a:lnR>
                    <a:lnT>
                      <a:noFill/>
                    </a:lnT>
                    <a:lnB>
                      <a:noFill/>
                    </a:lnB>
                  </a:tcPr>
                </a:tc>
              </a:tr>
              <a:tr h="608361">
                <a:tc>
                  <a:txBody>
                    <a:bodyPr/>
                    <a:lstStyle/>
                    <a:p>
                      <a:endParaRPr lang="it-IT"/>
                    </a:p>
                  </a:txBody>
                  <a:tcPr anchor="ctr">
                    <a:lnL>
                      <a:noFill/>
                    </a:lnL>
                    <a:lnR>
                      <a:noFill/>
                    </a:lnR>
                    <a:lnT>
                      <a:noFill/>
                    </a:lnT>
                    <a:lnB>
                      <a:noFill/>
                    </a:lnB>
                  </a:tcPr>
                </a:tc>
                <a:tc>
                  <a:txBody>
                    <a:bodyPr/>
                    <a:lstStyle/>
                    <a:p>
                      <a:endParaRPr lang="it-IT" dirty="0"/>
                    </a:p>
                  </a:txBody>
                  <a:tcPr anchor="ctr">
                    <a:lnL>
                      <a:noFill/>
                    </a:lnL>
                    <a:lnR>
                      <a:noFill/>
                    </a:lnR>
                    <a:lnT>
                      <a:noFill/>
                    </a:lnT>
                    <a:lnB>
                      <a:noFill/>
                    </a:lnB>
                  </a:tcPr>
                </a:tc>
                <a:tc>
                  <a:txBody>
                    <a:bodyPr/>
                    <a:lstStyle/>
                    <a:p>
                      <a:endParaRPr lang="it-IT" dirty="0"/>
                    </a:p>
                  </a:txBody>
                  <a:tcPr anchor="ctr">
                    <a:lnL>
                      <a:noFill/>
                    </a:lnL>
                    <a:lnR>
                      <a:noFill/>
                    </a:lnR>
                    <a:lnT>
                      <a:noFill/>
                    </a:lnT>
                    <a:lnB>
                      <a:noFill/>
                    </a:lnB>
                  </a:tcPr>
                </a:tc>
              </a:tr>
            </a:tbl>
          </a:graphicData>
        </a:graphic>
      </p:graphicFrame>
      <p:sp>
        <p:nvSpPr>
          <p:cNvPr id="2" name="Rettangolo 1"/>
          <p:cNvSpPr/>
          <p:nvPr/>
        </p:nvSpPr>
        <p:spPr>
          <a:xfrm>
            <a:off x="539552" y="908720"/>
            <a:ext cx="8100392" cy="5262979"/>
          </a:xfrm>
          <a:prstGeom prst="rect">
            <a:avLst/>
          </a:prstGeom>
        </p:spPr>
        <p:txBody>
          <a:bodyPr wrap="square">
            <a:spAutoFit/>
          </a:bodyPr>
          <a:lstStyle/>
          <a:p>
            <a:r>
              <a:rPr lang="it-IT" sz="2400" b="1" dirty="0">
                <a:solidFill>
                  <a:srgbClr val="FF0000"/>
                </a:solidFill>
                <a:effectLst>
                  <a:outerShdw blurRad="38100" dist="38100" dir="2700000" algn="tl">
                    <a:srgbClr val="000000">
                      <a:alpha val="43137"/>
                    </a:srgbClr>
                  </a:outerShdw>
                </a:effectLst>
              </a:rPr>
              <a:t>Prof. Piero Olivo</a:t>
            </a:r>
            <a:r>
              <a:rPr lang="it-IT" sz="2400" dirty="0"/>
              <a:t>, Responsabile del Presidio della Qualità di </a:t>
            </a:r>
            <a:r>
              <a:rPr lang="it-IT" sz="2400" dirty="0" smtClean="0"/>
              <a:t>Ateneo</a:t>
            </a:r>
          </a:p>
          <a:p>
            <a:endParaRPr lang="it-IT" sz="2400" dirty="0"/>
          </a:p>
          <a:p>
            <a:r>
              <a:rPr lang="it-IT" sz="2400" b="1" dirty="0">
                <a:solidFill>
                  <a:srgbClr val="0070C0"/>
                </a:solidFill>
                <a:effectLst>
                  <a:outerShdw blurRad="38100" dist="38100" dir="2700000" algn="tl">
                    <a:srgbClr val="000000">
                      <a:alpha val="43137"/>
                    </a:srgbClr>
                  </a:outerShdw>
                </a:effectLst>
              </a:rPr>
              <a:t>Prof. Tiziana Bellini</a:t>
            </a:r>
            <a:r>
              <a:rPr lang="it-IT" sz="2400" dirty="0"/>
              <a:t>, Delegato del Rettore alla didattica, area BIOMED</a:t>
            </a:r>
          </a:p>
          <a:p>
            <a:r>
              <a:rPr lang="it-IT" sz="2400" b="1" dirty="0">
                <a:solidFill>
                  <a:srgbClr val="0070C0"/>
                </a:solidFill>
                <a:effectLst>
                  <a:outerShdw blurRad="38100" dist="38100" dir="2700000" algn="tl">
                    <a:srgbClr val="000000">
                      <a:alpha val="43137"/>
                    </a:srgbClr>
                  </a:outerShdw>
                </a:effectLst>
              </a:rPr>
              <a:t>Prof. Evelina Lamma</a:t>
            </a:r>
            <a:r>
              <a:rPr lang="it-IT" sz="2400" dirty="0"/>
              <a:t>, Delegato del Rettore alla didattica, area SCITEC</a:t>
            </a:r>
          </a:p>
          <a:p>
            <a:r>
              <a:rPr lang="it-IT" sz="2400" b="1" dirty="0">
                <a:solidFill>
                  <a:srgbClr val="0070C0"/>
                </a:solidFill>
                <a:effectLst>
                  <a:outerShdw blurRad="38100" dist="38100" dir="2700000" algn="tl">
                    <a:srgbClr val="000000">
                      <a:alpha val="43137"/>
                    </a:srgbClr>
                  </a:outerShdw>
                </a:effectLst>
              </a:rPr>
              <a:t>Prof. Paolo </a:t>
            </a:r>
            <a:r>
              <a:rPr lang="it-IT" sz="2400" b="1" dirty="0" err="1">
                <a:solidFill>
                  <a:srgbClr val="0070C0"/>
                </a:solidFill>
                <a:effectLst>
                  <a:outerShdw blurRad="38100" dist="38100" dir="2700000" algn="tl">
                    <a:srgbClr val="000000">
                      <a:alpha val="43137"/>
                    </a:srgbClr>
                  </a:outerShdw>
                </a:effectLst>
              </a:rPr>
              <a:t>Tanganelli</a:t>
            </a:r>
            <a:r>
              <a:rPr lang="it-IT" sz="2400" dirty="0"/>
              <a:t>, Delegato del Rettore alla didattica, area EGUS</a:t>
            </a:r>
          </a:p>
          <a:p>
            <a:r>
              <a:rPr lang="it-IT" sz="2400" b="1" dirty="0">
                <a:solidFill>
                  <a:srgbClr val="0070C0"/>
                </a:solidFill>
                <a:effectLst>
                  <a:outerShdw blurRad="38100" dist="38100" dir="2700000" algn="tl">
                    <a:srgbClr val="000000">
                      <a:alpha val="43137"/>
                    </a:srgbClr>
                  </a:outerShdw>
                </a:effectLst>
              </a:rPr>
              <a:t>Prof. Giacomo Zanni</a:t>
            </a:r>
            <a:r>
              <a:rPr lang="it-IT" sz="2400" dirty="0"/>
              <a:t>, Vice Responsabile del Presidio della Qualità di Ateneo</a:t>
            </a:r>
          </a:p>
          <a:p>
            <a:r>
              <a:rPr lang="it-IT" sz="2400" b="1" dirty="0">
                <a:solidFill>
                  <a:srgbClr val="0070C0"/>
                </a:solidFill>
                <a:effectLst>
                  <a:outerShdw blurRad="38100" dist="38100" dir="2700000" algn="tl">
                    <a:srgbClr val="000000">
                      <a:alpha val="43137"/>
                    </a:srgbClr>
                  </a:outerShdw>
                </a:effectLst>
              </a:rPr>
              <a:t>Dr.ssa Maja </a:t>
            </a:r>
            <a:r>
              <a:rPr lang="it-IT" sz="2400" b="1" dirty="0" err="1">
                <a:solidFill>
                  <a:srgbClr val="0070C0"/>
                </a:solidFill>
                <a:effectLst>
                  <a:outerShdw blurRad="38100" dist="38100" dir="2700000" algn="tl">
                    <a:srgbClr val="000000">
                      <a:alpha val="43137"/>
                    </a:srgbClr>
                  </a:outerShdw>
                </a:effectLst>
              </a:rPr>
              <a:t>Feldt</a:t>
            </a:r>
            <a:r>
              <a:rPr lang="it-IT" sz="2400" dirty="0"/>
              <a:t>, Coordinatore Sistema Didattico di Ateneo</a:t>
            </a:r>
          </a:p>
          <a:p>
            <a:r>
              <a:rPr lang="it-IT" sz="2400" b="1" dirty="0">
                <a:solidFill>
                  <a:srgbClr val="0070C0"/>
                </a:solidFill>
                <a:effectLst>
                  <a:outerShdw blurRad="38100" dist="38100" dir="2700000" algn="tl">
                    <a:srgbClr val="000000">
                      <a:alpha val="43137"/>
                    </a:srgbClr>
                  </a:outerShdw>
                </a:effectLst>
              </a:rPr>
              <a:t>Dr.ssa Simona Tosi</a:t>
            </a:r>
            <a:r>
              <a:rPr lang="it-IT" sz="2400" dirty="0"/>
              <a:t>, Responsabile Ufficio Sistema Qualità d'Ateneo</a:t>
            </a:r>
            <a:endParaRPr lang="it-IT" sz="2400" dirty="0">
              <a:effectLst/>
            </a:endParaRPr>
          </a:p>
        </p:txBody>
      </p:sp>
    </p:spTree>
    <p:extLst>
      <p:ext uri="{BB962C8B-B14F-4D97-AF65-F5344CB8AC3E}">
        <p14:creationId xmlns:p14="http://schemas.microsoft.com/office/powerpoint/2010/main" val="1760067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59832" y="692696"/>
            <a:ext cx="5466098" cy="5805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971600" y="219998"/>
            <a:ext cx="7056162" cy="369332"/>
          </a:xfrm>
          <a:prstGeom prst="rect">
            <a:avLst/>
          </a:prstGeom>
          <a:noFill/>
        </p:spPr>
        <p:txBody>
          <a:bodyPr wrap="none" rtlCol="0">
            <a:spAutoFit/>
          </a:bodyPr>
          <a:lstStyle/>
          <a:p>
            <a:r>
              <a:rPr lang="it-IT" b="1" dirty="0" smtClean="0">
                <a:solidFill>
                  <a:prstClr val="black"/>
                </a:solidFill>
              </a:rPr>
              <a:t>MIUR MINISTERO DELL’ISTRUZIONE, DELL’UNIVERSITA’ E DELLA RICERCA</a:t>
            </a:r>
            <a:endParaRPr lang="it-IT" b="1" dirty="0">
              <a:solidFill>
                <a:prstClr val="black"/>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852936"/>
            <a:ext cx="2555776" cy="1091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95475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2492896"/>
            <a:ext cx="8229600" cy="1143000"/>
          </a:xfrm>
        </p:spPr>
        <p:txBody>
          <a:bodyPr>
            <a:normAutofit fontScale="90000"/>
          </a:bodyPr>
          <a:lstStyle/>
          <a:p>
            <a:pPr algn="l"/>
            <a:r>
              <a:rPr lang="it-IT" b="1" dirty="0" smtClean="0">
                <a:effectLst>
                  <a:outerShdw blurRad="38100" dist="38100" dir="2700000" algn="tl">
                    <a:srgbClr val="000000">
                      <a:alpha val="43137"/>
                    </a:srgbClr>
                  </a:outerShdw>
                </a:effectLst>
              </a:rPr>
              <a:t>MIUR</a:t>
            </a:r>
            <a:r>
              <a:rPr lang="it-IT" dirty="0" smtClean="0"/>
              <a:t/>
            </a:r>
            <a:br>
              <a:rPr lang="it-IT" dirty="0" smtClean="0"/>
            </a:br>
            <a:r>
              <a:rPr lang="it-IT" dirty="0" smtClean="0"/>
              <a:t> </a:t>
            </a:r>
            <a:br>
              <a:rPr lang="it-IT" dirty="0" smtClean="0"/>
            </a:br>
            <a:r>
              <a:rPr lang="it-IT" dirty="0" smtClean="0"/>
              <a:t>- </a:t>
            </a:r>
            <a:r>
              <a:rPr lang="it-IT" sz="3600" dirty="0" smtClean="0"/>
              <a:t>gestisce i bandi di concorso</a:t>
            </a:r>
            <a:br>
              <a:rPr lang="it-IT" sz="3600" dirty="0" smtClean="0"/>
            </a:br>
            <a:r>
              <a:rPr lang="it-IT" sz="3600" dirty="0"/>
              <a:t/>
            </a:r>
            <a:br>
              <a:rPr lang="it-IT" sz="3600" dirty="0"/>
            </a:br>
            <a:r>
              <a:rPr lang="it-IT" sz="3600" dirty="0" smtClean="0"/>
              <a:t>- ASN: abilitazione scientifica </a:t>
            </a:r>
            <a:r>
              <a:rPr lang="it-IT" sz="3600" dirty="0"/>
              <a:t>nazionale</a:t>
            </a:r>
            <a:br>
              <a:rPr lang="it-IT" sz="3600" dirty="0"/>
            </a:br>
            <a:r>
              <a:rPr lang="it-IT" sz="3100" dirty="0"/>
              <a:t>L’articolo 16 della legge 240 istituisce </a:t>
            </a:r>
            <a:r>
              <a:rPr lang="it-IT" sz="3100" dirty="0" smtClean="0"/>
              <a:t>che ASN ha </a:t>
            </a:r>
            <a:r>
              <a:rPr lang="it-IT" sz="3100" dirty="0"/>
              <a:t>durata quadriennale e richiede requisiti distinti per le funzioni di professore di prima e di seconda </a:t>
            </a:r>
            <a:r>
              <a:rPr lang="it-IT" sz="3100" dirty="0" smtClean="0"/>
              <a:t>fascia</a:t>
            </a:r>
            <a:r>
              <a:rPr lang="it-IT" sz="3100" dirty="0"/>
              <a:t/>
            </a:r>
            <a:br>
              <a:rPr lang="it-IT" sz="3100" dirty="0"/>
            </a:br>
            <a:r>
              <a:rPr lang="it-IT" sz="3600" dirty="0"/>
              <a:t/>
            </a:r>
            <a:br>
              <a:rPr lang="it-IT" sz="3600" dirty="0"/>
            </a:br>
            <a:r>
              <a:rPr lang="it-IT" sz="3600" dirty="0" smtClean="0"/>
              <a:t>-ANVUR: </a:t>
            </a:r>
            <a:r>
              <a:rPr lang="it-IT" sz="3600" b="1" dirty="0" smtClean="0">
                <a:effectLst/>
              </a:rPr>
              <a:t>Agenzia Nazionale di Valutazione del Sistema Universitario e della Ricerca</a:t>
            </a:r>
            <a:br>
              <a:rPr lang="it-IT" sz="3600" b="1" dirty="0" smtClean="0">
                <a:effectLst/>
              </a:rPr>
            </a:br>
            <a:endParaRPr lang="it-IT" sz="3600" dirty="0"/>
          </a:p>
        </p:txBody>
      </p:sp>
      <p:sp>
        <p:nvSpPr>
          <p:cNvPr id="4" name="AutoShape 2" descr="data:image/jpeg;base64,/9j/4AAQSkZJRgABAQAAAQABAAD/2wCEAAkGBxQSEhUUEhQWFhUWGBwWGRcXGBkcGRwVFRgdGBcYHRgaHCghHBslHx0YITEhJikrLi4uGB8zODMsNygtLisBCgoKDg0OGxAQGzYkHyU1LzY3LjUtLCwsNDQyLCwsLSwsLSwsLCwtLSwsLC8sLCwsLCwtNSwsNCwsLC0sLDcsLP/AABEIAJMBVwMBIgACEQEDEQH/xAAcAAEAAgMBAQEAAAAAAAAAAAAABQYBBAcDAgj/xABJEAACAQMCAwUFBAQJCwUAAAABAgMABBESIQUGMRMiQVFxBxQyYYEjQpGxUnKhwRUkMzVidIKysxYlQ1RzkpO00eHwNDZjdfH/xAAaAQEAAgMBAAAAAAAAAAAAAAAAAwQBAgUG/8QAMBEAAgIBBAECBQMCBwAAAAAAAAECAxEEEiExQQVRBhMiYYEUkfAywSNCcaGx0eH/2gAMAwEAAhEDEQA/AO40pSgFKUoBSleN1crGjO7BVUFmY9ABuSaA9aE1ze89qa6Zezi72oLEGO5GMtI647oG2FByc+GDinw8Sv76YKkkskmQQoZlRd8gsqYCp8zv9ajdiXBVnq4RaS5b9jvGaxmo7ittJJbPGkmiVo8B12w+Oo8QCdvPBris3vnD5N+1hbOvGslWLHc9SkmT1zvvv1rMpbfBtdf8rD2to77SuccF9qKEYuo2Qjq8Y1JjwyuosNvX6V0OCZXUMrBlPQg5B+tbKSfRJC2E1mLyelYJrNec3wn0NZJD7BrNfEfQelfdAKUpQClKUApSlAKUpQClKUApSlAKUpQClKUApSlAKUpQClKUApSlAKUpQClKUApSlAKUpQHlczqiszkKqgsSegAGSTXFubee5LsPAF0RFg4/SMS50q2fEsA2NsYA33NXf2s35jswg/00gU4/RUFyPQlVB9a4s6lnJOy53PyXAH55+uahsk1wUtTY8uPhLn/osnI3LaXUxaYFo1OqQqSMsRhYww3HntjZfnXW7GBIe7bxhEH3VH7T5n5moT2c8DMdv3hpMjdqR4gFQqr8jpUH6mrsVCqcbDBqSCwiXTV7YL3/AJwQ0N2dZCnLjGR497pt88H8KzcKsiPHOmtHBBVum/yPT1HTFaFjBoaG4OxnfDfqsR2GfRVAx5yGrNPCrDB/HxrKeS3ZBR4/n3OD8c5els274zG/wyKCV1DYqT4EADY9d8dDia5C509zXsJU+w1nDL1jzjO3jHnUdtxnx6Cb9p0TrCg30iTJwDj4CFJPgPD1NcyIxsOmNWPl0OfXc1Wl9E+Dg3S/TXtwP0spr4n+E+hqr+zTigmskXJ1QHsWz17oBQ/PKFd/WrRN8J9DVlPKydmElKKkvJmLoPSvuviPoPSvusmwpXy7ADJrnfM/O7ajHbkaRsX339OhH/agOi5pXEBx24zq7aT01vj8M1beV+d2LCO4xg7BhnqTjB65oDodYrCOCMjpXzNKFBJOAKxKSSyx2feaZqrX/G2YkJsvn4+ua0EvZAc62+rH/rXBt+IKIT2xTa9y9DQWSWW8F4zWag+EcZ1HTJsfA+dTYNdbS6qvUw31sq2VyreJGaxmvC8u1jUs5wBVB4nzNLKe6dC+QJz+IPrWup1ldH9XfsQSmonRc1muVxcXmU57Rj6sxH51cuXuYhN3HwH/AD/82qHT+pV2y29MxGxMsVKwDUfxniiW8bO56DYeZ8BXSSbeEbTmoLdLokM0zXH+Mc1zzscMUXOwQlTjO2SDua8bDmW4iORIW/XLN+Zq6tBPGcnIfrVW7GHj3Oz0qt8q8zLdLpbuyDqPP5irGDVOcHB4kdWq2FsVKDyjNKUrUkFKUoBSlKAUpSgFKUoBSlYNAc39tUZEEEg3Cuyn1YAj+6R9arfs85WWZBcSnKK2FQ/fZRux/oA+Hic+G1SvtRnPvgjkZuwaBNS5OnPaSZkA6al7hz1IXHQ0n47HFwiER7SurQ93w0EiR9vXw8W9aiystlRuGZyfjGfx0Wq7MyOGLaYSPiVCzL8z3u8voMjyO5EoLF5EI95LI647qrurDqG9PGoT2V3MklmwkYsqSmOPI6RIiAL88HUKnLOILcusXdQIGdR8PaO2xA+6cBicddQPWtlzyXqrfmVqSWOPb+cm7d2gkj0fD0wR1UqQVIz5EA/So+/WSNS0l1hfD7MZJPQALuxPkNzUsswJKggkYyM7jPTIqMtIVa4l7TvOhGjV0WJ1GNI8O8GBPU49KyzaD7z12RlpHKwYzYKNsFK97B66zqIOfIdPM1ynnPghtLgCPUY3XUm/hnvRk+O+QNvFfWuk+1S9mitkEWys2HcEhlxugGOgY5BPoPGqnzDexNweBXdXuGbujVqkAGoeZOdJUH1FaSw+CndOFtm1rr9sdf8ABbvZNw8x2essczOZNJPRQNAOP6WnOfTyq5zfCfQ1yb2PHN3PgY+xAbxOVkwmT6auvnt411mb4T6Gt4PMUNNJSqWD6j6D0pI4UEk4AGST0AHU1iLoPSqr7RuImK30qcFzpP6jKwNbE5XedOazKTDCcIDgn9Ig/lkVUra1eQ4jRnI8FUn8q8a6F7LFGJTjfVjPywKAoK27ltAVi36ODnI67dfP8KzcWzxnEiMh8mBB/bXbU4RCJTKEGsjGcD579OpycmqJ7Ux9tD+o396gPnkzm3s8RTHK/dbbbY7eHkKneK8T7U4HwDp8/n+dctq38BuC8e/3dv31wfX3aqE4vjPJd0Ki589klXo8LAZKkDzIr4FT/GZWMK5TG4z08jXmNPpo212Tbf0rPR0rLHGUUl2V/NT3DuNhVIk+6Cc+eN/xqBrBFa6TWWaWe6D/AAZupVscM0uOcXa4fJ2UdB++tCGBn+BWb0BP5V9XUeliPrVo5BH8p6/ursUJ6q1bn35PLSg/mOMiri0kIJCMQNidJ2I6g15xuVII2IOQfmK6TbIOyl2Hxt+Yrmrdal1Wl+RtafZrOO0uPDubVWEmXOpB/vdBn1+VULjnGHuZNT9OgXwArZdQRioaRcHFeo+HtUrk4z/qXn7HH9Wssais/SetvYySDMcbuB+ipP5V6S8MmUZaKRR5lGA/HFdE9ma/xVj49q391ajeYedUdHiWM5O2SQR+GK7X6ibscIxzgg/RUxojZOeG10Ua3naNgyEqw3BFda5W5hW5TBwJB1XPzOMee2K5DW9wW8aKaNlOO8AfQkZrfU0KyP3RBodZLTz+z7O4Cs142sutVYfeGfxr2riHsE8ilKUMilKUApSlAKUpQChpQ0BQ/arwYywrOgy0OdQHjE2Mn+yQD6Fq5DNedFJbAz13HwjUw8s5DH5g1+kOIXkUKF5pEjjGAWkYKoycAEttuSB9a4jzLwm2e5l9wl7VVUTGNMOgXPfMbqSDpzkqcHDEZOwEM48leWjdsm10+/7P8HSeTlNvaRoVwSusjHR5DqOfxx9K+uEvNLrCAxB5GZpD8ZUdxdCnYZCg6j5nA8aivZ7xL3iAxvKWkjZj9oTqMRxpZSdyo6fL0Iq0gOjFV3PpUiWUi3D/AAk44PuTgqaQI8o65KyA9/UepZjnXnxDZzUUbuVblDIne0sjOo7jY7yZGcqfj23He2PlKi7kJwBv6b15xxNISSenXNZ2mVa/PJWvaJaNcQGRTjscvg9CoHeHr4j0x41ySFyXO3QYz4as9D5n/vV89pPFSzpbQu2Y8rIF+EySFNC4HxsuOnm4HniC5e4JEl28V/PDbrCUcxuQuoHvdmWfCknPexqGH6+UNiUnwVNToPmQc0vqf+yz2dF9lPDOztDKetw3aAeSKNCepOC2f6Qq5TfCfQ18WciMitGVKEAqVIKlSO6VI2xjHSvuf4T6GpksIkhBQiorwZi6D0qm+021LQo430sAfTDHNXOPoPSvG+tVlRkcZVgVP9oEHHz3rJucFrofss+GX9b9wqs808vPaufGNidLfu+mQK1eCcdltSTERv1DAkeG+M9dqAultxaY8USEueyy/dwv6DnrjPUDx8K0Pap/LQ/qN/eqrw8YkW4FwCO0BY75x3gQds+TGs8a4zLdMGlxkDA0ggYPyzQEdVr5ahKxk/pHP7q0+VuW2umydox1Pnsdh9cVabqwMJ0eA6HzrgfEE5qhRS4b5Ze0CW/LPFetWrj38j9R+RqqCty54k8ihWxgeVef0WrhTTbCXclwXrqZTnGS8GnSlSNjwhpVYk4GCB61T0+nsvnsgssltsjXHLKpevlzj0q0chf6T1H5VWeIWbROVcb/AJjOxr14XxWS3JMeN/MZ/fXc0clp7Vv8HlZWZscmdE7ApHJnxYt+Jrlx61OTc1zsCp0YPkv/AHqCqxr9TXdt2eDFklLoE1CzPkk1d7HlV5oWYnSSO7+wg7HpiqXeWjxOUcEMOo//ACvRfDml2KVsu30vscT1betqxx7nSfZn/wCkb/at/dWubXvxtUjwfmOa2QpEVwTnvAnc4+fyqJZsnJr0NVTjZKT8lPU6mFlNcF3ExXvYRlpUUAkll6eorwrpHI/LHZjtph3/ALqnHd3I+ec7Gtr7VXHLI9JppX2KK/Jb7CLTGi+SgfgK2KwKzXBZ7RLCwKUpQyKUpQClKUApSlAKGlKApXtQObaNHGIGlXtpMZ0Ih1L6amCrqOAPHrVL5cjNjdGeCNpU0EPCD30RzkaSSdTYXUFO+D1yK7LLEGBDAEHYg7gg9QQaonG+QCCHsZAmklhBJkw6iMd09UH9HcbdBUNkHncjp6PU1qt02cJ+fH5Kfzoti6CXhwl7WQ9+JElEZjK9/K4xHjYdzrq3BzWhy/xy+syHUsIUbS8Uzro1D4oxnJQ43GNP1GanEsr+1gJnihRVJzLPMuMM2y6Ywxxk4x+AFVm2lvbpjDbKhkY9oUVcjIYDtHaT4R067+GOoqJubxhYLkI6SpSTluX7/wBuPsXC69qEsFwyyWaBQMkLIS5DAFSGKgHwyMVU+YOMX16NcgZom7yRRuBGFJ2yq95uhGSCc77dKtFz7JJ3BJvwz6Ni0JwHJ1FQA+AhOT0zvVSAuLWX3e47KORNAy2oAdnnsnBUHUnezrwcEDIG9ZkrPJrTLQf5eHjvn38d4fuWLkWSxt1F3dSyNcrrxD2b4Q5KnQuO+/Xvk/ePSo3jSe+3Et1P9mjZ7gZC8YjXSNakg6tQAK7Y19fGpV+Vr1wJIoY5FdJArRXK6CJy7ahqUeLqfRBVq4ByRllmv9MkgOpYgB2aHoC232rgbZOwwMdM02zmtrWDaFum0jdsJbm/5j/1/sSXs4kc2ESuMBMpG2CNcSnCPpIyAR5+WfGrJP8ACfQ19KtfM/wn0NWUsLBw7JbpOXufUfQelfVfMXQelfVZNDWv7JJkKSDKnqN/Xwrk/MnK0ts50qzxnoVBJA+eBtXYa+HjDDBAI8iMigOBaDnGDnyxv+FWLlnlSS4cGRSkY66gwJ+QyNx866j/AARBnPYRZ8+zTP5VtogAwAAPlQHjZ2ixIEQYAGP/ADNfN9ZiVcH8fnW1WK0srjOLjJZTMxbi8opV7w94yQQSPAjPT8K1QufCr5JGD1APrXmLOMdEX/dFeat+HczzXPCOjH1BpfUiu8J4QXOpxhfI5BNWdUx0rIWvqu1odBXpYbY9+WU7rpWvLIzjPCEuFw2xHQ+Vc7vuGyQnDqfUA4/HFdWNec1ur/Eqt6gH8611eghe9y4ZVnWpHJEQnYAk/IZ/KrXy1y2SRJMMYOQpyDkHqemOlWpOHRKciKMHzCKP3VtAVBp/S4wlum8mI1JdmFXFV/mzlxbpMjAkUd05P4fX0qxViuzCTg8xM21Rti4SXBwu+4fJCxWRGGCRnSQDg4yCRuK8IYGc4RSx8gCT+yu53FlHJ8caP+soP5iviDhcKHKRRqfMIo/IV0F6hxyuThv0T6uJ8f6FR5N5S0YmnHe6qu+3zPTfqMVeAKzis1RstlZLMjs6fTwohtgKUpUZOKUpQClKUApSlAKUpQClKUApSlAeF3apKjJIoZGGCrDII9K0eBcvwWastumnW2piSzMTgAZZiTgAbD186laUBitHiXB4bjT20SSaTkahnHmPmPkdq36UB8RxhQAAAAMADYADoAK+6UoBWGXNZpQGAKzSlAKUpQClKUApSlAKUpQClKUApSlAKUpQClKUApSlAKUpQClKUApSlAKUpQClKUApSlAKUpQFV4pzosHEoLBoie2UN2uoYUv2gRSuPEx46/eFY5w51SwltojGZDcPpODjQutU1nY5GWFVLnC0aa54rJH/AClpDZSx/rQu85A+gI+oqP5xuRew8Rv4zlIEtIYj4ZWSO5lI/wCIo/s0B02Tj4HEFstBy1ubjXnYBX0acftzWny1znHeXNzbBCkluxGGIOtAxUuvyzsR4ZHnUdM2eYISOh4ex/GeqtaxNGtzxCFSZLLiFx2ijrJaPpMyD5jIcZ8VPnQF7PNw7C/m7I/xJpEI1Dv9kgfIONs5xWOJc3dnFadnCZZ7wAxQhgPuB3ZnOwVQwyceI2qpxSh+G8edTlWkuGUjoVa2Qg/gam5eV/fLPh8kcz29xbwo0UqAHGuJAysjbMp0j8PUECX4bxe8LMlxY6GCF1eOZXiZh0jLEKysf1cdd9qiH5yvBcLbHhx7Z42lC+8R40IQrHOMdSNqcH49ewX0djxAQyGZHeGeEFdXZDLq6H4Tjfbb8dva+/n22/qU3+LHQHvxfmyaBrWL3NpJ7kOeyWVBpMY1MNbYU7flW5ZccuDHNJcWbW4iQuoaWN9eASQNBOOg6+dV7nqOZuJ8MFu6Ry4uNLSIXUfZb5UMCdsjrU9NDcJZXIupY5X7OQhoozGoTs9gVLNk5yc58RQEND7QZFgiurixkitZQh7dZI3CLJjSzoMMF33ODiprjvMphmjtoITcXMimQRhgqpEpAMjufhXJA2BJrnPCzc3NvY8Mumihtbi3iZJEVi0yRhSYNTMBHJjB6HIBxVv4Q+OPXqt1NrAUz+gCwbHy1GgJThPM7Nc+6XUBt5yhkjGsPHKg+Io4A3XxUgHxqyVRudcfwnwfHxdrP066OyGr6fD+yrzQFKg53nkMxh4dNLFDNJCzpLFktC2ltMbEMfPFST84wNw+S/hzJHGjOV+Fsp8SEH4WHlUd7Mf5O9/+xuv8SqrGB/BvMBT+TNzcafLIRA2Pr+VAXbhnMV5K0eeGyJG+k9oZ4CFRvvFQcnbfA3qR4XxsTXV3b6Me6tEpbOdXbRCTpjbGcVGcq2t+qwme4geHs17iQMj/AADT3zIRt47V48rfzpxf/aWv/KrQEtxXjwgurS20Fvee0w2cBexUN0xvnNas3NBXiSWJgfEkRkWbPdJXdhjyGwz5keeajubP514T63P+GlWmPh8YmacIO1ZQhfx0KSQvyGT4ddqAhI+c4hBe3EqlI7OaSFt8luyIGQNt2JAArytOYb86Hk4cRE5XGidGlVX6M8ZAG3iAxxUTy3weO8g4tbzZ0S39wpx1HeUhh8wQD9K1+JXvEeDRrJLLHe2SMqOWXRcorMEUgjuvjI67/mAJvmbmy5syzGyLwh0jWQTINRkIVe5jI7xxXpxLmme2s57q5tOz7HSQglVi4JAJyowMZrw9qJ/iK/1m2/5hKz7XVzwm6Hmqj8ZFoD0j5wkjmhivbR7ft27OKTtEkjMp+GMlTlSfDI61JcG5gFxc3duEKm1ZELZzq7RNecY2x0qo2/vF9xBLfiBihNk63UcUQf7fTtHKsjn4FJIK42OM1I8ln/OfGP8Aawf4FAS68xs017DHA0j2giwodR2hmUsAC2AuMeJqKu+d7iGSBJ+HSRmeQRJ9vCxLHqdKEnAG5NfXLkgXinF2JAA91JJ6ACF8k14coob+7ficg+yXVBZKR0iBIkn9ZDsPkKAsdhxztbu5ttGPd1ibXnZu2DHpjbGmoeDm+4uA8tlZGe3ViqyNKsZl0nDGJSDlc5AJIBrRUN79xnT8Xu0OPXspcVKezCRTwmy09OxUf2hs37c0B9nnWI8Oe/jRmWNSWjbuurodLxtnOGBr7Xm+NuGtxBELIsbSGPIDAps6E+DAgj6VQrsf5v5h0/yfvMmnHTVpj1/ur75sHuEV9D0t7+1kmi8kukjHbJ8ta98fMNQF443zU0HugitmnkuwdCK6KRpQOcl9uh/ZW7wPilzMzCeza2AAIZpY31EncAITjHXfzqo8zRytJwUQOiS4fSzoXUfxdc5UEZ2z41c+CQ3KK3vcsUrZ7pijMYC46EFmyc53zQEpSlKAUpSgFKUoBSlcy5Su+LXdmt4l5CxJkxbvbKFJikZNPao4Izp66ds0B02sGuf8S50kl4M17AOxmDLGVYB9EgnEUg3GGHXHyIqZ4TwniCyI8/EVliG7Ri0SMsCNhrEhI3wenhQG/ZcBSOa6l1FjdFdatjAVE0BRgdMZO/nUVY8iQRcNk4crv2cgbU5xry5znpjIwAPkBWzyhxOWeS+WVtQhu3ij2UaY1VSBsBnqdzk1i94pKvFoLYN9i9tLIy4Xd0dAp1Y1DAJ2BxQGzHy6gu47vWxeO392C7aSurVqO2dWfpXpwHgCWonAYuJ5nnYMBgGQAFRgbrt4+dRPDL28bi9zGzBrJIkK9zASZtPc14BZ8amIyQAydK9fZlxaW74bbz3Da5X1amwq5xIyjZQANgOgoD44XyLDb2d1Zxu/ZXJkJzjKCVAmldtwABjOa2r3ltzHAsF5PbtBGIlZNDKwAUZeN1Kse6PTfzNVB+a708FFykgNy1yYVYomMG5MSjTgL0wM1L8X5vduEe+QHs5g8UbqQDok7dIpkKsPDLD8DQEtwflXs5/ebm4kurgKY1kkCIqIfiCRxgKCfE7mt+bgqteR3eptccLQhdtJV2DEnxz3RUdfcSlHE7a3V8RSW00jLpU99GQK2SM7ajtnFfHIHF5Z4po7ltVxbTyQSNpC6gpzG+lQAAVI6DwoD35l5Y97lgmW4lt5INehowhP2gCtnWpHTb619WPL8qpMk17PcCVCn2ixDTqBBI0IN9/Hyqo8T5suxw3iF9HIABcaLUaEIEKSLEW6d7UdZ3z4Yq08L4RxBJVafiKzRDOqMWiRltiANYkJG+D08KAXnJ8UljDZl3HYCPsphjtEeHGmQbY1fTG5r041ywJ2imWaSG6iXStxGF1FTjUrowKOpIBwRt4YqAsp+I3c18ILxIhb3BiSNrdHUgIrgM2Qw64z1rxuOe5m4TBdKqRTTzC1LHJijcyNG02/VRpLYPnjwoCy8F5Y7Kb3m4nkurjT2ayOqIEQnJVI4wFXPidycdasNVnhnCL2KVHbiBuIj/KJJBGMgjYxvHjTvjY5GDWraX1zcXvE7ZZ+zESW/Yt2aN2bSrIXbBHfzpGzE0B8Q8jPG0vZcQuokmlkmaNBCBrlbU2GMZYeXWscctrC0s14bI/u8VwjxK++Mndi0jbBmJzlupzUZaRcTkvbi0/hQjsY4pA/ukBz22vbTjbGnz8alvaFczCCG1gKNcXUgiUyIjLhEMkrlGBXGFx021UB7cP5XnjMeOJ3TImnCFYNLIuO6SI84IGMg1i75Pc3M9xDfXFubgoXWNYiuYoxGvxoT0H7a3PZ/wATW54fbSKoT7MIyKMBXj7jKFHQAg7Vsc43z29jdTRHEkcMjqSAcMqkg4Ox3oCM4pye0/urG8nWa216ZgItbGXAJYFNPQY2FSnAuFSwa+1u5rnVjHaiMacZzp7NF65Gc/oioPgXD+JSLBNJxJCjiOVoxZxglGAZk19ptkZGrHzxVzoCuw8qqkVzGk8yG5na5MiFVdHdg2FOPhBA65yMg1oyclyTlVvr6a6hVg4hKQxqxXddZjUM4BwcZxWhZzcRu7q9EN7HClvP2SxtbLJkdmr7vrUjrjxrc4TzTNLa3wlRYruz1o4XdCyx6klUH7rdcGgJ7mPgq3kIidmUCSOTK4zmJw4G/gSKzzNwZb22kt3ZkWTGWXGRpYNtnbwqscs2vFLiC2uX4mgWWOOZoxZx50uocpr7TyONWPnipax4pK3Fbi3LfYpbRSKuF2d3cMdWNRyANicbUBt8c5eS4kt5Q7RS2760kTGSpGHjbI3Rtsj5Vo8T5TZriS5tLqW0llCiXQkciP2Y0oSkikBgNsinOvFpreSwWJtImvI4ZO6p1RsGJG4OOnUb1aKAqI5FT3a5gNxMZLsgz3B09o2MbABdIXTlcAdGNZ4byfNAI1XiNz2cekCPRAF0JjCbRZAwMbVDWHNtw3FBqYGwmmmtIhpG09uqnVrxkhmEijcjaujUBFWXBliuri5DMWuBGrKcaR2IYDHjvqOc1CpyY8JYWV7NawuxYwqkTqGbdjGZFJjB8hkDOwrSW4v7q+voYLxYEt2iCKbdJM9pGGOSSD1z+NeP+Vtw/B7y47sd1bGWEsgBQyQkDWoYEYOehzvmgJ+Xk+D3B7BCyRyKQzZ1OS51M5Zs5YnfJ/6V681crxX9r7tKWC90q641KV2yM7bjIPyJrQ41x6ZRZ29vpN1djOtxlY40QNLMVGNWMgBcgEt8q3uE8LvIZC0177xHpOUeCNGD+BVo8d3rsQfCgPLjfKnvAtdFxLC9rnQ8YQsdSBDnWpHQeXjXn/AM8cU4e9urjXE6quIVcMRsyFVXv+Aycb1AcqfwpfWqXI4kkQdpBo9zjfHZyvH8WsZzpz08ak+YLu7N/bWkFyIQ9vJI7mFJCWjZR0bpnJ6GgJTkLhs9tYwxXTl5VBLEtqI1MWVC3iVBC5+VWGqNwnmaa3e+g4g6SGziWft410a4nVjho8kK/d8Dg5+VfXDrXid1Clz74ts0iiRLcW6OiKwyquzd9mxjJBXG+1AXelVXnniVxFFDDaMBdXMqxRtpBAwpkkfS2RgKp88ahW5yNxo3llDO20hXTIMYxLGSkgx4d4E/WgJ6lKUArnvsq4jFBwaJ5pFRVadiWYDYTyHxroVV6LkbhysGFlb6gcg9kp389x1oDntxbMOXJ3dSnb3HbqvQiOa6Ur6bYP1FX7l/gNrbOHhlkZ2XTh7mSQYODsjuRnbripriHDYp4zFNGskbYyjAFTpII2+RAP0qMseTbCGRZIrSBJFOVdUAYHpkGgIfkS4RZuJhmVT79J1IH3E86cSmUcctGLAKbKbByMH7SPxqXvOS7CV2kks4HdzqZmQEknqSfOvW+5TsphGstrC4iURxhkBCIOir5DYbUBLRTK3wsG9CD+VUf2P3CJwmJXZVMJlWQEgaWWRiwbPTA3q28I4LBaqUtoUiVjqIRQoLYxk48cAVHX/JNhPIZZbSF5G+Jigyx82x8R+ZoDnFp/7fgbwa+VlPmpvTg+lbPtLtzZtMqg+78QeJ8eCXcMyM23h2iAn1Suo3HCYXjWJ40MalSqaRpBQ5TAGwwelfXEeGRXC6J41kUMGCuARqXofUUBWeIfz1Zf1S4/vxVXud75+HXlw8QOeIWwjjA/1yNhEnTzWQH+z6V0l7CMyLKUUyIpRXx3grYLKD5HA/Cvm94ZFMY2ljRzE2tCwBKuOjL5GgKD7ROFi05ee3TpFHCnqVkTJ9Scn61ZeBcBtbaXXDLIzFSuJLmSQYJB2V3Izt1xnrU1xHh0VxGYp0WSNsZRxlTggjIPzANRdjyZYQyLJFaQJIhyrKgBB8waA5vd8KnduKT28s+Ir5jLbxyMgmgESGRQV3EmOh8cYq/wBgnDpbCCNRD7nMoWJHwFYnLaRk/HkMT45B8anrSwjiLmNFUyNrcgY1ORjUfM4A/CtF+WLQwmA20RhLF+zKArrPVgPA/MUBRuIcOHCryxWwnk03E6wvZtI0iGI/HIisSU0DfPp6VOcsfzxxb9Wz/wAOWpvg/K1nasXt7eKNyMalXvafLUdwPkPIVvw8PjSSSVUUSS6dbgbtoBCZPjgE49aArHB/56v/AOr235y1HXfvN1xeR7Uw6bGIQ/bBivbXHfkxoPUIEH1Pzq8x2EayNKqKJHCqzgd5lTOkE+QyfxrFnw+OIuY0VDI5kcgY1Odix8zsKApXs+MlteX1jOU1lhepo1aNE+BIFDbgBx082+dTvtD/AJrvv6tL/cNS7cNiMwnKL2wTsxJjvdmTnTn9HO+K9bu1SVGjkUMjgqykZBUjBBHlQFP5N4DaxR206yydp2SHS1zIyZeMZHZs+nx2GNquoqvRci8OVgy2VuGUggiNcgjcEVYaApXJc6pc8WLMqgXmckgDHYp51EcHYTLxu8TPYzZjjbwcW8JRnXzUsSAfHFXC85NsJpGlltIHkY5ZmjUknzJPWpX3GPs+yCKI9OjQAAujGNOkbAY2xQFF9nvAbVLWyuO2k7TsI3KtcyFNTRDI7IvpA3O2MD6VuWMyrxy71MF/ikHUgfffzqR/yB4b/qNv/wANa3OKcq2dy/aXFtDK+Aup0BOB0GT4UBXvaLMpk4WwYFf4Qj3BGNlbO9TvNfHltrO4nRlZo4yVAIOZG7sY282Kj619ycp2TQrA1rCYUYusZQaQxzlgPPc/jXxbcnWMYIjtIVDFSQEABKHUufPB3FAUDivLd/BwqMZtiLTTdjSJO1MkbGVzqJ05JLZ28TXUeEX63EEUybrKiyL6OoYfnWxLEGUqwBBBBB6EHYgivKxso4Y1jiQJGowqqMADyAoDlXFOE3M95xZrSaVJY3gbs45CglXsRqjJG6sR0YdDUpxWW2blyc2a6ITA3dOSyvn7QOTuXDZyT1q/2/D4keSREVXlIMjAbsVGF1HxwNq114BbBJYxDGEnYtKgUaXZviZh0JPjQFN4pKLa94VdynTCYGtmc7KkkiK0ZY+AbBGavb3ceQutdTKSq6hkgdSB4gbUuOHxSRmKSNHjI0lGUFSo6DB2xUbwjlGytX129rFG+MalUasHqAx3A9KAo3sz4BavZwTySyrKJZW0i5kVMpcvp+yDhcYAyMb5PnW/zjw9rnitskU7wubOcpLGcENrTST5r5jxqwtyFw0nJsrfJ/8AjWpePhUKtG6xoGiTso2A3WPbuL5LsNvlQHNeG8ME/CuI2yow4jpKXOp2eSSZBlGDtuY3A7o6DJAq8crcfgnsoplkQKI116mA7NlUBlfPwlTnOalE4ZEJWnCKJWUI0gGGKjcKT4gVF3nJVhLKZZLOB5Cclig7x82HRj8yKArt+1xd8WZrRodNjCEzKGKGa5GtiNHiIwn+8azyC0ltfXtlOU1ORep2eQhWXCy6Q24AfH1b51dbHhkUOvso1TW2ttIA1NgDJx8gB9Ky3DojMs5RTKqlBJjvBCclc+Wd8UBtUpSgFKUoBSlKAUpSgFKUoBSlKAUpSgFKUoBSlKAUpSgFKUoBSlKAUpSgFKUoBSlKAUpSgFKUoBSlKAUpSgFKUoBSlKAUpSgFKUoD/9k="/>
          <p:cNvSpPr>
            <a:spLocks noChangeAspect="1" noChangeArrowheads="1"/>
          </p:cNvSpPr>
          <p:nvPr/>
        </p:nvSpPr>
        <p:spPr bwMode="auto">
          <a:xfrm>
            <a:off x="155575" y="-1074738"/>
            <a:ext cx="5248275" cy="2247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16632"/>
            <a:ext cx="3267075" cy="140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13646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07504" y="476672"/>
            <a:ext cx="8856984" cy="4308872"/>
          </a:xfrm>
          <a:prstGeom prst="rect">
            <a:avLst/>
          </a:prstGeom>
        </p:spPr>
        <p:txBody>
          <a:bodyPr wrap="square">
            <a:spAutoFit/>
          </a:bodyPr>
          <a:lstStyle/>
          <a:p>
            <a:pPr algn="just"/>
            <a:r>
              <a:rPr lang="it-IT" sz="2000" dirty="0" smtClean="0">
                <a:solidFill>
                  <a:srgbClr val="0000FF"/>
                </a:solidFill>
                <a:effectLst>
                  <a:outerShdw blurRad="38100" dist="38100" dir="2700000" algn="tl">
                    <a:srgbClr val="000000">
                      <a:alpha val="43137"/>
                    </a:srgbClr>
                  </a:outerShdw>
                </a:effectLst>
                <a:latin typeface="Comic Sans MS" panose="030F0702030302020204" pitchFamily="66" charset="0"/>
              </a:rPr>
              <a:t>CINECA è un Consorzio Interuniversitario senza scopo di lucro formato da </a:t>
            </a:r>
            <a:r>
              <a:rPr lang="it-IT" sz="2000" b="1" dirty="0" smtClean="0">
                <a:solidFill>
                  <a:srgbClr val="0000FF"/>
                </a:solidFill>
                <a:effectLst>
                  <a:outerShdw blurRad="38100" dist="38100" dir="2700000" algn="tl">
                    <a:srgbClr val="000000">
                      <a:alpha val="43137"/>
                    </a:srgbClr>
                  </a:outerShdw>
                </a:effectLst>
                <a:latin typeface="Comic Sans MS" panose="030F0702030302020204" pitchFamily="66" charset="0"/>
              </a:rPr>
              <a:t>70 università italiane, diversi Enti di Ricerca Nazionali e il MIUR</a:t>
            </a:r>
            <a:r>
              <a:rPr lang="it-IT" sz="2000" dirty="0" smtClean="0">
                <a:solidFill>
                  <a:srgbClr val="0000FF"/>
                </a:solidFill>
                <a:effectLst>
                  <a:outerShdw blurRad="38100" dist="38100" dir="2700000" algn="tl">
                    <a:srgbClr val="000000">
                      <a:alpha val="43137"/>
                    </a:srgbClr>
                  </a:outerShdw>
                </a:effectLst>
                <a:latin typeface="Comic Sans MS" panose="030F0702030302020204" pitchFamily="66" charset="0"/>
              </a:rPr>
              <a:t>.</a:t>
            </a:r>
          </a:p>
          <a:p>
            <a:pPr algn="just"/>
            <a:endParaRPr lang="it-IT" dirty="0" smtClean="0">
              <a:solidFill>
                <a:prstClr val="black"/>
              </a:solidFill>
            </a:endParaRPr>
          </a:p>
          <a:p>
            <a:pPr algn="just"/>
            <a:r>
              <a:rPr lang="it-IT" dirty="0" smtClean="0">
                <a:solidFill>
                  <a:prstClr val="black"/>
                </a:solidFill>
              </a:rPr>
              <a:t>Costituito nel 1969 (come </a:t>
            </a:r>
            <a:r>
              <a:rPr lang="it-IT" b="1" dirty="0" smtClean="0">
                <a:solidFill>
                  <a:prstClr val="black"/>
                </a:solidFill>
              </a:rPr>
              <a:t>Consorzio Interuniversitario per il Calcolo Automatico dell'Italia Nord Orientale), oggi il </a:t>
            </a:r>
            <a:r>
              <a:rPr lang="it-IT" b="1" dirty="0" err="1" smtClean="0">
                <a:solidFill>
                  <a:prstClr val="black"/>
                </a:solidFill>
              </a:rPr>
              <a:t>Cineca</a:t>
            </a:r>
            <a:r>
              <a:rPr lang="it-IT" dirty="0" smtClean="0">
                <a:solidFill>
                  <a:prstClr val="black"/>
                </a:solidFill>
              </a:rPr>
              <a:t> - Consorzio Interuniversitario è il </a:t>
            </a:r>
            <a:r>
              <a:rPr lang="it-IT" b="1" dirty="0" smtClean="0">
                <a:solidFill>
                  <a:prstClr val="black"/>
                </a:solidFill>
              </a:rPr>
              <a:t>maggiore centro di calcolo in Italia</a:t>
            </a:r>
            <a:r>
              <a:rPr lang="it-IT" dirty="0" smtClean="0">
                <a:solidFill>
                  <a:prstClr val="black"/>
                </a:solidFill>
              </a:rPr>
              <a:t>, uno dei più importanti a livello mondiale. Operando sotto il controllo del Ministero dell'Istruzione dell'Università e della Ricerca, offre supporto alle attività della comunità scientifica tramite il </a:t>
            </a:r>
            <a:r>
              <a:rPr lang="it-IT" b="1" dirty="0" err="1" smtClean="0">
                <a:solidFill>
                  <a:prstClr val="black"/>
                </a:solidFill>
              </a:rPr>
              <a:t>supercalcolo</a:t>
            </a:r>
            <a:r>
              <a:rPr lang="it-IT" b="1" dirty="0" smtClean="0">
                <a:solidFill>
                  <a:prstClr val="black"/>
                </a:solidFill>
              </a:rPr>
              <a:t> e le sue applicazioni</a:t>
            </a:r>
            <a:r>
              <a:rPr lang="it-IT" dirty="0" smtClean="0">
                <a:solidFill>
                  <a:prstClr val="black"/>
                </a:solidFill>
              </a:rPr>
              <a:t>, realizza </a:t>
            </a:r>
            <a:r>
              <a:rPr lang="it-IT" b="1" dirty="0" smtClean="0">
                <a:solidFill>
                  <a:prstClr val="black"/>
                </a:solidFill>
              </a:rPr>
              <a:t>sistemi gestionali per le amministrazioni universitarie e il MIUR</a:t>
            </a:r>
            <a:r>
              <a:rPr lang="it-IT" dirty="0" smtClean="0">
                <a:solidFill>
                  <a:prstClr val="black"/>
                </a:solidFill>
              </a:rPr>
              <a:t>, progetta e sviluppa </a:t>
            </a:r>
            <a:r>
              <a:rPr lang="it-IT" b="1" dirty="0" smtClean="0">
                <a:solidFill>
                  <a:prstClr val="black"/>
                </a:solidFill>
              </a:rPr>
              <a:t>sistemi informativi per pubblica amministrazione, sanità e imprese</a:t>
            </a:r>
            <a:r>
              <a:rPr lang="it-IT" dirty="0" smtClean="0">
                <a:solidFill>
                  <a:prstClr val="black"/>
                </a:solidFill>
              </a:rPr>
              <a:t>.</a:t>
            </a:r>
          </a:p>
          <a:p>
            <a:pPr algn="just"/>
            <a:endParaRPr lang="it-IT" dirty="0" smtClean="0">
              <a:solidFill>
                <a:prstClr val="black"/>
              </a:solidFill>
            </a:endParaRPr>
          </a:p>
          <a:p>
            <a:pPr algn="just"/>
            <a:r>
              <a:rPr lang="it-IT" dirty="0" smtClean="0">
                <a:solidFill>
                  <a:prstClr val="black"/>
                </a:solidFill>
              </a:rPr>
              <a:t>Sempre più punto di riferimento unico in Italia per l’</a:t>
            </a:r>
            <a:r>
              <a:rPr lang="it-IT" b="1" dirty="0" smtClean="0">
                <a:solidFill>
                  <a:prstClr val="black"/>
                </a:solidFill>
              </a:rPr>
              <a:t>innovazione tecnologica</a:t>
            </a:r>
            <a:r>
              <a:rPr lang="it-IT" dirty="0" smtClean="0">
                <a:solidFill>
                  <a:prstClr val="black"/>
                </a:solidFill>
              </a:rPr>
              <a:t>, con sedi a Bologna, Milano e Roma e oltre 700 dipendenti, il </a:t>
            </a:r>
            <a:r>
              <a:rPr lang="it-IT" dirty="0" err="1" smtClean="0">
                <a:solidFill>
                  <a:prstClr val="black"/>
                </a:solidFill>
              </a:rPr>
              <a:t>Cineca</a:t>
            </a:r>
            <a:r>
              <a:rPr lang="it-IT" dirty="0" smtClean="0">
                <a:solidFill>
                  <a:prstClr val="black"/>
                </a:solidFill>
              </a:rPr>
              <a:t> opera al servizio di tutto il </a:t>
            </a:r>
            <a:r>
              <a:rPr lang="it-IT" b="1" dirty="0" smtClean="0">
                <a:solidFill>
                  <a:prstClr val="black"/>
                </a:solidFill>
              </a:rPr>
              <a:t>sistema accademico, dell’istruzione e della ricerca nazionale</a:t>
            </a:r>
            <a:r>
              <a:rPr lang="it-IT" dirty="0" smtClean="0">
                <a:solidFill>
                  <a:prstClr val="black"/>
                </a:solidFill>
              </a:rPr>
              <a:t>.</a:t>
            </a:r>
          </a:p>
          <a:p>
            <a:pPr algn="just"/>
            <a:endParaRPr lang="it-IT" dirty="0">
              <a:solidFill>
                <a:prstClr val="black"/>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7038" y="4780186"/>
            <a:ext cx="2457450"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4785544"/>
            <a:ext cx="2238375"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5026434"/>
            <a:ext cx="2179483" cy="1118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62961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23528" y="332656"/>
            <a:ext cx="8372714" cy="5724644"/>
          </a:xfrm>
          <a:prstGeom prst="rect">
            <a:avLst/>
          </a:prstGeom>
        </p:spPr>
        <p:txBody>
          <a:bodyPr wrap="square">
            <a:spAutoFit/>
          </a:bodyPr>
          <a:lstStyle/>
          <a:p>
            <a:endParaRPr lang="it-IT" dirty="0">
              <a:solidFill>
                <a:prstClr val="black"/>
              </a:solidFill>
            </a:endParaRPr>
          </a:p>
          <a:p>
            <a:pPr algn="ctr"/>
            <a:r>
              <a:rPr lang="it-IT" sz="2400" dirty="0">
                <a:solidFill>
                  <a:srgbClr val="008000"/>
                </a:solidFill>
              </a:rPr>
              <a:t> </a:t>
            </a:r>
            <a:r>
              <a:rPr lang="it-IT" sz="2400" b="1" dirty="0">
                <a:solidFill>
                  <a:srgbClr val="008000"/>
                </a:solidFill>
              </a:rPr>
              <a:t>Politiche di Ateneo e Programmazione </a:t>
            </a:r>
            <a:r>
              <a:rPr lang="it-IT" sz="2400" dirty="0">
                <a:solidFill>
                  <a:srgbClr val="008000"/>
                </a:solidFill>
              </a:rPr>
              <a:t>– </a:t>
            </a:r>
            <a:r>
              <a:rPr lang="it-IT" sz="2400" b="1" dirty="0">
                <a:solidFill>
                  <a:srgbClr val="008000"/>
                </a:solidFill>
              </a:rPr>
              <a:t>Università di </a:t>
            </a:r>
            <a:r>
              <a:rPr lang="it-IT" sz="2400" b="1" dirty="0" smtClean="0">
                <a:solidFill>
                  <a:srgbClr val="008000"/>
                </a:solidFill>
              </a:rPr>
              <a:t>Ferrara</a:t>
            </a:r>
          </a:p>
          <a:p>
            <a:r>
              <a:rPr lang="it-IT" b="1" dirty="0" smtClean="0">
                <a:solidFill>
                  <a:prstClr val="black"/>
                </a:solidFill>
              </a:rPr>
              <a:t> </a:t>
            </a:r>
            <a:endParaRPr lang="it-IT" dirty="0">
              <a:solidFill>
                <a:prstClr val="black"/>
              </a:solidFill>
            </a:endParaRPr>
          </a:p>
          <a:p>
            <a:r>
              <a:rPr lang="it-IT" dirty="0">
                <a:solidFill>
                  <a:prstClr val="black"/>
                </a:solidFill>
              </a:rPr>
              <a:t>Le linee di indirizzo dell’Università di Ferrara </a:t>
            </a:r>
            <a:r>
              <a:rPr lang="it-IT" dirty="0" smtClean="0">
                <a:solidFill>
                  <a:prstClr val="black"/>
                </a:solidFill>
              </a:rPr>
              <a:t>sono: </a:t>
            </a:r>
          </a:p>
          <a:p>
            <a:endParaRPr lang="it-IT" dirty="0">
              <a:solidFill>
                <a:prstClr val="black"/>
              </a:solidFill>
            </a:endParaRPr>
          </a:p>
          <a:p>
            <a:pPr marL="285750" indent="-285750">
              <a:buFontTx/>
              <a:buChar char="-"/>
            </a:pPr>
            <a:r>
              <a:rPr lang="it-IT" dirty="0">
                <a:solidFill>
                  <a:prstClr val="black"/>
                </a:solidFill>
              </a:rPr>
              <a:t>g</a:t>
            </a:r>
            <a:r>
              <a:rPr lang="it-IT" dirty="0" smtClean="0">
                <a:solidFill>
                  <a:prstClr val="black"/>
                </a:solidFill>
              </a:rPr>
              <a:t>arantire </a:t>
            </a:r>
            <a:r>
              <a:rPr lang="it-IT" b="1" dirty="0">
                <a:solidFill>
                  <a:prstClr val="black"/>
                </a:solidFill>
              </a:rPr>
              <a:t>la qualità della ricerca </a:t>
            </a:r>
            <a:r>
              <a:rPr lang="it-IT" dirty="0">
                <a:solidFill>
                  <a:prstClr val="black"/>
                </a:solidFill>
              </a:rPr>
              <a:t>attraverso il sostegno ai gruppi di ricerca in sede nazionale e internazionale, nonché favorendo l’approccio multidisciplinare; </a:t>
            </a:r>
            <a:endParaRPr lang="it-IT" dirty="0" smtClean="0">
              <a:solidFill>
                <a:prstClr val="black"/>
              </a:solidFill>
            </a:endParaRPr>
          </a:p>
          <a:p>
            <a:endParaRPr lang="it-IT" dirty="0">
              <a:solidFill>
                <a:prstClr val="black"/>
              </a:solidFill>
            </a:endParaRPr>
          </a:p>
          <a:p>
            <a:pPr marL="285750" indent="-285750">
              <a:buFontTx/>
              <a:buChar char="-"/>
            </a:pPr>
            <a:r>
              <a:rPr lang="it-IT" dirty="0" smtClean="0">
                <a:solidFill>
                  <a:prstClr val="black"/>
                </a:solidFill>
              </a:rPr>
              <a:t>accrescere </a:t>
            </a:r>
            <a:r>
              <a:rPr lang="it-IT" b="1" dirty="0">
                <a:solidFill>
                  <a:prstClr val="black"/>
                </a:solidFill>
              </a:rPr>
              <a:t>la qualità della formazione </a:t>
            </a:r>
            <a:r>
              <a:rPr lang="it-IT" dirty="0">
                <a:solidFill>
                  <a:prstClr val="black"/>
                </a:solidFill>
              </a:rPr>
              <a:t>puntando in particolare al trasferimento delle conoscenze e delle esperienze della ricerca ai corsi di secondo e terzo livello; </a:t>
            </a:r>
            <a:endParaRPr lang="it-IT" dirty="0" smtClean="0">
              <a:solidFill>
                <a:prstClr val="black"/>
              </a:solidFill>
            </a:endParaRPr>
          </a:p>
          <a:p>
            <a:pPr marL="285750" indent="-285750">
              <a:buFontTx/>
              <a:buChar char="-"/>
            </a:pPr>
            <a:endParaRPr lang="it-IT" dirty="0">
              <a:solidFill>
                <a:prstClr val="black"/>
              </a:solidFill>
            </a:endParaRPr>
          </a:p>
          <a:p>
            <a:pPr marL="285750" indent="-285750">
              <a:buFontTx/>
              <a:buChar char="-"/>
            </a:pPr>
            <a:r>
              <a:rPr lang="it-IT" dirty="0" smtClean="0">
                <a:solidFill>
                  <a:prstClr val="black"/>
                </a:solidFill>
              </a:rPr>
              <a:t>garantire </a:t>
            </a:r>
            <a:r>
              <a:rPr lang="it-IT" b="1" dirty="0">
                <a:solidFill>
                  <a:prstClr val="black"/>
                </a:solidFill>
              </a:rPr>
              <a:t>l’internazionalizzazione, </a:t>
            </a:r>
            <a:r>
              <a:rPr lang="it-IT" dirty="0">
                <a:solidFill>
                  <a:prstClr val="black"/>
                </a:solidFill>
              </a:rPr>
              <a:t>attraverso una accresciuta penetrazione nelle reti internazionali della ricerca e della formazione superiore, anche incrementando gli studenti stranieri nei corsi di secondo livello e di dottorato e realizzando lauree a doppio titolo e dottorati internazionali; </a:t>
            </a:r>
            <a:endParaRPr lang="it-IT" dirty="0" smtClean="0">
              <a:solidFill>
                <a:prstClr val="black"/>
              </a:solidFill>
            </a:endParaRPr>
          </a:p>
          <a:p>
            <a:pPr marL="285750" indent="-285750">
              <a:buFontTx/>
              <a:buChar char="-"/>
            </a:pPr>
            <a:endParaRPr lang="it-IT" dirty="0">
              <a:solidFill>
                <a:prstClr val="black"/>
              </a:solidFill>
            </a:endParaRPr>
          </a:p>
          <a:p>
            <a:pPr marL="285750" indent="-285750">
              <a:buFontTx/>
              <a:buChar char="-"/>
            </a:pPr>
            <a:r>
              <a:rPr lang="it-IT" dirty="0" smtClean="0">
                <a:solidFill>
                  <a:prstClr val="black"/>
                </a:solidFill>
              </a:rPr>
              <a:t>sostenere </a:t>
            </a:r>
            <a:r>
              <a:rPr lang="it-IT" b="1" dirty="0">
                <a:solidFill>
                  <a:prstClr val="black"/>
                </a:solidFill>
              </a:rPr>
              <a:t>le iniziative di trasferimento tecnologico </a:t>
            </a:r>
            <a:r>
              <a:rPr lang="it-IT" dirty="0">
                <a:solidFill>
                  <a:prstClr val="black"/>
                </a:solidFill>
              </a:rPr>
              <a:t>costituendo un punto di riferimento per le imprese del territorio; </a:t>
            </a:r>
            <a:endParaRPr lang="it-IT" dirty="0" smtClean="0">
              <a:solidFill>
                <a:prstClr val="black"/>
              </a:solidFill>
            </a:endParaRPr>
          </a:p>
          <a:p>
            <a:pPr marL="285750" indent="-285750">
              <a:buFontTx/>
              <a:buChar char="-"/>
            </a:pPr>
            <a:endParaRPr lang="it-IT" dirty="0">
              <a:solidFill>
                <a:prstClr val="black"/>
              </a:solidFill>
            </a:endParaRPr>
          </a:p>
          <a:p>
            <a:r>
              <a:rPr lang="it-IT" dirty="0" smtClean="0">
                <a:solidFill>
                  <a:prstClr val="black"/>
                </a:solidFill>
              </a:rPr>
              <a:t>-  </a:t>
            </a:r>
            <a:r>
              <a:rPr lang="it-IT" dirty="0">
                <a:solidFill>
                  <a:prstClr val="black"/>
                </a:solidFill>
              </a:rPr>
              <a:t>garantire </a:t>
            </a:r>
            <a:r>
              <a:rPr lang="it-IT" b="1" dirty="0">
                <a:solidFill>
                  <a:prstClr val="black"/>
                </a:solidFill>
              </a:rPr>
              <a:t>servizi di qualità certificati </a:t>
            </a:r>
            <a:r>
              <a:rPr lang="it-IT" dirty="0">
                <a:solidFill>
                  <a:prstClr val="black"/>
                </a:solidFill>
              </a:rPr>
              <a:t>e mantenere quelli esistenti per gli studenti. </a:t>
            </a:r>
          </a:p>
        </p:txBody>
      </p:sp>
    </p:spTree>
    <p:extLst>
      <p:ext uri="{BB962C8B-B14F-4D97-AF65-F5344CB8AC3E}">
        <p14:creationId xmlns:p14="http://schemas.microsoft.com/office/powerpoint/2010/main" val="41687282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95536" y="188640"/>
            <a:ext cx="8229600" cy="4525963"/>
          </a:xfrm>
        </p:spPr>
        <p:txBody>
          <a:bodyPr>
            <a:noAutofit/>
          </a:bodyPr>
          <a:lstStyle/>
          <a:p>
            <a:pPr marL="0" indent="0" algn="ctr">
              <a:buNone/>
            </a:pPr>
            <a:r>
              <a:rPr lang="it-IT" sz="2800" b="1" dirty="0">
                <a:solidFill>
                  <a:srgbClr val="0000FF"/>
                </a:solidFill>
                <a:effectLst>
                  <a:outerShdw blurRad="38100" dist="38100" dir="2700000" algn="tl">
                    <a:srgbClr val="000000">
                      <a:alpha val="43137"/>
                    </a:srgbClr>
                  </a:outerShdw>
                </a:effectLst>
              </a:rPr>
              <a:t>Gli obiettivi del Progetto Qualità sono</a:t>
            </a:r>
            <a:r>
              <a:rPr lang="it-IT" sz="2800" b="1" dirty="0" smtClean="0">
                <a:solidFill>
                  <a:srgbClr val="0000FF"/>
                </a:solidFill>
                <a:effectLst>
                  <a:outerShdw blurRad="38100" dist="38100" dir="2700000" algn="tl">
                    <a:srgbClr val="000000">
                      <a:alpha val="43137"/>
                    </a:srgbClr>
                  </a:outerShdw>
                </a:effectLst>
              </a:rPr>
              <a:t>:</a:t>
            </a:r>
          </a:p>
          <a:p>
            <a:pPr marL="0" indent="0">
              <a:buNone/>
            </a:pPr>
            <a:endParaRPr lang="it-IT" sz="2400" dirty="0"/>
          </a:p>
          <a:p>
            <a:pPr>
              <a:buFont typeface="Arial"/>
              <a:buChar char="•"/>
            </a:pPr>
            <a:r>
              <a:rPr lang="it-IT" sz="2400" dirty="0"/>
              <a:t>diffusione progressiva di una </a:t>
            </a:r>
            <a:r>
              <a:rPr lang="it-IT" sz="2400" b="1" dirty="0"/>
              <a:t>cultura di attenzione alla </a:t>
            </a:r>
            <a:r>
              <a:rPr lang="it-IT" sz="2400" b="1" dirty="0" smtClean="0"/>
              <a:t>qualità</a:t>
            </a:r>
            <a:r>
              <a:rPr lang="it-IT" sz="2400" dirty="0"/>
              <a:t> </a:t>
            </a:r>
            <a:r>
              <a:rPr lang="it-IT" sz="2400" dirty="0" smtClean="0"/>
              <a:t>con miglioramento </a:t>
            </a:r>
            <a:r>
              <a:rPr lang="it-IT" sz="2400" dirty="0"/>
              <a:t>progressivo della qualità e dell’efficacia dei percorsi di formazione;</a:t>
            </a:r>
          </a:p>
          <a:p>
            <a:pPr>
              <a:buFont typeface="Arial"/>
              <a:buChar char="•"/>
            </a:pPr>
            <a:r>
              <a:rPr lang="it-IT" sz="2400" dirty="0"/>
              <a:t>miglioramento progressivo </a:t>
            </a:r>
            <a:r>
              <a:rPr lang="it-IT" sz="2400" b="1" dirty="0"/>
              <a:t>dell’efficienza della gestione della didattica;</a:t>
            </a:r>
          </a:p>
          <a:p>
            <a:pPr>
              <a:buFont typeface="Arial"/>
              <a:buChar char="•"/>
            </a:pPr>
            <a:r>
              <a:rPr lang="it-IT" sz="2400" dirty="0"/>
              <a:t>rafforzamento del </a:t>
            </a:r>
            <a:r>
              <a:rPr lang="it-IT" sz="2400" b="1" dirty="0"/>
              <a:t>coinvolgimento del mondo del lavoro, a livello nazionale, nella definizione degli obiettivi formativi e delle competenze</a:t>
            </a:r>
            <a:r>
              <a:rPr lang="it-IT" sz="2400" dirty="0"/>
              <a:t>;</a:t>
            </a:r>
          </a:p>
          <a:p>
            <a:pPr>
              <a:buFont typeface="Arial"/>
              <a:buChar char="•"/>
            </a:pPr>
            <a:r>
              <a:rPr lang="it-IT" sz="2400" dirty="0"/>
              <a:t>piena </a:t>
            </a:r>
            <a:r>
              <a:rPr lang="it-IT" sz="2400" b="1" dirty="0"/>
              <a:t>trasparenza degli obiettivi formativi specifici, delle modalità di verifica dei risultati di apprendimento </a:t>
            </a:r>
            <a:r>
              <a:rPr lang="it-IT" sz="2400" dirty="0"/>
              <a:t>di ogni singolo insegnamento e degli esiti didattici dei percorsi di formazione nei confronti degli studenti;</a:t>
            </a:r>
          </a:p>
          <a:p>
            <a:pPr>
              <a:buFont typeface="Arial"/>
              <a:buChar char="•"/>
            </a:pPr>
            <a:r>
              <a:rPr lang="it-IT" sz="2400" b="1" dirty="0"/>
              <a:t>accreditamento dei corsi di studio da parte di organismi riconosciuti. </a:t>
            </a:r>
          </a:p>
          <a:p>
            <a:endParaRPr lang="it-IT" sz="2400" dirty="0"/>
          </a:p>
        </p:txBody>
      </p:sp>
    </p:spTree>
    <p:extLst>
      <p:ext uri="{BB962C8B-B14F-4D97-AF65-F5344CB8AC3E}">
        <p14:creationId xmlns:p14="http://schemas.microsoft.com/office/powerpoint/2010/main" val="16647425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62976" y="404664"/>
            <a:ext cx="8208912" cy="5570756"/>
          </a:xfrm>
          <a:prstGeom prst="rect">
            <a:avLst/>
          </a:prstGeom>
        </p:spPr>
        <p:txBody>
          <a:bodyPr wrap="square">
            <a:spAutoFit/>
          </a:bodyPr>
          <a:lstStyle/>
          <a:p>
            <a:pPr algn="ctr"/>
            <a:r>
              <a:rPr lang="it-IT" sz="3200" b="1" dirty="0">
                <a:solidFill>
                  <a:srgbClr val="C00000"/>
                </a:solidFill>
              </a:rPr>
              <a:t>Qualità della formazione </a:t>
            </a:r>
          </a:p>
          <a:p>
            <a:r>
              <a:rPr lang="it-IT" dirty="0" smtClean="0"/>
              <a:t>SITO UNIFE - In </a:t>
            </a:r>
            <a:r>
              <a:rPr lang="it-IT" dirty="0"/>
              <a:t>questa sezione è possibile reperire informazioni in merito al Progetto Qualità sui corsi di studio, il sistema di Assicurazione interna della qualità messo in atto nell'ambito della formazione dall'Università di Ferrara, alle funzioni della Commissione paritetica Docenti - Studenti e alle attività di riesame e programmazione dei singoli corsi di studio.</a:t>
            </a:r>
          </a:p>
          <a:p>
            <a:r>
              <a:rPr lang="it-IT" dirty="0"/>
              <a:t>E' inoltre possibile consultare i risultati della rilevazione dell'opinione degli studenti in merito ai singoli insegnamenti, alla docenza, all'organizzazione del corso di studio, alla prova d'esame e ai servizi agli studenti.</a:t>
            </a:r>
          </a:p>
          <a:p>
            <a:r>
              <a:rPr lang="it-IT" dirty="0"/>
              <a:t> </a:t>
            </a:r>
            <a:r>
              <a:rPr lang="it-IT" dirty="0" smtClean="0"/>
              <a:t>Progetto </a:t>
            </a:r>
            <a:r>
              <a:rPr lang="it-IT" dirty="0"/>
              <a:t>Qualità sui corsi di studio</a:t>
            </a:r>
          </a:p>
          <a:p>
            <a:r>
              <a:rPr lang="it-IT" dirty="0"/>
              <a:t>Commissioni paritetiche Docenti </a:t>
            </a:r>
            <a:r>
              <a:rPr lang="it-IT" dirty="0" smtClean="0"/>
              <a:t>– Studenti</a:t>
            </a:r>
          </a:p>
          <a:p>
            <a:r>
              <a:rPr lang="it-IT" dirty="0"/>
              <a:t/>
            </a:r>
            <a:br>
              <a:rPr lang="it-IT" dirty="0"/>
            </a:br>
            <a:r>
              <a:rPr lang="it-IT" dirty="0" smtClean="0"/>
              <a:t> </a:t>
            </a:r>
          </a:p>
          <a:p>
            <a:pPr algn="ctr"/>
            <a:r>
              <a:rPr lang="it-IT" sz="2400" b="1" i="1" dirty="0" smtClean="0">
                <a:effectLst>
                  <a:outerShdw blurRad="38100" dist="38100" dir="2700000" algn="tl">
                    <a:srgbClr val="000000">
                      <a:alpha val="43137"/>
                    </a:srgbClr>
                  </a:outerShdw>
                </a:effectLst>
              </a:rPr>
              <a:t>DOCUMENTI PRODOTTI</a:t>
            </a:r>
          </a:p>
          <a:p>
            <a:pPr algn="ctr"/>
            <a:endParaRPr lang="it-IT" sz="2400" b="1" i="1" dirty="0">
              <a:effectLst>
                <a:outerShdw blurRad="38100" dist="38100" dir="2700000" algn="tl">
                  <a:srgbClr val="000000">
                    <a:alpha val="43137"/>
                  </a:srgbClr>
                </a:outerShdw>
              </a:effectLst>
            </a:endParaRPr>
          </a:p>
          <a:p>
            <a:pPr algn="ctr"/>
            <a:r>
              <a:rPr lang="it-IT" sz="2000" b="1" dirty="0" smtClean="0">
                <a:solidFill>
                  <a:srgbClr val="0070C0"/>
                </a:solidFill>
              </a:rPr>
              <a:t>Rapporto di Riesame (RAR) Annuale e Ciclico</a:t>
            </a:r>
          </a:p>
          <a:p>
            <a:pPr algn="ctr"/>
            <a:endParaRPr lang="it-IT" sz="2000" b="1" dirty="0">
              <a:solidFill>
                <a:srgbClr val="0070C0"/>
              </a:solidFill>
            </a:endParaRPr>
          </a:p>
          <a:p>
            <a:pPr algn="ctr"/>
            <a:r>
              <a:rPr lang="it-IT" sz="2000" b="1" dirty="0">
                <a:solidFill>
                  <a:srgbClr val="0070C0"/>
                </a:solidFill>
              </a:rPr>
              <a:t>Scheda Unica Annuale del corso di </a:t>
            </a:r>
            <a:r>
              <a:rPr lang="it-IT" sz="2000" b="1" dirty="0" smtClean="0">
                <a:solidFill>
                  <a:srgbClr val="0070C0"/>
                </a:solidFill>
              </a:rPr>
              <a:t>studio (SUA)</a:t>
            </a:r>
            <a:endParaRPr lang="it-IT" sz="2000" b="1" dirty="0">
              <a:solidFill>
                <a:srgbClr val="0070C0"/>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820180"/>
            <a:ext cx="1412371" cy="1925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Risultati immagini per document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8170" y="4799878"/>
            <a:ext cx="1604252" cy="1907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5164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11560" y="476672"/>
            <a:ext cx="8229600" cy="4525963"/>
          </a:xfrm>
        </p:spPr>
        <p:txBody>
          <a:bodyPr>
            <a:normAutofit fontScale="25000" lnSpcReduction="20000"/>
          </a:bodyPr>
          <a:lstStyle/>
          <a:p>
            <a:pPr marL="0" indent="0">
              <a:buNone/>
            </a:pPr>
            <a:r>
              <a:rPr lang="it-IT" sz="8000" dirty="0"/>
              <a:t>Il </a:t>
            </a:r>
            <a:r>
              <a:rPr lang="it-IT" sz="8000" b="1" dirty="0" smtClean="0">
                <a:solidFill>
                  <a:srgbClr val="0000FF"/>
                </a:solidFill>
                <a:effectLst>
                  <a:outerShdw blurRad="38100" dist="38100" dir="2700000" algn="tl">
                    <a:srgbClr val="000000">
                      <a:alpha val="43137"/>
                    </a:srgbClr>
                  </a:outerShdw>
                </a:effectLst>
              </a:rPr>
              <a:t>RAPPORTO DI RIESAME</a:t>
            </a:r>
            <a:r>
              <a:rPr lang="it-IT" sz="8000" b="1" dirty="0" smtClean="0"/>
              <a:t>,</a:t>
            </a:r>
            <a:r>
              <a:rPr lang="it-IT" sz="8000" dirty="0" smtClean="0"/>
              <a:t> </a:t>
            </a:r>
            <a:r>
              <a:rPr lang="it-IT" sz="8000" dirty="0"/>
              <a:t>un processo periodico e programmato, è parte integrante dell’Assicurazione della Qualità delle attività di formazione. </a:t>
            </a:r>
          </a:p>
          <a:p>
            <a:pPr marL="0" indent="0">
              <a:buNone/>
            </a:pPr>
            <a:r>
              <a:rPr lang="it-IT" sz="8000" dirty="0"/>
              <a:t>Il documento AVA, pubblicato da ANVUR in data 24/07/2012, prevede che ciascun docente responsabile di corso di studio rediga un Rapporto Annuale di Riesame (</a:t>
            </a:r>
            <a:r>
              <a:rPr lang="it-IT" sz="8000" dirty="0" err="1"/>
              <a:t>RdR</a:t>
            </a:r>
            <a:r>
              <a:rPr lang="it-IT" sz="8000" dirty="0"/>
              <a:t>) per i corsi di studio attivi. </a:t>
            </a:r>
          </a:p>
          <a:p>
            <a:pPr marL="0" indent="0">
              <a:buNone/>
            </a:pPr>
            <a:r>
              <a:rPr lang="it-IT" sz="8000" dirty="0"/>
              <a:t>Consulta i Rapporti di Riesame redatti per corso di studio (accesso riservato).</a:t>
            </a:r>
          </a:p>
          <a:p>
            <a:endParaRPr lang="it-IT" sz="8000" dirty="0"/>
          </a:p>
          <a:p>
            <a:pPr marL="0" indent="0">
              <a:buNone/>
            </a:pPr>
            <a:r>
              <a:rPr lang="it-IT" sz="8000" dirty="0"/>
              <a:t>Ogni </a:t>
            </a:r>
            <a:r>
              <a:rPr lang="it-IT" sz="8000" b="1" dirty="0"/>
              <a:t>C</a:t>
            </a:r>
            <a:r>
              <a:rPr lang="it-IT" sz="8000" b="1" dirty="0" smtClean="0"/>
              <a:t>orso </a:t>
            </a:r>
            <a:r>
              <a:rPr lang="it-IT" sz="8000" b="1" dirty="0"/>
              <a:t>di </a:t>
            </a:r>
            <a:r>
              <a:rPr lang="it-IT" sz="8000" b="1" dirty="0" smtClean="0"/>
              <a:t>Studio </a:t>
            </a:r>
            <a:r>
              <a:rPr lang="it-IT" sz="8000" dirty="0"/>
              <a:t>ha pertanto nominato un </a:t>
            </a:r>
            <a:r>
              <a:rPr lang="it-IT" sz="8000" b="1" dirty="0"/>
              <a:t>Gruppo di Riesame</a:t>
            </a:r>
            <a:r>
              <a:rPr lang="it-IT" sz="8000" dirty="0"/>
              <a:t> composto da:</a:t>
            </a:r>
          </a:p>
          <a:p>
            <a:r>
              <a:rPr lang="it-IT" sz="8000" dirty="0"/>
              <a:t>il coordinatore del corso di studio</a:t>
            </a:r>
          </a:p>
          <a:p>
            <a:r>
              <a:rPr lang="it-IT" sz="8000" dirty="0"/>
              <a:t>un docente referente</a:t>
            </a:r>
          </a:p>
          <a:p>
            <a:r>
              <a:rPr lang="it-IT" sz="8000" dirty="0"/>
              <a:t>uno studente</a:t>
            </a:r>
          </a:p>
          <a:p>
            <a:r>
              <a:rPr lang="it-IT" sz="8000" dirty="0"/>
              <a:t>un rappresentante del mondo del lavoro</a:t>
            </a:r>
          </a:p>
          <a:p>
            <a:r>
              <a:rPr lang="it-IT" sz="8000" dirty="0"/>
              <a:t>il Manager Didattico di riferimento</a:t>
            </a:r>
          </a:p>
          <a:p>
            <a:endParaRPr lang="it-IT" sz="8000" dirty="0"/>
          </a:p>
          <a:p>
            <a:pPr marL="0" indent="0">
              <a:buNone/>
            </a:pPr>
            <a:r>
              <a:rPr lang="it-IT" sz="8000" dirty="0"/>
              <a:t>Il Gruppo di Riesame redige il </a:t>
            </a:r>
            <a:r>
              <a:rPr lang="it-IT" sz="8000" b="1" dirty="0"/>
              <a:t>Rapporto di Riesame</a:t>
            </a:r>
            <a:r>
              <a:rPr lang="it-IT" sz="8000" dirty="0"/>
              <a:t> che ha lo scopo di:</a:t>
            </a:r>
          </a:p>
          <a:p>
            <a:r>
              <a:rPr lang="it-IT" sz="8000" dirty="0"/>
              <a:t>verificare l’adeguatezza e l’efficacia della gestione del corso di studio </a:t>
            </a:r>
          </a:p>
          <a:p>
            <a:r>
              <a:rPr lang="it-IT" sz="8000" dirty="0"/>
              <a:t>ricercare le cause di eventuali risultati insoddisfacenti </a:t>
            </a:r>
          </a:p>
          <a:p>
            <a:r>
              <a:rPr lang="it-IT" sz="8000" dirty="0"/>
              <a:t>adottare gli opportuni interventi di correzione e miglioramento</a:t>
            </a:r>
          </a:p>
          <a:p>
            <a:endParaRPr lang="it-IT"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3068959"/>
            <a:ext cx="1778124" cy="1517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54893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79512" y="260648"/>
            <a:ext cx="8784976" cy="5755422"/>
          </a:xfrm>
          <a:prstGeom prst="rect">
            <a:avLst/>
          </a:prstGeom>
        </p:spPr>
        <p:txBody>
          <a:bodyPr wrap="square">
            <a:spAutoFit/>
          </a:bodyPr>
          <a:lstStyle/>
          <a:p>
            <a:r>
              <a:rPr lang="it-IT" sz="2800" b="1" dirty="0" smtClean="0">
                <a:solidFill>
                  <a:srgbClr val="0070C0"/>
                </a:solidFill>
                <a:effectLst>
                  <a:outerShdw blurRad="38100" dist="38100" dir="2700000" algn="tl">
                    <a:srgbClr val="000000">
                      <a:alpha val="43137"/>
                    </a:srgbClr>
                  </a:outerShdw>
                </a:effectLst>
              </a:rPr>
              <a:t>SUA - SCHEDA UNICA ANNUALE</a:t>
            </a:r>
          </a:p>
          <a:p>
            <a:endParaRPr lang="it-IT" sz="2800" b="1" dirty="0"/>
          </a:p>
          <a:p>
            <a:r>
              <a:rPr lang="it-IT" sz="2400" dirty="0"/>
              <a:t>La Scheda annuale della ricerca dipartimentale (</a:t>
            </a:r>
            <a:r>
              <a:rPr lang="it-IT" sz="2400" b="1" dirty="0"/>
              <a:t>Sua-</a:t>
            </a:r>
            <a:r>
              <a:rPr lang="it-IT" sz="2400" b="1" dirty="0" err="1"/>
              <a:t>Rd</a:t>
            </a:r>
            <a:r>
              <a:rPr lang="it-IT" sz="2400" dirty="0"/>
              <a:t>) è finalizzata a raccogliere tutte le informazioni utili alla valutazione della ricerca dipartimentale </a:t>
            </a:r>
            <a:r>
              <a:rPr lang="it-IT" sz="2400" dirty="0" smtClean="0"/>
              <a:t>per facilitare l’autovalutazione </a:t>
            </a:r>
            <a:r>
              <a:rPr lang="it-IT" sz="2400" dirty="0"/>
              <a:t>del </a:t>
            </a:r>
            <a:r>
              <a:rPr lang="it-IT" sz="2400" dirty="0" smtClean="0"/>
              <a:t>dipartimento.</a:t>
            </a:r>
            <a:r>
              <a:rPr lang="it-IT" sz="2400" dirty="0"/>
              <a:t/>
            </a:r>
            <a:br>
              <a:rPr lang="it-IT" sz="2400" dirty="0"/>
            </a:br>
            <a:r>
              <a:rPr lang="it-IT" sz="2400" dirty="0"/>
              <a:t>L</a:t>
            </a:r>
            <a:r>
              <a:rPr lang="it-IT" sz="2400" dirty="0" smtClean="0"/>
              <a:t>e </a:t>
            </a:r>
            <a:r>
              <a:rPr lang="it-IT" sz="2400" dirty="0"/>
              <a:t>informazioni </a:t>
            </a:r>
            <a:r>
              <a:rPr lang="it-IT" sz="2400" dirty="0" smtClean="0"/>
              <a:t>raccolte </a:t>
            </a:r>
            <a:r>
              <a:rPr lang="it-IT" sz="2400" dirty="0"/>
              <a:t>consentiranno la costruzione di indicatori necessari alla valutazione periodica annuale che l’</a:t>
            </a:r>
            <a:r>
              <a:rPr lang="it-IT" sz="2400" dirty="0" err="1"/>
              <a:t>Anvur</a:t>
            </a:r>
            <a:r>
              <a:rPr lang="it-IT" sz="2400" dirty="0"/>
              <a:t> prevede di utilizzare </a:t>
            </a:r>
            <a:r>
              <a:rPr lang="it-IT" sz="2400" dirty="0" smtClean="0"/>
              <a:t>per </a:t>
            </a:r>
            <a:r>
              <a:rPr lang="it-IT" sz="2400" dirty="0"/>
              <a:t>l’assegnazione di parte della quota premiale </a:t>
            </a:r>
            <a:r>
              <a:rPr lang="it-IT" sz="2400" dirty="0" smtClean="0"/>
              <a:t>ovvero del </a:t>
            </a:r>
            <a:r>
              <a:rPr lang="it-IT" sz="2400" b="1" dirty="0" smtClean="0"/>
              <a:t>fondo </a:t>
            </a:r>
            <a:r>
              <a:rPr lang="it-IT" sz="2400" b="1" dirty="0"/>
              <a:t>di finanziamento ordinario</a:t>
            </a:r>
            <a:r>
              <a:rPr lang="it-IT" sz="2400" dirty="0"/>
              <a:t> delle università (</a:t>
            </a:r>
            <a:r>
              <a:rPr lang="it-IT" sz="2400" b="1" dirty="0" smtClean="0"/>
              <a:t>FFO</a:t>
            </a:r>
            <a:r>
              <a:rPr lang="it-IT" sz="2400" dirty="0" smtClean="0"/>
              <a:t>), fondo statale, principale </a:t>
            </a:r>
            <a:r>
              <a:rPr lang="it-IT" sz="2400" dirty="0"/>
              <a:t>fonte di entrata per le università </a:t>
            </a:r>
            <a:r>
              <a:rPr lang="it-IT" sz="2400" dirty="0" smtClean="0"/>
              <a:t>italiane.</a:t>
            </a:r>
          </a:p>
          <a:p>
            <a:endParaRPr lang="it-IT" sz="2400" dirty="0"/>
          </a:p>
          <a:p>
            <a:r>
              <a:rPr lang="it-IT" sz="2400" b="1" dirty="0" smtClean="0">
                <a:effectLst>
                  <a:outerShdw blurRad="38100" dist="38100" dir="2700000" algn="tl">
                    <a:srgbClr val="000000">
                      <a:alpha val="43137"/>
                    </a:srgbClr>
                  </a:outerShdw>
                </a:effectLst>
              </a:rPr>
              <a:t>SUA specifica del Corso di Studio</a:t>
            </a:r>
            <a:r>
              <a:rPr lang="it-IT" sz="2400" dirty="0" smtClean="0"/>
              <a:t>, raccoglie le informazioni didattiche del </a:t>
            </a:r>
            <a:r>
              <a:rPr lang="it-IT" sz="2400" dirty="0" err="1" smtClean="0"/>
              <a:t>CdS</a:t>
            </a:r>
            <a:r>
              <a:rPr lang="it-IT" sz="2400" dirty="0" smtClean="0"/>
              <a:t>, gli obiettivi, i percorsi, le schede insegnamento, </a:t>
            </a:r>
          </a:p>
          <a:p>
            <a:r>
              <a:rPr lang="it-IT" sz="2400" dirty="0"/>
              <a:t>i</a:t>
            </a:r>
            <a:r>
              <a:rPr lang="it-IT" sz="2400" dirty="0" smtClean="0"/>
              <a:t>l piano di formazione, i docenti coinvolti, </a:t>
            </a:r>
          </a:p>
          <a:p>
            <a:r>
              <a:rPr lang="it-IT" sz="2400" dirty="0" smtClean="0"/>
              <a:t>i corsi integrati, le aule e le strutture adibite al </a:t>
            </a:r>
            <a:r>
              <a:rPr lang="it-IT" sz="2400" dirty="0" err="1" smtClean="0"/>
              <a:t>CdS</a:t>
            </a:r>
            <a:r>
              <a:rPr lang="it-IT" sz="2400" dirty="0" smtClean="0"/>
              <a:t>.</a:t>
            </a:r>
            <a:endParaRPr lang="it-IT" sz="24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6027" y="4797152"/>
            <a:ext cx="1882477" cy="1882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6796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95536" y="620688"/>
            <a:ext cx="8229600" cy="4525963"/>
          </a:xfrm>
        </p:spPr>
        <p:txBody>
          <a:bodyPr>
            <a:normAutofit fontScale="92500"/>
          </a:bodyPr>
          <a:lstStyle/>
          <a:p>
            <a:pPr marL="0" indent="0">
              <a:buNone/>
            </a:pPr>
            <a:r>
              <a:rPr lang="it-IT" b="1" dirty="0">
                <a:solidFill>
                  <a:srgbClr val="FF0000"/>
                </a:solidFill>
              </a:rPr>
              <a:t>SEZIONE I - ORGANI</a:t>
            </a:r>
            <a:endParaRPr lang="it-IT" dirty="0">
              <a:solidFill>
                <a:srgbClr val="FF0000"/>
              </a:solidFill>
            </a:endParaRPr>
          </a:p>
          <a:p>
            <a:r>
              <a:rPr lang="it-IT" dirty="0" smtClean="0"/>
              <a:t>Rettore (Prof. Giorgio Zauli)</a:t>
            </a:r>
            <a:endParaRPr lang="it-IT" dirty="0"/>
          </a:p>
          <a:p>
            <a:r>
              <a:rPr lang="it-IT" dirty="0"/>
              <a:t>Prorettore </a:t>
            </a:r>
            <a:r>
              <a:rPr lang="it-IT" dirty="0" smtClean="0"/>
              <a:t>(Prof. </a:t>
            </a:r>
            <a:r>
              <a:rPr lang="it-IT" dirty="0" err="1" smtClean="0"/>
              <a:t>Spidalieri</a:t>
            </a:r>
            <a:r>
              <a:rPr lang="it-IT" dirty="0" smtClean="0"/>
              <a:t> ) e </a:t>
            </a:r>
            <a:r>
              <a:rPr lang="it-IT" dirty="0"/>
              <a:t>Delegati del Rettore</a:t>
            </a:r>
          </a:p>
          <a:p>
            <a:r>
              <a:rPr lang="it-IT" dirty="0"/>
              <a:t>Senato Accademico</a:t>
            </a:r>
          </a:p>
          <a:p>
            <a:r>
              <a:rPr lang="it-IT" dirty="0"/>
              <a:t>Consiglio di Amministrazione</a:t>
            </a:r>
          </a:p>
          <a:p>
            <a:r>
              <a:rPr lang="it-IT" dirty="0"/>
              <a:t>Collegio dei Revisori dei Conti</a:t>
            </a:r>
          </a:p>
          <a:p>
            <a:r>
              <a:rPr lang="it-IT" dirty="0"/>
              <a:t>Nucleo di Valutazione</a:t>
            </a:r>
          </a:p>
          <a:p>
            <a:r>
              <a:rPr lang="it-IT" dirty="0"/>
              <a:t>Direttore </a:t>
            </a:r>
            <a:r>
              <a:rPr lang="it-IT" dirty="0" smtClean="0"/>
              <a:t>Generale - Dott. Roberto </a:t>
            </a:r>
            <a:r>
              <a:rPr lang="it-IT" dirty="0" err="1" smtClean="0"/>
              <a:t>Polastri</a:t>
            </a:r>
            <a:endParaRPr lang="it-IT" dirty="0"/>
          </a:p>
          <a:p>
            <a:endParaRPr lang="it-IT" dirty="0"/>
          </a:p>
        </p:txBody>
      </p:sp>
    </p:spTree>
    <p:extLst>
      <p:ext uri="{BB962C8B-B14F-4D97-AF65-F5344CB8AC3E}">
        <p14:creationId xmlns:p14="http://schemas.microsoft.com/office/powerpoint/2010/main" val="14782086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67544" y="116632"/>
            <a:ext cx="7704856" cy="7478970"/>
          </a:xfrm>
          <a:prstGeom prst="rect">
            <a:avLst/>
          </a:prstGeom>
        </p:spPr>
        <p:txBody>
          <a:bodyPr wrap="square">
            <a:spAutoFit/>
          </a:bodyPr>
          <a:lstStyle/>
          <a:p>
            <a:pPr algn="ctr"/>
            <a:r>
              <a:rPr lang="it-IT" sz="2400" b="1" dirty="0" smtClean="0">
                <a:solidFill>
                  <a:srgbClr val="008000"/>
                </a:solidFill>
              </a:rPr>
              <a:t>Politiche </a:t>
            </a:r>
            <a:r>
              <a:rPr lang="it-IT" sz="2400" b="1" dirty="0">
                <a:solidFill>
                  <a:srgbClr val="008000"/>
                </a:solidFill>
              </a:rPr>
              <a:t>di qualità in ambito della formazione </a:t>
            </a:r>
            <a:endParaRPr lang="it-IT" sz="2400" b="1" dirty="0" smtClean="0">
              <a:solidFill>
                <a:srgbClr val="008000"/>
              </a:solidFill>
            </a:endParaRPr>
          </a:p>
          <a:p>
            <a:endParaRPr lang="it-IT" sz="2400" dirty="0">
              <a:solidFill>
                <a:prstClr val="black"/>
              </a:solidFill>
            </a:endParaRPr>
          </a:p>
          <a:p>
            <a:r>
              <a:rPr lang="it-IT" sz="2000" b="1" dirty="0" smtClean="0">
                <a:solidFill>
                  <a:prstClr val="black"/>
                </a:solidFill>
              </a:rPr>
              <a:t>Valutazione della Didattica: Il caso delle Lauree Magistrali per le Professioni Sanitarie</a:t>
            </a:r>
          </a:p>
          <a:p>
            <a:endParaRPr lang="it-IT" sz="2000" b="1" dirty="0" smtClean="0">
              <a:solidFill>
                <a:prstClr val="black"/>
              </a:solidFill>
            </a:endParaRPr>
          </a:p>
          <a:p>
            <a:r>
              <a:rPr lang="it-IT" sz="2000" dirty="0" smtClean="0">
                <a:solidFill>
                  <a:prstClr val="black"/>
                </a:solidFill>
              </a:rPr>
              <a:t>La valutazione è un atto tendente alla formulazione di giudizi di valore su un oggetto, una situazione , un evento. Non è solo produzione di un giudizio ma </a:t>
            </a:r>
            <a:r>
              <a:rPr lang="it-IT" sz="2000" u="sng" dirty="0" smtClean="0">
                <a:solidFill>
                  <a:prstClr val="black"/>
                </a:solidFill>
              </a:rPr>
              <a:t>produzione di un giudizio che consenta di fare</a:t>
            </a:r>
            <a:r>
              <a:rPr lang="it-IT" sz="2000" dirty="0" smtClean="0">
                <a:solidFill>
                  <a:prstClr val="black"/>
                </a:solidFill>
              </a:rPr>
              <a:t>. </a:t>
            </a:r>
          </a:p>
          <a:p>
            <a:r>
              <a:rPr lang="it-IT" sz="2000" dirty="0" smtClean="0">
                <a:solidFill>
                  <a:prstClr val="black"/>
                </a:solidFill>
              </a:rPr>
              <a:t>- E’ importante specificare gli obiettivi formativi che nell’ambito della </a:t>
            </a:r>
            <a:r>
              <a:rPr lang="it-IT" sz="2000" b="1" dirty="0" smtClean="0">
                <a:solidFill>
                  <a:prstClr val="black"/>
                </a:solidFill>
                <a:effectLst>
                  <a:outerShdw blurRad="38100" dist="38100" dir="2700000" algn="tl">
                    <a:srgbClr val="000000">
                      <a:alpha val="43137"/>
                    </a:srgbClr>
                  </a:outerShdw>
                </a:effectLst>
              </a:rPr>
              <a:t>LMAG Professioni  Sanitarie </a:t>
            </a:r>
            <a:r>
              <a:rPr lang="it-IT" sz="2000" dirty="0" smtClean="0">
                <a:solidFill>
                  <a:prstClr val="black"/>
                </a:solidFill>
              </a:rPr>
              <a:t>sono costituiti all’interno di tre aree:</a:t>
            </a:r>
          </a:p>
          <a:p>
            <a:pPr marL="457200" indent="-457200">
              <a:buFontTx/>
              <a:buAutoNum type="alphaLcParenR"/>
            </a:pPr>
            <a:r>
              <a:rPr lang="it-IT" sz="2000" dirty="0" smtClean="0">
                <a:solidFill>
                  <a:prstClr val="black"/>
                </a:solidFill>
              </a:rPr>
              <a:t>Organizzazione e Management</a:t>
            </a:r>
          </a:p>
          <a:p>
            <a:pPr marL="457200" indent="-457200">
              <a:buFontTx/>
              <a:buAutoNum type="alphaLcParenR"/>
            </a:pPr>
            <a:r>
              <a:rPr lang="it-IT" sz="2000" dirty="0" smtClean="0">
                <a:solidFill>
                  <a:prstClr val="black"/>
                </a:solidFill>
              </a:rPr>
              <a:t>Ricerca e Innovazione</a:t>
            </a:r>
          </a:p>
          <a:p>
            <a:pPr marL="457200" indent="-457200">
              <a:buFontTx/>
              <a:buAutoNum type="alphaLcParenR"/>
            </a:pPr>
            <a:r>
              <a:rPr lang="it-IT" sz="2000" dirty="0" smtClean="0">
                <a:solidFill>
                  <a:prstClr val="black"/>
                </a:solidFill>
              </a:rPr>
              <a:t>Formazione ed Educazione</a:t>
            </a:r>
          </a:p>
          <a:p>
            <a:endParaRPr lang="it-IT" sz="2000" dirty="0" smtClean="0">
              <a:solidFill>
                <a:prstClr val="black"/>
              </a:solidFill>
            </a:endParaRPr>
          </a:p>
          <a:p>
            <a:r>
              <a:rPr lang="it-IT" sz="2000" i="1" u="sng" dirty="0" smtClean="0">
                <a:solidFill>
                  <a:prstClr val="black"/>
                </a:solidFill>
                <a:effectLst>
                  <a:outerShdw blurRad="38100" dist="38100" dir="2700000" algn="tl">
                    <a:srgbClr val="000000">
                      <a:alpha val="43137"/>
                    </a:srgbClr>
                  </a:outerShdw>
                </a:effectLst>
              </a:rPr>
              <a:t>All’interno di queste aree bisogna valutare:</a:t>
            </a:r>
          </a:p>
          <a:p>
            <a:r>
              <a:rPr lang="it-IT" sz="2000" i="1" dirty="0" smtClean="0">
                <a:solidFill>
                  <a:prstClr val="black"/>
                </a:solidFill>
                <a:effectLst>
                  <a:outerShdw blurRad="38100" dist="38100" dir="2700000" algn="tl">
                    <a:srgbClr val="000000">
                      <a:alpha val="43137"/>
                    </a:srgbClr>
                  </a:outerShdw>
                </a:effectLst>
              </a:rPr>
              <a:t>-conoscenza e comprensione e relativa capacità di applicare conoscenza e comprensione;</a:t>
            </a:r>
          </a:p>
          <a:p>
            <a:r>
              <a:rPr lang="it-IT" sz="2000" i="1" dirty="0" smtClean="0">
                <a:solidFill>
                  <a:prstClr val="black"/>
                </a:solidFill>
                <a:effectLst>
                  <a:outerShdw blurRad="38100" dist="38100" dir="2700000" algn="tl">
                    <a:srgbClr val="000000">
                      <a:alpha val="43137"/>
                    </a:srgbClr>
                  </a:outerShdw>
                </a:effectLst>
              </a:rPr>
              <a:t>-autonomia di giudizio che porta al saper giudicare;</a:t>
            </a:r>
          </a:p>
          <a:p>
            <a:r>
              <a:rPr lang="it-IT" sz="2000" i="1" dirty="0" smtClean="0">
                <a:solidFill>
                  <a:prstClr val="black"/>
                </a:solidFill>
                <a:effectLst>
                  <a:outerShdw blurRad="38100" dist="38100" dir="2700000" algn="tl">
                    <a:srgbClr val="000000">
                      <a:alpha val="43137"/>
                    </a:srgbClr>
                  </a:outerShdw>
                </a:effectLst>
              </a:rPr>
              <a:t>-abilità comunicative e capacità di apprendimento come elaborazione critica e ragionamento.</a:t>
            </a:r>
          </a:p>
          <a:p>
            <a:endParaRPr lang="it-IT" sz="2000" dirty="0" smtClean="0">
              <a:solidFill>
                <a:prstClr val="black"/>
              </a:solidFill>
            </a:endParaRPr>
          </a:p>
          <a:p>
            <a:pPr marL="457200" indent="-457200">
              <a:buFontTx/>
              <a:buAutoNum type="alphaLcParenR"/>
            </a:pPr>
            <a:endParaRPr lang="it-IT" sz="2000" dirty="0" smtClean="0">
              <a:solidFill>
                <a:prstClr val="black"/>
              </a:solidFill>
            </a:endParaRPr>
          </a:p>
          <a:p>
            <a:pPr marL="285750" indent="-285750">
              <a:buFontTx/>
              <a:buChar char="-"/>
            </a:pPr>
            <a:endParaRPr lang="it-IT" sz="1600" dirty="0">
              <a:solidFill>
                <a:prstClr val="black"/>
              </a:solidFill>
            </a:endParaRPr>
          </a:p>
          <a:p>
            <a:pPr marL="285750" indent="-285750">
              <a:buFontTx/>
              <a:buChar char="-"/>
            </a:pPr>
            <a:endParaRPr lang="it-IT" sz="1600" dirty="0">
              <a:solidFill>
                <a:prstClr val="black"/>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3501008"/>
            <a:ext cx="2328025" cy="1216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30074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51520" y="332654"/>
            <a:ext cx="8352928" cy="5324535"/>
          </a:xfrm>
          <a:prstGeom prst="rect">
            <a:avLst/>
          </a:prstGeom>
        </p:spPr>
        <p:txBody>
          <a:bodyPr wrap="square">
            <a:spAutoFit/>
          </a:bodyPr>
          <a:lstStyle/>
          <a:p>
            <a:r>
              <a:rPr lang="it-IT" sz="2000" b="1" dirty="0" smtClean="0">
                <a:solidFill>
                  <a:srgbClr val="008000"/>
                </a:solidFill>
              </a:rPr>
              <a:t>Politiche </a:t>
            </a:r>
            <a:r>
              <a:rPr lang="it-IT" sz="2000" b="1" dirty="0">
                <a:solidFill>
                  <a:srgbClr val="008000"/>
                </a:solidFill>
              </a:rPr>
              <a:t>di qualità in ambito dell’internazionalizzazione </a:t>
            </a:r>
          </a:p>
          <a:p>
            <a:endParaRPr lang="it-IT" sz="2000" dirty="0">
              <a:solidFill>
                <a:prstClr val="black"/>
              </a:solidFill>
            </a:endParaRPr>
          </a:p>
          <a:p>
            <a:r>
              <a:rPr lang="it-IT" sz="2000" dirty="0">
                <a:solidFill>
                  <a:prstClr val="black"/>
                </a:solidFill>
              </a:rPr>
              <a:t>Le azioni previste </a:t>
            </a:r>
            <a:r>
              <a:rPr lang="it-IT" sz="2000" dirty="0" smtClean="0">
                <a:solidFill>
                  <a:prstClr val="black"/>
                </a:solidFill>
              </a:rPr>
              <a:t>sono</a:t>
            </a:r>
            <a:r>
              <a:rPr lang="it-IT" sz="2000" dirty="0">
                <a:solidFill>
                  <a:prstClr val="black"/>
                </a:solidFill>
              </a:rPr>
              <a:t>: </a:t>
            </a:r>
          </a:p>
          <a:p>
            <a:r>
              <a:rPr lang="it-IT" sz="2000" dirty="0">
                <a:solidFill>
                  <a:prstClr val="black"/>
                </a:solidFill>
              </a:rPr>
              <a:t>-</a:t>
            </a:r>
            <a:r>
              <a:rPr lang="it-IT" sz="2000" dirty="0" smtClean="0">
                <a:solidFill>
                  <a:prstClr val="black"/>
                </a:solidFill>
              </a:rPr>
              <a:t> </a:t>
            </a:r>
            <a:r>
              <a:rPr lang="it-IT" sz="2000" dirty="0">
                <a:solidFill>
                  <a:prstClr val="black"/>
                </a:solidFill>
              </a:rPr>
              <a:t>f</a:t>
            </a:r>
            <a:r>
              <a:rPr lang="it-IT" sz="2000" dirty="0" smtClean="0">
                <a:solidFill>
                  <a:prstClr val="black"/>
                </a:solidFill>
              </a:rPr>
              <a:t>avorire </a:t>
            </a:r>
            <a:r>
              <a:rPr lang="it-IT" sz="2000" dirty="0">
                <a:solidFill>
                  <a:prstClr val="black"/>
                </a:solidFill>
              </a:rPr>
              <a:t>la partecipazione dei ricercatori in </a:t>
            </a:r>
            <a:r>
              <a:rPr lang="it-IT" sz="2000" b="1" dirty="0">
                <a:solidFill>
                  <a:prstClr val="black"/>
                </a:solidFill>
              </a:rPr>
              <a:t>progetti internazionali; </a:t>
            </a:r>
          </a:p>
          <a:p>
            <a:r>
              <a:rPr lang="it-IT" sz="2000" dirty="0">
                <a:solidFill>
                  <a:prstClr val="black"/>
                </a:solidFill>
              </a:rPr>
              <a:t>-</a:t>
            </a:r>
            <a:r>
              <a:rPr lang="it-IT" sz="2000" dirty="0" smtClean="0">
                <a:solidFill>
                  <a:prstClr val="black"/>
                </a:solidFill>
              </a:rPr>
              <a:t> </a:t>
            </a:r>
            <a:r>
              <a:rPr lang="it-IT" sz="2000" b="1" dirty="0">
                <a:solidFill>
                  <a:prstClr val="black"/>
                </a:solidFill>
              </a:rPr>
              <a:t>promuovere a livello internazionale </a:t>
            </a:r>
            <a:r>
              <a:rPr lang="it-IT" sz="2000" dirty="0">
                <a:solidFill>
                  <a:prstClr val="black"/>
                </a:solidFill>
              </a:rPr>
              <a:t>le attività e i risultati di ricerca dell’Ateneo; </a:t>
            </a:r>
          </a:p>
          <a:p>
            <a:r>
              <a:rPr lang="it-IT" sz="2000" dirty="0">
                <a:solidFill>
                  <a:prstClr val="black"/>
                </a:solidFill>
              </a:rPr>
              <a:t>-</a:t>
            </a:r>
            <a:r>
              <a:rPr lang="it-IT" sz="2000" dirty="0" smtClean="0">
                <a:solidFill>
                  <a:prstClr val="black"/>
                </a:solidFill>
              </a:rPr>
              <a:t> </a:t>
            </a:r>
            <a:r>
              <a:rPr lang="it-IT" sz="2000" b="1" dirty="0">
                <a:solidFill>
                  <a:prstClr val="black"/>
                </a:solidFill>
              </a:rPr>
              <a:t>stimolare le aggregazioni a livello internazionale </a:t>
            </a:r>
            <a:r>
              <a:rPr lang="it-IT" sz="2000" dirty="0">
                <a:solidFill>
                  <a:prstClr val="black"/>
                </a:solidFill>
              </a:rPr>
              <a:t>su tematiche di ricerca di rilevante interesse per l’Ateneo; </a:t>
            </a:r>
          </a:p>
          <a:p>
            <a:r>
              <a:rPr lang="it-IT" sz="2000" dirty="0">
                <a:solidFill>
                  <a:prstClr val="black"/>
                </a:solidFill>
              </a:rPr>
              <a:t>-</a:t>
            </a:r>
            <a:r>
              <a:rPr lang="it-IT" sz="2000" dirty="0" smtClean="0">
                <a:solidFill>
                  <a:prstClr val="black"/>
                </a:solidFill>
              </a:rPr>
              <a:t> </a:t>
            </a:r>
            <a:r>
              <a:rPr lang="it-IT" sz="2000" b="1" dirty="0">
                <a:solidFill>
                  <a:prstClr val="black"/>
                </a:solidFill>
              </a:rPr>
              <a:t>sviluppare un programma di mobilità internazionale </a:t>
            </a:r>
            <a:r>
              <a:rPr lang="it-IT" sz="2000" dirty="0">
                <a:solidFill>
                  <a:prstClr val="black"/>
                </a:solidFill>
              </a:rPr>
              <a:t>in ingresso e in uscita per i ricercatori; </a:t>
            </a:r>
          </a:p>
          <a:p>
            <a:pPr marL="342900" indent="-342900">
              <a:buFontTx/>
              <a:buChar char="-"/>
            </a:pPr>
            <a:r>
              <a:rPr lang="it-IT" sz="2000" b="1" dirty="0" smtClean="0">
                <a:solidFill>
                  <a:prstClr val="black"/>
                </a:solidFill>
              </a:rPr>
              <a:t>rafforzare </a:t>
            </a:r>
            <a:r>
              <a:rPr lang="it-IT" sz="2000" b="1" dirty="0">
                <a:solidFill>
                  <a:prstClr val="black"/>
                </a:solidFill>
              </a:rPr>
              <a:t>le sinergie internazionali </a:t>
            </a:r>
            <a:r>
              <a:rPr lang="it-IT" sz="2000" dirty="0">
                <a:solidFill>
                  <a:prstClr val="black"/>
                </a:solidFill>
              </a:rPr>
              <a:t>mediante l’attivazione di percorsi di formazione a doppio titolo; </a:t>
            </a:r>
            <a:endParaRPr lang="it-IT" sz="2000" dirty="0" smtClean="0">
              <a:solidFill>
                <a:prstClr val="black"/>
              </a:solidFill>
            </a:endParaRPr>
          </a:p>
          <a:p>
            <a:r>
              <a:rPr lang="it-IT" sz="2000" dirty="0">
                <a:solidFill>
                  <a:prstClr val="black"/>
                </a:solidFill>
              </a:rPr>
              <a:t>- </a:t>
            </a:r>
            <a:r>
              <a:rPr lang="it-IT" sz="2000" b="1" dirty="0">
                <a:solidFill>
                  <a:prstClr val="black"/>
                </a:solidFill>
              </a:rPr>
              <a:t>aumentare il numero di corsi di studio magistrali in lingua straniera</a:t>
            </a:r>
            <a:r>
              <a:rPr lang="it-IT" sz="2000" dirty="0">
                <a:solidFill>
                  <a:prstClr val="black"/>
                </a:solidFill>
              </a:rPr>
              <a:t>; </a:t>
            </a:r>
          </a:p>
          <a:p>
            <a:r>
              <a:rPr lang="it-IT" sz="2000" dirty="0">
                <a:solidFill>
                  <a:prstClr val="black"/>
                </a:solidFill>
              </a:rPr>
              <a:t>-  incentivare la </a:t>
            </a:r>
            <a:r>
              <a:rPr lang="it-IT" sz="2000" b="1" dirty="0">
                <a:solidFill>
                  <a:prstClr val="black"/>
                </a:solidFill>
              </a:rPr>
              <a:t>dimensione internazionale dei programmi di dottorato</a:t>
            </a:r>
            <a:r>
              <a:rPr lang="it-IT" sz="2000" dirty="0">
                <a:solidFill>
                  <a:prstClr val="black"/>
                </a:solidFill>
              </a:rPr>
              <a:t>; </a:t>
            </a:r>
          </a:p>
          <a:p>
            <a:pPr marL="342900" indent="-342900">
              <a:buFontTx/>
              <a:buChar char="-"/>
            </a:pPr>
            <a:r>
              <a:rPr lang="it-IT" sz="2000" dirty="0" smtClean="0">
                <a:solidFill>
                  <a:prstClr val="black"/>
                </a:solidFill>
              </a:rPr>
              <a:t>incentivare </a:t>
            </a:r>
            <a:r>
              <a:rPr lang="it-IT" sz="2000" b="1" dirty="0">
                <a:solidFill>
                  <a:prstClr val="black"/>
                </a:solidFill>
              </a:rPr>
              <a:t>collegamenti</a:t>
            </a:r>
            <a:r>
              <a:rPr lang="it-IT" sz="2000" dirty="0">
                <a:solidFill>
                  <a:prstClr val="black"/>
                </a:solidFill>
              </a:rPr>
              <a:t> con scuole ed enti di ricerca </a:t>
            </a:r>
            <a:endParaRPr lang="it-IT" sz="2000" dirty="0" smtClean="0">
              <a:solidFill>
                <a:prstClr val="black"/>
              </a:solidFill>
            </a:endParaRPr>
          </a:p>
          <a:p>
            <a:r>
              <a:rPr lang="it-IT" sz="2000" dirty="0" smtClean="0">
                <a:solidFill>
                  <a:prstClr val="black"/>
                </a:solidFill>
              </a:rPr>
              <a:t>internazionali </a:t>
            </a:r>
            <a:r>
              <a:rPr lang="it-IT" sz="2000" dirty="0">
                <a:solidFill>
                  <a:prstClr val="black"/>
                </a:solidFill>
              </a:rPr>
              <a:t>caratterizzati </a:t>
            </a:r>
            <a:r>
              <a:rPr lang="it-IT" sz="2000" b="1" dirty="0">
                <a:solidFill>
                  <a:prstClr val="black"/>
                </a:solidFill>
              </a:rPr>
              <a:t>dall’eccellenza scientifica</a:t>
            </a:r>
            <a:r>
              <a:rPr lang="it-IT" sz="2000" dirty="0">
                <a:solidFill>
                  <a:prstClr val="black"/>
                </a:solidFill>
              </a:rPr>
              <a:t>. </a:t>
            </a:r>
          </a:p>
          <a:p>
            <a:pPr marL="342900" indent="-342900">
              <a:buFontTx/>
              <a:buChar char="-"/>
            </a:pPr>
            <a:endParaRPr lang="it-IT" sz="2000" dirty="0">
              <a:solidFill>
                <a:prstClr val="black"/>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240" y="4585626"/>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85525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79512" y="188640"/>
            <a:ext cx="8856984" cy="4524315"/>
          </a:xfrm>
          <a:prstGeom prst="rect">
            <a:avLst/>
          </a:prstGeom>
        </p:spPr>
        <p:txBody>
          <a:bodyPr wrap="square">
            <a:spAutoFit/>
          </a:bodyPr>
          <a:lstStyle/>
          <a:p>
            <a:r>
              <a:rPr lang="it-IT" sz="2400" b="1" dirty="0" smtClean="0">
                <a:solidFill>
                  <a:srgbClr val="008000"/>
                </a:solidFill>
              </a:rPr>
              <a:t>Politiche </a:t>
            </a:r>
            <a:r>
              <a:rPr lang="it-IT" sz="2400" b="1" dirty="0">
                <a:solidFill>
                  <a:srgbClr val="008000"/>
                </a:solidFill>
              </a:rPr>
              <a:t>di qualità in ambito del trasferimento tecnologico </a:t>
            </a:r>
            <a:endParaRPr lang="it-IT" sz="2400" b="1" dirty="0" smtClean="0">
              <a:solidFill>
                <a:srgbClr val="008000"/>
              </a:solidFill>
            </a:endParaRPr>
          </a:p>
          <a:p>
            <a:endParaRPr lang="it-IT" sz="2400" dirty="0">
              <a:solidFill>
                <a:prstClr val="black"/>
              </a:solidFill>
            </a:endParaRPr>
          </a:p>
          <a:p>
            <a:r>
              <a:rPr lang="it-IT" sz="2000" dirty="0">
                <a:solidFill>
                  <a:prstClr val="black"/>
                </a:solidFill>
              </a:rPr>
              <a:t>Gli obiettivi principali consistono nel </a:t>
            </a:r>
            <a:r>
              <a:rPr lang="it-IT" sz="2000" b="1" dirty="0">
                <a:solidFill>
                  <a:prstClr val="black"/>
                </a:solidFill>
              </a:rPr>
              <a:t>garantire la qualità della ricerca applicata</a:t>
            </a:r>
            <a:r>
              <a:rPr lang="it-IT" sz="2000" dirty="0">
                <a:solidFill>
                  <a:prstClr val="black"/>
                </a:solidFill>
              </a:rPr>
              <a:t> e nell’incentivare la valorizzazione dei risultati in termini di </a:t>
            </a:r>
            <a:r>
              <a:rPr lang="it-IT" sz="2000" b="1" dirty="0">
                <a:solidFill>
                  <a:prstClr val="black"/>
                </a:solidFill>
              </a:rPr>
              <a:t>iniziative d’impresa, proprietà intellettuale, progetti congiunti con impresa. </a:t>
            </a:r>
            <a:endParaRPr lang="it-IT" sz="2000" b="1" dirty="0" smtClean="0">
              <a:solidFill>
                <a:prstClr val="black"/>
              </a:solidFill>
            </a:endParaRPr>
          </a:p>
          <a:p>
            <a:endParaRPr lang="it-IT" sz="2000" b="1" dirty="0">
              <a:solidFill>
                <a:prstClr val="black"/>
              </a:solidFill>
            </a:endParaRPr>
          </a:p>
          <a:p>
            <a:r>
              <a:rPr lang="it-IT" sz="2000" dirty="0">
                <a:solidFill>
                  <a:prstClr val="black"/>
                </a:solidFill>
              </a:rPr>
              <a:t>Le azioni previste per l’attuazione delle politiche di qualità sono: </a:t>
            </a:r>
          </a:p>
          <a:p>
            <a:r>
              <a:rPr lang="it-IT" sz="2000" dirty="0">
                <a:solidFill>
                  <a:prstClr val="black"/>
                </a:solidFill>
              </a:rPr>
              <a:t>-</a:t>
            </a:r>
            <a:r>
              <a:rPr lang="it-IT" sz="2000" dirty="0" smtClean="0">
                <a:solidFill>
                  <a:prstClr val="black"/>
                </a:solidFill>
              </a:rPr>
              <a:t> </a:t>
            </a:r>
            <a:r>
              <a:rPr lang="it-IT" sz="2000" dirty="0">
                <a:solidFill>
                  <a:prstClr val="black"/>
                </a:solidFill>
              </a:rPr>
              <a:t>p</a:t>
            </a:r>
            <a:r>
              <a:rPr lang="it-IT" sz="2000" dirty="0" smtClean="0">
                <a:solidFill>
                  <a:prstClr val="black"/>
                </a:solidFill>
              </a:rPr>
              <a:t>otenziare </a:t>
            </a:r>
            <a:r>
              <a:rPr lang="it-IT" sz="2000" dirty="0">
                <a:solidFill>
                  <a:prstClr val="black"/>
                </a:solidFill>
              </a:rPr>
              <a:t>l’attività di concertazione con le parti interessate (imprese </a:t>
            </a:r>
            <a:r>
              <a:rPr lang="it-IT" sz="2000" dirty="0" smtClean="0">
                <a:solidFill>
                  <a:prstClr val="black"/>
                </a:solidFill>
              </a:rPr>
              <a:t>e istituzioni</a:t>
            </a:r>
            <a:r>
              <a:rPr lang="it-IT" sz="2000" dirty="0">
                <a:solidFill>
                  <a:prstClr val="black"/>
                </a:solidFill>
              </a:rPr>
              <a:t>); </a:t>
            </a:r>
          </a:p>
          <a:p>
            <a:r>
              <a:rPr lang="it-IT" sz="2000" dirty="0">
                <a:solidFill>
                  <a:prstClr val="black"/>
                </a:solidFill>
              </a:rPr>
              <a:t>-</a:t>
            </a:r>
            <a:r>
              <a:rPr lang="it-IT" sz="2000" dirty="0" smtClean="0">
                <a:solidFill>
                  <a:prstClr val="black"/>
                </a:solidFill>
              </a:rPr>
              <a:t> </a:t>
            </a:r>
            <a:r>
              <a:rPr lang="it-IT" sz="2000" b="1" dirty="0">
                <a:solidFill>
                  <a:prstClr val="black"/>
                </a:solidFill>
              </a:rPr>
              <a:t>valorizzare i risultati che abbiano un’immediata trasferibilità tecnologica</a:t>
            </a:r>
            <a:r>
              <a:rPr lang="it-IT" sz="2000" dirty="0">
                <a:solidFill>
                  <a:prstClr val="black"/>
                </a:solidFill>
              </a:rPr>
              <a:t>; </a:t>
            </a:r>
          </a:p>
          <a:p>
            <a:r>
              <a:rPr lang="it-IT" sz="2000" dirty="0">
                <a:solidFill>
                  <a:prstClr val="black"/>
                </a:solidFill>
              </a:rPr>
              <a:t>-</a:t>
            </a:r>
            <a:r>
              <a:rPr lang="it-IT" sz="2000" dirty="0" smtClean="0">
                <a:solidFill>
                  <a:prstClr val="black"/>
                </a:solidFill>
              </a:rPr>
              <a:t> </a:t>
            </a:r>
            <a:r>
              <a:rPr lang="it-IT" sz="2000" dirty="0">
                <a:solidFill>
                  <a:prstClr val="black"/>
                </a:solidFill>
              </a:rPr>
              <a:t>potenziare le attività di ricerca in collaborazione con le imprese; </a:t>
            </a:r>
          </a:p>
          <a:p>
            <a:r>
              <a:rPr lang="it-IT" sz="2000" dirty="0">
                <a:solidFill>
                  <a:prstClr val="black"/>
                </a:solidFill>
              </a:rPr>
              <a:t>-</a:t>
            </a:r>
            <a:r>
              <a:rPr lang="it-IT" sz="2000" dirty="0" smtClean="0">
                <a:solidFill>
                  <a:prstClr val="black"/>
                </a:solidFill>
              </a:rPr>
              <a:t> </a:t>
            </a:r>
            <a:r>
              <a:rPr lang="it-IT" sz="2000" dirty="0">
                <a:solidFill>
                  <a:prstClr val="black"/>
                </a:solidFill>
              </a:rPr>
              <a:t>garantire un adeguato supporto amministrativo a sostegno delle attività di trasferimento tecnologico; </a:t>
            </a:r>
          </a:p>
          <a:p>
            <a:pPr marL="285750" indent="-285750">
              <a:buFontTx/>
              <a:buChar char="-"/>
            </a:pPr>
            <a:r>
              <a:rPr lang="it-IT" sz="2000" dirty="0" smtClean="0">
                <a:solidFill>
                  <a:prstClr val="black"/>
                </a:solidFill>
              </a:rPr>
              <a:t>garantire </a:t>
            </a:r>
            <a:r>
              <a:rPr lang="it-IT" sz="2000" dirty="0">
                <a:solidFill>
                  <a:prstClr val="black"/>
                </a:solidFill>
              </a:rPr>
              <a:t>un’adeguata selezione delle iniziative d’impresa e dei titoli di proprietà intellettuale su cui </a:t>
            </a:r>
            <a:r>
              <a:rPr lang="it-IT" sz="2000" dirty="0" smtClean="0">
                <a:solidFill>
                  <a:prstClr val="black"/>
                </a:solidFill>
              </a:rPr>
              <a:t>investire</a:t>
            </a:r>
            <a:r>
              <a:rPr lang="it-IT" sz="2000" dirty="0">
                <a:solidFill>
                  <a:prstClr val="black"/>
                </a:solidFill>
              </a:rPr>
              <a:t>.</a:t>
            </a:r>
            <a:endParaRPr lang="it-IT" sz="2000" dirty="0" smtClean="0">
              <a:solidFill>
                <a:prstClr val="black"/>
              </a:solidFill>
            </a:endParaRPr>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2319" y="5149058"/>
            <a:ext cx="1437059" cy="1441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179512" y="5013176"/>
            <a:ext cx="7416824" cy="1323439"/>
          </a:xfrm>
          <a:prstGeom prst="rect">
            <a:avLst/>
          </a:prstGeom>
        </p:spPr>
        <p:txBody>
          <a:bodyPr wrap="square">
            <a:spAutoFit/>
          </a:bodyPr>
          <a:lstStyle/>
          <a:p>
            <a:pPr algn="ctr"/>
            <a:r>
              <a:rPr lang="it-IT" sz="2000" b="1" dirty="0" smtClean="0"/>
              <a:t>BREVETTO: Attestato</a:t>
            </a:r>
            <a:r>
              <a:rPr lang="it-IT" sz="2000" b="1" dirty="0"/>
              <a:t>, concesso da apposito ufficio, che garantisce la priorità e il diritto esclusivo di sfruttamento industriale di un'invenzione, oppure l'uso di un marchio d'impresa o di un modello: b. nazionale; b. comunitario, </a:t>
            </a:r>
            <a:r>
              <a:rPr lang="it-IT" sz="2000" b="1" dirty="0" smtClean="0"/>
              <a:t>internazionale</a:t>
            </a:r>
            <a:r>
              <a:rPr lang="it-IT" sz="2000" b="1" dirty="0"/>
              <a:t>.</a:t>
            </a:r>
          </a:p>
        </p:txBody>
      </p:sp>
    </p:spTree>
    <p:extLst>
      <p:ext uri="{BB962C8B-B14F-4D97-AF65-F5344CB8AC3E}">
        <p14:creationId xmlns:p14="http://schemas.microsoft.com/office/powerpoint/2010/main" val="13301475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79512" y="260648"/>
            <a:ext cx="8712968" cy="3970318"/>
          </a:xfrm>
          <a:prstGeom prst="rect">
            <a:avLst/>
          </a:prstGeom>
        </p:spPr>
        <p:txBody>
          <a:bodyPr wrap="square">
            <a:spAutoFit/>
          </a:bodyPr>
          <a:lstStyle/>
          <a:p>
            <a:r>
              <a:rPr lang="it-IT" sz="2400" b="1" dirty="0" smtClean="0">
                <a:solidFill>
                  <a:srgbClr val="008000"/>
                </a:solidFill>
              </a:rPr>
              <a:t>Politiche </a:t>
            </a:r>
            <a:r>
              <a:rPr lang="it-IT" sz="2400" b="1" dirty="0">
                <a:solidFill>
                  <a:srgbClr val="008000"/>
                </a:solidFill>
              </a:rPr>
              <a:t>di qualità in ambito del trasferimento tecnologico </a:t>
            </a:r>
            <a:endParaRPr lang="it-IT" sz="2400" b="1" dirty="0" smtClean="0">
              <a:solidFill>
                <a:srgbClr val="008000"/>
              </a:solidFill>
            </a:endParaRPr>
          </a:p>
          <a:p>
            <a:endParaRPr lang="it-IT" sz="2400" dirty="0">
              <a:solidFill>
                <a:prstClr val="black"/>
              </a:solidFill>
            </a:endParaRPr>
          </a:p>
          <a:p>
            <a:r>
              <a:rPr lang="it-IT" sz="2400" dirty="0" smtClean="0">
                <a:solidFill>
                  <a:prstClr val="black"/>
                </a:solidFill>
              </a:rPr>
              <a:t>- </a:t>
            </a:r>
            <a:r>
              <a:rPr lang="it-IT" sz="2000" dirty="0">
                <a:solidFill>
                  <a:prstClr val="black"/>
                </a:solidFill>
              </a:rPr>
              <a:t>partecipare a </a:t>
            </a:r>
            <a:r>
              <a:rPr lang="it-IT" sz="2000" b="1" dirty="0">
                <a:solidFill>
                  <a:prstClr val="black"/>
                </a:solidFill>
              </a:rPr>
              <a:t>network scientifici nazionali e internazionali </a:t>
            </a:r>
            <a:r>
              <a:rPr lang="it-IT" sz="2000" dirty="0">
                <a:solidFill>
                  <a:prstClr val="black"/>
                </a:solidFill>
              </a:rPr>
              <a:t>dedicati allo sviluppo delle attività di trasferimento tecnologico; </a:t>
            </a:r>
          </a:p>
          <a:p>
            <a:r>
              <a:rPr lang="it-IT" sz="2000" dirty="0">
                <a:solidFill>
                  <a:prstClr val="black"/>
                </a:solidFill>
              </a:rPr>
              <a:t>-</a:t>
            </a:r>
            <a:r>
              <a:rPr lang="it-IT" sz="2000" dirty="0" smtClean="0">
                <a:solidFill>
                  <a:prstClr val="black"/>
                </a:solidFill>
              </a:rPr>
              <a:t> </a:t>
            </a:r>
            <a:r>
              <a:rPr lang="it-IT" sz="2000" dirty="0">
                <a:solidFill>
                  <a:prstClr val="black"/>
                </a:solidFill>
              </a:rPr>
              <a:t>potenziare le attività di trasferimento tecnologico attraverso strutture di interfaccia “</a:t>
            </a:r>
            <a:r>
              <a:rPr lang="it-IT" sz="2000" b="1" dirty="0">
                <a:solidFill>
                  <a:prstClr val="black"/>
                </a:solidFill>
              </a:rPr>
              <a:t>Università/Impresa</a:t>
            </a:r>
            <a:r>
              <a:rPr lang="it-IT" sz="2000" dirty="0">
                <a:solidFill>
                  <a:prstClr val="black"/>
                </a:solidFill>
              </a:rPr>
              <a:t>” dedicate; </a:t>
            </a:r>
          </a:p>
          <a:p>
            <a:r>
              <a:rPr lang="it-IT" sz="2000" dirty="0">
                <a:solidFill>
                  <a:prstClr val="black"/>
                </a:solidFill>
              </a:rPr>
              <a:t>-</a:t>
            </a:r>
            <a:r>
              <a:rPr lang="it-IT" sz="2000" dirty="0" smtClean="0">
                <a:solidFill>
                  <a:prstClr val="black"/>
                </a:solidFill>
              </a:rPr>
              <a:t> </a:t>
            </a:r>
            <a:r>
              <a:rPr lang="it-IT" sz="2000" dirty="0">
                <a:solidFill>
                  <a:prstClr val="black"/>
                </a:solidFill>
              </a:rPr>
              <a:t>favorire la visibilità e l’accessibilità alle attività di ricerca industriale, in particolare nei confronti delle imprese; </a:t>
            </a:r>
          </a:p>
          <a:p>
            <a:r>
              <a:rPr lang="it-IT" sz="2000" dirty="0">
                <a:solidFill>
                  <a:prstClr val="black"/>
                </a:solidFill>
              </a:rPr>
              <a:t>-</a:t>
            </a:r>
            <a:r>
              <a:rPr lang="it-IT" sz="2000" dirty="0" smtClean="0">
                <a:solidFill>
                  <a:prstClr val="black"/>
                </a:solidFill>
              </a:rPr>
              <a:t> </a:t>
            </a:r>
            <a:r>
              <a:rPr lang="it-IT" sz="2000" b="1" dirty="0">
                <a:solidFill>
                  <a:prstClr val="black"/>
                </a:solidFill>
              </a:rPr>
              <a:t>favorire l’accesso ai finanziamenti disponibili in tema di trasferimento tecnologico</a:t>
            </a:r>
            <a:r>
              <a:rPr lang="it-IT" sz="2000" dirty="0">
                <a:solidFill>
                  <a:prstClr val="black"/>
                </a:solidFill>
              </a:rPr>
              <a:t>; </a:t>
            </a:r>
          </a:p>
          <a:p>
            <a:r>
              <a:rPr lang="it-IT" sz="2000" dirty="0">
                <a:solidFill>
                  <a:prstClr val="black"/>
                </a:solidFill>
              </a:rPr>
              <a:t>-</a:t>
            </a:r>
            <a:r>
              <a:rPr lang="it-IT" sz="2000" dirty="0" smtClean="0">
                <a:solidFill>
                  <a:prstClr val="black"/>
                </a:solidFill>
              </a:rPr>
              <a:t> </a:t>
            </a:r>
            <a:r>
              <a:rPr lang="it-IT" sz="2000" dirty="0">
                <a:solidFill>
                  <a:prstClr val="black"/>
                </a:solidFill>
              </a:rPr>
              <a:t>garantire adeguate procedure di monitoraggio e valutazione delle attività di ricerca applicata.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4359" y="4275694"/>
            <a:ext cx="22479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8696" y="4355863"/>
            <a:ext cx="2514600"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4571763"/>
            <a:ext cx="2030413"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73707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39552" y="188640"/>
            <a:ext cx="8208912" cy="6340197"/>
          </a:xfrm>
          <a:prstGeom prst="rect">
            <a:avLst/>
          </a:prstGeom>
        </p:spPr>
        <p:txBody>
          <a:bodyPr wrap="square">
            <a:spAutoFit/>
          </a:bodyPr>
          <a:lstStyle/>
          <a:p>
            <a:endParaRPr lang="it-IT" sz="2000" dirty="0">
              <a:solidFill>
                <a:prstClr val="black"/>
              </a:solidFill>
            </a:endParaRPr>
          </a:p>
          <a:p>
            <a:r>
              <a:rPr lang="it-IT" sz="2400" b="1" dirty="0" smtClean="0">
                <a:solidFill>
                  <a:srgbClr val="008000"/>
                </a:solidFill>
              </a:rPr>
              <a:t>Politiche </a:t>
            </a:r>
            <a:r>
              <a:rPr lang="it-IT" sz="2400" b="1" dirty="0">
                <a:solidFill>
                  <a:srgbClr val="008000"/>
                </a:solidFill>
              </a:rPr>
              <a:t>di qualità in ambito della ricerca </a:t>
            </a:r>
            <a:endParaRPr lang="it-IT" sz="2400" b="1" dirty="0" smtClean="0">
              <a:solidFill>
                <a:srgbClr val="008000"/>
              </a:solidFill>
            </a:endParaRPr>
          </a:p>
          <a:p>
            <a:endParaRPr lang="it-IT" sz="2400" dirty="0">
              <a:solidFill>
                <a:prstClr val="black"/>
              </a:solidFill>
            </a:endParaRPr>
          </a:p>
          <a:p>
            <a:pPr marL="285750" indent="-285750">
              <a:buFontTx/>
              <a:buChar char="-"/>
            </a:pPr>
            <a:r>
              <a:rPr lang="it-IT" sz="2000" dirty="0" smtClean="0">
                <a:solidFill>
                  <a:prstClr val="black"/>
                </a:solidFill>
              </a:rPr>
              <a:t>Incentivazione </a:t>
            </a:r>
            <a:r>
              <a:rPr lang="it-IT" sz="2000" dirty="0">
                <a:solidFill>
                  <a:prstClr val="black"/>
                </a:solidFill>
              </a:rPr>
              <a:t>della </a:t>
            </a:r>
            <a:r>
              <a:rPr lang="it-IT" sz="2000" b="1" dirty="0">
                <a:solidFill>
                  <a:srgbClr val="0000FF"/>
                </a:solidFill>
                <a:effectLst>
                  <a:outerShdw blurRad="38100" dist="38100" dir="2700000" algn="tl">
                    <a:srgbClr val="000000">
                      <a:alpha val="43137"/>
                    </a:srgbClr>
                  </a:outerShdw>
                </a:effectLst>
              </a:rPr>
              <a:t>qualità della ricerca universitaria</a:t>
            </a:r>
            <a:r>
              <a:rPr lang="it-IT" sz="2000" dirty="0">
                <a:solidFill>
                  <a:prstClr val="black"/>
                </a:solidFill>
              </a:rPr>
              <a:t>, con riferimento alla produzione scientifica e agli altri risultati della ricerca; </a:t>
            </a:r>
            <a:endParaRPr lang="it-IT" sz="2000" dirty="0" smtClean="0">
              <a:solidFill>
                <a:prstClr val="black"/>
              </a:solidFill>
            </a:endParaRPr>
          </a:p>
          <a:p>
            <a:pPr marL="285750" indent="-285750">
              <a:buFontTx/>
              <a:buChar char="-"/>
            </a:pPr>
            <a:r>
              <a:rPr lang="it-IT" sz="2000" b="1" dirty="0" smtClean="0">
                <a:solidFill>
                  <a:srgbClr val="0000FF"/>
                </a:solidFill>
                <a:effectLst>
                  <a:outerShdw blurRad="38100" dist="38100" dir="2700000" algn="tl">
                    <a:srgbClr val="000000">
                      <a:alpha val="43137"/>
                    </a:srgbClr>
                  </a:outerShdw>
                </a:effectLst>
              </a:rPr>
              <a:t>internazionalizzazione </a:t>
            </a:r>
            <a:r>
              <a:rPr lang="it-IT" sz="2000" b="1" dirty="0">
                <a:solidFill>
                  <a:srgbClr val="0000FF"/>
                </a:solidFill>
                <a:effectLst>
                  <a:outerShdw blurRad="38100" dist="38100" dir="2700000" algn="tl">
                    <a:srgbClr val="000000">
                      <a:alpha val="43137"/>
                    </a:srgbClr>
                  </a:outerShdw>
                </a:effectLst>
              </a:rPr>
              <a:t>delle attività di ricerca</a:t>
            </a:r>
            <a:r>
              <a:rPr lang="it-IT" sz="2000" dirty="0">
                <a:solidFill>
                  <a:prstClr val="black"/>
                </a:solidFill>
              </a:rPr>
              <a:t>; </a:t>
            </a:r>
          </a:p>
          <a:p>
            <a:pPr marL="285750" indent="-285750">
              <a:buFontTx/>
              <a:buChar char="-"/>
            </a:pPr>
            <a:r>
              <a:rPr lang="it-IT" sz="2000" dirty="0" smtClean="0">
                <a:solidFill>
                  <a:prstClr val="black"/>
                </a:solidFill>
              </a:rPr>
              <a:t>NO alle forme </a:t>
            </a:r>
            <a:r>
              <a:rPr lang="it-IT" sz="2000" dirty="0">
                <a:solidFill>
                  <a:prstClr val="black"/>
                </a:solidFill>
              </a:rPr>
              <a:t>di discriminazione nell’ambito delle attività scientifica di Ateneo, legata al genere, all'età, all'orientamento sessuale, all'origine etnica, alla disabilità, alla religione e alla lingua; </a:t>
            </a:r>
          </a:p>
          <a:p>
            <a:pPr marL="285750" indent="-285750">
              <a:buFontTx/>
              <a:buChar char="-"/>
            </a:pPr>
            <a:r>
              <a:rPr lang="it-IT" sz="2000" dirty="0" smtClean="0">
                <a:solidFill>
                  <a:prstClr val="black"/>
                </a:solidFill>
              </a:rPr>
              <a:t>tutela </a:t>
            </a:r>
            <a:r>
              <a:rPr lang="it-IT" sz="2000" dirty="0">
                <a:solidFill>
                  <a:prstClr val="black"/>
                </a:solidFill>
              </a:rPr>
              <a:t>degli animali utilizzati a fini sperimentali o ad altri fini scientifici. </a:t>
            </a:r>
            <a:endParaRPr lang="it-IT" sz="2000" dirty="0" smtClean="0">
              <a:solidFill>
                <a:prstClr val="black"/>
              </a:solidFill>
            </a:endParaRPr>
          </a:p>
          <a:p>
            <a:pPr marL="285750" indent="-285750">
              <a:buFontTx/>
              <a:buChar char="-"/>
            </a:pPr>
            <a:endParaRPr lang="it-IT" sz="2000" dirty="0">
              <a:solidFill>
                <a:prstClr val="black"/>
              </a:solidFill>
            </a:endParaRPr>
          </a:p>
          <a:p>
            <a:r>
              <a:rPr lang="it-IT" sz="2000" b="1" dirty="0">
                <a:solidFill>
                  <a:srgbClr val="008000"/>
                </a:solidFill>
              </a:rPr>
              <a:t>Dottorato di ricerca </a:t>
            </a:r>
          </a:p>
          <a:p>
            <a:r>
              <a:rPr lang="it-IT" sz="2000" dirty="0"/>
              <a:t>L’obiettivo principale consiste nel </a:t>
            </a:r>
            <a:r>
              <a:rPr lang="it-IT" sz="2000" b="1" u="sng" dirty="0"/>
              <a:t>revisionare sistematicamente i corsi di dottorato di ricerca </a:t>
            </a:r>
            <a:r>
              <a:rPr lang="it-IT" sz="2000" dirty="0"/>
              <a:t>al fine di verificare l’efficacia formativa, anche sulla base delle procedure di accreditamento. A tal fine ci si adopera per: </a:t>
            </a:r>
          </a:p>
          <a:p>
            <a:r>
              <a:rPr lang="it-IT" sz="2000" dirty="0"/>
              <a:t>- sviluppare un ambiente di ricerca di livello elevato aperto al confronto e alla collaborazione internazionale; </a:t>
            </a:r>
          </a:p>
          <a:p>
            <a:r>
              <a:rPr lang="it-IT" sz="2000" dirty="0"/>
              <a:t>- definire un’offerta coordinata di corsi al fine di ampliare e approfondire la preparazione acquisita nei corsi di studio. </a:t>
            </a:r>
            <a:endParaRPr lang="it-IT" dirty="0" smtClean="0">
              <a:solidFill>
                <a:prstClr val="black"/>
              </a:solidFill>
            </a:endParaRPr>
          </a:p>
          <a:p>
            <a:endParaRPr lang="it-IT" dirty="0">
              <a:solidFill>
                <a:prstClr val="black"/>
              </a:solidFill>
            </a:endParaRPr>
          </a:p>
        </p:txBody>
      </p:sp>
    </p:spTree>
    <p:extLst>
      <p:ext uri="{BB962C8B-B14F-4D97-AF65-F5344CB8AC3E}">
        <p14:creationId xmlns:p14="http://schemas.microsoft.com/office/powerpoint/2010/main" val="5805085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340136" y="260648"/>
            <a:ext cx="8640960" cy="3170099"/>
          </a:xfrm>
          <a:prstGeom prst="rect">
            <a:avLst/>
          </a:prstGeom>
        </p:spPr>
        <p:txBody>
          <a:bodyPr wrap="square">
            <a:spAutoFit/>
          </a:bodyPr>
          <a:lstStyle/>
          <a:p>
            <a:r>
              <a:rPr lang="it-IT" sz="2000" b="1" u="sng" dirty="0" smtClean="0">
                <a:solidFill>
                  <a:srgbClr val="FF0000"/>
                </a:solidFill>
                <a:effectLst>
                  <a:outerShdw blurRad="38100" dist="38100" dir="2700000" algn="tl">
                    <a:srgbClr val="000000">
                      <a:alpha val="43137"/>
                    </a:srgbClr>
                  </a:outerShdw>
                </a:effectLst>
              </a:rPr>
              <a:t>Politiche </a:t>
            </a:r>
            <a:r>
              <a:rPr lang="it-IT" sz="2000" b="1" u="sng" dirty="0">
                <a:solidFill>
                  <a:srgbClr val="FF0000"/>
                </a:solidFill>
                <a:effectLst>
                  <a:outerShdw blurRad="38100" dist="38100" dir="2700000" algn="tl">
                    <a:srgbClr val="000000">
                      <a:alpha val="43137"/>
                    </a:srgbClr>
                  </a:outerShdw>
                </a:effectLst>
              </a:rPr>
              <a:t>di qualità in ambito dei servizi agli studenti </a:t>
            </a:r>
            <a:endParaRPr lang="it-IT" sz="2000" b="1" u="sng" dirty="0" smtClean="0">
              <a:solidFill>
                <a:srgbClr val="FF0000"/>
              </a:solidFill>
              <a:effectLst>
                <a:outerShdw blurRad="38100" dist="38100" dir="2700000" algn="tl">
                  <a:srgbClr val="000000">
                    <a:alpha val="43137"/>
                  </a:srgbClr>
                </a:outerShdw>
              </a:effectLst>
            </a:endParaRPr>
          </a:p>
          <a:p>
            <a:endParaRPr lang="it-IT" sz="2000" dirty="0">
              <a:solidFill>
                <a:prstClr val="black"/>
              </a:solidFill>
            </a:endParaRPr>
          </a:p>
          <a:p>
            <a:r>
              <a:rPr lang="it-IT" sz="2000" dirty="0">
                <a:solidFill>
                  <a:prstClr val="black"/>
                </a:solidFill>
              </a:rPr>
              <a:t>Gli obiettivi principali hanno per </a:t>
            </a:r>
            <a:r>
              <a:rPr lang="it-IT" sz="2000" dirty="0" smtClean="0">
                <a:solidFill>
                  <a:prstClr val="black"/>
                </a:solidFill>
              </a:rPr>
              <a:t>oggetto:</a:t>
            </a:r>
          </a:p>
          <a:p>
            <a:pPr marL="342900" indent="-342900">
              <a:buFontTx/>
              <a:buChar char="-"/>
            </a:pPr>
            <a:r>
              <a:rPr lang="it-IT" sz="2000" b="1" u="sng" dirty="0" smtClean="0">
                <a:solidFill>
                  <a:prstClr val="black"/>
                </a:solidFill>
              </a:rPr>
              <a:t>il </a:t>
            </a:r>
            <a:r>
              <a:rPr lang="it-IT" sz="2000" b="1" u="sng" dirty="0">
                <a:solidFill>
                  <a:prstClr val="black"/>
                </a:solidFill>
              </a:rPr>
              <a:t>miglioramento della qualità dei servizi agli studenti al fine di agevolare il completamento del percorso di formazione intrapreso entro i termini previsti; </a:t>
            </a:r>
            <a:endParaRPr lang="it-IT" sz="2000" b="1" u="sng" dirty="0" smtClean="0">
              <a:solidFill>
                <a:prstClr val="black"/>
              </a:solidFill>
            </a:endParaRPr>
          </a:p>
          <a:p>
            <a:pPr marL="342900" indent="-342900">
              <a:buFontTx/>
              <a:buChar char="-"/>
            </a:pPr>
            <a:r>
              <a:rPr lang="it-IT" sz="2000" b="1" u="sng" dirty="0" smtClean="0">
                <a:solidFill>
                  <a:prstClr val="black"/>
                </a:solidFill>
              </a:rPr>
              <a:t>la </a:t>
            </a:r>
            <a:r>
              <a:rPr lang="it-IT" sz="2000" b="1" u="sng" dirty="0">
                <a:solidFill>
                  <a:prstClr val="black"/>
                </a:solidFill>
              </a:rPr>
              <a:t>semplificazione delle procedure amministrative intensificando le modalità di informatizzazione dei processi; </a:t>
            </a:r>
            <a:endParaRPr lang="it-IT" sz="2000" b="1" u="sng" dirty="0" smtClean="0">
              <a:solidFill>
                <a:prstClr val="black"/>
              </a:solidFill>
            </a:endParaRPr>
          </a:p>
          <a:p>
            <a:pPr marL="342900" indent="-342900">
              <a:buFontTx/>
              <a:buChar char="-"/>
            </a:pPr>
            <a:r>
              <a:rPr lang="it-IT" sz="2000" b="1" u="sng" dirty="0" smtClean="0">
                <a:solidFill>
                  <a:prstClr val="black"/>
                </a:solidFill>
              </a:rPr>
              <a:t>il </a:t>
            </a:r>
            <a:r>
              <a:rPr lang="it-IT" sz="2000" b="1" u="sng" dirty="0">
                <a:solidFill>
                  <a:prstClr val="black"/>
                </a:solidFill>
              </a:rPr>
              <a:t>mantenimento della certificazione per la qualità ai sensi della </a:t>
            </a:r>
            <a:r>
              <a:rPr lang="it-IT" sz="2000" b="1" u="sng" dirty="0" smtClean="0">
                <a:solidFill>
                  <a:prstClr val="black"/>
                </a:solidFill>
              </a:rPr>
              <a:t>normative in atto.</a:t>
            </a:r>
            <a:endParaRPr lang="it-IT" sz="2000" b="1" u="sng" dirty="0">
              <a:solidFill>
                <a:prstClr val="black"/>
              </a:solidFill>
            </a:endParaRPr>
          </a:p>
        </p:txBody>
      </p:sp>
      <p:sp>
        <p:nvSpPr>
          <p:cNvPr id="6" name="Rettangolo 5"/>
          <p:cNvSpPr/>
          <p:nvPr/>
        </p:nvSpPr>
        <p:spPr>
          <a:xfrm>
            <a:off x="347032" y="2924944"/>
            <a:ext cx="8280920" cy="4062651"/>
          </a:xfrm>
          <a:prstGeom prst="rect">
            <a:avLst/>
          </a:prstGeom>
        </p:spPr>
        <p:txBody>
          <a:bodyPr wrap="square">
            <a:spAutoFit/>
          </a:bodyPr>
          <a:lstStyle/>
          <a:p>
            <a:endParaRPr lang="it-IT" sz="2400" b="1" dirty="0" smtClean="0">
              <a:solidFill>
                <a:prstClr val="black"/>
              </a:solidFill>
            </a:endParaRPr>
          </a:p>
          <a:p>
            <a:endParaRPr lang="it-IT" dirty="0" smtClean="0">
              <a:solidFill>
                <a:prstClr val="black"/>
              </a:solidFill>
            </a:endParaRPr>
          </a:p>
          <a:p>
            <a:pPr algn="just"/>
            <a:r>
              <a:rPr lang="it-IT" dirty="0" smtClean="0">
                <a:solidFill>
                  <a:prstClr val="black"/>
                </a:solidFill>
              </a:rPr>
              <a:t>L’attuazione </a:t>
            </a:r>
            <a:r>
              <a:rPr lang="it-IT" dirty="0">
                <a:solidFill>
                  <a:prstClr val="black"/>
                </a:solidFill>
              </a:rPr>
              <a:t>delle </a:t>
            </a:r>
            <a:r>
              <a:rPr lang="it-IT" b="1" u="sng" dirty="0">
                <a:solidFill>
                  <a:prstClr val="black"/>
                </a:solidFill>
                <a:effectLst>
                  <a:outerShdw blurRad="38100" dist="38100" dir="2700000" algn="tl">
                    <a:srgbClr val="000000">
                      <a:alpha val="43137"/>
                    </a:srgbClr>
                  </a:outerShdw>
                </a:effectLst>
              </a:rPr>
              <a:t>politiche di programmazione di Ateneo</a:t>
            </a:r>
            <a:r>
              <a:rPr lang="it-IT" dirty="0">
                <a:solidFill>
                  <a:prstClr val="black"/>
                </a:solidFill>
              </a:rPr>
              <a:t>, nell’ambito della formazione, </a:t>
            </a:r>
            <a:r>
              <a:rPr lang="it-IT" dirty="0" smtClean="0">
                <a:solidFill>
                  <a:prstClr val="black"/>
                </a:solidFill>
              </a:rPr>
              <a:t>richiede:</a:t>
            </a:r>
          </a:p>
          <a:p>
            <a:pPr marL="285750" indent="-285750" algn="just">
              <a:buFontTx/>
              <a:buChar char="-"/>
            </a:pPr>
            <a:r>
              <a:rPr lang="it-IT" dirty="0" smtClean="0">
                <a:solidFill>
                  <a:prstClr val="black"/>
                </a:solidFill>
              </a:rPr>
              <a:t>il </a:t>
            </a:r>
            <a:r>
              <a:rPr lang="it-IT" dirty="0">
                <a:solidFill>
                  <a:prstClr val="black"/>
                </a:solidFill>
              </a:rPr>
              <a:t>monitoraggio e il riesame dei corsi di studio triennali e magistrali già attivati; </a:t>
            </a:r>
            <a:endParaRPr lang="it-IT" dirty="0" smtClean="0">
              <a:solidFill>
                <a:prstClr val="black"/>
              </a:solidFill>
            </a:endParaRPr>
          </a:p>
          <a:p>
            <a:pPr marL="285750" indent="-285750" algn="just">
              <a:buFontTx/>
              <a:buChar char="-"/>
            </a:pPr>
            <a:r>
              <a:rPr lang="it-IT" dirty="0" smtClean="0">
                <a:solidFill>
                  <a:prstClr val="black"/>
                </a:solidFill>
              </a:rPr>
              <a:t>la </a:t>
            </a:r>
            <a:r>
              <a:rPr lang="it-IT" dirty="0">
                <a:solidFill>
                  <a:prstClr val="black"/>
                </a:solidFill>
              </a:rPr>
              <a:t>definizione di obiettivi formativi coerenti con le politiche di qualità in ambito della </a:t>
            </a:r>
            <a:r>
              <a:rPr lang="it-IT" dirty="0" smtClean="0">
                <a:solidFill>
                  <a:prstClr val="black"/>
                </a:solidFill>
              </a:rPr>
              <a:t>formazione;</a:t>
            </a:r>
          </a:p>
          <a:p>
            <a:pPr marL="285750" indent="-285750" algn="just">
              <a:buFontTx/>
              <a:buChar char="-"/>
            </a:pPr>
            <a:r>
              <a:rPr lang="it-IT" dirty="0" smtClean="0">
                <a:solidFill>
                  <a:prstClr val="black"/>
                </a:solidFill>
              </a:rPr>
              <a:t>la </a:t>
            </a:r>
            <a:r>
              <a:rPr lang="it-IT" dirty="0">
                <a:solidFill>
                  <a:prstClr val="black"/>
                </a:solidFill>
              </a:rPr>
              <a:t>sostenibilità </a:t>
            </a:r>
            <a:r>
              <a:rPr lang="it-IT" dirty="0" smtClean="0">
                <a:solidFill>
                  <a:prstClr val="black"/>
                </a:solidFill>
              </a:rPr>
              <a:t>economico-finanziaria;</a:t>
            </a:r>
          </a:p>
          <a:p>
            <a:pPr marL="285750" indent="-285750" algn="just">
              <a:buFontTx/>
              <a:buChar char="-"/>
            </a:pPr>
            <a:r>
              <a:rPr lang="it-IT" dirty="0" smtClean="0">
                <a:solidFill>
                  <a:prstClr val="black"/>
                </a:solidFill>
              </a:rPr>
              <a:t>l’insieme </a:t>
            </a:r>
            <a:r>
              <a:rPr lang="it-IT" dirty="0">
                <a:solidFill>
                  <a:prstClr val="black"/>
                </a:solidFill>
              </a:rPr>
              <a:t>delle risorse riferite alla docenza a regime per corsi di studio di nuova istituzione. </a:t>
            </a:r>
            <a:endParaRPr lang="it-IT" dirty="0" smtClean="0">
              <a:solidFill>
                <a:prstClr val="black"/>
              </a:solidFill>
            </a:endParaRPr>
          </a:p>
          <a:p>
            <a:pPr algn="just"/>
            <a:endParaRPr lang="it-IT" dirty="0">
              <a:solidFill>
                <a:prstClr val="black"/>
              </a:solidFill>
            </a:endParaRPr>
          </a:p>
          <a:p>
            <a:pPr algn="just"/>
            <a:r>
              <a:rPr lang="it-IT" b="1" i="1" dirty="0">
                <a:solidFill>
                  <a:prstClr val="black"/>
                </a:solidFill>
                <a:effectLst>
                  <a:outerShdw blurRad="38100" dist="38100" dir="2700000" algn="tl">
                    <a:srgbClr val="000000">
                      <a:alpha val="43137"/>
                    </a:srgbClr>
                  </a:outerShdw>
                </a:effectLst>
              </a:rPr>
              <a:t>Le politiche di qualità </a:t>
            </a:r>
            <a:r>
              <a:rPr lang="it-IT" b="1" i="1" dirty="0" smtClean="0">
                <a:solidFill>
                  <a:prstClr val="black"/>
                </a:solidFill>
                <a:effectLst>
                  <a:outerShdw blurRad="38100" dist="38100" dir="2700000" algn="tl">
                    <a:srgbClr val="000000">
                      <a:alpha val="43137"/>
                    </a:srgbClr>
                  </a:outerShdw>
                </a:effectLst>
              </a:rPr>
              <a:t>sono </a:t>
            </a:r>
            <a:r>
              <a:rPr lang="it-IT" b="1" i="1" dirty="0">
                <a:solidFill>
                  <a:prstClr val="black"/>
                </a:solidFill>
                <a:effectLst>
                  <a:outerShdw blurRad="38100" dist="38100" dir="2700000" algn="tl">
                    <a:srgbClr val="000000">
                      <a:alpha val="43137"/>
                    </a:srgbClr>
                  </a:outerShdw>
                </a:effectLst>
              </a:rPr>
              <a:t>definite dagli Organi Accademici di </a:t>
            </a:r>
            <a:r>
              <a:rPr lang="it-IT" b="1" i="1" dirty="0" smtClean="0">
                <a:solidFill>
                  <a:prstClr val="black"/>
                </a:solidFill>
                <a:effectLst>
                  <a:outerShdw blurRad="38100" dist="38100" dir="2700000" algn="tl">
                    <a:srgbClr val="000000">
                      <a:alpha val="43137"/>
                    </a:srgbClr>
                  </a:outerShdw>
                </a:effectLst>
              </a:rPr>
              <a:t>governo, attuate </a:t>
            </a:r>
            <a:r>
              <a:rPr lang="it-IT" b="1" i="1" dirty="0">
                <a:solidFill>
                  <a:prstClr val="black"/>
                </a:solidFill>
                <a:effectLst>
                  <a:outerShdw blurRad="38100" dist="38100" dir="2700000" algn="tl">
                    <a:srgbClr val="000000">
                      <a:alpha val="43137"/>
                    </a:srgbClr>
                  </a:outerShdw>
                </a:effectLst>
              </a:rPr>
              <a:t>dal Presidio della Qualità di </a:t>
            </a:r>
            <a:r>
              <a:rPr lang="it-IT" b="1" i="1" dirty="0" smtClean="0">
                <a:solidFill>
                  <a:prstClr val="black"/>
                </a:solidFill>
                <a:effectLst>
                  <a:outerShdw blurRad="38100" dist="38100" dir="2700000" algn="tl">
                    <a:srgbClr val="000000">
                      <a:alpha val="43137"/>
                    </a:srgbClr>
                  </a:outerShdw>
                </a:effectLst>
              </a:rPr>
              <a:t>Ateneo, valutate </a:t>
            </a:r>
            <a:r>
              <a:rPr lang="it-IT" b="1" i="1" dirty="0">
                <a:solidFill>
                  <a:prstClr val="black"/>
                </a:solidFill>
                <a:effectLst>
                  <a:outerShdw blurRad="38100" dist="38100" dir="2700000" algn="tl">
                    <a:srgbClr val="000000">
                      <a:alpha val="43137"/>
                    </a:srgbClr>
                  </a:outerShdw>
                </a:effectLst>
              </a:rPr>
              <a:t>dal Nucleo di Valutazione di </a:t>
            </a:r>
            <a:r>
              <a:rPr lang="it-IT" b="1" i="1" dirty="0" smtClean="0">
                <a:solidFill>
                  <a:prstClr val="black"/>
                </a:solidFill>
                <a:effectLst>
                  <a:outerShdw blurRad="38100" dist="38100" dir="2700000" algn="tl">
                    <a:srgbClr val="000000">
                      <a:alpha val="43137"/>
                    </a:srgbClr>
                  </a:outerShdw>
                </a:effectLst>
              </a:rPr>
              <a:t>Ateneo. </a:t>
            </a:r>
            <a:endParaRPr lang="it-IT" b="1" i="1" dirty="0">
              <a:solidFill>
                <a:prstClr val="black"/>
              </a:solidFill>
              <a:effectLst>
                <a:outerShdw blurRad="38100" dist="38100" dir="2700000" algn="tl">
                  <a:srgbClr val="000000">
                    <a:alpha val="43137"/>
                  </a:srgbClr>
                </a:outerShdw>
              </a:effectLst>
            </a:endParaRPr>
          </a:p>
          <a:p>
            <a:pPr algn="just"/>
            <a:endParaRPr lang="it-IT" dirty="0">
              <a:solidFill>
                <a:prstClr val="black"/>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248" y="116633"/>
            <a:ext cx="1767771" cy="1011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09394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07504" y="188640"/>
            <a:ext cx="8928992" cy="6247864"/>
          </a:xfrm>
          <a:prstGeom prst="rect">
            <a:avLst/>
          </a:prstGeom>
        </p:spPr>
        <p:txBody>
          <a:bodyPr wrap="square">
            <a:spAutoFit/>
          </a:bodyPr>
          <a:lstStyle/>
          <a:p>
            <a:r>
              <a:rPr lang="it-IT" sz="2400" b="1" dirty="0" smtClean="0">
                <a:solidFill>
                  <a:srgbClr val="008000"/>
                </a:solidFill>
              </a:rPr>
              <a:t>Commissioni </a:t>
            </a:r>
            <a:r>
              <a:rPr lang="it-IT" sz="2400" b="1" dirty="0">
                <a:solidFill>
                  <a:srgbClr val="008000"/>
                </a:solidFill>
              </a:rPr>
              <a:t>paritetiche Docenti - Studenti</a:t>
            </a:r>
          </a:p>
          <a:p>
            <a:endParaRPr lang="it-IT" sz="2400" dirty="0">
              <a:solidFill>
                <a:prstClr val="black"/>
              </a:solidFill>
            </a:endParaRPr>
          </a:p>
          <a:p>
            <a:pPr algn="just"/>
            <a:r>
              <a:rPr lang="it-IT" sz="2000" b="1" dirty="0">
                <a:solidFill>
                  <a:prstClr val="black"/>
                </a:solidFill>
              </a:rPr>
              <a:t>Le Commissioni paritetiche Docenti - Studenti si attivano per ricevere segnalazioni provenienti dalla periferia </a:t>
            </a:r>
            <a:r>
              <a:rPr lang="it-IT" sz="2000" dirty="0">
                <a:solidFill>
                  <a:prstClr val="black"/>
                </a:solidFill>
              </a:rPr>
              <a:t>(dai corsi di studio del Dipartimento o della Scuola di riferimento e dagli studenti) </a:t>
            </a:r>
            <a:r>
              <a:rPr lang="it-IT" sz="2000" b="1" dirty="0">
                <a:solidFill>
                  <a:prstClr val="black"/>
                </a:solidFill>
              </a:rPr>
              <a:t>e approfondire gli aspetti critici legati al percorso di formazione </a:t>
            </a:r>
            <a:r>
              <a:rPr lang="it-IT" sz="2000" dirty="0">
                <a:solidFill>
                  <a:prstClr val="black"/>
                </a:solidFill>
              </a:rPr>
              <a:t>(esperienza dello studente) offrendo un ulteriore canale oltre ai tradizionali questionari di valutazione; per proporre sinergicamente informazioni </a:t>
            </a:r>
            <a:r>
              <a:rPr lang="it-IT" sz="2000" dirty="0" smtClean="0">
                <a:solidFill>
                  <a:prstClr val="black"/>
                </a:solidFill>
              </a:rPr>
              <a:t>per migliorare il percorso del corso </a:t>
            </a:r>
            <a:r>
              <a:rPr lang="it-IT" sz="2000" dirty="0">
                <a:solidFill>
                  <a:prstClr val="black"/>
                </a:solidFill>
              </a:rPr>
              <a:t>di </a:t>
            </a:r>
            <a:r>
              <a:rPr lang="it-IT" sz="2000" dirty="0" smtClean="0">
                <a:solidFill>
                  <a:prstClr val="black"/>
                </a:solidFill>
              </a:rPr>
              <a:t>studio.</a:t>
            </a:r>
          </a:p>
          <a:p>
            <a:pPr algn="just"/>
            <a:r>
              <a:rPr lang="it-IT" sz="2000" dirty="0">
                <a:solidFill>
                  <a:prstClr val="black"/>
                </a:solidFill>
              </a:rPr>
              <a:t>La Commissione è presieduta dalla Prof.ssa Laila </a:t>
            </a:r>
            <a:r>
              <a:rPr lang="it-IT" sz="2000" dirty="0" err="1">
                <a:solidFill>
                  <a:prstClr val="black"/>
                </a:solidFill>
              </a:rPr>
              <a:t>Craighero</a:t>
            </a:r>
            <a:r>
              <a:rPr lang="it-IT" sz="2000" dirty="0">
                <a:solidFill>
                  <a:prstClr val="black"/>
                </a:solidFill>
              </a:rPr>
              <a:t>, delegata del Presidente della Scuola, ai sensi dell’art. 9 del Regolamento-tipo dei Dipartimenti, dura in carica due anni ed è rinnovabile per il biennio successivo.</a:t>
            </a:r>
          </a:p>
          <a:p>
            <a:pPr algn="just"/>
            <a:r>
              <a:rPr lang="it-IT" sz="2000" dirty="0">
                <a:solidFill>
                  <a:prstClr val="black"/>
                </a:solidFill>
              </a:rPr>
              <a:t>Riunisce tutte le Commissioni docente-studente che lavorano nei singoli </a:t>
            </a:r>
            <a:r>
              <a:rPr lang="it-IT" sz="2000" dirty="0" err="1">
                <a:solidFill>
                  <a:prstClr val="black"/>
                </a:solidFill>
              </a:rPr>
              <a:t>CdS</a:t>
            </a:r>
            <a:r>
              <a:rPr lang="it-IT" sz="2000" dirty="0">
                <a:solidFill>
                  <a:prstClr val="black"/>
                </a:solidFill>
              </a:rPr>
              <a:t> </a:t>
            </a:r>
          </a:p>
          <a:p>
            <a:pPr algn="just"/>
            <a:r>
              <a:rPr lang="it-IT" sz="2000" dirty="0">
                <a:solidFill>
                  <a:prstClr val="black"/>
                </a:solidFill>
              </a:rPr>
              <a:t>(18 per la Scuola di Medicina x 2 = 36 componenti)</a:t>
            </a:r>
          </a:p>
          <a:p>
            <a:endParaRPr lang="it-IT" sz="2400" dirty="0">
              <a:solidFill>
                <a:prstClr val="black"/>
              </a:solidFill>
            </a:endParaRPr>
          </a:p>
          <a:p>
            <a:r>
              <a:rPr lang="it-IT" sz="2400" b="1" dirty="0">
                <a:solidFill>
                  <a:prstClr val="black"/>
                </a:solidFill>
              </a:rPr>
              <a:t>Attività di </a:t>
            </a:r>
            <a:r>
              <a:rPr lang="it-IT" sz="2400" b="1" dirty="0" smtClean="0">
                <a:solidFill>
                  <a:prstClr val="black"/>
                </a:solidFill>
              </a:rPr>
              <a:t>valutazione </a:t>
            </a:r>
            <a:r>
              <a:rPr lang="it-IT" sz="2400" b="1" dirty="0">
                <a:solidFill>
                  <a:prstClr val="black"/>
                </a:solidFill>
              </a:rPr>
              <a:t>e riesame </a:t>
            </a:r>
            <a:r>
              <a:rPr lang="it-IT" sz="2400" b="1" dirty="0" smtClean="0">
                <a:solidFill>
                  <a:prstClr val="black"/>
                </a:solidFill>
              </a:rPr>
              <a:t>(RAR)</a:t>
            </a:r>
          </a:p>
          <a:p>
            <a:endParaRPr lang="it-IT" sz="2400" b="1" dirty="0">
              <a:solidFill>
                <a:prstClr val="black"/>
              </a:solidFill>
            </a:endParaRPr>
          </a:p>
          <a:p>
            <a:r>
              <a:rPr lang="it-IT" sz="2400" b="1" dirty="0">
                <a:solidFill>
                  <a:prstClr val="black"/>
                </a:solidFill>
              </a:rPr>
              <a:t>Scheda Unica Annuale del corso di </a:t>
            </a:r>
            <a:r>
              <a:rPr lang="it-IT" sz="2400" b="1" dirty="0" smtClean="0">
                <a:solidFill>
                  <a:prstClr val="black"/>
                </a:solidFill>
              </a:rPr>
              <a:t>studio (SUA)</a:t>
            </a:r>
          </a:p>
          <a:p>
            <a:endParaRPr lang="it-IT" b="1" dirty="0" smtClean="0">
              <a:solidFill>
                <a:prstClr val="black"/>
              </a:solidFill>
            </a:endParaRPr>
          </a:p>
          <a:p>
            <a:endParaRPr lang="it-IT" b="1" dirty="0">
              <a:solidFill>
                <a:prstClr val="black"/>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4509120"/>
            <a:ext cx="2088232" cy="1389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20380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p:cNvGraphicFramePr>
            <a:graphicFrameLocks noGrp="1"/>
          </p:cNvGraphicFramePr>
          <p:nvPr>
            <p:ph idx="1"/>
            <p:extLst>
              <p:ext uri="{D42A27DB-BD31-4B8C-83A1-F6EECF244321}">
                <p14:modId xmlns:p14="http://schemas.microsoft.com/office/powerpoint/2010/main" val="1524013758"/>
              </p:ext>
            </p:extLst>
          </p:nvPr>
        </p:nvGraphicFramePr>
        <p:xfrm>
          <a:off x="1259632" y="188640"/>
          <a:ext cx="6768753" cy="6483747"/>
        </p:xfrm>
        <a:graphic>
          <a:graphicData uri="http://schemas.openxmlformats.org/drawingml/2006/table">
            <a:tbl>
              <a:tblPr/>
              <a:tblGrid>
                <a:gridCol w="2256251"/>
                <a:gridCol w="2256251"/>
                <a:gridCol w="2256251"/>
              </a:tblGrid>
              <a:tr h="504056">
                <a:tc>
                  <a:txBody>
                    <a:bodyPr/>
                    <a:lstStyle/>
                    <a:p>
                      <a:r>
                        <a:rPr lang="it-IT" sz="700" dirty="0"/>
                        <a:t>Consiglio Corso di Studio</a:t>
                      </a:r>
                    </a:p>
                  </a:txBody>
                  <a:tcPr marL="38033" marR="38033" marT="19017" marB="19017" anchor="ctr">
                    <a:lnL>
                      <a:noFill/>
                    </a:lnL>
                    <a:lnR>
                      <a:noFill/>
                    </a:lnR>
                    <a:lnT>
                      <a:noFill/>
                    </a:lnT>
                    <a:lnB>
                      <a:noFill/>
                    </a:lnB>
                  </a:tcPr>
                </a:tc>
                <a:tc>
                  <a:txBody>
                    <a:bodyPr/>
                    <a:lstStyle/>
                    <a:p>
                      <a:r>
                        <a:rPr lang="it-IT" sz="700"/>
                        <a:t>Docenti</a:t>
                      </a:r>
                    </a:p>
                  </a:txBody>
                  <a:tcPr marL="38033" marR="38033" marT="19017" marB="19017" anchor="ctr">
                    <a:lnL>
                      <a:noFill/>
                    </a:lnL>
                    <a:lnR>
                      <a:noFill/>
                    </a:lnR>
                    <a:lnT>
                      <a:noFill/>
                    </a:lnT>
                    <a:lnB>
                      <a:noFill/>
                    </a:lnB>
                  </a:tcPr>
                </a:tc>
                <a:tc>
                  <a:txBody>
                    <a:bodyPr/>
                    <a:lstStyle/>
                    <a:p>
                      <a:r>
                        <a:rPr lang="it-IT" sz="700"/>
                        <a:t>Studenti eletti</a:t>
                      </a:r>
                    </a:p>
                  </a:txBody>
                  <a:tcPr marL="38033" marR="38033" marT="19017" marB="19017" anchor="ctr">
                    <a:lnL>
                      <a:noFill/>
                    </a:lnL>
                    <a:lnR>
                      <a:noFill/>
                    </a:lnR>
                    <a:lnT>
                      <a:noFill/>
                    </a:lnT>
                    <a:lnB>
                      <a:noFill/>
                    </a:lnB>
                  </a:tcPr>
                </a:tc>
              </a:tr>
              <a:tr h="343097">
                <a:tc>
                  <a:txBody>
                    <a:bodyPr/>
                    <a:lstStyle/>
                    <a:p>
                      <a:r>
                        <a:rPr lang="it-IT" sz="700"/>
                        <a:t>Dietistica</a:t>
                      </a:r>
                    </a:p>
                  </a:txBody>
                  <a:tcPr marL="38033" marR="38033" marT="19017" marB="19017" anchor="ctr">
                    <a:lnL>
                      <a:noFill/>
                    </a:lnL>
                    <a:lnR>
                      <a:noFill/>
                    </a:lnR>
                    <a:lnT>
                      <a:noFill/>
                    </a:lnT>
                    <a:lnB>
                      <a:noFill/>
                    </a:lnB>
                  </a:tcPr>
                </a:tc>
                <a:tc>
                  <a:txBody>
                    <a:bodyPr/>
                    <a:lstStyle/>
                    <a:p>
                      <a:r>
                        <a:rPr lang="it-IT" sz="700"/>
                        <a:t>Dott.ssa Angelina Passaro</a:t>
                      </a:r>
                    </a:p>
                  </a:txBody>
                  <a:tcPr marL="38033" marR="38033" marT="19017" marB="19017" anchor="ctr">
                    <a:lnL>
                      <a:noFill/>
                    </a:lnL>
                    <a:lnR>
                      <a:noFill/>
                    </a:lnR>
                    <a:lnT>
                      <a:noFill/>
                    </a:lnT>
                    <a:lnB>
                      <a:noFill/>
                    </a:lnB>
                  </a:tcPr>
                </a:tc>
                <a:tc>
                  <a:txBody>
                    <a:bodyPr/>
                    <a:lstStyle/>
                    <a:p>
                      <a:r>
                        <a:rPr lang="it-IT" sz="700"/>
                        <a:t>Federica Padoan</a:t>
                      </a:r>
                      <a:br>
                        <a:rPr lang="it-IT" sz="700"/>
                      </a:br>
                      <a:endParaRPr lang="it-IT" sz="700"/>
                    </a:p>
                  </a:txBody>
                  <a:tcPr marL="38033" marR="38033" marT="19017" marB="19017" anchor="ctr">
                    <a:lnL>
                      <a:noFill/>
                    </a:lnL>
                    <a:lnR>
                      <a:noFill/>
                    </a:lnR>
                    <a:lnT>
                      <a:noFill/>
                    </a:lnT>
                    <a:lnB>
                      <a:noFill/>
                    </a:lnB>
                  </a:tcPr>
                </a:tc>
              </a:tr>
              <a:tr h="343097">
                <a:tc>
                  <a:txBody>
                    <a:bodyPr/>
                    <a:lstStyle/>
                    <a:p>
                      <a:r>
                        <a:rPr lang="it-IT" sz="700"/>
                        <a:t>Educazione Professionale</a:t>
                      </a:r>
                    </a:p>
                  </a:txBody>
                  <a:tcPr marL="38033" marR="38033" marT="19017" marB="19017" anchor="ctr">
                    <a:lnL>
                      <a:noFill/>
                    </a:lnL>
                    <a:lnR>
                      <a:noFill/>
                    </a:lnR>
                    <a:lnT>
                      <a:noFill/>
                    </a:lnT>
                    <a:lnB>
                      <a:noFill/>
                    </a:lnB>
                  </a:tcPr>
                </a:tc>
                <a:tc>
                  <a:txBody>
                    <a:bodyPr/>
                    <a:lstStyle/>
                    <a:p>
                      <a:r>
                        <a:rPr lang="it-IT" sz="700"/>
                        <a:t>Prof. Marco Dallari</a:t>
                      </a:r>
                      <a:br>
                        <a:rPr lang="it-IT" sz="700"/>
                      </a:br>
                      <a:endParaRPr lang="it-IT" sz="700"/>
                    </a:p>
                  </a:txBody>
                  <a:tcPr marL="38033" marR="38033" marT="19017" marB="19017" anchor="ctr">
                    <a:lnL>
                      <a:noFill/>
                    </a:lnL>
                    <a:lnR>
                      <a:noFill/>
                    </a:lnR>
                    <a:lnT>
                      <a:noFill/>
                    </a:lnT>
                    <a:lnB>
                      <a:noFill/>
                    </a:lnB>
                  </a:tcPr>
                </a:tc>
                <a:tc>
                  <a:txBody>
                    <a:bodyPr/>
                    <a:lstStyle/>
                    <a:p>
                      <a:r>
                        <a:rPr lang="it-IT" sz="700"/>
                        <a:t>Chiara Maddalena</a:t>
                      </a:r>
                      <a:br>
                        <a:rPr lang="it-IT" sz="700"/>
                      </a:br>
                      <a:endParaRPr lang="it-IT" sz="700"/>
                    </a:p>
                  </a:txBody>
                  <a:tcPr marL="38033" marR="38033" marT="19017" marB="19017" anchor="ctr">
                    <a:lnL>
                      <a:noFill/>
                    </a:lnL>
                    <a:lnR>
                      <a:noFill/>
                    </a:lnR>
                    <a:lnT>
                      <a:noFill/>
                    </a:lnT>
                    <a:lnB>
                      <a:noFill/>
                    </a:lnB>
                  </a:tcPr>
                </a:tc>
              </a:tr>
              <a:tr h="343097">
                <a:tc>
                  <a:txBody>
                    <a:bodyPr/>
                    <a:lstStyle/>
                    <a:p>
                      <a:r>
                        <a:rPr lang="it-IT" sz="700"/>
                        <a:t>Fisioterapia</a:t>
                      </a:r>
                    </a:p>
                  </a:txBody>
                  <a:tcPr marL="38033" marR="38033" marT="19017" marB="19017" anchor="ctr">
                    <a:lnL>
                      <a:noFill/>
                    </a:lnL>
                    <a:lnR>
                      <a:noFill/>
                    </a:lnR>
                    <a:lnT>
                      <a:noFill/>
                    </a:lnT>
                    <a:lnB>
                      <a:noFill/>
                    </a:lnB>
                  </a:tcPr>
                </a:tc>
                <a:tc>
                  <a:txBody>
                    <a:bodyPr/>
                    <a:lstStyle/>
                    <a:p>
                      <a:r>
                        <a:rPr lang="it-IT" sz="700"/>
                        <a:t>Dott.ssa Daniela Milani</a:t>
                      </a:r>
                      <a:br>
                        <a:rPr lang="it-IT" sz="700"/>
                      </a:br>
                      <a:endParaRPr lang="it-IT" sz="700"/>
                    </a:p>
                  </a:txBody>
                  <a:tcPr marL="38033" marR="38033" marT="19017" marB="19017" anchor="ctr">
                    <a:lnL>
                      <a:noFill/>
                    </a:lnL>
                    <a:lnR>
                      <a:noFill/>
                    </a:lnR>
                    <a:lnT>
                      <a:noFill/>
                    </a:lnT>
                    <a:lnB>
                      <a:noFill/>
                    </a:lnB>
                  </a:tcPr>
                </a:tc>
                <a:tc>
                  <a:txBody>
                    <a:bodyPr/>
                    <a:lstStyle/>
                    <a:p>
                      <a:r>
                        <a:rPr lang="it-IT" sz="700"/>
                        <a:t>Francesco Demaldè</a:t>
                      </a:r>
                    </a:p>
                  </a:txBody>
                  <a:tcPr marL="38033" marR="38033" marT="19017" marB="19017" anchor="ctr">
                    <a:lnL>
                      <a:noFill/>
                    </a:lnL>
                    <a:lnR>
                      <a:noFill/>
                    </a:lnR>
                    <a:lnT>
                      <a:noFill/>
                    </a:lnT>
                    <a:lnB>
                      <a:noFill/>
                    </a:lnB>
                  </a:tcPr>
                </a:tc>
              </a:tr>
              <a:tr h="343097">
                <a:tc>
                  <a:txBody>
                    <a:bodyPr/>
                    <a:lstStyle/>
                    <a:p>
                      <a:r>
                        <a:rPr lang="it-IT" sz="700"/>
                        <a:t>Igiene dentale</a:t>
                      </a:r>
                    </a:p>
                  </a:txBody>
                  <a:tcPr marL="38033" marR="38033" marT="19017" marB="19017" anchor="ctr">
                    <a:lnL>
                      <a:noFill/>
                    </a:lnL>
                    <a:lnR>
                      <a:noFill/>
                    </a:lnR>
                    <a:lnT>
                      <a:noFill/>
                    </a:lnT>
                    <a:lnB>
                      <a:noFill/>
                    </a:lnB>
                  </a:tcPr>
                </a:tc>
                <a:tc>
                  <a:txBody>
                    <a:bodyPr/>
                    <a:lstStyle/>
                    <a:p>
                      <a:r>
                        <a:rPr lang="it-IT" sz="700"/>
                        <a:t>Dott.ssa Renata Vecchiatini</a:t>
                      </a:r>
                    </a:p>
                  </a:txBody>
                  <a:tcPr marL="38033" marR="38033" marT="19017" marB="19017" anchor="ctr">
                    <a:lnL>
                      <a:noFill/>
                    </a:lnL>
                    <a:lnR>
                      <a:noFill/>
                    </a:lnR>
                    <a:lnT>
                      <a:noFill/>
                    </a:lnT>
                    <a:lnB>
                      <a:noFill/>
                    </a:lnB>
                  </a:tcPr>
                </a:tc>
                <a:tc>
                  <a:txBody>
                    <a:bodyPr/>
                    <a:lstStyle/>
                    <a:p>
                      <a:r>
                        <a:rPr lang="it-IT" sz="700"/>
                        <a:t>Chiara Gioppo Boggio</a:t>
                      </a:r>
                      <a:br>
                        <a:rPr lang="it-IT" sz="700"/>
                      </a:br>
                      <a:endParaRPr lang="it-IT" sz="700"/>
                    </a:p>
                  </a:txBody>
                  <a:tcPr marL="38033" marR="38033" marT="19017" marB="19017" anchor="ctr">
                    <a:lnL>
                      <a:noFill/>
                    </a:lnL>
                    <a:lnR>
                      <a:noFill/>
                    </a:lnR>
                    <a:lnT>
                      <a:noFill/>
                    </a:lnT>
                    <a:lnB>
                      <a:noFill/>
                    </a:lnB>
                  </a:tcPr>
                </a:tc>
              </a:tr>
              <a:tr h="343097">
                <a:tc>
                  <a:txBody>
                    <a:bodyPr/>
                    <a:lstStyle/>
                    <a:p>
                      <a:r>
                        <a:rPr lang="it-IT" sz="700"/>
                        <a:t>Infermieristica</a:t>
                      </a:r>
                    </a:p>
                  </a:txBody>
                  <a:tcPr marL="38033" marR="38033" marT="19017" marB="19017" anchor="ctr">
                    <a:lnL>
                      <a:noFill/>
                    </a:lnL>
                    <a:lnR>
                      <a:noFill/>
                    </a:lnR>
                    <a:lnT>
                      <a:noFill/>
                    </a:lnT>
                    <a:lnB>
                      <a:noFill/>
                    </a:lnB>
                  </a:tcPr>
                </a:tc>
                <a:tc>
                  <a:txBody>
                    <a:bodyPr/>
                    <a:lstStyle/>
                    <a:p>
                      <a:r>
                        <a:rPr lang="it-IT" sz="700"/>
                        <a:t>Dott.ssa Rita Selvatici</a:t>
                      </a:r>
                    </a:p>
                  </a:txBody>
                  <a:tcPr marL="38033" marR="38033" marT="19017" marB="19017" anchor="ctr">
                    <a:lnL>
                      <a:noFill/>
                    </a:lnL>
                    <a:lnR>
                      <a:noFill/>
                    </a:lnR>
                    <a:lnT>
                      <a:noFill/>
                    </a:lnT>
                    <a:lnB>
                      <a:noFill/>
                    </a:lnB>
                  </a:tcPr>
                </a:tc>
                <a:tc>
                  <a:txBody>
                    <a:bodyPr/>
                    <a:lstStyle/>
                    <a:p>
                      <a:r>
                        <a:rPr lang="it-IT" sz="700"/>
                        <a:t>Francesco Fioresi</a:t>
                      </a:r>
                      <a:br>
                        <a:rPr lang="it-IT" sz="700"/>
                      </a:br>
                      <a:endParaRPr lang="it-IT" sz="700"/>
                    </a:p>
                  </a:txBody>
                  <a:tcPr marL="38033" marR="38033" marT="19017" marB="19017" anchor="ctr">
                    <a:lnL>
                      <a:noFill/>
                    </a:lnL>
                    <a:lnR>
                      <a:noFill/>
                    </a:lnR>
                    <a:lnT>
                      <a:noFill/>
                    </a:lnT>
                    <a:lnB>
                      <a:noFill/>
                    </a:lnB>
                  </a:tcPr>
                </a:tc>
              </a:tr>
              <a:tr h="343097">
                <a:tc>
                  <a:txBody>
                    <a:bodyPr/>
                    <a:lstStyle/>
                    <a:p>
                      <a:r>
                        <a:rPr lang="it-IT" sz="700"/>
                        <a:t>Logopedia</a:t>
                      </a:r>
                    </a:p>
                  </a:txBody>
                  <a:tcPr marL="38033" marR="38033" marT="19017" marB="19017" anchor="ctr">
                    <a:lnL>
                      <a:noFill/>
                    </a:lnL>
                    <a:lnR>
                      <a:noFill/>
                    </a:lnR>
                    <a:lnT>
                      <a:noFill/>
                    </a:lnT>
                    <a:lnB>
                      <a:noFill/>
                    </a:lnB>
                  </a:tcPr>
                </a:tc>
                <a:tc>
                  <a:txBody>
                    <a:bodyPr/>
                    <a:lstStyle/>
                    <a:p>
                      <a:r>
                        <a:rPr lang="it-IT" sz="700"/>
                        <a:t>Dott. Francesco Stomeo</a:t>
                      </a:r>
                      <a:br>
                        <a:rPr lang="it-IT" sz="700"/>
                      </a:br>
                      <a:endParaRPr lang="it-IT" sz="700"/>
                    </a:p>
                  </a:txBody>
                  <a:tcPr marL="38033" marR="38033" marT="19017" marB="19017" anchor="ctr">
                    <a:lnL>
                      <a:noFill/>
                    </a:lnL>
                    <a:lnR>
                      <a:noFill/>
                    </a:lnR>
                    <a:lnT>
                      <a:noFill/>
                    </a:lnT>
                    <a:lnB>
                      <a:noFill/>
                    </a:lnB>
                  </a:tcPr>
                </a:tc>
                <a:tc>
                  <a:txBody>
                    <a:bodyPr/>
                    <a:lstStyle/>
                    <a:p>
                      <a:r>
                        <a:rPr lang="it-IT" sz="700"/>
                        <a:t>Paola Ferretti</a:t>
                      </a:r>
                      <a:br>
                        <a:rPr lang="it-IT" sz="700"/>
                      </a:br>
                      <a:endParaRPr lang="it-IT" sz="700"/>
                    </a:p>
                  </a:txBody>
                  <a:tcPr marL="38033" marR="38033" marT="19017" marB="19017" anchor="ctr">
                    <a:lnL>
                      <a:noFill/>
                    </a:lnL>
                    <a:lnR>
                      <a:noFill/>
                    </a:lnR>
                    <a:lnT>
                      <a:noFill/>
                    </a:lnT>
                    <a:lnB>
                      <a:noFill/>
                    </a:lnB>
                  </a:tcPr>
                </a:tc>
              </a:tr>
              <a:tr h="343097">
                <a:tc>
                  <a:txBody>
                    <a:bodyPr/>
                    <a:lstStyle/>
                    <a:p>
                      <a:r>
                        <a:rPr lang="it-IT" sz="700"/>
                        <a:t>Medicina e Chirurgia</a:t>
                      </a:r>
                    </a:p>
                  </a:txBody>
                  <a:tcPr marL="38033" marR="38033" marT="19017" marB="19017" anchor="ctr">
                    <a:lnL>
                      <a:noFill/>
                    </a:lnL>
                    <a:lnR>
                      <a:noFill/>
                    </a:lnR>
                    <a:lnT>
                      <a:noFill/>
                    </a:lnT>
                    <a:lnB>
                      <a:noFill/>
                    </a:lnB>
                  </a:tcPr>
                </a:tc>
                <a:tc>
                  <a:txBody>
                    <a:bodyPr/>
                    <a:lstStyle/>
                    <a:p>
                      <a:r>
                        <a:rPr lang="it-IT" sz="700"/>
                        <a:t>Dott. Riccardo Ragazzi</a:t>
                      </a:r>
                      <a:br>
                        <a:rPr lang="it-IT" sz="700"/>
                      </a:br>
                      <a:endParaRPr lang="it-IT" sz="700"/>
                    </a:p>
                  </a:txBody>
                  <a:tcPr marL="38033" marR="38033" marT="19017" marB="19017" anchor="ctr">
                    <a:lnL>
                      <a:noFill/>
                    </a:lnL>
                    <a:lnR>
                      <a:noFill/>
                    </a:lnR>
                    <a:lnT>
                      <a:noFill/>
                    </a:lnT>
                    <a:lnB>
                      <a:noFill/>
                    </a:lnB>
                  </a:tcPr>
                </a:tc>
                <a:tc>
                  <a:txBody>
                    <a:bodyPr/>
                    <a:lstStyle/>
                    <a:p>
                      <a:r>
                        <a:rPr lang="it-IT" sz="700"/>
                        <a:t>Lorenzo Belluzzi</a:t>
                      </a:r>
                      <a:br>
                        <a:rPr lang="it-IT" sz="700"/>
                      </a:br>
                      <a:endParaRPr lang="it-IT" sz="700"/>
                    </a:p>
                  </a:txBody>
                  <a:tcPr marL="38033" marR="38033" marT="19017" marB="19017" anchor="ctr">
                    <a:lnL>
                      <a:noFill/>
                    </a:lnL>
                    <a:lnR>
                      <a:noFill/>
                    </a:lnR>
                    <a:lnT>
                      <a:noFill/>
                    </a:lnT>
                    <a:lnB>
                      <a:noFill/>
                    </a:lnB>
                  </a:tcPr>
                </a:tc>
              </a:tr>
              <a:tr h="343097">
                <a:tc>
                  <a:txBody>
                    <a:bodyPr/>
                    <a:lstStyle/>
                    <a:p>
                      <a:r>
                        <a:rPr lang="it-IT" sz="700"/>
                        <a:t>Odontoiatria e Protesi Dentaria</a:t>
                      </a:r>
                    </a:p>
                  </a:txBody>
                  <a:tcPr marL="38033" marR="38033" marT="19017" marB="19017" anchor="ctr">
                    <a:lnL>
                      <a:noFill/>
                    </a:lnL>
                    <a:lnR>
                      <a:noFill/>
                    </a:lnR>
                    <a:lnT>
                      <a:noFill/>
                    </a:lnT>
                    <a:lnB>
                      <a:noFill/>
                    </a:lnB>
                  </a:tcPr>
                </a:tc>
                <a:tc>
                  <a:txBody>
                    <a:bodyPr/>
                    <a:lstStyle/>
                    <a:p>
                      <a:r>
                        <a:rPr lang="it-IT" sz="700"/>
                        <a:t>Prof. Santo Catapano</a:t>
                      </a:r>
                    </a:p>
                  </a:txBody>
                  <a:tcPr marL="38033" marR="38033" marT="19017" marB="19017" anchor="ctr">
                    <a:lnL>
                      <a:noFill/>
                    </a:lnL>
                    <a:lnR>
                      <a:noFill/>
                    </a:lnR>
                    <a:lnT>
                      <a:noFill/>
                    </a:lnT>
                    <a:lnB>
                      <a:noFill/>
                    </a:lnB>
                  </a:tcPr>
                </a:tc>
                <a:tc>
                  <a:txBody>
                    <a:bodyPr/>
                    <a:lstStyle/>
                    <a:p>
                      <a:r>
                        <a:rPr lang="it-IT" sz="700" dirty="0"/>
                        <a:t>Giordano </a:t>
                      </a:r>
                      <a:r>
                        <a:rPr lang="it-IT" sz="700" dirty="0" err="1"/>
                        <a:t>Celeghin</a:t>
                      </a:r>
                      <a:r>
                        <a:rPr lang="it-IT" sz="700" dirty="0"/>
                        <a:t/>
                      </a:r>
                      <a:br>
                        <a:rPr lang="it-IT" sz="700" dirty="0"/>
                      </a:br>
                      <a:endParaRPr lang="it-IT" sz="700" dirty="0"/>
                    </a:p>
                  </a:txBody>
                  <a:tcPr marL="38033" marR="38033" marT="19017" marB="19017" anchor="ctr">
                    <a:lnL>
                      <a:noFill/>
                    </a:lnL>
                    <a:lnR>
                      <a:noFill/>
                    </a:lnR>
                    <a:lnT>
                      <a:noFill/>
                    </a:lnT>
                    <a:lnB>
                      <a:noFill/>
                    </a:lnB>
                  </a:tcPr>
                </a:tc>
              </a:tr>
              <a:tr h="343097">
                <a:tc>
                  <a:txBody>
                    <a:bodyPr/>
                    <a:lstStyle/>
                    <a:p>
                      <a:r>
                        <a:rPr lang="it-IT" sz="700"/>
                        <a:t>Ortottica e Assistenza Oftalmologica</a:t>
                      </a:r>
                    </a:p>
                  </a:txBody>
                  <a:tcPr marL="38033" marR="38033" marT="19017" marB="19017" anchor="ctr">
                    <a:lnL>
                      <a:noFill/>
                    </a:lnL>
                    <a:lnR>
                      <a:noFill/>
                    </a:lnR>
                    <a:lnT>
                      <a:noFill/>
                    </a:lnT>
                    <a:lnB>
                      <a:noFill/>
                    </a:lnB>
                  </a:tcPr>
                </a:tc>
                <a:tc>
                  <a:txBody>
                    <a:bodyPr/>
                    <a:lstStyle/>
                    <a:p>
                      <a:r>
                        <a:rPr lang="it-IT" sz="700"/>
                        <a:t>Dott. Carlo Incorvaia</a:t>
                      </a:r>
                      <a:br>
                        <a:rPr lang="it-IT" sz="700"/>
                      </a:br>
                      <a:endParaRPr lang="it-IT" sz="700"/>
                    </a:p>
                  </a:txBody>
                  <a:tcPr marL="38033" marR="38033" marT="19017" marB="19017" anchor="ctr">
                    <a:lnL>
                      <a:noFill/>
                    </a:lnL>
                    <a:lnR>
                      <a:noFill/>
                    </a:lnR>
                    <a:lnT>
                      <a:noFill/>
                    </a:lnT>
                    <a:lnB>
                      <a:noFill/>
                    </a:lnB>
                  </a:tcPr>
                </a:tc>
                <a:tc>
                  <a:txBody>
                    <a:bodyPr/>
                    <a:lstStyle/>
                    <a:p>
                      <a:r>
                        <a:rPr lang="it-IT" sz="700"/>
                        <a:t>Eugenio Guidorzi</a:t>
                      </a:r>
                      <a:br>
                        <a:rPr lang="it-IT" sz="700"/>
                      </a:br>
                      <a:endParaRPr lang="it-IT" sz="700"/>
                    </a:p>
                  </a:txBody>
                  <a:tcPr marL="38033" marR="38033" marT="19017" marB="19017" anchor="ctr">
                    <a:lnL>
                      <a:noFill/>
                    </a:lnL>
                    <a:lnR>
                      <a:noFill/>
                    </a:lnR>
                    <a:lnT>
                      <a:noFill/>
                    </a:lnT>
                    <a:lnB>
                      <a:noFill/>
                    </a:lnB>
                  </a:tcPr>
                </a:tc>
              </a:tr>
              <a:tr h="343097">
                <a:tc>
                  <a:txBody>
                    <a:bodyPr/>
                    <a:lstStyle/>
                    <a:p>
                      <a:r>
                        <a:rPr lang="it-IT" sz="700"/>
                        <a:t>Ostetricia</a:t>
                      </a:r>
                    </a:p>
                  </a:txBody>
                  <a:tcPr marL="38033" marR="38033" marT="19017" marB="19017" anchor="ctr">
                    <a:lnL>
                      <a:noFill/>
                    </a:lnL>
                    <a:lnR>
                      <a:noFill/>
                    </a:lnR>
                    <a:lnT>
                      <a:noFill/>
                    </a:lnT>
                    <a:lnB>
                      <a:noFill/>
                    </a:lnB>
                  </a:tcPr>
                </a:tc>
                <a:tc>
                  <a:txBody>
                    <a:bodyPr/>
                    <a:lstStyle/>
                    <a:p>
                      <a:r>
                        <a:rPr lang="it-IT" sz="700"/>
                        <a:t>Dott.ssa Gloria Bonaccorsi</a:t>
                      </a:r>
                    </a:p>
                  </a:txBody>
                  <a:tcPr marL="38033" marR="38033" marT="19017" marB="19017" anchor="ctr">
                    <a:lnL>
                      <a:noFill/>
                    </a:lnL>
                    <a:lnR>
                      <a:noFill/>
                    </a:lnR>
                    <a:lnT>
                      <a:noFill/>
                    </a:lnT>
                    <a:lnB>
                      <a:noFill/>
                    </a:lnB>
                  </a:tcPr>
                </a:tc>
                <a:tc>
                  <a:txBody>
                    <a:bodyPr/>
                    <a:lstStyle/>
                    <a:p>
                      <a:r>
                        <a:rPr lang="it-IT" sz="700"/>
                        <a:t>Elena Fabris</a:t>
                      </a:r>
                      <a:br>
                        <a:rPr lang="it-IT" sz="700"/>
                      </a:br>
                      <a:endParaRPr lang="it-IT" sz="700"/>
                    </a:p>
                  </a:txBody>
                  <a:tcPr marL="38033" marR="38033" marT="19017" marB="19017" anchor="ctr">
                    <a:lnL>
                      <a:noFill/>
                    </a:lnL>
                    <a:lnR>
                      <a:noFill/>
                    </a:lnR>
                    <a:lnT>
                      <a:noFill/>
                    </a:lnT>
                    <a:lnB>
                      <a:noFill/>
                    </a:lnB>
                  </a:tcPr>
                </a:tc>
              </a:tr>
              <a:tr h="343097">
                <a:tc>
                  <a:txBody>
                    <a:bodyPr/>
                    <a:lstStyle/>
                    <a:p>
                      <a:r>
                        <a:rPr lang="it-IT" sz="700"/>
                        <a:t>Scienze Motorie - unico</a:t>
                      </a:r>
                    </a:p>
                  </a:txBody>
                  <a:tcPr marL="38033" marR="38033" marT="19017" marB="19017" anchor="ctr">
                    <a:lnL>
                      <a:noFill/>
                    </a:lnL>
                    <a:lnR>
                      <a:noFill/>
                    </a:lnR>
                    <a:lnT>
                      <a:noFill/>
                    </a:lnT>
                    <a:lnB>
                      <a:noFill/>
                    </a:lnB>
                  </a:tcPr>
                </a:tc>
                <a:tc>
                  <a:txBody>
                    <a:bodyPr/>
                    <a:lstStyle/>
                    <a:p>
                      <a:r>
                        <a:rPr lang="it-IT" sz="700"/>
                        <a:t>Prof.ssa Laila Craighero</a:t>
                      </a:r>
                    </a:p>
                  </a:txBody>
                  <a:tcPr marL="38033" marR="38033" marT="19017" marB="19017" anchor="ctr">
                    <a:lnL>
                      <a:noFill/>
                    </a:lnL>
                    <a:lnR>
                      <a:noFill/>
                    </a:lnR>
                    <a:lnT>
                      <a:noFill/>
                    </a:lnT>
                    <a:lnB>
                      <a:noFill/>
                    </a:lnB>
                  </a:tcPr>
                </a:tc>
                <a:tc>
                  <a:txBody>
                    <a:bodyPr/>
                    <a:lstStyle/>
                    <a:p>
                      <a:r>
                        <a:rPr lang="it-IT" sz="700"/>
                        <a:t>De Vivo Andrea</a:t>
                      </a:r>
                      <a:br>
                        <a:rPr lang="it-IT" sz="700"/>
                      </a:br>
                      <a:endParaRPr lang="it-IT" sz="700"/>
                    </a:p>
                  </a:txBody>
                  <a:tcPr marL="38033" marR="38033" marT="19017" marB="19017" anchor="ctr">
                    <a:lnL>
                      <a:noFill/>
                    </a:lnL>
                    <a:lnR>
                      <a:noFill/>
                    </a:lnR>
                    <a:lnT>
                      <a:noFill/>
                    </a:lnT>
                    <a:lnB>
                      <a:noFill/>
                    </a:lnB>
                  </a:tcPr>
                </a:tc>
              </a:tr>
              <a:tr h="343097">
                <a:tc>
                  <a:txBody>
                    <a:bodyPr/>
                    <a:lstStyle/>
                    <a:p>
                      <a:r>
                        <a:rPr lang="it-IT" sz="700"/>
                        <a:t>Scienze infermieristiche e ostetriche</a:t>
                      </a:r>
                    </a:p>
                  </a:txBody>
                  <a:tcPr marL="38033" marR="38033" marT="19017" marB="19017" anchor="ctr">
                    <a:lnL>
                      <a:noFill/>
                    </a:lnL>
                    <a:lnR>
                      <a:noFill/>
                    </a:lnR>
                    <a:lnT>
                      <a:noFill/>
                    </a:lnT>
                    <a:lnB>
                      <a:noFill/>
                    </a:lnB>
                  </a:tcPr>
                </a:tc>
                <a:tc>
                  <a:txBody>
                    <a:bodyPr/>
                    <a:lstStyle/>
                    <a:p>
                      <a:r>
                        <a:rPr lang="it-IT" sz="700"/>
                        <a:t>Dott. Stefano Volpato</a:t>
                      </a:r>
                    </a:p>
                  </a:txBody>
                  <a:tcPr marL="38033" marR="38033" marT="19017" marB="19017" anchor="ctr">
                    <a:lnL>
                      <a:noFill/>
                    </a:lnL>
                    <a:lnR>
                      <a:noFill/>
                    </a:lnR>
                    <a:lnT>
                      <a:noFill/>
                    </a:lnT>
                    <a:lnB>
                      <a:noFill/>
                    </a:lnB>
                  </a:tcPr>
                </a:tc>
                <a:tc>
                  <a:txBody>
                    <a:bodyPr/>
                    <a:lstStyle/>
                    <a:p>
                      <a:r>
                        <a:rPr lang="it-IT" sz="700"/>
                        <a:t>Camilla Paganelli</a:t>
                      </a:r>
                      <a:br>
                        <a:rPr lang="it-IT" sz="700"/>
                      </a:br>
                      <a:endParaRPr lang="it-IT" sz="700"/>
                    </a:p>
                  </a:txBody>
                  <a:tcPr marL="38033" marR="38033" marT="19017" marB="19017" anchor="ctr">
                    <a:lnL>
                      <a:noFill/>
                    </a:lnL>
                    <a:lnR>
                      <a:noFill/>
                    </a:lnR>
                    <a:lnT>
                      <a:noFill/>
                    </a:lnT>
                    <a:lnB>
                      <a:noFill/>
                    </a:lnB>
                  </a:tcPr>
                </a:tc>
              </a:tr>
              <a:tr h="343097">
                <a:tc>
                  <a:txBody>
                    <a:bodyPr/>
                    <a:lstStyle/>
                    <a:p>
                      <a:r>
                        <a:rPr lang="it-IT" sz="700"/>
                        <a:t>Scienze riabilitative delle Professioni sanitarie</a:t>
                      </a:r>
                    </a:p>
                  </a:txBody>
                  <a:tcPr marL="38033" marR="38033" marT="19017" marB="19017" anchor="ctr">
                    <a:lnL>
                      <a:noFill/>
                    </a:lnL>
                    <a:lnR>
                      <a:noFill/>
                    </a:lnR>
                    <a:lnT>
                      <a:noFill/>
                    </a:lnT>
                    <a:lnB>
                      <a:noFill/>
                    </a:lnB>
                  </a:tcPr>
                </a:tc>
                <a:tc>
                  <a:txBody>
                    <a:bodyPr/>
                    <a:lstStyle/>
                    <a:p>
                      <a:r>
                        <a:rPr lang="it-IT" sz="700"/>
                        <a:t>Prof. Antonio Pastore</a:t>
                      </a:r>
                      <a:br>
                        <a:rPr lang="it-IT" sz="700"/>
                      </a:br>
                      <a:endParaRPr lang="it-IT" sz="700"/>
                    </a:p>
                  </a:txBody>
                  <a:tcPr marL="38033" marR="38033" marT="19017" marB="19017" anchor="ctr">
                    <a:lnL>
                      <a:noFill/>
                    </a:lnL>
                    <a:lnR>
                      <a:noFill/>
                    </a:lnR>
                    <a:lnT>
                      <a:noFill/>
                    </a:lnT>
                    <a:lnB>
                      <a:noFill/>
                    </a:lnB>
                  </a:tcPr>
                </a:tc>
                <a:tc>
                  <a:txBody>
                    <a:bodyPr/>
                    <a:lstStyle/>
                    <a:p>
                      <a:r>
                        <a:rPr lang="it-IT" sz="700"/>
                        <a:t>Irena Troccoli</a:t>
                      </a:r>
                      <a:br>
                        <a:rPr lang="it-IT" sz="700"/>
                      </a:br>
                      <a:endParaRPr lang="it-IT" sz="700"/>
                    </a:p>
                  </a:txBody>
                  <a:tcPr marL="38033" marR="38033" marT="19017" marB="19017" anchor="ctr">
                    <a:lnL>
                      <a:noFill/>
                    </a:lnL>
                    <a:lnR>
                      <a:noFill/>
                    </a:lnR>
                    <a:lnT>
                      <a:noFill/>
                    </a:lnT>
                    <a:lnB>
                      <a:noFill/>
                    </a:lnB>
                  </a:tcPr>
                </a:tc>
              </a:tr>
              <a:tr h="490139">
                <a:tc>
                  <a:txBody>
                    <a:bodyPr/>
                    <a:lstStyle/>
                    <a:p>
                      <a:r>
                        <a:rPr lang="it-IT" sz="700"/>
                        <a:t>Scienze delle Professioni Sanitarie Tecnico diagnostiche</a:t>
                      </a:r>
                    </a:p>
                  </a:txBody>
                  <a:tcPr marL="38033" marR="38033" marT="19017" marB="19017" anchor="ctr">
                    <a:lnL>
                      <a:noFill/>
                    </a:lnL>
                    <a:lnR>
                      <a:noFill/>
                    </a:lnR>
                    <a:lnT>
                      <a:noFill/>
                    </a:lnT>
                    <a:lnB>
                      <a:noFill/>
                    </a:lnB>
                  </a:tcPr>
                </a:tc>
                <a:tc>
                  <a:txBody>
                    <a:bodyPr/>
                    <a:lstStyle/>
                    <a:p>
                      <a:r>
                        <a:rPr lang="it-IT" sz="700"/>
                        <a:t>Dott.ssa Licia Uccelli</a:t>
                      </a:r>
                    </a:p>
                  </a:txBody>
                  <a:tcPr marL="38033" marR="38033" marT="19017" marB="19017" anchor="ctr">
                    <a:lnL>
                      <a:noFill/>
                    </a:lnL>
                    <a:lnR>
                      <a:noFill/>
                    </a:lnR>
                    <a:lnT>
                      <a:noFill/>
                    </a:lnT>
                    <a:lnB>
                      <a:noFill/>
                    </a:lnB>
                  </a:tcPr>
                </a:tc>
                <a:tc>
                  <a:txBody>
                    <a:bodyPr/>
                    <a:lstStyle/>
                    <a:p>
                      <a:r>
                        <a:rPr lang="it-IT" sz="700"/>
                        <a:t>Roberta Nadini</a:t>
                      </a:r>
                      <a:br>
                        <a:rPr lang="it-IT" sz="700"/>
                      </a:br>
                      <a:endParaRPr lang="it-IT" sz="700"/>
                    </a:p>
                  </a:txBody>
                  <a:tcPr marL="38033" marR="38033" marT="19017" marB="19017" anchor="ctr">
                    <a:lnL>
                      <a:noFill/>
                    </a:lnL>
                    <a:lnR>
                      <a:noFill/>
                    </a:lnR>
                    <a:lnT>
                      <a:noFill/>
                    </a:lnT>
                    <a:lnB>
                      <a:noFill/>
                    </a:lnB>
                  </a:tcPr>
                </a:tc>
              </a:tr>
              <a:tr h="343097">
                <a:tc>
                  <a:txBody>
                    <a:bodyPr/>
                    <a:lstStyle/>
                    <a:p>
                      <a:r>
                        <a:rPr lang="it-IT" sz="700" dirty="0"/>
                        <a:t>Tecnica della riabilitazione psichiatrica</a:t>
                      </a:r>
                    </a:p>
                  </a:txBody>
                  <a:tcPr marL="38033" marR="38033" marT="19017" marB="19017" anchor="ctr">
                    <a:lnL>
                      <a:noFill/>
                    </a:lnL>
                    <a:lnR>
                      <a:noFill/>
                    </a:lnR>
                    <a:lnT>
                      <a:noFill/>
                    </a:lnT>
                    <a:lnB>
                      <a:noFill/>
                    </a:lnB>
                  </a:tcPr>
                </a:tc>
                <a:tc>
                  <a:txBody>
                    <a:bodyPr/>
                    <a:lstStyle/>
                    <a:p>
                      <a:r>
                        <a:rPr lang="it-IT" sz="700"/>
                        <a:t>Dott.ssa Alessia Ongaro</a:t>
                      </a:r>
                    </a:p>
                  </a:txBody>
                  <a:tcPr marL="38033" marR="38033" marT="19017" marB="19017" anchor="ctr">
                    <a:lnL>
                      <a:noFill/>
                    </a:lnL>
                    <a:lnR>
                      <a:noFill/>
                    </a:lnR>
                    <a:lnT>
                      <a:noFill/>
                    </a:lnT>
                    <a:lnB>
                      <a:noFill/>
                    </a:lnB>
                  </a:tcPr>
                </a:tc>
                <a:tc>
                  <a:txBody>
                    <a:bodyPr/>
                    <a:lstStyle/>
                    <a:p>
                      <a:r>
                        <a:rPr lang="it-IT" sz="700"/>
                        <a:t>Maddalena Di Zozza</a:t>
                      </a:r>
                      <a:br>
                        <a:rPr lang="it-IT" sz="700"/>
                      </a:br>
                      <a:endParaRPr lang="it-IT" sz="700"/>
                    </a:p>
                  </a:txBody>
                  <a:tcPr marL="38033" marR="38033" marT="19017" marB="19017" anchor="ctr">
                    <a:lnL>
                      <a:noFill/>
                    </a:lnL>
                    <a:lnR>
                      <a:noFill/>
                    </a:lnR>
                    <a:lnT>
                      <a:noFill/>
                    </a:lnT>
                    <a:lnB>
                      <a:noFill/>
                    </a:lnB>
                  </a:tcPr>
                </a:tc>
              </a:tr>
              <a:tr h="343097">
                <a:tc>
                  <a:txBody>
                    <a:bodyPr/>
                    <a:lstStyle/>
                    <a:p>
                      <a:r>
                        <a:rPr lang="it-IT" sz="700"/>
                        <a:t>Tecniche di laboratorio biomedico</a:t>
                      </a:r>
                    </a:p>
                  </a:txBody>
                  <a:tcPr marL="38033" marR="38033" marT="19017" marB="19017" anchor="ctr">
                    <a:lnL>
                      <a:noFill/>
                    </a:lnL>
                    <a:lnR>
                      <a:noFill/>
                    </a:lnR>
                    <a:lnT>
                      <a:noFill/>
                    </a:lnT>
                    <a:lnB>
                      <a:noFill/>
                    </a:lnB>
                  </a:tcPr>
                </a:tc>
                <a:tc>
                  <a:txBody>
                    <a:bodyPr/>
                    <a:lstStyle/>
                    <a:p>
                      <a:r>
                        <a:rPr lang="it-IT" sz="700"/>
                        <a:t>Dott.Donato Gemmati</a:t>
                      </a:r>
                      <a:br>
                        <a:rPr lang="it-IT" sz="700"/>
                      </a:br>
                      <a:endParaRPr lang="it-IT" sz="700"/>
                    </a:p>
                  </a:txBody>
                  <a:tcPr marL="38033" marR="38033" marT="19017" marB="19017" anchor="ctr">
                    <a:lnL>
                      <a:noFill/>
                    </a:lnL>
                    <a:lnR>
                      <a:noFill/>
                    </a:lnR>
                    <a:lnT>
                      <a:noFill/>
                    </a:lnT>
                    <a:lnB>
                      <a:noFill/>
                    </a:lnB>
                  </a:tcPr>
                </a:tc>
                <a:tc>
                  <a:txBody>
                    <a:bodyPr/>
                    <a:lstStyle/>
                    <a:p>
                      <a:r>
                        <a:rPr lang="it-IT" sz="700" dirty="0"/>
                        <a:t>Riccardo Allegro</a:t>
                      </a:r>
                    </a:p>
                  </a:txBody>
                  <a:tcPr marL="38033" marR="38033" marT="19017" marB="19017" anchor="ctr">
                    <a:lnL>
                      <a:noFill/>
                    </a:lnL>
                    <a:lnR>
                      <a:noFill/>
                    </a:lnR>
                    <a:lnT>
                      <a:noFill/>
                    </a:lnT>
                    <a:lnB>
                      <a:noFill/>
                    </a:lnB>
                  </a:tcPr>
                </a:tc>
              </a:tr>
              <a:tr h="343097">
                <a:tc>
                  <a:txBody>
                    <a:bodyPr/>
                    <a:lstStyle/>
                    <a:p>
                      <a:r>
                        <a:rPr lang="it-IT" sz="800" dirty="0"/>
                        <a:t>Tecniche di radiologia medica</a:t>
                      </a:r>
                    </a:p>
                  </a:txBody>
                  <a:tcPr anchor="ctr">
                    <a:lnL>
                      <a:noFill/>
                    </a:lnL>
                    <a:lnR>
                      <a:noFill/>
                    </a:lnR>
                    <a:lnT>
                      <a:noFill/>
                    </a:lnT>
                    <a:lnB>
                      <a:noFill/>
                    </a:lnB>
                  </a:tcPr>
                </a:tc>
                <a:tc>
                  <a:txBody>
                    <a:bodyPr/>
                    <a:lstStyle/>
                    <a:p>
                      <a:r>
                        <a:rPr lang="it-IT" sz="800" dirty="0"/>
                        <a:t>Dott. Roberto Galeotti</a:t>
                      </a:r>
                    </a:p>
                  </a:txBody>
                  <a:tcPr anchor="ctr">
                    <a:lnL>
                      <a:noFill/>
                    </a:lnL>
                    <a:lnR>
                      <a:noFill/>
                    </a:lnR>
                    <a:lnT>
                      <a:noFill/>
                    </a:lnT>
                    <a:lnB>
                      <a:noFill/>
                    </a:lnB>
                  </a:tcPr>
                </a:tc>
                <a:tc>
                  <a:txBody>
                    <a:bodyPr/>
                    <a:lstStyle/>
                    <a:p>
                      <a:r>
                        <a:rPr lang="it-IT" sz="800" dirty="0"/>
                        <a:t>Nicolò Franchini</a:t>
                      </a:r>
                    </a:p>
                  </a:txBody>
                  <a:tcPr anchor="ctr">
                    <a:lnL>
                      <a:noFill/>
                    </a:lnL>
                    <a:lnR>
                      <a:noFill/>
                    </a:lnR>
                    <a:lnT>
                      <a:noFill/>
                    </a:lnT>
                    <a:lnB>
                      <a:noFill/>
                    </a:lnB>
                  </a:tcPr>
                </a:tc>
              </a:tr>
            </a:tbl>
          </a:graphicData>
        </a:graphic>
      </p:graphicFrame>
      <p:sp>
        <p:nvSpPr>
          <p:cNvPr id="5" name="Ovale 4"/>
          <p:cNvSpPr/>
          <p:nvPr/>
        </p:nvSpPr>
        <p:spPr>
          <a:xfrm>
            <a:off x="0" y="4365104"/>
            <a:ext cx="8244408" cy="129614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6" name="CasellaDiTesto 5"/>
          <p:cNvSpPr txBox="1"/>
          <p:nvPr/>
        </p:nvSpPr>
        <p:spPr>
          <a:xfrm>
            <a:off x="6876256" y="346359"/>
            <a:ext cx="1965602" cy="1200329"/>
          </a:xfrm>
          <a:prstGeom prst="rect">
            <a:avLst/>
          </a:prstGeom>
          <a:noFill/>
        </p:spPr>
        <p:txBody>
          <a:bodyPr wrap="none" rtlCol="0">
            <a:spAutoFit/>
          </a:bodyPr>
          <a:lstStyle/>
          <a:p>
            <a:pPr algn="ctr"/>
            <a:r>
              <a:rPr lang="it-IT" sz="2400" b="1" dirty="0" smtClean="0">
                <a:solidFill>
                  <a:srgbClr val="0070C0"/>
                </a:solidFill>
                <a:effectLst>
                  <a:outerShdw blurRad="38100" dist="38100" dir="2700000" algn="tl">
                    <a:srgbClr val="000000">
                      <a:alpha val="43137"/>
                    </a:srgbClr>
                  </a:outerShdw>
                </a:effectLst>
              </a:rPr>
              <a:t>Commissione </a:t>
            </a:r>
          </a:p>
          <a:p>
            <a:pPr algn="ctr"/>
            <a:r>
              <a:rPr lang="it-IT" sz="2400" b="1" dirty="0" smtClean="0">
                <a:solidFill>
                  <a:srgbClr val="0070C0"/>
                </a:solidFill>
                <a:effectLst>
                  <a:outerShdw blurRad="38100" dist="38100" dir="2700000" algn="tl">
                    <a:srgbClr val="000000">
                      <a:alpha val="43137"/>
                    </a:srgbClr>
                  </a:outerShdw>
                </a:effectLst>
              </a:rPr>
              <a:t>Paritetica</a:t>
            </a:r>
          </a:p>
          <a:p>
            <a:pPr algn="ctr"/>
            <a:r>
              <a:rPr lang="it-IT" sz="2400" b="1" dirty="0" smtClean="0">
                <a:solidFill>
                  <a:srgbClr val="0070C0"/>
                </a:solidFill>
                <a:effectLst>
                  <a:outerShdw blurRad="38100" dist="38100" dir="2700000" algn="tl">
                    <a:srgbClr val="000000">
                      <a:alpha val="43137"/>
                    </a:srgbClr>
                  </a:outerShdw>
                </a:effectLst>
              </a:rPr>
              <a:t>AA 2015-2016</a:t>
            </a:r>
            <a:endParaRPr lang="it-IT" sz="2400" b="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676094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51520" y="188640"/>
            <a:ext cx="8712968" cy="4124206"/>
          </a:xfrm>
          <a:prstGeom prst="rect">
            <a:avLst/>
          </a:prstGeom>
        </p:spPr>
        <p:txBody>
          <a:bodyPr wrap="square">
            <a:spAutoFit/>
          </a:bodyPr>
          <a:lstStyle/>
          <a:p>
            <a:r>
              <a:rPr lang="it-IT" sz="2800" b="1" dirty="0">
                <a:solidFill>
                  <a:prstClr val="black"/>
                </a:solidFill>
              </a:rPr>
              <a:t>Qualità dei servizi agli studenti </a:t>
            </a:r>
          </a:p>
          <a:p>
            <a:r>
              <a:rPr lang="it-IT" dirty="0">
                <a:solidFill>
                  <a:prstClr val="black"/>
                </a:solidFill>
              </a:rPr>
              <a:t> </a:t>
            </a:r>
          </a:p>
          <a:p>
            <a:r>
              <a:rPr lang="it-IT" dirty="0">
                <a:solidFill>
                  <a:prstClr val="black"/>
                </a:solidFill>
              </a:rPr>
              <a:t>Gli obiettivi principali delle Politiche di qualità in ambito dei servizi agli studenti hanno per oggetto il miglioramento della qualità dei servizi agli studenti al fine di agevolare il completamento del percorso di formazione intrapreso entro i termini previsti; la semplificazione delle procedure amministrative intensificando le modalità di informatizzazione dei processi; il mantenimento della certificazione per la qualità ai sensi </a:t>
            </a:r>
            <a:r>
              <a:rPr lang="it-IT" dirty="0" smtClean="0">
                <a:solidFill>
                  <a:prstClr val="black"/>
                </a:solidFill>
              </a:rPr>
              <a:t>delle normative in atto.</a:t>
            </a:r>
            <a:endParaRPr lang="it-IT" dirty="0">
              <a:solidFill>
                <a:prstClr val="black"/>
              </a:solidFill>
            </a:endParaRPr>
          </a:p>
          <a:p>
            <a:endParaRPr lang="it-IT" dirty="0" smtClean="0">
              <a:solidFill>
                <a:prstClr val="black"/>
              </a:solidFill>
            </a:endParaRPr>
          </a:p>
          <a:p>
            <a:r>
              <a:rPr lang="it-IT" b="1" dirty="0">
                <a:solidFill>
                  <a:prstClr val="black"/>
                </a:solidFill>
              </a:rPr>
              <a:t>Statistiche opinioni studenti </a:t>
            </a:r>
          </a:p>
          <a:p>
            <a:r>
              <a:rPr lang="it-IT" dirty="0">
                <a:solidFill>
                  <a:prstClr val="black"/>
                </a:solidFill>
              </a:rPr>
              <a:t>Accesso ai risultati della rilevazione</a:t>
            </a:r>
          </a:p>
          <a:p>
            <a:r>
              <a:rPr lang="it-IT" dirty="0">
                <a:solidFill>
                  <a:prstClr val="black"/>
                </a:solidFill>
              </a:rPr>
              <a:t>Modalità di rilevazione dell'opinione degli studenti</a:t>
            </a:r>
          </a:p>
          <a:p>
            <a:r>
              <a:rPr lang="it-IT" dirty="0">
                <a:solidFill>
                  <a:prstClr val="black"/>
                </a:solidFill>
              </a:rPr>
              <a:t>Questionari</a:t>
            </a:r>
          </a:p>
          <a:p>
            <a:endParaRPr lang="it-IT" dirty="0">
              <a:solidFill>
                <a:prstClr val="black"/>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1214" y="4416491"/>
            <a:ext cx="1981879" cy="2081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9603" y="2492896"/>
            <a:ext cx="2705100"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1900" y="4331136"/>
            <a:ext cx="1872208" cy="2123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4331137"/>
            <a:ext cx="2143125"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83577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1520" y="476672"/>
            <a:ext cx="8517632" cy="4525963"/>
          </a:xfrm>
        </p:spPr>
        <p:txBody>
          <a:bodyPr>
            <a:normAutofit fontScale="62500" lnSpcReduction="20000"/>
          </a:bodyPr>
          <a:lstStyle/>
          <a:p>
            <a:pPr marL="0" indent="0" algn="ctr">
              <a:buNone/>
            </a:pPr>
            <a:r>
              <a:rPr lang="it-IT" sz="4000" b="1" dirty="0"/>
              <a:t>Statistiche opinioni studenti </a:t>
            </a:r>
            <a:endParaRPr lang="it-IT" sz="4000" b="1" dirty="0" smtClean="0"/>
          </a:p>
          <a:p>
            <a:pPr marL="0" indent="0" algn="ctr">
              <a:buNone/>
            </a:pPr>
            <a:endParaRPr lang="it-IT" sz="4000" b="1" dirty="0"/>
          </a:p>
          <a:p>
            <a:r>
              <a:rPr lang="it-IT" dirty="0" smtClean="0"/>
              <a:t>Accesso ai risultati della rilevazione:</a:t>
            </a:r>
            <a:endParaRPr lang="it-IT" dirty="0"/>
          </a:p>
          <a:p>
            <a:pPr marL="0" indent="0">
              <a:buNone/>
            </a:pPr>
            <a:r>
              <a:rPr lang="it-IT" dirty="0" smtClean="0">
                <a:hlinkClick r:id="rId2"/>
              </a:rPr>
              <a:t>https</a:t>
            </a:r>
            <a:r>
              <a:rPr lang="it-IT" dirty="0">
                <a:hlinkClick r:id="rId2"/>
              </a:rPr>
              <a:t>://</a:t>
            </a:r>
            <a:r>
              <a:rPr lang="it-IT" dirty="0" smtClean="0">
                <a:hlinkClick r:id="rId2"/>
              </a:rPr>
              <a:t>valmon.disia.unifi.it/sisvaldidat/unife/index.php</a:t>
            </a:r>
            <a:endParaRPr lang="it-IT" dirty="0" smtClean="0"/>
          </a:p>
          <a:p>
            <a:pPr marL="0" indent="0">
              <a:buNone/>
            </a:pPr>
            <a:endParaRPr lang="it-IT" dirty="0"/>
          </a:p>
          <a:p>
            <a:pPr marL="0" indent="0">
              <a:buNone/>
            </a:pPr>
            <a:r>
              <a:rPr lang="it-IT" dirty="0"/>
              <a:t>L’Università di Ferrara </a:t>
            </a:r>
            <a:r>
              <a:rPr lang="it-IT" b="1" dirty="0"/>
              <a:t>rileva periodicamente, in forma anonima, le opinioni degli studenti</a:t>
            </a:r>
            <a:r>
              <a:rPr lang="it-IT" dirty="0"/>
              <a:t> su: </a:t>
            </a:r>
            <a:r>
              <a:rPr lang="it-IT" dirty="0" smtClean="0"/>
              <a:t>insegnamento</a:t>
            </a:r>
            <a:r>
              <a:rPr lang="it-IT" dirty="0"/>
              <a:t>, </a:t>
            </a:r>
            <a:r>
              <a:rPr lang="it-IT" dirty="0" smtClean="0"/>
              <a:t>docenza</a:t>
            </a:r>
            <a:r>
              <a:rPr lang="it-IT" dirty="0"/>
              <a:t>, </a:t>
            </a:r>
            <a:r>
              <a:rPr lang="it-IT" dirty="0" smtClean="0"/>
              <a:t>organizzazione del </a:t>
            </a:r>
            <a:r>
              <a:rPr lang="it-IT" dirty="0" err="1" smtClean="0"/>
              <a:t>CdS</a:t>
            </a:r>
            <a:r>
              <a:rPr lang="it-IT" dirty="0" smtClean="0"/>
              <a:t>, servizi agli studenti, prova d’esame, valutazione complessiva del </a:t>
            </a:r>
            <a:r>
              <a:rPr lang="it-IT" dirty="0" err="1" smtClean="0"/>
              <a:t>CdS</a:t>
            </a:r>
            <a:r>
              <a:rPr lang="it-IT" dirty="0"/>
              <a:t> </a:t>
            </a:r>
            <a:r>
              <a:rPr lang="it-IT" dirty="0" smtClean="0"/>
              <a:t>sulla </a:t>
            </a:r>
            <a:r>
              <a:rPr lang="it-IT" dirty="0"/>
              <a:t>base di misure di assicurazione interna della qualità individuate </a:t>
            </a:r>
            <a:r>
              <a:rPr lang="it-IT" dirty="0" smtClean="0"/>
              <a:t>con </a:t>
            </a:r>
            <a:r>
              <a:rPr lang="it-IT" dirty="0"/>
              <a:t>il contributo degli studenti</a:t>
            </a:r>
            <a:r>
              <a:rPr lang="it-IT" dirty="0" smtClean="0"/>
              <a:t>.</a:t>
            </a:r>
          </a:p>
          <a:p>
            <a:pPr marL="0" indent="0">
              <a:buNone/>
            </a:pPr>
            <a:endParaRPr lang="it-IT" dirty="0"/>
          </a:p>
          <a:p>
            <a:pPr marL="0" indent="0">
              <a:buNone/>
            </a:pPr>
            <a:r>
              <a:rPr lang="it-IT" dirty="0"/>
              <a:t>Tali misure sono volte a garantire che i </a:t>
            </a:r>
            <a:r>
              <a:rPr lang="it-IT" b="1" dirty="0"/>
              <a:t>Corsi di studio siano ben progettati</a:t>
            </a:r>
            <a:r>
              <a:rPr lang="it-IT" dirty="0"/>
              <a:t>; regolarmente monitorati </a:t>
            </a:r>
            <a:r>
              <a:rPr lang="it-IT" dirty="0" smtClean="0"/>
              <a:t>ed esaminati tramite </a:t>
            </a:r>
            <a:r>
              <a:rPr lang="it-IT" dirty="0"/>
              <a:t>la rilevazione delle opinioni degli studenti e il controllo delle prove di verifica </a:t>
            </a:r>
            <a:r>
              <a:rPr lang="it-IT" dirty="0" smtClean="0"/>
              <a:t>dell’apprendimento.</a:t>
            </a:r>
            <a:endParaRPr lang="it-IT" dirty="0"/>
          </a:p>
          <a:p>
            <a:pPr marL="0" indent="0">
              <a:buNone/>
            </a:pPr>
            <a:endParaRPr lang="it-IT"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4739172"/>
            <a:ext cx="319087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766" y="5013176"/>
            <a:ext cx="1824694" cy="1212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5780" y="5013176"/>
            <a:ext cx="1944216" cy="1151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2332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p:cNvGraphicFramePr>
            <a:graphicFrameLocks noGrp="1"/>
          </p:cNvGraphicFramePr>
          <p:nvPr>
            <p:extLst>
              <p:ext uri="{D42A27DB-BD31-4B8C-83A1-F6EECF244321}">
                <p14:modId xmlns:p14="http://schemas.microsoft.com/office/powerpoint/2010/main" val="1020464010"/>
              </p:ext>
            </p:extLst>
          </p:nvPr>
        </p:nvGraphicFramePr>
        <p:xfrm>
          <a:off x="827584" y="1844824"/>
          <a:ext cx="7200800" cy="3410152"/>
        </p:xfrm>
        <a:graphic>
          <a:graphicData uri="http://schemas.openxmlformats.org/drawingml/2006/table">
            <a:tbl>
              <a:tblPr/>
              <a:tblGrid>
                <a:gridCol w="2127510"/>
                <a:gridCol w="5073290"/>
              </a:tblGrid>
              <a:tr h="323283">
                <a:tc>
                  <a:txBody>
                    <a:bodyPr/>
                    <a:lstStyle/>
                    <a:p>
                      <a:pPr algn="ctr"/>
                      <a:r>
                        <a:rPr lang="it-IT" sz="1600" b="1" dirty="0">
                          <a:effectLst/>
                          <a:latin typeface="Comic Sans MS" panose="030F0702030302020204" pitchFamily="66" charset="0"/>
                        </a:rPr>
                        <a:t>NOMINATIVO</a:t>
                      </a:r>
                      <a:endParaRPr lang="it-IT" sz="1600" dirty="0">
                        <a:effectLst/>
                        <a:latin typeface="Comic Sans MS" panose="030F0702030302020204" pitchFamily="66" charset="0"/>
                      </a:endParaRPr>
                    </a:p>
                  </a:txBody>
                  <a:tcPr marL="46183" marR="46183" marT="23092" marB="23092" anchor="ctr">
                    <a:lnL>
                      <a:noFill/>
                    </a:lnL>
                    <a:lnR>
                      <a:noFill/>
                    </a:lnR>
                    <a:lnT>
                      <a:noFill/>
                    </a:lnT>
                    <a:lnB>
                      <a:noFill/>
                    </a:lnB>
                  </a:tcPr>
                </a:tc>
                <a:tc>
                  <a:txBody>
                    <a:bodyPr/>
                    <a:lstStyle/>
                    <a:p>
                      <a:pPr algn="ctr"/>
                      <a:r>
                        <a:rPr lang="it-IT" sz="1600" b="1">
                          <a:effectLst/>
                          <a:latin typeface="Comic Sans MS" panose="030F0702030302020204" pitchFamily="66" charset="0"/>
                        </a:rPr>
                        <a:t>DELEGA</a:t>
                      </a:r>
                      <a:endParaRPr lang="it-IT" sz="1600">
                        <a:effectLst/>
                        <a:latin typeface="Comic Sans MS" panose="030F0702030302020204" pitchFamily="66" charset="0"/>
                      </a:endParaRPr>
                    </a:p>
                  </a:txBody>
                  <a:tcPr marL="46183" marR="46183" marT="23092" marB="23092" anchor="ctr">
                    <a:lnL>
                      <a:noFill/>
                    </a:lnL>
                    <a:lnR>
                      <a:noFill/>
                    </a:lnR>
                    <a:lnT>
                      <a:noFill/>
                    </a:lnT>
                    <a:lnB>
                      <a:noFill/>
                    </a:lnB>
                  </a:tcPr>
                </a:tc>
              </a:tr>
              <a:tr h="323283">
                <a:tc>
                  <a:txBody>
                    <a:bodyPr/>
                    <a:lstStyle/>
                    <a:p>
                      <a:pPr algn="ctr"/>
                      <a:endParaRPr lang="it-IT" sz="1600" dirty="0">
                        <a:effectLst/>
                        <a:latin typeface="Comic Sans MS" panose="030F0702030302020204" pitchFamily="66" charset="0"/>
                      </a:endParaRPr>
                    </a:p>
                  </a:txBody>
                  <a:tcPr marL="46183" marR="46183" marT="23092" marB="23092" anchor="ctr">
                    <a:lnL>
                      <a:noFill/>
                    </a:lnL>
                    <a:lnR>
                      <a:noFill/>
                    </a:lnR>
                    <a:lnT>
                      <a:noFill/>
                    </a:lnT>
                    <a:lnB>
                      <a:noFill/>
                    </a:lnB>
                  </a:tcPr>
                </a:tc>
                <a:tc>
                  <a:txBody>
                    <a:bodyPr/>
                    <a:lstStyle/>
                    <a:p>
                      <a:pPr algn="ctr"/>
                      <a:endParaRPr lang="it-IT" sz="1600" dirty="0">
                        <a:effectLst/>
                        <a:latin typeface="Comic Sans MS" panose="030F0702030302020204" pitchFamily="66" charset="0"/>
                      </a:endParaRPr>
                    </a:p>
                  </a:txBody>
                  <a:tcPr marL="46183" marR="46183" marT="23092" marB="23092" anchor="ctr">
                    <a:lnL>
                      <a:noFill/>
                    </a:lnL>
                    <a:lnR>
                      <a:noFill/>
                    </a:lnR>
                    <a:lnT>
                      <a:noFill/>
                    </a:lnT>
                    <a:lnB>
                      <a:noFill/>
                    </a:lnB>
                  </a:tcPr>
                </a:tc>
              </a:tr>
              <a:tr h="323283">
                <a:tc>
                  <a:txBody>
                    <a:bodyPr/>
                    <a:lstStyle/>
                    <a:p>
                      <a:r>
                        <a:rPr lang="it-IT" sz="1600" dirty="0" smtClean="0">
                          <a:latin typeface="Comic Sans MS" panose="030F0702030302020204" pitchFamily="66" charset="0"/>
                        </a:rPr>
                        <a:t>Avio Alberto</a:t>
                      </a:r>
                      <a:endParaRPr lang="it-IT" sz="1600" dirty="0">
                        <a:latin typeface="Comic Sans MS" panose="030F0702030302020204" pitchFamily="66" charset="0"/>
                      </a:endParaRPr>
                    </a:p>
                  </a:txBody>
                  <a:tcPr marL="46183" marR="46183" marT="23092" marB="23092" anchor="ctr">
                    <a:lnL>
                      <a:noFill/>
                    </a:lnL>
                    <a:lnR>
                      <a:noFill/>
                    </a:lnR>
                    <a:lnT>
                      <a:noFill/>
                    </a:lnT>
                    <a:lnB>
                      <a:noFill/>
                    </a:lnB>
                  </a:tcPr>
                </a:tc>
                <a:tc>
                  <a:txBody>
                    <a:bodyPr/>
                    <a:lstStyle/>
                    <a:p>
                      <a:r>
                        <a:rPr lang="it-IT" sz="1600" dirty="0" smtClean="0">
                          <a:latin typeface="Comic Sans MS" panose="030F0702030302020204" pitchFamily="66" charset="0"/>
                        </a:rPr>
                        <a:t>Salute e sicurezza nei luoghi di lavoro</a:t>
                      </a:r>
                      <a:endParaRPr lang="it-IT" sz="1600" dirty="0">
                        <a:latin typeface="Comic Sans MS" panose="030F0702030302020204" pitchFamily="66" charset="0"/>
                      </a:endParaRPr>
                    </a:p>
                  </a:txBody>
                  <a:tcPr marL="46183" marR="46183" marT="23092" marB="23092" anchor="ctr">
                    <a:lnL>
                      <a:noFill/>
                    </a:lnL>
                    <a:lnR>
                      <a:noFill/>
                    </a:lnR>
                    <a:lnT>
                      <a:noFill/>
                    </a:lnT>
                    <a:lnB>
                      <a:noFill/>
                    </a:lnB>
                  </a:tcPr>
                </a:tc>
              </a:tr>
              <a:tr h="323283">
                <a:tc>
                  <a:txBody>
                    <a:bodyPr/>
                    <a:lstStyle/>
                    <a:p>
                      <a:r>
                        <a:rPr lang="it-IT" sz="1600" dirty="0" smtClean="0">
                          <a:latin typeface="Comic Sans MS" panose="030F0702030302020204" pitchFamily="66" charset="0"/>
                        </a:rPr>
                        <a:t>Di Giulio Roberto</a:t>
                      </a:r>
                      <a:endParaRPr lang="it-IT" sz="1600" dirty="0">
                        <a:latin typeface="Comic Sans MS" panose="030F0702030302020204" pitchFamily="66" charset="0"/>
                      </a:endParaRPr>
                    </a:p>
                  </a:txBody>
                  <a:tcPr marL="46183" marR="46183" marT="23092" marB="23092" anchor="ctr">
                    <a:lnL>
                      <a:noFill/>
                    </a:lnL>
                    <a:lnR>
                      <a:noFill/>
                    </a:lnR>
                    <a:lnT>
                      <a:noFill/>
                    </a:lnT>
                    <a:lnB>
                      <a:noFill/>
                    </a:lnB>
                  </a:tcPr>
                </a:tc>
                <a:tc>
                  <a:txBody>
                    <a:bodyPr/>
                    <a:lstStyle/>
                    <a:p>
                      <a:r>
                        <a:rPr lang="it-IT" sz="1600" dirty="0" smtClean="0">
                          <a:latin typeface="Comic Sans MS" panose="030F0702030302020204" pitchFamily="66" charset="0"/>
                        </a:rPr>
                        <a:t>Edilizia</a:t>
                      </a:r>
                      <a:endParaRPr lang="it-IT" sz="1600" dirty="0">
                        <a:latin typeface="Comic Sans MS" panose="030F0702030302020204" pitchFamily="66" charset="0"/>
                      </a:endParaRPr>
                    </a:p>
                  </a:txBody>
                  <a:tcPr marL="46183" marR="46183" marT="23092" marB="23092" anchor="ctr">
                    <a:lnL>
                      <a:noFill/>
                    </a:lnL>
                    <a:lnR>
                      <a:noFill/>
                    </a:lnR>
                    <a:lnT>
                      <a:noFill/>
                    </a:lnT>
                    <a:lnB>
                      <a:noFill/>
                    </a:lnB>
                  </a:tcPr>
                </a:tc>
              </a:tr>
              <a:tr h="323283">
                <a:tc>
                  <a:txBody>
                    <a:bodyPr/>
                    <a:lstStyle/>
                    <a:p>
                      <a:r>
                        <a:rPr lang="it-IT" sz="1600" dirty="0" smtClean="0">
                          <a:latin typeface="Comic Sans MS" panose="030F0702030302020204" pitchFamily="66" charset="0"/>
                        </a:rPr>
                        <a:t>Bellini T., Lamma E., </a:t>
                      </a:r>
                      <a:r>
                        <a:rPr lang="it-IT" sz="1600" dirty="0" err="1" smtClean="0">
                          <a:latin typeface="Comic Sans MS" panose="030F0702030302020204" pitchFamily="66" charset="0"/>
                        </a:rPr>
                        <a:t>Tanganelli</a:t>
                      </a:r>
                      <a:r>
                        <a:rPr lang="it-IT" sz="1600" baseline="0" dirty="0" smtClean="0">
                          <a:latin typeface="Comic Sans MS" panose="030F0702030302020204" pitchFamily="66" charset="0"/>
                        </a:rPr>
                        <a:t> P.</a:t>
                      </a:r>
                      <a:endParaRPr lang="it-IT" sz="1600" dirty="0">
                        <a:latin typeface="Comic Sans MS" panose="030F0702030302020204" pitchFamily="66" charset="0"/>
                      </a:endParaRPr>
                    </a:p>
                  </a:txBody>
                  <a:tcPr marL="46183" marR="46183" marT="23092" marB="23092" anchor="ctr">
                    <a:lnL>
                      <a:noFill/>
                    </a:lnL>
                    <a:lnR>
                      <a:noFill/>
                    </a:lnR>
                    <a:lnT>
                      <a:noFill/>
                    </a:lnT>
                    <a:lnB>
                      <a:noFill/>
                    </a:lnB>
                  </a:tcPr>
                </a:tc>
                <a:tc>
                  <a:txBody>
                    <a:bodyPr/>
                    <a:lstStyle/>
                    <a:p>
                      <a:r>
                        <a:rPr lang="it-IT" sz="1600" dirty="0" smtClean="0">
                          <a:latin typeface="Comic Sans MS" panose="030F0702030302020204" pitchFamily="66" charset="0"/>
                        </a:rPr>
                        <a:t>Didattica</a:t>
                      </a:r>
                      <a:endParaRPr lang="it-IT" sz="1600" dirty="0">
                        <a:latin typeface="Comic Sans MS" panose="030F0702030302020204" pitchFamily="66" charset="0"/>
                      </a:endParaRPr>
                    </a:p>
                  </a:txBody>
                  <a:tcPr marL="46183" marR="46183" marT="23092" marB="23092" anchor="ctr">
                    <a:lnL>
                      <a:noFill/>
                    </a:lnL>
                    <a:lnR>
                      <a:noFill/>
                    </a:lnR>
                    <a:lnT>
                      <a:noFill/>
                    </a:lnT>
                    <a:lnB>
                      <a:noFill/>
                    </a:lnB>
                  </a:tcPr>
                </a:tc>
              </a:tr>
              <a:tr h="323283">
                <a:tc>
                  <a:txBody>
                    <a:bodyPr/>
                    <a:lstStyle/>
                    <a:p>
                      <a:r>
                        <a:rPr lang="it-IT" sz="1600" dirty="0" smtClean="0">
                          <a:latin typeface="Comic Sans MS" panose="030F0702030302020204" pitchFamily="66" charset="0"/>
                        </a:rPr>
                        <a:t>Borelli Silvia</a:t>
                      </a:r>
                      <a:endParaRPr lang="it-IT" sz="1600" dirty="0">
                        <a:latin typeface="Comic Sans MS" panose="030F0702030302020204" pitchFamily="66" charset="0"/>
                      </a:endParaRPr>
                    </a:p>
                  </a:txBody>
                  <a:tcPr marL="46183" marR="46183" marT="23092" marB="23092" anchor="ctr">
                    <a:lnL>
                      <a:noFill/>
                    </a:lnL>
                    <a:lnR>
                      <a:noFill/>
                    </a:lnR>
                    <a:lnT>
                      <a:noFill/>
                    </a:lnT>
                    <a:lnB>
                      <a:noFill/>
                    </a:lnB>
                  </a:tcPr>
                </a:tc>
                <a:tc>
                  <a:txBody>
                    <a:bodyPr/>
                    <a:lstStyle/>
                    <a:p>
                      <a:r>
                        <a:rPr lang="it-IT" sz="1600" dirty="0">
                          <a:latin typeface="Comic Sans MS" panose="030F0702030302020204" pitchFamily="66" charset="0"/>
                        </a:rPr>
                        <a:t>Pari </a:t>
                      </a:r>
                      <a:r>
                        <a:rPr lang="it-IT" sz="1600" dirty="0" smtClean="0">
                          <a:latin typeface="Comic Sans MS" panose="030F0702030302020204" pitchFamily="66" charset="0"/>
                        </a:rPr>
                        <a:t>opportunità, disabilità</a:t>
                      </a:r>
                      <a:endParaRPr lang="it-IT" sz="1600" dirty="0">
                        <a:latin typeface="Comic Sans MS" panose="030F0702030302020204" pitchFamily="66" charset="0"/>
                      </a:endParaRPr>
                    </a:p>
                  </a:txBody>
                  <a:tcPr marL="46183" marR="46183" marT="23092" marB="23092" anchor="ctr">
                    <a:lnL>
                      <a:noFill/>
                    </a:lnL>
                    <a:lnR>
                      <a:noFill/>
                    </a:lnR>
                    <a:lnT>
                      <a:noFill/>
                    </a:lnT>
                    <a:lnB>
                      <a:noFill/>
                    </a:lnB>
                  </a:tcPr>
                </a:tc>
              </a:tr>
              <a:tr h="323283">
                <a:tc>
                  <a:txBody>
                    <a:bodyPr/>
                    <a:lstStyle/>
                    <a:p>
                      <a:r>
                        <a:rPr lang="it-IT" sz="1600" dirty="0" err="1" smtClean="0">
                          <a:latin typeface="Comic Sans MS" panose="030F0702030302020204" pitchFamily="66" charset="0"/>
                        </a:rPr>
                        <a:t>Deidda</a:t>
                      </a:r>
                      <a:r>
                        <a:rPr lang="it-IT" sz="1600" dirty="0" smtClean="0">
                          <a:latin typeface="Comic Sans MS" panose="030F0702030302020204" pitchFamily="66" charset="0"/>
                        </a:rPr>
                        <a:t> Gagliardi E.</a:t>
                      </a:r>
                      <a:endParaRPr lang="it-IT" sz="1600" dirty="0">
                        <a:latin typeface="Comic Sans MS" panose="030F0702030302020204" pitchFamily="66" charset="0"/>
                      </a:endParaRPr>
                    </a:p>
                  </a:txBody>
                  <a:tcPr marL="46183" marR="46183" marT="23092" marB="23092" anchor="ctr">
                    <a:lnL>
                      <a:noFill/>
                    </a:lnL>
                    <a:lnR>
                      <a:noFill/>
                    </a:lnR>
                    <a:lnT>
                      <a:noFill/>
                    </a:lnT>
                    <a:lnB>
                      <a:noFill/>
                    </a:lnB>
                  </a:tcPr>
                </a:tc>
                <a:tc>
                  <a:txBody>
                    <a:bodyPr/>
                    <a:lstStyle/>
                    <a:p>
                      <a:r>
                        <a:rPr lang="it-IT" sz="1600" dirty="0" smtClean="0">
                          <a:latin typeface="Comic Sans MS" panose="030F0702030302020204" pitchFamily="66" charset="0"/>
                        </a:rPr>
                        <a:t>Bilancio e Risorse Umane</a:t>
                      </a:r>
                      <a:endParaRPr lang="it-IT" sz="1600" dirty="0">
                        <a:latin typeface="Comic Sans MS" panose="030F0702030302020204" pitchFamily="66" charset="0"/>
                      </a:endParaRPr>
                    </a:p>
                  </a:txBody>
                  <a:tcPr marL="46183" marR="46183" marT="23092" marB="23092" anchor="ctr">
                    <a:lnL>
                      <a:noFill/>
                    </a:lnL>
                    <a:lnR>
                      <a:noFill/>
                    </a:lnR>
                    <a:lnT>
                      <a:noFill/>
                    </a:lnT>
                    <a:lnB>
                      <a:noFill/>
                    </a:lnB>
                  </a:tcPr>
                </a:tc>
              </a:tr>
              <a:tr h="323283">
                <a:tc>
                  <a:txBody>
                    <a:bodyPr/>
                    <a:lstStyle/>
                    <a:p>
                      <a:r>
                        <a:rPr lang="it-IT" sz="1600" dirty="0" err="1" smtClean="0">
                          <a:latin typeface="Comic Sans MS" panose="030F0702030302020204" pitchFamily="66" charset="0"/>
                        </a:rPr>
                        <a:t>Ramaciotti</a:t>
                      </a:r>
                      <a:r>
                        <a:rPr lang="it-IT" sz="1600" dirty="0" smtClean="0">
                          <a:latin typeface="Comic Sans MS" panose="030F0702030302020204" pitchFamily="66" charset="0"/>
                        </a:rPr>
                        <a:t> Laura</a:t>
                      </a:r>
                      <a:endParaRPr lang="it-IT" sz="1600" dirty="0">
                        <a:latin typeface="Comic Sans MS" panose="030F0702030302020204" pitchFamily="66" charset="0"/>
                      </a:endParaRPr>
                    </a:p>
                  </a:txBody>
                  <a:tcPr marL="46183" marR="46183" marT="23092" marB="23092" anchor="ctr">
                    <a:lnL>
                      <a:noFill/>
                    </a:lnL>
                    <a:lnR>
                      <a:noFill/>
                    </a:lnR>
                    <a:lnT>
                      <a:noFill/>
                    </a:lnT>
                    <a:lnB>
                      <a:noFill/>
                    </a:lnB>
                  </a:tcPr>
                </a:tc>
                <a:tc>
                  <a:txBody>
                    <a:bodyPr/>
                    <a:lstStyle/>
                    <a:p>
                      <a:r>
                        <a:rPr lang="it-IT" sz="1600" dirty="0" smtClean="0">
                          <a:latin typeface="Comic Sans MS" panose="030F0702030302020204" pitchFamily="66" charset="0"/>
                        </a:rPr>
                        <a:t>Rapporti</a:t>
                      </a:r>
                      <a:r>
                        <a:rPr lang="it-IT" sz="1600" baseline="0" dirty="0" smtClean="0">
                          <a:latin typeface="Comic Sans MS" panose="030F0702030302020204" pitchFamily="66" charset="0"/>
                        </a:rPr>
                        <a:t> con il territorio</a:t>
                      </a:r>
                      <a:endParaRPr lang="it-IT" sz="1600" dirty="0">
                        <a:latin typeface="Comic Sans MS" panose="030F0702030302020204" pitchFamily="66" charset="0"/>
                      </a:endParaRPr>
                    </a:p>
                  </a:txBody>
                  <a:tcPr marL="46183" marR="46183" marT="23092" marB="23092" anchor="ctr">
                    <a:lnL>
                      <a:noFill/>
                    </a:lnL>
                    <a:lnR>
                      <a:noFill/>
                    </a:lnR>
                    <a:lnT>
                      <a:noFill/>
                    </a:lnT>
                    <a:lnB>
                      <a:noFill/>
                    </a:lnB>
                  </a:tcPr>
                </a:tc>
              </a:tr>
              <a:tr h="220542">
                <a:tc>
                  <a:txBody>
                    <a:bodyPr/>
                    <a:lstStyle/>
                    <a:p>
                      <a:r>
                        <a:rPr lang="it-IT" sz="1600" dirty="0" err="1" smtClean="0">
                          <a:latin typeface="Comic Sans MS" panose="030F0702030302020204" pitchFamily="66" charset="0"/>
                        </a:rPr>
                        <a:t>Piffrei</a:t>
                      </a:r>
                      <a:r>
                        <a:rPr lang="it-IT" sz="1600" dirty="0" smtClean="0">
                          <a:latin typeface="Comic Sans MS" panose="030F0702030302020204" pitchFamily="66" charset="0"/>
                        </a:rPr>
                        <a:t> Michele</a:t>
                      </a:r>
                      <a:endParaRPr lang="it-IT" sz="1600" dirty="0">
                        <a:latin typeface="Comic Sans MS" panose="030F0702030302020204" pitchFamily="66" charset="0"/>
                      </a:endParaRPr>
                    </a:p>
                  </a:txBody>
                  <a:tcPr marL="46183" marR="46183" marT="23092" marB="23092" anchor="ctr">
                    <a:lnL>
                      <a:noFill/>
                    </a:lnL>
                    <a:lnR>
                      <a:noFill/>
                    </a:lnR>
                    <a:lnT>
                      <a:noFill/>
                    </a:lnT>
                    <a:lnB>
                      <a:noFill/>
                    </a:lnB>
                  </a:tcPr>
                </a:tc>
                <a:tc>
                  <a:txBody>
                    <a:bodyPr/>
                    <a:lstStyle/>
                    <a:p>
                      <a:r>
                        <a:rPr lang="it-IT" sz="1600" dirty="0" smtClean="0">
                          <a:latin typeface="Comic Sans MS" panose="030F0702030302020204" pitchFamily="66" charset="0"/>
                        </a:rPr>
                        <a:t>Biblioteche</a:t>
                      </a:r>
                      <a:endParaRPr lang="it-IT" sz="1600" dirty="0">
                        <a:latin typeface="Comic Sans MS" panose="030F0702030302020204" pitchFamily="66" charset="0"/>
                      </a:endParaRPr>
                    </a:p>
                  </a:txBody>
                  <a:tcPr marL="46183" marR="46183" marT="23092" marB="23092" anchor="ctr">
                    <a:lnL>
                      <a:noFill/>
                    </a:lnL>
                    <a:lnR>
                      <a:noFill/>
                    </a:lnR>
                    <a:lnT>
                      <a:noFill/>
                    </a:lnT>
                    <a:lnB>
                      <a:noFill/>
                    </a:lnB>
                  </a:tcPr>
                </a:tc>
              </a:tr>
              <a:tr h="323283">
                <a:tc>
                  <a:txBody>
                    <a:bodyPr/>
                    <a:lstStyle/>
                    <a:p>
                      <a:r>
                        <a:rPr lang="it-IT" sz="1600" dirty="0" smtClean="0">
                          <a:latin typeface="Comic Sans MS" panose="030F0702030302020204" pitchFamily="66" charset="0"/>
                        </a:rPr>
                        <a:t>Masino Giovanni</a:t>
                      </a:r>
                      <a:endParaRPr lang="it-IT" sz="1600" dirty="0">
                        <a:latin typeface="Comic Sans MS" panose="030F0702030302020204" pitchFamily="66" charset="0"/>
                      </a:endParaRPr>
                    </a:p>
                  </a:txBody>
                  <a:tcPr marL="46183" marR="46183" marT="23092" marB="23092" anchor="ctr">
                    <a:lnL>
                      <a:noFill/>
                    </a:lnL>
                    <a:lnR>
                      <a:noFill/>
                    </a:lnR>
                    <a:lnT>
                      <a:noFill/>
                    </a:lnT>
                    <a:lnB>
                      <a:noFill/>
                    </a:lnB>
                  </a:tcPr>
                </a:tc>
                <a:tc>
                  <a:txBody>
                    <a:bodyPr/>
                    <a:lstStyle/>
                    <a:p>
                      <a:r>
                        <a:rPr lang="it-IT" sz="1600" dirty="0" smtClean="0">
                          <a:latin typeface="Comic Sans MS" panose="030F0702030302020204" pitchFamily="66" charset="0"/>
                        </a:rPr>
                        <a:t>Orientamento e Post Laurea</a:t>
                      </a:r>
                      <a:endParaRPr lang="it-IT" sz="1600" dirty="0">
                        <a:latin typeface="Comic Sans MS" panose="030F0702030302020204" pitchFamily="66" charset="0"/>
                      </a:endParaRPr>
                    </a:p>
                  </a:txBody>
                  <a:tcPr marL="46183" marR="46183" marT="23092" marB="23092" anchor="ctr">
                    <a:lnL>
                      <a:noFill/>
                    </a:lnL>
                    <a:lnR>
                      <a:noFill/>
                    </a:lnR>
                    <a:lnT>
                      <a:noFill/>
                    </a:lnT>
                    <a:lnB>
                      <a:noFill/>
                    </a:lnB>
                  </a:tcPr>
                </a:tc>
              </a:tr>
            </a:tbl>
          </a:graphicData>
        </a:graphic>
      </p:graphicFrame>
      <p:sp>
        <p:nvSpPr>
          <p:cNvPr id="5" name="Rectangle 1"/>
          <p:cNvSpPr>
            <a:spLocks noChangeArrowheads="1"/>
          </p:cNvSpPr>
          <p:nvPr/>
        </p:nvSpPr>
        <p:spPr bwMode="auto">
          <a:xfrm>
            <a:off x="1547664" y="327720"/>
            <a:ext cx="4896544"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2800" b="1" i="0" u="sng" strike="noStrike" cap="none" normalizeH="0" baseline="0" dirty="0" smtClean="0">
                <a:ln>
                  <a:noFill/>
                </a:ln>
                <a:solidFill>
                  <a:srgbClr val="0070C0"/>
                </a:solidFill>
                <a:effectLst>
                  <a:outerShdw blurRad="38100" dist="38100" dir="2700000" algn="tl">
                    <a:srgbClr val="000000">
                      <a:alpha val="43137"/>
                    </a:srgbClr>
                  </a:outerShdw>
                </a:effectLst>
                <a:latin typeface="Arial" charset="0"/>
              </a:rPr>
              <a:t>Delegati del Rettore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7030483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67544" y="764704"/>
            <a:ext cx="8229600" cy="4525963"/>
          </a:xfrm>
        </p:spPr>
        <p:txBody>
          <a:bodyPr>
            <a:normAutofit fontScale="70000" lnSpcReduction="20000"/>
          </a:bodyPr>
          <a:lstStyle/>
          <a:p>
            <a:r>
              <a:rPr lang="it-IT" sz="4000" b="1" dirty="0">
                <a:solidFill>
                  <a:srgbClr val="0070C0"/>
                </a:solidFill>
                <a:hlinkClick r:id="rId2"/>
              </a:rPr>
              <a:t>Modalità di rilevazione dell'opinione degli studenti</a:t>
            </a:r>
            <a:endParaRPr lang="it-IT" sz="4000" b="1" dirty="0">
              <a:solidFill>
                <a:srgbClr val="0070C0"/>
              </a:solidFill>
            </a:endParaRPr>
          </a:p>
          <a:p>
            <a:pPr marL="0" indent="0">
              <a:buNone/>
            </a:pPr>
            <a:endParaRPr lang="it-IT" dirty="0"/>
          </a:p>
          <a:p>
            <a:r>
              <a:rPr lang="it-IT" b="1" dirty="0"/>
              <a:t>I </a:t>
            </a:r>
            <a:r>
              <a:rPr lang="it-IT" b="1" dirty="0" smtClean="0"/>
              <a:t>QUESTIONARI sono </a:t>
            </a:r>
            <a:r>
              <a:rPr lang="it-IT" b="1" dirty="0"/>
              <a:t>compilabili online. </a:t>
            </a:r>
            <a:endParaRPr lang="it-IT" b="1" dirty="0" smtClean="0"/>
          </a:p>
          <a:p>
            <a:r>
              <a:rPr lang="it-IT" dirty="0" smtClean="0"/>
              <a:t>Il </a:t>
            </a:r>
            <a:r>
              <a:rPr lang="it-IT" dirty="0"/>
              <a:t>questionario sull’insegnamento e sulla docenza va compilato in modo obbligatorio </a:t>
            </a:r>
            <a:r>
              <a:rPr lang="it-IT" b="1" dirty="0"/>
              <a:t>prima dell’iscrizione all’esame</a:t>
            </a:r>
            <a:r>
              <a:rPr lang="it-IT" dirty="0"/>
              <a:t>. La compilazione del </a:t>
            </a:r>
            <a:r>
              <a:rPr lang="it-IT" dirty="0" smtClean="0"/>
              <a:t>questionario sull’organizzazione del </a:t>
            </a:r>
            <a:r>
              <a:rPr lang="it-IT" dirty="0" err="1" smtClean="0"/>
              <a:t>CdS</a:t>
            </a:r>
            <a:r>
              <a:rPr lang="it-IT" dirty="0" smtClean="0"/>
              <a:t>, dei servizi agli studenti e della prova d’esame è </a:t>
            </a:r>
            <a:r>
              <a:rPr lang="it-IT" dirty="0"/>
              <a:t>facoltativa</a:t>
            </a:r>
            <a:r>
              <a:rPr lang="it-IT" dirty="0" smtClean="0"/>
              <a:t>.</a:t>
            </a:r>
          </a:p>
          <a:p>
            <a:pPr marL="0" indent="0">
              <a:buNone/>
            </a:pPr>
            <a:endParaRPr lang="it-IT" dirty="0"/>
          </a:p>
          <a:p>
            <a:r>
              <a:rPr lang="it-IT" dirty="0"/>
              <a:t>Modalità di pubblicazione I risultati della rilevazione dell’opinione degli studenti vengono pubblicati tre volte all’anno:</a:t>
            </a:r>
          </a:p>
          <a:p>
            <a:r>
              <a:rPr lang="it-IT" dirty="0"/>
              <a:t>entro il 31 marzo, al termine del primo semestre (dati provvisori)</a:t>
            </a:r>
          </a:p>
          <a:p>
            <a:r>
              <a:rPr lang="it-IT" dirty="0"/>
              <a:t>entro il 31 </a:t>
            </a:r>
            <a:r>
              <a:rPr lang="it-IT" dirty="0" smtClean="0"/>
              <a:t>luglio, </a:t>
            </a:r>
            <a:r>
              <a:rPr lang="it-IT" dirty="0"/>
              <a:t>al termine del secondo semestre (dati provvisori)</a:t>
            </a:r>
          </a:p>
          <a:p>
            <a:r>
              <a:rPr lang="it-IT" dirty="0"/>
              <a:t>entro 30 settembre, i dati definitivi *</a:t>
            </a:r>
          </a:p>
          <a:p>
            <a:endParaRPr lang="it-IT"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4869160"/>
            <a:ext cx="3810000"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5229200"/>
            <a:ext cx="2286000"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5395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23528" y="332656"/>
            <a:ext cx="8229600" cy="5472608"/>
          </a:xfrm>
        </p:spPr>
        <p:txBody>
          <a:bodyPr>
            <a:normAutofit fontScale="62500" lnSpcReduction="20000"/>
          </a:bodyPr>
          <a:lstStyle/>
          <a:p>
            <a:pPr marL="0" indent="0" algn="just">
              <a:buNone/>
            </a:pPr>
            <a:r>
              <a:rPr lang="it-IT" dirty="0" err="1"/>
              <a:t>UniFE</a:t>
            </a:r>
            <a:r>
              <a:rPr lang="it-IT" dirty="0"/>
              <a:t> utilizza il sistema </a:t>
            </a:r>
            <a:r>
              <a:rPr lang="it-IT" dirty="0">
                <a:hlinkClick r:id="rId2"/>
              </a:rPr>
              <a:t>SISVALDIDAT</a:t>
            </a:r>
            <a:r>
              <a:rPr lang="it-IT" dirty="0"/>
              <a:t> realizzato dal </a:t>
            </a:r>
            <a:r>
              <a:rPr lang="it-IT" b="1" u="sng" dirty="0">
                <a:solidFill>
                  <a:srgbClr val="0000FF"/>
                </a:solidFill>
                <a:effectLst>
                  <a:outerShdw blurRad="38100" dist="38100" dir="2700000" algn="tl">
                    <a:srgbClr val="000000">
                      <a:alpha val="43137"/>
                    </a:srgbClr>
                  </a:outerShdw>
                </a:effectLst>
              </a:rPr>
              <a:t>Gruppo </a:t>
            </a:r>
            <a:r>
              <a:rPr lang="it-IT" b="1" u="sng" dirty="0" err="1">
                <a:solidFill>
                  <a:srgbClr val="0000FF"/>
                </a:solidFill>
                <a:effectLst>
                  <a:outerShdw blurRad="38100" dist="38100" dir="2700000" algn="tl">
                    <a:srgbClr val="000000">
                      <a:alpha val="43137"/>
                    </a:srgbClr>
                  </a:outerShdw>
                </a:effectLst>
              </a:rPr>
              <a:t>ValMon</a:t>
            </a:r>
            <a:r>
              <a:rPr lang="it-IT" b="1" i="1" u="sng" dirty="0">
                <a:solidFill>
                  <a:srgbClr val="0000FF"/>
                </a:solidFill>
                <a:effectLst>
                  <a:outerShdw blurRad="38100" dist="38100" dir="2700000" algn="tl">
                    <a:srgbClr val="000000">
                      <a:alpha val="43137"/>
                    </a:srgbClr>
                  </a:outerShdw>
                </a:effectLst>
              </a:rPr>
              <a:t> </a:t>
            </a:r>
            <a:r>
              <a:rPr lang="it-IT" dirty="0"/>
              <a:t>per l’elaborazione e la pubblicazione dei risultati. Il sistema permette di scegliere la modalità con cui rendere accessibili i giudizi degli studenti</a:t>
            </a:r>
            <a:r>
              <a:rPr lang="it-IT" dirty="0" smtClean="0"/>
              <a:t>.</a:t>
            </a:r>
          </a:p>
          <a:p>
            <a:pPr marL="0" indent="0" algn="just">
              <a:buNone/>
            </a:pPr>
            <a:endParaRPr lang="it-IT" dirty="0"/>
          </a:p>
          <a:p>
            <a:pPr marL="0" indent="0" algn="just">
              <a:buNone/>
            </a:pPr>
            <a:r>
              <a:rPr lang="it-IT" dirty="0"/>
              <a:t>Vista l’importanza data da </a:t>
            </a:r>
            <a:r>
              <a:rPr lang="it-IT" dirty="0" err="1"/>
              <a:t>UniFE</a:t>
            </a:r>
            <a:r>
              <a:rPr lang="it-IT" dirty="0"/>
              <a:t> alla trasparenza, nel 2013  gli Organi di Governo hanno  demandato ai singoli Consigli di Corso di Studio la decisione se adottare una </a:t>
            </a:r>
            <a:r>
              <a:rPr lang="it-IT" b="1" dirty="0"/>
              <a:t>modalità pubblica </a:t>
            </a:r>
            <a:r>
              <a:rPr lang="it-IT" dirty="0"/>
              <a:t>(tutti i risultati visibili, ma con la possibilità di rendere privati i risultati della rilevazione dei propri insegnamenti da parte del singolo docente) oppure una </a:t>
            </a:r>
            <a:r>
              <a:rPr lang="it-IT" b="1" dirty="0"/>
              <a:t>modalità privata</a:t>
            </a:r>
            <a:r>
              <a:rPr lang="it-IT" dirty="0"/>
              <a:t> (tutti i risultati non visibili ma con la possibilità di rendere pubblici i risultati della rilevazione dei propri insegnamenti da parte del singolo docente). </a:t>
            </a:r>
            <a:endParaRPr lang="it-IT" dirty="0" smtClean="0"/>
          </a:p>
          <a:p>
            <a:pPr marL="0" indent="0" algn="just">
              <a:buNone/>
            </a:pPr>
            <a:endParaRPr lang="it-IT" dirty="0"/>
          </a:p>
          <a:p>
            <a:pPr marL="0" indent="0" algn="just">
              <a:buNone/>
            </a:pPr>
            <a:r>
              <a:rPr lang="it-IT" dirty="0" smtClean="0"/>
              <a:t>Per </a:t>
            </a:r>
            <a:r>
              <a:rPr lang="it-IT" dirty="0"/>
              <a:t>l'anno accademico 2014-15 </a:t>
            </a:r>
            <a:r>
              <a:rPr lang="it-IT" dirty="0" smtClean="0"/>
              <a:t>l'87% </a:t>
            </a:r>
            <a:r>
              <a:rPr lang="it-IT" dirty="0"/>
              <a:t>dei risultati della rilevazione dell'opinione degli studenti sui singoli insegnamenti sono stati resi pubblici. Per l'anno accademico 2015-16 </a:t>
            </a:r>
            <a:r>
              <a:rPr lang="it-IT" dirty="0" smtClean="0"/>
              <a:t>il 96% hanno </a:t>
            </a:r>
            <a:r>
              <a:rPr lang="it-IT" dirty="0"/>
              <a:t>deliberato di rendere pubblici i risultati di valutazione dei singoli insegnamenti. </a:t>
            </a:r>
            <a:endParaRPr lang="it-IT" dirty="0" smtClean="0"/>
          </a:p>
          <a:p>
            <a:pPr marL="0" indent="0">
              <a:buNone/>
            </a:pPr>
            <a:endParaRPr lang="it-IT" dirty="0" smtClean="0"/>
          </a:p>
          <a:p>
            <a:pPr marL="0" indent="0">
              <a:buNone/>
            </a:pPr>
            <a:r>
              <a:rPr lang="it-IT" dirty="0" smtClean="0">
                <a:solidFill>
                  <a:srgbClr val="008000"/>
                </a:solidFill>
              </a:rPr>
              <a:t>SISVALDIDAT è </a:t>
            </a:r>
            <a:r>
              <a:rPr lang="it-IT" dirty="0">
                <a:solidFill>
                  <a:srgbClr val="008000"/>
                </a:solidFill>
              </a:rPr>
              <a:t>un sistema informativo statistico pensato per la diffusione via </a:t>
            </a:r>
            <a:r>
              <a:rPr lang="it-IT" dirty="0" smtClean="0">
                <a:solidFill>
                  <a:srgbClr val="008000"/>
                </a:solidFill>
              </a:rPr>
              <a:t>web </a:t>
            </a:r>
            <a:r>
              <a:rPr lang="it-IT" dirty="0">
                <a:solidFill>
                  <a:srgbClr val="008000"/>
                </a:solidFill>
              </a:rPr>
              <a:t>dei dati raccolti mediante le rilevazioni semestrali sulla valutazione della didattica</a:t>
            </a:r>
          </a:p>
          <a:p>
            <a:pPr marL="0" indent="0">
              <a:buNone/>
            </a:pPr>
            <a:endParaRPr lang="it-IT" dirty="0"/>
          </a:p>
          <a:p>
            <a:pPr marL="0" indent="0" algn="just">
              <a:buNone/>
            </a:pPr>
            <a:endParaRPr lang="it-IT" dirty="0"/>
          </a:p>
          <a:p>
            <a:endParaRPr lang="it-IT"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5468409"/>
            <a:ext cx="1800200" cy="1293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3794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260648"/>
            <a:ext cx="8229600" cy="5760640"/>
          </a:xfrm>
        </p:spPr>
        <p:txBody>
          <a:bodyPr>
            <a:normAutofit fontScale="70000" lnSpcReduction="20000"/>
          </a:bodyPr>
          <a:lstStyle/>
          <a:p>
            <a:pPr algn="just"/>
            <a:r>
              <a:rPr lang="it-IT" dirty="0" smtClean="0"/>
              <a:t>Per </a:t>
            </a:r>
            <a:r>
              <a:rPr lang="it-IT" dirty="0"/>
              <a:t>consultare i risultati della rilevazione dell'opinione studenti sulle attività didattiche: </a:t>
            </a:r>
            <a:r>
              <a:rPr lang="it-IT" dirty="0">
                <a:hlinkClick r:id="rId2"/>
              </a:rPr>
              <a:t>https://</a:t>
            </a:r>
            <a:r>
              <a:rPr lang="it-IT" dirty="0" smtClean="0">
                <a:hlinkClick r:id="rId2"/>
              </a:rPr>
              <a:t>valmon.disia.unifi.it/sisvaldidat/unife/index.php</a:t>
            </a:r>
            <a:endParaRPr lang="it-IT" dirty="0" smtClean="0"/>
          </a:p>
          <a:p>
            <a:pPr marL="0" indent="0" algn="just">
              <a:buNone/>
            </a:pPr>
            <a:endParaRPr lang="it-IT" dirty="0"/>
          </a:p>
          <a:p>
            <a:pPr algn="just"/>
            <a:r>
              <a:rPr lang="it-IT" dirty="0"/>
              <a:t>Analisi e riscontro </a:t>
            </a:r>
            <a:r>
              <a:rPr lang="it-IT" dirty="0" smtClean="0"/>
              <a:t>dei risultati </a:t>
            </a:r>
            <a:r>
              <a:rPr lang="it-IT" dirty="0"/>
              <a:t>della rilevazione vengono analizzati dai Gruppi di Riesame e dalle Commissioni paritetiche studenti - docenti, che hanno accesso ai risultati della valutazione dei singoli insegnamenti, oltre che all’interno dei Consigli di Corso di studio e di Dipartimento, con l’obiettivo di monitorare il buon andamento del Corso di studio</a:t>
            </a:r>
            <a:r>
              <a:rPr lang="it-IT" dirty="0" smtClean="0"/>
              <a:t>.</a:t>
            </a:r>
          </a:p>
          <a:p>
            <a:pPr marL="0" indent="0" algn="just">
              <a:buNone/>
            </a:pPr>
            <a:endParaRPr lang="it-IT" dirty="0"/>
          </a:p>
          <a:p>
            <a:pPr algn="just"/>
            <a:r>
              <a:rPr lang="it-IT" dirty="0"/>
              <a:t>I questionari contengono anche un campo nel quale gli studenti possono inserire eventuali commenti liberi. Tali commenti vengono trasmessi ai Coordinatori dei Corsi di studio e al Direttore di Dipartimento, e vengono presi in considerazione dai Gruppi di </a:t>
            </a:r>
            <a:r>
              <a:rPr lang="it-IT" dirty="0" smtClean="0"/>
              <a:t>Riesame in occasione della preparazione del RAR.</a:t>
            </a:r>
            <a:endParaRPr lang="it-IT"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8066" y="4891980"/>
            <a:ext cx="2624738" cy="1966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19423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971600" y="188640"/>
            <a:ext cx="7488832" cy="830997"/>
          </a:xfrm>
          <a:prstGeom prst="rect">
            <a:avLst/>
          </a:prstGeom>
        </p:spPr>
        <p:txBody>
          <a:bodyPr wrap="square">
            <a:spAutoFit/>
          </a:bodyPr>
          <a:lstStyle/>
          <a:p>
            <a:pPr algn="ctr"/>
            <a:r>
              <a:rPr lang="it-IT" sz="2400" b="1" dirty="0" smtClean="0">
                <a:solidFill>
                  <a:srgbClr val="0070C0"/>
                </a:solidFill>
                <a:effectLst>
                  <a:outerShdw blurRad="38100" dist="38100" dir="2700000" algn="tl">
                    <a:srgbClr val="000000">
                      <a:alpha val="43137"/>
                    </a:srgbClr>
                  </a:outerShdw>
                </a:effectLst>
              </a:rPr>
              <a:t>ESEMPIO - Corsi </a:t>
            </a:r>
            <a:r>
              <a:rPr lang="it-IT" sz="2400" b="1" dirty="0">
                <a:solidFill>
                  <a:srgbClr val="0070C0"/>
                </a:solidFill>
                <a:effectLst>
                  <a:outerShdw blurRad="38100" dist="38100" dir="2700000" algn="tl">
                    <a:srgbClr val="000000">
                      <a:alpha val="43137"/>
                    </a:srgbClr>
                  </a:outerShdw>
                </a:effectLst>
              </a:rPr>
              <a:t>di Dottorato – Proposta Scheda Istitutiva 30 </a:t>
            </a:r>
            <a:r>
              <a:rPr lang="it-IT" sz="2400" b="1" dirty="0" smtClean="0">
                <a:solidFill>
                  <a:srgbClr val="0070C0"/>
                </a:solidFill>
                <a:effectLst>
                  <a:outerShdw blurRad="38100" dist="38100" dir="2700000" algn="tl">
                    <a:srgbClr val="000000">
                      <a:alpha val="43137"/>
                    </a:srgbClr>
                  </a:outerShdw>
                </a:effectLst>
              </a:rPr>
              <a:t>ciclo - Anno </a:t>
            </a:r>
            <a:r>
              <a:rPr lang="it-IT" sz="2400" b="1" dirty="0">
                <a:solidFill>
                  <a:srgbClr val="0070C0"/>
                </a:solidFill>
                <a:effectLst>
                  <a:outerShdw blurRad="38100" dist="38100" dir="2700000" algn="tl">
                    <a:srgbClr val="000000">
                      <a:alpha val="43137"/>
                    </a:srgbClr>
                  </a:outerShdw>
                </a:effectLst>
              </a:rPr>
              <a:t>Accademico </a:t>
            </a:r>
            <a:r>
              <a:rPr lang="it-IT" sz="2400" b="1" dirty="0" smtClean="0">
                <a:solidFill>
                  <a:srgbClr val="0070C0"/>
                </a:solidFill>
                <a:effectLst>
                  <a:outerShdw blurRad="38100" dist="38100" dir="2700000" algn="tl">
                    <a:srgbClr val="000000">
                      <a:alpha val="43137"/>
                    </a:srgbClr>
                  </a:outerShdw>
                </a:effectLst>
              </a:rPr>
              <a:t>2014/15</a:t>
            </a:r>
            <a:endParaRPr lang="it-IT" sz="2400" b="1" dirty="0">
              <a:solidFill>
                <a:srgbClr val="0070C0"/>
              </a:solidFill>
              <a:effectLst>
                <a:outerShdw blurRad="38100" dist="38100" dir="2700000" algn="tl">
                  <a:srgbClr val="000000">
                    <a:alpha val="43137"/>
                  </a:srgbClr>
                </a:outerShdw>
              </a:effectLst>
            </a:endParaRPr>
          </a:p>
        </p:txBody>
      </p:sp>
      <p:sp>
        <p:nvSpPr>
          <p:cNvPr id="5" name="Rettangolo 4"/>
          <p:cNvSpPr/>
          <p:nvPr/>
        </p:nvSpPr>
        <p:spPr>
          <a:xfrm>
            <a:off x="251520" y="1628800"/>
            <a:ext cx="8712968" cy="4154984"/>
          </a:xfrm>
          <a:prstGeom prst="rect">
            <a:avLst/>
          </a:prstGeom>
        </p:spPr>
        <p:txBody>
          <a:bodyPr wrap="square">
            <a:spAutoFit/>
          </a:bodyPr>
          <a:lstStyle/>
          <a:p>
            <a:r>
              <a:rPr lang="it-IT" sz="1200" b="1" dirty="0">
                <a:solidFill>
                  <a:prstClr val="black"/>
                </a:solidFill>
              </a:rPr>
              <a:t>Anagrafe dei dottorati - </a:t>
            </a:r>
            <a:r>
              <a:rPr lang="it-IT" sz="1200" b="1" dirty="0" err="1">
                <a:solidFill>
                  <a:prstClr val="black"/>
                </a:solidFill>
              </a:rPr>
              <a:t>a.a</a:t>
            </a:r>
            <a:r>
              <a:rPr lang="it-IT" sz="1200" b="1" dirty="0">
                <a:solidFill>
                  <a:prstClr val="black"/>
                </a:solidFill>
              </a:rPr>
              <a:t>. 2014/2015</a:t>
            </a:r>
          </a:p>
          <a:p>
            <a:r>
              <a:rPr lang="it-IT" sz="1200" b="1" dirty="0">
                <a:solidFill>
                  <a:prstClr val="black"/>
                </a:solidFill>
              </a:rPr>
              <a:t>1. Informazioni generali</a:t>
            </a:r>
          </a:p>
          <a:p>
            <a:r>
              <a:rPr lang="it-IT" sz="1200" b="1" dirty="0">
                <a:solidFill>
                  <a:prstClr val="black"/>
                </a:solidFill>
              </a:rPr>
              <a:t>Corso di Dottorato</a:t>
            </a:r>
          </a:p>
          <a:p>
            <a:r>
              <a:rPr lang="it-IT" sz="1200" b="1" dirty="0" smtClean="0">
                <a:solidFill>
                  <a:prstClr val="black"/>
                </a:solidFill>
              </a:rPr>
              <a:t>Denominazione </a:t>
            </a:r>
            <a:r>
              <a:rPr lang="it-IT" sz="1200" b="1" dirty="0">
                <a:solidFill>
                  <a:prstClr val="black"/>
                </a:solidFill>
              </a:rPr>
              <a:t>del corso in lingua italiana	</a:t>
            </a:r>
            <a:r>
              <a:rPr lang="it-IT" sz="1200" b="1" dirty="0">
                <a:solidFill>
                  <a:srgbClr val="0070C0"/>
                </a:solidFill>
              </a:rPr>
              <a:t>MEDICINA MOLECOLARE E FARMACOLOGIA</a:t>
            </a:r>
          </a:p>
          <a:p>
            <a:endParaRPr lang="it-IT" sz="1200" b="1" dirty="0">
              <a:solidFill>
                <a:prstClr val="black"/>
              </a:solidFill>
            </a:endParaRPr>
          </a:p>
          <a:p>
            <a:r>
              <a:rPr lang="it-IT" sz="1200" b="1" dirty="0">
                <a:solidFill>
                  <a:prstClr val="black"/>
                </a:solidFill>
              </a:rPr>
              <a:t>Denominazione del </a:t>
            </a:r>
            <a:r>
              <a:rPr lang="it-IT" sz="1200" b="1" dirty="0" smtClean="0">
                <a:solidFill>
                  <a:prstClr val="black"/>
                </a:solidFill>
              </a:rPr>
              <a:t>corso in </a:t>
            </a:r>
            <a:r>
              <a:rPr lang="it-IT" sz="1200" b="1" dirty="0">
                <a:solidFill>
                  <a:prstClr val="black"/>
                </a:solidFill>
              </a:rPr>
              <a:t>lingua inglese	</a:t>
            </a:r>
            <a:r>
              <a:rPr lang="it-IT" sz="1200" b="1" dirty="0">
                <a:solidFill>
                  <a:srgbClr val="0070C0"/>
                </a:solidFill>
              </a:rPr>
              <a:t>MOLECULAR MEDICINE AND PHARMACOLOGY </a:t>
            </a:r>
          </a:p>
          <a:p>
            <a:endParaRPr lang="it-IT" sz="1200" b="1" dirty="0">
              <a:solidFill>
                <a:prstClr val="black"/>
              </a:solidFill>
            </a:endParaRPr>
          </a:p>
          <a:p>
            <a:r>
              <a:rPr lang="it-IT" sz="1200" b="1" dirty="0">
                <a:solidFill>
                  <a:prstClr val="black"/>
                </a:solidFill>
              </a:rPr>
              <a:t>Anno Accademico	2014/15</a:t>
            </a:r>
          </a:p>
          <a:p>
            <a:r>
              <a:rPr lang="it-IT" sz="1200" b="1" dirty="0">
                <a:solidFill>
                  <a:prstClr val="black"/>
                </a:solidFill>
              </a:rPr>
              <a:t>Ciclo	30 ciclo</a:t>
            </a:r>
          </a:p>
          <a:p>
            <a:r>
              <a:rPr lang="it-IT" sz="1200" b="1" dirty="0">
                <a:solidFill>
                  <a:prstClr val="black"/>
                </a:solidFill>
              </a:rPr>
              <a:t>Il corso è:	</a:t>
            </a:r>
            <a:r>
              <a:rPr lang="it-IT" sz="1200" b="1" dirty="0" smtClean="0">
                <a:solidFill>
                  <a:prstClr val="black"/>
                </a:solidFill>
              </a:rPr>
              <a:t>- nuova istituzione</a:t>
            </a:r>
            <a:endParaRPr lang="it-IT" sz="1200" b="1" dirty="0">
              <a:solidFill>
                <a:prstClr val="black"/>
              </a:solidFill>
            </a:endParaRPr>
          </a:p>
          <a:p>
            <a:r>
              <a:rPr lang="it-IT" sz="1200" b="1" dirty="0" smtClean="0">
                <a:solidFill>
                  <a:prstClr val="black"/>
                </a:solidFill>
              </a:rPr>
              <a:t>- trasformazione </a:t>
            </a:r>
            <a:r>
              <a:rPr lang="it-IT" sz="1200" b="1" dirty="0">
                <a:solidFill>
                  <a:prstClr val="black"/>
                </a:solidFill>
              </a:rPr>
              <a:t>ciclo 29</a:t>
            </a:r>
          </a:p>
          <a:p>
            <a:endParaRPr lang="it-IT" sz="1200" b="1" dirty="0">
              <a:solidFill>
                <a:prstClr val="black"/>
              </a:solidFill>
            </a:endParaRPr>
          </a:p>
          <a:p>
            <a:r>
              <a:rPr lang="it-IT" sz="1200" b="1" dirty="0">
                <a:solidFill>
                  <a:prstClr val="black"/>
                </a:solidFill>
              </a:rPr>
              <a:t>	</a:t>
            </a:r>
            <a:r>
              <a:rPr lang="it-IT" sz="1200" b="1" dirty="0" smtClean="0">
                <a:solidFill>
                  <a:srgbClr val="0070C0"/>
                </a:solidFill>
              </a:rPr>
              <a:t>X continuazione </a:t>
            </a:r>
            <a:r>
              <a:rPr lang="it-IT" sz="1200" b="1" dirty="0">
                <a:solidFill>
                  <a:srgbClr val="0070C0"/>
                </a:solidFill>
              </a:rPr>
              <a:t>ciclo 29	</a:t>
            </a:r>
          </a:p>
          <a:p>
            <a:r>
              <a:rPr lang="it-IT" sz="1200" b="1" dirty="0">
                <a:solidFill>
                  <a:prstClr val="black"/>
                </a:solidFill>
              </a:rPr>
              <a:t>Data del bando	__/__/____</a:t>
            </a:r>
          </a:p>
          <a:p>
            <a:r>
              <a:rPr lang="it-IT" sz="1200" b="1" dirty="0">
                <a:solidFill>
                  <a:prstClr val="black"/>
                </a:solidFill>
              </a:rPr>
              <a:t>Data presunta di inizio del corso 	02/11/2014</a:t>
            </a:r>
          </a:p>
          <a:p>
            <a:r>
              <a:rPr lang="it-IT" sz="1200" b="1" dirty="0">
                <a:solidFill>
                  <a:prstClr val="black"/>
                </a:solidFill>
              </a:rPr>
              <a:t>Durata prevista	3 anni </a:t>
            </a:r>
          </a:p>
          <a:p>
            <a:r>
              <a:rPr lang="it-IT" sz="1200" b="1" dirty="0">
                <a:solidFill>
                  <a:prstClr val="black"/>
                </a:solidFill>
              </a:rPr>
              <a:t>Dipartimento/Struttura scientifica proponente	__________________________________________</a:t>
            </a:r>
          </a:p>
          <a:p>
            <a:r>
              <a:rPr lang="it-IT" sz="1200" b="1" dirty="0">
                <a:solidFill>
                  <a:prstClr val="black"/>
                </a:solidFill>
              </a:rPr>
              <a:t>Dottorato in collaborazione con le imprese/dottorato industriale (art. 11 del regolamento):	0si</a:t>
            </a:r>
          </a:p>
          <a:p>
            <a:r>
              <a:rPr lang="it-IT" sz="1200" b="1" dirty="0">
                <a:solidFill>
                  <a:prstClr val="black"/>
                </a:solidFill>
              </a:rPr>
              <a:t>X no</a:t>
            </a:r>
          </a:p>
          <a:p>
            <a:r>
              <a:rPr lang="it-IT" sz="1200" b="1" dirty="0">
                <a:solidFill>
                  <a:prstClr val="black"/>
                </a:solidFill>
              </a:rPr>
              <a:t>Il corso fa parte di una Scuola	</a:t>
            </a:r>
            <a:r>
              <a:rPr lang="it-IT" sz="1200" b="1" dirty="0" smtClean="0">
                <a:solidFill>
                  <a:prstClr val="black"/>
                </a:solidFill>
              </a:rPr>
              <a:t>1 Si</a:t>
            </a:r>
            <a:endParaRPr lang="it-IT" sz="1200" b="1" dirty="0">
              <a:solidFill>
                <a:prstClr val="black"/>
              </a:solidFill>
            </a:endParaRPr>
          </a:p>
          <a:p>
            <a:r>
              <a:rPr lang="it-IT" sz="1200" b="1" dirty="0" smtClean="0">
                <a:solidFill>
                  <a:prstClr val="black"/>
                </a:solidFill>
              </a:rPr>
              <a:t>IUSS </a:t>
            </a:r>
            <a:r>
              <a:rPr lang="it-IT" sz="1200" b="1" dirty="0">
                <a:solidFill>
                  <a:prstClr val="black"/>
                </a:solidFill>
              </a:rPr>
              <a:t>Ferrara 1391</a:t>
            </a:r>
          </a:p>
          <a:p>
            <a:r>
              <a:rPr lang="it-IT" sz="1200" b="1" dirty="0">
                <a:solidFill>
                  <a:prstClr val="black"/>
                </a:solidFill>
              </a:rPr>
              <a:t>Presenza di eventuali curricula?	</a:t>
            </a:r>
            <a:r>
              <a:rPr lang="it-IT" sz="1200" b="1" dirty="0" smtClean="0">
                <a:solidFill>
                  <a:prstClr val="black"/>
                </a:solidFill>
              </a:rPr>
              <a:t>0 Si</a:t>
            </a:r>
            <a:r>
              <a:rPr lang="it-IT" sz="1200" b="1" dirty="0">
                <a:solidFill>
                  <a:prstClr val="black"/>
                </a:solidFill>
              </a:rPr>
              <a:t> </a:t>
            </a:r>
            <a:r>
              <a:rPr lang="it-IT" sz="1200" b="1" dirty="0" smtClean="0">
                <a:solidFill>
                  <a:prstClr val="black"/>
                </a:solidFill>
              </a:rPr>
              <a:t>   X </a:t>
            </a:r>
            <a:r>
              <a:rPr lang="it-IT" sz="1200" b="1" dirty="0">
                <a:solidFill>
                  <a:prstClr val="black"/>
                </a:solidFill>
              </a:rPr>
              <a:t>no</a:t>
            </a:r>
          </a:p>
        </p:txBody>
      </p:sp>
      <p:sp>
        <p:nvSpPr>
          <p:cNvPr id="2" name="Freccia in giù 1"/>
          <p:cNvSpPr/>
          <p:nvPr/>
        </p:nvSpPr>
        <p:spPr>
          <a:xfrm rot="3582540">
            <a:off x="6747246" y="1388531"/>
            <a:ext cx="679020" cy="1453040"/>
          </a:xfrm>
          <a:prstGeom prst="downArrow">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26122602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07504" y="548680"/>
            <a:ext cx="8784976" cy="2308324"/>
          </a:xfrm>
          <a:prstGeom prst="rect">
            <a:avLst/>
          </a:prstGeom>
        </p:spPr>
        <p:txBody>
          <a:bodyPr wrap="square">
            <a:spAutoFit/>
          </a:bodyPr>
          <a:lstStyle/>
          <a:p>
            <a:r>
              <a:rPr lang="it-IT" b="1" u="sng" dirty="0" smtClean="0">
                <a:solidFill>
                  <a:srgbClr val="0070C0"/>
                </a:solidFill>
                <a:effectLst>
                  <a:outerShdw blurRad="38100" dist="38100" dir="2700000" algn="tl">
                    <a:srgbClr val="000000">
                      <a:alpha val="43137"/>
                    </a:srgbClr>
                  </a:outerShdw>
                </a:effectLst>
              </a:rPr>
              <a:t>Collegio </a:t>
            </a:r>
            <a:r>
              <a:rPr lang="it-IT" b="1" u="sng" dirty="0">
                <a:solidFill>
                  <a:srgbClr val="0070C0"/>
                </a:solidFill>
                <a:effectLst>
                  <a:outerShdw blurRad="38100" dist="38100" dir="2700000" algn="tl">
                    <a:srgbClr val="000000">
                      <a:alpha val="43137"/>
                    </a:srgbClr>
                  </a:outerShdw>
                </a:effectLst>
              </a:rPr>
              <a:t>dei </a:t>
            </a:r>
            <a:r>
              <a:rPr lang="it-IT" b="1" u="sng" dirty="0" smtClean="0">
                <a:solidFill>
                  <a:srgbClr val="0070C0"/>
                </a:solidFill>
                <a:effectLst>
                  <a:outerShdw blurRad="38100" dist="38100" dir="2700000" algn="tl">
                    <a:srgbClr val="000000">
                      <a:alpha val="43137"/>
                    </a:srgbClr>
                  </a:outerShdw>
                </a:effectLst>
              </a:rPr>
              <a:t>docenti</a:t>
            </a:r>
          </a:p>
          <a:p>
            <a:endParaRPr lang="it-IT" b="1" u="sng" dirty="0">
              <a:solidFill>
                <a:srgbClr val="0070C0"/>
              </a:solidFill>
              <a:effectLst>
                <a:outerShdw blurRad="38100" dist="38100" dir="2700000" algn="tl">
                  <a:srgbClr val="000000">
                    <a:alpha val="43137"/>
                  </a:srgbClr>
                </a:outerShdw>
              </a:effectLst>
            </a:endParaRPr>
          </a:p>
          <a:p>
            <a:r>
              <a:rPr lang="it-IT" dirty="0">
                <a:solidFill>
                  <a:prstClr val="black"/>
                </a:solidFill>
              </a:rPr>
              <a:t>Membri del collegio (Personale Docente delle Università Italiane</a:t>
            </a:r>
            <a:r>
              <a:rPr lang="it-IT" dirty="0" smtClean="0">
                <a:solidFill>
                  <a:prstClr val="black"/>
                </a:solidFill>
              </a:rPr>
              <a:t>)</a:t>
            </a:r>
          </a:p>
          <a:p>
            <a:endParaRPr lang="it-IT" dirty="0">
              <a:solidFill>
                <a:prstClr val="black"/>
              </a:solidFill>
            </a:endParaRPr>
          </a:p>
          <a:p>
            <a:r>
              <a:rPr lang="it-IT" dirty="0">
                <a:solidFill>
                  <a:prstClr val="black"/>
                </a:solidFill>
              </a:rPr>
              <a:t>Coordinatore del collegio (personale docente delle università italiane</a:t>
            </a:r>
            <a:r>
              <a:rPr lang="it-IT" dirty="0" smtClean="0">
                <a:solidFill>
                  <a:prstClr val="black"/>
                </a:solidFill>
              </a:rPr>
              <a:t>)</a:t>
            </a:r>
          </a:p>
          <a:p>
            <a:endParaRPr lang="it-IT" dirty="0">
              <a:solidFill>
                <a:prstClr val="black"/>
              </a:solidFill>
            </a:endParaRPr>
          </a:p>
          <a:p>
            <a:r>
              <a:rPr lang="it-IT" dirty="0" smtClean="0">
                <a:solidFill>
                  <a:prstClr val="black"/>
                </a:solidFill>
              </a:rPr>
              <a:t>Prof. Francesco di Virgilio </a:t>
            </a:r>
            <a:r>
              <a:rPr lang="it-IT" dirty="0" err="1" smtClean="0">
                <a:solidFill>
                  <a:prstClr val="black"/>
                </a:solidFill>
              </a:rPr>
              <a:t>UniFE</a:t>
            </a:r>
            <a:r>
              <a:rPr lang="it-IT" dirty="0">
                <a:solidFill>
                  <a:prstClr val="black"/>
                </a:solidFill>
              </a:rPr>
              <a:t> </a:t>
            </a:r>
            <a:r>
              <a:rPr lang="it-IT" dirty="0" smtClean="0">
                <a:solidFill>
                  <a:prstClr val="black"/>
                </a:solidFill>
              </a:rPr>
              <a:t>Dip.to Morfologia</a:t>
            </a:r>
            <a:r>
              <a:rPr lang="it-IT" dirty="0">
                <a:solidFill>
                  <a:prstClr val="black"/>
                </a:solidFill>
              </a:rPr>
              <a:t>,</a:t>
            </a:r>
            <a:r>
              <a:rPr lang="it-IT" dirty="0" smtClean="0">
                <a:solidFill>
                  <a:prstClr val="black"/>
                </a:solidFill>
              </a:rPr>
              <a:t> Chirurgia e Medicina Sperimentale</a:t>
            </a:r>
            <a:r>
              <a:rPr lang="it-IT" dirty="0">
                <a:solidFill>
                  <a:prstClr val="black"/>
                </a:solidFill>
              </a:rPr>
              <a:t>	</a:t>
            </a:r>
            <a:r>
              <a:rPr lang="it-IT" dirty="0" smtClean="0">
                <a:solidFill>
                  <a:prstClr val="black"/>
                </a:solidFill>
              </a:rPr>
              <a:t>                                         SSD: MED05</a:t>
            </a:r>
            <a:r>
              <a:rPr lang="it-IT" dirty="0">
                <a:solidFill>
                  <a:prstClr val="black"/>
                </a:solidFill>
              </a:rPr>
              <a:t>	</a:t>
            </a:r>
          </a:p>
        </p:txBody>
      </p:sp>
      <p:sp>
        <p:nvSpPr>
          <p:cNvPr id="6" name="CasellaDiTesto 5"/>
          <p:cNvSpPr txBox="1"/>
          <p:nvPr/>
        </p:nvSpPr>
        <p:spPr>
          <a:xfrm>
            <a:off x="1043608" y="4221088"/>
            <a:ext cx="7286418" cy="830997"/>
          </a:xfrm>
          <a:prstGeom prst="rect">
            <a:avLst/>
          </a:prstGeom>
          <a:noFill/>
        </p:spPr>
        <p:txBody>
          <a:bodyPr wrap="none" rtlCol="0">
            <a:spAutoFit/>
          </a:bodyPr>
          <a:lstStyle/>
          <a:p>
            <a:pPr algn="ctr"/>
            <a:r>
              <a:rPr lang="it-IT" sz="2400" b="1" dirty="0" smtClean="0">
                <a:solidFill>
                  <a:prstClr val="black"/>
                </a:solidFill>
              </a:rPr>
              <a:t>In totale 44 docenti afferenti a 3 Dipartimenti Medici e </a:t>
            </a:r>
          </a:p>
          <a:p>
            <a:pPr algn="ctr"/>
            <a:r>
              <a:rPr lang="it-IT" sz="2400" b="1" dirty="0">
                <a:solidFill>
                  <a:prstClr val="black"/>
                </a:solidFill>
              </a:rPr>
              <a:t>a</a:t>
            </a:r>
            <a:r>
              <a:rPr lang="it-IT" sz="2400" b="1" dirty="0" smtClean="0">
                <a:solidFill>
                  <a:prstClr val="black"/>
                </a:solidFill>
              </a:rPr>
              <a:t> diversi SSD nell’ambito BIO o MED</a:t>
            </a:r>
            <a:endParaRPr lang="it-IT" sz="2400" b="1" dirty="0">
              <a:solidFill>
                <a:prstClr val="black"/>
              </a:solidFill>
            </a:endParaRPr>
          </a:p>
        </p:txBody>
      </p:sp>
      <p:sp>
        <p:nvSpPr>
          <p:cNvPr id="2" name="Ovale 1"/>
          <p:cNvSpPr/>
          <p:nvPr/>
        </p:nvSpPr>
        <p:spPr>
          <a:xfrm>
            <a:off x="755576" y="3789040"/>
            <a:ext cx="7632848" cy="1584176"/>
          </a:xfrm>
          <a:prstGeom prst="ellipse">
            <a:avLst/>
          </a:prstGeom>
          <a:noFill/>
          <a:ln>
            <a:gradFill>
              <a:gsLst>
                <a:gs pos="0">
                  <a:srgbClr val="0000FF"/>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14451287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p:cNvGraphicFramePr>
            <a:graphicFrameLocks noGrp="1"/>
          </p:cNvGraphicFramePr>
          <p:nvPr>
            <p:extLst>
              <p:ext uri="{D42A27DB-BD31-4B8C-83A1-F6EECF244321}">
                <p14:modId xmlns:p14="http://schemas.microsoft.com/office/powerpoint/2010/main" val="1906597834"/>
              </p:ext>
            </p:extLst>
          </p:nvPr>
        </p:nvGraphicFramePr>
        <p:xfrm>
          <a:off x="1259632" y="980728"/>
          <a:ext cx="6552729" cy="5180441"/>
        </p:xfrm>
        <a:graphic>
          <a:graphicData uri="http://schemas.openxmlformats.org/drawingml/2006/table">
            <a:tbl>
              <a:tblPr>
                <a:tableStyleId>{5C22544A-7EE6-4342-B048-85BDC9FD1C3A}</a:tableStyleId>
              </a:tblPr>
              <a:tblGrid>
                <a:gridCol w="1277205"/>
                <a:gridCol w="613164"/>
                <a:gridCol w="701877"/>
                <a:gridCol w="807548"/>
                <a:gridCol w="730578"/>
                <a:gridCol w="623600"/>
                <a:gridCol w="1548562"/>
                <a:gridCol w="250195"/>
              </a:tblGrid>
              <a:tr h="174192">
                <a:tc gridSpan="8">
                  <a:txBody>
                    <a:bodyPr/>
                    <a:lstStyle/>
                    <a:p>
                      <a:pPr>
                        <a:spcAft>
                          <a:spcPts val="0"/>
                        </a:spcAft>
                      </a:pPr>
                      <a:r>
                        <a:rPr lang="it-IT" sz="1000" dirty="0">
                          <a:effectLst/>
                        </a:rPr>
                        <a:t>Possibilità di collaborazione, per il ciclo proposto, con il sistema delle imprese ed altri</a:t>
                      </a:r>
                      <a:endParaRPr lang="it-IT" sz="900" dirty="0">
                        <a:effectLst/>
                        <a:latin typeface="Cambria"/>
                        <a:ea typeface="MS Mincho"/>
                        <a:cs typeface="Cambria"/>
                      </a:endParaRPr>
                    </a:p>
                  </a:txBody>
                  <a:tcPr marL="50538" marR="50538" marT="0"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r>
              <a:tr h="346586">
                <a:tc>
                  <a:txBody>
                    <a:bodyPr/>
                    <a:lstStyle/>
                    <a:p>
                      <a:pPr algn="ctr">
                        <a:spcAft>
                          <a:spcPts val="0"/>
                        </a:spcAft>
                      </a:pPr>
                      <a:r>
                        <a:rPr lang="it-IT" sz="700">
                          <a:effectLst/>
                        </a:rPr>
                        <a:t>Soggetto</a:t>
                      </a:r>
                      <a:endParaRPr lang="it-IT" sz="900">
                        <a:effectLst/>
                        <a:latin typeface="Cambria"/>
                        <a:ea typeface="MS Mincho"/>
                        <a:cs typeface="Cambria"/>
                      </a:endParaRPr>
                    </a:p>
                  </a:txBody>
                  <a:tcPr marL="50538" marR="50538" marT="0" marB="0"/>
                </a:tc>
                <a:tc>
                  <a:txBody>
                    <a:bodyPr/>
                    <a:lstStyle/>
                    <a:p>
                      <a:pPr algn="ctr">
                        <a:spcAft>
                          <a:spcPts val="0"/>
                        </a:spcAft>
                      </a:pPr>
                      <a:r>
                        <a:rPr lang="it-IT" sz="700">
                          <a:effectLst/>
                        </a:rPr>
                        <a:t>Nazione</a:t>
                      </a:r>
                      <a:endParaRPr lang="it-IT" sz="900">
                        <a:effectLst/>
                        <a:latin typeface="Cambria"/>
                        <a:ea typeface="MS Mincho"/>
                        <a:cs typeface="Cambria"/>
                      </a:endParaRPr>
                    </a:p>
                  </a:txBody>
                  <a:tcPr marL="50538" marR="50538" marT="0" marB="0"/>
                </a:tc>
                <a:tc>
                  <a:txBody>
                    <a:bodyPr/>
                    <a:lstStyle/>
                    <a:p>
                      <a:pPr algn="ctr">
                        <a:spcAft>
                          <a:spcPts val="0"/>
                        </a:spcAft>
                      </a:pPr>
                      <a:r>
                        <a:rPr lang="it-IT" sz="700">
                          <a:effectLst/>
                        </a:rPr>
                        <a:t>Tipologia</a:t>
                      </a:r>
                      <a:endParaRPr lang="it-IT" sz="900">
                        <a:effectLst/>
                        <a:latin typeface="Cambria"/>
                        <a:ea typeface="MS Mincho"/>
                        <a:cs typeface="Cambria"/>
                      </a:endParaRPr>
                    </a:p>
                  </a:txBody>
                  <a:tcPr marL="50538" marR="50538" marT="0" marB="0"/>
                </a:tc>
                <a:tc>
                  <a:txBody>
                    <a:bodyPr/>
                    <a:lstStyle/>
                    <a:p>
                      <a:pPr algn="ctr">
                        <a:spcAft>
                          <a:spcPts val="0"/>
                        </a:spcAft>
                      </a:pPr>
                      <a:r>
                        <a:rPr lang="it-IT" sz="700">
                          <a:effectLst/>
                        </a:rPr>
                        <a:t>Altro</a:t>
                      </a:r>
                      <a:endParaRPr lang="it-IT" sz="900">
                        <a:effectLst/>
                      </a:endParaRPr>
                    </a:p>
                    <a:p>
                      <a:pPr algn="ctr">
                        <a:spcAft>
                          <a:spcPts val="0"/>
                        </a:spcAft>
                      </a:pPr>
                      <a:r>
                        <a:rPr lang="it-IT" sz="700">
                          <a:effectLst/>
                        </a:rPr>
                        <a:t>(specificare)</a:t>
                      </a:r>
                      <a:endParaRPr lang="it-IT" sz="900">
                        <a:effectLst/>
                        <a:latin typeface="Cambria"/>
                        <a:ea typeface="MS Mincho"/>
                        <a:cs typeface="Cambria"/>
                      </a:endParaRPr>
                    </a:p>
                  </a:txBody>
                  <a:tcPr marL="50538" marR="50538" marT="0" marB="0"/>
                </a:tc>
                <a:tc>
                  <a:txBody>
                    <a:bodyPr/>
                    <a:lstStyle/>
                    <a:p>
                      <a:pPr algn="ctr">
                        <a:spcAft>
                          <a:spcPts val="0"/>
                        </a:spcAft>
                      </a:pPr>
                      <a:r>
                        <a:rPr lang="it-IT" sz="700">
                          <a:effectLst/>
                        </a:rPr>
                        <a:t>Tipo di attività</a:t>
                      </a:r>
                      <a:endParaRPr lang="it-IT" sz="900">
                        <a:effectLst/>
                        <a:latin typeface="Cambria"/>
                        <a:ea typeface="MS Mincho"/>
                        <a:cs typeface="Cambria"/>
                      </a:endParaRPr>
                    </a:p>
                  </a:txBody>
                  <a:tcPr marL="50538" marR="50538" marT="0" marB="0"/>
                </a:tc>
                <a:tc>
                  <a:txBody>
                    <a:bodyPr/>
                    <a:lstStyle/>
                    <a:p>
                      <a:pPr algn="ctr">
                        <a:spcAft>
                          <a:spcPts val="0"/>
                        </a:spcAft>
                      </a:pPr>
                      <a:r>
                        <a:rPr lang="it-IT" sz="700">
                          <a:effectLst/>
                        </a:rPr>
                        <a:t>Altro</a:t>
                      </a:r>
                      <a:endParaRPr lang="it-IT" sz="900">
                        <a:effectLst/>
                      </a:endParaRPr>
                    </a:p>
                    <a:p>
                      <a:pPr algn="ctr">
                        <a:spcAft>
                          <a:spcPts val="0"/>
                        </a:spcAft>
                      </a:pPr>
                      <a:r>
                        <a:rPr lang="it-IT" sz="700">
                          <a:effectLst/>
                        </a:rPr>
                        <a:t>(specificare)</a:t>
                      </a:r>
                      <a:endParaRPr lang="it-IT" sz="900">
                        <a:effectLst/>
                        <a:latin typeface="Cambria"/>
                        <a:ea typeface="MS Mincho"/>
                        <a:cs typeface="Cambria"/>
                      </a:endParaRPr>
                    </a:p>
                  </a:txBody>
                  <a:tcPr marL="50538" marR="50538" marT="0" marB="0"/>
                </a:tc>
                <a:tc>
                  <a:txBody>
                    <a:bodyPr/>
                    <a:lstStyle/>
                    <a:p>
                      <a:pPr algn="ctr">
                        <a:spcAft>
                          <a:spcPts val="0"/>
                        </a:spcAft>
                      </a:pPr>
                      <a:r>
                        <a:rPr lang="it-IT" sz="700">
                          <a:effectLst/>
                        </a:rPr>
                        <a:t>Tipo documento </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0" marR="0" marT="0" marB="0" anchor="ctr"/>
                </a:tc>
              </a:tr>
              <a:tr h="282404">
                <a:tc>
                  <a:txBody>
                    <a:bodyPr/>
                    <a:lstStyle/>
                    <a:p>
                      <a:pPr algn="ctr">
                        <a:spcAft>
                          <a:spcPts val="0"/>
                        </a:spcAft>
                      </a:pPr>
                      <a:r>
                        <a:rPr lang="it-IT" sz="800">
                          <a:effectLst/>
                        </a:rPr>
                        <a:t>Torrey Pines Inst Molecular studies</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Florida, USA</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Ente pubblico</a:t>
                      </a:r>
                      <a:endParaRPr lang="it-IT" sz="900">
                        <a:effectLst/>
                        <a:latin typeface="Cambria"/>
                        <a:ea typeface="MS Mincho"/>
                        <a:cs typeface="Cambria"/>
                      </a:endParaRPr>
                    </a:p>
                  </a:txBody>
                  <a:tcPr marL="50538" marR="50538" marT="0" marB="0"/>
                </a:tc>
                <a:tc>
                  <a:txBody>
                    <a:bodyPr/>
                    <a:lstStyle/>
                    <a:p>
                      <a:pPr>
                        <a:spcAft>
                          <a:spcPts val="0"/>
                        </a:spcAft>
                      </a:pPr>
                      <a:r>
                        <a:rPr lang="it-IT" sz="900" dirty="0">
                          <a:effectLst/>
                        </a:rPr>
                        <a:t> </a:t>
                      </a:r>
                      <a:endParaRPr lang="it-IT" sz="900" dirty="0">
                        <a:effectLst/>
                        <a:latin typeface="Cambria"/>
                        <a:ea typeface="MS Mincho"/>
                        <a:cs typeface="Cambria"/>
                      </a:endParaRPr>
                    </a:p>
                  </a:txBody>
                  <a:tcPr marL="50538" marR="50538" marT="0" marB="0"/>
                </a:tc>
                <a:tc>
                  <a:txBody>
                    <a:bodyPr/>
                    <a:lstStyle/>
                    <a:p>
                      <a:pPr algn="r">
                        <a:spcAft>
                          <a:spcPts val="0"/>
                        </a:spcAft>
                      </a:pPr>
                      <a:r>
                        <a:rPr lang="it-IT" sz="800">
                          <a:effectLst/>
                        </a:rPr>
                        <a:t>stage</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LETTERA DI INTENTI</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0" marR="0" marT="0" marB="0" anchor="ctr"/>
                </a:tc>
              </a:tr>
              <a:tr h="282404">
                <a:tc>
                  <a:txBody>
                    <a:bodyPr/>
                    <a:lstStyle/>
                    <a:p>
                      <a:pPr>
                        <a:spcAft>
                          <a:spcPts val="0"/>
                        </a:spcAft>
                      </a:pPr>
                      <a:r>
                        <a:rPr lang="en-GB" sz="800">
                          <a:effectLst/>
                        </a:rPr>
                        <a:t>University of Bonn</a:t>
                      </a:r>
                      <a:endParaRPr lang="it-IT" sz="900">
                        <a:effectLst/>
                      </a:endParaRPr>
                    </a:p>
                    <a:p>
                      <a:pPr>
                        <a:spcAft>
                          <a:spcPts val="0"/>
                        </a:spcAft>
                      </a:pPr>
                      <a:r>
                        <a:rPr lang="en-GB" sz="800">
                          <a:effectLst/>
                        </a:rPr>
                        <a:t>Inst Pharmacol</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Germany</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Ente pubblico</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stage</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LETTERA DI INTENTI</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0" marR="0" marT="0" marB="0" anchor="ctr"/>
                </a:tc>
              </a:tr>
              <a:tr h="282404">
                <a:tc>
                  <a:txBody>
                    <a:bodyPr/>
                    <a:lstStyle/>
                    <a:p>
                      <a:pPr algn="ctr">
                        <a:spcAft>
                          <a:spcPts val="0"/>
                        </a:spcAft>
                      </a:pPr>
                      <a:r>
                        <a:rPr lang="it-IT" sz="800">
                          <a:effectLst/>
                        </a:rPr>
                        <a:t>UFRN</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Natal, Brazil</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Ente pubblico</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stage</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LETTERA DI INTENTI</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0" marR="0" marT="0" marB="0" anchor="ctr"/>
                </a:tc>
              </a:tr>
              <a:tr h="423605">
                <a:tc>
                  <a:txBody>
                    <a:bodyPr/>
                    <a:lstStyle/>
                    <a:p>
                      <a:pPr algn="ctr">
                        <a:spcAft>
                          <a:spcPts val="0"/>
                        </a:spcAft>
                      </a:pPr>
                      <a:r>
                        <a:rPr lang="it-IT" sz="800">
                          <a:effectLst/>
                        </a:rPr>
                        <a:t>IMN</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Bordeaux, France</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Ente pubblico</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stage</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LETTERA DI INTENTI</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0" marR="0" marT="0" marB="0" anchor="ctr"/>
                </a:tc>
              </a:tr>
              <a:tr h="282404">
                <a:tc>
                  <a:txBody>
                    <a:bodyPr/>
                    <a:lstStyle/>
                    <a:p>
                      <a:pPr algn="ctr">
                        <a:spcAft>
                          <a:spcPts val="0"/>
                        </a:spcAft>
                      </a:pPr>
                      <a:r>
                        <a:rPr lang="it-IT" sz="800">
                          <a:effectLst/>
                        </a:rPr>
                        <a:t>Rensselaer</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NY, USA</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Ente pubblico</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stage</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LETTERA DI INTENTI</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0" marR="0" marT="0" marB="0" anchor="ctr"/>
                </a:tc>
              </a:tr>
              <a:tr h="282404">
                <a:tc>
                  <a:txBody>
                    <a:bodyPr/>
                    <a:lstStyle/>
                    <a:p>
                      <a:pPr algn="ctr">
                        <a:spcAft>
                          <a:spcPts val="0"/>
                        </a:spcAft>
                      </a:pPr>
                      <a:r>
                        <a:rPr lang="it-IT" sz="800">
                          <a:effectLst/>
                        </a:rPr>
                        <a:t>Wexner Medical Center</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Ohio, USA</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Ente pubblico</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stage</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LETTERA DI INTENTI</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0" marR="0" marT="0" marB="0" anchor="ctr"/>
                </a:tc>
              </a:tr>
              <a:tr h="282404">
                <a:tc>
                  <a:txBody>
                    <a:bodyPr/>
                    <a:lstStyle/>
                    <a:p>
                      <a:pPr algn="ctr">
                        <a:spcAft>
                          <a:spcPts val="0"/>
                        </a:spcAft>
                      </a:pPr>
                      <a:r>
                        <a:rPr lang="it-IT" sz="800">
                          <a:effectLst/>
                        </a:rPr>
                        <a:t>Pharmacology, Leicester</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UK</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Ente pubblico</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stage</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LETTERA DI INTENTI</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0" marR="0" marT="0" marB="0" anchor="ctr"/>
                </a:tc>
              </a:tr>
              <a:tr h="282404">
                <a:tc>
                  <a:txBody>
                    <a:bodyPr/>
                    <a:lstStyle/>
                    <a:p>
                      <a:pPr algn="ctr">
                        <a:spcAft>
                          <a:spcPts val="0"/>
                        </a:spcAft>
                      </a:pPr>
                      <a:r>
                        <a:rPr lang="it-IT" sz="800">
                          <a:effectLst/>
                        </a:rPr>
                        <a:t>University of Gent</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B</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Ente pubblico</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stage</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LETTERA DI INTENTI</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0" marR="0" marT="0" marB="0" anchor="ctr"/>
                </a:tc>
              </a:tr>
              <a:tr h="282404">
                <a:tc>
                  <a:txBody>
                    <a:bodyPr/>
                    <a:lstStyle/>
                    <a:p>
                      <a:pPr algn="ctr">
                        <a:spcAft>
                          <a:spcPts val="0"/>
                        </a:spcAft>
                      </a:pPr>
                      <a:r>
                        <a:rPr lang="it-IT" sz="800">
                          <a:effectLst/>
                        </a:rPr>
                        <a:t>University of Barcellona</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E</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Ente pubblico</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stage</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LETTERA DI INTENTI</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0" marR="0" marT="0" marB="0" anchor="ctr"/>
                </a:tc>
              </a:tr>
              <a:tr h="282404">
                <a:tc>
                  <a:txBody>
                    <a:bodyPr/>
                    <a:lstStyle/>
                    <a:p>
                      <a:pPr algn="ctr">
                        <a:spcAft>
                          <a:spcPts val="0"/>
                        </a:spcAft>
                      </a:pPr>
                      <a:r>
                        <a:rPr lang="it-IT" sz="800">
                          <a:effectLst/>
                        </a:rPr>
                        <a:t>Institute Curie</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Paris, FR</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Ente pubblico</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stage</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LETTERA DI INTENTI</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0" marR="0" marT="0" marB="0" anchor="ctr"/>
                </a:tc>
              </a:tr>
              <a:tr h="282404">
                <a:tc>
                  <a:txBody>
                    <a:bodyPr/>
                    <a:lstStyle/>
                    <a:p>
                      <a:pPr algn="ctr">
                        <a:spcAft>
                          <a:spcPts val="0"/>
                        </a:spcAft>
                      </a:pPr>
                      <a:r>
                        <a:rPr lang="it-IT" sz="800">
                          <a:effectLst/>
                        </a:rPr>
                        <a:t>Hematology Salamanca</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E</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Ente pubblico</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stage</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LETTERA DI INTENTI</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0" marR="0" marT="0" marB="0" anchor="ctr"/>
                </a:tc>
              </a:tr>
              <a:tr h="282404">
                <a:tc>
                  <a:txBody>
                    <a:bodyPr/>
                    <a:lstStyle/>
                    <a:p>
                      <a:pPr algn="ctr">
                        <a:spcAft>
                          <a:spcPts val="0"/>
                        </a:spcAft>
                      </a:pPr>
                      <a:r>
                        <a:rPr lang="it-IT" sz="800">
                          <a:effectLst/>
                        </a:rPr>
                        <a:t>Clinical Pathology</a:t>
                      </a:r>
                      <a:endParaRPr lang="it-IT" sz="900">
                        <a:effectLst/>
                      </a:endParaRPr>
                    </a:p>
                    <a:p>
                      <a:pPr algn="ctr">
                        <a:spcAft>
                          <a:spcPts val="0"/>
                        </a:spcAft>
                      </a:pPr>
                      <a:r>
                        <a:rPr lang="it-IT" sz="800">
                          <a:effectLst/>
                        </a:rPr>
                        <a:t>Tanta</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Egypt</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Ente pubblico</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stage</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LETTERA DI INTENTI</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0" marR="0" marT="0" marB="0" anchor="ctr"/>
                </a:tc>
              </a:tr>
              <a:tr h="423605">
                <a:tc>
                  <a:txBody>
                    <a:bodyPr/>
                    <a:lstStyle/>
                    <a:p>
                      <a:pPr algn="ctr">
                        <a:spcAft>
                          <a:spcPts val="0"/>
                        </a:spcAft>
                      </a:pPr>
                      <a:r>
                        <a:rPr lang="it-IT" sz="800">
                          <a:effectLst/>
                        </a:rPr>
                        <a:t>Institute for regenerative Medicine</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Pittsburg, US</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Ente pubblico</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stage</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LETTERA DI INTENTI</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0" marR="0" marT="0" marB="0" anchor="ctr"/>
                </a:tc>
              </a:tr>
              <a:tr h="706009">
                <a:tc>
                  <a:txBody>
                    <a:bodyPr/>
                    <a:lstStyle/>
                    <a:p>
                      <a:pPr algn="ctr">
                        <a:spcAft>
                          <a:spcPts val="0"/>
                        </a:spcAft>
                      </a:pPr>
                      <a:r>
                        <a:rPr lang="it-IT" sz="800">
                          <a:effectLst/>
                        </a:rPr>
                        <a:t>Pharmacology, Leicester</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UK</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Ente pubblico</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lgn="r">
                        <a:spcAft>
                          <a:spcPts val="0"/>
                        </a:spcAft>
                      </a:pPr>
                      <a:r>
                        <a:rPr lang="it-IT" sz="800">
                          <a:effectLst/>
                        </a:rPr>
                        <a:t>percorsi comuni con riconoscimento</a:t>
                      </a:r>
                      <a:endParaRPr lang="it-IT" sz="900">
                        <a:effectLst/>
                        <a:latin typeface="Cambria"/>
                        <a:ea typeface="MS Mincho"/>
                        <a:cs typeface="Cambria"/>
                      </a:endParaRPr>
                    </a:p>
                  </a:txBody>
                  <a:tcPr marL="50538" marR="50538" marT="0" marB="0"/>
                </a:tc>
                <a:tc>
                  <a:txBody>
                    <a:bodyPr/>
                    <a:lstStyle/>
                    <a:p>
                      <a:pPr>
                        <a:spcAft>
                          <a:spcPts val="0"/>
                        </a:spcAft>
                      </a:pPr>
                      <a:r>
                        <a:rPr lang="it-IT" sz="900">
                          <a:effectLst/>
                        </a:rPr>
                        <a:t> </a:t>
                      </a:r>
                      <a:endParaRPr lang="it-IT" sz="900">
                        <a:effectLst/>
                        <a:latin typeface="Cambria"/>
                        <a:ea typeface="MS Mincho"/>
                        <a:cs typeface="Cambria"/>
                      </a:endParaRPr>
                    </a:p>
                  </a:txBody>
                  <a:tcPr marL="50538" marR="50538" marT="0" marB="0"/>
                </a:tc>
                <a:tc>
                  <a:txBody>
                    <a:bodyPr/>
                    <a:lstStyle/>
                    <a:p>
                      <a:pPr>
                        <a:spcAft>
                          <a:spcPts val="0"/>
                        </a:spcAft>
                      </a:pPr>
                      <a:r>
                        <a:rPr lang="it-IT" sz="800">
                          <a:effectLst/>
                        </a:rPr>
                        <a:t>LETTERA DI INTENTI</a:t>
                      </a:r>
                      <a:endParaRPr lang="it-IT" sz="900">
                        <a:effectLst/>
                        <a:latin typeface="Cambria"/>
                        <a:ea typeface="MS Mincho"/>
                        <a:cs typeface="Cambria"/>
                      </a:endParaRPr>
                    </a:p>
                  </a:txBody>
                  <a:tcPr marL="50538" marR="50538" marT="0" marB="0"/>
                </a:tc>
                <a:tc>
                  <a:txBody>
                    <a:bodyPr/>
                    <a:lstStyle/>
                    <a:p>
                      <a:pPr>
                        <a:spcAft>
                          <a:spcPts val="0"/>
                        </a:spcAft>
                      </a:pPr>
                      <a:r>
                        <a:rPr lang="it-IT" sz="900" dirty="0">
                          <a:effectLst/>
                        </a:rPr>
                        <a:t> </a:t>
                      </a:r>
                      <a:endParaRPr lang="it-IT" sz="900" dirty="0">
                        <a:effectLst/>
                        <a:latin typeface="Cambria"/>
                        <a:ea typeface="MS Mincho"/>
                        <a:cs typeface="Cambria"/>
                      </a:endParaRPr>
                    </a:p>
                  </a:txBody>
                  <a:tcPr marL="0" marR="0" marT="0" marB="0" anchor="ctr"/>
                </a:tc>
              </a:tr>
            </a:tbl>
          </a:graphicData>
        </a:graphic>
      </p:graphicFrame>
      <p:sp>
        <p:nvSpPr>
          <p:cNvPr id="2" name="CasellaDiTesto 1"/>
          <p:cNvSpPr txBox="1"/>
          <p:nvPr/>
        </p:nvSpPr>
        <p:spPr>
          <a:xfrm>
            <a:off x="899592" y="260647"/>
            <a:ext cx="7200800" cy="523220"/>
          </a:xfrm>
          <a:prstGeom prst="rect">
            <a:avLst/>
          </a:prstGeom>
          <a:noFill/>
        </p:spPr>
        <p:txBody>
          <a:bodyPr wrap="square" rtlCol="0">
            <a:spAutoFit/>
          </a:bodyPr>
          <a:lstStyle/>
          <a:p>
            <a:r>
              <a:rPr lang="it-IT" sz="2800" b="1" dirty="0" smtClean="0">
                <a:solidFill>
                  <a:srgbClr val="0000FF"/>
                </a:solidFill>
              </a:rPr>
              <a:t>Collaborazioni con imprese e/o altre Università</a:t>
            </a:r>
            <a:endParaRPr lang="it-IT" sz="2800" b="1" dirty="0">
              <a:solidFill>
                <a:srgbClr val="0000FF"/>
              </a:solidFill>
            </a:endParaRPr>
          </a:p>
        </p:txBody>
      </p:sp>
    </p:spTree>
    <p:extLst>
      <p:ext uri="{BB962C8B-B14F-4D97-AF65-F5344CB8AC3E}">
        <p14:creationId xmlns:p14="http://schemas.microsoft.com/office/powerpoint/2010/main" val="5386038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p:cNvGraphicFramePr>
            <a:graphicFrameLocks noGrp="1"/>
          </p:cNvGraphicFramePr>
          <p:nvPr>
            <p:extLst>
              <p:ext uri="{D42A27DB-BD31-4B8C-83A1-F6EECF244321}">
                <p14:modId xmlns:p14="http://schemas.microsoft.com/office/powerpoint/2010/main" val="4051184774"/>
              </p:ext>
            </p:extLst>
          </p:nvPr>
        </p:nvGraphicFramePr>
        <p:xfrm>
          <a:off x="179512" y="620688"/>
          <a:ext cx="8640960" cy="5680328"/>
        </p:xfrm>
        <a:graphic>
          <a:graphicData uri="http://schemas.openxmlformats.org/drawingml/2006/table">
            <a:tbl>
              <a:tblPr>
                <a:tableStyleId>{5C22544A-7EE6-4342-B048-85BDC9FD1C3A}</a:tableStyleId>
              </a:tblPr>
              <a:tblGrid>
                <a:gridCol w="4249626"/>
                <a:gridCol w="4391334"/>
              </a:tblGrid>
              <a:tr h="193928">
                <a:tc>
                  <a:txBody>
                    <a:bodyPr/>
                    <a:lstStyle/>
                    <a:p>
                      <a:pPr>
                        <a:spcAft>
                          <a:spcPts val="0"/>
                        </a:spcAft>
                      </a:pPr>
                      <a:r>
                        <a:rPr lang="it-IT" sz="800" dirty="0">
                          <a:effectLst/>
                        </a:rPr>
                        <a:t>Obiettivi formativi in italiano</a:t>
                      </a:r>
                      <a:endParaRPr lang="it-IT" sz="800" dirty="0">
                        <a:effectLst/>
                        <a:latin typeface="Cambria"/>
                        <a:ea typeface="MS Mincho"/>
                        <a:cs typeface="Cambria"/>
                      </a:endParaRPr>
                    </a:p>
                  </a:txBody>
                  <a:tcPr marL="43426" marR="43426" marT="0" marB="0"/>
                </a:tc>
                <a:tc>
                  <a:txBody>
                    <a:bodyPr/>
                    <a:lstStyle/>
                    <a:p>
                      <a:pPr>
                        <a:spcAft>
                          <a:spcPts val="0"/>
                        </a:spcAft>
                      </a:pPr>
                      <a:r>
                        <a:rPr lang="it-IT" sz="800">
                          <a:effectLst/>
                        </a:rPr>
                        <a:t>Obiettivi formativi in Inglese</a:t>
                      </a:r>
                      <a:endParaRPr lang="it-IT" sz="800">
                        <a:effectLst/>
                        <a:latin typeface="Cambria"/>
                        <a:ea typeface="MS Mincho"/>
                        <a:cs typeface="Cambria"/>
                      </a:endParaRPr>
                    </a:p>
                  </a:txBody>
                  <a:tcPr marL="43426" marR="43426" marT="0" marB="0"/>
                </a:tc>
              </a:tr>
              <a:tr h="3360578">
                <a:tc>
                  <a:txBody>
                    <a:bodyPr/>
                    <a:lstStyle/>
                    <a:p>
                      <a:pPr algn="just">
                        <a:spcAft>
                          <a:spcPts val="0"/>
                        </a:spcAft>
                      </a:pPr>
                      <a:r>
                        <a:rPr lang="it-IT" sz="1200" dirty="0">
                          <a:effectLst/>
                        </a:rPr>
                        <a:t>Il dottorato di ricerca in Medicina Molecolare e Farmacologia si basa sull’integrazione di esperienze di docenti attivi nel campo dello studio delle lesioni genetiche, della patogenesi molecolare, della farmacologia e della clinica. </a:t>
                      </a:r>
                    </a:p>
                    <a:p>
                      <a:pPr algn="just">
                        <a:spcAft>
                          <a:spcPts val="0"/>
                        </a:spcAft>
                      </a:pPr>
                      <a:r>
                        <a:rPr lang="it-IT" sz="1200" dirty="0">
                          <a:effectLst/>
                        </a:rPr>
                        <a:t>Questo dottorato intende favorire lo sviluppo di un percorso formativo rivolto all’elaborazione e all’impiego di tecnologie innovative nel campo della ricerca biomedica, con uno stretto contatto tra discipline pre-cliniche e cliniche, per accelerare il processo di “</a:t>
                      </a:r>
                      <a:r>
                        <a:rPr lang="it-IT" sz="1200" b="1" dirty="0" err="1">
                          <a:effectLst>
                            <a:outerShdw blurRad="38100" dist="38100" dir="2700000" algn="tl">
                              <a:srgbClr val="000000">
                                <a:alpha val="43137"/>
                              </a:srgbClr>
                            </a:outerShdw>
                          </a:effectLst>
                        </a:rPr>
                        <a:t>discovery-validation-translation</a:t>
                      </a:r>
                      <a:r>
                        <a:rPr lang="it-IT" sz="1200" dirty="0">
                          <a:effectLst/>
                        </a:rPr>
                        <a:t>” nella messa a punto di approcci innovativi per la prevenzione, diagnosi e cura di malattie </a:t>
                      </a:r>
                      <a:r>
                        <a:rPr lang="it-IT" sz="1200" dirty="0" err="1">
                          <a:effectLst/>
                        </a:rPr>
                        <a:t>oncoematologiche</a:t>
                      </a:r>
                      <a:r>
                        <a:rPr lang="it-IT" sz="1200" dirty="0">
                          <a:effectLst/>
                        </a:rPr>
                        <a:t>, internistiche e specialistiche. L’esperienza dei docenti consente di offrire un percorso formativo che prevede, anche mediante frequenti soggiorni all’estero, l’utilizzo di tecnologie di ultima generazione relativamente a:</a:t>
                      </a:r>
                    </a:p>
                    <a:p>
                      <a:pPr algn="just">
                        <a:spcAft>
                          <a:spcPts val="0"/>
                        </a:spcAft>
                      </a:pPr>
                      <a:r>
                        <a:rPr lang="it-IT" sz="1200" dirty="0">
                          <a:effectLst/>
                        </a:rPr>
                        <a:t>- </a:t>
                      </a:r>
                      <a:r>
                        <a:rPr lang="it-IT" sz="1200" b="1" dirty="0">
                          <a:solidFill>
                            <a:srgbClr val="0000FF"/>
                          </a:solidFill>
                          <a:effectLst/>
                        </a:rPr>
                        <a:t>modelli sperimentali per la comprensione del ruolo di fattori </a:t>
                      </a:r>
                      <a:r>
                        <a:rPr lang="it-IT" sz="1200" b="1" dirty="0" err="1">
                          <a:solidFill>
                            <a:srgbClr val="0000FF"/>
                          </a:solidFill>
                          <a:effectLst/>
                        </a:rPr>
                        <a:t>trascrizionali</a:t>
                      </a:r>
                      <a:r>
                        <a:rPr lang="it-IT" sz="1200" b="1" dirty="0">
                          <a:solidFill>
                            <a:srgbClr val="0000FF"/>
                          </a:solidFill>
                          <a:effectLst/>
                        </a:rPr>
                        <a:t>, recettori, ormoni, </a:t>
                      </a:r>
                      <a:r>
                        <a:rPr lang="it-IT" sz="1200" b="1" dirty="0" err="1">
                          <a:solidFill>
                            <a:srgbClr val="0000FF"/>
                          </a:solidFill>
                          <a:effectLst/>
                        </a:rPr>
                        <a:t>microRNA</a:t>
                      </a:r>
                      <a:endParaRPr lang="it-IT" sz="1200" b="1" dirty="0">
                        <a:solidFill>
                          <a:srgbClr val="0000FF"/>
                        </a:solidFill>
                        <a:effectLst/>
                      </a:endParaRPr>
                    </a:p>
                    <a:p>
                      <a:pPr algn="just">
                        <a:spcAft>
                          <a:spcPts val="0"/>
                        </a:spcAft>
                      </a:pPr>
                      <a:r>
                        <a:rPr lang="it-IT" sz="1200" b="1" dirty="0">
                          <a:solidFill>
                            <a:srgbClr val="0000FF"/>
                          </a:solidFill>
                          <a:effectLst/>
                        </a:rPr>
                        <a:t>- interazioni cellula tumorale e microambiente, flogosi, risposta immune, sistema </a:t>
                      </a:r>
                      <a:r>
                        <a:rPr lang="it-IT" sz="1200" b="1" dirty="0" err="1">
                          <a:solidFill>
                            <a:srgbClr val="0000FF"/>
                          </a:solidFill>
                          <a:effectLst/>
                        </a:rPr>
                        <a:t>emocoagulativo</a:t>
                      </a:r>
                      <a:r>
                        <a:rPr lang="it-IT" sz="1200" b="1" dirty="0">
                          <a:solidFill>
                            <a:srgbClr val="0000FF"/>
                          </a:solidFill>
                          <a:effectLst/>
                        </a:rPr>
                        <a:t> </a:t>
                      </a:r>
                    </a:p>
                    <a:p>
                      <a:pPr algn="just">
                        <a:spcAft>
                          <a:spcPts val="0"/>
                        </a:spcAft>
                      </a:pPr>
                      <a:r>
                        <a:rPr lang="it-IT" sz="1200" b="1" dirty="0">
                          <a:solidFill>
                            <a:srgbClr val="0000FF"/>
                          </a:solidFill>
                          <a:effectLst/>
                        </a:rPr>
                        <a:t>- </a:t>
                      </a:r>
                      <a:r>
                        <a:rPr lang="it-IT" sz="1200" b="1" dirty="0" err="1">
                          <a:solidFill>
                            <a:srgbClr val="0000FF"/>
                          </a:solidFill>
                          <a:effectLst/>
                        </a:rPr>
                        <a:t>istotipo</a:t>
                      </a:r>
                      <a:r>
                        <a:rPr lang="it-IT" sz="1200" b="1" dirty="0">
                          <a:solidFill>
                            <a:srgbClr val="0000FF"/>
                          </a:solidFill>
                          <a:effectLst/>
                        </a:rPr>
                        <a:t>, lesioni genetiche e ricadute diagnostico-terapeutiche </a:t>
                      </a:r>
                    </a:p>
                    <a:p>
                      <a:pPr algn="just">
                        <a:spcAft>
                          <a:spcPts val="0"/>
                        </a:spcAft>
                      </a:pPr>
                      <a:r>
                        <a:rPr lang="it-IT" sz="1200" b="1" dirty="0">
                          <a:solidFill>
                            <a:srgbClr val="0000FF"/>
                          </a:solidFill>
                          <a:effectLst/>
                        </a:rPr>
                        <a:t>- genetica e interazioni molecolari in </a:t>
                      </a:r>
                      <a:r>
                        <a:rPr lang="it-IT" sz="1200" b="1" dirty="0" err="1">
                          <a:solidFill>
                            <a:srgbClr val="0000FF"/>
                          </a:solidFill>
                          <a:effectLst/>
                        </a:rPr>
                        <a:t>oncoematologia</a:t>
                      </a:r>
                      <a:r>
                        <a:rPr lang="it-IT" sz="1200" b="1" dirty="0">
                          <a:solidFill>
                            <a:srgbClr val="0000FF"/>
                          </a:solidFill>
                          <a:effectLst/>
                        </a:rPr>
                        <a:t>, in medicina interna e specialistica</a:t>
                      </a:r>
                    </a:p>
                    <a:p>
                      <a:pPr algn="just">
                        <a:spcAft>
                          <a:spcPts val="0"/>
                        </a:spcAft>
                      </a:pPr>
                      <a:r>
                        <a:rPr lang="it-IT" sz="1200" b="1" dirty="0">
                          <a:solidFill>
                            <a:srgbClr val="0000FF"/>
                          </a:solidFill>
                          <a:effectLst/>
                        </a:rPr>
                        <a:t>- nuovi bersagli farmacologici </a:t>
                      </a:r>
                    </a:p>
                    <a:p>
                      <a:pPr algn="just">
                        <a:spcAft>
                          <a:spcPts val="0"/>
                        </a:spcAft>
                      </a:pPr>
                      <a:r>
                        <a:rPr lang="it-IT" sz="1200" b="1" dirty="0">
                          <a:solidFill>
                            <a:srgbClr val="0000FF"/>
                          </a:solidFill>
                          <a:effectLst/>
                        </a:rPr>
                        <a:t>- attività di nuovi composti e marcatori di risposta ai farmaci</a:t>
                      </a:r>
                    </a:p>
                    <a:p>
                      <a:pPr algn="just">
                        <a:spcAft>
                          <a:spcPts val="0"/>
                        </a:spcAft>
                      </a:pPr>
                      <a:r>
                        <a:rPr lang="it-IT" sz="1200" b="1" dirty="0">
                          <a:solidFill>
                            <a:srgbClr val="0000FF"/>
                          </a:solidFill>
                          <a:effectLst/>
                        </a:rPr>
                        <a:t>- neuro-farmacologia</a:t>
                      </a:r>
                    </a:p>
                    <a:p>
                      <a:pPr algn="just">
                        <a:spcAft>
                          <a:spcPts val="0"/>
                        </a:spcAft>
                      </a:pPr>
                      <a:r>
                        <a:rPr lang="it-IT" sz="1200" b="1" dirty="0">
                          <a:solidFill>
                            <a:srgbClr val="0000FF"/>
                          </a:solidFill>
                          <a:effectLst/>
                        </a:rPr>
                        <a:t>- agenti biologici/</a:t>
                      </a:r>
                      <a:r>
                        <a:rPr lang="it-IT" sz="1200" b="1" dirty="0" err="1">
                          <a:solidFill>
                            <a:srgbClr val="0000FF"/>
                          </a:solidFill>
                          <a:effectLst/>
                        </a:rPr>
                        <a:t>scaffold</a:t>
                      </a:r>
                      <a:r>
                        <a:rPr lang="it-IT" sz="1200" b="1" dirty="0">
                          <a:solidFill>
                            <a:srgbClr val="0000FF"/>
                          </a:solidFill>
                          <a:effectLst/>
                        </a:rPr>
                        <a:t> e </a:t>
                      </a:r>
                      <a:r>
                        <a:rPr lang="it-IT" sz="1200" b="1" dirty="0" err="1">
                          <a:solidFill>
                            <a:srgbClr val="0000FF"/>
                          </a:solidFill>
                          <a:effectLst/>
                        </a:rPr>
                        <a:t>cell</a:t>
                      </a:r>
                      <a:r>
                        <a:rPr lang="it-IT" sz="1200" b="1" dirty="0">
                          <a:solidFill>
                            <a:srgbClr val="0000FF"/>
                          </a:solidFill>
                          <a:effectLst/>
                        </a:rPr>
                        <a:t> </a:t>
                      </a:r>
                      <a:r>
                        <a:rPr lang="it-IT" sz="1200" b="1" dirty="0" err="1">
                          <a:solidFill>
                            <a:srgbClr val="0000FF"/>
                          </a:solidFill>
                          <a:effectLst/>
                        </a:rPr>
                        <a:t>homing</a:t>
                      </a:r>
                      <a:endParaRPr lang="it-IT" sz="1200" b="1" dirty="0">
                        <a:solidFill>
                          <a:srgbClr val="0000FF"/>
                        </a:solidFill>
                        <a:effectLst/>
                      </a:endParaRPr>
                    </a:p>
                    <a:p>
                      <a:pPr algn="just">
                        <a:spcAft>
                          <a:spcPts val="0"/>
                        </a:spcAft>
                      </a:pPr>
                      <a:r>
                        <a:rPr lang="it-IT" sz="1200" b="1" dirty="0">
                          <a:solidFill>
                            <a:srgbClr val="0000FF"/>
                          </a:solidFill>
                          <a:effectLst/>
                        </a:rPr>
                        <a:t>- approcci sperimentali nell’ambito della medicina rigenerativa</a:t>
                      </a:r>
                    </a:p>
                    <a:p>
                      <a:pPr algn="just">
                        <a:spcAft>
                          <a:spcPts val="0"/>
                        </a:spcAft>
                      </a:pPr>
                      <a:r>
                        <a:rPr lang="it-IT" sz="1200" b="1" dirty="0">
                          <a:solidFill>
                            <a:srgbClr val="0000FF"/>
                          </a:solidFill>
                          <a:effectLst/>
                        </a:rPr>
                        <a:t>- prevenzione</a:t>
                      </a:r>
                    </a:p>
                    <a:p>
                      <a:pPr algn="just">
                        <a:spcAft>
                          <a:spcPts val="0"/>
                        </a:spcAft>
                      </a:pPr>
                      <a:r>
                        <a:rPr lang="it-IT" sz="1200" b="1" dirty="0">
                          <a:solidFill>
                            <a:srgbClr val="0000FF"/>
                          </a:solidFill>
                          <a:effectLst/>
                        </a:rPr>
                        <a:t>- approcci sperimentali in immunoterapia</a:t>
                      </a:r>
                      <a:endParaRPr lang="it-IT" sz="1200" b="1" dirty="0">
                        <a:solidFill>
                          <a:srgbClr val="0000FF"/>
                        </a:solidFill>
                        <a:effectLst/>
                        <a:latin typeface="Cambria"/>
                        <a:ea typeface="MS Mincho"/>
                        <a:cs typeface="Cambria"/>
                      </a:endParaRPr>
                    </a:p>
                  </a:txBody>
                  <a:tcPr marL="43426" marR="43426" marT="0" marB="0"/>
                </a:tc>
                <a:tc>
                  <a:txBody>
                    <a:bodyPr/>
                    <a:lstStyle/>
                    <a:p>
                      <a:pPr algn="just">
                        <a:spcAft>
                          <a:spcPts val="0"/>
                        </a:spcAft>
                      </a:pPr>
                      <a:r>
                        <a:rPr lang="en-GB" sz="1200" dirty="0">
                          <a:effectLst/>
                        </a:rPr>
                        <a:t>The Ph.D. in Molecular Medicine and Pharmacology is based on the integration of teaching and research experiences of faculty active in the field of the study of genetic lesions, molecular pathogenesis, pharmacology and clinic. Faculty research interests include both bench-to-bedside approaches and basic science research.</a:t>
                      </a:r>
                      <a:endParaRPr lang="it-IT" sz="1200" dirty="0">
                        <a:effectLst/>
                      </a:endParaRPr>
                    </a:p>
                    <a:p>
                      <a:pPr algn="just">
                        <a:spcAft>
                          <a:spcPts val="0"/>
                        </a:spcAft>
                      </a:pPr>
                      <a:r>
                        <a:rPr lang="en-GB" sz="1200" dirty="0">
                          <a:effectLst/>
                        </a:rPr>
                        <a:t>The proposed PhD program will support the development of translational medicine, contributing significantly to forward preventive medicine, diagnostic and therapeutic applications to human diseases with a close contact between pre-clinical and clinical disciplines. Clinical topics are </a:t>
                      </a:r>
                      <a:r>
                        <a:rPr lang="en-GB" sz="1200" dirty="0" err="1">
                          <a:effectLst/>
                        </a:rPr>
                        <a:t>centered</a:t>
                      </a:r>
                      <a:r>
                        <a:rPr lang="en-GB" sz="1200" dirty="0">
                          <a:effectLst/>
                        </a:rPr>
                        <a:t> on haematological cancers, genetic diseases, internal and specialist diseases. Thanks to the experience of teachers and the opportunity to attend internships abroad the PhD program will foster the study of advanced technologies in relation to:</a:t>
                      </a:r>
                      <a:endParaRPr lang="it-IT" sz="1200" dirty="0">
                        <a:effectLst/>
                      </a:endParaRPr>
                    </a:p>
                    <a:p>
                      <a:pPr algn="just">
                        <a:spcAft>
                          <a:spcPts val="0"/>
                        </a:spcAft>
                      </a:pPr>
                      <a:r>
                        <a:rPr lang="en-GB" sz="1200" dirty="0">
                          <a:effectLst/>
                        </a:rPr>
                        <a:t>- Experimental models for understanding the role of transcription factors, receptors, hormones, microRNAs</a:t>
                      </a:r>
                      <a:endParaRPr lang="it-IT" sz="1200" dirty="0">
                        <a:effectLst/>
                      </a:endParaRPr>
                    </a:p>
                    <a:p>
                      <a:pPr algn="just">
                        <a:spcAft>
                          <a:spcPts val="0"/>
                        </a:spcAft>
                      </a:pPr>
                      <a:r>
                        <a:rPr lang="en-GB" sz="1200" dirty="0">
                          <a:effectLst/>
                        </a:rPr>
                        <a:t>- Cell interactions and </a:t>
                      </a:r>
                      <a:r>
                        <a:rPr lang="en-GB" sz="1200" dirty="0" err="1">
                          <a:effectLst/>
                        </a:rPr>
                        <a:t>tumor</a:t>
                      </a:r>
                      <a:r>
                        <a:rPr lang="en-GB" sz="1200" dirty="0">
                          <a:effectLst/>
                        </a:rPr>
                        <a:t> microenvironment, inflammation, immune response, blood coagulation system</a:t>
                      </a:r>
                      <a:endParaRPr lang="it-IT" sz="1200" dirty="0">
                        <a:effectLst/>
                      </a:endParaRPr>
                    </a:p>
                    <a:p>
                      <a:pPr algn="just">
                        <a:spcAft>
                          <a:spcPts val="0"/>
                        </a:spcAft>
                      </a:pPr>
                      <a:r>
                        <a:rPr lang="en-GB" sz="1200" dirty="0">
                          <a:effectLst/>
                        </a:rPr>
                        <a:t>- Histology, genetic lesions and diagnostic and therapeutic applications</a:t>
                      </a:r>
                      <a:endParaRPr lang="it-IT" sz="1200" dirty="0">
                        <a:effectLst/>
                      </a:endParaRPr>
                    </a:p>
                    <a:p>
                      <a:pPr algn="just">
                        <a:spcAft>
                          <a:spcPts val="0"/>
                        </a:spcAft>
                      </a:pPr>
                      <a:r>
                        <a:rPr lang="en-GB" sz="1200" dirty="0">
                          <a:effectLst/>
                        </a:rPr>
                        <a:t>- Genetics and molecular interactions in </a:t>
                      </a:r>
                      <a:r>
                        <a:rPr lang="en-GB" sz="1200" dirty="0" err="1">
                          <a:effectLst/>
                        </a:rPr>
                        <a:t>hematology</a:t>
                      </a:r>
                      <a:r>
                        <a:rPr lang="en-GB" sz="1200" dirty="0">
                          <a:effectLst/>
                        </a:rPr>
                        <a:t>, internal and specialized medicine</a:t>
                      </a:r>
                      <a:endParaRPr lang="it-IT" sz="1200" dirty="0">
                        <a:effectLst/>
                      </a:endParaRPr>
                    </a:p>
                    <a:p>
                      <a:pPr algn="just">
                        <a:spcAft>
                          <a:spcPts val="0"/>
                        </a:spcAft>
                      </a:pPr>
                      <a:r>
                        <a:rPr lang="en-GB" sz="1200" dirty="0">
                          <a:effectLst/>
                        </a:rPr>
                        <a:t>- New drug targets</a:t>
                      </a:r>
                      <a:endParaRPr lang="it-IT" sz="1200" dirty="0">
                        <a:effectLst/>
                      </a:endParaRPr>
                    </a:p>
                    <a:p>
                      <a:pPr algn="just">
                        <a:spcAft>
                          <a:spcPts val="0"/>
                        </a:spcAft>
                      </a:pPr>
                      <a:r>
                        <a:rPr lang="en-GB" sz="1200" dirty="0">
                          <a:effectLst/>
                        </a:rPr>
                        <a:t>- Activity of new compounds and markers of drug response</a:t>
                      </a:r>
                      <a:endParaRPr lang="it-IT" sz="1200" dirty="0">
                        <a:effectLst/>
                      </a:endParaRPr>
                    </a:p>
                    <a:p>
                      <a:pPr algn="just">
                        <a:spcAft>
                          <a:spcPts val="0"/>
                        </a:spcAft>
                      </a:pPr>
                      <a:r>
                        <a:rPr lang="en-GB" sz="1200" dirty="0">
                          <a:effectLst/>
                        </a:rPr>
                        <a:t>- Neuro-pharmacology</a:t>
                      </a:r>
                      <a:endParaRPr lang="it-IT" sz="1200" dirty="0">
                        <a:effectLst/>
                      </a:endParaRPr>
                    </a:p>
                    <a:p>
                      <a:pPr algn="just">
                        <a:spcAft>
                          <a:spcPts val="0"/>
                        </a:spcAft>
                      </a:pPr>
                      <a:r>
                        <a:rPr lang="en-GB" sz="1200" dirty="0">
                          <a:effectLst/>
                        </a:rPr>
                        <a:t>- Biological agents / scaffold and cell homing</a:t>
                      </a:r>
                      <a:endParaRPr lang="it-IT" sz="1200" dirty="0">
                        <a:effectLst/>
                      </a:endParaRPr>
                    </a:p>
                    <a:p>
                      <a:pPr algn="just">
                        <a:spcAft>
                          <a:spcPts val="0"/>
                        </a:spcAft>
                      </a:pPr>
                      <a:r>
                        <a:rPr lang="en-GB" sz="1200" dirty="0">
                          <a:effectLst/>
                        </a:rPr>
                        <a:t>- Experimental approaches in regenerative medicine</a:t>
                      </a:r>
                      <a:endParaRPr lang="it-IT" sz="1200" dirty="0">
                        <a:effectLst/>
                      </a:endParaRPr>
                    </a:p>
                    <a:p>
                      <a:pPr algn="just">
                        <a:spcAft>
                          <a:spcPts val="0"/>
                        </a:spcAft>
                      </a:pPr>
                      <a:r>
                        <a:rPr lang="en-GB" sz="1200" dirty="0">
                          <a:effectLst/>
                        </a:rPr>
                        <a:t>- Prevention</a:t>
                      </a:r>
                      <a:endParaRPr lang="it-IT" sz="1200" dirty="0">
                        <a:effectLst/>
                      </a:endParaRPr>
                    </a:p>
                    <a:p>
                      <a:pPr algn="just">
                        <a:spcAft>
                          <a:spcPts val="0"/>
                        </a:spcAft>
                      </a:pPr>
                      <a:r>
                        <a:rPr lang="en-GB" sz="1200" dirty="0">
                          <a:effectLst/>
                        </a:rPr>
                        <a:t>- Experimental approaches in immunotherapy</a:t>
                      </a:r>
                      <a:endParaRPr lang="it-IT" sz="1200" dirty="0">
                        <a:effectLst/>
                      </a:endParaRPr>
                    </a:p>
                    <a:p>
                      <a:pPr>
                        <a:spcAft>
                          <a:spcPts val="0"/>
                        </a:spcAft>
                      </a:pPr>
                      <a:r>
                        <a:rPr lang="en-GB" sz="1200" dirty="0">
                          <a:effectLst/>
                        </a:rPr>
                        <a:t> </a:t>
                      </a:r>
                      <a:endParaRPr lang="it-IT" sz="1200" dirty="0">
                        <a:effectLst/>
                        <a:latin typeface="Cambria"/>
                        <a:ea typeface="MS Mincho"/>
                        <a:cs typeface="Cambria"/>
                      </a:endParaRPr>
                    </a:p>
                  </a:txBody>
                  <a:tcPr marL="43426" marR="43426" marT="0" marB="0"/>
                </a:tc>
              </a:tr>
            </a:tbl>
          </a:graphicData>
        </a:graphic>
      </p:graphicFrame>
    </p:spTree>
    <p:extLst>
      <p:ext uri="{BB962C8B-B14F-4D97-AF65-F5344CB8AC3E}">
        <p14:creationId xmlns:p14="http://schemas.microsoft.com/office/powerpoint/2010/main" val="33641554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p:cNvGraphicFramePr>
            <a:graphicFrameLocks noGrp="1"/>
          </p:cNvGraphicFramePr>
          <p:nvPr>
            <p:extLst>
              <p:ext uri="{D42A27DB-BD31-4B8C-83A1-F6EECF244321}">
                <p14:modId xmlns:p14="http://schemas.microsoft.com/office/powerpoint/2010/main" val="2775090081"/>
              </p:ext>
            </p:extLst>
          </p:nvPr>
        </p:nvGraphicFramePr>
        <p:xfrm>
          <a:off x="395536" y="620688"/>
          <a:ext cx="8232386" cy="3931920"/>
        </p:xfrm>
        <a:graphic>
          <a:graphicData uri="http://schemas.openxmlformats.org/drawingml/2006/table">
            <a:tbl>
              <a:tblPr>
                <a:tableStyleId>{5C22544A-7EE6-4342-B048-85BDC9FD1C3A}</a:tableStyleId>
              </a:tblPr>
              <a:tblGrid>
                <a:gridCol w="8145930"/>
                <a:gridCol w="86456"/>
              </a:tblGrid>
              <a:tr h="180133">
                <a:tc gridSpan="2">
                  <a:txBody>
                    <a:bodyPr/>
                    <a:lstStyle/>
                    <a:p>
                      <a:pPr>
                        <a:spcAft>
                          <a:spcPts val="0"/>
                        </a:spcAft>
                      </a:pPr>
                      <a:r>
                        <a:rPr lang="it-IT" sz="1200" dirty="0">
                          <a:effectLst/>
                        </a:rPr>
                        <a:t>Sbocchi occupazionali e professionali </a:t>
                      </a:r>
                      <a:r>
                        <a:rPr lang="it-IT" sz="1200" dirty="0" smtClean="0">
                          <a:effectLst/>
                        </a:rPr>
                        <a:t>previsti</a:t>
                      </a:r>
                    </a:p>
                    <a:p>
                      <a:pPr>
                        <a:spcAft>
                          <a:spcPts val="0"/>
                        </a:spcAft>
                      </a:pPr>
                      <a:endParaRPr lang="it-IT" sz="1100" dirty="0">
                        <a:effectLst/>
                        <a:latin typeface="Cambria"/>
                        <a:ea typeface="MS Mincho"/>
                        <a:cs typeface="Cambria"/>
                      </a:endParaRPr>
                    </a:p>
                  </a:txBody>
                  <a:tcPr marL="61056" marR="61056" marT="0" marB="0"/>
                </a:tc>
                <a:tc hMerge="1">
                  <a:txBody>
                    <a:bodyPr/>
                    <a:lstStyle/>
                    <a:p>
                      <a:endParaRPr lang="it-IT"/>
                    </a:p>
                  </a:txBody>
                  <a:tcPr/>
                </a:tc>
              </a:tr>
              <a:tr h="1764083">
                <a:tc>
                  <a:txBody>
                    <a:bodyPr/>
                    <a:lstStyle/>
                    <a:p>
                      <a:pPr algn="just">
                        <a:spcAft>
                          <a:spcPts val="0"/>
                        </a:spcAft>
                      </a:pPr>
                      <a:r>
                        <a:rPr lang="it-IT" sz="1600" dirty="0">
                          <a:effectLst/>
                        </a:rPr>
                        <a:t>Il Dottorato in Medicina Molecolare e Farmacologia si prefigge di formare </a:t>
                      </a:r>
                      <a:r>
                        <a:rPr lang="it-IT" sz="1600" b="1" dirty="0">
                          <a:effectLst/>
                        </a:rPr>
                        <a:t>figure professionali esperte, per attività lavorative di alta qualificazione nel campo della ricerca nazionale ed internazionale sia pubblica che privata, nelle discipline biomediche e nelle loro applicazioni</a:t>
                      </a:r>
                      <a:r>
                        <a:rPr lang="it-IT" sz="1600" b="1" dirty="0" smtClean="0">
                          <a:effectLst/>
                        </a:rPr>
                        <a:t>.</a:t>
                      </a:r>
                    </a:p>
                    <a:p>
                      <a:pPr algn="just">
                        <a:spcAft>
                          <a:spcPts val="0"/>
                        </a:spcAft>
                      </a:pPr>
                      <a:endParaRPr lang="it-IT" sz="1600" b="1" dirty="0">
                        <a:effectLst/>
                      </a:endParaRPr>
                    </a:p>
                    <a:p>
                      <a:pPr algn="just">
                        <a:spcAft>
                          <a:spcPts val="0"/>
                        </a:spcAft>
                      </a:pPr>
                      <a:r>
                        <a:rPr lang="it-IT" sz="1600" b="1" u="sng" dirty="0">
                          <a:solidFill>
                            <a:srgbClr val="0000FF"/>
                          </a:solidFill>
                          <a:effectLst>
                            <a:outerShdw blurRad="38100" dist="38100" dir="2700000" algn="tl">
                              <a:srgbClr val="000000">
                                <a:alpha val="43137"/>
                              </a:srgbClr>
                            </a:outerShdw>
                          </a:effectLst>
                        </a:rPr>
                        <a:t>Gli sbocchi occupazionali previsti sono nell’ambito di: </a:t>
                      </a:r>
                      <a:endParaRPr lang="it-IT" sz="1600" b="1" u="sng" dirty="0" smtClean="0">
                        <a:solidFill>
                          <a:srgbClr val="0000FF"/>
                        </a:solidFill>
                        <a:effectLst>
                          <a:outerShdw blurRad="38100" dist="38100" dir="2700000" algn="tl">
                            <a:srgbClr val="000000">
                              <a:alpha val="43137"/>
                            </a:srgbClr>
                          </a:outerShdw>
                        </a:effectLst>
                      </a:endParaRPr>
                    </a:p>
                    <a:p>
                      <a:pPr algn="just">
                        <a:spcAft>
                          <a:spcPts val="0"/>
                        </a:spcAft>
                      </a:pPr>
                      <a:r>
                        <a:rPr lang="it-IT" sz="1600" b="1" u="sng" dirty="0" smtClean="0">
                          <a:solidFill>
                            <a:srgbClr val="0000FF"/>
                          </a:solidFill>
                          <a:effectLst>
                            <a:outerShdw blurRad="38100" dist="38100" dir="2700000" algn="tl">
                              <a:srgbClr val="000000">
                                <a:alpha val="43137"/>
                              </a:srgbClr>
                            </a:outerShdw>
                          </a:effectLst>
                        </a:rPr>
                        <a:t>Università</a:t>
                      </a:r>
                      <a:r>
                        <a:rPr lang="it-IT" sz="1600" b="1" u="sng" dirty="0">
                          <a:solidFill>
                            <a:srgbClr val="0000FF"/>
                          </a:solidFill>
                          <a:effectLst>
                            <a:outerShdw blurRad="38100" dist="38100" dir="2700000" algn="tl">
                              <a:srgbClr val="000000">
                                <a:alpha val="43137"/>
                              </a:srgbClr>
                            </a:outerShdw>
                          </a:effectLst>
                        </a:rPr>
                        <a:t>, Centri di Ricerca pubblici o privati, Industrie Farmaceutiche, Biomedicali e Biotecnologiche, Sanità, Regioni (Settore farmaceutico e ricerca scientifica). </a:t>
                      </a:r>
                      <a:endParaRPr lang="it-IT" sz="1600" b="1" u="sng" dirty="0" smtClean="0">
                        <a:solidFill>
                          <a:srgbClr val="0000FF"/>
                        </a:solidFill>
                        <a:effectLst>
                          <a:outerShdw blurRad="38100" dist="38100" dir="2700000" algn="tl">
                            <a:srgbClr val="000000">
                              <a:alpha val="43137"/>
                            </a:srgbClr>
                          </a:outerShdw>
                        </a:effectLst>
                      </a:endParaRPr>
                    </a:p>
                    <a:p>
                      <a:pPr algn="just">
                        <a:spcAft>
                          <a:spcPts val="0"/>
                        </a:spcAft>
                      </a:pPr>
                      <a:endParaRPr lang="it-IT" sz="1600" dirty="0" smtClean="0">
                        <a:effectLst/>
                      </a:endParaRPr>
                    </a:p>
                    <a:p>
                      <a:pPr algn="just">
                        <a:spcAft>
                          <a:spcPts val="0"/>
                        </a:spcAft>
                      </a:pPr>
                      <a:r>
                        <a:rPr lang="it-IT" sz="1600" dirty="0" smtClean="0">
                          <a:effectLst/>
                        </a:rPr>
                        <a:t>Coloro </a:t>
                      </a:r>
                      <a:r>
                        <a:rPr lang="it-IT" sz="1600" dirty="0">
                          <a:effectLst/>
                        </a:rPr>
                        <a:t>i quali, avranno scelto di affrontare le problematiche relative alle patologie di vari organi e apparati, acquisendo particolare competenze nell’organizzazione e conduzione di studi clinici per lo studio di sistemi diagnostici e terapeutici innovativi potranno trovare collocazioni di rilievo per </a:t>
                      </a:r>
                      <a:r>
                        <a:rPr lang="it-IT" sz="1600" b="1" dirty="0">
                          <a:effectLst/>
                        </a:rPr>
                        <a:t>la realizzazione di programmi di ricerca clinica sperimentale</a:t>
                      </a:r>
                      <a:r>
                        <a:rPr lang="it-IT" sz="1600" dirty="0">
                          <a:effectLst/>
                        </a:rPr>
                        <a:t>. Il raggiungimento di competenze specifiche nello sviluppo di farmaci biologici, dell’ingegneria tissutale prefigurano </a:t>
                      </a:r>
                      <a:r>
                        <a:rPr lang="it-IT" sz="1600" b="1" dirty="0">
                          <a:effectLst/>
                        </a:rPr>
                        <a:t>una possibile occupazione nell’ambito biomedico a carattere biotecnologico</a:t>
                      </a:r>
                      <a:r>
                        <a:rPr lang="it-IT" sz="1600" dirty="0">
                          <a:effectLst/>
                        </a:rPr>
                        <a:t>. </a:t>
                      </a:r>
                    </a:p>
                    <a:p>
                      <a:pPr>
                        <a:spcAft>
                          <a:spcPts val="0"/>
                        </a:spcAft>
                      </a:pPr>
                      <a:r>
                        <a:rPr lang="it-IT" sz="1100" dirty="0">
                          <a:effectLst/>
                        </a:rPr>
                        <a:t> </a:t>
                      </a:r>
                      <a:endParaRPr lang="it-IT" sz="1100" dirty="0">
                        <a:effectLst/>
                        <a:latin typeface="Cambria"/>
                        <a:ea typeface="MS Mincho"/>
                        <a:cs typeface="Cambria"/>
                      </a:endParaRPr>
                    </a:p>
                  </a:txBody>
                  <a:tcPr marL="61056" marR="61056" marT="0" marB="0"/>
                </a:tc>
                <a:tc>
                  <a:txBody>
                    <a:bodyPr/>
                    <a:lstStyle/>
                    <a:p>
                      <a:pPr>
                        <a:spcAft>
                          <a:spcPts val="0"/>
                        </a:spcAft>
                      </a:pPr>
                      <a:r>
                        <a:rPr lang="it-IT" sz="1100" dirty="0">
                          <a:effectLst/>
                        </a:rPr>
                        <a:t> </a:t>
                      </a:r>
                      <a:endParaRPr lang="it-IT" sz="1100" dirty="0">
                        <a:effectLst/>
                        <a:latin typeface="Cambria"/>
                        <a:ea typeface="MS Mincho"/>
                        <a:cs typeface="Cambria"/>
                      </a:endParaRPr>
                    </a:p>
                  </a:txBody>
                  <a:tcPr marL="0" marR="0" marT="0" marB="0" anchor="ctr"/>
                </a:tc>
              </a:tr>
            </a:tbl>
          </a:graphicData>
        </a:graphic>
      </p:graphicFrame>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4580467"/>
            <a:ext cx="2600325"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4725144"/>
            <a:ext cx="2385053" cy="1431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37044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476672"/>
            <a:ext cx="7464829"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869160"/>
            <a:ext cx="7488832" cy="166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827584" y="4365104"/>
            <a:ext cx="3236399" cy="369332"/>
          </a:xfrm>
          <a:prstGeom prst="rect">
            <a:avLst/>
          </a:prstGeom>
          <a:noFill/>
        </p:spPr>
        <p:txBody>
          <a:bodyPr wrap="none" rtlCol="0">
            <a:spAutoFit/>
          </a:bodyPr>
          <a:lstStyle/>
          <a:p>
            <a:r>
              <a:rPr lang="it-IT" dirty="0" smtClean="0">
                <a:solidFill>
                  <a:prstClr val="black"/>
                </a:solidFill>
              </a:rPr>
              <a:t>+ ALTRI DECRETI ……………………….</a:t>
            </a:r>
            <a:endParaRPr lang="it-IT" dirty="0">
              <a:solidFill>
                <a:prstClr val="black"/>
              </a:solidFill>
            </a:endParaRPr>
          </a:p>
        </p:txBody>
      </p:sp>
      <p:sp>
        <p:nvSpPr>
          <p:cNvPr id="2" name="CasellaDiTesto 1"/>
          <p:cNvSpPr txBox="1"/>
          <p:nvPr/>
        </p:nvSpPr>
        <p:spPr>
          <a:xfrm>
            <a:off x="724357" y="664175"/>
            <a:ext cx="3375411" cy="646331"/>
          </a:xfrm>
          <a:prstGeom prst="rect">
            <a:avLst/>
          </a:prstGeom>
          <a:noFill/>
        </p:spPr>
        <p:txBody>
          <a:bodyPr wrap="none" rtlCol="0">
            <a:spAutoFit/>
          </a:bodyPr>
          <a:lstStyle/>
          <a:p>
            <a:r>
              <a:rPr lang="it-IT" b="1" i="1" dirty="0" smtClean="0">
                <a:solidFill>
                  <a:srgbClr val="C00000"/>
                </a:solidFill>
                <a:effectLst>
                  <a:outerShdw blurRad="38100" dist="38100" dir="2700000" algn="tl">
                    <a:srgbClr val="000000">
                      <a:alpha val="43137"/>
                    </a:srgbClr>
                  </a:outerShdw>
                </a:effectLst>
              </a:rPr>
              <a:t>ACCREDITAMENTO MINISTERIALE</a:t>
            </a:r>
          </a:p>
          <a:p>
            <a:r>
              <a:rPr lang="it-IT" b="1" i="1" dirty="0" smtClean="0">
                <a:solidFill>
                  <a:srgbClr val="C00000"/>
                </a:solidFill>
                <a:effectLst>
                  <a:outerShdw blurRad="38100" dist="38100" dir="2700000" algn="tl">
                    <a:srgbClr val="000000">
                      <a:alpha val="43137"/>
                    </a:srgbClr>
                  </a:outerShdw>
                </a:effectLst>
              </a:rPr>
              <a:t>AA 2015-2016</a:t>
            </a:r>
            <a:endParaRPr lang="it-IT" b="1" i="1" dirty="0">
              <a:solidFill>
                <a:srgbClr val="C00000"/>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256" y="4118612"/>
            <a:ext cx="1872208" cy="1396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19201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4480143" cy="454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3429000"/>
            <a:ext cx="5602287" cy="32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748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548680"/>
            <a:ext cx="8229600" cy="562074"/>
          </a:xfrm>
        </p:spPr>
        <p:txBody>
          <a:bodyPr>
            <a:normAutofit fontScale="90000"/>
          </a:bodyPr>
          <a:lstStyle/>
          <a:p>
            <a:r>
              <a:rPr lang="it-IT" sz="2700" b="1" dirty="0">
                <a:solidFill>
                  <a:srgbClr val="0070C0"/>
                </a:solidFill>
              </a:rPr>
              <a:t>Membri del Nucleo di Valutazione di Ateneo</a:t>
            </a:r>
            <a:r>
              <a:rPr lang="it-IT" sz="2700" dirty="0">
                <a:solidFill>
                  <a:srgbClr val="0070C0"/>
                </a:solidFill>
              </a:rPr>
              <a:t/>
            </a:r>
            <a:br>
              <a:rPr lang="it-IT" sz="2700" dirty="0">
                <a:solidFill>
                  <a:srgbClr val="0070C0"/>
                </a:solidFill>
              </a:rPr>
            </a:br>
            <a:endParaRPr lang="it-IT" sz="1800" dirty="0">
              <a:solidFill>
                <a:srgbClr val="0070C0"/>
              </a:solidFill>
            </a:endParaRPr>
          </a:p>
        </p:txBody>
      </p:sp>
      <p:sp>
        <p:nvSpPr>
          <p:cNvPr id="4" name="CasellaDiTesto 3"/>
          <p:cNvSpPr txBox="1"/>
          <p:nvPr/>
        </p:nvSpPr>
        <p:spPr>
          <a:xfrm>
            <a:off x="395536" y="1484784"/>
            <a:ext cx="8568953" cy="4524315"/>
          </a:xfrm>
          <a:prstGeom prst="rect">
            <a:avLst/>
          </a:prstGeom>
          <a:noFill/>
        </p:spPr>
        <p:txBody>
          <a:bodyPr wrap="square" rtlCol="0">
            <a:spAutoFit/>
          </a:bodyPr>
          <a:lstStyle/>
          <a:p>
            <a:r>
              <a:rPr lang="it-IT" dirty="0"/>
              <a:t>Prof. </a:t>
            </a:r>
            <a:r>
              <a:rPr lang="it-IT" dirty="0" smtClean="0"/>
              <a:t>Cristiana Fioravanti</a:t>
            </a:r>
            <a:r>
              <a:rPr lang="it-IT" dirty="0"/>
              <a:t>        </a:t>
            </a:r>
            <a:r>
              <a:rPr lang="it-IT" dirty="0" smtClean="0"/>
              <a:t>Coordinatore</a:t>
            </a:r>
          </a:p>
          <a:p>
            <a:endParaRPr lang="it-IT" dirty="0"/>
          </a:p>
          <a:p>
            <a:r>
              <a:rPr lang="it-IT" dirty="0"/>
              <a:t>Dott.ssa Ilaria </a:t>
            </a:r>
            <a:r>
              <a:rPr lang="it-IT" dirty="0" smtClean="0"/>
              <a:t>Adamo - </a:t>
            </a:r>
            <a:r>
              <a:rPr lang="it-IT" dirty="0"/>
              <a:t>Segretario Generale Scuola Normale Superiore di </a:t>
            </a:r>
            <a:r>
              <a:rPr lang="it-IT" dirty="0" smtClean="0"/>
              <a:t>Pisa</a:t>
            </a:r>
          </a:p>
          <a:p>
            <a:endParaRPr lang="it-IT" dirty="0"/>
          </a:p>
          <a:p>
            <a:r>
              <a:rPr lang="it-IT" dirty="0"/>
              <a:t>Prof. Bruno </a:t>
            </a:r>
            <a:r>
              <a:rPr lang="it-IT" dirty="0" err="1" smtClean="0"/>
              <a:t>Moncharmont</a:t>
            </a:r>
            <a:r>
              <a:rPr lang="it-IT" dirty="0" smtClean="0"/>
              <a:t> - </a:t>
            </a:r>
            <a:r>
              <a:rPr lang="it-IT" dirty="0"/>
              <a:t>Professore Ordinario - Dipartimento di Scienze per la Salute -  Università degli Studi del </a:t>
            </a:r>
            <a:r>
              <a:rPr lang="it-IT" dirty="0" smtClean="0"/>
              <a:t>Molise</a:t>
            </a:r>
          </a:p>
          <a:p>
            <a:endParaRPr lang="it-IT" dirty="0"/>
          </a:p>
          <a:p>
            <a:r>
              <a:rPr lang="it-IT" dirty="0"/>
              <a:t>Prof. Massimo </a:t>
            </a:r>
            <a:r>
              <a:rPr lang="it-IT" dirty="0" smtClean="0"/>
              <a:t>Tronci - </a:t>
            </a:r>
            <a:r>
              <a:rPr lang="it-IT" dirty="0"/>
              <a:t>Professore Ordinario - Dipartimento di Ingegneria Meccanica e </a:t>
            </a:r>
            <a:r>
              <a:rPr lang="it-IT" dirty="0" err="1"/>
              <a:t>Aerospazionale</a:t>
            </a:r>
            <a:r>
              <a:rPr lang="it-IT" dirty="0"/>
              <a:t> - Sapienza Università di </a:t>
            </a:r>
            <a:r>
              <a:rPr lang="it-IT" dirty="0" smtClean="0"/>
              <a:t>Roma</a:t>
            </a:r>
          </a:p>
          <a:p>
            <a:endParaRPr lang="it-IT" dirty="0"/>
          </a:p>
          <a:p>
            <a:r>
              <a:rPr lang="it-IT" dirty="0"/>
              <a:t>Prof. Matteo </a:t>
            </a:r>
            <a:r>
              <a:rPr lang="it-IT" dirty="0" smtClean="0"/>
              <a:t>Turri - </a:t>
            </a:r>
            <a:r>
              <a:rPr lang="it-IT" dirty="0"/>
              <a:t>Professore Associato - Dipartimento di Economia, Management e Metodi Quantitativi - Università degli Studi di </a:t>
            </a:r>
            <a:r>
              <a:rPr lang="it-IT" dirty="0" smtClean="0"/>
              <a:t>Milano</a:t>
            </a:r>
          </a:p>
          <a:p>
            <a:endParaRPr lang="it-IT" dirty="0"/>
          </a:p>
          <a:p>
            <a:r>
              <a:rPr lang="it-IT" dirty="0"/>
              <a:t>Sig. </a:t>
            </a:r>
            <a:r>
              <a:rPr lang="it-IT" dirty="0" smtClean="0"/>
              <a:t>Giuseppe Viviani - </a:t>
            </a:r>
            <a:r>
              <a:rPr lang="it-IT" dirty="0"/>
              <a:t>Rappresentante </a:t>
            </a:r>
            <a:r>
              <a:rPr lang="it-IT" dirty="0" smtClean="0"/>
              <a:t>studenti</a:t>
            </a:r>
          </a:p>
          <a:p>
            <a:endParaRPr lang="it-IT" dirty="0"/>
          </a:p>
          <a:p>
            <a:r>
              <a:rPr lang="it-IT" dirty="0" smtClean="0"/>
              <a:t> </a:t>
            </a:r>
            <a:endParaRPr lang="it-IT" dirty="0"/>
          </a:p>
        </p:txBody>
      </p:sp>
    </p:spTree>
    <p:extLst>
      <p:ext uri="{BB962C8B-B14F-4D97-AF65-F5344CB8AC3E}">
        <p14:creationId xmlns:p14="http://schemas.microsoft.com/office/powerpoint/2010/main" val="42548989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902" y="620688"/>
            <a:ext cx="7328574" cy="5076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e 1"/>
          <p:cNvSpPr/>
          <p:nvPr/>
        </p:nvSpPr>
        <p:spPr>
          <a:xfrm>
            <a:off x="323528" y="2708920"/>
            <a:ext cx="6984776"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4833156"/>
            <a:ext cx="2592288"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543007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e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2" y="1043955"/>
            <a:ext cx="3810000" cy="2581276"/>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213038" y="346413"/>
            <a:ext cx="8908785" cy="461665"/>
          </a:xfrm>
          <a:prstGeom prst="rect">
            <a:avLst/>
          </a:prstGeom>
          <a:noFill/>
        </p:spPr>
        <p:txBody>
          <a:bodyPr wrap="none" rtlCol="0">
            <a:spAutoFit/>
          </a:bodyPr>
          <a:lstStyle/>
          <a:p>
            <a:r>
              <a:rPr lang="it-IT" sz="2400" b="1" dirty="0" smtClean="0">
                <a:effectLst>
                  <a:outerShdw blurRad="38100" dist="38100" dir="2700000" algn="tl">
                    <a:srgbClr val="000000">
                      <a:alpha val="43137"/>
                    </a:srgbClr>
                  </a:outerShdw>
                </a:effectLst>
              </a:rPr>
              <a:t>LAUREA MAGISTRALE IN SCIENZE INFERMIERISTICHE ED OSTETRICHE</a:t>
            </a:r>
            <a:endParaRPr lang="it-IT" sz="2400" b="1" dirty="0">
              <a:effectLst>
                <a:outerShdw blurRad="38100" dist="38100" dir="2700000" algn="tl">
                  <a:srgbClr val="000000">
                    <a:alpha val="43137"/>
                  </a:srgbClr>
                </a:outerShdw>
              </a:effectLst>
            </a:endParaRPr>
          </a:p>
        </p:txBody>
      </p:sp>
      <p:sp>
        <p:nvSpPr>
          <p:cNvPr id="7" name="CasellaDiTesto 6"/>
          <p:cNvSpPr txBox="1"/>
          <p:nvPr/>
        </p:nvSpPr>
        <p:spPr>
          <a:xfrm>
            <a:off x="5220072" y="1412776"/>
            <a:ext cx="2401941" cy="1477328"/>
          </a:xfrm>
          <a:prstGeom prst="rect">
            <a:avLst/>
          </a:prstGeom>
          <a:noFill/>
        </p:spPr>
        <p:txBody>
          <a:bodyPr wrap="none" rtlCol="0">
            <a:spAutoFit/>
          </a:bodyPr>
          <a:lstStyle/>
          <a:p>
            <a:pPr algn="ctr"/>
            <a:r>
              <a:rPr lang="it-IT" b="1" dirty="0" smtClean="0">
                <a:solidFill>
                  <a:srgbClr val="00B050"/>
                </a:solidFill>
                <a:effectLst>
                  <a:outerShdw blurRad="38100" dist="38100" dir="2700000" algn="tl">
                    <a:srgbClr val="000000">
                      <a:alpha val="43137"/>
                    </a:srgbClr>
                  </a:outerShdw>
                </a:effectLst>
              </a:rPr>
              <a:t>HOME</a:t>
            </a:r>
          </a:p>
          <a:p>
            <a:pPr algn="ctr"/>
            <a:r>
              <a:rPr lang="it-IT" b="1" dirty="0" smtClean="0">
                <a:solidFill>
                  <a:srgbClr val="00B050"/>
                </a:solidFill>
                <a:effectLst>
                  <a:outerShdw blurRad="38100" dist="38100" dir="2700000" algn="tl">
                    <a:srgbClr val="000000">
                      <a:alpha val="43137"/>
                    </a:srgbClr>
                  </a:outerShdw>
                </a:effectLst>
              </a:rPr>
              <a:t>ORGANIZZAZIONE</a:t>
            </a:r>
          </a:p>
          <a:p>
            <a:pPr algn="ctr"/>
            <a:r>
              <a:rPr lang="it-IT" b="1" dirty="0" smtClean="0">
                <a:solidFill>
                  <a:srgbClr val="00B050"/>
                </a:solidFill>
                <a:effectLst>
                  <a:outerShdw blurRad="38100" dist="38100" dir="2700000" algn="tl">
                    <a:srgbClr val="000000">
                      <a:alpha val="43137"/>
                    </a:srgbClr>
                  </a:outerShdw>
                </a:effectLst>
              </a:rPr>
              <a:t>ATTIVITA’ DIDATTICHE</a:t>
            </a:r>
          </a:p>
          <a:p>
            <a:pPr algn="ctr"/>
            <a:r>
              <a:rPr lang="it-IT" b="1" dirty="0" smtClean="0">
                <a:solidFill>
                  <a:srgbClr val="00B050"/>
                </a:solidFill>
                <a:effectLst>
                  <a:outerShdw blurRad="38100" dist="38100" dir="2700000" algn="tl">
                    <a:srgbClr val="000000">
                      <a:alpha val="43137"/>
                    </a:srgbClr>
                  </a:outerShdw>
                </a:effectLst>
              </a:rPr>
              <a:t>GARANZIA DI QUALITA’</a:t>
            </a:r>
          </a:p>
          <a:p>
            <a:pPr algn="ctr"/>
            <a:r>
              <a:rPr lang="it-IT" b="1" dirty="0" smtClean="0">
                <a:solidFill>
                  <a:srgbClr val="00B050"/>
                </a:solidFill>
                <a:effectLst>
                  <a:outerShdw blurRad="38100" dist="38100" dir="2700000" algn="tl">
                    <a:srgbClr val="000000">
                      <a:alpha val="43137"/>
                    </a:srgbClr>
                  </a:outerShdw>
                </a:effectLst>
              </a:rPr>
              <a:t>DOVE SIAMO</a:t>
            </a:r>
            <a:endParaRPr lang="it-IT" b="1" dirty="0">
              <a:solidFill>
                <a:srgbClr val="00B050"/>
              </a:solidFill>
              <a:effectLst>
                <a:outerShdw blurRad="38100" dist="38100" dir="2700000" algn="tl">
                  <a:srgbClr val="000000">
                    <a:alpha val="43137"/>
                  </a:srgbClr>
                </a:outerShdw>
              </a:effectLst>
            </a:endParaRPr>
          </a:p>
        </p:txBody>
      </p:sp>
      <p:sp>
        <p:nvSpPr>
          <p:cNvPr id="8" name="CasellaDiTesto 7"/>
          <p:cNvSpPr txBox="1"/>
          <p:nvPr/>
        </p:nvSpPr>
        <p:spPr>
          <a:xfrm>
            <a:off x="755576" y="4201480"/>
            <a:ext cx="1641796" cy="1754326"/>
          </a:xfrm>
          <a:prstGeom prst="rect">
            <a:avLst/>
          </a:prstGeom>
          <a:noFill/>
        </p:spPr>
        <p:txBody>
          <a:bodyPr wrap="none" rtlCol="0">
            <a:spAutoFit/>
          </a:bodyPr>
          <a:lstStyle/>
          <a:p>
            <a:pPr algn="ctr"/>
            <a:r>
              <a:rPr lang="it-IT" b="1" dirty="0" smtClean="0">
                <a:effectLst>
                  <a:outerShdw blurRad="38100" dist="38100" dir="2700000" algn="tl">
                    <a:srgbClr val="000000">
                      <a:alpha val="43137"/>
                    </a:srgbClr>
                  </a:outerShdw>
                </a:effectLst>
              </a:rPr>
              <a:t>Percorsi </a:t>
            </a:r>
          </a:p>
          <a:p>
            <a:pPr algn="ctr"/>
            <a:r>
              <a:rPr lang="it-IT" b="1" dirty="0" smtClean="0">
                <a:effectLst>
                  <a:outerShdw blurRad="38100" dist="38100" dir="2700000" algn="tl">
                    <a:srgbClr val="000000">
                      <a:alpha val="43137"/>
                    </a:srgbClr>
                  </a:outerShdw>
                </a:effectLst>
                <a:hlinkClick r:id="rId3"/>
              </a:rPr>
              <a:t>Futuri studenti</a:t>
            </a:r>
            <a:endParaRPr lang="it-IT" b="1" dirty="0" smtClean="0">
              <a:effectLst>
                <a:outerShdw blurRad="38100" dist="38100" dir="2700000" algn="tl">
                  <a:srgbClr val="000000">
                    <a:alpha val="43137"/>
                  </a:srgbClr>
                </a:outerShdw>
              </a:effectLst>
            </a:endParaRPr>
          </a:p>
          <a:p>
            <a:pPr algn="ctr"/>
            <a:r>
              <a:rPr lang="it-IT" b="1" dirty="0" smtClean="0">
                <a:effectLst>
                  <a:outerShdw blurRad="38100" dist="38100" dir="2700000" algn="tl">
                    <a:srgbClr val="000000">
                      <a:alpha val="43137"/>
                    </a:srgbClr>
                  </a:outerShdw>
                </a:effectLst>
                <a:hlinkClick r:id="rId4"/>
              </a:rPr>
              <a:t>Studenti iscritti</a:t>
            </a:r>
            <a:endParaRPr lang="it-IT" b="1" dirty="0" smtClean="0">
              <a:effectLst>
                <a:outerShdw blurRad="38100" dist="38100" dir="2700000" algn="tl">
                  <a:srgbClr val="000000">
                    <a:alpha val="43137"/>
                  </a:srgbClr>
                </a:outerShdw>
              </a:effectLst>
            </a:endParaRPr>
          </a:p>
          <a:p>
            <a:pPr algn="ctr"/>
            <a:r>
              <a:rPr lang="it-IT" b="1" dirty="0" smtClean="0">
                <a:effectLst>
                  <a:outerShdw blurRad="38100" dist="38100" dir="2700000" algn="tl">
                    <a:srgbClr val="000000">
                      <a:alpha val="43137"/>
                    </a:srgbClr>
                  </a:outerShdw>
                </a:effectLst>
                <a:hlinkClick r:id="rId5"/>
              </a:rPr>
              <a:t>Laureandi</a:t>
            </a:r>
            <a:endParaRPr lang="it-IT" b="1" dirty="0" smtClean="0">
              <a:effectLst>
                <a:outerShdw blurRad="38100" dist="38100" dir="2700000" algn="tl">
                  <a:srgbClr val="000000">
                    <a:alpha val="43137"/>
                  </a:srgbClr>
                </a:outerShdw>
              </a:effectLst>
            </a:endParaRPr>
          </a:p>
          <a:p>
            <a:pPr algn="ctr"/>
            <a:r>
              <a:rPr lang="it-IT" b="1" dirty="0" smtClean="0">
                <a:effectLst>
                  <a:outerShdw blurRad="38100" dist="38100" dir="2700000" algn="tl">
                    <a:srgbClr val="000000">
                      <a:alpha val="43137"/>
                    </a:srgbClr>
                  </a:outerShdw>
                </a:effectLst>
                <a:hlinkClick r:id="rId6"/>
              </a:rPr>
              <a:t>Laureati</a:t>
            </a:r>
            <a:endParaRPr lang="it-IT" b="1" dirty="0" smtClean="0">
              <a:effectLst>
                <a:outerShdw blurRad="38100" dist="38100" dir="2700000" algn="tl">
                  <a:srgbClr val="000000">
                    <a:alpha val="43137"/>
                  </a:srgbClr>
                </a:outerShdw>
              </a:effectLst>
            </a:endParaRPr>
          </a:p>
          <a:p>
            <a:endParaRPr lang="it-IT" dirty="0">
              <a:effectLst>
                <a:outerShdw blurRad="38100" dist="38100" dir="2700000" algn="tl">
                  <a:srgbClr val="000000">
                    <a:alpha val="43137"/>
                  </a:srgbClr>
                </a:outerShdw>
              </a:effectLst>
            </a:endParaRPr>
          </a:p>
        </p:txBody>
      </p:sp>
      <p:sp>
        <p:nvSpPr>
          <p:cNvPr id="9" name="CasellaDiTesto 8"/>
          <p:cNvSpPr txBox="1"/>
          <p:nvPr/>
        </p:nvSpPr>
        <p:spPr>
          <a:xfrm>
            <a:off x="4759683" y="3805590"/>
            <a:ext cx="3583738" cy="2585323"/>
          </a:xfrm>
          <a:prstGeom prst="rect">
            <a:avLst/>
          </a:prstGeom>
          <a:noFill/>
        </p:spPr>
        <p:txBody>
          <a:bodyPr wrap="none" rtlCol="0">
            <a:spAutoFit/>
          </a:bodyPr>
          <a:lstStyle/>
          <a:p>
            <a:pPr algn="ctr"/>
            <a:r>
              <a:rPr lang="it-IT" b="1" dirty="0" err="1" smtClean="0">
                <a:effectLst>
                  <a:outerShdw blurRad="38100" dist="38100" dir="2700000" algn="tl">
                    <a:srgbClr val="000000">
                      <a:alpha val="43137"/>
                    </a:srgbClr>
                  </a:outerShdw>
                </a:effectLst>
              </a:rPr>
              <a:t>Quick</a:t>
            </a:r>
            <a:r>
              <a:rPr lang="it-IT" b="1" dirty="0" smtClean="0">
                <a:effectLst>
                  <a:outerShdw blurRad="38100" dist="38100" dir="2700000" algn="tl">
                    <a:srgbClr val="000000">
                      <a:alpha val="43137"/>
                    </a:srgbClr>
                  </a:outerShdw>
                </a:effectLst>
              </a:rPr>
              <a:t> </a:t>
            </a:r>
            <a:r>
              <a:rPr lang="it-IT" b="1" dirty="0" err="1" smtClean="0">
                <a:effectLst>
                  <a:outerShdw blurRad="38100" dist="38100" dir="2700000" algn="tl">
                    <a:srgbClr val="000000">
                      <a:alpha val="43137"/>
                    </a:srgbClr>
                  </a:outerShdw>
                </a:effectLst>
              </a:rPr>
              <a:t>links</a:t>
            </a:r>
            <a:r>
              <a:rPr lang="it-IT" b="1" dirty="0" smtClean="0">
                <a:effectLst>
                  <a:outerShdw blurRad="38100" dist="38100" dir="2700000" algn="tl">
                    <a:srgbClr val="000000">
                      <a:alpha val="43137"/>
                    </a:srgbClr>
                  </a:outerShdw>
                </a:effectLst>
              </a:rPr>
              <a:t> </a:t>
            </a:r>
          </a:p>
          <a:p>
            <a:pPr algn="ctr"/>
            <a:r>
              <a:rPr lang="it-IT" b="1" dirty="0" smtClean="0">
                <a:effectLst>
                  <a:outerShdw blurRad="38100" dist="38100" dir="2700000" algn="tl">
                    <a:srgbClr val="000000">
                      <a:alpha val="43137"/>
                    </a:srgbClr>
                  </a:outerShdw>
                </a:effectLst>
                <a:hlinkClick r:id="rId7"/>
              </a:rPr>
              <a:t>Percorso di formazione</a:t>
            </a:r>
            <a:endParaRPr lang="it-IT" b="1" dirty="0" smtClean="0">
              <a:effectLst>
                <a:outerShdw blurRad="38100" dist="38100" dir="2700000" algn="tl">
                  <a:srgbClr val="000000">
                    <a:alpha val="43137"/>
                  </a:srgbClr>
                </a:outerShdw>
              </a:effectLst>
            </a:endParaRPr>
          </a:p>
          <a:p>
            <a:pPr algn="ctr"/>
            <a:r>
              <a:rPr lang="it-IT" b="1" dirty="0" smtClean="0">
                <a:effectLst>
                  <a:outerShdw blurRad="38100" dist="38100" dir="2700000" algn="tl">
                    <a:srgbClr val="000000">
                      <a:alpha val="43137"/>
                    </a:srgbClr>
                  </a:outerShdw>
                </a:effectLst>
                <a:hlinkClick r:id="rId8"/>
              </a:rPr>
              <a:t>Programmi, insegnamenti e docenti</a:t>
            </a:r>
            <a:endParaRPr lang="it-IT" b="1" dirty="0" smtClean="0">
              <a:effectLst>
                <a:outerShdw blurRad="38100" dist="38100" dir="2700000" algn="tl">
                  <a:srgbClr val="000000">
                    <a:alpha val="43137"/>
                  </a:srgbClr>
                </a:outerShdw>
              </a:effectLst>
            </a:endParaRPr>
          </a:p>
          <a:p>
            <a:pPr algn="ctr"/>
            <a:r>
              <a:rPr lang="it-IT" b="1" dirty="0" smtClean="0">
                <a:effectLst>
                  <a:outerShdw blurRad="38100" dist="38100" dir="2700000" algn="tl">
                    <a:srgbClr val="000000">
                      <a:alpha val="43137"/>
                    </a:srgbClr>
                  </a:outerShdw>
                </a:effectLst>
                <a:hlinkClick r:id="rId9"/>
              </a:rPr>
              <a:t>Orario delle lezioni AA 2015/16</a:t>
            </a:r>
            <a:endParaRPr lang="it-IT" b="1" dirty="0" smtClean="0">
              <a:effectLst>
                <a:outerShdw blurRad="38100" dist="38100" dir="2700000" algn="tl">
                  <a:srgbClr val="000000">
                    <a:alpha val="43137"/>
                  </a:srgbClr>
                </a:outerShdw>
              </a:effectLst>
            </a:endParaRPr>
          </a:p>
          <a:p>
            <a:pPr algn="ctr"/>
            <a:r>
              <a:rPr lang="it-IT" b="1" dirty="0" smtClean="0">
                <a:effectLst>
                  <a:outerShdw blurRad="38100" dist="38100" dir="2700000" algn="tl">
                    <a:srgbClr val="000000">
                      <a:alpha val="43137"/>
                    </a:srgbClr>
                  </a:outerShdw>
                </a:effectLst>
                <a:hlinkClick r:id="rId10"/>
              </a:rPr>
              <a:t>Corsi a scelta 2015/16</a:t>
            </a:r>
            <a:endParaRPr lang="it-IT" b="1" dirty="0" smtClean="0">
              <a:effectLst>
                <a:outerShdw blurRad="38100" dist="38100" dir="2700000" algn="tl">
                  <a:srgbClr val="000000">
                    <a:alpha val="43137"/>
                  </a:srgbClr>
                </a:outerShdw>
              </a:effectLst>
            </a:endParaRPr>
          </a:p>
          <a:p>
            <a:pPr algn="ctr"/>
            <a:r>
              <a:rPr lang="it-IT" b="1" dirty="0" smtClean="0">
                <a:effectLst>
                  <a:outerShdw blurRad="38100" dist="38100" dir="2700000" algn="tl">
                    <a:srgbClr val="000000">
                      <a:alpha val="43137"/>
                    </a:srgbClr>
                  </a:outerShdw>
                </a:effectLst>
                <a:hlinkClick r:id="rId11"/>
              </a:rPr>
              <a:t>Area riservata studenti</a:t>
            </a:r>
            <a:endParaRPr lang="it-IT" b="1" dirty="0" smtClean="0">
              <a:effectLst>
                <a:outerShdw blurRad="38100" dist="38100" dir="2700000" algn="tl">
                  <a:srgbClr val="000000">
                    <a:alpha val="43137"/>
                  </a:srgbClr>
                </a:outerShdw>
              </a:effectLst>
            </a:endParaRPr>
          </a:p>
          <a:p>
            <a:pPr algn="ctr"/>
            <a:r>
              <a:rPr lang="it-IT" b="1" dirty="0" err="1" smtClean="0">
                <a:effectLst>
                  <a:outerShdw blurRad="38100" dist="38100" dir="2700000" algn="tl">
                    <a:srgbClr val="000000">
                      <a:alpha val="43137"/>
                    </a:srgbClr>
                  </a:outerShdw>
                </a:effectLst>
                <a:hlinkClick r:id="rId12"/>
              </a:rPr>
              <a:t>myDesk</a:t>
            </a:r>
            <a:endParaRPr lang="it-IT" b="1" dirty="0" smtClean="0">
              <a:effectLst>
                <a:outerShdw blurRad="38100" dist="38100" dir="2700000" algn="tl">
                  <a:srgbClr val="000000">
                    <a:alpha val="43137"/>
                  </a:srgbClr>
                </a:outerShdw>
              </a:effectLst>
            </a:endParaRPr>
          </a:p>
          <a:p>
            <a:pPr algn="ctr"/>
            <a:r>
              <a:rPr lang="it-IT" b="1" dirty="0" smtClean="0">
                <a:effectLst>
                  <a:outerShdw blurRad="38100" dist="38100" dir="2700000" algn="tl">
                    <a:srgbClr val="000000">
                      <a:alpha val="43137"/>
                    </a:srgbClr>
                  </a:outerShdw>
                </a:effectLst>
                <a:hlinkClick r:id="rId13"/>
              </a:rPr>
              <a:t>Iscrizione esami</a:t>
            </a:r>
            <a:endParaRPr lang="it-IT" b="1" dirty="0" smtClean="0">
              <a:effectLst>
                <a:outerShdw blurRad="38100" dist="38100" dir="2700000" algn="tl">
                  <a:srgbClr val="000000">
                    <a:alpha val="43137"/>
                  </a:srgbClr>
                </a:outerShdw>
              </a:effectLst>
            </a:endParaRPr>
          </a:p>
          <a:p>
            <a:endParaRPr lang="it-IT" dirty="0"/>
          </a:p>
        </p:txBody>
      </p:sp>
    </p:spTree>
    <p:extLst>
      <p:ext uri="{BB962C8B-B14F-4D97-AF65-F5344CB8AC3E}">
        <p14:creationId xmlns:p14="http://schemas.microsoft.com/office/powerpoint/2010/main" val="141095867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p:cNvGraphicFramePr>
            <a:graphicFrameLocks noGrp="1"/>
          </p:cNvGraphicFramePr>
          <p:nvPr>
            <p:ph idx="1"/>
            <p:extLst>
              <p:ext uri="{D42A27DB-BD31-4B8C-83A1-F6EECF244321}">
                <p14:modId xmlns:p14="http://schemas.microsoft.com/office/powerpoint/2010/main" val="2334126063"/>
              </p:ext>
            </p:extLst>
          </p:nvPr>
        </p:nvGraphicFramePr>
        <p:xfrm>
          <a:off x="395536" y="1124744"/>
          <a:ext cx="8229600" cy="5212080"/>
        </p:xfrm>
        <a:graphic>
          <a:graphicData uri="http://schemas.openxmlformats.org/drawingml/2006/table">
            <a:tbl>
              <a:tblPr/>
              <a:tblGrid>
                <a:gridCol w="4114800"/>
                <a:gridCol w="4114800"/>
              </a:tblGrid>
              <a:tr h="0">
                <a:tc>
                  <a:txBody>
                    <a:bodyPr/>
                    <a:lstStyle/>
                    <a:p>
                      <a:r>
                        <a:rPr lang="it-IT" dirty="0"/>
                        <a:t>Coordinatore del Corso:</a:t>
                      </a:r>
                    </a:p>
                  </a:txBody>
                  <a:tcPr anchor="ctr">
                    <a:lnL>
                      <a:noFill/>
                    </a:lnL>
                    <a:lnR>
                      <a:noFill/>
                    </a:lnR>
                    <a:lnT>
                      <a:noFill/>
                    </a:lnT>
                    <a:lnB>
                      <a:noFill/>
                    </a:lnB>
                  </a:tcPr>
                </a:tc>
                <a:tc>
                  <a:txBody>
                    <a:bodyPr/>
                    <a:lstStyle/>
                    <a:p>
                      <a:r>
                        <a:rPr lang="it-IT"/>
                        <a:t>Prof. </a:t>
                      </a:r>
                      <a:r>
                        <a:rPr lang="it-IT">
                          <a:hlinkClick r:id="rId2"/>
                        </a:rPr>
                        <a:t>Katia Varani</a:t>
                      </a:r>
                      <a:endParaRPr lang="it-IT"/>
                    </a:p>
                  </a:txBody>
                  <a:tcPr anchor="ctr">
                    <a:lnL>
                      <a:noFill/>
                    </a:lnL>
                    <a:lnR>
                      <a:noFill/>
                    </a:lnR>
                    <a:lnT>
                      <a:noFill/>
                    </a:lnT>
                    <a:lnB>
                      <a:noFill/>
                    </a:lnB>
                  </a:tcPr>
                </a:tc>
              </a:tr>
              <a:tr h="0">
                <a:tc>
                  <a:txBody>
                    <a:bodyPr/>
                    <a:lstStyle/>
                    <a:p>
                      <a:r>
                        <a:rPr lang="it-IT" dirty="0"/>
                        <a:t>Direttore delle attività formative professionalizzanti:</a:t>
                      </a:r>
                    </a:p>
                  </a:txBody>
                  <a:tcPr anchor="ctr">
                    <a:lnL>
                      <a:noFill/>
                    </a:lnL>
                    <a:lnR>
                      <a:noFill/>
                    </a:lnR>
                    <a:lnT>
                      <a:noFill/>
                    </a:lnT>
                    <a:lnB>
                      <a:noFill/>
                    </a:lnB>
                  </a:tcPr>
                </a:tc>
                <a:tc>
                  <a:txBody>
                    <a:bodyPr/>
                    <a:lstStyle/>
                    <a:p>
                      <a:r>
                        <a:rPr lang="it-IT">
                          <a:effectLst/>
                        </a:rPr>
                        <a:t>Dott.ssa </a:t>
                      </a:r>
                      <a:r>
                        <a:rPr lang="it-IT">
                          <a:effectLst/>
                          <a:hlinkClick r:id="rId3"/>
                        </a:rPr>
                        <a:t>Cappadona Rosaria</a:t>
                      </a:r>
                      <a:r>
                        <a:rPr lang="it-IT"/>
                        <a:t> </a:t>
                      </a:r>
                    </a:p>
                  </a:txBody>
                  <a:tcPr anchor="ctr">
                    <a:lnL>
                      <a:noFill/>
                    </a:lnL>
                    <a:lnR>
                      <a:noFill/>
                    </a:lnR>
                    <a:lnT>
                      <a:noFill/>
                    </a:lnT>
                    <a:lnB>
                      <a:noFill/>
                    </a:lnB>
                  </a:tcPr>
                </a:tc>
              </a:tr>
              <a:tr h="0">
                <a:tc>
                  <a:txBody>
                    <a:bodyPr/>
                    <a:lstStyle/>
                    <a:p>
                      <a:r>
                        <a:rPr lang="it-IT">
                          <a:effectLst/>
                          <a:hlinkClick r:id="rId4"/>
                        </a:rPr>
                        <a:t>Manager didattico</a:t>
                      </a:r>
                      <a:r>
                        <a:rPr lang="it-IT"/>
                        <a:t> </a:t>
                      </a:r>
                    </a:p>
                  </a:txBody>
                  <a:tcPr anchor="ctr">
                    <a:lnL>
                      <a:noFill/>
                    </a:lnL>
                    <a:lnR>
                      <a:noFill/>
                    </a:lnR>
                    <a:lnT>
                      <a:noFill/>
                    </a:lnT>
                    <a:lnB>
                      <a:noFill/>
                    </a:lnB>
                  </a:tcPr>
                </a:tc>
                <a:tc>
                  <a:txBody>
                    <a:bodyPr/>
                    <a:lstStyle/>
                    <a:p>
                      <a:r>
                        <a:rPr lang="it-IT" dirty="0"/>
                        <a:t>Dott. </a:t>
                      </a:r>
                      <a:r>
                        <a:rPr lang="it-IT" dirty="0">
                          <a:hlinkClick r:id="rId5"/>
                        </a:rPr>
                        <a:t>Valerio </a:t>
                      </a:r>
                      <a:r>
                        <a:rPr lang="it-IT" dirty="0" err="1" smtClean="0">
                          <a:hlinkClick r:id="rId5"/>
                        </a:rPr>
                        <a:t>Muzzioli</a:t>
                      </a:r>
                      <a:endParaRPr lang="it-IT" dirty="0" smtClean="0"/>
                    </a:p>
                    <a:p>
                      <a:endParaRPr lang="it-IT" dirty="0"/>
                    </a:p>
                  </a:txBody>
                  <a:tcPr anchor="ctr">
                    <a:lnL>
                      <a:noFill/>
                    </a:lnL>
                    <a:lnR>
                      <a:noFill/>
                    </a:lnR>
                    <a:lnT>
                      <a:noFill/>
                    </a:lnT>
                    <a:lnB>
                      <a:noFill/>
                    </a:lnB>
                  </a:tcPr>
                </a:tc>
              </a:tr>
              <a:tr h="0">
                <a:tc>
                  <a:txBody>
                    <a:bodyPr/>
                    <a:lstStyle/>
                    <a:p>
                      <a:r>
                        <a:rPr lang="it-IT"/>
                        <a:t>Docenti di Riferimento</a:t>
                      </a:r>
                    </a:p>
                  </a:txBody>
                  <a:tcPr anchor="ctr">
                    <a:lnL>
                      <a:noFill/>
                    </a:lnL>
                    <a:lnR>
                      <a:noFill/>
                    </a:lnR>
                    <a:lnT>
                      <a:noFill/>
                    </a:lnT>
                    <a:lnB>
                      <a:noFill/>
                    </a:lnB>
                  </a:tcPr>
                </a:tc>
                <a:tc>
                  <a:txBody>
                    <a:bodyPr/>
                    <a:lstStyle/>
                    <a:p>
                      <a:r>
                        <a:rPr lang="it-IT" dirty="0" smtClean="0"/>
                        <a:t>AA </a:t>
                      </a:r>
                      <a:r>
                        <a:rPr lang="it-IT" dirty="0"/>
                        <a:t>2015/16: </a:t>
                      </a:r>
                      <a:endParaRPr lang="it-IT" dirty="0" smtClean="0"/>
                    </a:p>
                    <a:p>
                      <a:r>
                        <a:rPr lang="it-IT" dirty="0" smtClean="0">
                          <a:effectLst/>
                        </a:rPr>
                        <a:t>Prof</a:t>
                      </a:r>
                      <a:r>
                        <a:rPr lang="it-IT" dirty="0">
                          <a:effectLst/>
                        </a:rPr>
                        <a:t>. </a:t>
                      </a:r>
                      <a:r>
                        <a:rPr lang="it-IT" dirty="0">
                          <a:effectLst/>
                          <a:hlinkClick r:id="rId6"/>
                        </a:rPr>
                        <a:t>Roberto Manfredini</a:t>
                      </a:r>
                      <a:r>
                        <a:rPr lang="it-IT" dirty="0">
                          <a:effectLst/>
                        </a:rPr>
                        <a:t>, </a:t>
                      </a:r>
                      <a:endParaRPr lang="it-IT" dirty="0" smtClean="0">
                        <a:effectLst/>
                      </a:endParaRPr>
                    </a:p>
                    <a:p>
                      <a:r>
                        <a:rPr lang="it-IT" dirty="0" smtClean="0">
                          <a:effectLst/>
                        </a:rPr>
                        <a:t>Dott</a:t>
                      </a:r>
                      <a:r>
                        <a:rPr lang="it-IT" dirty="0">
                          <a:effectLst/>
                        </a:rPr>
                        <a:t>. </a:t>
                      </a:r>
                      <a:r>
                        <a:rPr lang="it-IT" dirty="0">
                          <a:effectLst/>
                          <a:hlinkClick r:id="rId7"/>
                        </a:rPr>
                        <a:t>Stefano Tugnoli</a:t>
                      </a:r>
                      <a:r>
                        <a:rPr lang="it-IT" dirty="0"/>
                        <a:t>, </a:t>
                      </a:r>
                      <a:endParaRPr lang="it-IT" dirty="0" smtClean="0"/>
                    </a:p>
                    <a:p>
                      <a:r>
                        <a:rPr lang="it-IT" dirty="0" smtClean="0"/>
                        <a:t>Prof</a:t>
                      </a:r>
                      <a:r>
                        <a:rPr lang="it-IT" dirty="0"/>
                        <a:t>. </a:t>
                      </a:r>
                      <a:r>
                        <a:rPr lang="it-IT" dirty="0">
                          <a:hlinkClick r:id="rId8"/>
                        </a:rPr>
                        <a:t>Stefano Volpato</a:t>
                      </a:r>
                      <a:r>
                        <a:rPr lang="it-IT" dirty="0"/>
                        <a:t>, </a:t>
                      </a:r>
                      <a:endParaRPr lang="it-IT" dirty="0" smtClean="0"/>
                    </a:p>
                    <a:p>
                      <a:r>
                        <a:rPr lang="it-IT" dirty="0" smtClean="0"/>
                        <a:t>Dott.ssa </a:t>
                      </a:r>
                      <a:r>
                        <a:rPr lang="it-IT" dirty="0">
                          <a:hlinkClick r:id="rId9"/>
                        </a:rPr>
                        <a:t>Stefania </a:t>
                      </a:r>
                      <a:r>
                        <a:rPr lang="it-IT" dirty="0" smtClean="0">
                          <a:hlinkClick r:id="rId9"/>
                        </a:rPr>
                        <a:t>Gessi</a:t>
                      </a:r>
                      <a:endParaRPr lang="it-IT" dirty="0" smtClean="0"/>
                    </a:p>
                    <a:p>
                      <a:endParaRPr lang="it-IT" dirty="0"/>
                    </a:p>
                  </a:txBody>
                  <a:tcPr anchor="ctr">
                    <a:lnL>
                      <a:noFill/>
                    </a:lnL>
                    <a:lnR>
                      <a:noFill/>
                    </a:lnR>
                    <a:lnT>
                      <a:noFill/>
                    </a:lnT>
                    <a:lnB>
                      <a:noFill/>
                    </a:lnB>
                  </a:tcPr>
                </a:tc>
              </a:tr>
              <a:tr h="0">
                <a:tc>
                  <a:txBody>
                    <a:bodyPr/>
                    <a:lstStyle/>
                    <a:p>
                      <a:r>
                        <a:rPr lang="it-IT" dirty="0"/>
                        <a:t>Commissione crediti:</a:t>
                      </a:r>
                    </a:p>
                  </a:txBody>
                  <a:tcPr anchor="ctr">
                    <a:lnL>
                      <a:noFill/>
                    </a:lnL>
                    <a:lnR>
                      <a:noFill/>
                    </a:lnR>
                    <a:lnT>
                      <a:noFill/>
                    </a:lnT>
                    <a:lnB>
                      <a:noFill/>
                    </a:lnB>
                  </a:tcPr>
                </a:tc>
                <a:tc>
                  <a:txBody>
                    <a:bodyPr/>
                    <a:lstStyle/>
                    <a:p>
                      <a:r>
                        <a:rPr lang="it-IT" dirty="0"/>
                        <a:t>Presidente: </a:t>
                      </a:r>
                      <a:r>
                        <a:rPr lang="it-IT" dirty="0">
                          <a:effectLst/>
                        </a:rPr>
                        <a:t>Prof. </a:t>
                      </a:r>
                      <a:r>
                        <a:rPr lang="it-IT" dirty="0">
                          <a:effectLst/>
                          <a:hlinkClick r:id="rId2"/>
                        </a:rPr>
                        <a:t>Katia Varani</a:t>
                      </a:r>
                      <a:r>
                        <a:rPr lang="it-IT" dirty="0"/>
                        <a:t>,</a:t>
                      </a:r>
                    </a:p>
                    <a:p>
                      <a:r>
                        <a:rPr lang="it-IT" dirty="0"/>
                        <a:t>Membri: </a:t>
                      </a:r>
                      <a:r>
                        <a:rPr lang="it-IT" dirty="0">
                          <a:hlinkClick r:id="rId10"/>
                        </a:rPr>
                        <a:t>Dott.ssa. Rosaria </a:t>
                      </a:r>
                      <a:r>
                        <a:rPr lang="it-IT" dirty="0" err="1">
                          <a:hlinkClick r:id="rId10"/>
                        </a:rPr>
                        <a:t>Cappadona</a:t>
                      </a:r>
                      <a:r>
                        <a:rPr lang="it-IT" dirty="0"/>
                        <a:t>,</a:t>
                      </a:r>
                    </a:p>
                    <a:p>
                      <a:r>
                        <a:rPr lang="it-IT" dirty="0"/>
                        <a:t>Segretario: Dott. </a:t>
                      </a:r>
                      <a:r>
                        <a:rPr lang="it-IT" dirty="0">
                          <a:hlinkClick r:id="rId5"/>
                        </a:rPr>
                        <a:t>Valerio </a:t>
                      </a:r>
                      <a:r>
                        <a:rPr lang="it-IT" dirty="0" err="1" smtClean="0">
                          <a:hlinkClick r:id="rId5"/>
                        </a:rPr>
                        <a:t>Muzzioli</a:t>
                      </a:r>
                      <a:endParaRPr lang="it-IT" dirty="0" smtClean="0"/>
                    </a:p>
                  </a:txBody>
                  <a:tcPr anchor="ctr">
                    <a:lnL>
                      <a:noFill/>
                    </a:lnL>
                    <a:lnR>
                      <a:noFill/>
                    </a:lnR>
                    <a:lnT>
                      <a:noFill/>
                    </a:lnT>
                    <a:lnB>
                      <a:noFill/>
                    </a:lnB>
                  </a:tcPr>
                </a:tc>
              </a:tr>
              <a:tr h="0">
                <a:tc>
                  <a:txBody>
                    <a:bodyPr/>
                    <a:lstStyle/>
                    <a:p>
                      <a:r>
                        <a:rPr lang="it-IT" dirty="0" smtClean="0"/>
                        <a:t>Coordinatore Erasmus </a:t>
                      </a:r>
                      <a:endParaRPr lang="it-IT" dirty="0"/>
                    </a:p>
                  </a:txBody>
                  <a:tcPr anchor="ctr">
                    <a:lnL>
                      <a:noFill/>
                    </a:lnL>
                    <a:lnR>
                      <a:noFill/>
                    </a:lnR>
                    <a:lnT>
                      <a:noFill/>
                    </a:lnT>
                    <a:lnB>
                      <a:noFill/>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t-I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prof. Mauro Bergamini</a:t>
                      </a:r>
                    </a:p>
                    <a:p>
                      <a:endParaRPr lang="it-IT" dirty="0" smtClean="0"/>
                    </a:p>
                  </a:txBody>
                  <a:tcPr anchor="ctr">
                    <a:lnL>
                      <a:noFill/>
                    </a:lnL>
                    <a:lnR>
                      <a:noFill/>
                    </a:lnR>
                    <a:lnT>
                      <a:noFill/>
                    </a:lnT>
                    <a:lnB>
                      <a:noFill/>
                    </a:lnB>
                  </a:tcPr>
                </a:tc>
              </a:tr>
            </a:tbl>
          </a:graphicData>
        </a:graphic>
      </p:graphicFrame>
      <p:sp>
        <p:nvSpPr>
          <p:cNvPr id="6" name="CasellaDiTesto 5"/>
          <p:cNvSpPr txBox="1"/>
          <p:nvPr/>
        </p:nvSpPr>
        <p:spPr>
          <a:xfrm>
            <a:off x="1763688" y="292005"/>
            <a:ext cx="5277150" cy="584775"/>
          </a:xfrm>
          <a:prstGeom prst="rect">
            <a:avLst/>
          </a:prstGeom>
          <a:noFill/>
        </p:spPr>
        <p:txBody>
          <a:bodyPr wrap="none" rtlCol="0">
            <a:spAutoFit/>
          </a:bodyPr>
          <a:lstStyle/>
          <a:p>
            <a:r>
              <a:rPr lang="it-IT" sz="3200" b="1" dirty="0" smtClean="0">
                <a:solidFill>
                  <a:srgbClr val="00B050"/>
                </a:solidFill>
                <a:effectLst>
                  <a:outerShdw blurRad="38100" dist="38100" dir="2700000" algn="tl">
                    <a:srgbClr val="000000">
                      <a:alpha val="43137"/>
                    </a:srgbClr>
                  </a:outerShdw>
                </a:effectLst>
              </a:rPr>
              <a:t>ORGANIZZAZIONE DEL CORSO</a:t>
            </a:r>
            <a:endParaRPr lang="it-IT" sz="3200" b="1"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3989546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a 5"/>
          <p:cNvGraphicFramePr>
            <a:graphicFrameLocks noGrp="1"/>
          </p:cNvGraphicFramePr>
          <p:nvPr>
            <p:extLst>
              <p:ext uri="{D42A27DB-BD31-4B8C-83A1-F6EECF244321}">
                <p14:modId xmlns:p14="http://schemas.microsoft.com/office/powerpoint/2010/main" val="402833299"/>
              </p:ext>
            </p:extLst>
          </p:nvPr>
        </p:nvGraphicFramePr>
        <p:xfrm>
          <a:off x="395536" y="764704"/>
          <a:ext cx="8229600" cy="2926080"/>
        </p:xfrm>
        <a:graphic>
          <a:graphicData uri="http://schemas.openxmlformats.org/drawingml/2006/table">
            <a:tbl>
              <a:tblPr/>
              <a:tblGrid>
                <a:gridCol w="2743200"/>
                <a:gridCol w="2743200"/>
                <a:gridCol w="2743200"/>
              </a:tblGrid>
              <a:tr h="0">
                <a:tc>
                  <a:txBody>
                    <a:bodyPr/>
                    <a:lstStyle/>
                    <a:p>
                      <a:r>
                        <a:rPr lang="it-IT" b="1" dirty="0"/>
                        <a:t>Gestione del </a:t>
                      </a:r>
                      <a:r>
                        <a:rPr lang="it-IT" b="1" dirty="0" err="1"/>
                        <a:t>CdS</a:t>
                      </a:r>
                      <a:r>
                        <a:rPr lang="it-IT" b="1" dirty="0"/>
                        <a:t> e servizi</a:t>
                      </a:r>
                    </a:p>
                  </a:txBody>
                  <a:tcPr anchor="ctr">
                    <a:lnL>
                      <a:noFill/>
                    </a:lnL>
                    <a:lnR>
                      <a:noFill/>
                    </a:lnR>
                    <a:lnT>
                      <a:noFill/>
                    </a:lnT>
                    <a:lnB>
                      <a:noFill/>
                    </a:lnB>
                  </a:tcPr>
                </a:tc>
                <a:tc>
                  <a:txBody>
                    <a:bodyPr/>
                    <a:lstStyle/>
                    <a:p>
                      <a:r>
                        <a:rPr lang="it-IT" b="1" dirty="0"/>
                        <a:t>Garanzie di qualità</a:t>
                      </a:r>
                    </a:p>
                  </a:txBody>
                  <a:tcPr anchor="ctr">
                    <a:lnL>
                      <a:noFill/>
                    </a:lnL>
                    <a:lnR>
                      <a:noFill/>
                    </a:lnR>
                    <a:lnT>
                      <a:noFill/>
                    </a:lnT>
                    <a:lnB>
                      <a:noFill/>
                    </a:lnB>
                  </a:tcPr>
                </a:tc>
                <a:tc>
                  <a:txBody>
                    <a:bodyPr/>
                    <a:lstStyle/>
                    <a:p>
                      <a:pPr algn="ctr"/>
                      <a:r>
                        <a:rPr lang="it-IT" b="1" dirty="0">
                          <a:solidFill>
                            <a:srgbClr val="FF0000"/>
                          </a:solidFill>
                        </a:rPr>
                        <a:t>Rappresentanza </a:t>
                      </a:r>
                      <a:r>
                        <a:rPr lang="it-IT" b="1" dirty="0" smtClean="0">
                          <a:solidFill>
                            <a:srgbClr val="FF0000"/>
                          </a:solidFill>
                        </a:rPr>
                        <a:t>studentesca</a:t>
                      </a:r>
                      <a:endParaRPr lang="it-IT" b="1" dirty="0">
                        <a:solidFill>
                          <a:srgbClr val="FF0000"/>
                        </a:solidFill>
                      </a:endParaRPr>
                    </a:p>
                  </a:txBody>
                  <a:tcPr anchor="ctr">
                    <a:lnL>
                      <a:noFill/>
                    </a:lnL>
                    <a:lnR>
                      <a:noFill/>
                    </a:lnR>
                    <a:lnT>
                      <a:noFill/>
                    </a:lnT>
                    <a:lnB>
                      <a:noFill/>
                    </a:lnB>
                  </a:tcPr>
                </a:tc>
              </a:tr>
              <a:tr h="0">
                <a:tc>
                  <a:txBody>
                    <a:bodyPr/>
                    <a:lstStyle/>
                    <a:p>
                      <a:r>
                        <a:rPr lang="it-IT" dirty="0">
                          <a:hlinkClick r:id="rId2"/>
                        </a:rPr>
                        <a:t>Coordinatore del Corso di </a:t>
                      </a:r>
                      <a:r>
                        <a:rPr lang="it-IT" dirty="0" smtClean="0">
                          <a:hlinkClick r:id="rId2"/>
                        </a:rPr>
                        <a:t>Studio</a:t>
                      </a:r>
                      <a:endParaRPr lang="it-IT" dirty="0"/>
                    </a:p>
                    <a:p>
                      <a:r>
                        <a:rPr lang="it-IT" dirty="0">
                          <a:hlinkClick r:id="rId2"/>
                        </a:rPr>
                        <a:t>Direttore delle attività formative </a:t>
                      </a:r>
                      <a:r>
                        <a:rPr lang="it-IT" dirty="0" smtClean="0">
                          <a:hlinkClick r:id="rId2"/>
                        </a:rPr>
                        <a:t>professionalizzanti</a:t>
                      </a:r>
                      <a:endParaRPr lang="it-IT" dirty="0"/>
                    </a:p>
                    <a:p>
                      <a:r>
                        <a:rPr lang="it-IT" dirty="0">
                          <a:effectLst/>
                          <a:hlinkClick r:id="rId2"/>
                        </a:rPr>
                        <a:t>Manager </a:t>
                      </a:r>
                      <a:r>
                        <a:rPr lang="it-IT" dirty="0" smtClean="0">
                          <a:effectLst/>
                          <a:hlinkClick r:id="rId2"/>
                        </a:rPr>
                        <a:t>Didattico</a:t>
                      </a:r>
                      <a:endParaRPr lang="it-IT" dirty="0"/>
                    </a:p>
                    <a:p>
                      <a:r>
                        <a:rPr lang="it-IT" dirty="0">
                          <a:hlinkClick r:id="rId2"/>
                        </a:rPr>
                        <a:t>Coordinatore </a:t>
                      </a:r>
                      <a:r>
                        <a:rPr lang="it-IT" dirty="0" smtClean="0">
                          <a:hlinkClick r:id="rId2"/>
                        </a:rPr>
                        <a:t>Erasmus</a:t>
                      </a:r>
                      <a:endParaRPr lang="it-IT" dirty="0"/>
                    </a:p>
                    <a:p>
                      <a:r>
                        <a:rPr lang="it-IT" dirty="0">
                          <a:effectLst/>
                          <a:hlinkClick r:id="rId2"/>
                        </a:rPr>
                        <a:t>Commissione </a:t>
                      </a:r>
                      <a:r>
                        <a:rPr lang="it-IT" dirty="0" smtClean="0">
                          <a:effectLst/>
                          <a:hlinkClick r:id="rId2"/>
                        </a:rPr>
                        <a:t>crediti</a:t>
                      </a:r>
                      <a:endParaRPr lang="it-IT" dirty="0"/>
                    </a:p>
                  </a:txBody>
                  <a:tcPr anchor="ctr">
                    <a:lnL>
                      <a:noFill/>
                    </a:lnL>
                    <a:lnR>
                      <a:noFill/>
                    </a:lnR>
                    <a:lnT>
                      <a:noFill/>
                    </a:lnT>
                    <a:lnB>
                      <a:noFill/>
                    </a:lnB>
                  </a:tcPr>
                </a:tc>
                <a:tc>
                  <a:txBody>
                    <a:bodyPr/>
                    <a:lstStyle/>
                    <a:p>
                      <a:r>
                        <a:rPr lang="it-IT">
                          <a:effectLst/>
                          <a:hlinkClick r:id="rId2"/>
                        </a:rPr>
                        <a:t>Docenti di riferimento del Corso di Studio</a:t>
                      </a:r>
                      <a:endParaRPr lang="it-IT"/>
                    </a:p>
                    <a:p>
                      <a:r>
                        <a:rPr lang="it-IT">
                          <a:effectLst/>
                          <a:hlinkClick r:id="rId2"/>
                        </a:rPr>
                        <a:t>Gruppo di riesame</a:t>
                      </a:r>
                      <a:endParaRPr lang="it-IT"/>
                    </a:p>
                    <a:p>
                      <a:r>
                        <a:rPr lang="it-IT">
                          <a:effectLst/>
                          <a:hlinkClick r:id="rId2"/>
                        </a:rPr>
                        <a:t>Comitato di indirizzo</a:t>
                      </a:r>
                      <a:endParaRPr lang="it-IT"/>
                    </a:p>
                    <a:p>
                      <a:r>
                        <a:rPr lang="it-IT">
                          <a:effectLst/>
                          <a:hlinkClick r:id="rId2"/>
                        </a:rPr>
                        <a:t>Commissione paritetica Docenti-Studenti della Scuola di Medicina</a:t>
                      </a:r>
                      <a:endParaRPr lang="it-IT"/>
                    </a:p>
                  </a:txBody>
                  <a:tcPr anchor="ctr">
                    <a:lnL>
                      <a:noFill/>
                    </a:lnL>
                    <a:lnR>
                      <a:noFill/>
                    </a:lnR>
                    <a:lnT>
                      <a:noFill/>
                    </a:lnT>
                    <a:lnB>
                      <a:noFill/>
                    </a:lnB>
                  </a:tcPr>
                </a:tc>
                <a:tc>
                  <a:txBody>
                    <a:bodyPr/>
                    <a:lstStyle/>
                    <a:p>
                      <a:pPr algn="ctr"/>
                      <a:r>
                        <a:rPr lang="it-IT" b="1" dirty="0" smtClean="0">
                          <a:solidFill>
                            <a:srgbClr val="FF0000"/>
                          </a:solidFill>
                          <a:effectLst/>
                        </a:rPr>
                        <a:t>2016-18</a:t>
                      </a:r>
                      <a:r>
                        <a:rPr lang="it-IT" b="1" dirty="0">
                          <a:solidFill>
                            <a:srgbClr val="FF0000"/>
                          </a:solidFill>
                          <a:effectLst/>
                        </a:rPr>
                        <a:t>: </a:t>
                      </a:r>
                      <a:r>
                        <a:rPr lang="it-IT" b="1" dirty="0" err="1">
                          <a:solidFill>
                            <a:srgbClr val="FF0000"/>
                          </a:solidFill>
                          <a:effectLst/>
                        </a:rPr>
                        <a:t>n.d</a:t>
                      </a:r>
                      <a:r>
                        <a:rPr lang="it-IT" b="1" dirty="0" err="1" smtClean="0">
                          <a:solidFill>
                            <a:srgbClr val="FF0000"/>
                          </a:solidFill>
                          <a:effectLst/>
                        </a:rPr>
                        <a:t>.</a:t>
                      </a:r>
                      <a:endParaRPr lang="it-IT" b="1" dirty="0">
                        <a:solidFill>
                          <a:srgbClr val="FF0000"/>
                        </a:solidFill>
                      </a:endParaRPr>
                    </a:p>
                  </a:txBody>
                  <a:tcPr anchor="ctr">
                    <a:lnL>
                      <a:noFill/>
                    </a:lnL>
                    <a:lnR>
                      <a:noFill/>
                    </a:lnR>
                    <a:lnT>
                      <a:noFill/>
                    </a:lnT>
                    <a:lnB>
                      <a:noFill/>
                    </a:lnB>
                  </a:tcPr>
                </a:tc>
              </a:tr>
            </a:tbl>
          </a:graphicData>
        </a:graphic>
      </p:graphicFrame>
      <p:sp>
        <p:nvSpPr>
          <p:cNvPr id="7" name="CasellaDiTesto 6"/>
          <p:cNvSpPr txBox="1"/>
          <p:nvPr/>
        </p:nvSpPr>
        <p:spPr>
          <a:xfrm>
            <a:off x="672888" y="4365104"/>
            <a:ext cx="5394554" cy="1477328"/>
          </a:xfrm>
          <a:prstGeom prst="rect">
            <a:avLst/>
          </a:prstGeom>
          <a:noFill/>
        </p:spPr>
        <p:txBody>
          <a:bodyPr wrap="none" rtlCol="0">
            <a:spAutoFit/>
          </a:bodyPr>
          <a:lstStyle/>
          <a:p>
            <a:r>
              <a:rPr lang="it-IT" b="1" dirty="0"/>
              <a:t>Regolamenti:</a:t>
            </a:r>
            <a:endParaRPr lang="it-IT" dirty="0"/>
          </a:p>
          <a:p>
            <a:r>
              <a:rPr lang="it-IT" b="1" dirty="0">
                <a:hlinkClick r:id="rId3"/>
              </a:rPr>
              <a:t>Regolamento didattico di </a:t>
            </a:r>
            <a:r>
              <a:rPr lang="it-IT" b="1" dirty="0" smtClean="0">
                <a:hlinkClick r:id="rId3"/>
              </a:rPr>
              <a:t>Ateneo</a:t>
            </a:r>
            <a:r>
              <a:rPr lang="it-IT" b="1" dirty="0" smtClean="0"/>
              <a:t> = 16 pagine</a:t>
            </a:r>
            <a:endParaRPr lang="it-IT" b="1" dirty="0"/>
          </a:p>
          <a:p>
            <a:r>
              <a:rPr lang="it-IT" b="1" dirty="0">
                <a:hlinkClick r:id="rId3"/>
              </a:rPr>
              <a:t>Regolamento </a:t>
            </a:r>
            <a:r>
              <a:rPr lang="it-IT" b="1" dirty="0" smtClean="0">
                <a:hlinkClick r:id="rId3"/>
              </a:rPr>
              <a:t>Studenti</a:t>
            </a:r>
            <a:r>
              <a:rPr lang="it-IT" b="1" dirty="0" smtClean="0"/>
              <a:t> = 46 pagine</a:t>
            </a:r>
            <a:endParaRPr lang="it-IT" b="1" dirty="0"/>
          </a:p>
          <a:p>
            <a:r>
              <a:rPr lang="it-IT" b="1" dirty="0">
                <a:hlinkClick r:id="rId3"/>
              </a:rPr>
              <a:t>Regolamenti didattici dei corsi di </a:t>
            </a:r>
            <a:r>
              <a:rPr lang="it-IT" b="1" dirty="0" smtClean="0">
                <a:hlinkClick r:id="rId3"/>
              </a:rPr>
              <a:t>studio</a:t>
            </a:r>
            <a:r>
              <a:rPr lang="it-IT" b="1" dirty="0" smtClean="0"/>
              <a:t> suddivisi in AA</a:t>
            </a:r>
            <a:endParaRPr lang="it-IT" b="1" dirty="0"/>
          </a:p>
          <a:p>
            <a:endParaRPr lang="it-IT" b="1" dirty="0"/>
          </a:p>
        </p:txBody>
      </p:sp>
    </p:spTree>
    <p:extLst>
      <p:ext uri="{BB962C8B-B14F-4D97-AF65-F5344CB8AC3E}">
        <p14:creationId xmlns:p14="http://schemas.microsoft.com/office/powerpoint/2010/main" val="221230292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p:cNvGraphicFramePr>
            <a:graphicFrameLocks noGrp="1"/>
          </p:cNvGraphicFramePr>
          <p:nvPr>
            <p:ph idx="1"/>
            <p:extLst>
              <p:ext uri="{D42A27DB-BD31-4B8C-83A1-F6EECF244321}">
                <p14:modId xmlns:p14="http://schemas.microsoft.com/office/powerpoint/2010/main" val="1489930691"/>
              </p:ext>
            </p:extLst>
          </p:nvPr>
        </p:nvGraphicFramePr>
        <p:xfrm>
          <a:off x="323528" y="548680"/>
          <a:ext cx="8496944" cy="4525963"/>
        </p:xfrm>
        <a:graphic>
          <a:graphicData uri="http://schemas.openxmlformats.org/drawingml/2006/table">
            <a:tbl>
              <a:tblPr/>
              <a:tblGrid>
                <a:gridCol w="4248472"/>
                <a:gridCol w="4248472"/>
              </a:tblGrid>
              <a:tr h="2043983">
                <a:tc>
                  <a:txBody>
                    <a:bodyPr/>
                    <a:lstStyle/>
                    <a:p>
                      <a:r>
                        <a:rPr lang="it-IT" sz="2000" b="1" dirty="0">
                          <a:effectLst>
                            <a:outerShdw blurRad="38100" dist="38100" dir="2700000" algn="tl">
                              <a:srgbClr val="000000">
                                <a:alpha val="43137"/>
                              </a:srgbClr>
                            </a:outerShdw>
                          </a:effectLst>
                        </a:rPr>
                        <a:t>Gruppo di Riesame</a:t>
                      </a:r>
                    </a:p>
                  </a:txBody>
                  <a:tcPr marL="72999" marR="72999" marT="36500" marB="36500" anchor="ctr">
                    <a:lnL>
                      <a:noFill/>
                    </a:lnL>
                    <a:lnR>
                      <a:noFill/>
                    </a:lnR>
                    <a:lnT>
                      <a:noFill/>
                    </a:lnT>
                    <a:lnB>
                      <a:noFill/>
                    </a:lnB>
                  </a:tcPr>
                </a:tc>
                <a:tc>
                  <a:txBody>
                    <a:bodyPr/>
                    <a:lstStyle/>
                    <a:p>
                      <a:r>
                        <a:rPr lang="it-IT" sz="1400"/>
                        <a:t>Coordinatore del Corso di studio - Prof. Katia Varani</a:t>
                      </a:r>
                    </a:p>
                    <a:p>
                      <a:r>
                        <a:rPr lang="it-IT" sz="1400"/>
                        <a:t>Direttore delle Attività Didattiche - Dott. Rosaria Cappadona</a:t>
                      </a:r>
                    </a:p>
                    <a:p>
                      <a:r>
                        <a:rPr lang="it-IT" sz="1400"/>
                        <a:t>Manager Didattico - Dott. Valerio Muzzioli</a:t>
                      </a:r>
                    </a:p>
                    <a:p>
                      <a:r>
                        <a:rPr lang="it-IT" sz="1400"/>
                        <a:t>Rappresentante del mondo del lavoro - Dott. Anna Maria Ferraresi</a:t>
                      </a:r>
                    </a:p>
                    <a:p>
                      <a:r>
                        <a:rPr lang="it-IT" sz="1400">
                          <a:effectLst/>
                        </a:rPr>
                        <a:t>Rappresentante degli studenti – Balboni Martina</a:t>
                      </a:r>
                      <a:endParaRPr lang="it-IT" sz="1400"/>
                    </a:p>
                  </a:txBody>
                  <a:tcPr marL="72999" marR="72999" marT="36500" marB="36500" anchor="ctr">
                    <a:lnL>
                      <a:noFill/>
                    </a:lnL>
                    <a:lnR>
                      <a:noFill/>
                    </a:lnR>
                    <a:lnT>
                      <a:noFill/>
                    </a:lnT>
                    <a:lnB>
                      <a:noFill/>
                    </a:lnB>
                  </a:tcPr>
                </a:tc>
              </a:tr>
              <a:tr h="2481980">
                <a:tc>
                  <a:txBody>
                    <a:bodyPr/>
                    <a:lstStyle/>
                    <a:p>
                      <a:r>
                        <a:rPr lang="it-IT" sz="2000" b="1" dirty="0">
                          <a:effectLst>
                            <a:outerShdw blurRad="38100" dist="38100" dir="2700000" algn="tl">
                              <a:srgbClr val="000000">
                                <a:alpha val="43137"/>
                              </a:srgbClr>
                            </a:outerShdw>
                          </a:effectLst>
                        </a:rPr>
                        <a:t>Comitato di </a:t>
                      </a:r>
                      <a:r>
                        <a:rPr lang="it-IT" sz="2000" b="1" dirty="0" smtClean="0">
                          <a:effectLst>
                            <a:outerShdw blurRad="38100" dist="38100" dir="2700000" algn="tl">
                              <a:srgbClr val="000000">
                                <a:alpha val="43137"/>
                              </a:srgbClr>
                            </a:outerShdw>
                          </a:effectLst>
                        </a:rPr>
                        <a:t>Indirizzo</a:t>
                      </a:r>
                      <a:endParaRPr lang="it-IT" sz="2000" b="1" dirty="0">
                        <a:effectLst>
                          <a:outerShdw blurRad="38100" dist="38100" dir="2700000" algn="tl">
                            <a:srgbClr val="000000">
                              <a:alpha val="43137"/>
                            </a:srgbClr>
                          </a:outerShdw>
                        </a:effectLst>
                      </a:endParaRPr>
                    </a:p>
                  </a:txBody>
                  <a:tcPr marL="72999" marR="72999" marT="36500" marB="36500" anchor="ctr">
                    <a:lnL>
                      <a:noFill/>
                    </a:lnL>
                    <a:lnR>
                      <a:noFill/>
                    </a:lnR>
                    <a:lnT>
                      <a:noFill/>
                    </a:lnT>
                    <a:lnB>
                      <a:noFill/>
                    </a:lnB>
                  </a:tcPr>
                </a:tc>
                <a:tc>
                  <a:txBody>
                    <a:bodyPr/>
                    <a:lstStyle/>
                    <a:p>
                      <a:r>
                        <a:rPr lang="it-IT" sz="1400" dirty="0"/>
                        <a:t>Coordinatore del Corso di studio - Prof. Katia Varani</a:t>
                      </a:r>
                    </a:p>
                    <a:p>
                      <a:r>
                        <a:rPr lang="it-IT" sz="1400" dirty="0"/>
                        <a:t>Direttore delle Attività Didattiche - Dott. Rosaria </a:t>
                      </a:r>
                      <a:r>
                        <a:rPr lang="it-IT" sz="1400" dirty="0" err="1"/>
                        <a:t>Cappadona</a:t>
                      </a:r>
                      <a:endParaRPr lang="it-IT" sz="1400" dirty="0"/>
                    </a:p>
                    <a:p>
                      <a:r>
                        <a:rPr lang="it-IT" sz="1400" dirty="0"/>
                        <a:t>Manager Didattico - Dott. Valerio </a:t>
                      </a:r>
                      <a:r>
                        <a:rPr lang="it-IT" sz="1400" dirty="0" err="1"/>
                        <a:t>Muzzioli</a:t>
                      </a:r>
                      <a:endParaRPr lang="it-IT" sz="1400" dirty="0"/>
                    </a:p>
                    <a:p>
                      <a:r>
                        <a:rPr lang="it-IT" sz="1400" dirty="0"/>
                        <a:t>Rappresentante del mondo de lavoro - Dott. Anna Maria Ferraresi</a:t>
                      </a:r>
                    </a:p>
                    <a:p>
                      <a:r>
                        <a:rPr lang="it-IT" sz="1400" dirty="0">
                          <a:effectLst/>
                        </a:rPr>
                        <a:t>Rappresentante del mondo del lavoro</a:t>
                      </a:r>
                      <a:r>
                        <a:rPr lang="it-IT" sz="1400" dirty="0"/>
                        <a:t> – Simone Vincenzi</a:t>
                      </a:r>
                    </a:p>
                    <a:p>
                      <a:r>
                        <a:rPr lang="it-IT" sz="1400" dirty="0">
                          <a:effectLst/>
                        </a:rPr>
                        <a:t>Rappresentante degli studenti – Balboni Martina</a:t>
                      </a:r>
                      <a:endParaRPr lang="it-IT" sz="1400" dirty="0"/>
                    </a:p>
                  </a:txBody>
                  <a:tcPr marL="72999" marR="72999" marT="36500" marB="36500" anchor="ctr">
                    <a:lnL>
                      <a:noFill/>
                    </a:lnL>
                    <a:lnR>
                      <a:noFill/>
                    </a:lnR>
                    <a:lnT>
                      <a:noFill/>
                    </a:lnT>
                    <a:lnB>
                      <a:noFill/>
                    </a:lnB>
                  </a:tcPr>
                </a:tc>
              </a:tr>
            </a:tbl>
          </a:graphicData>
        </a:graphic>
      </p:graphicFrame>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4941168"/>
            <a:ext cx="2286000"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508095"/>
            <a:ext cx="2608568" cy="2193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82499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755576" y="404664"/>
            <a:ext cx="8208912" cy="6093976"/>
          </a:xfrm>
          <a:prstGeom prst="rect">
            <a:avLst/>
          </a:prstGeom>
        </p:spPr>
        <p:txBody>
          <a:bodyPr wrap="square">
            <a:spAutoFit/>
          </a:bodyPr>
          <a:lstStyle/>
          <a:p>
            <a:pPr algn="ctr"/>
            <a:r>
              <a:rPr lang="it-IT" dirty="0" smtClean="0">
                <a:solidFill>
                  <a:srgbClr val="0000FF"/>
                </a:solidFill>
              </a:rPr>
              <a:t> </a:t>
            </a:r>
            <a:r>
              <a:rPr lang="it-IT" sz="3200" b="1" dirty="0" smtClean="0">
                <a:solidFill>
                  <a:srgbClr val="0000FF"/>
                </a:solidFill>
                <a:effectLst>
                  <a:outerShdw blurRad="38100" dist="38100" dir="2700000" algn="tl">
                    <a:srgbClr val="000000">
                      <a:alpha val="43137"/>
                    </a:srgbClr>
                  </a:outerShdw>
                </a:effectLst>
              </a:rPr>
              <a:t>Attività didattiche</a:t>
            </a:r>
          </a:p>
          <a:p>
            <a:pPr algn="ctr"/>
            <a:endParaRPr lang="it-IT" sz="1400" b="1" dirty="0" smtClean="0">
              <a:effectLst>
                <a:outerShdw blurRad="38100" dist="38100" dir="2700000" algn="tl">
                  <a:srgbClr val="000000">
                    <a:alpha val="43137"/>
                  </a:srgbClr>
                </a:outerShdw>
              </a:effectLst>
            </a:endParaRPr>
          </a:p>
          <a:p>
            <a:pPr algn="ctr"/>
            <a:r>
              <a:rPr lang="it-IT" sz="2400" b="1" dirty="0" smtClean="0">
                <a:effectLst>
                  <a:outerShdw blurRad="38100" dist="38100" dir="2700000" algn="tl">
                    <a:srgbClr val="000000">
                      <a:alpha val="43137"/>
                    </a:srgbClr>
                  </a:outerShdw>
                </a:effectLst>
              </a:rPr>
              <a:t>    calendario didattico e orario delle lezioni </a:t>
            </a:r>
          </a:p>
          <a:p>
            <a:pPr algn="ctr"/>
            <a:endParaRPr lang="it-IT" sz="2400" b="1" dirty="0" smtClean="0">
              <a:effectLst>
                <a:outerShdw blurRad="38100" dist="38100" dir="2700000" algn="tl">
                  <a:srgbClr val="000000">
                    <a:alpha val="43137"/>
                  </a:srgbClr>
                </a:outerShdw>
              </a:effectLst>
            </a:endParaRPr>
          </a:p>
          <a:p>
            <a:pPr algn="ctr"/>
            <a:r>
              <a:rPr lang="it-IT" sz="2400" b="1" dirty="0" smtClean="0">
                <a:effectLst>
                  <a:outerShdw blurRad="38100" dist="38100" dir="2700000" algn="tl">
                    <a:srgbClr val="000000">
                      <a:alpha val="43137"/>
                    </a:srgbClr>
                  </a:outerShdw>
                </a:effectLst>
              </a:rPr>
              <a:t>programmi, insegnamenti, docenti I anno</a:t>
            </a:r>
          </a:p>
          <a:p>
            <a:pPr algn="ctr"/>
            <a:endParaRPr lang="it-IT" sz="2400" b="1" dirty="0" smtClean="0">
              <a:effectLst>
                <a:outerShdw blurRad="38100" dist="38100" dir="2700000" algn="tl">
                  <a:srgbClr val="000000">
                    <a:alpha val="43137"/>
                  </a:srgbClr>
                </a:outerShdw>
              </a:effectLst>
            </a:endParaRPr>
          </a:p>
          <a:p>
            <a:pPr algn="ctr"/>
            <a:r>
              <a:rPr lang="it-IT" sz="2400" b="1" dirty="0" smtClean="0">
                <a:effectLst>
                  <a:outerShdw blurRad="38100" dist="38100" dir="2700000" algn="tl">
                    <a:srgbClr val="000000">
                      <a:alpha val="43137"/>
                    </a:srgbClr>
                  </a:outerShdw>
                </a:effectLst>
              </a:rPr>
              <a:t>    programmi, insegnamenti, docenti II anno</a:t>
            </a:r>
          </a:p>
          <a:p>
            <a:pPr algn="ctr"/>
            <a:endParaRPr lang="it-IT" sz="2400" b="1" dirty="0" smtClean="0">
              <a:effectLst>
                <a:outerShdw blurRad="38100" dist="38100" dir="2700000" algn="tl">
                  <a:srgbClr val="000000">
                    <a:alpha val="43137"/>
                  </a:srgbClr>
                </a:outerShdw>
              </a:effectLst>
            </a:endParaRPr>
          </a:p>
          <a:p>
            <a:pPr algn="ctr"/>
            <a:r>
              <a:rPr lang="it-IT" sz="2400" b="1" dirty="0" smtClean="0">
                <a:effectLst>
                  <a:outerShdw blurRad="38100" dist="38100" dir="2700000" algn="tl">
                    <a:srgbClr val="000000">
                      <a:alpha val="43137"/>
                    </a:srgbClr>
                  </a:outerShdw>
                </a:effectLst>
              </a:rPr>
              <a:t>    percorso di formazione AA 2015/16</a:t>
            </a:r>
          </a:p>
          <a:p>
            <a:pPr algn="ctr"/>
            <a:endParaRPr lang="it-IT" sz="2400" b="1" dirty="0">
              <a:effectLst>
                <a:outerShdw blurRad="38100" dist="38100" dir="2700000" algn="tl">
                  <a:srgbClr val="000000">
                    <a:alpha val="43137"/>
                  </a:srgbClr>
                </a:outerShdw>
              </a:effectLst>
            </a:endParaRPr>
          </a:p>
          <a:p>
            <a:pPr algn="ctr"/>
            <a:r>
              <a:rPr lang="it-IT" sz="2400" b="1" dirty="0" smtClean="0">
                <a:effectLst>
                  <a:outerShdw blurRad="38100" dist="38100" dir="2700000" algn="tl">
                    <a:srgbClr val="000000">
                      <a:alpha val="43137"/>
                    </a:srgbClr>
                  </a:outerShdw>
                </a:effectLst>
              </a:rPr>
              <a:t>TIROCINIO</a:t>
            </a:r>
          </a:p>
          <a:p>
            <a:pPr algn="ctr"/>
            <a:endParaRPr lang="it-IT" sz="2400" b="1" dirty="0">
              <a:effectLst>
                <a:outerShdw blurRad="38100" dist="38100" dir="2700000" algn="tl">
                  <a:srgbClr val="000000">
                    <a:alpha val="43137"/>
                  </a:srgbClr>
                </a:outerShdw>
              </a:effectLst>
            </a:endParaRPr>
          </a:p>
          <a:p>
            <a:pPr algn="ctr"/>
            <a:r>
              <a:rPr lang="it-IT" sz="2400" b="1" dirty="0" smtClean="0">
                <a:effectLst>
                  <a:outerShdw blurRad="38100" dist="38100" dir="2700000" algn="tl">
                    <a:srgbClr val="000000">
                      <a:alpha val="43137"/>
                    </a:srgbClr>
                  </a:outerShdw>
                </a:effectLst>
              </a:rPr>
              <a:t>ESAMI DI PROFITTO</a:t>
            </a:r>
          </a:p>
          <a:p>
            <a:pPr algn="ctr"/>
            <a:endParaRPr lang="it-IT" sz="2400" b="1" dirty="0">
              <a:effectLst>
                <a:outerShdw blurRad="38100" dist="38100" dir="2700000" algn="tl">
                  <a:srgbClr val="000000">
                    <a:alpha val="43137"/>
                  </a:srgbClr>
                </a:outerShdw>
              </a:effectLst>
            </a:endParaRPr>
          </a:p>
          <a:p>
            <a:pPr algn="ctr"/>
            <a:r>
              <a:rPr lang="it-IT" sz="2400" b="1" dirty="0" smtClean="0">
                <a:effectLst>
                  <a:outerShdw blurRad="38100" dist="38100" dir="2700000" algn="tl">
                    <a:srgbClr val="000000">
                      <a:alpha val="43137"/>
                    </a:srgbClr>
                  </a:outerShdw>
                </a:effectLst>
              </a:rPr>
              <a:t>PROVA FINALE</a:t>
            </a:r>
          </a:p>
          <a:p>
            <a:endParaRPr lang="it-IT" dirty="0"/>
          </a:p>
        </p:txBody>
      </p:sp>
    </p:spTree>
    <p:extLst>
      <p:ext uri="{BB962C8B-B14F-4D97-AF65-F5344CB8AC3E}">
        <p14:creationId xmlns:p14="http://schemas.microsoft.com/office/powerpoint/2010/main" val="4033894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628800"/>
            <a:ext cx="2549145" cy="2569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3275856" y="123112"/>
            <a:ext cx="5508104" cy="6463308"/>
          </a:xfrm>
          <a:prstGeom prst="rect">
            <a:avLst/>
          </a:prstGeom>
        </p:spPr>
        <p:txBody>
          <a:bodyPr wrap="square">
            <a:spAutoFit/>
          </a:bodyPr>
          <a:lstStyle/>
          <a:p>
            <a:r>
              <a:rPr lang="it-IT" b="1" dirty="0" smtClean="0">
                <a:hlinkClick r:id="rId3"/>
              </a:rPr>
              <a:t>Questionario di valutazione degli insegnamenti e della docenza</a:t>
            </a:r>
            <a:endParaRPr lang="it-IT" dirty="0" smtClean="0"/>
          </a:p>
          <a:p>
            <a:r>
              <a:rPr lang="it-IT" dirty="0" smtClean="0"/>
              <a:t>Viene compilato</a:t>
            </a:r>
            <a:r>
              <a:rPr lang="it-IT" b="1" dirty="0" smtClean="0"/>
              <a:t> </a:t>
            </a:r>
            <a:r>
              <a:rPr lang="it-IT" dirty="0" smtClean="0"/>
              <a:t>dagli studenti con </a:t>
            </a:r>
            <a:r>
              <a:rPr lang="it-IT" b="1" dirty="0" smtClean="0"/>
              <a:t>frequenza media agli insegnamenti dell’anno precedente superiore al 50%.</a:t>
            </a:r>
            <a:r>
              <a:rPr lang="it-IT" dirty="0" smtClean="0"/>
              <a:t> La valutazione riguarda soltanto gli insegnamenti previsti dal piano di studio per l’anno di corso in cui gli studenti sono iscritti.  Su richiesta del Consiglio degli studenti per gli insegnamenti integrati (insegnamenti formati da più moduli), è possibile valutare ciascun modulo, con il vincolo di compilare per ciascun insegnamento integrato, i questionari relativi a almeno il 50% dei crediti totali dell’insegnamento.</a:t>
            </a:r>
          </a:p>
          <a:p>
            <a:r>
              <a:rPr lang="it-IT" dirty="0" smtClean="0"/>
              <a:t>Compilano il questionario, in una apposita versione per loro predisposta, anche gli studenti con </a:t>
            </a:r>
            <a:r>
              <a:rPr lang="it-IT" b="1" dirty="0" smtClean="0"/>
              <a:t>frequenza inferiore al 50% o non frequentanti</a:t>
            </a:r>
            <a:br>
              <a:rPr lang="it-IT" b="1" dirty="0" smtClean="0"/>
            </a:br>
            <a:endParaRPr lang="it-IT" dirty="0" smtClean="0"/>
          </a:p>
          <a:p>
            <a:r>
              <a:rPr lang="it-IT" dirty="0" smtClean="0"/>
              <a:t>Non compilano il questionario gli studenti fuori corso. Gli studenti iscritti ai corsi di studio che prevedono la frequenza obbligatoria, accederanno solo al questionario per gli studenti frequentanti.</a:t>
            </a:r>
          </a:p>
          <a:p>
            <a:r>
              <a:rPr lang="it-IT" dirty="0" smtClean="0"/>
              <a:t>Alla pagina web di Ateneo relativa agli esami di profitto è possibile reperire maggiori informazioni sulla compilazione dei questionari.</a:t>
            </a:r>
            <a:endParaRPr lang="it-IT" dirty="0"/>
          </a:p>
        </p:txBody>
      </p:sp>
    </p:spTree>
    <p:extLst>
      <p:ext uri="{BB962C8B-B14F-4D97-AF65-F5344CB8AC3E}">
        <p14:creationId xmlns:p14="http://schemas.microsoft.com/office/powerpoint/2010/main" val="15133696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0" y="1555782"/>
            <a:ext cx="2267681"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2287381" y="15257"/>
            <a:ext cx="6856619" cy="6740307"/>
          </a:xfrm>
          <a:prstGeom prst="rect">
            <a:avLst/>
          </a:prstGeom>
        </p:spPr>
        <p:txBody>
          <a:bodyPr wrap="square">
            <a:spAutoFit/>
          </a:bodyPr>
          <a:lstStyle/>
          <a:p>
            <a:r>
              <a:rPr lang="it-IT" b="1" dirty="0" smtClean="0">
                <a:solidFill>
                  <a:srgbClr val="0000FF"/>
                </a:solidFill>
                <a:effectLst>
                  <a:outerShdw blurRad="38100" dist="38100" dir="2700000" algn="tl">
                    <a:srgbClr val="000000">
                      <a:alpha val="43137"/>
                    </a:srgbClr>
                  </a:outerShdw>
                </a:effectLst>
              </a:rPr>
              <a:t>Questionario di valutazione dell'organizzazione del corso di studio, dei servizi agli studenti e della prova d'esame</a:t>
            </a:r>
          </a:p>
          <a:p>
            <a:r>
              <a:rPr lang="it-IT" dirty="0" smtClean="0"/>
              <a:t>    Il questionario è composto da due parti: parte A - Corso di studio e  parte B- Prova d'esame e può essere compilato dagli studenti a partire dal </a:t>
            </a:r>
            <a:r>
              <a:rPr lang="it-IT" b="1" dirty="0" smtClean="0">
                <a:effectLst>
                  <a:outerShdw blurRad="38100" dist="38100" dir="2700000" algn="tl">
                    <a:srgbClr val="000000">
                      <a:alpha val="43137"/>
                    </a:srgbClr>
                  </a:outerShdw>
                </a:effectLst>
              </a:rPr>
              <a:t>II anno di iscrizione </a:t>
            </a:r>
            <a:r>
              <a:rPr lang="it-IT" dirty="0" smtClean="0"/>
              <a:t>nella loro area riservata al link "Valutazione corso di studi e prove d'esame" all'interno della cartella "Questionari" in fondo alla pagina.</a:t>
            </a:r>
          </a:p>
          <a:p>
            <a:r>
              <a:rPr lang="it-IT" dirty="0" smtClean="0"/>
              <a:t>    </a:t>
            </a:r>
            <a:r>
              <a:rPr lang="it-IT" b="1" dirty="0" smtClean="0"/>
              <a:t>La parte A del questionario </a:t>
            </a:r>
            <a:r>
              <a:rPr lang="it-IT" dirty="0" smtClean="0"/>
              <a:t>viene compilata da tutti gli studenti con frequenza media agli insegnamenti dell’anno precedente superiore al 50%. Lo studente compila il questionario nella propria area riservata, una volta per ciascun anno accademico, a partire del mese di gennaio indicativamente.</a:t>
            </a:r>
          </a:p>
          <a:p>
            <a:r>
              <a:rPr lang="it-IT" dirty="0" smtClean="0"/>
              <a:t>    Possono compilare la parte A del questionario, in una apposita versione per loro predisposta, anche gli studenti con frequenza inferiore al 50% o non frequentanti secondo le stesse modalità descritte al punto precedente.</a:t>
            </a:r>
          </a:p>
          <a:p>
            <a:r>
              <a:rPr lang="it-IT" dirty="0" smtClean="0"/>
              <a:t>    </a:t>
            </a:r>
            <a:r>
              <a:rPr lang="it-IT" b="1" dirty="0" smtClean="0"/>
              <a:t>La parte B del questionario </a:t>
            </a:r>
            <a:r>
              <a:rPr lang="it-IT" dirty="0" smtClean="0"/>
              <a:t>può essere compilata dagli studenti, con frequenza media agli insegnamenti dell’anno precedente superiore al 50%. Lo studente può compilare, nella propria area riservata, un questionario per ciascun esame superato nell'anno accademico precedente. Possono compilare la parte B del questionario, in una apposita versione per loro predisposta, anche gli studenti con frequenza inferiore al 50% o non frequentanti secondo le stesse modalità descritte al punto precedente.</a:t>
            </a:r>
            <a:endParaRPr lang="it-IT" dirty="0"/>
          </a:p>
        </p:txBody>
      </p:sp>
    </p:spTree>
    <p:extLst>
      <p:ext uri="{BB962C8B-B14F-4D97-AF65-F5344CB8AC3E}">
        <p14:creationId xmlns:p14="http://schemas.microsoft.com/office/powerpoint/2010/main" val="14915230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988838"/>
            <a:ext cx="2088232" cy="2155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2650056" y="527480"/>
            <a:ext cx="6192688" cy="4801314"/>
          </a:xfrm>
          <a:prstGeom prst="rect">
            <a:avLst/>
          </a:prstGeom>
        </p:spPr>
        <p:txBody>
          <a:bodyPr wrap="square">
            <a:spAutoFit/>
          </a:bodyPr>
          <a:lstStyle/>
          <a:p>
            <a:r>
              <a:rPr lang="it-IT" b="1" dirty="0" smtClean="0">
                <a:solidFill>
                  <a:srgbClr val="0000FF"/>
                </a:solidFill>
                <a:effectLst>
                  <a:outerShdw blurRad="38100" dist="38100" dir="2700000" algn="tl">
                    <a:srgbClr val="000000">
                      <a:alpha val="43137"/>
                    </a:srgbClr>
                  </a:outerShdw>
                </a:effectLst>
              </a:rPr>
              <a:t>Questionario di valutazione complessiva del percorso di studio</a:t>
            </a:r>
          </a:p>
          <a:p>
            <a:endParaRPr lang="it-IT" dirty="0" smtClean="0"/>
          </a:p>
          <a:p>
            <a:r>
              <a:rPr lang="it-IT" dirty="0" smtClean="0"/>
              <a:t>    </a:t>
            </a:r>
            <a:r>
              <a:rPr lang="it-IT" b="1" dirty="0" smtClean="0"/>
              <a:t>Compilano il questionario gli studenti iscritti all’ultimo anno di corso. La compilazione del questionario anonimo è obbligatoria ai fini della presentazione della domanda di conseguimento titolo e viene richiesto all’interno della medesima procedura online. Al primo accesso nella propria area riservata il questionario si presenta allo studente in automatico.</a:t>
            </a:r>
          </a:p>
          <a:p>
            <a:endParaRPr lang="it-IT" dirty="0" smtClean="0"/>
          </a:p>
          <a:p>
            <a:r>
              <a:rPr lang="it-IT" b="1" dirty="0" smtClean="0"/>
              <a:t>    l risultati aggregati della rilevazione dell'opinione degli studenti sulle attività didattiche vengono pubblicati in rete alla fine di ciascun anno accademico alla pagina web: Statistiche opinione degli studenti.</a:t>
            </a:r>
          </a:p>
          <a:p>
            <a:endParaRPr lang="it-IT" b="1" dirty="0" smtClean="0"/>
          </a:p>
          <a:p>
            <a:r>
              <a:rPr lang="it-IT" b="1" dirty="0" smtClean="0"/>
              <a:t>    I risultati della rilevazione dell'opinione degli studenti sui servizi agli studenti.</a:t>
            </a:r>
            <a:endParaRPr lang="it-IT" b="1" dirty="0"/>
          </a:p>
        </p:txBody>
      </p:sp>
    </p:spTree>
    <p:extLst>
      <p:ext uri="{BB962C8B-B14F-4D97-AF65-F5344CB8AC3E}">
        <p14:creationId xmlns:p14="http://schemas.microsoft.com/office/powerpoint/2010/main" val="39362391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11560" y="2060848"/>
            <a:ext cx="8229600" cy="4525963"/>
          </a:xfrm>
        </p:spPr>
        <p:txBody>
          <a:bodyPr>
            <a:normAutofit fontScale="55000" lnSpcReduction="20000"/>
          </a:bodyPr>
          <a:lstStyle/>
          <a:p>
            <a:r>
              <a:rPr lang="it-IT" b="1" dirty="0"/>
              <a:t>Sito web del corso di laurea </a:t>
            </a:r>
            <a:r>
              <a:rPr lang="it-IT" dirty="0"/>
              <a:t>	http://www.unife.it/medicina/lm.riabilitazione </a:t>
            </a:r>
            <a:br>
              <a:rPr lang="it-IT" dirty="0"/>
            </a:br>
            <a:r>
              <a:rPr lang="it-IT" dirty="0"/>
              <a:t>	</a:t>
            </a:r>
            <a:br>
              <a:rPr lang="it-IT" dirty="0"/>
            </a:br>
            <a:r>
              <a:rPr lang="it-IT" b="1" dirty="0"/>
              <a:t>Dipartimento di riferimento </a:t>
            </a:r>
            <a:r>
              <a:rPr lang="it-IT" dirty="0"/>
              <a:t>	Scienze biomediche e chirurgico specialistiche </a:t>
            </a:r>
            <a:br>
              <a:rPr lang="it-IT" dirty="0"/>
            </a:br>
            <a:r>
              <a:rPr lang="it-IT" dirty="0"/>
              <a:t>	</a:t>
            </a:r>
            <a:br>
              <a:rPr lang="it-IT" dirty="0"/>
            </a:br>
            <a:r>
              <a:rPr lang="it-IT" b="1" dirty="0"/>
              <a:t>Dipartimenti associati </a:t>
            </a:r>
            <a:r>
              <a:rPr lang="it-IT" dirty="0"/>
              <a:t>	Morfologia, chirurgia e medicina sperimentale </a:t>
            </a:r>
            <a:br>
              <a:rPr lang="it-IT" dirty="0"/>
            </a:br>
            <a:r>
              <a:rPr lang="it-IT" dirty="0"/>
              <a:t>Scienze mediche </a:t>
            </a:r>
            <a:br>
              <a:rPr lang="it-IT" dirty="0"/>
            </a:br>
            <a:r>
              <a:rPr lang="it-IT" dirty="0"/>
              <a:t>	</a:t>
            </a:r>
            <a:br>
              <a:rPr lang="it-IT" dirty="0"/>
            </a:br>
            <a:r>
              <a:rPr lang="it-IT" b="1" dirty="0"/>
              <a:t>Coordinatore del Corso di Laurea </a:t>
            </a:r>
            <a:r>
              <a:rPr lang="it-IT" dirty="0"/>
              <a:t>Prof. </a:t>
            </a:r>
            <a:r>
              <a:rPr lang="it-IT" dirty="0" smtClean="0"/>
              <a:t>Stefano </a:t>
            </a:r>
            <a:r>
              <a:rPr lang="it-IT" dirty="0"/>
              <a:t>P</a:t>
            </a:r>
            <a:r>
              <a:rPr lang="it-IT" dirty="0" smtClean="0"/>
              <a:t>elucchi, </a:t>
            </a:r>
            <a:r>
              <a:rPr lang="it-IT" dirty="0"/>
              <a:t/>
            </a:r>
            <a:br>
              <a:rPr lang="it-IT" dirty="0"/>
            </a:br>
            <a:r>
              <a:rPr lang="it-IT" dirty="0"/>
              <a:t>e-mail </a:t>
            </a:r>
            <a:r>
              <a:rPr lang="it-IT" dirty="0" smtClean="0"/>
              <a:t>stefano.pelucchi@unife.it </a:t>
            </a:r>
            <a:r>
              <a:rPr lang="it-IT" dirty="0"/>
              <a:t>	</a:t>
            </a:r>
            <a:br>
              <a:rPr lang="it-IT" dirty="0"/>
            </a:br>
            <a:r>
              <a:rPr lang="it-IT" b="1" dirty="0"/>
              <a:t>Direttore delle attività didattiche </a:t>
            </a:r>
            <a:r>
              <a:rPr lang="it-IT" dirty="0"/>
              <a:t>Dott.ssa Marilena </a:t>
            </a:r>
            <a:r>
              <a:rPr lang="it-IT" dirty="0" err="1"/>
              <a:t>Bacilieri</a:t>
            </a:r>
            <a:r>
              <a:rPr lang="it-IT" dirty="0"/>
              <a:t>, </a:t>
            </a:r>
            <a:br>
              <a:rPr lang="it-IT" dirty="0"/>
            </a:br>
            <a:r>
              <a:rPr lang="it-IT" dirty="0"/>
              <a:t>e-mail: marilena.bacilieri@unife.it </a:t>
            </a:r>
            <a:br>
              <a:rPr lang="it-IT" dirty="0"/>
            </a:br>
            <a:r>
              <a:rPr lang="it-IT" dirty="0"/>
              <a:t>	</a:t>
            </a:r>
            <a:br>
              <a:rPr lang="it-IT" dirty="0"/>
            </a:br>
            <a:r>
              <a:rPr lang="it-IT" b="1" dirty="0"/>
              <a:t>Manager didattico </a:t>
            </a:r>
            <a:r>
              <a:rPr lang="it-IT" dirty="0"/>
              <a:t>	Dott. Valerio </a:t>
            </a:r>
            <a:r>
              <a:rPr lang="it-IT" dirty="0" err="1"/>
              <a:t>Muzzioli</a:t>
            </a:r>
            <a:r>
              <a:rPr lang="it-IT" dirty="0"/>
              <a:t>, e-mail: valerio.muzzioli@unife.it </a:t>
            </a:r>
            <a:br>
              <a:rPr lang="it-IT" dirty="0"/>
            </a:br>
            <a:r>
              <a:rPr lang="it-IT" dirty="0" err="1"/>
              <a:t>tel</a:t>
            </a:r>
            <a:r>
              <a:rPr lang="it-IT" dirty="0"/>
              <a:t>: 0532/455792 	</a:t>
            </a:r>
            <a:br>
              <a:rPr lang="it-IT" dirty="0"/>
            </a:br>
            <a:r>
              <a:rPr lang="it-IT" dirty="0"/>
              <a:t/>
            </a:r>
            <a:br>
              <a:rPr lang="it-IT" dirty="0"/>
            </a:br>
            <a:r>
              <a:rPr lang="it-IT" b="1" dirty="0"/>
              <a:t>Segreteria Studenti </a:t>
            </a:r>
            <a:r>
              <a:rPr lang="it-IT" dirty="0"/>
              <a:t>Via Savonarola n. 9 – </a:t>
            </a:r>
            <a:r>
              <a:rPr lang="it-IT" dirty="0" err="1"/>
              <a:t>c.a.p.</a:t>
            </a:r>
            <a:r>
              <a:rPr lang="it-IT" dirty="0"/>
              <a:t> 44121 - Ferrara </a:t>
            </a:r>
            <a:br>
              <a:rPr lang="it-IT" dirty="0"/>
            </a:br>
            <a:r>
              <a:rPr lang="it-IT" dirty="0"/>
              <a:t>Indirizzo e-mail: smc@unife.it </a:t>
            </a:r>
            <a:br>
              <a:rPr lang="it-IT" dirty="0"/>
            </a:br>
            <a:r>
              <a:rPr lang="it-IT" dirty="0"/>
              <a:t>Tel. 0532/293207 (dalle ore 12.00 alle ore 13.00) 	</a:t>
            </a:r>
          </a:p>
        </p:txBody>
      </p:sp>
      <p:sp>
        <p:nvSpPr>
          <p:cNvPr id="5" name="Rettangolo 4"/>
          <p:cNvSpPr/>
          <p:nvPr/>
        </p:nvSpPr>
        <p:spPr>
          <a:xfrm>
            <a:off x="899592" y="332656"/>
            <a:ext cx="7560840" cy="1477328"/>
          </a:xfrm>
          <a:prstGeom prst="rect">
            <a:avLst/>
          </a:prstGeom>
        </p:spPr>
        <p:txBody>
          <a:bodyPr wrap="square">
            <a:spAutoFit/>
          </a:bodyPr>
          <a:lstStyle/>
          <a:p>
            <a:pPr algn="ctr"/>
            <a:r>
              <a:rPr lang="it-IT" b="1" dirty="0">
                <a:solidFill>
                  <a:srgbClr val="0000FF"/>
                </a:solidFill>
              </a:rPr>
              <a:t>Corso di laurea magistrale in </a:t>
            </a:r>
            <a:r>
              <a:rPr lang="it-IT" dirty="0">
                <a:solidFill>
                  <a:srgbClr val="0000FF"/>
                </a:solidFill>
              </a:rPr>
              <a:t/>
            </a:r>
            <a:br>
              <a:rPr lang="it-IT" dirty="0">
                <a:solidFill>
                  <a:srgbClr val="0000FF"/>
                </a:solidFill>
              </a:rPr>
            </a:br>
            <a:r>
              <a:rPr lang="it-IT" b="1" dirty="0">
                <a:solidFill>
                  <a:srgbClr val="0000FF"/>
                </a:solidFill>
              </a:rPr>
              <a:t>SCIENZE RIABILITATIVE DELLE PROFESSIONI SANITARIE </a:t>
            </a:r>
            <a:br>
              <a:rPr lang="it-IT" b="1" dirty="0">
                <a:solidFill>
                  <a:srgbClr val="0000FF"/>
                </a:solidFill>
              </a:rPr>
            </a:br>
            <a:r>
              <a:rPr lang="it-IT" dirty="0">
                <a:solidFill>
                  <a:srgbClr val="0000FF"/>
                </a:solidFill>
              </a:rPr>
              <a:t/>
            </a:r>
            <a:br>
              <a:rPr lang="it-IT" dirty="0">
                <a:solidFill>
                  <a:srgbClr val="0000FF"/>
                </a:solidFill>
              </a:rPr>
            </a:br>
            <a:r>
              <a:rPr lang="it-IT" b="1" i="1" dirty="0">
                <a:solidFill>
                  <a:srgbClr val="0000FF"/>
                </a:solidFill>
              </a:rPr>
              <a:t>Classe LM/SNT2 – Scienze riabilitative delle professioni sanitarie (DM 270/04) </a:t>
            </a:r>
            <a:br>
              <a:rPr lang="it-IT" b="1" i="1" dirty="0">
                <a:solidFill>
                  <a:srgbClr val="0000FF"/>
                </a:solidFill>
              </a:rPr>
            </a:br>
            <a:endParaRPr lang="it-IT" dirty="0">
              <a:solidFill>
                <a:srgbClr val="0000FF"/>
              </a:solidFill>
            </a:endParaRPr>
          </a:p>
        </p:txBody>
      </p:sp>
    </p:spTree>
    <p:extLst>
      <p:ext uri="{BB962C8B-B14F-4D97-AF65-F5344CB8AC3E}">
        <p14:creationId xmlns:p14="http://schemas.microsoft.com/office/powerpoint/2010/main" val="107476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95536" y="764704"/>
            <a:ext cx="8229600" cy="4525963"/>
          </a:xfrm>
        </p:spPr>
        <p:txBody>
          <a:bodyPr>
            <a:normAutofit lnSpcReduction="10000"/>
          </a:bodyPr>
          <a:lstStyle/>
          <a:p>
            <a:pPr marL="0" indent="0">
              <a:buNone/>
            </a:pPr>
            <a:r>
              <a:rPr lang="it-IT" b="1" dirty="0">
                <a:solidFill>
                  <a:srgbClr val="FF0000"/>
                </a:solidFill>
              </a:rPr>
              <a:t>SEZIONE II </a:t>
            </a:r>
            <a:r>
              <a:rPr lang="it-IT" b="1" dirty="0" smtClean="0">
                <a:solidFill>
                  <a:srgbClr val="FF0000"/>
                </a:solidFill>
              </a:rPr>
              <a:t>– STRUTTURE</a:t>
            </a:r>
          </a:p>
          <a:p>
            <a:pPr marL="0" indent="0">
              <a:buNone/>
            </a:pPr>
            <a:endParaRPr lang="it-IT" dirty="0"/>
          </a:p>
          <a:p>
            <a:r>
              <a:rPr lang="it-IT" dirty="0"/>
              <a:t>Consiglio della </a:t>
            </a:r>
            <a:r>
              <a:rPr lang="it-IT" dirty="0" smtClean="0"/>
              <a:t>Ricerca </a:t>
            </a:r>
            <a:endParaRPr lang="it-IT" dirty="0"/>
          </a:p>
          <a:p>
            <a:r>
              <a:rPr lang="it-IT" dirty="0"/>
              <a:t>Consiglio degli Studenti</a:t>
            </a:r>
          </a:p>
          <a:p>
            <a:r>
              <a:rPr lang="it-IT" dirty="0"/>
              <a:t>Consiglio del P.T.A.</a:t>
            </a:r>
          </a:p>
          <a:p>
            <a:r>
              <a:rPr lang="it-IT" dirty="0" smtClean="0"/>
              <a:t>Sistema </a:t>
            </a:r>
            <a:r>
              <a:rPr lang="it-IT" dirty="0"/>
              <a:t>Bibliotecario di Ateneo</a:t>
            </a:r>
          </a:p>
          <a:p>
            <a:r>
              <a:rPr lang="it-IT" dirty="0"/>
              <a:t>Sistema Museale di Ateneo</a:t>
            </a:r>
          </a:p>
          <a:p>
            <a:r>
              <a:rPr lang="it-IT" dirty="0"/>
              <a:t>Istituto Universitario di Studi Superiori </a:t>
            </a:r>
            <a:r>
              <a:rPr lang="it-IT" dirty="0" smtClean="0"/>
              <a:t>– IUSS  </a:t>
            </a:r>
            <a:endParaRPr lang="it-IT" dirty="0"/>
          </a:p>
          <a:p>
            <a:endParaRPr lang="it-IT" dirty="0"/>
          </a:p>
        </p:txBody>
      </p:sp>
    </p:spTree>
    <p:extLst>
      <p:ext uri="{BB962C8B-B14F-4D97-AF65-F5344CB8AC3E}">
        <p14:creationId xmlns:p14="http://schemas.microsoft.com/office/powerpoint/2010/main" val="13854465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899592" y="332656"/>
            <a:ext cx="7560840" cy="1754326"/>
          </a:xfrm>
          <a:prstGeom prst="rect">
            <a:avLst/>
          </a:prstGeom>
        </p:spPr>
        <p:txBody>
          <a:bodyPr wrap="square">
            <a:spAutoFit/>
          </a:bodyPr>
          <a:lstStyle/>
          <a:p>
            <a:pPr algn="ctr"/>
            <a:r>
              <a:rPr lang="it-IT" b="1" dirty="0">
                <a:solidFill>
                  <a:srgbClr val="0000FF"/>
                </a:solidFill>
              </a:rPr>
              <a:t>Corso di laurea magistrale in </a:t>
            </a:r>
            <a:r>
              <a:rPr lang="it-IT" dirty="0">
                <a:solidFill>
                  <a:srgbClr val="0000FF"/>
                </a:solidFill>
              </a:rPr>
              <a:t/>
            </a:r>
            <a:br>
              <a:rPr lang="it-IT" dirty="0">
                <a:solidFill>
                  <a:srgbClr val="0000FF"/>
                </a:solidFill>
              </a:rPr>
            </a:br>
            <a:r>
              <a:rPr lang="it-IT" b="1" dirty="0">
                <a:solidFill>
                  <a:srgbClr val="0000FF"/>
                </a:solidFill>
              </a:rPr>
              <a:t>SCIENZE RIABILITATIVE DELLE PROFESSIONI SANITARIE </a:t>
            </a:r>
            <a:br>
              <a:rPr lang="it-IT" b="1" dirty="0">
                <a:solidFill>
                  <a:srgbClr val="0000FF"/>
                </a:solidFill>
              </a:rPr>
            </a:br>
            <a:r>
              <a:rPr lang="it-IT" dirty="0">
                <a:solidFill>
                  <a:srgbClr val="0000FF"/>
                </a:solidFill>
              </a:rPr>
              <a:t/>
            </a:r>
            <a:br>
              <a:rPr lang="it-IT" dirty="0">
                <a:solidFill>
                  <a:srgbClr val="0000FF"/>
                </a:solidFill>
              </a:rPr>
            </a:br>
            <a:r>
              <a:rPr lang="it-IT" b="1" i="1" dirty="0">
                <a:solidFill>
                  <a:srgbClr val="0000FF"/>
                </a:solidFill>
              </a:rPr>
              <a:t>Classe </a:t>
            </a:r>
            <a:r>
              <a:rPr lang="it-IT" b="1" i="1" dirty="0" smtClean="0">
                <a:solidFill>
                  <a:srgbClr val="0000FF"/>
                </a:solidFill>
              </a:rPr>
              <a:t>LM/SNT3 </a:t>
            </a:r>
            <a:r>
              <a:rPr lang="it-IT" b="1" i="1" dirty="0">
                <a:solidFill>
                  <a:srgbClr val="0000FF"/>
                </a:solidFill>
              </a:rPr>
              <a:t>– Scienze </a:t>
            </a:r>
            <a:r>
              <a:rPr lang="it-IT" b="1" i="1" dirty="0" smtClean="0">
                <a:solidFill>
                  <a:srgbClr val="0000FF"/>
                </a:solidFill>
              </a:rPr>
              <a:t>delle </a:t>
            </a:r>
            <a:r>
              <a:rPr lang="it-IT" b="1" i="1" dirty="0">
                <a:solidFill>
                  <a:srgbClr val="0000FF"/>
                </a:solidFill>
              </a:rPr>
              <a:t>professioni sanitarie </a:t>
            </a:r>
            <a:r>
              <a:rPr lang="it-IT" b="1" i="1" dirty="0" smtClean="0">
                <a:solidFill>
                  <a:srgbClr val="0000FF"/>
                </a:solidFill>
              </a:rPr>
              <a:t>tecniche diagnostiche (DM </a:t>
            </a:r>
            <a:r>
              <a:rPr lang="it-IT" b="1" i="1" dirty="0">
                <a:solidFill>
                  <a:srgbClr val="0000FF"/>
                </a:solidFill>
              </a:rPr>
              <a:t>270/04) </a:t>
            </a:r>
            <a:br>
              <a:rPr lang="it-IT" b="1" i="1" dirty="0">
                <a:solidFill>
                  <a:srgbClr val="0000FF"/>
                </a:solidFill>
              </a:rPr>
            </a:br>
            <a:endParaRPr lang="it-IT" dirty="0">
              <a:solidFill>
                <a:srgbClr val="0000FF"/>
              </a:solidFill>
            </a:endParaRPr>
          </a:p>
        </p:txBody>
      </p:sp>
      <p:sp>
        <p:nvSpPr>
          <p:cNvPr id="2" name="Segnaposto contenuto 1"/>
          <p:cNvSpPr>
            <a:spLocks noGrp="1"/>
          </p:cNvSpPr>
          <p:nvPr>
            <p:ph idx="1"/>
          </p:nvPr>
        </p:nvSpPr>
        <p:spPr>
          <a:xfrm>
            <a:off x="565212" y="2079597"/>
            <a:ext cx="8229600" cy="4525963"/>
          </a:xfrm>
        </p:spPr>
        <p:txBody>
          <a:bodyPr>
            <a:normAutofit fontScale="55000" lnSpcReduction="20000"/>
          </a:bodyPr>
          <a:lstStyle/>
          <a:p>
            <a:r>
              <a:rPr lang="it-IT" b="1" dirty="0"/>
              <a:t>Sito web del corso di laurea </a:t>
            </a:r>
            <a:r>
              <a:rPr lang="it-IT" dirty="0"/>
              <a:t>	http://www.unife.it/medicina/lm.diagnostica </a:t>
            </a:r>
            <a:br>
              <a:rPr lang="it-IT" dirty="0"/>
            </a:br>
            <a:r>
              <a:rPr lang="it-IT" dirty="0"/>
              <a:t>	</a:t>
            </a:r>
            <a:br>
              <a:rPr lang="it-IT" dirty="0"/>
            </a:br>
            <a:r>
              <a:rPr lang="it-IT" b="1" dirty="0"/>
              <a:t>Dipartimento di riferimento </a:t>
            </a:r>
            <a:r>
              <a:rPr lang="it-IT" dirty="0"/>
              <a:t>	 Morfologia, chirurgia e medicina sperimentale</a:t>
            </a:r>
            <a:br>
              <a:rPr lang="it-IT" dirty="0"/>
            </a:br>
            <a:r>
              <a:rPr lang="it-IT" dirty="0"/>
              <a:t>	</a:t>
            </a:r>
            <a:br>
              <a:rPr lang="it-IT" dirty="0"/>
            </a:br>
            <a:r>
              <a:rPr lang="it-IT" b="1" dirty="0"/>
              <a:t>Dipartimenti associati </a:t>
            </a:r>
            <a:r>
              <a:rPr lang="it-IT" dirty="0"/>
              <a:t>	 Scienze biomediche e chirurgico specialistiche </a:t>
            </a:r>
            <a:br>
              <a:rPr lang="it-IT" dirty="0"/>
            </a:br>
            <a:r>
              <a:rPr lang="it-IT" dirty="0"/>
              <a:t>Scienze mediche </a:t>
            </a:r>
            <a:br>
              <a:rPr lang="it-IT" dirty="0"/>
            </a:br>
            <a:r>
              <a:rPr lang="it-IT" dirty="0"/>
              <a:t>	</a:t>
            </a:r>
            <a:br>
              <a:rPr lang="it-IT" dirty="0"/>
            </a:br>
            <a:r>
              <a:rPr lang="it-IT" b="1" dirty="0"/>
              <a:t>Coordinatore del Corso di Laurea </a:t>
            </a:r>
            <a:r>
              <a:rPr lang="it-IT" dirty="0"/>
              <a:t>Prof. Melchiorre Giganti,</a:t>
            </a:r>
            <a:br>
              <a:rPr lang="it-IT" dirty="0"/>
            </a:br>
            <a:r>
              <a:rPr lang="it-IT" dirty="0"/>
              <a:t> e-mail melchiorre.giganti@unife.it 	</a:t>
            </a:r>
            <a:br>
              <a:rPr lang="it-IT" dirty="0"/>
            </a:br>
            <a:r>
              <a:rPr lang="it-IT" b="1" dirty="0"/>
              <a:t>Direttore delle attività didattiche </a:t>
            </a:r>
            <a:r>
              <a:rPr lang="it-IT" dirty="0"/>
              <a:t>Dott. Carlo Magri, </a:t>
            </a:r>
            <a:br>
              <a:rPr lang="it-IT" dirty="0"/>
            </a:br>
            <a:r>
              <a:rPr lang="it-IT" dirty="0"/>
              <a:t>e-mail: carlo.magri@unife.it </a:t>
            </a:r>
            <a:br>
              <a:rPr lang="it-IT" dirty="0"/>
            </a:br>
            <a:r>
              <a:rPr lang="it-IT" dirty="0"/>
              <a:t>	</a:t>
            </a:r>
            <a:br>
              <a:rPr lang="it-IT" dirty="0"/>
            </a:br>
            <a:r>
              <a:rPr lang="it-IT" b="1" dirty="0"/>
              <a:t>Manager didattico </a:t>
            </a:r>
            <a:r>
              <a:rPr lang="it-IT" dirty="0"/>
              <a:t>	Dott. Valerio </a:t>
            </a:r>
            <a:r>
              <a:rPr lang="it-IT" dirty="0" err="1"/>
              <a:t>Muzzioli</a:t>
            </a:r>
            <a:r>
              <a:rPr lang="it-IT" dirty="0"/>
              <a:t>, e-mail: valerio.muzzioli@unife.it </a:t>
            </a:r>
            <a:br>
              <a:rPr lang="it-IT" dirty="0"/>
            </a:br>
            <a:r>
              <a:rPr lang="it-IT" dirty="0" err="1"/>
              <a:t>tel</a:t>
            </a:r>
            <a:r>
              <a:rPr lang="it-IT" dirty="0"/>
              <a:t>: 0532/455792 	</a:t>
            </a:r>
            <a:br>
              <a:rPr lang="it-IT" dirty="0"/>
            </a:br>
            <a:r>
              <a:rPr lang="it-IT" dirty="0"/>
              <a:t/>
            </a:r>
            <a:br>
              <a:rPr lang="it-IT" dirty="0"/>
            </a:br>
            <a:r>
              <a:rPr lang="it-IT" b="1" dirty="0"/>
              <a:t>Segreteria Studenti </a:t>
            </a:r>
            <a:r>
              <a:rPr lang="it-IT" dirty="0"/>
              <a:t>Via Savonarola n. 9 – </a:t>
            </a:r>
            <a:r>
              <a:rPr lang="it-IT" dirty="0" err="1"/>
              <a:t>c.a.p.</a:t>
            </a:r>
            <a:r>
              <a:rPr lang="it-IT" dirty="0"/>
              <a:t> 44121 - Ferrara </a:t>
            </a:r>
            <a:br>
              <a:rPr lang="it-IT" dirty="0"/>
            </a:br>
            <a:r>
              <a:rPr lang="it-IT" dirty="0"/>
              <a:t>Indirizzo e-mail: smc@unife.it </a:t>
            </a:r>
            <a:br>
              <a:rPr lang="it-IT" dirty="0"/>
            </a:br>
            <a:r>
              <a:rPr lang="it-IT" dirty="0"/>
              <a:t>Tel. 0532/293207 (dalle ore 12.00 alle ore 13.00) 	</a:t>
            </a:r>
            <a:br>
              <a:rPr lang="it-IT" dirty="0"/>
            </a:br>
            <a:endParaRPr lang="it-IT" dirty="0"/>
          </a:p>
        </p:txBody>
      </p:sp>
    </p:spTree>
    <p:extLst>
      <p:ext uri="{BB962C8B-B14F-4D97-AF65-F5344CB8AC3E}">
        <p14:creationId xmlns:p14="http://schemas.microsoft.com/office/powerpoint/2010/main" val="35547161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90612" y="235827"/>
            <a:ext cx="7342075" cy="830997"/>
          </a:xfrm>
          <a:prstGeom prst="rect">
            <a:avLst/>
          </a:prstGeom>
          <a:noFill/>
        </p:spPr>
        <p:txBody>
          <a:bodyPr wrap="none" rtlCol="0">
            <a:spAutoFit/>
          </a:bodyPr>
          <a:lstStyle/>
          <a:p>
            <a:r>
              <a:rPr lang="it-IT" sz="2400" b="1" u="sng" dirty="0" smtClean="0">
                <a:solidFill>
                  <a:srgbClr val="0000FF"/>
                </a:solidFill>
                <a:effectLst>
                  <a:outerShdw blurRad="38100" dist="38100" dir="2700000" algn="tl">
                    <a:srgbClr val="000000">
                      <a:alpha val="43137"/>
                    </a:srgbClr>
                  </a:outerShdw>
                </a:effectLst>
                <a:latin typeface="Comic Sans MS" panose="030F0702030302020204" pitchFamily="66" charset="0"/>
              </a:rPr>
              <a:t>TESI DI LAUREA: presentazione </a:t>
            </a:r>
            <a:r>
              <a:rPr lang="it-IT" sz="2400" b="1" u="sng" dirty="0" err="1" smtClean="0">
                <a:solidFill>
                  <a:srgbClr val="0000FF"/>
                </a:solidFill>
                <a:effectLst>
                  <a:outerShdw blurRad="38100" dist="38100" dir="2700000" algn="tl">
                    <a:srgbClr val="000000">
                      <a:alpha val="43137"/>
                    </a:srgbClr>
                  </a:outerShdw>
                </a:effectLst>
                <a:latin typeface="Comic Sans MS" panose="030F0702030302020204" pitchFamily="66" charset="0"/>
              </a:rPr>
              <a:t>abstract</a:t>
            </a:r>
            <a:r>
              <a:rPr lang="it-IT" sz="2400" b="1" u="sng" dirty="0" smtClean="0">
                <a:solidFill>
                  <a:srgbClr val="0000FF"/>
                </a:solidFill>
                <a:effectLst>
                  <a:outerShdw blurRad="38100" dist="38100" dir="2700000" algn="tl">
                    <a:srgbClr val="000000">
                      <a:alpha val="43137"/>
                    </a:srgbClr>
                  </a:outerShdw>
                </a:effectLst>
                <a:latin typeface="Comic Sans MS" panose="030F0702030302020204" pitchFamily="66" charset="0"/>
              </a:rPr>
              <a:t> alla </a:t>
            </a:r>
          </a:p>
          <a:p>
            <a:pPr algn="ctr"/>
            <a:r>
              <a:rPr lang="it-IT" sz="2400" b="1" u="sng" dirty="0" smtClean="0">
                <a:solidFill>
                  <a:srgbClr val="0000FF"/>
                </a:solidFill>
                <a:effectLst>
                  <a:outerShdw blurRad="38100" dist="38100" dir="2700000" algn="tl">
                    <a:srgbClr val="000000">
                      <a:alpha val="43137"/>
                    </a:srgbClr>
                  </a:outerShdw>
                </a:effectLst>
                <a:latin typeface="Comic Sans MS" panose="030F0702030302020204" pitchFamily="66" charset="0"/>
              </a:rPr>
              <a:t>COMMISSIONE</a:t>
            </a:r>
            <a:endParaRPr lang="it-IT" sz="2400" b="1" u="sng" dirty="0">
              <a:solidFill>
                <a:srgbClr val="0000FF"/>
              </a:solidFill>
              <a:effectLst>
                <a:outerShdw blurRad="38100" dist="38100" dir="2700000" algn="tl">
                  <a:srgbClr val="000000">
                    <a:alpha val="43137"/>
                  </a:srgbClr>
                </a:outerShdw>
              </a:effectLst>
              <a:latin typeface="Comic Sans MS" panose="030F0702030302020204" pitchFamily="66" charset="0"/>
            </a:endParaRPr>
          </a:p>
        </p:txBody>
      </p:sp>
      <p:sp>
        <p:nvSpPr>
          <p:cNvPr id="5" name="CasellaDiTesto 4"/>
          <p:cNvSpPr txBox="1"/>
          <p:nvPr/>
        </p:nvSpPr>
        <p:spPr>
          <a:xfrm>
            <a:off x="1619672" y="1628800"/>
            <a:ext cx="184731" cy="369332"/>
          </a:xfrm>
          <a:prstGeom prst="rect">
            <a:avLst/>
          </a:prstGeom>
          <a:noFill/>
        </p:spPr>
        <p:txBody>
          <a:bodyPr wrap="none" rtlCol="0">
            <a:spAutoFit/>
          </a:bodyPr>
          <a:lstStyle/>
          <a:p>
            <a:endParaRPr lang="it-IT" dirty="0"/>
          </a:p>
        </p:txBody>
      </p:sp>
      <p:graphicFrame>
        <p:nvGraphicFramePr>
          <p:cNvPr id="6" name="Tabella 5"/>
          <p:cNvGraphicFramePr>
            <a:graphicFrameLocks noGrp="1"/>
          </p:cNvGraphicFramePr>
          <p:nvPr>
            <p:extLst>
              <p:ext uri="{D42A27DB-BD31-4B8C-83A1-F6EECF244321}">
                <p14:modId xmlns:p14="http://schemas.microsoft.com/office/powerpoint/2010/main" val="2422584653"/>
              </p:ext>
            </p:extLst>
          </p:nvPr>
        </p:nvGraphicFramePr>
        <p:xfrm>
          <a:off x="251520" y="1713866"/>
          <a:ext cx="8229600" cy="2003165"/>
        </p:xfrm>
        <a:graphic>
          <a:graphicData uri="http://schemas.openxmlformats.org/drawingml/2006/table">
            <a:tbl>
              <a:tblPr firstRow="1" firstCol="1" bandRow="1">
                <a:tableStyleId>{5C22544A-7EE6-4342-B048-85BDC9FD1C3A}</a:tableStyleId>
              </a:tblPr>
              <a:tblGrid>
                <a:gridCol w="1881287"/>
                <a:gridCol w="6348313"/>
              </a:tblGrid>
              <a:tr h="767170">
                <a:tc>
                  <a:txBody>
                    <a:bodyPr/>
                    <a:lstStyle/>
                    <a:p>
                      <a:pPr algn="ctr">
                        <a:spcAft>
                          <a:spcPts val="0"/>
                        </a:spcAft>
                      </a:pPr>
                      <a:endParaRPr lang="it-IT" sz="1100" dirty="0">
                        <a:effectLst/>
                        <a:latin typeface="Times New Roman"/>
                        <a:ea typeface="Times New Roman"/>
                        <a:cs typeface="Times New Roman"/>
                      </a:endParaRPr>
                    </a:p>
                  </a:txBody>
                  <a:tcPr marL="68580" marR="68580" marT="0" marB="0" anchor="ctr"/>
                </a:tc>
                <a:tc>
                  <a:txBody>
                    <a:bodyPr/>
                    <a:lstStyle/>
                    <a:p>
                      <a:pPr algn="just">
                        <a:spcAft>
                          <a:spcPts val="0"/>
                        </a:spcAft>
                      </a:pPr>
                      <a:r>
                        <a:rPr lang="it-IT" sz="1600" dirty="0">
                          <a:effectLst/>
                        </a:rPr>
                        <a:t>Corso di Laurea Magistrale in: Scienze Infermieristiche e Ostetriche</a:t>
                      </a:r>
                    </a:p>
                    <a:p>
                      <a:pPr algn="just">
                        <a:spcAft>
                          <a:spcPts val="0"/>
                        </a:spcAft>
                      </a:pPr>
                      <a:r>
                        <a:rPr lang="it-IT" sz="1200" dirty="0">
                          <a:effectLst/>
                        </a:rPr>
                        <a:t> </a:t>
                      </a:r>
                    </a:p>
                    <a:p>
                      <a:pPr algn="just">
                        <a:spcAft>
                          <a:spcPts val="0"/>
                        </a:spcAft>
                      </a:pPr>
                      <a:r>
                        <a:rPr lang="it-IT" sz="1200" dirty="0">
                          <a:effectLst/>
                        </a:rPr>
                        <a:t>A.A  </a:t>
                      </a:r>
                      <a:r>
                        <a:rPr lang="it-IT" sz="1200" dirty="0" smtClean="0">
                          <a:effectLst/>
                        </a:rPr>
                        <a:t>2015/2016</a:t>
                      </a:r>
                      <a:endParaRPr lang="it-IT" sz="1200" dirty="0">
                        <a:effectLst/>
                        <a:latin typeface="Times New Roman"/>
                        <a:ea typeface="Times New Roman"/>
                        <a:cs typeface="Times New Roman"/>
                      </a:endParaRPr>
                    </a:p>
                  </a:txBody>
                  <a:tcPr marL="68580" marR="68580" marT="0" marB="0"/>
                </a:tc>
              </a:tr>
              <a:tr h="255723">
                <a:tc>
                  <a:txBody>
                    <a:bodyPr/>
                    <a:lstStyle/>
                    <a:p>
                      <a:pPr algn="r">
                        <a:spcAft>
                          <a:spcPts val="0"/>
                        </a:spcAft>
                      </a:pPr>
                      <a:r>
                        <a:rPr lang="it-IT" sz="1200">
                          <a:effectLst/>
                        </a:rPr>
                        <a:t>Laureando:</a:t>
                      </a:r>
                      <a:endParaRPr lang="it-IT" sz="1200">
                        <a:effectLst/>
                        <a:latin typeface="Times New Roman"/>
                        <a:ea typeface="Times New Roman"/>
                        <a:cs typeface="Times New Roman"/>
                      </a:endParaRPr>
                    </a:p>
                  </a:txBody>
                  <a:tcPr marL="68580" marR="68580" marT="0" marB="0"/>
                </a:tc>
                <a:tc>
                  <a:txBody>
                    <a:bodyPr/>
                    <a:lstStyle/>
                    <a:p>
                      <a:pPr algn="just">
                        <a:spcAft>
                          <a:spcPts val="0"/>
                        </a:spcAft>
                      </a:pPr>
                      <a:r>
                        <a:rPr lang="it-IT" sz="1100" dirty="0" smtClean="0">
                          <a:effectLst/>
                          <a:latin typeface="+mn-lt"/>
                          <a:ea typeface="+mn-ea"/>
                          <a:cs typeface="+mn-cs"/>
                        </a:rPr>
                        <a:t>……..</a:t>
                      </a:r>
                      <a:endParaRPr lang="it-IT" sz="1200" dirty="0">
                        <a:effectLst/>
                        <a:latin typeface="Times New Roman"/>
                        <a:ea typeface="Times New Roman"/>
                        <a:cs typeface="Times New Roman"/>
                      </a:endParaRPr>
                    </a:p>
                  </a:txBody>
                  <a:tcPr marL="68580" marR="68580" marT="0" marB="0"/>
                </a:tc>
              </a:tr>
              <a:tr h="255723">
                <a:tc>
                  <a:txBody>
                    <a:bodyPr/>
                    <a:lstStyle/>
                    <a:p>
                      <a:pPr algn="r">
                        <a:spcAft>
                          <a:spcPts val="0"/>
                        </a:spcAft>
                      </a:pPr>
                      <a:r>
                        <a:rPr lang="it-IT" sz="1200">
                          <a:effectLst/>
                        </a:rPr>
                        <a:t>Relatore:</a:t>
                      </a:r>
                      <a:endParaRPr lang="it-IT" sz="1200">
                        <a:effectLst/>
                        <a:latin typeface="Times New Roman"/>
                        <a:ea typeface="Times New Roman"/>
                        <a:cs typeface="Times New Roman"/>
                      </a:endParaRPr>
                    </a:p>
                  </a:txBody>
                  <a:tcPr marL="68580" marR="68580" marT="0" marB="0"/>
                </a:tc>
                <a:tc>
                  <a:txBody>
                    <a:bodyPr/>
                    <a:lstStyle/>
                    <a:p>
                      <a:pPr algn="just">
                        <a:spcAft>
                          <a:spcPts val="0"/>
                        </a:spcAft>
                      </a:pPr>
                      <a:r>
                        <a:rPr lang="it-IT" sz="1100" dirty="0" smtClean="0">
                          <a:effectLst/>
                        </a:rPr>
                        <a:t>……..</a:t>
                      </a:r>
                      <a:endParaRPr lang="it-IT" sz="1200" dirty="0">
                        <a:effectLst/>
                        <a:latin typeface="Times New Roman"/>
                        <a:ea typeface="Times New Roman"/>
                        <a:cs typeface="Times New Roman"/>
                      </a:endParaRPr>
                    </a:p>
                  </a:txBody>
                  <a:tcPr marL="68580" marR="68580" marT="0" marB="0"/>
                </a:tc>
              </a:tr>
              <a:tr h="255723">
                <a:tc>
                  <a:txBody>
                    <a:bodyPr/>
                    <a:lstStyle/>
                    <a:p>
                      <a:pPr algn="r">
                        <a:spcAft>
                          <a:spcPts val="0"/>
                        </a:spcAft>
                      </a:pPr>
                      <a:r>
                        <a:rPr lang="it-IT" sz="1200">
                          <a:effectLst/>
                        </a:rPr>
                        <a:t>Correlatore: </a:t>
                      </a:r>
                      <a:endParaRPr lang="it-IT" sz="1200">
                        <a:effectLst/>
                        <a:latin typeface="Times New Roman"/>
                        <a:ea typeface="Times New Roman"/>
                        <a:cs typeface="Times New Roman"/>
                      </a:endParaRPr>
                    </a:p>
                  </a:txBody>
                  <a:tcPr marL="68580" marR="68580" marT="0" marB="0"/>
                </a:tc>
                <a:tc>
                  <a:txBody>
                    <a:bodyPr/>
                    <a:lstStyle/>
                    <a:p>
                      <a:pPr algn="just">
                        <a:spcAft>
                          <a:spcPts val="0"/>
                        </a:spcAft>
                      </a:pPr>
                      <a:r>
                        <a:rPr lang="it-IT" sz="1100">
                          <a:effectLst/>
                        </a:rPr>
                        <a:t> </a:t>
                      </a:r>
                      <a:endParaRPr lang="it-IT" sz="1200">
                        <a:effectLst/>
                        <a:latin typeface="Times New Roman"/>
                        <a:ea typeface="Times New Roman"/>
                        <a:cs typeface="Times New Roman"/>
                      </a:endParaRPr>
                    </a:p>
                  </a:txBody>
                  <a:tcPr marL="68580" marR="68580" marT="0" marB="0"/>
                </a:tc>
              </a:tr>
              <a:tr h="468826">
                <a:tc>
                  <a:txBody>
                    <a:bodyPr/>
                    <a:lstStyle/>
                    <a:p>
                      <a:pPr algn="r">
                        <a:spcAft>
                          <a:spcPts val="0"/>
                        </a:spcAft>
                      </a:pPr>
                      <a:r>
                        <a:rPr lang="it-IT" sz="1200">
                          <a:effectLst/>
                        </a:rPr>
                        <a:t>Titolo della tesi: </a:t>
                      </a:r>
                      <a:endParaRPr lang="it-IT" sz="1200">
                        <a:effectLst/>
                        <a:latin typeface="Times New Roman"/>
                        <a:ea typeface="Times New Roman"/>
                        <a:cs typeface="Times New Roman"/>
                      </a:endParaRPr>
                    </a:p>
                  </a:txBody>
                  <a:tcPr marL="68580" marR="68580" marT="0" marB="0"/>
                </a:tc>
                <a:tc>
                  <a:txBody>
                    <a:bodyPr/>
                    <a:lstStyle/>
                    <a:p>
                      <a:pPr algn="just">
                        <a:spcAft>
                          <a:spcPts val="0"/>
                        </a:spcAft>
                      </a:pPr>
                      <a:r>
                        <a:rPr lang="it-IT" sz="1200" dirty="0" smtClean="0">
                          <a:effectLst/>
                          <a:latin typeface="Times New Roman"/>
                          <a:ea typeface="Times New Roman"/>
                          <a:cs typeface="Times New Roman"/>
                        </a:rPr>
                        <a:t>…….</a:t>
                      </a:r>
                      <a:endParaRPr lang="it-IT" sz="1200" dirty="0">
                        <a:effectLst/>
                        <a:latin typeface="Times New Roman"/>
                        <a:ea typeface="Times New Roman"/>
                        <a:cs typeface="Times New Roman"/>
                      </a:endParaRPr>
                    </a:p>
                  </a:txBody>
                  <a:tcPr marL="68580" marR="68580" marT="0" marB="0"/>
                </a:tc>
              </a:tr>
            </a:tbl>
          </a:graphicData>
        </a:graphic>
      </p:graphicFrame>
      <p:pic>
        <p:nvPicPr>
          <p:cNvPr id="2049" name="Immagin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25"/>
            <a:ext cx="1266825" cy="561975"/>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1979712" y="3912298"/>
            <a:ext cx="2027286" cy="2308324"/>
          </a:xfrm>
          <a:prstGeom prst="rect">
            <a:avLst/>
          </a:prstGeom>
          <a:noFill/>
        </p:spPr>
        <p:txBody>
          <a:bodyPr wrap="none" rtlCol="0">
            <a:spAutoFit/>
          </a:bodyPr>
          <a:lstStyle/>
          <a:p>
            <a:pPr algn="ctr"/>
            <a:r>
              <a:rPr lang="it-IT" sz="2400" b="1" u="sng" dirty="0" smtClean="0">
                <a:solidFill>
                  <a:srgbClr val="0070C0"/>
                </a:solidFill>
                <a:effectLst>
                  <a:outerShdw blurRad="38100" dist="38100" dir="2700000" algn="tl">
                    <a:srgbClr val="000000">
                      <a:alpha val="43137"/>
                    </a:srgbClr>
                  </a:outerShdw>
                </a:effectLst>
              </a:rPr>
              <a:t>ABSTRACT</a:t>
            </a:r>
          </a:p>
          <a:p>
            <a:pPr algn="ctr"/>
            <a:r>
              <a:rPr lang="it-IT" sz="2400" b="1" dirty="0" smtClean="0">
                <a:solidFill>
                  <a:srgbClr val="0070C0"/>
                </a:solidFill>
                <a:effectLst>
                  <a:outerShdw blurRad="38100" dist="38100" dir="2700000" algn="tl">
                    <a:srgbClr val="000000">
                      <a:alpha val="43137"/>
                    </a:srgbClr>
                  </a:outerShdw>
                </a:effectLst>
              </a:rPr>
              <a:t>BACKGROUND</a:t>
            </a:r>
          </a:p>
          <a:p>
            <a:pPr algn="ctr"/>
            <a:r>
              <a:rPr lang="it-IT" sz="2400" b="1" dirty="0" smtClean="0">
                <a:solidFill>
                  <a:srgbClr val="0070C0"/>
                </a:solidFill>
                <a:effectLst>
                  <a:outerShdw blurRad="38100" dist="38100" dir="2700000" algn="tl">
                    <a:srgbClr val="000000">
                      <a:alpha val="43137"/>
                    </a:srgbClr>
                  </a:outerShdw>
                </a:effectLst>
              </a:rPr>
              <a:t>OBIETTIVI</a:t>
            </a:r>
          </a:p>
          <a:p>
            <a:pPr algn="ctr"/>
            <a:r>
              <a:rPr lang="it-IT" sz="2400" b="1" dirty="0" smtClean="0">
                <a:solidFill>
                  <a:srgbClr val="0070C0"/>
                </a:solidFill>
                <a:effectLst>
                  <a:outerShdw blurRad="38100" dist="38100" dir="2700000" algn="tl">
                    <a:srgbClr val="000000">
                      <a:alpha val="43137"/>
                    </a:srgbClr>
                  </a:outerShdw>
                </a:effectLst>
              </a:rPr>
              <a:t>METODI</a:t>
            </a:r>
          </a:p>
          <a:p>
            <a:pPr algn="ctr"/>
            <a:r>
              <a:rPr lang="it-IT" sz="2400" b="1" dirty="0" smtClean="0">
                <a:solidFill>
                  <a:srgbClr val="0070C0"/>
                </a:solidFill>
                <a:effectLst>
                  <a:outerShdw blurRad="38100" dist="38100" dir="2700000" algn="tl">
                    <a:srgbClr val="000000">
                      <a:alpha val="43137"/>
                    </a:srgbClr>
                  </a:outerShdw>
                </a:effectLst>
              </a:rPr>
              <a:t>RISULTATI</a:t>
            </a:r>
          </a:p>
          <a:p>
            <a:pPr algn="ctr"/>
            <a:r>
              <a:rPr lang="it-IT" sz="2400" b="1" dirty="0" smtClean="0">
                <a:solidFill>
                  <a:srgbClr val="0070C0"/>
                </a:solidFill>
                <a:effectLst>
                  <a:outerShdw blurRad="38100" dist="38100" dir="2700000" algn="tl">
                    <a:srgbClr val="000000">
                      <a:alpha val="43137"/>
                    </a:srgbClr>
                  </a:outerShdw>
                </a:effectLst>
              </a:rPr>
              <a:t>CONCLUSIONI</a:t>
            </a:r>
            <a:endParaRPr lang="it-IT" sz="2400" b="1" dirty="0">
              <a:solidFill>
                <a:srgbClr val="0070C0"/>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4723" y="4005064"/>
            <a:ext cx="3081731" cy="2308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1887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59024" y="332656"/>
            <a:ext cx="8533456" cy="1569660"/>
          </a:xfrm>
          <a:prstGeom prst="rect">
            <a:avLst/>
          </a:prstGeom>
        </p:spPr>
        <p:txBody>
          <a:bodyPr wrap="square">
            <a:spAutoFit/>
          </a:bodyPr>
          <a:lstStyle/>
          <a:p>
            <a:pPr algn="ctr"/>
            <a:r>
              <a:rPr lang="it-IT" sz="2400" b="1" dirty="0">
                <a:solidFill>
                  <a:srgbClr val="0000FF"/>
                </a:solidFill>
                <a:effectLst>
                  <a:outerShdw blurRad="38100" dist="38100" dir="2700000" algn="tl">
                    <a:srgbClr val="000000">
                      <a:alpha val="43137"/>
                    </a:srgbClr>
                  </a:outerShdw>
                </a:effectLst>
              </a:rPr>
              <a:t>REGOLAMENTO per L'ESAME DI LAUREA</a:t>
            </a:r>
          </a:p>
          <a:p>
            <a:endParaRPr lang="it-IT" sz="2400" b="1" dirty="0">
              <a:solidFill>
                <a:srgbClr val="0000FF"/>
              </a:solidFill>
              <a:effectLst>
                <a:outerShdw blurRad="38100" dist="38100" dir="2700000" algn="tl">
                  <a:srgbClr val="000000">
                    <a:alpha val="43137"/>
                  </a:srgbClr>
                </a:outerShdw>
              </a:effectLst>
            </a:endParaRPr>
          </a:p>
          <a:p>
            <a:r>
              <a:rPr lang="it-IT" sz="2400" b="1" dirty="0" err="1">
                <a:solidFill>
                  <a:srgbClr val="0000FF"/>
                </a:solidFill>
                <a:effectLst>
                  <a:outerShdw blurRad="38100" dist="38100" dir="2700000" algn="tl">
                    <a:srgbClr val="000000">
                      <a:alpha val="43137"/>
                    </a:srgbClr>
                  </a:outerShdw>
                </a:effectLst>
              </a:rPr>
              <a:t>CdS</a:t>
            </a:r>
            <a:r>
              <a:rPr lang="it-IT" sz="2400" b="1" dirty="0">
                <a:solidFill>
                  <a:srgbClr val="0000FF"/>
                </a:solidFill>
                <a:effectLst>
                  <a:outerShdw blurRad="38100" dist="38100" dir="2700000" algn="tl">
                    <a:srgbClr val="000000">
                      <a:alpha val="43137"/>
                    </a:srgbClr>
                  </a:outerShdw>
                </a:effectLst>
              </a:rPr>
              <a:t>: Laurea magistrale/specialistica in Scienze Infermieristiche ed Ostetriche</a:t>
            </a:r>
          </a:p>
        </p:txBody>
      </p:sp>
      <p:sp>
        <p:nvSpPr>
          <p:cNvPr id="5" name="CasellaDiTesto 4"/>
          <p:cNvSpPr txBox="1"/>
          <p:nvPr/>
        </p:nvSpPr>
        <p:spPr>
          <a:xfrm>
            <a:off x="179513" y="2028959"/>
            <a:ext cx="8856984" cy="5078313"/>
          </a:xfrm>
          <a:prstGeom prst="rect">
            <a:avLst/>
          </a:prstGeom>
          <a:noFill/>
        </p:spPr>
        <p:txBody>
          <a:bodyPr wrap="square" rtlCol="0">
            <a:spAutoFit/>
          </a:bodyPr>
          <a:lstStyle/>
          <a:p>
            <a:r>
              <a:rPr lang="it-IT" dirty="0"/>
              <a:t>La composizione delle Commissioni di Laurea viene nominata facendo ricorso ai relatori </a:t>
            </a:r>
            <a:endParaRPr lang="it-IT" dirty="0" smtClean="0"/>
          </a:p>
          <a:p>
            <a:r>
              <a:rPr lang="it-IT" dirty="0" smtClean="0"/>
              <a:t>delle </a:t>
            </a:r>
            <a:r>
              <a:rPr lang="it-IT" dirty="0"/>
              <a:t>tesi e agli altri Docenti (professori di prima e seconda fascia, ricercatori e docenti con </a:t>
            </a:r>
            <a:endParaRPr lang="it-IT" dirty="0" smtClean="0"/>
          </a:p>
          <a:p>
            <a:r>
              <a:rPr lang="it-IT" dirty="0" smtClean="0"/>
              <a:t>incarico </a:t>
            </a:r>
            <a:r>
              <a:rPr lang="it-IT" dirty="0"/>
              <a:t>di insegnamento), nonché a cultori della materia, con delibera del Presidente della </a:t>
            </a:r>
            <a:endParaRPr lang="it-IT" dirty="0" smtClean="0"/>
          </a:p>
          <a:p>
            <a:r>
              <a:rPr lang="it-IT" dirty="0" smtClean="0"/>
              <a:t>Scuola </a:t>
            </a:r>
            <a:r>
              <a:rPr lang="it-IT" dirty="0"/>
              <a:t>di Medicina</a:t>
            </a:r>
            <a:r>
              <a:rPr lang="it-IT" dirty="0" smtClean="0"/>
              <a:t>.</a:t>
            </a:r>
          </a:p>
          <a:p>
            <a:endParaRPr lang="it-IT" dirty="0"/>
          </a:p>
          <a:p>
            <a:r>
              <a:rPr lang="it-IT" dirty="0"/>
              <a:t>L’esame di Laurea verte sulla discussione di una Tesi elaborata in modo originale dallo studente </a:t>
            </a:r>
            <a:r>
              <a:rPr lang="it-IT" dirty="0" smtClean="0"/>
              <a:t>sotto </a:t>
            </a:r>
            <a:r>
              <a:rPr lang="it-IT" dirty="0"/>
              <a:t>la guida di un </a:t>
            </a:r>
            <a:r>
              <a:rPr lang="it-IT" b="1" dirty="0"/>
              <a:t>RELATORE</a:t>
            </a:r>
            <a:r>
              <a:rPr lang="it-IT" dirty="0"/>
              <a:t> che lo studente può scegliere tra le figure previste dal </a:t>
            </a:r>
            <a:r>
              <a:rPr lang="it-IT" dirty="0" smtClean="0"/>
              <a:t>Regolamento </a:t>
            </a:r>
            <a:r>
              <a:rPr lang="it-IT" dirty="0"/>
              <a:t>studenti. Qualora il relatore scelto non sia afferente ai Docenti con incarico di </a:t>
            </a:r>
            <a:r>
              <a:rPr lang="it-IT" dirty="0" smtClean="0"/>
              <a:t>insegnamento </a:t>
            </a:r>
            <a:r>
              <a:rPr lang="it-IT" dirty="0"/>
              <a:t>nel Corso di Studio il laureando è tenuto a chiedere l’approvazione del Progetto </a:t>
            </a:r>
            <a:r>
              <a:rPr lang="it-IT" dirty="0" smtClean="0"/>
              <a:t>di </a:t>
            </a:r>
            <a:r>
              <a:rPr lang="it-IT" dirty="0"/>
              <a:t>Tesi al Coordinatore del Corso di Studio per la valutazione della pertinenza del Progetto. </a:t>
            </a:r>
            <a:endParaRPr lang="it-IT" dirty="0" smtClean="0"/>
          </a:p>
          <a:p>
            <a:r>
              <a:rPr lang="it-IT" dirty="0"/>
              <a:t>Il laureando, previo accordo con il relatore,  può scegliere un </a:t>
            </a:r>
            <a:r>
              <a:rPr lang="it-IT" b="1" dirty="0"/>
              <a:t>CORRELATORE </a:t>
            </a:r>
            <a:r>
              <a:rPr lang="it-IT" dirty="0"/>
              <a:t>che affianca il relatore nella gestione della preparazione e della struttura dell’elaborato di tesi.</a:t>
            </a:r>
          </a:p>
          <a:p>
            <a:r>
              <a:rPr lang="it-IT" dirty="0"/>
              <a:t>Può essere prevista la figura di un docente </a:t>
            </a:r>
            <a:r>
              <a:rPr lang="it-IT" b="1" dirty="0"/>
              <a:t>CONTRORELATORE</a:t>
            </a:r>
            <a:r>
              <a:rPr lang="it-IT" dirty="0"/>
              <a:t> per ogni tesi nominato dal Presidente della Scuola di Medicina. </a:t>
            </a:r>
          </a:p>
          <a:p>
            <a:endParaRPr lang="it-IT" dirty="0"/>
          </a:p>
          <a:p>
            <a:endParaRPr lang="it-IT" dirty="0"/>
          </a:p>
          <a:p>
            <a:endParaRPr lang="it-IT" dirty="0"/>
          </a:p>
        </p:txBody>
      </p:sp>
    </p:spTree>
    <p:extLst>
      <p:ext uri="{BB962C8B-B14F-4D97-AF65-F5344CB8AC3E}">
        <p14:creationId xmlns:p14="http://schemas.microsoft.com/office/powerpoint/2010/main" val="19702593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95536" y="476672"/>
            <a:ext cx="8136904" cy="4647426"/>
          </a:xfrm>
          <a:prstGeom prst="rect">
            <a:avLst/>
          </a:prstGeom>
          <a:noFill/>
        </p:spPr>
        <p:txBody>
          <a:bodyPr wrap="square" rtlCol="0">
            <a:spAutoFit/>
          </a:bodyPr>
          <a:lstStyle/>
          <a:p>
            <a:pPr algn="just"/>
            <a:r>
              <a:rPr lang="it-IT" sz="2000" dirty="0"/>
              <a:t>Il laureando deve far pervenire tramite e-mail, almeno 10 giorni prima della Seduta, a tutti i componenti della Commissione di Laurea un file PDF con il </a:t>
            </a:r>
            <a:r>
              <a:rPr lang="it-IT" sz="2000" b="1" dirty="0"/>
              <a:t>riassunto dettagliato della Tesi di Laurea</a:t>
            </a:r>
            <a:r>
              <a:rPr lang="it-IT" sz="2000" dirty="0"/>
              <a:t> (vedi “modello </a:t>
            </a:r>
            <a:r>
              <a:rPr lang="it-IT" sz="2000" dirty="0" err="1"/>
              <a:t>abstract</a:t>
            </a:r>
            <a:r>
              <a:rPr lang="it-IT" sz="2000" dirty="0"/>
              <a:t>” disponibile sul sito web del </a:t>
            </a:r>
            <a:r>
              <a:rPr lang="it-IT" sz="2000" dirty="0" err="1"/>
              <a:t>CdS</a:t>
            </a:r>
            <a:r>
              <a:rPr lang="it-IT" sz="2000" dirty="0" smtClean="0"/>
              <a:t>).</a:t>
            </a:r>
          </a:p>
          <a:p>
            <a:pPr algn="just"/>
            <a:endParaRPr lang="it-IT" sz="2000" dirty="0"/>
          </a:p>
          <a:p>
            <a:pPr algn="just"/>
            <a:r>
              <a:rPr lang="it-IT" sz="2000" dirty="0"/>
              <a:t>Il laureando, per la dissertazione della Tesi, ha a disposizione </a:t>
            </a:r>
            <a:r>
              <a:rPr lang="it-IT" sz="2000" b="1" dirty="0"/>
              <a:t>un tempo di 15 minuti </a:t>
            </a:r>
            <a:r>
              <a:rPr lang="it-IT" sz="2000" dirty="0"/>
              <a:t>dove si consiglia </a:t>
            </a:r>
            <a:r>
              <a:rPr lang="it-IT" sz="2000" b="1" dirty="0"/>
              <a:t>l’uso di selezionate </a:t>
            </a:r>
            <a:r>
              <a:rPr lang="it-IT" sz="2000" b="1" dirty="0" err="1"/>
              <a:t>slides</a:t>
            </a:r>
            <a:r>
              <a:rPr lang="it-IT" sz="2000" b="1" dirty="0"/>
              <a:t> </a:t>
            </a:r>
            <a:r>
              <a:rPr lang="it-IT" sz="2000" dirty="0"/>
              <a:t>significative relative all’argomento discusso</a:t>
            </a:r>
            <a:r>
              <a:rPr lang="it-IT" sz="2000" dirty="0" smtClean="0"/>
              <a:t>.</a:t>
            </a:r>
          </a:p>
          <a:p>
            <a:pPr algn="just"/>
            <a:endParaRPr lang="it-IT" sz="2000" dirty="0"/>
          </a:p>
          <a:p>
            <a:pPr algn="just"/>
            <a:r>
              <a:rPr lang="it-IT" sz="2000" dirty="0"/>
              <a:t>La Commissione di Laurea attribuisce un punteggio di Laurea derivante dalla somma tra il punteggio di base, ottenuto dalla </a:t>
            </a:r>
            <a:r>
              <a:rPr lang="it-IT" sz="2000" b="1" dirty="0"/>
              <a:t>media ponderata </a:t>
            </a:r>
            <a:r>
              <a:rPr lang="it-IT" sz="2000" dirty="0"/>
              <a:t>degli esami riportata in </a:t>
            </a:r>
            <a:r>
              <a:rPr lang="it-IT" sz="2000" dirty="0" err="1"/>
              <a:t>centodecimi</a:t>
            </a:r>
            <a:r>
              <a:rPr lang="it-IT" sz="2000" dirty="0"/>
              <a:t>, il punteggio attributo alla valutazione della Tesi ed il punteggio attribuito al  percorso di studio. </a:t>
            </a:r>
            <a:endParaRPr lang="it-IT" sz="2000" dirty="0" smtClean="0"/>
          </a:p>
          <a:p>
            <a:pPr algn="just"/>
            <a:endParaRPr lang="it-IT" dirty="0"/>
          </a:p>
          <a:p>
            <a:pPr algn="just"/>
            <a:endParaRPr lang="it-IT"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4725144"/>
            <a:ext cx="26289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761147"/>
            <a:ext cx="2228089" cy="1671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4914307"/>
            <a:ext cx="2376264" cy="1364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56744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95536" y="620688"/>
            <a:ext cx="8136904" cy="4462760"/>
          </a:xfrm>
          <a:prstGeom prst="rect">
            <a:avLst/>
          </a:prstGeom>
        </p:spPr>
        <p:txBody>
          <a:bodyPr wrap="square">
            <a:spAutoFit/>
          </a:bodyPr>
          <a:lstStyle/>
          <a:p>
            <a:pPr algn="just"/>
            <a:r>
              <a:rPr lang="it-IT" sz="2000" dirty="0"/>
              <a:t>In particolare, la valutazione della Tesi e il percorso di studio concorrono per un punteggio di 10 punti secondo quanto di seguito descritto</a:t>
            </a:r>
            <a:r>
              <a:rPr lang="it-IT" sz="2000" dirty="0" smtClean="0"/>
              <a:t>:</a:t>
            </a:r>
          </a:p>
          <a:p>
            <a:pPr algn="just"/>
            <a:endParaRPr lang="it-IT" sz="2000" dirty="0"/>
          </a:p>
          <a:p>
            <a:pPr algn="just"/>
            <a:r>
              <a:rPr lang="it-IT" sz="2000" dirty="0"/>
              <a:t>- Tesi di ricerca sperimentale: </a:t>
            </a:r>
            <a:r>
              <a:rPr lang="it-IT" sz="2000" dirty="0" err="1"/>
              <a:t>max</a:t>
            </a:r>
            <a:r>
              <a:rPr lang="it-IT" sz="2000" dirty="0"/>
              <a:t> 8 punti;</a:t>
            </a:r>
          </a:p>
          <a:p>
            <a:pPr algn="just"/>
            <a:r>
              <a:rPr lang="it-IT" sz="2000" dirty="0"/>
              <a:t>- Tesi di ricerca osservativa: </a:t>
            </a:r>
            <a:r>
              <a:rPr lang="it-IT" sz="2000" dirty="0" err="1"/>
              <a:t>max</a:t>
            </a:r>
            <a:r>
              <a:rPr lang="it-IT" sz="2000" dirty="0"/>
              <a:t> 5 punti;</a:t>
            </a:r>
          </a:p>
          <a:p>
            <a:pPr algn="just"/>
            <a:r>
              <a:rPr lang="it-IT" sz="2000" dirty="0"/>
              <a:t>- Tesi compilativa: </a:t>
            </a:r>
            <a:r>
              <a:rPr lang="it-IT" sz="2000" dirty="0" err="1"/>
              <a:t>max</a:t>
            </a:r>
            <a:r>
              <a:rPr lang="it-IT" sz="2000" dirty="0"/>
              <a:t> 3 punti;</a:t>
            </a:r>
          </a:p>
          <a:p>
            <a:pPr algn="just"/>
            <a:r>
              <a:rPr lang="it-IT" sz="2000" dirty="0" smtClean="0"/>
              <a:t>- Qualità </a:t>
            </a:r>
            <a:r>
              <a:rPr lang="it-IT" sz="2000" dirty="0"/>
              <a:t>della dissertazione della Tesi: </a:t>
            </a:r>
            <a:r>
              <a:rPr lang="it-IT" sz="2000" dirty="0" err="1"/>
              <a:t>max</a:t>
            </a:r>
            <a:r>
              <a:rPr lang="it-IT" sz="2000" dirty="0"/>
              <a:t> 2 punti</a:t>
            </a:r>
            <a:r>
              <a:rPr lang="it-IT" sz="2000" dirty="0" smtClean="0"/>
              <a:t>.</a:t>
            </a:r>
          </a:p>
          <a:p>
            <a:pPr algn="just"/>
            <a:endParaRPr lang="it-IT" sz="2000" dirty="0"/>
          </a:p>
          <a:p>
            <a:pPr algn="just"/>
            <a:r>
              <a:rPr lang="it-IT" sz="2000" dirty="0"/>
              <a:t>La Commissione può, con parere unanime, attribuire </a:t>
            </a:r>
            <a:r>
              <a:rPr lang="it-IT" sz="2000" i="1" dirty="0"/>
              <a:t>un punto aggiuntivo</a:t>
            </a:r>
            <a:r>
              <a:rPr lang="it-IT" sz="2000" dirty="0"/>
              <a:t> ai laureandi che hanno partecipato a percorsi di internazionalizzazione oppure ai candidati che si laureano in corso e </a:t>
            </a:r>
            <a:r>
              <a:rPr lang="it-IT" sz="2000" i="1" dirty="0"/>
              <a:t>la lode</a:t>
            </a:r>
            <a:r>
              <a:rPr lang="it-IT" sz="2000" dirty="0"/>
              <a:t> ai candidati che conseguono un punteggio finale maggiore di 110 e con un percorso caratterizzato dalla presenza di una o più lodi. </a:t>
            </a:r>
          </a:p>
          <a:p>
            <a:endParaRPr lang="it-IT" sz="2400"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4903199"/>
            <a:ext cx="1584176" cy="1693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4704548"/>
            <a:ext cx="3744416" cy="2012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93258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9238"/>
            <a:ext cx="5004048" cy="307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3429000"/>
            <a:ext cx="4968552" cy="3290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5048089" y="752777"/>
            <a:ext cx="3995936" cy="923330"/>
          </a:xfrm>
          <a:prstGeom prst="rect">
            <a:avLst/>
          </a:prstGeom>
        </p:spPr>
        <p:txBody>
          <a:bodyPr wrap="square">
            <a:spAutoFit/>
          </a:bodyPr>
          <a:lstStyle/>
          <a:p>
            <a:pPr algn="ctr"/>
            <a:r>
              <a:rPr lang="it-IT" b="1" u="sng" dirty="0">
                <a:solidFill>
                  <a:srgbClr val="C00000"/>
                </a:solidFill>
                <a:effectLst>
                  <a:outerShdw blurRad="38100" dist="38100" dir="2700000" algn="tl">
                    <a:srgbClr val="000000">
                      <a:alpha val="43137"/>
                    </a:srgbClr>
                  </a:outerShdw>
                </a:effectLst>
              </a:rPr>
              <a:t>Per un pugno di punti – sulla delibera del Senato Accademico riguardo i punteggi di Laurea Magistrale</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463" y="4367196"/>
            <a:ext cx="2468563" cy="141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09805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45745" y="223626"/>
            <a:ext cx="8077852" cy="461665"/>
          </a:xfrm>
          <a:prstGeom prst="rect">
            <a:avLst/>
          </a:prstGeom>
          <a:noFill/>
        </p:spPr>
        <p:txBody>
          <a:bodyPr wrap="none" rtlCol="0">
            <a:spAutoFit/>
          </a:bodyPr>
          <a:lstStyle/>
          <a:p>
            <a:r>
              <a:rPr lang="it-IT" sz="2400" b="1" u="sng" dirty="0" smtClean="0">
                <a:solidFill>
                  <a:srgbClr val="0000FF"/>
                </a:solidFill>
                <a:effectLst>
                  <a:outerShdw blurRad="38100" dist="38100" dir="2700000" algn="tl">
                    <a:srgbClr val="000000">
                      <a:alpha val="43137"/>
                    </a:srgbClr>
                  </a:outerShdw>
                </a:effectLst>
                <a:latin typeface="Comic Sans MS" panose="030F0702030302020204" pitchFamily="66" charset="0"/>
              </a:rPr>
              <a:t>DEMATERIALIZZAZIONE DELLA TESI DI LAUREA</a:t>
            </a:r>
            <a:endParaRPr lang="it-IT" sz="2400" b="1" u="sng" dirty="0">
              <a:solidFill>
                <a:srgbClr val="0000FF"/>
              </a:solidFill>
              <a:effectLst>
                <a:outerShdw blurRad="38100" dist="38100" dir="2700000" algn="tl">
                  <a:srgbClr val="000000">
                    <a:alpha val="43137"/>
                  </a:srgbClr>
                </a:outerShdw>
              </a:effectLst>
              <a:latin typeface="Comic Sans MS" panose="030F0702030302020204" pitchFamily="66" charset="0"/>
            </a:endParaRPr>
          </a:p>
        </p:txBody>
      </p:sp>
      <p:sp>
        <p:nvSpPr>
          <p:cNvPr id="6" name="Rettangolo 5"/>
          <p:cNvSpPr/>
          <p:nvPr/>
        </p:nvSpPr>
        <p:spPr>
          <a:xfrm>
            <a:off x="255600" y="836712"/>
            <a:ext cx="8700012" cy="5078313"/>
          </a:xfrm>
          <a:prstGeom prst="rect">
            <a:avLst/>
          </a:prstGeom>
        </p:spPr>
        <p:txBody>
          <a:bodyPr wrap="square">
            <a:spAutoFit/>
          </a:bodyPr>
          <a:lstStyle/>
          <a:p>
            <a:r>
              <a:rPr lang="it-IT" dirty="0" smtClean="0"/>
              <a:t>….. vi </a:t>
            </a:r>
            <a:r>
              <a:rPr lang="it-IT" dirty="0"/>
              <a:t>informiamo che l'Ateneo di Ferrara sta procedendo con la dematerializzazione del processo di conseguimento del titolo di laurea magistrale ("+2") in quanto uno degli obiettivi strategici dell'Ateneo (</a:t>
            </a:r>
            <a:r>
              <a:rPr lang="it-IT" i="1" dirty="0"/>
              <a:t>Dematerializzazione dei processi amministrativi per i servizi agli studenti</a:t>
            </a:r>
            <a:r>
              <a:rPr lang="it-IT" dirty="0"/>
              <a:t>) da realizzare entro il 31 dicembre 2015. </a:t>
            </a:r>
            <a:endParaRPr lang="it-IT" dirty="0" smtClean="0"/>
          </a:p>
          <a:p>
            <a:endParaRPr lang="it-IT" dirty="0"/>
          </a:p>
          <a:p>
            <a:r>
              <a:rPr lang="it-IT" b="1" dirty="0"/>
              <a:t>Progetto di dematerializzazione della tesi di laurea - Nuove modalità e nuove scadenze per la presentazione della “Domanda di Laurea e di Tesi on line"  </a:t>
            </a:r>
          </a:p>
          <a:p>
            <a:r>
              <a:rPr lang="it-IT" dirty="0" smtClean="0"/>
              <a:t>1 FEBBRAIO 2016: </a:t>
            </a:r>
            <a:r>
              <a:rPr lang="it-IT" dirty="0"/>
              <a:t>Il corso di Laurea Magistrale in </a:t>
            </a:r>
            <a:r>
              <a:rPr lang="it-IT" dirty="0" smtClean="0"/>
              <a:t>SCIENZE INFERMIERISTICHE ED OSTETRICHE </a:t>
            </a:r>
            <a:r>
              <a:rPr lang="it-IT" dirty="0"/>
              <a:t>ha aderito al progetto per la presentazione della domanda di Laurea e di Tesi on line.</a:t>
            </a:r>
          </a:p>
          <a:p>
            <a:r>
              <a:rPr lang="it-IT" dirty="0"/>
              <a:t>A partire dalla sessione di laurea estiva del </a:t>
            </a:r>
            <a:r>
              <a:rPr lang="it-IT" dirty="0" smtClean="0"/>
              <a:t>2016</a:t>
            </a:r>
            <a:r>
              <a:rPr lang="it-IT" dirty="0"/>
              <a:t> la tesi si consegna effettuando l’upload online del proprio elaborato in formato .</a:t>
            </a:r>
            <a:r>
              <a:rPr lang="it-IT" dirty="0" err="1"/>
              <a:t>pfd</a:t>
            </a:r>
            <a:r>
              <a:rPr lang="it-IT" dirty="0"/>
              <a:t> tramite </a:t>
            </a:r>
            <a:r>
              <a:rPr lang="it-IT" dirty="0">
                <a:hlinkClick r:id="rId2" tooltip="Apre nuova finestra"/>
              </a:rPr>
              <a:t>Studenti Online</a:t>
            </a:r>
            <a:r>
              <a:rPr lang="it-IT" dirty="0"/>
              <a:t>.</a:t>
            </a:r>
          </a:p>
          <a:p>
            <a:r>
              <a:rPr lang="it-IT" dirty="0"/>
              <a:t>Grazie a questa novità non sarà più necessario consegnare la copia cartacea alla Segreteria Studenti.</a:t>
            </a:r>
          </a:p>
          <a:p>
            <a:r>
              <a:rPr lang="it-IT" dirty="0"/>
              <a:t>Per maggiori informazioni sulle nuove modalità di presentazione della tesi e relative informazioni operative consultare la pagina e relativi allegati </a:t>
            </a:r>
            <a:endParaRPr lang="it-IT" dirty="0" smtClean="0"/>
          </a:p>
          <a:p>
            <a:r>
              <a:rPr lang="it-IT" dirty="0" smtClean="0"/>
              <a:t>presenti </a:t>
            </a:r>
            <a:r>
              <a:rPr lang="it-IT" dirty="0"/>
              <a:t>a questo </a:t>
            </a:r>
            <a:r>
              <a:rPr lang="it-IT" dirty="0">
                <a:hlinkClick r:id="rId3"/>
              </a:rPr>
              <a:t>link</a:t>
            </a:r>
            <a:r>
              <a:rPr lang="it-IT" dirty="0"/>
              <a:t>.</a:t>
            </a:r>
          </a:p>
          <a:p>
            <a:endParaRPr lang="it-IT"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8170" y="5159444"/>
            <a:ext cx="2933700" cy="156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81610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611560" y="451067"/>
            <a:ext cx="8077852" cy="461665"/>
          </a:xfrm>
          <a:prstGeom prst="rect">
            <a:avLst/>
          </a:prstGeom>
          <a:noFill/>
        </p:spPr>
        <p:txBody>
          <a:bodyPr wrap="none" rtlCol="0">
            <a:spAutoFit/>
          </a:bodyPr>
          <a:lstStyle/>
          <a:p>
            <a:r>
              <a:rPr lang="it-IT" sz="2400" b="1" u="sng" dirty="0" smtClean="0">
                <a:solidFill>
                  <a:srgbClr val="0000FF"/>
                </a:solidFill>
                <a:effectLst>
                  <a:outerShdw blurRad="38100" dist="38100" dir="2700000" algn="tl">
                    <a:srgbClr val="000000">
                      <a:alpha val="43137"/>
                    </a:srgbClr>
                  </a:outerShdw>
                </a:effectLst>
                <a:latin typeface="Comic Sans MS" panose="030F0702030302020204" pitchFamily="66" charset="0"/>
              </a:rPr>
              <a:t>DEMATERIALIZZAZIONE DELLA TESI DI LAUREA</a:t>
            </a:r>
            <a:endParaRPr lang="it-IT" sz="2400" b="1" u="sng" dirty="0">
              <a:solidFill>
                <a:srgbClr val="0000FF"/>
              </a:solidFill>
              <a:effectLst>
                <a:outerShdw blurRad="38100" dist="38100" dir="2700000" algn="tl">
                  <a:srgbClr val="000000">
                    <a:alpha val="43137"/>
                  </a:srgbClr>
                </a:outerShdw>
              </a:effectLst>
              <a:latin typeface="Comic Sans MS" panose="030F0702030302020204" pitchFamily="66" charset="0"/>
            </a:endParaRPr>
          </a:p>
        </p:txBody>
      </p:sp>
      <p:sp>
        <p:nvSpPr>
          <p:cNvPr id="7" name="Rettangolo 6"/>
          <p:cNvSpPr/>
          <p:nvPr/>
        </p:nvSpPr>
        <p:spPr>
          <a:xfrm>
            <a:off x="330006" y="1268760"/>
            <a:ext cx="8293876" cy="3416320"/>
          </a:xfrm>
          <a:prstGeom prst="rect">
            <a:avLst/>
          </a:prstGeom>
        </p:spPr>
        <p:txBody>
          <a:bodyPr wrap="square">
            <a:spAutoFit/>
          </a:bodyPr>
          <a:lstStyle/>
          <a:p>
            <a:r>
              <a:rPr lang="it-IT" sz="2400" dirty="0" smtClean="0"/>
              <a:t>……. chiediamo </a:t>
            </a:r>
            <a:r>
              <a:rPr lang="it-IT" sz="2400" dirty="0"/>
              <a:t>agli studenti fin da oggi di caricare la tesi di laurea anche in formato digitale nella stessa procedura online utilizzata per compilare la domanda di laurea, a partire dalle sedute di laurea previste nel mese di </a:t>
            </a:r>
            <a:r>
              <a:rPr lang="it-IT" sz="2400" dirty="0" smtClean="0"/>
              <a:t>GIUGNO. </a:t>
            </a:r>
            <a:r>
              <a:rPr lang="it-IT" sz="2400" dirty="0"/>
              <a:t>La tesi digitale da caricare nella procedura dovrà necessariamente corrispondere alla versione definitiva in quanto verrà successivamente conservata nel </a:t>
            </a:r>
            <a:r>
              <a:rPr lang="it-IT" sz="2400" b="1" dirty="0"/>
              <a:t>fascicolo digitale </a:t>
            </a:r>
            <a:r>
              <a:rPr lang="it-IT" sz="2400" dirty="0"/>
              <a:t>del percorso formativo degli studenti. Per questo motivo la procedura di caricamento rimarrà aperta fino al giorno successivo alla data della seduta di laurea.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5951" y="4685080"/>
            <a:ext cx="1960240" cy="19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23162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studentingegneria.it/wp-content/uploads/2016/03/Presentazione_Tesi_online_studenti-Copi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014893"/>
            <a:ext cx="8070000" cy="3232399"/>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395536" y="1011559"/>
            <a:ext cx="8070000" cy="648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395536" y="4725144"/>
            <a:ext cx="8280920" cy="1200329"/>
          </a:xfrm>
          <a:prstGeom prst="rect">
            <a:avLst/>
          </a:prstGeom>
        </p:spPr>
        <p:txBody>
          <a:bodyPr wrap="square">
            <a:spAutoFit/>
          </a:bodyPr>
          <a:lstStyle/>
          <a:p>
            <a:r>
              <a:rPr lang="it-IT" b="1" dirty="0">
                <a:effectLst>
                  <a:outerShdw blurRad="38100" dist="38100" dir="2700000" algn="tl">
                    <a:srgbClr val="000000">
                      <a:alpha val="43137"/>
                    </a:srgbClr>
                  </a:outerShdw>
                </a:effectLst>
              </a:rPr>
              <a:t>APPROVAZIONE TESI DIGITALE </a:t>
            </a:r>
          </a:p>
          <a:p>
            <a:r>
              <a:rPr lang="it-IT" b="1" dirty="0">
                <a:effectLst>
                  <a:outerShdw blurRad="38100" dist="38100" dir="2700000" algn="tl">
                    <a:srgbClr val="000000">
                      <a:alpha val="43137"/>
                    </a:srgbClr>
                  </a:outerShdw>
                </a:effectLst>
              </a:rPr>
              <a:t>Effettuare il LOGIN all’area web di ESSE3 https://studiare.unife.it (la medesima per la gestione degli appelli d’esame) e dal menù CONSEGUIMENTO TITOLO cliccare sulla voce LAUREANDI ASSEGNATI </a:t>
            </a:r>
          </a:p>
        </p:txBody>
      </p:sp>
    </p:spTree>
    <p:extLst>
      <p:ext uri="{BB962C8B-B14F-4D97-AF65-F5344CB8AC3E}">
        <p14:creationId xmlns:p14="http://schemas.microsoft.com/office/powerpoint/2010/main" val="40081112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909189" y="188640"/>
            <a:ext cx="6972486" cy="4031873"/>
          </a:xfrm>
          <a:prstGeom prst="rect">
            <a:avLst/>
          </a:prstGeom>
          <a:noFill/>
        </p:spPr>
        <p:txBody>
          <a:bodyPr wrap="none" rtlCol="0">
            <a:spAutoFit/>
          </a:bodyPr>
          <a:lstStyle/>
          <a:p>
            <a:pPr algn="ctr"/>
            <a:r>
              <a:rPr lang="it-IT" sz="3200" b="1" dirty="0" smtClean="0">
                <a:solidFill>
                  <a:srgbClr val="0000FF"/>
                </a:solidFill>
                <a:effectLst>
                  <a:outerShdw blurRad="38100" dist="38100" dir="2700000" algn="tl">
                    <a:srgbClr val="000000">
                      <a:alpha val="43137"/>
                    </a:srgbClr>
                  </a:outerShdw>
                </a:effectLst>
              </a:rPr>
              <a:t>LAUREA MAGISTRALE IN SCIENZE DELLE</a:t>
            </a:r>
          </a:p>
          <a:p>
            <a:pPr algn="ctr"/>
            <a:r>
              <a:rPr lang="it-IT" sz="3200" b="1" dirty="0" smtClean="0">
                <a:solidFill>
                  <a:srgbClr val="0000FF"/>
                </a:solidFill>
                <a:effectLst>
                  <a:outerShdw blurRad="38100" dist="38100" dir="2700000" algn="tl">
                    <a:srgbClr val="000000">
                      <a:alpha val="43137"/>
                    </a:srgbClr>
                  </a:outerShdw>
                </a:effectLst>
              </a:rPr>
              <a:t>PROFESSIONI SANITARIE</a:t>
            </a:r>
          </a:p>
          <a:p>
            <a:endParaRPr lang="it-IT" sz="3200" b="1" dirty="0">
              <a:effectLst>
                <a:outerShdw blurRad="38100" dist="38100" dir="2700000" algn="tl">
                  <a:srgbClr val="000000">
                    <a:alpha val="43137"/>
                  </a:srgbClr>
                </a:outerShdw>
              </a:effectLst>
            </a:endParaRPr>
          </a:p>
          <a:p>
            <a:pPr algn="ctr"/>
            <a:r>
              <a:rPr lang="it-IT" sz="3200" b="1" dirty="0" smtClean="0">
                <a:effectLst>
                  <a:outerShdw blurRad="38100" dist="38100" dir="2700000" algn="tl">
                    <a:srgbClr val="000000">
                      <a:alpha val="43137"/>
                    </a:srgbClr>
                  </a:outerShdw>
                </a:effectLst>
              </a:rPr>
              <a:t>Percorso di formazione AA </a:t>
            </a:r>
            <a:r>
              <a:rPr lang="it-IT" sz="3200" b="1" dirty="0" smtClean="0">
                <a:effectLst>
                  <a:outerShdw blurRad="38100" dist="38100" dir="2700000" algn="tl">
                    <a:srgbClr val="000000">
                      <a:alpha val="43137"/>
                    </a:srgbClr>
                  </a:outerShdw>
                </a:effectLst>
              </a:rPr>
              <a:t>15-16</a:t>
            </a:r>
            <a:endParaRPr lang="it-IT" sz="3200" b="1" dirty="0" smtClean="0">
              <a:effectLst>
                <a:outerShdw blurRad="38100" dist="38100" dir="2700000" algn="tl">
                  <a:srgbClr val="000000">
                    <a:alpha val="43137"/>
                  </a:srgbClr>
                </a:outerShdw>
              </a:effectLst>
            </a:endParaRPr>
          </a:p>
          <a:p>
            <a:pPr algn="ctr"/>
            <a:r>
              <a:rPr lang="it-IT" sz="3200" b="1" dirty="0" smtClean="0">
                <a:effectLst>
                  <a:outerShdw blurRad="38100" dist="38100" dir="2700000" algn="tl">
                    <a:srgbClr val="000000">
                      <a:alpha val="43137"/>
                    </a:srgbClr>
                  </a:outerShdw>
                </a:effectLst>
              </a:rPr>
              <a:t>Percorso di formazione AA </a:t>
            </a:r>
            <a:r>
              <a:rPr lang="it-IT" sz="3200" b="1" dirty="0" smtClean="0">
                <a:effectLst>
                  <a:outerShdw blurRad="38100" dist="38100" dir="2700000" algn="tl">
                    <a:srgbClr val="000000">
                      <a:alpha val="43137"/>
                    </a:srgbClr>
                  </a:outerShdw>
                </a:effectLst>
              </a:rPr>
              <a:t>16-17</a:t>
            </a:r>
            <a:endParaRPr lang="it-IT" sz="3200" b="1" dirty="0">
              <a:effectLst>
                <a:outerShdw blurRad="38100" dist="38100" dir="2700000" algn="tl">
                  <a:srgbClr val="000000">
                    <a:alpha val="43137"/>
                  </a:srgbClr>
                </a:outerShdw>
              </a:effectLst>
            </a:endParaRPr>
          </a:p>
          <a:p>
            <a:pPr algn="ctr"/>
            <a:r>
              <a:rPr lang="it-IT" sz="3200" b="1" dirty="0" smtClean="0">
                <a:solidFill>
                  <a:srgbClr val="D60093"/>
                </a:solidFill>
                <a:effectLst>
                  <a:outerShdw blurRad="38100" dist="38100" dir="2700000" algn="tl">
                    <a:srgbClr val="000000">
                      <a:alpha val="43137"/>
                    </a:srgbClr>
                  </a:outerShdw>
                </a:effectLst>
              </a:rPr>
              <a:t>Schede di insegnamento </a:t>
            </a:r>
            <a:endParaRPr lang="it-IT" sz="3200" b="1" dirty="0" smtClean="0">
              <a:solidFill>
                <a:srgbClr val="D60093"/>
              </a:solidFill>
              <a:effectLst>
                <a:outerShdw blurRad="38100" dist="38100" dir="2700000" algn="tl">
                  <a:srgbClr val="000000">
                    <a:alpha val="43137"/>
                  </a:srgbClr>
                </a:outerShdw>
              </a:effectLst>
            </a:endParaRPr>
          </a:p>
          <a:p>
            <a:pPr algn="ctr"/>
            <a:r>
              <a:rPr lang="it-IT" sz="3200" b="1" dirty="0" smtClean="0">
                <a:solidFill>
                  <a:srgbClr val="00B050"/>
                </a:solidFill>
                <a:effectLst>
                  <a:outerShdw blurRad="38100" dist="38100" dir="2700000" algn="tl">
                    <a:srgbClr val="000000">
                      <a:alpha val="43137"/>
                    </a:srgbClr>
                  </a:outerShdw>
                </a:effectLst>
              </a:rPr>
              <a:t/>
            </a:r>
            <a:br>
              <a:rPr lang="it-IT" sz="3200" b="1" dirty="0" smtClean="0">
                <a:solidFill>
                  <a:srgbClr val="00B050"/>
                </a:solidFill>
                <a:effectLst>
                  <a:outerShdw blurRad="38100" dist="38100" dir="2700000" algn="tl">
                    <a:srgbClr val="000000">
                      <a:alpha val="43137"/>
                    </a:srgbClr>
                  </a:outerShdw>
                </a:effectLst>
              </a:rPr>
            </a:br>
            <a:endParaRPr lang="it-IT" sz="3200" b="1" dirty="0">
              <a:effectLst>
                <a:outerShdw blurRad="38100" dist="38100" dir="2700000" algn="tl">
                  <a:srgbClr val="000000">
                    <a:alpha val="43137"/>
                  </a:srgbClr>
                </a:outerShdw>
              </a:effectLs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4995156"/>
            <a:ext cx="2592288"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246" y="5229200"/>
            <a:ext cx="3390900" cy="134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4985631"/>
            <a:ext cx="2088232"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arrotondato 1"/>
          <p:cNvSpPr/>
          <p:nvPr/>
        </p:nvSpPr>
        <p:spPr>
          <a:xfrm>
            <a:off x="611560" y="3501008"/>
            <a:ext cx="2592288" cy="1211947"/>
          </a:xfrm>
          <a:prstGeom prst="roundRect">
            <a:avLst/>
          </a:prstGeom>
          <a:gradFill>
            <a:gsLst>
              <a:gs pos="0">
                <a:srgbClr val="00B050"/>
              </a:gs>
              <a:gs pos="24000">
                <a:srgbClr val="92D050"/>
              </a:gs>
              <a:gs pos="100000">
                <a:schemeClr val="accent1">
                  <a:tint val="23500"/>
                  <a:satMod val="160000"/>
                </a:schemeClr>
              </a:gs>
            </a:gsLst>
            <a:lin ang="5400000" scaled="0"/>
          </a:gradFill>
          <a:ln>
            <a:gradFill>
              <a:gsLst>
                <a:gs pos="0">
                  <a:srgbClr val="00B050"/>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b="1" dirty="0">
                <a:solidFill>
                  <a:srgbClr val="C00000"/>
                </a:solidFill>
                <a:effectLst>
                  <a:outerShdw blurRad="38100" dist="38100" dir="2700000" algn="tl">
                    <a:srgbClr val="000000">
                      <a:alpha val="43137"/>
                    </a:srgbClr>
                  </a:outerShdw>
                </a:effectLst>
              </a:rPr>
              <a:t>RAR</a:t>
            </a:r>
            <a:endParaRPr lang="it-IT" sz="4000" dirty="0"/>
          </a:p>
        </p:txBody>
      </p:sp>
      <p:sp>
        <p:nvSpPr>
          <p:cNvPr id="3" name="Ovale 2"/>
          <p:cNvSpPr/>
          <p:nvPr/>
        </p:nvSpPr>
        <p:spPr>
          <a:xfrm>
            <a:off x="5796136" y="3362325"/>
            <a:ext cx="2952328" cy="1211947"/>
          </a:xfrm>
          <a:prstGeom prst="ellipse">
            <a:avLst/>
          </a:prstGeom>
          <a:gradFill>
            <a:gsLst>
              <a:gs pos="0">
                <a:schemeClr val="accent2">
                  <a:lumMod val="75000"/>
                </a:schemeClr>
              </a:gs>
              <a:gs pos="82000">
                <a:schemeClr val="accent1">
                  <a:tint val="44500"/>
                  <a:satMod val="160000"/>
                </a:schemeClr>
              </a:gs>
              <a:gs pos="100000">
                <a:schemeClr val="accent1">
                  <a:tint val="23500"/>
                  <a:satMod val="160000"/>
                </a:schemeClr>
              </a:gs>
            </a:gsLst>
            <a:lin ang="5400000" scaled="0"/>
          </a:gradFill>
          <a:ln>
            <a:gradFill>
              <a:gsLst>
                <a:gs pos="0">
                  <a:srgbClr val="C00000"/>
                </a:gs>
                <a:gs pos="88000">
                  <a:srgbClr val="C00000"/>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b="1" dirty="0">
                <a:solidFill>
                  <a:srgbClr val="0000FF"/>
                </a:solidFill>
                <a:effectLst>
                  <a:outerShdw blurRad="38100" dist="38100" dir="2700000" algn="tl">
                    <a:srgbClr val="000000">
                      <a:alpha val="43137"/>
                    </a:srgbClr>
                  </a:outerShdw>
                </a:effectLst>
              </a:rPr>
              <a:t>SUA</a:t>
            </a:r>
          </a:p>
          <a:p>
            <a:pPr algn="ctr"/>
            <a:endParaRPr lang="it-IT" dirty="0"/>
          </a:p>
        </p:txBody>
      </p:sp>
      <p:sp>
        <p:nvSpPr>
          <p:cNvPr id="5" name="Freccia a destra 4"/>
          <p:cNvSpPr/>
          <p:nvPr/>
        </p:nvSpPr>
        <p:spPr>
          <a:xfrm rot="3836823">
            <a:off x="7411869" y="2380112"/>
            <a:ext cx="872993" cy="577770"/>
          </a:xfrm>
          <a:prstGeom prst="rightArrow">
            <a:avLst/>
          </a:prstGeom>
          <a:gradFill>
            <a:gsLst>
              <a:gs pos="0">
                <a:schemeClr val="tx2">
                  <a:lumMod val="60000"/>
                  <a:lumOff val="4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87187">
            <a:off x="667980" y="2121608"/>
            <a:ext cx="695325" cy="88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8916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04664" y="620688"/>
            <a:ext cx="8856984" cy="5355312"/>
          </a:xfrm>
          <a:prstGeom prst="rect">
            <a:avLst/>
          </a:prstGeom>
        </p:spPr>
        <p:txBody>
          <a:bodyPr wrap="square">
            <a:spAutoFit/>
          </a:bodyPr>
          <a:lstStyle/>
          <a:p>
            <a:r>
              <a:rPr lang="it-IT" dirty="0"/>
              <a:t>L'Istituto Universitario di Studi Superiori "</a:t>
            </a:r>
            <a:r>
              <a:rPr lang="it-IT" b="1" dirty="0"/>
              <a:t>IUSS - Ferrara 1391</a:t>
            </a:r>
            <a:r>
              <a:rPr lang="it-IT" dirty="0"/>
              <a:t>" ha tra le sue principali finalità quella di coordinare e promuovere in ambito internazionale i corsi di </a:t>
            </a:r>
            <a:r>
              <a:rPr lang="it-IT" b="1" dirty="0"/>
              <a:t>Dottorato di Ricerca </a:t>
            </a:r>
            <a:r>
              <a:rPr lang="it-IT" dirty="0"/>
              <a:t>istituiti presso l'Università di Ferrara. </a:t>
            </a:r>
            <a:endParaRPr lang="it-IT" dirty="0" smtClean="0"/>
          </a:p>
          <a:p>
            <a:endParaRPr lang="it-IT" dirty="0"/>
          </a:p>
          <a:p>
            <a:r>
              <a:rPr lang="it-IT" dirty="0" smtClean="0"/>
              <a:t>Costituisce </a:t>
            </a:r>
            <a:r>
              <a:rPr lang="it-IT" dirty="0"/>
              <a:t>un vero e proprio centro di aggregazione dei dottorandi, facilitando le interazioni e gli scambi con altri Atenei, </a:t>
            </a:r>
            <a:r>
              <a:rPr lang="it-IT" b="1" dirty="0"/>
              <a:t>sia italiani che esteri</a:t>
            </a:r>
            <a:r>
              <a:rPr lang="it-IT" dirty="0"/>
              <a:t>, e fornisce supporti logistici e didattici ai corsi di Dottorato</a:t>
            </a:r>
            <a:r>
              <a:rPr lang="it-IT" dirty="0" smtClean="0"/>
              <a:t>.</a:t>
            </a:r>
          </a:p>
          <a:p>
            <a:endParaRPr lang="it-IT" dirty="0"/>
          </a:p>
          <a:p>
            <a:r>
              <a:rPr lang="it-IT" dirty="0"/>
              <a:t>In particolare:</a:t>
            </a:r>
          </a:p>
          <a:p>
            <a:r>
              <a:rPr lang="it-IT" dirty="0" smtClean="0"/>
              <a:t>- bandisce </a:t>
            </a:r>
            <a:r>
              <a:rPr lang="it-IT" b="1" dirty="0"/>
              <a:t>borse di studio per la mobilità all'estero</a:t>
            </a:r>
            <a:r>
              <a:rPr lang="it-IT" dirty="0"/>
              <a:t> dei dottorandi</a:t>
            </a:r>
          </a:p>
          <a:p>
            <a:r>
              <a:rPr lang="it-IT" dirty="0" smtClean="0"/>
              <a:t>- sostiene </a:t>
            </a:r>
            <a:r>
              <a:rPr lang="it-IT" dirty="0"/>
              <a:t>il </a:t>
            </a:r>
            <a:r>
              <a:rPr lang="it-IT" b="1" dirty="0"/>
              <a:t>programma di internazionalizzazione </a:t>
            </a:r>
            <a:r>
              <a:rPr lang="it-IT" dirty="0"/>
              <a:t>della didattica </a:t>
            </a:r>
            <a:r>
              <a:rPr lang="it-IT" dirty="0" smtClean="0"/>
              <a:t>»</a:t>
            </a:r>
            <a:r>
              <a:rPr lang="it-IT" dirty="0" err="1" smtClean="0"/>
              <a:t>Copernicus</a:t>
            </a:r>
            <a:r>
              <a:rPr lang="it-IT" dirty="0" smtClean="0"/>
              <a:t> </a:t>
            </a:r>
            <a:r>
              <a:rPr lang="it-IT" dirty="0" err="1" smtClean="0"/>
              <a:t>Visiting</a:t>
            </a:r>
            <a:r>
              <a:rPr lang="it-IT" dirty="0" smtClean="0"/>
              <a:t> </a:t>
            </a:r>
            <a:r>
              <a:rPr lang="it-IT" dirty="0" err="1" smtClean="0"/>
              <a:t>Scientists</a:t>
            </a:r>
            <a:r>
              <a:rPr lang="it-IT" dirty="0" smtClean="0"/>
              <a:t>»</a:t>
            </a:r>
            <a:endParaRPr lang="it-IT" dirty="0"/>
          </a:p>
          <a:p>
            <a:r>
              <a:rPr lang="it-IT" dirty="0" smtClean="0"/>
              <a:t>- organizza </a:t>
            </a:r>
            <a:r>
              <a:rPr lang="it-IT" dirty="0"/>
              <a:t>le "</a:t>
            </a:r>
            <a:r>
              <a:rPr lang="it-IT" b="1" dirty="0"/>
              <a:t>attività didattiche trasversali</a:t>
            </a:r>
            <a:r>
              <a:rPr lang="it-IT" dirty="0"/>
              <a:t>" comuni ai diversi corsi di Dottorato</a:t>
            </a:r>
          </a:p>
          <a:p>
            <a:r>
              <a:rPr lang="it-IT" dirty="0" smtClean="0"/>
              <a:t>- gestisce </a:t>
            </a:r>
            <a:r>
              <a:rPr lang="it-IT" dirty="0"/>
              <a:t>l'assegnazione di </a:t>
            </a:r>
            <a:r>
              <a:rPr lang="it-IT" b="1" dirty="0"/>
              <a:t>posti alloggio</a:t>
            </a:r>
            <a:r>
              <a:rPr lang="it-IT" dirty="0"/>
              <a:t> per studenti fuori sede e stranieri </a:t>
            </a:r>
          </a:p>
          <a:p>
            <a:r>
              <a:rPr lang="it-IT" dirty="0" smtClean="0"/>
              <a:t>- ha </a:t>
            </a:r>
            <a:r>
              <a:rPr lang="it-IT" dirty="0"/>
              <a:t>sottoscritto un accordo col </a:t>
            </a:r>
            <a:r>
              <a:rPr lang="it-IT" b="1" dirty="0" err="1"/>
              <a:t>Cern</a:t>
            </a:r>
            <a:r>
              <a:rPr lang="it-IT" b="1" dirty="0"/>
              <a:t> </a:t>
            </a:r>
            <a:r>
              <a:rPr lang="it-IT" b="1" dirty="0" smtClean="0"/>
              <a:t>(</a:t>
            </a:r>
            <a:r>
              <a:rPr lang="it-IT" b="1" dirty="0" err="1" smtClean="0"/>
              <a:t>European</a:t>
            </a:r>
            <a:r>
              <a:rPr lang="it-IT" b="1" dirty="0" smtClean="0"/>
              <a:t> Organization for </a:t>
            </a:r>
            <a:r>
              <a:rPr lang="it-IT" b="1" dirty="0" err="1"/>
              <a:t>N</a:t>
            </a:r>
            <a:r>
              <a:rPr lang="it-IT" b="1" dirty="0" err="1" smtClean="0"/>
              <a:t>uclear</a:t>
            </a:r>
            <a:r>
              <a:rPr lang="it-IT" b="1" dirty="0" smtClean="0"/>
              <a:t> </a:t>
            </a:r>
            <a:r>
              <a:rPr lang="it-IT" b="1" dirty="0" err="1"/>
              <a:t>R</a:t>
            </a:r>
            <a:r>
              <a:rPr lang="it-IT" b="1" dirty="0" err="1" smtClean="0"/>
              <a:t>esearch</a:t>
            </a:r>
            <a:r>
              <a:rPr lang="it-IT" b="1" dirty="0" smtClean="0"/>
              <a:t>) di </a:t>
            </a:r>
            <a:r>
              <a:rPr lang="it-IT" b="1" dirty="0"/>
              <a:t>Ginevra</a:t>
            </a:r>
            <a:r>
              <a:rPr lang="it-IT" dirty="0"/>
              <a:t> per progetti di ricerca dei dottorandi dell'Area </a:t>
            </a:r>
            <a:r>
              <a:rPr lang="it-IT" dirty="0" err="1"/>
              <a:t>SciTec</a:t>
            </a:r>
            <a:endParaRPr lang="it-IT" dirty="0"/>
          </a:p>
          <a:p>
            <a:r>
              <a:rPr lang="it-IT" dirty="0" smtClean="0"/>
              <a:t>- promuove </a:t>
            </a:r>
            <a:r>
              <a:rPr lang="it-IT" dirty="0"/>
              <a:t>borse di mobilità con l'</a:t>
            </a:r>
            <a:r>
              <a:rPr lang="it-IT" b="1" dirty="0"/>
              <a:t>Ohio State </a:t>
            </a:r>
            <a:r>
              <a:rPr lang="it-IT" b="1" dirty="0" err="1"/>
              <a:t>University</a:t>
            </a:r>
            <a:r>
              <a:rPr lang="it-IT" b="1" dirty="0"/>
              <a:t> </a:t>
            </a:r>
            <a:r>
              <a:rPr lang="it-IT" dirty="0"/>
              <a:t>Comprehensive </a:t>
            </a:r>
            <a:r>
              <a:rPr lang="it-IT" dirty="0" err="1"/>
              <a:t>Cancer</a:t>
            </a:r>
            <a:r>
              <a:rPr lang="it-IT" dirty="0"/>
              <a:t> Center</a:t>
            </a:r>
          </a:p>
          <a:p>
            <a:r>
              <a:rPr lang="it-IT" dirty="0" smtClean="0"/>
              <a:t>- coordina </a:t>
            </a:r>
            <a:r>
              <a:rPr lang="it-IT" b="1" dirty="0"/>
              <a:t>programmi internazionali</a:t>
            </a:r>
            <a:r>
              <a:rPr lang="it-IT" dirty="0"/>
              <a:t> nell'ambito dell'Alta formazione e del Dottorato di ricerca</a:t>
            </a:r>
          </a:p>
        </p:txBody>
      </p:sp>
    </p:spTree>
    <p:extLst>
      <p:ext uri="{BB962C8B-B14F-4D97-AF65-F5344CB8AC3E}">
        <p14:creationId xmlns:p14="http://schemas.microsoft.com/office/powerpoint/2010/main" val="7227266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942499" y="332656"/>
            <a:ext cx="6905865" cy="1077218"/>
          </a:xfrm>
          <a:prstGeom prst="rect">
            <a:avLst/>
          </a:prstGeom>
          <a:noFill/>
        </p:spPr>
        <p:txBody>
          <a:bodyPr wrap="none" rtlCol="0">
            <a:spAutoFit/>
          </a:bodyPr>
          <a:lstStyle/>
          <a:p>
            <a:pPr algn="ctr"/>
            <a:r>
              <a:rPr lang="it-IT" sz="3200" b="1" dirty="0" smtClean="0">
                <a:solidFill>
                  <a:srgbClr val="0000FF"/>
                </a:solidFill>
                <a:effectLst>
                  <a:outerShdw blurRad="38100" dist="38100" dir="2700000" algn="tl">
                    <a:srgbClr val="000000">
                      <a:alpha val="43137"/>
                    </a:srgbClr>
                  </a:outerShdw>
                </a:effectLst>
              </a:rPr>
              <a:t>LAUREA MAGISTRALE IN SCIENZE DELLE</a:t>
            </a:r>
          </a:p>
          <a:p>
            <a:pPr algn="ctr"/>
            <a:r>
              <a:rPr lang="it-IT" sz="3200" b="1" dirty="0" smtClean="0">
                <a:solidFill>
                  <a:srgbClr val="0000FF"/>
                </a:solidFill>
                <a:effectLst>
                  <a:outerShdw blurRad="38100" dist="38100" dir="2700000" algn="tl">
                    <a:srgbClr val="000000">
                      <a:alpha val="43137"/>
                    </a:srgbClr>
                  </a:outerShdw>
                </a:effectLst>
              </a:rPr>
              <a:t>PROFESSIONI </a:t>
            </a:r>
            <a:r>
              <a:rPr lang="it-IT" sz="3200" b="1" dirty="0" smtClean="0">
                <a:solidFill>
                  <a:srgbClr val="0000FF"/>
                </a:solidFill>
                <a:effectLst>
                  <a:outerShdw blurRad="38100" dist="38100" dir="2700000" algn="tl">
                    <a:srgbClr val="000000">
                      <a:alpha val="43137"/>
                    </a:srgbClr>
                  </a:outerShdw>
                </a:effectLst>
              </a:rPr>
              <a:t>SANITARIE - </a:t>
            </a:r>
            <a:r>
              <a:rPr lang="it-IT" sz="3200" b="1" dirty="0" smtClean="0">
                <a:effectLst>
                  <a:outerShdw blurRad="38100" dist="38100" dir="2700000" algn="tl">
                    <a:srgbClr val="000000">
                      <a:alpha val="43137"/>
                    </a:srgbClr>
                  </a:outerShdw>
                </a:effectLst>
              </a:rPr>
              <a:t>VERIFICA </a:t>
            </a:r>
            <a:endParaRPr lang="it-IT" sz="3200" b="1" dirty="0">
              <a:effectLst>
                <a:outerShdw blurRad="38100" dist="38100" dir="2700000" algn="tl">
                  <a:srgbClr val="000000">
                    <a:alpha val="43137"/>
                  </a:srgbClr>
                </a:outerShdw>
              </a:effectLst>
            </a:endParaRPr>
          </a:p>
        </p:txBody>
      </p:sp>
      <p:sp>
        <p:nvSpPr>
          <p:cNvPr id="2" name="CasellaDiTesto 1"/>
          <p:cNvSpPr txBox="1"/>
          <p:nvPr/>
        </p:nvSpPr>
        <p:spPr>
          <a:xfrm>
            <a:off x="-1" y="1484784"/>
            <a:ext cx="9144001" cy="2677656"/>
          </a:xfrm>
          <a:prstGeom prst="rect">
            <a:avLst/>
          </a:prstGeom>
          <a:noFill/>
        </p:spPr>
        <p:txBody>
          <a:bodyPr wrap="square" rtlCol="0">
            <a:spAutoFit/>
          </a:bodyPr>
          <a:lstStyle/>
          <a:p>
            <a:pPr algn="ctr"/>
            <a:r>
              <a:rPr lang="it-IT" sz="2800" b="1" dirty="0" smtClean="0">
                <a:solidFill>
                  <a:srgbClr val="00B050"/>
                </a:solidFill>
                <a:effectLst>
                  <a:outerShdw blurRad="38100" dist="38100" dir="2700000" algn="tl">
                    <a:srgbClr val="000000">
                      <a:alpha val="43137"/>
                    </a:srgbClr>
                  </a:outerShdw>
                </a:effectLst>
              </a:rPr>
              <a:t>Lavoro di gruppo: commentare usando un </a:t>
            </a:r>
            <a:r>
              <a:rPr lang="it-IT" sz="2800" b="1" dirty="0" err="1" smtClean="0">
                <a:solidFill>
                  <a:srgbClr val="00B050"/>
                </a:solidFill>
                <a:effectLst>
                  <a:outerShdw blurRad="38100" dist="38100" dir="2700000" algn="tl">
                    <a:srgbClr val="000000">
                      <a:alpha val="43137"/>
                    </a:srgbClr>
                  </a:outerShdw>
                </a:effectLst>
              </a:rPr>
              <a:t>form</a:t>
            </a:r>
            <a:r>
              <a:rPr lang="it-IT" sz="2800" b="1" dirty="0" smtClean="0">
                <a:solidFill>
                  <a:srgbClr val="00B050"/>
                </a:solidFill>
                <a:effectLst>
                  <a:outerShdw blurRad="38100" dist="38100" dir="2700000" algn="tl">
                    <a:srgbClr val="000000">
                      <a:alpha val="43137"/>
                    </a:srgbClr>
                  </a:outerShdw>
                </a:effectLst>
              </a:rPr>
              <a:t> di </a:t>
            </a:r>
          </a:p>
          <a:p>
            <a:pPr algn="ctr"/>
            <a:r>
              <a:rPr lang="it-IT" sz="2800" b="1" dirty="0" smtClean="0">
                <a:solidFill>
                  <a:srgbClr val="00B050"/>
                </a:solidFill>
                <a:effectLst>
                  <a:outerShdw blurRad="38100" dist="38100" dir="2700000" algn="tl">
                    <a:srgbClr val="000000">
                      <a:alpha val="43137"/>
                    </a:srgbClr>
                  </a:outerShdw>
                </a:effectLst>
              </a:rPr>
              <a:t>alcuni </a:t>
            </a:r>
            <a:r>
              <a:rPr lang="it-IT" sz="2800" b="1" dirty="0" err="1" smtClean="0">
                <a:solidFill>
                  <a:srgbClr val="00B050"/>
                </a:solidFill>
                <a:effectLst>
                  <a:outerShdw blurRad="38100" dist="38100" dir="2700000" algn="tl">
                    <a:srgbClr val="000000">
                      <a:alpha val="43137"/>
                    </a:srgbClr>
                  </a:outerShdw>
                </a:effectLst>
              </a:rPr>
              <a:t>items</a:t>
            </a:r>
            <a:r>
              <a:rPr lang="it-IT" sz="2800" b="1" dirty="0" smtClean="0">
                <a:solidFill>
                  <a:srgbClr val="00B050"/>
                </a:solidFill>
                <a:effectLst>
                  <a:outerShdw blurRad="38100" dist="38100" dir="2700000" algn="tl">
                    <a:srgbClr val="000000">
                      <a:alpha val="43137"/>
                    </a:srgbClr>
                  </a:outerShdw>
                </a:effectLst>
              </a:rPr>
              <a:t> del RAR o di schede insegnamento </a:t>
            </a:r>
          </a:p>
          <a:p>
            <a:pPr algn="ctr"/>
            <a:r>
              <a:rPr lang="it-IT" sz="2800" b="1" dirty="0">
                <a:solidFill>
                  <a:srgbClr val="FFC000"/>
                </a:solidFill>
                <a:effectLst>
                  <a:outerShdw blurRad="38100" dist="38100" dir="2700000" algn="tl">
                    <a:srgbClr val="000000">
                      <a:alpha val="43137"/>
                    </a:srgbClr>
                  </a:outerShdw>
                </a:effectLst>
              </a:rPr>
              <a:t>Condivisione del lavoro di gruppo con </a:t>
            </a:r>
            <a:endParaRPr lang="it-IT" sz="2800" b="1" dirty="0" smtClean="0">
              <a:solidFill>
                <a:srgbClr val="FFC000"/>
              </a:solidFill>
              <a:effectLst>
                <a:outerShdw blurRad="38100" dist="38100" dir="2700000" algn="tl">
                  <a:srgbClr val="000000">
                    <a:alpha val="43137"/>
                  </a:srgbClr>
                </a:outerShdw>
              </a:effectLst>
            </a:endParaRPr>
          </a:p>
          <a:p>
            <a:pPr algn="ctr"/>
            <a:r>
              <a:rPr lang="it-IT" sz="2800" b="1" dirty="0" smtClean="0">
                <a:solidFill>
                  <a:srgbClr val="FFC000"/>
                </a:solidFill>
                <a:effectLst>
                  <a:outerShdw blurRad="38100" dist="38100" dir="2700000" algn="tl">
                    <a:srgbClr val="000000">
                      <a:alpha val="43137"/>
                    </a:srgbClr>
                  </a:outerShdw>
                </a:effectLst>
              </a:rPr>
              <a:t>una breve presentazione</a:t>
            </a:r>
            <a:endParaRPr lang="it-IT" sz="2800" b="1" dirty="0">
              <a:solidFill>
                <a:srgbClr val="00B050"/>
              </a:solidFill>
              <a:effectLst>
                <a:outerShdw blurRad="38100" dist="38100" dir="2700000" algn="tl">
                  <a:srgbClr val="000000">
                    <a:alpha val="43137"/>
                  </a:srgbClr>
                </a:outerShdw>
              </a:effectLst>
            </a:endParaRPr>
          </a:p>
          <a:p>
            <a:pPr algn="ctr"/>
            <a:r>
              <a:rPr lang="it-IT" sz="2800" b="1" dirty="0" smtClean="0">
                <a:solidFill>
                  <a:srgbClr val="C00000"/>
                </a:solidFill>
                <a:effectLst>
                  <a:outerShdw blurRad="38100" dist="38100" dir="2700000" algn="tl">
                    <a:srgbClr val="000000">
                      <a:alpha val="43137"/>
                    </a:srgbClr>
                  </a:outerShdw>
                </a:effectLst>
              </a:rPr>
              <a:t>Prova scritta: test multiple </a:t>
            </a:r>
            <a:r>
              <a:rPr lang="it-IT" sz="2800" b="1" dirty="0" err="1" smtClean="0">
                <a:solidFill>
                  <a:srgbClr val="C00000"/>
                </a:solidFill>
                <a:effectLst>
                  <a:outerShdw blurRad="38100" dist="38100" dir="2700000" algn="tl">
                    <a:srgbClr val="000000">
                      <a:alpha val="43137"/>
                    </a:srgbClr>
                  </a:outerShdw>
                </a:effectLst>
              </a:rPr>
              <a:t>choice</a:t>
            </a:r>
            <a:r>
              <a:rPr lang="it-IT" sz="2800" b="1" dirty="0" smtClean="0">
                <a:solidFill>
                  <a:srgbClr val="C00000"/>
                </a:solidFill>
                <a:effectLst>
                  <a:outerShdw blurRad="38100" dist="38100" dir="2700000" algn="tl">
                    <a:srgbClr val="000000">
                      <a:alpha val="43137"/>
                    </a:srgbClr>
                  </a:outerShdw>
                </a:effectLst>
              </a:rPr>
              <a:t> (10 domande)</a:t>
            </a:r>
            <a:endParaRPr lang="it-IT" sz="2800" b="1" dirty="0">
              <a:solidFill>
                <a:srgbClr val="FFC000"/>
              </a:solidFill>
              <a:effectLst>
                <a:outerShdw blurRad="38100" dist="38100" dir="2700000" algn="tl">
                  <a:srgbClr val="000000">
                    <a:alpha val="43137"/>
                  </a:srgbClr>
                </a:outerShdw>
              </a:effectLst>
            </a:endParaRPr>
          </a:p>
          <a:p>
            <a:pPr algn="ctr"/>
            <a:endParaRPr lang="it-IT" sz="2800" b="1" dirty="0">
              <a:solidFill>
                <a:srgbClr val="FFC000"/>
              </a:solidFill>
              <a:effectLst>
                <a:outerShdw blurRad="38100" dist="38100" dir="2700000" algn="tl">
                  <a:srgbClr val="000000">
                    <a:alpha val="43137"/>
                  </a:srgbClr>
                </a:outerShdw>
              </a:effectLst>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1827" y="4195181"/>
            <a:ext cx="1511424" cy="2144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0540" y="4368879"/>
            <a:ext cx="1879287" cy="187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735" y="4405913"/>
            <a:ext cx="2543175"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215971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848</TotalTime>
  <Words>6919</Words>
  <Application>Microsoft Office PowerPoint</Application>
  <PresentationFormat>Presentazione su schermo (4:3)</PresentationFormat>
  <Paragraphs>1042</Paragraphs>
  <Slides>90</Slides>
  <Notes>0</Notes>
  <HiddenSlides>0</HiddenSlides>
  <MMClips>0</MMClips>
  <ScaleCrop>false</ScaleCrop>
  <HeadingPairs>
    <vt:vector size="4" baseType="variant">
      <vt:variant>
        <vt:lpstr>Tema</vt:lpstr>
      </vt:variant>
      <vt:variant>
        <vt:i4>1</vt:i4>
      </vt:variant>
      <vt:variant>
        <vt:lpstr>Titoli diapositive</vt:lpstr>
      </vt:variant>
      <vt:variant>
        <vt:i4>90</vt:i4>
      </vt:variant>
    </vt:vector>
  </HeadingPairs>
  <TitlesOfParts>
    <vt:vector size="91" baseType="lpstr">
      <vt:lpstr>Tema di Office</vt:lpstr>
      <vt:lpstr>Università degli Studi di Ferrara</vt:lpstr>
      <vt:lpstr>Presentazione standard di PowerPoint</vt:lpstr>
      <vt:lpstr>Presentazione standard di PowerPoint</vt:lpstr>
      <vt:lpstr>Presentazione standard di PowerPoint</vt:lpstr>
      <vt:lpstr>Presentazione standard di PowerPoint</vt:lpstr>
      <vt:lpstr>Presentazione standard di PowerPoint</vt:lpstr>
      <vt:lpstr>Membri del Nucleo di Valutazione di Ateneo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Dipartimento di Morfologia, Chirurgia e Medicina Sperimentale </vt:lpstr>
      <vt:lpstr>Dipartimento di Scienze Biomediche e Chirurgico Specialistiche</vt:lpstr>
      <vt:lpstr>Dipartimento di Scienze mediche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Politiche di Ateneo e Accreditamento   L’Ateneo ha individuato politiche di Qualità per le linee di indirizzo in un’ottica di miglioramento continuo della qualità.  La qualità consiste sia nella vicinanza tra obiettivi prestabiliti e risultati ottenuti sia nel valore che gli obiettivi stessi hanno per i soggetti assunti come beneficiari dei risultati.   Le politiche di Qualità dell'Ateneo sono definite dagli Organi Accademici di governo  attuate dal Presidio della Qualità di Ateneo e valutate dal Nucleo di Valutazione.   Gli Organi Accademici di governo (Rettore, Senato Accademico, Consiglio di Amministrazione) definiscono le linee di indirizzo, secondo quanto previsto dallo Statuto dell’Università degli Studi di Ferrara, e le politiche di Qualità, secondo quanto previsto dalla normativa vigente e dalle linee guida nazionali, in un’ottica  di miglioramento continuo della qualità.   Il documento "Politiche di Ateneo e Programmazione dell'Università degli Studi di Ferrara", e la relativa appendice "Progetto Qualità sui Corsi di studio", hanno come obiettivo di definire in modo organico le politiche di qualità e di programmazione dell’Università di Ferrara, le azioni previste per la loro attuazione e l’Organizzazione  del Sistema di Assicurazione interna della Qualità. </vt:lpstr>
      <vt:lpstr>Accreditamento nella Didattica  e nella Ricerca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MIUR = Ministero Istruzione Universitaria e della Ricerca  ANVUR = Agenzia Nazionale di Valutazione del Sistema Universitario e della Ricerca  UNIVERSITA’   NUCLEO VALUTAZIONE PRESIDIO QUALITA’  COORDINATORI DEI CDS  COMMISSIONI: gruppo riesame, commissione paritetica</vt:lpstr>
      <vt:lpstr>Presentazione standard di PowerPoint</vt:lpstr>
      <vt:lpstr>Presentazione standard di PowerPoint</vt:lpstr>
      <vt:lpstr>Presidio di Qualità</vt:lpstr>
      <vt:lpstr>Presentazione standard di PowerPoint</vt:lpstr>
      <vt:lpstr>Presentazione standard di PowerPoint</vt:lpstr>
      <vt:lpstr>MIUR   - gestisce i bandi di concorso  - ASN: abilitazione scientifica nazionale L’articolo 16 della legge 240 istituisce che ASN ha durata quadriennale e richiede requisiti distinti per le funzioni di professore di prima e di seconda fascia  -ANVUR: Agenzia Nazionale di Valutazione del Sistema Universitario e della Ricerca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Università degli Studi di Ferrara</dc:title>
  <dc:creator>.</dc:creator>
  <cp:lastModifiedBy>Mickael</cp:lastModifiedBy>
  <cp:revision>106</cp:revision>
  <cp:lastPrinted>2016-06-11T09:43:13Z</cp:lastPrinted>
  <dcterms:created xsi:type="dcterms:W3CDTF">2014-11-27T13:06:57Z</dcterms:created>
  <dcterms:modified xsi:type="dcterms:W3CDTF">2016-06-12T20:16:51Z</dcterms:modified>
</cp:coreProperties>
</file>