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2"/>
  </p:notesMasterIdLst>
  <p:sldIdLst>
    <p:sldId id="295" r:id="rId2"/>
    <p:sldId id="256" r:id="rId3"/>
    <p:sldId id="257" r:id="rId4"/>
    <p:sldId id="258" r:id="rId5"/>
    <p:sldId id="259" r:id="rId6"/>
    <p:sldId id="260" r:id="rId7"/>
    <p:sldId id="261" r:id="rId8"/>
    <p:sldId id="263" r:id="rId9"/>
    <p:sldId id="264" r:id="rId10"/>
    <p:sldId id="265" r:id="rId11"/>
    <p:sldId id="266" r:id="rId12"/>
    <p:sldId id="267" r:id="rId13"/>
    <p:sldId id="273" r:id="rId14"/>
    <p:sldId id="274" r:id="rId15"/>
    <p:sldId id="275" r:id="rId16"/>
    <p:sldId id="277" r:id="rId17"/>
    <p:sldId id="278" r:id="rId18"/>
    <p:sldId id="270" r:id="rId19"/>
    <p:sldId id="272" r:id="rId20"/>
    <p:sldId id="279" r:id="rId21"/>
    <p:sldId id="280" r:id="rId22"/>
    <p:sldId id="281" r:id="rId23"/>
    <p:sldId id="293" r:id="rId24"/>
    <p:sldId id="286" r:id="rId25"/>
    <p:sldId id="287" r:id="rId26"/>
    <p:sldId id="288" r:id="rId27"/>
    <p:sldId id="289" r:id="rId28"/>
    <p:sldId id="283" r:id="rId29"/>
    <p:sldId id="285" r:id="rId30"/>
    <p:sldId id="292" r:id="rId31"/>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10E0A2-CD79-47C9-80E8-58930B37E142}" type="doc">
      <dgm:prSet loTypeId="urn:microsoft.com/office/officeart/2005/8/layout/hList3" loCatId="list" qsTypeId="urn:microsoft.com/office/officeart/2005/8/quickstyle/3d5" qsCatId="3D" csTypeId="urn:microsoft.com/office/officeart/2005/8/colors/accent1_2#1" csCatId="accent1" phldr="1"/>
      <dgm:spPr/>
      <dgm:t>
        <a:bodyPr/>
        <a:lstStyle/>
        <a:p>
          <a:endParaRPr lang="it-IT"/>
        </a:p>
      </dgm:t>
    </dgm:pt>
    <dgm:pt modelId="{97477873-AC63-40BD-873F-5870058A4ECB}">
      <dgm:prSet phldrT="[Testo]"/>
      <dgm:spPr/>
      <dgm:t>
        <a:bodyPr/>
        <a:lstStyle/>
        <a:p>
          <a:r>
            <a:rPr lang="it-IT" dirty="0" smtClean="0">
              <a:solidFill>
                <a:schemeClr val="tx1"/>
              </a:solidFill>
            </a:rPr>
            <a:t>sopravvivenza</a:t>
          </a:r>
          <a:endParaRPr lang="it-IT" dirty="0">
            <a:solidFill>
              <a:schemeClr val="tx1"/>
            </a:solidFill>
          </a:endParaRPr>
        </a:p>
      </dgm:t>
    </dgm:pt>
    <dgm:pt modelId="{7DE2D583-3582-48BD-A3AE-92D6AF89C989}" type="parTrans" cxnId="{29366B82-11B1-4BF4-9555-8054672E2EA0}">
      <dgm:prSet/>
      <dgm:spPr/>
      <dgm:t>
        <a:bodyPr/>
        <a:lstStyle/>
        <a:p>
          <a:endParaRPr lang="it-IT">
            <a:solidFill>
              <a:schemeClr val="tx1"/>
            </a:solidFill>
          </a:endParaRPr>
        </a:p>
      </dgm:t>
    </dgm:pt>
    <dgm:pt modelId="{AA4C7DC0-432D-441C-AB6C-4C8154E12388}" type="sibTrans" cxnId="{29366B82-11B1-4BF4-9555-8054672E2EA0}">
      <dgm:prSet/>
      <dgm:spPr/>
      <dgm:t>
        <a:bodyPr/>
        <a:lstStyle/>
        <a:p>
          <a:endParaRPr lang="it-IT">
            <a:solidFill>
              <a:schemeClr val="tx1"/>
            </a:solidFill>
          </a:endParaRPr>
        </a:p>
      </dgm:t>
    </dgm:pt>
    <dgm:pt modelId="{589F5B06-BAC8-4A90-87CA-8A5A6630E1CB}">
      <dgm:prSet phldrT="[Testo]"/>
      <dgm:spPr/>
      <dgm:t>
        <a:bodyPr/>
        <a:lstStyle/>
        <a:p>
          <a:r>
            <a:rPr lang="it-IT" dirty="0" smtClean="0">
              <a:solidFill>
                <a:schemeClr val="tx1"/>
              </a:solidFill>
            </a:rPr>
            <a:t>benessere</a:t>
          </a:r>
          <a:endParaRPr lang="it-IT" dirty="0">
            <a:solidFill>
              <a:schemeClr val="tx1"/>
            </a:solidFill>
          </a:endParaRPr>
        </a:p>
      </dgm:t>
    </dgm:pt>
    <dgm:pt modelId="{902BC996-254C-4A82-84C4-0344366794F7}" type="parTrans" cxnId="{4431B66F-1D08-4D08-A431-3C1608C1E090}">
      <dgm:prSet/>
      <dgm:spPr/>
      <dgm:t>
        <a:bodyPr/>
        <a:lstStyle/>
        <a:p>
          <a:endParaRPr lang="it-IT">
            <a:solidFill>
              <a:schemeClr val="tx1"/>
            </a:solidFill>
          </a:endParaRPr>
        </a:p>
      </dgm:t>
    </dgm:pt>
    <dgm:pt modelId="{B82262BC-FA2F-48A7-AA80-2E030CF559F7}" type="sibTrans" cxnId="{4431B66F-1D08-4D08-A431-3C1608C1E090}">
      <dgm:prSet/>
      <dgm:spPr/>
      <dgm:t>
        <a:bodyPr/>
        <a:lstStyle/>
        <a:p>
          <a:endParaRPr lang="it-IT">
            <a:solidFill>
              <a:schemeClr val="tx1"/>
            </a:solidFill>
          </a:endParaRPr>
        </a:p>
      </dgm:t>
    </dgm:pt>
    <dgm:pt modelId="{F2000E3C-9C05-4BC5-8AD8-53328174135E}">
      <dgm:prSet phldrT="[Testo]"/>
      <dgm:spPr/>
      <dgm:t>
        <a:bodyPr/>
        <a:lstStyle/>
        <a:p>
          <a:r>
            <a:rPr lang="it-IT" dirty="0" smtClean="0">
              <a:solidFill>
                <a:schemeClr val="tx1"/>
              </a:solidFill>
            </a:rPr>
            <a:t>identità</a:t>
          </a:r>
          <a:endParaRPr lang="it-IT" dirty="0">
            <a:solidFill>
              <a:schemeClr val="tx1"/>
            </a:solidFill>
          </a:endParaRPr>
        </a:p>
      </dgm:t>
    </dgm:pt>
    <dgm:pt modelId="{1B134882-6EBC-4777-A03D-44E5B9997FF7}" type="parTrans" cxnId="{6272336F-1FC3-4944-AA78-7299EE1958B5}">
      <dgm:prSet/>
      <dgm:spPr/>
      <dgm:t>
        <a:bodyPr/>
        <a:lstStyle/>
        <a:p>
          <a:endParaRPr lang="it-IT">
            <a:solidFill>
              <a:schemeClr val="tx1"/>
            </a:solidFill>
          </a:endParaRPr>
        </a:p>
      </dgm:t>
    </dgm:pt>
    <dgm:pt modelId="{5DE86BE0-57C7-41E3-B3E9-CCC1608C183C}" type="sibTrans" cxnId="{6272336F-1FC3-4944-AA78-7299EE1958B5}">
      <dgm:prSet/>
      <dgm:spPr/>
      <dgm:t>
        <a:bodyPr/>
        <a:lstStyle/>
        <a:p>
          <a:endParaRPr lang="it-IT">
            <a:solidFill>
              <a:schemeClr val="tx1"/>
            </a:solidFill>
          </a:endParaRPr>
        </a:p>
      </dgm:t>
    </dgm:pt>
    <dgm:pt modelId="{269B98CE-960C-44BF-A1DE-EA79D688D567}">
      <dgm:prSet phldrT="[Testo]"/>
      <dgm:spPr/>
      <dgm:t>
        <a:bodyPr/>
        <a:lstStyle/>
        <a:p>
          <a:r>
            <a:rPr lang="it-IT" dirty="0" smtClean="0">
              <a:solidFill>
                <a:schemeClr val="tx1"/>
              </a:solidFill>
            </a:rPr>
            <a:t>libertà</a:t>
          </a:r>
          <a:endParaRPr lang="it-IT" dirty="0">
            <a:solidFill>
              <a:schemeClr val="tx1"/>
            </a:solidFill>
          </a:endParaRPr>
        </a:p>
      </dgm:t>
    </dgm:pt>
    <dgm:pt modelId="{2CC2824B-3428-4EAD-A2A2-F04EAF7C4E9E}" type="parTrans" cxnId="{48776178-331B-45DD-A2BA-B85E55403F74}">
      <dgm:prSet/>
      <dgm:spPr/>
      <dgm:t>
        <a:bodyPr/>
        <a:lstStyle/>
        <a:p>
          <a:endParaRPr lang="it-IT">
            <a:solidFill>
              <a:schemeClr val="tx1"/>
            </a:solidFill>
          </a:endParaRPr>
        </a:p>
      </dgm:t>
    </dgm:pt>
    <dgm:pt modelId="{6E3F5923-049D-4728-8A6A-114ADB92CD9D}" type="sibTrans" cxnId="{48776178-331B-45DD-A2BA-B85E55403F74}">
      <dgm:prSet/>
      <dgm:spPr/>
      <dgm:t>
        <a:bodyPr/>
        <a:lstStyle/>
        <a:p>
          <a:endParaRPr lang="it-IT">
            <a:solidFill>
              <a:schemeClr val="tx1"/>
            </a:solidFill>
          </a:endParaRPr>
        </a:p>
      </dgm:t>
    </dgm:pt>
    <dgm:pt modelId="{CC55D4D6-9316-48A4-95BF-7F298ACB3516}" type="pres">
      <dgm:prSet presAssocID="{0010E0A2-CD79-47C9-80E8-58930B37E142}" presName="composite" presStyleCnt="0">
        <dgm:presLayoutVars>
          <dgm:chMax val="1"/>
          <dgm:dir/>
          <dgm:resizeHandles val="exact"/>
        </dgm:presLayoutVars>
      </dgm:prSet>
      <dgm:spPr/>
      <dgm:t>
        <a:bodyPr/>
        <a:lstStyle/>
        <a:p>
          <a:endParaRPr lang="it-IT"/>
        </a:p>
      </dgm:t>
    </dgm:pt>
    <dgm:pt modelId="{1D305513-B797-4955-BF2D-3A2A5EC32593}" type="pres">
      <dgm:prSet presAssocID="{97477873-AC63-40BD-873F-5870058A4ECB}" presName="roof" presStyleLbl="dkBgShp" presStyleIdx="0" presStyleCnt="2"/>
      <dgm:spPr/>
      <dgm:t>
        <a:bodyPr/>
        <a:lstStyle/>
        <a:p>
          <a:endParaRPr lang="it-IT"/>
        </a:p>
      </dgm:t>
    </dgm:pt>
    <dgm:pt modelId="{0DAC5FBB-8FED-42A6-9785-A06FCB7CE9E4}" type="pres">
      <dgm:prSet presAssocID="{97477873-AC63-40BD-873F-5870058A4ECB}" presName="pillars" presStyleCnt="0"/>
      <dgm:spPr/>
      <dgm:t>
        <a:bodyPr/>
        <a:lstStyle/>
        <a:p>
          <a:endParaRPr lang="it-IT"/>
        </a:p>
      </dgm:t>
    </dgm:pt>
    <dgm:pt modelId="{AD6309AB-F9A5-4DEE-8B78-0F020AE7F212}" type="pres">
      <dgm:prSet presAssocID="{97477873-AC63-40BD-873F-5870058A4ECB}" presName="pillar1" presStyleLbl="node1" presStyleIdx="0" presStyleCnt="3">
        <dgm:presLayoutVars>
          <dgm:bulletEnabled val="1"/>
        </dgm:presLayoutVars>
      </dgm:prSet>
      <dgm:spPr/>
      <dgm:t>
        <a:bodyPr/>
        <a:lstStyle/>
        <a:p>
          <a:endParaRPr lang="it-IT"/>
        </a:p>
      </dgm:t>
    </dgm:pt>
    <dgm:pt modelId="{57482625-A52A-47BC-B834-4EB7DC1D7834}" type="pres">
      <dgm:prSet presAssocID="{F2000E3C-9C05-4BC5-8AD8-53328174135E}" presName="pillarX" presStyleLbl="node1" presStyleIdx="1" presStyleCnt="3" custLinFactNeighborX="2327" custLinFactNeighborY="363">
        <dgm:presLayoutVars>
          <dgm:bulletEnabled val="1"/>
        </dgm:presLayoutVars>
      </dgm:prSet>
      <dgm:spPr/>
      <dgm:t>
        <a:bodyPr/>
        <a:lstStyle/>
        <a:p>
          <a:endParaRPr lang="it-IT"/>
        </a:p>
      </dgm:t>
    </dgm:pt>
    <dgm:pt modelId="{C7355A04-6589-4586-B77F-6A9E780307C6}" type="pres">
      <dgm:prSet presAssocID="{269B98CE-960C-44BF-A1DE-EA79D688D567}" presName="pillarX" presStyleLbl="node1" presStyleIdx="2" presStyleCnt="3">
        <dgm:presLayoutVars>
          <dgm:bulletEnabled val="1"/>
        </dgm:presLayoutVars>
      </dgm:prSet>
      <dgm:spPr/>
      <dgm:t>
        <a:bodyPr/>
        <a:lstStyle/>
        <a:p>
          <a:endParaRPr lang="it-IT"/>
        </a:p>
      </dgm:t>
    </dgm:pt>
    <dgm:pt modelId="{D441F001-6A5D-4AC5-A244-936905C87094}" type="pres">
      <dgm:prSet presAssocID="{97477873-AC63-40BD-873F-5870058A4ECB}" presName="base" presStyleLbl="dkBgShp" presStyleIdx="1" presStyleCnt="2"/>
      <dgm:spPr/>
      <dgm:t>
        <a:bodyPr/>
        <a:lstStyle/>
        <a:p>
          <a:endParaRPr lang="it-IT"/>
        </a:p>
      </dgm:t>
    </dgm:pt>
  </dgm:ptLst>
  <dgm:cxnLst>
    <dgm:cxn modelId="{462D75A3-B936-4782-B92E-1318EAE5E550}" type="presOf" srcId="{269B98CE-960C-44BF-A1DE-EA79D688D567}" destId="{C7355A04-6589-4586-B77F-6A9E780307C6}" srcOrd="0" destOrd="0" presId="urn:microsoft.com/office/officeart/2005/8/layout/hList3"/>
    <dgm:cxn modelId="{17D11CDF-5FA0-493A-A517-BF280E893C62}" type="presOf" srcId="{97477873-AC63-40BD-873F-5870058A4ECB}" destId="{1D305513-B797-4955-BF2D-3A2A5EC32593}" srcOrd="0" destOrd="0" presId="urn:microsoft.com/office/officeart/2005/8/layout/hList3"/>
    <dgm:cxn modelId="{6272336F-1FC3-4944-AA78-7299EE1958B5}" srcId="{97477873-AC63-40BD-873F-5870058A4ECB}" destId="{F2000E3C-9C05-4BC5-8AD8-53328174135E}" srcOrd="1" destOrd="0" parTransId="{1B134882-6EBC-4777-A03D-44E5B9997FF7}" sibTransId="{5DE86BE0-57C7-41E3-B3E9-CCC1608C183C}"/>
    <dgm:cxn modelId="{9E08DF13-6B72-4E8D-8DD1-648849025640}" type="presOf" srcId="{589F5B06-BAC8-4A90-87CA-8A5A6630E1CB}" destId="{AD6309AB-F9A5-4DEE-8B78-0F020AE7F212}" srcOrd="0" destOrd="0" presId="urn:microsoft.com/office/officeart/2005/8/layout/hList3"/>
    <dgm:cxn modelId="{4431B66F-1D08-4D08-A431-3C1608C1E090}" srcId="{97477873-AC63-40BD-873F-5870058A4ECB}" destId="{589F5B06-BAC8-4A90-87CA-8A5A6630E1CB}" srcOrd="0" destOrd="0" parTransId="{902BC996-254C-4A82-84C4-0344366794F7}" sibTransId="{B82262BC-FA2F-48A7-AA80-2E030CF559F7}"/>
    <dgm:cxn modelId="{ECA2FDD4-01F1-46A2-93D8-A764A729EFE8}" type="presOf" srcId="{0010E0A2-CD79-47C9-80E8-58930B37E142}" destId="{CC55D4D6-9316-48A4-95BF-7F298ACB3516}" srcOrd="0" destOrd="0" presId="urn:microsoft.com/office/officeart/2005/8/layout/hList3"/>
    <dgm:cxn modelId="{29366B82-11B1-4BF4-9555-8054672E2EA0}" srcId="{0010E0A2-CD79-47C9-80E8-58930B37E142}" destId="{97477873-AC63-40BD-873F-5870058A4ECB}" srcOrd="0" destOrd="0" parTransId="{7DE2D583-3582-48BD-A3AE-92D6AF89C989}" sibTransId="{AA4C7DC0-432D-441C-AB6C-4C8154E12388}"/>
    <dgm:cxn modelId="{FA401583-4C60-4810-8B18-049DC8CAD3B8}" type="presOf" srcId="{F2000E3C-9C05-4BC5-8AD8-53328174135E}" destId="{57482625-A52A-47BC-B834-4EB7DC1D7834}" srcOrd="0" destOrd="0" presId="urn:microsoft.com/office/officeart/2005/8/layout/hList3"/>
    <dgm:cxn modelId="{48776178-331B-45DD-A2BA-B85E55403F74}" srcId="{97477873-AC63-40BD-873F-5870058A4ECB}" destId="{269B98CE-960C-44BF-A1DE-EA79D688D567}" srcOrd="2" destOrd="0" parTransId="{2CC2824B-3428-4EAD-A2A2-F04EAF7C4E9E}" sibTransId="{6E3F5923-049D-4728-8A6A-114ADB92CD9D}"/>
    <dgm:cxn modelId="{C986CE8A-8429-4D3B-A27B-FBC6D4A0F571}" type="presParOf" srcId="{CC55D4D6-9316-48A4-95BF-7F298ACB3516}" destId="{1D305513-B797-4955-BF2D-3A2A5EC32593}" srcOrd="0" destOrd="0" presId="urn:microsoft.com/office/officeart/2005/8/layout/hList3"/>
    <dgm:cxn modelId="{A9EF464C-834C-40F2-AEEB-AFC8CAEB23EE}" type="presParOf" srcId="{CC55D4D6-9316-48A4-95BF-7F298ACB3516}" destId="{0DAC5FBB-8FED-42A6-9785-A06FCB7CE9E4}" srcOrd="1" destOrd="0" presId="urn:microsoft.com/office/officeart/2005/8/layout/hList3"/>
    <dgm:cxn modelId="{2A6E6880-846E-41C2-862E-EF0F73DF05E2}" type="presParOf" srcId="{0DAC5FBB-8FED-42A6-9785-A06FCB7CE9E4}" destId="{AD6309AB-F9A5-4DEE-8B78-0F020AE7F212}" srcOrd="0" destOrd="0" presId="urn:microsoft.com/office/officeart/2005/8/layout/hList3"/>
    <dgm:cxn modelId="{5AEE17A9-BB68-4007-A99D-BA6E1BD45999}" type="presParOf" srcId="{0DAC5FBB-8FED-42A6-9785-A06FCB7CE9E4}" destId="{57482625-A52A-47BC-B834-4EB7DC1D7834}" srcOrd="1" destOrd="0" presId="urn:microsoft.com/office/officeart/2005/8/layout/hList3"/>
    <dgm:cxn modelId="{112D4596-E92D-4B8E-8500-470F88A71FC7}" type="presParOf" srcId="{0DAC5FBB-8FED-42A6-9785-A06FCB7CE9E4}" destId="{C7355A04-6589-4586-B77F-6A9E780307C6}" srcOrd="2" destOrd="0" presId="urn:microsoft.com/office/officeart/2005/8/layout/hList3"/>
    <dgm:cxn modelId="{766EA609-54EA-43B3-B242-99B14F6DD3D8}" type="presParOf" srcId="{CC55D4D6-9316-48A4-95BF-7F298ACB3516}" destId="{D441F001-6A5D-4AC5-A244-936905C87094}"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160107-1A5B-4F17-B259-E1D48019F795}"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it-IT"/>
        </a:p>
      </dgm:t>
    </dgm:pt>
    <dgm:pt modelId="{93F67C31-6B3E-4B90-A2C2-81B87BC70B32}">
      <dgm:prSet phldrT="[Testo]" custT="1">
        <dgm:style>
          <a:lnRef idx="0">
            <a:schemeClr val="accent1"/>
          </a:lnRef>
          <a:fillRef idx="3">
            <a:schemeClr val="accent1"/>
          </a:fillRef>
          <a:effectRef idx="3">
            <a:schemeClr val="accent1"/>
          </a:effectRef>
          <a:fontRef idx="minor">
            <a:schemeClr val="lt1"/>
          </a:fontRef>
        </dgm:style>
      </dgm:prSet>
      <dgm:spPr/>
      <dgm:t>
        <a:bodyPr/>
        <a:lstStyle/>
        <a:p>
          <a:r>
            <a:rPr lang="it-IT" sz="2800" b="1" dirty="0" smtClean="0">
              <a:solidFill>
                <a:srgbClr val="002060"/>
              </a:solidFill>
            </a:rPr>
            <a:t>Fase COGNITIVA</a:t>
          </a:r>
          <a:endParaRPr lang="it-IT" sz="2800" b="1" dirty="0">
            <a:solidFill>
              <a:srgbClr val="002060"/>
            </a:solidFill>
          </a:endParaRPr>
        </a:p>
      </dgm:t>
    </dgm:pt>
    <dgm:pt modelId="{6D9FF0B2-8682-48A2-ADEB-63ACA91C28C5}" type="parTrans" cxnId="{070AD115-E92A-4AF6-9AEE-5FACF6EEFF3D}">
      <dgm:prSet/>
      <dgm:spPr/>
      <dgm:t>
        <a:bodyPr/>
        <a:lstStyle/>
        <a:p>
          <a:endParaRPr lang="it-IT"/>
        </a:p>
      </dgm:t>
    </dgm:pt>
    <dgm:pt modelId="{33112309-1828-4AA7-B236-B4C3C1C1144F}" type="sibTrans" cxnId="{070AD115-E92A-4AF6-9AEE-5FACF6EEFF3D}">
      <dgm:prSet>
        <dgm:style>
          <a:lnRef idx="1">
            <a:schemeClr val="accent1"/>
          </a:lnRef>
          <a:fillRef idx="2">
            <a:schemeClr val="accent1"/>
          </a:fillRef>
          <a:effectRef idx="1">
            <a:schemeClr val="accent1"/>
          </a:effectRef>
          <a:fontRef idx="minor">
            <a:schemeClr val="dk1"/>
          </a:fontRef>
        </dgm:style>
      </dgm:prSet>
      <dgm:spPr/>
      <dgm:t>
        <a:bodyPr/>
        <a:lstStyle/>
        <a:p>
          <a:endParaRPr lang="it-IT"/>
        </a:p>
      </dgm:t>
    </dgm:pt>
    <dgm:pt modelId="{2E99089F-2251-442D-98C8-E170DA86C2BF}">
      <dgm:prSet phldrT="[Testo]" custT="1">
        <dgm:style>
          <a:lnRef idx="0">
            <a:schemeClr val="accent1"/>
          </a:lnRef>
          <a:fillRef idx="3">
            <a:schemeClr val="accent1"/>
          </a:fillRef>
          <a:effectRef idx="3">
            <a:schemeClr val="accent1"/>
          </a:effectRef>
          <a:fontRef idx="minor">
            <a:schemeClr val="lt1"/>
          </a:fontRef>
        </dgm:style>
      </dgm:prSet>
      <dgm:spPr/>
      <dgm:t>
        <a:bodyPr/>
        <a:lstStyle/>
        <a:p>
          <a:r>
            <a:rPr lang="it-IT" sz="1900" b="1" dirty="0" smtClean="0">
              <a:solidFill>
                <a:srgbClr val="002060"/>
              </a:solidFill>
            </a:rPr>
            <a:t>Fase </a:t>
          </a:r>
          <a:r>
            <a:rPr lang="it-IT" sz="2800" b="1" dirty="0" smtClean="0">
              <a:solidFill>
                <a:srgbClr val="002060"/>
              </a:solidFill>
            </a:rPr>
            <a:t>ANALITICA</a:t>
          </a:r>
          <a:r>
            <a:rPr lang="it-IT" sz="1900" b="1" dirty="0" smtClean="0">
              <a:solidFill>
                <a:srgbClr val="002060"/>
              </a:solidFill>
            </a:rPr>
            <a:t> </a:t>
          </a:r>
          <a:endParaRPr lang="it-IT" sz="1900" b="1" dirty="0">
            <a:solidFill>
              <a:srgbClr val="002060"/>
            </a:solidFill>
          </a:endParaRPr>
        </a:p>
      </dgm:t>
    </dgm:pt>
    <dgm:pt modelId="{122A4D0B-DB8D-498B-B525-300468874A44}" type="parTrans" cxnId="{215DFA05-76ED-4E5D-9BDF-9B0172CC8458}">
      <dgm:prSet/>
      <dgm:spPr/>
      <dgm:t>
        <a:bodyPr/>
        <a:lstStyle/>
        <a:p>
          <a:endParaRPr lang="it-IT"/>
        </a:p>
      </dgm:t>
    </dgm:pt>
    <dgm:pt modelId="{8AD0225C-9273-4FA6-AF75-410F94582B3A}" type="sibTrans" cxnId="{215DFA05-76ED-4E5D-9BDF-9B0172CC8458}">
      <dgm:prSet>
        <dgm:style>
          <a:lnRef idx="1">
            <a:schemeClr val="accent1"/>
          </a:lnRef>
          <a:fillRef idx="2">
            <a:schemeClr val="accent1"/>
          </a:fillRef>
          <a:effectRef idx="1">
            <a:schemeClr val="accent1"/>
          </a:effectRef>
          <a:fontRef idx="minor">
            <a:schemeClr val="dk1"/>
          </a:fontRef>
        </dgm:style>
      </dgm:prSet>
      <dgm:spPr/>
      <dgm:t>
        <a:bodyPr/>
        <a:lstStyle/>
        <a:p>
          <a:endParaRPr lang="it-IT"/>
        </a:p>
      </dgm:t>
    </dgm:pt>
    <dgm:pt modelId="{27349995-9331-4CAA-B756-AF2466E0DA1C}">
      <dgm:prSet phldrT="[Testo]" custT="1">
        <dgm:style>
          <a:lnRef idx="0">
            <a:schemeClr val="accent1"/>
          </a:lnRef>
          <a:fillRef idx="3">
            <a:schemeClr val="accent1"/>
          </a:fillRef>
          <a:effectRef idx="3">
            <a:schemeClr val="accent1"/>
          </a:effectRef>
          <a:fontRef idx="minor">
            <a:schemeClr val="lt1"/>
          </a:fontRef>
        </dgm:style>
      </dgm:prSet>
      <dgm:spPr/>
      <dgm:t>
        <a:bodyPr/>
        <a:lstStyle/>
        <a:p>
          <a:r>
            <a:rPr lang="it-IT" sz="1900" b="1" dirty="0" smtClean="0">
              <a:solidFill>
                <a:srgbClr val="002060"/>
              </a:solidFill>
            </a:rPr>
            <a:t>Fase </a:t>
          </a:r>
          <a:r>
            <a:rPr lang="it-IT" sz="2400" b="1" dirty="0" smtClean="0">
              <a:solidFill>
                <a:srgbClr val="002060"/>
              </a:solidFill>
            </a:rPr>
            <a:t>STRATEGICA</a:t>
          </a:r>
          <a:endParaRPr lang="it-IT" sz="2400" b="1" dirty="0">
            <a:solidFill>
              <a:srgbClr val="002060"/>
            </a:solidFill>
          </a:endParaRPr>
        </a:p>
      </dgm:t>
    </dgm:pt>
    <dgm:pt modelId="{B9EE4261-BF89-4C81-BE91-7C2789F41694}" type="parTrans" cxnId="{25013F28-0DA9-4705-9DA6-1159EB55B16C}">
      <dgm:prSet/>
      <dgm:spPr/>
      <dgm:t>
        <a:bodyPr/>
        <a:lstStyle/>
        <a:p>
          <a:endParaRPr lang="it-IT"/>
        </a:p>
      </dgm:t>
    </dgm:pt>
    <dgm:pt modelId="{E38A282F-F3C6-4630-9476-CBBB99B2E547}" type="sibTrans" cxnId="{25013F28-0DA9-4705-9DA6-1159EB55B16C}">
      <dgm:prSet>
        <dgm:style>
          <a:lnRef idx="1">
            <a:schemeClr val="accent1"/>
          </a:lnRef>
          <a:fillRef idx="2">
            <a:schemeClr val="accent1"/>
          </a:fillRef>
          <a:effectRef idx="1">
            <a:schemeClr val="accent1"/>
          </a:effectRef>
          <a:fontRef idx="minor">
            <a:schemeClr val="dk1"/>
          </a:fontRef>
        </dgm:style>
      </dgm:prSet>
      <dgm:spPr/>
      <dgm:t>
        <a:bodyPr/>
        <a:lstStyle/>
        <a:p>
          <a:endParaRPr lang="it-IT"/>
        </a:p>
      </dgm:t>
    </dgm:pt>
    <dgm:pt modelId="{9D2E7393-434E-4AC4-9C3F-65D95047567A}">
      <dgm:prSet phldrT="[Testo]" custT="1">
        <dgm:style>
          <a:lnRef idx="0">
            <a:schemeClr val="accent1"/>
          </a:lnRef>
          <a:fillRef idx="3">
            <a:schemeClr val="accent1"/>
          </a:fillRef>
          <a:effectRef idx="3">
            <a:schemeClr val="accent1"/>
          </a:effectRef>
          <a:fontRef idx="minor">
            <a:schemeClr val="lt1"/>
          </a:fontRef>
        </dgm:style>
      </dgm:prSet>
      <dgm:spPr/>
      <dgm:t>
        <a:bodyPr/>
        <a:lstStyle/>
        <a:p>
          <a:r>
            <a:rPr lang="it-IT" sz="1900" b="1" dirty="0" smtClean="0">
              <a:solidFill>
                <a:srgbClr val="002060"/>
              </a:solidFill>
            </a:rPr>
            <a:t>Fase </a:t>
          </a:r>
          <a:r>
            <a:rPr lang="it-IT" sz="2800" b="1" dirty="0" smtClean="0">
              <a:solidFill>
                <a:srgbClr val="002060"/>
              </a:solidFill>
            </a:rPr>
            <a:t>ESECUTIVA</a:t>
          </a:r>
          <a:endParaRPr lang="it-IT" sz="2800" b="1" dirty="0">
            <a:solidFill>
              <a:srgbClr val="002060"/>
            </a:solidFill>
          </a:endParaRPr>
        </a:p>
      </dgm:t>
    </dgm:pt>
    <dgm:pt modelId="{C916116A-1AC8-4011-9200-76C2969542CA}" type="parTrans" cxnId="{44ED43F4-2017-45FC-9CB7-911D0026520B}">
      <dgm:prSet/>
      <dgm:spPr/>
      <dgm:t>
        <a:bodyPr/>
        <a:lstStyle/>
        <a:p>
          <a:endParaRPr lang="it-IT"/>
        </a:p>
      </dgm:t>
    </dgm:pt>
    <dgm:pt modelId="{9D1B7511-A932-4158-90DD-7F00097F76B3}" type="sibTrans" cxnId="{44ED43F4-2017-45FC-9CB7-911D0026520B}">
      <dgm:prSet/>
      <dgm:spPr>
        <a:solidFill>
          <a:srgbClr val="0070C0"/>
        </a:solidFill>
      </dgm:spPr>
      <dgm:t>
        <a:bodyPr/>
        <a:lstStyle/>
        <a:p>
          <a:endParaRPr lang="it-IT"/>
        </a:p>
      </dgm:t>
    </dgm:pt>
    <dgm:pt modelId="{886A7991-553C-4ACB-B6BB-4175CE4BDED9}">
      <dgm:prSet phldrT="[Testo]" custT="1">
        <dgm:style>
          <a:lnRef idx="1">
            <a:schemeClr val="accent2"/>
          </a:lnRef>
          <a:fillRef idx="2">
            <a:schemeClr val="accent2"/>
          </a:fillRef>
          <a:effectRef idx="1">
            <a:schemeClr val="accent2"/>
          </a:effectRef>
          <a:fontRef idx="minor">
            <a:schemeClr val="dk1"/>
          </a:fontRef>
        </dgm:style>
      </dgm:prSet>
      <dgm:spPr/>
      <dgm:t>
        <a:bodyPr/>
        <a:lstStyle/>
        <a:p>
          <a:r>
            <a:rPr lang="it-IT" sz="2800" b="1" u="sng" dirty="0" smtClean="0">
              <a:solidFill>
                <a:srgbClr val="002060"/>
              </a:solidFill>
              <a:effectLst>
                <a:outerShdw blurRad="38100" dist="38100" dir="2700000" algn="tl">
                  <a:srgbClr val="000000">
                    <a:alpha val="43137"/>
                  </a:srgbClr>
                </a:outerShdw>
              </a:effectLst>
            </a:rPr>
            <a:t>COMUNICAZIONE</a:t>
          </a:r>
          <a:r>
            <a:rPr lang="it-IT" sz="1900" b="1" u="sng" dirty="0" smtClean="0">
              <a:solidFill>
                <a:srgbClr val="002060"/>
              </a:solidFill>
              <a:effectLst>
                <a:outerShdw blurRad="38100" dist="38100" dir="2700000" algn="tl">
                  <a:srgbClr val="000000">
                    <a:alpha val="43137"/>
                  </a:srgbClr>
                </a:outerShdw>
              </a:effectLst>
            </a:rPr>
            <a:t> TRASFORMATIVA</a:t>
          </a:r>
        </a:p>
        <a:p>
          <a:r>
            <a:rPr lang="it-IT" sz="1900" b="1" u="sng" dirty="0" smtClean="0">
              <a:solidFill>
                <a:srgbClr val="002060"/>
              </a:solidFill>
              <a:effectLst>
                <a:outerShdw blurRad="38100" dist="38100" dir="2700000" algn="tl">
                  <a:srgbClr val="000000">
                    <a:alpha val="43137"/>
                  </a:srgbClr>
                </a:outerShdw>
              </a:effectLst>
            </a:rPr>
            <a:t>(PDCA)</a:t>
          </a:r>
          <a:endParaRPr lang="it-IT" sz="1900" b="1" u="sng" dirty="0">
            <a:solidFill>
              <a:srgbClr val="002060"/>
            </a:solidFill>
            <a:effectLst>
              <a:outerShdw blurRad="38100" dist="38100" dir="2700000" algn="tl">
                <a:srgbClr val="000000">
                  <a:alpha val="43137"/>
                </a:srgbClr>
              </a:outerShdw>
            </a:effectLst>
          </a:endParaRPr>
        </a:p>
      </dgm:t>
    </dgm:pt>
    <dgm:pt modelId="{E135C85E-7054-4CCC-8A0B-2F317C3A31EA}" type="parTrans" cxnId="{9DA90402-BC69-42DF-91EF-B302881F2873}">
      <dgm:prSet/>
      <dgm:spPr/>
      <dgm:t>
        <a:bodyPr/>
        <a:lstStyle/>
        <a:p>
          <a:endParaRPr lang="it-IT"/>
        </a:p>
      </dgm:t>
    </dgm:pt>
    <dgm:pt modelId="{512DFA14-05DF-4208-8AC8-163DA8C8FE6F}" type="sibTrans" cxnId="{9DA90402-BC69-42DF-91EF-B302881F2873}">
      <dgm:prSet/>
      <dgm:spPr/>
      <dgm:t>
        <a:bodyPr/>
        <a:lstStyle/>
        <a:p>
          <a:endParaRPr lang="it-IT"/>
        </a:p>
      </dgm:t>
    </dgm:pt>
    <dgm:pt modelId="{4928129E-0107-4709-8BCC-3E775DD23C37}" type="pres">
      <dgm:prSet presAssocID="{35160107-1A5B-4F17-B259-E1D48019F795}" presName="diagram" presStyleCnt="0">
        <dgm:presLayoutVars>
          <dgm:dir/>
          <dgm:resizeHandles val="exact"/>
        </dgm:presLayoutVars>
      </dgm:prSet>
      <dgm:spPr/>
    </dgm:pt>
    <dgm:pt modelId="{DD2E7D54-F467-4EB8-8A7A-EF2D64F9BDB9}" type="pres">
      <dgm:prSet presAssocID="{93F67C31-6B3E-4B90-A2C2-81B87BC70B32}" presName="node" presStyleLbl="node1" presStyleIdx="0" presStyleCnt="5">
        <dgm:presLayoutVars>
          <dgm:bulletEnabled val="1"/>
        </dgm:presLayoutVars>
      </dgm:prSet>
      <dgm:spPr/>
      <dgm:t>
        <a:bodyPr/>
        <a:lstStyle/>
        <a:p>
          <a:endParaRPr lang="it-IT"/>
        </a:p>
      </dgm:t>
    </dgm:pt>
    <dgm:pt modelId="{2D418C5A-FEA4-4223-BA9E-64F7F65E66A4}" type="pres">
      <dgm:prSet presAssocID="{33112309-1828-4AA7-B236-B4C3C1C1144F}" presName="sibTrans" presStyleLbl="sibTrans2D1" presStyleIdx="0" presStyleCnt="4"/>
      <dgm:spPr/>
    </dgm:pt>
    <dgm:pt modelId="{D1D9C85D-EBFD-47E9-9F6C-FDDDCA6606A6}" type="pres">
      <dgm:prSet presAssocID="{33112309-1828-4AA7-B236-B4C3C1C1144F}" presName="connectorText" presStyleLbl="sibTrans2D1" presStyleIdx="0" presStyleCnt="4"/>
      <dgm:spPr/>
    </dgm:pt>
    <dgm:pt modelId="{A24164D3-9DED-4D18-8B4C-26DC1CB07B2B}" type="pres">
      <dgm:prSet presAssocID="{2E99089F-2251-442D-98C8-E170DA86C2BF}" presName="node" presStyleLbl="node1" presStyleIdx="1" presStyleCnt="5">
        <dgm:presLayoutVars>
          <dgm:bulletEnabled val="1"/>
        </dgm:presLayoutVars>
      </dgm:prSet>
      <dgm:spPr/>
      <dgm:t>
        <a:bodyPr/>
        <a:lstStyle/>
        <a:p>
          <a:endParaRPr lang="it-IT"/>
        </a:p>
      </dgm:t>
    </dgm:pt>
    <dgm:pt modelId="{D447FDFC-1AF2-4F39-BBB6-72FDD662E180}" type="pres">
      <dgm:prSet presAssocID="{8AD0225C-9273-4FA6-AF75-410F94582B3A}" presName="sibTrans" presStyleLbl="sibTrans2D1" presStyleIdx="1" presStyleCnt="4"/>
      <dgm:spPr/>
    </dgm:pt>
    <dgm:pt modelId="{3146AC15-66F1-4B0E-A67E-D7FEA0E122ED}" type="pres">
      <dgm:prSet presAssocID="{8AD0225C-9273-4FA6-AF75-410F94582B3A}" presName="connectorText" presStyleLbl="sibTrans2D1" presStyleIdx="1" presStyleCnt="4"/>
      <dgm:spPr/>
    </dgm:pt>
    <dgm:pt modelId="{FE27285B-A570-4DFA-8F96-5A6E8E95122B}" type="pres">
      <dgm:prSet presAssocID="{27349995-9331-4CAA-B756-AF2466E0DA1C}" presName="node" presStyleLbl="node1" presStyleIdx="2" presStyleCnt="5">
        <dgm:presLayoutVars>
          <dgm:bulletEnabled val="1"/>
        </dgm:presLayoutVars>
      </dgm:prSet>
      <dgm:spPr/>
      <dgm:t>
        <a:bodyPr/>
        <a:lstStyle/>
        <a:p>
          <a:endParaRPr lang="it-IT"/>
        </a:p>
      </dgm:t>
    </dgm:pt>
    <dgm:pt modelId="{ED02E84C-049C-4DA0-9F20-470EBBFEDAEC}" type="pres">
      <dgm:prSet presAssocID="{E38A282F-F3C6-4630-9476-CBBB99B2E547}" presName="sibTrans" presStyleLbl="sibTrans2D1" presStyleIdx="2" presStyleCnt="4"/>
      <dgm:spPr/>
    </dgm:pt>
    <dgm:pt modelId="{8A5462A2-84AD-41EA-8608-2869E150D518}" type="pres">
      <dgm:prSet presAssocID="{E38A282F-F3C6-4630-9476-CBBB99B2E547}" presName="connectorText" presStyleLbl="sibTrans2D1" presStyleIdx="2" presStyleCnt="4"/>
      <dgm:spPr/>
    </dgm:pt>
    <dgm:pt modelId="{92A9BA36-58E0-4C42-81F1-00C89DFE2C8A}" type="pres">
      <dgm:prSet presAssocID="{9D2E7393-434E-4AC4-9C3F-65D95047567A}" presName="node" presStyleLbl="node1" presStyleIdx="3" presStyleCnt="5">
        <dgm:presLayoutVars>
          <dgm:bulletEnabled val="1"/>
        </dgm:presLayoutVars>
      </dgm:prSet>
      <dgm:spPr/>
    </dgm:pt>
    <dgm:pt modelId="{54BC3BA8-CE14-4134-BD82-2AFEF964CA33}" type="pres">
      <dgm:prSet presAssocID="{9D1B7511-A932-4158-90DD-7F00097F76B3}" presName="sibTrans" presStyleLbl="sibTrans2D1" presStyleIdx="3" presStyleCnt="4" custScaleX="95215" custScaleY="151587"/>
      <dgm:spPr/>
    </dgm:pt>
    <dgm:pt modelId="{B21A569A-D3D8-4542-93FD-2F973D02AF3D}" type="pres">
      <dgm:prSet presAssocID="{9D1B7511-A932-4158-90DD-7F00097F76B3}" presName="connectorText" presStyleLbl="sibTrans2D1" presStyleIdx="3" presStyleCnt="4"/>
      <dgm:spPr/>
    </dgm:pt>
    <dgm:pt modelId="{A669A6E4-E1FA-4DFD-A113-035CD12D80C4}" type="pres">
      <dgm:prSet presAssocID="{886A7991-553C-4ACB-B6BB-4175CE4BDED9}" presName="node" presStyleLbl="node1" presStyleIdx="4" presStyleCnt="5" custScaleX="144837">
        <dgm:presLayoutVars>
          <dgm:bulletEnabled val="1"/>
        </dgm:presLayoutVars>
      </dgm:prSet>
      <dgm:spPr/>
      <dgm:t>
        <a:bodyPr/>
        <a:lstStyle/>
        <a:p>
          <a:endParaRPr lang="it-IT"/>
        </a:p>
      </dgm:t>
    </dgm:pt>
  </dgm:ptLst>
  <dgm:cxnLst>
    <dgm:cxn modelId="{72839803-B156-48AA-B82E-EFB13D835C9F}" type="presOf" srcId="{E38A282F-F3C6-4630-9476-CBBB99B2E547}" destId="{ED02E84C-049C-4DA0-9F20-470EBBFEDAEC}" srcOrd="0" destOrd="0" presId="urn:microsoft.com/office/officeart/2005/8/layout/process5"/>
    <dgm:cxn modelId="{5749B33E-1400-45EC-8A34-6A2211148DD1}" type="presOf" srcId="{9D2E7393-434E-4AC4-9C3F-65D95047567A}" destId="{92A9BA36-58E0-4C42-81F1-00C89DFE2C8A}" srcOrd="0" destOrd="0" presId="urn:microsoft.com/office/officeart/2005/8/layout/process5"/>
    <dgm:cxn modelId="{25013F28-0DA9-4705-9DA6-1159EB55B16C}" srcId="{35160107-1A5B-4F17-B259-E1D48019F795}" destId="{27349995-9331-4CAA-B756-AF2466E0DA1C}" srcOrd="2" destOrd="0" parTransId="{B9EE4261-BF89-4C81-BE91-7C2789F41694}" sibTransId="{E38A282F-F3C6-4630-9476-CBBB99B2E547}"/>
    <dgm:cxn modelId="{68F048C8-6BB3-4607-BE06-3278C24BE3F2}" type="presOf" srcId="{E38A282F-F3C6-4630-9476-CBBB99B2E547}" destId="{8A5462A2-84AD-41EA-8608-2869E150D518}" srcOrd="1" destOrd="0" presId="urn:microsoft.com/office/officeart/2005/8/layout/process5"/>
    <dgm:cxn modelId="{81C58D09-3476-4B1C-96E9-7AF1944C7C8A}" type="presOf" srcId="{9D1B7511-A932-4158-90DD-7F00097F76B3}" destId="{B21A569A-D3D8-4542-93FD-2F973D02AF3D}" srcOrd="1" destOrd="0" presId="urn:microsoft.com/office/officeart/2005/8/layout/process5"/>
    <dgm:cxn modelId="{9DA90402-BC69-42DF-91EF-B302881F2873}" srcId="{35160107-1A5B-4F17-B259-E1D48019F795}" destId="{886A7991-553C-4ACB-B6BB-4175CE4BDED9}" srcOrd="4" destOrd="0" parTransId="{E135C85E-7054-4CCC-8A0B-2F317C3A31EA}" sibTransId="{512DFA14-05DF-4208-8AC8-163DA8C8FE6F}"/>
    <dgm:cxn modelId="{9D9701EC-B8CC-422B-A85F-400D13DE7509}" type="presOf" srcId="{33112309-1828-4AA7-B236-B4C3C1C1144F}" destId="{D1D9C85D-EBFD-47E9-9F6C-FDDDCA6606A6}" srcOrd="1" destOrd="0" presId="urn:microsoft.com/office/officeart/2005/8/layout/process5"/>
    <dgm:cxn modelId="{070AD115-E92A-4AF6-9AEE-5FACF6EEFF3D}" srcId="{35160107-1A5B-4F17-B259-E1D48019F795}" destId="{93F67C31-6B3E-4B90-A2C2-81B87BC70B32}" srcOrd="0" destOrd="0" parTransId="{6D9FF0B2-8682-48A2-ADEB-63ACA91C28C5}" sibTransId="{33112309-1828-4AA7-B236-B4C3C1C1144F}"/>
    <dgm:cxn modelId="{0B3E47ED-193F-478C-8454-CA844FF55EA1}" type="presOf" srcId="{9D1B7511-A932-4158-90DD-7F00097F76B3}" destId="{54BC3BA8-CE14-4134-BD82-2AFEF964CA33}" srcOrd="0" destOrd="0" presId="urn:microsoft.com/office/officeart/2005/8/layout/process5"/>
    <dgm:cxn modelId="{763DB078-742A-424D-AFB8-F7617EDCA51D}" type="presOf" srcId="{2E99089F-2251-442D-98C8-E170DA86C2BF}" destId="{A24164D3-9DED-4D18-8B4C-26DC1CB07B2B}" srcOrd="0" destOrd="0" presId="urn:microsoft.com/office/officeart/2005/8/layout/process5"/>
    <dgm:cxn modelId="{A38B01A1-4FFF-477F-A482-E63FA0D9A349}" type="presOf" srcId="{33112309-1828-4AA7-B236-B4C3C1C1144F}" destId="{2D418C5A-FEA4-4223-BA9E-64F7F65E66A4}" srcOrd="0" destOrd="0" presId="urn:microsoft.com/office/officeart/2005/8/layout/process5"/>
    <dgm:cxn modelId="{2882B432-D216-449B-91F5-3E53A5BA6C26}" type="presOf" srcId="{886A7991-553C-4ACB-B6BB-4175CE4BDED9}" destId="{A669A6E4-E1FA-4DFD-A113-035CD12D80C4}" srcOrd="0" destOrd="0" presId="urn:microsoft.com/office/officeart/2005/8/layout/process5"/>
    <dgm:cxn modelId="{215DFA05-76ED-4E5D-9BDF-9B0172CC8458}" srcId="{35160107-1A5B-4F17-B259-E1D48019F795}" destId="{2E99089F-2251-442D-98C8-E170DA86C2BF}" srcOrd="1" destOrd="0" parTransId="{122A4D0B-DB8D-498B-B525-300468874A44}" sibTransId="{8AD0225C-9273-4FA6-AF75-410F94582B3A}"/>
    <dgm:cxn modelId="{0871455E-E810-4A18-A3C0-78CCE34AA5B6}" type="presOf" srcId="{8AD0225C-9273-4FA6-AF75-410F94582B3A}" destId="{3146AC15-66F1-4B0E-A67E-D7FEA0E122ED}" srcOrd="1" destOrd="0" presId="urn:microsoft.com/office/officeart/2005/8/layout/process5"/>
    <dgm:cxn modelId="{7F49A8D9-2EAA-4AE8-8613-B3C07BEFE839}" type="presOf" srcId="{93F67C31-6B3E-4B90-A2C2-81B87BC70B32}" destId="{DD2E7D54-F467-4EB8-8A7A-EF2D64F9BDB9}" srcOrd="0" destOrd="0" presId="urn:microsoft.com/office/officeart/2005/8/layout/process5"/>
    <dgm:cxn modelId="{2E26208D-FC3F-42F1-9FB2-B00DCC5D3AF8}" type="presOf" srcId="{35160107-1A5B-4F17-B259-E1D48019F795}" destId="{4928129E-0107-4709-8BCC-3E775DD23C37}" srcOrd="0" destOrd="0" presId="urn:microsoft.com/office/officeart/2005/8/layout/process5"/>
    <dgm:cxn modelId="{02342C68-C31D-43AD-96BD-9A4E28B47A41}" type="presOf" srcId="{27349995-9331-4CAA-B756-AF2466E0DA1C}" destId="{FE27285B-A570-4DFA-8F96-5A6E8E95122B}" srcOrd="0" destOrd="0" presId="urn:microsoft.com/office/officeart/2005/8/layout/process5"/>
    <dgm:cxn modelId="{EE34B033-6B2A-4D87-9D8D-4B0B0423F764}" type="presOf" srcId="{8AD0225C-9273-4FA6-AF75-410F94582B3A}" destId="{D447FDFC-1AF2-4F39-BBB6-72FDD662E180}" srcOrd="0" destOrd="0" presId="urn:microsoft.com/office/officeart/2005/8/layout/process5"/>
    <dgm:cxn modelId="{44ED43F4-2017-45FC-9CB7-911D0026520B}" srcId="{35160107-1A5B-4F17-B259-E1D48019F795}" destId="{9D2E7393-434E-4AC4-9C3F-65D95047567A}" srcOrd="3" destOrd="0" parTransId="{C916116A-1AC8-4011-9200-76C2969542CA}" sibTransId="{9D1B7511-A932-4158-90DD-7F00097F76B3}"/>
    <dgm:cxn modelId="{A7E52354-8206-436B-9567-C284E3FB6019}" type="presParOf" srcId="{4928129E-0107-4709-8BCC-3E775DD23C37}" destId="{DD2E7D54-F467-4EB8-8A7A-EF2D64F9BDB9}" srcOrd="0" destOrd="0" presId="urn:microsoft.com/office/officeart/2005/8/layout/process5"/>
    <dgm:cxn modelId="{2C65C6B8-D77A-4B18-95F5-7B4176EA33C2}" type="presParOf" srcId="{4928129E-0107-4709-8BCC-3E775DD23C37}" destId="{2D418C5A-FEA4-4223-BA9E-64F7F65E66A4}" srcOrd="1" destOrd="0" presId="urn:microsoft.com/office/officeart/2005/8/layout/process5"/>
    <dgm:cxn modelId="{24974493-C7CB-4BA1-9EC6-2635349218E3}" type="presParOf" srcId="{2D418C5A-FEA4-4223-BA9E-64F7F65E66A4}" destId="{D1D9C85D-EBFD-47E9-9F6C-FDDDCA6606A6}" srcOrd="0" destOrd="0" presId="urn:microsoft.com/office/officeart/2005/8/layout/process5"/>
    <dgm:cxn modelId="{FFC237A5-3EF9-4FF6-B5A5-495929AC8020}" type="presParOf" srcId="{4928129E-0107-4709-8BCC-3E775DD23C37}" destId="{A24164D3-9DED-4D18-8B4C-26DC1CB07B2B}" srcOrd="2" destOrd="0" presId="urn:microsoft.com/office/officeart/2005/8/layout/process5"/>
    <dgm:cxn modelId="{0E0E929D-21F7-499E-B095-A923DEA32C9C}" type="presParOf" srcId="{4928129E-0107-4709-8BCC-3E775DD23C37}" destId="{D447FDFC-1AF2-4F39-BBB6-72FDD662E180}" srcOrd="3" destOrd="0" presId="urn:microsoft.com/office/officeart/2005/8/layout/process5"/>
    <dgm:cxn modelId="{39483CEE-55A5-4EA0-8108-72815B5ADC02}" type="presParOf" srcId="{D447FDFC-1AF2-4F39-BBB6-72FDD662E180}" destId="{3146AC15-66F1-4B0E-A67E-D7FEA0E122ED}" srcOrd="0" destOrd="0" presId="urn:microsoft.com/office/officeart/2005/8/layout/process5"/>
    <dgm:cxn modelId="{F89C68B8-1997-4FF4-BCC0-BCB1C994BAFD}" type="presParOf" srcId="{4928129E-0107-4709-8BCC-3E775DD23C37}" destId="{FE27285B-A570-4DFA-8F96-5A6E8E95122B}" srcOrd="4" destOrd="0" presId="urn:microsoft.com/office/officeart/2005/8/layout/process5"/>
    <dgm:cxn modelId="{8B6864D5-559A-480E-AA32-4718157C51CB}" type="presParOf" srcId="{4928129E-0107-4709-8BCC-3E775DD23C37}" destId="{ED02E84C-049C-4DA0-9F20-470EBBFEDAEC}" srcOrd="5" destOrd="0" presId="urn:microsoft.com/office/officeart/2005/8/layout/process5"/>
    <dgm:cxn modelId="{3C678701-AD4E-4D27-89AA-592CD76B7AF3}" type="presParOf" srcId="{ED02E84C-049C-4DA0-9F20-470EBBFEDAEC}" destId="{8A5462A2-84AD-41EA-8608-2869E150D518}" srcOrd="0" destOrd="0" presId="urn:microsoft.com/office/officeart/2005/8/layout/process5"/>
    <dgm:cxn modelId="{50CF246A-822E-49A3-8FD7-4AD77086412D}" type="presParOf" srcId="{4928129E-0107-4709-8BCC-3E775DD23C37}" destId="{92A9BA36-58E0-4C42-81F1-00C89DFE2C8A}" srcOrd="6" destOrd="0" presId="urn:microsoft.com/office/officeart/2005/8/layout/process5"/>
    <dgm:cxn modelId="{5F8EB067-EA1C-4847-9FD3-9A2A0F76118E}" type="presParOf" srcId="{4928129E-0107-4709-8BCC-3E775DD23C37}" destId="{54BC3BA8-CE14-4134-BD82-2AFEF964CA33}" srcOrd="7" destOrd="0" presId="urn:microsoft.com/office/officeart/2005/8/layout/process5"/>
    <dgm:cxn modelId="{D5FB6FE5-D056-45BE-BBF8-BB952086ED50}" type="presParOf" srcId="{54BC3BA8-CE14-4134-BD82-2AFEF964CA33}" destId="{B21A569A-D3D8-4542-93FD-2F973D02AF3D}" srcOrd="0" destOrd="0" presId="urn:microsoft.com/office/officeart/2005/8/layout/process5"/>
    <dgm:cxn modelId="{837D74A5-35CC-47BC-963F-833DAFF772F8}" type="presParOf" srcId="{4928129E-0107-4709-8BCC-3E775DD23C37}" destId="{A669A6E4-E1FA-4DFD-A113-035CD12D80C4}" srcOrd="8"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D305513-B797-4955-BF2D-3A2A5EC32593}">
      <dsp:nvSpPr>
        <dsp:cNvPr id="0" name=""/>
        <dsp:cNvSpPr/>
      </dsp:nvSpPr>
      <dsp:spPr>
        <a:xfrm>
          <a:off x="0" y="0"/>
          <a:ext cx="8229600" cy="1163367"/>
        </a:xfrm>
        <a:prstGeom prst="rect">
          <a:avLst/>
        </a:prstGeom>
        <a:solidFill>
          <a:schemeClr val="accent1">
            <a:shade val="8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2489200">
            <a:lnSpc>
              <a:spcPct val="90000"/>
            </a:lnSpc>
            <a:spcBef>
              <a:spcPct val="0"/>
            </a:spcBef>
            <a:spcAft>
              <a:spcPct val="35000"/>
            </a:spcAft>
          </a:pPr>
          <a:r>
            <a:rPr lang="it-IT" sz="5600" kern="1200" dirty="0" smtClean="0">
              <a:solidFill>
                <a:schemeClr val="tx1"/>
              </a:solidFill>
            </a:rPr>
            <a:t>sopravvivenza</a:t>
          </a:r>
          <a:endParaRPr lang="it-IT" sz="5600" kern="1200" dirty="0">
            <a:solidFill>
              <a:schemeClr val="tx1"/>
            </a:solidFill>
          </a:endParaRPr>
        </a:p>
      </dsp:txBody>
      <dsp:txXfrm>
        <a:off x="0" y="0"/>
        <a:ext cx="8229600" cy="1163367"/>
      </dsp:txXfrm>
    </dsp:sp>
    <dsp:sp modelId="{AD6309AB-F9A5-4DEE-8B78-0F020AE7F212}">
      <dsp:nvSpPr>
        <dsp:cNvPr id="0" name=""/>
        <dsp:cNvSpPr/>
      </dsp:nvSpPr>
      <dsp:spPr>
        <a:xfrm>
          <a:off x="4018" y="1163367"/>
          <a:ext cx="2740521" cy="2443071"/>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it-IT" sz="4000" kern="1200" dirty="0" smtClean="0">
              <a:solidFill>
                <a:schemeClr val="tx1"/>
              </a:solidFill>
            </a:rPr>
            <a:t>benessere</a:t>
          </a:r>
          <a:endParaRPr lang="it-IT" sz="4000" kern="1200" dirty="0">
            <a:solidFill>
              <a:schemeClr val="tx1"/>
            </a:solidFill>
          </a:endParaRPr>
        </a:p>
      </dsp:txBody>
      <dsp:txXfrm>
        <a:off x="4018" y="1163367"/>
        <a:ext cx="2740521" cy="2443071"/>
      </dsp:txXfrm>
    </dsp:sp>
    <dsp:sp modelId="{57482625-A52A-47BC-B834-4EB7DC1D7834}">
      <dsp:nvSpPr>
        <dsp:cNvPr id="0" name=""/>
        <dsp:cNvSpPr/>
      </dsp:nvSpPr>
      <dsp:spPr>
        <a:xfrm>
          <a:off x="2808311" y="1172235"/>
          <a:ext cx="2740521" cy="2443071"/>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it-IT" sz="4000" kern="1200" dirty="0" smtClean="0">
              <a:solidFill>
                <a:schemeClr val="tx1"/>
              </a:solidFill>
            </a:rPr>
            <a:t>identità</a:t>
          </a:r>
          <a:endParaRPr lang="it-IT" sz="4000" kern="1200" dirty="0">
            <a:solidFill>
              <a:schemeClr val="tx1"/>
            </a:solidFill>
          </a:endParaRPr>
        </a:p>
      </dsp:txBody>
      <dsp:txXfrm>
        <a:off x="2808311" y="1172235"/>
        <a:ext cx="2740521" cy="2443071"/>
      </dsp:txXfrm>
    </dsp:sp>
    <dsp:sp modelId="{C7355A04-6589-4586-B77F-6A9E780307C6}">
      <dsp:nvSpPr>
        <dsp:cNvPr id="0" name=""/>
        <dsp:cNvSpPr/>
      </dsp:nvSpPr>
      <dsp:spPr>
        <a:xfrm>
          <a:off x="5485060" y="1163367"/>
          <a:ext cx="2740521" cy="2443071"/>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it-IT" sz="4000" kern="1200" dirty="0" smtClean="0">
              <a:solidFill>
                <a:schemeClr val="tx1"/>
              </a:solidFill>
            </a:rPr>
            <a:t>libertà</a:t>
          </a:r>
          <a:endParaRPr lang="it-IT" sz="4000" kern="1200" dirty="0">
            <a:solidFill>
              <a:schemeClr val="tx1"/>
            </a:solidFill>
          </a:endParaRPr>
        </a:p>
      </dsp:txBody>
      <dsp:txXfrm>
        <a:off x="5485060" y="1163367"/>
        <a:ext cx="2740521" cy="2443071"/>
      </dsp:txXfrm>
    </dsp:sp>
    <dsp:sp modelId="{D441F001-6A5D-4AC5-A244-936905C87094}">
      <dsp:nvSpPr>
        <dsp:cNvPr id="0" name=""/>
        <dsp:cNvSpPr/>
      </dsp:nvSpPr>
      <dsp:spPr>
        <a:xfrm>
          <a:off x="0" y="3606438"/>
          <a:ext cx="8229600" cy="271452"/>
        </a:xfrm>
        <a:prstGeom prst="rect">
          <a:avLst/>
        </a:prstGeom>
        <a:solidFill>
          <a:schemeClr val="accent1">
            <a:shade val="8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D2E7D54-F467-4EB8-8A7A-EF2D64F9BDB9}">
      <dsp:nvSpPr>
        <dsp:cNvPr id="0" name=""/>
        <dsp:cNvSpPr/>
      </dsp:nvSpPr>
      <dsp:spPr>
        <a:xfrm>
          <a:off x="1281039" y="1638"/>
          <a:ext cx="2352847" cy="1411708"/>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it-IT" sz="2800" b="1" kern="1200" dirty="0" smtClean="0">
              <a:solidFill>
                <a:srgbClr val="002060"/>
              </a:solidFill>
            </a:rPr>
            <a:t>Fase COGNITIVA</a:t>
          </a:r>
          <a:endParaRPr lang="it-IT" sz="2800" b="1" kern="1200" dirty="0">
            <a:solidFill>
              <a:srgbClr val="002060"/>
            </a:solidFill>
          </a:endParaRPr>
        </a:p>
      </dsp:txBody>
      <dsp:txXfrm>
        <a:off x="1281039" y="1638"/>
        <a:ext cx="2352847" cy="1411708"/>
      </dsp:txXfrm>
    </dsp:sp>
    <dsp:sp modelId="{2D418C5A-FEA4-4223-BA9E-64F7F65E66A4}">
      <dsp:nvSpPr>
        <dsp:cNvPr id="0" name=""/>
        <dsp:cNvSpPr/>
      </dsp:nvSpPr>
      <dsp:spPr>
        <a:xfrm>
          <a:off x="3840937" y="415739"/>
          <a:ext cx="498803" cy="583506"/>
        </a:xfrm>
        <a:prstGeom prst="rightArrow">
          <a:avLst>
            <a:gd name="adj1" fmla="val 60000"/>
            <a:gd name="adj2" fmla="val 5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it-IT" sz="2600" kern="1200"/>
        </a:p>
      </dsp:txBody>
      <dsp:txXfrm>
        <a:off x="3840937" y="415739"/>
        <a:ext cx="498803" cy="583506"/>
      </dsp:txXfrm>
    </dsp:sp>
    <dsp:sp modelId="{A24164D3-9DED-4D18-8B4C-26DC1CB07B2B}">
      <dsp:nvSpPr>
        <dsp:cNvPr id="0" name=""/>
        <dsp:cNvSpPr/>
      </dsp:nvSpPr>
      <dsp:spPr>
        <a:xfrm>
          <a:off x="4575025" y="1638"/>
          <a:ext cx="2352847" cy="1411708"/>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it-IT" sz="1900" b="1" kern="1200" dirty="0" smtClean="0">
              <a:solidFill>
                <a:srgbClr val="002060"/>
              </a:solidFill>
            </a:rPr>
            <a:t>Fase </a:t>
          </a:r>
          <a:r>
            <a:rPr lang="it-IT" sz="2800" b="1" kern="1200" dirty="0" smtClean="0">
              <a:solidFill>
                <a:srgbClr val="002060"/>
              </a:solidFill>
            </a:rPr>
            <a:t>ANALITICA</a:t>
          </a:r>
          <a:r>
            <a:rPr lang="it-IT" sz="1900" b="1" kern="1200" dirty="0" smtClean="0">
              <a:solidFill>
                <a:srgbClr val="002060"/>
              </a:solidFill>
            </a:rPr>
            <a:t> </a:t>
          </a:r>
          <a:endParaRPr lang="it-IT" sz="1900" b="1" kern="1200" dirty="0">
            <a:solidFill>
              <a:srgbClr val="002060"/>
            </a:solidFill>
          </a:endParaRPr>
        </a:p>
      </dsp:txBody>
      <dsp:txXfrm>
        <a:off x="4575025" y="1638"/>
        <a:ext cx="2352847" cy="1411708"/>
      </dsp:txXfrm>
    </dsp:sp>
    <dsp:sp modelId="{D447FDFC-1AF2-4F39-BBB6-72FDD662E180}">
      <dsp:nvSpPr>
        <dsp:cNvPr id="0" name=""/>
        <dsp:cNvSpPr/>
      </dsp:nvSpPr>
      <dsp:spPr>
        <a:xfrm rot="5400000">
          <a:off x="5502047" y="1578046"/>
          <a:ext cx="498803" cy="583506"/>
        </a:xfrm>
        <a:prstGeom prst="rightArrow">
          <a:avLst>
            <a:gd name="adj1" fmla="val 60000"/>
            <a:gd name="adj2" fmla="val 5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it-IT" sz="2600" kern="1200"/>
        </a:p>
      </dsp:txBody>
      <dsp:txXfrm rot="5400000">
        <a:off x="5502047" y="1578046"/>
        <a:ext cx="498803" cy="583506"/>
      </dsp:txXfrm>
    </dsp:sp>
    <dsp:sp modelId="{FE27285B-A570-4DFA-8F96-5A6E8E95122B}">
      <dsp:nvSpPr>
        <dsp:cNvPr id="0" name=""/>
        <dsp:cNvSpPr/>
      </dsp:nvSpPr>
      <dsp:spPr>
        <a:xfrm>
          <a:off x="4575025" y="2354485"/>
          <a:ext cx="2352847" cy="1411708"/>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it-IT" sz="1900" b="1" kern="1200" dirty="0" smtClean="0">
              <a:solidFill>
                <a:srgbClr val="002060"/>
              </a:solidFill>
            </a:rPr>
            <a:t>Fase </a:t>
          </a:r>
          <a:r>
            <a:rPr lang="it-IT" sz="2400" b="1" kern="1200" dirty="0" smtClean="0">
              <a:solidFill>
                <a:srgbClr val="002060"/>
              </a:solidFill>
            </a:rPr>
            <a:t>STRATEGICA</a:t>
          </a:r>
          <a:endParaRPr lang="it-IT" sz="2400" b="1" kern="1200" dirty="0">
            <a:solidFill>
              <a:srgbClr val="002060"/>
            </a:solidFill>
          </a:endParaRPr>
        </a:p>
      </dsp:txBody>
      <dsp:txXfrm>
        <a:off x="4575025" y="2354485"/>
        <a:ext cx="2352847" cy="1411708"/>
      </dsp:txXfrm>
    </dsp:sp>
    <dsp:sp modelId="{ED02E84C-049C-4DA0-9F20-470EBBFEDAEC}">
      <dsp:nvSpPr>
        <dsp:cNvPr id="0" name=""/>
        <dsp:cNvSpPr/>
      </dsp:nvSpPr>
      <dsp:spPr>
        <a:xfrm rot="10800000">
          <a:off x="3869171" y="2768586"/>
          <a:ext cx="498803" cy="583506"/>
        </a:xfrm>
        <a:prstGeom prst="rightArrow">
          <a:avLst>
            <a:gd name="adj1" fmla="val 60000"/>
            <a:gd name="adj2" fmla="val 5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it-IT" sz="2600" kern="1200"/>
        </a:p>
      </dsp:txBody>
      <dsp:txXfrm rot="10800000">
        <a:off x="3869171" y="2768586"/>
        <a:ext cx="498803" cy="583506"/>
      </dsp:txXfrm>
    </dsp:sp>
    <dsp:sp modelId="{92A9BA36-58E0-4C42-81F1-00C89DFE2C8A}">
      <dsp:nvSpPr>
        <dsp:cNvPr id="0" name=""/>
        <dsp:cNvSpPr/>
      </dsp:nvSpPr>
      <dsp:spPr>
        <a:xfrm>
          <a:off x="1281039" y="2354485"/>
          <a:ext cx="2352847" cy="1411708"/>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it-IT" sz="1900" b="1" kern="1200" dirty="0" smtClean="0">
              <a:solidFill>
                <a:srgbClr val="002060"/>
              </a:solidFill>
            </a:rPr>
            <a:t>Fase </a:t>
          </a:r>
          <a:r>
            <a:rPr lang="it-IT" sz="2800" b="1" kern="1200" dirty="0" smtClean="0">
              <a:solidFill>
                <a:srgbClr val="002060"/>
              </a:solidFill>
            </a:rPr>
            <a:t>ESECUTIVA</a:t>
          </a:r>
          <a:endParaRPr lang="it-IT" sz="2800" b="1" kern="1200" dirty="0">
            <a:solidFill>
              <a:srgbClr val="002060"/>
            </a:solidFill>
          </a:endParaRPr>
        </a:p>
      </dsp:txBody>
      <dsp:txXfrm>
        <a:off x="1281039" y="2354485"/>
        <a:ext cx="2352847" cy="1411708"/>
      </dsp:txXfrm>
    </dsp:sp>
    <dsp:sp modelId="{54BC3BA8-CE14-4134-BD82-2AFEF964CA33}">
      <dsp:nvSpPr>
        <dsp:cNvPr id="0" name=""/>
        <dsp:cNvSpPr/>
      </dsp:nvSpPr>
      <dsp:spPr>
        <a:xfrm rot="4641844">
          <a:off x="2474672" y="3780386"/>
          <a:ext cx="486724" cy="884519"/>
        </a:xfrm>
        <a:prstGeom prst="rightArrow">
          <a:avLst>
            <a:gd name="adj1" fmla="val 60000"/>
            <a:gd name="adj2" fmla="val 50000"/>
          </a:avLst>
        </a:prstGeom>
        <a:solidFill>
          <a:srgbClr val="0070C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it-IT" sz="2500" kern="1200"/>
        </a:p>
      </dsp:txBody>
      <dsp:txXfrm rot="4641844">
        <a:off x="2474672" y="3780386"/>
        <a:ext cx="486724" cy="884519"/>
      </dsp:txXfrm>
    </dsp:sp>
    <dsp:sp modelId="{A669A6E4-E1FA-4DFD-A113-035CD12D80C4}">
      <dsp:nvSpPr>
        <dsp:cNvPr id="0" name=""/>
        <dsp:cNvSpPr/>
      </dsp:nvSpPr>
      <dsp:spPr>
        <a:xfrm>
          <a:off x="1281039" y="4707333"/>
          <a:ext cx="3407793" cy="1411708"/>
        </a:xfrm>
        <a:prstGeom prst="roundRect">
          <a:avLst>
            <a:gd name="adj" fmla="val 100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it-IT" sz="2800" b="1" u="sng" kern="1200" dirty="0" smtClean="0">
              <a:solidFill>
                <a:srgbClr val="002060"/>
              </a:solidFill>
              <a:effectLst>
                <a:outerShdw blurRad="38100" dist="38100" dir="2700000" algn="tl">
                  <a:srgbClr val="000000">
                    <a:alpha val="43137"/>
                  </a:srgbClr>
                </a:outerShdw>
              </a:effectLst>
            </a:rPr>
            <a:t>COMUNICAZIONE</a:t>
          </a:r>
          <a:r>
            <a:rPr lang="it-IT" sz="1900" b="1" u="sng" kern="1200" dirty="0" smtClean="0">
              <a:solidFill>
                <a:srgbClr val="002060"/>
              </a:solidFill>
              <a:effectLst>
                <a:outerShdw blurRad="38100" dist="38100" dir="2700000" algn="tl">
                  <a:srgbClr val="000000">
                    <a:alpha val="43137"/>
                  </a:srgbClr>
                </a:outerShdw>
              </a:effectLst>
            </a:rPr>
            <a:t> TRASFORMATIVA</a:t>
          </a:r>
        </a:p>
        <a:p>
          <a:pPr lvl="0" algn="ctr" defTabSz="1244600">
            <a:lnSpc>
              <a:spcPct val="90000"/>
            </a:lnSpc>
            <a:spcBef>
              <a:spcPct val="0"/>
            </a:spcBef>
            <a:spcAft>
              <a:spcPct val="35000"/>
            </a:spcAft>
          </a:pPr>
          <a:r>
            <a:rPr lang="it-IT" sz="1900" b="1" u="sng" kern="1200" dirty="0" smtClean="0">
              <a:solidFill>
                <a:srgbClr val="002060"/>
              </a:solidFill>
              <a:effectLst>
                <a:outerShdw blurRad="38100" dist="38100" dir="2700000" algn="tl">
                  <a:srgbClr val="000000">
                    <a:alpha val="43137"/>
                  </a:srgbClr>
                </a:outerShdw>
              </a:effectLst>
            </a:rPr>
            <a:t>(PDCA)</a:t>
          </a:r>
          <a:endParaRPr lang="it-IT" sz="1900" b="1" u="sng" kern="1200" dirty="0">
            <a:solidFill>
              <a:srgbClr val="002060"/>
            </a:solidFill>
            <a:effectLst>
              <a:outerShdw blurRad="38100" dist="38100" dir="2700000" algn="tl">
                <a:srgbClr val="000000">
                  <a:alpha val="43137"/>
                </a:srgbClr>
              </a:outerShdw>
            </a:effectLst>
          </a:endParaRPr>
        </a:p>
      </dsp:txBody>
      <dsp:txXfrm>
        <a:off x="1281039" y="4707333"/>
        <a:ext cx="3407793" cy="1411708"/>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873155C-ED62-4F14-B823-C1B30CE4AC0A}" type="datetimeFigureOut">
              <a:rPr lang="it-IT"/>
              <a:pPr>
                <a:defRPr/>
              </a:pPr>
              <a:t>01/05/2016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2B1FABF-6922-4CAD-B977-295924E98345}"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Arial" charset="0"/>
      </a:defRPr>
    </a:lvl1pPr>
    <a:lvl2pPr marL="457200" algn="l" rtl="0" fontAlgn="base">
      <a:spcBef>
        <a:spcPct val="30000"/>
      </a:spcBef>
      <a:spcAft>
        <a:spcPct val="0"/>
      </a:spcAft>
      <a:defRPr sz="1200" kern="1200">
        <a:solidFill>
          <a:schemeClr val="tx1"/>
        </a:solidFill>
        <a:latin typeface="+mn-lt"/>
        <a:ea typeface="+mn-ea"/>
        <a:cs typeface="Arial" charset="0"/>
      </a:defRPr>
    </a:lvl2pPr>
    <a:lvl3pPr marL="914400" algn="l" rtl="0" fontAlgn="base">
      <a:spcBef>
        <a:spcPct val="30000"/>
      </a:spcBef>
      <a:spcAft>
        <a:spcPct val="0"/>
      </a:spcAft>
      <a:defRPr sz="1200" kern="1200">
        <a:solidFill>
          <a:schemeClr val="tx1"/>
        </a:solidFill>
        <a:latin typeface="+mn-lt"/>
        <a:ea typeface="+mn-ea"/>
        <a:cs typeface="Arial" charset="0"/>
      </a:defRPr>
    </a:lvl3pPr>
    <a:lvl4pPr marL="1371600" algn="l" rtl="0" fontAlgn="base">
      <a:spcBef>
        <a:spcPct val="30000"/>
      </a:spcBef>
      <a:spcAft>
        <a:spcPct val="0"/>
      </a:spcAft>
      <a:defRPr sz="1200" kern="1200">
        <a:solidFill>
          <a:schemeClr val="tx1"/>
        </a:solidFill>
        <a:latin typeface="+mn-lt"/>
        <a:ea typeface="+mn-ea"/>
        <a:cs typeface="Arial" charset="0"/>
      </a:defRPr>
    </a:lvl4pPr>
    <a:lvl5pPr marL="1828800" algn="l" rtl="0" fontAlgn="base">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egnaposto immagine diapositiva 1"/>
          <p:cNvSpPr>
            <a:spLocks noGrp="1" noRot="1" noChangeAspect="1"/>
          </p:cNvSpPr>
          <p:nvPr>
            <p:ph type="sldImg"/>
          </p:nvPr>
        </p:nvSpPr>
        <p:spPr bwMode="auto">
          <a:noFill/>
          <a:ln>
            <a:solidFill>
              <a:srgbClr val="000000"/>
            </a:solidFill>
            <a:miter lim="800000"/>
            <a:headEnd/>
            <a:tailEnd/>
          </a:ln>
        </p:spPr>
      </p:sp>
      <p:sp>
        <p:nvSpPr>
          <p:cNvPr id="16386" name="Segnaposto note 2"/>
          <p:cNvSpPr>
            <a:spLocks noGrp="1"/>
          </p:cNvSpPr>
          <p:nvPr>
            <p:ph type="body" idx="1"/>
          </p:nvPr>
        </p:nvSpPr>
        <p:spPr bwMode="auto">
          <a:noFill/>
        </p:spPr>
        <p:txBody>
          <a:bodyPr/>
          <a:lstStyle/>
          <a:p>
            <a:pPr>
              <a:spcBef>
                <a:spcPct val="0"/>
              </a:spcBef>
            </a:pPr>
            <a:r>
              <a:rPr lang="it-IT" smtClean="0"/>
              <a:t>L’idea che la comunicazione, opportunamente utilizzata,</a:t>
            </a:r>
          </a:p>
          <a:p>
            <a:pPr>
              <a:spcBef>
                <a:spcPct val="0"/>
              </a:spcBef>
            </a:pPr>
            <a:r>
              <a:rPr lang="it-IT" smtClean="0"/>
              <a:t>potesse avere effetti dirompenti in molti settori della vita umana,</a:t>
            </a:r>
          </a:p>
          <a:p>
            <a:pPr>
              <a:spcBef>
                <a:spcPct val="0"/>
              </a:spcBef>
            </a:pPr>
            <a:r>
              <a:rPr lang="it-IT" smtClean="0"/>
              <a:t>prese forma a Palo Alto, negli Stati Uniti, dall’osservazione degli</a:t>
            </a:r>
          </a:p>
          <a:p>
            <a:pPr>
              <a:spcBef>
                <a:spcPct val="0"/>
              </a:spcBef>
            </a:pPr>
            <a:r>
              <a:rPr lang="it-IT" smtClean="0"/>
              <a:t>scambi comunicativi e delle strutture interattive in famiglie di</a:t>
            </a:r>
          </a:p>
          <a:p>
            <a:pPr>
              <a:spcBef>
                <a:spcPct val="0"/>
              </a:spcBef>
            </a:pPr>
            <a:r>
              <a:rPr lang="it-IT" smtClean="0"/>
              <a:t>pazienti schizofrenici. In questi scambi e in queste conversazioni</a:t>
            </a:r>
          </a:p>
          <a:p>
            <a:pPr>
              <a:spcBef>
                <a:spcPct val="0"/>
              </a:spcBef>
            </a:pPr>
            <a:r>
              <a:rPr lang="it-IT" smtClean="0"/>
              <a:t>erano presenti ridondanze e schemi che tendevano a presentarsi</a:t>
            </a:r>
          </a:p>
          <a:p>
            <a:pPr>
              <a:spcBef>
                <a:spcPct val="0"/>
              </a:spcBef>
            </a:pPr>
            <a:r>
              <a:rPr lang="it-IT" smtClean="0"/>
              <a:t>nei nuclei familiari osservati. Nacque così l’ipotesi che la</a:t>
            </a:r>
          </a:p>
          <a:p>
            <a:pPr>
              <a:spcBef>
                <a:spcPct val="0"/>
              </a:spcBef>
            </a:pPr>
            <a:r>
              <a:rPr lang="it-IT" smtClean="0"/>
              <a:t>patologia psicologica non derivasse da un disturbo dell’individuo</a:t>
            </a:r>
          </a:p>
          <a:p>
            <a:pPr>
              <a:spcBef>
                <a:spcPct val="0"/>
              </a:spcBef>
            </a:pPr>
            <a:r>
              <a:rPr lang="it-IT" smtClean="0"/>
              <a:t>o da qualche trauma infantile, ma fosse indotta o rinforzata dalla</a:t>
            </a:r>
          </a:p>
          <a:p>
            <a:pPr>
              <a:spcBef>
                <a:spcPct val="0"/>
              </a:spcBef>
            </a:pPr>
            <a:r>
              <a:rPr lang="it-IT" smtClean="0"/>
              <a:t>disfunzionalità delle interazioni familiari.</a:t>
            </a:r>
          </a:p>
        </p:txBody>
      </p:sp>
      <p:sp>
        <p:nvSpPr>
          <p:cNvPr id="16387"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0402B0-AF7C-47CD-B964-03EEE93C8E73}" type="slidenum">
              <a:rPr lang="it-IT">
                <a:cs typeface="Arial" charset="0"/>
              </a:rPr>
              <a:pPr fontAlgn="base">
                <a:spcBef>
                  <a:spcPct val="0"/>
                </a:spcBef>
                <a:spcAft>
                  <a:spcPct val="0"/>
                </a:spcAft>
                <a:defRPr/>
              </a:pPr>
              <a:t>3</a:t>
            </a:fld>
            <a:endParaRPr lang="it-IT">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egnaposto immagine diapositiva 1"/>
          <p:cNvSpPr>
            <a:spLocks noGrp="1" noRot="1" noChangeAspect="1"/>
          </p:cNvSpPr>
          <p:nvPr>
            <p:ph type="sldImg"/>
          </p:nvPr>
        </p:nvSpPr>
        <p:spPr bwMode="auto">
          <a:noFill/>
          <a:ln>
            <a:solidFill>
              <a:srgbClr val="000000"/>
            </a:solidFill>
            <a:miter lim="800000"/>
            <a:headEnd/>
            <a:tailEnd/>
          </a:ln>
        </p:spPr>
      </p:sp>
      <p:sp>
        <p:nvSpPr>
          <p:cNvPr id="18434" name="Segnaposto note 2"/>
          <p:cNvSpPr>
            <a:spLocks noGrp="1"/>
          </p:cNvSpPr>
          <p:nvPr>
            <p:ph type="body" idx="1"/>
          </p:nvPr>
        </p:nvSpPr>
        <p:spPr bwMode="auto">
          <a:noFill/>
        </p:spPr>
        <p:txBody>
          <a:bodyPr/>
          <a:lstStyle/>
          <a:p>
            <a:pPr>
              <a:spcBef>
                <a:spcPct val="0"/>
              </a:spcBef>
            </a:pPr>
            <a:r>
              <a:rPr lang="it-IT" smtClean="0"/>
              <a:t>Va detto, comunque, che i primi ad avvalersi con notevole</a:t>
            </a:r>
          </a:p>
          <a:p>
            <a:pPr>
              <a:spcBef>
                <a:spcPct val="0"/>
              </a:spcBef>
            </a:pPr>
            <a:r>
              <a:rPr lang="it-IT" smtClean="0"/>
              <a:t>profitto del potere della comunicazione strategica furono filosofi e</a:t>
            </a:r>
          </a:p>
          <a:p>
            <a:pPr>
              <a:spcBef>
                <a:spcPct val="0"/>
              </a:spcBef>
            </a:pPr>
            <a:r>
              <a:rPr lang="it-IT" smtClean="0"/>
              <a:t>politici della Grecia antica ben 400 anni prima di Cristo</a:t>
            </a:r>
          </a:p>
          <a:p>
            <a:pPr>
              <a:spcBef>
                <a:spcPct val="0"/>
              </a:spcBef>
            </a:pPr>
            <a:r>
              <a:rPr lang="it-IT" smtClean="0"/>
              <a:t>(Skorjanek 2000, Nardone 2005) e, ancor prima di loro, i cinesi,</a:t>
            </a:r>
          </a:p>
          <a:p>
            <a:pPr>
              <a:spcBef>
                <a:spcPct val="0"/>
              </a:spcBef>
            </a:pPr>
            <a:r>
              <a:rPr lang="it-IT" smtClean="0"/>
              <a:t>che seppero applicare stratagemmi comunicativi di incredibile</a:t>
            </a:r>
          </a:p>
          <a:p>
            <a:pPr>
              <a:spcBef>
                <a:spcPct val="0"/>
              </a:spcBef>
            </a:pPr>
            <a:r>
              <a:rPr lang="it-IT" smtClean="0"/>
              <a:t>efficacia nelle arti belliche più di 700 anni prima di Cristo. (Magi</a:t>
            </a:r>
          </a:p>
          <a:p>
            <a:pPr>
              <a:spcBef>
                <a:spcPct val="0"/>
              </a:spcBef>
            </a:pPr>
            <a:r>
              <a:rPr lang="it-IT" smtClean="0"/>
              <a:t>2003, Nardone, 2005).</a:t>
            </a:r>
          </a:p>
          <a:p>
            <a:pPr>
              <a:spcBef>
                <a:spcPct val="0"/>
              </a:spcBef>
            </a:pPr>
            <a:r>
              <a:rPr lang="it-IT" smtClean="0"/>
              <a:t>La sapienza “strategica” ha, dunque, una tradizione millenaria</a:t>
            </a:r>
          </a:p>
          <a:p>
            <a:pPr>
              <a:spcBef>
                <a:spcPct val="0"/>
              </a:spcBef>
            </a:pPr>
            <a:r>
              <a:rPr lang="it-IT" smtClean="0"/>
              <a:t>e una storia scientifica recente (Secci, 2005). Gli studiosi della</a:t>
            </a:r>
          </a:p>
          <a:p>
            <a:pPr>
              <a:spcBef>
                <a:spcPct val="0"/>
              </a:spcBef>
            </a:pPr>
            <a:r>
              <a:rPr lang="it-IT" smtClean="0"/>
              <a:t>Scuola di Palo Alto e i loro allievi che oggi si occupano di</a:t>
            </a:r>
          </a:p>
          <a:p>
            <a:pPr>
              <a:spcBef>
                <a:spcPct val="0"/>
              </a:spcBef>
            </a:pPr>
            <a:r>
              <a:rPr lang="it-IT" smtClean="0"/>
              <a:t>comunicazione strategica</a:t>
            </a:r>
          </a:p>
        </p:txBody>
      </p:sp>
      <p:sp>
        <p:nvSpPr>
          <p:cNvPr id="18435"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2A864A-D0D9-4AB2-A23C-1DBBFBF2253C}" type="slidenum">
              <a:rPr lang="it-IT">
                <a:cs typeface="Arial" charset="0"/>
              </a:rPr>
              <a:pPr fontAlgn="base">
                <a:spcBef>
                  <a:spcPct val="0"/>
                </a:spcBef>
                <a:spcAft>
                  <a:spcPct val="0"/>
                </a:spcAft>
                <a:defRPr/>
              </a:pPr>
              <a:t>4</a:t>
            </a:fld>
            <a:endParaRPr lang="it-IT">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egnaposto immagine diapositiva 1"/>
          <p:cNvSpPr>
            <a:spLocks noGrp="1" noRot="1" noChangeAspect="1"/>
          </p:cNvSpPr>
          <p:nvPr>
            <p:ph type="sldImg"/>
          </p:nvPr>
        </p:nvSpPr>
        <p:spPr bwMode="auto">
          <a:noFill/>
          <a:ln>
            <a:solidFill>
              <a:srgbClr val="000000"/>
            </a:solidFill>
            <a:miter lim="800000"/>
            <a:headEnd/>
            <a:tailEnd/>
          </a:ln>
        </p:spPr>
      </p:sp>
      <p:sp>
        <p:nvSpPr>
          <p:cNvPr id="20482" name="Segnaposto note 2"/>
          <p:cNvSpPr>
            <a:spLocks noGrp="1"/>
          </p:cNvSpPr>
          <p:nvPr>
            <p:ph type="body" idx="1"/>
          </p:nvPr>
        </p:nvSpPr>
        <p:spPr bwMode="auto">
          <a:noFill/>
        </p:spPr>
        <p:txBody>
          <a:bodyPr/>
          <a:lstStyle/>
          <a:p>
            <a:pPr>
              <a:spcBef>
                <a:spcPct val="0"/>
              </a:spcBef>
            </a:pPr>
            <a:r>
              <a:rPr lang="it-IT" smtClean="0"/>
              <a:t>Si può subito affermare che, per quanto concerne l’ambito della salute,  Con molti pazienti non occorre, infatti, assumere coscientemente un atteggiamento strategico, o adottare particolari tattiche. Si tratta dei pazienti con cui la comunicazione, semplicemente, fluisce, genera equilibri funzionali alla cura e costruisce regole che facilitano il lavoro dell’operatore.</a:t>
            </a:r>
          </a:p>
          <a:p>
            <a:pPr>
              <a:spcBef>
                <a:spcPct val="0"/>
              </a:spcBef>
            </a:pPr>
            <a:r>
              <a:rPr lang="it-IT" smtClean="0"/>
              <a:t>la logica non è di tipo mors tua-vita mea (gioco a somma zero), ma vita tua-vita mea. Se uno solo dei due “perde”, entrambi “perdono”. Se, viceversa, professionista della salute e paziente cooperano affinché la relazione comunicativa abbia successo e faciliti la cura, entrambi “vincono”.</a:t>
            </a:r>
          </a:p>
        </p:txBody>
      </p:sp>
      <p:sp>
        <p:nvSpPr>
          <p:cNvPr id="20483"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3A8CFC-9F73-4165-8F03-CCE8CE716A7A}" type="slidenum">
              <a:rPr lang="it-IT">
                <a:cs typeface="Arial" charset="0"/>
              </a:rPr>
              <a:pPr fontAlgn="base">
                <a:spcBef>
                  <a:spcPct val="0"/>
                </a:spcBef>
                <a:spcAft>
                  <a:spcPct val="0"/>
                </a:spcAft>
                <a:defRPr/>
              </a:pPr>
              <a:t>5</a:t>
            </a:fld>
            <a:endParaRPr lang="it-IT">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egnaposto immagine diapositiva 1"/>
          <p:cNvSpPr>
            <a:spLocks noGrp="1" noRot="1" noChangeAspect="1"/>
          </p:cNvSpPr>
          <p:nvPr>
            <p:ph type="sldImg"/>
          </p:nvPr>
        </p:nvSpPr>
        <p:spPr bwMode="auto">
          <a:noFill/>
          <a:ln>
            <a:solidFill>
              <a:srgbClr val="000000"/>
            </a:solidFill>
            <a:miter lim="800000"/>
            <a:headEnd/>
            <a:tailEnd/>
          </a:ln>
        </p:spPr>
      </p:sp>
      <p:sp>
        <p:nvSpPr>
          <p:cNvPr id="22530" name="Segnaposto note 2"/>
          <p:cNvSpPr>
            <a:spLocks noGrp="1"/>
          </p:cNvSpPr>
          <p:nvPr>
            <p:ph type="body" idx="1"/>
          </p:nvPr>
        </p:nvSpPr>
        <p:spPr bwMode="auto">
          <a:noFill/>
        </p:spPr>
        <p:txBody>
          <a:bodyPr/>
          <a:lstStyle/>
          <a:p>
            <a:r>
              <a:rPr lang="it-IT" smtClean="0"/>
              <a:t>L’operadeve poter attingere a un repertorio di tattiche che migliorino la relazione per tutelare il paziente, la cura e se stesso. </a:t>
            </a:r>
          </a:p>
        </p:txBody>
      </p:sp>
      <p:sp>
        <p:nvSpPr>
          <p:cNvPr id="4" name="Segnaposto numero diapositiva 3"/>
          <p:cNvSpPr>
            <a:spLocks noGrp="1"/>
          </p:cNvSpPr>
          <p:nvPr>
            <p:ph type="sldNum" sz="quarter" idx="5"/>
          </p:nvPr>
        </p:nvSpPr>
        <p:spPr/>
        <p:txBody>
          <a:bodyPr/>
          <a:lstStyle/>
          <a:p>
            <a:pPr>
              <a:defRPr/>
            </a:pPr>
            <a:fld id="{DE04E304-118C-4DA6-B1D5-3CECB46D111F}" type="slidenum">
              <a:rPr lang="it-IT" smtClean="0"/>
              <a:pPr>
                <a:defRPr/>
              </a:pPr>
              <a:t>6</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egnaposto immagine diapositiva 1"/>
          <p:cNvSpPr>
            <a:spLocks noGrp="1" noRot="1" noChangeAspect="1"/>
          </p:cNvSpPr>
          <p:nvPr>
            <p:ph type="sldImg"/>
          </p:nvPr>
        </p:nvSpPr>
        <p:spPr bwMode="auto">
          <a:noFill/>
          <a:ln>
            <a:solidFill>
              <a:srgbClr val="000000"/>
            </a:solidFill>
            <a:miter lim="800000"/>
            <a:headEnd/>
            <a:tailEnd/>
          </a:ln>
        </p:spPr>
      </p:sp>
      <p:sp>
        <p:nvSpPr>
          <p:cNvPr id="26626" name="Segnaposto note 2"/>
          <p:cNvSpPr>
            <a:spLocks noGrp="1"/>
          </p:cNvSpPr>
          <p:nvPr>
            <p:ph type="body" idx="1"/>
          </p:nvPr>
        </p:nvSpPr>
        <p:spPr bwMode="auto">
          <a:noFill/>
        </p:spPr>
        <p:txBody>
          <a:bodyPr/>
          <a:lstStyle/>
          <a:p>
            <a:pPr>
              <a:lnSpc>
                <a:spcPct val="80000"/>
              </a:lnSpc>
            </a:pPr>
            <a:r>
              <a:rPr lang="it-IT" smtClean="0"/>
              <a:t>Mantenere la comunicazione su un livello di contemporaneità al momento in cui si interagisce, evitando il più possibile di</a:t>
            </a:r>
          </a:p>
          <a:p>
            <a:pPr>
              <a:lnSpc>
                <a:spcPct val="80000"/>
              </a:lnSpc>
            </a:pPr>
            <a:r>
              <a:rPr lang="it-IT" smtClean="0"/>
              <a:t>“perdersi” in questioni sul passato, o su luoghi e persone diverse da quelle presenti, consente di mantenere un notevole controllo sulla relazione, limitare i conflitti, approfondire il focus della relazione col paziente e risparmiare tempo.</a:t>
            </a:r>
          </a:p>
        </p:txBody>
      </p:sp>
      <p:sp>
        <p:nvSpPr>
          <p:cNvPr id="4" name="Segnaposto numero diapositiva 3"/>
          <p:cNvSpPr>
            <a:spLocks noGrp="1"/>
          </p:cNvSpPr>
          <p:nvPr>
            <p:ph type="sldNum" sz="quarter" idx="5"/>
          </p:nvPr>
        </p:nvSpPr>
        <p:spPr/>
        <p:txBody>
          <a:bodyPr/>
          <a:lstStyle/>
          <a:p>
            <a:pPr>
              <a:defRPr/>
            </a:pPr>
            <a:fld id="{B1A285F7-5D9C-4B46-9477-E7AEFFA00451}" type="slidenum">
              <a:rPr lang="it-IT" smtClean="0"/>
              <a:pPr>
                <a:defRPr/>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en-US"/>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fld id="{62D71E86-6089-444A-9F1F-2F7BEF2110BE}" type="datetimeFigureOut">
              <a:rPr lang="it-IT"/>
              <a:pPr/>
              <a:t>01/05/2016</a:t>
            </a:fld>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DF1F872F-7CF2-4402-A932-22A044D040DD}" type="slidenum">
              <a:rPr lang="it-IT"/>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1_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en-US"/>
              <a:t>Fare clic per modificare stili del testo dello schema</a:t>
            </a:r>
          </a:p>
          <a:p>
            <a:pPr lvl="1"/>
            <a:r>
              <a:rPr lang="en-US"/>
              <a:t>Secondo livello</a:t>
            </a:r>
          </a:p>
          <a:p>
            <a:pPr lvl="2"/>
            <a:r>
              <a:rPr lang="en-US"/>
              <a:t>Terzo livello</a:t>
            </a:r>
          </a:p>
          <a:p>
            <a:pPr lvl="3"/>
            <a:r>
              <a:rPr lang="en-US"/>
              <a:t>Quarto livello</a:t>
            </a:r>
          </a:p>
          <a:p>
            <a:pPr lvl="4"/>
            <a:r>
              <a:rPr lang="en-US"/>
              <a:t>Quinto livello</a:t>
            </a:r>
            <a:endParaRPr lang="it-IT"/>
          </a:p>
        </p:txBody>
      </p:sp>
      <p:sp>
        <p:nvSpPr>
          <p:cNvPr id="4" name="Segnaposto data 3"/>
          <p:cNvSpPr>
            <a:spLocks noGrp="1"/>
          </p:cNvSpPr>
          <p:nvPr>
            <p:ph type="dt" sz="half" idx="10"/>
          </p:nvPr>
        </p:nvSpPr>
        <p:spPr/>
        <p:txBody>
          <a:bodyPr/>
          <a:lstStyle>
            <a:lvl1pPr>
              <a:defRPr/>
            </a:lvl1pPr>
          </a:lstStyle>
          <a:p>
            <a:fld id="{DF9B68A9-381F-4A62-9DF1-E45527AB82CD}" type="datetimeFigureOut">
              <a:rPr lang="it-IT"/>
              <a:pPr/>
              <a:t>01/05/2016</a:t>
            </a:fld>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A5FA957B-7DB4-42A0-AD7D-257FB94A1A65}"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en-US"/>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en-US"/>
              <a:t>Fare clic per modificare stili del testo dello schema</a:t>
            </a:r>
          </a:p>
          <a:p>
            <a:pPr lvl="1"/>
            <a:r>
              <a:rPr lang="en-US"/>
              <a:t>Secondo livello</a:t>
            </a:r>
          </a:p>
          <a:p>
            <a:pPr lvl="2"/>
            <a:r>
              <a:rPr lang="en-US"/>
              <a:t>Terzo livello</a:t>
            </a:r>
          </a:p>
          <a:p>
            <a:pPr lvl="3"/>
            <a:r>
              <a:rPr lang="en-US"/>
              <a:t>Quarto livello</a:t>
            </a:r>
          </a:p>
          <a:p>
            <a:pPr lvl="4"/>
            <a:r>
              <a:rPr lang="en-US"/>
              <a:t>Quinto livello</a:t>
            </a:r>
            <a:endParaRPr lang="it-IT"/>
          </a:p>
        </p:txBody>
      </p:sp>
      <p:sp>
        <p:nvSpPr>
          <p:cNvPr id="4" name="Segnaposto data 3"/>
          <p:cNvSpPr>
            <a:spLocks noGrp="1"/>
          </p:cNvSpPr>
          <p:nvPr>
            <p:ph type="dt" sz="half" idx="10"/>
          </p:nvPr>
        </p:nvSpPr>
        <p:spPr/>
        <p:txBody>
          <a:bodyPr/>
          <a:lstStyle>
            <a:lvl1pPr>
              <a:defRPr/>
            </a:lvl1pPr>
          </a:lstStyle>
          <a:p>
            <a:fld id="{3AE60333-C174-425D-9AB3-A906F11D7EA6}" type="datetimeFigureOut">
              <a:rPr lang="it-IT"/>
              <a:pPr/>
              <a:t>01/05/2016</a:t>
            </a:fld>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6917B9AB-A19C-4162-9ED8-507C99C6BC4E}"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Fare clic per modificare lo stile del titolo</a:t>
            </a:r>
            <a:endParaRPr lang="it-IT"/>
          </a:p>
        </p:txBody>
      </p:sp>
      <p:sp>
        <p:nvSpPr>
          <p:cNvPr id="3" name="Segnaposto contenuto 2"/>
          <p:cNvSpPr>
            <a:spLocks noGrp="1"/>
          </p:cNvSpPr>
          <p:nvPr>
            <p:ph idx="1"/>
          </p:nvPr>
        </p:nvSpPr>
        <p:spPr/>
        <p:txBody>
          <a:bodyPr/>
          <a:lstStyle/>
          <a:p>
            <a:pPr lvl="0"/>
            <a:r>
              <a:rPr lang="en-US"/>
              <a:t>Fare clic per modificare stili del testo dello schema</a:t>
            </a:r>
          </a:p>
          <a:p>
            <a:pPr lvl="1"/>
            <a:r>
              <a:rPr lang="en-US"/>
              <a:t>Secondo livello</a:t>
            </a:r>
          </a:p>
          <a:p>
            <a:pPr lvl="2"/>
            <a:r>
              <a:rPr lang="en-US"/>
              <a:t>Terzo livello</a:t>
            </a:r>
          </a:p>
          <a:p>
            <a:pPr lvl="3"/>
            <a:r>
              <a:rPr lang="en-US"/>
              <a:t>Quarto livello</a:t>
            </a:r>
          </a:p>
          <a:p>
            <a:pPr lvl="4"/>
            <a:r>
              <a:rPr lang="en-US"/>
              <a:t>Quinto livello</a:t>
            </a:r>
            <a:endParaRPr lang="it-IT"/>
          </a:p>
        </p:txBody>
      </p:sp>
      <p:sp>
        <p:nvSpPr>
          <p:cNvPr id="4" name="Segnaposto data 3"/>
          <p:cNvSpPr>
            <a:spLocks noGrp="1"/>
          </p:cNvSpPr>
          <p:nvPr>
            <p:ph type="dt" sz="half" idx="10"/>
          </p:nvPr>
        </p:nvSpPr>
        <p:spPr/>
        <p:txBody>
          <a:bodyPr/>
          <a:lstStyle>
            <a:lvl1pPr>
              <a:defRPr/>
            </a:lvl1pPr>
          </a:lstStyle>
          <a:p>
            <a:fld id="{406A4DD1-EF20-40E8-B32A-EA271416CEAD}" type="datetimeFigureOut">
              <a:rPr lang="it-IT"/>
              <a:pPr/>
              <a:t>01/05/2016</a:t>
            </a:fld>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CBDAEF81-F731-48FC-A7BD-CCB411463F7C}"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en-US"/>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Fare clic per modificare stili del testo dello schema</a:t>
            </a:r>
          </a:p>
        </p:txBody>
      </p:sp>
      <p:sp>
        <p:nvSpPr>
          <p:cNvPr id="4" name="Segnaposto data 3"/>
          <p:cNvSpPr>
            <a:spLocks noGrp="1"/>
          </p:cNvSpPr>
          <p:nvPr>
            <p:ph type="dt" sz="half" idx="10"/>
          </p:nvPr>
        </p:nvSpPr>
        <p:spPr/>
        <p:txBody>
          <a:bodyPr/>
          <a:lstStyle>
            <a:lvl1pPr>
              <a:defRPr/>
            </a:lvl1pPr>
          </a:lstStyle>
          <a:p>
            <a:fld id="{4114276F-8302-40EB-B5A7-8CD65C1EF474}" type="datetimeFigureOut">
              <a:rPr lang="it-IT"/>
              <a:pPr/>
              <a:t>01/05/2016</a:t>
            </a:fld>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ACDF176D-A9D2-4D96-9D03-492EB6DCB566}"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Fare clic per modificare stili del testo dello schema</a:t>
            </a:r>
          </a:p>
          <a:p>
            <a:pPr lvl="1"/>
            <a:r>
              <a:rPr lang="en-US"/>
              <a:t>Secondo livello</a:t>
            </a:r>
          </a:p>
          <a:p>
            <a:pPr lvl="2"/>
            <a:r>
              <a:rPr lang="en-US"/>
              <a:t>Terzo livello</a:t>
            </a:r>
          </a:p>
          <a:p>
            <a:pPr lvl="3"/>
            <a:r>
              <a:rPr lang="en-US"/>
              <a:t>Quarto livello</a:t>
            </a:r>
          </a:p>
          <a:p>
            <a:pPr lvl="4"/>
            <a:r>
              <a:rPr lang="en-US"/>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Fare clic per modificare stili del testo dello schema</a:t>
            </a:r>
          </a:p>
          <a:p>
            <a:pPr lvl="1"/>
            <a:r>
              <a:rPr lang="en-US"/>
              <a:t>Secondo livello</a:t>
            </a:r>
          </a:p>
          <a:p>
            <a:pPr lvl="2"/>
            <a:r>
              <a:rPr lang="en-US"/>
              <a:t>Terzo livello</a:t>
            </a:r>
          </a:p>
          <a:p>
            <a:pPr lvl="3"/>
            <a:r>
              <a:rPr lang="en-US"/>
              <a:t>Quarto livello</a:t>
            </a:r>
          </a:p>
          <a:p>
            <a:pPr lvl="4"/>
            <a:r>
              <a:rPr lang="en-US"/>
              <a:t>Quinto livello</a:t>
            </a:r>
            <a:endParaRPr lang="it-IT"/>
          </a:p>
        </p:txBody>
      </p:sp>
      <p:sp>
        <p:nvSpPr>
          <p:cNvPr id="5" name="Segnaposto data 4"/>
          <p:cNvSpPr>
            <a:spLocks noGrp="1"/>
          </p:cNvSpPr>
          <p:nvPr>
            <p:ph type="dt" sz="half" idx="10"/>
          </p:nvPr>
        </p:nvSpPr>
        <p:spPr/>
        <p:txBody>
          <a:bodyPr/>
          <a:lstStyle>
            <a:lvl1pPr>
              <a:defRPr/>
            </a:lvl1pPr>
          </a:lstStyle>
          <a:p>
            <a:fld id="{A3DBAD53-6698-453A-9E9D-3EF4F645E820}" type="datetimeFigureOut">
              <a:rPr lang="it-IT"/>
              <a:pPr/>
              <a:t>01/05/2016</a:t>
            </a:fld>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98508C90-ACFC-4E49-93CD-67D58AF3E0C5}"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en-US"/>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Fare clic per modificare stili del testo dello schema</a:t>
            </a:r>
          </a:p>
          <a:p>
            <a:pPr lvl="1"/>
            <a:r>
              <a:rPr lang="en-US"/>
              <a:t>Secondo livello</a:t>
            </a:r>
          </a:p>
          <a:p>
            <a:pPr lvl="2"/>
            <a:r>
              <a:rPr lang="en-US"/>
              <a:t>Terzo livello</a:t>
            </a:r>
          </a:p>
          <a:p>
            <a:pPr lvl="3"/>
            <a:r>
              <a:rPr lang="en-US"/>
              <a:t>Quarto livello</a:t>
            </a:r>
          </a:p>
          <a:p>
            <a:pPr lvl="4"/>
            <a:r>
              <a:rPr lang="en-US"/>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Fare clic per modificare stili del testo dello schema</a:t>
            </a:r>
          </a:p>
          <a:p>
            <a:pPr lvl="1"/>
            <a:r>
              <a:rPr lang="en-US"/>
              <a:t>Secondo livello</a:t>
            </a:r>
          </a:p>
          <a:p>
            <a:pPr lvl="2"/>
            <a:r>
              <a:rPr lang="en-US"/>
              <a:t>Terzo livello</a:t>
            </a:r>
          </a:p>
          <a:p>
            <a:pPr lvl="3"/>
            <a:r>
              <a:rPr lang="en-US"/>
              <a:t>Quarto livello</a:t>
            </a:r>
          </a:p>
          <a:p>
            <a:pPr lvl="4"/>
            <a:r>
              <a:rPr lang="en-US"/>
              <a:t>Quinto livello</a:t>
            </a:r>
            <a:endParaRPr lang="it-IT"/>
          </a:p>
        </p:txBody>
      </p:sp>
      <p:sp>
        <p:nvSpPr>
          <p:cNvPr id="7" name="Segnaposto data 6"/>
          <p:cNvSpPr>
            <a:spLocks noGrp="1"/>
          </p:cNvSpPr>
          <p:nvPr>
            <p:ph type="dt" sz="half" idx="10"/>
          </p:nvPr>
        </p:nvSpPr>
        <p:spPr/>
        <p:txBody>
          <a:bodyPr/>
          <a:lstStyle>
            <a:lvl1pPr>
              <a:defRPr/>
            </a:lvl1pPr>
          </a:lstStyle>
          <a:p>
            <a:fld id="{B86C831A-26E1-4BE6-AD29-2782596B4D2F}" type="datetimeFigureOut">
              <a:rPr lang="it-IT"/>
              <a:pPr/>
              <a:t>01/05/2016</a:t>
            </a:fld>
            <a:endParaRPr lang="it-IT"/>
          </a:p>
        </p:txBody>
      </p:sp>
      <p:sp>
        <p:nvSpPr>
          <p:cNvPr id="8" name="Segnaposto piè di pagina 7"/>
          <p:cNvSpPr>
            <a:spLocks noGrp="1"/>
          </p:cNvSpPr>
          <p:nvPr>
            <p:ph type="ftr" sz="quarter" idx="11"/>
          </p:nvPr>
        </p:nvSpPr>
        <p:spPr/>
        <p:txBody>
          <a:bodyPr/>
          <a:lstStyle>
            <a:lvl1pPr>
              <a:defRPr/>
            </a:lvl1pPr>
          </a:lstStyle>
          <a:p>
            <a:endParaRPr lang="it-IT"/>
          </a:p>
        </p:txBody>
      </p:sp>
      <p:sp>
        <p:nvSpPr>
          <p:cNvPr id="9" name="Segnaposto numero diapositiva 8"/>
          <p:cNvSpPr>
            <a:spLocks noGrp="1"/>
          </p:cNvSpPr>
          <p:nvPr>
            <p:ph type="sldNum" sz="quarter" idx="12"/>
          </p:nvPr>
        </p:nvSpPr>
        <p:spPr/>
        <p:txBody>
          <a:bodyPr/>
          <a:lstStyle>
            <a:lvl1pPr>
              <a:defRPr/>
            </a:lvl1pPr>
          </a:lstStyle>
          <a:p>
            <a:fld id="{EF0E5739-3124-440D-B119-2834DEDA63B0}"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fld id="{6E47E11D-E1EF-4864-814E-5464AF023ECA}" type="datetimeFigureOut">
              <a:rPr lang="it-IT"/>
              <a:pPr/>
              <a:t>01/05/2016</a:t>
            </a:fld>
            <a:endParaRPr lang="it-IT"/>
          </a:p>
        </p:txBody>
      </p:sp>
      <p:sp>
        <p:nvSpPr>
          <p:cNvPr id="4" name="Segnaposto piè di pagina 3"/>
          <p:cNvSpPr>
            <a:spLocks noGrp="1"/>
          </p:cNvSpPr>
          <p:nvPr>
            <p:ph type="ftr" sz="quarter" idx="11"/>
          </p:nvPr>
        </p:nvSpPr>
        <p:spPr/>
        <p:txBody>
          <a:bodyPr/>
          <a:lstStyle>
            <a:lvl1pPr>
              <a:defRPr/>
            </a:lvl1pPr>
          </a:lstStyle>
          <a:p>
            <a:endParaRPr lang="it-IT"/>
          </a:p>
        </p:txBody>
      </p:sp>
      <p:sp>
        <p:nvSpPr>
          <p:cNvPr id="5" name="Segnaposto numero diapositiva 4"/>
          <p:cNvSpPr>
            <a:spLocks noGrp="1"/>
          </p:cNvSpPr>
          <p:nvPr>
            <p:ph type="sldNum" sz="quarter" idx="12"/>
          </p:nvPr>
        </p:nvSpPr>
        <p:spPr/>
        <p:txBody>
          <a:bodyPr/>
          <a:lstStyle>
            <a:lvl1pPr>
              <a:defRPr/>
            </a:lvl1pPr>
          </a:lstStyle>
          <a:p>
            <a:fld id="{52658923-BEA6-47ED-8655-D165CCFADEA5}"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fld id="{A73DBE5A-915B-4891-B39A-6D1B18A3AC70}" type="datetimeFigureOut">
              <a:rPr lang="it-IT"/>
              <a:pPr/>
              <a:t>01/05/2016</a:t>
            </a:fld>
            <a:endParaRPr lang="it-IT"/>
          </a:p>
        </p:txBody>
      </p:sp>
      <p:sp>
        <p:nvSpPr>
          <p:cNvPr id="3" name="Segnaposto piè di pagina 2"/>
          <p:cNvSpPr>
            <a:spLocks noGrp="1"/>
          </p:cNvSpPr>
          <p:nvPr>
            <p:ph type="ftr" sz="quarter" idx="11"/>
          </p:nvPr>
        </p:nvSpPr>
        <p:spPr/>
        <p:txBody>
          <a:bodyPr/>
          <a:lstStyle>
            <a:lvl1pPr>
              <a:defRPr/>
            </a:lvl1pPr>
          </a:lstStyle>
          <a:p>
            <a:endParaRPr lang="it-IT"/>
          </a:p>
        </p:txBody>
      </p:sp>
      <p:sp>
        <p:nvSpPr>
          <p:cNvPr id="4" name="Segnaposto numero diapositiva 3"/>
          <p:cNvSpPr>
            <a:spLocks noGrp="1"/>
          </p:cNvSpPr>
          <p:nvPr>
            <p:ph type="sldNum" sz="quarter" idx="12"/>
          </p:nvPr>
        </p:nvSpPr>
        <p:spPr/>
        <p:txBody>
          <a:bodyPr/>
          <a:lstStyle>
            <a:lvl1pPr>
              <a:defRPr/>
            </a:lvl1pPr>
          </a:lstStyle>
          <a:p>
            <a:fld id="{58EC6DE3-0485-42B4-A01E-103521BAD028}"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en-US"/>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Fare clic per modificare stili del testo dello schema</a:t>
            </a:r>
          </a:p>
          <a:p>
            <a:pPr lvl="1"/>
            <a:r>
              <a:rPr lang="en-US"/>
              <a:t>Secondo livello</a:t>
            </a:r>
          </a:p>
          <a:p>
            <a:pPr lvl="2"/>
            <a:r>
              <a:rPr lang="en-US"/>
              <a:t>Terzo livello</a:t>
            </a:r>
          </a:p>
          <a:p>
            <a:pPr lvl="3"/>
            <a:r>
              <a:rPr lang="en-US"/>
              <a:t>Quarto livello</a:t>
            </a:r>
          </a:p>
          <a:p>
            <a:pPr lvl="4"/>
            <a:r>
              <a:rPr lang="en-US"/>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Fare clic per modificare stili del testo dello schema</a:t>
            </a:r>
          </a:p>
        </p:txBody>
      </p:sp>
      <p:sp>
        <p:nvSpPr>
          <p:cNvPr id="5" name="Segnaposto data 4"/>
          <p:cNvSpPr>
            <a:spLocks noGrp="1"/>
          </p:cNvSpPr>
          <p:nvPr>
            <p:ph type="dt" sz="half" idx="10"/>
          </p:nvPr>
        </p:nvSpPr>
        <p:spPr/>
        <p:txBody>
          <a:bodyPr/>
          <a:lstStyle>
            <a:lvl1pPr>
              <a:defRPr/>
            </a:lvl1pPr>
          </a:lstStyle>
          <a:p>
            <a:fld id="{C5A62A34-500E-4F1E-8321-B55D2766A3E0}" type="datetimeFigureOut">
              <a:rPr lang="it-IT"/>
              <a:pPr/>
              <a:t>01/05/2016</a:t>
            </a:fld>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D4F37342-90CC-4E89-8E41-2E04129B7E7C}"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en-US"/>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Fare clic per modificare stili del testo dello schema</a:t>
            </a:r>
          </a:p>
        </p:txBody>
      </p:sp>
      <p:sp>
        <p:nvSpPr>
          <p:cNvPr id="5" name="Segnaposto data 4"/>
          <p:cNvSpPr>
            <a:spLocks noGrp="1"/>
          </p:cNvSpPr>
          <p:nvPr>
            <p:ph type="dt" sz="half" idx="10"/>
          </p:nvPr>
        </p:nvSpPr>
        <p:spPr/>
        <p:txBody>
          <a:bodyPr/>
          <a:lstStyle>
            <a:lvl1pPr>
              <a:defRPr/>
            </a:lvl1pPr>
          </a:lstStyle>
          <a:p>
            <a:fld id="{CE1965EE-7B31-49DA-870A-1154023E30E8}" type="datetimeFigureOut">
              <a:rPr lang="it-IT"/>
              <a:pPr/>
              <a:t>01/05/2016</a:t>
            </a:fld>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49CF4131-FA48-409B-8EA4-9817BE5B1A7D}"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5734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573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F9C6512D-E773-42C6-959A-173CDE734692}" type="datetimeFigureOut">
              <a:rPr lang="it-IT"/>
              <a:pPr/>
              <a:t>01/05/2016</a:t>
            </a:fld>
            <a:endParaRPr lang="it-IT"/>
          </a:p>
        </p:txBody>
      </p:sp>
      <p:sp>
        <p:nvSpPr>
          <p:cNvPr id="573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it-IT"/>
          </a:p>
        </p:txBody>
      </p:sp>
      <p:sp>
        <p:nvSpPr>
          <p:cNvPr id="573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C3C67AA-17B2-4371-A341-7FD1B0CB352E}" type="slidenum">
              <a:rPr lang="it-IT"/>
              <a:pPr/>
              <a:t>‹N›</a:t>
            </a:fld>
            <a:endParaRPr lang="it-IT"/>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0"/>
            <a:ext cx="8435975" cy="1268760"/>
          </a:xfrm>
        </p:spPr>
        <p:txBody>
          <a:bodyPr rtlCol="0">
            <a:normAutofit fontScale="90000"/>
          </a:bodyPr>
          <a:lstStyle/>
          <a:p>
            <a:pPr fontAlgn="auto">
              <a:spcAft>
                <a:spcPts val="0"/>
              </a:spcAft>
              <a:defRPr/>
            </a:pPr>
            <a:r>
              <a:rPr lang="it-IT" dirty="0" smtClean="0"/>
              <a:t>Programma 02-05-2016</a:t>
            </a:r>
            <a:br>
              <a:rPr lang="it-IT" dirty="0" smtClean="0"/>
            </a:br>
            <a:r>
              <a:rPr lang="it-IT" sz="2000" i="1" dirty="0" smtClean="0"/>
              <a:t>(all’interno del corso di Metodiche Didattiche e Tutoriali  Prof. Mirco </a:t>
            </a:r>
            <a:r>
              <a:rPr lang="it-IT" sz="2000" i="1" dirty="0" err="1" smtClean="0"/>
              <a:t>Peccenini</a:t>
            </a:r>
            <a:r>
              <a:rPr lang="it-IT" sz="2000" i="1" dirty="0" smtClean="0"/>
              <a:t>)</a:t>
            </a:r>
            <a:endParaRPr lang="it-IT" sz="2000" i="1" dirty="0"/>
          </a:p>
        </p:txBody>
      </p:sp>
      <p:sp>
        <p:nvSpPr>
          <p:cNvPr id="3" name="Segnaposto contenuto 2"/>
          <p:cNvSpPr>
            <a:spLocks noGrp="1"/>
          </p:cNvSpPr>
          <p:nvPr>
            <p:ph idx="1"/>
          </p:nvPr>
        </p:nvSpPr>
        <p:spPr>
          <a:xfrm>
            <a:off x="467544" y="1628800"/>
            <a:ext cx="8229600" cy="4420641"/>
          </a:xfrm>
          <a:ln w="76200"/>
        </p:spPr>
        <p:style>
          <a:lnRef idx="1">
            <a:schemeClr val="accent5"/>
          </a:lnRef>
          <a:fillRef idx="2">
            <a:schemeClr val="accent5"/>
          </a:fillRef>
          <a:effectRef idx="1">
            <a:schemeClr val="accent5"/>
          </a:effectRef>
          <a:fontRef idx="minor">
            <a:schemeClr val="dk1"/>
          </a:fontRef>
        </p:style>
        <p:txBody>
          <a:bodyPr rtlCol="0">
            <a:normAutofit lnSpcReduction="10000"/>
          </a:bodyPr>
          <a:lstStyle/>
          <a:p>
            <a:pPr marL="514350" indent="-514350" fontAlgn="auto">
              <a:spcAft>
                <a:spcPts val="0"/>
              </a:spcAft>
              <a:buFont typeface="+mj-lt"/>
              <a:buAutoNum type="arabicPeriod"/>
              <a:defRPr/>
            </a:pPr>
            <a:r>
              <a:rPr lang="it-IT" b="1" dirty="0" smtClean="0">
                <a:solidFill>
                  <a:schemeClr val="tx1"/>
                </a:solidFill>
                <a:effectLst>
                  <a:outerShdw blurRad="38100" dist="38100" dir="2700000" algn="tl">
                    <a:srgbClr val="000000">
                      <a:alpha val="43137"/>
                    </a:srgbClr>
                  </a:outerShdw>
                </a:effectLst>
              </a:rPr>
              <a:t>L’integrazione inter-professionale  </a:t>
            </a:r>
            <a:r>
              <a:rPr lang="it-IT" dirty="0" smtClean="0">
                <a:solidFill>
                  <a:schemeClr val="tx1"/>
                </a:solidFill>
              </a:rPr>
              <a:t>in una cornice di Community Care</a:t>
            </a:r>
          </a:p>
          <a:p>
            <a:pPr marL="514350" indent="-514350" fontAlgn="auto">
              <a:spcAft>
                <a:spcPts val="0"/>
              </a:spcAft>
              <a:buFont typeface="+mj-lt"/>
              <a:buAutoNum type="arabicPeriod"/>
              <a:defRPr/>
            </a:pPr>
            <a:r>
              <a:rPr lang="it-IT" b="1" dirty="0" smtClean="0">
                <a:solidFill>
                  <a:srgbClr val="FF0000"/>
                </a:solidFill>
                <a:effectLst>
                  <a:outerShdw blurRad="38100" dist="38100" dir="2700000" algn="tl">
                    <a:srgbClr val="000000">
                      <a:alpha val="43137"/>
                    </a:srgbClr>
                  </a:outerShdw>
                </a:effectLst>
              </a:rPr>
              <a:t>La comunicazione strategica </a:t>
            </a:r>
            <a:r>
              <a:rPr lang="it-IT" dirty="0" smtClean="0">
                <a:solidFill>
                  <a:srgbClr val="FF0000"/>
                </a:solidFill>
              </a:rPr>
              <a:t>nelle Professioni Sanitarie. Applicare il </a:t>
            </a:r>
            <a:r>
              <a:rPr lang="it-IT" b="1" dirty="0" smtClean="0">
                <a:solidFill>
                  <a:srgbClr val="FF0000"/>
                </a:solidFill>
                <a:effectLst>
                  <a:outerShdw blurRad="38100" dist="38100" dir="2700000" algn="tl">
                    <a:srgbClr val="000000">
                      <a:alpha val="43137"/>
                    </a:srgbClr>
                  </a:outerShdw>
                </a:effectLst>
              </a:rPr>
              <a:t>Metodo CASE.</a:t>
            </a:r>
          </a:p>
          <a:p>
            <a:pPr marL="514350" indent="-514350" fontAlgn="auto">
              <a:spcAft>
                <a:spcPts val="0"/>
              </a:spcAft>
              <a:buFont typeface="+mj-lt"/>
              <a:buAutoNum type="arabicPeriod"/>
              <a:defRPr/>
            </a:pPr>
            <a:r>
              <a:rPr lang="it-IT" dirty="0" smtClean="0"/>
              <a:t>Il paziente multiproblematico. </a:t>
            </a:r>
            <a:r>
              <a:rPr lang="it-IT" b="1" dirty="0" smtClean="0">
                <a:effectLst>
                  <a:outerShdw blurRad="38100" dist="38100" dir="2700000" algn="tl">
                    <a:srgbClr val="000000">
                      <a:alpha val="43137"/>
                    </a:srgbClr>
                  </a:outerShdw>
                </a:effectLst>
              </a:rPr>
              <a:t>L</a:t>
            </a:r>
            <a:r>
              <a:rPr lang="it-IT" b="1" dirty="0" smtClean="0">
                <a:effectLst>
                  <a:outerShdw blurRad="38100" dist="38100" dir="2700000" algn="tl">
                    <a:srgbClr val="000000">
                      <a:alpha val="43137"/>
                    </a:srgbClr>
                  </a:outerShdw>
                </a:effectLst>
              </a:rPr>
              <a:t>’Analisi </a:t>
            </a:r>
            <a:r>
              <a:rPr lang="it-IT" b="1" dirty="0" smtClean="0">
                <a:effectLst>
                  <a:outerShdw blurRad="38100" dist="38100" dir="2700000" algn="tl">
                    <a:srgbClr val="000000">
                      <a:alpha val="43137"/>
                    </a:srgbClr>
                  </a:outerShdw>
                </a:effectLst>
              </a:rPr>
              <a:t>funzionale </a:t>
            </a:r>
            <a:r>
              <a:rPr lang="it-IT" dirty="0" smtClean="0"/>
              <a:t>dei </a:t>
            </a:r>
            <a:r>
              <a:rPr lang="it-IT" b="1" dirty="0" smtClean="0">
                <a:effectLst>
                  <a:outerShdw blurRad="38100" dist="38100" dir="2700000" algn="tl">
                    <a:srgbClr val="000000">
                      <a:alpha val="43137"/>
                    </a:srgbClr>
                  </a:outerShdw>
                </a:effectLst>
              </a:rPr>
              <a:t>Comportamenti Problema</a:t>
            </a:r>
            <a:r>
              <a:rPr lang="it-IT" dirty="0" smtClean="0"/>
              <a:t>. </a:t>
            </a:r>
          </a:p>
          <a:p>
            <a:pPr marL="514350" indent="-514350" fontAlgn="auto">
              <a:spcAft>
                <a:spcPts val="0"/>
              </a:spcAft>
              <a:buFont typeface="+mj-lt"/>
              <a:buAutoNum type="arabicPeriod"/>
              <a:defRPr/>
            </a:pPr>
            <a:r>
              <a:rPr lang="it-IT" b="1" dirty="0" smtClean="0">
                <a:effectLst>
                  <a:outerShdw blurRad="38100" dist="38100" dir="2700000" algn="tl">
                    <a:srgbClr val="000000">
                      <a:alpha val="43137"/>
                    </a:srgbClr>
                  </a:outerShdw>
                </a:effectLst>
              </a:rPr>
              <a:t>Team Building</a:t>
            </a:r>
            <a:r>
              <a:rPr lang="it-IT" dirty="0" smtClean="0"/>
              <a:t>  (lavoro di gruppo)</a:t>
            </a:r>
          </a:p>
          <a:p>
            <a:pPr fontAlgn="auto">
              <a:spcAft>
                <a:spcPts val="0"/>
              </a:spcAft>
              <a:buNone/>
              <a:defRPr/>
            </a:pPr>
            <a:endParaRPr lang="it-IT" dirty="0"/>
          </a:p>
        </p:txBody>
      </p:sp>
      <p:pic>
        <p:nvPicPr>
          <p:cNvPr id="14339" name="Picture 2" descr="http://ww2.unime.it/weblab/images/uniferrara_stemma.gif"/>
          <p:cNvPicPr>
            <a:picLocks noChangeAspect="1" noChangeArrowheads="1"/>
          </p:cNvPicPr>
          <p:nvPr/>
        </p:nvPicPr>
        <p:blipFill>
          <a:blip r:embed="rId2" cstate="print"/>
          <a:srcRect/>
          <a:stretch>
            <a:fillRect/>
          </a:stretch>
        </p:blipFill>
        <p:spPr bwMode="auto">
          <a:xfrm>
            <a:off x="899592" y="116632"/>
            <a:ext cx="736030" cy="6480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olo 1"/>
          <p:cNvSpPr>
            <a:spLocks noGrp="1"/>
          </p:cNvSpPr>
          <p:nvPr>
            <p:ph type="title" idx="4294967295"/>
          </p:nvPr>
        </p:nvSpPr>
        <p:spPr/>
        <p:style>
          <a:lnRef idx="0">
            <a:schemeClr val="accent1"/>
          </a:lnRef>
          <a:fillRef idx="3">
            <a:schemeClr val="accent1"/>
          </a:fillRef>
          <a:effectRef idx="3">
            <a:schemeClr val="accent1"/>
          </a:effectRef>
          <a:fontRef idx="minor">
            <a:schemeClr val="lt1"/>
          </a:fontRef>
        </p:style>
        <p:txBody>
          <a:bodyPr/>
          <a:lstStyle/>
          <a:p>
            <a:r>
              <a:rPr lang="it-IT" b="1" dirty="0">
                <a:solidFill>
                  <a:schemeClr val="tx1"/>
                </a:solidFill>
                <a:effectLst>
                  <a:outerShdw blurRad="38100" dist="38100" dir="2700000" algn="tl">
                    <a:srgbClr val="000000">
                      <a:alpha val="43137"/>
                    </a:srgbClr>
                  </a:outerShdw>
                </a:effectLst>
                <a:latin typeface="Arial" charset="0"/>
                <a:cs typeface="Arial" charset="0"/>
              </a:rPr>
              <a:t>UTILIZZAZIONE</a:t>
            </a:r>
          </a:p>
        </p:txBody>
      </p:sp>
      <p:sp>
        <p:nvSpPr>
          <p:cNvPr id="3" name="Segnaposto contenuto 2"/>
          <p:cNvSpPr>
            <a:spLocks noGrp="1"/>
          </p:cNvSpPr>
          <p:nvPr>
            <p:ph idx="4294967295"/>
          </p:nvPr>
        </p:nvSpPr>
        <p:spPr>
          <a:xfrm>
            <a:off x="251520" y="1600200"/>
            <a:ext cx="8712968" cy="5141168"/>
          </a:xfrm>
        </p:spPr>
        <p:style>
          <a:lnRef idx="2">
            <a:schemeClr val="accent3"/>
          </a:lnRef>
          <a:fillRef idx="1">
            <a:schemeClr val="lt1"/>
          </a:fillRef>
          <a:effectRef idx="0">
            <a:schemeClr val="accent3"/>
          </a:effectRef>
          <a:fontRef idx="minor">
            <a:schemeClr val="dk1"/>
          </a:fontRef>
        </p:style>
        <p:txBody>
          <a:bodyPr>
            <a:noAutofit/>
          </a:bodyPr>
          <a:lstStyle/>
          <a:p>
            <a:pPr>
              <a:lnSpc>
                <a:spcPct val="80000"/>
              </a:lnSpc>
              <a:buFontTx/>
              <a:buNone/>
            </a:pPr>
            <a:r>
              <a:rPr lang="it-IT" sz="2400" dirty="0"/>
              <a:t>Insieme al principio di </a:t>
            </a:r>
            <a:r>
              <a:rPr lang="it-IT" sz="2400" dirty="0" smtClean="0"/>
              <a:t>R</a:t>
            </a:r>
            <a:r>
              <a:rPr lang="it-IT" sz="2400" dirty="0" smtClean="0"/>
              <a:t>, </a:t>
            </a:r>
            <a:r>
              <a:rPr lang="it-IT" sz="2400" dirty="0"/>
              <a:t>il principio di </a:t>
            </a:r>
            <a:r>
              <a:rPr lang="it-IT" sz="2400" dirty="0" smtClean="0"/>
              <a:t>U </a:t>
            </a:r>
            <a:r>
              <a:rPr lang="it-IT" sz="2400" i="1" u="sng" dirty="0"/>
              <a:t>è la colonna portante della comunicazione strategica </a:t>
            </a:r>
            <a:r>
              <a:rPr lang="it-IT" sz="2400" i="1" u="sng" dirty="0" smtClean="0"/>
              <a:t>:</a:t>
            </a:r>
          </a:p>
          <a:p>
            <a:pPr algn="ctr">
              <a:lnSpc>
                <a:spcPct val="80000"/>
              </a:lnSpc>
              <a:buFontTx/>
              <a:buNone/>
            </a:pPr>
            <a:r>
              <a:rPr lang="it-IT" sz="2400" b="1" dirty="0" smtClean="0"/>
              <a:t>utilizzo </a:t>
            </a:r>
            <a:r>
              <a:rPr lang="it-IT" sz="2400" b="1" dirty="0"/>
              <a:t>a fini persuasivi del linguaggio, dell’atteggiamento e delle argomentazioni </a:t>
            </a:r>
            <a:r>
              <a:rPr lang="it-IT" sz="2400" b="1" dirty="0" smtClean="0"/>
              <a:t>dell’altro</a:t>
            </a:r>
          </a:p>
          <a:p>
            <a:pPr algn="ctr">
              <a:lnSpc>
                <a:spcPct val="80000"/>
              </a:lnSpc>
              <a:buFontTx/>
              <a:buNone/>
            </a:pPr>
            <a:endParaRPr lang="it-IT" sz="2400" b="1" dirty="0"/>
          </a:p>
          <a:p>
            <a:pPr>
              <a:lnSpc>
                <a:spcPct val="80000"/>
              </a:lnSpc>
            </a:pPr>
            <a:r>
              <a:rPr lang="it-IT" sz="2400" dirty="0"/>
              <a:t>Tutto ciò che avviene all’interno di una relazione comunicativa può essere utilizzato, anche eventi che potrebbero apparire controproducenti</a:t>
            </a:r>
            <a:r>
              <a:rPr lang="it-IT" sz="2400" dirty="0" smtClean="0"/>
              <a:t>.</a:t>
            </a:r>
          </a:p>
          <a:p>
            <a:pPr>
              <a:lnSpc>
                <a:spcPct val="80000"/>
              </a:lnSpc>
            </a:pPr>
            <a:endParaRPr lang="it-IT" sz="2400" dirty="0"/>
          </a:p>
          <a:p>
            <a:pPr>
              <a:lnSpc>
                <a:spcPct val="80000"/>
              </a:lnSpc>
            </a:pPr>
            <a:r>
              <a:rPr lang="it-IT" sz="2400" b="1" dirty="0"/>
              <a:t>L’idea chiave è accettare, senza opporsi, i messaggi che il paziente invia. Vale a dire che, se si vuole comunicare in modo efficace, bisogna evitare nel modo più assoluto di contestare apertamente l’altro. Ogni “scontro”, anche lieve, col paziente costituisce un pericolo per la relazione.</a:t>
            </a:r>
          </a:p>
          <a:p>
            <a:pPr algn="r">
              <a:lnSpc>
                <a:spcPct val="80000"/>
              </a:lnSpc>
              <a:buFontTx/>
              <a:buNone/>
            </a:pPr>
            <a:r>
              <a:rPr lang="it-IT" sz="2300" b="1" u="sng" dirty="0" smtClean="0">
                <a:solidFill>
                  <a:srgbClr val="0070C0"/>
                </a:solidFill>
                <a:effectLst>
                  <a:outerShdw blurRad="38100" dist="38100" dir="2700000" algn="tl">
                    <a:srgbClr val="C0C0C0"/>
                  </a:outerShdw>
                </a:effectLst>
              </a:rPr>
              <a:t>Milton </a:t>
            </a:r>
            <a:r>
              <a:rPr lang="it-IT" sz="2300" b="1" u="sng" dirty="0" err="1">
                <a:solidFill>
                  <a:srgbClr val="0070C0"/>
                </a:solidFill>
                <a:effectLst>
                  <a:outerShdw blurRad="38100" dist="38100" dir="2700000" algn="tl">
                    <a:srgbClr val="C0C0C0"/>
                  </a:outerShdw>
                </a:effectLst>
              </a:rPr>
              <a:t>Erickson</a:t>
            </a:r>
            <a:endParaRPr lang="it-IT" sz="2300" b="1" u="sng" dirty="0">
              <a:solidFill>
                <a:srgbClr val="0070C0"/>
              </a:solidFill>
              <a:effectLst>
                <a:outerShdw blurRad="38100" dist="38100" dir="2700000" algn="tl">
                  <a:srgbClr val="C0C0C0"/>
                </a:outerShdw>
              </a:effectLst>
            </a:endParaRPr>
          </a:p>
        </p:txBody>
      </p:sp>
      <p:sp>
        <p:nvSpPr>
          <p:cNvPr id="27651" name="Rettangolo 3"/>
          <p:cNvSpPr>
            <a:spLocks noChangeArrowheads="1"/>
          </p:cNvSpPr>
          <p:nvPr/>
        </p:nvSpPr>
        <p:spPr bwMode="auto">
          <a:xfrm>
            <a:off x="7164288" y="1052736"/>
            <a:ext cx="1532792" cy="353943"/>
          </a:xfrm>
          <a:prstGeom prst="rect">
            <a:avLst/>
          </a:prstGeom>
          <a:noFill/>
          <a:ln w="9525">
            <a:noFill/>
            <a:miter lim="800000"/>
            <a:headEnd/>
            <a:tailEnd/>
          </a:ln>
        </p:spPr>
        <p:txBody>
          <a:bodyPr wrap="none">
            <a:spAutoFit/>
          </a:bodyPr>
          <a:lstStyle/>
          <a:p>
            <a:r>
              <a:rPr lang="it-IT" sz="1700" i="1" dirty="0">
                <a:solidFill>
                  <a:schemeClr val="bg1"/>
                </a:solidFill>
              </a:rPr>
              <a:t>(</a:t>
            </a:r>
            <a:r>
              <a:rPr lang="it-IT" sz="1700" i="1" dirty="0" err="1">
                <a:solidFill>
                  <a:schemeClr val="bg1"/>
                </a:solidFill>
              </a:rPr>
              <a:t>Secci</a:t>
            </a:r>
            <a:r>
              <a:rPr lang="it-IT" sz="1700" i="1" dirty="0">
                <a:solidFill>
                  <a:schemeClr val="bg1"/>
                </a:solidFill>
              </a:rPr>
              <a:t>, 2005</a:t>
            </a:r>
            <a:r>
              <a:rPr lang="it-IT" sz="1700" i="1" dirty="0" smtClean="0">
                <a:solidFill>
                  <a:schemeClr val="bg1"/>
                </a:solidFill>
              </a:rPr>
              <a:t>) </a:t>
            </a:r>
            <a:endParaRPr lang="it-IT" sz="1700" i="1"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a:spLocks noGrp="1"/>
          </p:cNvSpPr>
          <p:nvPr>
            <p:ph type="title" idx="4294967295"/>
          </p:nvPr>
        </p:nvSpPr>
        <p:spPr/>
        <p:style>
          <a:lnRef idx="0">
            <a:schemeClr val="accent1"/>
          </a:lnRef>
          <a:fillRef idx="3">
            <a:schemeClr val="accent1"/>
          </a:fillRef>
          <a:effectRef idx="3">
            <a:schemeClr val="accent1"/>
          </a:effectRef>
          <a:fontRef idx="minor">
            <a:schemeClr val="lt1"/>
          </a:fontRef>
        </p:style>
        <p:txBody>
          <a:bodyPr/>
          <a:lstStyle/>
          <a:p>
            <a:r>
              <a:rPr lang="it-IT" b="1" dirty="0">
                <a:solidFill>
                  <a:schemeClr val="tx1"/>
                </a:solidFill>
                <a:effectLst>
                  <a:outerShdw blurRad="38100" dist="38100" dir="2700000" algn="tl">
                    <a:srgbClr val="000000">
                      <a:alpha val="43137"/>
                    </a:srgbClr>
                  </a:outerShdw>
                </a:effectLst>
                <a:latin typeface="Arial" charset="0"/>
                <a:cs typeface="Arial" charset="0"/>
              </a:rPr>
              <a:t>RISTRUTTURAZIONE</a:t>
            </a:r>
          </a:p>
        </p:txBody>
      </p:sp>
      <p:sp>
        <p:nvSpPr>
          <p:cNvPr id="28674" name="Segnaposto contenuto 2"/>
          <p:cNvSpPr>
            <a:spLocks noGrp="1"/>
          </p:cNvSpPr>
          <p:nvPr>
            <p:ph idx="4294967295"/>
          </p:nvPr>
        </p:nvSpPr>
        <p:spPr>
          <a:xfrm>
            <a:off x="251520" y="1600200"/>
            <a:ext cx="8712968" cy="4525963"/>
          </a:xfrm>
        </p:spPr>
        <p:txBody>
          <a:bodyPr/>
          <a:lstStyle/>
          <a:p>
            <a:pPr algn="ctr">
              <a:lnSpc>
                <a:spcPct val="80000"/>
              </a:lnSpc>
              <a:buFontTx/>
              <a:buNone/>
            </a:pPr>
            <a:r>
              <a:rPr lang="it-IT" sz="2400" i="1" dirty="0"/>
              <a:t>Ristrutturare significa inserire la definizione che la persona dà di un problema all’interno di altri sistemi di significato </a:t>
            </a:r>
            <a:r>
              <a:rPr lang="it-IT" sz="1800" i="1" dirty="0"/>
              <a:t>(</a:t>
            </a:r>
            <a:r>
              <a:rPr lang="it-IT" sz="1800" i="1" dirty="0" err="1"/>
              <a:t>Watzlawick</a:t>
            </a:r>
            <a:r>
              <a:rPr lang="it-IT" sz="1800" i="1" dirty="0"/>
              <a:t>, 1974</a:t>
            </a:r>
            <a:r>
              <a:rPr lang="it-IT" sz="1800" i="1" dirty="0" smtClean="0"/>
              <a:t>) </a:t>
            </a:r>
            <a:endParaRPr lang="it-IT" sz="1800" i="1" dirty="0"/>
          </a:p>
          <a:p>
            <a:pPr algn="ctr">
              <a:lnSpc>
                <a:spcPct val="80000"/>
              </a:lnSpc>
              <a:buFontTx/>
              <a:buNone/>
            </a:pPr>
            <a:endParaRPr lang="it-IT" sz="2400" dirty="0"/>
          </a:p>
          <a:p>
            <a:pPr algn="ctr">
              <a:lnSpc>
                <a:spcPct val="80000"/>
              </a:lnSpc>
              <a:buFontTx/>
              <a:buNone/>
            </a:pPr>
            <a:r>
              <a:rPr lang="it-IT" sz="2400" b="1" dirty="0" smtClean="0"/>
              <a:t>“aiutare </a:t>
            </a:r>
            <a:r>
              <a:rPr lang="it-IT" sz="2400" b="1" dirty="0"/>
              <a:t>la persona a cambiare punto di vista su aspetti della sua esperienza vissuti come particolarmente critici e </a:t>
            </a:r>
            <a:r>
              <a:rPr lang="it-IT" sz="2400" b="1" dirty="0" smtClean="0"/>
              <a:t>dolorosi”</a:t>
            </a:r>
            <a:endParaRPr lang="it-IT" sz="2400" b="1" dirty="0"/>
          </a:p>
          <a:p>
            <a:pPr algn="ctr">
              <a:lnSpc>
                <a:spcPct val="80000"/>
              </a:lnSpc>
              <a:buFontTx/>
              <a:buNone/>
            </a:pPr>
            <a:endParaRPr lang="it-IT" sz="2400" dirty="0"/>
          </a:p>
          <a:p>
            <a:pPr algn="ctr">
              <a:lnSpc>
                <a:spcPct val="80000"/>
              </a:lnSpc>
              <a:buFontTx/>
              <a:buNone/>
            </a:pPr>
            <a:r>
              <a:rPr lang="it-IT" sz="2400" u="sng" dirty="0"/>
              <a:t>In ambito sanitario la ristrutturazione è una pratica quotidiana!</a:t>
            </a:r>
          </a:p>
          <a:p>
            <a:pPr algn="ctr">
              <a:lnSpc>
                <a:spcPct val="80000"/>
              </a:lnSpc>
              <a:buFontTx/>
              <a:buNone/>
            </a:pPr>
            <a:endParaRPr lang="it-IT" sz="2400" u="sng" dirty="0"/>
          </a:p>
          <a:p>
            <a:pPr algn="ctr">
              <a:lnSpc>
                <a:spcPct val="80000"/>
              </a:lnSpc>
              <a:buFontTx/>
              <a:buNone/>
            </a:pPr>
            <a:r>
              <a:rPr lang="it-IT" sz="2000" dirty="0"/>
              <a:t>Per esempio, quando si dice ad un paziente molto sofferente che il modo in cui sopporta il dolore è una dimostrazione di grande coraggio, si attua una ristrutturazione. </a:t>
            </a:r>
          </a:p>
          <a:p>
            <a:pPr algn="ctr">
              <a:lnSpc>
                <a:spcPct val="80000"/>
              </a:lnSpc>
              <a:buFontTx/>
              <a:buNone/>
            </a:pPr>
            <a:r>
              <a:rPr lang="it-IT" sz="2000" dirty="0"/>
              <a:t>Oppure, ogni volta che si anticipano ad un paziente gli effetti collaterali di una data terapia, può avere un effetto “</a:t>
            </a:r>
            <a:r>
              <a:rPr lang="it-IT" sz="2000" i="1" dirty="0"/>
              <a:t>ristrutturante</a:t>
            </a:r>
            <a:r>
              <a:rPr lang="it-IT" sz="2000" dirty="0"/>
              <a:t>” affermare che proprio il manifestarsi degli effetti collaterali è la dimostrazione che il farmaco sta agendo secondo le attese.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457200" y="116633"/>
            <a:ext cx="8229600" cy="6552456"/>
          </a:xfrm>
        </p:spPr>
        <p:style>
          <a:lnRef idx="2">
            <a:schemeClr val="accent3"/>
          </a:lnRef>
          <a:fillRef idx="1">
            <a:schemeClr val="lt1"/>
          </a:fillRef>
          <a:effectRef idx="0">
            <a:schemeClr val="accent3"/>
          </a:effectRef>
          <a:fontRef idx="minor">
            <a:schemeClr val="dk1"/>
          </a:fontRef>
        </p:style>
        <p:txBody>
          <a:bodyPr>
            <a:normAutofit/>
          </a:bodyPr>
          <a:lstStyle/>
          <a:p>
            <a:pPr algn="ctr">
              <a:lnSpc>
                <a:spcPct val="70000"/>
              </a:lnSpc>
              <a:buFontTx/>
              <a:buNone/>
            </a:pPr>
            <a:r>
              <a:rPr lang="it-IT" sz="2400" u="sng" dirty="0">
                <a:solidFill>
                  <a:srgbClr val="000000"/>
                </a:solidFill>
                <a:latin typeface="Arial" charset="0"/>
                <a:cs typeface="Arial" charset="0"/>
              </a:rPr>
              <a:t>La comunicazione è strategica se rispetta</a:t>
            </a:r>
          </a:p>
          <a:p>
            <a:pPr algn="ctr">
              <a:lnSpc>
                <a:spcPct val="70000"/>
              </a:lnSpc>
              <a:buFontTx/>
              <a:buNone/>
            </a:pPr>
            <a:r>
              <a:rPr lang="it-IT" sz="2400" u="sng" dirty="0">
                <a:solidFill>
                  <a:srgbClr val="000000"/>
                </a:solidFill>
                <a:latin typeface="Arial" charset="0"/>
                <a:cs typeface="Arial" charset="0"/>
              </a:rPr>
              <a:t> i quattro principi sopra esposti. </a:t>
            </a:r>
          </a:p>
          <a:p>
            <a:pPr>
              <a:lnSpc>
                <a:spcPct val="70000"/>
              </a:lnSpc>
              <a:buFontTx/>
              <a:buNone/>
            </a:pPr>
            <a:endParaRPr lang="it-IT" sz="2400" dirty="0">
              <a:solidFill>
                <a:srgbClr val="000000"/>
              </a:solidFill>
              <a:latin typeface="Arial" charset="0"/>
              <a:cs typeface="Arial" charset="0"/>
            </a:endParaRPr>
          </a:p>
          <a:p>
            <a:pPr>
              <a:lnSpc>
                <a:spcPct val="70000"/>
              </a:lnSpc>
            </a:pPr>
            <a:r>
              <a:rPr lang="it-IT" sz="2400" dirty="0">
                <a:solidFill>
                  <a:srgbClr val="000000"/>
                </a:solidFill>
                <a:latin typeface="Arial" charset="0"/>
                <a:cs typeface="Arial" charset="0"/>
              </a:rPr>
              <a:t>Ma per poter formulare interventi così focali, bisogna innanzitutto </a:t>
            </a:r>
            <a:r>
              <a:rPr lang="it-IT" sz="2400" b="1" dirty="0">
                <a:solidFill>
                  <a:srgbClr val="000000"/>
                </a:solidFill>
                <a:latin typeface="Arial" charset="0"/>
                <a:cs typeface="Arial" charset="0"/>
              </a:rPr>
              <a:t>conoscere </a:t>
            </a:r>
            <a:r>
              <a:rPr lang="it-IT" sz="2400" dirty="0">
                <a:solidFill>
                  <a:srgbClr val="000000"/>
                </a:solidFill>
                <a:latin typeface="Arial" charset="0"/>
                <a:cs typeface="Arial" charset="0"/>
              </a:rPr>
              <a:t>l’interlocutore, individuare il suo stile comunicativo, saper riconoscere i segnali molteplici e inconsapevoli che egli invia dal primo momento in cui si rapporta con noi. Pervenire a queste necessarie informazioni dell’interlocutore richiede l’esercizio costante dell’ascolto.</a:t>
            </a:r>
          </a:p>
          <a:p>
            <a:pPr>
              <a:lnSpc>
                <a:spcPct val="70000"/>
              </a:lnSpc>
            </a:pPr>
            <a:endParaRPr lang="it-IT" sz="2400" dirty="0">
              <a:solidFill>
                <a:srgbClr val="000000"/>
              </a:solidFill>
              <a:latin typeface="Arial" charset="0"/>
              <a:cs typeface="Arial" charset="0"/>
            </a:endParaRPr>
          </a:p>
          <a:p>
            <a:pPr>
              <a:lnSpc>
                <a:spcPct val="70000"/>
              </a:lnSpc>
            </a:pPr>
            <a:r>
              <a:rPr lang="it-IT" sz="2400" b="1" dirty="0">
                <a:solidFill>
                  <a:srgbClr val="000000"/>
                </a:solidFill>
                <a:effectLst>
                  <a:outerShdw blurRad="38100" dist="38100" dir="2700000" algn="tl">
                    <a:srgbClr val="C0C0C0"/>
                  </a:outerShdw>
                </a:effectLst>
                <a:latin typeface="Arial" charset="0"/>
                <a:cs typeface="Arial" charset="0"/>
              </a:rPr>
              <a:t>Il messaggio strategico perviene alla fine del processo di ascolto e di conoscenza dell’altro, non è mai pre-confezionato ma elaborato con cura sartoriale sull’interlocutore. </a:t>
            </a:r>
          </a:p>
          <a:p>
            <a:pPr>
              <a:lnSpc>
                <a:spcPct val="70000"/>
              </a:lnSpc>
            </a:pPr>
            <a:endParaRPr lang="it-IT" sz="2400" dirty="0">
              <a:solidFill>
                <a:srgbClr val="000000"/>
              </a:solidFill>
              <a:latin typeface="Arial" charset="0"/>
              <a:cs typeface="Arial" charset="0"/>
            </a:endParaRPr>
          </a:p>
          <a:p>
            <a:pPr>
              <a:lnSpc>
                <a:spcPct val="70000"/>
              </a:lnSpc>
            </a:pPr>
            <a:r>
              <a:rPr lang="it-IT" sz="2400" b="1" dirty="0">
                <a:solidFill>
                  <a:srgbClr val="000000"/>
                </a:solidFill>
                <a:effectLst>
                  <a:outerShdw blurRad="38100" dist="38100" dir="2700000" algn="tl">
                    <a:srgbClr val="C0C0C0"/>
                  </a:outerShdw>
                </a:effectLst>
                <a:latin typeface="Arial" charset="0"/>
                <a:cs typeface="Arial" charset="0"/>
              </a:rPr>
              <a:t>Il comunicatore strategico è, prima di tutto, un attento ascoltatore ed osservatore.</a:t>
            </a:r>
          </a:p>
          <a:p>
            <a:pPr>
              <a:lnSpc>
                <a:spcPct val="70000"/>
              </a:lnSpc>
            </a:pPr>
            <a:endParaRPr lang="it-IT" sz="2400" dirty="0">
              <a:solidFill>
                <a:srgbClr val="000000"/>
              </a:solidFill>
              <a:latin typeface="Arial" charset="0"/>
              <a:cs typeface="Arial" charset="0"/>
            </a:endParaRPr>
          </a:p>
          <a:p>
            <a:pPr>
              <a:lnSpc>
                <a:spcPct val="70000"/>
              </a:lnSpc>
            </a:pPr>
            <a:r>
              <a:rPr lang="it-IT" sz="2400" dirty="0">
                <a:solidFill>
                  <a:srgbClr val="000000"/>
                </a:solidFill>
                <a:latin typeface="Arial" charset="0"/>
                <a:cs typeface="Arial" charset="0"/>
              </a:rPr>
              <a:t>Focalizza l’attenzione su quello che viene detto e su come viene detto, limitando al massimo inferenze e interpretazioni che possano vincolare la comunicazione.</a:t>
            </a:r>
          </a:p>
          <a:p>
            <a:pPr>
              <a:lnSpc>
                <a:spcPct val="70000"/>
              </a:lnSpc>
              <a:buFontTx/>
              <a:buNone/>
            </a:pPr>
            <a:endParaRPr lang="it-IT" sz="2000" dirty="0">
              <a:solidFill>
                <a:srgbClr val="000000"/>
              </a:solidFill>
              <a:latin typeface="Arial" charset="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611188" y="2349500"/>
            <a:ext cx="8229600" cy="1143000"/>
          </a:xfrm>
        </p:spPr>
        <p:txBody>
          <a:bodyPr/>
          <a:lstStyle/>
          <a:p>
            <a:r>
              <a:rPr lang="it-IT" sz="4800" b="1">
                <a:effectLst>
                  <a:outerShdw blurRad="38100" dist="38100" dir="2700000" algn="tl">
                    <a:srgbClr val="C0C0C0"/>
                  </a:outerShdw>
                </a:effectLst>
              </a:rPr>
              <a:t>LA COMUNICAZIONE INTERNA </a:t>
            </a:r>
            <a:br>
              <a:rPr lang="it-IT" sz="4800" b="1">
                <a:effectLst>
                  <a:outerShdw blurRad="38100" dist="38100" dir="2700000" algn="tl">
                    <a:srgbClr val="C0C0C0"/>
                  </a:outerShdw>
                </a:effectLst>
              </a:rPr>
            </a:br>
            <a:r>
              <a:rPr lang="it-IT" sz="4800" b="1">
                <a:effectLst>
                  <a:outerShdw blurRad="38100" dist="38100" dir="2700000" algn="tl">
                    <a:srgbClr val="C0C0C0"/>
                  </a:outerShdw>
                </a:effectLst>
              </a:rPr>
              <a:t>AL GRUPPO DI LAVORO</a:t>
            </a:r>
          </a:p>
        </p:txBody>
      </p:sp>
      <p:sp>
        <p:nvSpPr>
          <p:cNvPr id="3" name="Segnaposto contenuto 2"/>
          <p:cNvSpPr>
            <a:spLocks noGrp="1"/>
          </p:cNvSpPr>
          <p:nvPr>
            <p:ph idx="4294967295"/>
          </p:nvPr>
        </p:nvSpPr>
        <p:spPr>
          <a:xfrm>
            <a:off x="468313" y="4868863"/>
            <a:ext cx="7272337" cy="792162"/>
          </a:xfrm>
        </p:spPr>
        <p:style>
          <a:lnRef idx="3">
            <a:schemeClr val="lt1"/>
          </a:lnRef>
          <a:fillRef idx="1">
            <a:schemeClr val="accent1"/>
          </a:fillRef>
          <a:effectRef idx="1">
            <a:schemeClr val="accent1"/>
          </a:effectRef>
          <a:fontRef idx="minor">
            <a:schemeClr val="lt1"/>
          </a:fontRef>
        </p:style>
        <p:txBody>
          <a:bodyPr/>
          <a:lstStyle/>
          <a:p>
            <a:pPr algn="ctr">
              <a:buFontTx/>
              <a:buNone/>
            </a:pPr>
            <a:r>
              <a:rPr lang="it-IT" dirty="0">
                <a:solidFill>
                  <a:schemeClr val="tx1"/>
                </a:solidFill>
                <a:latin typeface="Arial" charset="0"/>
                <a:cs typeface="Arial" charset="0"/>
              </a:rPr>
              <a:t>Applicare la Comunicazione Strategica</a:t>
            </a:r>
          </a:p>
        </p:txBody>
      </p:sp>
      <p:sp>
        <p:nvSpPr>
          <p:cNvPr id="4" name="Rettangolo 3"/>
          <p:cNvSpPr/>
          <p:nvPr/>
        </p:nvSpPr>
        <p:spPr>
          <a:xfrm>
            <a:off x="7884368" y="4725144"/>
            <a:ext cx="1071127"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defRPr/>
            </a:pPr>
            <a:r>
              <a:rPr lang="it-IT"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457200" y="188913"/>
            <a:ext cx="8229600" cy="1295400"/>
          </a:xfrm>
        </p:spPr>
        <p:style>
          <a:lnRef idx="2">
            <a:schemeClr val="accent6"/>
          </a:lnRef>
          <a:fillRef idx="1">
            <a:schemeClr val="lt1"/>
          </a:fillRef>
          <a:effectRef idx="0">
            <a:schemeClr val="accent6"/>
          </a:effectRef>
          <a:fontRef idx="minor">
            <a:schemeClr val="dk1"/>
          </a:fontRef>
        </p:style>
        <p:txBody>
          <a:bodyPr/>
          <a:lstStyle/>
          <a:p>
            <a:r>
              <a:rPr lang="it-IT">
                <a:solidFill>
                  <a:srgbClr val="000000"/>
                </a:solidFill>
                <a:latin typeface="Arial" charset="0"/>
                <a:cs typeface="Arial" charset="0"/>
              </a:rPr>
              <a:t>Art.20 “Relazione di Cura”</a:t>
            </a:r>
            <a:br>
              <a:rPr lang="it-IT">
                <a:solidFill>
                  <a:srgbClr val="000000"/>
                </a:solidFill>
                <a:latin typeface="Arial" charset="0"/>
                <a:cs typeface="Arial" charset="0"/>
              </a:rPr>
            </a:br>
            <a:r>
              <a:rPr lang="it-IT">
                <a:solidFill>
                  <a:srgbClr val="000000"/>
                </a:solidFill>
                <a:latin typeface="Arial" charset="0"/>
                <a:cs typeface="Arial" charset="0"/>
              </a:rPr>
              <a:t>Codice di Deontologia Medica</a:t>
            </a:r>
          </a:p>
        </p:txBody>
      </p:sp>
      <p:sp>
        <p:nvSpPr>
          <p:cNvPr id="31746" name="Segnaposto contenuto 2"/>
          <p:cNvSpPr>
            <a:spLocks noGrp="1"/>
          </p:cNvSpPr>
          <p:nvPr>
            <p:ph idx="4294967295"/>
          </p:nvPr>
        </p:nvSpPr>
        <p:spPr>
          <a:xfrm>
            <a:off x="457200" y="2060848"/>
            <a:ext cx="8229600" cy="4536802"/>
          </a:xfrm>
        </p:spPr>
        <p:txBody>
          <a:bodyPr/>
          <a:lstStyle/>
          <a:p>
            <a:pPr algn="ctr">
              <a:buFontTx/>
              <a:buNone/>
            </a:pPr>
            <a:r>
              <a:rPr lang="it-IT" dirty="0"/>
              <a:t>“ il tempo della comunicazione va considerato quale tempo di cura, </a:t>
            </a:r>
          </a:p>
          <a:p>
            <a:pPr algn="ctr">
              <a:buFontTx/>
              <a:buNone/>
            </a:pPr>
            <a:r>
              <a:rPr lang="it-IT" dirty="0"/>
              <a:t>proprio a voler rimarcare quale elemento costitutivo di un corretto percorso terapeutico il momento dello scambio, dell’incontro, dell’affidamento e della presa in carico; tutti passaggi che vengono percorsi nel momento comunicativo</a:t>
            </a:r>
            <a:r>
              <a:rPr lang="it-IT" dirty="0" smtClean="0"/>
              <a:t>”</a:t>
            </a:r>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olo 1"/>
          <p:cNvSpPr>
            <a:spLocks noGrp="1"/>
          </p:cNvSpPr>
          <p:nvPr>
            <p:ph type="title" idx="4294967295"/>
          </p:nvPr>
        </p:nvSpPr>
        <p:spPr>
          <a:xfrm rot="16200000">
            <a:off x="-2797175" y="4244976"/>
            <a:ext cx="6816725" cy="431800"/>
          </a:xfrm>
        </p:spPr>
        <p:txBody>
          <a:bodyPr/>
          <a:lstStyle/>
          <a:p>
            <a:r>
              <a:rPr lang="it-IT"/>
              <a:t>Contesto lavorativo complesso</a:t>
            </a:r>
          </a:p>
        </p:txBody>
      </p:sp>
      <p:graphicFrame>
        <p:nvGraphicFramePr>
          <p:cNvPr id="32798" name="Group 30"/>
          <p:cNvGraphicFramePr>
            <a:graphicFrameLocks noGrp="1"/>
          </p:cNvGraphicFramePr>
          <p:nvPr>
            <p:ph idx="4294967295"/>
          </p:nvPr>
        </p:nvGraphicFramePr>
        <p:xfrm>
          <a:off x="539750" y="0"/>
          <a:ext cx="8424863" cy="3140076"/>
        </p:xfrm>
        <a:graphic>
          <a:graphicData uri="http://schemas.openxmlformats.org/drawingml/2006/table">
            <a:tbl>
              <a:tblPr/>
              <a:tblGrid>
                <a:gridCol w="4211638"/>
                <a:gridCol w="4213225"/>
              </a:tblGrid>
              <a:tr h="854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FFFFFF"/>
                          </a:solidFill>
                          <a:effectLst/>
                          <a:latin typeface="Arial" charset="0"/>
                          <a:cs typeface="Arial" charset="0"/>
                        </a:rPr>
                        <a:t>MODELLO TAYLORISTA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7964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rgbClr val="FFFFFF"/>
                          </a:solidFill>
                          <a:effectLst/>
                          <a:latin typeface="Arial" charset="0"/>
                          <a:cs typeface="Arial" charset="0"/>
                        </a:rPr>
                        <a:t>MANAGEMENT ORGANIZZATIVO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79646"/>
                    </a:solidFill>
                  </a:tcPr>
                </a:tc>
              </a:tr>
              <a:tr h="842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rgbClr val="000000"/>
                          </a:solidFill>
                          <a:effectLst/>
                          <a:latin typeface="Arial" charset="0"/>
                          <a:cs typeface="Arial" charset="0"/>
                        </a:rPr>
                        <a:t>CULTURA ORGANIZZATIVA DI TIPO PIRAMIDALE-GERARCHICO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rgbClr val="000000"/>
                          </a:solidFill>
                          <a:effectLst/>
                          <a:latin typeface="Arial" charset="0"/>
                          <a:cs typeface="Arial" charset="0"/>
                        </a:rPr>
                        <a:t>CULTURA ORGANIZZATIVA DI TIPO GOVERNANCE PARTECIPATIVA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r>
              <a:tr h="842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rgbClr val="000000"/>
                          </a:solidFill>
                          <a:effectLst/>
                          <a:latin typeface="Arial" charset="0"/>
                          <a:cs typeface="Arial" charset="0"/>
                        </a:rPr>
                        <a:t>OPERATORI PASSIVI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rgbClr val="000000"/>
                          </a:solidFill>
                          <a:effectLst/>
                          <a:latin typeface="Arial" charset="0"/>
                          <a:cs typeface="Arial" charset="0"/>
                        </a:rPr>
                        <a:t>OPERATORI PIENAMENTE COINVOLTI NEI PROCESSI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EFE9"/>
                    </a:solidFill>
                  </a:tcPr>
                </a:tc>
              </a:tr>
              <a:tr h="600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rgbClr val="000000"/>
                          </a:solidFill>
                          <a:effectLst/>
                          <a:latin typeface="Arial" charset="0"/>
                          <a:cs typeface="Arial" charset="0"/>
                        </a:rPr>
                        <a:t>SINGOLO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rgbClr val="000000"/>
                          </a:solidFill>
                          <a:effectLst/>
                          <a:latin typeface="Arial" charset="0"/>
                          <a:cs typeface="Arial" charset="0"/>
                        </a:rPr>
                        <a:t>GRUPPO O RETE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r>
            </a:tbl>
          </a:graphicData>
        </a:graphic>
      </p:graphicFrame>
      <p:graphicFrame>
        <p:nvGraphicFramePr>
          <p:cNvPr id="32799" name="Group 31"/>
          <p:cNvGraphicFramePr>
            <a:graphicFrameLocks noGrp="1"/>
          </p:cNvGraphicFramePr>
          <p:nvPr/>
        </p:nvGraphicFramePr>
        <p:xfrm>
          <a:off x="1908175" y="3357563"/>
          <a:ext cx="7056438" cy="3311526"/>
        </p:xfrm>
        <a:graphic>
          <a:graphicData uri="http://schemas.openxmlformats.org/drawingml/2006/table">
            <a:tbl>
              <a:tblPr/>
              <a:tblGrid>
                <a:gridCol w="7056438"/>
              </a:tblGrid>
              <a:tr h="558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FFFFFF"/>
                          </a:solidFill>
                          <a:effectLst/>
                          <a:latin typeface="Arial" charset="0"/>
                          <a:cs typeface="Arial" charset="0"/>
                        </a:rPr>
                        <a:t>RISPOSTA EFFICACE PER ?</a:t>
                      </a:r>
                    </a:p>
                  </a:txBody>
                  <a:tcP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F79646"/>
                    </a:solidFill>
                  </a:tcPr>
                </a:tc>
              </a:tr>
              <a:tr h="1376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rgbClr val="000000"/>
                          </a:solidFill>
                          <a:effectLst/>
                          <a:latin typeface="Arial" charset="0"/>
                          <a:cs typeface="Arial" charset="0"/>
                        </a:rPr>
                        <a:t>GARANTIRE INTEGRAZIONE E MULTIDISCIPLINARIETA’ CREANDO FORTI RELAZIONI PERSONALI E PROFESSIONALI PER IL RAGGIUNGIMENTO DEGLI OBIETTIVI</a:t>
                      </a:r>
                    </a:p>
                  </a:txBody>
                  <a:tcP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1376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rgbClr val="000000"/>
                          </a:solidFill>
                          <a:effectLst/>
                          <a:latin typeface="Arial" charset="0"/>
                          <a:cs typeface="Arial" charset="0"/>
                        </a:rPr>
                        <a:t>ACCELERARE FLUSSI INFORMATIVI, RIDURRE LA BUROCRATIZZAZIONE, DECENTRARE COMPITI E RESPONSABILITA’, AUMENTANDO DINAMICITA’ E FLESSIBILITA’</a:t>
                      </a:r>
                    </a:p>
                  </a:txBody>
                  <a:tcP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cxnSp>
        <p:nvCxnSpPr>
          <p:cNvPr id="7" name="Connettore 2 6"/>
          <p:cNvCxnSpPr/>
          <p:nvPr/>
        </p:nvCxnSpPr>
        <p:spPr>
          <a:xfrm flipH="1">
            <a:off x="7812088" y="1557338"/>
            <a:ext cx="1044575" cy="22320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 name="Connettore 2 7"/>
          <p:cNvCxnSpPr/>
          <p:nvPr/>
        </p:nvCxnSpPr>
        <p:spPr>
          <a:xfrm flipH="1">
            <a:off x="6237288" y="2781300"/>
            <a:ext cx="638175" cy="10160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Connettore 2 8"/>
          <p:cNvCxnSpPr/>
          <p:nvPr/>
        </p:nvCxnSpPr>
        <p:spPr>
          <a:xfrm flipH="1">
            <a:off x="7235825" y="2276475"/>
            <a:ext cx="792163" cy="15128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style>
          <a:lnRef idx="0">
            <a:schemeClr val="accent1"/>
          </a:lnRef>
          <a:fillRef idx="3">
            <a:schemeClr val="accent1"/>
          </a:fillRef>
          <a:effectRef idx="3">
            <a:schemeClr val="accent1"/>
          </a:effectRef>
          <a:fontRef idx="minor">
            <a:schemeClr val="lt1"/>
          </a:fontRef>
        </p:style>
        <p:txBody>
          <a:bodyPr/>
          <a:lstStyle/>
          <a:p>
            <a:r>
              <a:rPr lang="it-IT" b="1" dirty="0">
                <a:solidFill>
                  <a:srgbClr val="000000"/>
                </a:solidFill>
                <a:latin typeface="Arial" charset="0"/>
                <a:cs typeface="Arial" charset="0"/>
              </a:rPr>
              <a:t>Le 4 massime di </a:t>
            </a:r>
            <a:r>
              <a:rPr lang="it-IT" b="1" dirty="0" err="1" smtClean="0">
                <a:solidFill>
                  <a:srgbClr val="000000"/>
                </a:solidFill>
                <a:latin typeface="Arial" charset="0"/>
                <a:cs typeface="Arial" charset="0"/>
              </a:rPr>
              <a:t>Grice</a:t>
            </a:r>
            <a:endParaRPr lang="it-IT" b="1" dirty="0">
              <a:solidFill>
                <a:srgbClr val="000000"/>
              </a:solidFill>
              <a:latin typeface="Arial" charset="0"/>
              <a:cs typeface="Arial" charset="0"/>
            </a:endParaRPr>
          </a:p>
        </p:txBody>
      </p:sp>
      <p:sp>
        <p:nvSpPr>
          <p:cNvPr id="3" name="Segnaposto contenuto 2"/>
          <p:cNvSpPr>
            <a:spLocks noGrp="1"/>
          </p:cNvSpPr>
          <p:nvPr>
            <p:ph idx="4294967295"/>
          </p:nvPr>
        </p:nvSpPr>
        <p:spPr>
          <a:xfrm>
            <a:off x="1" y="1600200"/>
            <a:ext cx="9144000" cy="4924425"/>
          </a:xfrm>
        </p:spPr>
        <p:txBody>
          <a:bodyPr/>
          <a:lstStyle/>
          <a:p>
            <a:pPr>
              <a:buNone/>
            </a:pPr>
            <a:r>
              <a:rPr lang="it-IT" sz="2800" i="1" dirty="0" smtClean="0"/>
              <a:t>Si parte da: </a:t>
            </a:r>
            <a:r>
              <a:rPr lang="it-IT" sz="2800" dirty="0" smtClean="0"/>
              <a:t>Caratteristiche interpersonali: Empatia</a:t>
            </a:r>
            <a:r>
              <a:rPr lang="it-IT" sz="2800" dirty="0" smtClean="0"/>
              <a:t>, Ascolto attivo, Esser un </a:t>
            </a:r>
            <a:r>
              <a:rPr lang="it-IT" sz="2800" dirty="0" smtClean="0"/>
              <a:t>buon emittente</a:t>
            </a:r>
            <a:r>
              <a:rPr lang="it-IT" sz="2800" dirty="0" smtClean="0"/>
              <a:t>, Essere consapevoli di sé e </a:t>
            </a:r>
            <a:r>
              <a:rPr lang="it-IT" sz="2800" dirty="0" smtClean="0"/>
              <a:t>dei propri </a:t>
            </a:r>
            <a:r>
              <a:rPr lang="it-IT" sz="2800" dirty="0" smtClean="0"/>
              <a:t>filtri, Assertività </a:t>
            </a:r>
            <a:r>
              <a:rPr lang="it-IT" sz="2800" dirty="0" smtClean="0"/>
              <a:t>….</a:t>
            </a:r>
          </a:p>
          <a:p>
            <a:pPr>
              <a:buNone/>
            </a:pPr>
            <a:endParaRPr lang="it-IT" sz="2800" dirty="0" smtClean="0"/>
          </a:p>
          <a:p>
            <a:pPr algn="ctr">
              <a:buNone/>
            </a:pPr>
            <a:r>
              <a:rPr lang="it-IT" sz="2800" b="1" dirty="0" smtClean="0"/>
              <a:t>MASSIME </a:t>
            </a:r>
            <a:r>
              <a:rPr lang="it-IT" sz="2800" b="1" dirty="0"/>
              <a:t>COMUNICATIVE di Herbert Paul </a:t>
            </a:r>
            <a:r>
              <a:rPr lang="it-IT" sz="2800" b="1" dirty="0" err="1" smtClean="0"/>
              <a:t>Grice</a:t>
            </a:r>
            <a:r>
              <a:rPr lang="it-IT" sz="2800" dirty="0" smtClean="0"/>
              <a:t> </a:t>
            </a:r>
            <a:r>
              <a:rPr lang="it-IT" sz="2800" dirty="0" smtClean="0"/>
              <a:t>(</a:t>
            </a:r>
            <a:r>
              <a:rPr lang="it-IT" sz="2800" dirty="0" smtClean="0"/>
              <a:t>filosofo inglese)</a:t>
            </a:r>
            <a:endParaRPr lang="it-IT" sz="2800" dirty="0"/>
          </a:p>
          <a:p>
            <a:pPr lvl="1"/>
            <a:r>
              <a:rPr lang="it-IT" b="1" dirty="0">
                <a:solidFill>
                  <a:srgbClr val="0070C0"/>
                </a:solidFill>
                <a:effectLst>
                  <a:outerShdw blurRad="38100" dist="38100" dir="2700000" algn="tl">
                    <a:srgbClr val="C0C0C0"/>
                  </a:outerShdw>
                </a:effectLst>
              </a:rPr>
              <a:t>Qualità</a:t>
            </a:r>
            <a:r>
              <a:rPr lang="it-IT" dirty="0"/>
              <a:t> sincerità, verità, solo ciò che sai</a:t>
            </a:r>
            <a:endParaRPr lang="it-IT" b="1" dirty="0">
              <a:effectLst>
                <a:outerShdw blurRad="38100" dist="38100" dir="2700000" algn="tl">
                  <a:srgbClr val="C0C0C0"/>
                </a:outerShdw>
              </a:effectLst>
            </a:endParaRPr>
          </a:p>
          <a:p>
            <a:pPr lvl="1"/>
            <a:r>
              <a:rPr lang="it-IT" b="1" dirty="0">
                <a:solidFill>
                  <a:srgbClr val="0070C0"/>
                </a:solidFill>
                <a:effectLst>
                  <a:outerShdw blurRad="38100" dist="38100" dir="2700000" algn="tl">
                    <a:srgbClr val="C0C0C0"/>
                  </a:outerShdw>
                </a:effectLst>
              </a:rPr>
              <a:t>Quantità</a:t>
            </a:r>
            <a:r>
              <a:rPr lang="it-IT" b="1" dirty="0">
                <a:effectLst>
                  <a:outerShdw blurRad="38100" dist="38100" dir="2700000" algn="tl">
                    <a:srgbClr val="C0C0C0"/>
                  </a:outerShdw>
                </a:effectLst>
              </a:rPr>
              <a:t> </a:t>
            </a:r>
            <a:r>
              <a:rPr lang="it-IT" dirty="0"/>
              <a:t>informazione necessaria</a:t>
            </a:r>
            <a:endParaRPr lang="it-IT" b="1" dirty="0">
              <a:effectLst>
                <a:outerShdw blurRad="38100" dist="38100" dir="2700000" algn="tl">
                  <a:srgbClr val="C0C0C0"/>
                </a:outerShdw>
              </a:effectLst>
            </a:endParaRPr>
          </a:p>
          <a:p>
            <a:pPr lvl="1"/>
            <a:r>
              <a:rPr lang="it-IT" b="1" dirty="0">
                <a:solidFill>
                  <a:srgbClr val="0070C0"/>
                </a:solidFill>
                <a:effectLst>
                  <a:outerShdw blurRad="38100" dist="38100" dir="2700000" algn="tl">
                    <a:srgbClr val="C0C0C0"/>
                  </a:outerShdw>
                </a:effectLst>
              </a:rPr>
              <a:t>Relazione</a:t>
            </a:r>
            <a:r>
              <a:rPr lang="it-IT" b="1" dirty="0">
                <a:effectLst>
                  <a:outerShdw blurRad="38100" dist="38100" dir="2700000" algn="tl">
                    <a:srgbClr val="C0C0C0"/>
                  </a:outerShdw>
                </a:effectLst>
              </a:rPr>
              <a:t> </a:t>
            </a:r>
            <a:r>
              <a:rPr lang="it-IT" dirty="0"/>
              <a:t>pertinente nei contenuti e nei contesti</a:t>
            </a:r>
            <a:endParaRPr lang="it-IT" b="1" dirty="0">
              <a:effectLst>
                <a:outerShdw blurRad="38100" dist="38100" dir="2700000" algn="tl">
                  <a:srgbClr val="C0C0C0"/>
                </a:outerShdw>
              </a:effectLst>
            </a:endParaRPr>
          </a:p>
          <a:p>
            <a:pPr lvl="1"/>
            <a:r>
              <a:rPr lang="it-IT" b="1" dirty="0">
                <a:solidFill>
                  <a:srgbClr val="0070C0"/>
                </a:solidFill>
                <a:effectLst>
                  <a:outerShdw blurRad="38100" dist="38100" dir="2700000" algn="tl">
                    <a:srgbClr val="C0C0C0"/>
                  </a:outerShdw>
                </a:effectLst>
              </a:rPr>
              <a:t>Modo</a:t>
            </a:r>
            <a:r>
              <a:rPr lang="it-IT" b="1" dirty="0">
                <a:effectLst>
                  <a:outerShdw blurRad="38100" dist="38100" dir="2700000" algn="tl">
                    <a:srgbClr val="C0C0C0"/>
                  </a:outerShdw>
                </a:effectLst>
              </a:rPr>
              <a:t> </a:t>
            </a:r>
            <a:r>
              <a:rPr lang="it-IT" dirty="0"/>
              <a:t>chiaro, breve, processuale</a:t>
            </a:r>
            <a:endParaRPr lang="it-IT" b="1" dirty="0">
              <a:effectLst>
                <a:outerShdw blurRad="38100" dist="38100" dir="2700000" algn="tl">
                  <a:srgbClr val="C0C0C0"/>
                </a:outerShdw>
              </a:effectLst>
            </a:endParaRPr>
          </a:p>
          <a:p>
            <a:pPr lvl="1">
              <a:buFontTx/>
              <a:buNone/>
            </a:pPr>
            <a:endParaRPr lang="it-IT" b="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style>
          <a:lnRef idx="0">
            <a:schemeClr val="accent1"/>
          </a:lnRef>
          <a:fillRef idx="3">
            <a:schemeClr val="accent1"/>
          </a:fillRef>
          <a:effectRef idx="3">
            <a:schemeClr val="accent1"/>
          </a:effectRef>
          <a:fontRef idx="minor">
            <a:schemeClr val="lt1"/>
          </a:fontRef>
        </p:style>
        <p:txBody>
          <a:bodyPr/>
          <a:lstStyle/>
          <a:p>
            <a:r>
              <a:rPr lang="it-IT" b="1" dirty="0">
                <a:solidFill>
                  <a:srgbClr val="000000"/>
                </a:solidFill>
                <a:latin typeface="Arial" charset="0"/>
                <a:cs typeface="Arial" charset="0"/>
              </a:rPr>
              <a:t>GRUPPO </a:t>
            </a:r>
            <a:r>
              <a:rPr lang="it-IT" b="1" dirty="0" err="1">
                <a:solidFill>
                  <a:srgbClr val="000000"/>
                </a:solidFill>
                <a:latin typeface="Arial" charset="0"/>
                <a:cs typeface="Arial" charset="0"/>
              </a:rPr>
              <a:t>DI</a:t>
            </a:r>
            <a:r>
              <a:rPr lang="it-IT" b="1" dirty="0">
                <a:solidFill>
                  <a:srgbClr val="000000"/>
                </a:solidFill>
                <a:latin typeface="Arial" charset="0"/>
                <a:cs typeface="Arial" charset="0"/>
              </a:rPr>
              <a:t> LAVORO</a:t>
            </a:r>
          </a:p>
        </p:txBody>
      </p:sp>
      <p:sp>
        <p:nvSpPr>
          <p:cNvPr id="3" name="Segnaposto contenuto 2"/>
          <p:cNvSpPr>
            <a:spLocks noGrp="1"/>
          </p:cNvSpPr>
          <p:nvPr>
            <p:ph idx="4294967295"/>
          </p:nvPr>
        </p:nvSpPr>
        <p:spPr>
          <a:xfrm>
            <a:off x="250825" y="1600200"/>
            <a:ext cx="8713788" cy="4525963"/>
          </a:xfrm>
        </p:spPr>
        <p:txBody>
          <a:bodyPr/>
          <a:lstStyle/>
          <a:p>
            <a:pPr lvl="1">
              <a:buFont typeface="Arial" charset="0"/>
              <a:buChar char="•"/>
            </a:pPr>
            <a:r>
              <a:rPr lang="it-IT" dirty="0" err="1" smtClean="0">
                <a:sym typeface="Wingdings" pitchFamily="2" charset="2"/>
              </a:rPr>
              <a:t>K.</a:t>
            </a:r>
            <a:r>
              <a:rPr lang="it-IT" b="1" dirty="0" err="1" smtClean="0">
                <a:sym typeface="Wingdings" pitchFamily="2" charset="2"/>
              </a:rPr>
              <a:t>Lewin</a:t>
            </a:r>
            <a:r>
              <a:rPr lang="it-IT" dirty="0" smtClean="0">
                <a:sym typeface="Wingdings" pitchFamily="2" charset="2"/>
              </a:rPr>
              <a:t> </a:t>
            </a:r>
            <a:r>
              <a:rPr lang="it-IT" sz="2400" dirty="0" smtClean="0">
                <a:sym typeface="Wingdings" pitchFamily="2" charset="2"/>
              </a:rPr>
              <a:t>(</a:t>
            </a:r>
            <a:r>
              <a:rPr lang="it-IT" sz="2400" dirty="0" err="1" smtClean="0">
                <a:sym typeface="Wingdings" pitchFamily="2" charset="2"/>
              </a:rPr>
              <a:t>pionere</a:t>
            </a:r>
            <a:r>
              <a:rPr lang="it-IT" sz="2400" dirty="0" smtClean="0">
                <a:sym typeface="Wingdings" pitchFamily="2" charset="2"/>
              </a:rPr>
              <a:t> </a:t>
            </a:r>
            <a:r>
              <a:rPr lang="it-IT" sz="2400" dirty="0">
                <a:sym typeface="Wingdings" pitchFamily="2" charset="2"/>
              </a:rPr>
              <a:t>della psicologia </a:t>
            </a:r>
            <a:r>
              <a:rPr lang="it-IT" sz="2400" dirty="0" smtClean="0">
                <a:sym typeface="Wingdings" pitchFamily="2" charset="2"/>
              </a:rPr>
              <a:t>sociale)</a:t>
            </a:r>
            <a:endParaRPr lang="it-IT" sz="2400" dirty="0">
              <a:sym typeface="Wingdings" pitchFamily="2" charset="2"/>
            </a:endParaRPr>
          </a:p>
          <a:p>
            <a:pPr lvl="1">
              <a:buFontTx/>
              <a:buNone/>
            </a:pPr>
            <a:r>
              <a:rPr lang="it-IT" i="1" dirty="0">
                <a:sym typeface="Wingdings" pitchFamily="2" charset="2"/>
              </a:rPr>
              <a:t>“ totalità dinamica, non una sommatoria di membri, i cui appartenenti sono interdipendenti tra loro”</a:t>
            </a:r>
          </a:p>
          <a:p>
            <a:pPr lvl="1" algn="ctr">
              <a:buFontTx/>
              <a:buNone/>
            </a:pPr>
            <a:r>
              <a:rPr lang="it-IT" u="sng" dirty="0">
                <a:sym typeface="Wingdings" pitchFamily="2" charset="2"/>
              </a:rPr>
              <a:t>LA COMUNICAZIONE FA IL GRUPPO</a:t>
            </a:r>
          </a:p>
          <a:p>
            <a:pPr lvl="1">
              <a:buFont typeface="Calibri" pitchFamily="34" charset="0"/>
              <a:buAutoNum type="arabicPeriod"/>
            </a:pPr>
            <a:r>
              <a:rPr lang="it-IT" sz="2600" b="1" i="1" dirty="0">
                <a:sym typeface="Wingdings" pitchFamily="2" charset="2"/>
              </a:rPr>
              <a:t>FINALIZZATA </a:t>
            </a:r>
            <a:r>
              <a:rPr lang="it-IT" sz="2600" dirty="0">
                <a:sym typeface="Wingdings" pitchFamily="2" charset="2"/>
              </a:rPr>
              <a:t>funzionale allo scopo gruppo e obiettivi</a:t>
            </a:r>
          </a:p>
          <a:p>
            <a:pPr lvl="1">
              <a:buFont typeface="Calibri" pitchFamily="34" charset="0"/>
              <a:buAutoNum type="arabicPeriod"/>
            </a:pPr>
            <a:r>
              <a:rPr lang="it-IT" sz="2600" b="1" i="1" dirty="0">
                <a:sym typeface="Wingdings" pitchFamily="2" charset="2"/>
              </a:rPr>
              <a:t>PRAGMATICA </a:t>
            </a:r>
            <a:r>
              <a:rPr lang="it-IT" sz="2600" dirty="0">
                <a:sym typeface="Wingdings" pitchFamily="2" charset="2"/>
              </a:rPr>
              <a:t>raccolta ed elaborazione elementi per costruire soluzioni concrete</a:t>
            </a:r>
          </a:p>
          <a:p>
            <a:pPr lvl="1">
              <a:buFont typeface="Calibri" pitchFamily="34" charset="0"/>
              <a:buAutoNum type="arabicPeriod"/>
            </a:pPr>
            <a:r>
              <a:rPr lang="it-IT" sz="2600" b="1" i="1" dirty="0">
                <a:sym typeface="Wingdings" pitchFamily="2" charset="2"/>
              </a:rPr>
              <a:t>TRASPARENTE</a:t>
            </a:r>
            <a:r>
              <a:rPr lang="it-IT" sz="2600" b="1" dirty="0">
                <a:sym typeface="Wingdings" pitchFamily="2" charset="2"/>
              </a:rPr>
              <a:t> </a:t>
            </a:r>
            <a:r>
              <a:rPr lang="it-IT" sz="2600" dirty="0">
                <a:sym typeface="Wingdings" pitchFamily="2" charset="2"/>
              </a:rPr>
              <a:t>completa e obiettivo comune</a:t>
            </a:r>
          </a:p>
          <a:p>
            <a:pPr lvl="1">
              <a:buFont typeface="Calibri" pitchFamily="34" charset="0"/>
              <a:buAutoNum type="arabicPeriod"/>
            </a:pPr>
            <a:r>
              <a:rPr lang="it-IT" sz="2600" b="1" i="1" dirty="0">
                <a:sym typeface="Wingdings" pitchFamily="2" charset="2"/>
              </a:rPr>
              <a:t>SITUAZIONALE</a:t>
            </a:r>
            <a:r>
              <a:rPr lang="it-IT" sz="2600" b="1" dirty="0">
                <a:sym typeface="Wingdings" pitchFamily="2" charset="2"/>
              </a:rPr>
              <a:t> </a:t>
            </a:r>
            <a:r>
              <a:rPr lang="it-IT" sz="2600" dirty="0">
                <a:sym typeface="Wingdings" pitchFamily="2" charset="2"/>
              </a:rPr>
              <a:t>coerente tempo e modus e chiaramente compresa</a:t>
            </a:r>
            <a:endParaRPr lang="it-IT" sz="2600" dirty="0"/>
          </a:p>
          <a:p>
            <a:endParaRPr lang="it-I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style>
          <a:lnRef idx="2">
            <a:schemeClr val="accent6"/>
          </a:lnRef>
          <a:fillRef idx="1">
            <a:schemeClr val="lt1"/>
          </a:fillRef>
          <a:effectRef idx="0">
            <a:schemeClr val="accent6"/>
          </a:effectRef>
          <a:fontRef idx="minor">
            <a:schemeClr val="dk1"/>
          </a:fontRef>
        </p:style>
        <p:txBody>
          <a:bodyPr/>
          <a:lstStyle/>
          <a:p>
            <a:r>
              <a:rPr lang="it-IT" dirty="0" err="1">
                <a:solidFill>
                  <a:srgbClr val="E46C0A"/>
                </a:solidFill>
                <a:latin typeface="Arial" charset="0"/>
                <a:cs typeface="Arial" charset="0"/>
              </a:rPr>
              <a:t>GR.DI</a:t>
            </a:r>
            <a:r>
              <a:rPr lang="it-IT" dirty="0">
                <a:solidFill>
                  <a:srgbClr val="E46C0A"/>
                </a:solidFill>
                <a:latin typeface="Arial" charset="0"/>
                <a:cs typeface="Arial" charset="0"/>
              </a:rPr>
              <a:t> LAVORO </a:t>
            </a:r>
            <a:r>
              <a:rPr lang="it-IT" dirty="0">
                <a:solidFill>
                  <a:srgbClr val="000000"/>
                </a:solidFill>
                <a:latin typeface="Arial" charset="0"/>
                <a:cs typeface="Arial" charset="0"/>
              </a:rPr>
              <a:t>vs. GR. </a:t>
            </a:r>
            <a:r>
              <a:rPr lang="it-IT" dirty="0" err="1">
                <a:solidFill>
                  <a:srgbClr val="000000"/>
                </a:solidFill>
                <a:latin typeface="Arial" charset="0"/>
                <a:cs typeface="Arial" charset="0"/>
              </a:rPr>
              <a:t>DI</a:t>
            </a:r>
            <a:r>
              <a:rPr lang="it-IT" dirty="0">
                <a:solidFill>
                  <a:srgbClr val="000000"/>
                </a:solidFill>
                <a:latin typeface="Arial" charset="0"/>
                <a:cs typeface="Arial" charset="0"/>
              </a:rPr>
              <a:t> BASE</a:t>
            </a:r>
          </a:p>
        </p:txBody>
      </p:sp>
      <p:sp>
        <p:nvSpPr>
          <p:cNvPr id="36866" name="Segnaposto contenuto 2"/>
          <p:cNvSpPr>
            <a:spLocks noGrp="1"/>
          </p:cNvSpPr>
          <p:nvPr>
            <p:ph idx="4294967295"/>
          </p:nvPr>
        </p:nvSpPr>
        <p:spPr>
          <a:xfrm>
            <a:off x="5292725" y="1557338"/>
            <a:ext cx="3465513" cy="4679974"/>
          </a:xfrm>
        </p:spPr>
        <p:txBody>
          <a:bodyPr/>
          <a:lstStyle/>
          <a:p>
            <a:r>
              <a:rPr lang="it-IT" sz="2600" dirty="0"/>
              <a:t>Tendenza a dare risposte automatiche	</a:t>
            </a:r>
          </a:p>
          <a:p>
            <a:r>
              <a:rPr lang="it-IT" sz="2600" dirty="0"/>
              <a:t>Ridotta libertà dell’individuo	</a:t>
            </a:r>
          </a:p>
          <a:p>
            <a:r>
              <a:rPr lang="it-IT" sz="2600" dirty="0"/>
              <a:t>Maggiore coinvolgimento emotivo	</a:t>
            </a:r>
          </a:p>
          <a:p>
            <a:r>
              <a:rPr lang="it-IT" sz="2600" dirty="0"/>
              <a:t>Uso del linguaggio come passaggio all’azione</a:t>
            </a:r>
          </a:p>
          <a:p>
            <a:endParaRPr lang="it-IT" dirty="0"/>
          </a:p>
        </p:txBody>
      </p:sp>
      <p:sp>
        <p:nvSpPr>
          <p:cNvPr id="4" name="Rettangolo 3"/>
          <p:cNvSpPr/>
          <p:nvPr/>
        </p:nvSpPr>
        <p:spPr>
          <a:xfrm>
            <a:off x="0" y="1700808"/>
            <a:ext cx="4968552" cy="52322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it-IT" sz="2800" b="1" dirty="0"/>
              <a:t>Utilizzo del </a:t>
            </a:r>
            <a:r>
              <a:rPr lang="it-IT" sz="2800" b="1" dirty="0" err="1"/>
              <a:t>problem</a:t>
            </a:r>
            <a:r>
              <a:rPr lang="it-IT" sz="2800" b="1" dirty="0"/>
              <a:t> </a:t>
            </a:r>
            <a:r>
              <a:rPr lang="it-IT" sz="2800" b="1" dirty="0" err="1"/>
              <a:t>solving</a:t>
            </a:r>
            <a:endParaRPr lang="it-IT" sz="2800" b="1" dirty="0"/>
          </a:p>
        </p:txBody>
      </p:sp>
      <p:sp>
        <p:nvSpPr>
          <p:cNvPr id="5" name="Rettangolo 4"/>
          <p:cNvSpPr/>
          <p:nvPr/>
        </p:nvSpPr>
        <p:spPr>
          <a:xfrm>
            <a:off x="1116013" y="2349500"/>
            <a:ext cx="3816350" cy="1384300"/>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defRPr/>
            </a:pPr>
            <a:r>
              <a:rPr lang="it-IT" sz="2800" b="1" dirty="0">
                <a:solidFill>
                  <a:prstClr val="black"/>
                </a:solidFill>
                <a:latin typeface="Calibri"/>
              </a:rPr>
              <a:t>Libertà dell’individuo in un contesto di collaborazione</a:t>
            </a:r>
            <a:endParaRPr lang="it-IT" sz="2800" b="1" dirty="0"/>
          </a:p>
        </p:txBody>
      </p:sp>
      <p:sp>
        <p:nvSpPr>
          <p:cNvPr id="6" name="Rettangolo 5"/>
          <p:cNvSpPr/>
          <p:nvPr/>
        </p:nvSpPr>
        <p:spPr>
          <a:xfrm>
            <a:off x="2124075" y="3860800"/>
            <a:ext cx="2808288" cy="954088"/>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defRPr/>
            </a:pPr>
            <a:r>
              <a:rPr lang="it-IT" sz="2800" b="1" dirty="0">
                <a:solidFill>
                  <a:prstClr val="black"/>
                </a:solidFill>
                <a:latin typeface="Calibri"/>
              </a:rPr>
              <a:t>Tensione verso gli obbiettivi</a:t>
            </a:r>
            <a:endParaRPr lang="it-IT" sz="2800" b="1" dirty="0"/>
          </a:p>
        </p:txBody>
      </p:sp>
      <p:sp>
        <p:nvSpPr>
          <p:cNvPr id="7" name="Rettangolo 6"/>
          <p:cNvSpPr/>
          <p:nvPr/>
        </p:nvSpPr>
        <p:spPr>
          <a:xfrm>
            <a:off x="1763713" y="4941888"/>
            <a:ext cx="3168650" cy="1384300"/>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defRPr/>
            </a:pPr>
            <a:r>
              <a:rPr lang="it-IT" sz="2800" b="1" dirty="0">
                <a:solidFill>
                  <a:prstClr val="black"/>
                </a:solidFill>
                <a:latin typeface="Calibri"/>
              </a:rPr>
              <a:t>Uso del linguaggio come strumento di comunicazione</a:t>
            </a:r>
            <a:endParaRPr lang="it-IT" sz="28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457200" y="260350"/>
            <a:ext cx="8435280" cy="6264275"/>
          </a:xfrm>
        </p:spPr>
        <p:txBody>
          <a:bodyPr/>
          <a:lstStyle/>
          <a:p>
            <a:pPr algn="ctr"/>
            <a:r>
              <a:rPr lang="it-IT" sz="2800" dirty="0"/>
              <a:t>Potenziare la capacità di cogliere “dosare”gli aspetti di contenuto e di identità nella comunicazione professionale. </a:t>
            </a:r>
          </a:p>
          <a:p>
            <a:pPr algn="ctr"/>
            <a:r>
              <a:rPr lang="it-IT" sz="2800" dirty="0"/>
              <a:t>Acquisire abilità di riconoscimento della comunicazione interpersonale e di gruppo</a:t>
            </a:r>
            <a:r>
              <a:rPr lang="it-IT" sz="2800" dirty="0" smtClean="0"/>
              <a:t>.</a:t>
            </a:r>
          </a:p>
          <a:p>
            <a:pPr>
              <a:buNone/>
            </a:pPr>
            <a:r>
              <a:rPr lang="it-IT" sz="2800" b="1" dirty="0" smtClean="0">
                <a:effectLst>
                  <a:outerShdw blurRad="38100" dist="38100" dir="2700000" algn="tl">
                    <a:srgbClr val="000000">
                      <a:alpha val="43137"/>
                    </a:srgbClr>
                  </a:outerShdw>
                </a:effectLst>
                <a:sym typeface="Wingdings" pitchFamily="2" charset="2"/>
              </a:rPr>
              <a:t>                  </a:t>
            </a:r>
            <a:r>
              <a:rPr lang="it-IT" sz="2800" b="1" dirty="0" err="1" smtClean="0">
                <a:effectLst>
                  <a:outerShdw blurRad="38100" dist="38100" dir="2700000" algn="tl">
                    <a:srgbClr val="000000">
                      <a:alpha val="43137"/>
                    </a:srgbClr>
                  </a:outerShdw>
                </a:effectLst>
                <a:sym typeface="Wingdings" pitchFamily="2" charset="2"/>
              </a:rPr>
              <a:t>CONOSCENZA</a:t>
            </a:r>
            <a:r>
              <a:rPr lang="it-IT" sz="2800" b="1" dirty="0" smtClean="0">
                <a:effectLst>
                  <a:outerShdw blurRad="38100" dist="38100" dir="2700000" algn="tl">
                    <a:srgbClr val="000000">
                      <a:alpha val="43137"/>
                    </a:srgbClr>
                  </a:outerShdw>
                </a:effectLst>
                <a:sym typeface="Wingdings" pitchFamily="2" charset="2"/>
              </a:rPr>
              <a:t> !!!</a:t>
            </a:r>
            <a:r>
              <a:rPr lang="it-IT" sz="2800" b="1" dirty="0" smtClean="0">
                <a:effectLst>
                  <a:outerShdw blurRad="38100" dist="38100" dir="2700000" algn="tl">
                    <a:srgbClr val="000000">
                      <a:alpha val="43137"/>
                    </a:srgbClr>
                  </a:outerShdw>
                </a:effectLst>
              </a:rPr>
              <a:t> </a:t>
            </a:r>
            <a:endParaRPr lang="it-IT" sz="2800" b="1" dirty="0">
              <a:effectLst>
                <a:outerShdw blurRad="38100" dist="38100" dir="2700000" algn="tl">
                  <a:srgbClr val="000000">
                    <a:alpha val="43137"/>
                  </a:srgbClr>
                </a:outerShdw>
              </a:effectLst>
            </a:endParaRPr>
          </a:p>
          <a:p>
            <a:pPr>
              <a:buFontTx/>
              <a:buNone/>
            </a:pPr>
            <a:endParaRPr lang="it-IT" sz="2800" dirty="0"/>
          </a:p>
          <a:p>
            <a:pPr>
              <a:buFontTx/>
              <a:buNone/>
            </a:pPr>
            <a:r>
              <a:rPr lang="it-IT" sz="2400" dirty="0"/>
              <a:t>L’intera attività del gruppo si appoggia e si fonda sulla comunicazione. Essa rende possibile:</a:t>
            </a:r>
          </a:p>
          <a:p>
            <a:pPr>
              <a:buFont typeface="Calibri" pitchFamily="34" charset="0"/>
              <a:buAutoNum type="arabicPeriod"/>
            </a:pPr>
            <a:r>
              <a:rPr lang="it-IT" sz="2400" dirty="0"/>
              <a:t>L’</a:t>
            </a:r>
            <a:r>
              <a:rPr lang="it-IT" sz="2400" b="1" dirty="0"/>
              <a:t>interazione(conoscenza reciproca e socializzazione)</a:t>
            </a:r>
          </a:p>
          <a:p>
            <a:pPr>
              <a:buFont typeface="Calibri" pitchFamily="34" charset="0"/>
              <a:buAutoNum type="arabicPeriod"/>
            </a:pPr>
            <a:r>
              <a:rPr lang="it-IT" sz="2400" dirty="0"/>
              <a:t>L’</a:t>
            </a:r>
            <a:r>
              <a:rPr lang="it-IT" sz="2400" b="1" dirty="0"/>
              <a:t>informazione(condivisione di conoscenze e di metodi di lavoro)</a:t>
            </a:r>
          </a:p>
          <a:p>
            <a:pPr>
              <a:buFont typeface="Calibri" pitchFamily="34" charset="0"/>
              <a:buAutoNum type="arabicPeriod"/>
            </a:pPr>
            <a:r>
              <a:rPr lang="it-IT" sz="2400" dirty="0"/>
              <a:t>La </a:t>
            </a:r>
            <a:r>
              <a:rPr lang="it-IT" sz="2400" b="1" dirty="0"/>
              <a:t>trasformazione(elaborazioni creative e cambiamento)</a:t>
            </a:r>
          </a:p>
          <a:p>
            <a:endParaRPr lang="it-IT" sz="2400" dirty="0"/>
          </a:p>
          <a:p>
            <a:endParaRPr lang="it-IT"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539750" y="1628775"/>
            <a:ext cx="8280400" cy="1470025"/>
          </a:xfrm>
          <a:ln>
            <a:solidFill>
              <a:schemeClr val="bg1"/>
            </a:solidFill>
          </a:ln>
        </p:spPr>
        <p:txBody>
          <a:bodyPr/>
          <a:lstStyle/>
          <a:p>
            <a:r>
              <a:rPr lang="pt-BR" b="1">
                <a:effectLst>
                  <a:outerShdw blurRad="38100" dist="38100" dir="2700000" algn="tl">
                    <a:srgbClr val="C0C0C0"/>
                  </a:outerShdw>
                </a:effectLst>
                <a:latin typeface="Arial Rounded MT Bold" pitchFamily="34" charset="0"/>
              </a:rPr>
              <a:t>L A   C O M U N I C A Z I O N E</a:t>
            </a:r>
            <a:br>
              <a:rPr lang="pt-BR" b="1">
                <a:effectLst>
                  <a:outerShdw blurRad="38100" dist="38100" dir="2700000" algn="tl">
                    <a:srgbClr val="C0C0C0"/>
                  </a:outerShdw>
                </a:effectLst>
                <a:latin typeface="Arial Rounded MT Bold" pitchFamily="34" charset="0"/>
              </a:rPr>
            </a:br>
            <a:r>
              <a:rPr lang="pt-BR" b="1">
                <a:effectLst>
                  <a:outerShdw blurRad="38100" dist="38100" dir="2700000" algn="tl">
                    <a:srgbClr val="C0C0C0"/>
                  </a:outerShdw>
                </a:effectLst>
                <a:latin typeface="Arial Rounded MT Bold" pitchFamily="34" charset="0"/>
              </a:rPr>
              <a:t>S T R A T E G I C A</a:t>
            </a:r>
            <a:r>
              <a:rPr lang="pt-BR" sz="3600" b="1">
                <a:effectLst>
                  <a:outerShdw blurRad="38100" dist="38100" dir="2700000" algn="tl">
                    <a:srgbClr val="C0C0C0"/>
                  </a:outerShdw>
                </a:effectLst>
                <a:latin typeface="Arial Rounded MT Bold" pitchFamily="34" charset="0"/>
              </a:rPr>
              <a:t/>
            </a:r>
            <a:br>
              <a:rPr lang="pt-BR" sz="3600" b="1">
                <a:effectLst>
                  <a:outerShdw blurRad="38100" dist="38100" dir="2700000" algn="tl">
                    <a:srgbClr val="C0C0C0"/>
                  </a:outerShdw>
                </a:effectLst>
                <a:latin typeface="Arial Rounded MT Bold" pitchFamily="34" charset="0"/>
              </a:rPr>
            </a:br>
            <a:r>
              <a:rPr lang="pt-BR" sz="3600">
                <a:effectLst>
                  <a:outerShdw blurRad="38100" dist="38100" dir="2700000" algn="tl">
                    <a:srgbClr val="C0C0C0"/>
                  </a:outerShdw>
                </a:effectLst>
                <a:latin typeface="Arial Rounded MT Bold" pitchFamily="34" charset="0"/>
              </a:rPr>
              <a:t>nelle Professioni Sanitarie</a:t>
            </a:r>
            <a:r>
              <a:rPr lang="it-IT" sz="3600" b="1">
                <a:solidFill>
                  <a:srgbClr val="898989"/>
                </a:solidFill>
                <a:effectLst>
                  <a:outerShdw blurRad="38100" dist="38100" dir="2700000" algn="tl">
                    <a:srgbClr val="C0C0C0"/>
                  </a:outerShdw>
                </a:effectLst>
              </a:rPr>
              <a:t/>
            </a:r>
            <a:br>
              <a:rPr lang="it-IT" sz="3600" b="1">
                <a:solidFill>
                  <a:srgbClr val="898989"/>
                </a:solidFill>
                <a:effectLst>
                  <a:outerShdw blurRad="38100" dist="38100" dir="2700000" algn="tl">
                    <a:srgbClr val="C0C0C0"/>
                  </a:outerShdw>
                </a:effectLst>
              </a:rPr>
            </a:br>
            <a:endParaRPr lang="it-IT" sz="3600" b="1">
              <a:solidFill>
                <a:srgbClr val="898989"/>
              </a:solidFill>
              <a:effectLst>
                <a:outerShdw blurRad="38100" dist="38100" dir="2700000" algn="tl">
                  <a:srgbClr val="C0C0C0"/>
                </a:outerShdw>
              </a:effectLst>
            </a:endParaRPr>
          </a:p>
        </p:txBody>
      </p:sp>
      <p:sp>
        <p:nvSpPr>
          <p:cNvPr id="3" name="Sottotitolo 2"/>
          <p:cNvSpPr>
            <a:spLocks noGrp="1"/>
          </p:cNvSpPr>
          <p:nvPr>
            <p:ph type="subTitle" idx="4294967295"/>
          </p:nvPr>
        </p:nvSpPr>
        <p:spPr>
          <a:xfrm>
            <a:off x="1187450" y="3860800"/>
            <a:ext cx="7056438" cy="647700"/>
          </a:xfrm>
        </p:spPr>
        <p:style>
          <a:lnRef idx="3">
            <a:schemeClr val="lt1"/>
          </a:lnRef>
          <a:fillRef idx="1">
            <a:schemeClr val="accent1"/>
          </a:fillRef>
          <a:effectRef idx="1">
            <a:schemeClr val="accent1"/>
          </a:effectRef>
          <a:fontRef idx="minor">
            <a:schemeClr val="lt1"/>
          </a:fontRef>
        </p:style>
        <p:txBody>
          <a:bodyPr/>
          <a:lstStyle/>
          <a:p>
            <a:pPr marL="0" indent="0" algn="ctr">
              <a:buFontTx/>
              <a:buNone/>
            </a:pPr>
            <a:r>
              <a:rPr lang="it-IT" sz="2400" b="1" i="1" dirty="0">
                <a:solidFill>
                  <a:schemeClr val="tx1"/>
                </a:solidFill>
                <a:latin typeface="Arial" charset="0"/>
                <a:cs typeface="Arial" charset="0"/>
              </a:rPr>
              <a:t>La comunicazione Trasformativa per il conflitto</a:t>
            </a:r>
          </a:p>
        </p:txBody>
      </p:sp>
      <p:sp>
        <p:nvSpPr>
          <p:cNvPr id="4" name="Rettangolo 3"/>
          <p:cNvSpPr/>
          <p:nvPr/>
        </p:nvSpPr>
        <p:spPr>
          <a:xfrm>
            <a:off x="8316416" y="3573016"/>
            <a:ext cx="569387" cy="92333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none">
            <a:spAutoFit/>
          </a:bodyPr>
          <a:lstStyle/>
          <a:p>
            <a:pPr algn="ctr">
              <a:defRPr/>
            </a:pPr>
            <a:r>
              <a:rPr lang="it-IT"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a:t>
            </a:r>
          </a:p>
        </p:txBody>
      </p:sp>
      <p:sp>
        <p:nvSpPr>
          <p:cNvPr id="5" name="Sottotitolo 2"/>
          <p:cNvSpPr txBox="1">
            <a:spLocks/>
          </p:cNvSpPr>
          <p:nvPr/>
        </p:nvSpPr>
        <p:spPr bwMode="auto">
          <a:xfrm>
            <a:off x="1691680" y="4725144"/>
            <a:ext cx="6400800" cy="1752600"/>
          </a:xfrm>
          <a:prstGeom prst="rect">
            <a:avLst/>
          </a:prstGeom>
          <a:noFill/>
          <a:ln w="9525">
            <a:noFill/>
            <a:miter lim="800000"/>
            <a:headEnd/>
            <a:tailEnd/>
          </a:ln>
        </p:spPr>
        <p:txBody>
          <a:bodyPr>
            <a:normAutofit fontScale="85000" lnSpcReduction="20000"/>
          </a:bodyPr>
          <a:lstStyle/>
          <a:p>
            <a:pPr algn="ctr">
              <a:spcBef>
                <a:spcPct val="20000"/>
              </a:spcBef>
              <a:buFont typeface="Arial" charset="0"/>
              <a:buNone/>
              <a:defRPr/>
            </a:pPr>
            <a:endParaRPr lang="it-IT" sz="3200" dirty="0">
              <a:solidFill>
                <a:schemeClr val="tx1">
                  <a:tint val="75000"/>
                </a:schemeClr>
              </a:solidFill>
              <a:latin typeface="+mn-lt"/>
              <a:cs typeface="+mn-cs"/>
            </a:endParaRPr>
          </a:p>
          <a:p>
            <a:pPr algn="ctr">
              <a:spcBef>
                <a:spcPct val="20000"/>
              </a:spcBef>
              <a:buFont typeface="Arial" charset="0"/>
              <a:buNone/>
              <a:defRPr/>
            </a:pPr>
            <a:endParaRPr lang="it-IT" sz="3200" dirty="0">
              <a:solidFill>
                <a:schemeClr val="tx1">
                  <a:tint val="75000"/>
                </a:schemeClr>
              </a:solidFill>
              <a:latin typeface="+mn-lt"/>
              <a:cs typeface="+mn-cs"/>
            </a:endParaRPr>
          </a:p>
          <a:p>
            <a:pPr algn="ctr">
              <a:spcBef>
                <a:spcPct val="20000"/>
              </a:spcBef>
              <a:buFont typeface="Arial" charset="0"/>
              <a:buNone/>
              <a:defRPr/>
            </a:pPr>
            <a:r>
              <a:rPr lang="it-IT" sz="3200" dirty="0">
                <a:solidFill>
                  <a:schemeClr val="tx1">
                    <a:tint val="75000"/>
                  </a:schemeClr>
                </a:solidFill>
                <a:latin typeface="+mn-lt"/>
                <a:cs typeface="+mn-cs"/>
              </a:rPr>
              <a:t>Università degli studi di Ferrara</a:t>
            </a:r>
          </a:p>
          <a:p>
            <a:pPr algn="ctr">
              <a:spcBef>
                <a:spcPct val="20000"/>
              </a:spcBef>
              <a:buFont typeface="Arial" charset="0"/>
              <a:buNone/>
              <a:defRPr/>
            </a:pPr>
            <a:r>
              <a:rPr lang="it-IT" sz="3200" dirty="0">
                <a:solidFill>
                  <a:schemeClr val="tx1">
                    <a:tint val="75000"/>
                  </a:schemeClr>
                </a:solidFill>
                <a:latin typeface="+mn-lt"/>
                <a:cs typeface="+mn-cs"/>
              </a:rPr>
              <a:t>02-05-2016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395288" y="692150"/>
            <a:ext cx="8229600" cy="2160588"/>
          </a:xfrm>
        </p:spPr>
        <p:txBody>
          <a:bodyPr/>
          <a:lstStyle/>
          <a:p>
            <a:r>
              <a:rPr lang="it-IT" sz="3800" dirty="0"/>
              <a:t>COMUNICAZIONE E CONFLITTI</a:t>
            </a:r>
            <a:r>
              <a:rPr lang="it-IT" b="1" dirty="0">
                <a:effectLst>
                  <a:outerShdw blurRad="38100" dist="38100" dir="2700000" algn="tl">
                    <a:srgbClr val="C0C0C0"/>
                  </a:outerShdw>
                </a:effectLst>
              </a:rPr>
              <a:t/>
            </a:r>
            <a:br>
              <a:rPr lang="it-IT" b="1" dirty="0">
                <a:effectLst>
                  <a:outerShdw blurRad="38100" dist="38100" dir="2700000" algn="tl">
                    <a:srgbClr val="C0C0C0"/>
                  </a:outerShdw>
                </a:effectLst>
              </a:rPr>
            </a:br>
            <a:r>
              <a:rPr lang="it-IT" b="1" dirty="0" smtClean="0">
                <a:effectLst>
                  <a:outerShdw blurRad="38100" dist="38100" dir="2700000" algn="tl">
                    <a:srgbClr val="C0C0C0"/>
                  </a:outerShdw>
                </a:effectLst>
              </a:rPr>
              <a:t/>
            </a:r>
            <a:br>
              <a:rPr lang="it-IT" b="1" dirty="0" smtClean="0">
                <a:effectLst>
                  <a:outerShdw blurRad="38100" dist="38100" dir="2700000" algn="tl">
                    <a:srgbClr val="C0C0C0"/>
                  </a:outerShdw>
                </a:effectLst>
              </a:rPr>
            </a:br>
            <a:r>
              <a:rPr lang="it-IT" i="1" dirty="0" smtClean="0"/>
              <a:t>Verso </a:t>
            </a:r>
            <a:r>
              <a:rPr lang="it-IT" i="1" dirty="0"/>
              <a:t>la</a:t>
            </a:r>
            <a:r>
              <a:rPr lang="it-IT" b="1" dirty="0">
                <a:effectLst>
                  <a:outerShdw blurRad="38100" dist="38100" dir="2700000" algn="tl">
                    <a:srgbClr val="C0C0C0"/>
                  </a:outerShdw>
                </a:effectLst>
              </a:rPr>
              <a:t/>
            </a:r>
            <a:br>
              <a:rPr lang="it-IT" b="1" dirty="0">
                <a:effectLst>
                  <a:outerShdw blurRad="38100" dist="38100" dir="2700000" algn="tl">
                    <a:srgbClr val="C0C0C0"/>
                  </a:outerShdw>
                </a:effectLst>
              </a:rPr>
            </a:br>
            <a:r>
              <a:rPr lang="it-IT" b="1" dirty="0">
                <a:effectLst>
                  <a:outerShdw blurRad="38100" dist="38100" dir="2700000" algn="tl">
                    <a:srgbClr val="C0C0C0"/>
                  </a:outerShdw>
                </a:effectLst>
              </a:rPr>
              <a:t>COMUNICAZIONE </a:t>
            </a:r>
            <a:r>
              <a:rPr lang="it-IT" b="1" u="sng" dirty="0">
                <a:effectLst>
                  <a:outerShdw blurRad="38100" dist="38100" dir="2700000" algn="tl">
                    <a:srgbClr val="C0C0C0"/>
                  </a:outerShdw>
                </a:effectLst>
              </a:rPr>
              <a:t>TRASFORMATIVA</a:t>
            </a:r>
          </a:p>
        </p:txBody>
      </p:sp>
      <p:sp>
        <p:nvSpPr>
          <p:cNvPr id="3" name="Segnaposto contenuto 2"/>
          <p:cNvSpPr>
            <a:spLocks noGrp="1"/>
          </p:cNvSpPr>
          <p:nvPr>
            <p:ph idx="4294967295"/>
          </p:nvPr>
        </p:nvSpPr>
        <p:spPr>
          <a:xfrm>
            <a:off x="468313" y="3933825"/>
            <a:ext cx="8229600" cy="2447925"/>
          </a:xfrm>
        </p:spPr>
        <p:style>
          <a:lnRef idx="3">
            <a:schemeClr val="lt1"/>
          </a:lnRef>
          <a:fillRef idx="1">
            <a:schemeClr val="accent1"/>
          </a:fillRef>
          <a:effectRef idx="1">
            <a:schemeClr val="accent1"/>
          </a:effectRef>
          <a:fontRef idx="minor">
            <a:schemeClr val="lt1"/>
          </a:fontRef>
        </p:style>
        <p:txBody>
          <a:bodyPr/>
          <a:lstStyle/>
          <a:p>
            <a:pPr algn="ctr">
              <a:buFontTx/>
              <a:buNone/>
            </a:pPr>
            <a:r>
              <a:rPr lang="it-IT" i="1" dirty="0">
                <a:solidFill>
                  <a:schemeClr val="tx1"/>
                </a:solidFill>
                <a:latin typeface="Arial" charset="0"/>
                <a:cs typeface="Arial" charset="0"/>
              </a:rPr>
              <a:t>Ricercare la SOLUZIONE WIN/</a:t>
            </a:r>
            <a:r>
              <a:rPr lang="it-IT" i="1" dirty="0" err="1">
                <a:solidFill>
                  <a:schemeClr val="tx1"/>
                </a:solidFill>
                <a:latin typeface="Arial" charset="0"/>
                <a:cs typeface="Arial" charset="0"/>
              </a:rPr>
              <a:t>WIN</a:t>
            </a:r>
            <a:endParaRPr lang="it-IT" i="1" dirty="0">
              <a:solidFill>
                <a:schemeClr val="tx1"/>
              </a:solidFill>
              <a:latin typeface="Arial" charset="0"/>
              <a:cs typeface="Arial" charset="0"/>
            </a:endParaRPr>
          </a:p>
          <a:p>
            <a:pPr algn="ctr">
              <a:buFontTx/>
              <a:buNone/>
            </a:pPr>
            <a:endParaRPr lang="it-IT" dirty="0">
              <a:solidFill>
                <a:schemeClr val="tx1"/>
              </a:solidFill>
              <a:latin typeface="Arial" charset="0"/>
              <a:cs typeface="Arial" charset="0"/>
            </a:endParaRPr>
          </a:p>
          <a:p>
            <a:pPr algn="ctr">
              <a:buFontTx/>
              <a:buNone/>
            </a:pPr>
            <a:r>
              <a:rPr lang="it-IT" b="1" dirty="0">
                <a:solidFill>
                  <a:schemeClr val="tx1"/>
                </a:solidFill>
                <a:latin typeface="Arial" charset="0"/>
                <a:cs typeface="Arial" charset="0"/>
              </a:rPr>
              <a:t>APPLICARE IL METODO CASE</a:t>
            </a:r>
          </a:p>
        </p:txBody>
      </p:sp>
      <p:sp>
        <p:nvSpPr>
          <p:cNvPr id="4" name="Rettangolo 3"/>
          <p:cNvSpPr/>
          <p:nvPr/>
        </p:nvSpPr>
        <p:spPr>
          <a:xfrm>
            <a:off x="7596336" y="2924944"/>
            <a:ext cx="1071127"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defRPr/>
            </a:pPr>
            <a:r>
              <a:rPr lang="it-IT"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olo 1"/>
          <p:cNvSpPr>
            <a:spLocks noGrp="1"/>
          </p:cNvSpPr>
          <p:nvPr>
            <p:ph type="title" idx="4294967295"/>
          </p:nvPr>
        </p:nvSpPr>
        <p:spPr>
          <a:xfrm>
            <a:off x="251520" y="274638"/>
            <a:ext cx="8784976" cy="1143000"/>
          </a:xfrm>
        </p:spPr>
        <p:txBody>
          <a:bodyPr/>
          <a:lstStyle/>
          <a:p>
            <a:r>
              <a:rPr lang="it-IT" b="1" dirty="0" err="1">
                <a:effectLst>
                  <a:outerShdw blurRad="38100" dist="38100" dir="2700000" algn="tl">
                    <a:srgbClr val="000000">
                      <a:alpha val="43137"/>
                    </a:srgbClr>
                  </a:outerShdw>
                </a:effectLst>
              </a:rPr>
              <a:t>J.Galtung</a:t>
            </a:r>
            <a:r>
              <a:rPr lang="it-IT" b="1" dirty="0">
                <a:effectLst>
                  <a:outerShdw blurRad="38100" dist="38100" dir="2700000" algn="tl">
                    <a:srgbClr val="000000">
                      <a:alpha val="43137"/>
                    </a:srgbClr>
                  </a:outerShdw>
                </a:effectLst>
              </a:rPr>
              <a:t> </a:t>
            </a:r>
            <a:r>
              <a:rPr lang="it-IT" b="1" dirty="0" smtClean="0">
                <a:effectLst>
                  <a:outerShdw blurRad="38100" dist="38100" dir="2700000" algn="tl">
                    <a:srgbClr val="000000">
                      <a:alpha val="43137"/>
                    </a:srgbClr>
                  </a:outerShdw>
                </a:effectLst>
              </a:rPr>
              <a:t/>
            </a:r>
            <a:br>
              <a:rPr lang="it-IT" b="1" dirty="0" smtClean="0">
                <a:effectLst>
                  <a:outerShdw blurRad="38100" dist="38100" dir="2700000" algn="tl">
                    <a:srgbClr val="000000">
                      <a:alpha val="43137"/>
                    </a:srgbClr>
                  </a:outerShdw>
                </a:effectLst>
              </a:rPr>
            </a:br>
            <a:r>
              <a:rPr lang="it-IT" b="1" dirty="0" smtClean="0">
                <a:effectLst>
                  <a:outerShdw blurRad="38100" dist="38100" dir="2700000" algn="tl">
                    <a:srgbClr val="000000">
                      <a:alpha val="43137"/>
                    </a:srgbClr>
                  </a:outerShdw>
                </a:effectLst>
              </a:rPr>
              <a:t> </a:t>
            </a:r>
            <a:r>
              <a:rPr lang="it-IT" b="1" u="sng" dirty="0">
                <a:effectLst>
                  <a:outerShdw blurRad="38100" dist="38100" dir="2700000" algn="tl">
                    <a:srgbClr val="000000">
                      <a:alpha val="43137"/>
                    </a:srgbClr>
                  </a:outerShdw>
                </a:effectLst>
              </a:rPr>
              <a:t>BISOGNI ESSENZIALI</a:t>
            </a:r>
          </a:p>
        </p:txBody>
      </p:sp>
      <p:graphicFrame>
        <p:nvGraphicFramePr>
          <p:cNvPr id="4" name="Segnaposto contenuto 3"/>
          <p:cNvGraphicFramePr>
            <a:graphicFrameLocks noGrp="1"/>
          </p:cNvGraphicFramePr>
          <p:nvPr>
            <p:ph idx="4294967295"/>
          </p:nvPr>
        </p:nvGraphicFramePr>
        <p:xfrm>
          <a:off x="611560" y="2060848"/>
          <a:ext cx="8229600" cy="3877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539750" y="188913"/>
            <a:ext cx="8229600" cy="1143000"/>
          </a:xfrm>
        </p:spPr>
        <p:style>
          <a:lnRef idx="0">
            <a:schemeClr val="accent1"/>
          </a:lnRef>
          <a:fillRef idx="3">
            <a:schemeClr val="accent1"/>
          </a:fillRef>
          <a:effectRef idx="3">
            <a:schemeClr val="accent1"/>
          </a:effectRef>
          <a:fontRef idx="minor">
            <a:schemeClr val="lt1"/>
          </a:fontRef>
        </p:style>
        <p:txBody>
          <a:bodyPr/>
          <a:lstStyle/>
          <a:p>
            <a:r>
              <a:rPr lang="it-IT" b="1" dirty="0">
                <a:solidFill>
                  <a:srgbClr val="002060"/>
                </a:solidFill>
                <a:effectLst>
                  <a:outerShdw blurRad="38100" dist="38100" dir="2700000" algn="tl">
                    <a:srgbClr val="C0C0C0"/>
                  </a:outerShdw>
                </a:effectLst>
                <a:latin typeface="Arial" charset="0"/>
                <a:cs typeface="Arial" charset="0"/>
              </a:rPr>
              <a:t>Metodo </a:t>
            </a:r>
            <a:r>
              <a:rPr lang="it-IT" b="1" dirty="0" err="1">
                <a:solidFill>
                  <a:srgbClr val="002060"/>
                </a:solidFill>
                <a:effectLst>
                  <a:outerShdw blurRad="38100" dist="38100" dir="2700000" algn="tl">
                    <a:srgbClr val="C0C0C0"/>
                  </a:outerShdw>
                </a:effectLst>
                <a:latin typeface="Arial" charset="0"/>
                <a:cs typeface="Arial" charset="0"/>
              </a:rPr>
              <a:t>CASE©</a:t>
            </a:r>
            <a:endParaRPr lang="it-IT" b="1" dirty="0">
              <a:solidFill>
                <a:srgbClr val="002060"/>
              </a:solidFill>
              <a:effectLst>
                <a:outerShdw blurRad="38100" dist="38100" dir="2700000" algn="tl">
                  <a:srgbClr val="C0C0C0"/>
                </a:outerShdw>
              </a:effectLst>
              <a:latin typeface="Arial" charset="0"/>
              <a:cs typeface="Arial" charset="0"/>
            </a:endParaRPr>
          </a:p>
        </p:txBody>
      </p:sp>
      <p:sp>
        <p:nvSpPr>
          <p:cNvPr id="40962" name="Segnaposto contenuto 2"/>
          <p:cNvSpPr>
            <a:spLocks noGrp="1"/>
          </p:cNvSpPr>
          <p:nvPr>
            <p:ph idx="4294967295"/>
          </p:nvPr>
        </p:nvSpPr>
        <p:spPr>
          <a:xfrm>
            <a:off x="179388" y="1628775"/>
            <a:ext cx="8785225" cy="5040585"/>
          </a:xfrm>
        </p:spPr>
        <p:txBody>
          <a:bodyPr/>
          <a:lstStyle/>
          <a:p>
            <a:r>
              <a:rPr lang="it-IT" sz="2600" dirty="0"/>
              <a:t>nasce per affrontare situazioni di </a:t>
            </a:r>
            <a:r>
              <a:rPr lang="it-IT" sz="2600" b="1" dirty="0"/>
              <a:t>conflitto</a:t>
            </a:r>
            <a:r>
              <a:rPr lang="it-IT" sz="2600" dirty="0"/>
              <a:t> o di </a:t>
            </a:r>
            <a:r>
              <a:rPr lang="it-IT" sz="2600" b="1" dirty="0"/>
              <a:t>crisi </a:t>
            </a:r>
            <a:r>
              <a:rPr lang="it-IT" sz="2600" dirty="0"/>
              <a:t>tra una</a:t>
            </a:r>
            <a:r>
              <a:rPr lang="it-IT" sz="2600" b="1" dirty="0"/>
              <a:t> molteplicità </a:t>
            </a:r>
            <a:r>
              <a:rPr lang="it-IT" sz="2600" dirty="0"/>
              <a:t>di</a:t>
            </a:r>
            <a:r>
              <a:rPr lang="it-IT" sz="2600" b="1" dirty="0"/>
              <a:t> soggetti </a:t>
            </a:r>
            <a:r>
              <a:rPr lang="it-IT" sz="2600" dirty="0"/>
              <a:t>o di</a:t>
            </a:r>
            <a:r>
              <a:rPr lang="it-IT" sz="2600" b="1" dirty="0"/>
              <a:t> obiettivi/priorità</a:t>
            </a:r>
            <a:endParaRPr lang="it-IT" sz="2600" dirty="0"/>
          </a:p>
          <a:p>
            <a:r>
              <a:rPr lang="it-IT" sz="2600" dirty="0"/>
              <a:t>affrontare conflitti tra obiettivi, come per esempio tra due priorità di investimento che sembrano escludersi l’una l’altra. </a:t>
            </a:r>
          </a:p>
          <a:p>
            <a:r>
              <a:rPr lang="it-IT" sz="2600" dirty="0"/>
              <a:t>si presenta come un </a:t>
            </a:r>
            <a:r>
              <a:rPr lang="it-IT" sz="2600" i="1" dirty="0" err="1"/>
              <a:t>framework</a:t>
            </a:r>
            <a:r>
              <a:rPr lang="it-IT" sz="2600" dirty="0"/>
              <a:t> semplice e intuitivo per guidare il processo di trasformazione della difficoltà in </a:t>
            </a:r>
            <a:r>
              <a:rPr lang="it-IT" sz="2600" b="1" dirty="0"/>
              <a:t>opportunità, </a:t>
            </a:r>
            <a:r>
              <a:rPr lang="it-IT" sz="2600" dirty="0"/>
              <a:t>con il coinvolgimento e la soddisfazione dei bisogni</a:t>
            </a:r>
            <a:r>
              <a:rPr lang="it-IT" sz="2600" b="1" dirty="0"/>
              <a:t> di tutti gli </a:t>
            </a:r>
            <a:r>
              <a:rPr lang="it-IT" sz="2600" b="1" i="1" dirty="0" err="1"/>
              <a:t>stakeholders</a:t>
            </a:r>
            <a:r>
              <a:rPr lang="it-IT" sz="2600" b="1" i="1" dirty="0"/>
              <a:t>.</a:t>
            </a:r>
            <a:endParaRPr lang="it-IT" sz="2600" dirty="0"/>
          </a:p>
          <a:p>
            <a:r>
              <a:rPr lang="it-IT" sz="2600" dirty="0"/>
              <a:t>è anche un prezioso strumento di </a:t>
            </a:r>
            <a:r>
              <a:rPr lang="it-IT" sz="2600" b="1" i="1" dirty="0"/>
              <a:t>management</a:t>
            </a:r>
            <a:r>
              <a:rPr lang="it-IT" sz="2600" dirty="0"/>
              <a:t> e per il</a:t>
            </a:r>
            <a:r>
              <a:rPr lang="it-IT" sz="2600" b="1" i="1" dirty="0"/>
              <a:t> </a:t>
            </a:r>
            <a:r>
              <a:rPr lang="it-IT" sz="2600" b="1" i="1" dirty="0" err="1"/>
              <a:t>decision</a:t>
            </a:r>
            <a:r>
              <a:rPr lang="it-IT" sz="2600" b="1" i="1" dirty="0"/>
              <a:t> </a:t>
            </a:r>
            <a:r>
              <a:rPr lang="it-IT" sz="2600" b="1" i="1" dirty="0" err="1"/>
              <a:t>making</a:t>
            </a:r>
            <a:endParaRPr lang="it-IT" sz="2600" dirty="0"/>
          </a:p>
          <a:p>
            <a:endParaRPr lang="it-IT" sz="2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aphicFrame>
        <p:nvGraphicFramePr>
          <p:cNvPr id="4" name="Diagramma 3"/>
          <p:cNvGraphicFramePr/>
          <p:nvPr/>
        </p:nvGraphicFramePr>
        <p:xfrm>
          <a:off x="611560" y="260648"/>
          <a:ext cx="8208912"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style>
          <a:lnRef idx="2">
            <a:schemeClr val="accent6"/>
          </a:lnRef>
          <a:fillRef idx="1">
            <a:schemeClr val="lt1"/>
          </a:fillRef>
          <a:effectRef idx="0">
            <a:schemeClr val="accent6"/>
          </a:effectRef>
          <a:fontRef idx="minor">
            <a:schemeClr val="dk1"/>
          </a:fontRef>
        </p:style>
        <p:txBody>
          <a:bodyPr/>
          <a:lstStyle/>
          <a:p>
            <a:r>
              <a:rPr lang="it-IT">
                <a:solidFill>
                  <a:srgbClr val="000000"/>
                </a:solidFill>
                <a:latin typeface="Arial" charset="0"/>
                <a:cs typeface="Arial" charset="0"/>
              </a:rPr>
              <a:t/>
            </a:r>
            <a:br>
              <a:rPr lang="it-IT">
                <a:solidFill>
                  <a:srgbClr val="000000"/>
                </a:solidFill>
                <a:latin typeface="Arial" charset="0"/>
                <a:cs typeface="Arial" charset="0"/>
              </a:rPr>
            </a:br>
            <a:r>
              <a:rPr lang="it-IT">
                <a:solidFill>
                  <a:srgbClr val="000000"/>
                </a:solidFill>
                <a:latin typeface="Arial" charset="0"/>
                <a:cs typeface="Arial" charset="0"/>
              </a:rPr>
              <a:t>FASE</a:t>
            </a:r>
            <a:r>
              <a:rPr lang="it-IT" b="1">
                <a:solidFill>
                  <a:srgbClr val="000000"/>
                </a:solidFill>
                <a:latin typeface="Arial" charset="0"/>
                <a:cs typeface="Arial" charset="0"/>
              </a:rPr>
              <a:t> COGNITIVA</a:t>
            </a:r>
            <a:br>
              <a:rPr lang="it-IT" b="1">
                <a:solidFill>
                  <a:srgbClr val="000000"/>
                </a:solidFill>
                <a:latin typeface="Arial" charset="0"/>
                <a:cs typeface="Arial" charset="0"/>
              </a:rPr>
            </a:br>
            <a:endParaRPr lang="it-IT">
              <a:solidFill>
                <a:srgbClr val="000000"/>
              </a:solidFill>
              <a:latin typeface="Arial" charset="0"/>
              <a:cs typeface="Arial" charset="0"/>
            </a:endParaRPr>
          </a:p>
        </p:txBody>
      </p:sp>
      <p:sp>
        <p:nvSpPr>
          <p:cNvPr id="41986" name="Segnaposto contenuto 2"/>
          <p:cNvSpPr>
            <a:spLocks noGrp="1"/>
          </p:cNvSpPr>
          <p:nvPr>
            <p:ph idx="4294967295"/>
          </p:nvPr>
        </p:nvSpPr>
        <p:spPr>
          <a:xfrm>
            <a:off x="457200" y="2205038"/>
            <a:ext cx="8229600" cy="3921125"/>
          </a:xfrm>
        </p:spPr>
        <p:txBody>
          <a:bodyPr/>
          <a:lstStyle/>
          <a:p>
            <a:r>
              <a:rPr lang="it-IT"/>
              <a:t>Nella prima Fase</a:t>
            </a:r>
            <a:r>
              <a:rPr lang="it-IT" b="1"/>
              <a:t> </a:t>
            </a:r>
            <a:r>
              <a:rPr lang="it-IT"/>
              <a:t>si acquisiscono direttamente i nudi FATTI, per conoscere esattamente situazione attuale, persone o funzioni coinvolte, risorse in campo. Si eliminano tutte le sovrastrutture, come interpretazioni o reazioni personali che precludono la chiarezza.</a:t>
            </a:r>
          </a:p>
          <a:p>
            <a:pPr>
              <a:buFontTx/>
              <a:buNone/>
            </a:pPr>
            <a:endParaRPr lang="it-IT"/>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style>
          <a:lnRef idx="2">
            <a:schemeClr val="accent6"/>
          </a:lnRef>
          <a:fillRef idx="1">
            <a:schemeClr val="lt1"/>
          </a:fillRef>
          <a:effectRef idx="0">
            <a:schemeClr val="accent6"/>
          </a:effectRef>
          <a:fontRef idx="minor">
            <a:schemeClr val="dk1"/>
          </a:fontRef>
        </p:style>
        <p:txBody>
          <a:bodyPr/>
          <a:lstStyle/>
          <a:p>
            <a:r>
              <a:rPr lang="it-IT">
                <a:solidFill>
                  <a:srgbClr val="000000"/>
                </a:solidFill>
                <a:latin typeface="Arial" charset="0"/>
                <a:cs typeface="Arial" charset="0"/>
              </a:rPr>
              <a:t>FASE</a:t>
            </a:r>
            <a:r>
              <a:rPr lang="it-IT" b="1">
                <a:solidFill>
                  <a:srgbClr val="000000"/>
                </a:solidFill>
                <a:latin typeface="Arial" charset="0"/>
                <a:cs typeface="Arial" charset="0"/>
              </a:rPr>
              <a:t> ANALITICA</a:t>
            </a:r>
          </a:p>
        </p:txBody>
      </p:sp>
      <p:sp>
        <p:nvSpPr>
          <p:cNvPr id="43010" name="Segnaposto contenuto 2"/>
          <p:cNvSpPr>
            <a:spLocks noGrp="1"/>
          </p:cNvSpPr>
          <p:nvPr>
            <p:ph idx="4294967295"/>
          </p:nvPr>
        </p:nvSpPr>
        <p:spPr/>
        <p:txBody>
          <a:bodyPr/>
          <a:lstStyle/>
          <a:p>
            <a:r>
              <a:rPr lang="it-IT" sz="3000" dirty="0"/>
              <a:t>si ricostruisce la catena causale all’origine dei fatti, individuando i bisogni alla radice delle posizioni delle parti. Qualunque sia la situazione, i fattori causali vengono ricondotti grazie al Metodo </a:t>
            </a:r>
            <a:r>
              <a:rPr lang="it-IT" sz="3000" dirty="0" err="1"/>
              <a:t>CASE©</a:t>
            </a:r>
            <a:r>
              <a:rPr lang="it-IT" sz="3000" dirty="0"/>
              <a:t> a soli quattro elementi chiave, detti “Bisogni Essenziali”: ciò facilita molto la ricerca delle soluzioni</a:t>
            </a:r>
            <a:r>
              <a:rPr lang="it-IT" sz="3000" dirty="0" smtClean="0"/>
              <a:t>.</a:t>
            </a:r>
          </a:p>
          <a:p>
            <a:endParaRPr lang="it-IT" sz="3000" dirty="0"/>
          </a:p>
          <a:p>
            <a:pPr algn="ctr">
              <a:buNone/>
            </a:pPr>
            <a:r>
              <a:rPr lang="it-IT" u="sng" dirty="0" smtClean="0">
                <a:solidFill>
                  <a:srgbClr val="002060"/>
                </a:solidFill>
              </a:rPr>
              <a:t> Dall’analisi </a:t>
            </a:r>
            <a:r>
              <a:rPr lang="it-IT" u="sng" dirty="0">
                <a:solidFill>
                  <a:srgbClr val="002060"/>
                </a:solidFill>
              </a:rPr>
              <a:t>dei Bisogni Essenziali infatti si capisce dove risiede il problema.</a:t>
            </a:r>
          </a:p>
          <a:p>
            <a:pPr>
              <a:buFontTx/>
              <a:buNone/>
            </a:pP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style>
          <a:lnRef idx="2">
            <a:schemeClr val="accent6"/>
          </a:lnRef>
          <a:fillRef idx="1">
            <a:schemeClr val="lt1"/>
          </a:fillRef>
          <a:effectRef idx="0">
            <a:schemeClr val="accent6"/>
          </a:effectRef>
          <a:fontRef idx="minor">
            <a:schemeClr val="dk1"/>
          </a:fontRef>
        </p:style>
        <p:txBody>
          <a:bodyPr/>
          <a:lstStyle/>
          <a:p>
            <a:r>
              <a:rPr lang="it-IT">
                <a:solidFill>
                  <a:srgbClr val="000000"/>
                </a:solidFill>
                <a:latin typeface="Arial" charset="0"/>
                <a:cs typeface="Arial" charset="0"/>
              </a:rPr>
              <a:t/>
            </a:r>
            <a:br>
              <a:rPr lang="it-IT">
                <a:solidFill>
                  <a:srgbClr val="000000"/>
                </a:solidFill>
                <a:latin typeface="Arial" charset="0"/>
                <a:cs typeface="Arial" charset="0"/>
              </a:rPr>
            </a:br>
            <a:r>
              <a:rPr lang="it-IT">
                <a:solidFill>
                  <a:srgbClr val="000000"/>
                </a:solidFill>
                <a:latin typeface="Arial" charset="0"/>
                <a:cs typeface="Arial" charset="0"/>
              </a:rPr>
              <a:t>FASE</a:t>
            </a:r>
            <a:r>
              <a:rPr lang="it-IT" b="1">
                <a:solidFill>
                  <a:srgbClr val="000000"/>
                </a:solidFill>
                <a:latin typeface="Arial" charset="0"/>
                <a:cs typeface="Arial" charset="0"/>
              </a:rPr>
              <a:t> STRATEGICA</a:t>
            </a:r>
            <a:br>
              <a:rPr lang="it-IT" b="1">
                <a:solidFill>
                  <a:srgbClr val="000000"/>
                </a:solidFill>
                <a:latin typeface="Arial" charset="0"/>
                <a:cs typeface="Arial" charset="0"/>
              </a:rPr>
            </a:br>
            <a:endParaRPr lang="it-IT">
              <a:solidFill>
                <a:srgbClr val="000000"/>
              </a:solidFill>
              <a:latin typeface="Arial" charset="0"/>
              <a:cs typeface="Arial" charset="0"/>
            </a:endParaRPr>
          </a:p>
        </p:txBody>
      </p:sp>
      <p:sp>
        <p:nvSpPr>
          <p:cNvPr id="44034" name="Segnaposto contenuto 2"/>
          <p:cNvSpPr>
            <a:spLocks noGrp="1"/>
          </p:cNvSpPr>
          <p:nvPr>
            <p:ph idx="4294967295"/>
          </p:nvPr>
        </p:nvSpPr>
        <p:spPr/>
        <p:txBody>
          <a:bodyPr/>
          <a:lstStyle/>
          <a:p>
            <a:r>
              <a:rPr lang="it-IT" sz="3000" dirty="0"/>
              <a:t>Il primo passo è individuare il livello al quale si situa il conflitto, per utilizzare metodi e tempi adeguati, fissando obiettivi possibili. </a:t>
            </a:r>
            <a:endParaRPr lang="it-IT" sz="3000" dirty="0" smtClean="0"/>
          </a:p>
          <a:p>
            <a:pPr>
              <a:buNone/>
            </a:pPr>
            <a:endParaRPr lang="it-IT" sz="3000" dirty="0" smtClean="0"/>
          </a:p>
          <a:p>
            <a:r>
              <a:rPr lang="it-IT" sz="3000" dirty="0" smtClean="0"/>
              <a:t>Una </a:t>
            </a:r>
            <a:r>
              <a:rPr lang="it-IT" sz="3000" dirty="0"/>
              <a:t>volta definito il livello, si attiva il processo creativo che genera soluzioni capaci di rispondere ai Bisogni delle parti individuati in precedenza, rimuovendo le radici originali del conflitto. </a:t>
            </a:r>
          </a:p>
          <a:p>
            <a:pPr>
              <a:buFontTx/>
              <a:buNone/>
            </a:pPr>
            <a:r>
              <a:rPr lang="it-IT" sz="3000" dirty="0"/>
              <a:t/>
            </a:r>
            <a:br>
              <a:rPr lang="it-IT" sz="3000" dirty="0"/>
            </a:br>
            <a:endParaRPr lang="it-IT" sz="3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p:style>
          <a:lnRef idx="2">
            <a:schemeClr val="accent6"/>
          </a:lnRef>
          <a:fillRef idx="1">
            <a:schemeClr val="lt1"/>
          </a:fillRef>
          <a:effectRef idx="0">
            <a:schemeClr val="accent6"/>
          </a:effectRef>
          <a:fontRef idx="minor">
            <a:schemeClr val="dk1"/>
          </a:fontRef>
        </p:style>
        <p:txBody>
          <a:bodyPr/>
          <a:lstStyle/>
          <a:p>
            <a:r>
              <a:rPr lang="it-IT">
                <a:solidFill>
                  <a:srgbClr val="000000"/>
                </a:solidFill>
                <a:latin typeface="Arial" charset="0"/>
                <a:cs typeface="Arial" charset="0"/>
              </a:rPr>
              <a:t/>
            </a:r>
            <a:br>
              <a:rPr lang="it-IT">
                <a:solidFill>
                  <a:srgbClr val="000000"/>
                </a:solidFill>
                <a:latin typeface="Arial" charset="0"/>
                <a:cs typeface="Arial" charset="0"/>
              </a:rPr>
            </a:br>
            <a:r>
              <a:rPr lang="it-IT">
                <a:solidFill>
                  <a:srgbClr val="000000"/>
                </a:solidFill>
                <a:latin typeface="Arial" charset="0"/>
                <a:cs typeface="Arial" charset="0"/>
              </a:rPr>
              <a:t>FASE</a:t>
            </a:r>
            <a:r>
              <a:rPr lang="it-IT" b="1">
                <a:solidFill>
                  <a:srgbClr val="000000"/>
                </a:solidFill>
                <a:latin typeface="Arial" charset="0"/>
                <a:cs typeface="Arial" charset="0"/>
              </a:rPr>
              <a:t> ESECUTIVA</a:t>
            </a:r>
            <a:br>
              <a:rPr lang="it-IT" b="1">
                <a:solidFill>
                  <a:srgbClr val="000000"/>
                </a:solidFill>
                <a:latin typeface="Arial" charset="0"/>
                <a:cs typeface="Arial" charset="0"/>
              </a:rPr>
            </a:br>
            <a:endParaRPr lang="it-IT">
              <a:solidFill>
                <a:srgbClr val="000000"/>
              </a:solidFill>
              <a:latin typeface="Arial" charset="0"/>
              <a:cs typeface="Arial" charset="0"/>
            </a:endParaRPr>
          </a:p>
        </p:txBody>
      </p:sp>
      <p:sp>
        <p:nvSpPr>
          <p:cNvPr id="45058" name="Segnaposto contenuto 2"/>
          <p:cNvSpPr>
            <a:spLocks noGrp="1"/>
          </p:cNvSpPr>
          <p:nvPr>
            <p:ph idx="4294967295"/>
          </p:nvPr>
        </p:nvSpPr>
        <p:spPr>
          <a:xfrm>
            <a:off x="457200" y="1628800"/>
            <a:ext cx="8229600" cy="4968850"/>
          </a:xfrm>
        </p:spPr>
        <p:txBody>
          <a:bodyPr/>
          <a:lstStyle/>
          <a:p>
            <a:r>
              <a:rPr lang="it-IT" dirty="0"/>
              <a:t>si mette in atto la strategia definita in precedenza, mantenendo costantemente chiarezza sugli obiettivi e valutando avanzamento ed efficacia con l’approccio </a:t>
            </a:r>
            <a:r>
              <a:rPr lang="it-IT" b="1" dirty="0"/>
              <a:t>PDCA </a:t>
            </a:r>
            <a:r>
              <a:rPr lang="it-IT" b="1" dirty="0" err="1"/>
              <a:t>Plan</a:t>
            </a:r>
            <a:r>
              <a:rPr lang="it-IT" b="1" dirty="0"/>
              <a:t> Do </a:t>
            </a:r>
            <a:r>
              <a:rPr lang="it-IT" b="1" dirty="0" err="1"/>
              <a:t>Check</a:t>
            </a:r>
            <a:r>
              <a:rPr lang="it-IT" b="1" dirty="0"/>
              <a:t> </a:t>
            </a:r>
            <a:r>
              <a:rPr lang="it-IT" b="1" dirty="0" err="1"/>
              <a:t>Act</a:t>
            </a:r>
            <a:endParaRPr lang="it-IT" b="1" dirty="0"/>
          </a:p>
          <a:p>
            <a:pPr>
              <a:buFontTx/>
              <a:buNone/>
            </a:pPr>
            <a:r>
              <a:rPr lang="it-IT" dirty="0"/>
              <a:t> per il miglioramento continuo. </a:t>
            </a:r>
          </a:p>
          <a:p>
            <a:pPr>
              <a:buFontTx/>
              <a:buNone/>
            </a:pPr>
            <a:endParaRPr lang="it-IT" dirty="0"/>
          </a:p>
          <a:p>
            <a:pPr algn="ctr">
              <a:buFontTx/>
              <a:buNone/>
            </a:pPr>
            <a:r>
              <a:rPr lang="it-IT" u="sng" dirty="0">
                <a:solidFill>
                  <a:srgbClr val="002060"/>
                </a:solidFill>
              </a:rPr>
              <a:t>Tale approccio garantisce il raggiungimento dei risultati migliori per l'intera </a:t>
            </a:r>
            <a:r>
              <a:rPr lang="it-IT" u="sng" dirty="0" smtClean="0">
                <a:solidFill>
                  <a:srgbClr val="002060"/>
                </a:solidFill>
              </a:rPr>
              <a:t>organizzazione</a:t>
            </a:r>
            <a:endParaRPr lang="it-IT" u="sng" dirty="0">
              <a:solidFill>
                <a:srgbClr val="002060"/>
              </a:solidFill>
            </a:endParaRPr>
          </a:p>
          <a:p>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468313" y="0"/>
            <a:ext cx="8229600" cy="1143000"/>
          </a:xfrm>
        </p:spPr>
        <p:style>
          <a:lnRef idx="1">
            <a:schemeClr val="accent1"/>
          </a:lnRef>
          <a:fillRef idx="2">
            <a:schemeClr val="accent1"/>
          </a:fillRef>
          <a:effectRef idx="1">
            <a:schemeClr val="accent1"/>
          </a:effectRef>
          <a:fontRef idx="minor">
            <a:schemeClr val="dk1"/>
          </a:fontRef>
        </p:style>
        <p:txBody>
          <a:bodyPr/>
          <a:lstStyle/>
          <a:p>
            <a:r>
              <a:rPr lang="it-IT" i="1">
                <a:solidFill>
                  <a:srgbClr val="000000"/>
                </a:solidFill>
                <a:latin typeface="Arial" charset="0"/>
                <a:cs typeface="Arial" charset="0"/>
              </a:rPr>
              <a:t>Riflettiamo su un caso!</a:t>
            </a:r>
          </a:p>
        </p:txBody>
      </p:sp>
      <p:sp>
        <p:nvSpPr>
          <p:cNvPr id="3" name="Segnaposto contenuto 2"/>
          <p:cNvSpPr>
            <a:spLocks noGrp="1"/>
          </p:cNvSpPr>
          <p:nvPr>
            <p:ph idx="4294967295"/>
          </p:nvPr>
        </p:nvSpPr>
        <p:spPr>
          <a:xfrm>
            <a:off x="179388" y="1341438"/>
            <a:ext cx="8713787" cy="5327650"/>
          </a:xfrm>
        </p:spPr>
        <p:style>
          <a:lnRef idx="2">
            <a:schemeClr val="accent6"/>
          </a:lnRef>
          <a:fillRef idx="1">
            <a:schemeClr val="lt1"/>
          </a:fillRef>
          <a:effectRef idx="0">
            <a:schemeClr val="accent6"/>
          </a:effectRef>
          <a:fontRef idx="minor">
            <a:schemeClr val="dk1"/>
          </a:fontRef>
        </p:style>
        <p:txBody>
          <a:bodyPr/>
          <a:lstStyle/>
          <a:p>
            <a:r>
              <a:rPr lang="it-IT" sz="2800" i="1" dirty="0">
                <a:solidFill>
                  <a:srgbClr val="000000"/>
                </a:solidFill>
                <a:latin typeface="Arial" charset="0"/>
                <a:cs typeface="Arial" charset="0"/>
              </a:rPr>
              <a:t>Tra i genitori di un paziente pediatrico e lo staff medico che deve procedere all’ennesimo intervento di una lunga serie sul figlio, a causa di una grave malformazione congenita, e in atto un conflitto.</a:t>
            </a:r>
          </a:p>
          <a:p>
            <a:r>
              <a:rPr lang="it-IT" sz="2800" i="1" dirty="0">
                <a:solidFill>
                  <a:srgbClr val="000000"/>
                </a:solidFill>
                <a:latin typeface="Arial" charset="0"/>
                <a:cs typeface="Arial" charset="0"/>
              </a:rPr>
              <a:t>I genitori si oppongono a un ulteriore intervento in anestesia generale e la situazione e in stallo, senza che alcuna motivazione sembri efficace a far comprendere le buone ragioni dei sanitari per procedere a un intervento che appare necessario per completare un percorso in accordo con i tempi di crescita del paziente.</a:t>
            </a:r>
          </a:p>
          <a:p>
            <a:endParaRPr lang="it-IT" sz="2800" dirty="0">
              <a:solidFill>
                <a:srgbClr val="000000"/>
              </a:solidFill>
              <a:latin typeface="Arial" charset="0"/>
              <a:cs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457200" y="188913"/>
            <a:ext cx="8229600" cy="1228725"/>
          </a:xfrm>
        </p:spPr>
        <p:style>
          <a:lnRef idx="2">
            <a:schemeClr val="accent6"/>
          </a:lnRef>
          <a:fillRef idx="1">
            <a:schemeClr val="lt1"/>
          </a:fillRef>
          <a:effectRef idx="0">
            <a:schemeClr val="accent6"/>
          </a:effectRef>
          <a:fontRef idx="minor">
            <a:schemeClr val="dk1"/>
          </a:fontRef>
        </p:style>
        <p:txBody>
          <a:bodyPr/>
          <a:lstStyle/>
          <a:p>
            <a:r>
              <a:rPr lang="it-IT" b="1">
                <a:solidFill>
                  <a:srgbClr val="000000"/>
                </a:solidFill>
                <a:latin typeface="Arial" charset="0"/>
                <a:cs typeface="Arial" charset="0"/>
              </a:rPr>
              <a:t/>
            </a:r>
            <a:br>
              <a:rPr lang="it-IT" b="1">
                <a:solidFill>
                  <a:srgbClr val="000000"/>
                </a:solidFill>
                <a:latin typeface="Arial" charset="0"/>
                <a:cs typeface="Arial" charset="0"/>
              </a:rPr>
            </a:br>
            <a:r>
              <a:rPr lang="it-IT" b="1">
                <a:solidFill>
                  <a:srgbClr val="000000"/>
                </a:solidFill>
                <a:latin typeface="Arial" charset="0"/>
                <a:cs typeface="Arial" charset="0"/>
              </a:rPr>
              <a:t>Cercare la soluzione WIN/WIN</a:t>
            </a:r>
            <a:br>
              <a:rPr lang="it-IT" b="1">
                <a:solidFill>
                  <a:srgbClr val="000000"/>
                </a:solidFill>
                <a:latin typeface="Arial" charset="0"/>
                <a:cs typeface="Arial" charset="0"/>
              </a:rPr>
            </a:br>
            <a:endParaRPr lang="it-IT" b="1">
              <a:solidFill>
                <a:srgbClr val="000000"/>
              </a:solidFill>
              <a:latin typeface="Arial" charset="0"/>
              <a:cs typeface="Arial" charset="0"/>
            </a:endParaRPr>
          </a:p>
        </p:txBody>
      </p:sp>
      <p:sp>
        <p:nvSpPr>
          <p:cNvPr id="47106" name="Segnaposto contenuto 2"/>
          <p:cNvSpPr>
            <a:spLocks noGrp="1"/>
          </p:cNvSpPr>
          <p:nvPr>
            <p:ph idx="4294967295"/>
          </p:nvPr>
        </p:nvSpPr>
        <p:spPr/>
        <p:txBody>
          <a:bodyPr/>
          <a:lstStyle/>
          <a:p>
            <a:r>
              <a:rPr lang="it-IT" sz="2600" i="1" dirty="0"/>
              <a:t>inizia a sondare i “perche” dei genitori, per cercare di capire le motivazioni della resistenza all’intervento; scopre cosi che alla radice il “perche” fondamentale e </a:t>
            </a:r>
            <a:r>
              <a:rPr lang="it-IT" sz="2600" b="1" i="1" u="sng" dirty="0"/>
              <a:t>“evitare un’altra anestesia”</a:t>
            </a:r>
            <a:r>
              <a:rPr lang="it-IT" sz="2600" i="1" dirty="0"/>
              <a:t>, esperienza che in passato e stata assai traumatica per il ragazzo.</a:t>
            </a:r>
          </a:p>
          <a:p>
            <a:r>
              <a:rPr lang="it-IT" sz="2600" i="1" dirty="0"/>
              <a:t>Al momento della </a:t>
            </a:r>
            <a:r>
              <a:rPr lang="it-IT" sz="2600" i="1" dirty="0" err="1"/>
              <a:t>sedazione</a:t>
            </a:r>
            <a:r>
              <a:rPr lang="it-IT" sz="2600" i="1" dirty="0"/>
              <a:t> il ragazzo manifestava una forte agitazione </a:t>
            </a:r>
            <a:r>
              <a:rPr lang="it-IT" sz="2600" i="1" dirty="0" err="1"/>
              <a:t>psicomotoria…provocando</a:t>
            </a:r>
            <a:r>
              <a:rPr lang="it-IT" sz="2600" i="1" dirty="0"/>
              <a:t> nel giovane un’angoscia da </a:t>
            </a:r>
            <a:r>
              <a:rPr lang="it-IT" sz="2600" i="1" dirty="0" err="1"/>
              <a:t>sedazione</a:t>
            </a:r>
            <a:r>
              <a:rPr lang="it-IT" sz="2600" i="1" dirty="0"/>
              <a:t> che aveva portato allo schieramento compatto della famiglia “</a:t>
            </a:r>
            <a:r>
              <a:rPr lang="it-IT" sz="2600" i="1" u="sng" dirty="0"/>
              <a:t>contro</a:t>
            </a:r>
            <a:r>
              <a:rPr lang="it-IT" sz="2600" i="1" dirty="0"/>
              <a:t>” la posizione dei sanitari per il proseguimento del percorso terapeutico.</a:t>
            </a:r>
          </a:p>
          <a:p>
            <a:endParaRPr lang="it-IT" sz="2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539750" y="3429000"/>
            <a:ext cx="8229600" cy="3240088"/>
          </a:xfrm>
        </p:spPr>
        <p:style>
          <a:lnRef idx="0">
            <a:schemeClr val="accent1"/>
          </a:lnRef>
          <a:fillRef idx="3">
            <a:schemeClr val="accent1"/>
          </a:fillRef>
          <a:effectRef idx="3">
            <a:schemeClr val="accent1"/>
          </a:effectRef>
          <a:fontRef idx="minor">
            <a:schemeClr val="lt1"/>
          </a:fontRef>
        </p:style>
        <p:txBody>
          <a:bodyPr>
            <a:normAutofit/>
          </a:bodyPr>
          <a:lstStyle/>
          <a:p>
            <a:pPr>
              <a:lnSpc>
                <a:spcPct val="70000"/>
              </a:lnSpc>
              <a:buFontTx/>
              <a:buNone/>
            </a:pPr>
            <a:endParaRPr lang="it-IT" sz="2500" dirty="0">
              <a:solidFill>
                <a:srgbClr val="000000"/>
              </a:solidFill>
              <a:latin typeface="Arial" charset="0"/>
              <a:cs typeface="Arial" charset="0"/>
            </a:endParaRPr>
          </a:p>
          <a:p>
            <a:pPr algn="ctr">
              <a:lnSpc>
                <a:spcPct val="70000"/>
              </a:lnSpc>
              <a:buFontTx/>
              <a:buNone/>
            </a:pPr>
            <a:r>
              <a:rPr lang="it-IT" sz="2500" dirty="0">
                <a:solidFill>
                  <a:srgbClr val="000000"/>
                </a:solidFill>
                <a:latin typeface="Arial" charset="0"/>
                <a:cs typeface="Arial" charset="0"/>
              </a:rPr>
              <a:t>i </a:t>
            </a:r>
            <a:r>
              <a:rPr lang="it-IT" sz="2500" b="1" dirty="0">
                <a:solidFill>
                  <a:srgbClr val="000000"/>
                </a:solidFill>
                <a:latin typeface="Arial" charset="0"/>
                <a:cs typeface="Arial" charset="0"/>
              </a:rPr>
              <a:t>padri</a:t>
            </a:r>
            <a:r>
              <a:rPr lang="it-IT" sz="2500" dirty="0">
                <a:solidFill>
                  <a:srgbClr val="000000"/>
                </a:solidFill>
                <a:latin typeface="Arial" charset="0"/>
                <a:cs typeface="Arial" charset="0"/>
              </a:rPr>
              <a:t> della moderna “comunicazione strategica”</a:t>
            </a:r>
          </a:p>
          <a:p>
            <a:pPr algn="ctr">
              <a:lnSpc>
                <a:spcPct val="70000"/>
              </a:lnSpc>
              <a:buFontTx/>
              <a:buNone/>
            </a:pPr>
            <a:r>
              <a:rPr lang="it-IT" sz="2500" dirty="0">
                <a:solidFill>
                  <a:srgbClr val="000000"/>
                </a:solidFill>
                <a:latin typeface="Arial" charset="0"/>
                <a:cs typeface="Arial" charset="0"/>
              </a:rPr>
              <a:t> </a:t>
            </a:r>
            <a:r>
              <a:rPr lang="it-IT" sz="2500" b="1" dirty="0" err="1">
                <a:solidFill>
                  <a:srgbClr val="000000"/>
                </a:solidFill>
                <a:effectLst>
                  <a:outerShdw blurRad="38100" dist="38100" dir="2700000" algn="tl">
                    <a:srgbClr val="FFFFFF"/>
                  </a:outerShdw>
                </a:effectLst>
                <a:latin typeface="Arial" charset="0"/>
                <a:cs typeface="Arial" charset="0"/>
              </a:rPr>
              <a:t>Haley</a:t>
            </a:r>
            <a:r>
              <a:rPr lang="it-IT" sz="2500" b="1" dirty="0">
                <a:solidFill>
                  <a:srgbClr val="000000"/>
                </a:solidFill>
                <a:effectLst>
                  <a:outerShdw blurRad="38100" dist="38100" dir="2700000" algn="tl">
                    <a:srgbClr val="FFFFFF"/>
                  </a:outerShdw>
                </a:effectLst>
                <a:latin typeface="Arial" charset="0"/>
                <a:cs typeface="Arial" charset="0"/>
              </a:rPr>
              <a:t>, Jackson, </a:t>
            </a:r>
            <a:r>
              <a:rPr lang="it-IT" sz="2500" b="1" dirty="0" err="1">
                <a:solidFill>
                  <a:srgbClr val="000000"/>
                </a:solidFill>
                <a:effectLst>
                  <a:outerShdw blurRad="38100" dist="38100" dir="2700000" algn="tl">
                    <a:srgbClr val="FFFFFF"/>
                  </a:outerShdw>
                </a:effectLst>
                <a:latin typeface="Arial" charset="0"/>
                <a:cs typeface="Arial" charset="0"/>
              </a:rPr>
              <a:t>Weakland</a:t>
            </a:r>
            <a:r>
              <a:rPr lang="it-IT" sz="2500" b="1" dirty="0">
                <a:solidFill>
                  <a:srgbClr val="000000"/>
                </a:solidFill>
                <a:effectLst>
                  <a:outerShdw blurRad="38100" dist="38100" dir="2700000" algn="tl">
                    <a:srgbClr val="FFFFFF"/>
                  </a:outerShdw>
                </a:effectLst>
                <a:latin typeface="Arial" charset="0"/>
                <a:cs typeface="Arial" charset="0"/>
              </a:rPr>
              <a:t> e </a:t>
            </a:r>
            <a:r>
              <a:rPr lang="it-IT" sz="2500" b="1" dirty="0" err="1">
                <a:solidFill>
                  <a:srgbClr val="000000"/>
                </a:solidFill>
                <a:effectLst>
                  <a:outerShdw blurRad="38100" dist="38100" dir="2700000" algn="tl">
                    <a:srgbClr val="FFFFFF"/>
                  </a:outerShdw>
                </a:effectLst>
                <a:latin typeface="Arial" charset="0"/>
                <a:cs typeface="Arial" charset="0"/>
              </a:rPr>
              <a:t>Watzlawick</a:t>
            </a:r>
            <a:r>
              <a:rPr lang="it-IT" sz="2500" b="1" dirty="0">
                <a:solidFill>
                  <a:srgbClr val="000000"/>
                </a:solidFill>
                <a:effectLst>
                  <a:outerShdw blurRad="38100" dist="38100" dir="2700000" algn="tl">
                    <a:srgbClr val="FFFFFF"/>
                  </a:outerShdw>
                </a:effectLst>
                <a:latin typeface="Arial" charset="0"/>
                <a:cs typeface="Arial" charset="0"/>
              </a:rPr>
              <a:t> </a:t>
            </a:r>
          </a:p>
          <a:p>
            <a:pPr algn="ctr">
              <a:lnSpc>
                <a:spcPct val="70000"/>
              </a:lnSpc>
              <a:buFontTx/>
              <a:buNone/>
            </a:pPr>
            <a:r>
              <a:rPr lang="it-IT" sz="2500" i="1" dirty="0">
                <a:solidFill>
                  <a:srgbClr val="000000"/>
                </a:solidFill>
                <a:latin typeface="Arial" charset="0"/>
                <a:cs typeface="Arial" charset="0"/>
              </a:rPr>
              <a:t>scoprirono che è sufficiente</a:t>
            </a:r>
          </a:p>
          <a:p>
            <a:pPr algn="ctr">
              <a:lnSpc>
                <a:spcPct val="70000"/>
              </a:lnSpc>
              <a:buFontTx/>
              <a:buNone/>
            </a:pPr>
            <a:r>
              <a:rPr lang="it-IT" sz="2500" dirty="0">
                <a:solidFill>
                  <a:srgbClr val="000000"/>
                </a:solidFill>
                <a:latin typeface="Arial" charset="0"/>
                <a:cs typeface="Arial" charset="0"/>
              </a:rPr>
              <a:t> </a:t>
            </a:r>
            <a:r>
              <a:rPr lang="it-IT" sz="2800" u="sng" dirty="0">
                <a:solidFill>
                  <a:srgbClr val="000000"/>
                </a:solidFill>
                <a:latin typeface="Arial" charset="0"/>
                <a:cs typeface="Arial" charset="0"/>
              </a:rPr>
              <a:t>cambiare</a:t>
            </a:r>
            <a:r>
              <a:rPr lang="it-IT" sz="2800" dirty="0">
                <a:solidFill>
                  <a:srgbClr val="000000"/>
                </a:solidFill>
                <a:latin typeface="Arial" charset="0"/>
                <a:cs typeface="Arial" charset="0"/>
              </a:rPr>
              <a:t> gli schemi comunicativi </a:t>
            </a:r>
          </a:p>
          <a:p>
            <a:pPr algn="ctr">
              <a:lnSpc>
                <a:spcPct val="70000"/>
              </a:lnSpc>
              <a:buFontTx/>
              <a:buNone/>
            </a:pPr>
            <a:r>
              <a:rPr lang="it-IT" sz="2800" dirty="0">
                <a:solidFill>
                  <a:srgbClr val="000000"/>
                </a:solidFill>
                <a:latin typeface="Arial" charset="0"/>
                <a:cs typeface="Arial" charset="0"/>
              </a:rPr>
              <a:t>mediante </a:t>
            </a:r>
            <a:r>
              <a:rPr lang="it-IT" sz="2800" u="sng" dirty="0">
                <a:solidFill>
                  <a:srgbClr val="000000"/>
                </a:solidFill>
                <a:latin typeface="Arial" charset="0"/>
                <a:cs typeface="Arial" charset="0"/>
              </a:rPr>
              <a:t>nuove strategie </a:t>
            </a:r>
            <a:r>
              <a:rPr lang="it-IT" sz="2800" dirty="0">
                <a:solidFill>
                  <a:srgbClr val="000000"/>
                </a:solidFill>
                <a:latin typeface="Arial" charset="0"/>
                <a:cs typeface="Arial" charset="0"/>
              </a:rPr>
              <a:t>di interazione</a:t>
            </a:r>
          </a:p>
          <a:p>
            <a:pPr algn="ctr">
              <a:lnSpc>
                <a:spcPct val="70000"/>
              </a:lnSpc>
              <a:buFontTx/>
              <a:buNone/>
            </a:pPr>
            <a:r>
              <a:rPr lang="it-IT" sz="2800" dirty="0">
                <a:solidFill>
                  <a:srgbClr val="000000"/>
                </a:solidFill>
                <a:latin typeface="Arial" charset="0"/>
                <a:cs typeface="Arial" charset="0"/>
              </a:rPr>
              <a:t> per ottenere significativi e rapidi </a:t>
            </a:r>
          </a:p>
          <a:p>
            <a:pPr algn="ctr">
              <a:lnSpc>
                <a:spcPct val="70000"/>
              </a:lnSpc>
              <a:buFontTx/>
              <a:buNone/>
            </a:pPr>
            <a:r>
              <a:rPr lang="it-IT" sz="2800" dirty="0">
                <a:solidFill>
                  <a:srgbClr val="000000"/>
                </a:solidFill>
                <a:latin typeface="Arial" charset="0"/>
                <a:cs typeface="Arial" charset="0"/>
              </a:rPr>
              <a:t>miglioramenti nella condizione dei pazienti.</a:t>
            </a:r>
          </a:p>
        </p:txBody>
      </p:sp>
      <p:sp>
        <p:nvSpPr>
          <p:cNvPr id="4" name="Rettangolo 3"/>
          <p:cNvSpPr/>
          <p:nvPr/>
        </p:nvSpPr>
        <p:spPr>
          <a:xfrm>
            <a:off x="684213" y="188913"/>
            <a:ext cx="7559675" cy="3341687"/>
          </a:xfrm>
          <a:prstGeom prst="rect">
            <a:avLst/>
          </a:prstGeom>
        </p:spPr>
        <p:txBody>
          <a:bodyPr>
            <a:spAutoFit/>
          </a:bodyPr>
          <a:lstStyle/>
          <a:p>
            <a:pPr algn="ctr">
              <a:lnSpc>
                <a:spcPct val="80000"/>
              </a:lnSpc>
              <a:defRPr/>
            </a:pPr>
            <a:r>
              <a:rPr lang="it-IT" sz="2400" dirty="0"/>
              <a:t>Negli anni ’50 un ristretto gruppo di studiosi iniziò a riferire alla comunicazione l’aggettivo “</a:t>
            </a:r>
            <a:r>
              <a:rPr lang="it-IT" sz="2400" b="1" dirty="0">
                <a:effectLst>
                  <a:outerShdw blurRad="38100" dist="38100" dir="2700000" algn="tl">
                    <a:srgbClr val="000000">
                      <a:alpha val="43137"/>
                    </a:srgbClr>
                  </a:outerShdw>
                </a:effectLst>
              </a:rPr>
              <a:t>STRATEGICA</a:t>
            </a:r>
            <a:r>
              <a:rPr lang="it-IT" sz="2400" dirty="0"/>
              <a:t>”:</a:t>
            </a:r>
          </a:p>
          <a:p>
            <a:pPr>
              <a:lnSpc>
                <a:spcPct val="80000"/>
              </a:lnSpc>
              <a:defRPr/>
            </a:pPr>
            <a:endParaRPr lang="it-IT" sz="2400" dirty="0"/>
          </a:p>
          <a:p>
            <a:pPr algn="ctr">
              <a:lnSpc>
                <a:spcPct val="80000"/>
              </a:lnSpc>
              <a:defRPr/>
            </a:pPr>
            <a:r>
              <a:rPr lang="it-IT" sz="2400" dirty="0"/>
              <a:t>“</a:t>
            </a:r>
            <a:r>
              <a:rPr lang="it-IT" sz="2400" b="1" dirty="0"/>
              <a:t>un insieme specifico di modalità e tattiche di interazione finalizzate a produrre cambiamenti pianificati nel comportamento umano”</a:t>
            </a:r>
          </a:p>
          <a:p>
            <a:pPr algn="ctr">
              <a:lnSpc>
                <a:spcPct val="80000"/>
              </a:lnSpc>
              <a:defRPr/>
            </a:pPr>
            <a:endParaRPr lang="it-IT" sz="2400" b="1" dirty="0"/>
          </a:p>
          <a:p>
            <a:pPr algn="ctr">
              <a:lnSpc>
                <a:spcPct val="80000"/>
              </a:lnSpc>
              <a:defRPr/>
            </a:pPr>
            <a:r>
              <a:rPr lang="it-IT" sz="2400" b="1" dirty="0"/>
              <a:t>“Quando È  PIANIFICATA per conseguire obiettivi nell’interesse del paziente, e del professionista della salute.</a:t>
            </a:r>
          </a:p>
          <a:p>
            <a:pPr algn="ctr">
              <a:lnSpc>
                <a:spcPct val="80000"/>
              </a:lnSpc>
              <a:defRPr/>
            </a:pPr>
            <a:endParaRPr lang="it-IT" sz="24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468313" y="188913"/>
            <a:ext cx="8229600" cy="1143000"/>
          </a:xfrm>
        </p:spPr>
        <p:style>
          <a:lnRef idx="2">
            <a:schemeClr val="accent6"/>
          </a:lnRef>
          <a:fillRef idx="1">
            <a:schemeClr val="lt1"/>
          </a:fillRef>
          <a:effectRef idx="0">
            <a:schemeClr val="accent6"/>
          </a:effectRef>
          <a:fontRef idx="minor">
            <a:schemeClr val="dk1"/>
          </a:fontRef>
        </p:style>
        <p:txBody>
          <a:bodyPr/>
          <a:lstStyle/>
          <a:p>
            <a:r>
              <a:rPr lang="it-IT" b="1">
                <a:solidFill>
                  <a:srgbClr val="000000"/>
                </a:solidFill>
                <a:effectLst>
                  <a:outerShdw blurRad="38100" dist="38100" dir="2700000" algn="tl">
                    <a:srgbClr val="C0C0C0"/>
                  </a:outerShdw>
                </a:effectLst>
                <a:latin typeface="Arial" charset="0"/>
                <a:cs typeface="Arial" charset="0"/>
              </a:rPr>
              <a:t>PDCA &gt;Plan Do Check Act</a:t>
            </a:r>
          </a:p>
        </p:txBody>
      </p:sp>
      <p:sp>
        <p:nvSpPr>
          <p:cNvPr id="48130" name="Segnaposto contenuto 2"/>
          <p:cNvSpPr>
            <a:spLocks noGrp="1"/>
          </p:cNvSpPr>
          <p:nvPr>
            <p:ph idx="4294967295"/>
          </p:nvPr>
        </p:nvSpPr>
        <p:spPr>
          <a:xfrm>
            <a:off x="251520" y="1412875"/>
            <a:ext cx="8568952" cy="4713288"/>
          </a:xfrm>
        </p:spPr>
        <p:txBody>
          <a:bodyPr/>
          <a:lstStyle/>
          <a:p>
            <a:r>
              <a:rPr lang="it-IT" sz="2500" i="1" dirty="0"/>
              <a:t>Proporre </a:t>
            </a:r>
            <a:r>
              <a:rPr lang="it-IT" sz="2500" b="1" i="1" dirty="0"/>
              <a:t>alternative</a:t>
            </a:r>
            <a:r>
              <a:rPr lang="it-IT" sz="2500" i="1" dirty="0"/>
              <a:t> che rispondessero al “fondamento” del paziente (evitare un ulteriore trauma da anestesia) e a quello dei sanitari (effettuare il trattamento chirurgico appropriato sulla base della situazione clinica).</a:t>
            </a:r>
          </a:p>
          <a:p>
            <a:r>
              <a:rPr lang="it-IT" sz="2500" i="1" dirty="0"/>
              <a:t>Sono state proposte al ragazzo </a:t>
            </a:r>
            <a:r>
              <a:rPr lang="it-IT" sz="2500" b="1" i="1" dirty="0"/>
              <a:t>due</a:t>
            </a:r>
            <a:r>
              <a:rPr lang="it-IT" sz="2500" i="1" dirty="0"/>
              <a:t> alternative di </a:t>
            </a:r>
            <a:r>
              <a:rPr lang="it-IT" sz="2500" i="1" dirty="0" err="1"/>
              <a:t>sedazione</a:t>
            </a:r>
            <a:r>
              <a:rPr lang="it-IT" sz="2500" i="1" dirty="0"/>
              <a:t>: farmaco ipnotico somministrato per accesso venoso oppure mascherina con preliminare somministrazione di protossido (presentatogli come “il gas che fa ridere”) e successiva somministrazione di gas anestetico a concentrazioni crescenti.</a:t>
            </a:r>
          </a:p>
          <a:p>
            <a:r>
              <a:rPr lang="it-IT" sz="2500" i="1" dirty="0"/>
              <a:t>Dopo una breve consultazione tra genitori e figlio la </a:t>
            </a:r>
            <a:r>
              <a:rPr lang="it-IT" sz="2500" i="1" u="sng" dirty="0"/>
              <a:t>decisione è stata presa </a:t>
            </a:r>
            <a:r>
              <a:rPr lang="it-IT" sz="2500" i="1" dirty="0"/>
              <a:t>e </a:t>
            </a:r>
            <a:r>
              <a:rPr lang="it-IT" sz="2500" i="1" u="sng" dirty="0"/>
              <a:t>l’intervento effettuato senza ulteriori difficoltà.</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457200" y="765175"/>
            <a:ext cx="8507413" cy="5688013"/>
          </a:xfrm>
        </p:spPr>
        <p:txBody>
          <a:bodyPr>
            <a:normAutofit/>
          </a:bodyPr>
          <a:lstStyle/>
          <a:p>
            <a:pPr>
              <a:lnSpc>
                <a:spcPct val="80000"/>
              </a:lnSpc>
            </a:pPr>
            <a:r>
              <a:rPr lang="it-IT" sz="3000" dirty="0"/>
              <a:t>uno dei maggiori contributi degli scienziati della comunicazione è stato riconoscere e affermare senza esitazioni che </a:t>
            </a:r>
            <a:r>
              <a:rPr lang="it-IT" sz="3000" b="1" i="1" dirty="0"/>
              <a:t>la comunicazione è un processo di </a:t>
            </a:r>
            <a:r>
              <a:rPr lang="en-US" sz="3000" b="1" i="1" dirty="0" err="1"/>
              <a:t>influenzamento</a:t>
            </a:r>
            <a:r>
              <a:rPr lang="en-US" sz="3000" b="1" i="1" dirty="0"/>
              <a:t> continuo</a:t>
            </a:r>
          </a:p>
          <a:p>
            <a:pPr>
              <a:lnSpc>
                <a:spcPct val="80000"/>
              </a:lnSpc>
              <a:buFontTx/>
              <a:buNone/>
            </a:pPr>
            <a:r>
              <a:rPr lang="en-US" sz="3000" b="1" i="1" dirty="0"/>
              <a:t> </a:t>
            </a:r>
            <a:r>
              <a:rPr lang="en-US" sz="2000" dirty="0"/>
              <a:t>(</a:t>
            </a:r>
            <a:r>
              <a:rPr lang="en-US" sz="2000" dirty="0" err="1"/>
              <a:t>Watzlawick</a:t>
            </a:r>
            <a:r>
              <a:rPr lang="en-US" sz="2000" dirty="0"/>
              <a:t>, </a:t>
            </a:r>
            <a:r>
              <a:rPr lang="en-US" sz="2000" dirty="0" err="1"/>
              <a:t>Beavin</a:t>
            </a:r>
            <a:r>
              <a:rPr lang="en-US" sz="2000" dirty="0"/>
              <a:t> e Jackson, 1974)</a:t>
            </a:r>
          </a:p>
          <a:p>
            <a:pPr>
              <a:lnSpc>
                <a:spcPct val="80000"/>
              </a:lnSpc>
              <a:buFontTx/>
              <a:buNone/>
            </a:pPr>
            <a:endParaRPr lang="en-US" sz="3000" dirty="0"/>
          </a:p>
          <a:p>
            <a:pPr>
              <a:lnSpc>
                <a:spcPct val="80000"/>
              </a:lnSpc>
              <a:buFontTx/>
              <a:buNone/>
            </a:pPr>
            <a:endParaRPr lang="en-US" sz="3000" dirty="0"/>
          </a:p>
          <a:p>
            <a:pPr>
              <a:lnSpc>
                <a:spcPct val="80000"/>
              </a:lnSpc>
              <a:buFontTx/>
              <a:buNone/>
            </a:pPr>
            <a:r>
              <a:rPr lang="it-IT" sz="3000" dirty="0"/>
              <a:t>Tra gli operatori sanitari e i medici e, più in generale, tra tutti i professionisti della salute,è sempre più diffusa la consapevolezza che </a:t>
            </a:r>
            <a:r>
              <a:rPr lang="it-IT" sz="3000" b="1" dirty="0">
                <a:effectLst>
                  <a:outerShdw blurRad="38100" dist="38100" dir="2700000" algn="tl">
                    <a:srgbClr val="C0C0C0"/>
                  </a:outerShdw>
                </a:effectLst>
              </a:rPr>
              <a:t>curare la comunicazione col paziente è una priorità nella cura del male</a:t>
            </a:r>
            <a:r>
              <a:rPr lang="it-IT" sz="3000" b="1" dirty="0">
                <a:effectLst>
                  <a:outerShdw blurRad="38100" dist="38100" dir="2700000" algn="tl">
                    <a:srgbClr val="C0C0C0"/>
                  </a:outerShdw>
                </a:effectLst>
                <a:sym typeface="Wingdings" pitchFamily="2" charset="2"/>
              </a:rPr>
              <a:t> COMUNICAZIONE EFFICACE</a:t>
            </a:r>
            <a:endParaRPr lang="it-IT" sz="3000" b="1" dirty="0">
              <a:effectLst>
                <a:outerShdw blurRad="38100" dist="38100" dir="2700000" algn="tl">
                  <a:srgbClr val="C0C0C0"/>
                </a:outerShdw>
              </a:effectLst>
            </a:endParaRPr>
          </a:p>
          <a:p>
            <a:pPr>
              <a:lnSpc>
                <a:spcPct val="80000"/>
              </a:lnSpc>
              <a:buFontTx/>
              <a:buNone/>
            </a:pPr>
            <a:r>
              <a:rPr lang="it-IT" sz="1800" dirty="0"/>
              <a:t>     (</a:t>
            </a:r>
            <a:r>
              <a:rPr lang="it-IT" sz="1800" dirty="0" err="1"/>
              <a:t>Secci</a:t>
            </a:r>
            <a:r>
              <a:rPr lang="it-IT" sz="1800" dirty="0"/>
              <a:t>, 2005).</a:t>
            </a:r>
          </a:p>
        </p:txBody>
      </p:sp>
      <p:sp>
        <p:nvSpPr>
          <p:cNvPr id="4" name="Freccia in giù 3"/>
          <p:cNvSpPr/>
          <p:nvPr/>
        </p:nvSpPr>
        <p:spPr>
          <a:xfrm>
            <a:off x="3995738" y="2852936"/>
            <a:ext cx="1008062" cy="791964"/>
          </a:xfrm>
          <a:prstGeom prst="downArrow">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it-IT" dirty="0">
              <a:solidFill>
                <a:srgbClr val="FFC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539750" y="188913"/>
            <a:ext cx="8229600" cy="1790700"/>
          </a:xfrm>
        </p:spPr>
        <p:style>
          <a:lnRef idx="2">
            <a:schemeClr val="accent6"/>
          </a:lnRef>
          <a:fillRef idx="1">
            <a:schemeClr val="lt1"/>
          </a:fillRef>
          <a:effectRef idx="0">
            <a:schemeClr val="accent6"/>
          </a:effectRef>
          <a:fontRef idx="minor">
            <a:schemeClr val="dk1"/>
          </a:fontRef>
        </p:style>
        <p:txBody>
          <a:bodyPr>
            <a:normAutofit fontScale="90000"/>
          </a:bodyPr>
          <a:lstStyle/>
          <a:p>
            <a:r>
              <a:rPr lang="it-IT" sz="3600" i="1" dirty="0">
                <a:solidFill>
                  <a:srgbClr val="000000"/>
                </a:solidFill>
                <a:latin typeface="Arial" charset="0"/>
                <a:cs typeface="Arial" charset="0"/>
              </a:rPr>
              <a:t/>
            </a:r>
            <a:br>
              <a:rPr lang="it-IT" sz="3600" i="1" dirty="0">
                <a:solidFill>
                  <a:srgbClr val="000000"/>
                </a:solidFill>
                <a:latin typeface="Arial" charset="0"/>
                <a:cs typeface="Arial" charset="0"/>
              </a:rPr>
            </a:br>
            <a:r>
              <a:rPr lang="it-IT" sz="3600" i="1" dirty="0">
                <a:solidFill>
                  <a:srgbClr val="000000"/>
                </a:solidFill>
                <a:latin typeface="Arial" charset="0"/>
                <a:cs typeface="Arial" charset="0"/>
              </a:rPr>
              <a:t>Ma quando la comunicazione può essere </a:t>
            </a:r>
            <a:r>
              <a:rPr lang="it-IT" sz="3600" i="1" dirty="0" smtClean="0">
                <a:solidFill>
                  <a:srgbClr val="000000"/>
                </a:solidFill>
                <a:latin typeface="Arial" charset="0"/>
                <a:cs typeface="Arial" charset="0"/>
              </a:rPr>
              <a:t>considerata strategica</a:t>
            </a:r>
            <a:r>
              <a:rPr lang="it-IT" sz="3600" i="1" dirty="0">
                <a:solidFill>
                  <a:srgbClr val="000000"/>
                </a:solidFill>
                <a:latin typeface="Arial" charset="0"/>
                <a:cs typeface="Arial" charset="0"/>
              </a:rPr>
              <a:t>?</a:t>
            </a:r>
            <a:r>
              <a:rPr lang="it-IT" sz="4000" i="1" dirty="0">
                <a:solidFill>
                  <a:srgbClr val="000000"/>
                </a:solidFill>
                <a:latin typeface="Arial" charset="0"/>
                <a:cs typeface="Arial" charset="0"/>
              </a:rPr>
              <a:t/>
            </a:r>
            <a:br>
              <a:rPr lang="it-IT" sz="4000" i="1" dirty="0">
                <a:solidFill>
                  <a:srgbClr val="000000"/>
                </a:solidFill>
                <a:latin typeface="Arial" charset="0"/>
                <a:cs typeface="Arial" charset="0"/>
              </a:rPr>
            </a:br>
            <a:endParaRPr lang="it-IT" sz="4000" i="1" dirty="0">
              <a:solidFill>
                <a:srgbClr val="000000"/>
              </a:solidFill>
              <a:latin typeface="Arial" charset="0"/>
              <a:cs typeface="Arial" charset="0"/>
            </a:endParaRPr>
          </a:p>
        </p:txBody>
      </p:sp>
      <p:sp>
        <p:nvSpPr>
          <p:cNvPr id="19458" name="Segnaposto contenuto 2"/>
          <p:cNvSpPr>
            <a:spLocks noGrp="1"/>
          </p:cNvSpPr>
          <p:nvPr>
            <p:ph idx="4294967295"/>
          </p:nvPr>
        </p:nvSpPr>
        <p:spPr>
          <a:xfrm>
            <a:off x="250825" y="2060575"/>
            <a:ext cx="8713788" cy="4959350"/>
          </a:xfrm>
        </p:spPr>
        <p:txBody>
          <a:bodyPr/>
          <a:lstStyle/>
          <a:p>
            <a:pPr>
              <a:lnSpc>
                <a:spcPct val="80000"/>
              </a:lnSpc>
              <a:buFontTx/>
              <a:buNone/>
            </a:pPr>
            <a:endParaRPr lang="it-IT" sz="2400"/>
          </a:p>
          <a:p>
            <a:pPr algn="ctr">
              <a:lnSpc>
                <a:spcPct val="80000"/>
              </a:lnSpc>
              <a:buFontTx/>
              <a:buNone/>
            </a:pPr>
            <a:r>
              <a:rPr lang="it-IT" sz="2400" b="1"/>
              <a:t>il rapporto operatore-paziente è una situazione comunicativa in cui l’obiettivo è comune e condiviso</a:t>
            </a:r>
          </a:p>
          <a:p>
            <a:pPr>
              <a:lnSpc>
                <a:spcPct val="80000"/>
              </a:lnSpc>
              <a:buFontTx/>
              <a:buNone/>
            </a:pPr>
            <a:endParaRPr lang="it-IT" sz="2400"/>
          </a:p>
          <a:p>
            <a:pPr>
              <a:lnSpc>
                <a:spcPct val="80000"/>
              </a:lnSpc>
              <a:buFontTx/>
              <a:buNone/>
            </a:pPr>
            <a:r>
              <a:rPr lang="it-IT" sz="2400"/>
              <a:t>Il delicato mandato “strategico” dell’operatore sanitario consiste nel:</a:t>
            </a:r>
          </a:p>
          <a:p>
            <a:pPr>
              <a:lnSpc>
                <a:spcPct val="80000"/>
              </a:lnSpc>
              <a:buFontTx/>
              <a:buNone/>
            </a:pPr>
            <a:endParaRPr lang="it-IT" sz="2400"/>
          </a:p>
          <a:p>
            <a:pPr>
              <a:lnSpc>
                <a:spcPct val="80000"/>
              </a:lnSpc>
            </a:pPr>
            <a:r>
              <a:rPr lang="it-IT" sz="2400" b="1"/>
              <a:t>condurre la relazione;</a:t>
            </a:r>
          </a:p>
          <a:p>
            <a:pPr>
              <a:lnSpc>
                <a:spcPct val="80000"/>
              </a:lnSpc>
            </a:pPr>
            <a:r>
              <a:rPr lang="it-IT" sz="2400" b="1"/>
              <a:t>accompagnare il paziente verso l’obiettivo clinico;</a:t>
            </a:r>
          </a:p>
          <a:p>
            <a:pPr>
              <a:lnSpc>
                <a:spcPct val="80000"/>
              </a:lnSpc>
            </a:pPr>
            <a:r>
              <a:rPr lang="it-IT" sz="2400" b="1"/>
              <a:t>mantenere sempre elevate la motivazione e la fiducia proprie e del paziente;</a:t>
            </a:r>
          </a:p>
          <a:p>
            <a:pPr>
              <a:lnSpc>
                <a:spcPct val="80000"/>
              </a:lnSpc>
            </a:pPr>
            <a:r>
              <a:rPr lang="it-IT" sz="2400" b="1"/>
              <a:t>assicurare buoni livelli di </a:t>
            </a:r>
            <a:r>
              <a:rPr lang="it-IT" sz="2400" b="1" i="1"/>
              <a:t>compliance e gestire nel modo </a:t>
            </a:r>
            <a:r>
              <a:rPr lang="it-IT" sz="2400" b="1"/>
              <a:t>migliore possibile eventuali imprevisti</a:t>
            </a:r>
            <a:endParaRPr lang="it-IT" sz="2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idx="4294967295"/>
          </p:nvPr>
        </p:nvSpPr>
        <p:spPr>
          <a:xfrm>
            <a:off x="457200" y="274638"/>
            <a:ext cx="8229600" cy="994122"/>
          </a:xfrm>
        </p:spPr>
        <p:style>
          <a:lnRef idx="2">
            <a:schemeClr val="accent6"/>
          </a:lnRef>
          <a:fillRef idx="1">
            <a:schemeClr val="lt1"/>
          </a:fillRef>
          <a:effectRef idx="0">
            <a:schemeClr val="accent6"/>
          </a:effectRef>
          <a:fontRef idx="minor">
            <a:schemeClr val="dk1"/>
          </a:fontRef>
        </p:style>
        <p:txBody>
          <a:bodyPr/>
          <a:lstStyle/>
          <a:p>
            <a:r>
              <a:rPr lang="it-IT" i="1">
                <a:solidFill>
                  <a:srgbClr val="000000"/>
                </a:solidFill>
                <a:latin typeface="Arial" charset="0"/>
                <a:cs typeface="Arial" charset="0"/>
              </a:rPr>
              <a:t>Critico VS. Strategico</a:t>
            </a:r>
          </a:p>
        </p:txBody>
      </p:sp>
      <p:sp>
        <p:nvSpPr>
          <p:cNvPr id="3" name="Segnaposto contenuto 2"/>
          <p:cNvSpPr>
            <a:spLocks noGrp="1"/>
          </p:cNvSpPr>
          <p:nvPr>
            <p:ph idx="4294967295"/>
          </p:nvPr>
        </p:nvSpPr>
        <p:spPr>
          <a:xfrm>
            <a:off x="251520" y="1484313"/>
            <a:ext cx="8712968" cy="5373687"/>
          </a:xfrm>
        </p:spPr>
        <p:txBody>
          <a:bodyPr>
            <a:noAutofit/>
          </a:bodyPr>
          <a:lstStyle/>
          <a:p>
            <a:pPr>
              <a:lnSpc>
                <a:spcPct val="80000"/>
              </a:lnSpc>
              <a:buFontTx/>
              <a:buNone/>
            </a:pPr>
            <a:r>
              <a:rPr lang="it-IT" sz="2200" dirty="0"/>
              <a:t>E’ </a:t>
            </a:r>
            <a:r>
              <a:rPr lang="it-IT" sz="2200" b="1" dirty="0">
                <a:effectLst>
                  <a:outerShdw blurRad="38100" dist="38100" dir="2700000" algn="tl">
                    <a:srgbClr val="C0C0C0"/>
                  </a:outerShdw>
                </a:effectLst>
              </a:rPr>
              <a:t>critica</a:t>
            </a:r>
            <a:r>
              <a:rPr lang="it-IT" sz="2200" dirty="0"/>
              <a:t> la comunicazione coi pazienti che sembrano “disobbedire” all’operatore, che non seguono le prescrizioni, o che le seguono a modo proprio. Con questi pazienti </a:t>
            </a:r>
            <a:r>
              <a:rPr lang="it-IT" sz="2200" u="sng" dirty="0"/>
              <a:t>l’atteggiamento dell’operatore deve essere pensato e pianificato</a:t>
            </a:r>
            <a:r>
              <a:rPr lang="it-IT" sz="2200" dirty="0"/>
              <a:t>. </a:t>
            </a:r>
          </a:p>
          <a:p>
            <a:pPr>
              <a:lnSpc>
                <a:spcPct val="80000"/>
              </a:lnSpc>
              <a:buFontTx/>
              <a:buNone/>
            </a:pPr>
            <a:endParaRPr lang="it-IT" sz="2200" b="1" dirty="0"/>
          </a:p>
          <a:p>
            <a:pPr>
              <a:lnSpc>
                <a:spcPct val="80000"/>
              </a:lnSpc>
              <a:buFontTx/>
              <a:buNone/>
            </a:pPr>
            <a:r>
              <a:rPr lang="it-IT" sz="2400" b="1" dirty="0"/>
              <a:t>L’operatore sanitario è strategico se è in grado di comportarsi non solo come esperto d’organo, ma anche come esperto di processo. L’esperto di processo sa captare i segnali, anche deboli, e utilizzarli per favorire la relazione terapeutica.</a:t>
            </a:r>
          </a:p>
          <a:p>
            <a:pPr>
              <a:lnSpc>
                <a:spcPct val="80000"/>
              </a:lnSpc>
              <a:buFontTx/>
              <a:buNone/>
            </a:pPr>
            <a:endParaRPr lang="it-IT" sz="2400" b="1" dirty="0"/>
          </a:p>
          <a:p>
            <a:pPr>
              <a:lnSpc>
                <a:spcPct val="80000"/>
              </a:lnSpc>
            </a:pPr>
            <a:r>
              <a:rPr lang="it-IT" sz="2200" dirty="0"/>
              <a:t>E’ strategica l’attenzione al “segnale debole”, perché annuncia sovente importanti cambiamenti positivi o negativi nella relazione. </a:t>
            </a:r>
          </a:p>
          <a:p>
            <a:pPr>
              <a:lnSpc>
                <a:spcPct val="80000"/>
              </a:lnSpc>
            </a:pPr>
            <a:r>
              <a:rPr lang="it-IT" sz="2200" dirty="0"/>
              <a:t>E’ strategica l’osservazione del comportamento non verbale del paziente e il controllo della propria comunicazione non verbale per aumentare il grado di influenza che si esercita sulla relazione.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contenuto 2"/>
          <p:cNvSpPr>
            <a:spLocks noGrp="1"/>
          </p:cNvSpPr>
          <p:nvPr>
            <p:ph idx="4294967295"/>
          </p:nvPr>
        </p:nvSpPr>
        <p:spPr>
          <a:xfrm>
            <a:off x="468313" y="260350"/>
            <a:ext cx="8229600" cy="2909888"/>
          </a:xfrm>
        </p:spPr>
        <p:style>
          <a:lnRef idx="0">
            <a:schemeClr val="accent1"/>
          </a:lnRef>
          <a:fillRef idx="3">
            <a:schemeClr val="accent1"/>
          </a:fillRef>
          <a:effectRef idx="3">
            <a:schemeClr val="accent1"/>
          </a:effectRef>
          <a:fontRef idx="minor">
            <a:schemeClr val="lt1"/>
          </a:fontRef>
        </p:style>
        <p:txBody>
          <a:bodyPr/>
          <a:lstStyle/>
          <a:p>
            <a:pPr algn="ctr">
              <a:buFontTx/>
              <a:buNone/>
            </a:pPr>
            <a:r>
              <a:rPr lang="it-IT" i="1" dirty="0" smtClean="0">
                <a:solidFill>
                  <a:srgbClr val="000000"/>
                </a:solidFill>
                <a:latin typeface="Arial" charset="0"/>
                <a:cs typeface="Arial" charset="0"/>
              </a:rPr>
              <a:t>“La </a:t>
            </a:r>
            <a:r>
              <a:rPr lang="it-IT" i="1" dirty="0">
                <a:solidFill>
                  <a:srgbClr val="000000"/>
                </a:solidFill>
                <a:latin typeface="Arial" charset="0"/>
                <a:cs typeface="Arial" charset="0"/>
              </a:rPr>
              <a:t>comunicazione strategica in ambito sanitario si configura quindi come un mezzo per generare nei pazienti comportamenti sintonizzati sul raggiungimento dell’obiettivo </a:t>
            </a:r>
            <a:r>
              <a:rPr lang="it-IT" i="1" dirty="0" smtClean="0">
                <a:solidFill>
                  <a:srgbClr val="000000"/>
                </a:solidFill>
                <a:latin typeface="Arial" charset="0"/>
                <a:cs typeface="Arial" charset="0"/>
              </a:rPr>
              <a:t>terapeutico”</a:t>
            </a:r>
            <a:endParaRPr lang="it-IT" i="1" dirty="0">
              <a:solidFill>
                <a:srgbClr val="000000"/>
              </a:solidFill>
              <a:latin typeface="Arial" charset="0"/>
              <a:cs typeface="Arial" charset="0"/>
            </a:endParaRPr>
          </a:p>
        </p:txBody>
      </p:sp>
      <p:sp>
        <p:nvSpPr>
          <p:cNvPr id="5" name="Rettangolo 4"/>
          <p:cNvSpPr/>
          <p:nvPr/>
        </p:nvSpPr>
        <p:spPr>
          <a:xfrm>
            <a:off x="467544" y="3429000"/>
            <a:ext cx="8208911" cy="329320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nSpc>
                <a:spcPct val="80000"/>
              </a:lnSpc>
              <a:defRPr/>
            </a:pPr>
            <a:r>
              <a:rPr lang="it-IT" sz="2600" dirty="0">
                <a:solidFill>
                  <a:schemeClr val="tx1"/>
                </a:solidFill>
              </a:rPr>
              <a:t>Naturalmente, essendo i pazienti uno diverso dall’altro, non esiste una tecnica universale per rendersi efficaci. </a:t>
            </a:r>
            <a:endParaRPr lang="it-IT" sz="2600" dirty="0" smtClean="0">
              <a:solidFill>
                <a:schemeClr val="tx1"/>
              </a:solidFill>
            </a:endParaRPr>
          </a:p>
          <a:p>
            <a:pPr>
              <a:lnSpc>
                <a:spcPct val="80000"/>
              </a:lnSpc>
              <a:defRPr/>
            </a:pPr>
            <a:r>
              <a:rPr lang="it-IT" sz="2600" dirty="0" smtClean="0">
                <a:solidFill>
                  <a:schemeClr val="tx1"/>
                </a:solidFill>
              </a:rPr>
              <a:t>Si </a:t>
            </a:r>
            <a:r>
              <a:rPr lang="it-IT" sz="2600" dirty="0">
                <a:solidFill>
                  <a:schemeClr val="tx1"/>
                </a:solidFill>
              </a:rPr>
              <a:t>può parlare però di </a:t>
            </a:r>
            <a:r>
              <a:rPr lang="it-IT" sz="2600" b="1" dirty="0">
                <a:solidFill>
                  <a:schemeClr val="tx1"/>
                </a:solidFill>
                <a:effectLst>
                  <a:outerShdw blurRad="38100" dist="38100" dir="2700000" algn="tl">
                    <a:srgbClr val="000000">
                      <a:alpha val="43137"/>
                    </a:srgbClr>
                  </a:outerShdw>
                </a:effectLst>
              </a:rPr>
              <a:t>quattro principi di metodo </a:t>
            </a:r>
            <a:r>
              <a:rPr lang="it-IT" sz="2600" b="1" dirty="0" smtClean="0">
                <a:solidFill>
                  <a:schemeClr val="tx1"/>
                </a:solidFill>
                <a:effectLst>
                  <a:outerShdw blurRad="38100" dist="38100" dir="2700000" algn="tl">
                    <a:srgbClr val="000000">
                      <a:alpha val="43137"/>
                    </a:srgbClr>
                  </a:outerShdw>
                </a:effectLst>
              </a:rPr>
              <a:t>                           strategici </a:t>
            </a:r>
            <a:r>
              <a:rPr lang="it-IT" sz="2600" dirty="0">
                <a:solidFill>
                  <a:schemeClr val="tx1"/>
                </a:solidFill>
              </a:rPr>
              <a:t>molto precisi:</a:t>
            </a:r>
          </a:p>
          <a:p>
            <a:pPr>
              <a:lnSpc>
                <a:spcPct val="80000"/>
              </a:lnSpc>
              <a:defRPr/>
            </a:pPr>
            <a:endParaRPr lang="it-IT" sz="2600" dirty="0">
              <a:solidFill>
                <a:schemeClr val="accent6">
                  <a:lumMod val="75000"/>
                </a:schemeClr>
              </a:solidFill>
            </a:endParaRPr>
          </a:p>
          <a:p>
            <a:pPr>
              <a:lnSpc>
                <a:spcPct val="80000"/>
              </a:lnSpc>
              <a:defRPr/>
            </a:pPr>
            <a:r>
              <a:rPr lang="it-IT" sz="2600" dirty="0">
                <a:solidFill>
                  <a:schemeClr val="accent6">
                    <a:lumMod val="75000"/>
                  </a:schemeClr>
                </a:solidFill>
              </a:rPr>
              <a:t>-Principio di </a:t>
            </a:r>
            <a:r>
              <a:rPr lang="it-IT" sz="2600" b="1" dirty="0">
                <a:solidFill>
                  <a:schemeClr val="accent6">
                    <a:lumMod val="75000"/>
                  </a:schemeClr>
                </a:solidFill>
                <a:effectLst>
                  <a:outerShdw blurRad="38100" dist="38100" dir="2700000" algn="tl">
                    <a:srgbClr val="000000">
                      <a:alpha val="43137"/>
                    </a:srgbClr>
                  </a:outerShdw>
                </a:effectLst>
              </a:rPr>
              <a:t>flessibilità</a:t>
            </a:r>
          </a:p>
          <a:p>
            <a:pPr>
              <a:lnSpc>
                <a:spcPct val="80000"/>
              </a:lnSpc>
              <a:defRPr/>
            </a:pPr>
            <a:r>
              <a:rPr lang="it-IT" sz="2600" dirty="0">
                <a:solidFill>
                  <a:schemeClr val="accent6">
                    <a:lumMod val="75000"/>
                  </a:schemeClr>
                </a:solidFill>
              </a:rPr>
              <a:t>-Principio di </a:t>
            </a:r>
            <a:r>
              <a:rPr lang="it-IT" sz="2600" b="1" dirty="0">
                <a:solidFill>
                  <a:schemeClr val="accent6">
                    <a:lumMod val="75000"/>
                  </a:schemeClr>
                </a:solidFill>
                <a:effectLst>
                  <a:outerShdw blurRad="38100" dist="38100" dir="2700000" algn="tl">
                    <a:srgbClr val="000000">
                      <a:alpha val="43137"/>
                    </a:srgbClr>
                  </a:outerShdw>
                </a:effectLst>
              </a:rPr>
              <a:t>parsimonia</a:t>
            </a:r>
          </a:p>
          <a:p>
            <a:pPr>
              <a:lnSpc>
                <a:spcPct val="80000"/>
              </a:lnSpc>
              <a:defRPr/>
            </a:pPr>
            <a:r>
              <a:rPr lang="it-IT" sz="2600" dirty="0">
                <a:solidFill>
                  <a:schemeClr val="accent6">
                    <a:lumMod val="75000"/>
                  </a:schemeClr>
                </a:solidFill>
              </a:rPr>
              <a:t>-Principio di </a:t>
            </a:r>
            <a:r>
              <a:rPr lang="it-IT" sz="2600" b="1" dirty="0">
                <a:solidFill>
                  <a:schemeClr val="accent6">
                    <a:lumMod val="75000"/>
                  </a:schemeClr>
                </a:solidFill>
                <a:effectLst>
                  <a:outerShdw blurRad="38100" dist="38100" dir="2700000" algn="tl">
                    <a:srgbClr val="000000">
                      <a:alpha val="43137"/>
                    </a:srgbClr>
                  </a:outerShdw>
                </a:effectLst>
              </a:rPr>
              <a:t>utilizzazione</a:t>
            </a:r>
          </a:p>
          <a:p>
            <a:pPr>
              <a:lnSpc>
                <a:spcPct val="80000"/>
              </a:lnSpc>
              <a:defRPr/>
            </a:pPr>
            <a:r>
              <a:rPr lang="it-IT" sz="2600" dirty="0">
                <a:solidFill>
                  <a:schemeClr val="accent6">
                    <a:lumMod val="75000"/>
                  </a:schemeClr>
                </a:solidFill>
              </a:rPr>
              <a:t>-Principio di </a:t>
            </a:r>
            <a:r>
              <a:rPr lang="it-IT" sz="2600" b="1" dirty="0">
                <a:solidFill>
                  <a:schemeClr val="accent6">
                    <a:lumMod val="75000"/>
                  </a:schemeClr>
                </a:solidFill>
                <a:effectLst>
                  <a:outerShdw blurRad="38100" dist="38100" dir="2700000" algn="tl">
                    <a:srgbClr val="000000">
                      <a:alpha val="43137"/>
                    </a:srgbClr>
                  </a:outerShdw>
                </a:effectLst>
              </a:rPr>
              <a:t>ristrutturazione</a:t>
            </a:r>
            <a:endParaRPr lang="it-IT" sz="2600" dirty="0">
              <a:solidFill>
                <a:schemeClr val="accent6">
                  <a:lumMod val="7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olo 1"/>
          <p:cNvSpPr>
            <a:spLocks noGrp="1"/>
          </p:cNvSpPr>
          <p:nvPr>
            <p:ph type="title" idx="4294967295"/>
          </p:nvPr>
        </p:nvSpPr>
        <p:spPr/>
        <p:style>
          <a:lnRef idx="0">
            <a:schemeClr val="accent1"/>
          </a:lnRef>
          <a:fillRef idx="3">
            <a:schemeClr val="accent1"/>
          </a:fillRef>
          <a:effectRef idx="3">
            <a:schemeClr val="accent1"/>
          </a:effectRef>
          <a:fontRef idx="minor">
            <a:schemeClr val="lt1"/>
          </a:fontRef>
        </p:style>
        <p:txBody>
          <a:bodyPr/>
          <a:lstStyle/>
          <a:p>
            <a:r>
              <a:rPr lang="it-IT" dirty="0" smtClean="0">
                <a:solidFill>
                  <a:srgbClr val="FFFFFF"/>
                </a:solidFill>
                <a:latin typeface="Arial" charset="0"/>
                <a:cs typeface="Arial" charset="0"/>
              </a:rPr>
              <a:t>              </a:t>
            </a:r>
            <a:r>
              <a:rPr lang="it-IT" b="1" dirty="0" smtClean="0">
                <a:solidFill>
                  <a:schemeClr val="tx1"/>
                </a:solidFill>
                <a:latin typeface="Arial" charset="0"/>
                <a:cs typeface="Arial" charset="0"/>
              </a:rPr>
              <a:t>FLESSIBILITA</a:t>
            </a:r>
            <a:r>
              <a:rPr lang="it-IT" b="1" dirty="0">
                <a:solidFill>
                  <a:schemeClr val="tx1"/>
                </a:solidFill>
                <a:latin typeface="Arial" charset="0"/>
                <a:cs typeface="Arial" charset="0"/>
              </a:rPr>
              <a:t>’</a:t>
            </a:r>
          </a:p>
        </p:txBody>
      </p:sp>
      <p:sp>
        <p:nvSpPr>
          <p:cNvPr id="24578" name="Segnaposto contenuto 2"/>
          <p:cNvSpPr>
            <a:spLocks noGrp="1"/>
          </p:cNvSpPr>
          <p:nvPr>
            <p:ph idx="4294967295"/>
          </p:nvPr>
        </p:nvSpPr>
        <p:spPr>
          <a:xfrm>
            <a:off x="323528" y="1557338"/>
            <a:ext cx="8640960" cy="5040014"/>
          </a:xfrm>
        </p:spPr>
        <p:txBody>
          <a:bodyPr/>
          <a:lstStyle/>
          <a:p>
            <a:pPr algn="ctr">
              <a:lnSpc>
                <a:spcPct val="80000"/>
              </a:lnSpc>
              <a:buFontTx/>
              <a:buNone/>
            </a:pPr>
            <a:r>
              <a:rPr lang="it-IT" sz="2200" b="1" dirty="0"/>
              <a:t>Le strategie d’intervento e il modo in cui vengono comunicate debbono adattarsi alla persona verso la quale sono dirette ed essere congruenti col contesto in cui vengono attuate.</a:t>
            </a:r>
          </a:p>
          <a:p>
            <a:pPr>
              <a:lnSpc>
                <a:spcPct val="80000"/>
              </a:lnSpc>
            </a:pPr>
            <a:r>
              <a:rPr lang="it-IT" sz="2200" i="1" dirty="0"/>
              <a:t>Ogni fatto comunicativo che si verifica nella relazione con uno specifico paziente ha un particolare valore, </a:t>
            </a:r>
            <a:r>
              <a:rPr lang="it-IT" sz="2200" i="1" dirty="0" err="1"/>
              <a:t>valore</a:t>
            </a:r>
            <a:r>
              <a:rPr lang="it-IT" sz="2200" i="1" dirty="0"/>
              <a:t> che non può essere generalizzato ad altre persone o circostanze.</a:t>
            </a:r>
          </a:p>
          <a:p>
            <a:pPr>
              <a:lnSpc>
                <a:spcPct val="80000"/>
              </a:lnSpc>
            </a:pPr>
            <a:r>
              <a:rPr lang="it-IT" sz="2200" b="1" dirty="0"/>
              <a:t>E’ un imperativo strategico: l’operatore deve adattarsi all’interlocutore, mettendo da parte, per quanto possibile, pregiudizi e pre-concetti, stereotipi e luoghi comuni sul paziente</a:t>
            </a:r>
            <a:r>
              <a:rPr lang="it-IT" sz="2200" b="1" dirty="0" smtClean="0"/>
              <a:t>.</a:t>
            </a:r>
          </a:p>
          <a:p>
            <a:pPr algn="ctr">
              <a:lnSpc>
                <a:spcPct val="80000"/>
              </a:lnSpc>
            </a:pPr>
            <a:endParaRPr lang="it-IT" sz="2200" b="1" dirty="0"/>
          </a:p>
          <a:p>
            <a:pPr algn="ctr">
              <a:lnSpc>
                <a:spcPct val="80000"/>
              </a:lnSpc>
              <a:buFontTx/>
              <a:buNone/>
            </a:pPr>
            <a:r>
              <a:rPr lang="it-IT" sz="1900" u="sng" dirty="0"/>
              <a:t>Tra questi alcuni sono particolarmente frequenti:</a:t>
            </a:r>
          </a:p>
          <a:p>
            <a:pPr algn="ctr">
              <a:lnSpc>
                <a:spcPct val="80000"/>
              </a:lnSpc>
              <a:buFontTx/>
              <a:buNone/>
            </a:pPr>
            <a:r>
              <a:rPr lang="it-IT" sz="1900" dirty="0"/>
              <a:t>· il paziente ne sa sempre meno </a:t>
            </a:r>
            <a:r>
              <a:rPr lang="it-IT" sz="1900" dirty="0" smtClean="0"/>
              <a:t>dell’operatore;</a:t>
            </a:r>
            <a:endParaRPr lang="it-IT" sz="1900" dirty="0"/>
          </a:p>
          <a:p>
            <a:pPr algn="ctr">
              <a:lnSpc>
                <a:spcPct val="80000"/>
              </a:lnSpc>
              <a:buFontTx/>
              <a:buNone/>
            </a:pPr>
            <a:r>
              <a:rPr lang="it-IT" sz="1900" dirty="0"/>
              <a:t>· il livello socio-culturale del paziente è sempre inferiore a quello </a:t>
            </a:r>
            <a:r>
              <a:rPr lang="it-IT" sz="1900" dirty="0" smtClean="0"/>
              <a:t>dell’operatore;</a:t>
            </a:r>
            <a:endParaRPr lang="it-IT" sz="1900" dirty="0"/>
          </a:p>
          <a:p>
            <a:pPr algn="ctr">
              <a:lnSpc>
                <a:spcPct val="80000"/>
              </a:lnSpc>
              <a:buFontTx/>
              <a:buNone/>
            </a:pPr>
            <a:r>
              <a:rPr lang="it-IT" sz="1900" dirty="0"/>
              <a:t>· se il paziente si ribella </a:t>
            </a:r>
            <a:r>
              <a:rPr lang="it-IT" sz="1900" dirty="0" smtClean="0"/>
              <a:t>all’operatore vuol </a:t>
            </a:r>
            <a:r>
              <a:rPr lang="it-IT" sz="1900" dirty="0"/>
              <a:t>dire che è una persona incivile e maleducata;</a:t>
            </a:r>
          </a:p>
          <a:p>
            <a:pPr algn="ctr">
              <a:lnSpc>
                <a:spcPct val="80000"/>
              </a:lnSpc>
              <a:buFontTx/>
              <a:buNone/>
            </a:pPr>
            <a:r>
              <a:rPr lang="it-IT" sz="1900" dirty="0"/>
              <a:t>· non occorre spiegare tutto al paziente, tanto non capirebbe comunque. </a:t>
            </a:r>
          </a:p>
        </p:txBody>
      </p:sp>
      <p:sp>
        <p:nvSpPr>
          <p:cNvPr id="24579" name="Rettangolo 3"/>
          <p:cNvSpPr>
            <a:spLocks noChangeArrowheads="1"/>
          </p:cNvSpPr>
          <p:nvPr/>
        </p:nvSpPr>
        <p:spPr bwMode="auto">
          <a:xfrm>
            <a:off x="467544" y="1052736"/>
            <a:ext cx="2770310" cy="301621"/>
          </a:xfrm>
          <a:prstGeom prst="rect">
            <a:avLst/>
          </a:prstGeom>
          <a:noFill/>
          <a:ln w="9525">
            <a:noFill/>
            <a:miter lim="800000"/>
            <a:headEnd/>
            <a:tailEnd/>
          </a:ln>
        </p:spPr>
        <p:txBody>
          <a:bodyPr wrap="none">
            <a:spAutoFit/>
          </a:bodyPr>
          <a:lstStyle/>
          <a:p>
            <a:pPr>
              <a:lnSpc>
                <a:spcPct val="80000"/>
              </a:lnSpc>
            </a:pPr>
            <a:r>
              <a:rPr lang="it-IT" sz="1700" i="1" dirty="0">
                <a:solidFill>
                  <a:schemeClr val="bg1"/>
                </a:solidFill>
              </a:rPr>
              <a:t>(</a:t>
            </a:r>
            <a:r>
              <a:rPr lang="it-IT" sz="1700" i="1" dirty="0" err="1">
                <a:solidFill>
                  <a:schemeClr val="bg1"/>
                </a:solidFill>
              </a:rPr>
              <a:t>Lazzari</a:t>
            </a:r>
            <a:r>
              <a:rPr lang="it-IT" sz="1700" i="1" dirty="0">
                <a:solidFill>
                  <a:schemeClr val="bg1"/>
                </a:solidFill>
              </a:rPr>
              <a:t>, </a:t>
            </a:r>
            <a:r>
              <a:rPr lang="it-IT" sz="1700" i="1" dirty="0" err="1">
                <a:solidFill>
                  <a:schemeClr val="bg1"/>
                </a:solidFill>
              </a:rPr>
              <a:t>Costigliola</a:t>
            </a:r>
            <a:r>
              <a:rPr lang="it-IT" sz="1700" i="1" dirty="0">
                <a:solidFill>
                  <a:schemeClr val="bg1"/>
                </a:solidFill>
              </a:rPr>
              <a:t>, </a:t>
            </a:r>
            <a:r>
              <a:rPr lang="it-IT" sz="1700" i="1" dirty="0" smtClean="0">
                <a:solidFill>
                  <a:schemeClr val="bg1"/>
                </a:solidFill>
              </a:rPr>
              <a:t>1994)</a:t>
            </a:r>
            <a:endParaRPr lang="it-IT" sz="17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1"/>
          <p:cNvSpPr>
            <a:spLocks noGrp="1"/>
          </p:cNvSpPr>
          <p:nvPr>
            <p:ph type="title" idx="4294967295"/>
          </p:nvPr>
        </p:nvSpPr>
        <p:spPr>
          <a:xfrm>
            <a:off x="457200" y="274638"/>
            <a:ext cx="8229600" cy="1066130"/>
          </a:xfrm>
        </p:spPr>
        <p:style>
          <a:lnRef idx="0">
            <a:schemeClr val="accent1"/>
          </a:lnRef>
          <a:fillRef idx="3">
            <a:schemeClr val="accent1"/>
          </a:fillRef>
          <a:effectRef idx="3">
            <a:schemeClr val="accent1"/>
          </a:effectRef>
          <a:fontRef idx="minor">
            <a:schemeClr val="lt1"/>
          </a:fontRef>
        </p:style>
        <p:txBody>
          <a:bodyPr/>
          <a:lstStyle/>
          <a:p>
            <a:r>
              <a:rPr lang="it-IT" b="1" dirty="0">
                <a:solidFill>
                  <a:schemeClr val="tx1"/>
                </a:solidFill>
                <a:latin typeface="Arial" charset="0"/>
                <a:cs typeface="Arial" charset="0"/>
              </a:rPr>
              <a:t>PARSIMONIA</a:t>
            </a:r>
          </a:p>
        </p:txBody>
      </p:sp>
      <p:sp>
        <p:nvSpPr>
          <p:cNvPr id="25602" name="Segnaposto contenuto 2"/>
          <p:cNvSpPr>
            <a:spLocks noGrp="1"/>
          </p:cNvSpPr>
          <p:nvPr>
            <p:ph idx="4294967295"/>
          </p:nvPr>
        </p:nvSpPr>
        <p:spPr>
          <a:xfrm>
            <a:off x="250825" y="1484784"/>
            <a:ext cx="8713788" cy="4641379"/>
          </a:xfrm>
        </p:spPr>
        <p:txBody>
          <a:bodyPr/>
          <a:lstStyle/>
          <a:p>
            <a:pPr algn="ctr">
              <a:lnSpc>
                <a:spcPct val="80000"/>
              </a:lnSpc>
              <a:buFontTx/>
              <a:buNone/>
            </a:pPr>
            <a:r>
              <a:rPr lang="it-IT" sz="2400" b="1" u="sng" dirty="0" smtClean="0"/>
              <a:t>“ottenere </a:t>
            </a:r>
            <a:r>
              <a:rPr lang="it-IT" sz="2400" b="1" u="sng" dirty="0"/>
              <a:t>il massimo col minimo</a:t>
            </a:r>
            <a:r>
              <a:rPr lang="it-IT" sz="2400" b="1" u="sng" dirty="0" smtClean="0"/>
              <a:t>”</a:t>
            </a:r>
          </a:p>
          <a:p>
            <a:pPr algn="ctr">
              <a:lnSpc>
                <a:spcPct val="80000"/>
              </a:lnSpc>
              <a:buFontTx/>
              <a:buNone/>
            </a:pPr>
            <a:r>
              <a:rPr lang="it-IT" sz="2400" b="1" dirty="0" smtClean="0"/>
              <a:t>formulare </a:t>
            </a:r>
            <a:r>
              <a:rPr lang="it-IT" sz="2400" b="1" dirty="0"/>
              <a:t>con uno stile suggestivo e </a:t>
            </a:r>
            <a:r>
              <a:rPr lang="it-IT" sz="2400" b="1" dirty="0" smtClean="0"/>
              <a:t>adattare </a:t>
            </a:r>
            <a:r>
              <a:rPr lang="it-IT" sz="2400" b="1" dirty="0"/>
              <a:t>al linguaggio del paziente </a:t>
            </a:r>
            <a:r>
              <a:rPr lang="it-IT" sz="2400" dirty="0"/>
              <a:t>(principio di </a:t>
            </a:r>
            <a:r>
              <a:rPr lang="it-IT" sz="2400" dirty="0" smtClean="0"/>
              <a:t>flessibilità), </a:t>
            </a:r>
            <a:r>
              <a:rPr lang="it-IT" sz="2400" b="1" dirty="0" smtClean="0"/>
              <a:t>ricalcandone </a:t>
            </a:r>
            <a:r>
              <a:rPr lang="it-IT" sz="2400" b="1" dirty="0"/>
              <a:t>le convinzioni, i valori e le motivazioni.</a:t>
            </a:r>
          </a:p>
          <a:p>
            <a:pPr algn="ctr">
              <a:lnSpc>
                <a:spcPct val="80000"/>
              </a:lnSpc>
              <a:buFontTx/>
              <a:buNone/>
            </a:pPr>
            <a:endParaRPr lang="it-IT" sz="2400" b="1" dirty="0"/>
          </a:p>
          <a:p>
            <a:pPr>
              <a:lnSpc>
                <a:spcPct val="80000"/>
              </a:lnSpc>
            </a:pPr>
            <a:r>
              <a:rPr lang="it-IT" sz="2300" dirty="0"/>
              <a:t>NO a </a:t>
            </a:r>
            <a:r>
              <a:rPr lang="it-IT" sz="2300" dirty="0" err="1"/>
              <a:t>specificismi</a:t>
            </a:r>
            <a:r>
              <a:rPr lang="it-IT" sz="2300" dirty="0"/>
              <a:t>, tecnicismi, riferimenti scientifici, dettagli che il paziente potrebbe trovare difficile capire.</a:t>
            </a:r>
          </a:p>
          <a:p>
            <a:pPr>
              <a:lnSpc>
                <a:spcPct val="80000"/>
              </a:lnSpc>
            </a:pPr>
            <a:r>
              <a:rPr lang="it-IT" sz="2300" dirty="0"/>
              <a:t>SI alla qualità del linguaggio utilizzato e non alla quantità.</a:t>
            </a:r>
          </a:p>
          <a:p>
            <a:pPr>
              <a:lnSpc>
                <a:spcPct val="80000"/>
              </a:lnSpc>
            </a:pPr>
            <a:r>
              <a:rPr lang="it-IT" sz="2300" dirty="0"/>
              <a:t>SI all’utilità delle comunicazioni inviate. Per sapere se si sta agendo secondo tale principio bisogna chiedersi: “A cosa mi serve inviare questo messaggio? Quale obiettivo voglio raggiungere con questo comportamento</a:t>
            </a:r>
            <a:r>
              <a:rPr lang="it-IT" sz="2300" dirty="0" smtClean="0"/>
              <a:t>?”</a:t>
            </a:r>
          </a:p>
          <a:p>
            <a:pPr>
              <a:lnSpc>
                <a:spcPct val="80000"/>
              </a:lnSpc>
            </a:pPr>
            <a:endParaRPr lang="it-IT" sz="2400" dirty="0"/>
          </a:p>
          <a:p>
            <a:pPr algn="ctr">
              <a:lnSpc>
                <a:spcPct val="80000"/>
              </a:lnSpc>
              <a:buFontTx/>
              <a:buNone/>
            </a:pPr>
            <a:r>
              <a:rPr lang="it-IT" sz="2400" b="1" dirty="0"/>
              <a:t>fondamentale caratteristica del pensare e del fare strategici:</a:t>
            </a:r>
          </a:p>
          <a:p>
            <a:pPr algn="ctr">
              <a:lnSpc>
                <a:spcPct val="80000"/>
              </a:lnSpc>
              <a:buFontTx/>
              <a:buNone/>
            </a:pPr>
            <a:r>
              <a:rPr lang="it-IT" sz="2400" b="1" u="sng" dirty="0"/>
              <a:t> </a:t>
            </a:r>
            <a:r>
              <a:rPr lang="it-IT" sz="2400" b="1" u="sng" dirty="0" smtClean="0"/>
              <a:t>centratura </a:t>
            </a:r>
            <a:r>
              <a:rPr lang="it-IT" sz="2400" b="1" u="sng" dirty="0"/>
              <a:t>sull’</a:t>
            </a:r>
            <a:r>
              <a:rPr lang="it-IT" sz="2400" b="1" u="sng" dirty="0" err="1"/>
              <a:t>hic</a:t>
            </a:r>
            <a:r>
              <a:rPr lang="it-IT" sz="2400" b="1" u="sng" dirty="0"/>
              <a:t> </a:t>
            </a:r>
            <a:r>
              <a:rPr lang="it-IT" sz="2400" b="1" u="sng" dirty="0" err="1"/>
              <a:t>et</a:t>
            </a:r>
            <a:r>
              <a:rPr lang="it-IT" sz="2400" b="1" u="sng" dirty="0"/>
              <a:t> </a:t>
            </a:r>
            <a:r>
              <a:rPr lang="it-IT" sz="2400" b="1" u="sng" dirty="0" err="1"/>
              <a:t>nunc</a:t>
            </a:r>
            <a:r>
              <a:rPr lang="it-IT" sz="2400" b="1" u="sng" dirty="0"/>
              <a:t> </a:t>
            </a:r>
            <a:r>
              <a:rPr lang="it-IT" sz="2400" i="1" u="sng" dirty="0"/>
              <a:t>(qui ed ora</a:t>
            </a:r>
            <a:r>
              <a:rPr lang="it-IT" sz="2400" i="1" u="sng" dirty="0" smtClean="0"/>
              <a:t>)</a:t>
            </a:r>
            <a:endParaRPr lang="it-IT" sz="2400" i="1" u="sng" dirty="0"/>
          </a:p>
          <a:p>
            <a:pPr>
              <a:lnSpc>
                <a:spcPct val="80000"/>
              </a:lnSpc>
            </a:pPr>
            <a:endParaRPr lang="it-IT"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223</TotalTime>
  <Words>2429</Words>
  <Application>Microsoft Office PowerPoint</Application>
  <PresentationFormat>Presentazione su schermo (4:3)</PresentationFormat>
  <Paragraphs>234</Paragraphs>
  <Slides>30</Slides>
  <Notes>5</Notes>
  <HiddenSlides>0</HiddenSlides>
  <MMClips>0</MMClips>
  <ScaleCrop>false</ScaleCrop>
  <HeadingPairs>
    <vt:vector size="4" baseType="variant">
      <vt:variant>
        <vt:lpstr>Tema</vt:lpstr>
      </vt:variant>
      <vt:variant>
        <vt:i4>1</vt:i4>
      </vt:variant>
      <vt:variant>
        <vt:lpstr>Titoli diapositive</vt:lpstr>
      </vt:variant>
      <vt:variant>
        <vt:i4>30</vt:i4>
      </vt:variant>
    </vt:vector>
  </HeadingPairs>
  <TitlesOfParts>
    <vt:vector size="31" baseType="lpstr">
      <vt:lpstr>Struttura predefinita</vt:lpstr>
      <vt:lpstr>Programma 02-05-2016 (all’interno del corso di Metodiche Didattiche e Tutoriali  Prof. Mirco Peccenini)</vt:lpstr>
      <vt:lpstr>L A   C O M U N I C A Z I O N E S T R A T E G I C A nelle Professioni Sanitarie </vt:lpstr>
      <vt:lpstr>Diapositiva 3</vt:lpstr>
      <vt:lpstr>Diapositiva 4</vt:lpstr>
      <vt:lpstr> Ma quando la comunicazione può essere considerata strategica? </vt:lpstr>
      <vt:lpstr>Critico VS. Strategico</vt:lpstr>
      <vt:lpstr>Diapositiva 7</vt:lpstr>
      <vt:lpstr>              FLESSIBILITA’</vt:lpstr>
      <vt:lpstr>PARSIMONIA</vt:lpstr>
      <vt:lpstr>UTILIZZAZIONE</vt:lpstr>
      <vt:lpstr>RISTRUTTURAZIONE</vt:lpstr>
      <vt:lpstr>Diapositiva 12</vt:lpstr>
      <vt:lpstr>LA COMUNICAZIONE INTERNA  AL GRUPPO DI LAVORO</vt:lpstr>
      <vt:lpstr>Art.20 “Relazione di Cura” Codice di Deontologia Medica</vt:lpstr>
      <vt:lpstr>Contesto lavorativo complesso</vt:lpstr>
      <vt:lpstr>Le 4 massime di Grice</vt:lpstr>
      <vt:lpstr>GRUPPO DI LAVORO</vt:lpstr>
      <vt:lpstr>GR.DI LAVORO vs. GR. DI BASE</vt:lpstr>
      <vt:lpstr>Diapositiva 19</vt:lpstr>
      <vt:lpstr>COMUNICAZIONE E CONFLITTI  Verso la COMUNICAZIONE TRASFORMATIVA</vt:lpstr>
      <vt:lpstr>J.Galtung   BISOGNI ESSENZIALI</vt:lpstr>
      <vt:lpstr>Metodo CASE©</vt:lpstr>
      <vt:lpstr>Diapositiva 23</vt:lpstr>
      <vt:lpstr> FASE COGNITIVA </vt:lpstr>
      <vt:lpstr>FASE ANALITICA</vt:lpstr>
      <vt:lpstr> FASE STRATEGICA </vt:lpstr>
      <vt:lpstr> FASE ESECUTIVA </vt:lpstr>
      <vt:lpstr>Riflettiamo su un caso!</vt:lpstr>
      <vt:lpstr> Cercare la soluzione WIN/WIN </vt:lpstr>
      <vt:lpstr>PDCA &gt;Plan Do Check Act</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BERT</dc:creator>
  <cp:lastModifiedBy>BERT</cp:lastModifiedBy>
  <cp:revision>54</cp:revision>
  <dcterms:created xsi:type="dcterms:W3CDTF">2016-04-13T13:48:59Z</dcterms:created>
  <dcterms:modified xsi:type="dcterms:W3CDTF">2016-05-01T18:07:44Z</dcterms:modified>
</cp:coreProperties>
</file>