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9" r:id="rId3"/>
    <p:sldId id="310" r:id="rId4"/>
    <p:sldId id="311" r:id="rId5"/>
    <p:sldId id="324" r:id="rId6"/>
    <p:sldId id="312" r:id="rId7"/>
    <p:sldId id="339" r:id="rId8"/>
    <p:sldId id="313" r:id="rId9"/>
    <p:sldId id="314" r:id="rId10"/>
    <p:sldId id="315" r:id="rId11"/>
    <p:sldId id="338" r:id="rId12"/>
    <p:sldId id="316" r:id="rId13"/>
    <p:sldId id="317" r:id="rId14"/>
    <p:sldId id="325" r:id="rId15"/>
    <p:sldId id="326" r:id="rId16"/>
    <p:sldId id="327" r:id="rId17"/>
    <p:sldId id="328" r:id="rId18"/>
    <p:sldId id="329" r:id="rId19"/>
    <p:sldId id="330" r:id="rId20"/>
    <p:sldId id="331" r:id="rId21"/>
    <p:sldId id="337" r:id="rId22"/>
    <p:sldId id="332" r:id="rId23"/>
    <p:sldId id="333" r:id="rId24"/>
    <p:sldId id="334" r:id="rId25"/>
    <p:sldId id="282" r:id="rId26"/>
    <p:sldId id="343" r:id="rId27"/>
    <p:sldId id="340" r:id="rId28"/>
    <p:sldId id="341" r:id="rId29"/>
    <p:sldId id="342" r:id="rId30"/>
    <p:sldId id="318" r:id="rId31"/>
    <p:sldId id="281" r:id="rId32"/>
    <p:sldId id="256" r:id="rId33"/>
    <p:sldId id="259" r:id="rId34"/>
    <p:sldId id="262" r:id="rId35"/>
    <p:sldId id="263" r:id="rId36"/>
    <p:sldId id="264" r:id="rId37"/>
    <p:sldId id="266" r:id="rId38"/>
    <p:sldId id="267" r:id="rId39"/>
    <p:sldId id="268" r:id="rId40"/>
    <p:sldId id="269" r:id="rId41"/>
    <p:sldId id="270" r:id="rId42"/>
    <p:sldId id="271" r:id="rId43"/>
    <p:sldId id="273" r:id="rId44"/>
    <p:sldId id="274" r:id="rId45"/>
    <p:sldId id="275" r:id="rId46"/>
    <p:sldId id="276" r:id="rId47"/>
    <p:sldId id="277" r:id="rId48"/>
    <p:sldId id="278" r:id="rId49"/>
    <p:sldId id="279" r:id="rId50"/>
    <p:sldId id="319" r:id="rId51"/>
    <p:sldId id="320" r:id="rId52"/>
    <p:sldId id="321" r:id="rId53"/>
    <p:sldId id="322" r:id="rId54"/>
    <p:sldId id="323" r:id="rId55"/>
    <p:sldId id="290" r:id="rId56"/>
    <p:sldId id="291" r:id="rId57"/>
    <p:sldId id="292" r:id="rId58"/>
    <p:sldId id="293" r:id="rId59"/>
    <p:sldId id="299" r:id="rId60"/>
    <p:sldId id="300" r:id="rId61"/>
    <p:sldId id="301" r:id="rId62"/>
    <p:sldId id="302" r:id="rId63"/>
    <p:sldId id="303" r:id="rId64"/>
    <p:sldId id="304" r:id="rId65"/>
    <p:sldId id="305" r:id="rId66"/>
    <p:sldId id="306" r:id="rId67"/>
    <p:sldId id="307" r:id="rId68"/>
    <p:sldId id="308"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27/11/2015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802631"/>
          </a:xfrm>
        </p:spPr>
        <p:txBody>
          <a:bodyPr/>
          <a:lstStyle/>
          <a:p>
            <a:r>
              <a:rPr lang="it-IT" dirty="0" smtClean="0"/>
              <a:t>Modelli di Analisi e Sviluppo delle Competenze </a:t>
            </a:r>
            <a:endParaRPr lang="it-IT" dirty="0"/>
          </a:p>
        </p:txBody>
      </p:sp>
      <p:sp>
        <p:nvSpPr>
          <p:cNvPr id="3" name="Sottotitolo 2"/>
          <p:cNvSpPr>
            <a:spLocks noGrp="1"/>
          </p:cNvSpPr>
          <p:nvPr>
            <p:ph type="subTitle" idx="1"/>
          </p:nvPr>
        </p:nvSpPr>
        <p:spPr>
          <a:xfrm>
            <a:off x="1371600" y="4797152"/>
            <a:ext cx="6400800" cy="841648"/>
          </a:xfrm>
        </p:spPr>
        <p:txBody>
          <a:bodyPr>
            <a:normAutofit fontScale="85000" lnSpcReduction="20000"/>
          </a:bodyPr>
          <a:lstStyle/>
          <a:p>
            <a:r>
              <a:rPr lang="it-IT" dirty="0" smtClean="0"/>
              <a:t>Corso di Laurea Magistrale </a:t>
            </a:r>
          </a:p>
          <a:p>
            <a:r>
              <a:rPr lang="it-IT" dirty="0" smtClean="0"/>
              <a:t>Dott. Cristiano Pelati</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Iceberg Competenze</a:t>
            </a:r>
            <a:endParaRPr lang="it-IT" dirty="0"/>
          </a:p>
        </p:txBody>
      </p:sp>
      <p:sp>
        <p:nvSpPr>
          <p:cNvPr id="3" name="Segnaposto contenuto 2"/>
          <p:cNvSpPr>
            <a:spLocks noGrp="1"/>
          </p:cNvSpPr>
          <p:nvPr>
            <p:ph idx="1"/>
          </p:nvPr>
        </p:nvSpPr>
        <p:spPr/>
        <p:txBody>
          <a:bodyPr>
            <a:normAutofit fontScale="77500" lnSpcReduction="20000"/>
          </a:bodyPr>
          <a:lstStyle/>
          <a:p>
            <a:pPr>
              <a:buNone/>
            </a:pPr>
            <a:r>
              <a:rPr lang="it-IT" dirty="0" smtClean="0"/>
              <a:t>Benché tutte le competenze possano essere oggetto di apprendimento e di valutazione, quelle legate agli aspetti più difficilmente visibili (motivazioni e tratti) si prestano più difficilmente all’identificazione e allo sviluppo, soprattutto perché necessitano di tempi di apprendimento molto ampi e di tecniche e strumenti in grado di intervenire in profondità nell’individuo. </a:t>
            </a:r>
          </a:p>
          <a:p>
            <a:pPr>
              <a:buNone/>
            </a:pPr>
            <a:r>
              <a:rPr lang="it-IT" dirty="0" smtClean="0"/>
              <a:t>Viceversa, </a:t>
            </a:r>
            <a:r>
              <a:rPr lang="it-IT" dirty="0" err="1" smtClean="0"/>
              <a:t>skill</a:t>
            </a:r>
            <a:r>
              <a:rPr lang="it-IT" dirty="0" smtClean="0"/>
              <a:t> e conoscenze, collocandosi a livelli maggiormente visibili, sono relativamente più facili da identificare e da sviluppare. </a:t>
            </a:r>
          </a:p>
          <a:p>
            <a:pPr>
              <a:buNone/>
            </a:pPr>
            <a:r>
              <a:rPr lang="it-IT" b="1" u="sng" dirty="0" smtClean="0"/>
              <a:t>Il grado di visibilità delle competenze è, quindi, direttamente connesso con il grado di complessità che deve contraddistinguere un programma di formazione per migliorare il possesso delle stesse.</a:t>
            </a:r>
            <a:endParaRPr lang="it-IT"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23528" y="692696"/>
            <a:ext cx="8502634"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Competenza e Ambiente Organizzativo</a:t>
            </a:r>
            <a:endParaRPr lang="it-IT" dirty="0"/>
          </a:p>
        </p:txBody>
      </p:sp>
      <p:sp>
        <p:nvSpPr>
          <p:cNvPr id="3" name="Segnaposto contenuto 2"/>
          <p:cNvSpPr>
            <a:spLocks noGrp="1"/>
          </p:cNvSpPr>
          <p:nvPr>
            <p:ph idx="1"/>
          </p:nvPr>
        </p:nvSpPr>
        <p:spPr/>
        <p:txBody>
          <a:bodyPr>
            <a:normAutofit fontScale="77500" lnSpcReduction="20000"/>
          </a:bodyPr>
          <a:lstStyle/>
          <a:p>
            <a:pPr>
              <a:buNone/>
            </a:pPr>
            <a:r>
              <a:rPr lang="it-IT" dirty="0" smtClean="0"/>
              <a:t>Sebbene la competenza implichi volontarietà e intenzionalità [RATTI, 1992], per essere tale essa deve necessariamente tradursi in azione concreta e perché ciò accada è indispensabile che le condizioni del contesto siano compatibili con i comportamenti da attivare.</a:t>
            </a:r>
          </a:p>
          <a:p>
            <a:pPr>
              <a:buNone/>
            </a:pPr>
            <a:endParaRPr lang="it-IT" dirty="0" smtClean="0"/>
          </a:p>
          <a:p>
            <a:r>
              <a:rPr lang="it-IT" dirty="0" smtClean="0"/>
              <a:t>Le competenze sono solo una delle determinanti del successo nello svolgimento di una certa attività lavorativa: rappresentano una condizione necessaria ma non sufficiente, dal momento che i risultati aziendali sono influenzati anche dall’ambiente organizzativo in cui il soggetto è inserito [CAMUFFO, 1998; CAPALDO ET AL., 1996].</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Modello Competenze e Performance</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La costruzione di modelli di competenze rappresenta un mezzo per rendere esplicite le competenze tacite [NONAKA e TAKEUCHI, 1995]:</a:t>
            </a:r>
          </a:p>
          <a:p>
            <a:pPr>
              <a:buNone/>
            </a:pPr>
            <a:r>
              <a:rPr lang="it-IT" dirty="0" smtClean="0"/>
              <a:t> ciò significa riuscire a identificare e formalizzare (esternalizzazione) le competenze possedute in modo tacito dai soggetti, tramite l’analisi e il confronto dei loro comportamenti o di altri aspetti considerati dagli strumenti di rilevazione adottati.</a:t>
            </a:r>
          </a:p>
          <a:p>
            <a:pPr>
              <a:buNone/>
            </a:pPr>
            <a:endParaRPr lang="it-IT" dirty="0" smtClean="0"/>
          </a:p>
          <a:p>
            <a:pPr>
              <a:buNone/>
            </a:pPr>
            <a:r>
              <a:rPr lang="it-IT" dirty="0" smtClean="0"/>
              <a:t>Un’analisi dei fabbisogni formativi condotta individuando quali sono le competenze distintive da sviluppare nei soggetti costituisce  l’esplicitazione di queste ultime e rappresenta la base per un processo formativo che incrementi le performance degli individui.</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Dimensione Temporale delle Competenze [</a:t>
            </a:r>
            <a:r>
              <a:rPr lang="it-IT" dirty="0" err="1" smtClean="0"/>
              <a:t>Boam</a:t>
            </a:r>
            <a:r>
              <a:rPr lang="it-IT" dirty="0" smtClean="0"/>
              <a:t> e </a:t>
            </a:r>
            <a:r>
              <a:rPr lang="it-IT" dirty="0" err="1" smtClean="0"/>
              <a:t>Sparrow</a:t>
            </a:r>
            <a:r>
              <a:rPr lang="it-IT" dirty="0" smtClean="0"/>
              <a:t>, 1996]</a:t>
            </a:r>
            <a:endParaRPr lang="it-IT" dirty="0"/>
          </a:p>
        </p:txBody>
      </p:sp>
      <p:sp>
        <p:nvSpPr>
          <p:cNvPr id="5" name="Segnaposto contenuto 4"/>
          <p:cNvSpPr>
            <a:spLocks noGrp="1"/>
          </p:cNvSpPr>
          <p:nvPr>
            <p:ph idx="1"/>
          </p:nvPr>
        </p:nvSpPr>
        <p:spPr/>
        <p:txBody>
          <a:bodyPr>
            <a:noAutofit/>
          </a:bodyPr>
          <a:lstStyle/>
          <a:p>
            <a:pPr>
              <a:buNone/>
            </a:pPr>
            <a:r>
              <a:rPr lang="it-IT" sz="1600" dirty="0" smtClean="0">
                <a:latin typeface="Times New Roman" pitchFamily="18" charset="0"/>
                <a:cs typeface="Times New Roman" pitchFamily="18" charset="0"/>
              </a:rPr>
              <a:t>Ogni competenza presenta un proprio ciclo di vita. Vengono individuate quattro differenti categorie di competenze :</a:t>
            </a:r>
          </a:p>
          <a:p>
            <a:r>
              <a:rPr lang="it-IT" sz="1600"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le competenze emergenti</a:t>
            </a:r>
            <a:r>
              <a:rPr lang="it-IT" sz="1600" dirty="0" smtClean="0">
                <a:latin typeface="Times New Roman" pitchFamily="18" charset="0"/>
                <a:cs typeface="Times New Roman" pitchFamily="18" charset="0"/>
              </a:rPr>
              <a:t>: nel presente non sono particolarmente rilevanti per l’organizzazione e per i suoi obiettivi, ma lo specifico percorso strategico dell’organizzazione le renderà certamente importanti per il futuro;</a:t>
            </a:r>
          </a:p>
          <a:p>
            <a:r>
              <a:rPr lang="it-IT" sz="1600" b="1" dirty="0" smtClean="0">
                <a:latin typeface="Times New Roman" pitchFamily="18" charset="0"/>
                <a:cs typeface="Times New Roman" pitchFamily="18" charset="0"/>
              </a:rPr>
              <a:t>le competenze mature</a:t>
            </a:r>
            <a:r>
              <a:rPr lang="it-IT" sz="1600" dirty="0" smtClean="0">
                <a:latin typeface="Times New Roman" pitchFamily="18" charset="0"/>
                <a:cs typeface="Times New Roman" pitchFamily="18" charset="0"/>
              </a:rPr>
              <a:t>: hanno avuto un ruolo importante nella vita aziendale e nelle attività del passato, ma diventeranno sempre meno importanti nel futuro;</a:t>
            </a:r>
          </a:p>
          <a:p>
            <a:r>
              <a:rPr lang="it-IT" sz="1600" b="1" dirty="0" smtClean="0">
                <a:latin typeface="Times New Roman" pitchFamily="18" charset="0"/>
                <a:cs typeface="Times New Roman" pitchFamily="18" charset="0"/>
              </a:rPr>
              <a:t>le competenze transitorie</a:t>
            </a:r>
            <a:r>
              <a:rPr lang="it-IT" sz="1600" dirty="0" smtClean="0">
                <a:latin typeface="Times New Roman" pitchFamily="18" charset="0"/>
                <a:cs typeface="Times New Roman" pitchFamily="18" charset="0"/>
              </a:rPr>
              <a:t>: riguardano un periodo di transizione, ma sono parte integrante del processo di cambiamento. Il cambiamento, infatti, può essere attuato e gestito senza grossi problemi soltanto con queste competenze;</a:t>
            </a:r>
          </a:p>
          <a:p>
            <a:r>
              <a:rPr lang="it-IT" sz="1600" b="1" dirty="0" smtClean="0">
                <a:latin typeface="Times New Roman" pitchFamily="18" charset="0"/>
                <a:cs typeface="Times New Roman" pitchFamily="18" charset="0"/>
              </a:rPr>
              <a:t>le competenze permanenti</a:t>
            </a:r>
            <a:r>
              <a:rPr lang="it-IT" sz="1600" dirty="0" smtClean="0">
                <a:latin typeface="Times New Roman" pitchFamily="18" charset="0"/>
                <a:cs typeface="Times New Roman" pitchFamily="18" charset="0"/>
              </a:rPr>
              <a:t>: rimangono al centro della performance efficace in qualunque tipo di programma aziendale presente e futuro. Non possono essere trascurate perché garantiscono la continuità.</a:t>
            </a:r>
          </a:p>
          <a:p>
            <a:pPr>
              <a:buNone/>
            </a:pPr>
            <a:endParaRPr lang="it-IT" sz="1600" dirty="0" smtClean="0">
              <a:latin typeface="Times New Roman" pitchFamily="18" charset="0"/>
              <a:cs typeface="Times New Roman" pitchFamily="18" charset="0"/>
            </a:endParaRPr>
          </a:p>
          <a:p>
            <a:pPr>
              <a:buNone/>
            </a:pPr>
            <a:r>
              <a:rPr lang="it-IT" sz="1600" dirty="0" smtClean="0">
                <a:latin typeface="Times New Roman" pitchFamily="18" charset="0"/>
                <a:cs typeface="Times New Roman" pitchFamily="18" charset="0"/>
              </a:rPr>
              <a:t>Se consideriamo le competenze come permanenti, emergenti, mature e transitorie è più facile comprendere la necessità di </a:t>
            </a:r>
            <a:r>
              <a:rPr lang="it-IT" sz="1600" b="1" dirty="0" smtClean="0">
                <a:latin typeface="Times New Roman" pitchFamily="18" charset="0"/>
                <a:cs typeface="Times New Roman" pitchFamily="18" charset="0"/>
              </a:rPr>
              <a:t>attribuire un </a:t>
            </a:r>
            <a:r>
              <a:rPr lang="it-IT" sz="1600" b="1" i="1" dirty="0" smtClean="0">
                <a:latin typeface="Times New Roman" pitchFamily="18" charset="0"/>
                <a:cs typeface="Times New Roman" pitchFamily="18" charset="0"/>
              </a:rPr>
              <a:t>ciclo di vita ai profili di competenza individuati. Più un profilo è </a:t>
            </a:r>
            <a:r>
              <a:rPr lang="it-IT" sz="1600" b="1" dirty="0" smtClean="0">
                <a:latin typeface="Times New Roman" pitchFamily="18" charset="0"/>
                <a:cs typeface="Times New Roman" pitchFamily="18" charset="0"/>
              </a:rPr>
              <a:t>orientato al futuro, più lungo è il suo ciclo di vita.</a:t>
            </a:r>
            <a:endParaRPr lang="it-IT"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Categorie di Approcci alla valutazione delle competenze </a:t>
            </a:r>
            <a:r>
              <a:rPr lang="it-IT" sz="3600" dirty="0" smtClean="0"/>
              <a:t>[</a:t>
            </a:r>
            <a:r>
              <a:rPr lang="it-IT" sz="3600" dirty="0" err="1" smtClean="0"/>
              <a:t>Boam</a:t>
            </a:r>
            <a:r>
              <a:rPr lang="it-IT" sz="3600" dirty="0" smtClean="0"/>
              <a:t> e </a:t>
            </a:r>
            <a:r>
              <a:rPr lang="it-IT" sz="3600" dirty="0" err="1" smtClean="0"/>
              <a:t>Sparrow</a:t>
            </a:r>
            <a:r>
              <a:rPr lang="it-IT" sz="3600" dirty="0" smtClean="0"/>
              <a:t>, 1996]</a:t>
            </a:r>
            <a:endParaRPr lang="it-IT" dirty="0"/>
          </a:p>
        </p:txBody>
      </p:sp>
      <p:sp>
        <p:nvSpPr>
          <p:cNvPr id="3" name="Segnaposto contenuto 2"/>
          <p:cNvSpPr>
            <a:spLocks noGrp="1"/>
          </p:cNvSpPr>
          <p:nvPr>
            <p:ph idx="1"/>
          </p:nvPr>
        </p:nvSpPr>
        <p:spPr/>
        <p:txBody>
          <a:bodyPr>
            <a:normAutofit/>
          </a:bodyPr>
          <a:lstStyle/>
          <a:p>
            <a:pPr>
              <a:buNone/>
            </a:pPr>
            <a:r>
              <a:rPr lang="it-IT" dirty="0" smtClean="0"/>
              <a:t>• gli approcci analogici;</a:t>
            </a:r>
          </a:p>
          <a:p>
            <a:pPr>
              <a:buNone/>
            </a:pPr>
            <a:r>
              <a:rPr lang="it-IT" dirty="0" smtClean="0"/>
              <a:t>• gli approcci analitici;</a:t>
            </a:r>
          </a:p>
          <a:p>
            <a:r>
              <a:rPr lang="it-IT" dirty="0" smtClean="0"/>
              <a:t>gli approcci </a:t>
            </a:r>
            <a:r>
              <a:rPr lang="it-IT" dirty="0" err="1" smtClean="0"/>
              <a:t>reputazionali</a:t>
            </a:r>
            <a:r>
              <a:rPr lang="it-IT" dirty="0" smtClean="0"/>
              <a:t>;</a:t>
            </a:r>
          </a:p>
          <a:p>
            <a:r>
              <a:rPr lang="it-IT" dirty="0" smtClean="0"/>
              <a:t>gli ulteriori approcci.</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Autofit/>
          </a:bodyPr>
          <a:lstStyle/>
          <a:p>
            <a:r>
              <a:rPr lang="it-IT" sz="3600" dirty="0" smtClean="0"/>
              <a:t>Gli </a:t>
            </a:r>
            <a:r>
              <a:rPr lang="it-IT" sz="3600" b="1" dirty="0" smtClean="0"/>
              <a:t>approcci analogici alla valutazione delle competenze </a:t>
            </a:r>
            <a:endParaRPr lang="it-IT" sz="3600" dirty="0"/>
          </a:p>
        </p:txBody>
      </p:sp>
      <p:sp>
        <p:nvSpPr>
          <p:cNvPr id="3" name="Segnaposto contenuto 2"/>
          <p:cNvSpPr>
            <a:spLocks noGrp="1"/>
          </p:cNvSpPr>
          <p:nvPr>
            <p:ph idx="1"/>
          </p:nvPr>
        </p:nvSpPr>
        <p:spPr>
          <a:xfrm>
            <a:off x="395536" y="1412776"/>
            <a:ext cx="8229600" cy="4525963"/>
          </a:xfrm>
        </p:spPr>
        <p:txBody>
          <a:bodyPr>
            <a:noAutofit/>
          </a:bodyPr>
          <a:lstStyle/>
          <a:p>
            <a:pPr>
              <a:buNone/>
            </a:pPr>
            <a:r>
              <a:rPr lang="it-IT" sz="2000" b="1" dirty="0" smtClean="0"/>
              <a:t>Si basano </a:t>
            </a:r>
            <a:r>
              <a:rPr lang="it-IT" sz="2000" dirty="0" smtClean="0"/>
              <a:t>su un’analisi della mansione e su una determinazione delle competenze particolarmente approfondita.</a:t>
            </a:r>
          </a:p>
          <a:p>
            <a:pPr>
              <a:buNone/>
            </a:pPr>
            <a:r>
              <a:rPr lang="it-IT" sz="2000" dirty="0" smtClean="0"/>
              <a:t> Essi cercano di verificare una corrispondenza </a:t>
            </a:r>
            <a:r>
              <a:rPr lang="it-IT" sz="2000" i="1" dirty="0" err="1" smtClean="0"/>
              <a:t>point</a:t>
            </a:r>
            <a:r>
              <a:rPr lang="it-IT" sz="2000" i="1" dirty="0" smtClean="0"/>
              <a:t> </a:t>
            </a:r>
            <a:r>
              <a:rPr lang="it-IT" sz="2000" i="1" dirty="0" err="1" smtClean="0"/>
              <a:t>to</a:t>
            </a:r>
            <a:r>
              <a:rPr lang="it-IT" sz="2000" i="1" dirty="0" smtClean="0"/>
              <a:t> </a:t>
            </a:r>
            <a:r>
              <a:rPr lang="it-IT" sz="2000" i="1" dirty="0" err="1" smtClean="0"/>
              <a:t>point</a:t>
            </a:r>
            <a:r>
              <a:rPr lang="it-IT" sz="2000" i="1" dirty="0" smtClean="0"/>
              <a:t> tra il processo di valutazione e il lavoro </a:t>
            </a:r>
            <a:r>
              <a:rPr lang="it-IT" sz="2000" dirty="0" smtClean="0"/>
              <a:t>in esame andando, quindi, a utilizzare a fini valutativi attività direttamente e manifestamente collegate alla mansione in esame, riassumendone gli elementi principali in una situazione semplificata e di breve durata. </a:t>
            </a:r>
          </a:p>
          <a:p>
            <a:pPr>
              <a:buNone/>
            </a:pPr>
            <a:r>
              <a:rPr lang="it-IT" sz="2000" dirty="0" smtClean="0"/>
              <a:t>Gli strumenti di misurazione riconducibili a questa categoria di approcci possono essere raggruppati in sette principali tipologie:</a:t>
            </a:r>
          </a:p>
          <a:p>
            <a:r>
              <a:rPr lang="it-IT" sz="2000" dirty="0" smtClean="0"/>
              <a:t>esercizi di gruppo (cooperativi o competitivi), </a:t>
            </a:r>
            <a:r>
              <a:rPr lang="it-IT" sz="2000" i="1" dirty="0" smtClean="0"/>
              <a:t>in basket, simulazioni </a:t>
            </a:r>
            <a:r>
              <a:rPr lang="it-IT" sz="2000" dirty="0" smtClean="0"/>
              <a:t>di ruolo (</a:t>
            </a:r>
            <a:r>
              <a:rPr lang="it-IT" sz="2000" i="1" dirty="0" err="1" smtClean="0"/>
              <a:t>role</a:t>
            </a:r>
            <a:r>
              <a:rPr lang="it-IT" sz="2000" i="1" dirty="0" smtClean="0"/>
              <a:t> </a:t>
            </a:r>
            <a:r>
              <a:rPr lang="it-IT" sz="2000" i="1" dirty="0" err="1" smtClean="0"/>
              <a:t>playing</a:t>
            </a:r>
            <a:r>
              <a:rPr lang="it-IT" sz="2000" i="1" dirty="0" smtClean="0"/>
              <a:t>), presentazioni, relazioni scritte, test psicomotori</a:t>
            </a:r>
            <a:r>
              <a:rPr lang="it-IT" sz="2000" dirty="0" smtClean="0"/>
              <a:t>e test di </a:t>
            </a:r>
            <a:r>
              <a:rPr lang="it-IT" sz="2000" dirty="0" err="1" smtClean="0"/>
              <a:t>addestrabilità</a:t>
            </a:r>
            <a:r>
              <a:rPr lang="it-IT" sz="2000" dirty="0" smtClean="0"/>
              <a:t>.</a:t>
            </a:r>
          </a:p>
          <a:p>
            <a:pPr>
              <a:buNone/>
            </a:pPr>
            <a:r>
              <a:rPr lang="it-IT" sz="2000" dirty="0" smtClean="0"/>
              <a:t>Il limite principale di questi approcci consiste nella loro applicazione a mansioni specifiche e a un numero ridotto di persone, a svantaggio di applicazioni più ampie o a lungo termine, per cui è difficile investire nel loro sviluppo e nella loro standardizzazione.</a:t>
            </a:r>
            <a:endParaRPr lang="it-IT"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t>
            </a:r>
            <a:r>
              <a:rPr lang="it-IT" b="1" dirty="0" smtClean="0"/>
              <a:t>approcci analitici </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b="1" dirty="0" smtClean="0"/>
              <a:t>sono finalizzati a isolare gli aspetti chiave </a:t>
            </a:r>
            <a:r>
              <a:rPr lang="it-IT" dirty="0" smtClean="0"/>
              <a:t>delle competenze in termini di caratteristiche umane generali e definiscono test generali, applicabili a chiunque, indipendentemente dalle attività previste dalla mansione. </a:t>
            </a:r>
          </a:p>
          <a:p>
            <a:pPr>
              <a:buNone/>
            </a:pPr>
            <a:r>
              <a:rPr lang="it-IT" dirty="0" smtClean="0"/>
              <a:t>Tali metodi sono preferibili per l’esame di un’ampia gamma di mansioni, quando vi sono scarse risorse a disposizione e quando risulta rilevante la prestazione nel lungo periodo.</a:t>
            </a:r>
          </a:p>
          <a:p>
            <a:pPr>
              <a:buNone/>
            </a:pPr>
            <a:r>
              <a:rPr lang="it-IT" dirty="0" smtClean="0"/>
              <a:t>Possono essere suddividi in test di abilità, test del carattere e test di motivazione e interesse.</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Gli </a:t>
            </a:r>
            <a:r>
              <a:rPr lang="it-IT" b="1" dirty="0" smtClean="0"/>
              <a:t>approcci </a:t>
            </a:r>
            <a:r>
              <a:rPr lang="it-IT" b="1" dirty="0" err="1" smtClean="0"/>
              <a:t>reputazionali</a:t>
            </a:r>
            <a:endParaRPr lang="it-IT" dirty="0"/>
          </a:p>
        </p:txBody>
      </p:sp>
      <p:sp>
        <p:nvSpPr>
          <p:cNvPr id="3" name="Segnaposto contenuto 2"/>
          <p:cNvSpPr>
            <a:spLocks noGrp="1"/>
          </p:cNvSpPr>
          <p:nvPr>
            <p:ph idx="1"/>
          </p:nvPr>
        </p:nvSpPr>
        <p:spPr>
          <a:xfrm>
            <a:off x="467544" y="836712"/>
            <a:ext cx="8229600" cy="4525963"/>
          </a:xfrm>
        </p:spPr>
        <p:txBody>
          <a:bodyPr>
            <a:noAutofit/>
          </a:bodyPr>
          <a:lstStyle/>
          <a:p>
            <a:pPr>
              <a:buNone/>
            </a:pPr>
            <a:r>
              <a:rPr lang="it-IT" sz="2000" b="1" dirty="0" smtClean="0"/>
              <a:t>Definiti spesso anche come approcci basati sul giudizio degli altri, si fondano sulle referenze e sulle valutazioni </a:t>
            </a:r>
            <a:r>
              <a:rPr lang="it-IT" sz="2000" dirty="0" smtClean="0"/>
              <a:t>che possono essere effettuate da tutte le persone che </a:t>
            </a:r>
            <a:r>
              <a:rPr lang="it-IT" sz="2000" i="1" dirty="0" smtClean="0"/>
              <a:t>circondano il </a:t>
            </a:r>
            <a:r>
              <a:rPr lang="it-IT" sz="2000" dirty="0" smtClean="0"/>
              <a:t>valutato e che, quindi, conoscono il suo modo di lavorare. </a:t>
            </a:r>
          </a:p>
          <a:p>
            <a:pPr>
              <a:buNone/>
            </a:pPr>
            <a:r>
              <a:rPr lang="it-IT" sz="2000" dirty="0" smtClean="0"/>
              <a:t>Il giudizio prodotto nasce, in particolare, dal contatto quotidiano col soggetto valutato piuttosto che dall’osservazione del suo comportamento durante situazioni simulate.</a:t>
            </a:r>
          </a:p>
          <a:p>
            <a:pPr>
              <a:buNone/>
            </a:pPr>
            <a:r>
              <a:rPr lang="it-IT" sz="2000" dirty="0" smtClean="0"/>
              <a:t> Il limite principale di questi approcci consiste nel fatto che si possono valutare solo compiti che rientrano già nel lavoro attuale del soggetto. </a:t>
            </a:r>
          </a:p>
          <a:p>
            <a:pPr>
              <a:buNone/>
            </a:pPr>
            <a:r>
              <a:rPr lang="it-IT" sz="2000" dirty="0" smtClean="0"/>
              <a:t>Il successo delle misurazioni basate sul giudizio degli altri dipende dalla correttezza delle procedure usate per raccogliere le informazioni presso i valutatori. </a:t>
            </a:r>
          </a:p>
          <a:p>
            <a:pPr>
              <a:buNone/>
            </a:pPr>
            <a:r>
              <a:rPr lang="it-IT" sz="2000" dirty="0" smtClean="0"/>
              <a:t>La correttezza di queste procedure deriva, a sua volta, dalla validità tecnica del processo di misurazione e dalla buona disposizione delle persone interpellate a fornire informazioni esatte. </a:t>
            </a:r>
          </a:p>
          <a:p>
            <a:pPr>
              <a:buNone/>
            </a:pPr>
            <a:r>
              <a:rPr lang="it-IT" sz="2000" dirty="0" smtClean="0"/>
              <a:t>I giudizi devono essere ottenuti da persone poste in una posizione che consente di osservare i valutati e cioè: il valutato stesso (autovalutazione), i suoi subordinati, i colleghi (</a:t>
            </a:r>
            <a:r>
              <a:rPr lang="it-IT" sz="2000" i="1" dirty="0" err="1" smtClean="0"/>
              <a:t>peer</a:t>
            </a:r>
            <a:r>
              <a:rPr lang="it-IT" sz="2000" i="1" dirty="0" smtClean="0"/>
              <a:t> </a:t>
            </a:r>
            <a:r>
              <a:rPr lang="it-IT" sz="2000" i="1" dirty="0" err="1" smtClean="0"/>
              <a:t>evaluation</a:t>
            </a:r>
            <a:r>
              <a:rPr lang="it-IT" sz="2000" i="1" dirty="0" smtClean="0"/>
              <a:t>) e </a:t>
            </a:r>
            <a:r>
              <a:rPr lang="it-IT" sz="2000" i="1" dirty="0" err="1" smtClean="0"/>
              <a:t>i</a:t>
            </a:r>
            <a:r>
              <a:rPr lang="it-IT" sz="2000" dirty="0" err="1" smtClean="0"/>
              <a:t>superiori</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100" dirty="0" smtClean="0"/>
              <a:t>L’</a:t>
            </a:r>
            <a:r>
              <a:rPr lang="it-IT" sz="3100" b="1" dirty="0" smtClean="0"/>
              <a:t>autovalutazione favorisce il coinvolgimento del</a:t>
            </a:r>
            <a:br>
              <a:rPr lang="it-IT" sz="3100" b="1" dirty="0" smtClean="0"/>
            </a:br>
            <a:r>
              <a:rPr lang="it-IT" sz="3100" dirty="0" smtClean="0"/>
              <a:t>soggetto nel processo di valutazione</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momento personale di approfondimento e riflessione sui punti di forza e di miglioramento individuali, </a:t>
            </a:r>
          </a:p>
          <a:p>
            <a:r>
              <a:rPr lang="it-IT" dirty="0" smtClean="0"/>
              <a:t>Particolarmente efficace quando diventa centrale il processo di crescita della persona.</a:t>
            </a:r>
          </a:p>
          <a:p>
            <a:r>
              <a:rPr lang="it-IT" dirty="0" smtClean="0"/>
              <a:t>Rafforza negli attori coinvolti logiche e atteggiamenti di </a:t>
            </a:r>
            <a:r>
              <a:rPr lang="it-IT" dirty="0" err="1" smtClean="0"/>
              <a:t>autoresponsabilizzazione</a:t>
            </a:r>
            <a:r>
              <a:rPr lang="it-IT" dirty="0" smtClean="0"/>
              <a:t>, in relazione all’individuazione e allo sviluppo delle proprie capacità.</a:t>
            </a:r>
          </a:p>
          <a:p>
            <a:pPr>
              <a:buNone/>
            </a:pPr>
            <a:endParaRPr lang="it-IT" dirty="0" smtClean="0"/>
          </a:p>
          <a:p>
            <a:pPr>
              <a:buNone/>
            </a:pPr>
            <a:r>
              <a:rPr lang="it-IT" dirty="0" smtClean="0"/>
              <a:t>Ogni tipo di autodiagnosi presenta dei limiti naturali di obiettività di giudizio riconducibili a meccanismi poco controllabili dall’individuo (</a:t>
            </a:r>
            <a:r>
              <a:rPr lang="it-IT" i="1" dirty="0" smtClean="0"/>
              <a:t>self </a:t>
            </a:r>
            <a:r>
              <a:rPr lang="it-IT" i="1" dirty="0" err="1" smtClean="0"/>
              <a:t>serving</a:t>
            </a:r>
            <a:r>
              <a:rPr lang="it-IT" i="1" dirty="0" smtClean="0"/>
              <a:t> </a:t>
            </a:r>
            <a:r>
              <a:rPr lang="it-IT" i="1" dirty="0" err="1" smtClean="0"/>
              <a:t>bias</a:t>
            </a:r>
            <a:r>
              <a:rPr lang="it-IT" i="1" dirty="0" smtClean="0"/>
              <a:t>), conseguentemente ai quali le per</a:t>
            </a:r>
            <a:r>
              <a:rPr lang="it-IT" dirty="0" smtClean="0"/>
              <a:t>sone tendono a presentarsi agli altri in maniera positiva e ottimistica; così pure è possibile il verificarsi di un atteggiamento eccessivamente severo con se stessi che comporti autovalutazioni sottostimate delle proprie capacità o prestazioni.</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più recente letteratura sottolinea il fatto che la conoscenza non possa più essere considerata come una risorsa alternativa ad altre per fronteggiare con successo la complessità del contesto organizzativo e competitivo attuale, ma costituisca la principale risorsa su cui le organizzazioni costruiscono il loro valore nel tempo.</a:t>
            </a:r>
          </a:p>
          <a:p>
            <a:r>
              <a:rPr lang="it-IT" dirty="0" smtClean="0"/>
              <a:t>La conoscenza viene in questo senso riconosciuta come il fattore che permette di spiegare e determinare le variabili tradizionali del vantaggio competitivo, quali la tecnologia, l’innovazione, la qualità, l’efficienza, la velocità, la reputazione, l’immagine [CAMUFFO, 1998] e </a:t>
            </a:r>
            <a:r>
              <a:rPr lang="it-IT" b="1" dirty="0" smtClean="0"/>
              <a:t>costituisce</a:t>
            </a:r>
            <a:r>
              <a:rPr lang="it-IT" dirty="0" smtClean="0"/>
              <a:t> il prerequisito per lo sviluppo di soluzioni organizzative e produttive equilibrate e di successo.</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dirty="0" smtClean="0"/>
              <a:t>La </a:t>
            </a:r>
            <a:r>
              <a:rPr lang="it-IT" b="1" i="1" dirty="0" err="1" smtClean="0"/>
              <a:t>peer</a:t>
            </a:r>
            <a:r>
              <a:rPr lang="it-IT" b="1" i="1" dirty="0" smtClean="0"/>
              <a:t> </a:t>
            </a:r>
            <a:r>
              <a:rPr lang="it-IT" b="1" i="1" dirty="0" err="1" smtClean="0"/>
              <a:t>evaluation</a:t>
            </a:r>
            <a:r>
              <a:rPr lang="it-IT" b="1" i="1" dirty="0" smtClean="0"/>
              <a:t> (1) </a:t>
            </a:r>
            <a:endParaRPr lang="it-IT" dirty="0"/>
          </a:p>
        </p:txBody>
      </p:sp>
      <p:sp>
        <p:nvSpPr>
          <p:cNvPr id="3" name="Segnaposto contenuto 2"/>
          <p:cNvSpPr>
            <a:spLocks noGrp="1"/>
          </p:cNvSpPr>
          <p:nvPr>
            <p:ph idx="1"/>
          </p:nvPr>
        </p:nvSpPr>
        <p:spPr>
          <a:xfrm>
            <a:off x="395536" y="1196752"/>
            <a:ext cx="8229600" cy="4525963"/>
          </a:xfrm>
        </p:spPr>
        <p:txBody>
          <a:bodyPr>
            <a:normAutofit fontScale="55000" lnSpcReduction="20000"/>
          </a:bodyPr>
          <a:lstStyle/>
          <a:p>
            <a:pPr>
              <a:buNone/>
            </a:pPr>
            <a:r>
              <a:rPr lang="it-IT" b="1" i="1" dirty="0" smtClean="0"/>
              <a:t>è un tipo di valutazione che viene condotta dai </a:t>
            </a:r>
            <a:r>
              <a:rPr lang="it-IT" i="1" dirty="0" smtClean="0"/>
              <a:t>pari del valutato, ossia dai suoi colleghi, la cui identificazione, definita </a:t>
            </a:r>
            <a:r>
              <a:rPr lang="it-IT" dirty="0" smtClean="0"/>
              <a:t>nomina, deve rispondere primariamente all’esigenza della massima conoscenza reciproca delle persone e del buon grado di conoscenza dei livelli ottimali delle prestazioni da realizzare. </a:t>
            </a:r>
          </a:p>
          <a:p>
            <a:pPr>
              <a:buNone/>
            </a:pPr>
            <a:r>
              <a:rPr lang="it-IT" dirty="0" smtClean="0"/>
              <a:t>La nomina dei valutatori può essere lasciata alla massima discrezionalità del valutato, anche se questo può astrattamente portare a delle conseguenze negative.</a:t>
            </a:r>
          </a:p>
          <a:p>
            <a:pPr>
              <a:buNone/>
            </a:pPr>
            <a:r>
              <a:rPr lang="it-IT" dirty="0" smtClean="0"/>
              <a:t>La prima è di natura organizzativa, e si riferisce alla possibilità che vi siano dei soggetti chiamati a valutare numerosi colleghi e altri con un numero di valutazioni molto ridotto, o potenzialmente nessuna. Se da un lato ciò genera una maggiore complessità nella gestione delle informazioni, e un maggiore aggravio per alcune persone, dall’altro può rappresentare un indicatore di </a:t>
            </a:r>
            <a:r>
              <a:rPr lang="it-IT" i="1" dirty="0" smtClean="0"/>
              <a:t>credibilità sociale attribuibile </a:t>
            </a:r>
            <a:r>
              <a:rPr lang="it-IT" dirty="0" smtClean="0"/>
              <a:t>in varia misura ai diversi valutatori.</a:t>
            </a:r>
          </a:p>
          <a:p>
            <a:pPr>
              <a:buNone/>
            </a:pPr>
            <a:r>
              <a:rPr lang="it-IT" dirty="0" smtClean="0"/>
              <a:t> La seconda conseguenza è che ogni soggetto potrebbe scegliere un insieme di valutatori poco obiettivi nei suoi confronti con un effetto di distorsione della valutazione.</a:t>
            </a:r>
          </a:p>
          <a:p>
            <a:pPr>
              <a:buNone/>
            </a:pPr>
            <a:endParaRPr lang="it-IT"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dirty="0" smtClean="0"/>
              <a:t>La </a:t>
            </a:r>
            <a:r>
              <a:rPr lang="it-IT" b="1" i="1" dirty="0" err="1" smtClean="0"/>
              <a:t>peer</a:t>
            </a:r>
            <a:r>
              <a:rPr lang="it-IT" b="1" i="1" dirty="0" smtClean="0"/>
              <a:t> </a:t>
            </a:r>
            <a:r>
              <a:rPr lang="it-IT" b="1" i="1" dirty="0" err="1" smtClean="0"/>
              <a:t>evaluation</a:t>
            </a:r>
            <a:r>
              <a:rPr lang="it-IT" b="1" i="1" dirty="0" smtClean="0"/>
              <a:t> (2) </a:t>
            </a:r>
            <a:endParaRPr lang="it-IT" dirty="0"/>
          </a:p>
        </p:txBody>
      </p:sp>
      <p:sp>
        <p:nvSpPr>
          <p:cNvPr id="3" name="Segnaposto contenuto 2"/>
          <p:cNvSpPr>
            <a:spLocks noGrp="1"/>
          </p:cNvSpPr>
          <p:nvPr>
            <p:ph idx="1"/>
          </p:nvPr>
        </p:nvSpPr>
        <p:spPr>
          <a:xfrm>
            <a:off x="395536" y="1196752"/>
            <a:ext cx="8229600" cy="4525963"/>
          </a:xfrm>
        </p:spPr>
        <p:txBody>
          <a:bodyPr>
            <a:normAutofit fontScale="70000" lnSpcReduction="20000"/>
          </a:bodyPr>
          <a:lstStyle/>
          <a:p>
            <a:pPr>
              <a:buNone/>
            </a:pPr>
            <a:endParaRPr lang="it-IT" dirty="0" smtClean="0"/>
          </a:p>
          <a:p>
            <a:pPr>
              <a:buNone/>
            </a:pPr>
            <a:r>
              <a:rPr lang="it-IT" dirty="0" smtClean="0"/>
              <a:t>È possibile, quindi, optare per una soluzione che preveda alcune nomine attribuite e non scelte discrezionalmente dal valutato. Questa forma di valutazione risulta evidentemente efficace soprattutto per valutare prestazioni che prevedono interdipendenza tra vari operatori e produce effetti di buon coinvolgimento di tutti. </a:t>
            </a:r>
          </a:p>
          <a:p>
            <a:pPr>
              <a:buNone/>
            </a:pPr>
            <a:r>
              <a:rPr lang="it-IT" dirty="0" smtClean="0"/>
              <a:t>L</a:t>
            </a:r>
            <a:r>
              <a:rPr lang="it-IT" i="1" dirty="0" smtClean="0"/>
              <a:t>’introduzione di questa pratica produce effetti </a:t>
            </a:r>
            <a:r>
              <a:rPr lang="it-IT" dirty="0" smtClean="0"/>
              <a:t>positivi sulla creazione di una cultura della valutazione.</a:t>
            </a:r>
          </a:p>
          <a:p>
            <a:pPr>
              <a:buNone/>
            </a:pPr>
            <a:r>
              <a:rPr lang="it-IT" dirty="0" smtClean="0"/>
              <a:t>Ogni soggetto, firmando la valutazione che conduce sul collega, se ne assume la piena responsabilità e comprende le difficoltà e il senso che un processo di questo tipo porta con sé. Diventa condizione essenziale, però, l’esistenza di un clima psicosociale favorevole e cooperativo.</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Ulteriori approcci </a:t>
            </a:r>
            <a:endParaRPr lang="it-IT" dirty="0"/>
          </a:p>
        </p:txBody>
      </p:sp>
      <p:sp>
        <p:nvSpPr>
          <p:cNvPr id="3" name="Segnaposto contenuto 2"/>
          <p:cNvSpPr>
            <a:spLocks noGrp="1"/>
          </p:cNvSpPr>
          <p:nvPr>
            <p:ph idx="1"/>
          </p:nvPr>
        </p:nvSpPr>
        <p:spPr/>
        <p:txBody>
          <a:bodyPr/>
          <a:lstStyle/>
          <a:p>
            <a:r>
              <a:rPr lang="it-IT" dirty="0" smtClean="0"/>
              <a:t>In tale ambito degli </a:t>
            </a:r>
            <a:r>
              <a:rPr lang="it-IT" b="1" dirty="0" smtClean="0"/>
              <a:t>vengono ricondotte tutte le </a:t>
            </a:r>
            <a:r>
              <a:rPr lang="it-IT" dirty="0" smtClean="0"/>
              <a:t>metodologie di valutazione che non siano diversamente categorizzabili.</a:t>
            </a:r>
          </a:p>
          <a:p>
            <a:r>
              <a:rPr lang="it-IT" dirty="0" smtClean="0"/>
              <a:t>Tra queste è possibile menzionare le notizie biografiche, la storia delle realizzazioni e l’immaginazione di un’autobiografia futura.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Metodi e strumenti di valutazione delle competenze</a:t>
            </a:r>
            <a:endParaRPr lang="it-IT" dirty="0"/>
          </a:p>
        </p:txBody>
      </p:sp>
      <p:sp>
        <p:nvSpPr>
          <p:cNvPr id="3" name="Segnaposto contenuto 2"/>
          <p:cNvSpPr>
            <a:spLocks noGrp="1"/>
          </p:cNvSpPr>
          <p:nvPr>
            <p:ph idx="1"/>
          </p:nvPr>
        </p:nvSpPr>
        <p:spPr>
          <a:xfrm>
            <a:off x="457200" y="1600200"/>
            <a:ext cx="3826768" cy="4525963"/>
          </a:xfrm>
        </p:spPr>
        <p:txBody>
          <a:bodyPr>
            <a:normAutofit fontScale="70000" lnSpcReduction="20000"/>
          </a:bodyPr>
          <a:lstStyle/>
          <a:p>
            <a:r>
              <a:rPr lang="it-IT" dirty="0" smtClean="0"/>
              <a:t>Gli strumenti per la valutazione delle competenze sono molteplici e differenziati.</a:t>
            </a:r>
          </a:p>
          <a:p>
            <a:r>
              <a:rPr lang="it-IT" dirty="0" smtClean="0"/>
              <a:t>La scelta relativa al loro utilizzo esclusivo o, preferibilmente, combinato rappresenta una decisione di natura tecnica e organizzativa, che deve necessariamente tener conto delle esigenze di efficacia, efficienza ed equità.</a:t>
            </a:r>
            <a:endParaRPr lang="it-IT" dirty="0"/>
          </a:p>
        </p:txBody>
      </p:sp>
      <p:pic>
        <p:nvPicPr>
          <p:cNvPr id="9218" name="Picture 2"/>
          <p:cNvPicPr>
            <a:picLocks noChangeAspect="1" noChangeArrowheads="1"/>
          </p:cNvPicPr>
          <p:nvPr/>
        </p:nvPicPr>
        <p:blipFill>
          <a:blip r:embed="rId2" cstate="print"/>
          <a:srcRect/>
          <a:stretch>
            <a:fillRect/>
          </a:stretch>
        </p:blipFill>
        <p:spPr bwMode="auto">
          <a:xfrm>
            <a:off x="4283968" y="1628800"/>
            <a:ext cx="4860032" cy="3987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Sviluppo organizzativo e competenze</a:t>
            </a:r>
            <a:br>
              <a:rPr lang="it-IT" b="1" dirty="0" smtClean="0"/>
            </a:b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I sistemi di orientamento professionale e sviluppo organizzativo basati sulle competenze permettono all’organizzazione di individuare le competenze critiche per avere successo nelle posizioni chiave e di prefigurare le competenze strategiche indispensabili per il futuro di un’organizzazione. </a:t>
            </a:r>
          </a:p>
          <a:p>
            <a:pPr>
              <a:buNone/>
            </a:pPr>
            <a:r>
              <a:rPr lang="it-IT" dirty="0" smtClean="0"/>
              <a:t>Essi si collegano all’obiettivo di valutare il potenziale delle risorse umane inteso come possibilità di rispondere alle necessità dell’organizzazione nel medio e lungo termine.</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1066800" y="1384300"/>
            <a:ext cx="7315200" cy="3111500"/>
          </a:xfrm>
          <a:prstGeom prst="rect">
            <a:avLst/>
          </a:prstGeom>
          <a:noFill/>
          <a:ln w="9525">
            <a:noFill/>
            <a:miter lim="800000"/>
            <a:headEnd/>
            <a:tailEnd/>
          </a:ln>
          <a:effectLst/>
        </p:spPr>
        <p:txBody>
          <a:bodyPr>
            <a:spAutoFit/>
          </a:bodyPr>
          <a:lstStyle/>
          <a:p>
            <a:pPr algn="just" eaLnBrk="0" hangingPunct="0">
              <a:spcBef>
                <a:spcPct val="50000"/>
              </a:spcBef>
              <a:defRPr/>
            </a:pPr>
            <a:r>
              <a:rPr lang="it-IT" sz="2800" i="1">
                <a:solidFill>
                  <a:schemeClr val="accent2"/>
                </a:solidFill>
                <a:effectLst>
                  <a:outerShdw blurRad="38100" dist="38100" dir="2700000" algn="tl">
                    <a:srgbClr val="000000"/>
                  </a:outerShdw>
                </a:effectLst>
              </a:rPr>
              <a:t>“La formazione permanente comprende le attività finalizzate a migliorare le </a:t>
            </a:r>
            <a:r>
              <a:rPr lang="it-IT" sz="2800" i="1">
                <a:solidFill>
                  <a:srgbClr val="FF0000"/>
                </a:solidFill>
                <a:effectLst>
                  <a:outerShdw blurRad="38100" dist="38100" dir="2700000" algn="tl">
                    <a:srgbClr val="000000"/>
                  </a:outerShdw>
                </a:effectLst>
              </a:rPr>
              <a:t>competenze</a:t>
            </a:r>
            <a:r>
              <a:rPr lang="it-IT" sz="2800" i="1">
                <a:solidFill>
                  <a:schemeClr val="accent2"/>
                </a:solidFill>
                <a:effectLst>
                  <a:outerShdw blurRad="38100" dist="38100" dir="2700000" algn="tl">
                    <a:srgbClr val="000000"/>
                  </a:outerShdw>
                </a:effectLst>
              </a:rPr>
              <a:t> …….. con l’obiettivo di garantire efficacia, appropriatezza, sicurezza ed efficienza all’assistenza prestata dal Servizio  Sanitario Nazionale”</a:t>
            </a:r>
          </a:p>
          <a:p>
            <a:pPr algn="just" eaLnBrk="0" hangingPunct="0">
              <a:spcBef>
                <a:spcPct val="50000"/>
              </a:spcBef>
              <a:defRPr/>
            </a:pPr>
            <a:r>
              <a:rPr lang="it-IT" sz="2000">
                <a:solidFill>
                  <a:schemeClr val="accent2"/>
                </a:solidFill>
                <a:effectLst>
                  <a:outerShdw blurRad="38100" dist="38100" dir="2700000" algn="tl">
                    <a:srgbClr val="000000"/>
                  </a:outerShdw>
                </a:effectLst>
              </a:rPr>
              <a:t>(D. lgs. 229/99 art 16 bis)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La direttiva emanata dal Dipartimento della</a:t>
            </a:r>
            <a:br>
              <a:rPr lang="it-IT" sz="3600" dirty="0" smtClean="0"/>
            </a:br>
            <a:r>
              <a:rPr lang="it-IT" sz="3600" dirty="0" smtClean="0"/>
              <a:t>Funzione Pubblica il 13 dicembre 2001 </a:t>
            </a:r>
            <a:endParaRPr lang="it-IT" sz="3600" dirty="0"/>
          </a:p>
        </p:txBody>
      </p:sp>
      <p:sp>
        <p:nvSpPr>
          <p:cNvPr id="3" name="Segnaposto contenuto 2"/>
          <p:cNvSpPr>
            <a:spLocks noGrp="1"/>
          </p:cNvSpPr>
          <p:nvPr>
            <p:ph idx="1"/>
          </p:nvPr>
        </p:nvSpPr>
        <p:spPr/>
        <p:txBody>
          <a:bodyPr>
            <a:normAutofit/>
          </a:bodyPr>
          <a:lstStyle/>
          <a:p>
            <a:r>
              <a:rPr lang="it-IT" dirty="0" smtClean="0"/>
              <a:t>“tutte le organizzazioni, per gestire il cambiamento e garantire un’elevata qualità dei servizi, devono fondarsi sulla conoscenze sulle competenze. Devono, pertanto, assicurare il diritto alla formazione permanente, attraverso una pianificazione e una programmazione delle attività formative che tengano conto anche delle esigenze e delle inclinazioni degli individui”.</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304800" y="762000"/>
            <a:ext cx="8534400" cy="4697413"/>
          </a:xfrm>
          <a:prstGeom prst="rect">
            <a:avLst/>
          </a:prstGeom>
          <a:noFill/>
          <a:ln w="9525">
            <a:noFill/>
            <a:miter lim="800000"/>
            <a:headEnd/>
            <a:tailEnd/>
          </a:ln>
          <a:effectLst/>
        </p:spPr>
        <p:txBody>
          <a:bodyPr>
            <a:spAutoFit/>
          </a:bodyPr>
          <a:lstStyle/>
          <a:p>
            <a:pPr algn="just" eaLnBrk="0" hangingPunct="0">
              <a:spcBef>
                <a:spcPct val="50000"/>
              </a:spcBef>
              <a:defRPr/>
            </a:pPr>
            <a:r>
              <a:rPr lang="it-IT" sz="2800" i="1">
                <a:solidFill>
                  <a:schemeClr val="accent2"/>
                </a:solidFill>
                <a:effectLst>
                  <a:outerShdw blurRad="38100" dist="38100" dir="2700000" algn="tl">
                    <a:srgbClr val="000000"/>
                  </a:outerShdw>
                </a:effectLst>
              </a:rPr>
              <a:t>“ I laureati nella classe ……devono raggiungere le </a:t>
            </a:r>
            <a:r>
              <a:rPr lang="it-IT" sz="2800" i="1">
                <a:solidFill>
                  <a:srgbClr val="FF0000"/>
                </a:solidFill>
                <a:effectLst>
                  <a:outerShdw blurRad="38100" dist="38100" dir="2700000" algn="tl">
                    <a:srgbClr val="000000"/>
                  </a:outerShdw>
                </a:effectLst>
              </a:rPr>
              <a:t>competenze</a:t>
            </a:r>
            <a:r>
              <a:rPr lang="it-IT" sz="2800" i="1">
                <a:solidFill>
                  <a:schemeClr val="accent2"/>
                </a:solidFill>
                <a:effectLst>
                  <a:outerShdw blurRad="38100" dist="38100" dir="2700000" algn="tl">
                    <a:srgbClr val="000000"/>
                  </a:outerShdw>
                </a:effectLst>
              </a:rPr>
              <a:t> professionali ….. riguardi ai singoli profili …... Il raggiungimento delle competenze professionali si attua attraverso una formazione che includa anche l’acquisizione di </a:t>
            </a:r>
            <a:r>
              <a:rPr lang="it-IT" sz="2800" i="1">
                <a:solidFill>
                  <a:srgbClr val="FF0000"/>
                </a:solidFill>
                <a:effectLst>
                  <a:outerShdw blurRad="38100" dist="38100" dir="2700000" algn="tl">
                    <a:srgbClr val="000000"/>
                  </a:outerShdw>
                </a:effectLst>
              </a:rPr>
              <a:t>competenze</a:t>
            </a:r>
            <a:r>
              <a:rPr lang="it-IT" sz="2800" i="1">
                <a:solidFill>
                  <a:schemeClr val="accent2"/>
                </a:solidFill>
                <a:effectLst>
                  <a:outerShdw blurRad="38100" dist="38100" dir="2700000" algn="tl">
                    <a:srgbClr val="000000"/>
                  </a:outerShdw>
                </a:effectLst>
              </a:rPr>
              <a:t> comportamentali …. così da garantire, al termine del percorso formativo, la piena padronanza di tutte le necessarie </a:t>
            </a:r>
            <a:r>
              <a:rPr lang="it-IT" sz="2800" i="1">
                <a:solidFill>
                  <a:srgbClr val="FF0000"/>
                </a:solidFill>
                <a:effectLst>
                  <a:outerShdw blurRad="38100" dist="38100" dir="2700000" algn="tl">
                    <a:srgbClr val="000000"/>
                  </a:outerShdw>
                </a:effectLst>
              </a:rPr>
              <a:t>competenze</a:t>
            </a:r>
            <a:r>
              <a:rPr lang="it-IT" sz="2800" i="1">
                <a:solidFill>
                  <a:schemeClr val="accent2"/>
                </a:solidFill>
                <a:effectLst>
                  <a:outerShdw blurRad="38100" dist="38100" dir="2700000" algn="tl">
                    <a:srgbClr val="000000"/>
                  </a:outerShdw>
                </a:effectLst>
              </a:rPr>
              <a:t> e la loro immediata spendibilità nell’ambiente di lavoro  </a:t>
            </a:r>
          </a:p>
          <a:p>
            <a:pPr eaLnBrk="0" hangingPunct="0">
              <a:spcBef>
                <a:spcPct val="50000"/>
              </a:spcBef>
              <a:defRPr/>
            </a:pPr>
            <a:r>
              <a:rPr lang="it-IT" sz="2000">
                <a:solidFill>
                  <a:schemeClr val="accent2"/>
                </a:solidFill>
                <a:effectLst>
                  <a:outerShdw blurRad="38100" dist="38100" dir="2700000" algn="tl">
                    <a:srgbClr val="000000"/>
                  </a:outerShdw>
                </a:effectLst>
              </a:rPr>
              <a:t>(decreto MIUR 19 febbraio 2009 “determinazione delle classi dei corsi di laurea per le professioni sanitarie)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179388" y="1628775"/>
            <a:ext cx="8569325" cy="4576763"/>
          </a:xfrm>
          <a:prstGeom prst="rect">
            <a:avLst/>
          </a:prstGeom>
          <a:noFill/>
          <a:ln w="9525">
            <a:noFill/>
            <a:miter lim="800000"/>
            <a:headEnd/>
            <a:tailEnd/>
          </a:ln>
          <a:effectLst/>
        </p:spPr>
        <p:txBody>
          <a:bodyPr>
            <a:spAutoFit/>
          </a:bodyPr>
          <a:lstStyle/>
          <a:p>
            <a:pPr algn="just">
              <a:defRPr/>
            </a:pPr>
            <a:r>
              <a:rPr lang="it-IT" sz="2800">
                <a:solidFill>
                  <a:srgbClr val="FF0000"/>
                </a:solidFill>
                <a:effectLst>
                  <a:outerShdw blurRad="38100" dist="38100" dir="2700000" algn="tl">
                    <a:srgbClr val="000000"/>
                  </a:outerShdw>
                </a:effectLst>
              </a:rPr>
              <a:t>Titolo II - Misurazione, valutazione e trasparenza della performance</a:t>
            </a:r>
          </a:p>
          <a:p>
            <a:pPr algn="just">
              <a:defRPr/>
            </a:pPr>
            <a:endParaRPr lang="it-IT" sz="2800">
              <a:solidFill>
                <a:srgbClr val="FF0000"/>
              </a:solidFill>
              <a:effectLst>
                <a:outerShdw blurRad="38100" dist="38100" dir="2700000" algn="tl">
                  <a:srgbClr val="000000"/>
                </a:outerShdw>
              </a:effectLst>
            </a:endParaRPr>
          </a:p>
          <a:p>
            <a:pPr algn="just">
              <a:defRPr/>
            </a:pPr>
            <a:r>
              <a:rPr lang="it-IT" sz="2800" i="1">
                <a:solidFill>
                  <a:schemeClr val="accent2"/>
                </a:solidFill>
                <a:effectLst>
                  <a:outerShdw blurRad="38100" dist="38100" dir="2700000" algn="tl">
                    <a:srgbClr val="000000"/>
                  </a:outerShdw>
                </a:effectLst>
              </a:rPr>
              <a:t>“……… disciplina del sistema di valutazione delle strutture e dei dipendenti delle amministrazioni pubbliche ….. al fine di assicurare elevati </a:t>
            </a:r>
            <a:r>
              <a:rPr lang="it-IT" sz="2800" i="1">
                <a:solidFill>
                  <a:srgbClr val="FF0000"/>
                </a:solidFill>
                <a:effectLst>
                  <a:outerShdw blurRad="38100" dist="38100" dir="2700000" algn="tl">
                    <a:srgbClr val="000000"/>
                  </a:outerShdw>
                </a:effectLst>
              </a:rPr>
              <a:t>standard</a:t>
            </a:r>
            <a:r>
              <a:rPr lang="it-IT" sz="2800" i="1">
                <a:solidFill>
                  <a:schemeClr val="accent2"/>
                </a:solidFill>
                <a:effectLst>
                  <a:outerShdw blurRad="38100" dist="38100" dir="2700000" algn="tl">
                    <a:srgbClr val="000000"/>
                  </a:outerShdw>
                </a:effectLst>
              </a:rPr>
              <a:t> qualitativi ed economici del servizio tramite la valorizzazione dei </a:t>
            </a:r>
            <a:r>
              <a:rPr lang="it-IT" sz="2800" i="1">
                <a:solidFill>
                  <a:srgbClr val="FF0000"/>
                </a:solidFill>
                <a:effectLst>
                  <a:outerShdw blurRad="38100" dist="38100" dir="2700000" algn="tl">
                    <a:srgbClr val="000000"/>
                  </a:outerShdw>
                </a:effectLst>
              </a:rPr>
              <a:t>risultati</a:t>
            </a:r>
            <a:r>
              <a:rPr lang="it-IT" sz="2800" i="1">
                <a:solidFill>
                  <a:schemeClr val="accent2"/>
                </a:solidFill>
                <a:effectLst>
                  <a:outerShdw blurRad="38100" dist="38100" dir="2700000" algn="tl">
                    <a:srgbClr val="000000"/>
                  </a:outerShdw>
                </a:effectLst>
              </a:rPr>
              <a:t> e della </a:t>
            </a:r>
            <a:r>
              <a:rPr lang="it-IT" sz="2800" i="1">
                <a:solidFill>
                  <a:srgbClr val="FF0000"/>
                </a:solidFill>
                <a:effectLst>
                  <a:outerShdw blurRad="38100" dist="38100" dir="2700000" algn="tl">
                    <a:srgbClr val="000000"/>
                  </a:outerShdw>
                </a:effectLst>
              </a:rPr>
              <a:t>performance</a:t>
            </a:r>
            <a:r>
              <a:rPr lang="it-IT" sz="2800" i="1">
                <a:solidFill>
                  <a:schemeClr val="accent2"/>
                </a:solidFill>
                <a:effectLst>
                  <a:outerShdw blurRad="38100" dist="38100" dir="2700000" algn="tl">
                    <a:srgbClr val="000000"/>
                  </a:outerShdw>
                </a:effectLst>
              </a:rPr>
              <a:t> organizzativa e individuale”</a:t>
            </a:r>
          </a:p>
          <a:p>
            <a:pPr algn="just">
              <a:spcBef>
                <a:spcPct val="50000"/>
              </a:spcBef>
              <a:defRPr/>
            </a:pPr>
            <a:endParaRPr lang="it-IT" sz="2800">
              <a:solidFill>
                <a:schemeClr val="accent2"/>
              </a:solidFill>
              <a:effectLst>
                <a:outerShdw blurRad="38100" dist="38100" dir="2700000" algn="tl">
                  <a:srgbClr val="000000"/>
                </a:outerShdw>
              </a:effectLst>
            </a:endParaRPr>
          </a:p>
        </p:txBody>
      </p:sp>
      <p:sp>
        <p:nvSpPr>
          <p:cNvPr id="520195" name="Text Box 3"/>
          <p:cNvSpPr txBox="1">
            <a:spLocks noChangeArrowheads="1"/>
          </p:cNvSpPr>
          <p:nvPr/>
        </p:nvSpPr>
        <p:spPr bwMode="auto">
          <a:xfrm>
            <a:off x="304800" y="515938"/>
            <a:ext cx="7343775" cy="825500"/>
          </a:xfrm>
          <a:prstGeom prst="rect">
            <a:avLst/>
          </a:prstGeom>
          <a:noFill/>
          <a:ln w="9525">
            <a:noFill/>
            <a:miter lim="800000"/>
            <a:headEnd/>
            <a:tailEnd/>
          </a:ln>
          <a:effectLst/>
        </p:spPr>
        <p:txBody>
          <a:bodyPr>
            <a:spAutoFit/>
          </a:bodyPr>
          <a:lstStyle/>
          <a:p>
            <a:pPr algn="just">
              <a:spcBef>
                <a:spcPct val="50000"/>
              </a:spcBef>
              <a:defRPr/>
            </a:pPr>
            <a:r>
              <a:rPr lang="it-IT" sz="1600">
                <a:solidFill>
                  <a:schemeClr val="accent2"/>
                </a:solidFill>
                <a:effectLst>
                  <a:outerShdw blurRad="38100" dist="38100" dir="2700000" algn="tl">
                    <a:srgbClr val="000000"/>
                  </a:outerShdw>
                </a:effectLst>
              </a:rPr>
              <a:t>Dal Decreto Legislativo 27 ottobre 2009, n. 150 “Attuazione della legge 4 marzo 2009,n. 15, in materia di ottimizzazione della produttività del lavoro pubblico e di efficienza e trasparenza delle Pubbliche Amministrazioni”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533400" y="2667000"/>
            <a:ext cx="7927975" cy="2227263"/>
          </a:xfrm>
          <a:prstGeom prst="rect">
            <a:avLst/>
          </a:prstGeom>
          <a:noFill/>
          <a:ln w="9525">
            <a:noFill/>
            <a:miter lim="800000"/>
            <a:headEnd/>
            <a:tailEnd/>
          </a:ln>
          <a:effectLst/>
        </p:spPr>
        <p:txBody>
          <a:bodyPr>
            <a:spAutoFit/>
          </a:bodyPr>
          <a:lstStyle/>
          <a:p>
            <a:pPr algn="just" eaLnBrk="0" hangingPunct="0">
              <a:spcBef>
                <a:spcPct val="50000"/>
              </a:spcBef>
              <a:defRPr/>
            </a:pPr>
            <a:r>
              <a:rPr lang="it-IT" sz="2800" i="1">
                <a:solidFill>
                  <a:schemeClr val="accent2"/>
                </a:solidFill>
                <a:effectLst>
                  <a:outerShdw blurRad="38100" dist="38100" dir="2700000" algn="tl">
                    <a:srgbClr val="000000"/>
                  </a:outerShdw>
                </a:effectLst>
              </a:rPr>
              <a:t>“La misurazione e la valutazione della </a:t>
            </a:r>
            <a:r>
              <a:rPr lang="it-IT" sz="2800" i="1">
                <a:solidFill>
                  <a:srgbClr val="FF0000"/>
                </a:solidFill>
                <a:effectLst>
                  <a:outerShdw blurRad="38100" dist="38100" dir="2700000" algn="tl">
                    <a:srgbClr val="000000"/>
                  </a:outerShdw>
                </a:effectLst>
              </a:rPr>
              <a:t>performance</a:t>
            </a:r>
            <a:r>
              <a:rPr lang="it-IT" sz="2800" i="1">
                <a:solidFill>
                  <a:schemeClr val="accent2"/>
                </a:solidFill>
                <a:effectLst>
                  <a:outerShdw blurRad="38100" dist="38100" dir="2700000" algn="tl">
                    <a:srgbClr val="000000"/>
                  </a:outerShdw>
                </a:effectLst>
              </a:rPr>
              <a:t> sono volte al miglioramento della qualità dei servizi offerti dalla amministrazioni pubbliche, nonché alla crescita delle </a:t>
            </a:r>
            <a:r>
              <a:rPr lang="it-IT" sz="2800" i="1">
                <a:solidFill>
                  <a:srgbClr val="FF0000"/>
                </a:solidFill>
                <a:effectLst>
                  <a:outerShdw blurRad="38100" dist="38100" dir="2700000" algn="tl">
                    <a:srgbClr val="000000"/>
                  </a:outerShdw>
                </a:effectLst>
              </a:rPr>
              <a:t>competenze</a:t>
            </a:r>
            <a:r>
              <a:rPr lang="it-IT" sz="2800" i="1">
                <a:solidFill>
                  <a:schemeClr val="accent2"/>
                </a:solidFill>
                <a:effectLst>
                  <a:outerShdw blurRad="38100" dist="38100" dir="2700000" algn="tl">
                    <a:srgbClr val="000000"/>
                  </a:outerShdw>
                </a:effectLst>
              </a:rPr>
              <a:t> professionali ….”</a:t>
            </a:r>
          </a:p>
        </p:txBody>
      </p:sp>
      <p:sp>
        <p:nvSpPr>
          <p:cNvPr id="525315" name="Text Box 3"/>
          <p:cNvSpPr txBox="1">
            <a:spLocks noChangeArrowheads="1"/>
          </p:cNvSpPr>
          <p:nvPr/>
        </p:nvSpPr>
        <p:spPr bwMode="auto">
          <a:xfrm>
            <a:off x="395288" y="1125538"/>
            <a:ext cx="7993062" cy="825500"/>
          </a:xfrm>
          <a:prstGeom prst="rect">
            <a:avLst/>
          </a:prstGeom>
          <a:noFill/>
          <a:ln w="9525">
            <a:noFill/>
            <a:miter lim="800000"/>
            <a:headEnd/>
            <a:tailEnd/>
          </a:ln>
          <a:effectLst/>
        </p:spPr>
        <p:txBody>
          <a:bodyPr>
            <a:spAutoFit/>
          </a:bodyPr>
          <a:lstStyle/>
          <a:p>
            <a:pPr algn="just">
              <a:spcBef>
                <a:spcPct val="50000"/>
              </a:spcBef>
              <a:defRPr/>
            </a:pPr>
            <a:r>
              <a:rPr lang="it-IT" sz="1600">
                <a:solidFill>
                  <a:schemeClr val="accent2"/>
                </a:solidFill>
                <a:effectLst>
                  <a:outerShdw blurRad="38100" dist="38100" dir="2700000" algn="tl">
                    <a:srgbClr val="000000"/>
                  </a:outerShdw>
                </a:effectLst>
              </a:rPr>
              <a:t>Dal Decreto Legislativo 27 ottobre 2009, n. 150 “Attuazione della legge 4 marzo 2009,n. 15, in materia di ottimizzazione della produttività del lavoro pubblico e di efficienza e trasparenza delle Pubbliche Amministrazioni” – art. 3</a:t>
            </a:r>
            <a:endParaRPr lang="it-IT" sz="160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I sistemi di gestione delle risorse umane basati sulle competenze (</a:t>
            </a:r>
            <a:r>
              <a:rPr lang="it-IT" dirty="0" err="1" smtClean="0"/>
              <a:t>competency-based</a:t>
            </a:r>
            <a:r>
              <a:rPr lang="it-IT" dirty="0" smtClean="0"/>
              <a:t> </a:t>
            </a:r>
            <a:r>
              <a:rPr lang="it-IT" dirty="0" err="1" smtClean="0"/>
              <a:t>human</a:t>
            </a:r>
            <a:r>
              <a:rPr lang="it-IT" dirty="0" smtClean="0"/>
              <a:t> </a:t>
            </a:r>
            <a:r>
              <a:rPr lang="it-IT" dirty="0" err="1" smtClean="0"/>
              <a:t>resource</a:t>
            </a:r>
            <a:r>
              <a:rPr lang="it-IT" dirty="0" smtClean="0"/>
              <a:t> management) costituiscono un’innovazione rilevante nelle prassi aziendali di gestione delle risorse umane e nelle politiche attive di gestione del mercato del lavoro, in quanto rappresentano strumenti di sviluppo congiunto dei processi di apprendimento individuale e organizzativo [MCLAGAN, 1997; DEWEY, 1997; ANTONACOPOULOU e FITZGERALD, 1996].</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dirty="0" smtClean="0"/>
              <a:t>DELIBERAZIONE DELLA GIUNTA REGIONALE 21 MAGGIO 2012, N. 653</a:t>
            </a:r>
            <a:br>
              <a:rPr lang="it-IT" sz="2200" dirty="0" smtClean="0"/>
            </a:br>
            <a:r>
              <a:rPr lang="it-IT" sz="2200" b="1" dirty="0" smtClean="0"/>
              <a:t>Linee di programmazione e finanziamento delle Aziende del Servizio Sanitario regionale per l’anno 2012</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“Si sollecita l'utilizzo dei "dossier formativi di gruppo" come modalità di programmazione e verifica delle attività formative pianificate nelle diverse strutture aziendali”</a:t>
            </a:r>
          </a:p>
          <a:p>
            <a:pPr>
              <a:buNone/>
            </a:pPr>
            <a:endParaRPr lang="it-IT" dirty="0" smtClean="0"/>
          </a:p>
          <a:p>
            <a:pPr algn="r">
              <a:buNone/>
            </a:pPr>
            <a:r>
              <a:rPr lang="it-IT" dirty="0" smtClean="0"/>
              <a:t>“i singoli Dipartimenti nella definizione dei “saperi essenziali” delle diverse figure professionali ivi operanti, allo scopo di definire meglio i fabbisogni formativi e assicurare una maggiore coerenza tra necessità e proposte formative.”</a:t>
            </a:r>
          </a:p>
          <a:p>
            <a:pPr>
              <a:buNone/>
            </a:pP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609600" y="1276350"/>
            <a:ext cx="8229600" cy="4431983"/>
          </a:xfrm>
          <a:prstGeom prst="rect">
            <a:avLst/>
          </a:prstGeom>
          <a:noFill/>
          <a:ln w="9525">
            <a:noFill/>
            <a:miter lim="800000"/>
            <a:headEnd/>
            <a:tailEnd/>
          </a:ln>
          <a:effectLst/>
        </p:spPr>
        <p:txBody>
          <a:bodyPr>
            <a:spAutoFit/>
          </a:bodyPr>
          <a:lstStyle/>
          <a:p>
            <a:pPr algn="just" eaLnBrk="0" hangingPunct="0">
              <a:spcBef>
                <a:spcPct val="50000"/>
              </a:spcBef>
              <a:defRPr/>
            </a:pPr>
            <a:r>
              <a:rPr lang="it-IT" sz="2800" i="1" dirty="0">
                <a:solidFill>
                  <a:schemeClr val="accent2"/>
                </a:solidFill>
                <a:effectLst>
                  <a:outerShdw blurRad="38100" dist="38100" dir="2700000" algn="tl">
                    <a:srgbClr val="000000"/>
                  </a:outerShdw>
                </a:effectLst>
                <a:latin typeface="+mj-lt"/>
              </a:rPr>
              <a:t>“Perché un’azienda possa sopravvivere nell’attuale ‘</a:t>
            </a:r>
            <a:r>
              <a:rPr lang="it-IT" sz="2800" i="1" dirty="0" err="1">
                <a:solidFill>
                  <a:schemeClr val="accent2"/>
                </a:solidFill>
                <a:effectLst>
                  <a:outerShdw blurRad="38100" dist="38100" dir="2700000" algn="tl">
                    <a:srgbClr val="000000"/>
                  </a:outerShdw>
                </a:effectLst>
                <a:latin typeface="+mj-lt"/>
              </a:rPr>
              <a:t>Knowledge</a:t>
            </a:r>
            <a:r>
              <a:rPr lang="it-IT" sz="2800" i="1" dirty="0">
                <a:solidFill>
                  <a:schemeClr val="accent2"/>
                </a:solidFill>
                <a:effectLst>
                  <a:outerShdw blurRad="38100" dist="38100" dir="2700000" algn="tl">
                    <a:srgbClr val="000000"/>
                  </a:outerShdw>
                </a:effectLst>
                <a:latin typeface="+mj-lt"/>
              </a:rPr>
              <a:t> era’  </a:t>
            </a:r>
            <a:r>
              <a:rPr lang="it-IT" sz="2000" i="1" dirty="0">
                <a:solidFill>
                  <a:schemeClr val="accent2"/>
                </a:solidFill>
                <a:latin typeface="+mj-lt"/>
              </a:rPr>
              <a:t>(era della conoscenza)</a:t>
            </a:r>
            <a:r>
              <a:rPr lang="it-IT" sz="2800" i="1" dirty="0">
                <a:solidFill>
                  <a:schemeClr val="accent2"/>
                </a:solidFill>
                <a:effectLst>
                  <a:outerShdw blurRad="38100" dist="38100" dir="2700000" algn="tl">
                    <a:srgbClr val="000000"/>
                  </a:outerShdw>
                </a:effectLst>
                <a:latin typeface="+mj-lt"/>
              </a:rPr>
              <a:t> bisogna trasformare l’organizzazione con uno spostamento dall’asse verticale e gerarchico a quello </a:t>
            </a:r>
            <a:r>
              <a:rPr lang="it-IT" sz="2800" i="1" dirty="0" err="1">
                <a:solidFill>
                  <a:schemeClr val="accent2"/>
                </a:solidFill>
                <a:effectLst>
                  <a:outerShdw blurRad="38100" dist="38100" dir="2700000" algn="tl">
                    <a:srgbClr val="000000"/>
                  </a:outerShdw>
                </a:effectLst>
                <a:latin typeface="+mj-lt"/>
              </a:rPr>
              <a:t>orizzontale…</a:t>
            </a:r>
            <a:r>
              <a:rPr lang="it-IT" sz="2800" i="1" dirty="0">
                <a:solidFill>
                  <a:schemeClr val="accent2"/>
                </a:solidFill>
                <a:effectLst>
                  <a:outerShdw blurRad="38100" dist="38100" dir="2700000" algn="tl">
                    <a:srgbClr val="000000"/>
                  </a:outerShdw>
                </a:effectLst>
                <a:latin typeface="+mj-lt"/>
              </a:rPr>
              <a:t>. Progressivamente ognuno diventa più responsabile del proprio operato. Abbiamo a che fare non più con semplici </a:t>
            </a:r>
            <a:r>
              <a:rPr lang="it-IT" sz="2800" i="1" dirty="0" err="1">
                <a:solidFill>
                  <a:schemeClr val="accent2"/>
                </a:solidFill>
                <a:effectLst>
                  <a:outerShdw blurRad="38100" dist="38100" dir="2700000" algn="tl">
                    <a:srgbClr val="000000"/>
                  </a:outerShdw>
                </a:effectLst>
                <a:latin typeface="+mj-lt"/>
              </a:rPr>
              <a:t>esecutori……</a:t>
            </a:r>
            <a:r>
              <a:rPr lang="it-IT" sz="2800" i="1" dirty="0">
                <a:solidFill>
                  <a:schemeClr val="accent2"/>
                </a:solidFill>
                <a:effectLst>
                  <a:outerShdw blurRad="38100" dist="38100" dir="2700000" algn="tl">
                    <a:srgbClr val="000000"/>
                  </a:outerShdw>
                </a:effectLst>
                <a:latin typeface="+mj-lt"/>
              </a:rPr>
              <a:t>.La chiave di accesso per la costruzione di una cultura organizzativa vincente è perciò lo sviluppo del personale” </a:t>
            </a:r>
          </a:p>
          <a:p>
            <a:pPr algn="just" eaLnBrk="0" hangingPunct="0">
              <a:spcBef>
                <a:spcPct val="50000"/>
              </a:spcBef>
              <a:defRPr/>
            </a:pPr>
            <a:r>
              <a:rPr lang="it-IT" sz="2000" dirty="0">
                <a:solidFill>
                  <a:schemeClr val="accent2"/>
                </a:solidFill>
                <a:effectLst>
                  <a:outerShdw blurRad="38100" dist="38100" dir="2700000" algn="tl">
                    <a:srgbClr val="000000"/>
                  </a:outerShdw>
                </a:effectLst>
                <a:latin typeface="+mj-lt"/>
              </a:rPr>
              <a:t>(F. </a:t>
            </a:r>
            <a:r>
              <a:rPr lang="it-IT" sz="2000" dirty="0" err="1">
                <a:solidFill>
                  <a:schemeClr val="accent2"/>
                </a:solidFill>
                <a:effectLst>
                  <a:outerShdw blurRad="38100" dist="38100" dir="2700000" algn="tl">
                    <a:srgbClr val="000000"/>
                  </a:outerShdw>
                </a:effectLst>
                <a:latin typeface="+mj-lt"/>
              </a:rPr>
              <a:t>Civelli</a:t>
            </a:r>
            <a:r>
              <a:rPr lang="it-IT" sz="2000" dirty="0">
                <a:solidFill>
                  <a:schemeClr val="accent2"/>
                </a:solidFill>
                <a:effectLst>
                  <a:outerShdw blurRad="38100" dist="38100" dir="2700000" algn="tl">
                    <a:srgbClr val="000000"/>
                  </a:outerShdw>
                </a:effectLst>
                <a:latin typeface="+mj-lt"/>
              </a:rPr>
              <a:t>, D. Manara - 1997)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sz="4000" dirty="0" smtClean="0"/>
              <a:t>Quali sono le motivazioni che possono spingere le professioni sanitarie ad investire tempo e risorse sull’analisi delle competenze?</a:t>
            </a:r>
          </a:p>
          <a:p>
            <a:pPr>
              <a:buNone/>
            </a:pPr>
            <a:endParaRPr lang="it-IT"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39552" y="1196752"/>
            <a:ext cx="8229600" cy="4525963"/>
          </a:xfrm>
        </p:spPr>
        <p:txBody>
          <a:bodyPr>
            <a:normAutofit/>
          </a:bodyPr>
          <a:lstStyle/>
          <a:p>
            <a:pPr>
              <a:buNone/>
            </a:pPr>
            <a:r>
              <a:rPr lang="it-IT" dirty="0" smtClean="0"/>
              <a:t>La mappatura delle competenze porta a modificare il sistema in cui è inserito il professionista perché implica l’analisi di diverse coordinate:</a:t>
            </a:r>
          </a:p>
          <a:p>
            <a:pPr>
              <a:buNone/>
            </a:pPr>
            <a:r>
              <a:rPr lang="it-IT" dirty="0" smtClean="0"/>
              <a:t>• Valorizzazione dell’esperienza</a:t>
            </a:r>
          </a:p>
          <a:p>
            <a:pPr>
              <a:buNone/>
            </a:pPr>
            <a:r>
              <a:rPr lang="it-IT" dirty="0" smtClean="0"/>
              <a:t>• Centralità del soggetto</a:t>
            </a:r>
          </a:p>
          <a:p>
            <a:pPr>
              <a:buNone/>
            </a:pPr>
            <a:r>
              <a:rPr lang="it-IT" dirty="0" smtClean="0"/>
              <a:t>• Centralità dell’apprendere ad apprendere</a:t>
            </a:r>
          </a:p>
          <a:p>
            <a:pPr>
              <a:buNone/>
            </a:pPr>
            <a:r>
              <a:rPr lang="it-IT" dirty="0" smtClean="0"/>
              <a:t>• Formazione intesa come processo continuo</a:t>
            </a:r>
          </a:p>
          <a:p>
            <a:pPr>
              <a:buNone/>
            </a:pP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Secondo queste indicazioni le </a:t>
            </a:r>
            <a:r>
              <a:rPr lang="it-IT" i="1" dirty="0" smtClean="0"/>
              <a:t>Job </a:t>
            </a:r>
            <a:r>
              <a:rPr lang="it-IT" i="1" dirty="0" err="1" smtClean="0"/>
              <a:t>Description</a:t>
            </a:r>
            <a:endParaRPr lang="it-IT" i="1" dirty="0" smtClean="0"/>
          </a:p>
          <a:p>
            <a:pPr>
              <a:buNone/>
            </a:pPr>
            <a:r>
              <a:rPr lang="it-IT" dirty="0" smtClean="0"/>
              <a:t>dei profili sono descritte sulla base delle competenze.</a:t>
            </a:r>
          </a:p>
          <a:p>
            <a:pPr>
              <a:buNone/>
            </a:pPr>
            <a:r>
              <a:rPr lang="it-IT" dirty="0" smtClean="0"/>
              <a:t>La riflessione sulla mappatura delle competenze diventa centrale nello studio dei profili; la domanda è: quale modello è più applicabile a quest’analisi?</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620688"/>
            <a:ext cx="8229600" cy="5217443"/>
          </a:xfrm>
        </p:spPr>
        <p:txBody>
          <a:bodyPr>
            <a:normAutofit fontScale="85000" lnSpcReduction="10000"/>
          </a:bodyPr>
          <a:lstStyle/>
          <a:p>
            <a:pPr>
              <a:buNone/>
            </a:pPr>
            <a:r>
              <a:rPr lang="it-IT" dirty="0" smtClean="0"/>
              <a:t>I vari modelli di mappatura offrono diverse interpretazioni sulla centralità delle competenze essenziali del profilo e su quelle comuni a più figure professionali, ma il modello che ci permette di evidenziare le competenze caratterizzanti ogni figura in maniera dettagliata, misurabile e certificabile è quello che, oltre a determinare le conoscenze, le capacità e i comportamenti, descrive il percorso formativo da intraprendere per acquisire tali competenze.</a:t>
            </a:r>
          </a:p>
          <a:p>
            <a:pPr>
              <a:buNone/>
            </a:pPr>
            <a:r>
              <a:rPr lang="it-IT" dirty="0" smtClean="0"/>
              <a:t>La mappatura delle competenze deriva da uno studio sulle conoscenze, abilità e comportamenti (competenza, appunto) seguendo il metodo delle UFC (Unità Formative Capitalizzabili).</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34675" y="188639"/>
            <a:ext cx="7009733" cy="2176049"/>
          </a:xfrm>
          <a:prstGeom prst="rect">
            <a:avLst/>
          </a:prstGeom>
          <a:noFill/>
          <a:ln w="9525">
            <a:noFill/>
            <a:miter lim="800000"/>
            <a:headEnd/>
            <a:tailEnd/>
          </a:ln>
        </p:spPr>
      </p:pic>
      <p:sp>
        <p:nvSpPr>
          <p:cNvPr id="5" name="Rettangolo 4"/>
          <p:cNvSpPr/>
          <p:nvPr/>
        </p:nvSpPr>
        <p:spPr>
          <a:xfrm>
            <a:off x="755576" y="2274838"/>
            <a:ext cx="7632848" cy="1477328"/>
          </a:xfrm>
          <a:prstGeom prst="rect">
            <a:avLst/>
          </a:prstGeom>
        </p:spPr>
        <p:txBody>
          <a:bodyPr wrap="square">
            <a:spAutoFit/>
          </a:bodyPr>
          <a:lstStyle/>
          <a:p>
            <a:r>
              <a:rPr lang="it-IT" b="1" dirty="0" smtClean="0"/>
              <a:t>COMPETENZE </a:t>
            </a:r>
            <a:r>
              <a:rPr lang="it-IT" b="1" dirty="0" err="1" smtClean="0"/>
              <a:t>DI</a:t>
            </a:r>
            <a:r>
              <a:rPr lang="it-IT" b="1" dirty="0" smtClean="0"/>
              <a:t> BASE </a:t>
            </a:r>
            <a:r>
              <a:rPr lang="it-IT" dirty="0" smtClean="0"/>
              <a:t>sono le capacità che tutti i professionisti devono possedere all’ingresso nel mondo del lavoro.</a:t>
            </a:r>
          </a:p>
          <a:p>
            <a:r>
              <a:rPr lang="it-IT" b="1" dirty="0" smtClean="0"/>
              <a:t>COMPETENZE TRASVERSALI </a:t>
            </a:r>
            <a:r>
              <a:rPr lang="it-IT" dirty="0" smtClean="0"/>
              <a:t>sono le capacità comunicative e relazionali che ogni professionista dovrebbe possedere in qualunque </a:t>
            </a:r>
          </a:p>
          <a:p>
            <a:r>
              <a:rPr lang="it-IT" dirty="0" smtClean="0"/>
              <a:t>settore professionale.</a:t>
            </a:r>
            <a:endParaRPr lang="it-IT" dirty="0"/>
          </a:p>
        </p:txBody>
      </p:sp>
      <p:sp>
        <p:nvSpPr>
          <p:cNvPr id="6" name="Rettangolo 5"/>
          <p:cNvSpPr/>
          <p:nvPr/>
        </p:nvSpPr>
        <p:spPr>
          <a:xfrm>
            <a:off x="755576" y="3645024"/>
            <a:ext cx="7272808" cy="2308324"/>
          </a:xfrm>
          <a:prstGeom prst="rect">
            <a:avLst/>
          </a:prstGeom>
        </p:spPr>
        <p:txBody>
          <a:bodyPr wrap="square">
            <a:spAutoFit/>
          </a:bodyPr>
          <a:lstStyle/>
          <a:p>
            <a:r>
              <a:rPr lang="it-IT" b="1" dirty="0" smtClean="0"/>
              <a:t>COMPETENZE TECNICO PROFESSIONALI</a:t>
            </a:r>
          </a:p>
          <a:p>
            <a:r>
              <a:rPr lang="it-IT" dirty="0" smtClean="0"/>
              <a:t>sono le capacità distintive della figura professionale.</a:t>
            </a:r>
          </a:p>
          <a:p>
            <a:r>
              <a:rPr lang="it-IT" b="1" dirty="0" smtClean="0"/>
              <a:t>COMPETENZE TECNICO PROFESSIONALI TRASVERSALI AL SETTORE SANITARIO</a:t>
            </a:r>
          </a:p>
          <a:p>
            <a:r>
              <a:rPr lang="it-IT" dirty="0" smtClean="0"/>
              <a:t>dimostrano la contestualizzazione del modello nell’ambito sanitario, identificando le Aree di attività/funzioni caratterizzanti che descrivono le competenze tipiche di ogni professionista, laureato triennale, che opera in questo settore</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dirty="0" smtClean="0"/>
              <a:t>Modello ISFOL </a:t>
            </a:r>
            <a:endParaRPr lang="it-IT" dirty="0"/>
          </a:p>
        </p:txBody>
      </p:sp>
      <p:pic>
        <p:nvPicPr>
          <p:cNvPr id="3076" name="Picture 4"/>
          <p:cNvPicPr>
            <a:picLocks noChangeAspect="1" noChangeArrowheads="1"/>
          </p:cNvPicPr>
          <p:nvPr/>
        </p:nvPicPr>
        <p:blipFill>
          <a:blip r:embed="rId2" cstate="print"/>
          <a:srcRect/>
          <a:stretch>
            <a:fillRect/>
          </a:stretch>
        </p:blipFill>
        <p:spPr bwMode="auto">
          <a:xfrm>
            <a:off x="1691680" y="260648"/>
            <a:ext cx="6552728" cy="6224873"/>
          </a:xfrm>
          <a:prstGeom prst="rect">
            <a:avLst/>
          </a:prstGeom>
          <a:noFill/>
          <a:ln w="9525">
            <a:noFill/>
            <a:miter lim="800000"/>
            <a:headEnd/>
            <a:tailEnd/>
          </a:ln>
        </p:spPr>
      </p:pic>
      <p:pic>
        <p:nvPicPr>
          <p:cNvPr id="3077" name="Picture 5"/>
          <p:cNvPicPr>
            <a:picLocks noGrp="1" noChangeAspect="1" noChangeArrowheads="1"/>
          </p:cNvPicPr>
          <p:nvPr>
            <p:ph idx="1"/>
          </p:nvPr>
        </p:nvPicPr>
        <p:blipFill>
          <a:blip r:embed="rId3" cstate="print"/>
          <a:srcRect/>
          <a:stretch>
            <a:fillRect/>
          </a:stretch>
        </p:blipFill>
        <p:spPr bwMode="auto">
          <a:xfrm>
            <a:off x="0" y="4005064"/>
            <a:ext cx="1713731"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827584" y="1700808"/>
            <a:ext cx="4087513" cy="108012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339752" y="3140968"/>
            <a:ext cx="4979726" cy="151216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995935" y="4653136"/>
            <a:ext cx="4667031" cy="1445121"/>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051720" y="260648"/>
            <a:ext cx="4608512" cy="1356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Percorso Mappatura Competenze</a:t>
            </a:r>
            <a:endParaRPr lang="it-IT"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1340768"/>
            <a:ext cx="784887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Boyatzis</a:t>
            </a:r>
            <a:r>
              <a:rPr lang="it-IT" dirty="0" smtClean="0"/>
              <a:t> [1982] Competenza</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 “caratteristica intrinseca di un individuo e causalmente correlata a una prestazione efficace o superiore nella mansione”. </a:t>
            </a:r>
          </a:p>
          <a:p>
            <a:pPr>
              <a:buNone/>
            </a:pPr>
            <a:r>
              <a:rPr lang="it-IT" dirty="0" smtClean="0"/>
              <a:t>Da questa definizione si colgono due elementi di fondo:</a:t>
            </a:r>
          </a:p>
          <a:p>
            <a:pPr>
              <a:buFontTx/>
              <a:buChar char="-"/>
            </a:pPr>
            <a:r>
              <a:rPr lang="it-IT" dirty="0" smtClean="0"/>
              <a:t>il nesso tra la competenza e un insieme di elementi legati alla natura umana delle persone</a:t>
            </a:r>
          </a:p>
          <a:p>
            <a:pPr>
              <a:buFontTx/>
              <a:buChar char="-"/>
            </a:pPr>
            <a:r>
              <a:rPr lang="it-IT" dirty="0" smtClean="0"/>
              <a:t>il rapporto con l’attivazione di un  </a:t>
            </a:r>
            <a:r>
              <a:rPr lang="it-IT" dirty="0" err="1" smtClean="0"/>
              <a:t>omportamento</a:t>
            </a:r>
            <a:r>
              <a:rPr lang="it-IT" dirty="0" smtClean="0"/>
              <a:t>, con un’azione che conduce a prestazioni efficaci o superiori</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COME SI COSTRUISCE LA MAPPA</a:t>
            </a:r>
            <a:br>
              <a:rPr lang="it-IT" b="1" dirty="0" smtClean="0"/>
            </a:br>
            <a:r>
              <a:rPr lang="it-IT" b="1" dirty="0" smtClean="0"/>
              <a:t>DELLE COMPETENZE</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L’analisi delle competenze è una ricerca sullo sviluppo dei profili professionali, diventa quindi indispensabile coinvolgere nella definizione delle mappe i professionisti stessi, i Collegi, gli albi e coloro che li rappresentano.</a:t>
            </a:r>
          </a:p>
          <a:p>
            <a:pPr>
              <a:buNone/>
            </a:pPr>
            <a:r>
              <a:rPr lang="it-IT" dirty="0" smtClean="0"/>
              <a:t>Gli attori coinvolti nel processo possono essere suddivisi in tre categorie:</a:t>
            </a:r>
          </a:p>
          <a:p>
            <a:pPr>
              <a:buNone/>
            </a:pPr>
            <a:r>
              <a:rPr lang="it-IT" dirty="0" smtClean="0"/>
              <a:t>• gli esperti di metodo che garantiscono una lettura comparata delle diverse mappe e conducono i gruppi di ricerca in quanto esperti di formazione;</a:t>
            </a:r>
          </a:p>
          <a:p>
            <a:r>
              <a:rPr lang="it-IT" dirty="0" smtClean="0"/>
              <a:t> i professionisti appartenenti al profilo preso in analisi che lavorano nelle organizzazioni sanitarie;</a:t>
            </a:r>
          </a:p>
          <a:p>
            <a:r>
              <a:rPr lang="it-IT" dirty="0" smtClean="0"/>
              <a:t> i rappresentanti dei profili che chiariscono le linee strategiche verso cui lo sviluppo professionale tende e coloro che, nell’ambito formativo, garantiranno la costruzione di percorsi di alta formazione mirati a sviluppare le competenze che il gruppo stesso definisce.</a:t>
            </a: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Naturalmente il primo passo da cui non si può prescindere è sempre quello di effettuare una ricerca di quello che è il “profilo giuridico”, punto di partenza di tutto il gruppo di lavoro.</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“Le competenze essenziali in ambito sanitario:</a:t>
            </a:r>
            <a:br>
              <a:rPr lang="it-IT" sz="3200" b="1" dirty="0" smtClean="0"/>
            </a:br>
            <a:r>
              <a:rPr lang="it-IT" sz="3200" b="1" dirty="0" smtClean="0"/>
              <a:t>definizione di un modello di riferimento”</a:t>
            </a:r>
            <a:endParaRPr lang="it-IT" sz="3200" dirty="0"/>
          </a:p>
        </p:txBody>
      </p:sp>
      <p:sp>
        <p:nvSpPr>
          <p:cNvPr id="3" name="Segnaposto contenuto 2"/>
          <p:cNvSpPr>
            <a:spLocks noGrp="1"/>
          </p:cNvSpPr>
          <p:nvPr>
            <p:ph idx="1"/>
          </p:nvPr>
        </p:nvSpPr>
        <p:spPr/>
        <p:txBody>
          <a:bodyPr>
            <a:noAutofit/>
          </a:bodyPr>
          <a:lstStyle/>
          <a:p>
            <a:pPr>
              <a:buNone/>
            </a:pPr>
            <a:r>
              <a:rPr lang="it-IT" sz="1800" dirty="0" smtClean="0"/>
              <a:t>La mappatura delle competenze è un processo con il quale un’organizzazione individua e classifica le caratteristiche delle mansioni o dei ruoli del personale, con lo scopo di conoscerne l’insieme delle </a:t>
            </a:r>
            <a:r>
              <a:rPr lang="it-IT" sz="1800" dirty="0" err="1" smtClean="0"/>
              <a:t>skill</a:t>
            </a:r>
            <a:r>
              <a:rPr lang="it-IT" sz="1800" dirty="0" smtClean="0"/>
              <a:t>, abilità etc. necessarie a ricoprirli per ottenere prestazioni elevate.</a:t>
            </a:r>
          </a:p>
          <a:p>
            <a:pPr>
              <a:buNone/>
            </a:pPr>
            <a:r>
              <a:rPr lang="it-IT" sz="1800" dirty="0" smtClean="0"/>
              <a:t>Il punto di partenza nell’individuazione delle competenze consiste nella rilevazione delle attività (le job </a:t>
            </a:r>
            <a:r>
              <a:rPr lang="it-IT" sz="1800" dirty="0" err="1" smtClean="0"/>
              <a:t>description</a:t>
            </a:r>
            <a:r>
              <a:rPr lang="it-IT" sz="1800" dirty="0" smtClean="0"/>
              <a:t>).</a:t>
            </a:r>
          </a:p>
          <a:p>
            <a:pPr>
              <a:buNone/>
            </a:pPr>
            <a:r>
              <a:rPr lang="it-IT" sz="1800" dirty="0" smtClean="0"/>
              <a:t> I risultati ottenuti dalla descrizione dei ruoli e delle mansioni consentono di conoscere i comportamenti, che rappresentano le azioni necessarie a svolgere le attività individuate.</a:t>
            </a:r>
          </a:p>
          <a:p>
            <a:pPr>
              <a:buNone/>
            </a:pPr>
            <a:r>
              <a:rPr lang="it-IT" sz="1800" dirty="0" smtClean="0"/>
              <a:t> A partire dai comportamenti, è possibile definire quali siano le competenze sottostanti, tipiche per ciascun ruolo.  </a:t>
            </a:r>
          </a:p>
          <a:p>
            <a:pPr>
              <a:buNone/>
            </a:pPr>
            <a:r>
              <a:rPr lang="it-IT" sz="1800" dirty="0" smtClean="0"/>
              <a:t>Per l’individuazione e l’analisi delle competenze esistono diversi metodi e approcci. </a:t>
            </a:r>
          </a:p>
          <a:p>
            <a:pPr>
              <a:buNone/>
            </a:pPr>
            <a:r>
              <a:rPr lang="it-IT" sz="1800" dirty="0" smtClean="0"/>
              <a:t>Non esiste un metodo migliore degli altri per l’individuazione e l’analisi delle competenze.</a:t>
            </a:r>
            <a:endParaRPr lang="it-IT"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Gli </a:t>
            </a:r>
            <a:r>
              <a:rPr lang="it-IT" b="1" i="1" dirty="0" err="1" smtClean="0"/>
              <a:t>step</a:t>
            </a:r>
            <a:r>
              <a:rPr lang="it-IT" b="1" i="1" dirty="0" smtClean="0"/>
              <a:t> del progetto</a:t>
            </a:r>
            <a:br>
              <a:rPr lang="it-IT" b="1" i="1" dirty="0" smtClean="0"/>
            </a:br>
            <a:endParaRPr lang="it-IT" dirty="0"/>
          </a:p>
        </p:txBody>
      </p:sp>
      <p:sp>
        <p:nvSpPr>
          <p:cNvPr id="3" name="Segnaposto contenuto 2"/>
          <p:cNvSpPr>
            <a:spLocks noGrp="1"/>
          </p:cNvSpPr>
          <p:nvPr>
            <p:ph idx="1"/>
          </p:nvPr>
        </p:nvSpPr>
        <p:spPr>
          <a:xfrm>
            <a:off x="457200" y="1412776"/>
            <a:ext cx="8229600" cy="4713387"/>
          </a:xfrm>
        </p:spPr>
        <p:txBody>
          <a:bodyPr>
            <a:normAutofit fontScale="62500" lnSpcReduction="20000"/>
          </a:bodyPr>
          <a:lstStyle/>
          <a:p>
            <a:pPr>
              <a:buNone/>
            </a:pPr>
            <a:r>
              <a:rPr lang="it-IT" dirty="0" smtClean="0"/>
              <a:t>Operativamente sono stati costituiti gruppi di ricerca con il compito di: </a:t>
            </a:r>
          </a:p>
          <a:p>
            <a:pPr>
              <a:buNone/>
            </a:pPr>
            <a:endParaRPr lang="it-IT" dirty="0" smtClean="0"/>
          </a:p>
          <a:p>
            <a:r>
              <a:rPr lang="it-IT" dirty="0" smtClean="0"/>
              <a:t>identificare la figura oggetto di studio (ruolo ricoperto ambito operativo) </a:t>
            </a:r>
          </a:p>
          <a:p>
            <a:r>
              <a:rPr lang="it-IT" dirty="0" smtClean="0"/>
              <a:t>stabilire i saperi (necessari) tecnico professionali: corrispondono al sapere e all’esperienza professionali acquisibili con lo studio e l’attività pratica.</a:t>
            </a:r>
          </a:p>
          <a:p>
            <a:r>
              <a:rPr lang="it-IT" dirty="0" smtClean="0"/>
              <a:t> analisi delle responsabilità connesse al ruolo effettivamente svolto</a:t>
            </a:r>
          </a:p>
          <a:p>
            <a:r>
              <a:rPr lang="it-IT" dirty="0" smtClean="0"/>
              <a:t> descrizione delle capacità osservabili o comportamenti in cui consiste l’espressione delle capacità</a:t>
            </a:r>
          </a:p>
          <a:p>
            <a:r>
              <a:rPr lang="it-IT" dirty="0" smtClean="0"/>
              <a:t> (</a:t>
            </a:r>
            <a:r>
              <a:rPr lang="it-IT" i="1" dirty="0" smtClean="0"/>
              <a:t>job </a:t>
            </a:r>
            <a:r>
              <a:rPr lang="it-IT" i="1" dirty="0" err="1" smtClean="0"/>
              <a:t>description</a:t>
            </a:r>
            <a:r>
              <a:rPr lang="it-IT" i="1" dirty="0" smtClean="0"/>
              <a:t>) con: descrizione dettagliata dei compiti/attività realmente svolti dalla </a:t>
            </a:r>
            <a:r>
              <a:rPr lang="it-IT" dirty="0" smtClean="0"/>
              <a:t>figura (quesiti: quali conoscenze sono necessarie per svolgere le attività, quali capacità sono necessarie per svolgere le attività, quali caratteristiche personali dovrebbero essere presenti per svolgere le attività);</a:t>
            </a:r>
          </a:p>
          <a:p>
            <a:r>
              <a:rPr lang="it-IT" dirty="0" smtClean="0"/>
              <a:t>ricondurre la attività alle specifiche competenze definite e descritte poi in modo chiaro  e misurabile (parametri interni/esterni).</a:t>
            </a: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6146" name="Picture 2"/>
          <p:cNvPicPr>
            <a:picLocks noChangeAspect="1" noChangeArrowheads="1"/>
          </p:cNvPicPr>
          <p:nvPr/>
        </p:nvPicPr>
        <p:blipFill>
          <a:blip r:embed="rId2" cstate="print"/>
          <a:srcRect/>
          <a:stretch>
            <a:fillRect/>
          </a:stretch>
        </p:blipFill>
        <p:spPr bwMode="auto">
          <a:xfrm>
            <a:off x="-1" y="0"/>
            <a:ext cx="9396537"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143000"/>
          </a:xfrm>
        </p:spPr>
        <p:txBody>
          <a:bodyPr>
            <a:normAutofit fontScale="90000"/>
          </a:bodyPr>
          <a:lstStyle/>
          <a:p>
            <a:r>
              <a:rPr lang="it-IT" sz="2700" dirty="0" smtClean="0"/>
              <a:t>Il </a:t>
            </a:r>
            <a:r>
              <a:rPr lang="it-IT" sz="2700" b="1" i="1" dirty="0" smtClean="0"/>
              <a:t>profilo di competenza è un atto manageriale che racchiude le </a:t>
            </a:r>
            <a:r>
              <a:rPr lang="it-IT" sz="2700" b="1" i="1" dirty="0" err="1" smtClean="0"/>
              <a:t>attivita’</a:t>
            </a:r>
            <a:r>
              <a:rPr lang="it-IT" sz="2700" b="1" i="1" dirty="0" smtClean="0"/>
              <a:t> osservabili, valutabili e </a:t>
            </a:r>
            <a:r>
              <a:rPr lang="it-IT" sz="2700" dirty="0" smtClean="0"/>
              <a:t>condivise, in un dato contesto assistenziale</a:t>
            </a:r>
            <a:br>
              <a:rPr lang="it-IT" sz="2700" dirty="0" smtClean="0"/>
            </a:b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b="1" i="1" dirty="0" smtClean="0"/>
              <a:t>L’utilità del profilo di competenza:</a:t>
            </a:r>
          </a:p>
          <a:p>
            <a:pPr>
              <a:buNone/>
            </a:pPr>
            <a:endParaRPr lang="it-IT" b="1" i="1" dirty="0" smtClean="0"/>
          </a:p>
          <a:p>
            <a:r>
              <a:rPr lang="it-IT" dirty="0" smtClean="0"/>
              <a:t>rinforza l’ identità professionale</a:t>
            </a:r>
          </a:p>
          <a:p>
            <a:r>
              <a:rPr lang="it-IT" dirty="0" smtClean="0"/>
              <a:t>facilita l’ inserimento del personale neo inserito/neo-assunto</a:t>
            </a:r>
          </a:p>
          <a:p>
            <a:r>
              <a:rPr lang="it-IT" dirty="0" smtClean="0"/>
              <a:t>precisa le responsabilità e dichiara un impegno</a:t>
            </a:r>
          </a:p>
          <a:p>
            <a:r>
              <a:rPr lang="it-IT" dirty="0" smtClean="0"/>
              <a:t>orienta la formazione continua e lo sviluppo del personale</a:t>
            </a:r>
          </a:p>
          <a:p>
            <a:r>
              <a:rPr lang="it-IT" dirty="0" smtClean="0"/>
              <a:t>orienta l’analisi del bisogno formativo individuale e collettivo (bilancio delle competenze) e lo</a:t>
            </a:r>
          </a:p>
          <a:p>
            <a:r>
              <a:rPr lang="it-IT" dirty="0" smtClean="0"/>
              <a:t>sviluppo del personale</a:t>
            </a:r>
          </a:p>
          <a:p>
            <a:r>
              <a:rPr lang="it-IT" dirty="0" smtClean="0"/>
              <a:t>rende più chiari gli ambiti di integrazione con altri professionisti</a:t>
            </a:r>
          </a:p>
          <a:p>
            <a:r>
              <a:rPr lang="it-IT" dirty="0" smtClean="0"/>
              <a:t>orienta l’individuazione dei criteri di valutazione dei professionisti.</a:t>
            </a:r>
          </a:p>
          <a:p>
            <a:r>
              <a:rPr lang="it-IT" dirty="0" smtClean="0"/>
              <a:t>orienta la pianificazione dei percorsi di apprendimento clinico degli studenti dei corsi di Laurea</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t>In un profilo di competenza devono coesistere </a:t>
            </a:r>
            <a:r>
              <a:rPr lang="it-IT" sz="3600" b="1" i="1" dirty="0" smtClean="0"/>
              <a:t>due tipologie di attività</a:t>
            </a:r>
            <a:endParaRPr lang="it-IT" dirty="0"/>
          </a:p>
        </p:txBody>
      </p:sp>
      <p:sp>
        <p:nvSpPr>
          <p:cNvPr id="3" name="Segnaposto contenuto 2"/>
          <p:cNvSpPr>
            <a:spLocks noGrp="1"/>
          </p:cNvSpPr>
          <p:nvPr>
            <p:ph idx="1"/>
          </p:nvPr>
        </p:nvSpPr>
        <p:spPr/>
        <p:txBody>
          <a:bodyPr>
            <a:normAutofit fontScale="85000" lnSpcReduction="10000"/>
          </a:bodyPr>
          <a:lstStyle/>
          <a:p>
            <a:pPr>
              <a:buNone/>
            </a:pPr>
            <a:endParaRPr lang="it-IT" b="1" i="1" dirty="0" smtClean="0"/>
          </a:p>
          <a:p>
            <a:r>
              <a:rPr lang="it-IT" dirty="0" smtClean="0"/>
              <a:t>quelle a </a:t>
            </a:r>
            <a:r>
              <a:rPr lang="it-IT" b="1" i="1" dirty="0" smtClean="0"/>
              <a:t>carattere più esecutivo, in genere riferite a prescrizioni diagnostico-terapeutiche, e che </a:t>
            </a:r>
            <a:r>
              <a:rPr lang="it-IT" dirty="0" smtClean="0"/>
              <a:t>hanno come riferimento linee guida, procedure e protocolli.</a:t>
            </a:r>
          </a:p>
          <a:p>
            <a:r>
              <a:rPr lang="it-IT" dirty="0" smtClean="0"/>
              <a:t> quelle che esprimono componenti più autonome del professionista, che identificano quegli </a:t>
            </a:r>
            <a:r>
              <a:rPr lang="it-IT" b="1" i="1" dirty="0" smtClean="0"/>
              <a:t>spazi di discrezionalità richiesti oggi da una moderna impostazione del lavoro per obiettivi; queste </a:t>
            </a:r>
            <a:r>
              <a:rPr lang="it-IT" dirty="0" smtClean="0"/>
              <a:t>attività sono in genere riferite ai processi di pianificazione e organizzazione, di relazione, di </a:t>
            </a:r>
            <a:r>
              <a:rPr lang="it-IT" dirty="0" err="1" smtClean="0"/>
              <a:t>monitorizzazione</a:t>
            </a:r>
            <a:r>
              <a:rPr lang="it-IT" dirty="0" smtClean="0"/>
              <a:t>, di valutazione.</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profilo di competenza si sviluppa su due livelli:</a:t>
            </a:r>
            <a:endParaRPr lang="it-IT" dirty="0"/>
          </a:p>
        </p:txBody>
      </p:sp>
      <p:sp>
        <p:nvSpPr>
          <p:cNvPr id="3" name="Segnaposto contenuto 2"/>
          <p:cNvSpPr>
            <a:spLocks noGrp="1"/>
          </p:cNvSpPr>
          <p:nvPr>
            <p:ph idx="1"/>
          </p:nvPr>
        </p:nvSpPr>
        <p:spPr/>
        <p:txBody>
          <a:bodyPr>
            <a:normAutofit fontScale="85000" lnSpcReduction="20000"/>
          </a:bodyPr>
          <a:lstStyle/>
          <a:p>
            <a:r>
              <a:rPr lang="it-IT" b="1" i="1" dirty="0" smtClean="0"/>
              <a:t>profilo soglia o trasversale (attività professionali specifiche del profilo professionale e </a:t>
            </a:r>
            <a:r>
              <a:rPr lang="it-IT" dirty="0" smtClean="0"/>
              <a:t>trasversali a diversi contesti organizzativi).</a:t>
            </a:r>
          </a:p>
          <a:p>
            <a:r>
              <a:rPr lang="it-IT" b="1" i="1" dirty="0" smtClean="0"/>
              <a:t>profilo distintivo (attività professionali specifiche che caratterizzano le attività del </a:t>
            </a:r>
            <a:r>
              <a:rPr lang="it-IT" dirty="0" smtClean="0"/>
              <a:t>professionista in quel dato contesto organizzativo. Sono le competenze che caratterizzano il professionista esperto).</a:t>
            </a:r>
          </a:p>
          <a:p>
            <a:pPr>
              <a:buNone/>
            </a:pPr>
            <a:r>
              <a:rPr lang="it-IT" dirty="0" smtClean="0"/>
              <a:t>Nei contesti in cui si ritiene che le attività/competenze agite siano riferibili ad azioni fortemente </a:t>
            </a:r>
            <a:r>
              <a:rPr lang="it-IT" dirty="0" err="1" smtClean="0"/>
              <a:t>proceduralizzate</a:t>
            </a:r>
            <a:r>
              <a:rPr lang="it-IT" dirty="0" smtClean="0"/>
              <a:t> o a bassa discrezionalità decisionale, il modello del profilo di competenza è sostituito dal modello di </a:t>
            </a:r>
            <a:r>
              <a:rPr lang="it-IT" i="1" dirty="0" smtClean="0"/>
              <a:t>Mappatura delle attività.</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Profilo di competenza</a:t>
            </a:r>
            <a:br>
              <a:rPr lang="it-IT" dirty="0" smtClean="0"/>
            </a:br>
            <a:endParaRPr lang="it-IT" dirty="0"/>
          </a:p>
        </p:txBody>
      </p:sp>
      <p:sp>
        <p:nvSpPr>
          <p:cNvPr id="3" name="Segnaposto contenuto 2"/>
          <p:cNvSpPr>
            <a:spLocks noGrp="1"/>
          </p:cNvSpPr>
          <p:nvPr>
            <p:ph idx="1"/>
          </p:nvPr>
        </p:nvSpPr>
        <p:spPr/>
        <p:txBody>
          <a:bodyPr>
            <a:normAutofit/>
          </a:bodyPr>
          <a:lstStyle/>
          <a:p>
            <a:r>
              <a:rPr lang="it-IT" i="1" dirty="0" smtClean="0"/>
              <a:t>il ruolo professionale a cui si riferisce</a:t>
            </a:r>
          </a:p>
          <a:p>
            <a:r>
              <a:rPr lang="it-IT" i="1" dirty="0" smtClean="0"/>
              <a:t>la finalità del ruolo</a:t>
            </a:r>
          </a:p>
          <a:p>
            <a:r>
              <a:rPr lang="it-IT" i="1" dirty="0" smtClean="0"/>
              <a:t>le funzioni previste dal profilo professionale</a:t>
            </a:r>
          </a:p>
          <a:p>
            <a:r>
              <a:rPr lang="it-IT" i="1" dirty="0" smtClean="0"/>
              <a:t>le attività/competenze</a:t>
            </a:r>
          </a:p>
          <a:p>
            <a:r>
              <a:rPr lang="it-IT" i="1" dirty="0" smtClean="0"/>
              <a:t>gli allegati</a:t>
            </a:r>
          </a:p>
          <a:p>
            <a:r>
              <a:rPr lang="it-IT" i="1" dirty="0" smtClean="0"/>
              <a:t>le interacce a monte e a valle</a:t>
            </a:r>
          </a:p>
          <a:p>
            <a:r>
              <a:rPr lang="it-IT" i="1" dirty="0" smtClean="0"/>
              <a:t> i rapporti funzionali</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Mappatura delle attività</a:t>
            </a:r>
            <a:br>
              <a:rPr lang="it-IT" dirty="0" smtClean="0"/>
            </a:br>
            <a:endParaRPr lang="it-IT" dirty="0"/>
          </a:p>
        </p:txBody>
      </p:sp>
      <p:sp>
        <p:nvSpPr>
          <p:cNvPr id="3" name="Segnaposto contenuto 2"/>
          <p:cNvSpPr>
            <a:spLocks noGrp="1"/>
          </p:cNvSpPr>
          <p:nvPr>
            <p:ph idx="1"/>
          </p:nvPr>
        </p:nvSpPr>
        <p:spPr/>
        <p:txBody>
          <a:bodyPr/>
          <a:lstStyle/>
          <a:p>
            <a:r>
              <a:rPr lang="it-IT" i="1" dirty="0" smtClean="0"/>
              <a:t>il ruolo professionale a cui si riferisce</a:t>
            </a:r>
          </a:p>
          <a:p>
            <a:r>
              <a:rPr lang="it-IT" i="1" dirty="0" smtClean="0"/>
              <a:t>la finalità del ruolo</a:t>
            </a:r>
          </a:p>
          <a:p>
            <a:r>
              <a:rPr lang="it-IT" i="1" dirty="0" smtClean="0"/>
              <a:t>le attività/competenze</a:t>
            </a:r>
          </a:p>
          <a:p>
            <a:r>
              <a:rPr lang="it-IT" i="1" dirty="0" smtClean="0"/>
              <a:t>gli allegati</a:t>
            </a:r>
          </a:p>
          <a:p>
            <a:r>
              <a:rPr lang="it-IT" i="1" dirty="0" smtClean="0"/>
              <a:t>le interacce a monte e a valle</a:t>
            </a:r>
          </a:p>
          <a:p>
            <a:r>
              <a:rPr lang="it-IT" i="1" dirty="0" smtClean="0"/>
              <a:t>i rapporti funzionali</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cstate="print"/>
          <a:srcRect/>
          <a:stretch>
            <a:fillRect/>
          </a:stretch>
        </p:blipFill>
        <p:spPr bwMode="auto">
          <a:xfrm>
            <a:off x="-2052736" y="0"/>
            <a:ext cx="119533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0" y="0"/>
            <a:ext cx="9828584"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cstate="print"/>
          <a:srcRect/>
          <a:stretch>
            <a:fillRect/>
          </a:stretch>
        </p:blipFill>
        <p:spPr bwMode="auto">
          <a:xfrm>
            <a:off x="-684584" y="0"/>
            <a:ext cx="10297144"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endParaRPr lang="it-IT"/>
          </a:p>
        </p:txBody>
      </p:sp>
      <p:pic>
        <p:nvPicPr>
          <p:cNvPr id="5122" name="Picture 2"/>
          <p:cNvPicPr>
            <a:picLocks noGrp="1" noChangeAspect="1" noChangeArrowheads="1"/>
          </p:cNvPicPr>
          <p:nvPr>
            <p:ph idx="1"/>
          </p:nvPr>
        </p:nvPicPr>
        <p:blipFill>
          <a:blip r:embed="rId2" cstate="print"/>
          <a:srcRect/>
          <a:stretch>
            <a:fillRect/>
          </a:stretch>
        </p:blipFill>
        <p:spPr bwMode="auto">
          <a:xfrm>
            <a:off x="-684584" y="0"/>
            <a:ext cx="10225136"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cstate="print"/>
          <a:srcRect/>
          <a:stretch>
            <a:fillRect/>
          </a:stretch>
        </p:blipFill>
        <p:spPr bwMode="auto">
          <a:xfrm>
            <a:off x="-684584" y="0"/>
            <a:ext cx="103691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3581400" y="24384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competenza</a:t>
            </a:r>
          </a:p>
        </p:txBody>
      </p:sp>
      <p:sp>
        <p:nvSpPr>
          <p:cNvPr id="556035" name="Text Box 3"/>
          <p:cNvSpPr txBox="1">
            <a:spLocks noChangeArrowheads="1"/>
          </p:cNvSpPr>
          <p:nvPr/>
        </p:nvSpPr>
        <p:spPr bwMode="auto">
          <a:xfrm>
            <a:off x="2590800" y="4038600"/>
            <a:ext cx="8382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
            </a:r>
          </a:p>
        </p:txBody>
      </p:sp>
      <p:sp>
        <p:nvSpPr>
          <p:cNvPr id="556036" name="Text Box 4"/>
          <p:cNvSpPr txBox="1">
            <a:spLocks noChangeArrowheads="1"/>
          </p:cNvSpPr>
          <p:nvPr/>
        </p:nvSpPr>
        <p:spPr bwMode="auto">
          <a:xfrm>
            <a:off x="3505200" y="40386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esperienza</a:t>
            </a:r>
          </a:p>
        </p:txBody>
      </p:sp>
      <p:sp>
        <p:nvSpPr>
          <p:cNvPr id="556037" name="Text Box 5"/>
          <p:cNvSpPr txBox="1">
            <a:spLocks noChangeArrowheads="1"/>
          </p:cNvSpPr>
          <p:nvPr/>
        </p:nvSpPr>
        <p:spPr bwMode="auto">
          <a:xfrm>
            <a:off x="6629400" y="39624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conoscenza</a:t>
            </a:r>
          </a:p>
        </p:txBody>
      </p:sp>
      <p:sp>
        <p:nvSpPr>
          <p:cNvPr id="111622" name="AutoShape 6"/>
          <p:cNvSpPr>
            <a:spLocks/>
          </p:cNvSpPr>
          <p:nvPr/>
        </p:nvSpPr>
        <p:spPr bwMode="auto">
          <a:xfrm rot="5370729">
            <a:off x="4192587" y="-382587"/>
            <a:ext cx="938213" cy="7920038"/>
          </a:xfrm>
          <a:prstGeom prst="leftBrace">
            <a:avLst>
              <a:gd name="adj1" fmla="val 70347"/>
              <a:gd name="adj2" fmla="val 50000"/>
            </a:avLst>
          </a:prstGeom>
          <a:noFill/>
          <a:ln w="9525">
            <a:solidFill>
              <a:schemeClr val="tx1"/>
            </a:solidFill>
            <a:round/>
            <a:headEnd/>
            <a:tailEnd/>
          </a:ln>
        </p:spPr>
        <p:txBody>
          <a:bodyPr wrap="none" anchor="ctr"/>
          <a:lstStyle/>
          <a:p>
            <a:endParaRPr lang="it-IT"/>
          </a:p>
        </p:txBody>
      </p:sp>
      <p:sp>
        <p:nvSpPr>
          <p:cNvPr id="556039" name="Text Box 7"/>
          <p:cNvSpPr txBox="1">
            <a:spLocks noChangeArrowheads="1"/>
          </p:cNvSpPr>
          <p:nvPr/>
        </p:nvSpPr>
        <p:spPr bwMode="auto">
          <a:xfrm>
            <a:off x="457200" y="40386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capacità</a:t>
            </a:r>
          </a:p>
        </p:txBody>
      </p:sp>
      <p:sp>
        <p:nvSpPr>
          <p:cNvPr id="556040" name="Text Box 8"/>
          <p:cNvSpPr txBox="1">
            <a:spLocks noChangeArrowheads="1"/>
          </p:cNvSpPr>
          <p:nvPr/>
        </p:nvSpPr>
        <p:spPr bwMode="auto">
          <a:xfrm>
            <a:off x="5791200" y="4038600"/>
            <a:ext cx="8382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
            </a:r>
          </a:p>
        </p:txBody>
      </p:sp>
      <p:sp>
        <p:nvSpPr>
          <p:cNvPr id="556041" name="Text Box 9"/>
          <p:cNvSpPr txBox="1">
            <a:spLocks noChangeArrowheads="1"/>
          </p:cNvSpPr>
          <p:nvPr/>
        </p:nvSpPr>
        <p:spPr bwMode="auto">
          <a:xfrm>
            <a:off x="3505200" y="4572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attitudine</a:t>
            </a:r>
          </a:p>
        </p:txBody>
      </p:sp>
      <p:sp>
        <p:nvSpPr>
          <p:cNvPr id="556042" name="Text Box 10"/>
          <p:cNvSpPr txBox="1">
            <a:spLocks noChangeArrowheads="1"/>
          </p:cNvSpPr>
          <p:nvPr/>
        </p:nvSpPr>
        <p:spPr bwMode="auto">
          <a:xfrm>
            <a:off x="228600" y="1066800"/>
            <a:ext cx="2971800" cy="8239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contesto    </a:t>
            </a:r>
            <a:r>
              <a:rPr lang="it-IT" sz="2000">
                <a:solidFill>
                  <a:schemeClr val="accent2"/>
                </a:solidFill>
                <a:effectLst>
                  <a:outerShdw blurRad="38100" dist="38100" dir="2700000" algn="tl">
                    <a:srgbClr val="000000"/>
                  </a:outerShdw>
                </a:effectLst>
              </a:rPr>
              <a:t>(cultura organizzativa)</a:t>
            </a:r>
            <a:endParaRPr lang="it-IT" sz="2800">
              <a:solidFill>
                <a:schemeClr val="accent2"/>
              </a:solidFill>
              <a:effectLst>
                <a:outerShdw blurRad="38100" dist="38100" dir="2700000" algn="tl">
                  <a:srgbClr val="000000"/>
                </a:outerShdw>
              </a:effectLst>
            </a:endParaRPr>
          </a:p>
        </p:txBody>
      </p:sp>
      <p:sp>
        <p:nvSpPr>
          <p:cNvPr id="556043" name="Text Box 11"/>
          <p:cNvSpPr txBox="1">
            <a:spLocks noChangeArrowheads="1"/>
          </p:cNvSpPr>
          <p:nvPr/>
        </p:nvSpPr>
        <p:spPr bwMode="auto">
          <a:xfrm>
            <a:off x="6400800" y="1081088"/>
            <a:ext cx="2209800" cy="519112"/>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motivazione</a:t>
            </a:r>
          </a:p>
        </p:txBody>
      </p:sp>
      <p:sp>
        <p:nvSpPr>
          <p:cNvPr id="111628" name="Line 12"/>
          <p:cNvSpPr>
            <a:spLocks noChangeShapeType="1"/>
          </p:cNvSpPr>
          <p:nvPr/>
        </p:nvSpPr>
        <p:spPr bwMode="auto">
          <a:xfrm>
            <a:off x="4648200" y="1143000"/>
            <a:ext cx="0" cy="1219200"/>
          </a:xfrm>
          <a:prstGeom prst="line">
            <a:avLst/>
          </a:prstGeom>
          <a:noFill/>
          <a:ln w="9525">
            <a:solidFill>
              <a:schemeClr val="tx1"/>
            </a:solidFill>
            <a:round/>
            <a:headEnd/>
            <a:tailEnd/>
          </a:ln>
        </p:spPr>
        <p:txBody>
          <a:bodyPr wrap="none" anchor="ctr"/>
          <a:lstStyle/>
          <a:p>
            <a:endParaRPr lang="it-IT"/>
          </a:p>
        </p:txBody>
      </p:sp>
      <p:sp>
        <p:nvSpPr>
          <p:cNvPr id="111629" name="Line 13"/>
          <p:cNvSpPr>
            <a:spLocks noChangeShapeType="1"/>
          </p:cNvSpPr>
          <p:nvPr/>
        </p:nvSpPr>
        <p:spPr bwMode="auto">
          <a:xfrm>
            <a:off x="2590800" y="1371600"/>
            <a:ext cx="1981200" cy="0"/>
          </a:xfrm>
          <a:prstGeom prst="line">
            <a:avLst/>
          </a:prstGeom>
          <a:noFill/>
          <a:ln w="9525">
            <a:solidFill>
              <a:schemeClr val="tx1"/>
            </a:solidFill>
            <a:round/>
            <a:headEnd/>
            <a:tailEnd type="triangle" w="med" len="med"/>
          </a:ln>
        </p:spPr>
        <p:txBody>
          <a:bodyPr wrap="none" anchor="ctr"/>
          <a:lstStyle/>
          <a:p>
            <a:endParaRPr lang="it-IT"/>
          </a:p>
        </p:txBody>
      </p:sp>
      <p:sp>
        <p:nvSpPr>
          <p:cNvPr id="111630" name="Line 14"/>
          <p:cNvSpPr>
            <a:spLocks noChangeShapeType="1"/>
          </p:cNvSpPr>
          <p:nvPr/>
        </p:nvSpPr>
        <p:spPr bwMode="auto">
          <a:xfrm flipH="1">
            <a:off x="4724400" y="1371600"/>
            <a:ext cx="1524000" cy="0"/>
          </a:xfrm>
          <a:prstGeom prst="line">
            <a:avLst/>
          </a:prstGeom>
          <a:noFill/>
          <a:ln w="9525">
            <a:solidFill>
              <a:schemeClr val="tx1"/>
            </a:solidFill>
            <a:round/>
            <a:headEnd/>
            <a:tailEnd type="triangle" w="med" len="med"/>
          </a:ln>
        </p:spPr>
        <p:txBody>
          <a:bodyPr wrap="none" anchor="ctr"/>
          <a:lstStyle/>
          <a:p>
            <a:endParaRPr lang="it-IT"/>
          </a:p>
        </p:txBody>
      </p:sp>
      <p:sp>
        <p:nvSpPr>
          <p:cNvPr id="111631" name="AutoShape 15"/>
          <p:cNvSpPr>
            <a:spLocks/>
          </p:cNvSpPr>
          <p:nvPr/>
        </p:nvSpPr>
        <p:spPr bwMode="auto">
          <a:xfrm rot="16173254" flipV="1">
            <a:off x="4305300" y="849313"/>
            <a:ext cx="838200" cy="8229600"/>
          </a:xfrm>
          <a:prstGeom prst="leftBrace">
            <a:avLst>
              <a:gd name="adj1" fmla="val 81818"/>
              <a:gd name="adj2" fmla="val 50000"/>
            </a:avLst>
          </a:prstGeom>
          <a:noFill/>
          <a:ln w="9525">
            <a:solidFill>
              <a:schemeClr val="tx1"/>
            </a:solidFill>
            <a:round/>
            <a:headEnd/>
            <a:tailEnd/>
          </a:ln>
        </p:spPr>
        <p:txBody>
          <a:bodyPr wrap="none" anchor="ctr"/>
          <a:lstStyle/>
          <a:p>
            <a:endParaRPr lang="it-IT"/>
          </a:p>
        </p:txBody>
      </p:sp>
      <p:sp>
        <p:nvSpPr>
          <p:cNvPr id="556048" name="Text Box 16"/>
          <p:cNvSpPr txBox="1">
            <a:spLocks noChangeArrowheads="1"/>
          </p:cNvSpPr>
          <p:nvPr/>
        </p:nvSpPr>
        <p:spPr bwMode="auto">
          <a:xfrm>
            <a:off x="3276600" y="5500688"/>
            <a:ext cx="2819400" cy="1265237"/>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Comportamento efficace</a:t>
            </a:r>
          </a:p>
          <a:p>
            <a:pPr algn="ctr" eaLnBrk="0" hangingPunct="0">
              <a:spcBef>
                <a:spcPct val="50000"/>
              </a:spcBef>
              <a:defRPr/>
            </a:pPr>
            <a:r>
              <a:rPr lang="it-IT" sz="1400" i="1">
                <a:solidFill>
                  <a:srgbClr val="FF0000"/>
                </a:solidFill>
                <a:effectLst>
                  <a:outerShdw blurRad="38100" dist="38100" dir="2700000" algn="tl">
                    <a:srgbClr val="000000"/>
                  </a:outerShdw>
                </a:effectLst>
              </a:rPr>
              <a:t>(performance)</a:t>
            </a:r>
          </a:p>
        </p:txBody>
      </p:sp>
      <p:sp>
        <p:nvSpPr>
          <p:cNvPr id="556049" name="Text Box 17"/>
          <p:cNvSpPr txBox="1">
            <a:spLocks noChangeArrowheads="1"/>
          </p:cNvSpPr>
          <p:nvPr/>
        </p:nvSpPr>
        <p:spPr bwMode="auto">
          <a:xfrm rot="-1452589">
            <a:off x="712788" y="2605088"/>
            <a:ext cx="1801812" cy="519112"/>
          </a:xfrm>
          <a:prstGeom prst="rect">
            <a:avLst/>
          </a:prstGeom>
          <a:noFill/>
          <a:ln w="9525">
            <a:noFill/>
            <a:miter lim="800000"/>
            <a:headEnd/>
            <a:tailEnd/>
          </a:ln>
          <a:effectLst/>
        </p:spPr>
        <p:txBody>
          <a:bodyPr>
            <a:spAutoFit/>
          </a:bodyPr>
          <a:lstStyle/>
          <a:p>
            <a:pPr algn="ctr" eaLnBrk="0" hangingPunct="0">
              <a:spcBef>
                <a:spcPct val="50000"/>
              </a:spcBef>
              <a:defRPr/>
            </a:pPr>
            <a:r>
              <a:rPr lang="it-IT" sz="2800" b="1">
                <a:solidFill>
                  <a:srgbClr val="339933"/>
                </a:solidFill>
                <a:effectLst>
                  <a:outerShdw blurRad="38100" dist="38100" dir="2700000" algn="tl">
                    <a:srgbClr val="000000"/>
                  </a:outerShdw>
                </a:effectLst>
              </a:rPr>
              <a:t>RUOLO</a:t>
            </a:r>
          </a:p>
        </p:txBody>
      </p:sp>
      <p:sp>
        <p:nvSpPr>
          <p:cNvPr id="111634" name="Line 18"/>
          <p:cNvSpPr>
            <a:spLocks noChangeShapeType="1"/>
          </p:cNvSpPr>
          <p:nvPr/>
        </p:nvSpPr>
        <p:spPr bwMode="auto">
          <a:xfrm>
            <a:off x="1905000" y="2971800"/>
            <a:ext cx="5334000" cy="2743200"/>
          </a:xfrm>
          <a:prstGeom prst="line">
            <a:avLst/>
          </a:prstGeom>
          <a:noFill/>
          <a:ln w="38100">
            <a:solidFill>
              <a:srgbClr val="339933"/>
            </a:solidFill>
            <a:prstDash val="sysDot"/>
            <a:round/>
            <a:headEnd/>
            <a:tailEnd/>
          </a:ln>
        </p:spPr>
        <p:txBody>
          <a:bodyPr wrap="none" anchor="ctr"/>
          <a:lstStyle/>
          <a:p>
            <a:endParaRPr lang="it-IT"/>
          </a:p>
        </p:txBody>
      </p:sp>
      <p:sp>
        <p:nvSpPr>
          <p:cNvPr id="556051" name="Text Box 19"/>
          <p:cNvSpPr txBox="1">
            <a:spLocks noChangeArrowheads="1"/>
          </p:cNvSpPr>
          <p:nvPr/>
        </p:nvSpPr>
        <p:spPr bwMode="auto">
          <a:xfrm rot="-1452589">
            <a:off x="6486525" y="5638800"/>
            <a:ext cx="2200275"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b="1">
                <a:solidFill>
                  <a:srgbClr val="339933"/>
                </a:solidFill>
                <a:effectLst>
                  <a:outerShdw blurRad="38100" dist="38100" dir="2700000" algn="tl">
                    <a:srgbClr val="000000"/>
                  </a:outerShdw>
                </a:effectLst>
              </a:rPr>
              <a:t>ATTIVITA’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762000" y="838200"/>
            <a:ext cx="7315200" cy="3081338"/>
          </a:xfrm>
          <a:prstGeom prst="rect">
            <a:avLst/>
          </a:prstGeom>
          <a:noFill/>
          <a:ln w="9525">
            <a:noFill/>
            <a:miter lim="800000"/>
            <a:headEnd/>
            <a:tailEnd/>
          </a:ln>
          <a:effectLst/>
        </p:spPr>
        <p:txBody>
          <a:bodyPr>
            <a:spAutoFit/>
          </a:bodyPr>
          <a:lstStyle/>
          <a:p>
            <a:pPr marL="190500" lvl="1" algn="just" eaLnBrk="0" hangingPunct="0">
              <a:defRPr/>
            </a:pPr>
            <a:r>
              <a:rPr lang="it-IT" sz="2800">
                <a:solidFill>
                  <a:schemeClr val="accent2"/>
                </a:solidFill>
                <a:effectLst>
                  <a:outerShdw blurRad="38100" dist="38100" dir="2700000" algn="tl">
                    <a:srgbClr val="000000"/>
                  </a:outerShdw>
                </a:effectLst>
              </a:rPr>
              <a:t>La definizione e realizzazione delle </a:t>
            </a:r>
            <a:r>
              <a:rPr lang="it-IT" sz="2800">
                <a:solidFill>
                  <a:srgbClr val="FF0000"/>
                </a:solidFill>
                <a:effectLst>
                  <a:outerShdw blurRad="38100" dist="38100" dir="2700000" algn="tl">
                    <a:srgbClr val="000000"/>
                  </a:outerShdw>
                </a:effectLst>
              </a:rPr>
              <a:t>attività</a:t>
            </a:r>
            <a:r>
              <a:rPr lang="it-IT" sz="2800">
                <a:solidFill>
                  <a:schemeClr val="accent2"/>
                </a:solidFill>
                <a:effectLst>
                  <a:outerShdw blurRad="38100" dist="38100" dir="2700000" algn="tl">
                    <a:srgbClr val="000000"/>
                  </a:outerShdw>
                </a:effectLst>
              </a:rPr>
              <a:t> diventa, pertanto, l’innesco operativo su cui i professionisti, l’organizzazione in cui sono inseriti e la formazione che li sostiene, possono sincronizzare i propri percorsi per raggiungere i risultati attesi.</a:t>
            </a:r>
          </a:p>
        </p:txBody>
      </p:sp>
      <p:sp>
        <p:nvSpPr>
          <p:cNvPr id="112643" name="AutoShape 3"/>
          <p:cNvSpPr>
            <a:spLocks noChangeArrowheads="1"/>
          </p:cNvSpPr>
          <p:nvPr/>
        </p:nvSpPr>
        <p:spPr bwMode="auto">
          <a:xfrm>
            <a:off x="4030663" y="4267200"/>
            <a:ext cx="685800" cy="304800"/>
          </a:xfrm>
          <a:prstGeom prst="downArrow">
            <a:avLst>
              <a:gd name="adj1" fmla="val 50000"/>
              <a:gd name="adj2" fmla="val 25000"/>
            </a:avLst>
          </a:prstGeom>
          <a:solidFill>
            <a:srgbClr val="339933"/>
          </a:solidFill>
          <a:ln w="9525">
            <a:solidFill>
              <a:schemeClr val="tx1"/>
            </a:solidFill>
            <a:miter lim="800000"/>
            <a:headEnd/>
            <a:tailEnd/>
          </a:ln>
        </p:spPr>
        <p:txBody>
          <a:bodyPr wrap="none" anchor="ctr"/>
          <a:lstStyle/>
          <a:p>
            <a:endParaRPr lang="it-IT"/>
          </a:p>
        </p:txBody>
      </p:sp>
      <p:sp>
        <p:nvSpPr>
          <p:cNvPr id="435204" name="Text Box 4"/>
          <p:cNvSpPr txBox="1">
            <a:spLocks noChangeArrowheads="1"/>
          </p:cNvSpPr>
          <p:nvPr/>
        </p:nvSpPr>
        <p:spPr bwMode="auto">
          <a:xfrm>
            <a:off x="990600" y="4953000"/>
            <a:ext cx="67056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PROFILI DI POSTO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3581400" y="24384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competenza</a:t>
            </a:r>
          </a:p>
        </p:txBody>
      </p:sp>
      <p:sp>
        <p:nvSpPr>
          <p:cNvPr id="557059" name="Text Box 3"/>
          <p:cNvSpPr txBox="1">
            <a:spLocks noChangeArrowheads="1"/>
          </p:cNvSpPr>
          <p:nvPr/>
        </p:nvSpPr>
        <p:spPr bwMode="auto">
          <a:xfrm>
            <a:off x="2590800" y="4038600"/>
            <a:ext cx="8382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
            </a:r>
          </a:p>
        </p:txBody>
      </p:sp>
      <p:sp>
        <p:nvSpPr>
          <p:cNvPr id="557060" name="Text Box 4"/>
          <p:cNvSpPr txBox="1">
            <a:spLocks noChangeArrowheads="1"/>
          </p:cNvSpPr>
          <p:nvPr/>
        </p:nvSpPr>
        <p:spPr bwMode="auto">
          <a:xfrm>
            <a:off x="3505200" y="40386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esperienza</a:t>
            </a:r>
          </a:p>
        </p:txBody>
      </p:sp>
      <p:sp>
        <p:nvSpPr>
          <p:cNvPr id="557061" name="Text Box 5"/>
          <p:cNvSpPr txBox="1">
            <a:spLocks noChangeArrowheads="1"/>
          </p:cNvSpPr>
          <p:nvPr/>
        </p:nvSpPr>
        <p:spPr bwMode="auto">
          <a:xfrm>
            <a:off x="6629400" y="39624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conoscenza</a:t>
            </a:r>
          </a:p>
        </p:txBody>
      </p:sp>
      <p:sp>
        <p:nvSpPr>
          <p:cNvPr id="113670" name="AutoShape 6"/>
          <p:cNvSpPr>
            <a:spLocks/>
          </p:cNvSpPr>
          <p:nvPr/>
        </p:nvSpPr>
        <p:spPr bwMode="auto">
          <a:xfrm rot="5370729">
            <a:off x="4192587" y="-382587"/>
            <a:ext cx="938213" cy="7920038"/>
          </a:xfrm>
          <a:prstGeom prst="leftBrace">
            <a:avLst>
              <a:gd name="adj1" fmla="val 70347"/>
              <a:gd name="adj2" fmla="val 50000"/>
            </a:avLst>
          </a:prstGeom>
          <a:noFill/>
          <a:ln w="9525">
            <a:solidFill>
              <a:schemeClr val="tx1"/>
            </a:solidFill>
            <a:round/>
            <a:headEnd/>
            <a:tailEnd/>
          </a:ln>
        </p:spPr>
        <p:txBody>
          <a:bodyPr wrap="none" anchor="ctr"/>
          <a:lstStyle/>
          <a:p>
            <a:endParaRPr lang="it-IT"/>
          </a:p>
        </p:txBody>
      </p:sp>
      <p:sp>
        <p:nvSpPr>
          <p:cNvPr id="557063" name="Text Box 7"/>
          <p:cNvSpPr txBox="1">
            <a:spLocks noChangeArrowheads="1"/>
          </p:cNvSpPr>
          <p:nvPr/>
        </p:nvSpPr>
        <p:spPr bwMode="auto">
          <a:xfrm>
            <a:off x="457200" y="40386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capacità</a:t>
            </a:r>
          </a:p>
        </p:txBody>
      </p:sp>
      <p:sp>
        <p:nvSpPr>
          <p:cNvPr id="557064" name="Text Box 8"/>
          <p:cNvSpPr txBox="1">
            <a:spLocks noChangeArrowheads="1"/>
          </p:cNvSpPr>
          <p:nvPr/>
        </p:nvSpPr>
        <p:spPr bwMode="auto">
          <a:xfrm>
            <a:off x="5791200" y="4038600"/>
            <a:ext cx="8382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
            </a:r>
          </a:p>
        </p:txBody>
      </p:sp>
      <p:sp>
        <p:nvSpPr>
          <p:cNvPr id="557065" name="Text Box 9"/>
          <p:cNvSpPr txBox="1">
            <a:spLocks noChangeArrowheads="1"/>
          </p:cNvSpPr>
          <p:nvPr/>
        </p:nvSpPr>
        <p:spPr bwMode="auto">
          <a:xfrm>
            <a:off x="3505200" y="457200"/>
            <a:ext cx="2209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attitudine</a:t>
            </a:r>
          </a:p>
        </p:txBody>
      </p:sp>
      <p:sp>
        <p:nvSpPr>
          <p:cNvPr id="557066" name="Text Box 10"/>
          <p:cNvSpPr txBox="1">
            <a:spLocks noChangeArrowheads="1"/>
          </p:cNvSpPr>
          <p:nvPr/>
        </p:nvSpPr>
        <p:spPr bwMode="auto">
          <a:xfrm>
            <a:off x="228600" y="1066800"/>
            <a:ext cx="2971800" cy="8239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contesto    </a:t>
            </a:r>
            <a:r>
              <a:rPr lang="it-IT" sz="2000">
                <a:solidFill>
                  <a:schemeClr val="accent2"/>
                </a:solidFill>
                <a:effectLst>
                  <a:outerShdw blurRad="38100" dist="38100" dir="2700000" algn="tl">
                    <a:srgbClr val="000000"/>
                  </a:outerShdw>
                </a:effectLst>
              </a:rPr>
              <a:t>(cultura organizzativa)</a:t>
            </a:r>
            <a:endParaRPr lang="it-IT" sz="2800">
              <a:solidFill>
                <a:schemeClr val="accent2"/>
              </a:solidFill>
              <a:effectLst>
                <a:outerShdw blurRad="38100" dist="38100" dir="2700000" algn="tl">
                  <a:srgbClr val="000000"/>
                </a:outerShdw>
              </a:effectLst>
            </a:endParaRPr>
          </a:p>
        </p:txBody>
      </p:sp>
      <p:sp>
        <p:nvSpPr>
          <p:cNvPr id="557067" name="Text Box 11"/>
          <p:cNvSpPr txBox="1">
            <a:spLocks noChangeArrowheads="1"/>
          </p:cNvSpPr>
          <p:nvPr/>
        </p:nvSpPr>
        <p:spPr bwMode="auto">
          <a:xfrm>
            <a:off x="6400800" y="1081088"/>
            <a:ext cx="2209800" cy="519112"/>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motivazione</a:t>
            </a:r>
          </a:p>
        </p:txBody>
      </p:sp>
      <p:sp>
        <p:nvSpPr>
          <p:cNvPr id="113676" name="Line 12"/>
          <p:cNvSpPr>
            <a:spLocks noChangeShapeType="1"/>
          </p:cNvSpPr>
          <p:nvPr/>
        </p:nvSpPr>
        <p:spPr bwMode="auto">
          <a:xfrm>
            <a:off x="4648200" y="1143000"/>
            <a:ext cx="0" cy="1219200"/>
          </a:xfrm>
          <a:prstGeom prst="line">
            <a:avLst/>
          </a:prstGeom>
          <a:noFill/>
          <a:ln w="9525">
            <a:solidFill>
              <a:schemeClr val="tx1"/>
            </a:solidFill>
            <a:round/>
            <a:headEnd/>
            <a:tailEnd/>
          </a:ln>
        </p:spPr>
        <p:txBody>
          <a:bodyPr wrap="none" anchor="ctr"/>
          <a:lstStyle/>
          <a:p>
            <a:endParaRPr lang="it-IT"/>
          </a:p>
        </p:txBody>
      </p:sp>
      <p:sp>
        <p:nvSpPr>
          <p:cNvPr id="113677" name="Line 13"/>
          <p:cNvSpPr>
            <a:spLocks noChangeShapeType="1"/>
          </p:cNvSpPr>
          <p:nvPr/>
        </p:nvSpPr>
        <p:spPr bwMode="auto">
          <a:xfrm>
            <a:off x="2590800" y="1371600"/>
            <a:ext cx="1981200" cy="0"/>
          </a:xfrm>
          <a:prstGeom prst="line">
            <a:avLst/>
          </a:prstGeom>
          <a:noFill/>
          <a:ln w="9525">
            <a:solidFill>
              <a:schemeClr val="tx1"/>
            </a:solidFill>
            <a:round/>
            <a:headEnd/>
            <a:tailEnd type="triangle" w="med" len="med"/>
          </a:ln>
        </p:spPr>
        <p:txBody>
          <a:bodyPr wrap="none" anchor="ctr"/>
          <a:lstStyle/>
          <a:p>
            <a:endParaRPr lang="it-IT"/>
          </a:p>
        </p:txBody>
      </p:sp>
      <p:sp>
        <p:nvSpPr>
          <p:cNvPr id="113678" name="Line 14"/>
          <p:cNvSpPr>
            <a:spLocks noChangeShapeType="1"/>
          </p:cNvSpPr>
          <p:nvPr/>
        </p:nvSpPr>
        <p:spPr bwMode="auto">
          <a:xfrm flipH="1">
            <a:off x="4724400" y="1371600"/>
            <a:ext cx="1524000" cy="0"/>
          </a:xfrm>
          <a:prstGeom prst="line">
            <a:avLst/>
          </a:prstGeom>
          <a:noFill/>
          <a:ln w="9525">
            <a:solidFill>
              <a:schemeClr val="tx1"/>
            </a:solidFill>
            <a:round/>
            <a:headEnd/>
            <a:tailEnd type="triangle" w="med" len="med"/>
          </a:ln>
        </p:spPr>
        <p:txBody>
          <a:bodyPr wrap="none" anchor="ctr"/>
          <a:lstStyle/>
          <a:p>
            <a:endParaRPr lang="it-IT"/>
          </a:p>
        </p:txBody>
      </p:sp>
      <p:sp>
        <p:nvSpPr>
          <p:cNvPr id="113679" name="AutoShape 15"/>
          <p:cNvSpPr>
            <a:spLocks/>
          </p:cNvSpPr>
          <p:nvPr/>
        </p:nvSpPr>
        <p:spPr bwMode="auto">
          <a:xfrm rot="16173254" flipV="1">
            <a:off x="4305300" y="849313"/>
            <a:ext cx="838200" cy="8229600"/>
          </a:xfrm>
          <a:prstGeom prst="leftBrace">
            <a:avLst>
              <a:gd name="adj1" fmla="val 81818"/>
              <a:gd name="adj2" fmla="val 50000"/>
            </a:avLst>
          </a:prstGeom>
          <a:noFill/>
          <a:ln w="9525">
            <a:solidFill>
              <a:schemeClr val="tx1"/>
            </a:solidFill>
            <a:round/>
            <a:headEnd/>
            <a:tailEnd/>
          </a:ln>
        </p:spPr>
        <p:txBody>
          <a:bodyPr wrap="none" anchor="ctr"/>
          <a:lstStyle/>
          <a:p>
            <a:endParaRPr lang="it-IT"/>
          </a:p>
        </p:txBody>
      </p:sp>
      <p:sp>
        <p:nvSpPr>
          <p:cNvPr id="557072" name="Text Box 16"/>
          <p:cNvSpPr txBox="1">
            <a:spLocks noChangeArrowheads="1"/>
          </p:cNvSpPr>
          <p:nvPr/>
        </p:nvSpPr>
        <p:spPr bwMode="auto">
          <a:xfrm>
            <a:off x="3276600" y="5500688"/>
            <a:ext cx="2819400" cy="1265237"/>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rgbClr val="FF0000"/>
                </a:solidFill>
                <a:effectLst>
                  <a:outerShdw blurRad="38100" dist="38100" dir="2700000" algn="tl">
                    <a:srgbClr val="000000"/>
                  </a:outerShdw>
                </a:effectLst>
              </a:rPr>
              <a:t>Comportamento efficace</a:t>
            </a:r>
          </a:p>
          <a:p>
            <a:pPr algn="ctr" eaLnBrk="0" hangingPunct="0">
              <a:spcBef>
                <a:spcPct val="50000"/>
              </a:spcBef>
              <a:defRPr/>
            </a:pPr>
            <a:r>
              <a:rPr lang="it-IT" sz="1400" i="1">
                <a:solidFill>
                  <a:srgbClr val="FF0000"/>
                </a:solidFill>
                <a:effectLst>
                  <a:outerShdw blurRad="38100" dist="38100" dir="2700000" algn="tl">
                    <a:srgbClr val="000000"/>
                  </a:outerShdw>
                </a:effectLst>
              </a:rPr>
              <a:t>(performance)</a:t>
            </a:r>
          </a:p>
        </p:txBody>
      </p:sp>
      <p:sp>
        <p:nvSpPr>
          <p:cNvPr id="557073" name="Text Box 17"/>
          <p:cNvSpPr txBox="1">
            <a:spLocks noChangeArrowheads="1"/>
          </p:cNvSpPr>
          <p:nvPr/>
        </p:nvSpPr>
        <p:spPr bwMode="auto">
          <a:xfrm rot="-1452589">
            <a:off x="712788" y="2605088"/>
            <a:ext cx="1801812" cy="519112"/>
          </a:xfrm>
          <a:prstGeom prst="rect">
            <a:avLst/>
          </a:prstGeom>
          <a:noFill/>
          <a:ln w="9525">
            <a:noFill/>
            <a:miter lim="800000"/>
            <a:headEnd/>
            <a:tailEnd/>
          </a:ln>
          <a:effectLst/>
        </p:spPr>
        <p:txBody>
          <a:bodyPr>
            <a:spAutoFit/>
          </a:bodyPr>
          <a:lstStyle/>
          <a:p>
            <a:pPr algn="ctr" eaLnBrk="0" hangingPunct="0">
              <a:spcBef>
                <a:spcPct val="50000"/>
              </a:spcBef>
              <a:defRPr/>
            </a:pPr>
            <a:r>
              <a:rPr lang="it-IT" sz="2800" b="1">
                <a:solidFill>
                  <a:srgbClr val="339933"/>
                </a:solidFill>
                <a:effectLst>
                  <a:outerShdw blurRad="38100" dist="38100" dir="2700000" algn="tl">
                    <a:srgbClr val="000000"/>
                  </a:outerShdw>
                </a:effectLst>
              </a:rPr>
              <a:t>RUOLO</a:t>
            </a:r>
          </a:p>
        </p:txBody>
      </p:sp>
      <p:sp>
        <p:nvSpPr>
          <p:cNvPr id="113682" name="Line 18"/>
          <p:cNvSpPr>
            <a:spLocks noChangeShapeType="1"/>
          </p:cNvSpPr>
          <p:nvPr/>
        </p:nvSpPr>
        <p:spPr bwMode="auto">
          <a:xfrm>
            <a:off x="1905000" y="2971800"/>
            <a:ext cx="5334000" cy="2743200"/>
          </a:xfrm>
          <a:prstGeom prst="line">
            <a:avLst/>
          </a:prstGeom>
          <a:noFill/>
          <a:ln w="38100">
            <a:solidFill>
              <a:srgbClr val="339933"/>
            </a:solidFill>
            <a:prstDash val="sysDot"/>
            <a:round/>
            <a:headEnd/>
            <a:tailEnd/>
          </a:ln>
        </p:spPr>
        <p:txBody>
          <a:bodyPr wrap="none" anchor="ctr"/>
          <a:lstStyle/>
          <a:p>
            <a:endParaRPr lang="it-IT"/>
          </a:p>
        </p:txBody>
      </p:sp>
      <p:sp>
        <p:nvSpPr>
          <p:cNvPr id="557075" name="Text Box 19"/>
          <p:cNvSpPr txBox="1">
            <a:spLocks noChangeArrowheads="1"/>
          </p:cNvSpPr>
          <p:nvPr/>
        </p:nvSpPr>
        <p:spPr bwMode="auto">
          <a:xfrm rot="-1452589">
            <a:off x="6486525" y="5638800"/>
            <a:ext cx="2200275" cy="519113"/>
          </a:xfrm>
          <a:prstGeom prst="rect">
            <a:avLst/>
          </a:prstGeom>
          <a:solidFill>
            <a:srgbClr val="FFFF00"/>
          </a:solidFill>
          <a:ln w="9525">
            <a:noFill/>
            <a:miter lim="800000"/>
            <a:headEnd/>
            <a:tailEnd/>
          </a:ln>
          <a:effectLst/>
        </p:spPr>
        <p:txBody>
          <a:bodyPr>
            <a:spAutoFit/>
          </a:bodyPr>
          <a:lstStyle/>
          <a:p>
            <a:pPr algn="ctr" eaLnBrk="0" hangingPunct="0">
              <a:spcBef>
                <a:spcPct val="50000"/>
              </a:spcBef>
              <a:defRPr/>
            </a:pPr>
            <a:r>
              <a:rPr lang="it-IT" sz="2800" b="1">
                <a:solidFill>
                  <a:srgbClr val="339933"/>
                </a:solidFill>
                <a:effectLst>
                  <a:outerShdw blurRad="38100" dist="38100" dir="2700000" algn="tl">
                    <a:srgbClr val="000000"/>
                  </a:outerShdw>
                </a:effectLst>
              </a:rPr>
              <a:t>ATTIVITA’</a:t>
            </a:r>
          </a:p>
        </p:txBody>
      </p:sp>
      <p:sp>
        <p:nvSpPr>
          <p:cNvPr id="557076" name="Text Box 20"/>
          <p:cNvSpPr txBox="1">
            <a:spLocks noChangeArrowheads="1"/>
          </p:cNvSpPr>
          <p:nvPr/>
        </p:nvSpPr>
        <p:spPr bwMode="auto">
          <a:xfrm rot="-1452589">
            <a:off x="6629400" y="6003925"/>
            <a:ext cx="2200275" cy="396875"/>
          </a:xfrm>
          <a:prstGeom prst="rect">
            <a:avLst/>
          </a:prstGeom>
          <a:solidFill>
            <a:srgbClr val="FFFF00"/>
          </a:solidFill>
          <a:ln w="9525">
            <a:noFill/>
            <a:miter lim="800000"/>
            <a:headEnd/>
            <a:tailEnd/>
          </a:ln>
          <a:effectLst/>
        </p:spPr>
        <p:txBody>
          <a:bodyPr>
            <a:spAutoFit/>
          </a:bodyPr>
          <a:lstStyle/>
          <a:p>
            <a:pPr algn="ctr" eaLnBrk="0" hangingPunct="0">
              <a:spcBef>
                <a:spcPct val="50000"/>
              </a:spcBef>
              <a:defRPr/>
            </a:pPr>
            <a:r>
              <a:rPr lang="it-IT" sz="2000" b="1">
                <a:solidFill>
                  <a:srgbClr val="FF0000"/>
                </a:solidFill>
                <a:effectLst>
                  <a:outerShdw blurRad="38100" dist="38100" dir="2700000" algn="tl">
                    <a:srgbClr val="000000"/>
                  </a:outerShdw>
                </a:effectLst>
              </a:rPr>
              <a:t>profilo di posto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1026"/>
          <p:cNvSpPr txBox="1">
            <a:spLocks noChangeArrowheads="1"/>
          </p:cNvSpPr>
          <p:nvPr/>
        </p:nvSpPr>
        <p:spPr bwMode="auto">
          <a:xfrm>
            <a:off x="990600" y="2497138"/>
            <a:ext cx="6781800" cy="1160462"/>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Uno strumento operativo: </a:t>
            </a:r>
          </a:p>
          <a:p>
            <a:pPr algn="ctr" eaLnBrk="0" hangingPunct="0">
              <a:spcBef>
                <a:spcPct val="50000"/>
              </a:spcBef>
              <a:defRPr/>
            </a:pPr>
            <a:r>
              <a:rPr lang="it-IT" sz="2800">
                <a:solidFill>
                  <a:srgbClr val="FF0000"/>
                </a:solidFill>
                <a:effectLst>
                  <a:outerShdw blurRad="38100" dist="38100" dir="2700000" algn="tl">
                    <a:srgbClr val="000000"/>
                  </a:outerShdw>
                </a:effectLst>
              </a:rPr>
              <a:t>IL PROFILO DI POSTO</a:t>
            </a:r>
            <a:endParaRPr lang="it-IT" sz="2800">
              <a:solidFill>
                <a:srgbClr val="3333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838200" y="1700213"/>
            <a:ext cx="4800600" cy="519112"/>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Che cos’è?</a:t>
            </a:r>
          </a:p>
        </p:txBody>
      </p:sp>
      <p:sp>
        <p:nvSpPr>
          <p:cNvPr id="558083" name="Text Box 3"/>
          <p:cNvSpPr txBox="1">
            <a:spLocks noChangeArrowheads="1"/>
          </p:cNvSpPr>
          <p:nvPr/>
        </p:nvSpPr>
        <p:spPr bwMode="auto">
          <a:xfrm>
            <a:off x="838200" y="2428875"/>
            <a:ext cx="58674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Quale è la sua natura?</a:t>
            </a:r>
          </a:p>
        </p:txBody>
      </p:sp>
      <p:sp>
        <p:nvSpPr>
          <p:cNvPr id="558084" name="Text Box 4"/>
          <p:cNvSpPr txBox="1">
            <a:spLocks noChangeArrowheads="1"/>
          </p:cNvSpPr>
          <p:nvPr/>
        </p:nvSpPr>
        <p:spPr bwMode="auto">
          <a:xfrm>
            <a:off x="838200" y="3286125"/>
            <a:ext cx="48006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È solo uno strumento?</a:t>
            </a:r>
          </a:p>
        </p:txBody>
      </p:sp>
      <p:sp>
        <p:nvSpPr>
          <p:cNvPr id="558085" name="Text Box 5"/>
          <p:cNvSpPr txBox="1">
            <a:spLocks noChangeArrowheads="1"/>
          </p:cNvSpPr>
          <p:nvPr/>
        </p:nvSpPr>
        <p:spPr bwMode="auto">
          <a:xfrm>
            <a:off x="762000" y="4062413"/>
            <a:ext cx="8001000" cy="519112"/>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A quale bisogno dell’organizzazione risponde?</a:t>
            </a:r>
          </a:p>
        </p:txBody>
      </p:sp>
      <p:sp>
        <p:nvSpPr>
          <p:cNvPr id="558086" name="Text Box 6"/>
          <p:cNvSpPr txBox="1">
            <a:spLocks noChangeArrowheads="1"/>
          </p:cNvSpPr>
          <p:nvPr/>
        </p:nvSpPr>
        <p:spPr bwMode="auto">
          <a:xfrm>
            <a:off x="838200" y="4824413"/>
            <a:ext cx="4800600" cy="519112"/>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Ha un valore generale?</a:t>
            </a:r>
          </a:p>
        </p:txBody>
      </p:sp>
      <p:sp>
        <p:nvSpPr>
          <p:cNvPr id="558087" name="Text Box 7"/>
          <p:cNvSpPr txBox="1">
            <a:spLocks noChangeArrowheads="1"/>
          </p:cNvSpPr>
          <p:nvPr/>
        </p:nvSpPr>
        <p:spPr bwMode="auto">
          <a:xfrm>
            <a:off x="990600" y="1066800"/>
            <a:ext cx="7543800" cy="519113"/>
          </a:xfrm>
          <a:prstGeom prst="rect">
            <a:avLst/>
          </a:prstGeom>
          <a:noFill/>
          <a:ln w="9525">
            <a:noFill/>
            <a:miter lim="800000"/>
            <a:headEnd/>
            <a:tailEnd/>
          </a:ln>
          <a:effectLst/>
        </p:spPr>
        <p:txBody>
          <a:bodyPr>
            <a:spAutoFit/>
          </a:bodyPr>
          <a:lstStyle/>
          <a:p>
            <a:pPr algn="ctr" eaLnBrk="0" hangingPunct="0">
              <a:spcBef>
                <a:spcPct val="50000"/>
              </a:spcBef>
              <a:defRPr/>
            </a:pPr>
            <a:r>
              <a:rPr lang="it-IT" sz="2800">
                <a:solidFill>
                  <a:schemeClr val="accent2"/>
                </a:solidFill>
                <a:effectLst>
                  <a:outerShdw blurRad="38100" dist="38100" dir="2700000" algn="tl">
                    <a:srgbClr val="000000"/>
                  </a:outerShdw>
                </a:effectLst>
              </a:rPr>
              <a:t>ALCUNE DOMANDE</a:t>
            </a:r>
          </a:p>
        </p:txBody>
      </p:sp>
      <p:sp>
        <p:nvSpPr>
          <p:cNvPr id="558088" name="Text Box 8"/>
          <p:cNvSpPr txBox="1">
            <a:spLocks noChangeArrowheads="1"/>
          </p:cNvSpPr>
          <p:nvPr/>
        </p:nvSpPr>
        <p:spPr bwMode="auto">
          <a:xfrm>
            <a:off x="827088" y="5527675"/>
            <a:ext cx="48006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È deterministico?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Boyatzis</a:t>
            </a:r>
            <a:r>
              <a:rPr lang="it-IT" dirty="0" smtClean="0"/>
              <a:t> [1982] Competenza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 “può essere una motivazione, un tratto, un aspetto dell’immagine di sé o del proprio ruolo sociale, una </a:t>
            </a:r>
            <a:r>
              <a:rPr lang="it-IT" dirty="0" err="1" smtClean="0"/>
              <a:t>skill</a:t>
            </a:r>
            <a:r>
              <a:rPr lang="it-IT" dirty="0" smtClean="0"/>
              <a:t>, o un corpo di conoscenze (...). Siccome le competenze sono caratteristiche interiori si possono considerare generiche. Una caratteristica generica può apparire in diverse forme di comportamento e in una grande varietà di azioni (...). L’azione specifica è la manifestazione della competenza in risposta alle richieste di una particolare posizione e di un particolare contesto organizzativo. In una posizione o in un ambiente organizzativo diversi la competenza si potrebbe manifestare in azioni specifiche diverse.”</a:t>
            </a:r>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533400" y="1628775"/>
            <a:ext cx="7848600" cy="3081338"/>
          </a:xfrm>
          <a:prstGeom prst="rect">
            <a:avLst/>
          </a:prstGeom>
          <a:noFill/>
          <a:ln w="9525">
            <a:noFill/>
            <a:miter lim="800000"/>
            <a:headEnd/>
            <a:tailEnd/>
          </a:ln>
          <a:effectLst/>
        </p:spPr>
        <p:txBody>
          <a:bodyPr>
            <a:spAutoFit/>
          </a:bodyPr>
          <a:lstStyle/>
          <a:p>
            <a:pPr marL="190500" lvl="1" algn="just" eaLnBrk="0" hangingPunct="0">
              <a:defRPr/>
            </a:pPr>
            <a:r>
              <a:rPr lang="it-IT" sz="2800" i="1">
                <a:solidFill>
                  <a:schemeClr val="accent2"/>
                </a:solidFill>
                <a:effectLst>
                  <a:outerShdw blurRad="38100" dist="38100" dir="2700000" algn="tl">
                    <a:srgbClr val="000000"/>
                  </a:outerShdw>
                </a:effectLst>
              </a:rPr>
              <a:t>“Per le aziende e per le persone diventa importante cosa identificare, come osservare e descrivere le capacità e le competenze non in astratto ma in quell’organizzazione, come comunicare le competenze, come renderle visibili e certificabili” </a:t>
            </a:r>
            <a:r>
              <a:rPr lang="it-IT" sz="2000">
                <a:solidFill>
                  <a:schemeClr val="accent2"/>
                </a:solidFill>
                <a:effectLst>
                  <a:outerShdw blurRad="38100" dist="38100" dir="2700000" algn="tl">
                    <a:srgbClr val="000000"/>
                  </a:outerShdw>
                </a:effectLst>
              </a:rPr>
              <a:t>(Civelli F., Manara D. - 1997)</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762000" y="1981200"/>
            <a:ext cx="7620000" cy="2654300"/>
          </a:xfrm>
          <a:prstGeom prst="rect">
            <a:avLst/>
          </a:prstGeom>
          <a:noFill/>
          <a:ln w="9525">
            <a:noFill/>
            <a:miter lim="800000"/>
            <a:headEnd/>
            <a:tailEnd/>
          </a:ln>
          <a:effectLst/>
        </p:spPr>
        <p:txBody>
          <a:bodyPr>
            <a:spAutoFit/>
          </a:bodyPr>
          <a:lstStyle/>
          <a:p>
            <a:pPr algn="just" eaLnBrk="0" hangingPunct="0">
              <a:defRPr/>
            </a:pPr>
            <a:r>
              <a:rPr lang="it-IT" sz="2800">
                <a:solidFill>
                  <a:schemeClr val="accent2"/>
                </a:solidFill>
                <a:effectLst>
                  <a:outerShdw blurRad="38100" dist="38100" dir="2700000" algn="tl">
                    <a:srgbClr val="000000"/>
                  </a:outerShdw>
                </a:effectLst>
              </a:rPr>
              <a:t>Il profilo di posto è un </a:t>
            </a:r>
            <a:r>
              <a:rPr lang="it-IT" sz="2800">
                <a:solidFill>
                  <a:srgbClr val="FF0000"/>
                </a:solidFill>
                <a:effectLst>
                  <a:outerShdw blurRad="38100" dist="38100" dir="2700000" algn="tl">
                    <a:srgbClr val="000000"/>
                  </a:outerShdw>
                </a:effectLst>
              </a:rPr>
              <a:t>documento ufficiale</a:t>
            </a:r>
            <a:r>
              <a:rPr lang="it-IT" sz="2800">
                <a:solidFill>
                  <a:schemeClr val="accent2"/>
                </a:solidFill>
                <a:effectLst>
                  <a:outerShdw blurRad="38100" dist="38100" dir="2700000" algn="tl">
                    <a:srgbClr val="000000"/>
                  </a:outerShdw>
                </a:effectLst>
              </a:rPr>
              <a:t> in cui, per ogni ruolo professionale, a partire dalle funzioni  attribuite per norma e in relazione a uno specifico contesto organizzativo, vengono declinate ed esplicitate le attività/competenze attese.</a:t>
            </a:r>
          </a:p>
        </p:txBody>
      </p:sp>
      <p:sp>
        <p:nvSpPr>
          <p:cNvPr id="559107" name="Text Box 3"/>
          <p:cNvSpPr txBox="1">
            <a:spLocks noChangeArrowheads="1"/>
          </p:cNvSpPr>
          <p:nvPr/>
        </p:nvSpPr>
        <p:spPr bwMode="auto">
          <a:xfrm>
            <a:off x="838200" y="990600"/>
            <a:ext cx="48006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Che cos’è?</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1066800" y="1993900"/>
            <a:ext cx="7086600" cy="2654300"/>
          </a:xfrm>
          <a:prstGeom prst="rect">
            <a:avLst/>
          </a:prstGeom>
          <a:noFill/>
          <a:ln w="9525">
            <a:noFill/>
            <a:miter lim="800000"/>
            <a:headEnd/>
            <a:tailEnd/>
          </a:ln>
          <a:effectLst/>
        </p:spPr>
        <p:txBody>
          <a:bodyPr>
            <a:spAutoFit/>
          </a:bodyPr>
          <a:lstStyle/>
          <a:p>
            <a:pPr algn="just" eaLnBrk="0" hangingPunct="0">
              <a:defRPr/>
            </a:pPr>
            <a:r>
              <a:rPr lang="it-IT" sz="2800">
                <a:solidFill>
                  <a:schemeClr val="accent2"/>
                </a:solidFill>
                <a:effectLst>
                  <a:outerShdw blurRad="38100" dist="38100" dir="2700000" algn="tl">
                    <a:srgbClr val="000000"/>
                  </a:outerShdw>
                </a:effectLst>
              </a:rPr>
              <a:t>Definire un  </a:t>
            </a:r>
            <a:r>
              <a:rPr lang="it-IT" sz="2800" i="1">
                <a:solidFill>
                  <a:schemeClr val="accent2"/>
                </a:solidFill>
                <a:effectLst>
                  <a:outerShdw blurRad="38100" dist="38100" dir="2700000" algn="tl">
                    <a:srgbClr val="000000"/>
                  </a:outerShdw>
                </a:effectLst>
              </a:rPr>
              <a:t>profilo di posto</a:t>
            </a:r>
            <a:r>
              <a:rPr lang="it-IT" sz="2800">
                <a:solidFill>
                  <a:schemeClr val="accent2"/>
                </a:solidFill>
                <a:effectLst>
                  <a:outerShdw blurRad="38100" dist="38100" dir="2700000" algn="tl">
                    <a:srgbClr val="000000"/>
                  </a:outerShdw>
                </a:effectLst>
              </a:rPr>
              <a:t> vuol dire coniugare, in un determinato contesto organizzativo, l’ampio concetto di</a:t>
            </a:r>
            <a:r>
              <a:rPr lang="it-IT" sz="2800">
                <a:solidFill>
                  <a:srgbClr val="3333FF"/>
                </a:solidFill>
                <a:effectLst>
                  <a:outerShdw blurRad="38100" dist="38100" dir="2700000" algn="tl">
                    <a:srgbClr val="000000"/>
                  </a:outerShdw>
                </a:effectLst>
              </a:rPr>
              <a:t> </a:t>
            </a:r>
            <a:r>
              <a:rPr lang="it-IT" sz="2800">
                <a:solidFill>
                  <a:srgbClr val="FF0000"/>
                </a:solidFill>
                <a:effectLst>
                  <a:outerShdw blurRad="38100" dist="38100" dir="2700000" algn="tl">
                    <a:srgbClr val="000000"/>
                  </a:outerShdw>
                </a:effectLst>
              </a:rPr>
              <a:t>responsabilità professionale </a:t>
            </a:r>
            <a:r>
              <a:rPr lang="it-IT" sz="2800">
                <a:solidFill>
                  <a:schemeClr val="accent2"/>
                </a:solidFill>
                <a:effectLst>
                  <a:outerShdw blurRad="38100" dist="38100" dir="2700000" algn="tl">
                    <a:srgbClr val="000000"/>
                  </a:outerShdw>
                </a:effectLst>
              </a:rPr>
              <a:t>con la</a:t>
            </a:r>
            <a:r>
              <a:rPr lang="it-IT" sz="2800">
                <a:solidFill>
                  <a:srgbClr val="3333FF"/>
                </a:solidFill>
                <a:effectLst>
                  <a:outerShdw blurRad="38100" dist="38100" dir="2700000" algn="tl">
                    <a:srgbClr val="000000"/>
                  </a:outerShdw>
                </a:effectLst>
              </a:rPr>
              <a:t> </a:t>
            </a:r>
            <a:r>
              <a:rPr lang="it-IT" sz="2800">
                <a:solidFill>
                  <a:srgbClr val="FF0000"/>
                </a:solidFill>
                <a:effectLst>
                  <a:outerShdw blurRad="38100" dist="38100" dir="2700000" algn="tl">
                    <a:srgbClr val="000000"/>
                  </a:outerShdw>
                </a:effectLst>
              </a:rPr>
              <a:t>specificità </a:t>
            </a:r>
            <a:r>
              <a:rPr lang="it-IT" sz="2800">
                <a:solidFill>
                  <a:schemeClr val="accent2"/>
                </a:solidFill>
                <a:effectLst>
                  <a:outerShdw blurRad="38100" dist="38100" dir="2700000" algn="tl">
                    <a:srgbClr val="000000"/>
                  </a:outerShdw>
                </a:effectLst>
              </a:rPr>
              <a:t>degli obiettivi del servizio in cui tale responsabilità è esercitata.</a:t>
            </a:r>
          </a:p>
        </p:txBody>
      </p:sp>
      <p:sp>
        <p:nvSpPr>
          <p:cNvPr id="362499" name="Text Box 3"/>
          <p:cNvSpPr txBox="1">
            <a:spLocks noChangeArrowheads="1"/>
          </p:cNvSpPr>
          <p:nvPr/>
        </p:nvSpPr>
        <p:spPr bwMode="auto">
          <a:xfrm>
            <a:off x="1219200" y="1143000"/>
            <a:ext cx="58674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Quale è la sua natura?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914400" y="2133600"/>
            <a:ext cx="7391400" cy="3081338"/>
          </a:xfrm>
          <a:prstGeom prst="rect">
            <a:avLst/>
          </a:prstGeom>
          <a:noFill/>
          <a:ln w="9525">
            <a:noFill/>
            <a:miter lim="800000"/>
            <a:headEnd/>
            <a:tailEnd/>
          </a:ln>
          <a:effectLst/>
        </p:spPr>
        <p:txBody>
          <a:bodyPr>
            <a:spAutoFit/>
          </a:bodyPr>
          <a:lstStyle/>
          <a:p>
            <a:pPr algn="just" eaLnBrk="0" hangingPunct="0">
              <a:defRPr/>
            </a:pPr>
            <a:r>
              <a:rPr lang="it-IT" sz="2800">
                <a:solidFill>
                  <a:schemeClr val="accent2"/>
                </a:solidFill>
                <a:effectLst>
                  <a:outerShdw blurRad="38100" dist="38100" dir="2700000" algn="tl">
                    <a:srgbClr val="000000"/>
                  </a:outerShdw>
                </a:effectLst>
              </a:rPr>
              <a:t>Il profilo di posto rappresenta la dichiarazione dello standard di competenza dei professionisti a cui è riferito. E, in quanto tale, quindi, esprime le</a:t>
            </a:r>
            <a:r>
              <a:rPr lang="it-IT" sz="2800">
                <a:solidFill>
                  <a:srgbClr val="3333FF"/>
                </a:solidFill>
                <a:effectLst>
                  <a:outerShdw blurRad="38100" dist="38100" dir="2700000" algn="tl">
                    <a:srgbClr val="000000"/>
                  </a:outerShdw>
                </a:effectLst>
              </a:rPr>
              <a:t> </a:t>
            </a:r>
            <a:r>
              <a:rPr lang="it-IT" sz="2800">
                <a:solidFill>
                  <a:srgbClr val="FF0000"/>
                </a:solidFill>
                <a:effectLst>
                  <a:outerShdw blurRad="38100" dist="38100" dir="2700000" algn="tl">
                    <a:srgbClr val="000000"/>
                  </a:outerShdw>
                </a:effectLst>
              </a:rPr>
              <a:t>opzioni dell’organizzazione</a:t>
            </a:r>
            <a:r>
              <a:rPr lang="it-IT" sz="2800">
                <a:solidFill>
                  <a:srgbClr val="3333FF"/>
                </a:solidFill>
                <a:effectLst>
                  <a:outerShdw blurRad="38100" dist="38100" dir="2700000" algn="tl">
                    <a:srgbClr val="000000"/>
                  </a:outerShdw>
                </a:effectLst>
              </a:rPr>
              <a:t> </a:t>
            </a:r>
            <a:r>
              <a:rPr lang="it-IT" sz="2800">
                <a:solidFill>
                  <a:schemeClr val="accent2"/>
                </a:solidFill>
                <a:effectLst>
                  <a:outerShdw blurRad="38100" dist="38100" dir="2700000" algn="tl">
                    <a:srgbClr val="000000"/>
                  </a:outerShdw>
                </a:effectLst>
              </a:rPr>
              <a:t>in merito al livello di  qualità professionale che essa intende perseguire e sostenere.</a:t>
            </a:r>
          </a:p>
        </p:txBody>
      </p:sp>
      <p:sp>
        <p:nvSpPr>
          <p:cNvPr id="363523" name="Text Box 3"/>
          <p:cNvSpPr txBox="1">
            <a:spLocks noChangeArrowheads="1"/>
          </p:cNvSpPr>
          <p:nvPr/>
        </p:nvSpPr>
        <p:spPr bwMode="auto">
          <a:xfrm>
            <a:off x="1143000" y="1219200"/>
            <a:ext cx="48006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È solo uno strumento?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457200" y="2008188"/>
            <a:ext cx="8001000" cy="3935412"/>
          </a:xfrm>
          <a:prstGeom prst="rect">
            <a:avLst/>
          </a:prstGeom>
          <a:noFill/>
          <a:ln w="9525">
            <a:noFill/>
            <a:miter lim="800000"/>
            <a:headEnd/>
            <a:tailEnd/>
          </a:ln>
          <a:effectLst/>
        </p:spPr>
        <p:txBody>
          <a:bodyPr>
            <a:spAutoFit/>
          </a:bodyPr>
          <a:lstStyle/>
          <a:p>
            <a:pPr marL="190500" lvl="1" algn="just" eaLnBrk="0" hangingPunct="0">
              <a:defRPr/>
            </a:pPr>
            <a:r>
              <a:rPr lang="it-IT" sz="2800">
                <a:solidFill>
                  <a:schemeClr val="accent2"/>
                </a:solidFill>
                <a:effectLst>
                  <a:outerShdw blurRad="38100" dist="38100" dir="2700000" algn="tl">
                    <a:srgbClr val="000000"/>
                  </a:outerShdw>
                </a:effectLst>
              </a:rPr>
              <a:t>Questo strumento è espressione di un approccio che risponde ai bisogni delle moderne organizzazioni che, da una parte, non possono più fondare la loro azione solo su gerarchia e rigorosa  regolamentazione dei compiti, ma che, dall’altra,  richiedono, nel governo della qualità, processi di focalizzazione per evitare dispersioni su eccessive genericità o astrazioni.</a:t>
            </a:r>
          </a:p>
        </p:txBody>
      </p:sp>
      <p:sp>
        <p:nvSpPr>
          <p:cNvPr id="364547" name="Text Box 3"/>
          <p:cNvSpPr txBox="1">
            <a:spLocks noChangeArrowheads="1"/>
          </p:cNvSpPr>
          <p:nvPr/>
        </p:nvSpPr>
        <p:spPr bwMode="auto">
          <a:xfrm>
            <a:off x="609600" y="928688"/>
            <a:ext cx="8305800" cy="519112"/>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A quale bisogno dell’organizzazione risponde?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304800" y="879475"/>
            <a:ext cx="8382000" cy="5216525"/>
          </a:xfrm>
          <a:prstGeom prst="rect">
            <a:avLst/>
          </a:prstGeom>
          <a:noFill/>
          <a:ln w="9525">
            <a:noFill/>
            <a:miter lim="800000"/>
            <a:headEnd/>
            <a:tailEnd/>
          </a:ln>
          <a:effectLst/>
        </p:spPr>
        <p:txBody>
          <a:bodyPr>
            <a:spAutoFit/>
          </a:bodyPr>
          <a:lstStyle/>
          <a:p>
            <a:pPr marL="381000" lvl="2" algn="just" eaLnBrk="0" hangingPunct="0">
              <a:defRPr/>
            </a:pPr>
            <a:r>
              <a:rPr lang="it-IT" sz="2800" i="1">
                <a:solidFill>
                  <a:schemeClr val="accent2"/>
                </a:solidFill>
                <a:effectLst>
                  <a:outerShdw blurRad="38100" dist="38100" dir="2700000" algn="tl">
                    <a:srgbClr val="000000"/>
                  </a:outerShdw>
                </a:effectLst>
              </a:rPr>
              <a:t>“Per far fronte ai propri compiti, gli individui devono tracciare confini del loro ruolo: è dunque fondamentale, qualunque sia la posizione ricoperta, non sottrarsi all’autorità (al potere) che a essa è associata, ricostruendo confini non solo permeabili e aperti ma anche rassicuranti e protettivi...... questo in un contesto nel quale i confini che separano i ruoli, le unità e i livelli hanno perso molta della stabilità che poche regole altamente formalizzate prima consentivano di mantenere” </a:t>
            </a:r>
            <a:r>
              <a:rPr lang="it-IT" sz="2000">
                <a:solidFill>
                  <a:schemeClr val="accent2"/>
                </a:solidFill>
                <a:effectLst>
                  <a:outerShdw blurRad="38100" dist="38100" dir="2700000" algn="tl">
                    <a:srgbClr val="000000"/>
                  </a:outerShdw>
                </a:effectLst>
              </a:rPr>
              <a:t>(G.P.  Quaglino 1996)</a:t>
            </a:r>
            <a:endParaRPr lang="it-IT" sz="280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381000" y="1382713"/>
            <a:ext cx="8534400" cy="4789487"/>
          </a:xfrm>
          <a:prstGeom prst="rect">
            <a:avLst/>
          </a:prstGeom>
          <a:noFill/>
          <a:ln w="9525">
            <a:noFill/>
            <a:miter lim="800000"/>
            <a:headEnd/>
            <a:tailEnd/>
          </a:ln>
          <a:effectLst/>
        </p:spPr>
        <p:txBody>
          <a:bodyPr>
            <a:spAutoFit/>
          </a:bodyPr>
          <a:lstStyle/>
          <a:p>
            <a:pPr algn="just" eaLnBrk="0" hangingPunct="0">
              <a:defRPr/>
            </a:pPr>
            <a:r>
              <a:rPr lang="it-IT" sz="2800">
                <a:solidFill>
                  <a:schemeClr val="accent2"/>
                </a:solidFill>
                <a:effectLst>
                  <a:outerShdw blurRad="38100" dist="38100" dir="2700000" algn="tl">
                    <a:srgbClr val="000000"/>
                  </a:outerShdw>
                </a:effectLst>
              </a:rPr>
              <a:t>I </a:t>
            </a:r>
            <a:r>
              <a:rPr lang="it-IT" sz="2800" i="1">
                <a:solidFill>
                  <a:schemeClr val="accent2"/>
                </a:solidFill>
                <a:effectLst>
                  <a:outerShdw blurRad="38100" dist="38100" dir="2700000" algn="tl">
                    <a:srgbClr val="000000"/>
                  </a:outerShdw>
                </a:effectLst>
              </a:rPr>
              <a:t>profili di posto </a:t>
            </a:r>
            <a:r>
              <a:rPr lang="it-IT" sz="2800">
                <a:solidFill>
                  <a:schemeClr val="accent2"/>
                </a:solidFill>
                <a:effectLst>
                  <a:outerShdw blurRad="38100" dist="38100" dir="2700000" algn="tl">
                    <a:srgbClr val="000000"/>
                  </a:outerShdw>
                </a:effectLst>
              </a:rPr>
              <a:t>non sono modelli che possano essere trasferiti in realtà diverse da quelle in cui sono nati. Se si cadesse in questa tentazione, si snaturerebbe la caratteristica dell’approccio delle competenze che basa la sua efficacia operativa sulla specificità della realtà in cui si svolge il lavoro. I </a:t>
            </a:r>
            <a:r>
              <a:rPr lang="it-IT" sz="2800" i="1">
                <a:solidFill>
                  <a:schemeClr val="accent2"/>
                </a:solidFill>
                <a:effectLst>
                  <a:outerShdw blurRad="38100" dist="38100" dir="2700000" algn="tl">
                    <a:srgbClr val="000000"/>
                  </a:outerShdw>
                </a:effectLst>
              </a:rPr>
              <a:t>profili di posto </a:t>
            </a:r>
            <a:r>
              <a:rPr lang="it-IT" sz="2800">
                <a:solidFill>
                  <a:schemeClr val="accent2"/>
                </a:solidFill>
                <a:effectLst>
                  <a:outerShdw blurRad="38100" dist="38100" dir="2700000" algn="tl">
                    <a:srgbClr val="000000"/>
                  </a:outerShdw>
                </a:effectLst>
              </a:rPr>
              <a:t>dell’azienda A valgono solo per quell’azienda, in quanto esprimono opzioni e caratteristiche distintive dei ruoli che, nell’azienda B, possono risultare legittimamente diversificati.</a:t>
            </a:r>
          </a:p>
        </p:txBody>
      </p:sp>
      <p:sp>
        <p:nvSpPr>
          <p:cNvPr id="366595" name="Text Box 3"/>
          <p:cNvSpPr txBox="1">
            <a:spLocks noChangeArrowheads="1"/>
          </p:cNvSpPr>
          <p:nvPr/>
        </p:nvSpPr>
        <p:spPr bwMode="auto">
          <a:xfrm>
            <a:off x="457200" y="609600"/>
            <a:ext cx="4800600" cy="519113"/>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Ha un valore generale?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609600" y="1981200"/>
            <a:ext cx="7924800" cy="3295650"/>
          </a:xfrm>
          <a:prstGeom prst="rect">
            <a:avLst/>
          </a:prstGeom>
          <a:noFill/>
          <a:ln w="9525">
            <a:noFill/>
            <a:miter lim="800000"/>
            <a:headEnd/>
            <a:tailEnd/>
          </a:ln>
          <a:effectLst/>
        </p:spPr>
        <p:txBody>
          <a:bodyPr>
            <a:spAutoFit/>
          </a:bodyPr>
          <a:lstStyle/>
          <a:p>
            <a:pPr algn="just" eaLnBrk="0" hangingPunct="0">
              <a:spcBef>
                <a:spcPct val="50000"/>
              </a:spcBef>
              <a:defRPr/>
            </a:pPr>
            <a:r>
              <a:rPr lang="it-IT" sz="2800">
                <a:solidFill>
                  <a:schemeClr val="accent2"/>
                </a:solidFill>
                <a:effectLst>
                  <a:outerShdw blurRad="38100" dist="38100" dir="2700000" algn="tl">
                    <a:srgbClr val="000000"/>
                  </a:outerShdw>
                </a:effectLst>
              </a:rPr>
              <a:t>Qualsiasi documento di descrizione dell’attività è suscettibile di rapida obsolescenza e deve essere concepito come uno strumento </a:t>
            </a:r>
            <a:r>
              <a:rPr lang="it-IT" sz="2800">
                <a:solidFill>
                  <a:srgbClr val="FF0000"/>
                </a:solidFill>
                <a:effectLst>
                  <a:outerShdw blurRad="38100" dist="38100" dir="2700000" algn="tl">
                    <a:srgbClr val="000000"/>
                  </a:outerShdw>
                </a:effectLst>
              </a:rPr>
              <a:t>flessibile</a:t>
            </a:r>
            <a:r>
              <a:rPr lang="it-IT" sz="2800">
                <a:solidFill>
                  <a:schemeClr val="accent2"/>
                </a:solidFill>
                <a:effectLst>
                  <a:outerShdw blurRad="38100" dist="38100" dir="2700000" algn="tl">
                    <a:srgbClr val="000000"/>
                  </a:outerShdw>
                </a:effectLst>
              </a:rPr>
              <a:t>, periodicamente aggiornato e revisionato. </a:t>
            </a:r>
          </a:p>
          <a:p>
            <a:pPr eaLnBrk="0" hangingPunct="0">
              <a:spcBef>
                <a:spcPct val="50000"/>
              </a:spcBef>
              <a:defRPr/>
            </a:pPr>
            <a:r>
              <a:rPr lang="it-IT" sz="2800">
                <a:solidFill>
                  <a:schemeClr val="accent2"/>
                </a:solidFill>
                <a:effectLst>
                  <a:outerShdw blurRad="38100" dist="38100" dir="2700000" algn="tl">
                    <a:srgbClr val="000000"/>
                  </a:outerShdw>
                </a:effectLst>
              </a:rPr>
              <a:t>Inoltre è da considerare come uno strumento descrittivo e non prescrittivo</a:t>
            </a:r>
          </a:p>
        </p:txBody>
      </p:sp>
      <p:sp>
        <p:nvSpPr>
          <p:cNvPr id="560131" name="Text Box 3"/>
          <p:cNvSpPr txBox="1">
            <a:spLocks noChangeArrowheads="1"/>
          </p:cNvSpPr>
          <p:nvPr/>
        </p:nvSpPr>
        <p:spPr bwMode="auto">
          <a:xfrm>
            <a:off x="923925" y="1325563"/>
            <a:ext cx="4800600" cy="519112"/>
          </a:xfrm>
          <a:prstGeom prst="rect">
            <a:avLst/>
          </a:prstGeom>
          <a:noFill/>
          <a:ln w="9525">
            <a:noFill/>
            <a:miter lim="800000"/>
            <a:headEnd/>
            <a:tailEnd/>
          </a:ln>
          <a:effectLst/>
        </p:spPr>
        <p:txBody>
          <a:bodyPr>
            <a:spAutoFit/>
          </a:bodyPr>
          <a:lstStyle/>
          <a:p>
            <a:pPr eaLnBrk="0" hangingPunct="0">
              <a:spcBef>
                <a:spcPct val="50000"/>
              </a:spcBef>
              <a:defRPr/>
            </a:pPr>
            <a:r>
              <a:rPr lang="it-IT" sz="2800">
                <a:solidFill>
                  <a:srgbClr val="FF0000"/>
                </a:solidFill>
                <a:effectLst>
                  <a:outerShdw blurRad="38100" dist="38100" dir="2700000" algn="tl">
                    <a:srgbClr val="000000"/>
                  </a:outerShdw>
                </a:effectLst>
              </a:rPr>
              <a:t>E’ deterministico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6552"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Competenza [SPENCER e SPENCER, 1993] </a:t>
            </a:r>
            <a:endParaRPr lang="it-IT" dirty="0"/>
          </a:p>
        </p:txBody>
      </p:sp>
      <p:sp>
        <p:nvSpPr>
          <p:cNvPr id="3" name="Segnaposto contenuto 2"/>
          <p:cNvSpPr>
            <a:spLocks noGrp="1"/>
          </p:cNvSpPr>
          <p:nvPr>
            <p:ph idx="1"/>
          </p:nvPr>
        </p:nvSpPr>
        <p:spPr/>
        <p:txBody>
          <a:bodyPr/>
          <a:lstStyle/>
          <a:p>
            <a:r>
              <a:rPr lang="it-IT" dirty="0" smtClean="0"/>
              <a:t>La competenza intesa in termini di conoscenze, capacità/abilità e comportamenti è il valore aggiunto del professionista, che viene messa in atto in un determinato contesto per raggiungere un determinato scopo.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 [SPENCER e SPENCER, 1993] Modalità in cui le competenze si possono presentare</a:t>
            </a:r>
            <a:endParaRPr lang="it-IT" sz="3200" dirty="0"/>
          </a:p>
        </p:txBody>
      </p:sp>
      <p:sp>
        <p:nvSpPr>
          <p:cNvPr id="3" name="Segnaposto contenuto 2"/>
          <p:cNvSpPr>
            <a:spLocks noGrp="1"/>
          </p:cNvSpPr>
          <p:nvPr>
            <p:ph idx="1"/>
          </p:nvPr>
        </p:nvSpPr>
        <p:spPr/>
        <p:txBody>
          <a:bodyPr>
            <a:normAutofit fontScale="77500" lnSpcReduction="20000"/>
          </a:bodyPr>
          <a:lstStyle/>
          <a:p>
            <a:pPr>
              <a:buNone/>
            </a:pPr>
            <a:r>
              <a:rPr lang="it-IT" dirty="0" smtClean="0"/>
              <a:t>1) </a:t>
            </a:r>
            <a:r>
              <a:rPr lang="it-IT" sz="3100" b="1" dirty="0" smtClean="0"/>
              <a:t>motivazioni</a:t>
            </a:r>
            <a:r>
              <a:rPr lang="it-IT" sz="3100" dirty="0" smtClean="0"/>
              <a:t>: schemi mentali, bisogni e spinte interiori che guidano, dirigono e selezionano il comportamento di una persona verso certi scopi e certe azioni e lo allontanano da altri (ciò che un soggetto costantemente pensa o desidera, e che guida e dirige il suo comportamento);</a:t>
            </a:r>
          </a:p>
          <a:p>
            <a:pPr>
              <a:buNone/>
            </a:pPr>
            <a:r>
              <a:rPr lang="it-IT" sz="3100" dirty="0" smtClean="0"/>
              <a:t>2)</a:t>
            </a:r>
            <a:r>
              <a:rPr lang="it-IT" sz="3100" b="1" dirty="0" smtClean="0"/>
              <a:t> tratti</a:t>
            </a:r>
            <a:r>
              <a:rPr lang="it-IT" sz="3100" dirty="0" smtClean="0"/>
              <a:t>: caratteristiche fisiche e reazioni costanti a situazioni o informazioni; </a:t>
            </a:r>
          </a:p>
          <a:p>
            <a:pPr>
              <a:buNone/>
            </a:pPr>
            <a:r>
              <a:rPr lang="it-IT" sz="3100" dirty="0" smtClean="0"/>
              <a:t>3) </a:t>
            </a:r>
            <a:r>
              <a:rPr lang="it-IT" sz="3100" b="1" dirty="0" smtClean="0"/>
              <a:t>concetto di sé</a:t>
            </a:r>
            <a:r>
              <a:rPr lang="it-IT" sz="3100" dirty="0" smtClean="0"/>
              <a:t>: atteggiamenti, valori e l’immagine di sé di una persona;</a:t>
            </a:r>
          </a:p>
          <a:p>
            <a:pPr>
              <a:buNone/>
            </a:pPr>
            <a:r>
              <a:rPr lang="it-IT" sz="3100" dirty="0" smtClean="0"/>
              <a:t>4) </a:t>
            </a:r>
            <a:r>
              <a:rPr lang="it-IT" sz="3100" b="1" dirty="0" smtClean="0"/>
              <a:t>conoscenza</a:t>
            </a:r>
            <a:r>
              <a:rPr lang="it-IT" sz="3100" dirty="0" smtClean="0"/>
              <a:t>: informazioni e nozioni di cui una persona dispone su un campo specifico;</a:t>
            </a:r>
          </a:p>
          <a:p>
            <a:pPr>
              <a:buNone/>
            </a:pPr>
            <a:r>
              <a:rPr lang="it-IT" sz="3100" dirty="0" smtClean="0"/>
              <a:t>5) </a:t>
            </a:r>
            <a:r>
              <a:rPr lang="it-IT" sz="3100" b="1" dirty="0" err="1" smtClean="0"/>
              <a:t>skill</a:t>
            </a:r>
            <a:r>
              <a:rPr lang="it-IT" sz="3100" dirty="0" smtClean="0"/>
              <a:t>: abilità di compiere un certo compito fisico o mentale.</a:t>
            </a:r>
            <a:endParaRPr lang="it-IT" sz="3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0" y="-315416"/>
            <a:ext cx="9144000" cy="717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4255</Words>
  <Application>Microsoft Office PowerPoint</Application>
  <PresentationFormat>Presentazione su schermo (4:3)</PresentationFormat>
  <Paragraphs>238</Paragraphs>
  <Slides>68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68</vt:i4>
      </vt:variant>
    </vt:vector>
  </HeadingPairs>
  <TitlesOfParts>
    <vt:vector size="72" baseType="lpstr">
      <vt:lpstr>Arial</vt:lpstr>
      <vt:lpstr>Calibri</vt:lpstr>
      <vt:lpstr>Times New Roman</vt:lpstr>
      <vt:lpstr>Tema di Office</vt:lpstr>
      <vt:lpstr>Modelli di Analisi e Sviluppo delle Competenze </vt:lpstr>
      <vt:lpstr>Presentazione standard di PowerPoint</vt:lpstr>
      <vt:lpstr>Presentazione standard di PowerPoint</vt:lpstr>
      <vt:lpstr>Boyatzis [1982] Competenza</vt:lpstr>
      <vt:lpstr>Presentazione standard di PowerPoint</vt:lpstr>
      <vt:lpstr>Boyatzis [1982] Competenza</vt:lpstr>
      <vt:lpstr>Competenza [SPENCER e SPENCER, 1993] </vt:lpstr>
      <vt:lpstr> [SPENCER e SPENCER, 1993] Modalità in cui le competenze si possono presentare</vt:lpstr>
      <vt:lpstr>Presentazione standard di PowerPoint</vt:lpstr>
      <vt:lpstr>Iceberg Competenze</vt:lpstr>
      <vt:lpstr>Presentazione standard di PowerPoint</vt:lpstr>
      <vt:lpstr>Competenza e Ambiente Organizzativo</vt:lpstr>
      <vt:lpstr>Modello Competenze e Performance</vt:lpstr>
      <vt:lpstr>Dimensione Temporale delle Competenze [Boam e Sparrow, 1996]</vt:lpstr>
      <vt:lpstr>Categorie di Approcci alla valutazione delle competenze [Boam e Sparrow, 1996]</vt:lpstr>
      <vt:lpstr>Gli approcci analogici alla valutazione delle competenze </vt:lpstr>
      <vt:lpstr>Gli approcci analitici </vt:lpstr>
      <vt:lpstr>Gli approcci reputazionali</vt:lpstr>
      <vt:lpstr>L’autovalutazione favorisce il coinvolgimento del soggetto nel processo di valutazione</vt:lpstr>
      <vt:lpstr>La peer evaluation (1) </vt:lpstr>
      <vt:lpstr>La peer evaluation (2) </vt:lpstr>
      <vt:lpstr>Ulteriori approcci </vt:lpstr>
      <vt:lpstr>Metodi e strumenti di valutazione delle competenze</vt:lpstr>
      <vt:lpstr>Sviluppo organizzativo e competenze </vt:lpstr>
      <vt:lpstr>Presentazione standard di PowerPoint</vt:lpstr>
      <vt:lpstr>La direttiva emanata dal Dipartimento della Funzione Pubblica il 13 dicembre 2001 </vt:lpstr>
      <vt:lpstr>Presentazione standard di PowerPoint</vt:lpstr>
      <vt:lpstr>Presentazione standard di PowerPoint</vt:lpstr>
      <vt:lpstr>Presentazione standard di PowerPoint</vt:lpstr>
      <vt:lpstr>DELIBERAZIONE DELLA GIUNTA REGIONALE 21 MAGGIO 2012, N. 653 Linee di programmazione e finanziamento delle Aziende del Servizio Sanitario regionale per l’anno 2012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Modello ISFOL </vt:lpstr>
      <vt:lpstr>Presentazione standard di PowerPoint</vt:lpstr>
      <vt:lpstr>Percorso Mappatura Competenze</vt:lpstr>
      <vt:lpstr>COME SI COSTRUISCE LA MAPPA DELLE COMPETENZE</vt:lpstr>
      <vt:lpstr>Presentazione standard di PowerPoint</vt:lpstr>
      <vt:lpstr>“Le competenze essenziali in ambito sanitario: definizione di un modello di riferimento”</vt:lpstr>
      <vt:lpstr>Gli step del progetto </vt:lpstr>
      <vt:lpstr>Presentazione standard di PowerPoint</vt:lpstr>
      <vt:lpstr>Il profilo di competenza è un atto manageriale che racchiude le attivita’ osservabili, valutabili e condivise, in un dato contesto assistenziale </vt:lpstr>
      <vt:lpstr>In un profilo di competenza devono coesistere due tipologie di attività</vt:lpstr>
      <vt:lpstr>Il profilo di competenza si sviluppa su due livelli:</vt:lpstr>
      <vt:lpstr>Profilo di competenza </vt:lpstr>
      <vt:lpstr>Mappatura delle attività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Cristiano</dc:creator>
  <cp:lastModifiedBy>Cristiano</cp:lastModifiedBy>
  <cp:revision>21</cp:revision>
  <dcterms:created xsi:type="dcterms:W3CDTF">2013-01-12T07:49:51Z</dcterms:created>
  <dcterms:modified xsi:type="dcterms:W3CDTF">2015-11-27T16:34:45Z</dcterms:modified>
</cp:coreProperties>
</file>