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_rels/notesSlide6.xml.rels" ContentType="application/vnd.openxmlformats-package.relationships+xml"/>
  <Override PartName="/ppt/notesSlides/_rels/notesSlide9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9144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2000" spc="-1" strike="noStrike">
                <a:latin typeface="Arial"/>
              </a:rPr>
              <a:t>Fai clic per modificare il formato delle note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1400" spc="-1" strike="noStrike">
                <a:latin typeface="Times New Roman"/>
              </a:rPr>
              <a:t>&lt;intestazione&gt;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en-US" sz="1400" spc="-1" strike="noStrike">
                <a:latin typeface="Times New Roman"/>
              </a:rPr>
              <a:t>&lt;data/ora&gt;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en-US" sz="1400" spc="-1" strike="noStrike">
                <a:latin typeface="Times New Roman"/>
              </a:rPr>
              <a:t>&lt;piè di pagina&gt;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C06CD789-96AC-4C30-94A7-0F3BD67D59D1}" type="slidenum">
              <a:rPr b="0" lang="en-US" sz="1400" spc="-1" strike="noStrike">
                <a:latin typeface="Times New Roman"/>
              </a:rPr>
              <a:t>&lt;numero&gt;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body"/>
          </p:nvPr>
        </p:nvSpPr>
        <p:spPr>
          <a:xfrm>
            <a:off x="777960" y="4778280"/>
            <a:ext cx="6215760" cy="4525200"/>
          </a:xfrm>
          <a:prstGeom prst="rect">
            <a:avLst/>
          </a:prstGeom>
        </p:spPr>
        <p:txBody>
          <a:bodyPr lIns="0" rIns="0" tIns="0" bIns="0"/>
          <a:p>
            <a:endParaRPr b="0" lang="en-US" sz="2000" spc="-1" strike="noStrike">
              <a:latin typeface="Arial"/>
            </a:endParaRPr>
          </a:p>
        </p:txBody>
      </p:sp>
      <p:sp>
        <p:nvSpPr>
          <p:cNvPr id="95" name="CustomShape 2"/>
          <p:cNvSpPr/>
          <p:nvPr/>
        </p:nvSpPr>
        <p:spPr>
          <a:xfrm>
            <a:off x="4402080" y="9553680"/>
            <a:ext cx="3367800" cy="502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868325DF-6A9E-47BE-A6A8-0D7A8C1B8C8D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en-US" sz="1200" spc="-1" strike="noStrike"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body"/>
          </p:nvPr>
        </p:nvSpPr>
        <p:spPr>
          <a:xfrm>
            <a:off x="777960" y="4778280"/>
            <a:ext cx="6215760" cy="4525200"/>
          </a:xfrm>
          <a:prstGeom prst="rect">
            <a:avLst/>
          </a:prstGeom>
        </p:spPr>
        <p:txBody>
          <a:bodyPr lIns="0" rIns="0" tIns="0" bIns="0"/>
          <a:p>
            <a:endParaRPr b="0" lang="en-US" sz="2000" spc="-1" strike="noStrike">
              <a:latin typeface="Arial"/>
            </a:endParaRPr>
          </a:p>
        </p:txBody>
      </p:sp>
      <p:sp>
        <p:nvSpPr>
          <p:cNvPr id="97" name="CustomShape 2"/>
          <p:cNvSpPr/>
          <p:nvPr/>
        </p:nvSpPr>
        <p:spPr>
          <a:xfrm>
            <a:off x="4402080" y="9553680"/>
            <a:ext cx="3367800" cy="502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/>
          <a:p>
            <a:pPr algn="r">
              <a:lnSpc>
                <a:spcPct val="100000"/>
              </a:lnSpc>
            </a:pPr>
            <a:fld id="{876C2BE0-C866-48F6-ACDB-AFFF65A504C1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en-US" sz="12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Secondo livello struttura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Terzo livello struttura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Quarto livello struttura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Quinto livello struttura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Sesto livello struttura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Settimo livello struttura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hyperlink" Target="https://www.youtube.com/watch?v=BBq0hWsrC6o" TargetMode="External"/><Relationship Id="rId3" Type="http://schemas.openxmlformats.org/officeDocument/2006/relationships/hyperlink" Target="https://www.youtube.com/watch?v=BBq0hWsrC6o" TargetMode="External"/><Relationship Id="rId4" Type="http://schemas.openxmlformats.org/officeDocument/2006/relationships/hyperlink" Target="https://www.youtube.com/watch?v=BBq0hWsrC6o" TargetMode="External"/><Relationship Id="rId5" Type="http://schemas.openxmlformats.org/officeDocument/2006/relationships/hyperlink" Target="https://www.youtube.com/watch?v=SeLYwHeOodM" TargetMode="External"/><Relationship Id="rId6" Type="http://schemas.openxmlformats.org/officeDocument/2006/relationships/hyperlink" Target="https://www.youtube.com/watch?v=SeLYwHeOodM" TargetMode="External"/><Relationship Id="rId7" Type="http://schemas.openxmlformats.org/officeDocument/2006/relationships/hyperlink" Target="https://www.youtube.com/watch?v=SeLYwHeOodM" TargetMode="External"/><Relationship Id="rId8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hyperlink" Target="https://www.youtube.com/watch?v=8VTq2iJiF8o" TargetMode="External"/><Relationship Id="rId3" Type="http://schemas.openxmlformats.org/officeDocument/2006/relationships/hyperlink" Target="https://www.youtube.com/watch?v=8VTq2iJiF8o" TargetMode="External"/><Relationship Id="rId4" Type="http://schemas.openxmlformats.org/officeDocument/2006/relationships/hyperlink" Target="https://www.youtube.com/watch?v=8VTq2iJiF8o" TargetMode="External"/><Relationship Id="rId5" Type="http://schemas.openxmlformats.org/officeDocument/2006/relationships/hyperlink" Target="https://www.youtube.com/watch?v=hxVub8cWhzE" TargetMode="External"/><Relationship Id="rId6" Type="http://schemas.openxmlformats.org/officeDocument/2006/relationships/hyperlink" Target="https://www.youtube.com/watch?v=hxVub8cWhzE" TargetMode="External"/><Relationship Id="rId7" Type="http://schemas.openxmlformats.org/officeDocument/2006/relationships/hyperlink" Target="https://www.youtube.com/watch?v=hxVub8cWhzE" TargetMode="External"/><Relationship Id="rId8" Type="http://schemas.openxmlformats.org/officeDocument/2006/relationships/hyperlink" Target="https://www.youtube.com/watch?v=MdUnlTFLh0Y" TargetMode="External"/><Relationship Id="rId9" Type="http://schemas.openxmlformats.org/officeDocument/2006/relationships/hyperlink" Target="https://www.youtube.com/watch?v=MdUnlTFLh0Y" TargetMode="External"/><Relationship Id="rId10" Type="http://schemas.openxmlformats.org/officeDocument/2006/relationships/hyperlink" Target="https://www.youtube.com/watch?v=MdUnlTFLh0Y" TargetMode="External"/><Relationship Id="rId11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hyperlink" Target="https://elt.oup.com/student/oefc/nursing2/c_listening/oefc_nursing_lst03?cc=it&amp;selLanguage=it" TargetMode="External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457200" y="11664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Calibri"/>
                <a:ea typeface="DejaVu Sans"/>
              </a:rPr>
              <a:t>English for Nurses, Midwives, and Health Professionals – Lesson 3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44" name="CustomShape 2"/>
          <p:cNvSpPr/>
          <p:nvPr/>
        </p:nvSpPr>
        <p:spPr>
          <a:xfrm>
            <a:off x="251640" y="1600200"/>
            <a:ext cx="8567280" cy="492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343080" indent="-34128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600" spc="-1" strike="noStrike" u="sng">
                <a:solidFill>
                  <a:srgbClr val="000000"/>
                </a:solidFill>
                <a:uFillTx/>
                <a:latin typeface="Calibri"/>
                <a:ea typeface="DejaVu Sans"/>
              </a:rPr>
              <a:t>Today’s class</a:t>
            </a:r>
            <a:r>
              <a:rPr b="0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:</a:t>
            </a:r>
            <a:endParaRPr b="0" lang="en-US" sz="3600" spc="-1" strike="noStrike">
              <a:latin typeface="Arial"/>
            </a:endParaRPr>
          </a:p>
          <a:p>
            <a:pPr lvl="1" marL="743040" indent="-2840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English for Nursing</a:t>
            </a:r>
            <a:endParaRPr b="0" lang="en-US" sz="2800" spc="-1" strike="noStrike">
              <a:latin typeface="Arial"/>
            </a:endParaRPr>
          </a:p>
          <a:p>
            <a:pPr lvl="1" marL="743040" indent="-2840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Obstetrics</a:t>
            </a:r>
            <a:endParaRPr b="0" lang="en-US" sz="2800" spc="-1" strike="noStrike">
              <a:latin typeface="Arial"/>
            </a:endParaRPr>
          </a:p>
          <a:p>
            <a:pPr lvl="1" marL="743040" indent="-2840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Pregnancy and childbirth</a:t>
            </a:r>
            <a:endParaRPr b="0" lang="en-US" sz="2800" spc="-1" strike="noStrike">
              <a:latin typeface="Arial"/>
            </a:endParaRPr>
          </a:p>
          <a:p>
            <a:pPr lvl="1" marL="743040" indent="-2840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Gynaecology</a:t>
            </a:r>
            <a:endParaRPr b="0" lang="en-US" sz="2800" spc="-1" strike="noStrike">
              <a:latin typeface="Arial"/>
            </a:endParaRPr>
          </a:p>
          <a:p>
            <a:pPr lvl="1" marL="743040" indent="-2840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Grammar: </a:t>
            </a:r>
            <a:endParaRPr b="0" lang="en-US" sz="2800" spc="-1" strike="noStrike">
              <a:latin typeface="Arial"/>
            </a:endParaRPr>
          </a:p>
          <a:p>
            <a:pPr lvl="2" marL="1200240" indent="-2840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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Do you…?</a:t>
            </a:r>
            <a:endParaRPr b="0" lang="en-US" sz="2800" spc="-1" strike="noStrike">
              <a:latin typeface="Arial"/>
            </a:endParaRPr>
          </a:p>
          <a:p>
            <a:pPr lvl="2" marL="1200240" indent="-2840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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Can and could</a:t>
            </a:r>
            <a:endParaRPr b="0" lang="en-US" sz="2800" spc="-1" strike="noStrike">
              <a:latin typeface="Arial"/>
            </a:endParaRPr>
          </a:p>
          <a:p>
            <a:pPr lvl="2" marL="1200240" indent="-2840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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Must, mustn’t, don’t need to</a:t>
            </a:r>
            <a:endParaRPr b="0" lang="en-US" sz="2800" spc="-1" strike="noStrike">
              <a:latin typeface="Arial"/>
            </a:endParaRPr>
          </a:p>
          <a:p>
            <a:pPr marL="1200240" indent="-284040">
              <a:lnSpc>
                <a:spcPct val="100000"/>
              </a:lnSpc>
              <a:spcBef>
                <a:spcPts val="561"/>
              </a:spcBef>
            </a:pPr>
            <a:endParaRPr b="0" lang="en-US" sz="2800" spc="-1" strike="noStrike">
              <a:latin typeface="Arial"/>
            </a:endParaRPr>
          </a:p>
          <a:p>
            <a:pPr marL="1200240" indent="-284040">
              <a:lnSpc>
                <a:spcPct val="100000"/>
              </a:lnSpc>
              <a:spcBef>
                <a:spcPts val="561"/>
              </a:spcBef>
            </a:pPr>
            <a:endParaRPr b="0" lang="en-US" sz="2800" spc="-1" strike="noStrike">
              <a:latin typeface="Arial"/>
            </a:endParaRPr>
          </a:p>
          <a:p>
            <a:pPr marL="1200240" indent="-284040">
              <a:lnSpc>
                <a:spcPct val="100000"/>
              </a:lnSpc>
              <a:spcBef>
                <a:spcPts val="720"/>
              </a:spcBef>
            </a:pPr>
            <a:endParaRPr b="0" lang="en-US" sz="2800" spc="-1" strike="noStrike"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"/>
          <p:cNvPicPr/>
          <p:nvPr/>
        </p:nvPicPr>
        <p:blipFill>
          <a:blip r:embed="rId1"/>
          <a:stretch/>
        </p:blipFill>
        <p:spPr>
          <a:xfrm>
            <a:off x="1043640" y="908640"/>
            <a:ext cx="2598840" cy="575856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67" name="CustomShape 1"/>
          <p:cNvSpPr/>
          <p:nvPr/>
        </p:nvSpPr>
        <p:spPr>
          <a:xfrm>
            <a:off x="457200" y="-171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Obstetrics (5) – key words</a:t>
            </a:r>
            <a:endParaRPr b="0" lang="en-US" sz="3600" spc="-1" strike="noStrike">
              <a:latin typeface="Arial"/>
            </a:endParaRPr>
          </a:p>
        </p:txBody>
      </p:sp>
      <p:pic>
        <p:nvPicPr>
          <p:cNvPr id="68" name="Picture 3" descr=""/>
          <p:cNvPicPr/>
          <p:nvPr/>
        </p:nvPicPr>
        <p:blipFill>
          <a:blip r:embed="rId2"/>
          <a:stretch/>
        </p:blipFill>
        <p:spPr>
          <a:xfrm>
            <a:off x="4428000" y="945360"/>
            <a:ext cx="3728520" cy="572256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2" descr=""/>
          <p:cNvPicPr/>
          <p:nvPr/>
        </p:nvPicPr>
        <p:blipFill>
          <a:blip r:embed="rId1"/>
          <a:stretch/>
        </p:blipFill>
        <p:spPr>
          <a:xfrm>
            <a:off x="2130840" y="692640"/>
            <a:ext cx="4961160" cy="593280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70" name="CustomShape 1"/>
          <p:cNvSpPr/>
          <p:nvPr/>
        </p:nvSpPr>
        <p:spPr>
          <a:xfrm>
            <a:off x="457200" y="-171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Pregnancy and childbirth</a:t>
            </a:r>
            <a:endParaRPr b="0" lang="en-US" sz="3600" spc="-1" strike="noStrike">
              <a:latin typeface="Arial"/>
            </a:endParaRPr>
          </a:p>
        </p:txBody>
      </p:sp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2" descr=""/>
          <p:cNvPicPr/>
          <p:nvPr/>
        </p:nvPicPr>
        <p:blipFill>
          <a:blip r:embed="rId1"/>
          <a:stretch/>
        </p:blipFill>
        <p:spPr>
          <a:xfrm>
            <a:off x="711720" y="755280"/>
            <a:ext cx="4579920" cy="591372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72" name="CustomShape 1"/>
          <p:cNvSpPr/>
          <p:nvPr/>
        </p:nvSpPr>
        <p:spPr>
          <a:xfrm>
            <a:off x="457200" y="-171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Pregnancy and childbirth - Exercises</a:t>
            </a:r>
            <a:endParaRPr b="0" lang="en-US" sz="3600" spc="-1" strike="noStrike">
              <a:latin typeface="Arial"/>
            </a:endParaRPr>
          </a:p>
        </p:txBody>
      </p:sp>
      <p:sp>
        <p:nvSpPr>
          <p:cNvPr id="73" name="CustomShape 2"/>
          <p:cNvSpPr/>
          <p:nvPr/>
        </p:nvSpPr>
        <p:spPr>
          <a:xfrm>
            <a:off x="5796000" y="2853000"/>
            <a:ext cx="2662920" cy="107856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Over to you</a:t>
            </a:r>
            <a:endParaRPr b="0" lang="en-US" sz="2400" spc="-1" strike="noStrike">
              <a:latin typeface="Arial"/>
            </a:endParaRPr>
          </a:p>
        </p:txBody>
      </p:sp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2" descr=""/>
          <p:cNvPicPr/>
          <p:nvPr/>
        </p:nvPicPr>
        <p:blipFill>
          <a:blip r:embed="rId1"/>
          <a:stretch/>
        </p:blipFill>
        <p:spPr>
          <a:xfrm>
            <a:off x="2483640" y="736200"/>
            <a:ext cx="4141800" cy="593280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75" name="CustomShape 1"/>
          <p:cNvSpPr/>
          <p:nvPr/>
        </p:nvSpPr>
        <p:spPr>
          <a:xfrm>
            <a:off x="457200" y="-171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Gynaecology (1)</a:t>
            </a:r>
            <a:endParaRPr b="0" lang="en-US" sz="3600" spc="-1" strike="noStrike">
              <a:latin typeface="Arial"/>
            </a:endParaRPr>
          </a:p>
        </p:txBody>
      </p:sp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2" descr=""/>
          <p:cNvPicPr/>
          <p:nvPr/>
        </p:nvPicPr>
        <p:blipFill>
          <a:blip r:embed="rId1"/>
          <a:stretch/>
        </p:blipFill>
        <p:spPr>
          <a:xfrm>
            <a:off x="973080" y="764640"/>
            <a:ext cx="4102560" cy="589536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77" name="CustomShape 1"/>
          <p:cNvSpPr/>
          <p:nvPr/>
        </p:nvSpPr>
        <p:spPr>
          <a:xfrm>
            <a:off x="457200" y="-171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Gynaecology (2) - Exercises</a:t>
            </a:r>
            <a:endParaRPr b="0" lang="en-US" sz="3600" spc="-1" strike="noStrike">
              <a:latin typeface="Arial"/>
            </a:endParaRPr>
          </a:p>
        </p:txBody>
      </p:sp>
      <p:sp>
        <p:nvSpPr>
          <p:cNvPr id="78" name="CustomShape 2"/>
          <p:cNvSpPr/>
          <p:nvPr/>
        </p:nvSpPr>
        <p:spPr>
          <a:xfrm>
            <a:off x="5796000" y="2853000"/>
            <a:ext cx="2662920" cy="107856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Over to you</a:t>
            </a:r>
            <a:endParaRPr b="0" lang="en-US" sz="2400" spc="-1" strike="noStrike">
              <a:latin typeface="Arial"/>
            </a:endParaRPr>
          </a:p>
        </p:txBody>
      </p:sp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2" descr=""/>
          <p:cNvPicPr/>
          <p:nvPr/>
        </p:nvPicPr>
        <p:blipFill>
          <a:blip r:embed="rId1"/>
          <a:stretch/>
        </p:blipFill>
        <p:spPr>
          <a:xfrm>
            <a:off x="2701440" y="836640"/>
            <a:ext cx="3742560" cy="576864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80" name="CustomShape 1"/>
          <p:cNvSpPr/>
          <p:nvPr/>
        </p:nvSpPr>
        <p:spPr>
          <a:xfrm>
            <a:off x="457200" y="45000"/>
            <a:ext cx="8227800" cy="93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Calibri"/>
                <a:ea typeface="DejaVu Sans"/>
              </a:rPr>
              <a:t>Grammar – Do you…? </a:t>
            </a:r>
            <a:endParaRPr b="0" lang="en-US" sz="4000" spc="-1" strike="noStrike">
              <a:latin typeface="Arial"/>
            </a:endParaRPr>
          </a:p>
        </p:txBody>
      </p:sp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2" descr=""/>
          <p:cNvPicPr/>
          <p:nvPr/>
        </p:nvPicPr>
        <p:blipFill>
          <a:blip r:embed="rId1"/>
          <a:stretch/>
        </p:blipFill>
        <p:spPr>
          <a:xfrm>
            <a:off x="611640" y="677880"/>
            <a:ext cx="4390560" cy="599112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82" name="CustomShape 1"/>
          <p:cNvSpPr/>
          <p:nvPr/>
        </p:nvSpPr>
        <p:spPr>
          <a:xfrm>
            <a:off x="457200" y="-99360"/>
            <a:ext cx="8227800" cy="93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Grammar – Can and could </a:t>
            </a:r>
            <a:endParaRPr b="0" lang="en-US" sz="3600" spc="-1" strike="noStrike"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5436000" y="2133000"/>
            <a:ext cx="3312000" cy="934560"/>
          </a:xfrm>
          <a:prstGeom prst="ellipse">
            <a:avLst/>
          </a:prstGeom>
          <a:solidFill>
            <a:schemeClr val="bg2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i="1" lang="en-US" sz="16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Listening from </a:t>
            </a:r>
            <a:r>
              <a:rPr b="1" i="1" lang="en-US" sz="16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Youtube</a:t>
            </a:r>
            <a:r>
              <a:rPr b="1" i="1" lang="en-US" sz="16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4"/>
              </a:rPr>
              <a:t> - Can or Could</a:t>
            </a:r>
            <a:r>
              <a:rPr b="1" i="1" lang="en-US" sz="1600" spc="-1" strike="noStrike" u="sng">
                <a:solidFill>
                  <a:srgbClr val="7030a0"/>
                </a:solidFill>
                <a:uFillTx/>
                <a:latin typeface="Calibri"/>
                <a:ea typeface="DejaVu Sans"/>
              </a:rPr>
              <a:t> </a:t>
            </a:r>
            <a:endParaRPr b="0" lang="en-US" sz="1600" spc="-1" strike="noStrike">
              <a:latin typeface="Arial"/>
            </a:endParaRPr>
          </a:p>
        </p:txBody>
      </p:sp>
      <p:sp>
        <p:nvSpPr>
          <p:cNvPr id="84" name="CustomShape 3"/>
          <p:cNvSpPr/>
          <p:nvPr/>
        </p:nvSpPr>
        <p:spPr>
          <a:xfrm>
            <a:off x="5508000" y="3934080"/>
            <a:ext cx="3177000" cy="934560"/>
          </a:xfrm>
          <a:prstGeom prst="ellipse">
            <a:avLst/>
          </a:prstGeom>
          <a:solidFill>
            <a:schemeClr val="bg2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i="1" lang="en-US" sz="16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5"/>
              </a:rPr>
              <a:t>Listening from </a:t>
            </a:r>
            <a:r>
              <a:rPr b="1" i="1" lang="en-US" sz="16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6"/>
              </a:rPr>
              <a:t>Youtube</a:t>
            </a:r>
            <a:r>
              <a:rPr b="1" i="1" lang="en-US" sz="16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7"/>
              </a:rPr>
              <a:t> - Can Can't Cannot</a:t>
            </a:r>
            <a:endParaRPr b="0" lang="en-US" sz="1600" spc="-1" strike="noStrike">
              <a:latin typeface="Arial"/>
            </a:endParaRPr>
          </a:p>
        </p:txBody>
      </p:sp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2" descr=""/>
          <p:cNvPicPr/>
          <p:nvPr/>
        </p:nvPicPr>
        <p:blipFill>
          <a:blip r:embed="rId1"/>
          <a:stretch/>
        </p:blipFill>
        <p:spPr>
          <a:xfrm>
            <a:off x="2484360" y="764640"/>
            <a:ext cx="4102560" cy="593640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86" name="CustomShape 1"/>
          <p:cNvSpPr/>
          <p:nvPr/>
        </p:nvSpPr>
        <p:spPr>
          <a:xfrm>
            <a:off x="457200" y="-99000"/>
            <a:ext cx="8227800" cy="93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Grammar – Can and could - Exercises </a:t>
            </a:r>
            <a:endParaRPr b="0" lang="en-US" sz="3600" spc="-1" strike="noStrike">
              <a:latin typeface="Arial"/>
            </a:endParaRPr>
          </a:p>
        </p:txBody>
      </p:sp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2" descr=""/>
          <p:cNvPicPr/>
          <p:nvPr/>
        </p:nvPicPr>
        <p:blipFill>
          <a:blip r:embed="rId1"/>
          <a:stretch/>
        </p:blipFill>
        <p:spPr>
          <a:xfrm>
            <a:off x="467640" y="692640"/>
            <a:ext cx="4199040" cy="585648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88" name="CustomShape 1"/>
          <p:cNvSpPr/>
          <p:nvPr/>
        </p:nvSpPr>
        <p:spPr>
          <a:xfrm>
            <a:off x="457200" y="-99000"/>
            <a:ext cx="8227800" cy="93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Grammar – Must, mustn’t, don’t need to </a:t>
            </a:r>
            <a:endParaRPr b="0" lang="en-US" sz="3600" spc="-1" strike="noStrike"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5148000" y="1196640"/>
            <a:ext cx="3744000" cy="934560"/>
          </a:xfrm>
          <a:prstGeom prst="ellipse">
            <a:avLst/>
          </a:prstGeom>
          <a:solidFill>
            <a:schemeClr val="bg2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i="1" lang="en-US" sz="18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Listening from </a:t>
            </a:r>
            <a:r>
              <a:rPr b="1" i="1" lang="en-US" sz="18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Youtube</a:t>
            </a:r>
            <a:r>
              <a:rPr b="1" i="1" lang="en-US" sz="18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4"/>
              </a:rPr>
              <a:t> - MUST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90" name="CustomShape 3"/>
          <p:cNvSpPr/>
          <p:nvPr/>
        </p:nvSpPr>
        <p:spPr>
          <a:xfrm>
            <a:off x="5148000" y="2998080"/>
            <a:ext cx="3600000" cy="934560"/>
          </a:xfrm>
          <a:prstGeom prst="ellipse">
            <a:avLst/>
          </a:prstGeom>
          <a:solidFill>
            <a:schemeClr val="bg2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i="1" lang="en-US" sz="18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5"/>
              </a:rPr>
              <a:t>Listening from </a:t>
            </a:r>
            <a:r>
              <a:rPr b="1" i="1" lang="en-US" sz="18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6"/>
              </a:rPr>
              <a:t>Youtube</a:t>
            </a:r>
            <a:r>
              <a:rPr b="1" i="1" lang="en-US" sz="18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7"/>
              </a:rPr>
              <a:t> - MUST VS HAVE TO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91" name="CustomShape 4"/>
          <p:cNvSpPr/>
          <p:nvPr/>
        </p:nvSpPr>
        <p:spPr>
          <a:xfrm>
            <a:off x="4860000" y="4726440"/>
            <a:ext cx="4104000" cy="1006560"/>
          </a:xfrm>
          <a:prstGeom prst="ellipse">
            <a:avLst/>
          </a:prstGeom>
          <a:solidFill>
            <a:schemeClr val="bg2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i="1" lang="en-US" sz="18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8"/>
              </a:rPr>
              <a:t>Listening from </a:t>
            </a:r>
            <a:r>
              <a:rPr b="1" i="1" lang="en-US" sz="18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9"/>
              </a:rPr>
              <a:t>Youtube</a:t>
            </a:r>
            <a:r>
              <a:rPr b="1" i="1" lang="en-US" sz="18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10"/>
              </a:rPr>
              <a:t> - MUSTN'T VS DON'T HAVE TO</a:t>
            </a:r>
            <a:endParaRPr b="0" lang="en-US" sz="1800" spc="-1" strike="noStrike">
              <a:latin typeface="Arial"/>
            </a:endParaRPr>
          </a:p>
        </p:txBody>
      </p:sp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2" descr=""/>
          <p:cNvPicPr/>
          <p:nvPr/>
        </p:nvPicPr>
        <p:blipFill>
          <a:blip r:embed="rId1"/>
          <a:stretch/>
        </p:blipFill>
        <p:spPr>
          <a:xfrm>
            <a:off x="2411640" y="692640"/>
            <a:ext cx="4354560" cy="588888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93" name="CustomShape 1"/>
          <p:cNvSpPr/>
          <p:nvPr/>
        </p:nvSpPr>
        <p:spPr>
          <a:xfrm>
            <a:off x="457200" y="-99000"/>
            <a:ext cx="8227800" cy="93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Grammar – Must, mustn’t, don’t need to – Ex. </a:t>
            </a:r>
            <a:endParaRPr b="0" lang="en-US" sz="3600" spc="-1" strike="noStrike">
              <a:latin typeface="Arial"/>
            </a:endParaRPr>
          </a:p>
        </p:txBody>
      </p:sp>
    </p:spTree>
  </p:cSld>
  <p:timing>
    <p:tnLst>
      <p:par>
        <p:cTn id="37" dur="indefinite" restart="never" nodeType="tmRoot">
          <p:childTnLst>
            <p:seq>
              <p:cTn id="3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457200" y="-27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English for nursing (1)</a:t>
            </a:r>
            <a:endParaRPr b="0" lang="en-US" sz="3600" spc="-1" strike="noStrike">
              <a:latin typeface="Arial"/>
            </a:endParaRPr>
          </a:p>
        </p:txBody>
      </p:sp>
      <p:pic>
        <p:nvPicPr>
          <p:cNvPr id="46" name="Picture 2" descr=""/>
          <p:cNvPicPr/>
          <p:nvPr/>
        </p:nvPicPr>
        <p:blipFill>
          <a:blip r:embed="rId1"/>
          <a:stretch/>
        </p:blipFill>
        <p:spPr>
          <a:xfrm>
            <a:off x="1425240" y="914400"/>
            <a:ext cx="4426560" cy="584028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47" name="CustomShape 2"/>
          <p:cNvSpPr/>
          <p:nvPr/>
        </p:nvSpPr>
        <p:spPr>
          <a:xfrm>
            <a:off x="6156000" y="3165840"/>
            <a:ext cx="2736000" cy="934560"/>
          </a:xfrm>
          <a:prstGeom prst="ellipse">
            <a:avLst/>
          </a:prstGeom>
          <a:solidFill>
            <a:schemeClr val="bg2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i="1" lang="en-US" sz="1800" spc="-1" strike="noStrike" u="sng">
                <a:solidFill>
                  <a:srgbClr val="002060"/>
                </a:solidFill>
                <a:uFillTx/>
                <a:latin typeface="Calibri"/>
                <a:ea typeface="DejaVu Sans"/>
              </a:rPr>
              <a:t>Open USB - Listening Track 2</a:t>
            </a:r>
            <a:endParaRPr b="0" lang="en-US" sz="1800" spc="-1" strike="noStrike"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 descr=""/>
          <p:cNvPicPr/>
          <p:nvPr/>
        </p:nvPicPr>
        <p:blipFill>
          <a:blip r:embed="rId1"/>
          <a:stretch/>
        </p:blipFill>
        <p:spPr>
          <a:xfrm>
            <a:off x="1259640" y="836640"/>
            <a:ext cx="4388760" cy="583056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49" name="CustomShape 1"/>
          <p:cNvSpPr/>
          <p:nvPr/>
        </p:nvSpPr>
        <p:spPr>
          <a:xfrm>
            <a:off x="457200" y="-9000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English for nursing (2)</a:t>
            </a:r>
            <a:endParaRPr b="0" lang="en-US" sz="3600" spc="-1" strike="noStrike">
              <a:latin typeface="Arial"/>
            </a:endParaRPr>
          </a:p>
        </p:txBody>
      </p:sp>
      <p:sp>
        <p:nvSpPr>
          <p:cNvPr id="50" name="CustomShape 2"/>
          <p:cNvSpPr/>
          <p:nvPr/>
        </p:nvSpPr>
        <p:spPr>
          <a:xfrm>
            <a:off x="6084000" y="3069000"/>
            <a:ext cx="2520000" cy="934560"/>
          </a:xfrm>
          <a:prstGeom prst="ellipse">
            <a:avLst/>
          </a:prstGeom>
          <a:solidFill>
            <a:schemeClr val="bg2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i="1" lang="en-US" sz="1800" spc="-1" strike="noStrike" u="sng">
                <a:solidFill>
                  <a:srgbClr val="002060"/>
                </a:solidFill>
                <a:uFillTx/>
                <a:latin typeface="Calibri"/>
                <a:ea typeface="DejaVu Sans"/>
              </a:rPr>
              <a:t>Open USB - Listening Track 6</a:t>
            </a:r>
            <a:endParaRPr b="0" lang="en-US" sz="1800" spc="-1" strike="noStrike"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457200" y="-99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English for nursing (3)</a:t>
            </a:r>
            <a:endParaRPr b="0" lang="en-US" sz="3600" spc="-1" strike="noStrike">
              <a:latin typeface="Arial"/>
            </a:endParaRPr>
          </a:p>
        </p:txBody>
      </p:sp>
      <p:pic>
        <p:nvPicPr>
          <p:cNvPr id="52" name="Picture 2" descr=""/>
          <p:cNvPicPr/>
          <p:nvPr/>
        </p:nvPicPr>
        <p:blipFill>
          <a:blip r:embed="rId1"/>
          <a:stretch/>
        </p:blipFill>
        <p:spPr>
          <a:xfrm>
            <a:off x="1115640" y="836640"/>
            <a:ext cx="4370400" cy="587556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53" name="CustomShape 2"/>
          <p:cNvSpPr/>
          <p:nvPr/>
        </p:nvSpPr>
        <p:spPr>
          <a:xfrm>
            <a:off x="6084000" y="2996640"/>
            <a:ext cx="2601000" cy="1008000"/>
          </a:xfrm>
          <a:prstGeom prst="ellipse">
            <a:avLst/>
          </a:prstGeom>
          <a:solidFill>
            <a:schemeClr val="bg2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i="1" lang="en-US" sz="1800" spc="-1" strike="noStrike" u="sng">
                <a:solidFill>
                  <a:srgbClr val="002060"/>
                </a:solidFill>
                <a:uFillTx/>
                <a:latin typeface="Calibri"/>
                <a:ea typeface="DejaVu Sans"/>
              </a:rPr>
              <a:t>Open USB - Listening Track 8</a:t>
            </a:r>
            <a:endParaRPr b="0" lang="en-US" sz="1800" spc="-1" strike="noStrike"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 descr=""/>
          <p:cNvPicPr/>
          <p:nvPr/>
        </p:nvPicPr>
        <p:blipFill>
          <a:blip r:embed="rId1"/>
          <a:stretch/>
        </p:blipFill>
        <p:spPr>
          <a:xfrm>
            <a:off x="819720" y="763920"/>
            <a:ext cx="4903920" cy="576108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55" name="CustomShape 1"/>
          <p:cNvSpPr/>
          <p:nvPr/>
        </p:nvSpPr>
        <p:spPr>
          <a:xfrm>
            <a:off x="457200" y="-171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English for nursing (4)</a:t>
            </a:r>
            <a:endParaRPr b="0" lang="en-US" sz="3600" spc="-1" strike="noStrike">
              <a:latin typeface="Arial"/>
            </a:endParaRPr>
          </a:p>
        </p:txBody>
      </p:sp>
      <p:sp>
        <p:nvSpPr>
          <p:cNvPr id="56" name="CustomShape 2"/>
          <p:cNvSpPr/>
          <p:nvPr/>
        </p:nvSpPr>
        <p:spPr>
          <a:xfrm>
            <a:off x="6084000" y="2998080"/>
            <a:ext cx="2736000" cy="934560"/>
          </a:xfrm>
          <a:prstGeom prst="ellipse">
            <a:avLst/>
          </a:prstGeom>
          <a:solidFill>
            <a:schemeClr val="bg2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i="1" lang="en-US" sz="1800" spc="-1" strike="noStrike" u="sng">
                <a:solidFill>
                  <a:srgbClr val="002060"/>
                </a:solidFill>
                <a:uFillTx/>
                <a:latin typeface="Calibri"/>
                <a:ea typeface="DejaVu Sans"/>
              </a:rPr>
              <a:t>Open USB -Listening Track 9</a:t>
            </a:r>
            <a:endParaRPr b="0" lang="en-US" sz="1800" spc="-1" strike="noStrike"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ustomShape 1"/>
          <p:cNvSpPr/>
          <p:nvPr/>
        </p:nvSpPr>
        <p:spPr>
          <a:xfrm>
            <a:off x="457200" y="-171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Obstetrics (1)</a:t>
            </a:r>
            <a:endParaRPr b="0" lang="en-US" sz="3600" spc="-1" strike="noStrike">
              <a:latin typeface="Arial"/>
            </a:endParaRPr>
          </a:p>
        </p:txBody>
      </p:sp>
      <p:pic>
        <p:nvPicPr>
          <p:cNvPr id="58" name="Picture 3" descr=""/>
          <p:cNvPicPr/>
          <p:nvPr/>
        </p:nvPicPr>
        <p:blipFill>
          <a:blip r:embed="rId1"/>
          <a:stretch/>
        </p:blipFill>
        <p:spPr>
          <a:xfrm>
            <a:off x="2051640" y="766440"/>
            <a:ext cx="5030280" cy="583056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2" descr=""/>
          <p:cNvPicPr/>
          <p:nvPr/>
        </p:nvPicPr>
        <p:blipFill>
          <a:blip r:embed="rId1"/>
          <a:stretch/>
        </p:blipFill>
        <p:spPr>
          <a:xfrm>
            <a:off x="755640" y="764640"/>
            <a:ext cx="4923000" cy="583740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60" name="CustomShape 1"/>
          <p:cNvSpPr/>
          <p:nvPr/>
        </p:nvSpPr>
        <p:spPr>
          <a:xfrm>
            <a:off x="457200" y="-171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Obstetrics (2)</a:t>
            </a:r>
            <a:endParaRPr b="0" lang="en-US" sz="3600" spc="-1" strike="noStrike">
              <a:latin typeface="Arial"/>
            </a:endParaRPr>
          </a:p>
        </p:txBody>
      </p:sp>
      <p:sp>
        <p:nvSpPr>
          <p:cNvPr id="61" name="CustomShape 2"/>
          <p:cNvSpPr/>
          <p:nvPr/>
        </p:nvSpPr>
        <p:spPr>
          <a:xfrm>
            <a:off x="5760720" y="3108960"/>
            <a:ext cx="3383280" cy="1097280"/>
          </a:xfrm>
          <a:prstGeom prst="ellipse">
            <a:avLst/>
          </a:prstGeom>
          <a:solidFill>
            <a:schemeClr val="bg2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i="1" lang="en-US" sz="16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Listening from internet - From pregnancy to birth</a:t>
            </a:r>
            <a:endParaRPr b="0" lang="en-US" sz="1600" spc="-1" strike="noStrike"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"/>
          <p:cNvPicPr/>
          <p:nvPr/>
        </p:nvPicPr>
        <p:blipFill>
          <a:blip r:embed="rId1"/>
          <a:stretch/>
        </p:blipFill>
        <p:spPr>
          <a:xfrm>
            <a:off x="2062080" y="792360"/>
            <a:ext cx="5018400" cy="587556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63" name="CustomShape 1"/>
          <p:cNvSpPr/>
          <p:nvPr/>
        </p:nvSpPr>
        <p:spPr>
          <a:xfrm>
            <a:off x="457200" y="-171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Obstetrics (3)</a:t>
            </a:r>
            <a:endParaRPr b="0" lang="en-US" sz="3600" spc="-1" strike="noStrike"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2" descr=""/>
          <p:cNvPicPr/>
          <p:nvPr/>
        </p:nvPicPr>
        <p:blipFill>
          <a:blip r:embed="rId1"/>
          <a:stretch/>
        </p:blipFill>
        <p:spPr>
          <a:xfrm>
            <a:off x="1979640" y="908640"/>
            <a:ext cx="5056200" cy="5704200"/>
          </a:xfrm>
          <a:prstGeom prst="rect">
            <a:avLst/>
          </a:prstGeom>
          <a:ln w="9360">
            <a:solidFill>
              <a:schemeClr val="tx1"/>
            </a:solidFill>
            <a:miter/>
          </a:ln>
        </p:spPr>
      </p:pic>
      <p:sp>
        <p:nvSpPr>
          <p:cNvPr id="65" name="CustomShape 1"/>
          <p:cNvSpPr/>
          <p:nvPr/>
        </p:nvSpPr>
        <p:spPr>
          <a:xfrm>
            <a:off x="457200" y="-171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Obstetrics (4)</a:t>
            </a:r>
            <a:endParaRPr b="0" lang="en-US" sz="3600" spc="-1" strike="noStrike">
              <a:latin typeface="Arial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1792</TotalTime>
  <Application>LibreOffice/5.4.3.2$Windows_X86_64 LibreOffice_project/92a7159f7e4af62137622921e809f8546db437e5</Application>
  <Words>219</Words>
  <Paragraphs>43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2018-11-28T15:06:08Z</dcterms:created>
  <dc:creator>Utente</dc:creator>
  <dc:description/>
  <dc:language>en-US</dc:language>
  <cp:lastModifiedBy/>
  <dcterms:modified xsi:type="dcterms:W3CDTF">2020-01-24T19:29:53Z</dcterms:modified>
  <cp:revision>97</cp:revision>
  <dc:subject/>
  <dc:title>Stop worrying about grammar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2</vt:i4>
  </property>
  <property fmtid="{D5CDD505-2E9C-101B-9397-08002B2CF9AE}" pid="8" name="PresentationFormat">
    <vt:lpwstr>Presentazione su schermo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19</vt:i4>
  </property>
</Properties>
</file>