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95" r:id="rId5"/>
    <p:sldId id="298" r:id="rId6"/>
    <p:sldId id="260" r:id="rId7"/>
    <p:sldId id="297" r:id="rId8"/>
    <p:sldId id="261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96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latin typeface="Arial"/>
              </a:rPr>
              <a:t>Fai clic per modificare il formato delle note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latin typeface="Times New Roman"/>
              </a:rPr>
              <a:t>&lt;intestazione&gt;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latin typeface="Times New Roman"/>
              </a:rPr>
              <a:t>&lt;data/ora&gt;</a:t>
            </a: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latin typeface="Times New Roman"/>
              </a:rPr>
              <a:t>&lt;piè di pagina&gt;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4E4E01F6-4040-4D1E-9423-5AAE47D2E0FB}" type="slidenum">
              <a:rPr lang="en-US" sz="1400" b="0" strike="noStrike" spc="-1">
                <a:latin typeface="Times New Roman"/>
              </a:rPr>
              <a:t>‹N›</a:t>
            </a:fld>
            <a:endParaRPr lang="en-US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21922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339AB431-6683-4137-BD39-C89B91C5AA77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6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5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9407DD61-67AA-4440-97D3-A4CD9541B3BB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24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84" name="CustomShape 2"/>
          <p:cNvSpPr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F21927E3-5AF7-43AA-8492-E992EAAF9FBE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24</a:t>
            </a:fld>
            <a:endParaRPr lang="en-US" sz="1200" b="0" strike="noStrike" spc="-1">
              <a:latin typeface="Arial"/>
            </a:endParaRPr>
          </a:p>
        </p:txBody>
      </p:sp>
      <p:sp>
        <p:nvSpPr>
          <p:cNvPr id="285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C98F5E36-29BD-44ED-B40F-9EE8168E76D1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25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87" name="CustomShape 2"/>
          <p:cNvSpPr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348DB88E-8DD8-40FA-A196-FCB2C95E8BA2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25</a:t>
            </a:fld>
            <a:endParaRPr lang="en-US" sz="1200" b="0" strike="noStrike" spc="-1">
              <a:latin typeface="Arial"/>
            </a:endParaRPr>
          </a:p>
        </p:txBody>
      </p:sp>
      <p:sp>
        <p:nvSpPr>
          <p:cNvPr id="288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A9777424-3588-425B-9C51-31BA801D77E1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26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9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7334CD99-04C0-4442-8583-CA57D518D7C2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27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92" name="CustomShape 2"/>
          <p:cNvSpPr/>
          <p:nvPr/>
        </p:nvSpPr>
        <p:spPr>
          <a:xfrm>
            <a:off x="2141640" y="695160"/>
            <a:ext cx="2572920" cy="34272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3" name="PlaceHolder 3"/>
          <p:cNvSpPr>
            <a:spLocks noGrp="1"/>
          </p:cNvSpPr>
          <p:nvPr>
            <p:ph type="body"/>
          </p:nvPr>
        </p:nvSpPr>
        <p:spPr>
          <a:xfrm>
            <a:off x="687240" y="4344840"/>
            <a:ext cx="5479560" cy="410796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C0751E6B-54DD-490C-9A49-0C0E62941673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28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95" name="CustomShape 2"/>
          <p:cNvSpPr/>
          <p:nvPr/>
        </p:nvSpPr>
        <p:spPr>
          <a:xfrm>
            <a:off x="2141640" y="695160"/>
            <a:ext cx="2572920" cy="34272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6" name="PlaceHolder 3"/>
          <p:cNvSpPr>
            <a:spLocks noGrp="1"/>
          </p:cNvSpPr>
          <p:nvPr>
            <p:ph type="body"/>
          </p:nvPr>
        </p:nvSpPr>
        <p:spPr>
          <a:xfrm>
            <a:off x="687240" y="4344840"/>
            <a:ext cx="5479560" cy="410796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B35C125C-33F2-4F77-955A-29D2B1CF25E3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29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98" name="CustomShape 2"/>
          <p:cNvSpPr/>
          <p:nvPr/>
        </p:nvSpPr>
        <p:spPr>
          <a:xfrm>
            <a:off x="2141640" y="695160"/>
            <a:ext cx="2572920" cy="34272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9" name="PlaceHolder 3"/>
          <p:cNvSpPr>
            <a:spLocks noGrp="1"/>
          </p:cNvSpPr>
          <p:nvPr>
            <p:ph type="body"/>
          </p:nvPr>
        </p:nvSpPr>
        <p:spPr>
          <a:xfrm>
            <a:off x="687240" y="4344840"/>
            <a:ext cx="5479560" cy="410796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50EA819D-001C-4EDE-948D-C2C49DF8AA8B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30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301" name="CustomShape 2"/>
          <p:cNvSpPr/>
          <p:nvPr/>
        </p:nvSpPr>
        <p:spPr>
          <a:xfrm>
            <a:off x="2141640" y="695160"/>
            <a:ext cx="2572920" cy="34272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2" name="PlaceHolder 3"/>
          <p:cNvSpPr>
            <a:spLocks noGrp="1"/>
          </p:cNvSpPr>
          <p:nvPr>
            <p:ph type="body"/>
          </p:nvPr>
        </p:nvSpPr>
        <p:spPr>
          <a:xfrm>
            <a:off x="687240" y="4344840"/>
            <a:ext cx="5479560" cy="410796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71ACA897-1F7A-4640-953C-609061B3A06D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31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304" name="CustomShape 2"/>
          <p:cNvSpPr/>
          <p:nvPr/>
        </p:nvSpPr>
        <p:spPr>
          <a:xfrm>
            <a:off x="2141640" y="695160"/>
            <a:ext cx="2572920" cy="34272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5" name="PlaceHolder 3"/>
          <p:cNvSpPr>
            <a:spLocks noGrp="1"/>
          </p:cNvSpPr>
          <p:nvPr>
            <p:ph type="body"/>
          </p:nvPr>
        </p:nvSpPr>
        <p:spPr>
          <a:xfrm>
            <a:off x="687240" y="4344840"/>
            <a:ext cx="5479560" cy="410796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A89F7D9E-821A-48B8-80FC-F4DF723D7100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32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307" name="PlaceHolder 2"/>
          <p:cNvSpPr>
            <a:spLocks noGrp="1"/>
          </p:cNvSpPr>
          <p:nvPr>
            <p:ph type="body"/>
          </p:nvPr>
        </p:nvSpPr>
        <p:spPr>
          <a:xfrm>
            <a:off x="687240" y="4344840"/>
            <a:ext cx="5482800" cy="411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B2EB159F-A7DF-4C89-AFF2-483A9D983601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33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309" name="PlaceHolder 2"/>
          <p:cNvSpPr>
            <a:spLocks noGrp="1"/>
          </p:cNvSpPr>
          <p:nvPr>
            <p:ph type="body"/>
          </p:nvPr>
        </p:nvSpPr>
        <p:spPr>
          <a:xfrm>
            <a:off x="687240" y="4344840"/>
            <a:ext cx="5482800" cy="411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C93542E5-6470-4331-BC5B-C779A8DB26DD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8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6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A1FFE6D8-6DA6-4B7C-8A05-074567A5F396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34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31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39B8E2B4-4331-4BF1-BD76-881A5A85F494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35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31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0D6FE97F-EC26-4B3F-9E61-BE41EEF3C6A8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36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31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C2D87FD6-1DB9-42F4-9D52-5FB5E4DD3FD2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37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31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F7ACEB86-D095-4E03-8202-A12E66A21E15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38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31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811D5C34-E881-451C-B07A-0955ED770D13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9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7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91094AF6-03B2-455D-8DA2-836ED8844FF6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10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7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711A4A3E-48E3-4EA3-B329-E7CCF4A930F4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11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7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A3595E80-CFCF-43B2-A08C-F750E631C298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12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7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9E1BC5F5-22BE-4DA0-BD0E-105CCAC3E105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13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7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0041C871-4F58-45EC-B66C-189332F94EF1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14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8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extShape 1"/>
          <p:cNvSpPr txBox="1"/>
          <p:nvPr/>
        </p:nvSpPr>
        <p:spPr>
          <a:xfrm>
            <a:off x="3884760" y="8685360"/>
            <a:ext cx="2970000" cy="455400"/>
          </a:xfrm>
          <a:prstGeom prst="rect">
            <a:avLst/>
          </a:prstGeom>
          <a:noFill/>
          <a:ln w="9360">
            <a:noFill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7D615529-4077-4DF6-80FC-0F3BD18A157A}" type="slidenum">
              <a:rPr lang="en-US" sz="1200" b="0" strike="noStrike" spc="-1">
                <a:solidFill>
                  <a:srgbClr val="000000"/>
                </a:solidFill>
                <a:latin typeface="Arial"/>
                <a:ea typeface="+mn-ea"/>
              </a:rPr>
              <a:t>15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8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GB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GB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GB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GB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GB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GB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GB" sz="44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GB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GB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GB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1"/>
          <p:cNvSpPr/>
          <p:nvPr/>
        </p:nvSpPr>
        <p:spPr>
          <a:xfrm>
            <a:off x="457200" y="6245280"/>
            <a:ext cx="2133360" cy="4759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" name="CustomShape 2"/>
          <p:cNvSpPr/>
          <p:nvPr/>
        </p:nvSpPr>
        <p:spPr>
          <a:xfrm>
            <a:off x="3124080" y="6245280"/>
            <a:ext cx="2895120" cy="4759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6553080" y="6245280"/>
            <a:ext cx="2131560" cy="47448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r">
              <a:lnSpc>
                <a:spcPct val="100000"/>
              </a:lnSpc>
            </a:pPr>
            <a:fld id="{6A4923B8-E02F-4E97-81FE-665E7245098B}" type="slidenum">
              <a:rPr lang="en-US" sz="1400" b="0" strike="noStrike" spc="-1">
                <a:solidFill>
                  <a:srgbClr val="000000"/>
                </a:solidFill>
                <a:latin typeface="Arial"/>
              </a:rPr>
              <a:t>‹N›</a:t>
            </a:fld>
            <a:endParaRPr lang="en-US" sz="1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GB" sz="4400" b="0" strike="noStrike" spc="-1">
                <a:solidFill>
                  <a:srgbClr val="FFFFFF"/>
                </a:solidFill>
                <a:latin typeface="Arial"/>
              </a:rPr>
              <a:t>Fai clic per modificare il formato del testo del titolo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400" b="0" strike="noStrike" spc="-1">
                <a:solidFill>
                  <a:srgbClr val="000000"/>
                </a:solid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rgbClr val="000000"/>
                </a:solid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solidFill>
                  <a:srgbClr val="000000"/>
                </a:solid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rgbClr val="000000"/>
                </a:solid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rgbClr val="000000"/>
                </a:solid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rgbClr val="000000"/>
                </a:solid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elt.oup.com/student/oefc/nursing1/c_listening/oefc_nursing_lst12?cc=it&amp;selLanguage=it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1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6.png"/><Relationship Id="rId4" Type="http://schemas.openxmlformats.org/officeDocument/2006/relationships/oleObject" Target="../embeddings/oleObject2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4.bin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46_M9mS71R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34q3c0O6HoA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yK47DD0og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ustomShape 1"/>
          <p:cNvSpPr/>
          <p:nvPr/>
        </p:nvSpPr>
        <p:spPr>
          <a:xfrm>
            <a:off x="457200" y="116640"/>
            <a:ext cx="8228520" cy="1141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6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English for nurses, midwives </a:t>
            </a:r>
            <a:endParaRPr lang="en-US" sz="3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36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and health professionals – Lesson 5</a:t>
            </a:r>
            <a:endParaRPr lang="en-US" sz="3600" b="0" strike="noStrike" spc="-1" dirty="0">
              <a:latin typeface="Arial"/>
            </a:endParaRPr>
          </a:p>
        </p:txBody>
      </p:sp>
      <p:sp>
        <p:nvSpPr>
          <p:cNvPr id="47" name="CustomShape 2"/>
          <p:cNvSpPr/>
          <p:nvPr/>
        </p:nvSpPr>
        <p:spPr>
          <a:xfrm>
            <a:off x="395640" y="1268640"/>
            <a:ext cx="8424000" cy="5517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000">
              <a:lnSpc>
                <a:spcPct val="100000"/>
              </a:lnSpc>
              <a:spcBef>
                <a:spcPts val="720"/>
              </a:spcBef>
            </a:pPr>
            <a:r>
              <a:rPr lang="en-US" sz="2400" b="0" u="sng" strike="noStrike" spc="-1" dirty="0">
                <a:solidFill>
                  <a:srgbClr val="000000"/>
                </a:solidFill>
                <a:uFillTx/>
                <a:latin typeface="Calibri"/>
                <a:ea typeface="DejaVu Sans"/>
              </a:rPr>
              <a:t>Today’s class</a:t>
            </a:r>
            <a:r>
              <a:rPr lang="en-US" sz="2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:</a:t>
            </a:r>
            <a:endParaRPr lang="en-US" sz="2400" b="0" strike="noStrike" spc="-1" dirty="0">
              <a:latin typeface="Arial"/>
            </a:endParaRPr>
          </a:p>
          <a:p>
            <a:pPr marL="1143000" lvl="2" indent="-28476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3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Blood</a:t>
            </a:r>
            <a:endParaRPr lang="en-US" sz="2300" b="0" strike="noStrike" spc="-1" dirty="0">
              <a:latin typeface="Arial"/>
            </a:endParaRPr>
          </a:p>
          <a:p>
            <a:pPr marL="1143000" lvl="2" indent="-28476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3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Grammar: </a:t>
            </a:r>
            <a:endParaRPr lang="en-US" sz="2300" b="0" strike="noStrike" spc="-1" dirty="0">
              <a:latin typeface="Arial"/>
            </a:endParaRPr>
          </a:p>
          <a:p>
            <a:pPr marL="1600200" lvl="3" indent="-28476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23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Adjectives </a:t>
            </a:r>
            <a:endParaRPr lang="en-US" sz="2300" b="0" strike="noStrike" spc="-1" dirty="0">
              <a:latin typeface="Arial"/>
            </a:endParaRPr>
          </a:p>
          <a:p>
            <a:pPr marL="1600200" lvl="3" indent="-28476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23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Questions</a:t>
            </a:r>
            <a:endParaRPr lang="en-US" sz="2300" b="0" strike="noStrike" spc="-1" dirty="0">
              <a:latin typeface="Arial"/>
            </a:endParaRPr>
          </a:p>
          <a:p>
            <a:pPr marL="1143000" lvl="2" indent="-28476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3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Mental health nursing</a:t>
            </a:r>
            <a:endParaRPr lang="en-US" sz="2300" b="0" strike="noStrike" spc="-1" dirty="0">
              <a:latin typeface="Arial"/>
            </a:endParaRPr>
          </a:p>
          <a:p>
            <a:pPr marL="1143000" lvl="2" indent="-28476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3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Mental state examination</a:t>
            </a:r>
            <a:endParaRPr lang="en-US" sz="2300" b="0" strike="noStrike" spc="-1" dirty="0">
              <a:latin typeface="Arial"/>
            </a:endParaRPr>
          </a:p>
          <a:p>
            <a:pPr marL="1143000" lvl="2" indent="-28476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3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Psychiatric</a:t>
            </a:r>
            <a:endParaRPr lang="en-US" sz="2300" b="0" strike="noStrike" spc="-1" dirty="0">
              <a:latin typeface="Arial"/>
            </a:endParaRPr>
          </a:p>
          <a:p>
            <a:pPr marL="1143000" lvl="2" indent="-28476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3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Grammar: </a:t>
            </a:r>
            <a:endParaRPr lang="en-US" sz="2300" b="0" strike="noStrike" spc="-1" dirty="0">
              <a:latin typeface="Arial"/>
            </a:endParaRPr>
          </a:p>
          <a:p>
            <a:pPr marL="1657440" lvl="3" indent="-28476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23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Conditional</a:t>
            </a:r>
            <a:endParaRPr lang="en-US" sz="2300" b="0" strike="noStrike" spc="-1" dirty="0">
              <a:latin typeface="Arial"/>
            </a:endParaRPr>
          </a:p>
          <a:p>
            <a:pPr marL="1657440" lvl="3" indent="-28476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23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Future forms</a:t>
            </a:r>
            <a:endParaRPr lang="en-US" sz="2300" b="0" strike="noStrike" spc="-1" dirty="0">
              <a:latin typeface="Arial"/>
            </a:endParaRPr>
          </a:p>
          <a:p>
            <a:pPr marL="1657440" lvl="3" indent="-28476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23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Simple past &amp; present perfect</a:t>
            </a:r>
            <a:endParaRPr lang="en-US" sz="2300" b="0" strike="noStrike" spc="-1" dirty="0">
              <a:latin typeface="Arial"/>
            </a:endParaRPr>
          </a:p>
          <a:p>
            <a:pPr marL="1657440" lvl="3" indent="-28476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23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Can &amp; must</a:t>
            </a:r>
            <a:endParaRPr lang="en-US" sz="2300" b="0" strike="noStrike" spc="-1" dirty="0">
              <a:latin typeface="Arial"/>
            </a:endParaRPr>
          </a:p>
          <a:p>
            <a:pPr marL="743040" indent="-284760">
              <a:lnSpc>
                <a:spcPct val="100000"/>
              </a:lnSpc>
              <a:spcBef>
                <a:spcPts val="561"/>
              </a:spcBef>
            </a:pPr>
            <a:endParaRPr lang="en-US" sz="23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lang="en-US" sz="23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lang="en-US" sz="23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lang="en-US" sz="23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lang="en-US" sz="23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lang="en-US" sz="23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lang="en-US" sz="23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lang="en-US" sz="23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lang="en-US" sz="23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lang="en-US" sz="2300" b="0" strike="noStrike" spc="-1" dirty="0">
              <a:latin typeface="Arial"/>
            </a:endParaRPr>
          </a:p>
          <a:p>
            <a:pPr marL="1200240" indent="-284760">
              <a:lnSpc>
                <a:spcPct val="100000"/>
              </a:lnSpc>
              <a:spcBef>
                <a:spcPts val="561"/>
              </a:spcBef>
            </a:pPr>
            <a:endParaRPr lang="en-US" sz="2300" b="0" strike="noStrike" spc="-1" dirty="0">
              <a:latin typeface="Arial"/>
            </a:endParaRPr>
          </a:p>
          <a:p>
            <a:pPr marL="1200240" indent="-284760">
              <a:lnSpc>
                <a:spcPct val="100000"/>
              </a:lnSpc>
              <a:spcBef>
                <a:spcPts val="561"/>
              </a:spcBef>
            </a:pPr>
            <a:endParaRPr lang="en-US" sz="2300" b="0" strike="noStrike" spc="-1" dirty="0">
              <a:latin typeface="Arial"/>
            </a:endParaRPr>
          </a:p>
          <a:p>
            <a:pPr marL="1200240" indent="-284760">
              <a:lnSpc>
                <a:spcPct val="100000"/>
              </a:lnSpc>
              <a:spcBef>
                <a:spcPts val="720"/>
              </a:spcBef>
            </a:pPr>
            <a:endParaRPr lang="en-US" sz="23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CustomShape 1"/>
          <p:cNvSpPr/>
          <p:nvPr/>
        </p:nvSpPr>
        <p:spPr>
          <a:xfrm>
            <a:off x="666000" y="980640"/>
            <a:ext cx="7002000" cy="1008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000" b="1" u="sng" strike="noStrike" spc="-1">
                <a:solidFill>
                  <a:srgbClr val="99CC00"/>
                </a:solidFill>
                <a:uFillTx/>
                <a:latin typeface="Arial"/>
              </a:rPr>
              <a:t>PRESENT PERFECT</a:t>
            </a: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.  She has been to </a:t>
            </a:r>
            <a:r>
              <a:rPr lang="en-US" sz="2000" b="1" u="sng" strike="noStrike" spc="-1">
                <a:solidFill>
                  <a:srgbClr val="000000"/>
                </a:solidFill>
                <a:uFillTx/>
                <a:latin typeface="Arial"/>
              </a:rPr>
              <a:t> </a:t>
            </a: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London recently</a:t>
            </a: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                                      </a:t>
            </a: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                                      Has she been to London recently?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117" name="Line 2"/>
          <p:cNvSpPr/>
          <p:nvPr/>
        </p:nvSpPr>
        <p:spPr>
          <a:xfrm>
            <a:off x="3583800" y="1274400"/>
            <a:ext cx="574560" cy="431640"/>
          </a:xfrm>
          <a:prstGeom prst="line">
            <a:avLst/>
          </a:prstGeom>
          <a:ln w="9360">
            <a:solidFill>
              <a:srgbClr val="FF3300"/>
            </a:solidFill>
            <a:miter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8" name="Line 3"/>
          <p:cNvSpPr/>
          <p:nvPr/>
        </p:nvSpPr>
        <p:spPr>
          <a:xfrm flipH="1">
            <a:off x="3653640" y="1345680"/>
            <a:ext cx="506520" cy="360360"/>
          </a:xfrm>
          <a:prstGeom prst="line">
            <a:avLst/>
          </a:prstGeom>
          <a:ln w="9360">
            <a:solidFill>
              <a:srgbClr val="FF3300"/>
            </a:solidFill>
            <a:miter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9" name="CustomShape 4"/>
          <p:cNvSpPr/>
          <p:nvPr/>
        </p:nvSpPr>
        <p:spPr>
          <a:xfrm>
            <a:off x="673920" y="2491920"/>
            <a:ext cx="7426080" cy="1008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000" b="1" u="sng" strike="noStrike" spc="-1">
                <a:solidFill>
                  <a:srgbClr val="99CC00"/>
                </a:solidFill>
                <a:uFillTx/>
                <a:latin typeface="Arial"/>
              </a:rPr>
              <a:t>PAST PERFECT</a:t>
            </a:r>
            <a:r>
              <a:rPr lang="en-US" sz="2000" b="1" u="sng" strike="noStrike" spc="-1">
                <a:solidFill>
                  <a:srgbClr val="000000"/>
                </a:solidFill>
                <a:uFillTx/>
                <a:latin typeface="Arial"/>
              </a:rPr>
              <a:t>.</a:t>
            </a: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         He had already left when you arrived</a:t>
            </a: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      </a:t>
            </a: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                                      Had he already left when you arrived?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120" name="Line 5"/>
          <p:cNvSpPr/>
          <p:nvPr/>
        </p:nvSpPr>
        <p:spPr>
          <a:xfrm>
            <a:off x="3563640" y="2852640"/>
            <a:ext cx="451800" cy="292680"/>
          </a:xfrm>
          <a:prstGeom prst="line">
            <a:avLst/>
          </a:prstGeom>
          <a:ln w="9360">
            <a:solidFill>
              <a:srgbClr val="FF3300"/>
            </a:solidFill>
            <a:miter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1" name="Line 6"/>
          <p:cNvSpPr/>
          <p:nvPr/>
        </p:nvSpPr>
        <p:spPr>
          <a:xfrm flipH="1">
            <a:off x="3652920" y="2852640"/>
            <a:ext cx="342720" cy="292680"/>
          </a:xfrm>
          <a:prstGeom prst="line">
            <a:avLst/>
          </a:prstGeom>
          <a:ln w="9360">
            <a:solidFill>
              <a:srgbClr val="FF3300"/>
            </a:solidFill>
            <a:miter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2" name="CustomShape 7"/>
          <p:cNvSpPr/>
          <p:nvPr/>
        </p:nvSpPr>
        <p:spPr>
          <a:xfrm>
            <a:off x="684360" y="4005000"/>
            <a:ext cx="6443280" cy="1008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000" b="1" u="sng" strike="noStrike" spc="-1">
                <a:solidFill>
                  <a:srgbClr val="99CC00"/>
                </a:solidFill>
                <a:uFillTx/>
                <a:latin typeface="Arial"/>
              </a:rPr>
              <a:t>FUTURE.</a:t>
            </a:r>
            <a:r>
              <a:rPr lang="en-US" sz="2000" b="1" u="sng" strike="noStrike" spc="-1">
                <a:solidFill>
                  <a:srgbClr val="000000"/>
                </a:solidFill>
                <a:uFillTx/>
                <a:latin typeface="Arial"/>
              </a:rPr>
              <a:t> </a:t>
            </a: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                    They will finish before 5p.m.</a:t>
            </a: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                                     Will they finish before 5p.m.?  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123" name="Line 8"/>
          <p:cNvSpPr/>
          <p:nvPr/>
        </p:nvSpPr>
        <p:spPr>
          <a:xfrm>
            <a:off x="3851640" y="4365000"/>
            <a:ext cx="360000" cy="288000"/>
          </a:xfrm>
          <a:prstGeom prst="line">
            <a:avLst/>
          </a:prstGeom>
          <a:ln w="9360">
            <a:solidFill>
              <a:srgbClr val="FF3300"/>
            </a:solidFill>
            <a:miter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4" name="Line 9"/>
          <p:cNvSpPr/>
          <p:nvPr/>
        </p:nvSpPr>
        <p:spPr>
          <a:xfrm flipH="1">
            <a:off x="3779640" y="4365000"/>
            <a:ext cx="432000" cy="288000"/>
          </a:xfrm>
          <a:prstGeom prst="line">
            <a:avLst/>
          </a:prstGeom>
          <a:ln w="9360">
            <a:solidFill>
              <a:srgbClr val="FF3300"/>
            </a:solidFill>
            <a:miter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5" name="CustomShape 10"/>
          <p:cNvSpPr/>
          <p:nvPr/>
        </p:nvSpPr>
        <p:spPr>
          <a:xfrm>
            <a:off x="685440" y="5300280"/>
            <a:ext cx="4902480" cy="1008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000" b="1" u="sng" strike="noStrike" spc="-1">
                <a:solidFill>
                  <a:srgbClr val="99CC00"/>
                </a:solidFill>
                <a:uFillTx/>
                <a:latin typeface="Arial"/>
              </a:rPr>
              <a:t>CONDITIONAL</a:t>
            </a:r>
            <a:r>
              <a:rPr lang="en-US" sz="2000" b="1" u="sng" strike="noStrike" spc="-1">
                <a:solidFill>
                  <a:srgbClr val="000000"/>
                </a:solidFill>
                <a:uFillTx/>
                <a:latin typeface="Arial"/>
              </a:rPr>
              <a:t>.</a:t>
            </a: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           You would do it</a:t>
            </a: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1" strike="noStrike" spc="-1">
                <a:solidFill>
                  <a:srgbClr val="000000"/>
                </a:solidFill>
                <a:latin typeface="Arial"/>
              </a:rPr>
              <a:t>                                      Would you do it?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126" name="Line 11"/>
          <p:cNvSpPr/>
          <p:nvPr/>
        </p:nvSpPr>
        <p:spPr>
          <a:xfrm flipH="1">
            <a:off x="3851640" y="5661000"/>
            <a:ext cx="504000" cy="288000"/>
          </a:xfrm>
          <a:prstGeom prst="line">
            <a:avLst/>
          </a:prstGeom>
          <a:ln w="9360">
            <a:solidFill>
              <a:srgbClr val="FF3300"/>
            </a:solidFill>
            <a:miter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7" name="Line 12"/>
          <p:cNvSpPr/>
          <p:nvPr/>
        </p:nvSpPr>
        <p:spPr>
          <a:xfrm>
            <a:off x="3851640" y="5661000"/>
            <a:ext cx="504000" cy="288000"/>
          </a:xfrm>
          <a:prstGeom prst="line">
            <a:avLst/>
          </a:prstGeom>
          <a:ln w="9360">
            <a:solidFill>
              <a:srgbClr val="FF3300"/>
            </a:solidFill>
            <a:miter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8" name="CustomShape 13"/>
          <p:cNvSpPr/>
          <p:nvPr/>
        </p:nvSpPr>
        <p:spPr>
          <a:xfrm>
            <a:off x="1787400" y="0"/>
            <a:ext cx="553320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Grammar: questions and tenses</a:t>
            </a: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1725120" y="188640"/>
            <a:ext cx="5954040" cy="520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/>
              </a:rPr>
              <a:t>Grammar: INTERROGATIVE PRONOUNS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130" name="CustomShape 2"/>
          <p:cNvSpPr/>
          <p:nvPr/>
        </p:nvSpPr>
        <p:spPr>
          <a:xfrm>
            <a:off x="2001600" y="1412640"/>
            <a:ext cx="5364360" cy="3993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WH –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		an object	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		a place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WHO		</a:t>
            </a:r>
            <a:r>
              <a:rPr lang="en-US" sz="32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a </a:t>
            </a: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person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WHEN		a time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WHY		</a:t>
            </a:r>
            <a:r>
              <a:rPr lang="en-US" sz="32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a </a:t>
            </a: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reason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WHICH		between two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WHOSE 		possession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1" name="Line 3"/>
          <p:cNvSpPr/>
          <p:nvPr/>
        </p:nvSpPr>
        <p:spPr>
          <a:xfrm flipV="1">
            <a:off x="3923640" y="2204640"/>
            <a:ext cx="702360" cy="720"/>
          </a:xfrm>
          <a:prstGeom prst="line">
            <a:avLst/>
          </a:prstGeom>
          <a:ln>
            <a:rou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/>
        </p:style>
      </p:sp>
      <p:sp>
        <p:nvSpPr>
          <p:cNvPr id="132" name="Line 4"/>
          <p:cNvSpPr/>
          <p:nvPr/>
        </p:nvSpPr>
        <p:spPr>
          <a:xfrm flipV="1">
            <a:off x="3941640" y="2708280"/>
            <a:ext cx="702360" cy="360"/>
          </a:xfrm>
          <a:prstGeom prst="line">
            <a:avLst/>
          </a:prstGeom>
          <a:ln>
            <a:rou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/>
        </p:style>
      </p:sp>
      <p:sp>
        <p:nvSpPr>
          <p:cNvPr id="133" name="Line 5"/>
          <p:cNvSpPr/>
          <p:nvPr/>
        </p:nvSpPr>
        <p:spPr>
          <a:xfrm flipV="1">
            <a:off x="3941640" y="3140280"/>
            <a:ext cx="702360" cy="360"/>
          </a:xfrm>
          <a:prstGeom prst="line">
            <a:avLst/>
          </a:prstGeom>
          <a:ln>
            <a:rou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/>
        </p:style>
      </p:sp>
      <p:sp>
        <p:nvSpPr>
          <p:cNvPr id="134" name="Line 6"/>
          <p:cNvSpPr/>
          <p:nvPr/>
        </p:nvSpPr>
        <p:spPr>
          <a:xfrm flipV="1">
            <a:off x="3941640" y="3644280"/>
            <a:ext cx="702360" cy="720"/>
          </a:xfrm>
          <a:prstGeom prst="line">
            <a:avLst/>
          </a:prstGeom>
          <a:ln>
            <a:rou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/>
        </p:style>
      </p:sp>
      <p:sp>
        <p:nvSpPr>
          <p:cNvPr id="135" name="Line 7"/>
          <p:cNvSpPr/>
          <p:nvPr/>
        </p:nvSpPr>
        <p:spPr>
          <a:xfrm flipV="1">
            <a:off x="3941640" y="4149000"/>
            <a:ext cx="702360" cy="360"/>
          </a:xfrm>
          <a:prstGeom prst="line">
            <a:avLst/>
          </a:prstGeom>
          <a:ln>
            <a:rou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/>
        </p:style>
      </p:sp>
      <p:sp>
        <p:nvSpPr>
          <p:cNvPr id="136" name="Line 8"/>
          <p:cNvSpPr/>
          <p:nvPr/>
        </p:nvSpPr>
        <p:spPr>
          <a:xfrm flipV="1">
            <a:off x="3941640" y="4652280"/>
            <a:ext cx="702360" cy="720"/>
          </a:xfrm>
          <a:prstGeom prst="line">
            <a:avLst/>
          </a:prstGeom>
          <a:ln>
            <a:rou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/>
        </p:style>
      </p:sp>
      <p:sp>
        <p:nvSpPr>
          <p:cNvPr id="137" name="Line 9"/>
          <p:cNvSpPr/>
          <p:nvPr/>
        </p:nvSpPr>
        <p:spPr>
          <a:xfrm flipV="1">
            <a:off x="3941640" y="5156640"/>
            <a:ext cx="702360" cy="360"/>
          </a:xfrm>
          <a:prstGeom prst="line">
            <a:avLst/>
          </a:prstGeom>
          <a:ln>
            <a:rou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ustomShape 1"/>
          <p:cNvSpPr/>
          <p:nvPr/>
        </p:nvSpPr>
        <p:spPr>
          <a:xfrm>
            <a:off x="252360" y="790560"/>
            <a:ext cx="180720" cy="825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endParaRPr lang="en-US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1800" b="0" strike="noStrike" spc="-1">
              <a:latin typeface="Arial"/>
            </a:endParaRPr>
          </a:p>
        </p:txBody>
      </p:sp>
      <p:sp>
        <p:nvSpPr>
          <p:cNvPr id="139" name="CustomShape 2"/>
          <p:cNvSpPr/>
          <p:nvPr/>
        </p:nvSpPr>
        <p:spPr>
          <a:xfrm>
            <a:off x="0" y="-99360"/>
            <a:ext cx="9143640" cy="1656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/>
              </a:rPr>
              <a:t>Grammar: OBJECT QUESTIONS with the interrogative pronoun</a:t>
            </a:r>
            <a:r>
              <a:t/>
            </a:r>
            <a:br/>
            <a:r>
              <a:rPr lang="en-US" sz="2800" b="1" strike="noStrike" spc="-1">
                <a:solidFill>
                  <a:srgbClr val="000000"/>
                </a:solidFill>
                <a:latin typeface="Calibri"/>
              </a:rPr>
              <a:t>what, where, who, why, when, whose, which, how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140" name="CustomShape 3"/>
          <p:cNvSpPr/>
          <p:nvPr/>
        </p:nvSpPr>
        <p:spPr>
          <a:xfrm>
            <a:off x="620280" y="1917000"/>
            <a:ext cx="3808080" cy="42336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1280" indent="-3409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Combinations with </a:t>
            </a: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</a:t>
            </a: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  </a:t>
            </a: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 noun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time..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day..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colour..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size..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shape…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nationality…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1" name="CustomShape 4"/>
          <p:cNvSpPr/>
          <p:nvPr/>
        </p:nvSpPr>
        <p:spPr>
          <a:xfrm>
            <a:off x="4723920" y="1917000"/>
            <a:ext cx="3808080" cy="42336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1280" indent="-3409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Combinations with “</a:t>
            </a: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</a:t>
            </a: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   </a:t>
            </a: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 adjective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old…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often….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much…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many….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far…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long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clickEffect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2000" fill="hold"/>
                                        <p:tgtEl>
                                          <p:spTgt spid="140">
                                            <p:txEl>
                                              <p:p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2000" fill="hold"/>
                                        <p:tgtEl>
                                          <p:spTgt spid="140">
                                            <p:txEl>
                                              <p:p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2000"/>
                                        <p:tgtEl>
                                          <p:spTgt spid="140">
                                            <p:txEl>
                                              <p:p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clickEffect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3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2000" fill="hold"/>
                                        <p:tgtEl>
                                          <p:spTgt spid="140">
                                            <p:txEl>
                                              <p:pRg st="3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2000" fill="hold"/>
                                        <p:tgtEl>
                                          <p:spTgt spid="140">
                                            <p:txEl>
                                              <p:pRg st="3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0" dur="2000"/>
                                        <p:tgtEl>
                                          <p:spTgt spid="140">
                                            <p:txEl>
                                              <p:pRg st="33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clickEffect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4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4" dur="2000" fill="hold"/>
                                        <p:tgtEl>
                                          <p:spTgt spid="140">
                                            <p:txEl>
                                              <p:pRg st="4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2000" fill="hold"/>
                                        <p:tgtEl>
                                          <p:spTgt spid="140">
                                            <p:txEl>
                                              <p:pRg st="4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6" dur="2000"/>
                                        <p:tgtEl>
                                          <p:spTgt spid="140">
                                            <p:txEl>
                                              <p:pRg st="45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clickEffect">
                            <p:stCondLst>
                              <p:cond delay="8000"/>
                            </p:stCondLst>
                            <p:childTnLst>
                              <p:par>
                                <p:cTn id="28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5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2000" fill="hold"/>
                                        <p:tgtEl>
                                          <p:spTgt spid="140">
                                            <p:txEl>
                                              <p:pRg st="5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2000" fill="hold"/>
                                        <p:tgtEl>
                                          <p:spTgt spid="140">
                                            <p:txEl>
                                              <p:pRg st="5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2" dur="2000"/>
                                        <p:tgtEl>
                                          <p:spTgt spid="140">
                                            <p:txEl>
                                              <p:pRg st="56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clickEffect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7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6" dur="2000" fill="hold"/>
                                        <p:tgtEl>
                                          <p:spTgt spid="140">
                                            <p:txEl>
                                              <p:pRg st="7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" dur="2000" fill="hold"/>
                                        <p:tgtEl>
                                          <p:spTgt spid="140">
                                            <p:txEl>
                                              <p:pRg st="7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8" dur="2000"/>
                                        <p:tgtEl>
                                          <p:spTgt spid="140">
                                            <p:txEl>
                                              <p:pRg st="70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clickEffect">
                            <p:stCondLst>
                              <p:cond delay="12000"/>
                            </p:stCondLst>
                            <p:childTnLst>
                              <p:par>
                                <p:cTn id="40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82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" dur="2000" fill="hold"/>
                                        <p:tgtEl>
                                          <p:spTgt spid="140">
                                            <p:txEl>
                                              <p:pRg st="82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2000" fill="hold"/>
                                        <p:tgtEl>
                                          <p:spTgt spid="140">
                                            <p:txEl>
                                              <p:pRg st="82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4" dur="2000"/>
                                        <p:tgtEl>
                                          <p:spTgt spid="140">
                                            <p:txEl>
                                              <p:pRg st="82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clickEffect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94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8" dur="2000" fill="hold"/>
                                        <p:tgtEl>
                                          <p:spTgt spid="140">
                                            <p:txEl>
                                              <p:pRg st="94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" dur="2000" fill="hold"/>
                                        <p:tgtEl>
                                          <p:spTgt spid="140">
                                            <p:txEl>
                                              <p:pRg st="94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0" dur="2000"/>
                                        <p:tgtEl>
                                          <p:spTgt spid="140">
                                            <p:txEl>
                                              <p:pRg st="94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clickEffect">
                            <p:stCondLst>
                              <p:cond delay="16000"/>
                            </p:stCondLst>
                            <p:childTnLst>
                              <p:par>
                                <p:cTn id="52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4" dur="2000" fill="hold"/>
                                        <p:tgtEl>
                                          <p:spTgt spid="141">
                                            <p:txEl>
                                              <p:p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5" dur="2000" fill="hold"/>
                                        <p:tgtEl>
                                          <p:spTgt spid="141">
                                            <p:txEl>
                                              <p:p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6" dur="2000"/>
                                        <p:tgtEl>
                                          <p:spTgt spid="141">
                                            <p:txEl>
                                              <p:p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clickEffect">
                            <p:stCondLst>
                              <p:cond delay="18000"/>
                            </p:stCondLst>
                            <p:childTnLst>
                              <p:par>
                                <p:cTn id="58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38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0" dur="2000" fill="hold"/>
                                        <p:tgtEl>
                                          <p:spTgt spid="141">
                                            <p:txEl>
                                              <p:pRg st="38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1" dur="2000" fill="hold"/>
                                        <p:tgtEl>
                                          <p:spTgt spid="141">
                                            <p:txEl>
                                              <p:pRg st="38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62" dur="2000"/>
                                        <p:tgtEl>
                                          <p:spTgt spid="141">
                                            <p:txEl>
                                              <p:pRg st="38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clickEffect">
                            <p:stCondLst>
                              <p:cond delay="20000"/>
                            </p:stCondLst>
                            <p:childTnLst>
                              <p:par>
                                <p:cTn id="64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47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6" dur="2000" fill="hold"/>
                                        <p:tgtEl>
                                          <p:spTgt spid="141">
                                            <p:txEl>
                                              <p:pRg st="47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7" dur="2000" fill="hold"/>
                                        <p:tgtEl>
                                          <p:spTgt spid="141">
                                            <p:txEl>
                                              <p:pRg st="47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68" dur="2000"/>
                                        <p:tgtEl>
                                          <p:spTgt spid="141">
                                            <p:txEl>
                                              <p:pRg st="47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clickEffect">
                            <p:stCondLst>
                              <p:cond delay="22000"/>
                            </p:stCondLst>
                            <p:childTnLst>
                              <p:par>
                                <p:cTn id="70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5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2" dur="2000" fill="hold"/>
                                        <p:tgtEl>
                                          <p:spTgt spid="141">
                                            <p:txEl>
                                              <p:pRg st="5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3" dur="2000" fill="hold"/>
                                        <p:tgtEl>
                                          <p:spTgt spid="141">
                                            <p:txEl>
                                              <p:pRg st="5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74" dur="2000"/>
                                        <p:tgtEl>
                                          <p:spTgt spid="141">
                                            <p:txEl>
                                              <p:pRg st="59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clickEffect">
                            <p:stCondLst>
                              <p:cond delay="24000"/>
                            </p:stCondLst>
                            <p:childTnLst>
                              <p:par>
                                <p:cTn id="76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69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8" dur="2000" fill="hold"/>
                                        <p:tgtEl>
                                          <p:spTgt spid="141">
                                            <p:txEl>
                                              <p:pRg st="69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9" dur="2000" fill="hold"/>
                                        <p:tgtEl>
                                          <p:spTgt spid="141">
                                            <p:txEl>
                                              <p:pRg st="69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80" dur="2000"/>
                                        <p:tgtEl>
                                          <p:spTgt spid="141">
                                            <p:txEl>
                                              <p:pRg st="69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clickEffect">
                            <p:stCondLst>
                              <p:cond delay="26000"/>
                            </p:stCondLst>
                            <p:childTnLst>
                              <p:par>
                                <p:cTn id="82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8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4" dur="2000" fill="hold"/>
                                        <p:tgtEl>
                                          <p:spTgt spid="141">
                                            <p:txEl>
                                              <p:pRg st="8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5" dur="2000" fill="hold"/>
                                        <p:tgtEl>
                                          <p:spTgt spid="141">
                                            <p:txEl>
                                              <p:pRg st="8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86" dur="2000"/>
                                        <p:tgtEl>
                                          <p:spTgt spid="141">
                                            <p:txEl>
                                              <p:pRg st="80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Effect">
                      <p:stCondLst>
                        <p:cond delay="indefinite"/>
                      </p:stCondLst>
                      <p:childTnLst>
                        <p:par>
                          <p:cTn id="88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89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1" dur="2000" fill="hold"/>
                                        <p:tgtEl>
                                          <p:spTgt spid="141">
                                            <p:txEl>
                                              <p:pRg st="89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2" dur="2000" fill="hold"/>
                                        <p:tgtEl>
                                          <p:spTgt spid="141">
                                            <p:txEl>
                                              <p:pRg st="89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3" dur="2000"/>
                                        <p:tgtEl>
                                          <p:spTgt spid="141">
                                            <p:txEl>
                                              <p:pRg st="89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CustomShape 1"/>
          <p:cNvSpPr/>
          <p:nvPr/>
        </p:nvSpPr>
        <p:spPr>
          <a:xfrm>
            <a:off x="844200" y="2149560"/>
            <a:ext cx="487080" cy="703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4000" b="1" strike="noStrike" spc="-1">
                <a:solidFill>
                  <a:srgbClr val="4D4D4D"/>
                </a:solidFill>
                <a:latin typeface="Symbol"/>
              </a:rPr>
              <a:t></a:t>
            </a:r>
            <a:endParaRPr lang="en-US" sz="4000" b="0" strike="noStrike" spc="-1">
              <a:latin typeface="Arial"/>
            </a:endParaRPr>
          </a:p>
        </p:txBody>
      </p:sp>
      <p:sp>
        <p:nvSpPr>
          <p:cNvPr id="143" name="CustomShape 2"/>
          <p:cNvSpPr/>
          <p:nvPr/>
        </p:nvSpPr>
        <p:spPr>
          <a:xfrm>
            <a:off x="253800" y="1091160"/>
            <a:ext cx="1788840" cy="825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FF6600"/>
                </a:solidFill>
                <a:latin typeface="Times New Roman"/>
              </a:rPr>
              <a:t>QUESTION</a:t>
            </a:r>
            <a:endParaRPr lang="en-US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FF6600"/>
                </a:solidFill>
                <a:latin typeface="Times New Roman"/>
              </a:rPr>
              <a:t>   WORD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144" name="CustomShape 3"/>
          <p:cNvSpPr/>
          <p:nvPr/>
        </p:nvSpPr>
        <p:spPr>
          <a:xfrm>
            <a:off x="3292560" y="2149560"/>
            <a:ext cx="487080" cy="703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4000" b="1" strike="noStrike" spc="-1">
                <a:solidFill>
                  <a:srgbClr val="4D4D4D"/>
                </a:solidFill>
                <a:latin typeface="Symbol"/>
              </a:rPr>
              <a:t></a:t>
            </a:r>
            <a:endParaRPr lang="en-US" sz="4000" b="0" strike="noStrike" spc="-1">
              <a:latin typeface="Arial"/>
            </a:endParaRPr>
          </a:p>
        </p:txBody>
      </p:sp>
      <p:sp>
        <p:nvSpPr>
          <p:cNvPr id="145" name="CustomShape 4"/>
          <p:cNvSpPr/>
          <p:nvPr/>
        </p:nvSpPr>
        <p:spPr>
          <a:xfrm>
            <a:off x="2716200" y="1050120"/>
            <a:ext cx="1927440" cy="825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FF6600"/>
                </a:solidFill>
                <a:latin typeface="Times New Roman"/>
              </a:rPr>
              <a:t>AUXILIARY</a:t>
            </a:r>
            <a:endParaRPr lang="en-US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FF6600"/>
                </a:solidFill>
                <a:latin typeface="Times New Roman"/>
              </a:rPr>
              <a:t>     VERB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146" name="CustomShape 5"/>
          <p:cNvSpPr/>
          <p:nvPr/>
        </p:nvSpPr>
        <p:spPr>
          <a:xfrm>
            <a:off x="5524920" y="2149560"/>
            <a:ext cx="487080" cy="703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4000" b="1" strike="noStrike" spc="-1">
                <a:solidFill>
                  <a:srgbClr val="4D4D4D"/>
                </a:solidFill>
                <a:latin typeface="Symbol"/>
              </a:rPr>
              <a:t></a:t>
            </a:r>
            <a:endParaRPr lang="en-US" sz="4000" b="0" strike="noStrike" spc="-1">
              <a:latin typeface="Arial"/>
            </a:endParaRPr>
          </a:p>
        </p:txBody>
      </p:sp>
      <p:sp>
        <p:nvSpPr>
          <p:cNvPr id="147" name="CustomShape 6"/>
          <p:cNvSpPr/>
          <p:nvPr/>
        </p:nvSpPr>
        <p:spPr>
          <a:xfrm>
            <a:off x="5076000" y="1050120"/>
            <a:ext cx="1549080" cy="4597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FF6600"/>
                </a:solidFill>
                <a:latin typeface="Times New Roman"/>
              </a:rPr>
              <a:t>SUBJECT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148" name="CustomShape 7"/>
          <p:cNvSpPr/>
          <p:nvPr/>
        </p:nvSpPr>
        <p:spPr>
          <a:xfrm>
            <a:off x="7587360" y="2149560"/>
            <a:ext cx="487080" cy="703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4000" b="1" strike="noStrike" spc="-1">
                <a:solidFill>
                  <a:srgbClr val="4D4D4D"/>
                </a:solidFill>
                <a:latin typeface="Symbol"/>
              </a:rPr>
              <a:t></a:t>
            </a:r>
            <a:endParaRPr lang="en-US" sz="4000" b="0" strike="noStrike" spc="-1">
              <a:latin typeface="Arial"/>
            </a:endParaRPr>
          </a:p>
        </p:txBody>
      </p:sp>
      <p:sp>
        <p:nvSpPr>
          <p:cNvPr id="149" name="CustomShape 8"/>
          <p:cNvSpPr/>
          <p:nvPr/>
        </p:nvSpPr>
        <p:spPr>
          <a:xfrm>
            <a:off x="7344720" y="1015200"/>
            <a:ext cx="1026720" cy="825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FF6600"/>
                </a:solidFill>
                <a:latin typeface="Times New Roman"/>
              </a:rPr>
              <a:t>MAIN</a:t>
            </a:r>
            <a:endParaRPr lang="en-US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FF6600"/>
                </a:solidFill>
                <a:latin typeface="Times New Roman"/>
              </a:rPr>
              <a:t>VERB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150" name="CustomShape 9"/>
          <p:cNvSpPr/>
          <p:nvPr/>
        </p:nvSpPr>
        <p:spPr>
          <a:xfrm>
            <a:off x="404640" y="2997000"/>
            <a:ext cx="8181720" cy="4597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99"/>
                </a:solidFill>
                <a:latin typeface="Times New Roman"/>
              </a:rPr>
              <a:t>WHEN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                 </a:t>
            </a:r>
            <a:r>
              <a:rPr lang="en-US" sz="2400" b="1" strike="noStrike" spc="-1" dirty="0">
                <a:solidFill>
                  <a:srgbClr val="000000"/>
                </a:solidFill>
                <a:latin typeface="Times New Roman"/>
              </a:rPr>
              <a:t>DO 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           </a:t>
            </a:r>
            <a:r>
              <a:rPr lang="en-US" sz="2400" b="1" strike="noStrike" spc="-1" dirty="0">
                <a:solidFill>
                  <a:srgbClr val="FF0000"/>
                </a:solidFill>
                <a:latin typeface="Times New Roman"/>
              </a:rPr>
              <a:t> I    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          </a:t>
            </a:r>
            <a:r>
              <a:rPr lang="en-US" sz="2400" b="1" strike="noStrike" spc="-1" dirty="0">
                <a:solidFill>
                  <a:srgbClr val="000000"/>
                </a:solidFill>
                <a:latin typeface="Times New Roman"/>
              </a:rPr>
              <a:t>FINISH?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</a:t>
            </a:r>
            <a:endParaRPr lang="en-US" sz="2400" b="0" strike="noStrike" spc="-1" dirty="0">
              <a:latin typeface="Arial"/>
            </a:endParaRPr>
          </a:p>
        </p:txBody>
      </p:sp>
      <p:sp>
        <p:nvSpPr>
          <p:cNvPr id="151" name="CustomShape 10"/>
          <p:cNvSpPr/>
          <p:nvPr/>
        </p:nvSpPr>
        <p:spPr>
          <a:xfrm>
            <a:off x="433080" y="3606480"/>
            <a:ext cx="8119440" cy="4597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99"/>
                </a:solidFill>
                <a:latin typeface="Times New Roman"/>
              </a:rPr>
              <a:t>WHAT TIME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    </a:t>
            </a:r>
            <a:r>
              <a:rPr lang="en-US" sz="2400" b="1" strike="noStrike" spc="-1" dirty="0">
                <a:solidFill>
                  <a:srgbClr val="000000"/>
                </a:solidFill>
                <a:latin typeface="Times New Roman"/>
              </a:rPr>
              <a:t>WILL </a:t>
            </a:r>
            <a:r>
              <a:rPr lang="en-US" sz="2400" b="1" strike="noStrike" spc="-1" dirty="0">
                <a:solidFill>
                  <a:srgbClr val="FF3300"/>
                </a:solidFill>
                <a:latin typeface="Times New Roman"/>
              </a:rPr>
              <a:t>  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      </a:t>
            </a:r>
            <a:r>
              <a:rPr lang="en-US" sz="2400" b="1" strike="noStrike" spc="-1" dirty="0">
                <a:solidFill>
                  <a:srgbClr val="FF0000"/>
                </a:solidFill>
                <a:latin typeface="Times New Roman"/>
              </a:rPr>
              <a:t>YOU 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     </a:t>
            </a:r>
            <a:r>
              <a:rPr lang="en-US" sz="2400" b="1" strike="noStrike" spc="-1" dirty="0">
                <a:solidFill>
                  <a:srgbClr val="000000"/>
                </a:solidFill>
                <a:latin typeface="Times New Roman"/>
              </a:rPr>
              <a:t>ARRIVE?</a:t>
            </a:r>
            <a:endParaRPr lang="en-US" sz="2400" b="0" strike="noStrike" spc="-1" dirty="0">
              <a:latin typeface="Arial"/>
            </a:endParaRPr>
          </a:p>
        </p:txBody>
      </p:sp>
      <p:sp>
        <p:nvSpPr>
          <p:cNvPr id="152" name="CustomShape 11"/>
          <p:cNvSpPr/>
          <p:nvPr/>
        </p:nvSpPr>
        <p:spPr>
          <a:xfrm>
            <a:off x="480600" y="4216320"/>
            <a:ext cx="8037000" cy="4597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99"/>
                </a:solidFill>
                <a:latin typeface="Times New Roman"/>
              </a:rPr>
              <a:t>WHERE  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          </a:t>
            </a:r>
            <a:r>
              <a:rPr lang="en-US" sz="2400" b="1" strike="noStrike" spc="-1" dirty="0">
                <a:solidFill>
                  <a:srgbClr val="000000"/>
                </a:solidFill>
                <a:latin typeface="Times New Roman"/>
              </a:rPr>
              <a:t>HAS   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         </a:t>
            </a:r>
            <a:r>
              <a:rPr lang="en-US" sz="2400" b="1" strike="noStrike" spc="-1" dirty="0">
                <a:solidFill>
                  <a:srgbClr val="FF0000"/>
                </a:solidFill>
                <a:latin typeface="Times New Roman"/>
              </a:rPr>
              <a:t>HE 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          </a:t>
            </a:r>
            <a:r>
              <a:rPr lang="en-US" sz="2400" b="1" strike="noStrike" spc="-1" dirty="0">
                <a:solidFill>
                  <a:srgbClr val="000000"/>
                </a:solidFill>
                <a:latin typeface="Times New Roman"/>
              </a:rPr>
              <a:t>GONE?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</a:t>
            </a:r>
            <a:endParaRPr lang="en-US" sz="2400" b="0" strike="noStrike" spc="-1" dirty="0">
              <a:latin typeface="Arial"/>
            </a:endParaRPr>
          </a:p>
        </p:txBody>
      </p:sp>
      <p:sp>
        <p:nvSpPr>
          <p:cNvPr id="153" name="CustomShape 12"/>
          <p:cNvSpPr/>
          <p:nvPr/>
        </p:nvSpPr>
        <p:spPr>
          <a:xfrm>
            <a:off x="525240" y="4814640"/>
            <a:ext cx="7908840" cy="4597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99"/>
                </a:solidFill>
                <a:latin typeface="Times New Roman"/>
              </a:rPr>
              <a:t>WHAT 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             </a:t>
            </a:r>
            <a:r>
              <a:rPr lang="en-US" sz="2400" b="1" strike="noStrike" spc="-1" dirty="0">
                <a:solidFill>
                  <a:srgbClr val="000000"/>
                </a:solidFill>
                <a:latin typeface="Times New Roman"/>
              </a:rPr>
              <a:t>DID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             </a:t>
            </a:r>
            <a:r>
              <a:rPr lang="en-US" sz="2400" b="1" strike="noStrike" spc="-1" dirty="0">
                <a:solidFill>
                  <a:srgbClr val="FF0000"/>
                </a:solidFill>
                <a:latin typeface="Times New Roman"/>
              </a:rPr>
              <a:t>WE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         </a:t>
            </a:r>
            <a:r>
              <a:rPr lang="en-US" sz="2400" b="1" strike="noStrike" spc="-1" dirty="0">
                <a:solidFill>
                  <a:srgbClr val="000000"/>
                </a:solidFill>
                <a:latin typeface="Times New Roman"/>
              </a:rPr>
              <a:t>KNOW?</a:t>
            </a:r>
            <a:endParaRPr lang="en-US" sz="2400" b="0" strike="noStrike" spc="-1" dirty="0">
              <a:latin typeface="Arial"/>
            </a:endParaRPr>
          </a:p>
        </p:txBody>
      </p:sp>
      <p:sp>
        <p:nvSpPr>
          <p:cNvPr id="154" name="CustomShape 13"/>
          <p:cNvSpPr/>
          <p:nvPr/>
        </p:nvSpPr>
        <p:spPr>
          <a:xfrm>
            <a:off x="572040" y="5435280"/>
            <a:ext cx="7924320" cy="4597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99"/>
                </a:solidFill>
                <a:latin typeface="Times New Roman"/>
              </a:rPr>
              <a:t>HOW MUCH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  </a:t>
            </a:r>
            <a:r>
              <a:rPr lang="en-US" sz="2400" b="1" strike="noStrike" spc="-1" dirty="0">
                <a:solidFill>
                  <a:srgbClr val="000000"/>
                </a:solidFill>
                <a:latin typeface="Times New Roman"/>
              </a:rPr>
              <a:t>SHOULD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</a:t>
            </a:r>
            <a:r>
              <a:rPr lang="en-US" sz="2400" b="1" strike="noStrike" spc="-1" dirty="0">
                <a:solidFill>
                  <a:srgbClr val="FF3300"/>
                </a:solidFill>
                <a:latin typeface="Times New Roman"/>
              </a:rPr>
              <a:t>  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</a:t>
            </a:r>
            <a:r>
              <a:rPr lang="en-US" sz="2400" b="1" strike="noStrike" spc="-1" dirty="0">
                <a:solidFill>
                  <a:srgbClr val="FF0000"/>
                </a:solidFill>
                <a:latin typeface="Times New Roman"/>
              </a:rPr>
              <a:t>YOU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       </a:t>
            </a:r>
            <a:r>
              <a:rPr lang="en-US" sz="2400" b="1" strike="noStrike" spc="-1" dirty="0">
                <a:solidFill>
                  <a:srgbClr val="000000"/>
                </a:solidFill>
                <a:latin typeface="Times New Roman"/>
              </a:rPr>
              <a:t>TAKE?</a:t>
            </a:r>
            <a:r>
              <a:rPr lang="en-US" sz="2400" b="0" strike="noStrike" spc="-1" dirty="0">
                <a:solidFill>
                  <a:srgbClr val="000000"/>
                </a:solidFill>
                <a:latin typeface="Times New Roman"/>
              </a:rPr>
              <a:t>  </a:t>
            </a:r>
            <a:endParaRPr lang="en-US" sz="2400" b="0" strike="noStrike" spc="-1" dirty="0">
              <a:latin typeface="Arial"/>
            </a:endParaRPr>
          </a:p>
        </p:txBody>
      </p:sp>
      <p:sp>
        <p:nvSpPr>
          <p:cNvPr id="155" name="CustomShape 14"/>
          <p:cNvSpPr/>
          <p:nvPr/>
        </p:nvSpPr>
        <p:spPr>
          <a:xfrm>
            <a:off x="565200" y="5968800"/>
            <a:ext cx="7541280" cy="4597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99"/>
                </a:solidFill>
                <a:latin typeface="Times New Roman"/>
              </a:rPr>
              <a:t>WHO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                </a:t>
            </a:r>
            <a:r>
              <a:rPr lang="en-US" sz="2400" b="1" strike="noStrike" spc="-1" dirty="0">
                <a:solidFill>
                  <a:srgbClr val="000000"/>
                </a:solidFill>
                <a:latin typeface="Times New Roman"/>
              </a:rPr>
              <a:t>CAN </a:t>
            </a:r>
            <a:r>
              <a:rPr lang="en-US" sz="2400" b="1" strike="noStrike" spc="-1" dirty="0">
                <a:solidFill>
                  <a:srgbClr val="FFFF00"/>
                </a:solidFill>
                <a:latin typeface="Times New Roman"/>
              </a:rPr>
              <a:t>                   </a:t>
            </a:r>
            <a:r>
              <a:rPr lang="en-US" sz="2400" b="1" strike="noStrike" spc="-1" dirty="0" smtClean="0">
                <a:solidFill>
                  <a:srgbClr val="FF0000"/>
                </a:solidFill>
                <a:latin typeface="Times New Roman"/>
              </a:rPr>
              <a:t>THEY </a:t>
            </a:r>
            <a:r>
              <a:rPr lang="en-US" sz="2400" b="1" strike="noStrike" spc="-1" dirty="0" smtClean="0">
                <a:solidFill>
                  <a:srgbClr val="FFFF00"/>
                </a:solidFill>
                <a:latin typeface="Times New Roman"/>
              </a:rPr>
              <a:t>            </a:t>
            </a:r>
            <a:r>
              <a:rPr lang="en-US" sz="2400" b="1" strike="noStrike" spc="-1" dirty="0">
                <a:solidFill>
                  <a:srgbClr val="000000"/>
                </a:solidFill>
                <a:latin typeface="Times New Roman"/>
              </a:rPr>
              <a:t>SEE?</a:t>
            </a:r>
            <a:endParaRPr lang="en-US" sz="2400" b="0" strike="noStrike" spc="-1" dirty="0">
              <a:latin typeface="Arial"/>
            </a:endParaRPr>
          </a:p>
        </p:txBody>
      </p:sp>
      <p:sp>
        <p:nvSpPr>
          <p:cNvPr id="156" name="CustomShape 15"/>
          <p:cNvSpPr/>
          <p:nvPr/>
        </p:nvSpPr>
        <p:spPr>
          <a:xfrm>
            <a:off x="1959120" y="188640"/>
            <a:ext cx="5245200" cy="520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/>
              </a:rPr>
              <a:t>Grammar: questions and structure</a:t>
            </a:r>
            <a:endParaRPr lang="en-US" sz="28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clickEffect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clickEffect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clickEffect">
                            <p:stCondLst>
                              <p:cond delay="5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clickEffect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clickEffect">
                            <p:stCondLst>
                              <p:cond delay="9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clickEffect">
                            <p:stCondLst>
                              <p:cond delay="11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clickEffect">
                            <p:stCondLst>
                              <p:cond delay="1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clickEffect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clickEffect">
                            <p:stCondLst>
                              <p:cond delay="17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clickEffect">
                            <p:stCondLst>
                              <p:cond delay="210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clickEffect">
                            <p:stCondLst>
                              <p:cond delay="24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clickEffect">
                            <p:stCondLst>
                              <p:cond delay="280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clickEffect">
                            <p:stCondLst>
                              <p:cond delay="31500"/>
                            </p:stCondLst>
                            <p:childTnLst>
                              <p:par>
                                <p:cTn id="70" presetID="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CustomShape 1"/>
          <p:cNvSpPr/>
          <p:nvPr/>
        </p:nvSpPr>
        <p:spPr>
          <a:xfrm>
            <a:off x="457200" y="413640"/>
            <a:ext cx="8229240" cy="11426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/>
              </a:rPr>
              <a:t>Grammar: SUBJECT QUESTIONS</a:t>
            </a:r>
            <a:r>
              <a:t/>
            </a:r>
            <a:br/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When the subject of the question is the interrogative pronoun, the verb remains affirmative, so you do not use: </a:t>
            </a:r>
            <a:r>
              <a:rPr lang="en-US" sz="2800" b="1" strike="noStrike" spc="-1">
                <a:solidFill>
                  <a:srgbClr val="FF3300"/>
                </a:solidFill>
                <a:latin typeface="Calibri"/>
              </a:rPr>
              <a:t>DO, DOES,DID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158" name="CustomShape 2"/>
          <p:cNvSpPr/>
          <p:nvPr/>
        </p:nvSpPr>
        <p:spPr>
          <a:xfrm>
            <a:off x="539640" y="2205000"/>
            <a:ext cx="7768800" cy="42336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1280" indent="-3409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WHO, WHICH, WHAT, HOW MUCH/MANY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Who wants to go out?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Which animals live in the jungle?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happened next?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much money is spent on useless products?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9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many people live in Ferrara? 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clickEffect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3000" fill="hold"/>
                                        <p:tgtEl>
                                          <p:spTgt spid="158">
                                            <p:txEl>
                                              <p:p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3000" fill="hold"/>
                                        <p:tgtEl>
                                          <p:spTgt spid="158">
                                            <p:txEl>
                                              <p:p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3000"/>
                                        <p:tgtEl>
                                          <p:spTgt spid="158">
                                            <p:txEl>
                                              <p:p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clickEffect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3000" fill="hold"/>
                                        <p:tgtEl>
                                          <p:spTgt spid="158">
                                            <p:txEl>
                                              <p:p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3000" fill="hold"/>
                                        <p:tgtEl>
                                          <p:spTgt spid="158">
                                            <p:txEl>
                                              <p:p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0" dur="3000"/>
                                        <p:tgtEl>
                                          <p:spTgt spid="158">
                                            <p:txEl>
                                              <p:pRg st="32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clickEffect">
                            <p:stCondLst>
                              <p:cond delay="7000"/>
                            </p:stCondLst>
                            <p:childTnLst>
                              <p:par>
                                <p:cTn id="22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53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4" dur="3000" fill="hold"/>
                                        <p:tgtEl>
                                          <p:spTgt spid="158">
                                            <p:txEl>
                                              <p:pRg st="53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3000" fill="hold"/>
                                        <p:tgtEl>
                                          <p:spTgt spid="158">
                                            <p:txEl>
                                              <p:pRg st="53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6" dur="3000"/>
                                        <p:tgtEl>
                                          <p:spTgt spid="158">
                                            <p:txEl>
                                              <p:pRg st="53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clickEffect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8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3000" fill="hold"/>
                                        <p:tgtEl>
                                          <p:spTgt spid="158">
                                            <p:txEl>
                                              <p:pRg st="8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3000" fill="hold"/>
                                        <p:tgtEl>
                                          <p:spTgt spid="158">
                                            <p:txEl>
                                              <p:pRg st="8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2" dur="3000"/>
                                        <p:tgtEl>
                                          <p:spTgt spid="158">
                                            <p:txEl>
                                              <p:pRg st="87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clickEffect">
                            <p:stCondLst>
                              <p:cond delay="13000"/>
                            </p:stCondLst>
                            <p:childTnLst>
                              <p:par>
                                <p:cTn id="34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107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6" dur="3000" fill="hold"/>
                                        <p:tgtEl>
                                          <p:spTgt spid="158">
                                            <p:txEl>
                                              <p:pRg st="107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" dur="3000" fill="hold"/>
                                        <p:tgtEl>
                                          <p:spTgt spid="158">
                                            <p:txEl>
                                              <p:pRg st="107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8" dur="3000"/>
                                        <p:tgtEl>
                                          <p:spTgt spid="158">
                                            <p:txEl>
                                              <p:pRg st="107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clickEffect">
                            <p:stCondLst>
                              <p:cond delay="16000"/>
                            </p:stCondLst>
                            <p:childTnLst>
                              <p:par>
                                <p:cTn id="40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152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" dur="3000" fill="hold"/>
                                        <p:tgtEl>
                                          <p:spTgt spid="158">
                                            <p:txEl>
                                              <p:pRg st="152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3000" fill="hold"/>
                                        <p:tgtEl>
                                          <p:spTgt spid="158">
                                            <p:txEl>
                                              <p:pRg st="152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4" dur="3000"/>
                                        <p:tgtEl>
                                          <p:spTgt spid="158">
                                            <p:txEl>
                                              <p:pRg st="152" end="1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457200" y="-171360"/>
            <a:ext cx="8229240" cy="11426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/>
              </a:rPr>
              <a:t>Grammar: QUESTIONS WITH PREPOSITIONS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160" name="CustomShape 2"/>
          <p:cNvSpPr/>
          <p:nvPr/>
        </p:nvSpPr>
        <p:spPr>
          <a:xfrm>
            <a:off x="457200" y="1124640"/>
            <a:ext cx="8229240" cy="4525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1280" indent="-3409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 are you from?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Who did he talk to?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are they talking about?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will you spend the money on?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the book about?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1280" indent="-3409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are we waiting for?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1" name="Picture 1"/>
          <p:cNvPicPr/>
          <p:nvPr/>
        </p:nvPicPr>
        <p:blipFill>
          <a:blip r:embed="rId3"/>
          <a:stretch/>
        </p:blipFill>
        <p:spPr>
          <a:xfrm>
            <a:off x="6372360" y="3717000"/>
            <a:ext cx="1916280" cy="28796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clickEffect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160">
                                            <p:txEl>
                                              <p:p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160">
                                            <p:txEl>
                                              <p:p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1000"/>
                                        <p:tgtEl>
                                          <p:spTgt spid="160">
                                            <p:txEl>
                                              <p:p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clickEffect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2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1000" fill="hold"/>
                                        <p:tgtEl>
                                          <p:spTgt spid="160">
                                            <p:txEl>
                                              <p:pRg st="2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1000" fill="hold"/>
                                        <p:tgtEl>
                                          <p:spTgt spid="160">
                                            <p:txEl>
                                              <p:pRg st="2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0" dur="1000"/>
                                        <p:tgtEl>
                                          <p:spTgt spid="160">
                                            <p:txEl>
                                              <p:pRg st="2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clickEffect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4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4" dur="1000" fill="hold"/>
                                        <p:tgtEl>
                                          <p:spTgt spid="160">
                                            <p:txEl>
                                              <p:pRg st="4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1000" fill="hold"/>
                                        <p:tgtEl>
                                          <p:spTgt spid="160">
                                            <p:txEl>
                                              <p:pRg st="4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6" dur="1000"/>
                                        <p:tgtEl>
                                          <p:spTgt spid="160">
                                            <p:txEl>
                                              <p:pRg st="40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clickEffect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69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1000" fill="hold"/>
                                        <p:tgtEl>
                                          <p:spTgt spid="160">
                                            <p:txEl>
                                              <p:pRg st="69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1000" fill="hold"/>
                                        <p:tgtEl>
                                          <p:spTgt spid="160">
                                            <p:txEl>
                                              <p:pRg st="69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2" dur="1000"/>
                                        <p:tgtEl>
                                          <p:spTgt spid="160">
                                            <p:txEl>
                                              <p:pRg st="69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clickEffect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103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6" dur="1000" fill="hold"/>
                                        <p:tgtEl>
                                          <p:spTgt spid="160">
                                            <p:txEl>
                                              <p:pRg st="103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" dur="1000" fill="hold"/>
                                        <p:tgtEl>
                                          <p:spTgt spid="160">
                                            <p:txEl>
                                              <p:pRg st="103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8" dur="1000"/>
                                        <p:tgtEl>
                                          <p:spTgt spid="160">
                                            <p:txEl>
                                              <p:pRg st="103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clickEffect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127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" dur="1000" fill="hold"/>
                                        <p:tgtEl>
                                          <p:spTgt spid="160">
                                            <p:txEl>
                                              <p:pRg st="127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1000" fill="hold"/>
                                        <p:tgtEl>
                                          <p:spTgt spid="160">
                                            <p:txEl>
                                              <p:pRg st="127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boolVal val="0"/>
                                          </p:val>
                                        </p:tav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4" dur="1000"/>
                                        <p:tgtEl>
                                          <p:spTgt spid="160">
                                            <p:txEl>
                                              <p:pRg st="127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ustomShape 1"/>
          <p:cNvSpPr/>
          <p:nvPr/>
        </p:nvSpPr>
        <p:spPr>
          <a:xfrm>
            <a:off x="2357640" y="44640"/>
            <a:ext cx="446184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Mental health nursing (1)</a:t>
            </a:r>
            <a:endParaRPr lang="en-US" sz="3200" b="0" strike="noStrike" spc="-1">
              <a:latin typeface="Arial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69" y="620688"/>
            <a:ext cx="4596379" cy="616530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1"/>
          <p:cNvSpPr/>
          <p:nvPr/>
        </p:nvSpPr>
        <p:spPr>
          <a:xfrm>
            <a:off x="2429640" y="44640"/>
            <a:ext cx="446184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Mental health nursing (2)</a:t>
            </a:r>
            <a:endParaRPr lang="en-US" sz="3200" b="0" strike="noStrike" spc="-1">
              <a:latin typeface="Arial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514" y="620688"/>
            <a:ext cx="4636734" cy="602128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CustomShape 1"/>
          <p:cNvSpPr/>
          <p:nvPr/>
        </p:nvSpPr>
        <p:spPr>
          <a:xfrm>
            <a:off x="2501640" y="177840"/>
            <a:ext cx="446184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Calibri"/>
              </a:rPr>
              <a:t>Mental health nursing (3)</a:t>
            </a:r>
            <a:endParaRPr lang="en-US" sz="3200" b="0" strike="noStrike" spc="-1" dirty="0">
              <a:latin typeface="Arial"/>
            </a:endParaRPr>
          </a:p>
        </p:txBody>
      </p:sp>
      <p:sp>
        <p:nvSpPr>
          <p:cNvPr id="168" name="CustomShape 2"/>
          <p:cNvSpPr/>
          <p:nvPr/>
        </p:nvSpPr>
        <p:spPr>
          <a:xfrm>
            <a:off x="5977030" y="1700808"/>
            <a:ext cx="2843442" cy="93528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b="1" i="1" u="sng" strike="noStrike" spc="-1" dirty="0" smtClean="0">
                <a:solidFill>
                  <a:srgbClr val="CCCCFF"/>
                </a:solidFill>
                <a:uFillTx/>
                <a:latin typeface="Calibri"/>
                <a:ea typeface="DejaVu Sans"/>
                <a:hlinkClick r:id="rId2"/>
              </a:rPr>
              <a:t>Listening – </a:t>
            </a:r>
          </a:p>
          <a:p>
            <a:pPr>
              <a:lnSpc>
                <a:spcPct val="100000"/>
              </a:lnSpc>
            </a:pPr>
            <a:r>
              <a:rPr lang="en-US" b="1" i="1" u="sng" strike="noStrike" spc="-1" dirty="0" smtClean="0">
                <a:solidFill>
                  <a:srgbClr val="CCCCFF"/>
                </a:solidFill>
                <a:uFillTx/>
                <a:latin typeface="Calibri"/>
                <a:ea typeface="DejaVu Sans"/>
                <a:hlinkClick r:id="rId2"/>
              </a:rPr>
              <a:t>Open from website</a:t>
            </a:r>
            <a:endParaRPr lang="en-US" b="0" strike="noStrike" spc="-1" dirty="0">
              <a:latin typeface="Arial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764704"/>
            <a:ext cx="4429366" cy="587727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267745" y="836712"/>
            <a:ext cx="4469509" cy="586757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5" name="CustomShape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240" cy="1144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Calibri"/>
              </a:rPr>
              <a:t>Mental health nursing </a:t>
            </a:r>
            <a:r>
              <a:rPr lang="en-US" sz="3200" b="1" strike="noStrike" spc="-1" dirty="0" smtClean="0">
                <a:solidFill>
                  <a:srgbClr val="000000"/>
                </a:solidFill>
                <a:latin typeface="Calibri"/>
              </a:rPr>
              <a:t>(4)</a:t>
            </a:r>
            <a:endParaRPr lang="en-US" sz="32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8007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CustomShape 1"/>
          <p:cNvSpPr/>
          <p:nvPr/>
        </p:nvSpPr>
        <p:spPr>
          <a:xfrm>
            <a:off x="457200" y="-99360"/>
            <a:ext cx="8228520" cy="93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Calibri"/>
              </a:rPr>
              <a:t>Blood (1)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5122" name="Picture 2" descr="C:\Users\fpulga\Downloads\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014" y="692696"/>
            <a:ext cx="4611234" cy="609626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Picture 2"/>
          <p:cNvPicPr/>
          <p:nvPr/>
        </p:nvPicPr>
        <p:blipFill>
          <a:blip r:embed="rId2"/>
          <a:stretch/>
        </p:blipFill>
        <p:spPr>
          <a:xfrm>
            <a:off x="2195640" y="693360"/>
            <a:ext cx="4801680" cy="611964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170" name="CustomShape 1"/>
          <p:cNvSpPr/>
          <p:nvPr/>
        </p:nvSpPr>
        <p:spPr>
          <a:xfrm>
            <a:off x="2076480" y="44640"/>
            <a:ext cx="506088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Mental state examination (1)</a:t>
            </a: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Picture 2"/>
          <p:cNvPicPr/>
          <p:nvPr/>
        </p:nvPicPr>
        <p:blipFill>
          <a:blip r:embed="rId2"/>
          <a:stretch/>
        </p:blipFill>
        <p:spPr>
          <a:xfrm>
            <a:off x="2429640" y="765360"/>
            <a:ext cx="4158000" cy="597564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172" name="CustomShape 1"/>
          <p:cNvSpPr/>
          <p:nvPr/>
        </p:nvSpPr>
        <p:spPr>
          <a:xfrm>
            <a:off x="2076480" y="44640"/>
            <a:ext cx="506088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Mental state examination (2)</a:t>
            </a: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Picture 2"/>
          <p:cNvPicPr/>
          <p:nvPr/>
        </p:nvPicPr>
        <p:blipFill>
          <a:blip r:embed="rId2"/>
          <a:stretch/>
        </p:blipFill>
        <p:spPr>
          <a:xfrm>
            <a:off x="1907640" y="692640"/>
            <a:ext cx="5373000" cy="593964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174" name="CustomShape 1"/>
          <p:cNvSpPr/>
          <p:nvPr/>
        </p:nvSpPr>
        <p:spPr>
          <a:xfrm>
            <a:off x="3327480" y="105840"/>
            <a:ext cx="252972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Psychiatric (1)</a:t>
            </a: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Picture 2"/>
          <p:cNvPicPr/>
          <p:nvPr/>
        </p:nvPicPr>
        <p:blipFill>
          <a:blip r:embed="rId2"/>
          <a:stretch/>
        </p:blipFill>
        <p:spPr>
          <a:xfrm>
            <a:off x="1907640" y="729360"/>
            <a:ext cx="5297040" cy="601164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176" name="CustomShape 1"/>
          <p:cNvSpPr/>
          <p:nvPr/>
        </p:nvSpPr>
        <p:spPr>
          <a:xfrm>
            <a:off x="3358080" y="105840"/>
            <a:ext cx="252972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Psychiatric (2)</a:t>
            </a: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CustomShape 1"/>
          <p:cNvSpPr/>
          <p:nvPr/>
        </p:nvSpPr>
        <p:spPr>
          <a:xfrm>
            <a:off x="1230608" y="116632"/>
            <a:ext cx="773388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Calibri"/>
              </a:rPr>
              <a:t>Grammar: </a:t>
            </a:r>
            <a:r>
              <a:rPr lang="en-US" sz="3200" b="1" strike="noStrike" spc="-1" dirty="0" smtClean="0">
                <a:solidFill>
                  <a:srgbClr val="000000"/>
                </a:solidFill>
                <a:latin typeface="Calibri"/>
              </a:rPr>
              <a:t>first and second conditional</a:t>
            </a:r>
            <a:endParaRPr lang="en-US" sz="3200" b="0" strike="noStrike" spc="-1" dirty="0">
              <a:latin typeface="Arial"/>
            </a:endParaRPr>
          </a:p>
        </p:txBody>
      </p:sp>
      <p:sp>
        <p:nvSpPr>
          <p:cNvPr id="178" name="CustomShape 2"/>
          <p:cNvSpPr/>
          <p:nvPr/>
        </p:nvSpPr>
        <p:spPr>
          <a:xfrm>
            <a:off x="923040" y="838080"/>
            <a:ext cx="7252560" cy="6426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 +</a:t>
            </a:r>
            <a:r>
              <a:rPr lang="en-US" sz="3600" b="1" strike="noStrike" spc="-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strike="noStrike" spc="-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simple present</a:t>
            </a:r>
            <a:r>
              <a:rPr lang="en-US" sz="3600" b="1" strike="noStrike" spc="-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36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z="3600" b="1" strike="noStrike" spc="-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3600" b="1" strike="noStrike" spc="-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simple future</a:t>
            </a:r>
            <a:endParaRPr lang="en-US" sz="36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79" name="Object 3"/>
          <p:cNvGraphicFramePr/>
          <p:nvPr>
            <p:extLst>
              <p:ext uri="{D42A27DB-BD31-4B8C-83A1-F6EECF244321}">
                <p14:modId xmlns:p14="http://schemas.microsoft.com/office/powerpoint/2010/main" val="2141794722"/>
              </p:ext>
            </p:extLst>
          </p:nvPr>
        </p:nvGraphicFramePr>
        <p:xfrm>
          <a:off x="533520" y="1676520"/>
          <a:ext cx="4038120" cy="2401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180" name="Object 3"/>
                      <p:cNvPicPr/>
                      <p:nvPr/>
                    </p:nvPicPr>
                    <p:blipFill>
                      <a:blip r:embed="rId5"/>
                      <a:stretch/>
                    </p:blipFill>
                    <p:spPr>
                      <a:xfrm>
                        <a:off x="533520" y="1676520"/>
                        <a:ext cx="4038120" cy="2401560"/>
                      </a:xfrm>
                      <a:prstGeom prst="rect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" name="CustomShape 4"/>
          <p:cNvSpPr/>
          <p:nvPr/>
        </p:nvSpPr>
        <p:spPr>
          <a:xfrm>
            <a:off x="5121360" y="1676520"/>
            <a:ext cx="3864600" cy="947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</a:t>
            </a:r>
            <a:r>
              <a:rPr lang="en-US" sz="2800" b="1" u="sng" strike="noStrike" spc="-1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I’m</a:t>
            </a: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lucky, I’ll catch a 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big fish.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2" name="CustomShape 5"/>
          <p:cNvSpPr/>
          <p:nvPr/>
        </p:nvSpPr>
        <p:spPr>
          <a:xfrm>
            <a:off x="5097960" y="2886120"/>
            <a:ext cx="3738240" cy="947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 I </a:t>
            </a: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catch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big fish, 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we’ll have it for </a:t>
            </a:r>
            <a:r>
              <a:rPr lang="en-US" sz="28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dinner.</a:t>
            </a:r>
            <a:r>
              <a:rPr lang="en-US" sz="2800" b="1" strike="noStrike" spc="-1" dirty="0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3" name="CustomShape 6"/>
          <p:cNvSpPr/>
          <p:nvPr/>
        </p:nvSpPr>
        <p:spPr>
          <a:xfrm>
            <a:off x="251640" y="4415760"/>
            <a:ext cx="8696880" cy="520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I </a:t>
            </a: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go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home  without a fish, my wife won’t be </a:t>
            </a:r>
            <a:r>
              <a:rPr lang="en-US" sz="28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pleased.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4" name="CustomShape 7"/>
          <p:cNvSpPr/>
          <p:nvPr/>
        </p:nvSpPr>
        <p:spPr>
          <a:xfrm>
            <a:off x="190440" y="5410080"/>
            <a:ext cx="8953200" cy="947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he </a:t>
            </a: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doesn’t catch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fish soon, he’ll move to another</a:t>
            </a:r>
            <a:r>
              <a:rPr lang="en-US" sz="2800" b="1" strike="noStrike" spc="-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place.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he </a:t>
            </a: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doesn’t catch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fish soon, he may move…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" name="Object 1"/>
          <p:cNvGraphicFramePr/>
          <p:nvPr/>
        </p:nvGraphicFramePr>
        <p:xfrm>
          <a:off x="304920" y="380880"/>
          <a:ext cx="4114440" cy="3163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186" name="Object 1"/>
                      <p:cNvPicPr/>
                      <p:nvPr/>
                    </p:nvPicPr>
                    <p:blipFill>
                      <a:blip r:embed="rId5"/>
                      <a:stretch/>
                    </p:blipFill>
                    <p:spPr>
                      <a:xfrm>
                        <a:off x="304920" y="380880"/>
                        <a:ext cx="4114440" cy="316368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7" name="Object 2"/>
          <p:cNvGraphicFramePr/>
          <p:nvPr/>
        </p:nvGraphicFramePr>
        <p:xfrm>
          <a:off x="4648320" y="2514600"/>
          <a:ext cx="4190760" cy="3239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r:id="rId6" imgW="0" imgH="0" progId="">
                  <p:embed/>
                </p:oleObj>
              </mc:Choice>
              <mc:Fallback>
                <p:oleObj r:id="rId6" imgW="0" imgH="0" progId="">
                  <p:embed/>
                  <p:pic>
                    <p:nvPicPr>
                      <p:cNvPr id="188" name="Object 2"/>
                      <p:cNvPicPr/>
                      <p:nvPr/>
                    </p:nvPicPr>
                    <p:blipFill>
                      <a:blip r:embed="rId7"/>
                      <a:stretch/>
                    </p:blipFill>
                    <p:spPr>
                      <a:xfrm>
                        <a:off x="4648320" y="2514600"/>
                        <a:ext cx="4190760" cy="323964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9" name="CustomShape 3"/>
          <p:cNvSpPr/>
          <p:nvPr/>
        </p:nvSpPr>
        <p:spPr>
          <a:xfrm>
            <a:off x="4958640" y="304920"/>
            <a:ext cx="3902760" cy="1800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FIRST CONDITIONAL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Represents a </a:t>
            </a:r>
            <a:r>
              <a:rPr lang="en-US" sz="2800" b="1" strike="noStrike" spc="-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possibile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(more realistic)‏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0" name="CustomShape 4"/>
          <p:cNvSpPr/>
          <p:nvPr/>
        </p:nvSpPr>
        <p:spPr>
          <a:xfrm>
            <a:off x="318960" y="3886200"/>
            <a:ext cx="4417560" cy="1800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SECOND CONDITIONAL</a:t>
            </a:r>
            <a:r>
              <a:rPr lang="en-US" sz="28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Represents an improbable 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(less realistic)‏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1" name="CustomShape 5"/>
          <p:cNvSpPr/>
          <p:nvPr/>
        </p:nvSpPr>
        <p:spPr>
          <a:xfrm>
            <a:off x="1414232" y="5867280"/>
            <a:ext cx="6254112" cy="5860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 + </a:t>
            </a:r>
            <a:r>
              <a:rPr lang="en-US" sz="32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SIMPLE </a:t>
            </a: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PAST </a:t>
            </a:r>
            <a:r>
              <a:rPr lang="en-US" sz="32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 </a:t>
            </a:r>
            <a:r>
              <a:rPr lang="en-US" sz="32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CONDITIONAL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CustomShape 1"/>
          <p:cNvSpPr/>
          <p:nvPr/>
        </p:nvSpPr>
        <p:spPr>
          <a:xfrm>
            <a:off x="514800" y="990000"/>
            <a:ext cx="7909200" cy="28980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3rd conditional</a:t>
            </a:r>
            <a:r>
              <a:rPr lang="en-US" sz="32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:  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200" b="0" i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+ </a:t>
            </a:r>
            <a:r>
              <a:rPr lang="en-US" sz="3200" b="0" i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past perfect</a:t>
            </a:r>
            <a:r>
              <a:rPr lang="en-US" sz="3200" b="0" i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en-US" sz="3200" b="0" i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past conditional</a:t>
            </a:r>
            <a:r>
              <a:rPr lang="en-US" sz="3200" b="0" i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(imaginary situations in the past)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e.g.  If Tom </a:t>
            </a:r>
            <a:r>
              <a:rPr lang="en-US" sz="3200" b="0" strike="noStrike" spc="-1" dirty="0">
                <a:solidFill>
                  <a:srgbClr val="FF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had </a:t>
            </a:r>
            <a:r>
              <a:rPr lang="en-US" sz="3200" b="0" strike="noStrike" spc="-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studied</a:t>
            </a:r>
            <a:r>
              <a:rPr lang="en-US" sz="32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0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harder,</a:t>
            </a:r>
            <a:r>
              <a:rPr lang="en-US" sz="3200" spc="-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3200" spc="-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200" b="0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 </a:t>
            </a:r>
            <a:r>
              <a:rPr lang="en-US" sz="3200" b="0" strike="noStrike" spc="-1" dirty="0">
                <a:solidFill>
                  <a:srgbClr val="FF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would have </a:t>
            </a:r>
            <a:r>
              <a:rPr lang="en-US" sz="3200" b="0" strike="noStrike" spc="-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passed </a:t>
            </a:r>
            <a:r>
              <a:rPr lang="en-US" sz="32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exam. </a:t>
            </a:r>
            <a:endParaRPr lang="en-US" sz="32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3" name="CustomShape 2"/>
          <p:cNvSpPr/>
          <p:nvPr/>
        </p:nvSpPr>
        <p:spPr>
          <a:xfrm>
            <a:off x="539640" y="4296240"/>
            <a:ext cx="7884360" cy="19227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400" b="0" strike="noStrike" spc="-1" dirty="0">
                <a:solidFill>
                  <a:srgbClr val="000000"/>
                </a:solidFill>
                <a:latin typeface="Arial"/>
              </a:rPr>
              <a:t>PAST PERFECT  =   </a:t>
            </a:r>
            <a:r>
              <a:rPr lang="en-US" sz="2400" b="0" strike="noStrike" spc="-1" dirty="0">
                <a:solidFill>
                  <a:srgbClr val="FF3300"/>
                </a:solidFill>
                <a:latin typeface="Arial"/>
              </a:rPr>
              <a:t>HAD</a:t>
            </a:r>
            <a:r>
              <a:rPr lang="en-US" sz="2400" b="0" strike="noStrike" spc="-1" dirty="0">
                <a:solidFill>
                  <a:srgbClr val="000000"/>
                </a:solidFill>
                <a:latin typeface="Arial"/>
              </a:rPr>
              <a:t> + </a:t>
            </a:r>
            <a:r>
              <a:rPr lang="en-US" sz="2400" b="0" strike="noStrike" spc="-1" dirty="0" smtClean="0">
                <a:solidFill>
                  <a:srgbClr val="000000"/>
                </a:solidFill>
                <a:latin typeface="Arial"/>
              </a:rPr>
              <a:t>PAST PARTICIPLE</a:t>
            </a:r>
            <a:endParaRPr lang="en-US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 dirty="0">
                <a:solidFill>
                  <a:srgbClr val="000000"/>
                </a:solidFill>
                <a:latin typeface="Arial"/>
              </a:rPr>
              <a:t>PAST CONDITIONAL = </a:t>
            </a:r>
            <a:r>
              <a:rPr lang="en-US" sz="2400" b="0" strike="noStrike" spc="-1" dirty="0">
                <a:solidFill>
                  <a:srgbClr val="FF3300"/>
                </a:solidFill>
                <a:latin typeface="Arial"/>
              </a:rPr>
              <a:t>WOULD HAVE </a:t>
            </a:r>
            <a:r>
              <a:rPr lang="en-US" sz="2400" b="0" strike="noStrike" spc="-1" dirty="0">
                <a:solidFill>
                  <a:srgbClr val="000000"/>
                </a:solidFill>
                <a:latin typeface="Arial"/>
              </a:rPr>
              <a:t>+ PP </a:t>
            </a:r>
            <a:endParaRPr lang="en-US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00"/>
                </a:solidFill>
                <a:latin typeface="Arial"/>
              </a:rPr>
              <a:t>IF</a:t>
            </a:r>
            <a:r>
              <a:rPr lang="en-US" sz="2400" b="0" strike="noStrike" spc="-1" dirty="0">
                <a:solidFill>
                  <a:srgbClr val="000000"/>
                </a:solidFill>
                <a:latin typeface="Arial"/>
              </a:rPr>
              <a:t> + </a:t>
            </a:r>
            <a:r>
              <a:rPr lang="en-US" sz="2400" b="0" strike="noStrike" spc="-1" dirty="0">
                <a:solidFill>
                  <a:srgbClr val="FF3300"/>
                </a:solidFill>
                <a:latin typeface="Arial"/>
              </a:rPr>
              <a:t>HAD</a:t>
            </a:r>
            <a:r>
              <a:rPr lang="en-US" sz="2400" b="0" strike="noStrike" spc="-1" dirty="0">
                <a:solidFill>
                  <a:srgbClr val="000000"/>
                </a:solidFill>
                <a:latin typeface="Arial"/>
              </a:rPr>
              <a:t> ………., </a:t>
            </a:r>
            <a:r>
              <a:rPr lang="en-US" sz="2400" b="0" strike="noStrike" spc="-1" dirty="0">
                <a:solidFill>
                  <a:srgbClr val="FF3300"/>
                </a:solidFill>
                <a:latin typeface="Arial"/>
              </a:rPr>
              <a:t>WOULD HAVE</a:t>
            </a:r>
            <a:r>
              <a:rPr lang="en-US" sz="2400" b="0" strike="noStrike" spc="-1" dirty="0">
                <a:solidFill>
                  <a:srgbClr val="000000"/>
                </a:solidFill>
                <a:latin typeface="Arial"/>
              </a:rPr>
              <a:t> …….</a:t>
            </a:r>
            <a:endParaRPr lang="en-US" sz="2400" b="0" strike="noStrike" spc="-1" dirty="0">
              <a:latin typeface="Arial"/>
            </a:endParaRPr>
          </a:p>
        </p:txBody>
      </p:sp>
      <p:sp>
        <p:nvSpPr>
          <p:cNvPr id="194" name="CustomShape 3"/>
          <p:cNvSpPr/>
          <p:nvPr/>
        </p:nvSpPr>
        <p:spPr>
          <a:xfrm>
            <a:off x="2073576" y="177840"/>
            <a:ext cx="552276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Calibri"/>
              </a:rPr>
              <a:t>Grammar: </a:t>
            </a:r>
            <a:r>
              <a:rPr lang="en-US" sz="3200" b="1" strike="noStrike" spc="-1" dirty="0" smtClean="0">
                <a:solidFill>
                  <a:srgbClr val="000000"/>
                </a:solidFill>
                <a:latin typeface="Calibri"/>
              </a:rPr>
              <a:t>third conditional</a:t>
            </a:r>
            <a:endParaRPr lang="en-US" sz="32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CustomShape 1"/>
          <p:cNvSpPr/>
          <p:nvPr/>
        </p:nvSpPr>
        <p:spPr>
          <a:xfrm>
            <a:off x="2506320" y="188640"/>
            <a:ext cx="4094640" cy="520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/>
              </a:rPr>
              <a:t>Grammar: FUTURE FORMS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196" name="CustomShape 2"/>
          <p:cNvSpPr/>
          <p:nvPr/>
        </p:nvSpPr>
        <p:spPr>
          <a:xfrm>
            <a:off x="303480" y="828720"/>
            <a:ext cx="772632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There are various ways of interpreting the future: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7" name="CustomShape 3"/>
          <p:cNvSpPr/>
          <p:nvPr/>
        </p:nvSpPr>
        <p:spPr>
          <a:xfrm>
            <a:off x="392760" y="1666800"/>
            <a:ext cx="6889680" cy="520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PRESENT CONTINUOUS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( I am doing )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8" name="CustomShape 4"/>
          <p:cNvSpPr/>
          <p:nvPr/>
        </p:nvSpPr>
        <p:spPr>
          <a:xfrm>
            <a:off x="395536" y="2276640"/>
            <a:ext cx="7735680" cy="520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INTENTIONAL FUTURE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en-US" sz="28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 I am going to do )‏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9" name="CustomShape 5"/>
          <p:cNvSpPr/>
          <p:nvPr/>
        </p:nvSpPr>
        <p:spPr>
          <a:xfrm>
            <a:off x="418232" y="2924944"/>
            <a:ext cx="660204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SIMPLE FUTURE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</a:t>
            </a:r>
            <a:r>
              <a:rPr lang="en-US" sz="28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 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will do ) 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0" name="CustomShape 6"/>
          <p:cNvSpPr/>
          <p:nvPr/>
        </p:nvSpPr>
        <p:spPr>
          <a:xfrm>
            <a:off x="395536" y="3571920"/>
            <a:ext cx="741636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FUTURE CONTINUOUS 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en-US" sz="28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 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will be doing ) 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1" name="CustomShape 7"/>
          <p:cNvSpPr/>
          <p:nvPr/>
        </p:nvSpPr>
        <p:spPr>
          <a:xfrm>
            <a:off x="395536" y="4181400"/>
            <a:ext cx="760284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FUTURE PERFECT 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</a:t>
            </a:r>
            <a:r>
              <a:rPr lang="en-US" sz="28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 I will have done )‏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2" name="CustomShape 8"/>
          <p:cNvSpPr/>
          <p:nvPr/>
        </p:nvSpPr>
        <p:spPr>
          <a:xfrm>
            <a:off x="414000" y="4791240"/>
            <a:ext cx="6572880" cy="520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MAY  /  MIGHT 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</a:t>
            </a:r>
            <a:r>
              <a:rPr lang="en-US" sz="28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 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may do )‏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clickEffect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clickEffect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Effect">
                      <p:stCondLst>
                        <p:cond delay="indefinite"/>
                      </p:stCondLst>
                      <p:childTnLst>
                        <p:par>
                          <p:cTn id="20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Effect">
                      <p:stCondLst>
                        <p:cond delay="indefinite"/>
                      </p:stCondLst>
                      <p:childTnLst>
                        <p:par>
                          <p:cTn id="26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Effect">
                      <p:stCondLst>
                        <p:cond delay="indefinite"/>
                      </p:stCondLst>
                      <p:childTnLst>
                        <p:par>
                          <p:cTn id="32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Effect">
                      <p:stCondLst>
                        <p:cond delay="indefinite"/>
                      </p:stCondLst>
                      <p:childTnLst>
                        <p:par>
                          <p:cTn id="38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1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Effect">
                      <p:stCondLst>
                        <p:cond delay="indefinite"/>
                      </p:stCondLst>
                      <p:childTnLst>
                        <p:par>
                          <p:cTn id="4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7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8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CustomShape 1"/>
          <p:cNvSpPr/>
          <p:nvPr/>
        </p:nvSpPr>
        <p:spPr>
          <a:xfrm>
            <a:off x="1950480" y="116640"/>
            <a:ext cx="5182920" cy="520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/>
              </a:rPr>
              <a:t>Grammar: PRESENT CONTINUOUS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04" name="CustomShape 2"/>
          <p:cNvSpPr/>
          <p:nvPr/>
        </p:nvSpPr>
        <p:spPr>
          <a:xfrm>
            <a:off x="307080" y="1035000"/>
            <a:ext cx="8246160" cy="228852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600" b="1" u="sng" strike="noStrike" spc="-1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USE</a:t>
            </a:r>
            <a:r>
              <a:rPr lang="en-US" sz="36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to show you are talking about your </a:t>
            </a:r>
            <a:endParaRPr lang="en-US" sz="36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</a:t>
            </a:r>
            <a:r>
              <a:rPr lang="en-US" sz="3600" b="1" u="sng" strike="noStrike" spc="-1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FUTURE ARRANGEMENTS</a:t>
            </a:r>
            <a:r>
              <a:rPr lang="en-US" sz="36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US" sz="36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e.g.     Appointments &amp; organised events,</a:t>
            </a:r>
            <a:endParaRPr lang="en-US" sz="36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official arrangements          </a:t>
            </a:r>
            <a:r>
              <a:rPr lang="en-US" sz="3600" b="0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36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" name="CustomShape 3"/>
          <p:cNvSpPr/>
          <p:nvPr/>
        </p:nvSpPr>
        <p:spPr>
          <a:xfrm>
            <a:off x="301680" y="3789040"/>
            <a:ext cx="8251560" cy="240332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6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TIME EXPRESSIONS</a:t>
            </a:r>
            <a:endParaRPr lang="en-US" sz="3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e.g.  Tonight, at eight, this…weekend, </a:t>
            </a:r>
            <a:endParaRPr lang="en-US" sz="3600" b="1" strike="noStrike" spc="-1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next….., </a:t>
            </a:r>
            <a:r>
              <a:rPr lang="en-US" sz="36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sz="36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April.  </a:t>
            </a:r>
            <a:endParaRPr lang="en-US" sz="3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time element is IMPORTANT </a:t>
            </a:r>
            <a:endParaRPr lang="en-US" sz="36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clickEffect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Effect">
                      <p:stCondLst>
                        <p:cond delay="indefinite"/>
                      </p:stCondLst>
                      <p:childTnLst>
                        <p:par>
                          <p:cTn id="15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CustomShape 1"/>
          <p:cNvSpPr/>
          <p:nvPr/>
        </p:nvSpPr>
        <p:spPr>
          <a:xfrm>
            <a:off x="1725480" y="95400"/>
            <a:ext cx="5688720" cy="520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/>
              </a:rPr>
              <a:t>Grammar: THE INTENTIONAL FUTURE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07" name="CustomShape 2"/>
          <p:cNvSpPr/>
          <p:nvPr/>
        </p:nvSpPr>
        <p:spPr>
          <a:xfrm>
            <a:off x="166680" y="685800"/>
            <a:ext cx="8797320" cy="2653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USE 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1) to talk about your intentions and decisions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already taken (before the moment of speaking)‏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e.g.  - I’m going to concentrate on my career 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from now on.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- I’m going to buy a new car next week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8" name="CustomShape 3"/>
          <p:cNvSpPr/>
          <p:nvPr/>
        </p:nvSpPr>
        <p:spPr>
          <a:xfrm>
            <a:off x="179640" y="4800600"/>
            <a:ext cx="8784720" cy="18003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TIME EXPRESSIONS: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this form time expressions are secondary, as the 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emphasis is on the </a:t>
            </a: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INTENTION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the speaker and 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 the </a:t>
            </a: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TIME  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 the action 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9" name="CustomShape 4"/>
          <p:cNvSpPr/>
          <p:nvPr/>
        </p:nvSpPr>
        <p:spPr>
          <a:xfrm>
            <a:off x="179640" y="3285000"/>
            <a:ext cx="8784720" cy="1373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2) To indicate an imminent action based on present evidence: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e.g. Look at those black clouds. It’s going to rain.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clickEffect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Effect">
                      <p:stCondLst>
                        <p:cond delay="indefinite"/>
                      </p:stCondLst>
                      <p:childTnLst>
                        <p:par>
                          <p:cTn id="15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Effect">
                      <p:stCondLst>
                        <p:cond delay="indefinite"/>
                      </p:stCondLst>
                      <p:childTnLst>
                        <p:par>
                          <p:cTn id="21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ustomShape 1"/>
          <p:cNvSpPr/>
          <p:nvPr/>
        </p:nvSpPr>
        <p:spPr>
          <a:xfrm>
            <a:off x="457200" y="-99360"/>
            <a:ext cx="8228520" cy="93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Blood (2)</a:t>
            </a:r>
            <a:endParaRPr lang="en-US" sz="3200" b="0" strike="noStrike" spc="-1">
              <a:latin typeface="Arial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255400" y="692696"/>
            <a:ext cx="4548848" cy="60217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CustomShape 1"/>
          <p:cNvSpPr/>
          <p:nvPr/>
        </p:nvSpPr>
        <p:spPr>
          <a:xfrm>
            <a:off x="1789200" y="116640"/>
            <a:ext cx="541440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u="sng" strike="noStrike" spc="-1">
                <a:solidFill>
                  <a:srgbClr val="000000"/>
                </a:solidFill>
                <a:uFillTx/>
                <a:latin typeface="Calibri"/>
              </a:rPr>
              <a:t>Grammar: THE SIMPLE FUTURE</a:t>
            </a:r>
            <a:endParaRPr lang="en-US" sz="3200" b="0" strike="noStrike" spc="-1">
              <a:latin typeface="Arial"/>
            </a:endParaRPr>
          </a:p>
        </p:txBody>
      </p:sp>
      <p:sp>
        <p:nvSpPr>
          <p:cNvPr id="211" name="CustomShape 2"/>
          <p:cNvSpPr/>
          <p:nvPr/>
        </p:nvSpPr>
        <p:spPr>
          <a:xfrm>
            <a:off x="179640" y="806400"/>
            <a:ext cx="8568720" cy="30186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u="sng" strike="noStrike" spc="-1">
                <a:solidFill>
                  <a:srgbClr val="000000"/>
                </a:solidFill>
                <a:uFillTx/>
                <a:latin typeface="Times New Roman"/>
              </a:rPr>
              <a:t>USE: 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1)  to state a new decision 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(at the moment of speaking)‏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e.g. A:  I’m going to have lunch now.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       B:  O.K.  I’ll come with you        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FFFF00"/>
                </a:solidFill>
                <a:latin typeface="Times New Roman"/>
              </a:rPr>
              <a:t>        </a:t>
            </a:r>
            <a:endParaRPr lang="en-US" sz="3200" b="0" strike="noStrike" spc="-1">
              <a:latin typeface="Arial"/>
            </a:endParaRPr>
          </a:p>
        </p:txBody>
      </p:sp>
      <p:sp>
        <p:nvSpPr>
          <p:cNvPr id="212" name="CustomShape 3"/>
          <p:cNvSpPr/>
          <p:nvPr/>
        </p:nvSpPr>
        <p:spPr>
          <a:xfrm>
            <a:off x="203040" y="3832560"/>
            <a:ext cx="8381880" cy="2531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2) To make predictions &amp; express opinions.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e.g. I think the government will make new cuts.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       I know…..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       I’m sure ……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       I hope there will not be any more cuts.</a:t>
            </a: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clickEffect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Effect">
                      <p:stCondLst>
                        <p:cond delay="indefinite"/>
                      </p:stCondLst>
                      <p:childTnLst>
                        <p:par>
                          <p:cTn id="15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CustomShape 1"/>
          <p:cNvSpPr/>
          <p:nvPr/>
        </p:nvSpPr>
        <p:spPr>
          <a:xfrm>
            <a:off x="463320" y="116640"/>
            <a:ext cx="8049600" cy="520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/>
              </a:rPr>
              <a:t>Grammar: FUTURE CONTINOUS and FUTURE PERFECT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14" name="CustomShape 2"/>
          <p:cNvSpPr/>
          <p:nvPr/>
        </p:nvSpPr>
        <p:spPr>
          <a:xfrm>
            <a:off x="137520" y="764640"/>
            <a:ext cx="9006120" cy="2378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en-US" sz="3000" b="1" strike="noStrike" spc="-1">
                <a:solidFill>
                  <a:srgbClr val="000000"/>
                </a:solidFill>
                <a:latin typeface="Times New Roman"/>
              </a:rPr>
              <a:t>FUTURE CONTINOUS</a:t>
            </a:r>
            <a:endParaRPr lang="en-US" sz="3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000" b="1" u="sng" strike="noStrike" spc="-1">
                <a:solidFill>
                  <a:srgbClr val="000000"/>
                </a:solidFill>
                <a:uFillTx/>
                <a:latin typeface="Times New Roman"/>
              </a:rPr>
              <a:t>USE:</a:t>
            </a:r>
            <a:r>
              <a:rPr lang="en-US" sz="3000" b="1" strike="noStrike" spc="-1">
                <a:solidFill>
                  <a:srgbClr val="000000"/>
                </a:solidFill>
                <a:latin typeface="Times New Roman"/>
              </a:rPr>
              <a:t> to talk about something happening around</a:t>
            </a:r>
            <a:endParaRPr lang="en-US" sz="3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000" b="1" strike="noStrike" spc="-1">
                <a:solidFill>
                  <a:srgbClr val="000000"/>
                </a:solidFill>
                <a:latin typeface="Times New Roman"/>
              </a:rPr>
              <a:t>          a certain time in the future.</a:t>
            </a:r>
            <a:endParaRPr lang="en-US" sz="3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000" b="1" strike="noStrike" spc="-1">
                <a:solidFill>
                  <a:srgbClr val="000000"/>
                </a:solidFill>
                <a:latin typeface="Times New Roman"/>
              </a:rPr>
              <a:t>e.g. - In five years’ time I’ll be retiring </a:t>
            </a:r>
            <a:endParaRPr lang="en-US" sz="3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000" b="1" strike="noStrike" spc="-1">
                <a:solidFill>
                  <a:srgbClr val="000000"/>
                </a:solidFill>
                <a:latin typeface="Times New Roman"/>
              </a:rPr>
              <a:t>       - This time next week I’ll be travelling to the USA</a:t>
            </a:r>
            <a:endParaRPr lang="en-US" sz="3000" b="0" strike="noStrike" spc="-1">
              <a:latin typeface="Arial"/>
            </a:endParaRPr>
          </a:p>
        </p:txBody>
      </p:sp>
      <p:sp>
        <p:nvSpPr>
          <p:cNvPr id="215" name="CustomShape 3"/>
          <p:cNvSpPr/>
          <p:nvPr/>
        </p:nvSpPr>
        <p:spPr>
          <a:xfrm>
            <a:off x="179640" y="3690360"/>
            <a:ext cx="8423640" cy="2378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en-US" sz="3000" b="1" strike="noStrike" spc="-1">
                <a:solidFill>
                  <a:srgbClr val="000000"/>
                </a:solidFill>
                <a:latin typeface="Times New Roman"/>
              </a:rPr>
              <a:t>FUTURE PERFECT</a:t>
            </a:r>
            <a:endParaRPr lang="en-US" sz="3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000" b="1" strike="noStrike" spc="-1">
                <a:solidFill>
                  <a:srgbClr val="000000"/>
                </a:solidFill>
                <a:latin typeface="Times New Roman"/>
              </a:rPr>
              <a:t>USE: to talk about something completed by a </a:t>
            </a:r>
            <a:endParaRPr lang="en-US" sz="3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000" b="1" strike="noStrike" spc="-1">
                <a:solidFill>
                  <a:srgbClr val="000000"/>
                </a:solidFill>
                <a:latin typeface="Times New Roman"/>
              </a:rPr>
              <a:t>          certain time in the future.</a:t>
            </a:r>
            <a:endParaRPr lang="en-US" sz="3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000" b="1" strike="noStrike" spc="-1">
                <a:solidFill>
                  <a:srgbClr val="000000"/>
                </a:solidFill>
                <a:latin typeface="Times New Roman"/>
              </a:rPr>
              <a:t>e.g. I will have worked in this department for </a:t>
            </a:r>
            <a:endParaRPr lang="en-US" sz="3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000" b="1" strike="noStrike" spc="-1">
                <a:solidFill>
                  <a:srgbClr val="000000"/>
                </a:solidFill>
                <a:latin typeface="Times New Roman"/>
              </a:rPr>
              <a:t>10 years by next June. </a:t>
            </a:r>
            <a:r>
              <a:rPr lang="en-US" sz="3000" b="0" strike="noStrike" spc="-1">
                <a:solidFill>
                  <a:srgbClr val="000000"/>
                </a:solidFill>
                <a:latin typeface="Times New Roman"/>
              </a:rPr>
              <a:t> </a:t>
            </a:r>
            <a:endParaRPr lang="en-US" sz="30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clickEffect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CustomShape 1"/>
          <p:cNvSpPr/>
          <p:nvPr/>
        </p:nvSpPr>
        <p:spPr>
          <a:xfrm>
            <a:off x="533520" y="0"/>
            <a:ext cx="8305560" cy="947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/>
              </a:rPr>
              <a:t>Grammar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u="sng" strike="noStrike" spc="-1">
                <a:solidFill>
                  <a:srgbClr val="000000"/>
                </a:solidFill>
                <a:uFillTx/>
                <a:latin typeface="Calibri"/>
              </a:rPr>
              <a:t>SIMPLE PAST                       vs          PRESENT PERFECT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17" name="CustomShape 2"/>
          <p:cNvSpPr/>
          <p:nvPr/>
        </p:nvSpPr>
        <p:spPr>
          <a:xfrm>
            <a:off x="549720" y="914400"/>
            <a:ext cx="3192480" cy="580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DEFINED TIME</a:t>
            </a:r>
            <a:endParaRPr lang="en-US" sz="3200" b="0" strike="noStrike" spc="-1">
              <a:latin typeface="Arial"/>
            </a:endParaRPr>
          </a:p>
        </p:txBody>
      </p:sp>
      <p:sp>
        <p:nvSpPr>
          <p:cNvPr id="218" name="CustomShape 3"/>
          <p:cNvSpPr/>
          <p:nvPr/>
        </p:nvSpPr>
        <p:spPr>
          <a:xfrm>
            <a:off x="5370480" y="914400"/>
            <a:ext cx="3780720" cy="580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UNDEFINED TIME</a:t>
            </a:r>
            <a:endParaRPr lang="en-US" sz="3200" b="0" strike="noStrike" spc="-1">
              <a:latin typeface="Arial"/>
            </a:endParaRPr>
          </a:p>
        </p:txBody>
      </p:sp>
      <p:sp>
        <p:nvSpPr>
          <p:cNvPr id="219" name="CustomShape 4"/>
          <p:cNvSpPr/>
          <p:nvPr/>
        </p:nvSpPr>
        <p:spPr>
          <a:xfrm>
            <a:off x="4253040" y="981000"/>
            <a:ext cx="49824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vs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20" name="CustomShape 5"/>
          <p:cNvSpPr/>
          <p:nvPr/>
        </p:nvSpPr>
        <p:spPr>
          <a:xfrm>
            <a:off x="596880" y="1736640"/>
            <a:ext cx="191268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Symbol"/>
              </a:rPr>
              <a:t>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 Last …..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21" name="CustomShape 6"/>
          <p:cNvSpPr/>
          <p:nvPr/>
        </p:nvSpPr>
        <p:spPr>
          <a:xfrm>
            <a:off x="596880" y="2422440"/>
            <a:ext cx="139680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Symbol"/>
              </a:rPr>
              <a:t>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 Ago </a:t>
            </a:r>
            <a:r>
              <a:rPr lang="en-US" sz="2400" b="1" strike="noStrike" spc="-1">
                <a:solidFill>
                  <a:srgbClr val="000000"/>
                </a:solidFill>
                <a:latin typeface="Times New Roman"/>
              </a:rPr>
              <a:t> 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222" name="CustomShape 7"/>
          <p:cNvSpPr/>
          <p:nvPr/>
        </p:nvSpPr>
        <p:spPr>
          <a:xfrm>
            <a:off x="614520" y="3032280"/>
            <a:ext cx="212004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Symbol"/>
              </a:rPr>
              <a:t>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 Yesterday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23" name="CustomShape 8"/>
          <p:cNvSpPr/>
          <p:nvPr/>
        </p:nvSpPr>
        <p:spPr>
          <a:xfrm>
            <a:off x="593640" y="3718080"/>
            <a:ext cx="211248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Symbol"/>
              </a:rPr>
              <a:t>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 In …1990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24" name="CustomShape 9"/>
          <p:cNvSpPr/>
          <p:nvPr/>
        </p:nvSpPr>
        <p:spPr>
          <a:xfrm>
            <a:off x="596880" y="4403880"/>
            <a:ext cx="280332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Symbol"/>
              </a:rPr>
              <a:t>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 On …Monday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25" name="CustomShape 10"/>
          <p:cNvSpPr/>
          <p:nvPr/>
        </p:nvSpPr>
        <p:spPr>
          <a:xfrm>
            <a:off x="536400" y="5029200"/>
            <a:ext cx="351288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000000"/>
                </a:solidFill>
                <a:latin typeface="Symbol"/>
              </a:rPr>
              <a:t></a:t>
            </a:r>
            <a:r>
              <a:rPr lang="en-US" sz="2800" b="1" strike="noStrike" spc="-1">
                <a:solidFill>
                  <a:srgbClr val="000000"/>
                </a:solidFill>
                <a:latin typeface="Symbol"/>
              </a:rPr>
              <a:t>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 When I was young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26" name="CustomShape 11"/>
          <p:cNvSpPr/>
          <p:nvPr/>
        </p:nvSpPr>
        <p:spPr>
          <a:xfrm>
            <a:off x="5319720" y="1736640"/>
            <a:ext cx="134100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Symbol"/>
              </a:rPr>
              <a:t>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  Just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27" name="CustomShape 12"/>
          <p:cNvSpPr/>
          <p:nvPr/>
        </p:nvSpPr>
        <p:spPr>
          <a:xfrm>
            <a:off x="5322600" y="2346480"/>
            <a:ext cx="192600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Symbol"/>
              </a:rPr>
              <a:t>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  Already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28" name="CustomShape 13"/>
          <p:cNvSpPr/>
          <p:nvPr/>
        </p:nvSpPr>
        <p:spPr>
          <a:xfrm>
            <a:off x="5319720" y="2955960"/>
            <a:ext cx="143640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Symbol"/>
              </a:rPr>
              <a:t>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  Ever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29" name="CustomShape 14"/>
          <p:cNvSpPr/>
          <p:nvPr/>
        </p:nvSpPr>
        <p:spPr>
          <a:xfrm>
            <a:off x="5327640" y="3641760"/>
            <a:ext cx="161244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Symbol"/>
              </a:rPr>
              <a:t>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  Never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30" name="CustomShape 15"/>
          <p:cNvSpPr/>
          <p:nvPr/>
        </p:nvSpPr>
        <p:spPr>
          <a:xfrm>
            <a:off x="5537520" y="4403880"/>
            <a:ext cx="120060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Symbol"/>
              </a:rPr>
              <a:t>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  Yet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31" name="CustomShape 16"/>
          <p:cNvSpPr/>
          <p:nvPr/>
        </p:nvSpPr>
        <p:spPr>
          <a:xfrm>
            <a:off x="5276880" y="5029200"/>
            <a:ext cx="1722240" cy="52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000000"/>
                </a:solidFill>
                <a:latin typeface="Symbol"/>
              </a:rPr>
              <a:t></a:t>
            </a:r>
            <a:r>
              <a:rPr lang="en-US" sz="2800" b="1" strike="noStrike" spc="-1">
                <a:solidFill>
                  <a:srgbClr val="000000"/>
                </a:solidFill>
                <a:latin typeface="Symbol"/>
              </a:rPr>
              <a:t>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  Today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32" name="CustomShape 17"/>
          <p:cNvSpPr/>
          <p:nvPr/>
        </p:nvSpPr>
        <p:spPr>
          <a:xfrm>
            <a:off x="5342400" y="5622840"/>
            <a:ext cx="2256840" cy="947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Symbol"/>
              </a:rPr>
              <a:t> 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Since / For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Symbol"/>
              </a:rPr>
              <a:t> 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How long?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33" name="CustomShape 18"/>
          <p:cNvSpPr/>
          <p:nvPr/>
        </p:nvSpPr>
        <p:spPr>
          <a:xfrm>
            <a:off x="633240" y="5546880"/>
            <a:ext cx="4117680" cy="947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FFFF00"/>
                </a:solidFill>
                <a:latin typeface="Times New Roman"/>
              </a:rPr>
              <a:t> </a:t>
            </a:r>
            <a:r>
              <a:rPr lang="en-US" sz="2800" b="1" strike="noStrike" spc="-1">
                <a:solidFill>
                  <a:srgbClr val="000000"/>
                </a:solidFill>
                <a:latin typeface="Symbol"/>
              </a:rPr>
              <a:t> 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When / What time….?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Symbol"/>
              </a:rPr>
              <a:t> 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In …London</a:t>
            </a:r>
            <a:endParaRPr lang="en-US" sz="28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clickEffect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clickEffect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clickEffect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clickEffect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clickEffect">
                            <p:stCondLst>
                              <p:cond delay="7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clickEffect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clickEffect">
                            <p:stCondLst>
                              <p:cond delay="12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clickEffect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7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8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clickEffect">
                            <p:stCondLst>
                              <p:cond delay="17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2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3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clickEffect">
                            <p:stCondLst>
                              <p:cond delay="200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8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clickEffect">
                            <p:stCondLst>
                              <p:cond delay="22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2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3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clickEffect">
                            <p:stCondLst>
                              <p:cond delay="260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8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clickEffect">
                            <p:stCondLst>
                              <p:cond delay="28500"/>
                            </p:stCondLst>
                            <p:childTnLst>
                              <p:par>
                                <p:cTn id="7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2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3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clickEffect">
                            <p:stCondLst>
                              <p:cond delay="31000"/>
                            </p:stCondLst>
                            <p:childTnLst>
                              <p:par>
                                <p:cTn id="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7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8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clickEffect">
                            <p:stCondLst>
                              <p:cond delay="3350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2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3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clickEffect">
                            <p:stCondLst>
                              <p:cond delay="36000"/>
                            </p:stCondLst>
                            <p:childTnLst>
                              <p:par>
                                <p:cTn id="8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7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8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clickEffect">
                            <p:stCondLst>
                              <p:cond delay="38500"/>
                            </p:stCondLst>
                            <p:childTnLst>
                              <p:par>
                                <p:cTn id="9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2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3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CustomShape 1"/>
          <p:cNvSpPr/>
          <p:nvPr/>
        </p:nvSpPr>
        <p:spPr>
          <a:xfrm>
            <a:off x="891360" y="44640"/>
            <a:ext cx="7167240" cy="520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u="sng" strike="noStrike" spc="-1">
                <a:solidFill>
                  <a:srgbClr val="000000"/>
                </a:solidFill>
                <a:uFillTx/>
                <a:latin typeface="Calibri"/>
              </a:rPr>
              <a:t>Grammar: PRESENT   PERFECT  vs  SIMPLE  PAST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35" name="CustomShape 2"/>
          <p:cNvSpPr/>
          <p:nvPr/>
        </p:nvSpPr>
        <p:spPr>
          <a:xfrm>
            <a:off x="7920" y="800280"/>
            <a:ext cx="9135720" cy="2531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The </a:t>
            </a:r>
            <a:r>
              <a:rPr lang="en-US" sz="3200" b="1" u="sng" strike="noStrike" spc="-1">
                <a:solidFill>
                  <a:srgbClr val="000000"/>
                </a:solidFill>
                <a:uFillTx/>
                <a:latin typeface="Times New Roman"/>
              </a:rPr>
              <a:t>PRESENT PERFECT</a:t>
            </a: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 can express an action at an indefinite time before now.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E.g.  - I’ve been to Europe and Asia, but I’ve never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been to America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- Peter has broken his leg.  So now he cannot walk.</a:t>
            </a:r>
            <a:endParaRPr lang="en-US" sz="3200" b="0" strike="noStrike" spc="-1">
              <a:latin typeface="Arial"/>
            </a:endParaRPr>
          </a:p>
        </p:txBody>
      </p:sp>
      <p:sp>
        <p:nvSpPr>
          <p:cNvPr id="236" name="CustomShape 3"/>
          <p:cNvSpPr/>
          <p:nvPr/>
        </p:nvSpPr>
        <p:spPr>
          <a:xfrm>
            <a:off x="0" y="3548160"/>
            <a:ext cx="8964000" cy="30186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If our attention moves to the time of an action, 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then we must use </a:t>
            </a:r>
            <a:r>
              <a:rPr lang="en-US" sz="3200" b="1" u="sng" strike="noStrike" spc="-1">
                <a:solidFill>
                  <a:srgbClr val="000000"/>
                </a:solidFill>
                <a:uFillTx/>
                <a:latin typeface="Times New Roman"/>
              </a:rPr>
              <a:t>THE SIMPLE PAST 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E.g. 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- I went to the United States in 1987.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- Peter broke his leg when he was in the mountains in April. </a:t>
            </a: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clickEffect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Effect">
                      <p:stCondLst>
                        <p:cond delay="indefinite"/>
                      </p:stCondLst>
                      <p:childTnLst>
                        <p:par>
                          <p:cTn id="15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CustomShape 1"/>
          <p:cNvSpPr/>
          <p:nvPr/>
        </p:nvSpPr>
        <p:spPr>
          <a:xfrm>
            <a:off x="1303920" y="105840"/>
            <a:ext cx="655128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Grammar: WHAT ARE MODAL VERBS?</a:t>
            </a:r>
            <a:endParaRPr lang="en-US" sz="3200" b="0" strike="noStrike" spc="-1">
              <a:latin typeface="Arial"/>
            </a:endParaRPr>
          </a:p>
        </p:txBody>
      </p:sp>
      <p:sp>
        <p:nvSpPr>
          <p:cNvPr id="238" name="CustomShape 2"/>
          <p:cNvSpPr/>
          <p:nvPr/>
        </p:nvSpPr>
        <p:spPr>
          <a:xfrm>
            <a:off x="299160" y="1057320"/>
            <a:ext cx="7659360" cy="47876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The modal verbs are used to express concepts of :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000000"/>
                </a:solidFill>
                <a:latin typeface="Times New Roman"/>
              </a:rPr>
              <a:t>• NECESSITY</a:t>
            </a:r>
            <a:endParaRPr lang="en-US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000000"/>
                </a:solidFill>
                <a:latin typeface="Times New Roman"/>
              </a:rPr>
              <a:t>• POSSIBILITY</a:t>
            </a:r>
            <a:endParaRPr lang="en-US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000000"/>
                </a:solidFill>
                <a:latin typeface="Times New Roman"/>
              </a:rPr>
              <a:t>• OBLIGATION</a:t>
            </a:r>
            <a:endParaRPr lang="en-US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000000"/>
                </a:solidFill>
                <a:latin typeface="Times New Roman"/>
              </a:rPr>
              <a:t>• ABILITY</a:t>
            </a:r>
            <a:endParaRPr lang="en-US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000000"/>
                </a:solidFill>
                <a:latin typeface="Times New Roman"/>
              </a:rPr>
              <a:t>• ADVICE</a:t>
            </a:r>
            <a:endParaRPr lang="en-US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000000"/>
                </a:solidFill>
                <a:latin typeface="Times New Roman"/>
              </a:rPr>
              <a:t>• REQUESTS</a:t>
            </a:r>
            <a:endParaRPr lang="en-US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000000"/>
                </a:solidFill>
                <a:latin typeface="Times New Roman"/>
              </a:rPr>
              <a:t>• DEDUCTION</a:t>
            </a:r>
            <a:endParaRPr lang="en-US" sz="3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clickEffect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CustomShape 1"/>
          <p:cNvSpPr/>
          <p:nvPr/>
        </p:nvSpPr>
        <p:spPr>
          <a:xfrm>
            <a:off x="920160" y="116640"/>
            <a:ext cx="447264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Grammar: CAN  &amp;  MUST</a:t>
            </a: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en-US" sz="3200" b="0" strike="noStrike" spc="-1">
              <a:latin typeface="Arial"/>
            </a:endParaRPr>
          </a:p>
        </p:txBody>
      </p:sp>
      <p:sp>
        <p:nvSpPr>
          <p:cNvPr id="240" name="CustomShape 2"/>
          <p:cNvSpPr/>
          <p:nvPr/>
        </p:nvSpPr>
        <p:spPr>
          <a:xfrm>
            <a:off x="473400" y="2421000"/>
            <a:ext cx="7666920" cy="2531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Times New Roman"/>
              </a:rPr>
              <a:t>• NO  INFINITIVE</a:t>
            </a:r>
            <a:endParaRPr lang="en-US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Times New Roman"/>
              </a:rPr>
              <a:t>• NO  GERUND</a:t>
            </a:r>
            <a:endParaRPr lang="en-US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Times New Roman"/>
              </a:rPr>
              <a:t>• NO  “S” IN 3RD PERSON PRESENT</a:t>
            </a:r>
            <a:endParaRPr lang="en-US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Times New Roman"/>
              </a:rPr>
              <a:t>• NO  “DO/DOES”</a:t>
            </a:r>
            <a:endParaRPr lang="en-US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Times New Roman"/>
              </a:rPr>
              <a:t>• NO  “TO” IN THE FOLLOWING VERB</a:t>
            </a:r>
            <a:endParaRPr lang="en-US" sz="3200" b="0" strike="noStrike" spc="-1" dirty="0">
              <a:latin typeface="Arial"/>
            </a:endParaRPr>
          </a:p>
        </p:txBody>
      </p:sp>
      <p:sp>
        <p:nvSpPr>
          <p:cNvPr id="241" name="CustomShape 3"/>
          <p:cNvSpPr/>
          <p:nvPr/>
        </p:nvSpPr>
        <p:spPr>
          <a:xfrm>
            <a:off x="339840" y="5184000"/>
            <a:ext cx="8511120" cy="1557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000000"/>
                </a:solidFill>
                <a:latin typeface="Times New Roman"/>
              </a:rPr>
              <a:t>THE MISSING PARTS ARE PROVIDED BY OTHER VERBS:</a:t>
            </a:r>
            <a:endParaRPr lang="en-US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3600" b="1" strike="noStrike" spc="-1">
                <a:solidFill>
                  <a:srgbClr val="000000"/>
                </a:solidFill>
                <a:latin typeface="Times New Roman"/>
              </a:rPr>
              <a:t>•  CAN    =  TO BE ABLE ; MAY</a:t>
            </a:r>
            <a:endParaRPr lang="en-US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000000"/>
                </a:solidFill>
                <a:latin typeface="Times New Roman"/>
              </a:rPr>
              <a:t>•   MUST =  TO HAVE TO</a:t>
            </a:r>
            <a:endParaRPr lang="en-US" sz="3600" b="0" strike="noStrike" spc="-1">
              <a:latin typeface="Arial"/>
            </a:endParaRPr>
          </a:p>
        </p:txBody>
      </p:sp>
      <p:pic>
        <p:nvPicPr>
          <p:cNvPr id="242" name="Picture 1"/>
          <p:cNvPicPr/>
          <p:nvPr/>
        </p:nvPicPr>
        <p:blipFill>
          <a:blip r:embed="rId3"/>
          <a:stretch/>
        </p:blipFill>
        <p:spPr>
          <a:xfrm>
            <a:off x="5796000" y="260640"/>
            <a:ext cx="2940480" cy="2952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clickEffect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clickEffect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" name="Object 1"/>
          <p:cNvGraphicFramePr/>
          <p:nvPr/>
        </p:nvGraphicFramePr>
        <p:xfrm>
          <a:off x="467640" y="1124640"/>
          <a:ext cx="8229240" cy="46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244" name="Object 1"/>
                      <p:cNvPicPr/>
                      <p:nvPr/>
                    </p:nvPicPr>
                    <p:blipFill>
                      <a:blip r:embed="rId5"/>
                      <a:stretch/>
                    </p:blipFill>
                    <p:spPr>
                      <a:xfrm>
                        <a:off x="467640" y="1124640"/>
                        <a:ext cx="8229240" cy="469080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" name="CustomShape 2"/>
          <p:cNvSpPr/>
          <p:nvPr/>
        </p:nvSpPr>
        <p:spPr>
          <a:xfrm>
            <a:off x="6012000" y="781560"/>
            <a:ext cx="2736360" cy="703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4000" b="1" strike="noStrike" spc="-1">
                <a:solidFill>
                  <a:srgbClr val="0070C0"/>
                </a:solidFill>
                <a:latin typeface="Times New Roman"/>
              </a:rPr>
              <a:t>May/Might</a:t>
            </a:r>
            <a:endParaRPr lang="en-US" sz="4000" b="0" strike="noStrike" spc="-1">
              <a:latin typeface="Arial"/>
            </a:endParaRPr>
          </a:p>
        </p:txBody>
      </p:sp>
      <p:sp>
        <p:nvSpPr>
          <p:cNvPr id="246" name="CustomShape 3"/>
          <p:cNvSpPr/>
          <p:nvPr/>
        </p:nvSpPr>
        <p:spPr>
          <a:xfrm>
            <a:off x="12600" y="426240"/>
            <a:ext cx="3024720" cy="11912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0070C0"/>
                </a:solidFill>
                <a:latin typeface="Times New Roman"/>
              </a:rPr>
              <a:t>To know how /</a:t>
            </a:r>
            <a:endParaRPr lang="en-US" sz="3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0070C0"/>
                </a:solidFill>
                <a:latin typeface="Times New Roman"/>
              </a:rPr>
              <a:t> to be able</a:t>
            </a:r>
            <a:endParaRPr lang="en-US" sz="3600" b="0" strike="noStrike" spc="-1">
              <a:latin typeface="Arial"/>
            </a:endParaRPr>
          </a:p>
        </p:txBody>
      </p:sp>
      <p:sp>
        <p:nvSpPr>
          <p:cNvPr id="247" name="CustomShape 4"/>
          <p:cNvSpPr/>
          <p:nvPr/>
        </p:nvSpPr>
        <p:spPr>
          <a:xfrm>
            <a:off x="756360" y="5533920"/>
            <a:ext cx="1510920" cy="703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4000" b="1" strike="noStrike" spc="-1">
                <a:solidFill>
                  <a:srgbClr val="0070C0"/>
                </a:solidFill>
                <a:latin typeface="Times New Roman"/>
              </a:rPr>
              <a:t>Could</a:t>
            </a:r>
            <a:endParaRPr lang="en-US" sz="4000" b="0" strike="noStrike" spc="-1">
              <a:latin typeface="Arial"/>
            </a:endParaRPr>
          </a:p>
        </p:txBody>
      </p:sp>
      <p:sp>
        <p:nvSpPr>
          <p:cNvPr id="248" name="CustomShape 5"/>
          <p:cNvSpPr/>
          <p:nvPr/>
        </p:nvSpPr>
        <p:spPr>
          <a:xfrm>
            <a:off x="4800240" y="5517360"/>
            <a:ext cx="4286880" cy="7034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4000" b="1" strike="noStrike" spc="-1">
                <a:solidFill>
                  <a:srgbClr val="0070C0"/>
                </a:solidFill>
                <a:latin typeface="Times New Roman"/>
              </a:rPr>
              <a:t>May/ to be allowed</a:t>
            </a:r>
            <a:endParaRPr lang="en-US" sz="4000" b="0" strike="noStrike" spc="-1">
              <a:latin typeface="Arial"/>
            </a:endParaRPr>
          </a:p>
        </p:txBody>
      </p:sp>
      <p:sp>
        <p:nvSpPr>
          <p:cNvPr id="249" name="CustomShape 6"/>
          <p:cNvSpPr/>
          <p:nvPr/>
        </p:nvSpPr>
        <p:spPr>
          <a:xfrm>
            <a:off x="3189960" y="44640"/>
            <a:ext cx="281016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Grammar: CAN</a:t>
            </a: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CustomShape 1"/>
          <p:cNvSpPr/>
          <p:nvPr/>
        </p:nvSpPr>
        <p:spPr>
          <a:xfrm>
            <a:off x="2455560" y="228600"/>
            <a:ext cx="410076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Grammar: OBLIGATION</a:t>
            </a:r>
            <a:endParaRPr lang="en-US" sz="3200" b="0" strike="noStrike" spc="-1">
              <a:latin typeface="Arial"/>
            </a:endParaRPr>
          </a:p>
        </p:txBody>
      </p:sp>
      <p:sp>
        <p:nvSpPr>
          <p:cNvPr id="251" name="CustomShape 2"/>
          <p:cNvSpPr/>
          <p:nvPr/>
        </p:nvSpPr>
        <p:spPr>
          <a:xfrm>
            <a:off x="93240" y="984960"/>
            <a:ext cx="4384440" cy="5395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u="sng" strike="noStrike" spc="-1">
                <a:solidFill>
                  <a:srgbClr val="000000"/>
                </a:solidFill>
                <a:uFillTx/>
                <a:latin typeface="Times New Roman"/>
              </a:rPr>
              <a:t>MUST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•  </a:t>
            </a:r>
            <a:r>
              <a:rPr lang="en-US" sz="2800" b="1" u="sng" strike="noStrike" spc="-1">
                <a:solidFill>
                  <a:srgbClr val="000000"/>
                </a:solidFill>
                <a:uFillTx/>
                <a:latin typeface="Times New Roman"/>
              </a:rPr>
              <a:t>Personal obligation – the 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u="sng" strike="noStrike" spc="-1">
                <a:solidFill>
                  <a:srgbClr val="000000"/>
                </a:solidFill>
                <a:uFillTx/>
                <a:latin typeface="Times New Roman"/>
              </a:rPr>
              <a:t>speaker has made the 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u="sng" strike="noStrike" spc="-1">
                <a:solidFill>
                  <a:srgbClr val="000000"/>
                </a:solidFill>
                <a:uFillTx/>
                <a:latin typeface="Times New Roman"/>
              </a:rPr>
              <a:t>decision. He imposes the 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u="sng" strike="noStrike" spc="-1">
                <a:solidFill>
                  <a:srgbClr val="000000"/>
                </a:solidFill>
                <a:uFillTx/>
                <a:latin typeface="Times New Roman"/>
              </a:rPr>
              <a:t>obligation on himself.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e.g.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 I must telephone my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dentist for an appointment</a:t>
            </a: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.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I’m gaining weight, I must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go on a diet.  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I must check the time of the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meeting. </a:t>
            </a:r>
            <a:endParaRPr lang="en-US" sz="2800" b="0" strike="noStrike" spc="-1">
              <a:latin typeface="Arial"/>
            </a:endParaRPr>
          </a:p>
        </p:txBody>
      </p:sp>
      <p:sp>
        <p:nvSpPr>
          <p:cNvPr id="252" name="CustomShape 3"/>
          <p:cNvSpPr/>
          <p:nvPr/>
        </p:nvSpPr>
        <p:spPr>
          <a:xfrm>
            <a:off x="4761360" y="980640"/>
            <a:ext cx="4344480" cy="49082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u="sng" strike="noStrike" spc="-1">
                <a:solidFill>
                  <a:srgbClr val="000000"/>
                </a:solidFill>
                <a:uFillTx/>
                <a:latin typeface="Times New Roman"/>
              </a:rPr>
              <a:t>HAVE TO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Times New Roman"/>
              </a:rPr>
              <a:t>• </a:t>
            </a:r>
            <a:r>
              <a:rPr lang="en-US" sz="2800" b="1" u="sng" strike="noStrike" spc="-1">
                <a:solidFill>
                  <a:srgbClr val="000000"/>
                </a:solidFill>
                <a:uFillTx/>
                <a:latin typeface="Times New Roman"/>
              </a:rPr>
              <a:t>External obligation 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-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u="sng" strike="noStrike" spc="-1">
                <a:solidFill>
                  <a:srgbClr val="000000"/>
                </a:solidFill>
                <a:uFillTx/>
                <a:latin typeface="Times New Roman"/>
              </a:rPr>
              <a:t>Somebody else has made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u="sng" strike="noStrike" spc="-1">
                <a:solidFill>
                  <a:srgbClr val="000000"/>
                </a:solidFill>
                <a:uFillTx/>
                <a:latin typeface="Times New Roman"/>
              </a:rPr>
              <a:t>the decision. The obligation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u="sng" strike="noStrike" spc="-1">
                <a:solidFill>
                  <a:srgbClr val="000000"/>
                </a:solidFill>
                <a:uFillTx/>
                <a:latin typeface="Times New Roman"/>
              </a:rPr>
              <a:t>has come from outside the 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u="sng" strike="noStrike" spc="-1">
                <a:solidFill>
                  <a:srgbClr val="000000"/>
                </a:solidFill>
                <a:uFillTx/>
                <a:latin typeface="Times New Roman"/>
              </a:rPr>
              <a:t>speaker.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e.g.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All children have to go to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school.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I have to do an exam next </a:t>
            </a:r>
            <a:endParaRPr lang="en-US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week.</a:t>
            </a:r>
            <a:endParaRPr lang="en-US" sz="28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clickEffect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clickEffect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CustomShape 1"/>
          <p:cNvSpPr/>
          <p:nvPr/>
        </p:nvSpPr>
        <p:spPr>
          <a:xfrm>
            <a:off x="245880" y="95400"/>
            <a:ext cx="4454280" cy="66146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u="sng" strike="noStrike" spc="-1" dirty="0">
                <a:solidFill>
                  <a:srgbClr val="000000"/>
                </a:solidFill>
                <a:uFillTx/>
                <a:latin typeface="Times New Roman"/>
              </a:rPr>
              <a:t>MUST NOT</a:t>
            </a:r>
            <a:endParaRPr lang="en-US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Times New Roman"/>
              </a:rPr>
              <a:t>• </a:t>
            </a: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Times New Roman"/>
              </a:rPr>
              <a:t>Prohibition- the idea of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Times New Roman"/>
              </a:rPr>
              <a:t>obligation is maintained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e.g</a:t>
            </a: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Times New Roman"/>
              </a:rPr>
              <a:t>.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Ann is not well, she mustn’t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work.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You mustn’t smoke in a 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petrol station.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It’s a secret. You mustn’t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tell anyone.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You mustn’t enter this room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when the patient is having 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an X-ray.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latin typeface="Arial"/>
            </a:endParaRPr>
          </a:p>
        </p:txBody>
      </p:sp>
      <p:sp>
        <p:nvSpPr>
          <p:cNvPr id="254" name="CustomShape 2"/>
          <p:cNvSpPr/>
          <p:nvPr/>
        </p:nvSpPr>
        <p:spPr>
          <a:xfrm>
            <a:off x="4616280" y="116280"/>
            <a:ext cx="4525560" cy="57607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u="sng" strike="noStrike" spc="-1" dirty="0">
                <a:solidFill>
                  <a:srgbClr val="000000"/>
                </a:solidFill>
                <a:uFillTx/>
                <a:latin typeface="Times New Roman"/>
              </a:rPr>
              <a:t>DO NOT HAVE TO</a:t>
            </a:r>
            <a:endParaRPr lang="en-US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0000"/>
                </a:solidFill>
                <a:latin typeface="Times New Roman"/>
              </a:rPr>
              <a:t>• </a:t>
            </a: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Times New Roman"/>
              </a:rPr>
              <a:t>It is not necessary - the</a:t>
            </a:r>
            <a:r>
              <a:rPr lang="en-US" sz="3200" b="1" u="sng" strike="noStrike" spc="-1" dirty="0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lang="en-US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Times New Roman"/>
              </a:rPr>
              <a:t>sense of obligation has been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u="sng" strike="noStrike" spc="-1" dirty="0">
                <a:solidFill>
                  <a:srgbClr val="000000"/>
                </a:solidFill>
                <a:uFillTx/>
                <a:latin typeface="Times New Roman"/>
              </a:rPr>
              <a:t>removed</a:t>
            </a: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.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e.g.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Ann is rich, she doesn’t have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to work.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Entrance to the museum is 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free- you don’t have to pay.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You don’t have to wear a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uniform for this job.</a:t>
            </a: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clickEffect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23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24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2500"/>
          </a:bodyPr>
          <a:lstStyle/>
          <a:p>
            <a:pPr algn="ctr">
              <a:lnSpc>
                <a:spcPct val="100000"/>
              </a:lnSpc>
            </a:pPr>
            <a:r>
              <a:rPr lang="en-US" sz="3200" b="1" strike="noStrike" spc="-1" dirty="0" smtClean="0">
                <a:solidFill>
                  <a:srgbClr val="000000"/>
                </a:solidFill>
                <a:latin typeface="Calibri"/>
              </a:rPr>
              <a:t>Grammar - </a:t>
            </a: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Adjectives word order</a:t>
            </a:r>
            <a:endParaRPr lang="en-US" sz="3200" b="0" strike="noStrike" spc="-1" dirty="0">
              <a:latin typeface="Arial"/>
            </a:endParaRPr>
          </a:p>
        </p:txBody>
      </p:sp>
      <p:sp>
        <p:nvSpPr>
          <p:cNvPr id="6" name="CustomShape 2"/>
          <p:cNvSpPr>
            <a:spLocks/>
          </p:cNvSpPr>
          <p:nvPr/>
        </p:nvSpPr>
        <p:spPr>
          <a:xfrm>
            <a:off x="1907704" y="5633024"/>
            <a:ext cx="5112568" cy="99337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square" lIns="90000" tIns="45000" rIns="90000" bIns="45000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 b="1" i="1" u="sng" strike="noStrike" spc="-1" dirty="0" smtClean="0">
                <a:solidFill>
                  <a:srgbClr val="CCCCFF"/>
                </a:solidFill>
                <a:uFillTx/>
                <a:latin typeface="Calibri"/>
                <a:ea typeface="DejaVu Sans"/>
                <a:hlinkClick r:id="rId2"/>
              </a:rPr>
              <a:t>Listening - Open from </a:t>
            </a:r>
            <a:r>
              <a:rPr lang="en-US" sz="2000" b="1" i="1" u="sng" strike="noStrike" spc="-1" dirty="0" err="1" smtClean="0">
                <a:solidFill>
                  <a:srgbClr val="CCCCFF"/>
                </a:solidFill>
                <a:uFillTx/>
                <a:latin typeface="Calibri"/>
                <a:ea typeface="DejaVu Sans"/>
                <a:hlinkClick r:id="rId2"/>
              </a:rPr>
              <a:t>Youtube</a:t>
            </a:r>
            <a:r>
              <a:rPr lang="en-US" sz="2000" b="1" i="1" u="sng" strike="noStrike" spc="-1" dirty="0" smtClean="0">
                <a:solidFill>
                  <a:srgbClr val="CCCCFF"/>
                </a:solidFill>
                <a:uFillTx/>
                <a:latin typeface="Calibri"/>
                <a:ea typeface="DejaVu Sans"/>
                <a:hlinkClick r:id="rId2"/>
              </a:rPr>
              <a:t> - Adjectives word order</a:t>
            </a:r>
            <a:endParaRPr lang="en-US" sz="2000" b="0" strike="noStrike" spc="-1" dirty="0"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62" y="1016387"/>
            <a:ext cx="6600498" cy="44288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5531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23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24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2500"/>
          </a:bodyPr>
          <a:lstStyle/>
          <a:p>
            <a:pPr algn="ctr">
              <a:lnSpc>
                <a:spcPct val="100000"/>
              </a:lnSpc>
            </a:pPr>
            <a:r>
              <a:rPr lang="en-US" sz="3200" b="1" strike="noStrike" spc="-1" dirty="0" smtClean="0">
                <a:solidFill>
                  <a:srgbClr val="000000"/>
                </a:solidFill>
                <a:latin typeface="Calibri"/>
              </a:rPr>
              <a:t>Grammar - </a:t>
            </a: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Adjectives word </a:t>
            </a:r>
            <a:r>
              <a:rPr lang="en-US" sz="3200" b="1" spc="-1" dirty="0" smtClean="0">
                <a:solidFill>
                  <a:srgbClr val="000000"/>
                </a:solidFill>
                <a:latin typeface="Calibri"/>
              </a:rPr>
              <a:t>order - Quiz</a:t>
            </a:r>
            <a:endParaRPr lang="en-US" sz="3200" b="0" strike="noStrike" spc="-1" dirty="0"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81192"/>
            <a:ext cx="7056784" cy="43640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ustomShape 2"/>
          <p:cNvSpPr>
            <a:spLocks/>
          </p:cNvSpPr>
          <p:nvPr/>
        </p:nvSpPr>
        <p:spPr>
          <a:xfrm>
            <a:off x="1907704" y="5675983"/>
            <a:ext cx="5112568" cy="99337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square" lIns="90000" tIns="45000" rIns="90000" bIns="45000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 b="1" i="1" u="sng" strike="noStrike" spc="-1" dirty="0" smtClean="0">
                <a:solidFill>
                  <a:srgbClr val="CCCCFF"/>
                </a:solidFill>
                <a:uFillTx/>
                <a:latin typeface="Calibri"/>
                <a:ea typeface="DejaVu Sans"/>
                <a:hlinkClick r:id="rId3"/>
              </a:rPr>
              <a:t>Listening - Open from </a:t>
            </a:r>
            <a:r>
              <a:rPr lang="en-US" sz="2000" b="1" i="1" u="sng" strike="noStrike" spc="-1" dirty="0" err="1" smtClean="0">
                <a:solidFill>
                  <a:srgbClr val="CCCCFF"/>
                </a:solidFill>
                <a:uFillTx/>
                <a:latin typeface="Calibri"/>
                <a:ea typeface="DejaVu Sans"/>
                <a:hlinkClick r:id="rId3"/>
              </a:rPr>
              <a:t>Youtube</a:t>
            </a:r>
            <a:r>
              <a:rPr lang="en-US" sz="2000" b="1" i="1" u="sng" strike="noStrike" spc="-1" dirty="0" smtClean="0">
                <a:solidFill>
                  <a:srgbClr val="CCCCFF"/>
                </a:solidFill>
                <a:uFillTx/>
                <a:latin typeface="Calibri"/>
                <a:ea typeface="DejaVu Sans"/>
                <a:hlinkClick r:id="rId3"/>
              </a:rPr>
              <a:t> - Adjectives word order - Quiz</a:t>
            </a:r>
            <a:endParaRPr lang="en-US" sz="20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63757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ustomShape 1"/>
          <p:cNvSpPr/>
          <p:nvPr/>
        </p:nvSpPr>
        <p:spPr>
          <a:xfrm>
            <a:off x="189000" y="529560"/>
            <a:ext cx="8991000" cy="13730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n-US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en-US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u="sng" strike="noStrike" spc="-1" dirty="0">
                <a:solidFill>
                  <a:srgbClr val="FF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opinion</a:t>
            </a:r>
            <a:r>
              <a:rPr lang="en-US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en-US" b="1" u="sng" strike="noStrike" spc="-1" dirty="0">
                <a:solidFill>
                  <a:srgbClr val="00B0F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size</a:t>
            </a:r>
            <a:r>
              <a:rPr lang="en-US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en-US" b="1" u="sng" strike="noStrike" spc="-1" dirty="0">
                <a:solidFill>
                  <a:srgbClr val="FFC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shape</a:t>
            </a:r>
            <a:r>
              <a:rPr lang="en-US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en-US" b="1" u="sng" strike="noStrike" spc="-1" dirty="0">
                <a:solidFill>
                  <a:schemeClr val="accent6">
                    <a:lumMod val="50000"/>
                  </a:schemeClr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age</a:t>
            </a:r>
            <a:r>
              <a:rPr lang="en-US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en-US" b="1" u="sng" strike="noStrike" spc="-1" dirty="0" smtClean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b="1" u="sng" strike="noStrike" spc="-1" dirty="0" err="1" smtClean="0">
                <a:solidFill>
                  <a:srgbClr val="C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colour</a:t>
            </a:r>
            <a:r>
              <a:rPr lang="en-US" b="1" u="sng" strike="noStrike" spc="-1" dirty="0" smtClean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en-US" b="1" u="sng" strike="noStrike" spc="-1" dirty="0">
                <a:solidFill>
                  <a:srgbClr val="00B05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origin</a:t>
            </a:r>
            <a:r>
              <a:rPr lang="en-US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en-US" b="1" u="sng" strike="noStrike" spc="-1" dirty="0" smtClean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en-US" b="1" u="sng" strike="noStrike" spc="-1" dirty="0">
                <a:solidFill>
                  <a:schemeClr val="tx2">
                    <a:lumMod val="75000"/>
                  </a:schemeClr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material</a:t>
            </a:r>
            <a:r>
              <a:rPr lang="en-US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  purpose/type    </a:t>
            </a:r>
            <a:r>
              <a:rPr lang="en-US" b="1" u="sng" strike="noStrike" spc="-1" dirty="0">
                <a:solidFill>
                  <a:srgbClr val="7030A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noun</a:t>
            </a:r>
            <a:endParaRPr lang="en-US" b="0" strike="noStrike" spc="-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b="1" strike="noStrike" spc="-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nice            </a:t>
            </a:r>
            <a:r>
              <a:rPr lang="en-US" b="1" strike="noStrike" spc="-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big </a:t>
            </a:r>
            <a:r>
              <a:rPr lang="en-US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en-US" b="1" strike="noStrike" spc="-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round</a:t>
            </a:r>
            <a:r>
              <a:rPr lang="en-US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en-US" b="1" strike="noStrike" spc="-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old</a:t>
            </a:r>
            <a:r>
              <a:rPr lang="en-US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en-US" b="1" strike="noStrike" spc="-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blue</a:t>
            </a:r>
            <a:r>
              <a:rPr lang="en-US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en-US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en-US" b="1" strike="noStrike" spc="-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French</a:t>
            </a:r>
            <a:r>
              <a:rPr lang="en-US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en-US" b="1" strike="noStrike" spc="-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glass</a:t>
            </a:r>
            <a:r>
              <a:rPr lang="en-US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fruit               </a:t>
            </a:r>
            <a:r>
              <a:rPr lang="en-US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en-US" b="1" strike="noStrike" spc="-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bowl</a:t>
            </a:r>
            <a:endParaRPr lang="en-US" b="0" strike="noStrike" spc="-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en-US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endParaRPr lang="en-US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6" name="CustomShape 2"/>
          <p:cNvSpPr/>
          <p:nvPr/>
        </p:nvSpPr>
        <p:spPr>
          <a:xfrm>
            <a:off x="243720" y="1771560"/>
            <a:ext cx="2815920" cy="580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it like?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7" name="CustomShape 3"/>
          <p:cNvSpPr/>
          <p:nvPr/>
        </p:nvSpPr>
        <p:spPr>
          <a:xfrm>
            <a:off x="211320" y="2305080"/>
            <a:ext cx="5300280" cy="580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big is it? What size is it?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8" name="CustomShape 4"/>
          <p:cNvSpPr/>
          <p:nvPr/>
        </p:nvSpPr>
        <p:spPr>
          <a:xfrm>
            <a:off x="227160" y="2848320"/>
            <a:ext cx="3177720" cy="580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shape is it?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9" name="CustomShape 5"/>
          <p:cNvSpPr/>
          <p:nvPr/>
        </p:nvSpPr>
        <p:spPr>
          <a:xfrm>
            <a:off x="225720" y="3356992"/>
            <a:ext cx="5358240" cy="580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old is it?  What age is it?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0" name="CustomShape 6"/>
          <p:cNvSpPr/>
          <p:nvPr/>
        </p:nvSpPr>
        <p:spPr>
          <a:xfrm>
            <a:off x="230400" y="3928440"/>
            <a:ext cx="3285360" cy="580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</a:t>
            </a:r>
            <a:r>
              <a:rPr lang="en-US" sz="2800" b="1" strike="noStrike" spc="-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colour</a:t>
            </a: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is it?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1" name="CustomShape 7"/>
          <p:cNvSpPr/>
          <p:nvPr/>
        </p:nvSpPr>
        <p:spPr>
          <a:xfrm>
            <a:off x="239760" y="4504504"/>
            <a:ext cx="7883280" cy="580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 is it from? Where does it come from?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2" name="CustomShape 8"/>
          <p:cNvSpPr/>
          <p:nvPr/>
        </p:nvSpPr>
        <p:spPr>
          <a:xfrm>
            <a:off x="251640" y="5029200"/>
            <a:ext cx="3574800" cy="580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it made of?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3" name="CustomShape 9"/>
          <p:cNvSpPr/>
          <p:nvPr/>
        </p:nvSpPr>
        <p:spPr>
          <a:xfrm>
            <a:off x="254880" y="5589240"/>
            <a:ext cx="7243200" cy="580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it for? What type/kind/sort is it?</a:t>
            </a:r>
            <a:endParaRPr lang="en-US" sz="2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4" name="CustomShape 10"/>
          <p:cNvSpPr/>
          <p:nvPr/>
        </p:nvSpPr>
        <p:spPr>
          <a:xfrm>
            <a:off x="457200" y="-99360"/>
            <a:ext cx="8228520" cy="93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Grammar: order of adjectives</a:t>
            </a: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h/2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Effect">
                      <p:stCondLst>
                        <p:cond delay="indefinite"/>
                      </p:stCondLst>
                      <p:childTnLst>
                        <p:par>
                          <p:cTn id="10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Effect">
                      <p:stCondLst>
                        <p:cond delay="indefinite"/>
                      </p:stCondLst>
                      <p:childTnLst>
                        <p:par>
                          <p:cTn id="22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Effect">
                      <p:stCondLst>
                        <p:cond delay="indefinite"/>
                      </p:stCondLst>
                      <p:childTnLst>
                        <p:par>
                          <p:cTn id="28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Effect">
                      <p:stCondLst>
                        <p:cond delay="indefinite"/>
                      </p:stCondLst>
                      <p:childTnLst>
                        <p:par>
                          <p:cTn id="3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Effect">
                      <p:stCondLst>
                        <p:cond delay="indefinite"/>
                      </p:stCondLst>
                      <p:childTnLst>
                        <p:par>
                          <p:cTn id="40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Effect">
                      <p:stCondLst>
                        <p:cond delay="indefinite"/>
                      </p:stCondLst>
                      <p:childTnLst>
                        <p:par>
                          <p:cTn id="46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Effect">
                      <p:stCondLst>
                        <p:cond delay="indefinite"/>
                      </p:stCondLst>
                      <p:childTnLst>
                        <p:par>
                          <p:cTn id="52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6336704" cy="44731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ustomShape 2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24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2500"/>
          </a:bodyPr>
          <a:lstStyle/>
          <a:p>
            <a:pPr algn="ctr">
              <a:lnSpc>
                <a:spcPct val="100000"/>
              </a:lnSpc>
            </a:pPr>
            <a:r>
              <a:rPr lang="en-US" sz="3200" b="1" strike="noStrike" spc="-1" dirty="0" smtClean="0">
                <a:solidFill>
                  <a:srgbClr val="000000"/>
                </a:solidFill>
                <a:latin typeface="Calibri"/>
              </a:rPr>
              <a:t>Grammar – Question words</a:t>
            </a:r>
            <a:endParaRPr lang="en-US" sz="3200" b="0" strike="noStrike" spc="-1" dirty="0">
              <a:latin typeface="Arial"/>
            </a:endParaRPr>
          </a:p>
        </p:txBody>
      </p:sp>
      <p:sp>
        <p:nvSpPr>
          <p:cNvPr id="6" name="CustomShape 2"/>
          <p:cNvSpPr>
            <a:spLocks/>
          </p:cNvSpPr>
          <p:nvPr/>
        </p:nvSpPr>
        <p:spPr>
          <a:xfrm>
            <a:off x="1907704" y="5675983"/>
            <a:ext cx="5256584" cy="99337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square" lIns="90000" tIns="45000" rIns="90000" bIns="45000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 b="1" i="1" u="sng" strike="noStrike" spc="-1" dirty="0" smtClean="0">
                <a:solidFill>
                  <a:srgbClr val="CCCCFF"/>
                </a:solidFill>
                <a:uFillTx/>
                <a:latin typeface="Calibri"/>
                <a:ea typeface="DejaVu Sans"/>
                <a:hlinkClick r:id="rId3"/>
              </a:rPr>
              <a:t>Listening - Open from </a:t>
            </a:r>
            <a:r>
              <a:rPr lang="en-US" sz="2000" b="1" i="1" u="sng" strike="noStrike" spc="-1" dirty="0" err="1" smtClean="0">
                <a:solidFill>
                  <a:srgbClr val="CCCCFF"/>
                </a:solidFill>
                <a:uFillTx/>
                <a:latin typeface="Calibri"/>
                <a:ea typeface="DejaVu Sans"/>
                <a:hlinkClick r:id="rId3"/>
              </a:rPr>
              <a:t>Youtube</a:t>
            </a:r>
            <a:r>
              <a:rPr lang="en-US" sz="2000" b="1" i="1" u="sng" strike="noStrike" spc="-1" dirty="0" smtClean="0">
                <a:solidFill>
                  <a:srgbClr val="CCCCFF"/>
                </a:solidFill>
                <a:uFillTx/>
                <a:latin typeface="Calibri"/>
                <a:ea typeface="DejaVu Sans"/>
                <a:hlinkClick r:id="rId3"/>
              </a:rPr>
              <a:t> - Question words</a:t>
            </a:r>
            <a:endParaRPr lang="en-US" sz="20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8129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stomShape 1"/>
          <p:cNvSpPr/>
          <p:nvPr/>
        </p:nvSpPr>
        <p:spPr>
          <a:xfrm>
            <a:off x="375840" y="737640"/>
            <a:ext cx="8444520" cy="594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Adjectives can be divided into 2 categories:</a:t>
            </a:r>
            <a:endParaRPr lang="en-US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endParaRPr lang="en-US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u="sng" strike="noStrike" spc="-1" dirty="0">
                <a:solidFill>
                  <a:srgbClr val="FF33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BASE ADJECTIVES</a:t>
            </a:r>
            <a:r>
              <a:rPr lang="en-US" sz="2400" b="1" strike="noStrike" spc="-1" dirty="0">
                <a:solidFill>
                  <a:srgbClr val="FF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en-US" sz="2400" b="1" strike="noStrike" spc="-1" dirty="0" smtClean="0">
                <a:solidFill>
                  <a:srgbClr val="FF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</a:t>
            </a:r>
            <a:r>
              <a:rPr lang="en-US" sz="2400" b="1" u="sng" strike="noStrike" spc="-1" dirty="0" smtClean="0">
                <a:solidFill>
                  <a:srgbClr val="FF33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STRONG </a:t>
            </a:r>
            <a:r>
              <a:rPr lang="en-US" sz="2400" b="1" u="sng" strike="noStrike" spc="-1" dirty="0">
                <a:solidFill>
                  <a:srgbClr val="FF33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ADJECTIVES</a:t>
            </a:r>
            <a:r>
              <a:rPr lang="en-US" sz="24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endParaRPr lang="en-US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BIG					ENORMOUS</a:t>
            </a:r>
            <a:endParaRPr lang="en-US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HOT					BOILING</a:t>
            </a:r>
            <a:endParaRPr lang="en-US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TIRED				</a:t>
            </a:r>
            <a:r>
              <a:rPr lang="en-US" sz="24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EXHAUSTED</a:t>
            </a:r>
            <a:endParaRPr lang="en-US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COLD				       </a:t>
            </a:r>
            <a:r>
              <a:rPr lang="en-US" sz="24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FREEZING</a:t>
            </a:r>
            <a:endParaRPr lang="en-US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INTERESTING			</a:t>
            </a:r>
            <a:r>
              <a:rPr lang="en-US" sz="24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FASCINATING</a:t>
            </a:r>
            <a:endParaRPr lang="en-US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BAD					HORRIBLE</a:t>
            </a:r>
            <a:endParaRPr lang="en-US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GOOD				</a:t>
            </a:r>
            <a:r>
              <a:rPr lang="en-US" sz="24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WONDERFUL</a:t>
            </a:r>
            <a:endParaRPr lang="en-US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DIRTY				</a:t>
            </a:r>
            <a:r>
              <a:rPr lang="en-US" sz="24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FILTHY</a:t>
            </a:r>
            <a:endParaRPr lang="en-US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SURPRISED			       </a:t>
            </a:r>
            <a:r>
              <a:rPr lang="en-US" sz="24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ASTONISHED</a:t>
            </a:r>
            <a:endParaRPr lang="en-US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AFRAID				TERRIFIED</a:t>
            </a:r>
            <a:endParaRPr lang="en-US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CLEVER				BRILLIANT			</a:t>
            </a:r>
            <a:endParaRPr lang="en-US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LITTLE				</a:t>
            </a:r>
            <a:r>
              <a:rPr lang="en-US" sz="24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TINY</a:t>
            </a:r>
            <a:endParaRPr lang="en-US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6" name="CustomShape 2"/>
          <p:cNvSpPr/>
          <p:nvPr/>
        </p:nvSpPr>
        <p:spPr>
          <a:xfrm>
            <a:off x="457200" y="-99360"/>
            <a:ext cx="8228520" cy="93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Grammar: adverbs that modify adjectives</a:t>
            </a: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CustomShape 1"/>
          <p:cNvSpPr/>
          <p:nvPr/>
        </p:nvSpPr>
        <p:spPr>
          <a:xfrm>
            <a:off x="1535760" y="116640"/>
            <a:ext cx="539784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0000"/>
                </a:solidFill>
                <a:latin typeface="Calibri"/>
              </a:rPr>
              <a:t>Grammar: YES – NO  Questions</a:t>
            </a:r>
            <a:endParaRPr lang="en-US" sz="3200" b="0" strike="noStrike" spc="-1">
              <a:latin typeface="Arial"/>
            </a:endParaRPr>
          </a:p>
        </p:txBody>
      </p:sp>
      <p:sp>
        <p:nvSpPr>
          <p:cNvPr id="108" name="CustomShape 2"/>
          <p:cNvSpPr/>
          <p:nvPr/>
        </p:nvSpPr>
        <p:spPr>
          <a:xfrm>
            <a:off x="552960" y="980640"/>
            <a:ext cx="7621200" cy="4597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Inversion of the AUXILIARY verb with the SUBJECT</a:t>
            </a:r>
            <a:endParaRPr lang="en-US" sz="24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9" name="CustomShape 3"/>
          <p:cNvSpPr/>
          <p:nvPr/>
        </p:nvSpPr>
        <p:spPr>
          <a:xfrm>
            <a:off x="550080" y="1523880"/>
            <a:ext cx="8242920" cy="4786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 BE:     Affirmative:  You are in my class.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Question   :   Are you in my class?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Affirmative:   You were in my class.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Question   :    Were you in my class? 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Affirmative:   You are going home.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Question   :    Are you going home?  </a:t>
            </a:r>
            <a:endParaRPr lang="en-US" sz="2800" b="0" strike="noStrike" spc="-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0" name="Line 4"/>
          <p:cNvSpPr/>
          <p:nvPr/>
        </p:nvSpPr>
        <p:spPr>
          <a:xfrm>
            <a:off x="4350660" y="2064645"/>
            <a:ext cx="576000" cy="432000"/>
          </a:xfrm>
          <a:prstGeom prst="line">
            <a:avLst/>
          </a:prstGeom>
          <a:ln w="9360">
            <a:solidFill>
              <a:srgbClr val="FF3300"/>
            </a:solidFill>
            <a:miter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1" name="Line 5"/>
          <p:cNvSpPr/>
          <p:nvPr/>
        </p:nvSpPr>
        <p:spPr>
          <a:xfrm flipH="1">
            <a:off x="4264320" y="2065005"/>
            <a:ext cx="577440" cy="431640"/>
          </a:xfrm>
          <a:prstGeom prst="line">
            <a:avLst/>
          </a:prstGeom>
          <a:ln w="9360">
            <a:solidFill>
              <a:srgbClr val="FF3300"/>
            </a:solidFill>
            <a:miter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2" name="Line 6"/>
          <p:cNvSpPr/>
          <p:nvPr/>
        </p:nvSpPr>
        <p:spPr>
          <a:xfrm>
            <a:off x="4427820" y="3728910"/>
            <a:ext cx="864000" cy="432000"/>
          </a:xfrm>
          <a:prstGeom prst="line">
            <a:avLst/>
          </a:prstGeom>
          <a:ln w="9360">
            <a:solidFill>
              <a:srgbClr val="FF3300"/>
            </a:solidFill>
            <a:miter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3" name="Line 7"/>
          <p:cNvSpPr/>
          <p:nvPr/>
        </p:nvSpPr>
        <p:spPr>
          <a:xfrm flipH="1">
            <a:off x="4607820" y="3764910"/>
            <a:ext cx="504000" cy="360000"/>
          </a:xfrm>
          <a:prstGeom prst="line">
            <a:avLst/>
          </a:prstGeom>
          <a:ln w="9360">
            <a:solidFill>
              <a:srgbClr val="FF3300"/>
            </a:solidFill>
            <a:miter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" name="Line 8"/>
          <p:cNvSpPr/>
          <p:nvPr/>
        </p:nvSpPr>
        <p:spPr>
          <a:xfrm>
            <a:off x="4417005" y="5421600"/>
            <a:ext cx="575280" cy="503640"/>
          </a:xfrm>
          <a:prstGeom prst="line">
            <a:avLst/>
          </a:prstGeom>
          <a:ln w="9360">
            <a:solidFill>
              <a:srgbClr val="FF3300"/>
            </a:solidFill>
            <a:miter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5" name="Line 9"/>
          <p:cNvSpPr/>
          <p:nvPr/>
        </p:nvSpPr>
        <p:spPr>
          <a:xfrm flipH="1">
            <a:off x="4269765" y="5397480"/>
            <a:ext cx="722520" cy="503280"/>
          </a:xfrm>
          <a:prstGeom prst="line">
            <a:avLst/>
          </a:prstGeom>
          <a:ln w="9360">
            <a:solidFill>
              <a:srgbClr val="FF3300"/>
            </a:solidFill>
            <a:miter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658</TotalTime>
  <Words>1598</Words>
  <Application>Microsoft Office PowerPoint</Application>
  <PresentationFormat>Presentazione su schermo (4:3)</PresentationFormat>
  <Paragraphs>369</Paragraphs>
  <Slides>38</Slides>
  <Notes>24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0</vt:i4>
      </vt:variant>
      <vt:variant>
        <vt:lpstr>Titoli diapositive</vt:lpstr>
      </vt:variant>
      <vt:variant>
        <vt:i4>38</vt:i4>
      </vt:variant>
    </vt:vector>
  </HeadingPairs>
  <TitlesOfParts>
    <vt:vector size="39" baseType="lpstr">
      <vt:lpstr>Office Theme</vt:lpstr>
      <vt:lpstr>Presentazione standard di PowerPoint</vt:lpstr>
      <vt:lpstr>Presentazione standard di PowerPoint</vt:lpstr>
      <vt:lpstr>Presentazione standard di PowerPoint</vt:lpstr>
      <vt:lpstr>Grammar - Adjectives word order</vt:lpstr>
      <vt:lpstr>Grammar - Adjectives word order - Quiz</vt:lpstr>
      <vt:lpstr>Presentazione standard di PowerPoint</vt:lpstr>
      <vt:lpstr>Grammar – Question words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Mental health nursing (4)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Roberto</dc:creator>
  <cp:lastModifiedBy>Fabio Pulga</cp:lastModifiedBy>
  <cp:revision>64</cp:revision>
  <cp:lastPrinted>1601-01-01T00:00:00Z</cp:lastPrinted>
  <dcterms:created xsi:type="dcterms:W3CDTF">2011-10-12T16:28:50Z</dcterms:created>
  <dcterms:modified xsi:type="dcterms:W3CDTF">2020-02-22T17:35:01Z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29</vt:i4>
  </property>
  <property fmtid="{D5CDD505-2E9C-101B-9397-08002B2CF9AE}" pid="8" name="PresentationFormat">
    <vt:lpwstr>Presentazione su schermo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39</vt:i4>
  </property>
</Properties>
</file>