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0" r:id="rId22"/>
    <p:sldId id="281" r:id="rId23"/>
    <p:sldId id="279" r:id="rId24"/>
    <p:sldId id="285" r:id="rId25"/>
    <p:sldId id="287" r:id="rId26"/>
    <p:sldId id="286" r:id="rId27"/>
    <p:sldId id="288" r:id="rId28"/>
    <p:sldId id="289" r:id="rId29"/>
    <p:sldId id="290" r:id="rId30"/>
    <p:sldId id="284" r:id="rId31"/>
    <p:sldId id="283" r:id="rId32"/>
    <p:sldId id="282" r:id="rId33"/>
    <p:sldId id="291" r:id="rId34"/>
  </p:sldIdLst>
  <p:sldSz cx="9144000" cy="6858000" type="screen4x3"/>
  <p:notesSz cx="7772400" cy="100584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18" autoAdjust="0"/>
    <p:restoredTop sz="75524" autoAdjust="0"/>
  </p:normalViewPr>
  <p:slideViewPr>
    <p:cSldViewPr>
      <p:cViewPr>
        <p:scale>
          <a:sx n="90" d="100"/>
          <a:sy n="90" d="100"/>
        </p:scale>
        <p:origin x="-1267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hyperlink" Target="https://elt.oup.com/student/oefc/nursing1/c_listening/oefc_nursing_lst03?cc=it&amp;selLanguage=it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ZhGNeeARSw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elt.oup.com/student/oefc/nursing1/c_listening/oefc_nursing_lst08?cc=it&amp;selLanguage=en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OzZbvciraI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hyperlink" Target="https://elt.oup.com/student/oefc/nursing1/c_listening/oefc_nursing_lst03?cc=it&amp;selLanguage=it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elt.oup.com/student/oefc/nursing1/c_listening/oefc_nursing_lst03?cc=it&amp;selLanguage=it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elt.oup.com/student/oefc/nursing1/c_listening/oefc_nursing_lst03?cc=it&amp;selLanguage=it" TargetMode="Externa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lt.oup.com/student/oefc/nursing1/c_listening/oefc_nursing_lst03?cc=it&amp;selLanguage=it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457200" y="11664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40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English for nurses, midwives, and health professionals – Lesson </a:t>
            </a:r>
            <a:r>
              <a:rPr lang="en-US" sz="4000" b="1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en-US" sz="4000" b="0" strike="noStrike" spc="-1" dirty="0">
              <a:latin typeface="Arial"/>
            </a:endParaRPr>
          </a:p>
        </p:txBody>
      </p:sp>
      <p:sp>
        <p:nvSpPr>
          <p:cNvPr id="77" name="CustomShape 2"/>
          <p:cNvSpPr/>
          <p:nvPr/>
        </p:nvSpPr>
        <p:spPr>
          <a:xfrm>
            <a:off x="251640" y="1556792"/>
            <a:ext cx="8568360" cy="525658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2500" lnSpcReduction="20000"/>
          </a:bodyPr>
          <a:lstStyle/>
          <a:p>
            <a:pPr marL="343080" indent="-342360">
              <a:lnSpc>
                <a:spcPct val="100000"/>
              </a:lnSpc>
              <a:spcBef>
                <a:spcPts val="720"/>
              </a:spcBef>
              <a:buClr>
                <a:srgbClr val="000000"/>
              </a:buClr>
            </a:pPr>
            <a:r>
              <a:rPr lang="en-US" sz="3600" b="0" u="sng" strike="noStrike" spc="-1" dirty="0">
                <a:solidFill>
                  <a:srgbClr val="000000"/>
                </a:solidFill>
                <a:uFillTx/>
                <a:latin typeface="Calibri"/>
                <a:ea typeface="DejaVu Sans"/>
              </a:rPr>
              <a:t>Today’s class</a:t>
            </a:r>
            <a:r>
              <a:rPr lang="en-US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:</a:t>
            </a:r>
            <a:endParaRPr lang="en-US" sz="3600" b="0" strike="noStrike" spc="-1" dirty="0">
              <a:latin typeface="Arial"/>
            </a:endParaRP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spc="-1" dirty="0" smtClean="0">
                <a:solidFill>
                  <a:srgbClr val="000000"/>
                </a:solidFill>
                <a:latin typeface="Calibri"/>
              </a:rPr>
              <a:t>Food and nutrition</a:t>
            </a: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b="0" strike="noStrike" spc="-1" dirty="0" smtClean="0">
                <a:solidFill>
                  <a:srgbClr val="000000"/>
                </a:solidFill>
                <a:latin typeface="Calibri"/>
              </a:rPr>
              <a:t>Grammar: a lot, much, many</a:t>
            </a: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spc="-1" dirty="0" smtClean="0">
                <a:solidFill>
                  <a:srgbClr val="000000"/>
                </a:solidFill>
                <a:latin typeface="Calibri"/>
              </a:rPr>
              <a:t>Food and nutrition (listening)</a:t>
            </a: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spc="-1" dirty="0" smtClean="0">
                <a:solidFill>
                  <a:srgbClr val="000000"/>
                </a:solidFill>
                <a:latin typeface="Calibri"/>
              </a:rPr>
              <a:t>Grammar: should</a:t>
            </a: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spc="-1" dirty="0" smtClean="0">
                <a:solidFill>
                  <a:srgbClr val="000000"/>
                </a:solidFill>
                <a:latin typeface="Calibri"/>
              </a:rPr>
              <a:t>Nutrition and obesity</a:t>
            </a: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spc="-1" dirty="0" smtClean="0">
                <a:solidFill>
                  <a:srgbClr val="000000"/>
                </a:solidFill>
                <a:latin typeface="Calibri"/>
              </a:rPr>
              <a:t>Grammar: </a:t>
            </a:r>
          </a:p>
          <a:p>
            <a:pPr marL="1200240" lvl="2" indent="-285120">
              <a:spcBef>
                <a:spcPts val="561"/>
              </a:spcBef>
              <a:buClr>
                <a:srgbClr val="000000"/>
              </a:buClr>
              <a:buFont typeface="Wingdings" pitchFamily="2" charset="2"/>
              <a:buChar char="Ø"/>
            </a:pPr>
            <a:r>
              <a:rPr lang="en-US" sz="2800" spc="-1" dirty="0" smtClean="0">
                <a:solidFill>
                  <a:srgbClr val="000000"/>
                </a:solidFill>
                <a:latin typeface="Calibri"/>
              </a:rPr>
              <a:t>Somebody, anything, nowhere</a:t>
            </a:r>
          </a:p>
          <a:p>
            <a:pPr marL="1200240" lvl="2" indent="-285120">
              <a:spcBef>
                <a:spcPts val="561"/>
              </a:spcBef>
              <a:buClr>
                <a:srgbClr val="000000"/>
              </a:buClr>
              <a:buFont typeface="Wingdings" pitchFamily="2" charset="2"/>
              <a:buChar char="Ø"/>
            </a:pPr>
            <a:r>
              <a:rPr lang="en-US" sz="2800" spc="-1" dirty="0" smtClean="0">
                <a:solidFill>
                  <a:srgbClr val="000000"/>
                </a:solidFill>
                <a:latin typeface="Calibri"/>
              </a:rPr>
              <a:t>Every, all</a:t>
            </a:r>
          </a:p>
          <a:p>
            <a:pPr marL="1200240" lvl="2" indent="-285120">
              <a:spcBef>
                <a:spcPts val="561"/>
              </a:spcBef>
              <a:buClr>
                <a:srgbClr val="000000"/>
              </a:buClr>
              <a:buFont typeface="Wingdings" pitchFamily="2" charset="2"/>
              <a:buChar char="Ø"/>
            </a:pPr>
            <a:r>
              <a:rPr lang="en-US" sz="2800" spc="-1" dirty="0" smtClean="0">
                <a:solidFill>
                  <a:srgbClr val="000000"/>
                </a:solidFill>
                <a:latin typeface="Calibri"/>
              </a:rPr>
              <a:t> (A) little, (a) few</a:t>
            </a:r>
          </a:p>
          <a:p>
            <a:pPr marL="1200240" lvl="2" indent="-285120">
              <a:spcBef>
                <a:spcPts val="561"/>
              </a:spcBef>
              <a:buClr>
                <a:srgbClr val="000000"/>
              </a:buClr>
              <a:buFont typeface="Wingdings" pitchFamily="2" charset="2"/>
              <a:buChar char="Ø"/>
            </a:pPr>
            <a:r>
              <a:rPr lang="en-US" sz="2800" spc="-1" dirty="0" smtClean="0">
                <a:solidFill>
                  <a:srgbClr val="000000"/>
                </a:solidFill>
                <a:latin typeface="Calibri"/>
              </a:rPr>
              <a:t>Still, yet, already</a:t>
            </a:r>
          </a:p>
          <a:p>
            <a:pPr marL="743040" lvl="1" indent="-285120">
              <a:spcBef>
                <a:spcPts val="561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spc="-1" dirty="0" smtClean="0">
                <a:solidFill>
                  <a:srgbClr val="000000"/>
                </a:solidFill>
                <a:latin typeface="Calibri"/>
              </a:rPr>
              <a:t>Overweight and obesity (reading)</a:t>
            </a:r>
          </a:p>
          <a:p>
            <a:pPr marL="743040" lvl="1" indent="-285120">
              <a:spcBef>
                <a:spcPts val="561"/>
              </a:spcBef>
              <a:buClr>
                <a:srgbClr val="000000"/>
              </a:buClr>
            </a:pPr>
            <a:endParaRPr lang="en-US" sz="2800" spc="-1" dirty="0" smtClean="0">
              <a:solidFill>
                <a:srgbClr val="000000"/>
              </a:solidFill>
              <a:latin typeface="Calibri"/>
            </a:endParaRP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endParaRPr lang="en-US" sz="2800" spc="-1" dirty="0" smtClean="0">
              <a:solidFill>
                <a:srgbClr val="000000"/>
              </a:solidFill>
              <a:latin typeface="Calibri"/>
            </a:endParaRP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endParaRPr lang="en-US" sz="2800" spc="-1" dirty="0" smtClean="0">
              <a:solidFill>
                <a:srgbClr val="000000"/>
              </a:solidFill>
              <a:latin typeface="Calibri"/>
            </a:endParaRP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endParaRPr lang="en-US" sz="2800" spc="-1" dirty="0" smtClean="0">
              <a:solidFill>
                <a:srgbClr val="000000"/>
              </a:solidFill>
              <a:latin typeface="Calibri"/>
            </a:endParaRP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endParaRPr lang="en-US" sz="2800" spc="-1" dirty="0" smtClean="0">
              <a:solidFill>
                <a:srgbClr val="000000"/>
              </a:solidFill>
              <a:latin typeface="Calibri"/>
            </a:endParaRP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endParaRPr lang="en-US" sz="2800" spc="-1" dirty="0" smtClean="0">
              <a:solidFill>
                <a:srgbClr val="000000"/>
              </a:solidFill>
              <a:latin typeface="Calibri"/>
            </a:endParaRP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endParaRPr lang="en-US" sz="2800" b="0" strike="noStrike" spc="-1" dirty="0" smtClean="0">
              <a:solidFill>
                <a:srgbClr val="000000"/>
              </a:solidFill>
              <a:latin typeface="Calibri"/>
            </a:endParaRP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endParaRPr lang="en-US" sz="2800" b="0" strike="noStrike" spc="-1" dirty="0" smtClean="0">
              <a:solidFill>
                <a:srgbClr val="000000"/>
              </a:solidFill>
              <a:latin typeface="Calibri"/>
            </a:endParaRP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endParaRPr lang="en-US" sz="2800" b="0" strike="noStrike" spc="-1" dirty="0">
              <a:latin typeface="Arial"/>
            </a:endParaRPr>
          </a:p>
          <a:p>
            <a:pPr marL="743040" lvl="1" indent="-2851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endParaRPr lang="en-US" sz="2800" b="0" strike="noStrike" spc="-1" dirty="0">
              <a:latin typeface="Arial"/>
            </a:endParaRPr>
          </a:p>
          <a:p>
            <a:pPr marL="1200240" indent="-285120">
              <a:lnSpc>
                <a:spcPct val="100000"/>
              </a:lnSpc>
              <a:spcBef>
                <a:spcPts val="561"/>
              </a:spcBef>
            </a:pP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endParaRPr lang="en-US" sz="28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Food and nutrition (7)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337" y="620688"/>
            <a:ext cx="4676775" cy="6105525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8" name="CustomShape 2"/>
          <p:cNvSpPr/>
          <p:nvPr/>
        </p:nvSpPr>
        <p:spPr>
          <a:xfrm>
            <a:off x="6084168" y="3141432"/>
            <a:ext cx="2520280" cy="935640"/>
          </a:xfrm>
          <a:prstGeom prst="ellipse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4"/>
              </a:rPr>
              <a:t>Open </a:t>
            </a: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</a:rPr>
              <a:t>USB – Track 40</a:t>
            </a:r>
            <a:endParaRPr lang="en-US" sz="1400" b="0" strike="noStrike" spc="-1" dirty="0">
              <a:latin typeface="Arial"/>
            </a:endParaRPr>
          </a:p>
        </p:txBody>
      </p:sp>
      <p:sp>
        <p:nvSpPr>
          <p:cNvPr id="9" name="CustomShape 2"/>
          <p:cNvSpPr/>
          <p:nvPr/>
        </p:nvSpPr>
        <p:spPr>
          <a:xfrm>
            <a:off x="6084168" y="4509584"/>
            <a:ext cx="2520280" cy="935640"/>
          </a:xfrm>
          <a:prstGeom prst="ellipse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4"/>
              </a:rPr>
              <a:t>Open </a:t>
            </a: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</a:rPr>
              <a:t>USB – Track 41</a:t>
            </a:r>
            <a:endParaRPr lang="en-US" sz="1400" b="0" strike="noStrike" spc="-1" dirty="0"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657360"/>
            <a:ext cx="4497456" cy="6012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Food and nutrition (8)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200" y="620688"/>
            <a:ext cx="4263856" cy="6120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6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Grammar: should</a:t>
            </a:r>
            <a:endParaRPr lang="en-US" sz="3200" b="0" strike="noStrike" spc="-1" dirty="0">
              <a:latin typeface="Arial"/>
            </a:endParaRPr>
          </a:p>
        </p:txBody>
      </p:sp>
      <p:sp>
        <p:nvSpPr>
          <p:cNvPr id="4" name="CustomShape 2"/>
          <p:cNvSpPr/>
          <p:nvPr/>
        </p:nvSpPr>
        <p:spPr>
          <a:xfrm>
            <a:off x="5508104" y="3141432"/>
            <a:ext cx="3312368" cy="935640"/>
          </a:xfrm>
          <a:prstGeom prst="ellipse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6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3"/>
              </a:rPr>
              <a:t>Listening from </a:t>
            </a:r>
            <a:r>
              <a:rPr lang="en-US" sz="1600" b="1" i="1" u="sng" strike="noStrike" spc="-1" dirty="0" err="1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3"/>
              </a:rPr>
              <a:t>youtube</a:t>
            </a:r>
            <a:r>
              <a:rPr lang="en-US" sz="16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3"/>
              </a:rPr>
              <a:t> - Should</a:t>
            </a:r>
            <a:endParaRPr lang="en-US" sz="16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Grammar: should - Exercises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8033" y="620688"/>
            <a:ext cx="3982199" cy="6012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4106" y="729368"/>
            <a:ext cx="4196126" cy="6012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6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Nutrition and obesity (1)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Nutrition and obesity (2)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2987" y="692696"/>
            <a:ext cx="4167245" cy="6084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Nutrition and obesity (3)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9255" y="640035"/>
            <a:ext cx="5153025" cy="6029325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693368"/>
            <a:ext cx="4884567" cy="6048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Nutrition and obesity (4)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Nutrition and obesity (5)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692696"/>
            <a:ext cx="5193819" cy="5940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Nutrition and obesity (6)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581" y="620688"/>
            <a:ext cx="4417515" cy="6120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2"/>
          <p:cNvSpPr/>
          <p:nvPr/>
        </p:nvSpPr>
        <p:spPr>
          <a:xfrm>
            <a:off x="5868144" y="1988840"/>
            <a:ext cx="2952328" cy="935640"/>
          </a:xfrm>
          <a:prstGeom prst="ellipse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3"/>
              </a:rPr>
              <a:t>Listening from website</a:t>
            </a:r>
            <a:endParaRPr lang="en-US" sz="14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457200" y="-99392"/>
            <a:ext cx="8228880" cy="93610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  <a:ea typeface="DejaVu Sans"/>
              </a:rPr>
              <a:t>Food and nutrition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en-US" sz="32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(1)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692696"/>
            <a:ext cx="4377563" cy="5904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Nutrition and obesity (7)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5538" y="640035"/>
            <a:ext cx="4352925" cy="6029325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Nutrition and obesity (8)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9788" y="692993"/>
            <a:ext cx="4924425" cy="6048375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Nutrition and obesity (9)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9313" y="612601"/>
            <a:ext cx="4905375" cy="6200775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Grammar: somebody, anything, nowhere etc. 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693368"/>
            <a:ext cx="4188613" cy="6048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801368"/>
            <a:ext cx="3923759" cy="5940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0" y="-161552"/>
            <a:ext cx="914400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2800" b="1" spc="-1" dirty="0" smtClean="0">
                <a:solidFill>
                  <a:srgbClr val="000000"/>
                </a:solidFill>
                <a:latin typeface="Calibri"/>
              </a:rPr>
              <a:t>Grammar: somebody, anything, nowhere etc. - Exercises </a:t>
            </a:r>
            <a:endParaRPr lang="en-US" sz="2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7401" y="764704"/>
            <a:ext cx="4317168" cy="5940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Grammar: every and all 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2641" y="620688"/>
            <a:ext cx="4137591" cy="6120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Grammar: every and all - Exercises 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8343" y="657368"/>
            <a:ext cx="4423897" cy="6084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Grammar: (a) little, (a) few 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878" y="693376"/>
            <a:ext cx="4318362" cy="6120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Grammar: (a) little, (a) few - Exercises 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4319" y="657368"/>
            <a:ext cx="4337921" cy="6084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Grammar: still, yet, already 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457200" y="-99392"/>
            <a:ext cx="8228880" cy="10081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600" b="1" spc="-1" dirty="0" smtClean="0">
                <a:solidFill>
                  <a:srgbClr val="000000"/>
                </a:solidFill>
                <a:latin typeface="Calibri"/>
                <a:ea typeface="DejaVu Sans"/>
              </a:rPr>
              <a:t>Food and nutrition</a:t>
            </a:r>
            <a:r>
              <a:rPr lang="en-US" sz="3600" b="1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en-US" sz="36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(2)</a:t>
            </a:r>
            <a:endParaRPr lang="en-US" sz="3600" b="0" strike="noStrike" spc="-1" dirty="0"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836712"/>
            <a:ext cx="4134177" cy="5832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8219" y="657368"/>
            <a:ext cx="3920411" cy="6084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Grammar: still, yet, already - Exercises 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Nutrition and obesity (10)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2889" y="659085"/>
            <a:ext cx="4905375" cy="6010275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5529" y="729368"/>
            <a:ext cx="4306711" cy="6012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Overweight and obesity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457200" y="-1713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  <a:ea typeface="DejaVu Sans"/>
              </a:rPr>
              <a:t>Grammar: a lot, much, many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29360"/>
            <a:ext cx="4526962" cy="5940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4" name="CustomShape 2"/>
          <p:cNvSpPr/>
          <p:nvPr/>
        </p:nvSpPr>
        <p:spPr>
          <a:xfrm>
            <a:off x="5436096" y="2349344"/>
            <a:ext cx="3384376" cy="935640"/>
          </a:xfrm>
          <a:prstGeom prst="ellipse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6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3"/>
              </a:rPr>
              <a:t>Listening from </a:t>
            </a:r>
            <a:r>
              <a:rPr lang="en-US" sz="1600" b="1" i="1" u="sng" strike="noStrike" spc="-1" dirty="0" err="1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3"/>
              </a:rPr>
              <a:t>youtube</a:t>
            </a:r>
            <a:r>
              <a:rPr lang="en-US" sz="16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</a:rPr>
              <a:t> – Much, many, a lot of</a:t>
            </a:r>
            <a:endParaRPr lang="en-US" sz="16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457200" y="-99352"/>
            <a:ext cx="8228880" cy="93606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  <a:ea typeface="DejaVu Sans"/>
              </a:rPr>
              <a:t>Grammar: a lot, much, many - Exercises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7394" y="620688"/>
            <a:ext cx="3988492" cy="6084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457200" y="-1713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Food and nutrition (3)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620688"/>
            <a:ext cx="4168164" cy="6120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2"/>
          <p:cNvSpPr/>
          <p:nvPr/>
        </p:nvSpPr>
        <p:spPr>
          <a:xfrm>
            <a:off x="6300400" y="2636912"/>
            <a:ext cx="2520072" cy="935640"/>
          </a:xfrm>
          <a:prstGeom prst="ellipse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1400" b="1" i="1" u="sng" spc="-1" dirty="0" smtClean="0">
                <a:solidFill>
                  <a:srgbClr val="0000FF"/>
                </a:solidFill>
                <a:latin typeface="Calibri"/>
                <a:ea typeface="DejaVu Sans"/>
                <a:hlinkClick r:id="rId4"/>
              </a:rPr>
              <a:t>Open </a:t>
            </a: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</a:rPr>
              <a:t>USB – Track 35</a:t>
            </a:r>
            <a:endParaRPr lang="en-US" sz="1400" b="0" strike="noStrike" spc="-1" dirty="0"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2"/>
          <p:cNvSpPr/>
          <p:nvPr/>
        </p:nvSpPr>
        <p:spPr>
          <a:xfrm>
            <a:off x="6228184" y="693160"/>
            <a:ext cx="2448272" cy="935640"/>
          </a:xfrm>
          <a:prstGeom prst="ellipse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2"/>
              </a:rPr>
              <a:t>Open </a:t>
            </a: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</a:rPr>
              <a:t>USB – Track 36</a:t>
            </a:r>
            <a:endParaRPr lang="en-US" sz="1400" b="0" strike="noStrike" spc="-1" dirty="0">
              <a:latin typeface="Arial"/>
            </a:endParaRPr>
          </a:p>
        </p:txBody>
      </p:sp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Food and nutrition (4)</a:t>
            </a:r>
            <a:endParaRPr lang="en-US" sz="3200" b="0" strike="noStrike" spc="-1" dirty="0">
              <a:latin typeface="Arial"/>
            </a:endParaRPr>
          </a:p>
        </p:txBody>
      </p:sp>
      <p:sp>
        <p:nvSpPr>
          <p:cNvPr id="7" name="CustomShape 2"/>
          <p:cNvSpPr/>
          <p:nvPr/>
        </p:nvSpPr>
        <p:spPr>
          <a:xfrm>
            <a:off x="6228184" y="2205328"/>
            <a:ext cx="2520280" cy="935640"/>
          </a:xfrm>
          <a:prstGeom prst="ellipse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2"/>
              </a:rPr>
              <a:t>Open </a:t>
            </a: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</a:rPr>
              <a:t>USB – Track 37</a:t>
            </a:r>
            <a:endParaRPr lang="en-US" sz="1400" b="0" strike="noStrike" spc="-1" dirty="0"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3117" y="657368"/>
            <a:ext cx="4506995" cy="6084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3"/>
          <p:cNvSpPr/>
          <p:nvPr/>
        </p:nvSpPr>
        <p:spPr>
          <a:xfrm>
            <a:off x="6516216" y="5661248"/>
            <a:ext cx="2448272" cy="935640"/>
          </a:xfrm>
          <a:prstGeom prst="ellipse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2"/>
              </a:rPr>
              <a:t>Open </a:t>
            </a: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</a:rPr>
              <a:t>USB – Track 38</a:t>
            </a:r>
            <a:r>
              <a:rPr lang="en-US" sz="1400" b="1" i="1" strike="noStrike" spc="-1" dirty="0" smtClean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endParaRPr lang="en-US" sz="1400" b="0" strike="noStrike" spc="-1" dirty="0"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620688"/>
            <a:ext cx="4231853" cy="5976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7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Food and nutrition (5)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5368"/>
            <a:ext cx="4166181" cy="597600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5" name="CustomShape 1"/>
          <p:cNvSpPr/>
          <p:nvPr/>
        </p:nvSpPr>
        <p:spPr>
          <a:xfrm>
            <a:off x="457200" y="-243408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Food and nutrition (6)</a:t>
            </a:r>
            <a:endParaRPr lang="en-US" sz="3200" b="0" strike="noStrike" spc="-1" dirty="0">
              <a:latin typeface="Arial"/>
            </a:endParaRPr>
          </a:p>
        </p:txBody>
      </p:sp>
      <p:sp>
        <p:nvSpPr>
          <p:cNvPr id="6" name="CustomShape 2"/>
          <p:cNvSpPr/>
          <p:nvPr/>
        </p:nvSpPr>
        <p:spPr>
          <a:xfrm>
            <a:off x="5796136" y="2565368"/>
            <a:ext cx="2592080" cy="935640"/>
          </a:xfrm>
          <a:prstGeom prst="ellipse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  <a:hlinkClick r:id="rId3"/>
              </a:rPr>
              <a:t>Open </a:t>
            </a:r>
            <a:r>
              <a:rPr lang="en-US" sz="1400" b="1" i="1" u="sng" strike="noStrike" spc="-1" dirty="0" smtClean="0">
                <a:solidFill>
                  <a:srgbClr val="0000FF"/>
                </a:solidFill>
                <a:uFillTx/>
                <a:latin typeface="Calibri"/>
                <a:ea typeface="DejaVu Sans"/>
              </a:rPr>
              <a:t>USB – Track 39</a:t>
            </a:r>
            <a:endParaRPr lang="en-US" sz="14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1726</TotalTime>
  <Words>332</Words>
  <Application>Microsoft Office PowerPoint</Application>
  <PresentationFormat>Presentazione su schermo (4:3)</PresentationFormat>
  <Paragraphs>65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32</vt:i4>
      </vt:variant>
    </vt:vector>
  </HeadingPairs>
  <TitlesOfParts>
    <vt:vector size="34" baseType="lpstr">
      <vt:lpstr>Office Theme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Stop worrying about grammar</dc:title>
  <dc:creator>Utente</dc:creator>
  <cp:lastModifiedBy>Fabio Pulga</cp:lastModifiedBy>
  <cp:revision>104</cp:revision>
  <dcterms:created xsi:type="dcterms:W3CDTF">2018-11-28T15:06:08Z</dcterms:created>
  <dcterms:modified xsi:type="dcterms:W3CDTF">2020-02-06T11:07:28Z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Presentazione su schermo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22</vt:i4>
  </property>
</Properties>
</file>