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0" r:id="rId1"/>
  </p:sldMasterIdLst>
  <p:notesMasterIdLst>
    <p:notesMasterId r:id="rId101"/>
  </p:notesMasterIdLst>
  <p:sldIdLst>
    <p:sldId id="256" r:id="rId2"/>
    <p:sldId id="306" r:id="rId3"/>
    <p:sldId id="308" r:id="rId4"/>
    <p:sldId id="258" r:id="rId5"/>
    <p:sldId id="355" r:id="rId6"/>
    <p:sldId id="309" r:id="rId7"/>
    <p:sldId id="310" r:id="rId8"/>
    <p:sldId id="311" r:id="rId9"/>
    <p:sldId id="257" r:id="rId10"/>
    <p:sldId id="312" r:id="rId11"/>
    <p:sldId id="313" r:id="rId12"/>
    <p:sldId id="314" r:id="rId13"/>
    <p:sldId id="259" r:id="rId14"/>
    <p:sldId id="260" r:id="rId15"/>
    <p:sldId id="261" r:id="rId16"/>
    <p:sldId id="262" r:id="rId17"/>
    <p:sldId id="263" r:id="rId18"/>
    <p:sldId id="264" r:id="rId19"/>
    <p:sldId id="265" r:id="rId20"/>
    <p:sldId id="266" r:id="rId21"/>
    <p:sldId id="267" r:id="rId22"/>
    <p:sldId id="354" r:id="rId23"/>
    <p:sldId id="315" r:id="rId24"/>
    <p:sldId id="316" r:id="rId25"/>
    <p:sldId id="317" r:id="rId26"/>
    <p:sldId id="318" r:id="rId27"/>
    <p:sldId id="319" r:id="rId28"/>
    <p:sldId id="320" r:id="rId29"/>
    <p:sldId id="321" r:id="rId30"/>
    <p:sldId id="322" r:id="rId31"/>
    <p:sldId id="323" r:id="rId32"/>
    <p:sldId id="324" r:id="rId33"/>
    <p:sldId id="325" r:id="rId34"/>
    <p:sldId id="326" r:id="rId35"/>
    <p:sldId id="327" r:id="rId36"/>
    <p:sldId id="328" r:id="rId37"/>
    <p:sldId id="329" r:id="rId38"/>
    <p:sldId id="330" r:id="rId39"/>
    <p:sldId id="331" r:id="rId40"/>
    <p:sldId id="334" r:id="rId41"/>
    <p:sldId id="332" r:id="rId42"/>
    <p:sldId id="333" r:id="rId43"/>
    <p:sldId id="335" r:id="rId44"/>
    <p:sldId id="336" r:id="rId45"/>
    <p:sldId id="338" r:id="rId46"/>
    <p:sldId id="337" r:id="rId47"/>
    <p:sldId id="339" r:id="rId48"/>
    <p:sldId id="341" r:id="rId49"/>
    <p:sldId id="342" r:id="rId50"/>
    <p:sldId id="340" r:id="rId51"/>
    <p:sldId id="349" r:id="rId52"/>
    <p:sldId id="344" r:id="rId53"/>
    <p:sldId id="345" r:id="rId54"/>
    <p:sldId id="346" r:id="rId55"/>
    <p:sldId id="347" r:id="rId56"/>
    <p:sldId id="348" r:id="rId57"/>
    <p:sldId id="356" r:id="rId58"/>
    <p:sldId id="350" r:id="rId59"/>
    <p:sldId id="351" r:id="rId60"/>
    <p:sldId id="352" r:id="rId61"/>
    <p:sldId id="353" r:id="rId62"/>
    <p:sldId id="268" r:id="rId63"/>
    <p:sldId id="269" r:id="rId64"/>
    <p:sldId id="270" r:id="rId65"/>
    <p:sldId id="271" r:id="rId66"/>
    <p:sldId id="272" r:id="rId67"/>
    <p:sldId id="273" r:id="rId68"/>
    <p:sldId id="274" r:id="rId69"/>
    <p:sldId id="275" r:id="rId70"/>
    <p:sldId id="276" r:id="rId71"/>
    <p:sldId id="277" r:id="rId72"/>
    <p:sldId id="278" r:id="rId73"/>
    <p:sldId id="279" r:id="rId74"/>
    <p:sldId id="280" r:id="rId75"/>
    <p:sldId id="281" r:id="rId76"/>
    <p:sldId id="282" r:id="rId77"/>
    <p:sldId id="283" r:id="rId78"/>
    <p:sldId id="284" r:id="rId79"/>
    <p:sldId id="285" r:id="rId80"/>
    <p:sldId id="286" r:id="rId81"/>
    <p:sldId id="288" r:id="rId82"/>
    <p:sldId id="289" r:id="rId83"/>
    <p:sldId id="287" r:id="rId84"/>
    <p:sldId id="290" r:id="rId85"/>
    <p:sldId id="291" r:id="rId86"/>
    <p:sldId id="292" r:id="rId87"/>
    <p:sldId id="293" r:id="rId88"/>
    <p:sldId id="294" r:id="rId89"/>
    <p:sldId id="295" r:id="rId90"/>
    <p:sldId id="296" r:id="rId91"/>
    <p:sldId id="297" r:id="rId92"/>
    <p:sldId id="298" r:id="rId93"/>
    <p:sldId id="299" r:id="rId94"/>
    <p:sldId id="300" r:id="rId95"/>
    <p:sldId id="301" r:id="rId96"/>
    <p:sldId id="302" r:id="rId97"/>
    <p:sldId id="303" r:id="rId98"/>
    <p:sldId id="304" r:id="rId99"/>
    <p:sldId id="305" r:id="rId10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3A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Stile chi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Stile medio 2 - Colore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2C8C85-51F0-491E-9774-3900AFEF0FD7}" styleName="Stile chiaro 2 - Colore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D083AE6-46FA-4A59-8FB0-9F97EB10719F}" styleName="Stile chiaro 3 - Colore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793D81CF-94F2-401A-BA57-92F5A7B2D0C5}" styleName="Stile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034E78-7F5D-4C2E-B375-FC64B27BC917}" styleName="Stile scuro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E9639D4-E3E2-4D34-9284-5A2195B3D0D7}" styleName="Stile chiaro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8D230F3-CF80-4859-8CE7-A43EE81993B5}" styleName="Stile chiaro 1 - Colore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9012ECD-51FC-41F1-AA8D-1B2483CD663E}" styleName="Stile chiaro 2 - Colore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37"/>
    <p:restoredTop sz="94711"/>
  </p:normalViewPr>
  <p:slideViewPr>
    <p:cSldViewPr snapToGrid="0" snapToObjects="1">
      <p:cViewPr varScale="1">
        <p:scale>
          <a:sx n="127" d="100"/>
          <a:sy n="127" d="100"/>
        </p:scale>
        <p:origin x="1640" y="17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1FDA84-27B1-424B-B953-1175221D5C2C}" type="datetimeFigureOut">
              <a:rPr lang="it-IT" smtClean="0"/>
              <a:t>06/12/18</a:t>
            </a:fld>
            <a:endParaRPr lang="it-IT"/>
          </a:p>
        </p:txBody>
      </p:sp>
      <p:sp>
        <p:nvSpPr>
          <p:cNvPr id="4" name="Segnaposto immagin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it-IT"/>
              <a:t>Modifica gli stili del testo dello schema
Secondo livello
Terzo livello
Quarto livello
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22DF68-7D80-6547-BEB0-B6062EE9BA4B}" type="slidenum">
              <a:rPr lang="it-IT" smtClean="0"/>
              <a:t>‹N›</a:t>
            </a:fld>
            <a:endParaRPr lang="it-IT"/>
          </a:p>
        </p:txBody>
      </p:sp>
    </p:spTree>
    <p:extLst>
      <p:ext uri="{BB962C8B-B14F-4D97-AF65-F5344CB8AC3E}">
        <p14:creationId xmlns:p14="http://schemas.microsoft.com/office/powerpoint/2010/main" val="2031327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229BE626-7AEF-AC4B-B525-DA69D5DE5F89}" type="datetime1">
              <a:rPr lang="it-IT" smtClean="0"/>
              <a:t>06/12/18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7A6979-0714-4377-B894-6BE4C2D6E202}" type="slidenum">
              <a:rPr lang="en-US" smtClean="0"/>
              <a:pPr/>
              <a:t>‹N›</a:t>
            </a:fld>
            <a:endParaRPr lang="en-US"/>
          </a:p>
        </p:txBody>
      </p:sp>
    </p:spTree>
    <p:extLst>
      <p:ext uri="{BB962C8B-B14F-4D97-AF65-F5344CB8AC3E}">
        <p14:creationId xmlns:p14="http://schemas.microsoft.com/office/powerpoint/2010/main" val="2403710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9171573E-7195-F14E-A8F0-176B7D9E2B87}" type="datetime1">
              <a:rPr lang="it-IT" smtClean="0"/>
              <a:t>06/12/18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7A6979-0714-4377-B894-6BE4C2D6E202}" type="slidenum">
              <a:rPr lang="en-US" smtClean="0"/>
              <a:t>‹N›</a:t>
            </a:fld>
            <a:endParaRPr lang="en-US"/>
          </a:p>
        </p:txBody>
      </p:sp>
    </p:spTree>
    <p:extLst>
      <p:ext uri="{BB962C8B-B14F-4D97-AF65-F5344CB8AC3E}">
        <p14:creationId xmlns:p14="http://schemas.microsoft.com/office/powerpoint/2010/main" val="2222971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3A2D017B-56D5-7F47-B169-D91AECE0C2BF}" type="datetime1">
              <a:rPr lang="it-IT" smtClean="0"/>
              <a:t>06/12/18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7A6979-0714-4377-B894-6BE4C2D6E202}" type="slidenum">
              <a:rPr lang="en-US" smtClean="0"/>
              <a:pPr/>
              <a:t>‹N›</a:t>
            </a:fld>
            <a:endParaRPr lang="en-US"/>
          </a:p>
        </p:txBody>
      </p:sp>
    </p:spTree>
    <p:extLst>
      <p:ext uri="{BB962C8B-B14F-4D97-AF65-F5344CB8AC3E}">
        <p14:creationId xmlns:p14="http://schemas.microsoft.com/office/powerpoint/2010/main" val="2119971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CBCD40C1-6BF9-D94A-AB7C-FF7B0C304CA0}" type="datetime1">
              <a:rPr lang="it-IT" smtClean="0"/>
              <a:t>06/12/18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7A6979-0714-4377-B894-6BE4C2D6E202}" type="slidenum">
              <a:rPr lang="en-US" smtClean="0"/>
              <a:pPr/>
              <a:t>‹N›</a:t>
            </a:fld>
            <a:endParaRPr lang="en-US"/>
          </a:p>
        </p:txBody>
      </p:sp>
    </p:spTree>
    <p:extLst>
      <p:ext uri="{BB962C8B-B14F-4D97-AF65-F5344CB8AC3E}">
        <p14:creationId xmlns:p14="http://schemas.microsoft.com/office/powerpoint/2010/main" val="1001568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5BDA4415-8B77-BD49-847C-B913C7C79CA4}" type="datetime1">
              <a:rPr lang="it-IT" smtClean="0"/>
              <a:t>06/12/18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7A6979-0714-4377-B894-6BE4C2D6E202}" type="slidenum">
              <a:rPr lang="en-US" smtClean="0"/>
              <a:pPr/>
              <a:t>‹N›</a:t>
            </a:fld>
            <a:endParaRPr lang="en-US"/>
          </a:p>
        </p:txBody>
      </p:sp>
    </p:spTree>
    <p:extLst>
      <p:ext uri="{BB962C8B-B14F-4D97-AF65-F5344CB8AC3E}">
        <p14:creationId xmlns:p14="http://schemas.microsoft.com/office/powerpoint/2010/main" val="92613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277B7303-BC6D-6243-854F-828FB76514CE}" type="datetime1">
              <a:rPr lang="it-IT" smtClean="0"/>
              <a:t>06/12/18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7A6979-0714-4377-B894-6BE4C2D6E202}" type="slidenum">
              <a:rPr lang="en-US" smtClean="0"/>
              <a:t>‹N›</a:t>
            </a:fld>
            <a:endParaRPr lang="en-US"/>
          </a:p>
        </p:txBody>
      </p:sp>
    </p:spTree>
    <p:extLst>
      <p:ext uri="{BB962C8B-B14F-4D97-AF65-F5344CB8AC3E}">
        <p14:creationId xmlns:p14="http://schemas.microsoft.com/office/powerpoint/2010/main" val="3886748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629842" y="2505075"/>
            <a:ext cx="3868340" cy="3684588"/>
          </a:xfrm>
        </p:spPr>
        <p:txBody>
          <a:bodyPr/>
          <a:lstStyle/>
          <a:p>
            <a:pPr lvl="0"/>
            <a:r>
              <a:rPr lang="it-IT"/>
              <a:t>Modifica gli stili del testo dello schema
Secondo livello
Terzo livello
Quarto livello
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it-IT"/>
              <a:t>Modifica gli stili del testo dello schema
Secondo livello
Terzo livello
Quarto livello
Quinto livello</a:t>
            </a:r>
            <a:endParaRPr lang="en-US" dirty="0"/>
          </a:p>
        </p:txBody>
      </p:sp>
      <p:sp>
        <p:nvSpPr>
          <p:cNvPr id="7" name="Date Placeholder 6"/>
          <p:cNvSpPr>
            <a:spLocks noGrp="1"/>
          </p:cNvSpPr>
          <p:nvPr>
            <p:ph type="dt" sz="half" idx="10"/>
          </p:nvPr>
        </p:nvSpPr>
        <p:spPr/>
        <p:txBody>
          <a:bodyPr/>
          <a:lstStyle/>
          <a:p>
            <a:fld id="{16C0784F-04C2-1946-B11E-C6B69AB16814}" type="datetime1">
              <a:rPr lang="it-IT" smtClean="0"/>
              <a:t>06/12/18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7A6979-0714-4377-B894-6BE4C2D6E202}" type="slidenum">
              <a:rPr lang="en-US" smtClean="0"/>
              <a:pPr/>
              <a:t>‹N›</a:t>
            </a:fld>
            <a:endParaRPr lang="en-US"/>
          </a:p>
        </p:txBody>
      </p:sp>
    </p:spTree>
    <p:extLst>
      <p:ext uri="{BB962C8B-B14F-4D97-AF65-F5344CB8AC3E}">
        <p14:creationId xmlns:p14="http://schemas.microsoft.com/office/powerpoint/2010/main" val="42563069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ABDFE124-51A8-1842-9ACB-4A59ECBBA651}" type="datetime1">
              <a:rPr lang="it-IT" smtClean="0"/>
              <a:t>06/12/18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7A6979-0714-4377-B894-6BE4C2D6E202}" type="slidenum">
              <a:rPr lang="en-US" smtClean="0"/>
              <a:t>‹N›</a:t>
            </a:fld>
            <a:endParaRPr lang="en-US"/>
          </a:p>
        </p:txBody>
      </p:sp>
    </p:spTree>
    <p:extLst>
      <p:ext uri="{BB962C8B-B14F-4D97-AF65-F5344CB8AC3E}">
        <p14:creationId xmlns:p14="http://schemas.microsoft.com/office/powerpoint/2010/main" val="20565251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5372E7-4ACE-6F40-8F7D-A58794F214E3}" type="datetime1">
              <a:rPr lang="it-IT" smtClean="0"/>
              <a:t>06/12/18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7A6979-0714-4377-B894-6BE4C2D6E202}" type="slidenum">
              <a:rPr lang="en-US" smtClean="0"/>
              <a:t>‹N›</a:t>
            </a:fld>
            <a:endParaRPr lang="en-US"/>
          </a:p>
        </p:txBody>
      </p:sp>
    </p:spTree>
    <p:extLst>
      <p:ext uri="{BB962C8B-B14F-4D97-AF65-F5344CB8AC3E}">
        <p14:creationId xmlns:p14="http://schemas.microsoft.com/office/powerpoint/2010/main" val="2427201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
Secondo livello
Terzo livello
Quarto livello
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450AE1AB-89DB-454D-99F7-E5CF0D1433A5}" type="datetime1">
              <a:rPr lang="it-IT" smtClean="0"/>
              <a:t>06/12/18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7A6979-0714-4377-B894-6BE4C2D6E202}" type="slidenum">
              <a:rPr lang="en-US" smtClean="0"/>
              <a:t>‹N›</a:t>
            </a:fld>
            <a:endParaRPr lang="en-US"/>
          </a:p>
        </p:txBody>
      </p:sp>
    </p:spTree>
    <p:extLst>
      <p:ext uri="{BB962C8B-B14F-4D97-AF65-F5344CB8AC3E}">
        <p14:creationId xmlns:p14="http://schemas.microsoft.com/office/powerpoint/2010/main" val="3360798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6EF73F08-6995-FA46-B2BF-AEF2E01032BE}" type="datetime1">
              <a:rPr lang="it-IT" smtClean="0"/>
              <a:t>06/12/18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7A6979-0714-4377-B894-6BE4C2D6E202}" type="slidenum">
              <a:rPr lang="en-US" smtClean="0"/>
              <a:t>‹N›</a:t>
            </a:fld>
            <a:endParaRPr lang="en-US"/>
          </a:p>
        </p:txBody>
      </p:sp>
    </p:spTree>
    <p:extLst>
      <p:ext uri="{BB962C8B-B14F-4D97-AF65-F5344CB8AC3E}">
        <p14:creationId xmlns:p14="http://schemas.microsoft.com/office/powerpoint/2010/main" val="186865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CC4179-56E2-E749-A3F0-1F77377A5DEE}" type="datetime1">
              <a:rPr lang="it-IT" smtClean="0"/>
              <a:t>06/12/18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7A6979-0714-4377-B894-6BE4C2D6E202}" type="slidenum">
              <a:rPr lang="en-US" smtClean="0"/>
              <a:pPr/>
              <a:t>‹N›</a:t>
            </a:fld>
            <a:endParaRPr lang="en-US"/>
          </a:p>
        </p:txBody>
      </p:sp>
    </p:spTree>
    <p:extLst>
      <p:ext uri="{BB962C8B-B14F-4D97-AF65-F5344CB8AC3E}">
        <p14:creationId xmlns:p14="http://schemas.microsoft.com/office/powerpoint/2010/main" val="150502758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it.wikipedia.org/wiki/Dati"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it.wikipedia.org/wiki/SAT_(test)" TargetMode="External"/><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hyperlink" Target="https://en.wikipedia.org/wiki/Grading_in_education"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6.xml"/><Relationship Id="rId4" Type="http://schemas.openxmlformats.org/officeDocument/2006/relationships/image" Target="../media/image11.emf"/></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4.emf"/><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6.xml"/><Relationship Id="rId5" Type="http://schemas.openxmlformats.org/officeDocument/2006/relationships/image" Target="../media/image49.png"/><Relationship Id="rId4"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image" Target="../media/image480.png"/><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xml"/><Relationship Id="rId5" Type="http://schemas.openxmlformats.org/officeDocument/2006/relationships/hyperlink" Target="http://lock5stat.com/statkey/theoretical_distribution/theoretical_distribution.html" TargetMode="External"/><Relationship Id="rId4" Type="http://schemas.openxmlformats.org/officeDocument/2006/relationships/image" Target="../media/image52.png"/></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4.png"/><Relationship Id="rId1" Type="http://schemas.openxmlformats.org/officeDocument/2006/relationships/slideLayout" Target="../slideLayouts/slideLayout6.xml"/><Relationship Id="rId4" Type="http://schemas.openxmlformats.org/officeDocument/2006/relationships/image" Target="../media/image55.png"/></Relationships>
</file>

<file path=ppt/slides/_rels/slide42.xml.rels><?xml version="1.0" encoding="UTF-8" standalone="yes"?>
<Relationships xmlns="http://schemas.openxmlformats.org/package/2006/relationships"><Relationship Id="rId3" Type="http://schemas.openxmlformats.org/officeDocument/2006/relationships/image" Target="../media/image57.tiff"/><Relationship Id="rId2" Type="http://schemas.openxmlformats.org/officeDocument/2006/relationships/image" Target="../media/image56.png"/><Relationship Id="rId1" Type="http://schemas.openxmlformats.org/officeDocument/2006/relationships/slideLayout" Target="../slideLayouts/slideLayout6.xml"/><Relationship Id="rId4" Type="http://schemas.openxmlformats.org/officeDocument/2006/relationships/image" Target="../media/image59.png"/></Relationships>
</file>

<file path=ppt/slides/_rels/slide4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it.wikipedia.org/wiki/S&amp;P_500" TargetMode="Externa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6.xml"/><Relationship Id="rId5" Type="http://schemas.openxmlformats.org/officeDocument/2006/relationships/image" Target="../media/image75.jpeg"/><Relationship Id="rId4" Type="http://schemas.openxmlformats.org/officeDocument/2006/relationships/image" Target="../media/image74.jpeg"/></Relationships>
</file>

<file path=ppt/slides/_rels/slide6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image" Target="../media/image83.emf"/><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6.xml"/><Relationship Id="rId4" Type="http://schemas.openxmlformats.org/officeDocument/2006/relationships/image" Target="../media/image86.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92.emf"/><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image" Target="../media/image93.emf"/><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emf"/><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7.emf"/><Relationship Id="rId1" Type="http://schemas.openxmlformats.org/officeDocument/2006/relationships/slideLayout" Target="../slideLayouts/slideLayout6.xml"/><Relationship Id="rId4" Type="http://schemas.openxmlformats.org/officeDocument/2006/relationships/image" Target="../media/image10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02.emf"/><Relationship Id="rId2" Type="http://schemas.openxmlformats.org/officeDocument/2006/relationships/image" Target="../media/image101.png"/><Relationship Id="rId1" Type="http://schemas.openxmlformats.org/officeDocument/2006/relationships/slideLayout" Target="../slideLayouts/slideLayout6.xml"/><Relationship Id="rId4" Type="http://schemas.openxmlformats.org/officeDocument/2006/relationships/image" Target="../media/image103.emf"/></Relationships>
</file>

<file path=ppt/slides/_rels/slide91.xml.rels><?xml version="1.0" encoding="UTF-8" standalone="yes"?>
<Relationships xmlns="http://schemas.openxmlformats.org/package/2006/relationships"><Relationship Id="rId2" Type="http://schemas.openxmlformats.org/officeDocument/2006/relationships/hyperlink" Target="USStates.xlsx" TargetMode="Externa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105.emf"/><Relationship Id="rId2" Type="http://schemas.openxmlformats.org/officeDocument/2006/relationships/image" Target="../media/image104.emf"/><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image" Target="../media/image107.emf"/><Relationship Id="rId2" Type="http://schemas.openxmlformats.org/officeDocument/2006/relationships/image" Target="../media/image106.emf"/><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image" Target="../media/image97.emf"/><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image" Target="../media/image580.pn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A428145-EEC2-2746-9F1B-132E09F27461}"/>
              </a:ext>
            </a:extLst>
          </p:cNvPr>
          <p:cNvSpPr>
            <a:spLocks noGrp="1"/>
          </p:cNvSpPr>
          <p:nvPr>
            <p:ph type="ctrTitle"/>
          </p:nvPr>
        </p:nvSpPr>
        <p:spPr/>
        <p:txBody>
          <a:bodyPr/>
          <a:lstStyle/>
          <a:p>
            <a:r>
              <a:rPr lang="it-IT" dirty="0"/>
              <a:t>Descrivere I dati</a:t>
            </a:r>
          </a:p>
        </p:txBody>
      </p:sp>
      <p:sp>
        <p:nvSpPr>
          <p:cNvPr id="3" name="Sottotitolo 2">
            <a:extLst>
              <a:ext uri="{FF2B5EF4-FFF2-40B4-BE49-F238E27FC236}">
                <a16:creationId xmlns:a16="http://schemas.microsoft.com/office/drawing/2014/main" id="{F1902AEC-A6E1-5E48-8282-62B3F46023E1}"/>
              </a:ext>
            </a:extLst>
          </p:cNvPr>
          <p:cNvSpPr>
            <a:spLocks noGrp="1"/>
          </p:cNvSpPr>
          <p:nvPr>
            <p:ph type="subTitle" idx="1"/>
          </p:nvPr>
        </p:nvSpPr>
        <p:spPr/>
        <p:txBody>
          <a:bodyPr/>
          <a:lstStyle/>
          <a:p>
            <a:r>
              <a:rPr lang="it-IT" dirty="0"/>
              <a:t>Corso di “Laboratorio di Metodi Statistici”</a:t>
            </a:r>
          </a:p>
          <a:p>
            <a:r>
              <a:rPr lang="it-IT" dirty="0"/>
              <a:t>Note Introduttive</a:t>
            </a:r>
          </a:p>
        </p:txBody>
      </p:sp>
    </p:spTree>
    <p:extLst>
      <p:ext uri="{BB962C8B-B14F-4D97-AF65-F5344CB8AC3E}">
        <p14:creationId xmlns:p14="http://schemas.microsoft.com/office/powerpoint/2010/main" val="40802956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924412"/>
          </a:xfrm>
        </p:spPr>
        <p:txBody>
          <a:bodyPr/>
          <a:lstStyle/>
          <a:p>
            <a:r>
              <a:rPr lang="it-IT"/>
              <a:t>Data Set</a:t>
            </a:r>
          </a:p>
        </p:txBody>
      </p:sp>
      <p:sp>
        <p:nvSpPr>
          <p:cNvPr id="3" name="Segnaposto contenuto 2"/>
          <p:cNvSpPr>
            <a:spLocks noGrp="1"/>
          </p:cNvSpPr>
          <p:nvPr>
            <p:ph idx="1"/>
          </p:nvPr>
        </p:nvSpPr>
        <p:spPr>
          <a:xfrm>
            <a:off x="628650" y="1289539"/>
            <a:ext cx="7886700" cy="4162571"/>
          </a:xfrm>
        </p:spPr>
        <p:txBody>
          <a:bodyPr>
            <a:normAutofit/>
          </a:bodyPr>
          <a:lstStyle/>
          <a:p>
            <a:pPr algn="just"/>
            <a:r>
              <a:rPr lang="it-IT" sz="2000" dirty="0"/>
              <a:t>Un </a:t>
            </a:r>
            <a:r>
              <a:rPr lang="it-IT" sz="2000" b="1" dirty="0" err="1"/>
              <a:t>dataset</a:t>
            </a:r>
            <a:r>
              <a:rPr lang="it-IT" sz="2000" dirty="0"/>
              <a:t> (o </a:t>
            </a:r>
            <a:r>
              <a:rPr lang="it-IT" sz="2000" b="1" dirty="0"/>
              <a:t>data set</a:t>
            </a:r>
            <a:r>
              <a:rPr lang="it-IT" sz="2000" dirty="0"/>
              <a:t>) è una collezione di dat</a:t>
            </a:r>
            <a:r>
              <a:rPr lang="it-IT" sz="2000" dirty="0">
                <a:hlinkClick r:id="rId2" tooltip="Dati"/>
              </a:rPr>
              <a:t>i</a:t>
            </a:r>
            <a:r>
              <a:rPr lang="it-IT" sz="2000" dirty="0"/>
              <a:t>. Più comunemente un data set costituisce un insieme di dati </a:t>
            </a:r>
            <a:r>
              <a:rPr lang="it-IT" sz="2000" i="1" u="sng" dirty="0"/>
              <a:t>strutturati</a:t>
            </a:r>
            <a:r>
              <a:rPr lang="it-IT" sz="2000" dirty="0"/>
              <a:t> in forma relazionale cioè dati organizzati in una singola </a:t>
            </a:r>
            <a:r>
              <a:rPr lang="it-IT" sz="2000" b="1" i="1" dirty="0"/>
              <a:t>tabella</a:t>
            </a:r>
            <a:r>
              <a:rPr lang="it-IT" sz="2000" dirty="0"/>
              <a:t> estratta da una base di dati, oppure in una singola matrice di dati statistici. Ciascuna </a:t>
            </a:r>
            <a:r>
              <a:rPr lang="it-IT" sz="2000" i="1" u="sng" dirty="0"/>
              <a:t>colonna</a:t>
            </a:r>
            <a:r>
              <a:rPr lang="it-IT" sz="2000" dirty="0"/>
              <a:t> della tabella rappresenta una particolare </a:t>
            </a:r>
            <a:r>
              <a:rPr lang="it-IT" sz="2000" b="1" i="1" dirty="0"/>
              <a:t>variabile</a:t>
            </a:r>
            <a:r>
              <a:rPr lang="it-IT" sz="2000" dirty="0"/>
              <a:t>, e ogni </a:t>
            </a:r>
            <a:r>
              <a:rPr lang="it-IT" sz="2000" i="1" u="sng" dirty="0"/>
              <a:t>riga</a:t>
            </a:r>
            <a:r>
              <a:rPr lang="it-IT" sz="2000" dirty="0"/>
              <a:t> corrisponde ad un determinato </a:t>
            </a:r>
            <a:r>
              <a:rPr lang="it-IT" sz="2000" b="1" i="1" dirty="0"/>
              <a:t>caso</a:t>
            </a:r>
            <a:r>
              <a:rPr lang="it-IT" sz="2000" dirty="0"/>
              <a:t> (elemento, osservazione, unità osservazionale) del </a:t>
            </a:r>
            <a:r>
              <a:rPr lang="it-IT" sz="2000" dirty="0" err="1"/>
              <a:t>dataset</a:t>
            </a:r>
            <a:r>
              <a:rPr lang="it-IT" sz="2000" dirty="0"/>
              <a:t> in questione.</a:t>
            </a:r>
          </a:p>
          <a:p>
            <a:pPr algn="just"/>
            <a:r>
              <a:rPr lang="it-IT" sz="2000" dirty="0"/>
              <a:t>La </a:t>
            </a:r>
            <a:r>
              <a:rPr lang="it-IT" sz="2000" b="1" i="1" dirty="0"/>
              <a:t>dimensione</a:t>
            </a:r>
            <a:r>
              <a:rPr lang="it-IT" sz="2000" dirty="0"/>
              <a:t> del data set è data </a:t>
            </a:r>
            <a:r>
              <a:rPr lang="it-IT" sz="2000" i="1" dirty="0"/>
              <a:t>dal numero dei casi presenti</a:t>
            </a:r>
            <a:r>
              <a:rPr lang="it-IT" sz="2000" dirty="0"/>
              <a:t>, le </a:t>
            </a:r>
            <a:r>
              <a:rPr lang="it-IT" sz="2000" i="1" u="sng" dirty="0"/>
              <a:t>righe</a:t>
            </a:r>
            <a:r>
              <a:rPr lang="it-IT" sz="2000" dirty="0"/>
              <a:t>, e </a:t>
            </a:r>
            <a:r>
              <a:rPr lang="it-IT" sz="2000" i="1" dirty="0"/>
              <a:t>dal numero delle variabili </a:t>
            </a:r>
            <a:r>
              <a:rPr lang="it-IT" sz="2000" dirty="0"/>
              <a:t>o </a:t>
            </a:r>
            <a:r>
              <a:rPr lang="it-IT" sz="2000" i="1" u="sng" dirty="0"/>
              <a:t>colonne</a:t>
            </a:r>
            <a:r>
              <a:rPr lang="it-IT" sz="2000" dirty="0"/>
              <a:t> di cui si compone la tabella: un data set </a:t>
            </a:r>
            <a:r>
              <a:rPr lang="it-IT" sz="2000" i="1" dirty="0"/>
              <a:t>di dimensioni</a:t>
            </a:r>
            <a:r>
              <a:rPr lang="it-IT" sz="2000" dirty="0"/>
              <a:t> (</a:t>
            </a:r>
            <a:r>
              <a:rPr lang="it-IT" sz="2000" i="1" dirty="0" err="1"/>
              <a:t>n</a:t>
            </a:r>
            <a:r>
              <a:rPr lang="it-IT" sz="2000" dirty="0" err="1"/>
              <a:t>x</a:t>
            </a:r>
            <a:r>
              <a:rPr lang="it-IT" sz="2000" i="1" dirty="0" err="1"/>
              <a:t>m</a:t>
            </a:r>
            <a:r>
              <a:rPr lang="it-IT" sz="2000" dirty="0"/>
              <a:t>) ha </a:t>
            </a:r>
            <a:r>
              <a:rPr lang="it-IT" sz="2000" i="1" dirty="0" err="1"/>
              <a:t>n</a:t>
            </a:r>
            <a:r>
              <a:rPr lang="it-IT" sz="2000" dirty="0"/>
              <a:t>-</a:t>
            </a:r>
            <a:r>
              <a:rPr lang="it-IT" sz="2000" i="1" dirty="0"/>
              <a:t>righe</a:t>
            </a:r>
            <a:r>
              <a:rPr lang="it-IT" sz="2000" dirty="0"/>
              <a:t> e </a:t>
            </a:r>
            <a:r>
              <a:rPr lang="it-IT" sz="2000" i="1" dirty="0"/>
              <a:t>m-colonne</a:t>
            </a:r>
            <a:r>
              <a:rPr lang="it-IT" sz="2000" dirty="0"/>
              <a:t>. Il termine data set può essere usato per indicare i dati presenti in </a:t>
            </a:r>
            <a:r>
              <a:rPr lang="it-IT" sz="2000" b="1" i="1" dirty="0"/>
              <a:t>più tabelle strettamente connesse</a:t>
            </a:r>
            <a:r>
              <a:rPr lang="it-IT" sz="2000" dirty="0"/>
              <a:t>, relative ad un particolare esperimento o studio osservazionale. Nel caso in cui il data set sia organizzato in </a:t>
            </a:r>
            <a:r>
              <a:rPr lang="it-IT" sz="2000" i="1" dirty="0"/>
              <a:t>k</a:t>
            </a:r>
            <a:r>
              <a:rPr lang="it-IT" sz="2000" dirty="0"/>
              <a:t>-</a:t>
            </a:r>
            <a:r>
              <a:rPr lang="it-IT" sz="2000" i="1" dirty="0"/>
              <a:t>tabelle</a:t>
            </a:r>
            <a:r>
              <a:rPr lang="it-IT" sz="2000" dirty="0"/>
              <a:t> il data set ha dimensioni (</a:t>
            </a:r>
            <a:r>
              <a:rPr lang="it-IT" sz="2000" i="1" dirty="0" err="1"/>
              <a:t>n</a:t>
            </a:r>
            <a:r>
              <a:rPr lang="it-IT" sz="2000" dirty="0" err="1"/>
              <a:t>x</a:t>
            </a:r>
            <a:r>
              <a:rPr lang="it-IT" sz="2000" i="1" dirty="0" err="1"/>
              <a:t>m</a:t>
            </a:r>
            <a:r>
              <a:rPr lang="it-IT" sz="2000" dirty="0" err="1"/>
              <a:t>x</a:t>
            </a:r>
            <a:r>
              <a:rPr lang="it-IT" sz="2000" i="1" dirty="0" err="1"/>
              <a:t>k</a:t>
            </a:r>
            <a:r>
              <a:rPr lang="it-IT" sz="2000" i="1" dirty="0"/>
              <a:t>)</a:t>
            </a:r>
          </a:p>
        </p:txBody>
      </p:sp>
      <p:sp>
        <p:nvSpPr>
          <p:cNvPr id="4" name="Segnaposto data 3"/>
          <p:cNvSpPr>
            <a:spLocks noGrp="1"/>
          </p:cNvSpPr>
          <p:nvPr>
            <p:ph type="dt" sz="half" idx="10"/>
          </p:nvPr>
        </p:nvSpPr>
        <p:spPr/>
        <p:txBody>
          <a:bodyPr/>
          <a:lstStyle/>
          <a:p>
            <a:fld id="{CBCD40C1-6BF9-D94A-AB7C-FF7B0C304CA0}" type="datetime1">
              <a:rPr lang="it-IT" smtClean="0"/>
              <a:t>06/12/18</a:t>
            </a:fld>
            <a:endParaRPr lang="en-US"/>
          </a:p>
        </p:txBody>
      </p:sp>
      <p:sp>
        <p:nvSpPr>
          <p:cNvPr id="5" name="Segnaposto numero diapositiva 4"/>
          <p:cNvSpPr>
            <a:spLocks noGrp="1"/>
          </p:cNvSpPr>
          <p:nvPr>
            <p:ph type="sldNum" sz="quarter" idx="12"/>
          </p:nvPr>
        </p:nvSpPr>
        <p:spPr/>
        <p:txBody>
          <a:bodyPr/>
          <a:lstStyle/>
          <a:p>
            <a:fld id="{8A7A6979-0714-4377-B894-6BE4C2D6E202}" type="slidenum">
              <a:rPr lang="en-US" smtClean="0"/>
              <a:pPr/>
              <a:t>10</a:t>
            </a:fld>
            <a:endParaRPr lang="en-US"/>
          </a:p>
        </p:txBody>
      </p:sp>
    </p:spTree>
    <p:extLst>
      <p:ext uri="{BB962C8B-B14F-4D97-AF65-F5344CB8AC3E}">
        <p14:creationId xmlns:p14="http://schemas.microsoft.com/office/powerpoint/2010/main" val="2055156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972184"/>
          </a:xfrm>
        </p:spPr>
        <p:txBody>
          <a:bodyPr/>
          <a:lstStyle/>
          <a:p>
            <a:r>
              <a:rPr lang="it-IT"/>
              <a:t>Data Set</a:t>
            </a:r>
          </a:p>
        </p:txBody>
      </p:sp>
      <p:sp>
        <p:nvSpPr>
          <p:cNvPr id="3" name="Segnaposto contenuto 2"/>
          <p:cNvSpPr>
            <a:spLocks noGrp="1"/>
          </p:cNvSpPr>
          <p:nvPr>
            <p:ph idx="1"/>
          </p:nvPr>
        </p:nvSpPr>
        <p:spPr>
          <a:xfrm>
            <a:off x="628650" y="1437005"/>
            <a:ext cx="7886700" cy="4351338"/>
          </a:xfrm>
        </p:spPr>
        <p:txBody>
          <a:bodyPr>
            <a:normAutofit lnSpcReduction="10000"/>
          </a:bodyPr>
          <a:lstStyle/>
          <a:p>
            <a:pPr algn="just">
              <a:lnSpc>
                <a:spcPct val="100000"/>
              </a:lnSpc>
            </a:pPr>
            <a:r>
              <a:rPr lang="it-IT" sz="2000" dirty="0"/>
              <a:t>Una </a:t>
            </a:r>
            <a:r>
              <a:rPr lang="it-IT" sz="2000" b="1" i="1" dirty="0"/>
              <a:t>variabile</a:t>
            </a:r>
            <a:r>
              <a:rPr lang="it-IT" sz="2000" dirty="0"/>
              <a:t> è una </a:t>
            </a:r>
            <a:r>
              <a:rPr lang="it-IT" sz="2000" i="1" u="sng" dirty="0"/>
              <a:t>caratteristica</a:t>
            </a:r>
            <a:r>
              <a:rPr lang="it-IT" sz="2000" dirty="0"/>
              <a:t> o </a:t>
            </a:r>
            <a:r>
              <a:rPr lang="it-IT" sz="2000" i="1" u="sng" dirty="0"/>
              <a:t>attributo</a:t>
            </a:r>
            <a:r>
              <a:rPr lang="it-IT" sz="2000" dirty="0"/>
              <a:t> del caso in studio che assume </a:t>
            </a:r>
            <a:r>
              <a:rPr lang="it-IT" sz="2000" i="1" u="sng" dirty="0"/>
              <a:t>valori diversi per soggetti diversi</a:t>
            </a:r>
            <a:r>
              <a:rPr lang="it-IT" sz="2000" dirty="0"/>
              <a:t>. Talvolta la variabile può assumere il </a:t>
            </a:r>
            <a:r>
              <a:rPr lang="it-IT" sz="2000" i="1" u="sng" dirty="0"/>
              <a:t>medesimo valore per soggetti diversi</a:t>
            </a:r>
            <a:r>
              <a:rPr lang="it-IT" sz="2000" dirty="0"/>
              <a:t> nel qual caso è detta </a:t>
            </a:r>
            <a:r>
              <a:rPr lang="it-IT" sz="2000" b="1" i="1" dirty="0"/>
              <a:t>costante</a:t>
            </a:r>
            <a:r>
              <a:rPr lang="it-IT" sz="2000" dirty="0"/>
              <a:t>. Esempi di variabili sono: (a) i redditi delle famiglie, (b) il numero di case costruite nei quartieri di una città al mese nell'ultimo anno, (c) le marche di auto in circolazione nel tuo quartiere, (d) i profitti lordi delle aziende, (e) il numero di polizze assicurative vendute da un assicuratore per giorno durante il mese scorso, ecc. I valori di una variabile sono detti anche </a:t>
            </a:r>
            <a:r>
              <a:rPr lang="it-IT" sz="2000" b="1" i="1" dirty="0"/>
              <a:t>osservazioni</a:t>
            </a:r>
            <a:r>
              <a:rPr lang="it-IT" sz="2000" dirty="0"/>
              <a:t>.</a:t>
            </a:r>
          </a:p>
          <a:p>
            <a:pPr algn="just">
              <a:lnSpc>
                <a:spcPct val="100000"/>
              </a:lnSpc>
            </a:pPr>
            <a:r>
              <a:rPr lang="it-IT" sz="2000" dirty="0"/>
              <a:t>Una </a:t>
            </a:r>
            <a:r>
              <a:rPr lang="it-IT" sz="2000" b="1" i="1" dirty="0"/>
              <a:t>unità osservazionale</a:t>
            </a:r>
            <a:r>
              <a:rPr lang="it-IT" sz="2000" dirty="0"/>
              <a:t>, a volte anche denominata </a:t>
            </a:r>
            <a:r>
              <a:rPr lang="it-IT" sz="2000" b="1" i="1" dirty="0"/>
              <a:t>unità statistica</a:t>
            </a:r>
            <a:r>
              <a:rPr lang="it-IT" sz="2000" dirty="0"/>
              <a:t>, è l'entità sul quale sono raccolte le informazioni. Una unità osservazionale può essere caratterizzata da </a:t>
            </a:r>
            <a:r>
              <a:rPr lang="it-IT" sz="2000" b="1" i="1" dirty="0"/>
              <a:t>una o più variabili </a:t>
            </a:r>
            <a:r>
              <a:rPr lang="it-IT" sz="2000" dirty="0"/>
              <a:t>(attributi). L’insieme delle unità statistiche (casi) prese in esame raccolte in una tabella rappresentano un </a:t>
            </a:r>
            <a:r>
              <a:rPr lang="it-IT" sz="2000" b="1" dirty="0"/>
              <a:t>data set</a:t>
            </a:r>
            <a:r>
              <a:rPr lang="it-IT" sz="2000" dirty="0"/>
              <a:t>.  </a:t>
            </a:r>
          </a:p>
        </p:txBody>
      </p:sp>
      <p:sp>
        <p:nvSpPr>
          <p:cNvPr id="4" name="Segnaposto data 3"/>
          <p:cNvSpPr>
            <a:spLocks noGrp="1"/>
          </p:cNvSpPr>
          <p:nvPr>
            <p:ph type="dt" sz="half" idx="10"/>
          </p:nvPr>
        </p:nvSpPr>
        <p:spPr/>
        <p:txBody>
          <a:bodyPr/>
          <a:lstStyle/>
          <a:p>
            <a:fld id="{CBCD40C1-6BF9-D94A-AB7C-FF7B0C304CA0}" type="datetime1">
              <a:rPr lang="it-IT" smtClean="0"/>
              <a:t>06/12/18</a:t>
            </a:fld>
            <a:endParaRPr lang="en-US"/>
          </a:p>
        </p:txBody>
      </p:sp>
      <p:sp>
        <p:nvSpPr>
          <p:cNvPr id="5" name="Segnaposto numero diapositiva 4"/>
          <p:cNvSpPr>
            <a:spLocks noGrp="1"/>
          </p:cNvSpPr>
          <p:nvPr>
            <p:ph type="sldNum" sz="quarter" idx="12"/>
          </p:nvPr>
        </p:nvSpPr>
        <p:spPr/>
        <p:txBody>
          <a:bodyPr/>
          <a:lstStyle/>
          <a:p>
            <a:fld id="{8A7A6979-0714-4377-B894-6BE4C2D6E202}" type="slidenum">
              <a:rPr lang="en-US" smtClean="0"/>
              <a:pPr/>
              <a:t>11</a:t>
            </a:fld>
            <a:endParaRPr lang="en-US"/>
          </a:p>
        </p:txBody>
      </p:sp>
    </p:spTree>
    <p:extLst>
      <p:ext uri="{BB962C8B-B14F-4D97-AF65-F5344CB8AC3E}">
        <p14:creationId xmlns:p14="http://schemas.microsoft.com/office/powerpoint/2010/main" val="262048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086484"/>
          </a:xfrm>
        </p:spPr>
        <p:txBody>
          <a:bodyPr/>
          <a:lstStyle/>
          <a:p>
            <a:r>
              <a:rPr lang="it-IT"/>
              <a:t>Data Set - </a:t>
            </a:r>
            <a:r>
              <a:rPr lang="it-IT" err="1"/>
              <a:t>Student</a:t>
            </a:r>
            <a:r>
              <a:rPr lang="it-IT"/>
              <a:t> </a:t>
            </a:r>
            <a:r>
              <a:rPr lang="it-IT" err="1"/>
              <a:t>Survey</a:t>
            </a:r>
            <a:endParaRPr lang="it-IT"/>
          </a:p>
        </p:txBody>
      </p:sp>
      <p:sp>
        <p:nvSpPr>
          <p:cNvPr id="3" name="Segnaposto contenuto 2"/>
          <p:cNvSpPr>
            <a:spLocks noGrp="1"/>
          </p:cNvSpPr>
          <p:nvPr>
            <p:ph idx="1"/>
          </p:nvPr>
        </p:nvSpPr>
        <p:spPr>
          <a:xfrm>
            <a:off x="628650" y="1451611"/>
            <a:ext cx="7886700" cy="834389"/>
          </a:xfrm>
        </p:spPr>
        <p:txBody>
          <a:bodyPr>
            <a:normAutofit/>
          </a:bodyPr>
          <a:lstStyle/>
          <a:p>
            <a:pPr marL="0" indent="0">
              <a:buNone/>
            </a:pPr>
            <a:r>
              <a:rPr lang="it-IT" sz="2400"/>
              <a:t>Sondaggio eseguito su 362 studenti che hanno seguito in anni diversi il corso di Elementi di Statistica.  </a:t>
            </a:r>
          </a:p>
        </p:txBody>
      </p:sp>
      <p:sp>
        <p:nvSpPr>
          <p:cNvPr id="4" name="Segnaposto data 3"/>
          <p:cNvSpPr>
            <a:spLocks noGrp="1"/>
          </p:cNvSpPr>
          <p:nvPr>
            <p:ph type="dt" sz="half" idx="10"/>
          </p:nvPr>
        </p:nvSpPr>
        <p:spPr/>
        <p:txBody>
          <a:bodyPr/>
          <a:lstStyle/>
          <a:p>
            <a:fld id="{CBCD40C1-6BF9-D94A-AB7C-FF7B0C304CA0}" type="datetime1">
              <a:rPr lang="it-IT" smtClean="0"/>
              <a:t>06/12/18</a:t>
            </a:fld>
            <a:endParaRPr lang="en-US"/>
          </a:p>
        </p:txBody>
      </p:sp>
      <p:sp>
        <p:nvSpPr>
          <p:cNvPr id="5" name="Segnaposto numero diapositiva 4"/>
          <p:cNvSpPr>
            <a:spLocks noGrp="1"/>
          </p:cNvSpPr>
          <p:nvPr>
            <p:ph type="sldNum" sz="quarter" idx="12"/>
          </p:nvPr>
        </p:nvSpPr>
        <p:spPr/>
        <p:txBody>
          <a:bodyPr/>
          <a:lstStyle/>
          <a:p>
            <a:fld id="{8A7A6979-0714-4377-B894-6BE4C2D6E202}" type="slidenum">
              <a:rPr lang="en-US" smtClean="0"/>
              <a:pPr/>
              <a:t>12</a:t>
            </a:fld>
            <a:endParaRPr lang="en-US"/>
          </a:p>
        </p:txBody>
      </p:sp>
      <p:pic>
        <p:nvPicPr>
          <p:cNvPr id="6" name="Immagine 5">
            <a:extLst>
              <a:ext uri="{FF2B5EF4-FFF2-40B4-BE49-F238E27FC236}">
                <a16:creationId xmlns:a16="http://schemas.microsoft.com/office/drawing/2014/main" id="{50B945B0-38ED-4949-B060-AE66F20051E8}"/>
              </a:ext>
            </a:extLst>
          </p:cNvPr>
          <p:cNvPicPr>
            <a:picLocks noChangeAspect="1"/>
          </p:cNvPicPr>
          <p:nvPr/>
        </p:nvPicPr>
        <p:blipFill rotWithShape="1">
          <a:blip r:embed="rId2"/>
          <a:srcRect b="12807"/>
          <a:stretch/>
        </p:blipFill>
        <p:spPr>
          <a:xfrm>
            <a:off x="744197" y="2231347"/>
            <a:ext cx="6553026" cy="4125004"/>
          </a:xfrm>
          <a:prstGeom prst="rect">
            <a:avLst/>
          </a:prstGeom>
          <a:ln>
            <a:solidFill>
              <a:schemeClr val="accent1"/>
            </a:solidFill>
          </a:ln>
        </p:spPr>
      </p:pic>
      <p:sp>
        <p:nvSpPr>
          <p:cNvPr id="7" name="CasellaDiTesto 6"/>
          <p:cNvSpPr txBox="1"/>
          <p:nvPr/>
        </p:nvSpPr>
        <p:spPr>
          <a:xfrm>
            <a:off x="5086350" y="2651760"/>
            <a:ext cx="3566160" cy="1200329"/>
          </a:xfrm>
          <a:prstGeom prst="rect">
            <a:avLst/>
          </a:prstGeom>
          <a:noFill/>
        </p:spPr>
        <p:txBody>
          <a:bodyPr wrap="square" rtlCol="0">
            <a:spAutoFit/>
          </a:bodyPr>
          <a:lstStyle/>
          <a:p>
            <a:r>
              <a:rPr lang="it-IT" b="1"/>
              <a:t>Data set</a:t>
            </a:r>
          </a:p>
          <a:p>
            <a:pPr marL="285750" indent="-285750">
              <a:buFont typeface="Arial" charset="0"/>
              <a:buChar char="•"/>
            </a:pPr>
            <a:r>
              <a:rPr lang="it-IT"/>
              <a:t>Dimensioni 362 x 17</a:t>
            </a:r>
          </a:p>
          <a:p>
            <a:pPr marL="285750" indent="-285750">
              <a:buFont typeface="Arial" charset="0"/>
              <a:buChar char="•"/>
            </a:pPr>
            <a:r>
              <a:rPr lang="it-IT"/>
              <a:t>Studenti o casi 362</a:t>
            </a:r>
          </a:p>
          <a:p>
            <a:pPr marL="285750" indent="-285750">
              <a:buFont typeface="Arial" charset="0"/>
              <a:buChar char="•"/>
            </a:pPr>
            <a:r>
              <a:rPr lang="it-IT"/>
              <a:t>Variabili o attributi analizzati 17</a:t>
            </a:r>
          </a:p>
        </p:txBody>
      </p:sp>
      <p:sp>
        <p:nvSpPr>
          <p:cNvPr id="8" name="CasellaDiTesto 7">
            <a:extLst>
              <a:ext uri="{FF2B5EF4-FFF2-40B4-BE49-F238E27FC236}">
                <a16:creationId xmlns:a16="http://schemas.microsoft.com/office/drawing/2014/main" id="{E6D1DD0E-CDBC-5A47-A02B-8FA169B2AB2C}"/>
              </a:ext>
            </a:extLst>
          </p:cNvPr>
          <p:cNvSpPr txBox="1"/>
          <p:nvPr/>
        </p:nvSpPr>
        <p:spPr>
          <a:xfrm>
            <a:off x="5245240" y="5245240"/>
            <a:ext cx="3657600" cy="369332"/>
          </a:xfrm>
          <a:prstGeom prst="rect">
            <a:avLst/>
          </a:prstGeom>
          <a:noFill/>
        </p:spPr>
        <p:txBody>
          <a:bodyPr wrap="square" rtlCol="0">
            <a:spAutoFit/>
          </a:bodyPr>
          <a:lstStyle/>
          <a:p>
            <a:r>
              <a:rPr lang="it-IT" dirty="0">
                <a:hlinkClick r:id="rId3"/>
              </a:rPr>
              <a:t>SAT Test</a:t>
            </a:r>
            <a:r>
              <a:rPr lang="it-IT" dirty="0"/>
              <a:t>; </a:t>
            </a:r>
            <a:r>
              <a:rPr lang="it-IT" dirty="0">
                <a:hlinkClick r:id="rId4"/>
              </a:rPr>
              <a:t>GPA Test</a:t>
            </a:r>
            <a:endParaRPr lang="it-IT" dirty="0"/>
          </a:p>
        </p:txBody>
      </p:sp>
    </p:spTree>
    <p:extLst>
      <p:ext uri="{BB962C8B-B14F-4D97-AF65-F5344CB8AC3E}">
        <p14:creationId xmlns:p14="http://schemas.microsoft.com/office/powerpoint/2010/main" val="78525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82180D-5B87-0349-8749-E3D68A97674D}"/>
              </a:ext>
            </a:extLst>
          </p:cNvPr>
          <p:cNvSpPr>
            <a:spLocks noGrp="1"/>
          </p:cNvSpPr>
          <p:nvPr>
            <p:ph type="title"/>
          </p:nvPr>
        </p:nvSpPr>
        <p:spPr>
          <a:xfrm>
            <a:off x="490106" y="337419"/>
            <a:ext cx="7886700" cy="678582"/>
          </a:xfrm>
        </p:spPr>
        <p:txBody>
          <a:bodyPr>
            <a:normAutofit fontScale="90000"/>
          </a:bodyPr>
          <a:lstStyle/>
          <a:p>
            <a:r>
              <a:rPr lang="it-IT" err="1"/>
              <a:t>Student</a:t>
            </a:r>
            <a:r>
              <a:rPr lang="it-IT"/>
              <a:t> </a:t>
            </a:r>
            <a:r>
              <a:rPr lang="it-IT" err="1"/>
              <a:t>Survey</a:t>
            </a:r>
            <a:endParaRPr lang="it-IT"/>
          </a:p>
        </p:txBody>
      </p:sp>
      <p:sp>
        <p:nvSpPr>
          <p:cNvPr id="4" name="CasellaDiTesto 3">
            <a:extLst>
              <a:ext uri="{FF2B5EF4-FFF2-40B4-BE49-F238E27FC236}">
                <a16:creationId xmlns:a16="http://schemas.microsoft.com/office/drawing/2014/main" id="{41D0CCAB-F725-6844-9838-FA6087C12B77}"/>
              </a:ext>
            </a:extLst>
          </p:cNvPr>
          <p:cNvSpPr txBox="1"/>
          <p:nvPr/>
        </p:nvSpPr>
        <p:spPr>
          <a:xfrm>
            <a:off x="490106" y="4163202"/>
            <a:ext cx="7250944" cy="2329869"/>
          </a:xfrm>
          <a:prstGeom prst="rect">
            <a:avLst/>
          </a:prstGeom>
          <a:noFill/>
        </p:spPr>
        <p:txBody>
          <a:bodyPr wrap="square" rtlCol="0">
            <a:spAutoFit/>
          </a:bodyPr>
          <a:lstStyle/>
          <a:p>
            <a:r>
              <a:rPr lang="it-IT" sz="1600" b="1" dirty="0"/>
              <a:t>Variabili Qualitative</a:t>
            </a:r>
          </a:p>
          <a:p>
            <a:pPr marL="285750" indent="-285750">
              <a:lnSpc>
                <a:spcPct val="90000"/>
              </a:lnSpc>
              <a:buFont typeface="Arial" panose="020B0604020202020204" pitchFamily="34" charset="0"/>
              <a:buChar char="•"/>
            </a:pPr>
            <a:r>
              <a:rPr lang="it-IT" sz="1400" dirty="0" err="1"/>
              <a:t>Year</a:t>
            </a:r>
            <a:r>
              <a:rPr lang="it-IT" sz="1400" dirty="0"/>
              <a:t>  	: First </a:t>
            </a:r>
            <a:r>
              <a:rPr lang="it-IT" sz="1400" dirty="0" err="1"/>
              <a:t>Year</a:t>
            </a:r>
            <a:r>
              <a:rPr lang="it-IT" sz="1400" dirty="0"/>
              <a:t>, </a:t>
            </a:r>
            <a:r>
              <a:rPr lang="it-IT" sz="1400" dirty="0" err="1"/>
              <a:t>Sophomore</a:t>
            </a:r>
            <a:r>
              <a:rPr lang="it-IT" sz="1400" dirty="0"/>
              <a:t>, Junior or Senior</a:t>
            </a:r>
          </a:p>
          <a:p>
            <a:pPr marL="285750" indent="-285750">
              <a:lnSpc>
                <a:spcPct val="90000"/>
              </a:lnSpc>
              <a:buFont typeface="Arial" panose="020B0604020202020204" pitchFamily="34" charset="0"/>
              <a:buChar char="•"/>
            </a:pPr>
            <a:r>
              <a:rPr lang="it-IT" sz="1400" dirty="0"/>
              <a:t>Gender 	: Male/</a:t>
            </a:r>
            <a:r>
              <a:rPr lang="it-IT" sz="1400" dirty="0" err="1"/>
              <a:t>Female</a:t>
            </a:r>
            <a:endParaRPr lang="it-IT" sz="1400" dirty="0"/>
          </a:p>
          <a:p>
            <a:pPr marL="285750" indent="-285750">
              <a:lnSpc>
                <a:spcPct val="90000"/>
              </a:lnSpc>
              <a:buFont typeface="Arial" panose="020B0604020202020204" pitchFamily="34" charset="0"/>
              <a:buChar char="•"/>
            </a:pPr>
            <a:r>
              <a:rPr lang="it-IT" sz="1400" dirty="0" err="1"/>
              <a:t>Smoke</a:t>
            </a:r>
            <a:r>
              <a:rPr lang="it-IT" sz="1400" dirty="0"/>
              <a:t>	: Yes/No</a:t>
            </a:r>
          </a:p>
          <a:p>
            <a:pPr marL="285750" indent="-285750">
              <a:lnSpc>
                <a:spcPct val="90000"/>
              </a:lnSpc>
              <a:buFont typeface="Arial" panose="020B0604020202020204" pitchFamily="34" charset="0"/>
              <a:buChar char="•"/>
            </a:pPr>
            <a:r>
              <a:rPr lang="it-IT" sz="1400" dirty="0" err="1"/>
              <a:t>Haward</a:t>
            </a:r>
            <a:r>
              <a:rPr lang="it-IT" sz="1400" dirty="0"/>
              <a:t>	: Academy, Nobel or Olympic</a:t>
            </a:r>
          </a:p>
          <a:p>
            <a:pPr marL="285750" indent="-285750">
              <a:lnSpc>
                <a:spcPct val="90000"/>
              </a:lnSpc>
              <a:buFont typeface="Arial" panose="020B0604020202020204" pitchFamily="34" charset="0"/>
              <a:buChar char="•"/>
            </a:pPr>
            <a:r>
              <a:rPr lang="it-IT" sz="1400" dirty="0"/>
              <a:t>….</a:t>
            </a:r>
          </a:p>
          <a:p>
            <a:r>
              <a:rPr lang="it-IT" sz="1600" b="1" dirty="0"/>
              <a:t>Variabili Quantitative</a:t>
            </a:r>
          </a:p>
          <a:p>
            <a:pPr marL="285750" indent="-285750">
              <a:lnSpc>
                <a:spcPct val="90000"/>
              </a:lnSpc>
              <a:buFont typeface="Arial" panose="020B0604020202020204" pitchFamily="34" charset="0"/>
              <a:buChar char="•"/>
            </a:pPr>
            <a:r>
              <a:rPr lang="it-IT" sz="1400" dirty="0" err="1"/>
              <a:t>Exercise</a:t>
            </a:r>
            <a:r>
              <a:rPr lang="it-IT" sz="1400" dirty="0"/>
              <a:t>	: hours </a:t>
            </a:r>
            <a:r>
              <a:rPr lang="it-IT" sz="1400" dirty="0" err="1"/>
              <a:t>dedicated</a:t>
            </a:r>
            <a:r>
              <a:rPr lang="it-IT" sz="1400" dirty="0"/>
              <a:t> to </a:t>
            </a:r>
            <a:r>
              <a:rPr lang="it-IT" sz="1400" dirty="0" err="1"/>
              <a:t>physical</a:t>
            </a:r>
            <a:r>
              <a:rPr lang="it-IT" sz="1400" dirty="0"/>
              <a:t> </a:t>
            </a:r>
            <a:r>
              <a:rPr lang="it-IT" sz="1400" dirty="0" err="1"/>
              <a:t>activity</a:t>
            </a:r>
            <a:endParaRPr lang="it-IT" sz="1400" dirty="0"/>
          </a:p>
          <a:p>
            <a:pPr marL="285750" indent="-285750">
              <a:lnSpc>
                <a:spcPct val="90000"/>
              </a:lnSpc>
              <a:buFont typeface="Arial" panose="020B0604020202020204" pitchFamily="34" charset="0"/>
              <a:buChar char="•"/>
            </a:pPr>
            <a:r>
              <a:rPr lang="mr-IN" sz="1400" dirty="0"/>
              <a:t>…</a:t>
            </a:r>
            <a:endParaRPr lang="it-IT" sz="1400" dirty="0"/>
          </a:p>
          <a:p>
            <a:pPr marL="285750" indent="-285750">
              <a:lnSpc>
                <a:spcPct val="90000"/>
              </a:lnSpc>
              <a:buFont typeface="Arial" panose="020B0604020202020204" pitchFamily="34" charset="0"/>
              <a:buChar char="•"/>
            </a:pPr>
            <a:r>
              <a:rPr lang="it-IT" sz="1400" dirty="0" err="1"/>
              <a:t>Height</a:t>
            </a:r>
            <a:r>
              <a:rPr lang="it-IT" sz="1400" dirty="0"/>
              <a:t>	: </a:t>
            </a:r>
            <a:r>
              <a:rPr lang="it-IT" sz="1400" dirty="0" err="1"/>
              <a:t>student</a:t>
            </a:r>
            <a:r>
              <a:rPr lang="it-IT" sz="1400" dirty="0"/>
              <a:t> </a:t>
            </a:r>
            <a:r>
              <a:rPr lang="it-IT" sz="1400" dirty="0" err="1"/>
              <a:t>height</a:t>
            </a:r>
            <a:r>
              <a:rPr lang="it-IT" sz="1400" dirty="0"/>
              <a:t> (</a:t>
            </a:r>
            <a:r>
              <a:rPr lang="it-IT" sz="1400" dirty="0" err="1"/>
              <a:t>inches</a:t>
            </a:r>
            <a:r>
              <a:rPr lang="it-IT" sz="1400" dirty="0"/>
              <a:t>)</a:t>
            </a:r>
          </a:p>
          <a:p>
            <a:pPr marL="285750" indent="-285750">
              <a:lnSpc>
                <a:spcPct val="90000"/>
              </a:lnSpc>
              <a:buFont typeface="Arial" panose="020B0604020202020204" pitchFamily="34" charset="0"/>
              <a:buChar char="•"/>
            </a:pPr>
            <a:r>
              <a:rPr lang="mr-IN" sz="1400" dirty="0"/>
              <a:t>…</a:t>
            </a:r>
            <a:r>
              <a:rPr lang="it-IT" sz="1400" dirty="0"/>
              <a:t> </a:t>
            </a:r>
            <a:endParaRPr lang="it-IT" sz="1600" dirty="0"/>
          </a:p>
        </p:txBody>
      </p:sp>
      <p:sp>
        <p:nvSpPr>
          <p:cNvPr id="5" name="CasellaDiTesto 4">
            <a:extLst>
              <a:ext uri="{FF2B5EF4-FFF2-40B4-BE49-F238E27FC236}">
                <a16:creationId xmlns:a16="http://schemas.microsoft.com/office/drawing/2014/main" id="{A90834BC-112E-FF48-9582-EAFF2FC0F263}"/>
              </a:ext>
            </a:extLst>
          </p:cNvPr>
          <p:cNvSpPr txBox="1"/>
          <p:nvPr/>
        </p:nvSpPr>
        <p:spPr>
          <a:xfrm>
            <a:off x="4978174" y="4329972"/>
            <a:ext cx="3290618" cy="1400383"/>
          </a:xfrm>
          <a:prstGeom prst="rect">
            <a:avLst/>
          </a:prstGeom>
          <a:noFill/>
        </p:spPr>
        <p:txBody>
          <a:bodyPr wrap="square" rtlCol="0">
            <a:spAutoFit/>
          </a:bodyPr>
          <a:lstStyle/>
          <a:p>
            <a:pPr algn="just">
              <a:spcAft>
                <a:spcPts val="600"/>
              </a:spcAft>
            </a:pPr>
            <a:r>
              <a:rPr lang="it-IT" sz="1600" dirty="0"/>
              <a:t>Quale fra le variabili qualitative è di tipo </a:t>
            </a:r>
            <a:r>
              <a:rPr lang="it-IT" sz="1600" b="1" dirty="0"/>
              <a:t>categoriale </a:t>
            </a:r>
            <a:r>
              <a:rPr lang="it-IT" sz="1600" dirty="0"/>
              <a:t>e quale di tipo </a:t>
            </a:r>
            <a:r>
              <a:rPr lang="it-IT" sz="1600" b="1" dirty="0"/>
              <a:t>ordinale</a:t>
            </a:r>
            <a:r>
              <a:rPr lang="it-IT" sz="1600" dirty="0"/>
              <a:t>? </a:t>
            </a:r>
          </a:p>
          <a:p>
            <a:pPr algn="just">
              <a:spcAft>
                <a:spcPts val="600"/>
              </a:spcAft>
            </a:pPr>
            <a:r>
              <a:rPr lang="it-IT" sz="1600" dirty="0"/>
              <a:t>Quale fra le variabili quantitative è </a:t>
            </a:r>
            <a:r>
              <a:rPr lang="it-IT" sz="1600" b="1" dirty="0"/>
              <a:t>discreta</a:t>
            </a:r>
            <a:r>
              <a:rPr lang="it-IT" sz="1600" dirty="0"/>
              <a:t> e quale </a:t>
            </a:r>
            <a:r>
              <a:rPr lang="it-IT" sz="1600" b="1" dirty="0"/>
              <a:t>continua</a:t>
            </a:r>
            <a:r>
              <a:rPr lang="it-IT" sz="1600" dirty="0"/>
              <a:t>?  </a:t>
            </a:r>
          </a:p>
        </p:txBody>
      </p:sp>
      <p:sp>
        <p:nvSpPr>
          <p:cNvPr id="7" name="Segnaposto data 6">
            <a:extLst>
              <a:ext uri="{FF2B5EF4-FFF2-40B4-BE49-F238E27FC236}">
                <a16:creationId xmlns:a16="http://schemas.microsoft.com/office/drawing/2014/main" id="{AE888FCE-978B-684A-A51B-D9C7CC8FB420}"/>
              </a:ext>
            </a:extLst>
          </p:cNvPr>
          <p:cNvSpPr>
            <a:spLocks noGrp="1"/>
          </p:cNvSpPr>
          <p:nvPr>
            <p:ph type="dt" sz="half" idx="10"/>
          </p:nvPr>
        </p:nvSpPr>
        <p:spPr/>
        <p:txBody>
          <a:bodyPr/>
          <a:lstStyle/>
          <a:p>
            <a:fld id="{7F1597B2-8BDD-514D-BEE3-D29F226A2B2F}" type="datetime1">
              <a:rPr lang="it-IT" smtClean="0"/>
              <a:t>06/12/18</a:t>
            </a:fld>
            <a:endParaRPr lang="en-US"/>
          </a:p>
        </p:txBody>
      </p:sp>
      <p:sp>
        <p:nvSpPr>
          <p:cNvPr id="8" name="Segnaposto numero diapositiva 7">
            <a:extLst>
              <a:ext uri="{FF2B5EF4-FFF2-40B4-BE49-F238E27FC236}">
                <a16:creationId xmlns:a16="http://schemas.microsoft.com/office/drawing/2014/main" id="{D1B55620-032F-FD4E-A137-D1C4EE268426}"/>
              </a:ext>
            </a:extLst>
          </p:cNvPr>
          <p:cNvSpPr>
            <a:spLocks noGrp="1"/>
          </p:cNvSpPr>
          <p:nvPr>
            <p:ph type="sldNum" sz="quarter" idx="12"/>
          </p:nvPr>
        </p:nvSpPr>
        <p:spPr/>
        <p:txBody>
          <a:bodyPr/>
          <a:lstStyle/>
          <a:p>
            <a:fld id="{8A7A6979-0714-4377-B894-6BE4C2D6E202}" type="slidenum">
              <a:rPr lang="en-US" smtClean="0"/>
              <a:t>13</a:t>
            </a:fld>
            <a:endParaRPr lang="en-US"/>
          </a:p>
        </p:txBody>
      </p:sp>
      <p:grpSp>
        <p:nvGrpSpPr>
          <p:cNvPr id="12" name="Gruppo 11">
            <a:extLst>
              <a:ext uri="{FF2B5EF4-FFF2-40B4-BE49-F238E27FC236}">
                <a16:creationId xmlns:a16="http://schemas.microsoft.com/office/drawing/2014/main" id="{3FF38437-C9CB-A64E-83BF-8A32EC49C912}"/>
              </a:ext>
            </a:extLst>
          </p:cNvPr>
          <p:cNvGrpSpPr/>
          <p:nvPr/>
        </p:nvGrpSpPr>
        <p:grpSpPr>
          <a:xfrm>
            <a:off x="445664" y="716777"/>
            <a:ext cx="7823128" cy="3306209"/>
            <a:chOff x="445664" y="716777"/>
            <a:chExt cx="7823128" cy="3306209"/>
          </a:xfrm>
        </p:grpSpPr>
        <p:pic>
          <p:nvPicPr>
            <p:cNvPr id="3" name="Immagine 2">
              <a:extLst>
                <a:ext uri="{FF2B5EF4-FFF2-40B4-BE49-F238E27FC236}">
                  <a16:creationId xmlns:a16="http://schemas.microsoft.com/office/drawing/2014/main" id="{1F435BB6-0867-5049-A5B7-2820363E6846}"/>
                </a:ext>
              </a:extLst>
            </p:cNvPr>
            <p:cNvPicPr>
              <a:picLocks noChangeAspect="1"/>
            </p:cNvPicPr>
            <p:nvPr/>
          </p:nvPicPr>
          <p:blipFill>
            <a:blip r:embed="rId2"/>
            <a:stretch>
              <a:fillRect/>
            </a:stretch>
          </p:blipFill>
          <p:spPr>
            <a:xfrm>
              <a:off x="1701778" y="1322986"/>
              <a:ext cx="6567014" cy="2700000"/>
            </a:xfrm>
            <a:prstGeom prst="rect">
              <a:avLst/>
            </a:prstGeom>
          </p:spPr>
        </p:pic>
        <p:sp>
          <p:nvSpPr>
            <p:cNvPr id="6" name="Parentesi graffa aperta 5">
              <a:extLst>
                <a:ext uri="{FF2B5EF4-FFF2-40B4-BE49-F238E27FC236}">
                  <a16:creationId xmlns:a16="http://schemas.microsoft.com/office/drawing/2014/main" id="{D15E0D96-B4F6-3C45-A521-8D82A0B2A1F7}"/>
                </a:ext>
              </a:extLst>
            </p:cNvPr>
            <p:cNvSpPr/>
            <p:nvPr/>
          </p:nvSpPr>
          <p:spPr>
            <a:xfrm rot="5400000">
              <a:off x="4830565" y="-1942030"/>
              <a:ext cx="201656" cy="6234674"/>
            </a:xfrm>
            <a:prstGeom prst="leftBrace">
              <a:avLst>
                <a:gd name="adj1" fmla="val 8333"/>
                <a:gd name="adj2" fmla="val 5016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9" name="CasellaDiTesto 8">
              <a:extLst>
                <a:ext uri="{FF2B5EF4-FFF2-40B4-BE49-F238E27FC236}">
                  <a16:creationId xmlns:a16="http://schemas.microsoft.com/office/drawing/2014/main" id="{0A059C3D-A535-784B-B3AD-274D3689B6BA}"/>
                </a:ext>
              </a:extLst>
            </p:cNvPr>
            <p:cNvSpPr txBox="1"/>
            <p:nvPr/>
          </p:nvSpPr>
          <p:spPr>
            <a:xfrm>
              <a:off x="4115578" y="716777"/>
              <a:ext cx="1561741" cy="369332"/>
            </a:xfrm>
            <a:prstGeom prst="rect">
              <a:avLst/>
            </a:prstGeom>
            <a:noFill/>
          </p:spPr>
          <p:txBody>
            <a:bodyPr wrap="square" rtlCol="0">
              <a:spAutoFit/>
            </a:bodyPr>
            <a:lstStyle/>
            <a:p>
              <a:pPr algn="ctr"/>
              <a:r>
                <a:rPr lang="it-IT" dirty="0"/>
                <a:t>Variabili </a:t>
              </a:r>
            </a:p>
          </p:txBody>
        </p:sp>
        <p:sp>
          <p:nvSpPr>
            <p:cNvPr id="10" name="Parentesi graffa aperta 9">
              <a:extLst>
                <a:ext uri="{FF2B5EF4-FFF2-40B4-BE49-F238E27FC236}">
                  <a16:creationId xmlns:a16="http://schemas.microsoft.com/office/drawing/2014/main" id="{CCFB3AFF-7048-674D-A6CC-F523DABDD7AB}"/>
                </a:ext>
              </a:extLst>
            </p:cNvPr>
            <p:cNvSpPr/>
            <p:nvPr/>
          </p:nvSpPr>
          <p:spPr>
            <a:xfrm>
              <a:off x="1316334" y="1477108"/>
              <a:ext cx="281354" cy="246184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11" name="CasellaDiTesto 10">
              <a:extLst>
                <a:ext uri="{FF2B5EF4-FFF2-40B4-BE49-F238E27FC236}">
                  <a16:creationId xmlns:a16="http://schemas.microsoft.com/office/drawing/2014/main" id="{4FBE80A0-B783-A54B-9420-4BBF536A2B8B}"/>
                </a:ext>
              </a:extLst>
            </p:cNvPr>
            <p:cNvSpPr txBox="1"/>
            <p:nvPr/>
          </p:nvSpPr>
          <p:spPr>
            <a:xfrm>
              <a:off x="445664" y="2522678"/>
              <a:ext cx="1071635" cy="369332"/>
            </a:xfrm>
            <a:prstGeom prst="rect">
              <a:avLst/>
            </a:prstGeom>
            <a:noFill/>
          </p:spPr>
          <p:txBody>
            <a:bodyPr wrap="square" rtlCol="0">
              <a:spAutoFit/>
            </a:bodyPr>
            <a:lstStyle/>
            <a:p>
              <a:pPr algn="ctr"/>
              <a:r>
                <a:rPr lang="it-IT" dirty="0"/>
                <a:t>Casi </a:t>
              </a:r>
            </a:p>
          </p:txBody>
        </p:sp>
      </p:grpSp>
    </p:spTree>
    <p:extLst>
      <p:ext uri="{BB962C8B-B14F-4D97-AF65-F5344CB8AC3E}">
        <p14:creationId xmlns:p14="http://schemas.microsoft.com/office/powerpoint/2010/main" val="13478392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6122288-532B-5244-AC78-FCBF8937E607}"/>
              </a:ext>
            </a:extLst>
          </p:cNvPr>
          <p:cNvSpPr>
            <a:spLocks noGrp="1"/>
          </p:cNvSpPr>
          <p:nvPr>
            <p:ph type="title"/>
          </p:nvPr>
        </p:nvSpPr>
        <p:spPr>
          <a:xfrm>
            <a:off x="628650" y="365127"/>
            <a:ext cx="7886700" cy="1011092"/>
          </a:xfrm>
        </p:spPr>
        <p:txBody>
          <a:bodyPr/>
          <a:lstStyle/>
          <a:p>
            <a:r>
              <a:rPr lang="it-IT"/>
              <a:t>Una variabile categoriale</a:t>
            </a:r>
          </a:p>
        </p:txBody>
      </p:sp>
      <p:sp>
        <p:nvSpPr>
          <p:cNvPr id="3" name="CasellaDiTesto 2">
            <a:extLst>
              <a:ext uri="{FF2B5EF4-FFF2-40B4-BE49-F238E27FC236}">
                <a16:creationId xmlns:a16="http://schemas.microsoft.com/office/drawing/2014/main" id="{AB7F5ACC-AA29-5248-AEEB-90C91598573D}"/>
              </a:ext>
            </a:extLst>
          </p:cNvPr>
          <p:cNvSpPr txBox="1"/>
          <p:nvPr/>
        </p:nvSpPr>
        <p:spPr>
          <a:xfrm>
            <a:off x="710623" y="1231607"/>
            <a:ext cx="7804727" cy="1200329"/>
          </a:xfrm>
          <a:prstGeom prst="rect">
            <a:avLst/>
          </a:prstGeom>
          <a:noFill/>
        </p:spPr>
        <p:txBody>
          <a:bodyPr wrap="square" rtlCol="0">
            <a:spAutoFit/>
          </a:bodyPr>
          <a:lstStyle/>
          <a:p>
            <a:pPr algn="just"/>
            <a:r>
              <a:rPr lang="it-IT"/>
              <a:t>Il data set </a:t>
            </a:r>
            <a:r>
              <a:rPr lang="it-IT" i="1" err="1"/>
              <a:t>Student</a:t>
            </a:r>
            <a:r>
              <a:rPr lang="it-IT" i="1"/>
              <a:t> </a:t>
            </a:r>
            <a:r>
              <a:rPr lang="it-IT" i="1" err="1"/>
              <a:t>Survey</a:t>
            </a:r>
            <a:r>
              <a:rPr lang="it-IT" i="1"/>
              <a:t> </a:t>
            </a:r>
            <a:r>
              <a:rPr lang="it-IT"/>
              <a:t>riporta il risultato di un sondaggio eseguito durante un periodo di alcuni anni su 362 studenti che hanno seguito in corso introduttivo alla statistica. Gli studenti Maschi sono in numero maggiore o minore rispetto alle Femmine?   </a:t>
            </a:r>
          </a:p>
        </p:txBody>
      </p:sp>
      <p:graphicFrame>
        <p:nvGraphicFramePr>
          <p:cNvPr id="4" name="Tabella 3">
            <a:extLst>
              <a:ext uri="{FF2B5EF4-FFF2-40B4-BE49-F238E27FC236}">
                <a16:creationId xmlns:a16="http://schemas.microsoft.com/office/drawing/2014/main" id="{9E72CFFE-D880-6E4F-814E-27BB0EC269A8}"/>
              </a:ext>
            </a:extLst>
          </p:cNvPr>
          <p:cNvGraphicFramePr>
            <a:graphicFrameLocks noGrp="1"/>
          </p:cNvGraphicFramePr>
          <p:nvPr>
            <p:extLst>
              <p:ext uri="{D42A27DB-BD31-4B8C-83A1-F6EECF244321}">
                <p14:modId xmlns:p14="http://schemas.microsoft.com/office/powerpoint/2010/main" val="1218315853"/>
              </p:ext>
            </p:extLst>
          </p:nvPr>
        </p:nvGraphicFramePr>
        <p:xfrm>
          <a:off x="834478" y="2911492"/>
          <a:ext cx="3806190" cy="1483360"/>
        </p:xfrm>
        <a:graphic>
          <a:graphicData uri="http://schemas.openxmlformats.org/drawingml/2006/table">
            <a:tbl>
              <a:tblPr firstRow="1">
                <a:tableStyleId>{9D7B26C5-4107-4FEC-AEDC-1716B250A1EF}</a:tableStyleId>
              </a:tblPr>
              <a:tblGrid>
                <a:gridCol w="922001">
                  <a:extLst>
                    <a:ext uri="{9D8B030D-6E8A-4147-A177-3AD203B41FA5}">
                      <a16:colId xmlns:a16="http://schemas.microsoft.com/office/drawing/2014/main" val="1554752656"/>
                    </a:ext>
                  </a:extLst>
                </a:gridCol>
                <a:gridCol w="1211574">
                  <a:extLst>
                    <a:ext uri="{9D8B030D-6E8A-4147-A177-3AD203B41FA5}">
                      <a16:colId xmlns:a16="http://schemas.microsoft.com/office/drawing/2014/main" val="1159833497"/>
                    </a:ext>
                  </a:extLst>
                </a:gridCol>
                <a:gridCol w="1672615">
                  <a:extLst>
                    <a:ext uri="{9D8B030D-6E8A-4147-A177-3AD203B41FA5}">
                      <a16:colId xmlns:a16="http://schemas.microsoft.com/office/drawing/2014/main" val="1434976425"/>
                    </a:ext>
                  </a:extLst>
                </a:gridCol>
              </a:tblGrid>
              <a:tr h="370840">
                <a:tc>
                  <a:txBody>
                    <a:bodyPr/>
                    <a:lstStyle/>
                    <a:p>
                      <a:r>
                        <a:rPr lang="it-IT" sz="1400"/>
                        <a:t>Genere</a:t>
                      </a:r>
                    </a:p>
                  </a:txBody>
                  <a:tcPr anchor="ctr"/>
                </a:tc>
                <a:tc>
                  <a:txBody>
                    <a:bodyPr/>
                    <a:lstStyle/>
                    <a:p>
                      <a:r>
                        <a:rPr lang="it-IT" sz="1400"/>
                        <a:t>Frequenza</a:t>
                      </a:r>
                    </a:p>
                  </a:txBody>
                  <a:tcPr anchor="ctr"/>
                </a:tc>
                <a:tc>
                  <a:txBody>
                    <a:bodyPr/>
                    <a:lstStyle/>
                    <a:p>
                      <a:r>
                        <a:rPr lang="it-IT" sz="1400"/>
                        <a:t>Frequenza relativa</a:t>
                      </a:r>
                    </a:p>
                  </a:txBody>
                  <a:tcPr anchor="ctr"/>
                </a:tc>
                <a:extLst>
                  <a:ext uri="{0D108BD9-81ED-4DB2-BD59-A6C34878D82A}">
                    <a16:rowId xmlns:a16="http://schemas.microsoft.com/office/drawing/2014/main" val="3532708596"/>
                  </a:ext>
                </a:extLst>
              </a:tr>
              <a:tr h="370840">
                <a:tc>
                  <a:txBody>
                    <a:bodyPr/>
                    <a:lstStyle/>
                    <a:p>
                      <a:r>
                        <a:rPr lang="it-IT" sz="1400"/>
                        <a:t>Maschio</a:t>
                      </a:r>
                    </a:p>
                  </a:txBody>
                  <a:tcPr/>
                </a:tc>
                <a:tc>
                  <a:txBody>
                    <a:bodyPr/>
                    <a:lstStyle/>
                    <a:p>
                      <a:pPr algn="r"/>
                      <a:r>
                        <a:rPr lang="it-IT" sz="1400"/>
                        <a:t>193</a:t>
                      </a:r>
                    </a:p>
                  </a:txBody>
                  <a:tcPr/>
                </a:tc>
                <a:tc>
                  <a:txBody>
                    <a:bodyPr/>
                    <a:lstStyle/>
                    <a:p>
                      <a:pPr algn="r"/>
                      <a:r>
                        <a:rPr lang="it-IT" sz="1400"/>
                        <a:t>0.53</a:t>
                      </a:r>
                    </a:p>
                  </a:txBody>
                  <a:tcPr/>
                </a:tc>
                <a:extLst>
                  <a:ext uri="{0D108BD9-81ED-4DB2-BD59-A6C34878D82A}">
                    <a16:rowId xmlns:a16="http://schemas.microsoft.com/office/drawing/2014/main" val="3666249864"/>
                  </a:ext>
                </a:extLst>
              </a:tr>
              <a:tr h="370840">
                <a:tc>
                  <a:txBody>
                    <a:bodyPr/>
                    <a:lstStyle/>
                    <a:p>
                      <a:r>
                        <a:rPr lang="it-IT" sz="1400"/>
                        <a:t>Femmina</a:t>
                      </a:r>
                    </a:p>
                  </a:txBody>
                  <a:tcPr/>
                </a:tc>
                <a:tc>
                  <a:txBody>
                    <a:bodyPr/>
                    <a:lstStyle/>
                    <a:p>
                      <a:pPr algn="r"/>
                      <a:r>
                        <a:rPr lang="it-IT" sz="1400"/>
                        <a:t>169</a:t>
                      </a:r>
                    </a:p>
                  </a:txBody>
                  <a:tcPr/>
                </a:tc>
                <a:tc>
                  <a:txBody>
                    <a:bodyPr/>
                    <a:lstStyle/>
                    <a:p>
                      <a:pPr algn="r"/>
                      <a:r>
                        <a:rPr lang="it-IT" sz="1400"/>
                        <a:t>0.47</a:t>
                      </a:r>
                    </a:p>
                  </a:txBody>
                  <a:tcPr/>
                </a:tc>
                <a:extLst>
                  <a:ext uri="{0D108BD9-81ED-4DB2-BD59-A6C34878D82A}">
                    <a16:rowId xmlns:a16="http://schemas.microsoft.com/office/drawing/2014/main" val="3142578751"/>
                  </a:ext>
                </a:extLst>
              </a:tr>
              <a:tr h="370840">
                <a:tc>
                  <a:txBody>
                    <a:bodyPr/>
                    <a:lstStyle/>
                    <a:p>
                      <a:r>
                        <a:rPr lang="it-IT" sz="1400"/>
                        <a:t>Totale</a:t>
                      </a:r>
                    </a:p>
                  </a:txBody>
                  <a:tcPr/>
                </a:tc>
                <a:tc>
                  <a:txBody>
                    <a:bodyPr/>
                    <a:lstStyle/>
                    <a:p>
                      <a:pPr algn="r"/>
                      <a:r>
                        <a:rPr lang="it-IT" sz="1400"/>
                        <a:t>362</a:t>
                      </a:r>
                    </a:p>
                  </a:txBody>
                  <a:tcPr/>
                </a:tc>
                <a:tc>
                  <a:txBody>
                    <a:bodyPr/>
                    <a:lstStyle/>
                    <a:p>
                      <a:pPr algn="r"/>
                      <a:r>
                        <a:rPr lang="it-IT" sz="1400"/>
                        <a:t>1.00</a:t>
                      </a:r>
                    </a:p>
                  </a:txBody>
                  <a:tcPr/>
                </a:tc>
                <a:extLst>
                  <a:ext uri="{0D108BD9-81ED-4DB2-BD59-A6C34878D82A}">
                    <a16:rowId xmlns:a16="http://schemas.microsoft.com/office/drawing/2014/main" val="445992216"/>
                  </a:ext>
                </a:extLst>
              </a:tr>
            </a:tbl>
          </a:graphicData>
        </a:graphic>
      </p:graphicFrame>
      <p:pic>
        <p:nvPicPr>
          <p:cNvPr id="7" name="Immagine 6"/>
          <p:cNvPicPr>
            <a:picLocks noChangeAspect="1"/>
          </p:cNvPicPr>
          <p:nvPr/>
        </p:nvPicPr>
        <p:blipFill rotWithShape="1">
          <a:blip r:embed="rId2"/>
          <a:srcRect l="18438" t="-15628" r="19519" b="-17652"/>
          <a:stretch/>
        </p:blipFill>
        <p:spPr>
          <a:xfrm>
            <a:off x="4812030" y="2944240"/>
            <a:ext cx="3931920" cy="964820"/>
          </a:xfrm>
          <a:prstGeom prst="rect">
            <a:avLst/>
          </a:prstGeom>
          <a:ln w="12700">
            <a:solidFill>
              <a:schemeClr val="accent1"/>
            </a:solidFill>
          </a:ln>
        </p:spPr>
      </p:pic>
      <p:sp>
        <p:nvSpPr>
          <p:cNvPr id="9" name="CasellaDiTesto 8"/>
          <p:cNvSpPr txBox="1"/>
          <p:nvPr/>
        </p:nvSpPr>
        <p:spPr>
          <a:xfrm>
            <a:off x="834477" y="2468880"/>
            <a:ext cx="4057563" cy="369332"/>
          </a:xfrm>
          <a:prstGeom prst="rect">
            <a:avLst/>
          </a:prstGeom>
          <a:noFill/>
        </p:spPr>
        <p:txBody>
          <a:bodyPr wrap="square" rtlCol="0">
            <a:spAutoFit/>
          </a:bodyPr>
          <a:lstStyle/>
          <a:p>
            <a:r>
              <a:rPr lang="it-IT" b="1"/>
              <a:t>Tabella delle frequenze e proporzione</a:t>
            </a:r>
          </a:p>
        </p:txBody>
      </p:sp>
      <p:pic>
        <p:nvPicPr>
          <p:cNvPr id="12" name="Immagine 11">
            <a:extLst>
              <a:ext uri="{FF2B5EF4-FFF2-40B4-BE49-F238E27FC236}">
                <a16:creationId xmlns:a16="http://schemas.microsoft.com/office/drawing/2014/main" id="{D329EB40-2098-4243-B3FC-DB242A06DB86}"/>
              </a:ext>
            </a:extLst>
          </p:cNvPr>
          <p:cNvPicPr/>
          <p:nvPr/>
        </p:nvPicPr>
        <p:blipFill rotWithShape="1">
          <a:blip r:embed="rId3"/>
          <a:srcRect l="-956" r="37681"/>
          <a:stretch/>
        </p:blipFill>
        <p:spPr bwMode="auto">
          <a:xfrm>
            <a:off x="834477" y="4803660"/>
            <a:ext cx="3869764" cy="1054100"/>
          </a:xfrm>
          <a:prstGeom prst="rect">
            <a:avLst/>
          </a:prstGeom>
          <a:ln>
            <a:solidFill>
              <a:schemeClr val="accent1"/>
            </a:solidFill>
          </a:ln>
          <a:extLst>
            <a:ext uri="{53640926-AAD7-44D8-BBD7-CCE9431645EC}">
              <a14:shadowObscured xmlns:a14="http://schemas.microsoft.com/office/drawing/2010/main"/>
            </a:ext>
          </a:extLst>
        </p:spPr>
      </p:pic>
      <p:pic>
        <p:nvPicPr>
          <p:cNvPr id="13" name="Immagine 12">
            <a:extLst>
              <a:ext uri="{FF2B5EF4-FFF2-40B4-BE49-F238E27FC236}">
                <a16:creationId xmlns:a16="http://schemas.microsoft.com/office/drawing/2014/main" id="{985AAEFC-3B43-394D-8E13-99DF36FC34F9}"/>
              </a:ext>
            </a:extLst>
          </p:cNvPr>
          <p:cNvPicPr/>
          <p:nvPr/>
        </p:nvPicPr>
        <p:blipFill rotWithShape="1">
          <a:blip r:embed="rId4"/>
          <a:srcRect l="-944" t="-4987" r="36102" b="-3937"/>
          <a:stretch/>
        </p:blipFill>
        <p:spPr bwMode="auto">
          <a:xfrm>
            <a:off x="4806083" y="4803660"/>
            <a:ext cx="3965575" cy="1054100"/>
          </a:xfrm>
          <a:prstGeom prst="rect">
            <a:avLst/>
          </a:prstGeom>
          <a:ln>
            <a:solidFill>
              <a:schemeClr val="accent1"/>
            </a:solidFill>
          </a:ln>
          <a:extLst>
            <a:ext uri="{53640926-AAD7-44D8-BBD7-CCE9431645EC}">
              <a14:shadowObscured xmlns:a14="http://schemas.microsoft.com/office/drawing/2010/main"/>
            </a:ext>
          </a:extLst>
        </p:spPr>
      </p:pic>
      <p:sp>
        <p:nvSpPr>
          <p:cNvPr id="5" name="Segnaposto data 4">
            <a:extLst>
              <a:ext uri="{FF2B5EF4-FFF2-40B4-BE49-F238E27FC236}">
                <a16:creationId xmlns:a16="http://schemas.microsoft.com/office/drawing/2014/main" id="{0BD2C79F-B0C8-334D-BEFF-693BEFD176A3}"/>
              </a:ext>
            </a:extLst>
          </p:cNvPr>
          <p:cNvSpPr>
            <a:spLocks noGrp="1"/>
          </p:cNvSpPr>
          <p:nvPr>
            <p:ph type="dt" sz="half" idx="10"/>
          </p:nvPr>
        </p:nvSpPr>
        <p:spPr/>
        <p:txBody>
          <a:bodyPr/>
          <a:lstStyle/>
          <a:p>
            <a:fld id="{6C982F5E-D611-C342-90C7-81A4966ED17F}" type="datetime1">
              <a:rPr lang="it-IT" smtClean="0"/>
              <a:t>06/12/18</a:t>
            </a:fld>
            <a:endParaRPr lang="en-US"/>
          </a:p>
        </p:txBody>
      </p:sp>
      <p:sp>
        <p:nvSpPr>
          <p:cNvPr id="6" name="Segnaposto numero diapositiva 5">
            <a:extLst>
              <a:ext uri="{FF2B5EF4-FFF2-40B4-BE49-F238E27FC236}">
                <a16:creationId xmlns:a16="http://schemas.microsoft.com/office/drawing/2014/main" id="{AB744754-BA4D-0A42-A613-0CA5504184BB}"/>
              </a:ext>
            </a:extLst>
          </p:cNvPr>
          <p:cNvSpPr>
            <a:spLocks noGrp="1"/>
          </p:cNvSpPr>
          <p:nvPr>
            <p:ph type="sldNum" sz="quarter" idx="12"/>
          </p:nvPr>
        </p:nvSpPr>
        <p:spPr/>
        <p:txBody>
          <a:bodyPr/>
          <a:lstStyle/>
          <a:p>
            <a:fld id="{8A7A6979-0714-4377-B894-6BE4C2D6E202}" type="slidenum">
              <a:rPr lang="en-US" smtClean="0"/>
              <a:t>14</a:t>
            </a:fld>
            <a:endParaRPr lang="en-US"/>
          </a:p>
        </p:txBody>
      </p:sp>
    </p:spTree>
    <p:extLst>
      <p:ext uri="{BB962C8B-B14F-4D97-AF65-F5344CB8AC3E}">
        <p14:creationId xmlns:p14="http://schemas.microsoft.com/office/powerpoint/2010/main" val="20158304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155064"/>
          </a:xfrm>
        </p:spPr>
        <p:txBody>
          <a:bodyPr/>
          <a:lstStyle/>
          <a:p>
            <a:r>
              <a:rPr lang="it-IT"/>
              <a:t>Una variabile categoriale</a:t>
            </a:r>
          </a:p>
        </p:txBody>
      </p:sp>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650" y="1686958"/>
            <a:ext cx="3816000" cy="3052800"/>
          </a:xfrm>
          <a:prstGeom prst="rect">
            <a:avLst/>
          </a:prstGeom>
        </p:spPr>
      </p:pic>
      <p:sp>
        <p:nvSpPr>
          <p:cNvPr id="4" name="CasellaDiTesto 3"/>
          <p:cNvSpPr txBox="1"/>
          <p:nvPr/>
        </p:nvSpPr>
        <p:spPr>
          <a:xfrm>
            <a:off x="914400" y="1325880"/>
            <a:ext cx="2891790" cy="369332"/>
          </a:xfrm>
          <a:prstGeom prst="rect">
            <a:avLst/>
          </a:prstGeom>
          <a:noFill/>
        </p:spPr>
        <p:txBody>
          <a:bodyPr wrap="square" rtlCol="0">
            <a:spAutoFit/>
          </a:bodyPr>
          <a:lstStyle/>
          <a:p>
            <a:pPr marL="0" lvl="1"/>
            <a:r>
              <a:rPr lang="it-IT"/>
              <a:t>Bar chart</a:t>
            </a:r>
          </a:p>
        </p:txBody>
      </p:sp>
      <p:sp>
        <p:nvSpPr>
          <p:cNvPr id="5" name="CasellaDiTesto 4"/>
          <p:cNvSpPr txBox="1"/>
          <p:nvPr/>
        </p:nvSpPr>
        <p:spPr>
          <a:xfrm>
            <a:off x="800100" y="4748166"/>
            <a:ext cx="3483610" cy="646331"/>
          </a:xfrm>
          <a:prstGeom prst="rect">
            <a:avLst/>
          </a:prstGeom>
          <a:noFill/>
        </p:spPr>
        <p:txBody>
          <a:bodyPr wrap="square" rtlCol="0">
            <a:spAutoFit/>
          </a:bodyPr>
          <a:lstStyle/>
          <a:p>
            <a:pPr marL="285750" indent="-285750">
              <a:buFont typeface="Arial" charset="0"/>
              <a:buChar char="•"/>
            </a:pPr>
            <a:r>
              <a:rPr lang="it-IT"/>
              <a:t>Asse verticale	:  Frequenza</a:t>
            </a:r>
          </a:p>
          <a:p>
            <a:pPr marL="285750" indent="-285750">
              <a:buFont typeface="Arial" charset="0"/>
              <a:buChar char="•"/>
            </a:pPr>
            <a:r>
              <a:rPr lang="it-IT"/>
              <a:t>Asse orizzontale	:  Categorie </a:t>
            </a:r>
          </a:p>
        </p:txBody>
      </p:sp>
      <p:sp>
        <p:nvSpPr>
          <p:cNvPr id="6" name="CasellaDiTesto 5"/>
          <p:cNvSpPr txBox="1"/>
          <p:nvPr/>
        </p:nvSpPr>
        <p:spPr>
          <a:xfrm>
            <a:off x="767080" y="5464910"/>
            <a:ext cx="7609840" cy="954107"/>
          </a:xfrm>
          <a:prstGeom prst="rect">
            <a:avLst/>
          </a:prstGeom>
          <a:noFill/>
        </p:spPr>
        <p:txBody>
          <a:bodyPr wrap="square" rtlCol="0">
            <a:spAutoFit/>
          </a:bodyPr>
          <a:lstStyle/>
          <a:p>
            <a:pPr marL="285750" indent="-285750">
              <a:buFont typeface="Arial" charset="0"/>
              <a:buChar char="•"/>
            </a:pPr>
            <a:r>
              <a:rPr lang="it-IT" sz="1400"/>
              <a:t>Il grafico Bar Chart può rappresentare indifferentemente la Frequenza (</a:t>
            </a:r>
            <a:r>
              <a:rPr lang="it-IT" sz="1400" err="1"/>
              <a:t>Count</a:t>
            </a:r>
            <a:r>
              <a:rPr lang="it-IT" sz="1400"/>
              <a:t>) e la Proporzione (Frequenza Relativa) di ciascuna categoria.</a:t>
            </a:r>
          </a:p>
          <a:p>
            <a:pPr marL="285750" indent="-285750">
              <a:buFont typeface="Arial" charset="0"/>
              <a:buChar char="•"/>
            </a:pPr>
            <a:r>
              <a:rPr lang="it-IT" sz="1400"/>
              <a:t>Il grafico Pie Chart è utilizzato per rappresentare la proporzione di una  variabile categorica; l’area di ciascun settore di circonferenza è pari alla proporzione della variabile  </a:t>
            </a:r>
          </a:p>
        </p:txBody>
      </p:sp>
      <p:sp>
        <p:nvSpPr>
          <p:cNvPr id="7" name="CasellaDiTesto 6"/>
          <p:cNvSpPr txBox="1"/>
          <p:nvPr/>
        </p:nvSpPr>
        <p:spPr>
          <a:xfrm>
            <a:off x="4909185" y="1317626"/>
            <a:ext cx="1929130" cy="369332"/>
          </a:xfrm>
          <a:prstGeom prst="rect">
            <a:avLst/>
          </a:prstGeom>
          <a:noFill/>
        </p:spPr>
        <p:txBody>
          <a:bodyPr wrap="square" rtlCol="0">
            <a:spAutoFit/>
          </a:bodyPr>
          <a:lstStyle/>
          <a:p>
            <a:pPr marL="0" lvl="1"/>
            <a:r>
              <a:rPr lang="it-IT"/>
              <a:t>Pie chart</a:t>
            </a:r>
          </a:p>
        </p:txBody>
      </p:sp>
      <p:pic>
        <p:nvPicPr>
          <p:cNvPr id="8" name="Immagin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4650" y="1695212"/>
            <a:ext cx="3727350" cy="2981880"/>
          </a:xfrm>
          <a:prstGeom prst="rect">
            <a:avLst/>
          </a:prstGeom>
        </p:spPr>
      </p:pic>
      <p:sp>
        <p:nvSpPr>
          <p:cNvPr id="9" name="CasellaDiTesto 8"/>
          <p:cNvSpPr txBox="1"/>
          <p:nvPr/>
        </p:nvSpPr>
        <p:spPr>
          <a:xfrm>
            <a:off x="4444650" y="4677092"/>
            <a:ext cx="3710240" cy="646331"/>
          </a:xfrm>
          <a:prstGeom prst="rect">
            <a:avLst/>
          </a:prstGeom>
          <a:noFill/>
        </p:spPr>
        <p:txBody>
          <a:bodyPr wrap="square" rtlCol="0">
            <a:spAutoFit/>
          </a:bodyPr>
          <a:lstStyle/>
          <a:p>
            <a:pPr marL="285750" indent="-285750">
              <a:buFont typeface="Arial" charset="0"/>
              <a:buChar char="•"/>
            </a:pPr>
            <a:r>
              <a:rPr lang="it-IT"/>
              <a:t>Area circonferenza :  Campione</a:t>
            </a:r>
          </a:p>
          <a:p>
            <a:pPr marL="285750" indent="-285750">
              <a:buFont typeface="Arial" charset="0"/>
              <a:buChar char="•"/>
            </a:pPr>
            <a:r>
              <a:rPr lang="it-IT"/>
              <a:t>Area settore	     :  Proporzione </a:t>
            </a:r>
          </a:p>
        </p:txBody>
      </p:sp>
      <p:sp>
        <p:nvSpPr>
          <p:cNvPr id="10" name="Segnaposto data 9">
            <a:extLst>
              <a:ext uri="{FF2B5EF4-FFF2-40B4-BE49-F238E27FC236}">
                <a16:creationId xmlns:a16="http://schemas.microsoft.com/office/drawing/2014/main" id="{AD4F0745-F390-AA47-8C4A-BEF66CF9204D}"/>
              </a:ext>
            </a:extLst>
          </p:cNvPr>
          <p:cNvSpPr>
            <a:spLocks noGrp="1"/>
          </p:cNvSpPr>
          <p:nvPr>
            <p:ph type="dt" sz="half" idx="10"/>
          </p:nvPr>
        </p:nvSpPr>
        <p:spPr/>
        <p:txBody>
          <a:bodyPr/>
          <a:lstStyle/>
          <a:p>
            <a:fld id="{6F861953-BDDA-3E48-BDD3-C233657AD0F4}" type="datetime1">
              <a:rPr lang="it-IT" smtClean="0"/>
              <a:t>06/12/18</a:t>
            </a:fld>
            <a:endParaRPr lang="en-US"/>
          </a:p>
        </p:txBody>
      </p:sp>
      <p:sp>
        <p:nvSpPr>
          <p:cNvPr id="11" name="Segnaposto numero diapositiva 10">
            <a:extLst>
              <a:ext uri="{FF2B5EF4-FFF2-40B4-BE49-F238E27FC236}">
                <a16:creationId xmlns:a16="http://schemas.microsoft.com/office/drawing/2014/main" id="{7C1EB808-1E3B-1E40-BD37-8CDC0A94D90C}"/>
              </a:ext>
            </a:extLst>
          </p:cNvPr>
          <p:cNvSpPr>
            <a:spLocks noGrp="1"/>
          </p:cNvSpPr>
          <p:nvPr>
            <p:ph type="sldNum" sz="quarter" idx="12"/>
          </p:nvPr>
        </p:nvSpPr>
        <p:spPr/>
        <p:txBody>
          <a:bodyPr/>
          <a:lstStyle/>
          <a:p>
            <a:fld id="{8A7A6979-0714-4377-B894-6BE4C2D6E202}" type="slidenum">
              <a:rPr lang="en-US" smtClean="0"/>
              <a:t>15</a:t>
            </a:fld>
            <a:endParaRPr lang="en-US"/>
          </a:p>
        </p:txBody>
      </p:sp>
    </p:spTree>
    <p:extLst>
      <p:ext uri="{BB962C8B-B14F-4D97-AF65-F5344CB8AC3E}">
        <p14:creationId xmlns:p14="http://schemas.microsoft.com/office/powerpoint/2010/main" val="2222472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995044"/>
          </a:xfrm>
        </p:spPr>
        <p:txBody>
          <a:bodyPr/>
          <a:lstStyle/>
          <a:p>
            <a:r>
              <a:rPr lang="it-IT"/>
              <a:t>Una variabile categoriale</a:t>
            </a:r>
          </a:p>
        </p:txBody>
      </p:sp>
      <p:sp>
        <p:nvSpPr>
          <p:cNvPr id="3" name="CasellaDiTesto 2"/>
          <p:cNvSpPr txBox="1"/>
          <p:nvPr/>
        </p:nvSpPr>
        <p:spPr>
          <a:xfrm>
            <a:off x="765810" y="1280160"/>
            <a:ext cx="7749540" cy="1985159"/>
          </a:xfrm>
          <a:prstGeom prst="rect">
            <a:avLst/>
          </a:prstGeom>
          <a:noFill/>
        </p:spPr>
        <p:txBody>
          <a:bodyPr wrap="square" rtlCol="0">
            <a:spAutoFit/>
          </a:bodyPr>
          <a:lstStyle/>
          <a:p>
            <a:pPr>
              <a:spcAft>
                <a:spcPts val="600"/>
              </a:spcAft>
            </a:pPr>
            <a:r>
              <a:rPr lang="it-IT"/>
              <a:t>Per ciascuna affermazione riportata sotto trova la proporzione di persone che si identificano come Ispaniche o Latino-Americane. Indica se la notazione utilizzata è corretta è perché</a:t>
            </a:r>
          </a:p>
          <a:p>
            <a:pPr marL="342900" indent="-342900">
              <a:buFont typeface="+mj-lt"/>
              <a:buAutoNum type="alphaLcParenR"/>
            </a:pPr>
            <a:r>
              <a:rPr lang="it-IT" sz="1600"/>
              <a:t>Nel Censimento del 2010 si è riscontrata un popolazione USA di 308,745 538 persone di queste 50325523 si identificano come Ispaniche o Latino-Americane. </a:t>
            </a:r>
          </a:p>
          <a:p>
            <a:pPr marL="342900" indent="-342900">
              <a:buFont typeface="+mj-lt"/>
              <a:buAutoNum type="alphaLcParenR"/>
            </a:pPr>
            <a:r>
              <a:rPr lang="it-IT" sz="1600"/>
              <a:t>In un campione casuale di 300 cittadini residenti in Colorado si è riscontrato che 62 persone hanno identificato se stesse come Ispaniche o Latino-Americane.</a:t>
            </a:r>
          </a:p>
        </p:txBody>
      </p:sp>
      <p:sp>
        <p:nvSpPr>
          <p:cNvPr id="6" name="CasellaDiTesto 5"/>
          <p:cNvSpPr txBox="1"/>
          <p:nvPr/>
        </p:nvSpPr>
        <p:spPr>
          <a:xfrm>
            <a:off x="765810" y="3726180"/>
            <a:ext cx="7543800" cy="369332"/>
          </a:xfrm>
          <a:prstGeom prst="rect">
            <a:avLst/>
          </a:prstGeom>
          <a:noFill/>
        </p:spPr>
        <p:txBody>
          <a:bodyPr wrap="square" rtlCol="0">
            <a:spAutoFit/>
          </a:bodyPr>
          <a:lstStyle/>
          <a:p>
            <a:pPr marL="342900" indent="-342900">
              <a:buFont typeface="+mj-lt"/>
              <a:buAutoNum type="alphaLcParenR"/>
            </a:pPr>
            <a:r>
              <a:rPr lang="it-IT"/>
              <a:t>Proporzione di Ispanici nella popolazione USA</a:t>
            </a:r>
          </a:p>
        </p:txBody>
      </p:sp>
      <p:sp>
        <p:nvSpPr>
          <p:cNvPr id="7" name="CasellaDiTesto 6"/>
          <p:cNvSpPr txBox="1"/>
          <p:nvPr/>
        </p:nvSpPr>
        <p:spPr>
          <a:xfrm>
            <a:off x="765810" y="4907280"/>
            <a:ext cx="7543800" cy="369332"/>
          </a:xfrm>
          <a:prstGeom prst="rect">
            <a:avLst/>
          </a:prstGeom>
          <a:noFill/>
        </p:spPr>
        <p:txBody>
          <a:bodyPr wrap="square" rtlCol="0">
            <a:spAutoFit/>
          </a:bodyPr>
          <a:lstStyle/>
          <a:p>
            <a:pPr marL="342900" indent="-342900">
              <a:buFont typeface="+mj-lt"/>
              <a:buAutoNum type="alphaLcParenR" startAt="2"/>
            </a:pPr>
            <a:r>
              <a:rPr lang="it-IT"/>
              <a:t>Proporzione di Ispanici nello stato del Colorado.</a:t>
            </a:r>
          </a:p>
        </p:txBody>
      </p:sp>
      <p:pic>
        <p:nvPicPr>
          <p:cNvPr id="9" name="Immagine 8"/>
          <p:cNvPicPr>
            <a:picLocks noChangeAspect="1"/>
          </p:cNvPicPr>
          <p:nvPr/>
        </p:nvPicPr>
        <p:blipFill rotWithShape="1">
          <a:blip r:embed="rId2"/>
          <a:srcRect l="30882" t="-21111" r="33948" b="-47171"/>
          <a:stretch/>
        </p:blipFill>
        <p:spPr>
          <a:xfrm>
            <a:off x="1383030" y="5400652"/>
            <a:ext cx="2810292" cy="771548"/>
          </a:xfrm>
          <a:prstGeom prst="rect">
            <a:avLst/>
          </a:prstGeom>
        </p:spPr>
      </p:pic>
      <mc:AlternateContent xmlns:mc="http://schemas.openxmlformats.org/markup-compatibility/2006" xmlns:a14="http://schemas.microsoft.com/office/drawing/2010/main">
        <mc:Choice Requires="a14">
          <p:sp>
            <p:nvSpPr>
              <p:cNvPr id="11" name="Rettangolo 10"/>
              <p:cNvSpPr/>
              <p:nvPr/>
            </p:nvSpPr>
            <p:spPr>
              <a:xfrm>
                <a:off x="4640580" y="4244101"/>
                <a:ext cx="405457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it-IT" i="1" smtClean="0">
                          <a:latin typeface="Cambria Math" charset="0"/>
                        </a:rPr>
                        <m:t>𝑝</m:t>
                      </m:r>
                      <m:r>
                        <a:rPr lang="it-IT" i="0">
                          <a:latin typeface="Cambria Math" charset="0"/>
                        </a:rPr>
                        <m:t>→</m:t>
                      </m:r>
                      <m:r>
                        <a:rPr lang="it-IT" i="1">
                          <a:latin typeface="Cambria Math" charset="0"/>
                        </a:rPr>
                        <m:t>𝑝𝑟𝑜𝑝𝑜𝑟𝑧𝑖𝑜𝑛𝑒</m:t>
                      </m:r>
                      <m:r>
                        <a:rPr lang="it-IT" i="0">
                          <a:latin typeface="Cambria Math" charset="0"/>
                        </a:rPr>
                        <m:t> </m:t>
                      </m:r>
                      <m:r>
                        <a:rPr lang="it-IT" i="1">
                          <a:latin typeface="Cambria Math" charset="0"/>
                        </a:rPr>
                        <m:t>𝑑𝑖</m:t>
                      </m:r>
                      <m:r>
                        <a:rPr lang="it-IT" b="0" i="0" smtClean="0">
                          <a:latin typeface="Cambria Math" charset="0"/>
                        </a:rPr>
                        <m:t> </m:t>
                      </m:r>
                      <m:r>
                        <a:rPr lang="it-IT" b="0" i="1" smtClean="0">
                          <a:latin typeface="Cambria Math" charset="0"/>
                        </a:rPr>
                        <m:t>𝑢𝑛𝑎</m:t>
                      </m:r>
                      <m:r>
                        <a:rPr lang="it-IT" b="0" i="1" smtClean="0">
                          <a:latin typeface="Cambria Math" charset="0"/>
                        </a:rPr>
                        <m:t> </m:t>
                      </m:r>
                      <m:r>
                        <a:rPr lang="it-IT" b="0" i="1" smtClean="0">
                          <a:latin typeface="Cambria Math" charset="0"/>
                        </a:rPr>
                        <m:t>𝑝𝑜𝑝𝑜𝑙𝑎𝑧𝑖𝑜𝑛𝑒</m:t>
                      </m:r>
                      <m:r>
                        <a:rPr lang="it-IT" i="0">
                          <a:latin typeface="Cambria Math" charset="0"/>
                        </a:rPr>
                        <m:t>.</m:t>
                      </m:r>
                    </m:oMath>
                  </m:oMathPara>
                </a14:m>
                <a:endParaRPr lang="it-IT"/>
              </a:p>
            </p:txBody>
          </p:sp>
        </mc:Choice>
        <mc:Fallback xmlns="">
          <p:sp>
            <p:nvSpPr>
              <p:cNvPr id="11" name="Rettangolo 10"/>
              <p:cNvSpPr>
                <a:spLocks noRot="1" noChangeAspect="1" noMove="1" noResize="1" noEditPoints="1" noAdjustHandles="1" noChangeArrowheads="1" noChangeShapeType="1" noTextEdit="1"/>
              </p:cNvSpPr>
              <p:nvPr/>
            </p:nvSpPr>
            <p:spPr>
              <a:xfrm>
                <a:off x="4640580" y="4244101"/>
                <a:ext cx="4054571" cy="369332"/>
              </a:xfrm>
              <a:prstGeom prst="rect">
                <a:avLst/>
              </a:prstGeom>
              <a:blipFill rotWithShape="0">
                <a:blip r:embed="rId3"/>
                <a:stretch>
                  <a:fillRect t="-95082" b="-119672"/>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2" name="Rettangolo 11"/>
              <p:cNvSpPr/>
              <p:nvPr/>
            </p:nvSpPr>
            <p:spPr>
              <a:xfrm>
                <a:off x="4640580" y="5540250"/>
                <a:ext cx="364862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it-IT" i="1" smtClean="0">
                              <a:latin typeface="Cambria Math" panose="02040503050406030204" pitchFamily="18" charset="0"/>
                            </a:rPr>
                          </m:ctrlPr>
                        </m:accPr>
                        <m:e>
                          <m:r>
                            <a:rPr lang="it-IT" i="1">
                              <a:latin typeface="Cambria Math" charset="0"/>
                            </a:rPr>
                            <m:t>𝑝</m:t>
                          </m:r>
                        </m:e>
                      </m:acc>
                      <m:r>
                        <a:rPr lang="it-IT" i="0">
                          <a:latin typeface="Cambria Math" charset="0"/>
                        </a:rPr>
                        <m:t>→</m:t>
                      </m:r>
                      <m:r>
                        <a:rPr lang="it-IT" i="1">
                          <a:latin typeface="Cambria Math" charset="0"/>
                        </a:rPr>
                        <m:t>𝑝𝑟𝑜𝑝𝑜𝑟𝑧𝑖𝑜𝑛𝑒</m:t>
                      </m:r>
                      <m:r>
                        <a:rPr lang="it-IT" b="0" i="0" smtClean="0">
                          <a:latin typeface="Cambria Math" charset="0"/>
                        </a:rPr>
                        <m:t> </m:t>
                      </m:r>
                      <m:r>
                        <a:rPr lang="it-IT" b="0" i="1" smtClean="0">
                          <a:latin typeface="Cambria Math" charset="0"/>
                        </a:rPr>
                        <m:t>𝑑𝑖</m:t>
                      </m:r>
                      <m:r>
                        <a:rPr lang="it-IT" b="0" i="1" smtClean="0">
                          <a:latin typeface="Cambria Math" charset="0"/>
                        </a:rPr>
                        <m:t> </m:t>
                      </m:r>
                      <m:r>
                        <a:rPr lang="it-IT" b="0" i="1" smtClean="0">
                          <a:latin typeface="Cambria Math" charset="0"/>
                        </a:rPr>
                        <m:t>𝑢𝑛</m:t>
                      </m:r>
                      <m:r>
                        <a:rPr lang="it-IT" b="0" i="1" smtClean="0">
                          <a:latin typeface="Cambria Math" charset="0"/>
                        </a:rPr>
                        <m:t> </m:t>
                      </m:r>
                      <m:r>
                        <a:rPr lang="it-IT" b="0" i="1" smtClean="0">
                          <a:latin typeface="Cambria Math" charset="0"/>
                        </a:rPr>
                        <m:t>𝑐𝑎𝑚𝑝𝑖𝑜𝑛𝑒</m:t>
                      </m:r>
                    </m:oMath>
                  </m:oMathPara>
                </a14:m>
                <a:endParaRPr lang="it-IT" i="1"/>
              </a:p>
            </p:txBody>
          </p:sp>
        </mc:Choice>
        <mc:Fallback xmlns="">
          <p:sp>
            <p:nvSpPr>
              <p:cNvPr id="12" name="Rettangolo 11"/>
              <p:cNvSpPr>
                <a:spLocks noRot="1" noChangeAspect="1" noMove="1" noResize="1" noEditPoints="1" noAdjustHandles="1" noChangeArrowheads="1" noChangeShapeType="1" noTextEdit="1"/>
              </p:cNvSpPr>
              <p:nvPr/>
            </p:nvSpPr>
            <p:spPr>
              <a:xfrm>
                <a:off x="4640580" y="5540250"/>
                <a:ext cx="3648628" cy="369332"/>
              </a:xfrm>
              <a:prstGeom prst="rect">
                <a:avLst/>
              </a:prstGeom>
              <a:blipFill rotWithShape="0">
                <a:blip r:embed="rId4"/>
                <a:stretch>
                  <a:fillRect t="-98333" b="-123333"/>
                </a:stretch>
              </a:blipFill>
            </p:spPr>
            <p:txBody>
              <a:bodyPr/>
              <a:lstStyle/>
              <a:p>
                <a:r>
                  <a:rPr lang="it-IT">
                    <a:noFill/>
                  </a:rPr>
                  <a:t> </a:t>
                </a:r>
              </a:p>
            </p:txBody>
          </p:sp>
        </mc:Fallback>
      </mc:AlternateContent>
      <p:sp>
        <p:nvSpPr>
          <p:cNvPr id="4" name="Segnaposto data 3">
            <a:extLst>
              <a:ext uri="{FF2B5EF4-FFF2-40B4-BE49-F238E27FC236}">
                <a16:creationId xmlns:a16="http://schemas.microsoft.com/office/drawing/2014/main" id="{033E16B0-C199-9D41-89AF-9A5CF3A25E2E}"/>
              </a:ext>
            </a:extLst>
          </p:cNvPr>
          <p:cNvSpPr>
            <a:spLocks noGrp="1"/>
          </p:cNvSpPr>
          <p:nvPr>
            <p:ph type="dt" sz="half" idx="10"/>
          </p:nvPr>
        </p:nvSpPr>
        <p:spPr/>
        <p:txBody>
          <a:bodyPr/>
          <a:lstStyle/>
          <a:p>
            <a:fld id="{249956A8-A8F4-5145-8441-DDBC3DD47229}" type="datetime1">
              <a:rPr lang="it-IT" smtClean="0"/>
              <a:t>06/12/18</a:t>
            </a:fld>
            <a:endParaRPr lang="en-US"/>
          </a:p>
        </p:txBody>
      </p:sp>
      <p:sp>
        <p:nvSpPr>
          <p:cNvPr id="5" name="Segnaposto numero diapositiva 4">
            <a:extLst>
              <a:ext uri="{FF2B5EF4-FFF2-40B4-BE49-F238E27FC236}">
                <a16:creationId xmlns:a16="http://schemas.microsoft.com/office/drawing/2014/main" id="{D565F4B9-6235-DB4C-BB6F-0C456C704369}"/>
              </a:ext>
            </a:extLst>
          </p:cNvPr>
          <p:cNvSpPr>
            <a:spLocks noGrp="1"/>
          </p:cNvSpPr>
          <p:nvPr>
            <p:ph type="sldNum" sz="quarter" idx="12"/>
          </p:nvPr>
        </p:nvSpPr>
        <p:spPr/>
        <p:txBody>
          <a:bodyPr/>
          <a:lstStyle/>
          <a:p>
            <a:fld id="{8A7A6979-0714-4377-B894-6BE4C2D6E202}" type="slidenum">
              <a:rPr lang="en-US" smtClean="0"/>
              <a:t>16</a:t>
            </a:fld>
            <a:endParaRPr lang="en-US"/>
          </a:p>
        </p:txBody>
      </p:sp>
      <mc:AlternateContent xmlns:mc="http://schemas.openxmlformats.org/markup-compatibility/2006" xmlns:a14="http://schemas.microsoft.com/office/drawing/2010/main">
        <mc:Choice Requires="a14">
          <p:sp>
            <p:nvSpPr>
              <p:cNvPr id="10" name="Rettangolo 9"/>
              <p:cNvSpPr/>
              <p:nvPr/>
            </p:nvSpPr>
            <p:spPr>
              <a:xfrm>
                <a:off x="1789252" y="4112743"/>
                <a:ext cx="2782748" cy="64761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it-IT" i="1">
                          <a:latin typeface="Cambria Math" charset="0"/>
                        </a:rPr>
                        <m:t>𝑝</m:t>
                      </m:r>
                      <m:r>
                        <a:rPr lang="it-IT" i="0">
                          <a:latin typeface="Cambria Math" charset="0"/>
                        </a:rPr>
                        <m:t>=</m:t>
                      </m:r>
                      <m:f>
                        <m:fPr>
                          <m:ctrlPr>
                            <a:rPr lang="it-IT" i="1">
                              <a:latin typeface="Cambria Math" panose="02040503050406030204" pitchFamily="18" charset="0"/>
                            </a:rPr>
                          </m:ctrlPr>
                        </m:fPr>
                        <m:num>
                          <m:r>
                            <a:rPr lang="it-IT" i="0">
                              <a:latin typeface="Cambria Math" charset="0"/>
                            </a:rPr>
                            <m:t>50,325,523</m:t>
                          </m:r>
                        </m:num>
                        <m:den>
                          <m:r>
                            <a:rPr lang="it-IT" i="0">
                              <a:latin typeface="Cambria Math" charset="0"/>
                            </a:rPr>
                            <m:t>308,745,538</m:t>
                          </m:r>
                        </m:den>
                      </m:f>
                      <m:r>
                        <a:rPr lang="it-IT" i="0">
                          <a:latin typeface="Cambria Math" charset="0"/>
                        </a:rPr>
                        <m:t>=0.163</m:t>
                      </m:r>
                    </m:oMath>
                  </m:oMathPara>
                </a14:m>
                <a:endParaRPr lang="it-IT"/>
              </a:p>
            </p:txBody>
          </p:sp>
        </mc:Choice>
        <mc:Fallback xmlns="">
          <p:sp>
            <p:nvSpPr>
              <p:cNvPr id="10" name="Rettangolo 9"/>
              <p:cNvSpPr>
                <a:spLocks noRot="1" noChangeAspect="1" noMove="1" noResize="1" noEditPoints="1" noAdjustHandles="1" noChangeArrowheads="1" noChangeShapeType="1" noTextEdit="1"/>
              </p:cNvSpPr>
              <p:nvPr/>
            </p:nvSpPr>
            <p:spPr>
              <a:xfrm>
                <a:off x="1789252" y="4112743"/>
                <a:ext cx="2782748" cy="647613"/>
              </a:xfrm>
              <a:prstGeom prst="rect">
                <a:avLst/>
              </a:prstGeom>
              <a:blipFill rotWithShape="0">
                <a:blip r:embed="rId5"/>
                <a:stretch>
                  <a:fillRect/>
                </a:stretch>
              </a:blipFill>
            </p:spPr>
            <p:txBody>
              <a:bodyPr/>
              <a:lstStyle/>
              <a:p>
                <a:r>
                  <a:rPr lang="it-IT">
                    <a:noFill/>
                  </a:rPr>
                  <a:t> </a:t>
                </a:r>
              </a:p>
            </p:txBody>
          </p:sp>
        </mc:Fallback>
      </mc:AlternateContent>
    </p:spTree>
    <p:extLst>
      <p:ext uri="{BB962C8B-B14F-4D97-AF65-F5344CB8AC3E}">
        <p14:creationId xmlns:p14="http://schemas.microsoft.com/office/powerpoint/2010/main" val="4477673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88620" y="342267"/>
            <a:ext cx="8446770" cy="777873"/>
          </a:xfrm>
        </p:spPr>
        <p:txBody>
          <a:bodyPr>
            <a:normAutofit fontScale="90000"/>
          </a:bodyPr>
          <a:lstStyle/>
          <a:p>
            <a:r>
              <a:rPr lang="it-IT"/>
              <a:t>Due variabili categoriali </a:t>
            </a:r>
            <a:r>
              <a:rPr lang="mr-IN"/>
              <a:t>–</a:t>
            </a:r>
            <a:r>
              <a:rPr lang="it-IT"/>
              <a:t> Tabella a 2-Vie</a:t>
            </a:r>
          </a:p>
        </p:txBody>
      </p:sp>
      <p:sp>
        <p:nvSpPr>
          <p:cNvPr id="3" name="CasellaDiTesto 2"/>
          <p:cNvSpPr txBox="1"/>
          <p:nvPr/>
        </p:nvSpPr>
        <p:spPr>
          <a:xfrm>
            <a:off x="560070" y="1034821"/>
            <a:ext cx="8103870" cy="1554272"/>
          </a:xfrm>
          <a:prstGeom prst="rect">
            <a:avLst/>
          </a:prstGeom>
          <a:noFill/>
        </p:spPr>
        <p:txBody>
          <a:bodyPr wrap="square" rtlCol="0">
            <a:spAutoFit/>
          </a:bodyPr>
          <a:lstStyle/>
          <a:p>
            <a:pPr algn="just">
              <a:spcAft>
                <a:spcPts val="600"/>
              </a:spcAft>
            </a:pPr>
            <a:r>
              <a:rPr lang="it-IT" sz="1600"/>
              <a:t>Vogliamo verificare se:</a:t>
            </a:r>
          </a:p>
          <a:p>
            <a:pPr marL="342900" indent="-342900" algn="just">
              <a:buFont typeface="+mj-lt"/>
              <a:buAutoNum type="alphaLcParenR"/>
            </a:pPr>
            <a:r>
              <a:rPr lang="it-IT" sz="1400"/>
              <a:t>La proporzione di studenti maschi e femmine che fa uso abituale di tabacco è la medesima; </a:t>
            </a:r>
          </a:p>
          <a:p>
            <a:pPr marL="342900" indent="-342900" algn="just">
              <a:buFont typeface="+mj-lt"/>
              <a:buAutoNum type="alphaLcParenR"/>
            </a:pPr>
            <a:r>
              <a:rPr lang="it-IT" sz="1400"/>
              <a:t>La proporzione di studenti maschi e femmine iscritti all’anno di corso </a:t>
            </a:r>
            <a:r>
              <a:rPr lang="it-IT" sz="1400" i="1"/>
              <a:t>First </a:t>
            </a:r>
            <a:r>
              <a:rPr lang="it-IT" sz="1400" i="1" err="1"/>
              <a:t>Year</a:t>
            </a:r>
            <a:r>
              <a:rPr lang="it-IT" sz="1400"/>
              <a:t>, </a:t>
            </a:r>
            <a:r>
              <a:rPr lang="it-IT" sz="1400" i="1" err="1"/>
              <a:t>Sophomore</a:t>
            </a:r>
            <a:r>
              <a:rPr lang="it-IT" sz="1400"/>
              <a:t>, </a:t>
            </a:r>
            <a:r>
              <a:rPr lang="it-IT" sz="1400" i="1"/>
              <a:t>Junior</a:t>
            </a:r>
            <a:r>
              <a:rPr lang="it-IT" sz="1400"/>
              <a:t> o </a:t>
            </a:r>
            <a:r>
              <a:rPr lang="it-IT" sz="1400" i="1"/>
              <a:t>Senior</a:t>
            </a:r>
            <a:r>
              <a:rPr lang="it-IT" sz="1400"/>
              <a:t> è la medesima;</a:t>
            </a:r>
          </a:p>
          <a:p>
            <a:pPr marL="342900" indent="-342900" algn="just">
              <a:buFont typeface="+mj-lt"/>
              <a:buAutoNum type="alphaLcParenR"/>
            </a:pPr>
            <a:r>
              <a:rPr lang="it-IT" sz="1400"/>
              <a:t>La proporzione di studenti </a:t>
            </a:r>
            <a:r>
              <a:rPr lang="it-IT" sz="1400" i="1"/>
              <a:t>First </a:t>
            </a:r>
            <a:r>
              <a:rPr lang="it-IT" sz="1400" i="1" err="1"/>
              <a:t>Year</a:t>
            </a:r>
            <a:r>
              <a:rPr lang="it-IT" sz="1400"/>
              <a:t>, </a:t>
            </a:r>
            <a:r>
              <a:rPr lang="it-IT" sz="1400" i="1" err="1"/>
              <a:t>Sophomore</a:t>
            </a:r>
            <a:r>
              <a:rPr lang="it-IT" sz="1400"/>
              <a:t>, </a:t>
            </a:r>
            <a:r>
              <a:rPr lang="it-IT" sz="1400" i="1"/>
              <a:t>Junior</a:t>
            </a:r>
            <a:r>
              <a:rPr lang="it-IT" sz="1400"/>
              <a:t> o </a:t>
            </a:r>
            <a:r>
              <a:rPr lang="it-IT" sz="1400" i="1"/>
              <a:t>Senior </a:t>
            </a:r>
            <a:r>
              <a:rPr lang="it-IT" sz="1400"/>
              <a:t>con il punteggio </a:t>
            </a:r>
            <a:r>
              <a:rPr lang="it-IT" sz="1400" i="1" err="1"/>
              <a:t>HighSAT</a:t>
            </a:r>
            <a:r>
              <a:rPr lang="it-IT" sz="1400"/>
              <a:t> in </a:t>
            </a:r>
            <a:r>
              <a:rPr lang="it-IT" sz="1400" i="1"/>
              <a:t>Math</a:t>
            </a:r>
            <a:r>
              <a:rPr lang="it-IT" sz="1400"/>
              <a:t> o </a:t>
            </a:r>
            <a:r>
              <a:rPr lang="it-IT" sz="1400" i="1" err="1"/>
              <a:t>Verbal</a:t>
            </a:r>
            <a:r>
              <a:rPr lang="it-IT" sz="1400" i="1"/>
              <a:t> </a:t>
            </a:r>
            <a:r>
              <a:rPr lang="it-IT" sz="1600"/>
              <a:t>è la medesima;</a:t>
            </a:r>
          </a:p>
        </p:txBody>
      </p:sp>
      <p:sp>
        <p:nvSpPr>
          <p:cNvPr id="4" name="Segnaposto data 3">
            <a:extLst>
              <a:ext uri="{FF2B5EF4-FFF2-40B4-BE49-F238E27FC236}">
                <a16:creationId xmlns:a16="http://schemas.microsoft.com/office/drawing/2014/main" id="{3D084673-D72F-6549-8E97-6F7C3B084987}"/>
              </a:ext>
            </a:extLst>
          </p:cNvPr>
          <p:cNvSpPr>
            <a:spLocks noGrp="1"/>
          </p:cNvSpPr>
          <p:nvPr>
            <p:ph type="dt" sz="half" idx="10"/>
          </p:nvPr>
        </p:nvSpPr>
        <p:spPr/>
        <p:txBody>
          <a:bodyPr/>
          <a:lstStyle/>
          <a:p>
            <a:fld id="{91529335-6B0F-6A4D-8969-4228237D8470}" type="datetime1">
              <a:rPr lang="it-IT" smtClean="0"/>
              <a:t>06/12/18</a:t>
            </a:fld>
            <a:endParaRPr lang="en-US"/>
          </a:p>
        </p:txBody>
      </p:sp>
      <p:sp>
        <p:nvSpPr>
          <p:cNvPr id="5" name="Segnaposto numero diapositiva 4">
            <a:extLst>
              <a:ext uri="{FF2B5EF4-FFF2-40B4-BE49-F238E27FC236}">
                <a16:creationId xmlns:a16="http://schemas.microsoft.com/office/drawing/2014/main" id="{842E905C-CEB1-7B4A-BE67-EB12384766ED}"/>
              </a:ext>
            </a:extLst>
          </p:cNvPr>
          <p:cNvSpPr>
            <a:spLocks noGrp="1"/>
          </p:cNvSpPr>
          <p:nvPr>
            <p:ph type="sldNum" sz="quarter" idx="12"/>
          </p:nvPr>
        </p:nvSpPr>
        <p:spPr/>
        <p:txBody>
          <a:bodyPr/>
          <a:lstStyle/>
          <a:p>
            <a:fld id="{8A7A6979-0714-4377-B894-6BE4C2D6E202}" type="slidenum">
              <a:rPr lang="en-US" smtClean="0"/>
              <a:t>17</a:t>
            </a:fld>
            <a:endParaRPr lang="en-US"/>
          </a:p>
        </p:txBody>
      </p:sp>
      <p:sp>
        <p:nvSpPr>
          <p:cNvPr id="6" name="CasellaDiTesto 5">
            <a:extLst>
              <a:ext uri="{FF2B5EF4-FFF2-40B4-BE49-F238E27FC236}">
                <a16:creationId xmlns:a16="http://schemas.microsoft.com/office/drawing/2014/main" id="{F858DB42-F251-D747-ADBD-E1711A075BEE}"/>
              </a:ext>
            </a:extLst>
          </p:cNvPr>
          <p:cNvSpPr txBox="1"/>
          <p:nvPr/>
        </p:nvSpPr>
        <p:spPr>
          <a:xfrm>
            <a:off x="628650" y="2592004"/>
            <a:ext cx="7886700" cy="1200329"/>
          </a:xfrm>
          <a:prstGeom prst="rect">
            <a:avLst/>
          </a:prstGeom>
          <a:noFill/>
        </p:spPr>
        <p:txBody>
          <a:bodyPr wrap="square" rtlCol="0">
            <a:spAutoFit/>
          </a:bodyPr>
          <a:lstStyle/>
          <a:p>
            <a:pPr algn="just"/>
            <a:r>
              <a:rPr lang="it-IT"/>
              <a:t>Per indagare se fra due variabili categoriali esiste una relazione si utilizza una Tabella a due vie. Una </a:t>
            </a:r>
            <a:r>
              <a:rPr lang="it-IT" i="1" err="1"/>
              <a:t>two</a:t>
            </a:r>
            <a:r>
              <a:rPr lang="it-IT" i="1"/>
              <a:t>-way-</a:t>
            </a:r>
            <a:r>
              <a:rPr lang="it-IT" i="1" err="1"/>
              <a:t>table</a:t>
            </a:r>
            <a:r>
              <a:rPr lang="it-IT"/>
              <a:t> è una tabella delle frequenze dove sono presenti due variabili la prima rappresentata secondo le righe della tabella la seconda secondo le colonne</a:t>
            </a:r>
          </a:p>
        </p:txBody>
      </p:sp>
      <p:sp>
        <p:nvSpPr>
          <p:cNvPr id="8" name="CasellaDiTesto 7">
            <a:extLst>
              <a:ext uri="{FF2B5EF4-FFF2-40B4-BE49-F238E27FC236}">
                <a16:creationId xmlns:a16="http://schemas.microsoft.com/office/drawing/2014/main" id="{590C5989-CD36-9444-ACD8-70270330FF8C}"/>
              </a:ext>
            </a:extLst>
          </p:cNvPr>
          <p:cNvSpPr txBox="1"/>
          <p:nvPr/>
        </p:nvSpPr>
        <p:spPr>
          <a:xfrm>
            <a:off x="3996800" y="3838177"/>
            <a:ext cx="4518550" cy="1384995"/>
          </a:xfrm>
          <a:prstGeom prst="rect">
            <a:avLst/>
          </a:prstGeom>
          <a:noFill/>
        </p:spPr>
        <p:txBody>
          <a:bodyPr wrap="square" rtlCol="0">
            <a:spAutoFit/>
          </a:bodyPr>
          <a:lstStyle/>
          <a:p>
            <a:pPr algn="just"/>
            <a:r>
              <a:rPr lang="it-IT" sz="1400" b="1" dirty="0"/>
              <a:t>Tabella 2.3</a:t>
            </a:r>
            <a:r>
              <a:rPr lang="it-IT" sz="1400" dirty="0"/>
              <a:t>. Tabella a due vie riassuntiva del </a:t>
            </a:r>
            <a:r>
              <a:rPr lang="it-IT" sz="1400" b="1" i="1" dirty="0"/>
              <a:t>sondaggio proposto a 2625 genitori di studenti della scuola primaria</a:t>
            </a:r>
            <a:r>
              <a:rPr lang="it-IT" sz="1400" dirty="0"/>
              <a:t>. La tabella riassume le risposte date dai genitori uomo e donna alla domanda «</a:t>
            </a:r>
            <a:r>
              <a:rPr lang="it-IT" sz="1400" i="1" dirty="0"/>
              <a:t>sei favorevole o contrario all’inasprimento delle sanzioni per gli studenti indisciplinati?</a:t>
            </a:r>
            <a:r>
              <a:rPr lang="it-IT" sz="1400" dirty="0"/>
              <a:t>».     </a:t>
            </a:r>
          </a:p>
        </p:txBody>
      </p:sp>
      <p:sp>
        <p:nvSpPr>
          <p:cNvPr id="9" name="CasellaDiTesto 8">
            <a:extLst>
              <a:ext uri="{FF2B5EF4-FFF2-40B4-BE49-F238E27FC236}">
                <a16:creationId xmlns:a16="http://schemas.microsoft.com/office/drawing/2014/main" id="{A7573B98-8395-4941-BCBE-3F9EAC5187FF}"/>
              </a:ext>
            </a:extLst>
          </p:cNvPr>
          <p:cNvSpPr txBox="1"/>
          <p:nvPr/>
        </p:nvSpPr>
        <p:spPr>
          <a:xfrm>
            <a:off x="729673" y="5347395"/>
            <a:ext cx="7785677" cy="584775"/>
          </a:xfrm>
          <a:prstGeom prst="rect">
            <a:avLst/>
          </a:prstGeom>
          <a:noFill/>
        </p:spPr>
        <p:txBody>
          <a:bodyPr wrap="square" rtlCol="0">
            <a:spAutoFit/>
          </a:bodyPr>
          <a:lstStyle/>
          <a:p>
            <a:r>
              <a:rPr lang="it-IT" sz="1600" b="1" dirty="0"/>
              <a:t>Totale di Riga</a:t>
            </a:r>
            <a:r>
              <a:rPr lang="it-IT" sz="1600" dirty="0"/>
              <a:t>. 	    Tabella delle frequenze della variabile «Parere del genitore»</a:t>
            </a:r>
          </a:p>
          <a:p>
            <a:r>
              <a:rPr lang="it-IT" sz="1600" b="1" dirty="0"/>
              <a:t>Totale di Colonna</a:t>
            </a:r>
            <a:r>
              <a:rPr lang="it-IT" sz="1600" dirty="0"/>
              <a:t>. Tabelle delle frequenze «Genere del genitore»  </a:t>
            </a:r>
          </a:p>
        </p:txBody>
      </p:sp>
      <p:pic>
        <p:nvPicPr>
          <p:cNvPr id="11" name="Immagine 10"/>
          <p:cNvPicPr>
            <a:picLocks noChangeAspect="1"/>
          </p:cNvPicPr>
          <p:nvPr/>
        </p:nvPicPr>
        <p:blipFill rotWithShape="1">
          <a:blip r:embed="rId2"/>
          <a:srcRect r="61742"/>
          <a:stretch/>
        </p:blipFill>
        <p:spPr>
          <a:xfrm>
            <a:off x="828147" y="3952824"/>
            <a:ext cx="2794354" cy="1332000"/>
          </a:xfrm>
          <a:prstGeom prst="rect">
            <a:avLst/>
          </a:prstGeom>
        </p:spPr>
      </p:pic>
    </p:spTree>
    <p:extLst>
      <p:ext uri="{BB962C8B-B14F-4D97-AF65-F5344CB8AC3E}">
        <p14:creationId xmlns:p14="http://schemas.microsoft.com/office/powerpoint/2010/main" val="15574441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7DA842E-92CA-A54B-B370-684831B5C6DB}"/>
              </a:ext>
            </a:extLst>
          </p:cNvPr>
          <p:cNvSpPr>
            <a:spLocks noGrp="1"/>
          </p:cNvSpPr>
          <p:nvPr>
            <p:ph type="title"/>
          </p:nvPr>
        </p:nvSpPr>
        <p:spPr>
          <a:xfrm>
            <a:off x="369455" y="365127"/>
            <a:ext cx="8395854" cy="854074"/>
          </a:xfrm>
        </p:spPr>
        <p:txBody>
          <a:bodyPr>
            <a:normAutofit fontScale="90000"/>
          </a:bodyPr>
          <a:lstStyle/>
          <a:p>
            <a:r>
              <a:rPr lang="it-IT"/>
              <a:t>Due variabili categoriali</a:t>
            </a:r>
            <a:r>
              <a:rPr lang="mr-IN"/>
              <a:t> –</a:t>
            </a:r>
            <a:r>
              <a:rPr lang="it-IT"/>
              <a:t> Tabella a 2-Vie</a:t>
            </a:r>
          </a:p>
        </p:txBody>
      </p:sp>
      <p:sp>
        <p:nvSpPr>
          <p:cNvPr id="3" name="Segnaposto data 2">
            <a:extLst>
              <a:ext uri="{FF2B5EF4-FFF2-40B4-BE49-F238E27FC236}">
                <a16:creationId xmlns:a16="http://schemas.microsoft.com/office/drawing/2014/main" id="{E98340FB-D178-F24F-BBC2-6850F6108CE3}"/>
              </a:ext>
            </a:extLst>
          </p:cNvPr>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a:extLst>
              <a:ext uri="{FF2B5EF4-FFF2-40B4-BE49-F238E27FC236}">
                <a16:creationId xmlns:a16="http://schemas.microsoft.com/office/drawing/2014/main" id="{C4BA60D8-E766-2C4F-96CD-56673587F3C6}"/>
              </a:ext>
            </a:extLst>
          </p:cNvPr>
          <p:cNvSpPr>
            <a:spLocks noGrp="1"/>
          </p:cNvSpPr>
          <p:nvPr>
            <p:ph type="sldNum" sz="quarter" idx="12"/>
          </p:nvPr>
        </p:nvSpPr>
        <p:spPr/>
        <p:txBody>
          <a:bodyPr/>
          <a:lstStyle/>
          <a:p>
            <a:fld id="{8A7A6979-0714-4377-B894-6BE4C2D6E202}" type="slidenum">
              <a:rPr lang="en-US" smtClean="0"/>
              <a:t>18</a:t>
            </a:fld>
            <a:endParaRPr lang="en-US"/>
          </a:p>
        </p:txBody>
      </p:sp>
      <p:sp>
        <p:nvSpPr>
          <p:cNvPr id="5" name="CasellaDiTesto 4">
            <a:extLst>
              <a:ext uri="{FF2B5EF4-FFF2-40B4-BE49-F238E27FC236}">
                <a16:creationId xmlns:a16="http://schemas.microsoft.com/office/drawing/2014/main" id="{13633BD5-881C-D642-9BDF-6F8FBDF1D5D0}"/>
              </a:ext>
            </a:extLst>
          </p:cNvPr>
          <p:cNvSpPr txBox="1"/>
          <p:nvPr/>
        </p:nvSpPr>
        <p:spPr>
          <a:xfrm>
            <a:off x="554182" y="1283856"/>
            <a:ext cx="8211127" cy="1677382"/>
          </a:xfrm>
          <a:prstGeom prst="rect">
            <a:avLst/>
          </a:prstGeom>
          <a:noFill/>
        </p:spPr>
        <p:txBody>
          <a:bodyPr wrap="square" rtlCol="0">
            <a:spAutoFit/>
          </a:bodyPr>
          <a:lstStyle/>
          <a:p>
            <a:pPr indent="182563">
              <a:spcAft>
                <a:spcPts val="600"/>
              </a:spcAft>
            </a:pPr>
            <a:r>
              <a:rPr lang="it-IT"/>
              <a:t>Usa la Tabelle 2.4 per rispondere alle domande che seguono</a:t>
            </a:r>
          </a:p>
          <a:p>
            <a:pPr marL="182563" indent="-182563">
              <a:buFont typeface="+mj-lt"/>
              <a:buAutoNum type="alphaLcPeriod"/>
            </a:pPr>
            <a:r>
              <a:rPr lang="it-IT" sz="1600"/>
              <a:t>La proporzione di persone di genere Femminile in accordo con la proposta è?</a:t>
            </a:r>
          </a:p>
          <a:p>
            <a:pPr marL="182563" indent="-182563">
              <a:buFont typeface="+mj-lt"/>
              <a:buAutoNum type="alphaLcPeriod"/>
            </a:pPr>
            <a:r>
              <a:rPr lang="it-IT" sz="1600"/>
              <a:t>La proporzione delle persone in accordo con la proposta di genere Femminile è?</a:t>
            </a:r>
          </a:p>
          <a:p>
            <a:pPr marL="182563" indent="-182563">
              <a:buFont typeface="+mj-lt"/>
              <a:buAutoNum type="alphaLcPeriod"/>
            </a:pPr>
            <a:r>
              <a:rPr lang="it-IT" sz="1600"/>
              <a:t>La proporzione di persone di genere Maschile in accordo con la proposta è?</a:t>
            </a:r>
          </a:p>
          <a:p>
            <a:pPr marL="182563" indent="-182563">
              <a:buFont typeface="+mj-lt"/>
              <a:buAutoNum type="alphaLcPeriod"/>
            </a:pPr>
            <a:r>
              <a:rPr lang="it-IT" sz="1600"/>
              <a:t>La proporzione di Maschi e Femmine favorevoli è la medesima?</a:t>
            </a:r>
          </a:p>
          <a:p>
            <a:pPr marL="182563" indent="-182563">
              <a:buFont typeface="+mj-lt"/>
              <a:buAutoNum type="alphaLcPeriod"/>
            </a:pPr>
            <a:r>
              <a:rPr lang="it-IT" sz="1600"/>
              <a:t>La proporzione di genitori Femmina intervistati è?  </a:t>
            </a:r>
          </a:p>
        </p:txBody>
      </p:sp>
      <p:grpSp>
        <p:nvGrpSpPr>
          <p:cNvPr id="12" name="Gruppo 11">
            <a:extLst>
              <a:ext uri="{FF2B5EF4-FFF2-40B4-BE49-F238E27FC236}">
                <a16:creationId xmlns:a16="http://schemas.microsoft.com/office/drawing/2014/main" id="{988A71C6-C635-3049-8FA3-1718B76BF8F0}"/>
              </a:ext>
            </a:extLst>
          </p:cNvPr>
          <p:cNvGrpSpPr/>
          <p:nvPr/>
        </p:nvGrpSpPr>
        <p:grpSpPr>
          <a:xfrm>
            <a:off x="720437" y="3084320"/>
            <a:ext cx="6024705" cy="427759"/>
            <a:chOff x="720437" y="3084320"/>
            <a:chExt cx="6024705" cy="427759"/>
          </a:xfrm>
        </p:grpSpPr>
        <p:pic>
          <p:nvPicPr>
            <p:cNvPr id="9" name="Immagine 8">
              <a:extLst>
                <a:ext uri="{FF2B5EF4-FFF2-40B4-BE49-F238E27FC236}">
                  <a16:creationId xmlns:a16="http://schemas.microsoft.com/office/drawing/2014/main" id="{E21A01D1-9FBF-0A4C-AF79-7156F80C636A}"/>
                </a:ext>
              </a:extLst>
            </p:cNvPr>
            <p:cNvPicPr>
              <a:picLocks noChangeAspect="1"/>
            </p:cNvPicPr>
            <p:nvPr/>
          </p:nvPicPr>
          <p:blipFill rotWithShape="1">
            <a:blip r:embed="rId2"/>
            <a:srcRect l="9920" b="-24747"/>
            <a:stretch/>
          </p:blipFill>
          <p:spPr>
            <a:xfrm>
              <a:off x="1036493" y="3084320"/>
              <a:ext cx="5708649" cy="427759"/>
            </a:xfrm>
            <a:prstGeom prst="rect">
              <a:avLst/>
            </a:prstGeom>
          </p:spPr>
        </p:pic>
        <p:sp>
          <p:nvSpPr>
            <p:cNvPr id="11" name="CasellaDiTesto 10">
              <a:extLst>
                <a:ext uri="{FF2B5EF4-FFF2-40B4-BE49-F238E27FC236}">
                  <a16:creationId xmlns:a16="http://schemas.microsoft.com/office/drawing/2014/main" id="{F2F532AA-8BA9-D84C-85E6-A1166A62F1BD}"/>
                </a:ext>
              </a:extLst>
            </p:cNvPr>
            <p:cNvSpPr txBox="1"/>
            <p:nvPr/>
          </p:nvSpPr>
          <p:spPr>
            <a:xfrm>
              <a:off x="720437" y="3084320"/>
              <a:ext cx="632112" cy="338554"/>
            </a:xfrm>
            <a:prstGeom prst="rect">
              <a:avLst/>
            </a:prstGeom>
            <a:noFill/>
          </p:spPr>
          <p:txBody>
            <a:bodyPr wrap="square" rtlCol="0">
              <a:spAutoFit/>
            </a:bodyPr>
            <a:lstStyle/>
            <a:p>
              <a:pPr marL="342900" indent="-342900">
                <a:buFont typeface="+mj-lt"/>
                <a:buAutoNum type="alphaLcPeriod"/>
              </a:pPr>
              <a:r>
                <a:rPr lang="it-IT" sz="1600"/>
                <a:t> </a:t>
              </a:r>
            </a:p>
          </p:txBody>
        </p:sp>
      </p:grpSp>
      <p:pic>
        <p:nvPicPr>
          <p:cNvPr id="10" name="Immagine 9">
            <a:extLst>
              <a:ext uri="{FF2B5EF4-FFF2-40B4-BE49-F238E27FC236}">
                <a16:creationId xmlns:a16="http://schemas.microsoft.com/office/drawing/2014/main" id="{4178F15B-4D4B-8A4B-9D66-A5A71DB80F79}"/>
              </a:ext>
            </a:extLst>
          </p:cNvPr>
          <p:cNvPicPr>
            <a:picLocks noChangeAspect="1"/>
          </p:cNvPicPr>
          <p:nvPr/>
        </p:nvPicPr>
        <p:blipFill rotWithShape="1">
          <a:blip r:embed="rId3"/>
          <a:srcRect t="-624" r="-792" b="-59412"/>
          <a:stretch/>
        </p:blipFill>
        <p:spPr>
          <a:xfrm>
            <a:off x="1025239" y="3617451"/>
            <a:ext cx="6387523" cy="548759"/>
          </a:xfrm>
          <a:prstGeom prst="rect">
            <a:avLst/>
          </a:prstGeom>
        </p:spPr>
      </p:pic>
      <p:sp>
        <p:nvSpPr>
          <p:cNvPr id="13" name="CasellaDiTesto 12">
            <a:extLst>
              <a:ext uri="{FF2B5EF4-FFF2-40B4-BE49-F238E27FC236}">
                <a16:creationId xmlns:a16="http://schemas.microsoft.com/office/drawing/2014/main" id="{32A8C6FC-A31D-2D42-9A9A-C54CCFD23ED8}"/>
              </a:ext>
            </a:extLst>
          </p:cNvPr>
          <p:cNvSpPr txBox="1"/>
          <p:nvPr/>
        </p:nvSpPr>
        <p:spPr>
          <a:xfrm>
            <a:off x="720437" y="3634598"/>
            <a:ext cx="632112" cy="338554"/>
          </a:xfrm>
          <a:prstGeom prst="rect">
            <a:avLst/>
          </a:prstGeom>
          <a:noFill/>
        </p:spPr>
        <p:txBody>
          <a:bodyPr wrap="square" rtlCol="0">
            <a:spAutoFit/>
          </a:bodyPr>
          <a:lstStyle/>
          <a:p>
            <a:pPr marL="342900" indent="-342900">
              <a:buFont typeface="+mj-lt"/>
              <a:buAutoNum type="alphaLcPeriod" startAt="2"/>
            </a:pPr>
            <a:r>
              <a:rPr lang="it-IT" sz="1600"/>
              <a:t> </a:t>
            </a:r>
          </a:p>
        </p:txBody>
      </p:sp>
      <p:sp>
        <p:nvSpPr>
          <p:cNvPr id="15" name="CasellaDiTesto 14">
            <a:extLst>
              <a:ext uri="{FF2B5EF4-FFF2-40B4-BE49-F238E27FC236}">
                <a16:creationId xmlns:a16="http://schemas.microsoft.com/office/drawing/2014/main" id="{1D43CE45-0DD8-1D43-91A1-CF72B060D3CF}"/>
              </a:ext>
            </a:extLst>
          </p:cNvPr>
          <p:cNvSpPr txBox="1"/>
          <p:nvPr/>
        </p:nvSpPr>
        <p:spPr>
          <a:xfrm>
            <a:off x="720436" y="4192336"/>
            <a:ext cx="3740727" cy="1138773"/>
          </a:xfrm>
          <a:prstGeom prst="rect">
            <a:avLst/>
          </a:prstGeom>
          <a:noFill/>
        </p:spPr>
        <p:txBody>
          <a:bodyPr wrap="square" rtlCol="0">
            <a:spAutoFit/>
          </a:bodyPr>
          <a:lstStyle/>
          <a:p>
            <a:pPr marL="342900" indent="-342900">
              <a:spcBef>
                <a:spcPts val="600"/>
              </a:spcBef>
              <a:spcAft>
                <a:spcPts val="600"/>
              </a:spcAft>
              <a:buFont typeface="+mj-lt"/>
              <a:buAutoNum type="alphaLcPeriod" startAt="3"/>
            </a:pPr>
            <a:r>
              <a:rPr lang="it-IT" sz="1600"/>
              <a:t>…….</a:t>
            </a:r>
          </a:p>
          <a:p>
            <a:pPr marL="342900" indent="-342900">
              <a:spcBef>
                <a:spcPts val="600"/>
              </a:spcBef>
              <a:spcAft>
                <a:spcPts val="600"/>
              </a:spcAft>
              <a:buFont typeface="+mj-lt"/>
              <a:buAutoNum type="alphaLcPeriod" startAt="3"/>
            </a:pPr>
            <a:r>
              <a:rPr lang="it-IT" sz="1600"/>
              <a:t>…….</a:t>
            </a:r>
          </a:p>
          <a:p>
            <a:pPr marL="342900" indent="-342900">
              <a:spcBef>
                <a:spcPts val="600"/>
              </a:spcBef>
              <a:spcAft>
                <a:spcPts val="600"/>
              </a:spcAft>
              <a:buFont typeface="+mj-lt"/>
              <a:buAutoNum type="alphaLcPeriod" startAt="3"/>
            </a:pPr>
            <a:r>
              <a:rPr lang="it-IT" sz="1600"/>
              <a:t>……. </a:t>
            </a:r>
          </a:p>
        </p:txBody>
      </p:sp>
    </p:spTree>
    <p:extLst>
      <p:ext uri="{BB962C8B-B14F-4D97-AF65-F5344CB8AC3E}">
        <p14:creationId xmlns:p14="http://schemas.microsoft.com/office/powerpoint/2010/main" val="21697052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4666FB7-E669-4443-AE1F-B5FAFD451191}"/>
              </a:ext>
            </a:extLst>
          </p:cNvPr>
          <p:cNvSpPr>
            <a:spLocks noGrp="1"/>
          </p:cNvSpPr>
          <p:nvPr>
            <p:ph type="title"/>
          </p:nvPr>
        </p:nvSpPr>
        <p:spPr>
          <a:xfrm>
            <a:off x="628650" y="365127"/>
            <a:ext cx="7886700" cy="807892"/>
          </a:xfrm>
        </p:spPr>
        <p:txBody>
          <a:bodyPr>
            <a:normAutofit/>
          </a:bodyPr>
          <a:lstStyle/>
          <a:p>
            <a:r>
              <a:rPr lang="it-IT" sz="3600">
                <a:solidFill>
                  <a:prstClr val="black"/>
                </a:solidFill>
              </a:rPr>
              <a:t>Due variabili categoriali</a:t>
            </a:r>
            <a:r>
              <a:rPr lang="mr-IN" sz="3600">
                <a:solidFill>
                  <a:prstClr val="black"/>
                </a:solidFill>
              </a:rPr>
              <a:t> –</a:t>
            </a:r>
            <a:r>
              <a:rPr lang="it-IT" sz="3600">
                <a:solidFill>
                  <a:prstClr val="black"/>
                </a:solidFill>
              </a:rPr>
              <a:t> Tabella a 2-Vie</a:t>
            </a:r>
            <a:endParaRPr lang="it-IT" sz="4000"/>
          </a:p>
        </p:txBody>
      </p:sp>
      <p:sp>
        <p:nvSpPr>
          <p:cNvPr id="3" name="Segnaposto data 2">
            <a:extLst>
              <a:ext uri="{FF2B5EF4-FFF2-40B4-BE49-F238E27FC236}">
                <a16:creationId xmlns:a16="http://schemas.microsoft.com/office/drawing/2014/main" id="{246C00D3-E931-C747-91AC-AC7AE7BEEDE8}"/>
              </a:ext>
            </a:extLst>
          </p:cNvPr>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a:extLst>
              <a:ext uri="{FF2B5EF4-FFF2-40B4-BE49-F238E27FC236}">
                <a16:creationId xmlns:a16="http://schemas.microsoft.com/office/drawing/2014/main" id="{BAEE010C-9ADF-504B-8A36-5A442F243DC8}"/>
              </a:ext>
            </a:extLst>
          </p:cNvPr>
          <p:cNvSpPr>
            <a:spLocks noGrp="1"/>
          </p:cNvSpPr>
          <p:nvPr>
            <p:ph type="sldNum" sz="quarter" idx="12"/>
          </p:nvPr>
        </p:nvSpPr>
        <p:spPr/>
        <p:txBody>
          <a:bodyPr/>
          <a:lstStyle/>
          <a:p>
            <a:fld id="{8A7A6979-0714-4377-B894-6BE4C2D6E202}" type="slidenum">
              <a:rPr lang="en-US" smtClean="0"/>
              <a:t>19</a:t>
            </a:fld>
            <a:endParaRPr lang="en-US"/>
          </a:p>
        </p:txBody>
      </p:sp>
      <p:sp>
        <p:nvSpPr>
          <p:cNvPr id="5" name="CasellaDiTesto 4">
            <a:extLst>
              <a:ext uri="{FF2B5EF4-FFF2-40B4-BE49-F238E27FC236}">
                <a16:creationId xmlns:a16="http://schemas.microsoft.com/office/drawing/2014/main" id="{13217788-2147-B041-95F5-2752F30B5843}"/>
              </a:ext>
            </a:extLst>
          </p:cNvPr>
          <p:cNvSpPr txBox="1"/>
          <p:nvPr/>
        </p:nvSpPr>
        <p:spPr>
          <a:xfrm>
            <a:off x="688397" y="1089894"/>
            <a:ext cx="7767205" cy="1323439"/>
          </a:xfrm>
          <a:prstGeom prst="rect">
            <a:avLst/>
          </a:prstGeom>
          <a:noFill/>
        </p:spPr>
        <p:txBody>
          <a:bodyPr wrap="square" rtlCol="0">
            <a:spAutoFit/>
          </a:bodyPr>
          <a:lstStyle/>
          <a:p>
            <a:pPr indent="182563" algn="just"/>
            <a:r>
              <a:rPr lang="it-IT" sz="1600"/>
              <a:t>Nel data-set </a:t>
            </a:r>
            <a:r>
              <a:rPr lang="it-IT" sz="1600" i="1" err="1"/>
              <a:t>StudentSurvey</a:t>
            </a:r>
            <a:r>
              <a:rPr lang="it-IT" sz="1600" i="1"/>
              <a:t> </a:t>
            </a:r>
            <a:r>
              <a:rPr lang="it-IT" sz="1600"/>
              <a:t>sono riportate le risposte degli studenti Maschi e Femmine alla domanda: nella tua futura carriera quale premio vorresti vincere: «l’</a:t>
            </a:r>
            <a:r>
              <a:rPr lang="it-IT" sz="1600" i="1"/>
              <a:t>Accademy Award, il Nobel </a:t>
            </a:r>
            <a:r>
              <a:rPr lang="it-IT" sz="1600" i="1" err="1"/>
              <a:t>Prize</a:t>
            </a:r>
            <a:r>
              <a:rPr lang="it-IT" sz="1600" i="1"/>
              <a:t>  </a:t>
            </a:r>
            <a:r>
              <a:rPr lang="it-IT" sz="1600"/>
              <a:t>oppure una </a:t>
            </a:r>
            <a:r>
              <a:rPr lang="it-IT" sz="1600" i="1"/>
              <a:t>Olympic Gold </a:t>
            </a:r>
            <a:r>
              <a:rPr lang="it-IT" sz="1600" i="1" err="1"/>
              <a:t>Medal</a:t>
            </a:r>
            <a:r>
              <a:rPr lang="it-IT" sz="1600" i="1"/>
              <a:t>?». </a:t>
            </a:r>
            <a:r>
              <a:rPr lang="it-IT" sz="1600"/>
              <a:t>Le risposte sono riassunte nella Tabella 2.5</a:t>
            </a:r>
            <a:r>
              <a:rPr lang="it-IT" sz="1600" i="1"/>
              <a:t> dove il totale di riga indica la distribuzione delle frequenze degli studenti M e </a:t>
            </a:r>
            <a:r>
              <a:rPr lang="it-IT" sz="1600" i="1" err="1"/>
              <a:t>F</a:t>
            </a:r>
            <a:r>
              <a:rPr lang="it-IT" sz="1600" i="1"/>
              <a:t>; il totale di colonna la distribuzione dei premi sognati dagli studenti.</a:t>
            </a:r>
          </a:p>
        </p:txBody>
      </p:sp>
      <p:pic>
        <p:nvPicPr>
          <p:cNvPr id="6" name="Immagine 5">
            <a:extLst>
              <a:ext uri="{FF2B5EF4-FFF2-40B4-BE49-F238E27FC236}">
                <a16:creationId xmlns:a16="http://schemas.microsoft.com/office/drawing/2014/main" id="{B3CF06E0-EFC6-044B-8B3E-40AAFF8385C1}"/>
              </a:ext>
            </a:extLst>
          </p:cNvPr>
          <p:cNvPicPr>
            <a:picLocks noChangeAspect="1"/>
          </p:cNvPicPr>
          <p:nvPr/>
        </p:nvPicPr>
        <p:blipFill>
          <a:blip r:embed="rId2"/>
          <a:stretch>
            <a:fillRect/>
          </a:stretch>
        </p:blipFill>
        <p:spPr>
          <a:xfrm>
            <a:off x="1767609" y="2443719"/>
            <a:ext cx="5461000" cy="1498600"/>
          </a:xfrm>
          <a:prstGeom prst="rect">
            <a:avLst/>
          </a:prstGeom>
        </p:spPr>
      </p:pic>
      <p:sp>
        <p:nvSpPr>
          <p:cNvPr id="7" name="CasellaDiTesto 6">
            <a:extLst>
              <a:ext uri="{FF2B5EF4-FFF2-40B4-BE49-F238E27FC236}">
                <a16:creationId xmlns:a16="http://schemas.microsoft.com/office/drawing/2014/main" id="{71B123DA-F44A-FA47-B1F8-8E519C855236}"/>
              </a:ext>
            </a:extLst>
          </p:cNvPr>
          <p:cNvSpPr txBox="1"/>
          <p:nvPr/>
        </p:nvSpPr>
        <p:spPr>
          <a:xfrm>
            <a:off x="688397" y="3815389"/>
            <a:ext cx="7767205" cy="1708160"/>
          </a:xfrm>
          <a:prstGeom prst="rect">
            <a:avLst/>
          </a:prstGeom>
          <a:noFill/>
        </p:spPr>
        <p:txBody>
          <a:bodyPr wrap="square" rtlCol="0">
            <a:spAutoFit/>
          </a:bodyPr>
          <a:lstStyle/>
          <a:p>
            <a:pPr indent="182563">
              <a:spcAft>
                <a:spcPts val="600"/>
              </a:spcAft>
            </a:pPr>
            <a:r>
              <a:rPr lang="it-IT" sz="1600"/>
              <a:t>La </a:t>
            </a:r>
            <a:r>
              <a:rPr lang="it-IT" sz="1600" b="1"/>
              <a:t>Tabella 2.5 </a:t>
            </a:r>
            <a:r>
              <a:rPr lang="it-IT" sz="1600"/>
              <a:t>permette di rispondere a varie domande:</a:t>
            </a:r>
          </a:p>
          <a:p>
            <a:pPr marL="342900" indent="-342900">
              <a:buFont typeface="+mj-lt"/>
              <a:buAutoNum type="alphaLcPeriod"/>
            </a:pPr>
            <a:r>
              <a:rPr lang="it-IT" sz="1400"/>
              <a:t>Quale è il premio più popolare fra gli studenti?</a:t>
            </a:r>
          </a:p>
          <a:p>
            <a:pPr marL="342900" indent="-342900">
              <a:buFont typeface="+mj-lt"/>
              <a:buAutoNum type="alphaLcPeriod"/>
            </a:pPr>
            <a:r>
              <a:rPr lang="it-IT" sz="1400"/>
              <a:t>Quale è il premio più polare fra le Ragazze?</a:t>
            </a:r>
          </a:p>
          <a:p>
            <a:pPr marL="342900" indent="-342900">
              <a:buFont typeface="+mj-lt"/>
              <a:buAutoNum type="alphaLcPeriod"/>
            </a:pPr>
            <a:r>
              <a:rPr lang="it-IT" sz="1400"/>
              <a:t>La proporzione di M e </a:t>
            </a:r>
            <a:r>
              <a:rPr lang="it-IT" sz="1400" err="1"/>
              <a:t>F</a:t>
            </a:r>
            <a:r>
              <a:rPr lang="it-IT" sz="1400"/>
              <a:t> che ambiscono a vincere una medaglia olimpica è la medesima? </a:t>
            </a:r>
          </a:p>
          <a:p>
            <a:pPr marL="342900" indent="-342900">
              <a:buFont typeface="+mj-lt"/>
              <a:buAutoNum type="alphaLcPeriod"/>
            </a:pPr>
            <a:r>
              <a:rPr lang="it-IT" sz="1400"/>
              <a:t>Gli studenti Maschi che hanno partecipato al questionario sono in numero _________?</a:t>
            </a:r>
          </a:p>
          <a:p>
            <a:pPr marL="342900" indent="-342900">
              <a:buFont typeface="+mj-lt"/>
              <a:buAutoNum type="alphaLcPeriod"/>
            </a:pPr>
            <a:r>
              <a:rPr lang="it-IT" sz="1400"/>
              <a:t>Il premio Nobel è più desiderato dalle __________.  </a:t>
            </a:r>
          </a:p>
          <a:p>
            <a:pPr marL="342900" indent="-342900">
              <a:buFont typeface="+mj-lt"/>
              <a:buAutoNum type="alphaLcPeriod"/>
            </a:pPr>
            <a:r>
              <a:rPr lang="it-IT" sz="1400"/>
              <a:t>…. </a:t>
            </a:r>
          </a:p>
        </p:txBody>
      </p:sp>
    </p:spTree>
    <p:extLst>
      <p:ext uri="{BB962C8B-B14F-4D97-AF65-F5344CB8AC3E}">
        <p14:creationId xmlns:p14="http://schemas.microsoft.com/office/powerpoint/2010/main" val="1338035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Descrivere i Dati</a:t>
            </a:r>
          </a:p>
        </p:txBody>
      </p:sp>
      <p:sp>
        <p:nvSpPr>
          <p:cNvPr id="3" name="Segnaposto contenuto 2"/>
          <p:cNvSpPr>
            <a:spLocks noGrp="1"/>
          </p:cNvSpPr>
          <p:nvPr>
            <p:ph idx="1"/>
          </p:nvPr>
        </p:nvSpPr>
        <p:spPr>
          <a:xfrm>
            <a:off x="628650" y="1462251"/>
            <a:ext cx="7886700" cy="4351338"/>
          </a:xfrm>
        </p:spPr>
        <p:txBody>
          <a:bodyPr>
            <a:normAutofit fontScale="92500" lnSpcReduction="20000"/>
          </a:bodyPr>
          <a:lstStyle/>
          <a:p>
            <a:r>
              <a:rPr lang="it-IT" sz="3200" dirty="0"/>
              <a:t>Distribuzione di Una Variabile Categoriale</a:t>
            </a:r>
          </a:p>
          <a:p>
            <a:pPr lvl="1"/>
            <a:r>
              <a:rPr lang="it-IT" sz="2800" dirty="0"/>
              <a:t>Percentuale </a:t>
            </a:r>
          </a:p>
          <a:p>
            <a:pPr lvl="1"/>
            <a:r>
              <a:rPr lang="it-IT" sz="2800" dirty="0"/>
              <a:t>Bar Chart e Pie Chart</a:t>
            </a:r>
          </a:p>
          <a:p>
            <a:r>
              <a:rPr lang="it-IT" sz="3200" dirty="0"/>
              <a:t>Distribuzione di Una Variabile Quantitativa</a:t>
            </a:r>
          </a:p>
          <a:p>
            <a:pPr lvl="1"/>
            <a:r>
              <a:rPr lang="it-IT" sz="2800" dirty="0"/>
              <a:t>Forma, Centro e Dispersione</a:t>
            </a:r>
          </a:p>
          <a:p>
            <a:pPr lvl="1"/>
            <a:r>
              <a:rPr lang="it-IT" sz="2800" dirty="0"/>
              <a:t>Box-Plot, </a:t>
            </a:r>
            <a:r>
              <a:rPr lang="it-IT" sz="2800" dirty="0" err="1"/>
              <a:t>Outliers</a:t>
            </a:r>
            <a:endParaRPr lang="it-IT" sz="2800" dirty="0"/>
          </a:p>
          <a:p>
            <a:r>
              <a:rPr lang="it-IT" sz="3200" dirty="0"/>
              <a:t>Relazioni fra Due Variabili Qualitative</a:t>
            </a:r>
          </a:p>
          <a:p>
            <a:pPr lvl="1"/>
            <a:r>
              <a:rPr lang="it-IT" sz="2800" dirty="0"/>
              <a:t>Tabella a 2-Vie, Cluster e Side-by-Side </a:t>
            </a:r>
            <a:r>
              <a:rPr lang="it-IT" sz="2800" dirty="0" err="1"/>
              <a:t>BarChart</a:t>
            </a:r>
            <a:r>
              <a:rPr lang="it-IT" sz="2800" dirty="0"/>
              <a:t> </a:t>
            </a:r>
          </a:p>
          <a:p>
            <a:r>
              <a:rPr lang="it-IT" sz="3200" dirty="0"/>
              <a:t>Relazioni fra Variabili Quantitative</a:t>
            </a:r>
          </a:p>
          <a:p>
            <a:pPr lvl="1"/>
            <a:r>
              <a:rPr lang="it-IT" sz="2800" dirty="0" err="1"/>
              <a:t>Scatter</a:t>
            </a:r>
            <a:r>
              <a:rPr lang="it-IT" sz="2800" dirty="0"/>
              <a:t> Plot e Correlazione</a:t>
            </a:r>
          </a:p>
          <a:p>
            <a:pPr lvl="1"/>
            <a:r>
              <a:rPr lang="it-IT" sz="2800" dirty="0"/>
              <a:t>Regressione lineare</a:t>
            </a:r>
          </a:p>
          <a:p>
            <a:pPr lvl="1"/>
            <a:endParaRPr lang="it-IT" sz="2800" dirty="0"/>
          </a:p>
          <a:p>
            <a:endParaRPr lang="it-IT" sz="3200" dirty="0"/>
          </a:p>
        </p:txBody>
      </p:sp>
      <p:sp>
        <p:nvSpPr>
          <p:cNvPr id="4" name="Segnaposto data 3"/>
          <p:cNvSpPr>
            <a:spLocks noGrp="1"/>
          </p:cNvSpPr>
          <p:nvPr>
            <p:ph type="dt" sz="half" idx="10"/>
          </p:nvPr>
        </p:nvSpPr>
        <p:spPr/>
        <p:txBody>
          <a:bodyPr/>
          <a:lstStyle/>
          <a:p>
            <a:fld id="{CBCD40C1-6BF9-D94A-AB7C-FF7B0C304CA0}" type="datetime1">
              <a:rPr lang="it-IT" smtClean="0"/>
              <a:t>06/12/18</a:t>
            </a:fld>
            <a:endParaRPr lang="en-US"/>
          </a:p>
        </p:txBody>
      </p:sp>
      <p:sp>
        <p:nvSpPr>
          <p:cNvPr id="5" name="Segnaposto numero diapositiva 4"/>
          <p:cNvSpPr>
            <a:spLocks noGrp="1"/>
          </p:cNvSpPr>
          <p:nvPr>
            <p:ph type="sldNum" sz="quarter" idx="12"/>
          </p:nvPr>
        </p:nvSpPr>
        <p:spPr/>
        <p:txBody>
          <a:bodyPr/>
          <a:lstStyle/>
          <a:p>
            <a:fld id="{8A7A6979-0714-4377-B894-6BE4C2D6E202}" type="slidenum">
              <a:rPr lang="en-US" smtClean="0"/>
              <a:pPr/>
              <a:t>2</a:t>
            </a:fld>
            <a:endParaRPr lang="en-US"/>
          </a:p>
        </p:txBody>
      </p:sp>
    </p:spTree>
    <p:extLst>
      <p:ext uri="{BB962C8B-B14F-4D97-AF65-F5344CB8AC3E}">
        <p14:creationId xmlns:p14="http://schemas.microsoft.com/office/powerpoint/2010/main" val="8648195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C7ACA95-072D-D24D-8478-498A4AE24B7A}"/>
              </a:ext>
            </a:extLst>
          </p:cNvPr>
          <p:cNvSpPr>
            <a:spLocks noGrp="1"/>
          </p:cNvSpPr>
          <p:nvPr>
            <p:ph type="title"/>
          </p:nvPr>
        </p:nvSpPr>
        <p:spPr>
          <a:xfrm>
            <a:off x="628650" y="365126"/>
            <a:ext cx="7886700" cy="881783"/>
          </a:xfrm>
        </p:spPr>
        <p:txBody>
          <a:bodyPr>
            <a:normAutofit/>
          </a:bodyPr>
          <a:lstStyle/>
          <a:p>
            <a:r>
              <a:rPr lang="it-IT" sz="3600"/>
              <a:t>Tabella a 2-Vie.Rappresentazione grafica</a:t>
            </a:r>
          </a:p>
        </p:txBody>
      </p:sp>
      <p:sp>
        <p:nvSpPr>
          <p:cNvPr id="3" name="Segnaposto data 2">
            <a:extLst>
              <a:ext uri="{FF2B5EF4-FFF2-40B4-BE49-F238E27FC236}">
                <a16:creationId xmlns:a16="http://schemas.microsoft.com/office/drawing/2014/main" id="{41173CDF-DC28-7B40-843A-1781F814D6A0}"/>
              </a:ext>
            </a:extLst>
          </p:cNvPr>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a:extLst>
              <a:ext uri="{FF2B5EF4-FFF2-40B4-BE49-F238E27FC236}">
                <a16:creationId xmlns:a16="http://schemas.microsoft.com/office/drawing/2014/main" id="{530E7417-7458-FE43-80B3-50B0FC1D76B6}"/>
              </a:ext>
            </a:extLst>
          </p:cNvPr>
          <p:cNvSpPr>
            <a:spLocks noGrp="1"/>
          </p:cNvSpPr>
          <p:nvPr>
            <p:ph type="sldNum" sz="quarter" idx="12"/>
          </p:nvPr>
        </p:nvSpPr>
        <p:spPr/>
        <p:txBody>
          <a:bodyPr/>
          <a:lstStyle/>
          <a:p>
            <a:fld id="{8A7A6979-0714-4377-B894-6BE4C2D6E202}" type="slidenum">
              <a:rPr lang="en-US" smtClean="0"/>
              <a:t>20</a:t>
            </a:fld>
            <a:endParaRPr lang="en-US"/>
          </a:p>
        </p:txBody>
      </p:sp>
      <p:grpSp>
        <p:nvGrpSpPr>
          <p:cNvPr id="14" name="Gruppo 13">
            <a:extLst>
              <a:ext uri="{FF2B5EF4-FFF2-40B4-BE49-F238E27FC236}">
                <a16:creationId xmlns:a16="http://schemas.microsoft.com/office/drawing/2014/main" id="{FABB2978-AD45-1F44-8466-2404E8931CB4}"/>
              </a:ext>
            </a:extLst>
          </p:cNvPr>
          <p:cNvGrpSpPr/>
          <p:nvPr/>
        </p:nvGrpSpPr>
        <p:grpSpPr>
          <a:xfrm>
            <a:off x="731982" y="1246909"/>
            <a:ext cx="3600000" cy="3247529"/>
            <a:chOff x="731982" y="1273947"/>
            <a:chExt cx="3600000" cy="3247529"/>
          </a:xfrm>
        </p:grpSpPr>
        <p:sp>
          <p:nvSpPr>
            <p:cNvPr id="7" name="CasellaDiTesto 6">
              <a:extLst>
                <a:ext uri="{FF2B5EF4-FFF2-40B4-BE49-F238E27FC236}">
                  <a16:creationId xmlns:a16="http://schemas.microsoft.com/office/drawing/2014/main" id="{B039C22A-577D-D14D-839D-88A02A4A0290}"/>
                </a:ext>
              </a:extLst>
            </p:cNvPr>
            <p:cNvSpPr txBox="1"/>
            <p:nvPr/>
          </p:nvSpPr>
          <p:spPr>
            <a:xfrm>
              <a:off x="731982" y="1273947"/>
              <a:ext cx="2711720" cy="307777"/>
            </a:xfrm>
            <a:prstGeom prst="rect">
              <a:avLst/>
            </a:prstGeom>
            <a:noFill/>
          </p:spPr>
          <p:txBody>
            <a:bodyPr wrap="square" rtlCol="0">
              <a:spAutoFit/>
            </a:bodyPr>
            <a:lstStyle/>
            <a:p>
              <a:r>
                <a:rPr lang="it-IT" sz="1400"/>
                <a:t>Bar Chart in Pila</a:t>
              </a:r>
            </a:p>
          </p:txBody>
        </p:sp>
        <p:pic>
          <p:nvPicPr>
            <p:cNvPr id="11" name="Immagine 10">
              <a:extLst>
                <a:ext uri="{FF2B5EF4-FFF2-40B4-BE49-F238E27FC236}">
                  <a16:creationId xmlns:a16="http://schemas.microsoft.com/office/drawing/2014/main" id="{EF26C998-F471-9F4D-8C61-B6E21EBA4F54}"/>
                </a:ext>
              </a:extLst>
            </p:cNvPr>
            <p:cNvPicPr>
              <a:picLocks noChangeAspect="1"/>
            </p:cNvPicPr>
            <p:nvPr/>
          </p:nvPicPr>
          <p:blipFill>
            <a:blip r:embed="rId2"/>
            <a:stretch>
              <a:fillRect/>
            </a:stretch>
          </p:blipFill>
          <p:spPr>
            <a:xfrm>
              <a:off x="731982" y="1641476"/>
              <a:ext cx="3600000" cy="2880000"/>
            </a:xfrm>
            <a:prstGeom prst="rect">
              <a:avLst/>
            </a:prstGeom>
          </p:spPr>
        </p:pic>
      </p:grpSp>
      <p:grpSp>
        <p:nvGrpSpPr>
          <p:cNvPr id="18" name="Gruppo 17">
            <a:extLst>
              <a:ext uri="{FF2B5EF4-FFF2-40B4-BE49-F238E27FC236}">
                <a16:creationId xmlns:a16="http://schemas.microsoft.com/office/drawing/2014/main" id="{FB6E4B9C-425B-1D42-8D87-85A55FEC3BCF}"/>
              </a:ext>
            </a:extLst>
          </p:cNvPr>
          <p:cNvGrpSpPr/>
          <p:nvPr/>
        </p:nvGrpSpPr>
        <p:grpSpPr>
          <a:xfrm>
            <a:off x="4657950" y="1246909"/>
            <a:ext cx="3600000" cy="3247529"/>
            <a:chOff x="4657950" y="1246909"/>
            <a:chExt cx="3600000" cy="3247529"/>
          </a:xfrm>
        </p:grpSpPr>
        <p:sp>
          <p:nvSpPr>
            <p:cNvPr id="12" name="CasellaDiTesto 11">
              <a:extLst>
                <a:ext uri="{FF2B5EF4-FFF2-40B4-BE49-F238E27FC236}">
                  <a16:creationId xmlns:a16="http://schemas.microsoft.com/office/drawing/2014/main" id="{47FE0D00-A811-AF49-AA34-82E0C4EE2863}"/>
                </a:ext>
              </a:extLst>
            </p:cNvPr>
            <p:cNvSpPr txBox="1"/>
            <p:nvPr/>
          </p:nvSpPr>
          <p:spPr>
            <a:xfrm>
              <a:off x="4657950" y="1246909"/>
              <a:ext cx="2711720" cy="307777"/>
            </a:xfrm>
            <a:prstGeom prst="rect">
              <a:avLst/>
            </a:prstGeom>
            <a:noFill/>
          </p:spPr>
          <p:txBody>
            <a:bodyPr wrap="square" rtlCol="0">
              <a:spAutoFit/>
            </a:bodyPr>
            <a:lstStyle/>
            <a:p>
              <a:r>
                <a:rPr lang="it-IT" sz="1400"/>
                <a:t>Bar Chart a Categorie Separate</a:t>
              </a:r>
            </a:p>
          </p:txBody>
        </p:sp>
        <p:pic>
          <p:nvPicPr>
            <p:cNvPr id="17" name="Immagine 16">
              <a:extLst>
                <a:ext uri="{FF2B5EF4-FFF2-40B4-BE49-F238E27FC236}">
                  <a16:creationId xmlns:a16="http://schemas.microsoft.com/office/drawing/2014/main" id="{983CDE44-AE82-154D-996E-61ADDB0D5421}"/>
                </a:ext>
              </a:extLst>
            </p:cNvPr>
            <p:cNvPicPr>
              <a:picLocks noChangeAspect="1"/>
            </p:cNvPicPr>
            <p:nvPr/>
          </p:nvPicPr>
          <p:blipFill>
            <a:blip r:embed="rId3"/>
            <a:stretch>
              <a:fillRect/>
            </a:stretch>
          </p:blipFill>
          <p:spPr>
            <a:xfrm>
              <a:off x="4657950" y="1614438"/>
              <a:ext cx="3600000" cy="2880000"/>
            </a:xfrm>
            <a:prstGeom prst="rect">
              <a:avLst/>
            </a:prstGeom>
          </p:spPr>
        </p:pic>
      </p:grpSp>
      <p:sp>
        <p:nvSpPr>
          <p:cNvPr id="19" name="CasellaDiTesto 18">
            <a:extLst>
              <a:ext uri="{FF2B5EF4-FFF2-40B4-BE49-F238E27FC236}">
                <a16:creationId xmlns:a16="http://schemas.microsoft.com/office/drawing/2014/main" id="{B8794E6B-9826-6040-A07E-A9B66B581AB5}"/>
              </a:ext>
            </a:extLst>
          </p:cNvPr>
          <p:cNvSpPr txBox="1"/>
          <p:nvPr/>
        </p:nvSpPr>
        <p:spPr>
          <a:xfrm>
            <a:off x="932873" y="4627419"/>
            <a:ext cx="7241309" cy="1492716"/>
          </a:xfrm>
          <a:prstGeom prst="rect">
            <a:avLst/>
          </a:prstGeom>
          <a:noFill/>
        </p:spPr>
        <p:txBody>
          <a:bodyPr wrap="square" rtlCol="0">
            <a:spAutoFit/>
          </a:bodyPr>
          <a:lstStyle/>
          <a:p>
            <a:pPr>
              <a:spcAft>
                <a:spcPts val="600"/>
              </a:spcAft>
            </a:pPr>
            <a:r>
              <a:rPr lang="it-IT" sz="1600"/>
              <a:t>Rispondi alle seguenti domande</a:t>
            </a:r>
          </a:p>
          <a:p>
            <a:pPr marL="285750" indent="-285750">
              <a:buFont typeface="Arial" panose="020B0604020202020204" pitchFamily="34" charset="0"/>
              <a:buChar char="•"/>
            </a:pPr>
            <a:r>
              <a:rPr lang="it-IT" sz="1400"/>
              <a:t>Gli studenti che hanno risposto </a:t>
            </a:r>
            <a:r>
              <a:rPr lang="it-IT" sz="1400" i="1" err="1"/>
              <a:t>Olimpic</a:t>
            </a:r>
            <a:r>
              <a:rPr lang="it-IT" sz="1400" i="1"/>
              <a:t> Gold </a:t>
            </a:r>
            <a:r>
              <a:rPr lang="it-IT" sz="1400" i="1" err="1"/>
              <a:t>Medal</a:t>
            </a:r>
            <a:r>
              <a:rPr lang="it-IT" sz="1400"/>
              <a:t> sono oltre …..</a:t>
            </a:r>
          </a:p>
          <a:p>
            <a:pPr marL="285750" indent="-285750">
              <a:buFont typeface="Arial" panose="020B0604020202020204" pitchFamily="34" charset="0"/>
              <a:buChar char="•"/>
            </a:pPr>
            <a:r>
              <a:rPr lang="it-IT" sz="1400"/>
              <a:t>Gli studenti che vorrebbero vincere una </a:t>
            </a:r>
            <a:r>
              <a:rPr lang="it-IT" sz="1400" i="1" err="1"/>
              <a:t>Olimpic</a:t>
            </a:r>
            <a:r>
              <a:rPr lang="it-IT" sz="1400" i="1"/>
              <a:t> Gold </a:t>
            </a:r>
            <a:r>
              <a:rPr lang="it-IT" sz="1400" i="1" err="1"/>
              <a:t>Medal</a:t>
            </a:r>
            <a:r>
              <a:rPr lang="it-IT" sz="1400" i="1"/>
              <a:t> </a:t>
            </a:r>
            <a:r>
              <a:rPr lang="it-IT" sz="1400"/>
              <a:t>sono in preferenza ….</a:t>
            </a:r>
          </a:p>
          <a:p>
            <a:pPr marL="285750" indent="-285750">
              <a:buFont typeface="Arial" panose="020B0604020202020204" pitchFamily="34" charset="0"/>
              <a:buChar char="•"/>
            </a:pPr>
            <a:r>
              <a:rPr lang="it-IT" sz="1400"/>
              <a:t>Gli studenti Maschi e Femmine hanno </a:t>
            </a:r>
            <a:r>
              <a:rPr lang="it-IT" sz="1400" err="1"/>
              <a:t>schelto</a:t>
            </a:r>
            <a:r>
              <a:rPr lang="it-IT" sz="1400"/>
              <a:t> in pari numero la risposta ….</a:t>
            </a:r>
          </a:p>
          <a:p>
            <a:pPr marL="285750" indent="-285750">
              <a:buFont typeface="Arial" panose="020B0604020202020204" pitchFamily="34" charset="0"/>
              <a:buChar char="•"/>
            </a:pPr>
            <a:r>
              <a:rPr lang="it-IT" sz="1400"/>
              <a:t>….</a:t>
            </a:r>
          </a:p>
          <a:p>
            <a:pPr marL="285750" indent="-285750">
              <a:buFont typeface="Arial" panose="020B0604020202020204" pitchFamily="34" charset="0"/>
              <a:buChar char="•"/>
            </a:pPr>
            <a:r>
              <a:rPr lang="it-IT" sz="1400"/>
              <a:t>…. </a:t>
            </a:r>
          </a:p>
        </p:txBody>
      </p:sp>
    </p:spTree>
    <p:extLst>
      <p:ext uri="{BB962C8B-B14F-4D97-AF65-F5344CB8AC3E}">
        <p14:creationId xmlns:p14="http://schemas.microsoft.com/office/powerpoint/2010/main" val="6921943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magine 13">
            <a:extLst>
              <a:ext uri="{FF2B5EF4-FFF2-40B4-BE49-F238E27FC236}">
                <a16:creationId xmlns:a16="http://schemas.microsoft.com/office/drawing/2014/main" id="{747A8052-D14A-4E41-81A5-02AC163EFAD9}"/>
              </a:ext>
            </a:extLst>
          </p:cNvPr>
          <p:cNvPicPr>
            <a:picLocks noChangeAspect="1"/>
          </p:cNvPicPr>
          <p:nvPr/>
        </p:nvPicPr>
        <p:blipFill>
          <a:blip r:embed="rId2"/>
          <a:stretch>
            <a:fillRect/>
          </a:stretch>
        </p:blipFill>
        <p:spPr>
          <a:xfrm>
            <a:off x="556485" y="990596"/>
            <a:ext cx="2160000" cy="1728000"/>
          </a:xfrm>
          <a:prstGeom prst="rect">
            <a:avLst/>
          </a:prstGeom>
        </p:spPr>
      </p:pic>
      <p:sp>
        <p:nvSpPr>
          <p:cNvPr id="2" name="Titolo 1">
            <a:extLst>
              <a:ext uri="{FF2B5EF4-FFF2-40B4-BE49-F238E27FC236}">
                <a16:creationId xmlns:a16="http://schemas.microsoft.com/office/drawing/2014/main" id="{55F6B9E8-3D53-6046-9520-1A4A7CF128A1}"/>
              </a:ext>
            </a:extLst>
          </p:cNvPr>
          <p:cNvSpPr>
            <a:spLocks noGrp="1"/>
          </p:cNvSpPr>
          <p:nvPr>
            <p:ph type="title"/>
          </p:nvPr>
        </p:nvSpPr>
        <p:spPr>
          <a:xfrm>
            <a:off x="628650" y="365127"/>
            <a:ext cx="7886700" cy="798656"/>
          </a:xfrm>
        </p:spPr>
        <p:txBody>
          <a:bodyPr/>
          <a:lstStyle/>
          <a:p>
            <a:r>
              <a:rPr lang="it-IT" sz="3600">
                <a:solidFill>
                  <a:prstClr val="black"/>
                </a:solidFill>
              </a:rPr>
              <a:t>Tabella a 2-Vie.Rappresentazione grafica</a:t>
            </a:r>
            <a:endParaRPr lang="it-IT"/>
          </a:p>
        </p:txBody>
      </p:sp>
      <p:sp>
        <p:nvSpPr>
          <p:cNvPr id="3" name="Segnaposto data 2">
            <a:extLst>
              <a:ext uri="{FF2B5EF4-FFF2-40B4-BE49-F238E27FC236}">
                <a16:creationId xmlns:a16="http://schemas.microsoft.com/office/drawing/2014/main" id="{4DCC85DA-01EF-BD4F-8379-AC3B9E20B112}"/>
              </a:ext>
            </a:extLst>
          </p:cNvPr>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a:extLst>
              <a:ext uri="{FF2B5EF4-FFF2-40B4-BE49-F238E27FC236}">
                <a16:creationId xmlns:a16="http://schemas.microsoft.com/office/drawing/2014/main" id="{6079718A-484B-5B4C-947C-3657A77ACAF2}"/>
              </a:ext>
            </a:extLst>
          </p:cNvPr>
          <p:cNvSpPr>
            <a:spLocks noGrp="1"/>
          </p:cNvSpPr>
          <p:nvPr>
            <p:ph type="sldNum" sz="quarter" idx="12"/>
          </p:nvPr>
        </p:nvSpPr>
        <p:spPr/>
        <p:txBody>
          <a:bodyPr/>
          <a:lstStyle/>
          <a:p>
            <a:fld id="{8A7A6979-0714-4377-B894-6BE4C2D6E202}" type="slidenum">
              <a:rPr lang="en-US" smtClean="0"/>
              <a:t>21</a:t>
            </a:fld>
            <a:endParaRPr lang="en-US"/>
          </a:p>
        </p:txBody>
      </p:sp>
      <p:pic>
        <p:nvPicPr>
          <p:cNvPr id="6" name="Immagine 5">
            <a:extLst>
              <a:ext uri="{FF2B5EF4-FFF2-40B4-BE49-F238E27FC236}">
                <a16:creationId xmlns:a16="http://schemas.microsoft.com/office/drawing/2014/main" id="{A0E6C3D4-76DD-D04D-B946-E02C0624978A}"/>
              </a:ext>
            </a:extLst>
          </p:cNvPr>
          <p:cNvPicPr>
            <a:picLocks noChangeAspect="1"/>
          </p:cNvPicPr>
          <p:nvPr/>
        </p:nvPicPr>
        <p:blipFill>
          <a:blip r:embed="rId3"/>
          <a:stretch>
            <a:fillRect/>
          </a:stretch>
        </p:blipFill>
        <p:spPr>
          <a:xfrm>
            <a:off x="527054" y="2715881"/>
            <a:ext cx="2160000" cy="1728000"/>
          </a:xfrm>
          <a:prstGeom prst="rect">
            <a:avLst/>
          </a:prstGeom>
        </p:spPr>
      </p:pic>
      <p:sp>
        <p:nvSpPr>
          <p:cNvPr id="7" name="CasellaDiTesto 6">
            <a:extLst>
              <a:ext uri="{FF2B5EF4-FFF2-40B4-BE49-F238E27FC236}">
                <a16:creationId xmlns:a16="http://schemas.microsoft.com/office/drawing/2014/main" id="{79505238-3BA8-B443-A5F5-B054856BC373}"/>
              </a:ext>
            </a:extLst>
          </p:cNvPr>
          <p:cNvSpPr txBox="1"/>
          <p:nvPr/>
        </p:nvSpPr>
        <p:spPr>
          <a:xfrm>
            <a:off x="3223489" y="2887383"/>
            <a:ext cx="4977823" cy="1384995"/>
          </a:xfrm>
          <a:prstGeom prst="rect">
            <a:avLst/>
          </a:prstGeom>
          <a:noFill/>
        </p:spPr>
        <p:txBody>
          <a:bodyPr wrap="square" rtlCol="0">
            <a:spAutoFit/>
          </a:bodyPr>
          <a:lstStyle/>
          <a:p>
            <a:r>
              <a:rPr lang="it-IT" sz="1400"/>
              <a:t>In Figura B l’asse verticale delle barre in colore Rosso indica la frequenza delle risposte </a:t>
            </a:r>
            <a:r>
              <a:rPr lang="it-IT" sz="1400" i="1"/>
              <a:t>Award </a:t>
            </a:r>
            <a:r>
              <a:rPr lang="it-IT" sz="1400"/>
              <a:t>per</a:t>
            </a:r>
          </a:p>
          <a:p>
            <a:pPr marL="425450" lvl="1" indent="-342900">
              <a:buFont typeface="+mj-lt"/>
              <a:buAutoNum type="alphaLcParenR"/>
            </a:pPr>
            <a:r>
              <a:rPr lang="it-IT" sz="1400"/>
              <a:t>I soli Maschi</a:t>
            </a:r>
          </a:p>
          <a:p>
            <a:pPr marL="425450" lvl="1" indent="-342900">
              <a:buFont typeface="+mj-lt"/>
              <a:buAutoNum type="alphaLcParenR"/>
            </a:pPr>
            <a:r>
              <a:rPr lang="it-IT" sz="1400"/>
              <a:t>Le sole Femmine</a:t>
            </a:r>
          </a:p>
          <a:p>
            <a:pPr marL="425450" lvl="1" indent="-342900">
              <a:buFont typeface="+mj-lt"/>
              <a:buAutoNum type="alphaLcParenR"/>
            </a:pPr>
            <a:r>
              <a:rPr lang="it-IT" sz="1400"/>
              <a:t>Maschi e Femmine</a:t>
            </a:r>
          </a:p>
          <a:p>
            <a:pPr marL="425450" lvl="1" indent="-342900">
              <a:buFont typeface="+mj-lt"/>
              <a:buAutoNum type="alphaLcParenR"/>
            </a:pPr>
            <a:r>
              <a:rPr lang="it-IT" sz="1400"/>
              <a:t>Non vi è la frequenza  </a:t>
            </a:r>
          </a:p>
        </p:txBody>
      </p:sp>
      <p:pic>
        <p:nvPicPr>
          <p:cNvPr id="11" name="Immagine 10">
            <a:extLst>
              <a:ext uri="{FF2B5EF4-FFF2-40B4-BE49-F238E27FC236}">
                <a16:creationId xmlns:a16="http://schemas.microsoft.com/office/drawing/2014/main" id="{3842721A-7351-944E-9070-AF91E8E37F1F}"/>
              </a:ext>
            </a:extLst>
          </p:cNvPr>
          <p:cNvPicPr>
            <a:picLocks noChangeAspect="1"/>
          </p:cNvPicPr>
          <p:nvPr/>
        </p:nvPicPr>
        <p:blipFill>
          <a:blip r:embed="rId4"/>
          <a:stretch>
            <a:fillRect/>
          </a:stretch>
        </p:blipFill>
        <p:spPr>
          <a:xfrm>
            <a:off x="526050" y="4544175"/>
            <a:ext cx="2160000" cy="1728000"/>
          </a:xfrm>
          <a:prstGeom prst="rect">
            <a:avLst/>
          </a:prstGeom>
        </p:spPr>
      </p:pic>
      <p:sp>
        <p:nvSpPr>
          <p:cNvPr id="12" name="CasellaDiTesto 11">
            <a:extLst>
              <a:ext uri="{FF2B5EF4-FFF2-40B4-BE49-F238E27FC236}">
                <a16:creationId xmlns:a16="http://schemas.microsoft.com/office/drawing/2014/main" id="{F639A65D-8F7B-1443-905F-874376400B1A}"/>
              </a:ext>
            </a:extLst>
          </p:cNvPr>
          <p:cNvSpPr txBox="1"/>
          <p:nvPr/>
        </p:nvSpPr>
        <p:spPr>
          <a:xfrm>
            <a:off x="3223489" y="4581299"/>
            <a:ext cx="5745968" cy="1169551"/>
          </a:xfrm>
          <a:prstGeom prst="rect">
            <a:avLst/>
          </a:prstGeom>
          <a:noFill/>
        </p:spPr>
        <p:txBody>
          <a:bodyPr wrap="square" rtlCol="0">
            <a:spAutoFit/>
          </a:bodyPr>
          <a:lstStyle/>
          <a:p>
            <a:r>
              <a:rPr lang="it-IT" sz="1400"/>
              <a:t>In Figura C</a:t>
            </a:r>
          </a:p>
          <a:p>
            <a:pPr marL="285750" indent="-285750">
              <a:buFont typeface="Arial" panose="020B0604020202020204" pitchFamily="34" charset="0"/>
              <a:buChar char="•"/>
            </a:pPr>
            <a:r>
              <a:rPr lang="it-IT" sz="1400"/>
              <a:t>La variabile Award è rappresentata sull’asse ______</a:t>
            </a:r>
          </a:p>
          <a:p>
            <a:pPr marL="285750" indent="-285750">
              <a:buFont typeface="Arial" panose="020B0604020202020204" pitchFamily="34" charset="0"/>
              <a:buChar char="•"/>
            </a:pPr>
            <a:r>
              <a:rPr lang="it-IT" sz="1400"/>
              <a:t>Nei pannelli è rappresentata la variabile ________</a:t>
            </a:r>
          </a:p>
          <a:p>
            <a:pPr marL="285750" indent="-285750">
              <a:buFont typeface="Arial" panose="020B0604020202020204" pitchFamily="34" charset="0"/>
              <a:buChar char="•"/>
            </a:pPr>
            <a:r>
              <a:rPr lang="it-IT" sz="1400"/>
              <a:t>La distribuzione percentuale di Maschi e Award ha forma _________ </a:t>
            </a:r>
          </a:p>
          <a:p>
            <a:pPr marL="285750" indent="-285750">
              <a:buFont typeface="Arial" panose="020B0604020202020204" pitchFamily="34" charset="0"/>
              <a:buChar char="•"/>
            </a:pPr>
            <a:r>
              <a:rPr lang="it-IT" sz="1400"/>
              <a:t>La percentuale di Accademy Award è maggiore per gli studenti  _______</a:t>
            </a:r>
          </a:p>
        </p:txBody>
      </p:sp>
      <p:sp>
        <p:nvSpPr>
          <p:cNvPr id="15" name="CasellaDiTesto 14">
            <a:extLst>
              <a:ext uri="{FF2B5EF4-FFF2-40B4-BE49-F238E27FC236}">
                <a16:creationId xmlns:a16="http://schemas.microsoft.com/office/drawing/2014/main" id="{ED469054-DFB6-AD40-A261-F14414B96C34}"/>
              </a:ext>
            </a:extLst>
          </p:cNvPr>
          <p:cNvSpPr txBox="1"/>
          <p:nvPr/>
        </p:nvSpPr>
        <p:spPr>
          <a:xfrm>
            <a:off x="3223489" y="1096217"/>
            <a:ext cx="4977823" cy="1384995"/>
          </a:xfrm>
          <a:prstGeom prst="rect">
            <a:avLst/>
          </a:prstGeom>
          <a:noFill/>
        </p:spPr>
        <p:txBody>
          <a:bodyPr wrap="square" rtlCol="0">
            <a:spAutoFit/>
          </a:bodyPr>
          <a:lstStyle/>
          <a:p>
            <a:r>
              <a:rPr lang="it-IT" sz="1400"/>
              <a:t>In Figura A le risposte date degli studenti alla domanda Award sono rappresentate in</a:t>
            </a:r>
          </a:p>
          <a:p>
            <a:pPr marL="425450" lvl="1" indent="-342900">
              <a:buFont typeface="+mj-lt"/>
              <a:buAutoNum type="alphaLcParenR"/>
            </a:pPr>
            <a:r>
              <a:rPr lang="it-IT" sz="1400"/>
              <a:t>Bar Chart in con Gender e Award in Pila </a:t>
            </a:r>
          </a:p>
          <a:p>
            <a:pPr marL="425450" lvl="1" indent="-342900">
              <a:buFont typeface="+mj-lt"/>
              <a:buAutoNum type="alphaLcParenR"/>
            </a:pPr>
            <a:r>
              <a:rPr lang="it-IT" sz="1400"/>
              <a:t>Bar Chart con Gender in categorie distinte</a:t>
            </a:r>
          </a:p>
          <a:p>
            <a:pPr marL="425450" lvl="1" indent="-342900">
              <a:buFont typeface="+mj-lt"/>
              <a:buAutoNum type="alphaLcParenR"/>
            </a:pPr>
            <a:r>
              <a:rPr lang="it-IT" sz="1400"/>
              <a:t>Bar Chart con Gender in Pannelli distinti</a:t>
            </a:r>
          </a:p>
          <a:p>
            <a:pPr marL="425450" lvl="1" indent="-342900">
              <a:buFont typeface="+mj-lt"/>
              <a:buAutoNum type="alphaLcParenR"/>
            </a:pPr>
            <a:r>
              <a:rPr lang="it-IT" sz="1400"/>
              <a:t>Bar Chart con Award in categorie distinte </a:t>
            </a:r>
          </a:p>
        </p:txBody>
      </p:sp>
    </p:spTree>
    <p:extLst>
      <p:ext uri="{BB962C8B-B14F-4D97-AF65-F5344CB8AC3E}">
        <p14:creationId xmlns:p14="http://schemas.microsoft.com/office/powerpoint/2010/main" val="34563479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02BB434-BA35-1A4C-A5A1-C19E86AC812E}"/>
              </a:ext>
            </a:extLst>
          </p:cNvPr>
          <p:cNvSpPr>
            <a:spLocks noGrp="1"/>
          </p:cNvSpPr>
          <p:nvPr>
            <p:ph type="title"/>
          </p:nvPr>
        </p:nvSpPr>
        <p:spPr/>
        <p:txBody>
          <a:bodyPr/>
          <a:lstStyle/>
          <a:p>
            <a:r>
              <a:rPr lang="it-IT" dirty="0"/>
              <a:t>Variabili Quantitative</a:t>
            </a:r>
          </a:p>
        </p:txBody>
      </p:sp>
      <p:sp>
        <p:nvSpPr>
          <p:cNvPr id="3" name="Segnaposto testo 2">
            <a:extLst>
              <a:ext uri="{FF2B5EF4-FFF2-40B4-BE49-F238E27FC236}">
                <a16:creationId xmlns:a16="http://schemas.microsoft.com/office/drawing/2014/main" id="{E41CCD12-B06D-0A45-9BAC-64D194A1670C}"/>
              </a:ext>
            </a:extLst>
          </p:cNvPr>
          <p:cNvSpPr>
            <a:spLocks noGrp="1"/>
          </p:cNvSpPr>
          <p:nvPr>
            <p:ph type="body" idx="1"/>
          </p:nvPr>
        </p:nvSpPr>
        <p:spPr/>
        <p:txBody>
          <a:bodyPr/>
          <a:lstStyle/>
          <a:p>
            <a:r>
              <a:rPr lang="it-IT" dirty="0"/>
              <a:t>Descrivere i Dati</a:t>
            </a:r>
          </a:p>
        </p:txBody>
      </p:sp>
      <p:sp>
        <p:nvSpPr>
          <p:cNvPr id="4" name="Segnaposto data 3">
            <a:extLst>
              <a:ext uri="{FF2B5EF4-FFF2-40B4-BE49-F238E27FC236}">
                <a16:creationId xmlns:a16="http://schemas.microsoft.com/office/drawing/2014/main" id="{47001466-AC71-934F-A3F3-934B37B3D4ED}"/>
              </a:ext>
            </a:extLst>
          </p:cNvPr>
          <p:cNvSpPr>
            <a:spLocks noGrp="1"/>
          </p:cNvSpPr>
          <p:nvPr>
            <p:ph type="dt" sz="half" idx="10"/>
          </p:nvPr>
        </p:nvSpPr>
        <p:spPr/>
        <p:txBody>
          <a:bodyPr/>
          <a:lstStyle/>
          <a:p>
            <a:fld id="{5BDA4415-8B77-BD49-847C-B913C7C79CA4}" type="datetime1">
              <a:rPr lang="it-IT" smtClean="0"/>
              <a:t>06/12/18</a:t>
            </a:fld>
            <a:endParaRPr lang="en-US"/>
          </a:p>
        </p:txBody>
      </p:sp>
      <p:sp>
        <p:nvSpPr>
          <p:cNvPr id="5" name="Segnaposto numero diapositiva 4">
            <a:extLst>
              <a:ext uri="{FF2B5EF4-FFF2-40B4-BE49-F238E27FC236}">
                <a16:creationId xmlns:a16="http://schemas.microsoft.com/office/drawing/2014/main" id="{88627D93-497A-2B49-BB50-5853FAB7593E}"/>
              </a:ext>
            </a:extLst>
          </p:cNvPr>
          <p:cNvSpPr>
            <a:spLocks noGrp="1"/>
          </p:cNvSpPr>
          <p:nvPr>
            <p:ph type="sldNum" sz="quarter" idx="12"/>
          </p:nvPr>
        </p:nvSpPr>
        <p:spPr/>
        <p:txBody>
          <a:bodyPr/>
          <a:lstStyle/>
          <a:p>
            <a:fld id="{8A7A6979-0714-4377-B894-6BE4C2D6E202}" type="slidenum">
              <a:rPr lang="en-US" smtClean="0"/>
              <a:pPr/>
              <a:t>22</a:t>
            </a:fld>
            <a:endParaRPr lang="en-US"/>
          </a:p>
        </p:txBody>
      </p:sp>
    </p:spTree>
    <p:extLst>
      <p:ext uri="{BB962C8B-B14F-4D97-AF65-F5344CB8AC3E}">
        <p14:creationId xmlns:p14="http://schemas.microsoft.com/office/powerpoint/2010/main" val="39157985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6"/>
            <a:ext cx="7886700" cy="923197"/>
          </a:xfrm>
        </p:spPr>
        <p:txBody>
          <a:bodyPr/>
          <a:lstStyle/>
          <a:p>
            <a:r>
              <a:rPr lang="it-IT"/>
              <a:t>Variabile Quantitativa</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23</a:t>
            </a:fld>
            <a:endParaRPr lang="en-US"/>
          </a:p>
        </p:txBody>
      </p:sp>
      <p:sp>
        <p:nvSpPr>
          <p:cNvPr id="5" name="CasellaDiTesto 4"/>
          <p:cNvSpPr txBox="1"/>
          <p:nvPr/>
        </p:nvSpPr>
        <p:spPr>
          <a:xfrm>
            <a:off x="628650" y="1288323"/>
            <a:ext cx="7886700" cy="1421287"/>
          </a:xfrm>
          <a:prstGeom prst="rect">
            <a:avLst/>
          </a:prstGeom>
          <a:noFill/>
        </p:spPr>
        <p:txBody>
          <a:bodyPr wrap="square" rtlCol="0">
            <a:spAutoFit/>
          </a:bodyPr>
          <a:lstStyle/>
          <a:p>
            <a:pPr>
              <a:spcAft>
                <a:spcPts val="600"/>
              </a:spcAft>
            </a:pPr>
            <a:r>
              <a:rPr lang="it-IT" dirty="0"/>
              <a:t>Con l’affermazione “</a:t>
            </a:r>
            <a:r>
              <a:rPr lang="it-IT" b="1" dirty="0"/>
              <a:t>descrivere una variabile quantitativa</a:t>
            </a:r>
            <a:r>
              <a:rPr lang="it-IT" dirty="0"/>
              <a:t>” si intende:</a:t>
            </a:r>
          </a:p>
          <a:p>
            <a:pPr marL="342900" indent="-342900">
              <a:lnSpc>
                <a:spcPct val="120000"/>
              </a:lnSpc>
              <a:buFont typeface="+mj-lt"/>
              <a:buAutoNum type="alphaLcParenR"/>
            </a:pPr>
            <a:r>
              <a:rPr lang="it-IT" dirty="0"/>
              <a:t>Descrivere la </a:t>
            </a:r>
            <a:r>
              <a:rPr lang="it-IT" i="1" u="sng" dirty="0"/>
              <a:t>forma o distribuzione </a:t>
            </a:r>
            <a:r>
              <a:rPr lang="it-IT" dirty="0"/>
              <a:t>dei valori (dati) misurati (</a:t>
            </a:r>
            <a:r>
              <a:rPr lang="it-IT" i="1" dirty="0"/>
              <a:t>general </a:t>
            </a:r>
            <a:r>
              <a:rPr lang="it-IT" i="1" dirty="0" err="1"/>
              <a:t>shape</a:t>
            </a:r>
            <a:r>
              <a:rPr lang="it-IT" dirty="0"/>
              <a:t>)</a:t>
            </a:r>
          </a:p>
          <a:p>
            <a:pPr marL="342900" indent="-342900">
              <a:lnSpc>
                <a:spcPct val="120000"/>
              </a:lnSpc>
              <a:buFont typeface="+mj-lt"/>
              <a:buAutoNum type="alphaLcParenR"/>
            </a:pPr>
            <a:r>
              <a:rPr lang="it-IT" dirty="0"/>
              <a:t>Indicare la </a:t>
            </a:r>
            <a:r>
              <a:rPr lang="it-IT" i="1" u="sng" dirty="0"/>
              <a:t>posizione centrale </a:t>
            </a:r>
            <a:r>
              <a:rPr lang="it-IT" dirty="0"/>
              <a:t>della distribuzione (</a:t>
            </a:r>
            <a:r>
              <a:rPr lang="it-IT" i="1" dirty="0"/>
              <a:t>are the data </a:t>
            </a:r>
            <a:r>
              <a:rPr lang="it-IT" i="1" dirty="0" err="1"/>
              <a:t>centered</a:t>
            </a:r>
            <a:r>
              <a:rPr lang="it-IT" dirty="0"/>
              <a:t>)</a:t>
            </a:r>
          </a:p>
          <a:p>
            <a:pPr marL="342900" indent="-342900">
              <a:lnSpc>
                <a:spcPct val="120000"/>
              </a:lnSpc>
              <a:buFont typeface="+mj-lt"/>
              <a:buAutoNum type="alphaLcParenR"/>
            </a:pPr>
            <a:r>
              <a:rPr lang="it-IT" dirty="0"/>
              <a:t>Indicare la </a:t>
            </a:r>
            <a:r>
              <a:rPr lang="it-IT" i="1" u="sng" dirty="0"/>
              <a:t>dispersione dei dati </a:t>
            </a:r>
            <a:r>
              <a:rPr lang="it-IT" dirty="0"/>
              <a:t>rispetto al centro (</a:t>
            </a:r>
            <a:r>
              <a:rPr lang="it-IT" i="1" dirty="0" err="1"/>
              <a:t>how</a:t>
            </a:r>
            <a:r>
              <a:rPr lang="it-IT" i="1" dirty="0"/>
              <a:t> the data </a:t>
            </a:r>
            <a:r>
              <a:rPr lang="it-IT" i="1" dirty="0" err="1"/>
              <a:t>vary</a:t>
            </a:r>
            <a:r>
              <a:rPr lang="it-IT" dirty="0"/>
              <a:t>)</a:t>
            </a:r>
          </a:p>
        </p:txBody>
      </p:sp>
      <p:pic>
        <p:nvPicPr>
          <p:cNvPr id="6" name="Immagine 5"/>
          <p:cNvPicPr>
            <a:picLocks noChangeAspect="1"/>
          </p:cNvPicPr>
          <p:nvPr/>
        </p:nvPicPr>
        <p:blipFill>
          <a:blip r:embed="rId2"/>
          <a:stretch>
            <a:fillRect/>
          </a:stretch>
        </p:blipFill>
        <p:spPr>
          <a:xfrm>
            <a:off x="628650" y="3429551"/>
            <a:ext cx="7197885" cy="2926800"/>
          </a:xfrm>
          <a:prstGeom prst="rect">
            <a:avLst/>
          </a:prstGeom>
        </p:spPr>
      </p:pic>
      <p:sp>
        <p:nvSpPr>
          <p:cNvPr id="7" name="CasellaDiTesto 6"/>
          <p:cNvSpPr txBox="1"/>
          <p:nvPr/>
        </p:nvSpPr>
        <p:spPr>
          <a:xfrm>
            <a:off x="685800" y="2937510"/>
            <a:ext cx="6903720" cy="369332"/>
          </a:xfrm>
          <a:prstGeom prst="rect">
            <a:avLst/>
          </a:prstGeom>
          <a:noFill/>
        </p:spPr>
        <p:txBody>
          <a:bodyPr wrap="square" rtlCol="0">
            <a:spAutoFit/>
          </a:bodyPr>
          <a:lstStyle/>
          <a:p>
            <a:r>
              <a:rPr lang="it-IT"/>
              <a:t>a) Distribuzione dei valori. Rappresentazione grafica</a:t>
            </a:r>
          </a:p>
        </p:txBody>
      </p:sp>
    </p:spTree>
    <p:extLst>
      <p:ext uri="{BB962C8B-B14F-4D97-AF65-F5344CB8AC3E}">
        <p14:creationId xmlns:p14="http://schemas.microsoft.com/office/powerpoint/2010/main" val="8170060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892174"/>
          </a:xfrm>
        </p:spPr>
        <p:txBody>
          <a:bodyPr/>
          <a:lstStyle/>
          <a:p>
            <a:r>
              <a:rPr lang="it-IT"/>
              <a:t>Variabile Quantitativa - </a:t>
            </a:r>
            <a:r>
              <a:rPr lang="it-IT" err="1"/>
              <a:t>Shape</a:t>
            </a:r>
            <a:endParaRPr lang="it-IT"/>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24</a:t>
            </a:fld>
            <a:endParaRPr lang="en-US"/>
          </a:p>
        </p:txBody>
      </p:sp>
      <p:grpSp>
        <p:nvGrpSpPr>
          <p:cNvPr id="10" name="Gruppo 9"/>
          <p:cNvGrpSpPr/>
          <p:nvPr/>
        </p:nvGrpSpPr>
        <p:grpSpPr>
          <a:xfrm>
            <a:off x="628650" y="1341530"/>
            <a:ext cx="7862403" cy="1741041"/>
            <a:chOff x="628649" y="1492435"/>
            <a:chExt cx="7862403" cy="1741041"/>
          </a:xfrm>
        </p:grpSpPr>
        <p:pic>
          <p:nvPicPr>
            <p:cNvPr id="6" name="Immagine 5"/>
            <p:cNvPicPr>
              <a:picLocks noChangeAspect="1"/>
            </p:cNvPicPr>
            <p:nvPr/>
          </p:nvPicPr>
          <p:blipFill>
            <a:blip r:embed="rId2"/>
            <a:stretch>
              <a:fillRect/>
            </a:stretch>
          </p:blipFill>
          <p:spPr>
            <a:xfrm>
              <a:off x="628650" y="1829476"/>
              <a:ext cx="7862402" cy="1404000"/>
            </a:xfrm>
            <a:prstGeom prst="rect">
              <a:avLst/>
            </a:prstGeom>
          </p:spPr>
        </p:pic>
        <p:sp>
          <p:nvSpPr>
            <p:cNvPr id="7" name="CasellaDiTesto 6"/>
            <p:cNvSpPr txBox="1"/>
            <p:nvPr/>
          </p:nvSpPr>
          <p:spPr>
            <a:xfrm>
              <a:off x="628649" y="1492435"/>
              <a:ext cx="6921681" cy="369332"/>
            </a:xfrm>
            <a:prstGeom prst="rect">
              <a:avLst/>
            </a:prstGeom>
            <a:noFill/>
          </p:spPr>
          <p:txBody>
            <a:bodyPr wrap="square" rtlCol="0">
              <a:spAutoFit/>
            </a:bodyPr>
            <a:lstStyle/>
            <a:p>
              <a:r>
                <a:rPr lang="it-IT" b="1" dirty="0"/>
                <a:t>Dot Plot</a:t>
              </a:r>
              <a:r>
                <a:rPr lang="it-IT" dirty="0"/>
                <a:t>. Distribuzione dei </a:t>
              </a:r>
              <a:r>
                <a:rPr lang="it-IT" b="1" i="1" dirty="0"/>
                <a:t>valori singoli</a:t>
              </a:r>
            </a:p>
          </p:txBody>
        </p:sp>
      </p:grpSp>
      <p:sp>
        <p:nvSpPr>
          <p:cNvPr id="11" name="CasellaDiTesto 10"/>
          <p:cNvSpPr txBox="1"/>
          <p:nvPr/>
        </p:nvSpPr>
        <p:spPr>
          <a:xfrm>
            <a:off x="628650" y="3239587"/>
            <a:ext cx="8084276" cy="1277273"/>
          </a:xfrm>
          <a:prstGeom prst="rect">
            <a:avLst/>
          </a:prstGeom>
          <a:noFill/>
        </p:spPr>
        <p:txBody>
          <a:bodyPr wrap="square" rtlCol="0">
            <a:spAutoFit/>
          </a:bodyPr>
          <a:lstStyle/>
          <a:p>
            <a:pPr>
              <a:spcAft>
                <a:spcPts val="600"/>
              </a:spcAft>
            </a:pPr>
            <a:r>
              <a:rPr lang="it-IT" b="1" dirty="0"/>
              <a:t>Distribuzione dei valori della aspettativa di vita media (longevità) dei mammiferi</a:t>
            </a:r>
            <a:r>
              <a:rPr lang="it-IT" dirty="0"/>
              <a:t>.</a:t>
            </a:r>
          </a:p>
          <a:p>
            <a:pPr marL="285750" indent="-285750">
              <a:buFont typeface="Arial" charset="0"/>
              <a:buChar char="•"/>
            </a:pPr>
            <a:r>
              <a:rPr lang="it-IT" dirty="0"/>
              <a:t>Alcuni i valori di 12, 15 e 20 anni sono molto frequenti.</a:t>
            </a:r>
          </a:p>
          <a:p>
            <a:pPr marL="285750" indent="-285750">
              <a:buFont typeface="Arial" charset="0"/>
              <a:buChar char="•"/>
            </a:pPr>
            <a:r>
              <a:rPr lang="it-IT" dirty="0"/>
              <a:t>Il maggior numero di osservazioni appartiene all’ intervallo 10-20 anni.</a:t>
            </a:r>
          </a:p>
          <a:p>
            <a:pPr marL="285750" indent="-285750">
              <a:buFont typeface="Arial" charset="0"/>
              <a:buChar char="•"/>
            </a:pPr>
            <a:r>
              <a:rPr lang="it-IT" dirty="0"/>
              <a:t>La longevità dell’elefante, 40 anni, è molto maggiore dei restanti valori.</a:t>
            </a:r>
          </a:p>
        </p:txBody>
      </p:sp>
      <p:grpSp>
        <p:nvGrpSpPr>
          <p:cNvPr id="14" name="Gruppo 13"/>
          <p:cNvGrpSpPr/>
          <p:nvPr/>
        </p:nvGrpSpPr>
        <p:grpSpPr>
          <a:xfrm>
            <a:off x="628649" y="4673876"/>
            <a:ext cx="7748437" cy="1188000"/>
            <a:chOff x="628649" y="4673876"/>
            <a:chExt cx="7748437" cy="1188000"/>
          </a:xfrm>
        </p:grpSpPr>
        <p:pic>
          <p:nvPicPr>
            <p:cNvPr id="12" name="Immagine 11"/>
            <p:cNvPicPr>
              <a:picLocks noChangeAspect="1"/>
            </p:cNvPicPr>
            <p:nvPr/>
          </p:nvPicPr>
          <p:blipFill>
            <a:blip r:embed="rId3"/>
            <a:stretch>
              <a:fillRect/>
            </a:stretch>
          </p:blipFill>
          <p:spPr>
            <a:xfrm>
              <a:off x="3321769" y="4673876"/>
              <a:ext cx="5055317" cy="1188000"/>
            </a:xfrm>
            <a:prstGeom prst="rect">
              <a:avLst/>
            </a:prstGeom>
          </p:spPr>
        </p:pic>
        <p:sp>
          <p:nvSpPr>
            <p:cNvPr id="13" name="CasellaDiTesto 12"/>
            <p:cNvSpPr txBox="1"/>
            <p:nvPr/>
          </p:nvSpPr>
          <p:spPr>
            <a:xfrm>
              <a:off x="628649" y="4673876"/>
              <a:ext cx="2806881" cy="369332"/>
            </a:xfrm>
            <a:prstGeom prst="rect">
              <a:avLst/>
            </a:prstGeom>
            <a:noFill/>
          </p:spPr>
          <p:txBody>
            <a:bodyPr wrap="square" rtlCol="0">
              <a:spAutoFit/>
            </a:bodyPr>
            <a:lstStyle/>
            <a:p>
              <a:r>
                <a:rPr lang="it-IT" b="1" err="1"/>
                <a:t>Outlier</a:t>
              </a:r>
              <a:r>
                <a:rPr lang="it-IT" b="1"/>
                <a:t> o Valore anomalo</a:t>
              </a:r>
            </a:p>
          </p:txBody>
        </p:sp>
      </p:grpSp>
    </p:spTree>
    <p:extLst>
      <p:ext uri="{BB962C8B-B14F-4D97-AF65-F5344CB8AC3E}">
        <p14:creationId xmlns:p14="http://schemas.microsoft.com/office/powerpoint/2010/main" val="847921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Variabile Quantitativa - </a:t>
            </a:r>
            <a:r>
              <a:rPr lang="it-IT" err="1"/>
              <a:t>Shape</a:t>
            </a:r>
            <a:endParaRPr lang="it-IT"/>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25</a:t>
            </a:fld>
            <a:endParaRPr lang="en-US"/>
          </a:p>
        </p:txBody>
      </p:sp>
      <p:sp>
        <p:nvSpPr>
          <p:cNvPr id="9" name="CasellaDiTesto 8"/>
          <p:cNvSpPr txBox="1"/>
          <p:nvPr/>
        </p:nvSpPr>
        <p:spPr>
          <a:xfrm>
            <a:off x="628650" y="1406845"/>
            <a:ext cx="6921681" cy="369332"/>
          </a:xfrm>
          <a:prstGeom prst="rect">
            <a:avLst/>
          </a:prstGeom>
          <a:noFill/>
        </p:spPr>
        <p:txBody>
          <a:bodyPr wrap="square" rtlCol="0">
            <a:spAutoFit/>
          </a:bodyPr>
          <a:lstStyle/>
          <a:p>
            <a:r>
              <a:rPr lang="it-IT" b="1"/>
              <a:t>Istogramma</a:t>
            </a:r>
            <a:r>
              <a:rPr lang="it-IT"/>
              <a:t>. Distribuzione delle frequenze della variabile </a:t>
            </a:r>
            <a:r>
              <a:rPr lang="it-IT" err="1"/>
              <a:t>Longevity</a:t>
            </a:r>
            <a:endParaRPr lang="it-IT"/>
          </a:p>
        </p:txBody>
      </p:sp>
      <p:pic>
        <p:nvPicPr>
          <p:cNvPr id="10" name="Immagine 9"/>
          <p:cNvPicPr>
            <a:picLocks noChangeAspect="1"/>
          </p:cNvPicPr>
          <p:nvPr/>
        </p:nvPicPr>
        <p:blipFill>
          <a:blip r:embed="rId2"/>
          <a:stretch>
            <a:fillRect/>
          </a:stretch>
        </p:blipFill>
        <p:spPr>
          <a:xfrm>
            <a:off x="602524" y="1940922"/>
            <a:ext cx="2892857" cy="2700000"/>
          </a:xfrm>
          <a:prstGeom prst="rect">
            <a:avLst/>
          </a:prstGeom>
        </p:spPr>
      </p:pic>
      <p:grpSp>
        <p:nvGrpSpPr>
          <p:cNvPr id="13" name="Gruppo 12"/>
          <p:cNvGrpSpPr/>
          <p:nvPr/>
        </p:nvGrpSpPr>
        <p:grpSpPr>
          <a:xfrm>
            <a:off x="3696225" y="1940922"/>
            <a:ext cx="4966593" cy="2700000"/>
            <a:chOff x="3780876" y="1961095"/>
            <a:chExt cx="4966593" cy="2700000"/>
          </a:xfrm>
        </p:grpSpPr>
        <p:pic>
          <p:nvPicPr>
            <p:cNvPr id="11" name="Immagine 10"/>
            <p:cNvPicPr>
              <a:picLocks noChangeAspect="1"/>
            </p:cNvPicPr>
            <p:nvPr/>
          </p:nvPicPr>
          <p:blipFill rotWithShape="1">
            <a:blip r:embed="rId3"/>
            <a:srcRect l="38355"/>
            <a:stretch/>
          </p:blipFill>
          <p:spPr>
            <a:xfrm>
              <a:off x="5316579" y="1961095"/>
              <a:ext cx="3430890" cy="2700000"/>
            </a:xfrm>
            <a:prstGeom prst="rect">
              <a:avLst/>
            </a:prstGeom>
          </p:spPr>
        </p:pic>
        <p:pic>
          <p:nvPicPr>
            <p:cNvPr id="12" name="Immagine 11"/>
            <p:cNvPicPr>
              <a:picLocks noChangeAspect="1"/>
            </p:cNvPicPr>
            <p:nvPr/>
          </p:nvPicPr>
          <p:blipFill rotWithShape="1">
            <a:blip r:embed="rId3"/>
            <a:srcRect r="71792"/>
            <a:stretch/>
          </p:blipFill>
          <p:spPr>
            <a:xfrm>
              <a:off x="3780876" y="1961095"/>
              <a:ext cx="1569993" cy="2700000"/>
            </a:xfrm>
            <a:prstGeom prst="rect">
              <a:avLst/>
            </a:prstGeom>
          </p:spPr>
        </p:pic>
      </p:grpSp>
      <p:sp>
        <p:nvSpPr>
          <p:cNvPr id="14" name="CasellaDiTesto 13"/>
          <p:cNvSpPr txBox="1"/>
          <p:nvPr/>
        </p:nvSpPr>
        <p:spPr>
          <a:xfrm>
            <a:off x="754380" y="4743450"/>
            <a:ext cx="7954158" cy="1569660"/>
          </a:xfrm>
          <a:prstGeom prst="rect">
            <a:avLst/>
          </a:prstGeom>
          <a:noFill/>
        </p:spPr>
        <p:txBody>
          <a:bodyPr wrap="square" rtlCol="0">
            <a:spAutoFit/>
          </a:bodyPr>
          <a:lstStyle/>
          <a:p>
            <a:pPr indent="180975"/>
            <a:r>
              <a:rPr lang="it-IT" sz="1600" b="1" dirty="0"/>
              <a:t>Tabella delle frequenze</a:t>
            </a:r>
            <a:r>
              <a:rPr lang="it-IT" sz="1600" dirty="0"/>
              <a:t>. </a:t>
            </a:r>
          </a:p>
          <a:p>
            <a:pPr marL="285750" indent="-285750">
              <a:buFont typeface="Arial" charset="0"/>
              <a:buChar char="•"/>
            </a:pPr>
            <a:r>
              <a:rPr lang="it-IT" sz="1600" dirty="0"/>
              <a:t>La 1° colonna riassume la longevità in </a:t>
            </a:r>
            <a:r>
              <a:rPr lang="it-IT" sz="1600" b="1" i="1" dirty="0"/>
              <a:t>classi</a:t>
            </a:r>
            <a:r>
              <a:rPr lang="it-IT" sz="1600" dirty="0"/>
              <a:t>; 2°colonna frequenza dei valori.</a:t>
            </a:r>
          </a:p>
          <a:p>
            <a:pPr marL="285750" indent="-285750">
              <a:buFont typeface="Arial" charset="0"/>
              <a:buChar char="•"/>
            </a:pPr>
            <a:r>
              <a:rPr lang="it-IT" sz="1600" dirty="0"/>
              <a:t>Classi di uguale </a:t>
            </a:r>
            <a:r>
              <a:rPr lang="it-IT" sz="1600" i="1" dirty="0"/>
              <a:t>larghezza</a:t>
            </a:r>
            <a:r>
              <a:rPr lang="it-IT" sz="1600" dirty="0"/>
              <a:t>, </a:t>
            </a:r>
            <a:r>
              <a:rPr lang="it-IT" sz="1600" i="1" dirty="0"/>
              <a:t>mutuamente esclusive</a:t>
            </a:r>
            <a:r>
              <a:rPr lang="it-IT" sz="1600" dirty="0"/>
              <a:t>, identificate dal </a:t>
            </a:r>
            <a:r>
              <a:rPr lang="it-IT" sz="1600" i="1" dirty="0"/>
              <a:t>valore centrale </a:t>
            </a:r>
            <a:r>
              <a:rPr lang="it-IT" sz="1600" dirty="0"/>
              <a:t>(marker)</a:t>
            </a:r>
          </a:p>
          <a:p>
            <a:pPr indent="134938"/>
            <a:r>
              <a:rPr lang="it-IT" sz="1600" b="1" dirty="0"/>
              <a:t>Istogramma</a:t>
            </a:r>
          </a:p>
          <a:p>
            <a:pPr marL="285750" indent="-285750">
              <a:buFont typeface="Arial" charset="0"/>
              <a:buChar char="•"/>
            </a:pPr>
            <a:r>
              <a:rPr lang="it-IT" sz="1600" dirty="0"/>
              <a:t>Asse orizzontale la variabile longevità in classi</a:t>
            </a:r>
          </a:p>
          <a:p>
            <a:pPr marL="285750" indent="-285750">
              <a:buFont typeface="Arial" charset="0"/>
              <a:buChar char="•"/>
            </a:pPr>
            <a:r>
              <a:rPr lang="it-IT" sz="1600" dirty="0"/>
              <a:t>Asse verticale la frequenza delle classi della longevità  </a:t>
            </a:r>
          </a:p>
        </p:txBody>
      </p:sp>
    </p:spTree>
    <p:extLst>
      <p:ext uri="{BB962C8B-B14F-4D97-AF65-F5344CB8AC3E}">
        <p14:creationId xmlns:p14="http://schemas.microsoft.com/office/powerpoint/2010/main" val="6778779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120774"/>
          </a:xfrm>
        </p:spPr>
        <p:txBody>
          <a:bodyPr/>
          <a:lstStyle/>
          <a:p>
            <a:r>
              <a:rPr lang="it-IT"/>
              <a:t>Variabile Quantitativa - </a:t>
            </a:r>
            <a:r>
              <a:rPr lang="it-IT" err="1"/>
              <a:t>Shape</a:t>
            </a:r>
            <a:endParaRPr lang="it-IT"/>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26</a:t>
            </a:fld>
            <a:endParaRPr lang="en-US"/>
          </a:p>
        </p:txBody>
      </p:sp>
      <p:sp>
        <p:nvSpPr>
          <p:cNvPr id="5" name="CasellaDiTesto 4"/>
          <p:cNvSpPr txBox="1"/>
          <p:nvPr/>
        </p:nvSpPr>
        <p:spPr>
          <a:xfrm>
            <a:off x="765810" y="1314451"/>
            <a:ext cx="7623810" cy="646331"/>
          </a:xfrm>
          <a:prstGeom prst="rect">
            <a:avLst/>
          </a:prstGeom>
          <a:noFill/>
        </p:spPr>
        <p:txBody>
          <a:bodyPr wrap="square" rtlCol="0">
            <a:spAutoFit/>
          </a:bodyPr>
          <a:lstStyle/>
          <a:p>
            <a:pPr algn="just"/>
            <a:r>
              <a:rPr lang="it-IT" b="1" err="1"/>
              <a:t>StudentSurvey</a:t>
            </a:r>
            <a:r>
              <a:rPr lang="it-IT"/>
              <a:t> </a:t>
            </a:r>
            <a:r>
              <a:rPr lang="it-IT" err="1"/>
              <a:t>dataset</a:t>
            </a:r>
            <a:r>
              <a:rPr lang="it-IT"/>
              <a:t>. Istogramma delle variabili </a:t>
            </a:r>
            <a:r>
              <a:rPr lang="it-IT" b="1" i="1" err="1"/>
              <a:t>Pulse</a:t>
            </a:r>
            <a:r>
              <a:rPr lang="it-IT"/>
              <a:t> (frequenza cardiaca); </a:t>
            </a:r>
            <a:r>
              <a:rPr lang="it-IT" b="1" i="1" err="1"/>
              <a:t>Exercise</a:t>
            </a:r>
            <a:r>
              <a:rPr lang="it-IT"/>
              <a:t> (ore di attività fisica) e </a:t>
            </a:r>
            <a:r>
              <a:rPr lang="it-IT" b="1" i="1" err="1"/>
              <a:t>Piercings</a:t>
            </a:r>
            <a:r>
              <a:rPr lang="it-IT"/>
              <a:t>.  </a:t>
            </a:r>
          </a:p>
        </p:txBody>
      </p:sp>
      <p:pic>
        <p:nvPicPr>
          <p:cNvPr id="6" name="Immagine 5"/>
          <p:cNvPicPr>
            <a:picLocks noChangeAspect="1"/>
          </p:cNvPicPr>
          <p:nvPr/>
        </p:nvPicPr>
        <p:blipFill>
          <a:blip r:embed="rId2"/>
          <a:stretch>
            <a:fillRect/>
          </a:stretch>
        </p:blipFill>
        <p:spPr>
          <a:xfrm>
            <a:off x="432000" y="1983642"/>
            <a:ext cx="8280000" cy="2313393"/>
          </a:xfrm>
          <a:prstGeom prst="rect">
            <a:avLst/>
          </a:prstGeom>
        </p:spPr>
      </p:pic>
      <p:sp>
        <p:nvSpPr>
          <p:cNvPr id="7" name="CasellaDiTesto 6"/>
          <p:cNvSpPr txBox="1"/>
          <p:nvPr/>
        </p:nvSpPr>
        <p:spPr>
          <a:xfrm>
            <a:off x="432000" y="4309110"/>
            <a:ext cx="8083350" cy="2292935"/>
          </a:xfrm>
          <a:prstGeom prst="rect">
            <a:avLst/>
          </a:prstGeom>
          <a:noFill/>
        </p:spPr>
        <p:txBody>
          <a:bodyPr wrap="square" rtlCol="0">
            <a:spAutoFit/>
          </a:bodyPr>
          <a:lstStyle/>
          <a:p>
            <a:pPr marL="342900" indent="-342900" algn="just">
              <a:spcAft>
                <a:spcPts val="600"/>
              </a:spcAft>
              <a:buFont typeface="+mj-lt"/>
              <a:buAutoNum type="alphaLcParenR"/>
            </a:pPr>
            <a:r>
              <a:rPr lang="it-IT" sz="1600" dirty="0"/>
              <a:t>La distribuzione dei valori di </a:t>
            </a:r>
            <a:r>
              <a:rPr lang="it-IT" sz="1600" b="1" i="1" dirty="0" err="1"/>
              <a:t>Pulse</a:t>
            </a:r>
            <a:r>
              <a:rPr lang="it-IT" sz="1600" dirty="0"/>
              <a:t> è compresa fra 35-100bpm, ha </a:t>
            </a:r>
            <a:r>
              <a:rPr lang="it-IT" sz="1600" b="1" i="1" dirty="0"/>
              <a:t>forma simmetrica </a:t>
            </a:r>
            <a:r>
              <a:rPr lang="it-IT" sz="1600" dirty="0"/>
              <a:t>(a forma di campana), e mette in evidenza due</a:t>
            </a:r>
            <a:r>
              <a:rPr lang="it-IT" sz="1600" b="1" i="1" dirty="0"/>
              <a:t> </a:t>
            </a:r>
            <a:r>
              <a:rPr lang="it-IT" sz="1600" b="1" i="1" dirty="0" err="1"/>
              <a:t>outliers</a:t>
            </a:r>
            <a:r>
              <a:rPr lang="it-IT" sz="1600" b="1" i="1" dirty="0"/>
              <a:t> </a:t>
            </a:r>
            <a:r>
              <a:rPr lang="it-IT" sz="1600" dirty="0"/>
              <a:t>a 120 e 130bpm.</a:t>
            </a:r>
          </a:p>
          <a:p>
            <a:pPr marL="342900" indent="-342900" algn="just">
              <a:spcAft>
                <a:spcPts val="600"/>
              </a:spcAft>
              <a:buFont typeface="+mj-lt"/>
              <a:buAutoNum type="alphaLcParenR"/>
            </a:pPr>
            <a:r>
              <a:rPr lang="it-IT" sz="1600" dirty="0"/>
              <a:t>La distribuzione di </a:t>
            </a:r>
            <a:r>
              <a:rPr lang="it-IT" sz="1600" b="1" i="1" dirty="0" err="1"/>
              <a:t>Exercise</a:t>
            </a:r>
            <a:r>
              <a:rPr lang="it-IT" sz="1600" dirty="0"/>
              <a:t> mostra che gli studenti dedicano alla attività fisica un numero di ore variabile 0-30 per settimana; uno studente trascorre 40 ore/week in palestra. Ha </a:t>
            </a:r>
            <a:r>
              <a:rPr lang="it-IT" sz="1600" b="1" i="1" dirty="0"/>
              <a:t>forma</a:t>
            </a:r>
            <a:r>
              <a:rPr lang="it-IT" sz="1600" dirty="0"/>
              <a:t> </a:t>
            </a:r>
            <a:r>
              <a:rPr lang="it-IT" sz="1600" b="1" i="1" dirty="0"/>
              <a:t>asimmetrica</a:t>
            </a:r>
            <a:r>
              <a:rPr lang="it-IT" sz="1600" dirty="0"/>
              <a:t> con una </a:t>
            </a:r>
            <a:r>
              <a:rPr lang="it-IT" sz="1600" i="1" u="sng" dirty="0"/>
              <a:t>coda destra di valori a bassa frequenza</a:t>
            </a:r>
            <a:r>
              <a:rPr lang="it-IT" sz="1600" dirty="0"/>
              <a:t>.</a:t>
            </a:r>
          </a:p>
          <a:p>
            <a:pPr marL="342900" indent="-342900" algn="just">
              <a:spcAft>
                <a:spcPts val="600"/>
              </a:spcAft>
              <a:buFont typeface="+mj-lt"/>
              <a:buAutoNum type="alphaLcParenR"/>
            </a:pPr>
            <a:r>
              <a:rPr lang="it-IT" sz="1600" dirty="0"/>
              <a:t>L’istogramma di </a:t>
            </a:r>
            <a:r>
              <a:rPr lang="it-IT" sz="1600" b="1" i="1" dirty="0"/>
              <a:t>Piercing</a:t>
            </a:r>
            <a:r>
              <a:rPr lang="it-IT" sz="1600" dirty="0"/>
              <a:t> è </a:t>
            </a:r>
            <a:r>
              <a:rPr lang="it-IT" sz="1600" b="1" i="1" dirty="0"/>
              <a:t>asimmetrico verso destra</a:t>
            </a:r>
            <a:r>
              <a:rPr lang="it-IT" sz="1600" b="1" dirty="0"/>
              <a:t> </a:t>
            </a:r>
            <a:r>
              <a:rPr lang="it-IT" sz="1600" dirty="0"/>
              <a:t>e indica che la maggior parte degli studenti non ha </a:t>
            </a:r>
            <a:r>
              <a:rPr lang="it-IT" sz="1600" i="1" dirty="0"/>
              <a:t>piercing</a:t>
            </a:r>
            <a:r>
              <a:rPr lang="it-IT" sz="1600" dirty="0"/>
              <a:t> (picco a valore 0) e all’incirca 70 studenti hanno 2 piercing. </a:t>
            </a:r>
          </a:p>
          <a:p>
            <a:pPr marL="342900" indent="-342900" algn="just">
              <a:spcAft>
                <a:spcPts val="600"/>
              </a:spcAft>
              <a:buFont typeface="+mj-lt"/>
              <a:buAutoNum type="alphaLcParenR"/>
            </a:pPr>
            <a:endParaRPr lang="it-IT" sz="1600" dirty="0"/>
          </a:p>
        </p:txBody>
      </p:sp>
    </p:spTree>
    <p:extLst>
      <p:ext uri="{BB962C8B-B14F-4D97-AF65-F5344CB8AC3E}">
        <p14:creationId xmlns:p14="http://schemas.microsoft.com/office/powerpoint/2010/main" val="13236603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036162"/>
          </a:xfrm>
        </p:spPr>
        <p:txBody>
          <a:bodyPr/>
          <a:lstStyle/>
          <a:p>
            <a:r>
              <a:rPr lang="it-IT"/>
              <a:t>Variabile Quantitativa - </a:t>
            </a:r>
            <a:r>
              <a:rPr lang="it-IT" err="1"/>
              <a:t>Shape</a:t>
            </a:r>
            <a:endParaRPr lang="it-IT"/>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27</a:t>
            </a:fld>
            <a:endParaRPr lang="en-US"/>
          </a:p>
        </p:txBody>
      </p:sp>
      <p:pic>
        <p:nvPicPr>
          <p:cNvPr id="6" name="Immagine 5"/>
          <p:cNvPicPr>
            <a:picLocks noChangeAspect="1"/>
          </p:cNvPicPr>
          <p:nvPr/>
        </p:nvPicPr>
        <p:blipFill>
          <a:blip r:embed="rId2"/>
          <a:stretch>
            <a:fillRect/>
          </a:stretch>
        </p:blipFill>
        <p:spPr>
          <a:xfrm>
            <a:off x="2922328" y="3182624"/>
            <a:ext cx="5482800" cy="3239042"/>
          </a:xfrm>
          <a:prstGeom prst="rect">
            <a:avLst/>
          </a:prstGeom>
        </p:spPr>
      </p:pic>
      <p:pic>
        <p:nvPicPr>
          <p:cNvPr id="5" name="Immagine 4"/>
          <p:cNvPicPr>
            <a:picLocks noChangeAspect="1"/>
          </p:cNvPicPr>
          <p:nvPr/>
        </p:nvPicPr>
        <p:blipFill>
          <a:blip r:embed="rId3"/>
          <a:stretch>
            <a:fillRect/>
          </a:stretch>
        </p:blipFill>
        <p:spPr>
          <a:xfrm>
            <a:off x="611701" y="1162593"/>
            <a:ext cx="7920598" cy="2120400"/>
          </a:xfrm>
          <a:prstGeom prst="rect">
            <a:avLst/>
          </a:prstGeom>
        </p:spPr>
      </p:pic>
    </p:spTree>
    <p:extLst>
      <p:ext uri="{BB962C8B-B14F-4D97-AF65-F5344CB8AC3E}">
        <p14:creationId xmlns:p14="http://schemas.microsoft.com/office/powerpoint/2010/main" val="2248855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967284"/>
          </a:xfrm>
        </p:spPr>
        <p:txBody>
          <a:bodyPr/>
          <a:lstStyle/>
          <a:p>
            <a:r>
              <a:rPr lang="it-IT"/>
              <a:t>Variabile Quantitativa - Centro</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28</a:t>
            </a:fld>
            <a:endParaRPr lang="en-US"/>
          </a:p>
        </p:txBody>
      </p:sp>
      <p:sp>
        <p:nvSpPr>
          <p:cNvPr id="5" name="CasellaDiTesto 4"/>
          <p:cNvSpPr txBox="1"/>
          <p:nvPr/>
        </p:nvSpPr>
        <p:spPr>
          <a:xfrm>
            <a:off x="628650" y="1175655"/>
            <a:ext cx="8032024" cy="2046714"/>
          </a:xfrm>
          <a:prstGeom prst="rect">
            <a:avLst/>
          </a:prstGeom>
          <a:noFill/>
        </p:spPr>
        <p:txBody>
          <a:bodyPr wrap="square" rtlCol="0">
            <a:spAutoFit/>
          </a:bodyPr>
          <a:lstStyle/>
          <a:p>
            <a:pPr indent="271463" algn="just">
              <a:spcAft>
                <a:spcPts val="600"/>
              </a:spcAft>
            </a:pPr>
            <a:r>
              <a:rPr lang="it-IT" sz="1600" dirty="0"/>
              <a:t>Il </a:t>
            </a:r>
            <a:r>
              <a:rPr lang="it-IT" sz="1600" dirty="0" err="1"/>
              <a:t>DotPlot</a:t>
            </a:r>
            <a:r>
              <a:rPr lang="it-IT" sz="1600" dirty="0"/>
              <a:t> e l’Istogramma ci permettono di descrivere in dettaglio la forma distribuzione dei valori di una variabile. </a:t>
            </a:r>
          </a:p>
          <a:p>
            <a:pPr indent="271463" algn="just">
              <a:spcAft>
                <a:spcPts val="600"/>
              </a:spcAft>
            </a:pPr>
            <a:r>
              <a:rPr lang="it-IT" sz="1600" dirty="0"/>
              <a:t>La distribuzione può essere </a:t>
            </a:r>
            <a:r>
              <a:rPr lang="it-IT" sz="1600" b="1" i="1" dirty="0"/>
              <a:t>riassunta</a:t>
            </a:r>
            <a:r>
              <a:rPr lang="it-IT" sz="1600" dirty="0"/>
              <a:t> da alcuni indicatori numerici detti </a:t>
            </a:r>
            <a:r>
              <a:rPr lang="it-IT" sz="1600" b="1" i="1" dirty="0"/>
              <a:t>statistiche</a:t>
            </a:r>
            <a:r>
              <a:rPr lang="it-IT" sz="1600" b="1" dirty="0"/>
              <a:t> </a:t>
            </a:r>
            <a:r>
              <a:rPr lang="it-IT" sz="1600" b="1" i="1" dirty="0"/>
              <a:t>riassuntive</a:t>
            </a:r>
            <a:r>
              <a:rPr lang="it-IT" sz="1600" dirty="0"/>
              <a:t>. </a:t>
            </a:r>
          </a:p>
          <a:p>
            <a:pPr indent="271463" algn="just">
              <a:spcAft>
                <a:spcPts val="600"/>
              </a:spcAft>
            </a:pPr>
            <a:r>
              <a:rPr lang="it-IT" sz="1600" dirty="0"/>
              <a:t>La </a:t>
            </a:r>
            <a:r>
              <a:rPr lang="it-IT" sz="1600" b="1" i="1" dirty="0"/>
              <a:t>media </a:t>
            </a:r>
            <a:r>
              <a:rPr lang="it-IT" sz="1600" dirty="0"/>
              <a:t>e la </a:t>
            </a:r>
            <a:r>
              <a:rPr lang="it-IT" sz="1600" b="1" i="1" dirty="0"/>
              <a:t>mediana</a:t>
            </a:r>
            <a:r>
              <a:rPr lang="it-IT" sz="1600" dirty="0"/>
              <a:t> sono statistiche riassuntive utilizzate per il descrivere la posizione centrale (</a:t>
            </a:r>
            <a:r>
              <a:rPr lang="it-IT" sz="1600" b="1" i="1" dirty="0"/>
              <a:t>centro</a:t>
            </a:r>
            <a:r>
              <a:rPr lang="it-IT" sz="1600" dirty="0"/>
              <a:t>) della distribuzione dei valori di una variabile quantitativa. </a:t>
            </a:r>
          </a:p>
          <a:p>
            <a:pPr indent="271463" algn="just">
              <a:spcAft>
                <a:spcPts val="600"/>
              </a:spcAft>
            </a:pPr>
            <a:r>
              <a:rPr lang="it-IT" sz="1600" dirty="0"/>
              <a:t>La </a:t>
            </a:r>
            <a:r>
              <a:rPr lang="it-IT" sz="1600" b="1" i="1" dirty="0"/>
              <a:t>media di una variabile quantitativa</a:t>
            </a:r>
            <a:r>
              <a:rPr lang="it-IT" sz="1600" dirty="0"/>
              <a:t> è la media aritmetica dei valori della variabile.  </a:t>
            </a:r>
          </a:p>
        </p:txBody>
      </p:sp>
      <p:pic>
        <p:nvPicPr>
          <p:cNvPr id="7" name="Immagine 6"/>
          <p:cNvPicPr>
            <a:picLocks noChangeAspect="1"/>
          </p:cNvPicPr>
          <p:nvPr/>
        </p:nvPicPr>
        <p:blipFill rotWithShape="1">
          <a:blip r:embed="rId2"/>
          <a:srcRect l="2040" t="8989" r="1852" b="8115"/>
          <a:stretch/>
        </p:blipFill>
        <p:spPr>
          <a:xfrm>
            <a:off x="2284367" y="3340169"/>
            <a:ext cx="6120000" cy="1360000"/>
          </a:xfrm>
          <a:prstGeom prst="rect">
            <a:avLst/>
          </a:prstGeom>
        </p:spPr>
      </p:pic>
      <p:pic>
        <p:nvPicPr>
          <p:cNvPr id="8" name="Immagine 7"/>
          <p:cNvPicPr>
            <a:picLocks noChangeAspect="1"/>
          </p:cNvPicPr>
          <p:nvPr/>
        </p:nvPicPr>
        <p:blipFill>
          <a:blip r:embed="rId3"/>
          <a:stretch>
            <a:fillRect/>
          </a:stretch>
        </p:blipFill>
        <p:spPr>
          <a:xfrm>
            <a:off x="2150293" y="4711220"/>
            <a:ext cx="6115111" cy="1533600"/>
          </a:xfrm>
          <a:prstGeom prst="rect">
            <a:avLst/>
          </a:prstGeom>
        </p:spPr>
      </p:pic>
    </p:spTree>
    <p:extLst>
      <p:ext uri="{BB962C8B-B14F-4D97-AF65-F5344CB8AC3E}">
        <p14:creationId xmlns:p14="http://schemas.microsoft.com/office/powerpoint/2010/main" val="3356661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299813"/>
            <a:ext cx="7886700" cy="850658"/>
          </a:xfrm>
        </p:spPr>
        <p:txBody>
          <a:bodyPr/>
          <a:lstStyle/>
          <a:p>
            <a:r>
              <a:rPr lang="it-IT"/>
              <a:t>Variabile Quantitativa - Centro</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29</a:t>
            </a:fld>
            <a:endParaRPr lang="en-US"/>
          </a:p>
        </p:txBody>
      </p:sp>
      <p:sp>
        <p:nvSpPr>
          <p:cNvPr id="5" name="CasellaDiTesto 4"/>
          <p:cNvSpPr txBox="1"/>
          <p:nvPr/>
        </p:nvSpPr>
        <p:spPr>
          <a:xfrm>
            <a:off x="555988" y="1280159"/>
            <a:ext cx="8032024" cy="1969770"/>
          </a:xfrm>
          <a:prstGeom prst="rect">
            <a:avLst/>
          </a:prstGeom>
          <a:noFill/>
        </p:spPr>
        <p:txBody>
          <a:bodyPr wrap="square" rtlCol="0">
            <a:spAutoFit/>
          </a:bodyPr>
          <a:lstStyle/>
          <a:p>
            <a:pPr indent="271463" algn="just">
              <a:spcAft>
                <a:spcPts val="600"/>
              </a:spcAft>
            </a:pPr>
            <a:r>
              <a:rPr lang="it-IT" sz="1600" dirty="0"/>
              <a:t>La </a:t>
            </a:r>
            <a:r>
              <a:rPr lang="it-IT" sz="1600" b="1" i="1" dirty="0"/>
              <a:t>media </a:t>
            </a:r>
            <a:r>
              <a:rPr lang="it-IT" sz="1600" dirty="0"/>
              <a:t>e la </a:t>
            </a:r>
            <a:r>
              <a:rPr lang="it-IT" sz="1600" b="1" i="1" dirty="0"/>
              <a:t>mediana</a:t>
            </a:r>
            <a:r>
              <a:rPr lang="it-IT" sz="1600" dirty="0"/>
              <a:t> sono statistiche riassuntive utilizzate per il descrivere il centro della distribuzione dei valori di una variabile quantitativa. </a:t>
            </a:r>
          </a:p>
          <a:p>
            <a:pPr indent="271463" algn="just">
              <a:spcAft>
                <a:spcPts val="600"/>
              </a:spcAft>
            </a:pPr>
            <a:r>
              <a:rPr lang="it-IT" sz="1600" dirty="0"/>
              <a:t>Se i valori della variabili sono </a:t>
            </a:r>
            <a:r>
              <a:rPr lang="it-IT" sz="1600" b="1" i="1" dirty="0"/>
              <a:t>ordinati in ordine crescente</a:t>
            </a:r>
            <a:r>
              <a:rPr lang="it-IT" sz="1600" dirty="0"/>
              <a:t>, la </a:t>
            </a:r>
            <a:r>
              <a:rPr lang="it-IT" sz="1600" b="1" i="1" dirty="0"/>
              <a:t>mediana è il valore in posizione centrale</a:t>
            </a:r>
            <a:r>
              <a:rPr lang="it-IT" sz="1600" dirty="0"/>
              <a:t> della sequenza dei valori presenti nella variabile. </a:t>
            </a:r>
          </a:p>
          <a:p>
            <a:pPr indent="271463" algn="just">
              <a:spcAft>
                <a:spcPts val="600"/>
              </a:spcAft>
            </a:pPr>
            <a:r>
              <a:rPr lang="it-IT" sz="1600" dirty="0"/>
              <a:t>Se i valori sono in </a:t>
            </a:r>
            <a:r>
              <a:rPr lang="it-IT" sz="1600" b="1" i="1" dirty="0"/>
              <a:t>numero dispari </a:t>
            </a:r>
            <a:r>
              <a:rPr lang="it-IT" sz="1600" dirty="0"/>
              <a:t>la mediana è il valore in posizione centrale; se i valori sono in </a:t>
            </a:r>
            <a:r>
              <a:rPr lang="it-IT" sz="1600" b="1" i="1" dirty="0"/>
              <a:t>numero pari </a:t>
            </a:r>
            <a:r>
              <a:rPr lang="it-IT" sz="1600" dirty="0"/>
              <a:t>la mediana è uguale al valore medio dei due valori al centro della lista di valori ordinati. </a:t>
            </a:r>
          </a:p>
        </p:txBody>
      </p:sp>
      <p:pic>
        <p:nvPicPr>
          <p:cNvPr id="6" name="Immagine 5"/>
          <p:cNvPicPr>
            <a:picLocks noChangeAspect="1"/>
          </p:cNvPicPr>
          <p:nvPr/>
        </p:nvPicPr>
        <p:blipFill>
          <a:blip r:embed="rId2"/>
          <a:stretch>
            <a:fillRect/>
          </a:stretch>
        </p:blipFill>
        <p:spPr>
          <a:xfrm>
            <a:off x="1827167" y="3487340"/>
            <a:ext cx="6476958" cy="2631600"/>
          </a:xfrm>
          <a:prstGeom prst="rect">
            <a:avLst/>
          </a:prstGeom>
        </p:spPr>
      </p:pic>
    </p:spTree>
    <p:extLst>
      <p:ext uri="{BB962C8B-B14F-4D97-AF65-F5344CB8AC3E}">
        <p14:creationId xmlns:p14="http://schemas.microsoft.com/office/powerpoint/2010/main" val="2065953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Domande e Problemi</a:t>
            </a:r>
          </a:p>
        </p:txBody>
      </p:sp>
      <p:sp>
        <p:nvSpPr>
          <p:cNvPr id="3" name="Segnaposto contenuto 2"/>
          <p:cNvSpPr>
            <a:spLocks noGrp="1"/>
          </p:cNvSpPr>
          <p:nvPr>
            <p:ph idx="1"/>
          </p:nvPr>
        </p:nvSpPr>
        <p:spPr>
          <a:xfrm>
            <a:off x="628650" y="1665605"/>
            <a:ext cx="7886700" cy="4351338"/>
          </a:xfrm>
        </p:spPr>
        <p:txBody>
          <a:bodyPr>
            <a:normAutofit/>
          </a:bodyPr>
          <a:lstStyle/>
          <a:p>
            <a:r>
              <a:rPr lang="it-IT" sz="2000" dirty="0"/>
              <a:t>Quale percentuale di studenti universitari afferma che lo stress influenza negativamente l’esito dell’esame?</a:t>
            </a:r>
          </a:p>
          <a:p>
            <a:r>
              <a:rPr lang="it-IT" sz="2000" dirty="0"/>
              <a:t>Nel gioco del calcio quanto è avvantaggiata la squadra che “gioca in casa”?</a:t>
            </a:r>
          </a:p>
          <a:p>
            <a:r>
              <a:rPr lang="it-IT" sz="2000" dirty="0"/>
              <a:t>Quale grado di tostatura del caffe “light </a:t>
            </a:r>
            <a:r>
              <a:rPr lang="it-IT" sz="2000" dirty="0" err="1"/>
              <a:t>roast</a:t>
            </a:r>
            <a:r>
              <a:rPr lang="it-IT" sz="2000" dirty="0"/>
              <a:t>” o “dark </a:t>
            </a:r>
            <a:r>
              <a:rPr lang="it-IT" sz="2000" dirty="0" err="1"/>
              <a:t>roast</a:t>
            </a:r>
            <a:r>
              <a:rPr lang="it-IT" sz="2000" dirty="0"/>
              <a:t>” preserva la caffeina?</a:t>
            </a:r>
          </a:p>
          <a:p>
            <a:r>
              <a:rPr lang="it-IT" sz="2000" dirty="0"/>
              <a:t>Al ristorante, a quanto ammonta la mancia lasciata dal cliente (</a:t>
            </a:r>
            <a:r>
              <a:rPr lang="it-IT" sz="2000" dirty="0" err="1"/>
              <a:t>Tip</a:t>
            </a:r>
            <a:r>
              <a:rPr lang="it-IT" sz="2000" dirty="0"/>
              <a:t>) al cameriere in proporzione al conto (</a:t>
            </a:r>
            <a:r>
              <a:rPr lang="it-IT" sz="2000" dirty="0" err="1"/>
              <a:t>Bil</a:t>
            </a:r>
            <a:r>
              <a:rPr lang="it-IT" sz="2000" dirty="0"/>
              <a:t>)?</a:t>
            </a:r>
          </a:p>
          <a:p>
            <a:r>
              <a:rPr lang="it-IT" sz="2000" dirty="0"/>
              <a:t>In che misura la crescita economica di un paese è legata al tasso di inflazione?</a:t>
            </a:r>
          </a:p>
          <a:p>
            <a:r>
              <a:rPr lang="it-IT" sz="2000" dirty="0"/>
              <a:t>Esiste una relazione fra la postura di una persona e il livello di stress al quale è sottoposta?       </a:t>
            </a:r>
          </a:p>
        </p:txBody>
      </p:sp>
      <p:sp>
        <p:nvSpPr>
          <p:cNvPr id="4" name="Segnaposto data 3"/>
          <p:cNvSpPr>
            <a:spLocks noGrp="1"/>
          </p:cNvSpPr>
          <p:nvPr>
            <p:ph type="dt" sz="half" idx="10"/>
          </p:nvPr>
        </p:nvSpPr>
        <p:spPr/>
        <p:txBody>
          <a:bodyPr/>
          <a:lstStyle/>
          <a:p>
            <a:fld id="{CBCD40C1-6BF9-D94A-AB7C-FF7B0C304CA0}" type="datetime1">
              <a:rPr lang="it-IT" smtClean="0"/>
              <a:t>06/12/18</a:t>
            </a:fld>
            <a:endParaRPr lang="en-US"/>
          </a:p>
        </p:txBody>
      </p:sp>
      <p:sp>
        <p:nvSpPr>
          <p:cNvPr id="5" name="Segnaposto numero diapositiva 4"/>
          <p:cNvSpPr>
            <a:spLocks noGrp="1"/>
          </p:cNvSpPr>
          <p:nvPr>
            <p:ph type="sldNum" sz="quarter" idx="12"/>
          </p:nvPr>
        </p:nvSpPr>
        <p:spPr/>
        <p:txBody>
          <a:bodyPr/>
          <a:lstStyle/>
          <a:p>
            <a:fld id="{8A7A6979-0714-4377-B894-6BE4C2D6E202}" type="slidenum">
              <a:rPr lang="en-US" smtClean="0"/>
              <a:pPr/>
              <a:t>3</a:t>
            </a:fld>
            <a:endParaRPr lang="en-US"/>
          </a:p>
        </p:txBody>
      </p:sp>
    </p:spTree>
    <p:extLst>
      <p:ext uri="{BB962C8B-B14F-4D97-AF65-F5344CB8AC3E}">
        <p14:creationId xmlns:p14="http://schemas.microsoft.com/office/powerpoint/2010/main" val="21430254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964028"/>
          </a:xfrm>
        </p:spPr>
        <p:txBody>
          <a:bodyPr>
            <a:normAutofit/>
          </a:bodyPr>
          <a:lstStyle/>
          <a:p>
            <a:r>
              <a:rPr lang="it-IT"/>
              <a:t>Variabile Quantitativa - Esempi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30</a:t>
            </a:fld>
            <a:endParaRPr lang="en-US"/>
          </a:p>
        </p:txBody>
      </p:sp>
      <p:pic>
        <p:nvPicPr>
          <p:cNvPr id="5" name="Immagine 4"/>
          <p:cNvPicPr>
            <a:picLocks noChangeAspect="1"/>
          </p:cNvPicPr>
          <p:nvPr/>
        </p:nvPicPr>
        <p:blipFill>
          <a:blip r:embed="rId2"/>
          <a:stretch>
            <a:fillRect/>
          </a:stretch>
        </p:blipFill>
        <p:spPr>
          <a:xfrm>
            <a:off x="746690" y="1329155"/>
            <a:ext cx="7768660" cy="1440000"/>
          </a:xfrm>
          <a:prstGeom prst="rect">
            <a:avLst/>
          </a:prstGeom>
        </p:spPr>
      </p:pic>
      <p:sp>
        <p:nvSpPr>
          <p:cNvPr id="7" name="CasellaDiTesto 6"/>
          <p:cNvSpPr txBox="1"/>
          <p:nvPr/>
        </p:nvSpPr>
        <p:spPr>
          <a:xfrm>
            <a:off x="866542" y="2845876"/>
            <a:ext cx="7648808" cy="584775"/>
          </a:xfrm>
          <a:prstGeom prst="rect">
            <a:avLst/>
          </a:prstGeom>
          <a:noFill/>
        </p:spPr>
        <p:txBody>
          <a:bodyPr wrap="square" rtlCol="0">
            <a:spAutoFit/>
          </a:bodyPr>
          <a:lstStyle/>
          <a:p>
            <a:r>
              <a:rPr lang="it-IT" sz="1600" b="1"/>
              <a:t>Esempio 1</a:t>
            </a:r>
            <a:r>
              <a:rPr lang="it-IT" sz="1600"/>
              <a:t>. Calcola </a:t>
            </a:r>
            <a:r>
              <a:rPr lang="it-IT" sz="1600" b="1" i="1"/>
              <a:t>media</a:t>
            </a:r>
            <a:r>
              <a:rPr lang="it-IT" sz="1600"/>
              <a:t> e </a:t>
            </a:r>
            <a:r>
              <a:rPr lang="it-IT" sz="1600" b="1" i="1"/>
              <a:t>media</a:t>
            </a:r>
            <a:r>
              <a:rPr lang="it-IT" sz="1600"/>
              <a:t> della frequenza cardiaca </a:t>
            </a:r>
            <a:r>
              <a:rPr lang="it-IT" sz="1600" b="1" i="1" err="1"/>
              <a:t>pulse</a:t>
            </a:r>
            <a:r>
              <a:rPr lang="it-IT" sz="1600"/>
              <a:t> in </a:t>
            </a:r>
            <a:r>
              <a:rPr lang="it-IT" sz="1600" i="1" err="1"/>
              <a:t>bpm</a:t>
            </a:r>
            <a:r>
              <a:rPr lang="it-IT" sz="1600"/>
              <a:t> di un gruppo di pazienti di età 20 e 50 anni estratti dal </a:t>
            </a:r>
            <a:r>
              <a:rPr lang="it-IT" sz="1600" err="1"/>
              <a:t>dataset</a:t>
            </a:r>
            <a:r>
              <a:rPr lang="it-IT" sz="1600"/>
              <a:t> </a:t>
            </a:r>
            <a:r>
              <a:rPr lang="it-IT" sz="1600" b="1" err="1"/>
              <a:t>ICUAdmission</a:t>
            </a:r>
            <a:r>
              <a:rPr lang="it-IT" sz="1600" b="1"/>
              <a:t>.</a:t>
            </a:r>
          </a:p>
        </p:txBody>
      </p:sp>
      <p:graphicFrame>
        <p:nvGraphicFramePr>
          <p:cNvPr id="8" name="Tabella 7"/>
          <p:cNvGraphicFramePr>
            <a:graphicFrameLocks noGrp="1"/>
          </p:cNvGraphicFramePr>
          <p:nvPr>
            <p:extLst>
              <p:ext uri="{D42A27DB-BD31-4B8C-83A1-F6EECF244321}">
                <p14:modId xmlns:p14="http://schemas.microsoft.com/office/powerpoint/2010/main" val="1525882015"/>
              </p:ext>
            </p:extLst>
          </p:nvPr>
        </p:nvGraphicFramePr>
        <p:xfrm>
          <a:off x="1642946" y="3586664"/>
          <a:ext cx="6096000" cy="706120"/>
        </p:xfrm>
        <a:graphic>
          <a:graphicData uri="http://schemas.openxmlformats.org/drawingml/2006/table">
            <a:tbl>
              <a:tblPr firstRow="1" bandRow="1">
                <a:tableStyleId>{2D5ABB26-0587-4C30-8999-92F81FD0307C}</a:tableStyleId>
              </a:tblPr>
              <a:tblGrid>
                <a:gridCol w="447661">
                  <a:extLst>
                    <a:ext uri="{9D8B030D-6E8A-4147-A177-3AD203B41FA5}">
                      <a16:colId xmlns:a16="http://schemas.microsoft.com/office/drawing/2014/main" val="20000"/>
                    </a:ext>
                  </a:extLst>
                </a:gridCol>
                <a:gridCol w="1377537">
                  <a:extLst>
                    <a:ext uri="{9D8B030D-6E8A-4147-A177-3AD203B41FA5}">
                      <a16:colId xmlns:a16="http://schemas.microsoft.com/office/drawing/2014/main" val="20001"/>
                    </a:ext>
                  </a:extLst>
                </a:gridCol>
                <a:gridCol w="4270802">
                  <a:extLst>
                    <a:ext uri="{9D8B030D-6E8A-4147-A177-3AD203B41FA5}">
                      <a16:colId xmlns:a16="http://schemas.microsoft.com/office/drawing/2014/main" val="20002"/>
                    </a:ext>
                  </a:extLst>
                </a:gridCol>
              </a:tblGrid>
              <a:tr h="0">
                <a:tc>
                  <a:txBody>
                    <a:bodyPr/>
                    <a:lstStyle/>
                    <a:p>
                      <a:r>
                        <a:rPr lang="it-IT" sz="1600"/>
                        <a:t>a)</a:t>
                      </a:r>
                    </a:p>
                  </a:txBody>
                  <a:tcPr/>
                </a:tc>
                <a:tc>
                  <a:txBody>
                    <a:bodyPr/>
                    <a:lstStyle/>
                    <a:p>
                      <a:r>
                        <a:rPr lang="it-IT" sz="1600"/>
                        <a:t>Età 20 anni </a:t>
                      </a:r>
                    </a:p>
                  </a:txBody>
                  <a:tcPr/>
                </a:tc>
                <a:tc>
                  <a:txBody>
                    <a:bodyPr/>
                    <a:lstStyle/>
                    <a:p>
                      <a:r>
                        <a:rPr lang="it-IT" sz="1600"/>
                        <a:t>68, 72, 80, 83, 108</a:t>
                      </a:r>
                    </a:p>
                  </a:txBody>
                  <a:tcPr/>
                </a:tc>
                <a:extLst>
                  <a:ext uri="{0D108BD9-81ED-4DB2-BD59-A6C34878D82A}">
                    <a16:rowId xmlns:a16="http://schemas.microsoft.com/office/drawing/2014/main" val="10000"/>
                  </a:ext>
                </a:extLst>
              </a:tr>
              <a:tr h="370840">
                <a:tc>
                  <a:txBody>
                    <a:bodyPr/>
                    <a:lstStyle/>
                    <a:p>
                      <a:r>
                        <a:rPr lang="it-IT" sz="1600"/>
                        <a:t>b)</a:t>
                      </a:r>
                    </a:p>
                  </a:txBody>
                  <a:tcPr/>
                </a:tc>
                <a:tc>
                  <a:txBody>
                    <a:bodyPr/>
                    <a:lstStyle/>
                    <a:p>
                      <a:r>
                        <a:rPr lang="it-IT" sz="1600"/>
                        <a:t>Età 55 anni</a:t>
                      </a:r>
                    </a:p>
                  </a:txBody>
                  <a:tcPr/>
                </a:tc>
                <a:tc>
                  <a:txBody>
                    <a:bodyPr/>
                    <a:lstStyle/>
                    <a:p>
                      <a:r>
                        <a:rPr lang="it-IT" sz="1600"/>
                        <a:t>86, 86, 92 100, 112, 116, 136, 140</a:t>
                      </a:r>
                    </a:p>
                  </a:txBody>
                  <a:tcPr/>
                </a:tc>
                <a:extLst>
                  <a:ext uri="{0D108BD9-81ED-4DB2-BD59-A6C34878D82A}">
                    <a16:rowId xmlns:a16="http://schemas.microsoft.com/office/drawing/2014/main" val="10001"/>
                  </a:ext>
                </a:extLst>
              </a:tr>
            </a:tbl>
          </a:graphicData>
        </a:graphic>
      </p:graphicFrame>
      <p:cxnSp>
        <p:nvCxnSpPr>
          <p:cNvPr id="11" name="Connettore 1 10"/>
          <p:cNvCxnSpPr/>
          <p:nvPr/>
        </p:nvCxnSpPr>
        <p:spPr>
          <a:xfrm>
            <a:off x="866542" y="4512627"/>
            <a:ext cx="7517437" cy="0"/>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graphicFrame>
            <p:nvGraphicFramePr>
              <p:cNvPr id="13" name="Tabella 12"/>
              <p:cNvGraphicFramePr>
                <a:graphicFrameLocks noGrp="1"/>
              </p:cNvGraphicFramePr>
              <p:nvPr>
                <p:extLst>
                  <p:ext uri="{D42A27DB-BD31-4B8C-83A1-F6EECF244321}">
                    <p14:modId xmlns:p14="http://schemas.microsoft.com/office/powerpoint/2010/main" val="1142368593"/>
                  </p:ext>
                </p:extLst>
              </p:nvPr>
            </p:nvGraphicFramePr>
            <p:xfrm>
              <a:off x="4768940" y="4888484"/>
              <a:ext cx="3900048" cy="706120"/>
            </p:xfrm>
            <a:graphic>
              <a:graphicData uri="http://schemas.openxmlformats.org/drawingml/2006/table">
                <a:tbl>
                  <a:tblPr firstRow="1" bandRow="1">
                    <a:tableStyleId>{2D5ABB26-0587-4C30-8999-92F81FD0307C}</a:tableStyleId>
                  </a:tblPr>
                  <a:tblGrid>
                    <a:gridCol w="948161">
                      <a:extLst>
                        <a:ext uri="{9D8B030D-6E8A-4147-A177-3AD203B41FA5}">
                          <a16:colId xmlns:a16="http://schemas.microsoft.com/office/drawing/2014/main" val="20000"/>
                        </a:ext>
                      </a:extLst>
                    </a:gridCol>
                    <a:gridCol w="1359779">
                      <a:extLst>
                        <a:ext uri="{9D8B030D-6E8A-4147-A177-3AD203B41FA5}">
                          <a16:colId xmlns:a16="http://schemas.microsoft.com/office/drawing/2014/main" val="20001"/>
                        </a:ext>
                      </a:extLst>
                    </a:gridCol>
                    <a:gridCol w="1592108">
                      <a:extLst>
                        <a:ext uri="{9D8B030D-6E8A-4147-A177-3AD203B41FA5}">
                          <a16:colId xmlns:a16="http://schemas.microsoft.com/office/drawing/2014/main" val="20002"/>
                        </a:ext>
                      </a:extLst>
                    </a:gridCol>
                  </a:tblGrid>
                  <a:tr h="0">
                    <a:tc>
                      <a:txBody>
                        <a:bodyPr/>
                        <a:lstStyle/>
                        <a:p>
                          <a:r>
                            <a:rPr lang="it-IT" sz="1600" b="1" i="1"/>
                            <a:t>Mediana</a:t>
                          </a:r>
                        </a:p>
                      </a:txBody>
                      <a:tcPr/>
                    </a:tc>
                    <a:tc>
                      <a:txBody>
                        <a:bodyPr/>
                        <a:lstStyle/>
                        <a:p>
                          <a:r>
                            <a:rPr lang="it-IT" sz="1600"/>
                            <a:t>a) m = 80</a:t>
                          </a:r>
                        </a:p>
                      </a:txBody>
                      <a:tcPr/>
                    </a:tc>
                    <a:tc>
                      <a:txBody>
                        <a:bodyPr/>
                        <a:lstStyle/>
                        <a:p>
                          <a:r>
                            <a:rPr lang="it-IT" sz="1600"/>
                            <a:t>b) m = 106</a:t>
                          </a:r>
                        </a:p>
                      </a:txBody>
                      <a:tcPr/>
                    </a:tc>
                    <a:extLst>
                      <a:ext uri="{0D108BD9-81ED-4DB2-BD59-A6C34878D82A}">
                        <a16:rowId xmlns:a16="http://schemas.microsoft.com/office/drawing/2014/main" val="10000"/>
                      </a:ext>
                    </a:extLst>
                  </a:tr>
                  <a:tr h="370840">
                    <a:tc>
                      <a:txBody>
                        <a:bodyPr/>
                        <a:lstStyle/>
                        <a:p>
                          <a:r>
                            <a:rPr lang="it-IT" sz="1600" b="1"/>
                            <a:t>Media</a:t>
                          </a:r>
                        </a:p>
                      </a:txBody>
                      <a:tcPr/>
                    </a:tc>
                    <a:tc>
                      <a:txBody>
                        <a:bodyPr/>
                        <a:lstStyle/>
                        <a:p>
                          <a:r>
                            <a:rPr lang="it-IT" sz="1600"/>
                            <a:t>a) </a:t>
                          </a:r>
                          <a14:m>
                            <m:oMath xmlns:m="http://schemas.openxmlformats.org/officeDocument/2006/math">
                              <m:acc>
                                <m:accPr>
                                  <m:chr m:val="̅"/>
                                  <m:ctrlPr>
                                    <a:rPr lang="it-IT" sz="1600" i="1" kern="1200" smtClean="0">
                                      <a:solidFill>
                                        <a:schemeClr val="tx1"/>
                                      </a:solidFill>
                                      <a:effectLst/>
                                      <a:latin typeface="Cambria Math" panose="02040503050406030204" pitchFamily="18" charset="0"/>
                                      <a:ea typeface="+mn-ea"/>
                                      <a:cs typeface="+mn-cs"/>
                                    </a:rPr>
                                  </m:ctrlPr>
                                </m:accPr>
                                <m:e>
                                  <m:r>
                                    <a:rPr lang="it-IT" sz="1600" i="1" kern="1200">
                                      <a:solidFill>
                                        <a:schemeClr val="tx1"/>
                                      </a:solidFill>
                                      <a:effectLst/>
                                      <a:latin typeface="Cambria Math" charset="0"/>
                                      <a:ea typeface="+mn-ea"/>
                                      <a:cs typeface="+mn-cs"/>
                                    </a:rPr>
                                    <m:t>𝑥</m:t>
                                  </m:r>
                                </m:e>
                              </m:acc>
                              <m:r>
                                <a:rPr lang="it-IT" sz="1600" i="1" kern="1200">
                                  <a:solidFill>
                                    <a:schemeClr val="tx1"/>
                                  </a:solidFill>
                                  <a:effectLst/>
                                  <a:latin typeface="Cambria Math" charset="0"/>
                                  <a:ea typeface="+mn-ea"/>
                                  <a:cs typeface="+mn-cs"/>
                                </a:rPr>
                                <m:t>=82.2</m:t>
                              </m:r>
                            </m:oMath>
                          </a14:m>
                          <a:r>
                            <a:rPr lang="it-IT" sz="1600">
                              <a:effectLst/>
                            </a:rPr>
                            <a:t> </a:t>
                          </a:r>
                          <a:endParaRPr lang="it-IT" sz="1600"/>
                        </a:p>
                      </a:txBody>
                      <a:tcPr/>
                    </a:tc>
                    <a:tc>
                      <a:txBody>
                        <a:bodyPr/>
                        <a:lstStyle/>
                        <a:p>
                          <a:r>
                            <a:rPr lang="it-IT" sz="1600"/>
                            <a:t>b) </a:t>
                          </a:r>
                          <a14:m>
                            <m:oMath xmlns:m="http://schemas.openxmlformats.org/officeDocument/2006/math">
                              <m:acc>
                                <m:accPr>
                                  <m:chr m:val="̅"/>
                                  <m:ctrlPr>
                                    <a:rPr lang="it-IT" sz="1600" i="1" smtClean="0">
                                      <a:effectLst/>
                                      <a:latin typeface="Cambria Math" panose="02040503050406030204" pitchFamily="18" charset="0"/>
                                    </a:rPr>
                                  </m:ctrlPr>
                                </m:accPr>
                                <m:e>
                                  <m:r>
                                    <a:rPr lang="it-IT" sz="1600" i="1">
                                      <a:effectLst/>
                                      <a:latin typeface="Cambria Math" charset="0"/>
                                      <a:ea typeface="Calibri" charset="0"/>
                                      <a:cs typeface="Times New Roman" charset="0"/>
                                    </a:rPr>
                                    <m:t>𝑥</m:t>
                                  </m:r>
                                </m:e>
                              </m:acc>
                              <m:r>
                                <a:rPr lang="it-IT" sz="1600" i="1">
                                  <a:effectLst/>
                                  <a:latin typeface="Cambria Math" charset="0"/>
                                  <a:ea typeface="Calibri" charset="0"/>
                                  <a:cs typeface="Times New Roman" charset="0"/>
                                </a:rPr>
                                <m:t>=108.5</m:t>
                              </m:r>
                            </m:oMath>
                          </a14:m>
                          <a:r>
                            <a:rPr lang="it-IT" sz="1600">
                              <a:effectLst/>
                            </a:rPr>
                            <a:t> </a:t>
                          </a:r>
                          <a:endParaRPr lang="it-IT" sz="1600"/>
                        </a:p>
                      </a:txBody>
                      <a:tcPr/>
                    </a:tc>
                    <a:extLst>
                      <a:ext uri="{0D108BD9-81ED-4DB2-BD59-A6C34878D82A}">
                        <a16:rowId xmlns:a16="http://schemas.microsoft.com/office/drawing/2014/main" val="10001"/>
                      </a:ext>
                    </a:extLst>
                  </a:tr>
                </a:tbl>
              </a:graphicData>
            </a:graphic>
          </p:graphicFrame>
        </mc:Choice>
        <mc:Fallback xmlns="">
          <p:graphicFrame>
            <p:nvGraphicFramePr>
              <p:cNvPr id="13" name="Tabella 12"/>
              <p:cNvGraphicFramePr>
                <a:graphicFrameLocks noGrp="1"/>
              </p:cNvGraphicFramePr>
              <p:nvPr>
                <p:extLst>
                  <p:ext uri="{D42A27DB-BD31-4B8C-83A1-F6EECF244321}">
                    <p14:modId xmlns:p14="http://schemas.microsoft.com/office/powerpoint/2010/main" val="1142368593"/>
                  </p:ext>
                </p:extLst>
              </p:nvPr>
            </p:nvGraphicFramePr>
            <p:xfrm>
              <a:off x="4768940" y="4888484"/>
              <a:ext cx="3900048" cy="706120"/>
            </p:xfrm>
            <a:graphic>
              <a:graphicData uri="http://schemas.openxmlformats.org/drawingml/2006/table">
                <a:tbl>
                  <a:tblPr firstRow="1" bandRow="1">
                    <a:tableStyleId>{2D5ABB26-0587-4C30-8999-92F81FD0307C}</a:tableStyleId>
                  </a:tblPr>
                  <a:tblGrid>
                    <a:gridCol w="948161"/>
                    <a:gridCol w="1359779"/>
                    <a:gridCol w="1592108"/>
                  </a:tblGrid>
                  <a:tr h="335280">
                    <a:tc>
                      <a:txBody>
                        <a:bodyPr/>
                        <a:lstStyle/>
                        <a:p>
                          <a:r>
                            <a:rPr lang="it-IT" sz="1600" b="1" i="1" dirty="0" smtClean="0"/>
                            <a:t>Mediana</a:t>
                          </a:r>
                          <a:endParaRPr lang="it-IT" sz="1600" b="1" i="1" dirty="0"/>
                        </a:p>
                      </a:txBody>
                      <a:tcPr/>
                    </a:tc>
                    <a:tc>
                      <a:txBody>
                        <a:bodyPr/>
                        <a:lstStyle/>
                        <a:p>
                          <a:r>
                            <a:rPr lang="it-IT" sz="1600" dirty="0" smtClean="0"/>
                            <a:t>a) m = 80</a:t>
                          </a:r>
                          <a:endParaRPr lang="it-IT" sz="1600" dirty="0"/>
                        </a:p>
                      </a:txBody>
                      <a:tcPr/>
                    </a:tc>
                    <a:tc>
                      <a:txBody>
                        <a:bodyPr/>
                        <a:lstStyle/>
                        <a:p>
                          <a:r>
                            <a:rPr lang="it-IT" sz="1600" dirty="0" smtClean="0"/>
                            <a:t>b) m = 106</a:t>
                          </a:r>
                          <a:endParaRPr lang="it-IT" sz="1600" dirty="0"/>
                        </a:p>
                      </a:txBody>
                      <a:tcPr/>
                    </a:tc>
                  </a:tr>
                  <a:tr h="370840">
                    <a:tc>
                      <a:txBody>
                        <a:bodyPr/>
                        <a:lstStyle/>
                        <a:p>
                          <a:r>
                            <a:rPr lang="it-IT" sz="1600" b="1" dirty="0" smtClean="0"/>
                            <a:t>Media</a:t>
                          </a:r>
                          <a:endParaRPr lang="it-IT" sz="1600" b="1" dirty="0"/>
                        </a:p>
                      </a:txBody>
                      <a:tcPr/>
                    </a:tc>
                    <a:tc>
                      <a:txBody>
                        <a:bodyPr/>
                        <a:lstStyle/>
                        <a:p>
                          <a:endParaRPr lang="it-IT"/>
                        </a:p>
                      </a:txBody>
                      <a:tcPr>
                        <a:blipFill rotWithShape="0">
                          <a:blip r:embed="rId3"/>
                          <a:stretch>
                            <a:fillRect l="-69955" t="-95082" r="-117489" b="-11475"/>
                          </a:stretch>
                        </a:blipFill>
                      </a:tcPr>
                    </a:tc>
                    <a:tc>
                      <a:txBody>
                        <a:bodyPr/>
                        <a:lstStyle/>
                        <a:p>
                          <a:endParaRPr lang="it-IT"/>
                        </a:p>
                      </a:txBody>
                      <a:tcPr>
                        <a:blipFill rotWithShape="0">
                          <a:blip r:embed="rId3"/>
                          <a:stretch>
                            <a:fillRect l="-144656" t="-95082" b="-11475"/>
                          </a:stretch>
                        </a:blipFill>
                      </a:tcPr>
                    </a:tc>
                  </a:tr>
                </a:tbl>
              </a:graphicData>
            </a:graphic>
          </p:graphicFrame>
        </mc:Fallback>
      </mc:AlternateContent>
      <mc:AlternateContent xmlns:mc="http://schemas.openxmlformats.org/markup-compatibility/2006" xmlns:a14="http://schemas.microsoft.com/office/drawing/2010/main">
        <mc:Choice Requires="a14">
          <p:sp>
            <p:nvSpPr>
              <p:cNvPr id="14" name="Rettangolo 13"/>
              <p:cNvSpPr/>
              <p:nvPr/>
            </p:nvSpPr>
            <p:spPr>
              <a:xfrm>
                <a:off x="820506" y="4672031"/>
                <a:ext cx="3467038" cy="55335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it-IT" sz="1600" i="1" smtClean="0">
                          <a:latin typeface="Cambria Math" charset="0"/>
                        </a:rPr>
                        <m:t>𝑀𝑒𝑑𝑖𝑎𝑛𝑎</m:t>
                      </m:r>
                      <m:r>
                        <a:rPr lang="it-IT" sz="1600" b="0" i="1" smtClean="0">
                          <a:latin typeface="Cambria Math" charset="0"/>
                        </a:rPr>
                        <m:t>:</m:t>
                      </m:r>
                      <m:r>
                        <a:rPr lang="it-IT" sz="1600" b="0" i="1" smtClean="0">
                          <a:latin typeface="Cambria Math" charset="0"/>
                        </a:rPr>
                        <m:t>𝑉𝑎𝑙𝑜𝑟𝑒</m:t>
                      </m:r>
                      <m:r>
                        <a:rPr lang="it-IT" sz="1600" b="0" i="1" smtClean="0">
                          <a:latin typeface="Cambria Math" charset="0"/>
                        </a:rPr>
                        <m:t> </m:t>
                      </m:r>
                      <m:r>
                        <a:rPr lang="it-IT" sz="1600" b="0" i="1" smtClean="0">
                          <a:latin typeface="Cambria Math" charset="0"/>
                        </a:rPr>
                        <m:t>𝑖𝑛</m:t>
                      </m:r>
                      <m:r>
                        <a:rPr lang="it-IT" sz="1600" b="0" i="1" smtClean="0">
                          <a:latin typeface="Cambria Math" charset="0"/>
                        </a:rPr>
                        <m:t> </m:t>
                      </m:r>
                      <m:r>
                        <a:rPr lang="it-IT" sz="1600" b="0" i="1" smtClean="0">
                          <a:latin typeface="Cambria Math" charset="0"/>
                        </a:rPr>
                        <m:t>𝑝𝑜𝑠𝑖𝑧𝑖𝑜𝑛𝑒</m:t>
                      </m:r>
                      <m:r>
                        <a:rPr lang="it-IT" sz="1600" b="0" i="1" smtClean="0">
                          <a:latin typeface="Cambria Math" charset="0"/>
                        </a:rPr>
                        <m:t> </m:t>
                      </m:r>
                      <m:f>
                        <m:fPr>
                          <m:ctrlPr>
                            <a:rPr lang="it-IT" sz="1600" i="1">
                              <a:latin typeface="Cambria Math" panose="02040503050406030204" pitchFamily="18" charset="0"/>
                            </a:rPr>
                          </m:ctrlPr>
                        </m:fPr>
                        <m:num>
                          <m:r>
                            <a:rPr lang="it-IT" sz="1600" i="1">
                              <a:latin typeface="Cambria Math" charset="0"/>
                            </a:rPr>
                            <m:t>𝑛</m:t>
                          </m:r>
                          <m:r>
                            <a:rPr lang="it-IT" sz="1600" i="0">
                              <a:latin typeface="Cambria Math" charset="0"/>
                            </a:rPr>
                            <m:t>+1</m:t>
                          </m:r>
                        </m:num>
                        <m:den>
                          <m:r>
                            <a:rPr lang="it-IT" sz="1600" i="0">
                              <a:latin typeface="Cambria Math" charset="0"/>
                            </a:rPr>
                            <m:t>2</m:t>
                          </m:r>
                        </m:den>
                      </m:f>
                    </m:oMath>
                  </m:oMathPara>
                </a14:m>
                <a:endParaRPr lang="it-IT" sz="1600"/>
              </a:p>
            </p:txBody>
          </p:sp>
        </mc:Choice>
        <mc:Fallback xmlns="">
          <p:sp>
            <p:nvSpPr>
              <p:cNvPr id="14" name="Rettangolo 13"/>
              <p:cNvSpPr>
                <a:spLocks noRot="1" noChangeAspect="1" noMove="1" noResize="1" noEditPoints="1" noAdjustHandles="1" noChangeArrowheads="1" noChangeShapeType="1" noTextEdit="1"/>
              </p:cNvSpPr>
              <p:nvPr/>
            </p:nvSpPr>
            <p:spPr>
              <a:xfrm>
                <a:off x="820506" y="4672031"/>
                <a:ext cx="3467038" cy="553357"/>
              </a:xfrm>
              <a:prstGeom prst="rect">
                <a:avLst/>
              </a:prstGeom>
              <a:blipFill rotWithShape="0">
                <a:blip r:embed="rId4"/>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5" name="Rettangolo 14"/>
              <p:cNvSpPr/>
              <p:nvPr/>
            </p:nvSpPr>
            <p:spPr>
              <a:xfrm>
                <a:off x="820506" y="5430348"/>
                <a:ext cx="3808158" cy="57528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it-IT" sz="1600" i="1" smtClean="0">
                          <a:latin typeface="Cambria Math" charset="0"/>
                        </a:rPr>
                        <m:t>𝑀𝑒𝑑𝑖𝑎</m:t>
                      </m:r>
                      <m:r>
                        <a:rPr lang="it-IT" sz="1600" b="0" i="1" smtClean="0">
                          <a:latin typeface="Cambria Math" charset="0"/>
                        </a:rPr>
                        <m:t>:</m:t>
                      </m:r>
                      <m:r>
                        <a:rPr lang="it-IT" sz="1600" i="0">
                          <a:latin typeface="Cambria Math" charset="0"/>
                        </a:rPr>
                        <m:t>   </m:t>
                      </m:r>
                      <m:acc>
                        <m:accPr>
                          <m:chr m:val="̅"/>
                          <m:ctrlPr>
                            <a:rPr lang="it-IT" sz="1600" i="1">
                              <a:latin typeface="Cambria Math" panose="02040503050406030204" pitchFamily="18" charset="0"/>
                            </a:rPr>
                          </m:ctrlPr>
                        </m:accPr>
                        <m:e>
                          <m:r>
                            <a:rPr lang="it-IT" sz="1600" i="1">
                              <a:latin typeface="Cambria Math" charset="0"/>
                            </a:rPr>
                            <m:t>𝑥</m:t>
                          </m:r>
                        </m:e>
                      </m:acc>
                      <m:r>
                        <a:rPr lang="it-IT" sz="1600" i="0">
                          <a:latin typeface="Cambria Math" charset="0"/>
                        </a:rPr>
                        <m:t>=</m:t>
                      </m:r>
                      <m:f>
                        <m:fPr>
                          <m:ctrlPr>
                            <a:rPr lang="it-IT" sz="1600" i="1">
                              <a:latin typeface="Cambria Math" panose="02040503050406030204" pitchFamily="18" charset="0"/>
                            </a:rPr>
                          </m:ctrlPr>
                        </m:fPr>
                        <m:num>
                          <m:nary>
                            <m:naryPr>
                              <m:chr m:val="∑"/>
                              <m:limLoc m:val="undOvr"/>
                              <m:ctrlPr>
                                <a:rPr lang="it-IT" sz="1600" i="1">
                                  <a:latin typeface="Cambria Math" panose="02040503050406030204" pitchFamily="18" charset="0"/>
                                </a:rPr>
                              </m:ctrlPr>
                            </m:naryPr>
                            <m:sub>
                              <m:r>
                                <a:rPr lang="it-IT" sz="1600" i="1">
                                  <a:latin typeface="Cambria Math" charset="0"/>
                                </a:rPr>
                                <m:t>𝑖</m:t>
                              </m:r>
                              <m:r>
                                <a:rPr lang="it-IT" sz="1600" i="0">
                                  <a:latin typeface="Cambria Math" charset="0"/>
                                </a:rPr>
                                <m:t>=1</m:t>
                              </m:r>
                            </m:sub>
                            <m:sup>
                              <m:r>
                                <a:rPr lang="it-IT" sz="1600" i="1">
                                  <a:latin typeface="Cambria Math" charset="0"/>
                                </a:rPr>
                                <m:t>𝑛</m:t>
                              </m:r>
                            </m:sup>
                            <m:e>
                              <m:sSub>
                                <m:sSubPr>
                                  <m:ctrlPr>
                                    <a:rPr lang="it-IT" sz="1600" i="1">
                                      <a:latin typeface="Cambria Math" panose="02040503050406030204" pitchFamily="18" charset="0"/>
                                    </a:rPr>
                                  </m:ctrlPr>
                                </m:sSubPr>
                                <m:e>
                                  <m:r>
                                    <a:rPr lang="it-IT" sz="1600" i="1">
                                      <a:latin typeface="Cambria Math" charset="0"/>
                                    </a:rPr>
                                    <m:t>𝑥</m:t>
                                  </m:r>
                                </m:e>
                                <m:sub>
                                  <m:r>
                                    <a:rPr lang="it-IT" sz="1600" i="1">
                                      <a:latin typeface="Cambria Math" charset="0"/>
                                    </a:rPr>
                                    <m:t>𝑖</m:t>
                                  </m:r>
                                </m:sub>
                              </m:sSub>
                            </m:e>
                          </m:nary>
                        </m:num>
                        <m:den>
                          <m:r>
                            <a:rPr lang="it-IT" sz="1600" i="1">
                              <a:latin typeface="Cambria Math" charset="0"/>
                            </a:rPr>
                            <m:t>𝑛</m:t>
                          </m:r>
                        </m:den>
                      </m:f>
                      <m:r>
                        <a:rPr lang="it-IT" sz="1600" i="0">
                          <a:latin typeface="Cambria Math" charset="0"/>
                        </a:rPr>
                        <m:t>=</m:t>
                      </m:r>
                      <m:f>
                        <m:fPr>
                          <m:ctrlPr>
                            <a:rPr lang="it-IT" sz="1600" i="1">
                              <a:latin typeface="Cambria Math" panose="02040503050406030204" pitchFamily="18" charset="0"/>
                            </a:rPr>
                          </m:ctrlPr>
                        </m:fPr>
                        <m:num>
                          <m:sSub>
                            <m:sSubPr>
                              <m:ctrlPr>
                                <a:rPr lang="it-IT" sz="1600" i="1">
                                  <a:latin typeface="Cambria Math" panose="02040503050406030204" pitchFamily="18" charset="0"/>
                                </a:rPr>
                              </m:ctrlPr>
                            </m:sSubPr>
                            <m:e>
                              <m:r>
                                <a:rPr lang="it-IT" sz="1600" i="1">
                                  <a:latin typeface="Cambria Math" charset="0"/>
                                </a:rPr>
                                <m:t>𝑥</m:t>
                              </m:r>
                            </m:e>
                            <m:sub>
                              <m:r>
                                <a:rPr lang="it-IT" sz="1600" i="0">
                                  <a:latin typeface="Cambria Math" charset="0"/>
                                </a:rPr>
                                <m:t>1</m:t>
                              </m:r>
                            </m:sub>
                          </m:sSub>
                          <m:r>
                            <a:rPr lang="it-IT" sz="1600" i="0">
                              <a:latin typeface="Cambria Math" charset="0"/>
                            </a:rPr>
                            <m:t>+</m:t>
                          </m:r>
                          <m:sSub>
                            <m:sSubPr>
                              <m:ctrlPr>
                                <a:rPr lang="it-IT" sz="1600" i="1">
                                  <a:latin typeface="Cambria Math" panose="02040503050406030204" pitchFamily="18" charset="0"/>
                                </a:rPr>
                              </m:ctrlPr>
                            </m:sSubPr>
                            <m:e>
                              <m:r>
                                <a:rPr lang="it-IT" sz="1600" i="1">
                                  <a:latin typeface="Cambria Math" charset="0"/>
                                </a:rPr>
                                <m:t>𝑥</m:t>
                              </m:r>
                            </m:e>
                            <m:sub>
                              <m:r>
                                <a:rPr lang="it-IT" sz="1600" i="0">
                                  <a:latin typeface="Cambria Math" charset="0"/>
                                </a:rPr>
                                <m:t>2</m:t>
                              </m:r>
                            </m:sub>
                          </m:sSub>
                          <m:r>
                            <a:rPr lang="it-IT" sz="1600" i="0">
                              <a:latin typeface="Cambria Math" charset="0"/>
                            </a:rPr>
                            <m:t>+…+</m:t>
                          </m:r>
                          <m:sSub>
                            <m:sSubPr>
                              <m:ctrlPr>
                                <a:rPr lang="it-IT" sz="1600" i="1">
                                  <a:latin typeface="Cambria Math" panose="02040503050406030204" pitchFamily="18" charset="0"/>
                                </a:rPr>
                              </m:ctrlPr>
                            </m:sSubPr>
                            <m:e>
                              <m:r>
                                <a:rPr lang="it-IT" sz="1600" i="1">
                                  <a:latin typeface="Cambria Math" charset="0"/>
                                </a:rPr>
                                <m:t>𝑥</m:t>
                              </m:r>
                            </m:e>
                            <m:sub>
                              <m:r>
                                <a:rPr lang="it-IT" sz="1600" i="1">
                                  <a:latin typeface="Cambria Math" charset="0"/>
                                </a:rPr>
                                <m:t>𝑛</m:t>
                              </m:r>
                            </m:sub>
                          </m:sSub>
                        </m:num>
                        <m:den>
                          <m:r>
                            <a:rPr lang="it-IT" sz="1600" i="1">
                              <a:latin typeface="Cambria Math" charset="0"/>
                            </a:rPr>
                            <m:t>𝑛</m:t>
                          </m:r>
                        </m:den>
                      </m:f>
                    </m:oMath>
                  </m:oMathPara>
                </a14:m>
                <a:endParaRPr lang="it-IT" sz="1600"/>
              </a:p>
            </p:txBody>
          </p:sp>
        </mc:Choice>
        <mc:Fallback xmlns="">
          <p:sp>
            <p:nvSpPr>
              <p:cNvPr id="15" name="Rettangolo 14"/>
              <p:cNvSpPr>
                <a:spLocks noRot="1" noChangeAspect="1" noMove="1" noResize="1" noEditPoints="1" noAdjustHandles="1" noChangeArrowheads="1" noChangeShapeType="1" noTextEdit="1"/>
              </p:cNvSpPr>
              <p:nvPr/>
            </p:nvSpPr>
            <p:spPr>
              <a:xfrm>
                <a:off x="820506" y="5430348"/>
                <a:ext cx="3808158" cy="575286"/>
              </a:xfrm>
              <a:prstGeom prst="rect">
                <a:avLst/>
              </a:prstGeom>
              <a:blipFill rotWithShape="0">
                <a:blip r:embed="rId5"/>
                <a:stretch>
                  <a:fillRect/>
                </a:stretch>
              </a:blipFill>
            </p:spPr>
            <p:txBody>
              <a:bodyPr/>
              <a:lstStyle/>
              <a:p>
                <a:r>
                  <a:rPr lang="it-IT">
                    <a:noFill/>
                  </a:rPr>
                  <a:t> </a:t>
                </a:r>
              </a:p>
            </p:txBody>
          </p:sp>
        </mc:Fallback>
      </mc:AlternateContent>
    </p:spTree>
    <p:extLst>
      <p:ext uri="{BB962C8B-B14F-4D97-AF65-F5344CB8AC3E}">
        <p14:creationId xmlns:p14="http://schemas.microsoft.com/office/powerpoint/2010/main" val="16295429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834503"/>
          </a:xfrm>
        </p:spPr>
        <p:txBody>
          <a:bodyPr/>
          <a:lstStyle/>
          <a:p>
            <a:r>
              <a:rPr lang="it-IT"/>
              <a:t>Variabile Quantitativa - Esempi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31</a:t>
            </a:fld>
            <a:endParaRPr lang="en-US"/>
          </a:p>
        </p:txBody>
      </p:sp>
      <p:sp>
        <p:nvSpPr>
          <p:cNvPr id="5" name="CasellaDiTesto 4"/>
          <p:cNvSpPr txBox="1"/>
          <p:nvPr/>
        </p:nvSpPr>
        <p:spPr>
          <a:xfrm>
            <a:off x="736270" y="1837069"/>
            <a:ext cx="7790955" cy="523220"/>
          </a:xfrm>
          <a:prstGeom prst="rect">
            <a:avLst/>
          </a:prstGeom>
          <a:noFill/>
        </p:spPr>
        <p:txBody>
          <a:bodyPr wrap="square" rtlCol="0">
            <a:spAutoFit/>
          </a:bodyPr>
          <a:lstStyle/>
          <a:p>
            <a:r>
              <a:rPr lang="it-IT" sz="1400" b="1" dirty="0"/>
              <a:t>Esempio 1</a:t>
            </a:r>
            <a:r>
              <a:rPr lang="it-IT" sz="1400" dirty="0"/>
              <a:t>. Calcola </a:t>
            </a:r>
            <a:r>
              <a:rPr lang="it-IT" sz="1400" b="1" i="1" dirty="0"/>
              <a:t>media</a:t>
            </a:r>
            <a:r>
              <a:rPr lang="it-IT" sz="1400" dirty="0"/>
              <a:t> e </a:t>
            </a:r>
            <a:r>
              <a:rPr lang="it-IT" sz="1400" b="1" i="1" dirty="0"/>
              <a:t>media</a:t>
            </a:r>
            <a:r>
              <a:rPr lang="it-IT" sz="1400" dirty="0"/>
              <a:t> della frequenza cardiaca in </a:t>
            </a:r>
            <a:r>
              <a:rPr lang="it-IT" sz="1400" i="1" dirty="0" err="1"/>
              <a:t>bpm</a:t>
            </a:r>
            <a:r>
              <a:rPr lang="it-IT" sz="1400" dirty="0"/>
              <a:t> di un gruppo di pazienti di età pari a 20 estratti dal </a:t>
            </a:r>
            <a:r>
              <a:rPr lang="it-IT" sz="1400" dirty="0" err="1"/>
              <a:t>dataset</a:t>
            </a:r>
            <a:r>
              <a:rPr lang="it-IT" sz="1400" dirty="0"/>
              <a:t> </a:t>
            </a:r>
            <a:r>
              <a:rPr lang="it-IT" sz="1400" b="1" dirty="0" err="1"/>
              <a:t>ICUAdmission</a:t>
            </a:r>
            <a:endParaRPr lang="it-IT" sz="1400" b="1" dirty="0"/>
          </a:p>
        </p:txBody>
      </p:sp>
      <p:graphicFrame>
        <p:nvGraphicFramePr>
          <p:cNvPr id="6" name="Tabella 5"/>
          <p:cNvGraphicFramePr>
            <a:graphicFrameLocks noGrp="1"/>
          </p:cNvGraphicFramePr>
          <p:nvPr>
            <p:extLst>
              <p:ext uri="{D42A27DB-BD31-4B8C-83A1-F6EECF244321}">
                <p14:modId xmlns:p14="http://schemas.microsoft.com/office/powerpoint/2010/main" val="1832945043"/>
              </p:ext>
            </p:extLst>
          </p:nvPr>
        </p:nvGraphicFramePr>
        <p:xfrm>
          <a:off x="1096682" y="2394255"/>
          <a:ext cx="2418415" cy="675640"/>
        </p:xfrm>
        <a:graphic>
          <a:graphicData uri="http://schemas.openxmlformats.org/drawingml/2006/table">
            <a:tbl>
              <a:tblPr firstRow="1" bandRow="1">
                <a:tableStyleId>{2D5ABB26-0587-4C30-8999-92F81FD0307C}</a:tableStyleId>
              </a:tblPr>
              <a:tblGrid>
                <a:gridCol w="447661">
                  <a:extLst>
                    <a:ext uri="{9D8B030D-6E8A-4147-A177-3AD203B41FA5}">
                      <a16:colId xmlns:a16="http://schemas.microsoft.com/office/drawing/2014/main" val="20000"/>
                    </a:ext>
                  </a:extLst>
                </a:gridCol>
                <a:gridCol w="1970754">
                  <a:extLst>
                    <a:ext uri="{9D8B030D-6E8A-4147-A177-3AD203B41FA5}">
                      <a16:colId xmlns:a16="http://schemas.microsoft.com/office/drawing/2014/main" val="20001"/>
                    </a:ext>
                  </a:extLst>
                </a:gridCol>
              </a:tblGrid>
              <a:tr h="0">
                <a:tc>
                  <a:txBody>
                    <a:bodyPr/>
                    <a:lstStyle/>
                    <a:p>
                      <a:r>
                        <a:rPr lang="it-IT" sz="1400"/>
                        <a:t>a)</a:t>
                      </a:r>
                    </a:p>
                  </a:txBody>
                  <a:tcPr/>
                </a:tc>
                <a:tc>
                  <a:txBody>
                    <a:bodyPr/>
                    <a:lstStyle/>
                    <a:p>
                      <a:r>
                        <a:rPr lang="it-IT" sz="1400"/>
                        <a:t>68, 72, 80, 83, 108</a:t>
                      </a:r>
                    </a:p>
                  </a:txBody>
                  <a:tcPr/>
                </a:tc>
                <a:extLst>
                  <a:ext uri="{0D108BD9-81ED-4DB2-BD59-A6C34878D82A}">
                    <a16:rowId xmlns:a16="http://schemas.microsoft.com/office/drawing/2014/main" val="10000"/>
                  </a:ext>
                </a:extLst>
              </a:tr>
              <a:tr h="370840">
                <a:tc>
                  <a:txBody>
                    <a:bodyPr/>
                    <a:lstStyle/>
                    <a:p>
                      <a:r>
                        <a:rPr lang="it-IT" sz="1400"/>
                        <a:t>b)</a:t>
                      </a:r>
                    </a:p>
                  </a:txBody>
                  <a:tcPr/>
                </a:tc>
                <a:tc>
                  <a:txBody>
                    <a:bodyPr/>
                    <a:lstStyle/>
                    <a:p>
                      <a:r>
                        <a:rPr lang="it-IT" sz="1400"/>
                        <a:t>68, 72, 80, 83, 200</a:t>
                      </a:r>
                    </a:p>
                  </a:txBody>
                  <a:tcPr/>
                </a:tc>
                <a:extLst>
                  <a:ext uri="{0D108BD9-81ED-4DB2-BD59-A6C34878D82A}">
                    <a16:rowId xmlns:a16="http://schemas.microsoft.com/office/drawing/2014/main" val="10001"/>
                  </a:ext>
                </a:extLst>
              </a:tr>
            </a:tbl>
          </a:graphicData>
        </a:graphic>
      </p:graphicFrame>
      <p:sp>
        <p:nvSpPr>
          <p:cNvPr id="8" name="CasellaDiTesto 7"/>
          <p:cNvSpPr txBox="1"/>
          <p:nvPr/>
        </p:nvSpPr>
        <p:spPr>
          <a:xfrm>
            <a:off x="723650" y="1199630"/>
            <a:ext cx="7886700" cy="646331"/>
          </a:xfrm>
          <a:prstGeom prst="rect">
            <a:avLst/>
          </a:prstGeom>
          <a:noFill/>
        </p:spPr>
        <p:txBody>
          <a:bodyPr wrap="square" rtlCol="0">
            <a:spAutoFit/>
          </a:bodyPr>
          <a:lstStyle/>
          <a:p>
            <a:r>
              <a:rPr lang="it-IT" b="1" i="1" dirty="0" err="1"/>
              <a:t>Resistance</a:t>
            </a:r>
            <a:r>
              <a:rPr lang="it-IT" b="1" i="1" dirty="0"/>
              <a:t>. </a:t>
            </a:r>
            <a:r>
              <a:rPr lang="it-IT" dirty="0"/>
              <a:t>Con il termine </a:t>
            </a:r>
            <a:r>
              <a:rPr lang="it-IT" b="1" i="1" dirty="0" err="1"/>
              <a:t>Resistence</a:t>
            </a:r>
            <a:r>
              <a:rPr lang="it-IT" b="1" i="1" dirty="0"/>
              <a:t> </a:t>
            </a:r>
            <a:r>
              <a:rPr lang="it-IT" dirty="0"/>
              <a:t>o </a:t>
            </a:r>
            <a:r>
              <a:rPr lang="it-IT" b="1" i="1" dirty="0" err="1"/>
              <a:t>Robustness</a:t>
            </a:r>
            <a:r>
              <a:rPr lang="it-IT" dirty="0"/>
              <a:t> (</a:t>
            </a:r>
            <a:r>
              <a:rPr lang="it-IT" b="1" i="1" dirty="0"/>
              <a:t>Robusto</a:t>
            </a:r>
            <a:r>
              <a:rPr lang="it-IT" dirty="0"/>
              <a:t>) si sottolinea l’influenza di eventuali </a:t>
            </a:r>
            <a:r>
              <a:rPr lang="it-IT" b="1" i="1" dirty="0" err="1"/>
              <a:t>outliers</a:t>
            </a:r>
            <a:r>
              <a:rPr lang="it-IT" dirty="0"/>
              <a:t> sulla </a:t>
            </a:r>
            <a:r>
              <a:rPr lang="it-IT" b="1" i="1" dirty="0"/>
              <a:t>media</a:t>
            </a:r>
            <a:r>
              <a:rPr lang="it-IT" dirty="0"/>
              <a:t> o </a:t>
            </a:r>
            <a:r>
              <a:rPr lang="it-IT" b="1" i="1" dirty="0"/>
              <a:t>mediana</a:t>
            </a:r>
            <a:r>
              <a:rPr lang="it-IT" dirty="0"/>
              <a:t>.   </a:t>
            </a:r>
          </a:p>
        </p:txBody>
      </p:sp>
      <mc:AlternateContent xmlns:mc="http://schemas.openxmlformats.org/markup-compatibility/2006">
        <mc:Choice xmlns:a14="http://schemas.microsoft.com/office/drawing/2010/main" Requires="a14">
          <p:graphicFrame>
            <p:nvGraphicFramePr>
              <p:cNvPr id="9" name="Tabella 8"/>
              <p:cNvGraphicFramePr>
                <a:graphicFrameLocks noGrp="1"/>
              </p:cNvGraphicFramePr>
              <p:nvPr>
                <p:extLst>
                  <p:ext uri="{D42A27DB-BD31-4B8C-83A1-F6EECF244321}">
                    <p14:modId xmlns:p14="http://schemas.microsoft.com/office/powerpoint/2010/main" val="1804853397"/>
                  </p:ext>
                </p:extLst>
              </p:nvPr>
            </p:nvGraphicFramePr>
            <p:xfrm>
              <a:off x="3823855" y="2394255"/>
              <a:ext cx="4197125" cy="675640"/>
            </p:xfrm>
            <a:graphic>
              <a:graphicData uri="http://schemas.openxmlformats.org/drawingml/2006/table">
                <a:tbl>
                  <a:tblPr firstRow="1" bandRow="1">
                    <a:tableStyleId>{2D5ABB26-0587-4C30-8999-92F81FD0307C}</a:tableStyleId>
                  </a:tblPr>
                  <a:tblGrid>
                    <a:gridCol w="1175658">
                      <a:extLst>
                        <a:ext uri="{9D8B030D-6E8A-4147-A177-3AD203B41FA5}">
                          <a16:colId xmlns:a16="http://schemas.microsoft.com/office/drawing/2014/main" val="20000"/>
                        </a:ext>
                      </a:extLst>
                    </a:gridCol>
                    <a:gridCol w="1308084">
                      <a:extLst>
                        <a:ext uri="{9D8B030D-6E8A-4147-A177-3AD203B41FA5}">
                          <a16:colId xmlns:a16="http://schemas.microsoft.com/office/drawing/2014/main" val="20001"/>
                        </a:ext>
                      </a:extLst>
                    </a:gridCol>
                    <a:gridCol w="1713383">
                      <a:extLst>
                        <a:ext uri="{9D8B030D-6E8A-4147-A177-3AD203B41FA5}">
                          <a16:colId xmlns:a16="http://schemas.microsoft.com/office/drawing/2014/main" val="20002"/>
                        </a:ext>
                      </a:extLst>
                    </a:gridCol>
                  </a:tblGrid>
                  <a:tr h="0">
                    <a:tc>
                      <a:txBody>
                        <a:bodyPr/>
                        <a:lstStyle/>
                        <a:p>
                          <a:r>
                            <a:rPr lang="it-IT" sz="1400" b="1" i="1"/>
                            <a:t>Mediana</a:t>
                          </a:r>
                        </a:p>
                      </a:txBody>
                      <a:tcPr/>
                    </a:tc>
                    <a:tc>
                      <a:txBody>
                        <a:bodyPr/>
                        <a:lstStyle/>
                        <a:p>
                          <a:r>
                            <a:rPr lang="it-IT" sz="1400"/>
                            <a:t>a) m = 80</a:t>
                          </a:r>
                        </a:p>
                      </a:txBody>
                      <a:tcPr/>
                    </a:tc>
                    <a:tc>
                      <a:txBody>
                        <a:bodyPr/>
                        <a:lstStyle/>
                        <a:p>
                          <a:r>
                            <a:rPr lang="it-IT" sz="1400"/>
                            <a:t>a) m = 80</a:t>
                          </a:r>
                        </a:p>
                      </a:txBody>
                      <a:tcPr/>
                    </a:tc>
                    <a:extLst>
                      <a:ext uri="{0D108BD9-81ED-4DB2-BD59-A6C34878D82A}">
                        <a16:rowId xmlns:a16="http://schemas.microsoft.com/office/drawing/2014/main" val="10000"/>
                      </a:ext>
                    </a:extLst>
                  </a:tr>
                  <a:tr h="370840">
                    <a:tc>
                      <a:txBody>
                        <a:bodyPr/>
                        <a:lstStyle/>
                        <a:p>
                          <a:r>
                            <a:rPr lang="it-IT" sz="1400" b="1" i="1" dirty="0"/>
                            <a:t>Media</a:t>
                          </a:r>
                        </a:p>
                      </a:txBody>
                      <a:tcPr/>
                    </a:tc>
                    <a:tc>
                      <a:txBody>
                        <a:bodyPr/>
                        <a:lstStyle/>
                        <a:p>
                          <a:r>
                            <a:rPr lang="it-IT" sz="1400"/>
                            <a:t>b) </a:t>
                          </a:r>
                          <a14:m>
                            <m:oMath xmlns:m="http://schemas.openxmlformats.org/officeDocument/2006/math">
                              <m:acc>
                                <m:accPr>
                                  <m:chr m:val="̅"/>
                                  <m:ctrlPr>
                                    <a:rPr lang="it-IT" sz="1400" i="1" kern="1200" smtClean="0">
                                      <a:solidFill>
                                        <a:schemeClr val="tx1"/>
                                      </a:solidFill>
                                      <a:effectLst/>
                                      <a:latin typeface="Cambria Math" panose="02040503050406030204" pitchFamily="18" charset="0"/>
                                      <a:ea typeface="+mn-ea"/>
                                      <a:cs typeface="+mn-cs"/>
                                    </a:rPr>
                                  </m:ctrlPr>
                                </m:accPr>
                                <m:e>
                                  <m:r>
                                    <a:rPr lang="it-IT" sz="1400" i="1" kern="1200">
                                      <a:solidFill>
                                        <a:schemeClr val="tx1"/>
                                      </a:solidFill>
                                      <a:effectLst/>
                                      <a:latin typeface="Cambria Math" charset="0"/>
                                      <a:ea typeface="+mn-ea"/>
                                      <a:cs typeface="+mn-cs"/>
                                    </a:rPr>
                                    <m:t>𝑥</m:t>
                                  </m:r>
                                </m:e>
                              </m:acc>
                              <m:r>
                                <a:rPr lang="it-IT" sz="1400" i="1" kern="1200">
                                  <a:solidFill>
                                    <a:schemeClr val="tx1"/>
                                  </a:solidFill>
                                  <a:effectLst/>
                                  <a:latin typeface="Cambria Math" charset="0"/>
                                  <a:ea typeface="+mn-ea"/>
                                  <a:cs typeface="+mn-cs"/>
                                </a:rPr>
                                <m:t>=82.2</m:t>
                              </m:r>
                            </m:oMath>
                          </a14:m>
                          <a:r>
                            <a:rPr lang="it-IT" sz="1400">
                              <a:effectLst/>
                            </a:rPr>
                            <a:t> </a:t>
                          </a:r>
                          <a:endParaRPr lang="it-IT" sz="1400"/>
                        </a:p>
                      </a:txBody>
                      <a:tcPr/>
                    </a:tc>
                    <a:tc>
                      <a:txBody>
                        <a:bodyPr/>
                        <a:lstStyle/>
                        <a:p>
                          <a:r>
                            <a:rPr lang="it-IT" sz="1400" dirty="0"/>
                            <a:t>b) </a:t>
                          </a:r>
                          <a14:m>
                            <m:oMath xmlns:m="http://schemas.openxmlformats.org/officeDocument/2006/math">
                              <m:acc>
                                <m:accPr>
                                  <m:chr m:val="̅"/>
                                  <m:ctrlPr>
                                    <a:rPr lang="it-IT" sz="1400" i="1" smtClean="0">
                                      <a:effectLst/>
                                      <a:latin typeface="Cambria Math" panose="02040503050406030204" pitchFamily="18" charset="0"/>
                                    </a:rPr>
                                  </m:ctrlPr>
                                </m:accPr>
                                <m:e>
                                  <m:r>
                                    <a:rPr lang="it-IT" sz="1400" i="1">
                                      <a:effectLst/>
                                      <a:latin typeface="Cambria Math" charset="0"/>
                                      <a:ea typeface="Calibri" charset="0"/>
                                      <a:cs typeface="Times New Roman" charset="0"/>
                                    </a:rPr>
                                    <m:t>𝑥</m:t>
                                  </m:r>
                                </m:e>
                              </m:acc>
                              <m:r>
                                <a:rPr lang="it-IT" sz="1400" i="1">
                                  <a:effectLst/>
                                  <a:latin typeface="Cambria Math" charset="0"/>
                                  <a:ea typeface="Calibri" charset="0"/>
                                  <a:cs typeface="Times New Roman" charset="0"/>
                                </a:rPr>
                                <m:t>=</m:t>
                              </m:r>
                              <m:r>
                                <a:rPr lang="it-IT" sz="1400" b="1" i="1">
                                  <a:effectLst/>
                                  <a:latin typeface="Cambria Math" charset="0"/>
                                  <a:ea typeface="Calibri" charset="0"/>
                                  <a:cs typeface="Times New Roman" charset="0"/>
                                </a:rPr>
                                <m:t>𝟏𝟎</m:t>
                              </m:r>
                              <m:r>
                                <a:rPr lang="it-IT" sz="1400" b="1" i="1" smtClean="0">
                                  <a:effectLst/>
                                  <a:latin typeface="Cambria Math" charset="0"/>
                                  <a:ea typeface="Calibri" charset="0"/>
                                  <a:cs typeface="Times New Roman" charset="0"/>
                                </a:rPr>
                                <m:t>𝟎</m:t>
                              </m:r>
                              <m:r>
                                <a:rPr lang="it-IT" sz="1400" b="1" i="1">
                                  <a:effectLst/>
                                  <a:latin typeface="Cambria Math" charset="0"/>
                                  <a:ea typeface="Calibri" charset="0"/>
                                  <a:cs typeface="Times New Roman" charset="0"/>
                                </a:rPr>
                                <m:t>.</m:t>
                              </m:r>
                              <m:r>
                                <a:rPr lang="it-IT" sz="1400" b="1" i="1" smtClean="0">
                                  <a:effectLst/>
                                  <a:latin typeface="Cambria Math" charset="0"/>
                                  <a:ea typeface="Calibri" charset="0"/>
                                  <a:cs typeface="Times New Roman" charset="0"/>
                                </a:rPr>
                                <m:t>𝟔</m:t>
                              </m:r>
                            </m:oMath>
                          </a14:m>
                          <a:r>
                            <a:rPr lang="it-IT" sz="1400" dirty="0">
                              <a:effectLst/>
                            </a:rPr>
                            <a:t> </a:t>
                          </a:r>
                          <a:endParaRPr lang="it-IT" sz="1400" dirty="0"/>
                        </a:p>
                      </a:txBody>
                      <a:tcPr/>
                    </a:tc>
                    <a:extLst>
                      <a:ext uri="{0D108BD9-81ED-4DB2-BD59-A6C34878D82A}">
                        <a16:rowId xmlns:a16="http://schemas.microsoft.com/office/drawing/2014/main" val="10001"/>
                      </a:ext>
                    </a:extLst>
                  </a:tr>
                </a:tbl>
              </a:graphicData>
            </a:graphic>
          </p:graphicFrame>
        </mc:Choice>
        <mc:Fallback>
          <p:graphicFrame>
            <p:nvGraphicFramePr>
              <p:cNvPr id="9" name="Tabella 8"/>
              <p:cNvGraphicFramePr>
                <a:graphicFrameLocks noGrp="1"/>
              </p:cNvGraphicFramePr>
              <p:nvPr>
                <p:extLst>
                  <p:ext uri="{D42A27DB-BD31-4B8C-83A1-F6EECF244321}">
                    <p14:modId xmlns:p14="http://schemas.microsoft.com/office/powerpoint/2010/main" val="1804853397"/>
                  </p:ext>
                </p:extLst>
              </p:nvPr>
            </p:nvGraphicFramePr>
            <p:xfrm>
              <a:off x="3823855" y="2394255"/>
              <a:ext cx="4197125" cy="675640"/>
            </p:xfrm>
            <a:graphic>
              <a:graphicData uri="http://schemas.openxmlformats.org/drawingml/2006/table">
                <a:tbl>
                  <a:tblPr firstRow="1" bandRow="1">
                    <a:tableStyleId>{2D5ABB26-0587-4C30-8999-92F81FD0307C}</a:tableStyleId>
                  </a:tblPr>
                  <a:tblGrid>
                    <a:gridCol w="1175658">
                      <a:extLst>
                        <a:ext uri="{9D8B030D-6E8A-4147-A177-3AD203B41FA5}">
                          <a16:colId xmlns:a16="http://schemas.microsoft.com/office/drawing/2014/main" val="20000"/>
                        </a:ext>
                      </a:extLst>
                    </a:gridCol>
                    <a:gridCol w="1308084">
                      <a:extLst>
                        <a:ext uri="{9D8B030D-6E8A-4147-A177-3AD203B41FA5}">
                          <a16:colId xmlns:a16="http://schemas.microsoft.com/office/drawing/2014/main" val="20001"/>
                        </a:ext>
                      </a:extLst>
                    </a:gridCol>
                    <a:gridCol w="1713383">
                      <a:extLst>
                        <a:ext uri="{9D8B030D-6E8A-4147-A177-3AD203B41FA5}">
                          <a16:colId xmlns:a16="http://schemas.microsoft.com/office/drawing/2014/main" val="20002"/>
                        </a:ext>
                      </a:extLst>
                    </a:gridCol>
                  </a:tblGrid>
                  <a:tr h="304800">
                    <a:tc>
                      <a:txBody>
                        <a:bodyPr/>
                        <a:lstStyle/>
                        <a:p>
                          <a:r>
                            <a:rPr lang="it-IT" sz="1400" b="1" i="1"/>
                            <a:t>Mediana</a:t>
                          </a:r>
                        </a:p>
                      </a:txBody>
                      <a:tcPr/>
                    </a:tc>
                    <a:tc>
                      <a:txBody>
                        <a:bodyPr/>
                        <a:lstStyle/>
                        <a:p>
                          <a:r>
                            <a:rPr lang="it-IT" sz="1400"/>
                            <a:t>a) m = 80</a:t>
                          </a:r>
                        </a:p>
                      </a:txBody>
                      <a:tcPr/>
                    </a:tc>
                    <a:tc>
                      <a:txBody>
                        <a:bodyPr/>
                        <a:lstStyle/>
                        <a:p>
                          <a:r>
                            <a:rPr lang="it-IT" sz="1400"/>
                            <a:t>a) m = 80</a:t>
                          </a:r>
                        </a:p>
                      </a:txBody>
                      <a:tcPr/>
                    </a:tc>
                    <a:extLst>
                      <a:ext uri="{0D108BD9-81ED-4DB2-BD59-A6C34878D82A}">
                        <a16:rowId xmlns:a16="http://schemas.microsoft.com/office/drawing/2014/main" val="10000"/>
                      </a:ext>
                    </a:extLst>
                  </a:tr>
                  <a:tr h="370840">
                    <a:tc>
                      <a:txBody>
                        <a:bodyPr/>
                        <a:lstStyle/>
                        <a:p>
                          <a:r>
                            <a:rPr lang="it-IT" sz="1400" b="1" i="1" dirty="0"/>
                            <a:t>Media</a:t>
                          </a:r>
                        </a:p>
                      </a:txBody>
                      <a:tcPr/>
                    </a:tc>
                    <a:tc>
                      <a:txBody>
                        <a:bodyPr/>
                        <a:lstStyle/>
                        <a:p>
                          <a:endParaRPr lang="it-IT"/>
                        </a:p>
                      </a:txBody>
                      <a:tcPr>
                        <a:blipFill>
                          <a:blip r:embed="rId2"/>
                          <a:stretch>
                            <a:fillRect l="-91262" t="-83333" r="-130097" b="3333"/>
                          </a:stretch>
                        </a:blipFill>
                      </a:tcPr>
                    </a:tc>
                    <a:tc>
                      <a:txBody>
                        <a:bodyPr/>
                        <a:lstStyle/>
                        <a:p>
                          <a:endParaRPr lang="it-IT"/>
                        </a:p>
                      </a:txBody>
                      <a:tcPr>
                        <a:blipFill>
                          <a:blip r:embed="rId2"/>
                          <a:stretch>
                            <a:fillRect l="-145926" t="-83333" r="741" b="3333"/>
                          </a:stretch>
                        </a:blipFill>
                      </a:tcPr>
                    </a:tc>
                    <a:extLst>
                      <a:ext uri="{0D108BD9-81ED-4DB2-BD59-A6C34878D82A}">
                        <a16:rowId xmlns:a16="http://schemas.microsoft.com/office/drawing/2014/main" val="10001"/>
                      </a:ext>
                    </a:extLst>
                  </a:tr>
                </a:tbl>
              </a:graphicData>
            </a:graphic>
          </p:graphicFrame>
        </mc:Fallback>
      </mc:AlternateContent>
      <p:sp>
        <p:nvSpPr>
          <p:cNvPr id="14" name="CasellaDiTesto 13"/>
          <p:cNvSpPr txBox="1"/>
          <p:nvPr/>
        </p:nvSpPr>
        <p:spPr>
          <a:xfrm>
            <a:off x="737709" y="4342923"/>
            <a:ext cx="7668581" cy="2308324"/>
          </a:xfrm>
          <a:prstGeom prst="rect">
            <a:avLst/>
          </a:prstGeom>
          <a:noFill/>
        </p:spPr>
        <p:txBody>
          <a:bodyPr wrap="square" rtlCol="0">
            <a:spAutoFit/>
          </a:bodyPr>
          <a:lstStyle/>
          <a:p>
            <a:pPr algn="just"/>
            <a:r>
              <a:rPr lang="it-IT" sz="1400" b="1" dirty="0"/>
              <a:t>Esempio 2</a:t>
            </a:r>
            <a:r>
              <a:rPr lang="it-IT" sz="1400" dirty="0"/>
              <a:t>. Nel 2010 gli atleti della National Football League nel ruolo di </a:t>
            </a:r>
            <a:r>
              <a:rPr lang="it-IT" sz="1400" i="1" dirty="0" err="1"/>
              <a:t>quarterbacks</a:t>
            </a:r>
            <a:r>
              <a:rPr lang="it-IT" sz="1400" dirty="0"/>
              <a:t> hanno guadagnato cifre che in alcuni casi hanno raggiunto e superato i 20M$. I valori che seguono sono statistiche centrali ricavate dalla distribuzione degli stipendi percepiti da tutti i </a:t>
            </a:r>
            <a:r>
              <a:rPr lang="it-IT" sz="1400" i="1" dirty="0" err="1"/>
              <a:t>quarterbacks</a:t>
            </a:r>
            <a:r>
              <a:rPr lang="it-IT" sz="1400" i="1" dirty="0"/>
              <a:t>.</a:t>
            </a:r>
          </a:p>
          <a:p>
            <a:pPr algn="just"/>
            <a:endParaRPr lang="it-IT" sz="1000" i="1" dirty="0"/>
          </a:p>
          <a:p>
            <a:pPr algn="ctr"/>
            <a:r>
              <a:rPr lang="it-IT" sz="1600" dirty="0"/>
              <a:t>838k$		1.87M$</a:t>
            </a:r>
          </a:p>
          <a:p>
            <a:endParaRPr lang="it-IT" sz="1200" dirty="0"/>
          </a:p>
          <a:p>
            <a:r>
              <a:rPr lang="it-IT" sz="1600" dirty="0"/>
              <a:t>a) Quale dei due valori è la media e quale la mediana?</a:t>
            </a:r>
          </a:p>
          <a:p>
            <a:r>
              <a:rPr lang="it-IT" sz="1600" dirty="0"/>
              <a:t>b) Nella contrattazione degli ingaggi quale statistica è più importante per il giocatore e per il general manager?</a:t>
            </a:r>
          </a:p>
          <a:p>
            <a:r>
              <a:rPr lang="it-IT" sz="1600" dirty="0"/>
              <a:t> </a:t>
            </a:r>
          </a:p>
        </p:txBody>
      </p:sp>
      <p:grpSp>
        <p:nvGrpSpPr>
          <p:cNvPr id="16" name="Gruppo 15"/>
          <p:cNvGrpSpPr/>
          <p:nvPr/>
        </p:nvGrpSpPr>
        <p:grpSpPr>
          <a:xfrm>
            <a:off x="797456" y="3136999"/>
            <a:ext cx="7517437" cy="1115673"/>
            <a:chOff x="887413" y="3337570"/>
            <a:chExt cx="7517437" cy="1115673"/>
          </a:xfrm>
        </p:grpSpPr>
        <p:cxnSp>
          <p:nvCxnSpPr>
            <p:cNvPr id="7" name="Connettore 1 6"/>
            <p:cNvCxnSpPr/>
            <p:nvPr/>
          </p:nvCxnSpPr>
          <p:spPr>
            <a:xfrm>
              <a:off x="887413" y="3337570"/>
              <a:ext cx="7517437"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Immagine 9"/>
            <p:cNvPicPr>
              <a:picLocks noChangeAspect="1"/>
            </p:cNvPicPr>
            <p:nvPr/>
          </p:nvPicPr>
          <p:blipFill rotWithShape="1">
            <a:blip r:embed="rId3"/>
            <a:srcRect t="14089" b="13346"/>
            <a:stretch/>
          </p:blipFill>
          <p:spPr>
            <a:xfrm>
              <a:off x="1725726" y="3396786"/>
              <a:ext cx="5804413" cy="972000"/>
            </a:xfrm>
            <a:prstGeom prst="rect">
              <a:avLst/>
            </a:prstGeom>
          </p:spPr>
        </p:pic>
        <p:cxnSp>
          <p:nvCxnSpPr>
            <p:cNvPr id="15" name="Connettore 1 14"/>
            <p:cNvCxnSpPr/>
            <p:nvPr/>
          </p:nvCxnSpPr>
          <p:spPr>
            <a:xfrm>
              <a:off x="887413" y="4453243"/>
              <a:ext cx="7517437"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961118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107414"/>
          </a:xfrm>
        </p:spPr>
        <p:txBody>
          <a:bodyPr/>
          <a:lstStyle/>
          <a:p>
            <a:r>
              <a:rPr lang="it-IT"/>
              <a:t>Variabile Quantitativa - Esempi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32</a:t>
            </a:fld>
            <a:endParaRPr lang="en-US"/>
          </a:p>
        </p:txBody>
      </p:sp>
      <p:pic>
        <p:nvPicPr>
          <p:cNvPr id="5" name="Immagine 4"/>
          <p:cNvPicPr>
            <a:picLocks noChangeAspect="1"/>
          </p:cNvPicPr>
          <p:nvPr/>
        </p:nvPicPr>
        <p:blipFill>
          <a:blip r:embed="rId2"/>
          <a:stretch>
            <a:fillRect/>
          </a:stretch>
        </p:blipFill>
        <p:spPr>
          <a:xfrm>
            <a:off x="876303" y="1303778"/>
            <a:ext cx="6442150" cy="1620000"/>
          </a:xfrm>
          <a:prstGeom prst="rect">
            <a:avLst/>
          </a:prstGeom>
        </p:spPr>
      </p:pic>
      <p:sp>
        <p:nvSpPr>
          <p:cNvPr id="8" name="CasellaDiTesto 7"/>
          <p:cNvSpPr txBox="1"/>
          <p:nvPr/>
        </p:nvSpPr>
        <p:spPr>
          <a:xfrm>
            <a:off x="508000" y="3048000"/>
            <a:ext cx="4183023" cy="2139047"/>
          </a:xfrm>
          <a:prstGeom prst="rect">
            <a:avLst/>
          </a:prstGeom>
          <a:noFill/>
        </p:spPr>
        <p:txBody>
          <a:bodyPr wrap="square" rtlCol="0">
            <a:spAutoFit/>
          </a:bodyPr>
          <a:lstStyle/>
          <a:p>
            <a:pPr>
              <a:spcAft>
                <a:spcPts val="600"/>
              </a:spcAft>
            </a:pPr>
            <a:r>
              <a:rPr lang="it-IT" sz="1600" b="1"/>
              <a:t>Esempio</a:t>
            </a:r>
            <a:r>
              <a:rPr lang="it-IT" sz="1600"/>
              <a:t> 1. Utilizza 1 valori di </a:t>
            </a:r>
            <a:r>
              <a:rPr lang="it-IT" sz="1600" err="1"/>
              <a:t>Alkalinity</a:t>
            </a:r>
            <a:r>
              <a:rPr lang="it-IT" sz="1600"/>
              <a:t> misurati nei 53 laghi della Florida per:</a:t>
            </a:r>
          </a:p>
          <a:p>
            <a:pPr marL="342900" indent="-342900">
              <a:buFont typeface="+mj-lt"/>
              <a:buAutoNum type="alphaLcParenR"/>
            </a:pPr>
            <a:r>
              <a:rPr lang="it-IT" sz="1600"/>
              <a:t>Descrivi la </a:t>
            </a:r>
            <a:r>
              <a:rPr lang="it-IT" sz="1600" b="1" i="1"/>
              <a:t>forma</a:t>
            </a:r>
            <a:r>
              <a:rPr lang="it-IT" sz="1600"/>
              <a:t> dell’istogramma dei valori di </a:t>
            </a:r>
            <a:r>
              <a:rPr lang="it-IT" sz="1600" err="1"/>
              <a:t>Alkalinity</a:t>
            </a:r>
            <a:r>
              <a:rPr lang="it-IT" sz="1600"/>
              <a:t>.</a:t>
            </a:r>
          </a:p>
          <a:p>
            <a:pPr marL="342900" indent="-342900">
              <a:buFont typeface="+mj-lt"/>
              <a:buAutoNum type="alphaLcParenR"/>
            </a:pPr>
            <a:r>
              <a:rPr lang="it-IT" sz="1600"/>
              <a:t>Calcola e confronta i valori di </a:t>
            </a:r>
            <a:r>
              <a:rPr lang="it-IT" sz="1600" b="1" i="1"/>
              <a:t>media</a:t>
            </a:r>
            <a:r>
              <a:rPr lang="it-IT" sz="1600" b="1"/>
              <a:t> </a:t>
            </a:r>
            <a:r>
              <a:rPr lang="it-IT" sz="1600"/>
              <a:t>e </a:t>
            </a:r>
            <a:r>
              <a:rPr lang="it-IT" sz="1600" b="1" i="1"/>
              <a:t>mediana.</a:t>
            </a:r>
            <a:endParaRPr lang="it-IT" sz="1600"/>
          </a:p>
          <a:p>
            <a:pPr marL="342900" indent="-342900">
              <a:buFont typeface="+mj-lt"/>
              <a:buAutoNum type="alphaLcParenR"/>
            </a:pPr>
            <a:r>
              <a:rPr lang="it-IT" sz="1600"/>
              <a:t>Indica sul grafico la posizione di </a:t>
            </a:r>
            <a:r>
              <a:rPr lang="it-IT" sz="1600" b="1" i="1"/>
              <a:t>media</a:t>
            </a:r>
            <a:r>
              <a:rPr lang="it-IT" sz="1600"/>
              <a:t> e </a:t>
            </a:r>
            <a:r>
              <a:rPr lang="it-IT" sz="1600" b="1" i="1"/>
              <a:t>mediana</a:t>
            </a:r>
            <a:r>
              <a:rPr lang="it-IT" sz="1600"/>
              <a:t>.</a:t>
            </a:r>
          </a:p>
        </p:txBody>
      </p:sp>
      <p:pic>
        <p:nvPicPr>
          <p:cNvPr id="9" name="Immagine 8"/>
          <p:cNvPicPr>
            <a:picLocks noChangeAspect="1"/>
          </p:cNvPicPr>
          <p:nvPr/>
        </p:nvPicPr>
        <p:blipFill rotWithShape="1">
          <a:blip r:embed="rId3"/>
          <a:srcRect l="48498" t="11371" r="1597" b="6152"/>
          <a:stretch/>
        </p:blipFill>
        <p:spPr>
          <a:xfrm>
            <a:off x="4691023" y="2923778"/>
            <a:ext cx="3685398" cy="2556000"/>
          </a:xfrm>
          <a:prstGeom prst="rect">
            <a:avLst/>
          </a:prstGeom>
        </p:spPr>
      </p:pic>
      <mc:AlternateContent xmlns:mc="http://schemas.openxmlformats.org/markup-compatibility/2006">
        <mc:Choice xmlns:a14="http://schemas.microsoft.com/office/drawing/2010/main" Requires="a14">
          <p:sp>
            <p:nvSpPr>
              <p:cNvPr id="10" name="CasellaDiTesto 9"/>
              <p:cNvSpPr txBox="1"/>
              <p:nvPr/>
            </p:nvSpPr>
            <p:spPr>
              <a:xfrm>
                <a:off x="508000" y="5346700"/>
                <a:ext cx="7620000" cy="861774"/>
              </a:xfrm>
              <a:prstGeom prst="rect">
                <a:avLst/>
              </a:prstGeom>
              <a:noFill/>
            </p:spPr>
            <p:txBody>
              <a:bodyPr wrap="square" rtlCol="0">
                <a:spAutoFit/>
              </a:bodyPr>
              <a:lstStyle/>
              <a:p>
                <a:pPr marL="342900" indent="-342900">
                  <a:buAutoNum type="alphaLcParenR"/>
                </a:pPr>
                <a:r>
                  <a:rPr lang="it-IT" sz="1600" dirty="0"/>
                  <a:t>Forma asimmetrica verso destra con picchi </a:t>
                </a:r>
                <a:r>
                  <a:rPr lang="mr-IN" sz="1600" dirty="0"/>
                  <a:t>…</a:t>
                </a:r>
                <a:r>
                  <a:rPr lang="it-IT" sz="1600" dirty="0"/>
                  <a:t>.</a:t>
                </a:r>
              </a:p>
              <a:p>
                <a:pPr marL="342900" indent="-342900">
                  <a:buAutoNum type="alphaLcParenR"/>
                </a:pPr>
                <a:r>
                  <a:rPr lang="it-IT" sz="1600" dirty="0"/>
                  <a:t>I valori di media e mediana sono rispettivamente </a:t>
                </a:r>
                <a14:m>
                  <m:oMath xmlns:m="http://schemas.openxmlformats.org/officeDocument/2006/math">
                    <m:acc>
                      <m:accPr>
                        <m:chr m:val="̅"/>
                        <m:ctrlPr>
                          <a:rPr lang="it-IT" sz="1600" i="1">
                            <a:latin typeface="Cambria Math" panose="02040503050406030204" pitchFamily="18" charset="0"/>
                          </a:rPr>
                        </m:ctrlPr>
                      </m:accPr>
                      <m:e>
                        <m:r>
                          <a:rPr lang="it-IT" sz="1600" i="1">
                            <a:latin typeface="Cambria Math" charset="0"/>
                          </a:rPr>
                          <m:t>𝑥</m:t>
                        </m:r>
                      </m:e>
                    </m:acc>
                    <m:r>
                      <a:rPr lang="it-IT" sz="1600" i="1">
                        <a:latin typeface="Cambria Math" charset="0"/>
                      </a:rPr>
                      <m:t>=37.5</m:t>
                    </m:r>
                  </m:oMath>
                </a14:m>
                <a:r>
                  <a:rPr lang="it-IT" sz="1600" dirty="0">
                    <a:effectLst/>
                  </a:rPr>
                  <a:t> e </a:t>
                </a:r>
                <a:r>
                  <a:rPr lang="it-IT" sz="1600" i="1" dirty="0">
                    <a:effectLst/>
                  </a:rPr>
                  <a:t>m</a:t>
                </a:r>
                <a:r>
                  <a:rPr lang="it-IT" sz="1600" dirty="0">
                    <a:effectLst/>
                  </a:rPr>
                  <a:t> = </a:t>
                </a:r>
                <a:r>
                  <a:rPr lang="it-IT" sz="1600" dirty="0"/>
                  <a:t>16.6.</a:t>
                </a:r>
              </a:p>
              <a:p>
                <a:pPr marL="342900" indent="-342900">
                  <a:buAutoNum type="alphaLcParenR"/>
                </a:pPr>
                <a:r>
                  <a:rPr lang="it-IT" sz="1600" dirty="0"/>
                  <a:t>La media a destra della mediana perché attratta dai valori elevati di </a:t>
                </a:r>
                <a:r>
                  <a:rPr lang="it-IT" sz="1600" dirty="0" err="1"/>
                  <a:t>Alkalinty</a:t>
                </a:r>
                <a:r>
                  <a:rPr lang="it-IT" sz="1600" dirty="0"/>
                  <a:t>.      </a:t>
                </a:r>
              </a:p>
            </p:txBody>
          </p:sp>
        </mc:Choice>
        <mc:Fallback>
          <p:sp>
            <p:nvSpPr>
              <p:cNvPr id="10" name="CasellaDiTesto 9"/>
              <p:cNvSpPr txBox="1">
                <a:spLocks noRot="1" noChangeAspect="1" noMove="1" noResize="1" noEditPoints="1" noAdjustHandles="1" noChangeArrowheads="1" noChangeShapeType="1" noTextEdit="1"/>
              </p:cNvSpPr>
              <p:nvPr/>
            </p:nvSpPr>
            <p:spPr>
              <a:xfrm>
                <a:off x="508000" y="5346700"/>
                <a:ext cx="7620000" cy="861774"/>
              </a:xfrm>
              <a:prstGeom prst="rect">
                <a:avLst/>
              </a:prstGeom>
              <a:blipFill>
                <a:blip r:embed="rId4"/>
                <a:stretch>
                  <a:fillRect l="-499" t="-1449" b="-4348"/>
                </a:stretch>
              </a:blipFill>
            </p:spPr>
            <p:txBody>
              <a:bodyPr/>
              <a:lstStyle/>
              <a:p>
                <a:r>
                  <a:rPr lang="it-IT">
                    <a:noFill/>
                  </a:rPr>
                  <a:t> </a:t>
                </a:r>
              </a:p>
            </p:txBody>
          </p:sp>
        </mc:Fallback>
      </mc:AlternateContent>
    </p:spTree>
    <p:extLst>
      <p:ext uri="{BB962C8B-B14F-4D97-AF65-F5344CB8AC3E}">
        <p14:creationId xmlns:p14="http://schemas.microsoft.com/office/powerpoint/2010/main" val="6780921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069974"/>
          </a:xfrm>
        </p:spPr>
        <p:txBody>
          <a:bodyPr/>
          <a:lstStyle/>
          <a:p>
            <a:r>
              <a:rPr lang="it-IT"/>
              <a:t>Variabile Quantitativa</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33</a:t>
            </a:fld>
            <a:endParaRPr lang="en-US"/>
          </a:p>
        </p:txBody>
      </p:sp>
      <p:pic>
        <p:nvPicPr>
          <p:cNvPr id="6" name="Immagine 5"/>
          <p:cNvPicPr>
            <a:picLocks noChangeAspect="1"/>
          </p:cNvPicPr>
          <p:nvPr/>
        </p:nvPicPr>
        <p:blipFill>
          <a:blip r:embed="rId2"/>
          <a:stretch>
            <a:fillRect/>
          </a:stretch>
        </p:blipFill>
        <p:spPr>
          <a:xfrm>
            <a:off x="495300" y="1765301"/>
            <a:ext cx="8153400" cy="2501900"/>
          </a:xfrm>
          <a:prstGeom prst="rect">
            <a:avLst/>
          </a:prstGeom>
        </p:spPr>
      </p:pic>
      <p:sp>
        <p:nvSpPr>
          <p:cNvPr id="8" name="CasellaDiTesto 7"/>
          <p:cNvSpPr txBox="1"/>
          <p:nvPr/>
        </p:nvSpPr>
        <p:spPr>
          <a:xfrm>
            <a:off x="495300" y="4343400"/>
            <a:ext cx="5261377" cy="1200329"/>
          </a:xfrm>
          <a:prstGeom prst="rect">
            <a:avLst/>
          </a:prstGeom>
          <a:noFill/>
        </p:spPr>
        <p:txBody>
          <a:bodyPr wrap="none" rtlCol="0">
            <a:spAutoFit/>
          </a:bodyPr>
          <a:lstStyle/>
          <a:p>
            <a:r>
              <a:rPr lang="it-IT"/>
              <a:t>Valori di media e mediana e forma dell’Istogramma:</a:t>
            </a:r>
          </a:p>
          <a:p>
            <a:pPr marL="342900" indent="-342900">
              <a:buFont typeface="+mj-lt"/>
              <a:buAutoNum type="alphaLcParenR"/>
            </a:pPr>
            <a:r>
              <a:rPr lang="it-IT"/>
              <a:t>Asimmetrico verso Sinistra	: media &lt; mediana</a:t>
            </a:r>
          </a:p>
          <a:p>
            <a:pPr marL="342900" indent="-342900">
              <a:buFont typeface="+mj-lt"/>
              <a:buAutoNum type="alphaLcParenR"/>
            </a:pPr>
            <a:r>
              <a:rPr lang="it-IT"/>
              <a:t>Simmetrico				: media = mediana</a:t>
            </a:r>
          </a:p>
          <a:p>
            <a:pPr marL="342900" indent="-342900">
              <a:buFont typeface="+mj-lt"/>
              <a:buAutoNum type="alphaLcParenR"/>
            </a:pPr>
            <a:r>
              <a:rPr lang="it-IT"/>
              <a:t>Asimmetrico verso Destra		: media &gt; mediana  </a:t>
            </a:r>
          </a:p>
        </p:txBody>
      </p:sp>
    </p:spTree>
    <p:extLst>
      <p:ext uri="{BB962C8B-B14F-4D97-AF65-F5344CB8AC3E}">
        <p14:creationId xmlns:p14="http://schemas.microsoft.com/office/powerpoint/2010/main" val="15281486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rotWithShape="1">
          <a:blip r:embed="rId2"/>
          <a:srcRect b="6112"/>
          <a:stretch/>
        </p:blipFill>
        <p:spPr>
          <a:xfrm>
            <a:off x="628650" y="1260837"/>
            <a:ext cx="6156000" cy="3717563"/>
          </a:xfrm>
          <a:prstGeom prst="rect">
            <a:avLst/>
          </a:prstGeom>
        </p:spPr>
      </p:pic>
      <p:sp>
        <p:nvSpPr>
          <p:cNvPr id="2" name="Titolo 1"/>
          <p:cNvSpPr>
            <a:spLocks noGrp="1"/>
          </p:cNvSpPr>
          <p:nvPr>
            <p:ph type="title"/>
          </p:nvPr>
        </p:nvSpPr>
        <p:spPr>
          <a:xfrm>
            <a:off x="628650" y="365126"/>
            <a:ext cx="7886700" cy="1022711"/>
          </a:xfrm>
        </p:spPr>
        <p:txBody>
          <a:bodyPr/>
          <a:lstStyle/>
          <a:p>
            <a:r>
              <a:rPr lang="it-IT"/>
              <a:t>Variabile Quantitativa - Esercizi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34</a:t>
            </a:fld>
            <a:endParaRPr lang="en-US"/>
          </a:p>
        </p:txBody>
      </p:sp>
      <p:sp>
        <p:nvSpPr>
          <p:cNvPr id="14" name="CasellaDiTesto 13"/>
          <p:cNvSpPr txBox="1"/>
          <p:nvPr/>
        </p:nvSpPr>
        <p:spPr>
          <a:xfrm>
            <a:off x="863600" y="5092700"/>
            <a:ext cx="7188200" cy="830997"/>
          </a:xfrm>
          <a:prstGeom prst="rect">
            <a:avLst/>
          </a:prstGeom>
          <a:noFill/>
        </p:spPr>
        <p:txBody>
          <a:bodyPr wrap="square" rtlCol="0">
            <a:spAutoFit/>
          </a:bodyPr>
          <a:lstStyle/>
          <a:p>
            <a:pPr marL="342900" indent="-342900">
              <a:buFont typeface="+mj-lt"/>
              <a:buAutoNum type="alphaLcParenR"/>
            </a:pPr>
            <a:r>
              <a:rPr lang="it-IT" sz="1600"/>
              <a:t>Individua gli istogrammi di forma simmetrica e asimmetrica</a:t>
            </a:r>
          </a:p>
          <a:p>
            <a:pPr marL="342900" indent="-342900">
              <a:buFont typeface="+mj-lt"/>
              <a:buAutoNum type="alphaLcParenR"/>
            </a:pPr>
            <a:r>
              <a:rPr lang="it-IT" sz="1600"/>
              <a:t>Indica per quali Istogrammi la media è maggiore, minore o uguale alla mediana</a:t>
            </a:r>
          </a:p>
          <a:p>
            <a:pPr marL="342900" indent="-342900">
              <a:buFont typeface="+mj-lt"/>
              <a:buAutoNum type="alphaLcParenR"/>
            </a:pPr>
            <a:r>
              <a:rPr lang="it-IT" sz="1600"/>
              <a:t>Indica quale distribuzione ha la media di valore più elevato. </a:t>
            </a:r>
          </a:p>
        </p:txBody>
      </p:sp>
    </p:spTree>
    <p:extLst>
      <p:ext uri="{BB962C8B-B14F-4D97-AF65-F5344CB8AC3E}">
        <p14:creationId xmlns:p14="http://schemas.microsoft.com/office/powerpoint/2010/main" val="3813698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082674"/>
          </a:xfrm>
        </p:spPr>
        <p:txBody>
          <a:bodyPr/>
          <a:lstStyle/>
          <a:p>
            <a:r>
              <a:rPr lang="it-IT"/>
              <a:t>Variabile Quantitativa - Esercizi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35</a:t>
            </a:fld>
            <a:endParaRPr lang="en-US"/>
          </a:p>
        </p:txBody>
      </p:sp>
      <p:sp>
        <p:nvSpPr>
          <p:cNvPr id="5" name="CasellaDiTesto 4"/>
          <p:cNvSpPr txBox="1"/>
          <p:nvPr/>
        </p:nvSpPr>
        <p:spPr>
          <a:xfrm>
            <a:off x="628650" y="3563978"/>
            <a:ext cx="7886699" cy="1831271"/>
          </a:xfrm>
          <a:prstGeom prst="rect">
            <a:avLst/>
          </a:prstGeom>
          <a:noFill/>
        </p:spPr>
        <p:txBody>
          <a:bodyPr wrap="square" rtlCol="0">
            <a:spAutoFit/>
          </a:bodyPr>
          <a:lstStyle/>
          <a:p>
            <a:pPr indent="266700">
              <a:spcAft>
                <a:spcPts val="600"/>
              </a:spcAft>
            </a:pPr>
            <a:r>
              <a:rPr lang="it-IT" b="1"/>
              <a:t>Utilizza un software di statistica per </a:t>
            </a:r>
            <a:r>
              <a:rPr lang="it-IT"/>
              <a:t>:</a:t>
            </a:r>
          </a:p>
          <a:p>
            <a:pPr marL="342900" indent="-342900">
              <a:buFont typeface="+mj-lt"/>
              <a:buAutoNum type="arabicParenR"/>
            </a:pPr>
            <a:r>
              <a:rPr lang="it-IT"/>
              <a:t>Disegnare il </a:t>
            </a:r>
            <a:r>
              <a:rPr lang="it-IT" err="1"/>
              <a:t>DotPlot</a:t>
            </a:r>
            <a:r>
              <a:rPr lang="it-IT"/>
              <a:t> dei dati di ciascuna serie di dati. </a:t>
            </a:r>
          </a:p>
          <a:p>
            <a:pPr marL="342900" indent="-342900">
              <a:buFont typeface="+mj-lt"/>
              <a:buAutoNum type="arabicParenR"/>
            </a:pPr>
            <a:r>
              <a:rPr lang="it-IT"/>
              <a:t>Calcolare </a:t>
            </a:r>
            <a:r>
              <a:rPr lang="it-IT" b="1" i="1"/>
              <a:t>media </a:t>
            </a:r>
            <a:r>
              <a:rPr lang="it-IT"/>
              <a:t>e </a:t>
            </a:r>
            <a:r>
              <a:rPr lang="it-IT" b="1" i="1"/>
              <a:t>mediana </a:t>
            </a:r>
            <a:r>
              <a:rPr lang="it-IT"/>
              <a:t>dei dati in a)-d).</a:t>
            </a:r>
          </a:p>
          <a:p>
            <a:pPr marL="342900" indent="-342900">
              <a:buFont typeface="+mj-lt"/>
              <a:buAutoNum type="arabicParenR"/>
            </a:pPr>
            <a:r>
              <a:rPr lang="it-IT"/>
              <a:t>Confronta la forma della distribuzione dei dati con i valori di </a:t>
            </a:r>
            <a:r>
              <a:rPr lang="it-IT" b="1" i="1"/>
              <a:t>media</a:t>
            </a:r>
            <a:r>
              <a:rPr lang="it-IT"/>
              <a:t> e </a:t>
            </a:r>
            <a:r>
              <a:rPr lang="it-IT" b="1" i="1"/>
              <a:t>mediana</a:t>
            </a:r>
            <a:r>
              <a:rPr lang="it-IT"/>
              <a:t> </a:t>
            </a:r>
          </a:p>
          <a:p>
            <a:pPr marL="342900" indent="-342900">
              <a:buFont typeface="+mj-lt"/>
              <a:buAutoNum type="arabicParenR"/>
            </a:pPr>
            <a:r>
              <a:rPr lang="it-IT"/>
              <a:t>Indica se in uno dei data-set proposti è presente un </a:t>
            </a:r>
            <a:r>
              <a:rPr lang="it-IT" b="1" i="1" err="1"/>
              <a:t>outlier</a:t>
            </a:r>
            <a:r>
              <a:rPr lang="it-IT"/>
              <a:t> e perché.</a:t>
            </a:r>
          </a:p>
          <a:p>
            <a:pPr marL="342900" indent="-342900">
              <a:buFont typeface="+mj-lt"/>
              <a:buAutoNum type="arabicParenR"/>
            </a:pPr>
            <a:r>
              <a:rPr lang="mr-IN"/>
              <a:t>…</a:t>
            </a:r>
            <a:r>
              <a:rPr lang="it-IT"/>
              <a:t>..</a:t>
            </a:r>
          </a:p>
        </p:txBody>
      </p:sp>
      <p:graphicFrame>
        <p:nvGraphicFramePr>
          <p:cNvPr id="10" name="Tabella 9"/>
          <p:cNvGraphicFramePr>
            <a:graphicFrameLocks noGrp="1"/>
          </p:cNvGraphicFramePr>
          <p:nvPr>
            <p:extLst>
              <p:ext uri="{D42A27DB-BD31-4B8C-83A1-F6EECF244321}">
                <p14:modId xmlns:p14="http://schemas.microsoft.com/office/powerpoint/2010/main" val="912949426"/>
              </p:ext>
            </p:extLst>
          </p:nvPr>
        </p:nvGraphicFramePr>
        <p:xfrm>
          <a:off x="841375" y="1282700"/>
          <a:ext cx="6096000" cy="2148840"/>
        </p:xfrm>
        <a:graphic>
          <a:graphicData uri="http://schemas.openxmlformats.org/drawingml/2006/table">
            <a:tbl>
              <a:tblPr firstRow="1" bandRow="1">
                <a:tableStyleId>{2D5ABB26-0587-4C30-8999-92F81FD0307C}</a:tableStyleId>
              </a:tblPr>
              <a:tblGrid>
                <a:gridCol w="949325">
                  <a:extLst>
                    <a:ext uri="{9D8B030D-6E8A-4147-A177-3AD203B41FA5}">
                      <a16:colId xmlns:a16="http://schemas.microsoft.com/office/drawing/2014/main" val="20000"/>
                    </a:ext>
                  </a:extLst>
                </a:gridCol>
                <a:gridCol w="5146675">
                  <a:extLst>
                    <a:ext uri="{9D8B030D-6E8A-4147-A177-3AD203B41FA5}">
                      <a16:colId xmlns:a16="http://schemas.microsoft.com/office/drawing/2014/main" val="20001"/>
                    </a:ext>
                  </a:extLst>
                </a:gridCol>
              </a:tblGrid>
              <a:tr h="358140">
                <a:tc>
                  <a:txBody>
                    <a:bodyPr/>
                    <a:lstStyle/>
                    <a:p>
                      <a:r>
                        <a:rPr lang="it-IT" sz="1600" b="1"/>
                        <a:t>Data set</a:t>
                      </a:r>
                    </a:p>
                  </a:txBody>
                  <a:tcPr/>
                </a:tc>
                <a:tc>
                  <a:txBody>
                    <a:bodyPr/>
                    <a:lstStyle/>
                    <a:p>
                      <a:r>
                        <a:rPr lang="it-IT" sz="1600" b="1" kern="1200">
                          <a:solidFill>
                            <a:schemeClr val="tx1"/>
                          </a:solidFill>
                          <a:latin typeface="+mn-lt"/>
                          <a:ea typeface="+mn-ea"/>
                          <a:cs typeface="+mn-cs"/>
                        </a:rPr>
                        <a:t>Valori</a:t>
                      </a:r>
                    </a:p>
                  </a:txBody>
                  <a:tcPr/>
                </a:tc>
                <a:extLst>
                  <a:ext uri="{0D108BD9-81ED-4DB2-BD59-A6C34878D82A}">
                    <a16:rowId xmlns:a16="http://schemas.microsoft.com/office/drawing/2014/main" val="10000"/>
                  </a:ext>
                </a:extLst>
              </a:tr>
              <a:tr h="358140">
                <a:tc>
                  <a:txBody>
                    <a:bodyPr/>
                    <a:lstStyle/>
                    <a:p>
                      <a:r>
                        <a:rPr lang="it-IT" sz="1600"/>
                        <a:t>a)</a:t>
                      </a:r>
                    </a:p>
                  </a:txBody>
                  <a:tcPr/>
                </a:tc>
                <a:tc>
                  <a:txBody>
                    <a:bodyPr/>
                    <a:lstStyle/>
                    <a:p>
                      <a:r>
                        <a:rPr lang="it-IT" sz="1600"/>
                        <a:t>8, 12, 3, 18, 15</a:t>
                      </a:r>
                    </a:p>
                  </a:txBody>
                  <a:tcPr/>
                </a:tc>
                <a:extLst>
                  <a:ext uri="{0D108BD9-81ED-4DB2-BD59-A6C34878D82A}">
                    <a16:rowId xmlns:a16="http://schemas.microsoft.com/office/drawing/2014/main" val="10001"/>
                  </a:ext>
                </a:extLst>
              </a:tr>
              <a:tr h="358140">
                <a:tc>
                  <a:txBody>
                    <a:bodyPr/>
                    <a:lstStyle/>
                    <a:p>
                      <a:r>
                        <a:rPr lang="it-IT" sz="1600"/>
                        <a:t>b)</a:t>
                      </a:r>
                    </a:p>
                  </a:txBody>
                  <a:tcPr/>
                </a:tc>
                <a:tc>
                  <a:txBody>
                    <a:bodyPr/>
                    <a:lstStyle/>
                    <a:p>
                      <a:r>
                        <a:rPr lang="it-IT" sz="1600"/>
                        <a:t>41, 53, 38, 32, 115, 47, 50</a:t>
                      </a:r>
                    </a:p>
                  </a:txBody>
                  <a:tcPr/>
                </a:tc>
                <a:extLst>
                  <a:ext uri="{0D108BD9-81ED-4DB2-BD59-A6C34878D82A}">
                    <a16:rowId xmlns:a16="http://schemas.microsoft.com/office/drawing/2014/main" val="10002"/>
                  </a:ext>
                </a:extLst>
              </a:tr>
              <a:tr h="358140">
                <a:tc>
                  <a:txBody>
                    <a:bodyPr/>
                    <a:lstStyle/>
                    <a:p>
                      <a:r>
                        <a:rPr lang="it-IT" sz="1600"/>
                        <a:t>c)</a:t>
                      </a:r>
                    </a:p>
                  </a:txBody>
                  <a:tcPr/>
                </a:tc>
                <a:tc>
                  <a:txBody>
                    <a:bodyPr/>
                    <a:lstStyle/>
                    <a:p>
                      <a:r>
                        <a:rPr lang="it-IT" sz="1600"/>
                        <a:t>15, 22, 12, 28, 58, 18, 25, 18</a:t>
                      </a:r>
                    </a:p>
                  </a:txBody>
                  <a:tcPr/>
                </a:tc>
                <a:extLst>
                  <a:ext uri="{0D108BD9-81ED-4DB2-BD59-A6C34878D82A}">
                    <a16:rowId xmlns:a16="http://schemas.microsoft.com/office/drawing/2014/main" val="10003"/>
                  </a:ext>
                </a:extLst>
              </a:tr>
              <a:tr h="358140">
                <a:tc>
                  <a:txBody>
                    <a:bodyPr/>
                    <a:lstStyle/>
                    <a:p>
                      <a:r>
                        <a:rPr lang="it-IT" sz="1600"/>
                        <a:t>d)</a:t>
                      </a:r>
                    </a:p>
                  </a:txBody>
                  <a:tcPr/>
                </a:tc>
                <a:tc>
                  <a:txBody>
                    <a:bodyPr/>
                    <a:lstStyle/>
                    <a:p>
                      <a:r>
                        <a:rPr lang="it-IT" sz="1600"/>
                        <a:t>110, 112, 118, 119, 122, 125, 129, 135, 138, 140</a:t>
                      </a:r>
                    </a:p>
                  </a:txBody>
                  <a:tcPr/>
                </a:tc>
                <a:extLst>
                  <a:ext uri="{0D108BD9-81ED-4DB2-BD59-A6C34878D82A}">
                    <a16:rowId xmlns:a16="http://schemas.microsoft.com/office/drawing/2014/main" val="10004"/>
                  </a:ext>
                </a:extLst>
              </a:tr>
              <a:tr h="358140">
                <a:tc>
                  <a:txBody>
                    <a:bodyPr/>
                    <a:lstStyle/>
                    <a:p>
                      <a:r>
                        <a:rPr lang="it-IT" sz="1600"/>
                        <a:t>e)</a:t>
                      </a:r>
                    </a:p>
                  </a:txBody>
                  <a:tcPr/>
                </a:tc>
                <a:tc>
                  <a:txBody>
                    <a:bodyPr/>
                    <a:lstStyle/>
                    <a:p>
                      <a:r>
                        <a:rPr lang="it-IT" sz="1600"/>
                        <a:t>0.8, 1.9, 2.7, 3.4, 3.9, 7.1, 11.9, 26.0</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5918866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993774"/>
          </a:xfrm>
        </p:spPr>
        <p:txBody>
          <a:bodyPr/>
          <a:lstStyle/>
          <a:p>
            <a:r>
              <a:rPr lang="it-IT"/>
              <a:t>Variabile Quantitativa - Esercizi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36</a:t>
            </a:fld>
            <a:endParaRPr lang="en-US"/>
          </a:p>
        </p:txBody>
      </p:sp>
      <p:sp>
        <p:nvSpPr>
          <p:cNvPr id="5" name="CasellaDiTesto 4"/>
          <p:cNvSpPr txBox="1"/>
          <p:nvPr/>
        </p:nvSpPr>
        <p:spPr>
          <a:xfrm>
            <a:off x="628650" y="1358901"/>
            <a:ext cx="7537450" cy="923330"/>
          </a:xfrm>
          <a:prstGeom prst="rect">
            <a:avLst/>
          </a:prstGeom>
          <a:noFill/>
        </p:spPr>
        <p:txBody>
          <a:bodyPr wrap="square" rtlCol="0">
            <a:spAutoFit/>
          </a:bodyPr>
          <a:lstStyle/>
          <a:p>
            <a:r>
              <a:rPr lang="it-IT"/>
              <a:t>L’OMS ha calcolato l’aspettativa di vita media di tutte le nazioni del modo e ha riscontrato che varia da un valore minimo di 43.9 anni in Afghanistan ad un massimo di 82.8 anni nella repubblica di San Marino.   </a:t>
            </a:r>
          </a:p>
        </p:txBody>
      </p:sp>
      <p:pic>
        <p:nvPicPr>
          <p:cNvPr id="7" name="Immagin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300" y="2444726"/>
            <a:ext cx="3960000" cy="2851200"/>
          </a:xfrm>
          <a:prstGeom prst="rect">
            <a:avLst/>
          </a:prstGeom>
        </p:spPr>
      </p:pic>
      <mc:AlternateContent xmlns:mc="http://schemas.openxmlformats.org/markup-compatibility/2006" xmlns:a14="http://schemas.microsoft.com/office/drawing/2010/main">
        <mc:Choice Requires="a14">
          <p:sp>
            <p:nvSpPr>
              <p:cNvPr id="8" name="CasellaDiTesto 7"/>
              <p:cNvSpPr txBox="1"/>
              <p:nvPr/>
            </p:nvSpPr>
            <p:spPr>
              <a:xfrm>
                <a:off x="4848861" y="2533626"/>
                <a:ext cx="3495040" cy="2308324"/>
              </a:xfrm>
              <a:prstGeom prst="rect">
                <a:avLst/>
              </a:prstGeom>
              <a:noFill/>
            </p:spPr>
            <p:txBody>
              <a:bodyPr wrap="square" rtlCol="0">
                <a:spAutoFit/>
              </a:bodyPr>
              <a:lstStyle/>
              <a:p>
                <a:pPr marL="342900" indent="-342900">
                  <a:buAutoNum type="alphaLcParenR"/>
                </a:pPr>
                <a:r>
                  <a:rPr lang="it-IT" sz="1600"/>
                  <a:t>I valori di </a:t>
                </a:r>
                <a:r>
                  <a:rPr lang="it-IT" sz="1600" err="1"/>
                  <a:t>LifeExpetancy</a:t>
                </a:r>
                <a:r>
                  <a:rPr lang="it-IT" sz="1600"/>
                  <a:t> sono raggruppati nella parte  ______ dell’istogramma</a:t>
                </a:r>
              </a:p>
              <a:p>
                <a:pPr marL="342900" indent="-342900">
                  <a:buAutoNum type="alphaLcParenR"/>
                </a:pPr>
                <a:r>
                  <a:rPr lang="it-IT" sz="1600"/>
                  <a:t>La forma dell’istogramma ha forma asimmetrica verso _____</a:t>
                </a:r>
              </a:p>
              <a:p>
                <a:pPr marL="342900" indent="-342900">
                  <a:buAutoNum type="alphaLcParenR"/>
                </a:pPr>
                <a:r>
                  <a:rPr lang="it-IT" sz="1600"/>
                  <a:t>Il 50% dei valori è compreso fra ______ e ____ anni.</a:t>
                </a:r>
              </a:p>
              <a:p>
                <a:pPr marL="342900" indent="-342900">
                  <a:buAutoNum type="alphaLcParenR"/>
                </a:pPr>
                <a:r>
                  <a:rPr lang="it-IT" sz="1600"/>
                  <a:t>I valori di media e mediana sono uguali a </a:t>
                </a:r>
                <a14:m>
                  <m:oMath xmlns:m="http://schemas.openxmlformats.org/officeDocument/2006/math">
                    <m:acc>
                      <m:accPr>
                        <m:chr m:val="̅"/>
                        <m:ctrlPr>
                          <a:rPr lang="it-IT" sz="1600" i="1">
                            <a:latin typeface="Cambria Math" panose="02040503050406030204" pitchFamily="18" charset="0"/>
                          </a:rPr>
                        </m:ctrlPr>
                      </m:accPr>
                      <m:e>
                        <m:r>
                          <a:rPr lang="it-IT" sz="1600" i="1">
                            <a:latin typeface="Cambria Math" charset="0"/>
                          </a:rPr>
                          <m:t>𝑥</m:t>
                        </m:r>
                      </m:e>
                    </m:acc>
                    <m:r>
                      <a:rPr lang="it-IT" sz="1600" b="0" i="1" smtClean="0">
                        <a:latin typeface="Cambria Math" charset="0"/>
                      </a:rPr>
                      <m:t>=</m:t>
                    </m:r>
                  </m:oMath>
                </a14:m>
                <a:r>
                  <a:rPr lang="it-IT" sz="1600">
                    <a:effectLst/>
                  </a:rPr>
                  <a:t> _____ e </a:t>
                </a:r>
                <a:r>
                  <a:rPr lang="it-IT" sz="1600" i="1">
                    <a:effectLst/>
                  </a:rPr>
                  <a:t>m</a:t>
                </a:r>
                <a:r>
                  <a:rPr lang="it-IT" sz="1600">
                    <a:effectLst/>
                  </a:rPr>
                  <a:t> = _____.</a:t>
                </a:r>
              </a:p>
            </p:txBody>
          </p:sp>
        </mc:Choice>
        <mc:Fallback xmlns="">
          <p:sp>
            <p:nvSpPr>
              <p:cNvPr id="8" name="CasellaDiTesto 7"/>
              <p:cNvSpPr txBox="1">
                <a:spLocks noRot="1" noChangeAspect="1" noMove="1" noResize="1" noEditPoints="1" noAdjustHandles="1" noChangeArrowheads="1" noChangeShapeType="1" noTextEdit="1"/>
              </p:cNvSpPr>
              <p:nvPr/>
            </p:nvSpPr>
            <p:spPr>
              <a:xfrm>
                <a:off x="4848861" y="2533626"/>
                <a:ext cx="3495040" cy="2308324"/>
              </a:xfrm>
              <a:prstGeom prst="rect">
                <a:avLst/>
              </a:prstGeom>
              <a:blipFill rotWithShape="0">
                <a:blip r:embed="rId3"/>
                <a:stretch>
                  <a:fillRect l="-871" t="-794" b="-2646"/>
                </a:stretch>
              </a:blipFill>
            </p:spPr>
            <p:txBody>
              <a:bodyPr/>
              <a:lstStyle/>
              <a:p>
                <a:r>
                  <a:rPr lang="it-IT">
                    <a:noFill/>
                  </a:rPr>
                  <a:t> </a:t>
                </a:r>
              </a:p>
            </p:txBody>
          </p:sp>
        </mc:Fallback>
      </mc:AlternateContent>
      <p:sp>
        <p:nvSpPr>
          <p:cNvPr id="9" name="CasellaDiTesto 8"/>
          <p:cNvSpPr txBox="1"/>
          <p:nvPr/>
        </p:nvSpPr>
        <p:spPr>
          <a:xfrm>
            <a:off x="1028700" y="5612130"/>
            <a:ext cx="7137400" cy="369332"/>
          </a:xfrm>
          <a:prstGeom prst="rect">
            <a:avLst/>
          </a:prstGeom>
          <a:noFill/>
        </p:spPr>
        <p:txBody>
          <a:bodyPr wrap="square" rtlCol="0">
            <a:spAutoFit/>
          </a:bodyPr>
          <a:lstStyle/>
          <a:p>
            <a:r>
              <a:rPr lang="it-IT" b="1" dirty="0"/>
              <a:t>Data set</a:t>
            </a:r>
            <a:r>
              <a:rPr lang="it-IT" dirty="0"/>
              <a:t>. </a:t>
            </a:r>
            <a:r>
              <a:rPr lang="it-IT" dirty="0" err="1"/>
              <a:t>AllCountries.mtw</a:t>
            </a:r>
            <a:r>
              <a:rPr lang="it-IT" dirty="0"/>
              <a:t> e </a:t>
            </a:r>
            <a:r>
              <a:rPr lang="it-IT" dirty="0" err="1"/>
              <a:t>AllConutAries.csv</a:t>
            </a:r>
            <a:endParaRPr lang="it-IT" dirty="0"/>
          </a:p>
        </p:txBody>
      </p:sp>
    </p:spTree>
    <p:extLst>
      <p:ext uri="{BB962C8B-B14F-4D97-AF65-F5344CB8AC3E}">
        <p14:creationId xmlns:p14="http://schemas.microsoft.com/office/powerpoint/2010/main" val="3921589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937894"/>
          </a:xfrm>
        </p:spPr>
        <p:txBody>
          <a:bodyPr>
            <a:normAutofit fontScale="90000"/>
          </a:bodyPr>
          <a:lstStyle/>
          <a:p>
            <a:r>
              <a:rPr lang="it-IT"/>
              <a:t>Variabile Quantitativa - Dispersione</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37</a:t>
            </a:fld>
            <a:endParaRPr lang="en-US"/>
          </a:p>
        </p:txBody>
      </p:sp>
      <p:sp>
        <p:nvSpPr>
          <p:cNvPr id="6" name="CasellaDiTesto 5"/>
          <p:cNvSpPr txBox="1"/>
          <p:nvPr/>
        </p:nvSpPr>
        <p:spPr>
          <a:xfrm>
            <a:off x="668946" y="1165860"/>
            <a:ext cx="7615263" cy="1200329"/>
          </a:xfrm>
          <a:prstGeom prst="rect">
            <a:avLst/>
          </a:prstGeom>
          <a:noFill/>
        </p:spPr>
        <p:txBody>
          <a:bodyPr wrap="square" rtlCol="0">
            <a:spAutoFit/>
          </a:bodyPr>
          <a:lstStyle/>
          <a:p>
            <a:pPr algn="just"/>
            <a:r>
              <a:rPr lang="it-IT" dirty="0">
                <a:solidFill>
                  <a:sysClr val="windowText" lastClr="000000"/>
                </a:solidFill>
              </a:rPr>
              <a:t>La </a:t>
            </a:r>
            <a:r>
              <a:rPr lang="it-IT" b="1" i="1" dirty="0">
                <a:solidFill>
                  <a:sysClr val="windowText" lastClr="000000"/>
                </a:solidFill>
              </a:rPr>
              <a:t>media</a:t>
            </a:r>
            <a:r>
              <a:rPr lang="it-IT" dirty="0">
                <a:solidFill>
                  <a:sysClr val="windowText" lastClr="000000"/>
                </a:solidFill>
              </a:rPr>
              <a:t> e la </a:t>
            </a:r>
            <a:r>
              <a:rPr lang="it-IT" b="1" i="1" dirty="0">
                <a:solidFill>
                  <a:sysClr val="windowText" lastClr="000000"/>
                </a:solidFill>
              </a:rPr>
              <a:t>mediana</a:t>
            </a:r>
            <a:r>
              <a:rPr lang="it-IT" dirty="0">
                <a:solidFill>
                  <a:sysClr val="windowText" lastClr="000000"/>
                </a:solidFill>
              </a:rPr>
              <a:t> sono </a:t>
            </a:r>
            <a:r>
              <a:rPr lang="it-IT" b="1" i="1" dirty="0">
                <a:solidFill>
                  <a:sysClr val="windowText" lastClr="000000"/>
                </a:solidFill>
              </a:rPr>
              <a:t>statistiche </a:t>
            </a:r>
            <a:r>
              <a:rPr lang="it-IT" dirty="0">
                <a:solidFill>
                  <a:sysClr val="windowText" lastClr="000000"/>
                </a:solidFill>
              </a:rPr>
              <a:t>o indicatori di </a:t>
            </a:r>
            <a:r>
              <a:rPr lang="it-IT" b="1" i="1" dirty="0">
                <a:solidFill>
                  <a:sysClr val="windowText" lastClr="000000"/>
                </a:solidFill>
              </a:rPr>
              <a:t>posizione</a:t>
            </a:r>
            <a:r>
              <a:rPr lang="it-IT" dirty="0">
                <a:solidFill>
                  <a:sysClr val="windowText" lastClr="000000"/>
                </a:solidFill>
              </a:rPr>
              <a:t> </a:t>
            </a:r>
            <a:r>
              <a:rPr lang="it-IT" b="1" i="1" dirty="0">
                <a:solidFill>
                  <a:sysClr val="windowText" lastClr="000000"/>
                </a:solidFill>
              </a:rPr>
              <a:t>centrale</a:t>
            </a:r>
            <a:r>
              <a:rPr lang="it-IT" dirty="0">
                <a:solidFill>
                  <a:sysClr val="windowText" lastClr="000000"/>
                </a:solidFill>
              </a:rPr>
              <a:t> perché indicano il valore attorno al quale sono distribuiti i valori misurati. Per descrivere una serie di dati è necessario dare indicazione della </a:t>
            </a:r>
            <a:r>
              <a:rPr lang="it-IT" b="1" i="1" dirty="0">
                <a:solidFill>
                  <a:sysClr val="windowText" lastClr="000000"/>
                </a:solidFill>
              </a:rPr>
              <a:t>dispersione dei dati </a:t>
            </a:r>
            <a:r>
              <a:rPr lang="it-IT" dirty="0">
                <a:solidFill>
                  <a:sysClr val="windowText" lastClr="000000"/>
                </a:solidFill>
              </a:rPr>
              <a:t>attorno alla media.    </a:t>
            </a:r>
          </a:p>
        </p:txBody>
      </p:sp>
      <p:sp>
        <p:nvSpPr>
          <p:cNvPr id="8" name="CasellaDiTesto 7"/>
          <p:cNvSpPr txBox="1"/>
          <p:nvPr/>
        </p:nvSpPr>
        <p:spPr>
          <a:xfrm>
            <a:off x="764361" y="2431692"/>
            <a:ext cx="4889464" cy="830997"/>
          </a:xfrm>
          <a:prstGeom prst="rect">
            <a:avLst/>
          </a:prstGeom>
          <a:noFill/>
        </p:spPr>
        <p:txBody>
          <a:bodyPr wrap="square" rtlCol="0">
            <a:spAutoFit/>
          </a:bodyPr>
          <a:lstStyle/>
          <a:p>
            <a:r>
              <a:rPr lang="it-IT" sz="1600" b="1" dirty="0"/>
              <a:t>Esempio 1</a:t>
            </a:r>
            <a:r>
              <a:rPr lang="it-IT" sz="1600" dirty="0"/>
              <a:t>. Temperature registrate il giorno 16 Aprile negli anni 1997-2010 nelle località di San Francisco (CA) e </a:t>
            </a:r>
            <a:r>
              <a:rPr lang="it-IT" sz="1600" dirty="0" err="1"/>
              <a:t>Des</a:t>
            </a:r>
            <a:r>
              <a:rPr lang="it-IT" sz="1600" dirty="0"/>
              <a:t> </a:t>
            </a:r>
            <a:r>
              <a:rPr lang="it-IT" sz="1600" dirty="0" err="1"/>
              <a:t>Moins</a:t>
            </a:r>
            <a:r>
              <a:rPr lang="it-IT" sz="1600" dirty="0"/>
              <a:t> (IOWA).</a:t>
            </a:r>
          </a:p>
        </p:txBody>
      </p:sp>
      <p:graphicFrame>
        <p:nvGraphicFramePr>
          <p:cNvPr id="10" name="Tabella 9"/>
          <p:cNvGraphicFramePr>
            <a:graphicFrameLocks noGrp="1"/>
          </p:cNvGraphicFramePr>
          <p:nvPr>
            <p:extLst>
              <p:ext uri="{D42A27DB-BD31-4B8C-83A1-F6EECF244321}">
                <p14:modId xmlns:p14="http://schemas.microsoft.com/office/powerpoint/2010/main" val="165226247"/>
              </p:ext>
            </p:extLst>
          </p:nvPr>
        </p:nvGraphicFramePr>
        <p:xfrm>
          <a:off x="5783912" y="2181413"/>
          <a:ext cx="2234128" cy="4351336"/>
        </p:xfrm>
        <a:graphic>
          <a:graphicData uri="http://schemas.openxmlformats.org/drawingml/2006/table">
            <a:tbl>
              <a:tblPr firstRow="1">
                <a:tableStyleId>{9D7B26C5-4107-4FEC-AEDC-1716B250A1EF}</a:tableStyleId>
              </a:tblPr>
              <a:tblGrid>
                <a:gridCol w="233071">
                  <a:extLst>
                    <a:ext uri="{9D8B030D-6E8A-4147-A177-3AD203B41FA5}">
                      <a16:colId xmlns:a16="http://schemas.microsoft.com/office/drawing/2014/main" val="20000"/>
                    </a:ext>
                  </a:extLst>
                </a:gridCol>
                <a:gridCol w="382236">
                  <a:extLst>
                    <a:ext uri="{9D8B030D-6E8A-4147-A177-3AD203B41FA5}">
                      <a16:colId xmlns:a16="http://schemas.microsoft.com/office/drawing/2014/main" val="20001"/>
                    </a:ext>
                  </a:extLst>
                </a:gridCol>
                <a:gridCol w="751799">
                  <a:extLst>
                    <a:ext uri="{9D8B030D-6E8A-4147-A177-3AD203B41FA5}">
                      <a16:colId xmlns:a16="http://schemas.microsoft.com/office/drawing/2014/main" val="20002"/>
                    </a:ext>
                  </a:extLst>
                </a:gridCol>
                <a:gridCol w="867022">
                  <a:extLst>
                    <a:ext uri="{9D8B030D-6E8A-4147-A177-3AD203B41FA5}">
                      <a16:colId xmlns:a16="http://schemas.microsoft.com/office/drawing/2014/main" val="20003"/>
                    </a:ext>
                  </a:extLst>
                </a:gridCol>
              </a:tblGrid>
              <a:tr h="197788">
                <a:tc>
                  <a:txBody>
                    <a:bodyPr/>
                    <a:lstStyle/>
                    <a:p>
                      <a:pPr algn="l" fontAlgn="b"/>
                      <a:r>
                        <a:rPr lang="it-IT" sz="1200" u="none" strike="noStrike">
                          <a:effectLst/>
                        </a:rPr>
                        <a:t>Id</a:t>
                      </a:r>
                      <a:endParaRPr lang="it-IT" sz="1200" b="1" i="0" u="none" strike="noStrike">
                        <a:solidFill>
                          <a:srgbClr val="000000"/>
                        </a:solidFill>
                        <a:effectLst/>
                        <a:latin typeface="Calibri" charset="0"/>
                      </a:endParaRPr>
                    </a:p>
                  </a:txBody>
                  <a:tcPr marL="12362" marR="12362" marT="12362" marB="0" anchor="b"/>
                </a:tc>
                <a:tc>
                  <a:txBody>
                    <a:bodyPr/>
                    <a:lstStyle/>
                    <a:p>
                      <a:pPr algn="l" fontAlgn="b"/>
                      <a:r>
                        <a:rPr lang="it-IT" sz="1200" u="none" strike="noStrike" err="1">
                          <a:effectLst/>
                        </a:rPr>
                        <a:t>Year</a:t>
                      </a:r>
                      <a:endParaRPr lang="it-IT" sz="1200" b="1" i="0" u="none" strike="noStrike">
                        <a:solidFill>
                          <a:srgbClr val="000000"/>
                        </a:solidFill>
                        <a:effectLst/>
                        <a:latin typeface="Calibri" charset="0"/>
                      </a:endParaRPr>
                    </a:p>
                  </a:txBody>
                  <a:tcPr marL="12362" marR="12362" marT="12362" marB="0" anchor="b"/>
                </a:tc>
                <a:tc>
                  <a:txBody>
                    <a:bodyPr/>
                    <a:lstStyle/>
                    <a:p>
                      <a:pPr algn="l" fontAlgn="b"/>
                      <a:r>
                        <a:rPr lang="it-IT" sz="1200" u="none" strike="noStrike" err="1">
                          <a:effectLst/>
                        </a:rPr>
                        <a:t>DesMoines</a:t>
                      </a:r>
                      <a:endParaRPr lang="it-IT" sz="1200" b="1" i="0" u="none" strike="noStrike">
                        <a:solidFill>
                          <a:srgbClr val="000000"/>
                        </a:solidFill>
                        <a:effectLst/>
                        <a:latin typeface="Calibri" charset="0"/>
                      </a:endParaRPr>
                    </a:p>
                  </a:txBody>
                  <a:tcPr marL="12362" marR="12362" marT="12362" marB="0" anchor="b"/>
                </a:tc>
                <a:tc>
                  <a:txBody>
                    <a:bodyPr/>
                    <a:lstStyle/>
                    <a:p>
                      <a:pPr algn="l" fontAlgn="b"/>
                      <a:r>
                        <a:rPr lang="it-IT" sz="1200" u="none" strike="noStrike" err="1">
                          <a:effectLst/>
                        </a:rPr>
                        <a:t>SanFrancisco</a:t>
                      </a:r>
                      <a:endParaRPr lang="it-IT" sz="1200" b="1"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00"/>
                  </a:ext>
                </a:extLst>
              </a:tr>
              <a:tr h="197788">
                <a:tc>
                  <a:txBody>
                    <a:bodyPr/>
                    <a:lstStyle/>
                    <a:p>
                      <a:pPr algn="r" fontAlgn="b"/>
                      <a:r>
                        <a:rPr lang="it-IT" sz="1200" u="none" strike="noStrike">
                          <a:effectLst/>
                        </a:rPr>
                        <a:t>1</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it-IT" sz="1200" u="none" strike="noStrike">
                          <a:effectLst/>
                        </a:rPr>
                        <a:t>1995</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it-IT" sz="1200" u="none" strike="noStrike">
                          <a:effectLst/>
                        </a:rPr>
                        <a:t>56</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uk-UA" sz="1200" u="none" strike="noStrike">
                          <a:effectLst/>
                        </a:rPr>
                        <a:t>51</a:t>
                      </a:r>
                      <a:endParaRPr lang="uk-UA"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01"/>
                  </a:ext>
                </a:extLst>
              </a:tr>
              <a:tr h="197788">
                <a:tc>
                  <a:txBody>
                    <a:bodyPr/>
                    <a:lstStyle/>
                    <a:p>
                      <a:pPr algn="r" fontAlgn="b"/>
                      <a:r>
                        <a:rPr lang="is-IS" sz="1200" u="none" strike="noStrike">
                          <a:effectLst/>
                        </a:rPr>
                        <a:t>2</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it-IT" sz="1200" u="none" strike="noStrike">
                          <a:effectLst/>
                        </a:rPr>
                        <a:t>1996</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nb-NO" sz="1200" u="none" strike="noStrike">
                          <a:effectLst/>
                        </a:rPr>
                        <a:t>37.5</a:t>
                      </a:r>
                      <a:endParaRPr lang="nb-NO" sz="1200" b="0" i="0" u="none" strike="noStrike">
                        <a:solidFill>
                          <a:srgbClr val="000000"/>
                        </a:solidFill>
                        <a:effectLst/>
                        <a:latin typeface="Calibri" charset="0"/>
                      </a:endParaRPr>
                    </a:p>
                  </a:txBody>
                  <a:tcPr marL="12362" marR="12362" marT="12362" marB="0" anchor="b"/>
                </a:tc>
                <a:tc>
                  <a:txBody>
                    <a:bodyPr/>
                    <a:lstStyle/>
                    <a:p>
                      <a:pPr algn="r" fontAlgn="b"/>
                      <a:r>
                        <a:rPr lang="nb-NO" sz="1200" u="none" strike="noStrike">
                          <a:effectLst/>
                        </a:rPr>
                        <a:t>55.3</a:t>
                      </a:r>
                      <a:endParaRPr lang="nb-NO"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02"/>
                  </a:ext>
                </a:extLst>
              </a:tr>
              <a:tr h="197788">
                <a:tc>
                  <a:txBody>
                    <a:bodyPr/>
                    <a:lstStyle/>
                    <a:p>
                      <a:pPr algn="r" fontAlgn="b"/>
                      <a:r>
                        <a:rPr lang="it-IT" sz="1200" u="none" strike="noStrike">
                          <a:effectLst/>
                        </a:rPr>
                        <a:t>3</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cs-CZ" sz="1200" u="none" strike="noStrike">
                          <a:effectLst/>
                        </a:rPr>
                        <a:t>1997</a:t>
                      </a:r>
                      <a:endParaRPr lang="cs-CZ" sz="1200" b="0" i="0" u="none" strike="noStrike">
                        <a:solidFill>
                          <a:srgbClr val="000000"/>
                        </a:solidFill>
                        <a:effectLst/>
                        <a:latin typeface="Calibri" charset="0"/>
                      </a:endParaRPr>
                    </a:p>
                  </a:txBody>
                  <a:tcPr marL="12362" marR="12362" marT="12362" marB="0" anchor="b"/>
                </a:tc>
                <a:tc>
                  <a:txBody>
                    <a:bodyPr/>
                    <a:lstStyle/>
                    <a:p>
                      <a:pPr algn="r" fontAlgn="b"/>
                      <a:r>
                        <a:rPr lang="nb-NO" sz="1200" u="none" strike="noStrike">
                          <a:effectLst/>
                        </a:rPr>
                        <a:t>37.2</a:t>
                      </a:r>
                      <a:endParaRPr lang="nb-NO" sz="1200" b="0" i="0" u="none" strike="noStrike">
                        <a:solidFill>
                          <a:srgbClr val="000000"/>
                        </a:solidFill>
                        <a:effectLst/>
                        <a:latin typeface="Calibri" charset="0"/>
                      </a:endParaRPr>
                    </a:p>
                  </a:txBody>
                  <a:tcPr marL="12362" marR="12362" marT="12362" marB="0" anchor="b"/>
                </a:tc>
                <a:tc>
                  <a:txBody>
                    <a:bodyPr/>
                    <a:lstStyle/>
                    <a:p>
                      <a:pPr algn="r" fontAlgn="b"/>
                      <a:r>
                        <a:rPr lang="nb-NO" sz="1200" u="none" strike="noStrike">
                          <a:effectLst/>
                        </a:rPr>
                        <a:t>55.7</a:t>
                      </a:r>
                      <a:endParaRPr lang="nb-NO"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03"/>
                  </a:ext>
                </a:extLst>
              </a:tr>
              <a:tr h="197788">
                <a:tc>
                  <a:txBody>
                    <a:bodyPr/>
                    <a:lstStyle/>
                    <a:p>
                      <a:pPr algn="r" fontAlgn="b"/>
                      <a:r>
                        <a:rPr lang="it-IT" sz="1200" u="none" strike="noStrike">
                          <a:effectLst/>
                        </a:rPr>
                        <a:t>4</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it-IT" sz="1200" u="none" strike="noStrike">
                          <a:effectLst/>
                        </a:rPr>
                        <a:t>1998</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it-IT" sz="1200" u="none" strike="noStrike">
                          <a:effectLst/>
                        </a:rPr>
                        <a:t>56</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48.7</a:t>
                      </a:r>
                      <a:endParaRPr lang="hr-HR"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04"/>
                  </a:ext>
                </a:extLst>
              </a:tr>
              <a:tr h="197788">
                <a:tc>
                  <a:txBody>
                    <a:bodyPr/>
                    <a:lstStyle/>
                    <a:p>
                      <a:pPr algn="r" fontAlgn="b"/>
                      <a:r>
                        <a:rPr lang="it-IT" sz="1200" u="none" strike="noStrike">
                          <a:effectLst/>
                        </a:rPr>
                        <a:t>5</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it-IT" sz="1200" u="none" strike="noStrike">
                          <a:effectLst/>
                        </a:rPr>
                        <a:t>1999</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54.3</a:t>
                      </a:r>
                      <a:endParaRPr lang="hr-HR"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56.2</a:t>
                      </a:r>
                      <a:endParaRPr lang="hr-HR"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05"/>
                  </a:ext>
                </a:extLst>
              </a:tr>
              <a:tr h="197788">
                <a:tc>
                  <a:txBody>
                    <a:bodyPr/>
                    <a:lstStyle/>
                    <a:p>
                      <a:pPr algn="r" fontAlgn="b"/>
                      <a:r>
                        <a:rPr lang="it-IT" sz="1200" u="none" strike="noStrike">
                          <a:effectLst/>
                        </a:rPr>
                        <a:t>6</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2000</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63.3</a:t>
                      </a:r>
                      <a:endParaRPr lang="hr-HR" sz="1200" b="0" i="0" u="none" strike="noStrike">
                        <a:solidFill>
                          <a:srgbClr val="000000"/>
                        </a:solidFill>
                        <a:effectLst/>
                        <a:latin typeface="Calibri" charset="0"/>
                      </a:endParaRPr>
                    </a:p>
                  </a:txBody>
                  <a:tcPr marL="12362" marR="12362" marT="12362" marB="0" anchor="b"/>
                </a:tc>
                <a:tc>
                  <a:txBody>
                    <a:bodyPr/>
                    <a:lstStyle/>
                    <a:p>
                      <a:pPr algn="r" fontAlgn="b"/>
                      <a:r>
                        <a:rPr lang="nb-NO" sz="1200" u="none" strike="noStrike">
                          <a:effectLst/>
                        </a:rPr>
                        <a:t>57.2</a:t>
                      </a:r>
                      <a:endParaRPr lang="nb-NO"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06"/>
                  </a:ext>
                </a:extLst>
              </a:tr>
              <a:tr h="197788">
                <a:tc>
                  <a:txBody>
                    <a:bodyPr/>
                    <a:lstStyle/>
                    <a:p>
                      <a:pPr algn="r" fontAlgn="b"/>
                      <a:r>
                        <a:rPr lang="it-IT" sz="1200" u="none" strike="noStrike">
                          <a:effectLst/>
                        </a:rPr>
                        <a:t>7</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2001</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54.7</a:t>
                      </a:r>
                      <a:endParaRPr lang="hr-HR"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49.5</a:t>
                      </a:r>
                      <a:endParaRPr lang="hr-HR"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07"/>
                  </a:ext>
                </a:extLst>
              </a:tr>
              <a:tr h="197788">
                <a:tc>
                  <a:txBody>
                    <a:bodyPr/>
                    <a:lstStyle/>
                    <a:p>
                      <a:pPr algn="r" fontAlgn="b"/>
                      <a:r>
                        <a:rPr lang="it-IT" sz="1200" u="none" strike="noStrike">
                          <a:effectLst/>
                        </a:rPr>
                        <a:t>8</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2002</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nb-NO" sz="1200" u="none" strike="noStrike">
                          <a:effectLst/>
                        </a:rPr>
                        <a:t>60.6</a:t>
                      </a:r>
                      <a:endParaRPr lang="nb-NO" sz="1200" b="0" i="0" u="none" strike="noStrike">
                        <a:solidFill>
                          <a:srgbClr val="000000"/>
                        </a:solidFill>
                        <a:effectLst/>
                        <a:latin typeface="Calibri" charset="0"/>
                      </a:endParaRPr>
                    </a:p>
                  </a:txBody>
                  <a:tcPr marL="12362" marR="12362" marT="12362" marB="0" anchor="b"/>
                </a:tc>
                <a:tc>
                  <a:txBody>
                    <a:bodyPr/>
                    <a:lstStyle/>
                    <a:p>
                      <a:pPr algn="r" fontAlgn="b"/>
                      <a:r>
                        <a:rPr lang="it-IT" sz="1200" u="none" strike="noStrike">
                          <a:effectLst/>
                        </a:rPr>
                        <a:t>61</a:t>
                      </a:r>
                      <a:endParaRPr lang="it-IT"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08"/>
                  </a:ext>
                </a:extLst>
              </a:tr>
              <a:tr h="197788">
                <a:tc>
                  <a:txBody>
                    <a:bodyPr/>
                    <a:lstStyle/>
                    <a:p>
                      <a:pPr algn="r" fontAlgn="b"/>
                      <a:r>
                        <a:rPr lang="it-IT" sz="1200" u="none" strike="noStrike">
                          <a:effectLst/>
                        </a:rPr>
                        <a:t>9</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2003</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nb-NO" sz="1200" u="none" strike="noStrike">
                          <a:effectLst/>
                        </a:rPr>
                        <a:t>70.6</a:t>
                      </a:r>
                      <a:endParaRPr lang="nb-NO" sz="1200" b="0" i="0" u="none" strike="noStrike">
                        <a:solidFill>
                          <a:srgbClr val="000000"/>
                        </a:solidFill>
                        <a:effectLst/>
                        <a:latin typeface="Calibri" charset="0"/>
                      </a:endParaRPr>
                    </a:p>
                  </a:txBody>
                  <a:tcPr marL="12362" marR="12362" marT="12362" marB="0" anchor="b"/>
                </a:tc>
                <a:tc>
                  <a:txBody>
                    <a:bodyPr/>
                    <a:lstStyle/>
                    <a:p>
                      <a:pPr algn="r" fontAlgn="b"/>
                      <a:r>
                        <a:rPr lang="nb-NO" sz="1200" u="none" strike="noStrike">
                          <a:effectLst/>
                        </a:rPr>
                        <a:t>51.4</a:t>
                      </a:r>
                      <a:endParaRPr lang="nb-NO"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09"/>
                  </a:ext>
                </a:extLst>
              </a:tr>
              <a:tr h="197788">
                <a:tc>
                  <a:txBody>
                    <a:bodyPr/>
                    <a:lstStyle/>
                    <a:p>
                      <a:pPr algn="r" fontAlgn="b"/>
                      <a:r>
                        <a:rPr lang="it-IT" sz="1200" u="none" strike="noStrike">
                          <a:effectLst/>
                        </a:rPr>
                        <a:t>10</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2004</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53.7</a:t>
                      </a:r>
                      <a:endParaRPr lang="hr-HR" sz="1200" b="0" i="0" u="none" strike="noStrike">
                        <a:solidFill>
                          <a:srgbClr val="000000"/>
                        </a:solidFill>
                        <a:effectLst/>
                        <a:latin typeface="Calibri" charset="0"/>
                      </a:endParaRPr>
                    </a:p>
                  </a:txBody>
                  <a:tcPr marL="12362" marR="12362" marT="12362" marB="0" anchor="b"/>
                </a:tc>
                <a:tc>
                  <a:txBody>
                    <a:bodyPr/>
                    <a:lstStyle/>
                    <a:p>
                      <a:pPr algn="r" fontAlgn="b"/>
                      <a:r>
                        <a:rPr lang="nb-NO" sz="1200" u="none" strike="noStrike">
                          <a:effectLst/>
                        </a:rPr>
                        <a:t>55.8</a:t>
                      </a:r>
                      <a:endParaRPr lang="nb-NO"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10"/>
                  </a:ext>
                </a:extLst>
              </a:tr>
              <a:tr h="197788">
                <a:tc>
                  <a:txBody>
                    <a:bodyPr/>
                    <a:lstStyle/>
                    <a:p>
                      <a:pPr algn="r" fontAlgn="b"/>
                      <a:r>
                        <a:rPr lang="cs-CZ" sz="1200" u="none" strike="noStrike">
                          <a:effectLst/>
                        </a:rPr>
                        <a:t>11</a:t>
                      </a:r>
                      <a:endParaRPr lang="cs-CZ"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2005</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52.9</a:t>
                      </a:r>
                      <a:endParaRPr lang="hr-HR" sz="1200" b="0" i="0" u="none" strike="noStrike">
                        <a:solidFill>
                          <a:srgbClr val="000000"/>
                        </a:solidFill>
                        <a:effectLst/>
                        <a:latin typeface="Calibri" charset="0"/>
                      </a:endParaRPr>
                    </a:p>
                  </a:txBody>
                  <a:tcPr marL="12362" marR="12362" marT="12362" marB="0" anchor="b"/>
                </a:tc>
                <a:tc>
                  <a:txBody>
                    <a:bodyPr/>
                    <a:lstStyle/>
                    <a:p>
                      <a:pPr algn="r" fontAlgn="b"/>
                      <a:r>
                        <a:rPr lang="it-IT" sz="1200" u="none" strike="noStrike">
                          <a:effectLst/>
                        </a:rPr>
                        <a:t>53</a:t>
                      </a:r>
                      <a:endParaRPr lang="it-IT"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11"/>
                  </a:ext>
                </a:extLst>
              </a:tr>
              <a:tr h="197788">
                <a:tc>
                  <a:txBody>
                    <a:bodyPr/>
                    <a:lstStyle/>
                    <a:p>
                      <a:pPr algn="r" fontAlgn="b"/>
                      <a:r>
                        <a:rPr lang="is-IS" sz="1200" u="none" strike="noStrike">
                          <a:effectLst/>
                        </a:rPr>
                        <a:t>12</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2006</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74.9</a:t>
                      </a:r>
                      <a:endParaRPr lang="hr-HR"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58.1</a:t>
                      </a:r>
                      <a:endParaRPr lang="hr-HR"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12"/>
                  </a:ext>
                </a:extLst>
              </a:tr>
              <a:tr h="197788">
                <a:tc>
                  <a:txBody>
                    <a:bodyPr/>
                    <a:lstStyle/>
                    <a:p>
                      <a:pPr algn="r" fontAlgn="b"/>
                      <a:r>
                        <a:rPr lang="is-IS" sz="1200" u="none" strike="noStrike">
                          <a:effectLst/>
                        </a:rPr>
                        <a:t>13</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2007</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44.4</a:t>
                      </a:r>
                      <a:endParaRPr lang="hr-HR"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54.2</a:t>
                      </a:r>
                      <a:endParaRPr lang="hr-HR"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13"/>
                  </a:ext>
                </a:extLst>
              </a:tr>
              <a:tr h="197788">
                <a:tc>
                  <a:txBody>
                    <a:bodyPr/>
                    <a:lstStyle/>
                    <a:p>
                      <a:pPr algn="r" fontAlgn="b"/>
                      <a:r>
                        <a:rPr lang="it-IT" sz="1200" u="none" strike="noStrike">
                          <a:effectLst/>
                        </a:rPr>
                        <a:t>14</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2008</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nb-NO" sz="1200" u="none" strike="noStrike">
                          <a:effectLst/>
                        </a:rPr>
                        <a:t>40.3</a:t>
                      </a:r>
                      <a:endParaRPr lang="nb-NO"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53.4</a:t>
                      </a:r>
                      <a:endParaRPr lang="hr-HR"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14"/>
                  </a:ext>
                </a:extLst>
              </a:tr>
              <a:tr h="197788">
                <a:tc>
                  <a:txBody>
                    <a:bodyPr/>
                    <a:lstStyle/>
                    <a:p>
                      <a:pPr algn="r" fontAlgn="b"/>
                      <a:r>
                        <a:rPr lang="it-IT" sz="1200" u="none" strike="noStrike">
                          <a:effectLst/>
                        </a:rPr>
                        <a:t>15</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2009</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44.4</a:t>
                      </a:r>
                      <a:endParaRPr lang="hr-HR"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49.9</a:t>
                      </a:r>
                      <a:endParaRPr lang="hr-HR"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15"/>
                  </a:ext>
                </a:extLst>
              </a:tr>
              <a:tr h="197788">
                <a:tc>
                  <a:txBody>
                    <a:bodyPr/>
                    <a:lstStyle/>
                    <a:p>
                      <a:pPr algn="r" fontAlgn="b"/>
                      <a:r>
                        <a:rPr lang="it-IT" sz="1200" u="none" strike="noStrike">
                          <a:effectLst/>
                        </a:rPr>
                        <a:t>16</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2010</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71</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53.8</a:t>
                      </a:r>
                      <a:endParaRPr lang="hr-HR"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16"/>
                  </a:ext>
                </a:extLst>
              </a:tr>
              <a:tr h="197788">
                <a:tc>
                  <a:txBody>
                    <a:bodyPr/>
                    <a:lstStyle/>
                    <a:p>
                      <a:pPr algn="r" fontAlgn="b"/>
                      <a:r>
                        <a:rPr lang="it-IT" sz="1200" u="none" strike="noStrike">
                          <a:effectLst/>
                        </a:rPr>
                        <a:t>17</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2011</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56.8</a:t>
                      </a:r>
                      <a:endParaRPr lang="hr-HR" sz="1200" b="0" i="0" u="none" strike="noStrike">
                        <a:solidFill>
                          <a:srgbClr val="000000"/>
                        </a:solidFill>
                        <a:effectLst/>
                        <a:latin typeface="Calibri" charset="0"/>
                      </a:endParaRPr>
                    </a:p>
                  </a:txBody>
                  <a:tcPr marL="12362" marR="12362" marT="12362" marB="0" anchor="b"/>
                </a:tc>
                <a:tc>
                  <a:txBody>
                    <a:bodyPr/>
                    <a:lstStyle/>
                    <a:p>
                      <a:pPr algn="r" fontAlgn="b"/>
                      <a:r>
                        <a:rPr lang="nb-NO" sz="1200" u="none" strike="noStrike">
                          <a:effectLst/>
                        </a:rPr>
                        <a:t>51.4</a:t>
                      </a:r>
                      <a:endParaRPr lang="nb-NO"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17"/>
                  </a:ext>
                </a:extLst>
              </a:tr>
              <a:tr h="197788">
                <a:tc>
                  <a:txBody>
                    <a:bodyPr/>
                    <a:lstStyle/>
                    <a:p>
                      <a:pPr algn="r" fontAlgn="b"/>
                      <a:r>
                        <a:rPr lang="fi-FI" sz="1200" u="none" strike="noStrike">
                          <a:effectLst/>
                        </a:rPr>
                        <a:t>18</a:t>
                      </a:r>
                      <a:endParaRPr lang="fi-FI"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2012</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59.2</a:t>
                      </a:r>
                      <a:endParaRPr lang="hr-HR"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52.3</a:t>
                      </a:r>
                      <a:endParaRPr lang="hr-HR"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18"/>
                  </a:ext>
                </a:extLst>
              </a:tr>
              <a:tr h="197788">
                <a:tc>
                  <a:txBody>
                    <a:bodyPr/>
                    <a:lstStyle/>
                    <a:p>
                      <a:pPr algn="r" fontAlgn="b"/>
                      <a:r>
                        <a:rPr lang="it-IT" sz="1200" u="none" strike="noStrike">
                          <a:effectLst/>
                        </a:rPr>
                        <a:t>19</a:t>
                      </a:r>
                      <a:endParaRPr lang="it-IT"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2013</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53.3</a:t>
                      </a:r>
                      <a:endParaRPr lang="hr-HR"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52.1</a:t>
                      </a:r>
                      <a:endParaRPr lang="hr-HR"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19"/>
                  </a:ext>
                </a:extLst>
              </a:tr>
              <a:tr h="197788">
                <a:tc>
                  <a:txBody>
                    <a:bodyPr/>
                    <a:lstStyle/>
                    <a:p>
                      <a:pPr algn="r" fontAlgn="b"/>
                      <a:r>
                        <a:rPr lang="is-IS" sz="1200" u="none" strike="noStrike">
                          <a:effectLst/>
                        </a:rPr>
                        <a:t>20</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2014</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nb-NO" sz="1200" u="none" strike="noStrike">
                          <a:effectLst/>
                        </a:rPr>
                        <a:t>35.7</a:t>
                      </a:r>
                      <a:endParaRPr lang="nb-NO" sz="1200" b="0" i="0" u="none" strike="noStrike">
                        <a:solidFill>
                          <a:srgbClr val="000000"/>
                        </a:solidFill>
                        <a:effectLst/>
                        <a:latin typeface="Calibri" charset="0"/>
                      </a:endParaRPr>
                    </a:p>
                  </a:txBody>
                  <a:tcPr marL="12362" marR="12362" marT="12362" marB="0" anchor="b"/>
                </a:tc>
                <a:tc>
                  <a:txBody>
                    <a:bodyPr/>
                    <a:lstStyle/>
                    <a:p>
                      <a:pPr algn="r" fontAlgn="b"/>
                      <a:r>
                        <a:rPr lang="nb-NO" sz="1200" u="none" strike="noStrike">
                          <a:effectLst/>
                        </a:rPr>
                        <a:t>57.3</a:t>
                      </a:r>
                      <a:endParaRPr lang="nb-NO" sz="1200" b="0" i="0" u="none" strike="noStrike">
                        <a:solidFill>
                          <a:srgbClr val="000000"/>
                        </a:solidFill>
                        <a:effectLst/>
                        <a:latin typeface="Calibri" charset="0"/>
                      </a:endParaRPr>
                    </a:p>
                  </a:txBody>
                  <a:tcPr marL="12362" marR="12362" marT="12362" marB="0" anchor="b"/>
                </a:tc>
                <a:extLst>
                  <a:ext uri="{0D108BD9-81ED-4DB2-BD59-A6C34878D82A}">
                    <a16:rowId xmlns:a16="http://schemas.microsoft.com/office/drawing/2014/main" val="10020"/>
                  </a:ext>
                </a:extLst>
              </a:tr>
              <a:tr h="197788">
                <a:tc>
                  <a:txBody>
                    <a:bodyPr/>
                    <a:lstStyle/>
                    <a:p>
                      <a:pPr algn="r" fontAlgn="b"/>
                      <a:r>
                        <a:rPr lang="cs-CZ" sz="1200" u="none" strike="noStrike">
                          <a:effectLst/>
                        </a:rPr>
                        <a:t>21</a:t>
                      </a:r>
                      <a:endParaRPr lang="cs-CZ" sz="1200" b="0" i="0" u="none" strike="noStrike">
                        <a:solidFill>
                          <a:srgbClr val="000000"/>
                        </a:solidFill>
                        <a:effectLst/>
                        <a:latin typeface="Calibri" charset="0"/>
                      </a:endParaRPr>
                    </a:p>
                  </a:txBody>
                  <a:tcPr marL="12362" marR="12362" marT="12362" marB="0" anchor="b"/>
                </a:tc>
                <a:tc>
                  <a:txBody>
                    <a:bodyPr/>
                    <a:lstStyle/>
                    <a:p>
                      <a:pPr algn="r" fontAlgn="b"/>
                      <a:r>
                        <a:rPr lang="is-IS" sz="1200" u="none" strike="noStrike">
                          <a:effectLst/>
                        </a:rPr>
                        <a:t>2015</a:t>
                      </a:r>
                      <a:endParaRPr lang="is-IS" sz="1200" b="0" i="0" u="none" strike="noStrike">
                        <a:solidFill>
                          <a:srgbClr val="000000"/>
                        </a:solidFill>
                        <a:effectLst/>
                        <a:latin typeface="Calibri" charset="0"/>
                      </a:endParaRPr>
                    </a:p>
                  </a:txBody>
                  <a:tcPr marL="12362" marR="12362" marT="12362" marB="0" anchor="b"/>
                </a:tc>
                <a:tc>
                  <a:txBody>
                    <a:bodyPr/>
                    <a:lstStyle/>
                    <a:p>
                      <a:pPr algn="r" fontAlgn="b"/>
                      <a:r>
                        <a:rPr lang="hr-HR" sz="1200" u="none" strike="noStrike">
                          <a:effectLst/>
                        </a:rPr>
                        <a:t>56.2</a:t>
                      </a:r>
                      <a:endParaRPr lang="hr-HR" sz="1200" b="0" i="0" u="none" strike="noStrike">
                        <a:solidFill>
                          <a:srgbClr val="000000"/>
                        </a:solidFill>
                        <a:effectLst/>
                        <a:latin typeface="Calibri" charset="0"/>
                      </a:endParaRPr>
                    </a:p>
                  </a:txBody>
                  <a:tcPr marL="12362" marR="12362" marT="12362" marB="0" anchor="b"/>
                </a:tc>
                <a:tc>
                  <a:txBody>
                    <a:bodyPr/>
                    <a:lstStyle/>
                    <a:p>
                      <a:pPr algn="r" fontAlgn="b"/>
                      <a:r>
                        <a:rPr lang="nb-NO" sz="1200" u="none" strike="noStrike" dirty="0">
                          <a:effectLst/>
                        </a:rPr>
                        <a:t>55.8</a:t>
                      </a:r>
                      <a:endParaRPr lang="nb-NO" sz="1200" b="0" i="0" u="none" strike="noStrike" dirty="0">
                        <a:solidFill>
                          <a:srgbClr val="000000"/>
                        </a:solidFill>
                        <a:effectLst/>
                        <a:latin typeface="Calibri" charset="0"/>
                      </a:endParaRPr>
                    </a:p>
                  </a:txBody>
                  <a:tcPr marL="12362" marR="12362" marT="12362" marB="0" anchor="b"/>
                </a:tc>
                <a:extLst>
                  <a:ext uri="{0D108BD9-81ED-4DB2-BD59-A6C34878D82A}">
                    <a16:rowId xmlns:a16="http://schemas.microsoft.com/office/drawing/2014/main" val="10021"/>
                  </a:ext>
                </a:extLst>
              </a:tr>
            </a:tbl>
          </a:graphicData>
        </a:graphic>
      </p:graphicFrame>
      <p:pic>
        <p:nvPicPr>
          <p:cNvPr id="14" name="Immagin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573" y="3772416"/>
            <a:ext cx="4694170" cy="2166540"/>
          </a:xfrm>
          <a:prstGeom prst="rect">
            <a:avLst/>
          </a:prstGeom>
        </p:spPr>
      </p:pic>
    </p:spTree>
    <p:extLst>
      <p:ext uri="{BB962C8B-B14F-4D97-AF65-F5344CB8AC3E}">
        <p14:creationId xmlns:p14="http://schemas.microsoft.com/office/powerpoint/2010/main" val="13564505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37534"/>
            <a:ext cx="7886700" cy="961398"/>
          </a:xfrm>
        </p:spPr>
        <p:txBody>
          <a:bodyPr/>
          <a:lstStyle/>
          <a:p>
            <a:r>
              <a:rPr lang="it-IT" sz="4000">
                <a:solidFill>
                  <a:prstClr val="black"/>
                </a:solidFill>
              </a:rPr>
              <a:t>Variabile Quantitativa - Dispersione</a:t>
            </a:r>
            <a:endParaRPr lang="it-IT"/>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38</a:t>
            </a:fld>
            <a:endParaRPr lang="en-US"/>
          </a:p>
        </p:txBody>
      </p:sp>
      <p:pic>
        <p:nvPicPr>
          <p:cNvPr id="11" name="Immagin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827" y="2039244"/>
            <a:ext cx="4694170" cy="2166540"/>
          </a:xfrm>
          <a:prstGeom prst="rect">
            <a:avLst/>
          </a:prstGeom>
        </p:spPr>
      </p:pic>
      <p:sp>
        <p:nvSpPr>
          <p:cNvPr id="19" name="Freccia su 18"/>
          <p:cNvSpPr/>
          <p:nvPr/>
        </p:nvSpPr>
        <p:spPr>
          <a:xfrm>
            <a:off x="4456088" y="6133932"/>
            <a:ext cx="339396" cy="46004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CasellaDiTesto 19"/>
          <p:cNvSpPr txBox="1"/>
          <p:nvPr/>
        </p:nvSpPr>
        <p:spPr>
          <a:xfrm>
            <a:off x="660801" y="1117108"/>
            <a:ext cx="7414253" cy="646331"/>
          </a:xfrm>
          <a:prstGeom prst="rect">
            <a:avLst/>
          </a:prstGeom>
          <a:noFill/>
        </p:spPr>
        <p:txBody>
          <a:bodyPr wrap="square" rtlCol="0">
            <a:spAutoFit/>
          </a:bodyPr>
          <a:lstStyle/>
          <a:p>
            <a:r>
              <a:rPr lang="it-IT" b="1"/>
              <a:t>Esempio 1</a:t>
            </a:r>
            <a:r>
              <a:rPr lang="it-IT"/>
              <a:t>. Temperature registrate il giorno 16 Aprile negli anni 1997-2010 nelle località di San Francisco (CA) e </a:t>
            </a:r>
            <a:r>
              <a:rPr lang="it-IT" err="1"/>
              <a:t>Des</a:t>
            </a:r>
            <a:r>
              <a:rPr lang="it-IT"/>
              <a:t> </a:t>
            </a:r>
            <a:r>
              <a:rPr lang="it-IT" err="1"/>
              <a:t>Moins</a:t>
            </a:r>
            <a:r>
              <a:rPr lang="it-IT"/>
              <a:t> (IOWA).</a:t>
            </a:r>
          </a:p>
        </p:txBody>
      </p:sp>
      <p:grpSp>
        <p:nvGrpSpPr>
          <p:cNvPr id="24" name="Gruppo 23"/>
          <p:cNvGrpSpPr/>
          <p:nvPr/>
        </p:nvGrpSpPr>
        <p:grpSpPr>
          <a:xfrm>
            <a:off x="785611" y="4374660"/>
            <a:ext cx="7302952" cy="1652499"/>
            <a:chOff x="785611" y="4374660"/>
            <a:chExt cx="7302952" cy="1652499"/>
          </a:xfrm>
        </p:grpSpPr>
        <p:grpSp>
          <p:nvGrpSpPr>
            <p:cNvPr id="18" name="Gruppo 17"/>
            <p:cNvGrpSpPr/>
            <p:nvPr/>
          </p:nvGrpSpPr>
          <p:grpSpPr>
            <a:xfrm>
              <a:off x="1536563" y="4374660"/>
              <a:ext cx="6552000" cy="1652499"/>
              <a:chOff x="532012" y="3460261"/>
              <a:chExt cx="6552000" cy="1652499"/>
            </a:xfrm>
          </p:grpSpPr>
          <p:pic>
            <p:nvPicPr>
              <p:cNvPr id="5" name="Immagine 4"/>
              <p:cNvPicPr>
                <a:picLocks noChangeAspect="1"/>
              </p:cNvPicPr>
              <p:nvPr/>
            </p:nvPicPr>
            <p:blipFill>
              <a:blip r:embed="rId3"/>
              <a:stretch>
                <a:fillRect/>
              </a:stretch>
            </p:blipFill>
            <p:spPr>
              <a:xfrm>
                <a:off x="557770" y="3460261"/>
                <a:ext cx="6492084" cy="878400"/>
              </a:xfrm>
              <a:prstGeom prst="rect">
                <a:avLst/>
              </a:prstGeom>
            </p:spPr>
          </p:pic>
          <p:pic>
            <p:nvPicPr>
              <p:cNvPr id="9" name="Immagine 8"/>
              <p:cNvPicPr>
                <a:picLocks noChangeAspect="1"/>
              </p:cNvPicPr>
              <p:nvPr/>
            </p:nvPicPr>
            <p:blipFill>
              <a:blip r:embed="rId4"/>
              <a:stretch>
                <a:fillRect/>
              </a:stretch>
            </p:blipFill>
            <p:spPr>
              <a:xfrm>
                <a:off x="532012" y="4278171"/>
                <a:ext cx="6552000" cy="834589"/>
              </a:xfrm>
              <a:prstGeom prst="rect">
                <a:avLst/>
              </a:prstGeom>
            </p:spPr>
          </p:pic>
        </p:grpSp>
        <p:sp>
          <p:nvSpPr>
            <p:cNvPr id="22" name="CasellaDiTesto 21"/>
            <p:cNvSpPr txBox="1"/>
            <p:nvPr/>
          </p:nvSpPr>
          <p:spPr>
            <a:xfrm>
              <a:off x="785611" y="4726548"/>
              <a:ext cx="750952" cy="369332"/>
            </a:xfrm>
            <a:prstGeom prst="rect">
              <a:avLst/>
            </a:prstGeom>
            <a:noFill/>
          </p:spPr>
          <p:txBody>
            <a:bodyPr wrap="square" rtlCol="0">
              <a:spAutoFit/>
            </a:bodyPr>
            <a:lstStyle/>
            <a:p>
              <a:pPr algn="ctr"/>
              <a:r>
                <a:rPr lang="it-IT"/>
                <a:t>1)</a:t>
              </a:r>
            </a:p>
          </p:txBody>
        </p:sp>
        <p:sp>
          <p:nvSpPr>
            <p:cNvPr id="23" name="CasellaDiTesto 22"/>
            <p:cNvSpPr txBox="1"/>
            <p:nvPr/>
          </p:nvSpPr>
          <p:spPr>
            <a:xfrm>
              <a:off x="785611" y="5497133"/>
              <a:ext cx="750952" cy="369332"/>
            </a:xfrm>
            <a:prstGeom prst="rect">
              <a:avLst/>
            </a:prstGeom>
            <a:noFill/>
          </p:spPr>
          <p:txBody>
            <a:bodyPr wrap="square" rtlCol="0">
              <a:spAutoFit/>
            </a:bodyPr>
            <a:lstStyle/>
            <a:p>
              <a:pPr algn="ctr"/>
              <a:r>
                <a:rPr lang="it-IT"/>
                <a:t>2)</a:t>
              </a:r>
            </a:p>
          </p:txBody>
        </p:sp>
      </p:grpSp>
      <p:grpSp>
        <p:nvGrpSpPr>
          <p:cNvPr id="17" name="Gruppo 16"/>
          <p:cNvGrpSpPr/>
          <p:nvPr/>
        </p:nvGrpSpPr>
        <p:grpSpPr>
          <a:xfrm>
            <a:off x="2923503" y="4309738"/>
            <a:ext cx="3846867" cy="2270800"/>
            <a:chOff x="2034863" y="3395339"/>
            <a:chExt cx="3846867" cy="2270800"/>
          </a:xfrm>
        </p:grpSpPr>
        <p:sp>
          <p:nvSpPr>
            <p:cNvPr id="14" name="CasellaDiTesto 13"/>
            <p:cNvSpPr txBox="1"/>
            <p:nvPr/>
          </p:nvSpPr>
          <p:spPr>
            <a:xfrm>
              <a:off x="2034863" y="5296807"/>
              <a:ext cx="753732" cy="369332"/>
            </a:xfrm>
            <a:prstGeom prst="rect">
              <a:avLst/>
            </a:prstGeom>
            <a:noFill/>
          </p:spPr>
          <p:txBody>
            <a:bodyPr wrap="none" rtlCol="0">
              <a:spAutoFit/>
            </a:bodyPr>
            <a:lstStyle/>
            <a:p>
              <a:r>
                <a:rPr lang="it-IT"/>
                <a:t>uguali</a:t>
              </a:r>
            </a:p>
          </p:txBody>
        </p:sp>
        <p:sp>
          <p:nvSpPr>
            <p:cNvPr id="15" name="CasellaDiTesto 14"/>
            <p:cNvSpPr txBox="1"/>
            <p:nvPr/>
          </p:nvSpPr>
          <p:spPr>
            <a:xfrm>
              <a:off x="5127998" y="5296807"/>
              <a:ext cx="753732" cy="369332"/>
            </a:xfrm>
            <a:prstGeom prst="rect">
              <a:avLst/>
            </a:prstGeom>
            <a:noFill/>
          </p:spPr>
          <p:txBody>
            <a:bodyPr wrap="none" rtlCol="0">
              <a:spAutoFit/>
            </a:bodyPr>
            <a:lstStyle/>
            <a:p>
              <a:r>
                <a:rPr lang="it-IT"/>
                <a:t>uguali</a:t>
              </a:r>
            </a:p>
          </p:txBody>
        </p:sp>
        <p:sp>
          <p:nvSpPr>
            <p:cNvPr id="12" name="Rettangolo 11"/>
            <p:cNvSpPr/>
            <p:nvPr/>
          </p:nvSpPr>
          <p:spPr>
            <a:xfrm>
              <a:off x="2083318" y="3395339"/>
              <a:ext cx="656823" cy="1756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Rettangolo 12"/>
            <p:cNvSpPr/>
            <p:nvPr/>
          </p:nvSpPr>
          <p:spPr>
            <a:xfrm>
              <a:off x="5176453" y="3395339"/>
              <a:ext cx="656823" cy="1756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nvGrpSpPr>
          <p:cNvPr id="29" name="Gruppo 28"/>
          <p:cNvGrpSpPr/>
          <p:nvPr/>
        </p:nvGrpSpPr>
        <p:grpSpPr>
          <a:xfrm>
            <a:off x="5486400" y="2077881"/>
            <a:ext cx="2568005" cy="1850176"/>
            <a:chOff x="5486400" y="2077881"/>
            <a:chExt cx="2568005" cy="1850176"/>
          </a:xfrm>
        </p:grpSpPr>
        <p:sp>
          <p:nvSpPr>
            <p:cNvPr id="28" name="Rettangolo 27"/>
            <p:cNvSpPr/>
            <p:nvPr/>
          </p:nvSpPr>
          <p:spPr>
            <a:xfrm>
              <a:off x="5486400" y="2077881"/>
              <a:ext cx="2568005" cy="185017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mc:AlternateContent xmlns:mc="http://schemas.openxmlformats.org/markup-compatibility/2006" xmlns:a14="http://schemas.microsoft.com/office/drawing/2010/main">
          <mc:Choice Requires="a14">
            <p:sp>
              <p:nvSpPr>
                <p:cNvPr id="25" name="CasellaDiTesto 24"/>
                <p:cNvSpPr txBox="1"/>
                <p:nvPr/>
              </p:nvSpPr>
              <p:spPr>
                <a:xfrm>
                  <a:off x="5597682" y="2284269"/>
                  <a:ext cx="1957780" cy="369332"/>
                </a:xfrm>
                <a:prstGeom prst="rect">
                  <a:avLst/>
                </a:prstGeom>
                <a:noFill/>
              </p:spPr>
              <p:txBody>
                <a:bodyPr wrap="none" rtlCol="0">
                  <a:spAutoFit/>
                </a:bodyPr>
                <a:lstStyle/>
                <a:p>
                  <a14:m>
                    <m:oMath xmlns:m="http://schemas.openxmlformats.org/officeDocument/2006/math">
                      <m:sSub>
                        <m:sSubPr>
                          <m:ctrlPr>
                            <a:rPr lang="it-IT" i="1">
                              <a:latin typeface="Cambria Math" panose="02040503050406030204" pitchFamily="18" charset="0"/>
                            </a:rPr>
                          </m:ctrlPr>
                        </m:sSubPr>
                        <m:e>
                          <m:acc>
                            <m:accPr>
                              <m:chr m:val="̅"/>
                              <m:ctrlPr>
                                <a:rPr lang="it-IT" i="1">
                                  <a:latin typeface="Cambria Math" panose="02040503050406030204" pitchFamily="18" charset="0"/>
                                </a:rPr>
                              </m:ctrlPr>
                            </m:accPr>
                            <m:e>
                              <m:r>
                                <a:rPr lang="it-IT" i="1">
                                  <a:latin typeface="Cambria Math" charset="0"/>
                                </a:rPr>
                                <m:t>𝑥</m:t>
                              </m:r>
                            </m:e>
                          </m:acc>
                        </m:e>
                        <m:sub>
                          <m:r>
                            <a:rPr lang="it-IT" i="1">
                              <a:latin typeface="Cambria Math" charset="0"/>
                            </a:rPr>
                            <m:t>1</m:t>
                          </m:r>
                        </m:sub>
                      </m:sSub>
                      <m:r>
                        <a:rPr lang="it-IT" i="1">
                          <a:latin typeface="Cambria Math" charset="0"/>
                        </a:rPr>
                        <m:t>=</m:t>
                      </m:r>
                      <m:sSub>
                        <m:sSubPr>
                          <m:ctrlPr>
                            <a:rPr lang="it-IT" i="1">
                              <a:latin typeface="Cambria Math" panose="02040503050406030204" pitchFamily="18" charset="0"/>
                            </a:rPr>
                          </m:ctrlPr>
                        </m:sSubPr>
                        <m:e>
                          <m:acc>
                            <m:accPr>
                              <m:chr m:val="̅"/>
                              <m:ctrlPr>
                                <a:rPr lang="it-IT" i="1">
                                  <a:latin typeface="Cambria Math" panose="02040503050406030204" pitchFamily="18" charset="0"/>
                                </a:rPr>
                              </m:ctrlPr>
                            </m:accPr>
                            <m:e>
                              <m:r>
                                <a:rPr lang="it-IT" i="1">
                                  <a:latin typeface="Cambria Math" charset="0"/>
                                </a:rPr>
                                <m:t>𝑥</m:t>
                              </m:r>
                            </m:e>
                          </m:acc>
                        </m:e>
                        <m:sub>
                          <m:r>
                            <a:rPr lang="it-IT" i="1">
                              <a:latin typeface="Cambria Math" charset="0"/>
                            </a:rPr>
                            <m:t>2</m:t>
                          </m:r>
                        </m:sub>
                      </m:sSub>
                      <m:r>
                        <a:rPr lang="it-IT" i="1">
                          <a:latin typeface="Cambria Math" charset="0"/>
                        </a:rPr>
                        <m:t>=53.9</m:t>
                      </m:r>
                    </m:oMath>
                  </a14:m>
                  <a:r>
                    <a:rPr lang="it-IT">
                      <a:effectLst/>
                    </a:rPr>
                    <a:t> °F </a:t>
                  </a:r>
                  <a:endParaRPr lang="it-IT"/>
                </a:p>
              </p:txBody>
            </p:sp>
          </mc:Choice>
          <mc:Fallback xmlns="">
            <p:sp>
              <p:nvSpPr>
                <p:cNvPr id="25" name="CasellaDiTesto 24"/>
                <p:cNvSpPr txBox="1">
                  <a:spLocks noRot="1" noChangeAspect="1" noMove="1" noResize="1" noEditPoints="1" noAdjustHandles="1" noChangeArrowheads="1" noChangeShapeType="1" noTextEdit="1"/>
                </p:cNvSpPr>
                <p:nvPr/>
              </p:nvSpPr>
              <p:spPr>
                <a:xfrm>
                  <a:off x="5597682" y="2284269"/>
                  <a:ext cx="1957780" cy="369332"/>
                </a:xfrm>
                <a:prstGeom prst="rect">
                  <a:avLst/>
                </a:prstGeom>
                <a:blipFill rotWithShape="0">
                  <a:blip r:embed="rId5"/>
                  <a:stretch>
                    <a:fillRect t="-10000" r="-1869" b="-26667"/>
                  </a:stretch>
                </a:blipFill>
              </p:spPr>
              <p:txBody>
                <a:bodyPr/>
                <a:lstStyle/>
                <a:p>
                  <a:r>
                    <a:rPr lang="it-IT">
                      <a:noFill/>
                    </a:rPr>
                    <a:t> </a:t>
                  </a:r>
                </a:p>
              </p:txBody>
            </p:sp>
          </mc:Fallback>
        </mc:AlternateContent>
        <p:sp>
          <p:nvSpPr>
            <p:cNvPr id="26" name="CasellaDiTesto 25"/>
            <p:cNvSpPr txBox="1"/>
            <p:nvPr/>
          </p:nvSpPr>
          <p:spPr>
            <a:xfrm>
              <a:off x="5597682" y="2867905"/>
              <a:ext cx="2244525" cy="369332"/>
            </a:xfrm>
            <a:prstGeom prst="rect">
              <a:avLst/>
            </a:prstGeom>
            <a:noFill/>
          </p:spPr>
          <p:txBody>
            <a:bodyPr wrap="none" rtlCol="0">
              <a:spAutoFit/>
            </a:bodyPr>
            <a:lstStyle/>
            <a:p>
              <a:r>
                <a:rPr lang="it-IT" i="1" dirty="0"/>
                <a:t>m</a:t>
              </a:r>
              <a:r>
                <a:rPr lang="it-IT" baseline="-25000" dirty="0"/>
                <a:t>1 </a:t>
              </a:r>
              <a:r>
                <a:rPr lang="it-IT" dirty="0"/>
                <a:t>= 54.7, </a:t>
              </a:r>
              <a:r>
                <a:rPr lang="it-IT" i="1" dirty="0"/>
                <a:t>m</a:t>
              </a:r>
              <a:r>
                <a:rPr lang="it-IT" baseline="-25000" dirty="0"/>
                <a:t>2</a:t>
              </a:r>
              <a:r>
                <a:rPr lang="it-IT" dirty="0"/>
                <a:t>= 53.8 °</a:t>
              </a:r>
              <a:r>
                <a:rPr lang="it-IT" dirty="0" err="1"/>
                <a:t>F</a:t>
              </a:r>
              <a:endParaRPr lang="it-IT" dirty="0"/>
            </a:p>
          </p:txBody>
        </p:sp>
        <p:sp>
          <p:nvSpPr>
            <p:cNvPr id="27" name="CasellaDiTesto 26"/>
            <p:cNvSpPr txBox="1"/>
            <p:nvPr/>
          </p:nvSpPr>
          <p:spPr>
            <a:xfrm>
              <a:off x="5597682" y="3451540"/>
              <a:ext cx="2323306" cy="369332"/>
            </a:xfrm>
            <a:prstGeom prst="rect">
              <a:avLst/>
            </a:prstGeom>
            <a:noFill/>
          </p:spPr>
          <p:txBody>
            <a:bodyPr wrap="square" rtlCol="0">
              <a:spAutoFit/>
            </a:bodyPr>
            <a:lstStyle/>
            <a:p>
              <a:r>
                <a:rPr lang="it-IT">
                  <a:ea typeface="Symbol" charset="2"/>
                  <a:cs typeface="Symbol" charset="2"/>
                </a:rPr>
                <a:t>s</a:t>
              </a:r>
              <a:r>
                <a:rPr lang="it-IT" baseline="-25000">
                  <a:ea typeface="Symbol" charset="2"/>
                  <a:cs typeface="Symbol" charset="2"/>
                </a:rPr>
                <a:t>1</a:t>
              </a:r>
              <a:r>
                <a:rPr lang="it-IT">
                  <a:ea typeface="Symbol" charset="2"/>
                  <a:cs typeface="Symbol" charset="2"/>
                </a:rPr>
                <a:t>= 11.02, s</a:t>
              </a:r>
              <a:r>
                <a:rPr lang="it-IT" baseline="-25000">
                  <a:ea typeface="Symbol" charset="2"/>
                  <a:cs typeface="Symbol" charset="2"/>
                </a:rPr>
                <a:t>2</a:t>
              </a:r>
              <a:r>
                <a:rPr lang="it-IT">
                  <a:ea typeface="Symbol" charset="2"/>
                  <a:cs typeface="Symbol" charset="2"/>
                </a:rPr>
                <a:t>=3.15 °</a:t>
              </a:r>
              <a:r>
                <a:rPr lang="it-IT" err="1">
                  <a:ea typeface="Symbol" charset="2"/>
                  <a:cs typeface="Symbol" charset="2"/>
                </a:rPr>
                <a:t>F</a:t>
              </a:r>
              <a:endParaRPr lang="it-IT">
                <a:ea typeface="Symbol" charset="2"/>
                <a:cs typeface="Symbol" charset="2"/>
              </a:endParaRPr>
            </a:p>
          </p:txBody>
        </p:sp>
      </p:grpSp>
    </p:spTree>
    <p:extLst>
      <p:ext uri="{BB962C8B-B14F-4D97-AF65-F5344CB8AC3E}">
        <p14:creationId xmlns:p14="http://schemas.microsoft.com/office/powerpoint/2010/main" val="1580042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784251"/>
          </a:xfrm>
        </p:spPr>
        <p:txBody>
          <a:bodyPr>
            <a:normAutofit/>
          </a:bodyPr>
          <a:lstStyle/>
          <a:p>
            <a:r>
              <a:rPr lang="it-IT" sz="4000">
                <a:solidFill>
                  <a:prstClr val="black"/>
                </a:solidFill>
              </a:rPr>
              <a:t>Variabile Quantitativa - Dispersione</a:t>
            </a:r>
            <a:endParaRPr lang="it-IT"/>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39</a:t>
            </a:fld>
            <a:endParaRPr lang="en-US"/>
          </a:p>
        </p:txBody>
      </p:sp>
      <p:grpSp>
        <p:nvGrpSpPr>
          <p:cNvPr id="6" name="Gruppo 5">
            <a:extLst>
              <a:ext uri="{FF2B5EF4-FFF2-40B4-BE49-F238E27FC236}">
                <a16:creationId xmlns:a16="http://schemas.microsoft.com/office/drawing/2014/main" id="{BFF433B0-0378-C841-BC94-D3497EBBDE11}"/>
              </a:ext>
            </a:extLst>
          </p:cNvPr>
          <p:cNvGrpSpPr/>
          <p:nvPr/>
        </p:nvGrpSpPr>
        <p:grpSpPr>
          <a:xfrm>
            <a:off x="755086" y="1181276"/>
            <a:ext cx="7891203" cy="1554272"/>
            <a:chOff x="755086" y="1181276"/>
            <a:chExt cx="7891203" cy="1554272"/>
          </a:xfrm>
        </p:grpSpPr>
        <p:sp>
          <p:nvSpPr>
            <p:cNvPr id="5" name="CasellaDiTesto 4"/>
            <p:cNvSpPr txBox="1"/>
            <p:nvPr/>
          </p:nvSpPr>
          <p:spPr>
            <a:xfrm>
              <a:off x="755086" y="1181276"/>
              <a:ext cx="7891203" cy="1554272"/>
            </a:xfrm>
            <a:prstGeom prst="rect">
              <a:avLst/>
            </a:prstGeom>
            <a:noFill/>
          </p:spPr>
          <p:txBody>
            <a:bodyPr wrap="square" rtlCol="0">
              <a:spAutoFit/>
            </a:bodyPr>
            <a:lstStyle/>
            <a:p>
              <a:pPr algn="just"/>
              <a:r>
                <a:rPr lang="it-IT" b="1" dirty="0"/>
                <a:t>Esempio 1</a:t>
              </a:r>
              <a:r>
                <a:rPr lang="it-IT" dirty="0"/>
                <a:t>. La media e la mediana dei valori in tabella sono uguali ma mentre i valori di temperatura registrati a San Francisco sono concentrati attorno alla media,       , i valori di temperatura registrati nella città di </a:t>
              </a:r>
              <a:r>
                <a:rPr lang="it-IT" dirty="0" err="1"/>
                <a:t>Des</a:t>
              </a:r>
              <a:r>
                <a:rPr lang="it-IT" dirty="0"/>
                <a:t> </a:t>
              </a:r>
              <a:r>
                <a:rPr lang="it-IT" dirty="0" err="1"/>
                <a:t>Moins</a:t>
              </a:r>
              <a:r>
                <a:rPr lang="it-IT" dirty="0"/>
                <a:t> sono </a:t>
              </a:r>
              <a:r>
                <a:rPr lang="it-IT" b="1" i="1" dirty="0"/>
                <a:t>dispersi </a:t>
              </a:r>
              <a:r>
                <a:rPr lang="it-IT" dirty="0"/>
                <a:t>in un intervallo molto grande, o in altri termini, sono più </a:t>
              </a:r>
              <a:r>
                <a:rPr lang="it-IT" b="1" i="1" dirty="0"/>
                <a:t>variabili</a:t>
              </a:r>
              <a:r>
                <a:rPr lang="it-IT" dirty="0"/>
                <a:t>.  </a:t>
              </a:r>
            </a:p>
            <a:p>
              <a:pPr>
                <a:spcBef>
                  <a:spcPts val="600"/>
                </a:spcBef>
              </a:pPr>
              <a:r>
                <a:rPr lang="it-IT" dirty="0"/>
                <a:t>La</a:t>
              </a:r>
              <a:r>
                <a:rPr lang="it-IT" b="1" i="1" dirty="0"/>
                <a:t> deviazione standard</a:t>
              </a:r>
              <a:r>
                <a:rPr lang="it-IT" dirty="0"/>
                <a:t> è una statistica che descrive la </a:t>
              </a:r>
              <a:r>
                <a:rPr lang="it-IT" b="1" i="1" dirty="0"/>
                <a:t>dispersione</a:t>
              </a:r>
              <a:r>
                <a:rPr lang="it-IT" dirty="0"/>
                <a:t> dei dati. </a:t>
              </a:r>
            </a:p>
          </p:txBody>
        </p:sp>
        <mc:AlternateContent xmlns:mc="http://schemas.openxmlformats.org/markup-compatibility/2006">
          <mc:Choice xmlns:a14="http://schemas.microsoft.com/office/drawing/2010/main" Requires="a14">
            <p:sp>
              <p:nvSpPr>
                <p:cNvPr id="7" name="CasellaDiTesto 6"/>
                <p:cNvSpPr txBox="1"/>
                <p:nvPr/>
              </p:nvSpPr>
              <p:spPr>
                <a:xfrm>
                  <a:off x="1450628" y="1709495"/>
                  <a:ext cx="49095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it-IT" i="1">
                                <a:latin typeface="Cambria Math" panose="02040503050406030204" pitchFamily="18" charset="0"/>
                              </a:rPr>
                            </m:ctrlPr>
                          </m:sSubPr>
                          <m:e>
                            <m:acc>
                              <m:accPr>
                                <m:chr m:val="̅"/>
                                <m:ctrlPr>
                                  <a:rPr lang="it-IT" i="1">
                                    <a:latin typeface="Cambria Math" panose="02040503050406030204" pitchFamily="18" charset="0"/>
                                  </a:rPr>
                                </m:ctrlPr>
                              </m:accPr>
                              <m:e>
                                <m:r>
                                  <a:rPr lang="it-IT" i="1">
                                    <a:latin typeface="Cambria Math" charset="0"/>
                                  </a:rPr>
                                  <m:t>𝑥</m:t>
                                </m:r>
                              </m:e>
                            </m:acc>
                          </m:e>
                          <m:sub>
                            <m:r>
                              <a:rPr lang="it-IT" i="1">
                                <a:latin typeface="Cambria Math" charset="0"/>
                              </a:rPr>
                              <m:t>1</m:t>
                            </m:r>
                          </m:sub>
                        </m:sSub>
                      </m:oMath>
                    </m:oMathPara>
                  </a14:m>
                  <a:endParaRPr lang="it-IT" dirty="0"/>
                </a:p>
              </p:txBody>
            </p:sp>
          </mc:Choice>
          <mc:Fallback>
            <p:sp>
              <p:nvSpPr>
                <p:cNvPr id="7" name="CasellaDiTesto 6"/>
                <p:cNvSpPr txBox="1">
                  <a:spLocks noRot="1" noChangeAspect="1" noMove="1" noResize="1" noEditPoints="1" noAdjustHandles="1" noChangeArrowheads="1" noChangeShapeType="1" noTextEdit="1"/>
                </p:cNvSpPr>
                <p:nvPr/>
              </p:nvSpPr>
              <p:spPr>
                <a:xfrm>
                  <a:off x="1450628" y="1709495"/>
                  <a:ext cx="490954" cy="369332"/>
                </a:xfrm>
                <a:prstGeom prst="rect">
                  <a:avLst/>
                </a:prstGeom>
                <a:blipFill>
                  <a:blip r:embed="rId2"/>
                  <a:stretch>
                    <a:fillRect/>
                  </a:stretch>
                </a:blipFill>
              </p:spPr>
              <p:txBody>
                <a:bodyPr/>
                <a:lstStyle/>
                <a:p>
                  <a:r>
                    <a:rPr lang="it-IT">
                      <a:noFill/>
                    </a:rPr>
                    <a:t> </a:t>
                  </a:r>
                </a:p>
              </p:txBody>
            </p:sp>
          </mc:Fallback>
        </mc:AlternateContent>
      </p:grpSp>
      <p:sp>
        <p:nvSpPr>
          <p:cNvPr id="16" name="CasellaDiTesto 15"/>
          <p:cNvSpPr txBox="1"/>
          <p:nvPr/>
        </p:nvSpPr>
        <p:spPr>
          <a:xfrm>
            <a:off x="5483171" y="3928603"/>
            <a:ext cx="3163118" cy="723275"/>
          </a:xfrm>
          <a:prstGeom prst="rect">
            <a:avLst/>
          </a:prstGeom>
          <a:noFill/>
        </p:spPr>
        <p:txBody>
          <a:bodyPr wrap="square" rtlCol="0">
            <a:spAutoFit/>
          </a:bodyPr>
          <a:lstStyle/>
          <a:p>
            <a:pPr marL="285750" indent="-285750">
              <a:spcAft>
                <a:spcPts val="600"/>
              </a:spcAft>
              <a:buFont typeface="Arial" charset="0"/>
              <a:buChar char="•"/>
            </a:pPr>
            <a:r>
              <a:rPr lang="it-IT" err="1"/>
              <a:t>StDev</a:t>
            </a:r>
            <a:r>
              <a:rPr lang="it-IT"/>
              <a:t> popolazione: 	</a:t>
            </a:r>
            <a:r>
              <a:rPr lang="it-IT" err="1">
                <a:latin typeface="Symbol" charset="2"/>
                <a:ea typeface="Symbol" charset="2"/>
                <a:cs typeface="Symbol" charset="2"/>
              </a:rPr>
              <a:t>s</a:t>
            </a:r>
            <a:endParaRPr lang="it-IT">
              <a:latin typeface="Symbol" charset="2"/>
              <a:ea typeface="Symbol" charset="2"/>
              <a:cs typeface="Symbol" charset="2"/>
            </a:endParaRPr>
          </a:p>
          <a:p>
            <a:pPr marL="285750" indent="-285750">
              <a:spcAft>
                <a:spcPts val="600"/>
              </a:spcAft>
              <a:buFont typeface="Arial" charset="0"/>
              <a:buChar char="•"/>
            </a:pPr>
            <a:r>
              <a:rPr lang="it-IT" err="1"/>
              <a:t>StDev</a:t>
            </a:r>
            <a:r>
              <a:rPr lang="it-IT"/>
              <a:t> campione:	 </a:t>
            </a:r>
            <a:r>
              <a:rPr lang="it-IT" err="1"/>
              <a:t>s</a:t>
            </a:r>
            <a:endParaRPr lang="it-IT"/>
          </a:p>
        </p:txBody>
      </p:sp>
      <p:sp>
        <p:nvSpPr>
          <p:cNvPr id="8" name="Rettangolo 7"/>
          <p:cNvSpPr/>
          <p:nvPr/>
        </p:nvSpPr>
        <p:spPr>
          <a:xfrm>
            <a:off x="955084" y="5120462"/>
            <a:ext cx="7560266" cy="1077218"/>
          </a:xfrm>
          <a:prstGeom prst="rect">
            <a:avLst/>
          </a:prstGeom>
        </p:spPr>
        <p:txBody>
          <a:bodyPr wrap="square">
            <a:spAutoFit/>
          </a:bodyPr>
          <a:lstStyle/>
          <a:p>
            <a:pPr marL="285750" indent="-285750" algn="just">
              <a:buFont typeface="Arial" charset="0"/>
              <a:buChar char="•"/>
            </a:pPr>
            <a:r>
              <a:rPr lang="it-IT" sz="1600" dirty="0"/>
              <a:t>La deviazione standard fornisce una stima approssimativa della distanza tipica di un valore xi dalla media. </a:t>
            </a:r>
          </a:p>
          <a:p>
            <a:pPr marL="285750" indent="-285750">
              <a:buFont typeface="Arial" charset="0"/>
              <a:buChar char="•"/>
            </a:pPr>
            <a:r>
              <a:rPr lang="it-IT" sz="1600" dirty="0"/>
              <a:t>Maggiore è la deviazione standard, maggiore è la variabilità dei dati e maggiore è la dispersione dei dati</a:t>
            </a:r>
          </a:p>
        </p:txBody>
      </p:sp>
      <p:sp>
        <p:nvSpPr>
          <p:cNvPr id="9" name="CasellaDiTesto 8"/>
          <p:cNvSpPr txBox="1"/>
          <p:nvPr/>
        </p:nvSpPr>
        <p:spPr>
          <a:xfrm>
            <a:off x="897208" y="2789499"/>
            <a:ext cx="7523311" cy="923330"/>
          </a:xfrm>
          <a:prstGeom prst="rect">
            <a:avLst/>
          </a:prstGeom>
          <a:noFill/>
        </p:spPr>
        <p:txBody>
          <a:bodyPr wrap="square" rtlCol="0">
            <a:spAutoFit/>
          </a:bodyPr>
          <a:lstStyle/>
          <a:p>
            <a:r>
              <a:rPr lang="it-IT" b="1" dirty="0"/>
              <a:t>Definizione di Standard </a:t>
            </a:r>
            <a:r>
              <a:rPr lang="it-IT" b="1" dirty="0" err="1"/>
              <a:t>Deviation</a:t>
            </a:r>
            <a:endParaRPr lang="it-IT" b="1" dirty="0"/>
          </a:p>
          <a:p>
            <a:r>
              <a:rPr lang="it-IT" dirty="0"/>
              <a:t>La deviazione standard è una misura della dispersione dei dati di un campione attorno alla media. </a:t>
            </a:r>
          </a:p>
        </p:txBody>
      </p:sp>
      <p:grpSp>
        <p:nvGrpSpPr>
          <p:cNvPr id="18" name="Gruppo 17"/>
          <p:cNvGrpSpPr/>
          <p:nvPr/>
        </p:nvGrpSpPr>
        <p:grpSpPr>
          <a:xfrm>
            <a:off x="1101238" y="3847588"/>
            <a:ext cx="3684955" cy="930511"/>
            <a:chOff x="4425627" y="2158685"/>
            <a:chExt cx="3684955" cy="930511"/>
          </a:xfrm>
        </p:grpSpPr>
        <mc:AlternateContent xmlns:mc="http://schemas.openxmlformats.org/markup-compatibility/2006" xmlns:a14="http://schemas.microsoft.com/office/drawing/2010/main">
          <mc:Choice Requires="a14">
            <p:sp>
              <p:nvSpPr>
                <p:cNvPr id="20" name="Rettangolo 19"/>
                <p:cNvSpPr/>
                <p:nvPr/>
              </p:nvSpPr>
              <p:spPr>
                <a:xfrm>
                  <a:off x="6457950" y="2158685"/>
                  <a:ext cx="1652632" cy="93051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it-IT" sz="1400" i="1">
                            <a:latin typeface="Cambria Math" charset="0"/>
                          </a:rPr>
                          <m:t>𝑠</m:t>
                        </m:r>
                        <m:r>
                          <a:rPr lang="it-IT" sz="1400" i="0">
                            <a:latin typeface="Cambria Math" charset="0"/>
                          </a:rPr>
                          <m:t>=</m:t>
                        </m:r>
                        <m:rad>
                          <m:radPr>
                            <m:degHide m:val="on"/>
                            <m:ctrlPr>
                              <a:rPr lang="it-IT" sz="1400" i="1">
                                <a:latin typeface="Cambria Math" panose="02040503050406030204" pitchFamily="18" charset="0"/>
                              </a:rPr>
                            </m:ctrlPr>
                          </m:radPr>
                          <m:deg/>
                          <m:e>
                            <m:nary>
                              <m:naryPr>
                                <m:chr m:val="∑"/>
                                <m:limLoc m:val="undOvr"/>
                                <m:ctrlPr>
                                  <a:rPr lang="it-IT" sz="1400" i="1">
                                    <a:latin typeface="Cambria Math" panose="02040503050406030204" pitchFamily="18" charset="0"/>
                                  </a:rPr>
                                </m:ctrlPr>
                              </m:naryPr>
                              <m:sub>
                                <m:r>
                                  <a:rPr lang="it-IT" sz="1400" i="1">
                                    <a:latin typeface="Cambria Math" charset="0"/>
                                  </a:rPr>
                                  <m:t>𝑖</m:t>
                                </m:r>
                                <m:r>
                                  <a:rPr lang="it-IT" sz="1400" i="0">
                                    <a:latin typeface="Cambria Math" charset="0"/>
                                  </a:rPr>
                                  <m:t>=1</m:t>
                                </m:r>
                              </m:sub>
                              <m:sup>
                                <m:r>
                                  <a:rPr lang="it-IT" sz="1400" i="1">
                                    <a:latin typeface="Cambria Math" charset="0"/>
                                  </a:rPr>
                                  <m:t>𝑛</m:t>
                                </m:r>
                              </m:sup>
                              <m:e>
                                <m:f>
                                  <m:fPr>
                                    <m:ctrlPr>
                                      <a:rPr lang="it-IT" sz="1400" i="1">
                                        <a:latin typeface="Cambria Math" panose="02040503050406030204" pitchFamily="18" charset="0"/>
                                      </a:rPr>
                                    </m:ctrlPr>
                                  </m:fPr>
                                  <m:num>
                                    <m:sSup>
                                      <m:sSupPr>
                                        <m:ctrlPr>
                                          <a:rPr lang="it-IT" sz="1400" i="1">
                                            <a:latin typeface="Cambria Math" panose="02040503050406030204" pitchFamily="18" charset="0"/>
                                          </a:rPr>
                                        </m:ctrlPr>
                                      </m:sSupPr>
                                      <m:e>
                                        <m:d>
                                          <m:dPr>
                                            <m:ctrlPr>
                                              <a:rPr lang="it-IT" sz="1400" i="1">
                                                <a:latin typeface="Cambria Math" panose="02040503050406030204" pitchFamily="18" charset="0"/>
                                              </a:rPr>
                                            </m:ctrlPr>
                                          </m:dPr>
                                          <m:e>
                                            <m:sSub>
                                              <m:sSubPr>
                                                <m:ctrlPr>
                                                  <a:rPr lang="it-IT" sz="1400" i="1">
                                                    <a:latin typeface="Cambria Math" panose="02040503050406030204" pitchFamily="18" charset="0"/>
                                                  </a:rPr>
                                                </m:ctrlPr>
                                              </m:sSubPr>
                                              <m:e>
                                                <m:r>
                                                  <a:rPr lang="it-IT" sz="1400" i="1">
                                                    <a:latin typeface="Cambria Math" charset="0"/>
                                                  </a:rPr>
                                                  <m:t>𝑥</m:t>
                                                </m:r>
                                              </m:e>
                                              <m:sub>
                                                <m:r>
                                                  <a:rPr lang="it-IT" sz="1400" i="1">
                                                    <a:latin typeface="Cambria Math" charset="0"/>
                                                  </a:rPr>
                                                  <m:t>𝑖</m:t>
                                                </m:r>
                                              </m:sub>
                                            </m:sSub>
                                            <m:r>
                                              <a:rPr lang="it-IT" sz="1400" i="0">
                                                <a:latin typeface="Cambria Math" charset="0"/>
                                              </a:rPr>
                                              <m:t>−</m:t>
                                            </m:r>
                                            <m:acc>
                                              <m:accPr>
                                                <m:chr m:val="̅"/>
                                                <m:ctrlPr>
                                                  <a:rPr lang="it-IT" sz="1400" i="1">
                                                    <a:latin typeface="Cambria Math" panose="02040503050406030204" pitchFamily="18" charset="0"/>
                                                  </a:rPr>
                                                </m:ctrlPr>
                                              </m:accPr>
                                              <m:e>
                                                <m:r>
                                                  <a:rPr lang="it-IT" sz="1400" i="1">
                                                    <a:latin typeface="Cambria Math" charset="0"/>
                                                  </a:rPr>
                                                  <m:t>𝑥</m:t>
                                                </m:r>
                                              </m:e>
                                            </m:acc>
                                          </m:e>
                                        </m:d>
                                      </m:e>
                                      <m:sup>
                                        <m:r>
                                          <a:rPr lang="it-IT" sz="1400" i="0">
                                            <a:latin typeface="Cambria Math" charset="0"/>
                                          </a:rPr>
                                          <m:t>2</m:t>
                                        </m:r>
                                      </m:sup>
                                    </m:sSup>
                                  </m:num>
                                  <m:den>
                                    <m:r>
                                      <a:rPr lang="it-IT" sz="1400" i="1">
                                        <a:latin typeface="Cambria Math" charset="0"/>
                                      </a:rPr>
                                      <m:t>𝑛</m:t>
                                    </m:r>
                                    <m:r>
                                      <a:rPr lang="it-IT" sz="1400" i="0">
                                        <a:latin typeface="Cambria Math" charset="0"/>
                                      </a:rPr>
                                      <m:t>−1</m:t>
                                    </m:r>
                                  </m:den>
                                </m:f>
                              </m:e>
                            </m:nary>
                          </m:e>
                        </m:rad>
                      </m:oMath>
                    </m:oMathPara>
                  </a14:m>
                  <a:endParaRPr lang="it-IT" sz="1400" dirty="0"/>
                </a:p>
              </p:txBody>
            </p:sp>
          </mc:Choice>
          <mc:Fallback xmlns="">
            <p:sp>
              <p:nvSpPr>
                <p:cNvPr id="20" name="Rettangolo 19"/>
                <p:cNvSpPr>
                  <a:spLocks noRot="1" noChangeAspect="1" noMove="1" noResize="1" noEditPoints="1" noAdjustHandles="1" noChangeArrowheads="1" noChangeShapeType="1" noTextEdit="1"/>
                </p:cNvSpPr>
                <p:nvPr/>
              </p:nvSpPr>
              <p:spPr>
                <a:xfrm>
                  <a:off x="6457950" y="2158685"/>
                  <a:ext cx="1652632" cy="930511"/>
                </a:xfrm>
                <a:prstGeom prst="rect">
                  <a:avLst/>
                </a:prstGeom>
                <a:blipFill rotWithShape="0">
                  <a:blip r:embed="rId3"/>
                  <a:stretch>
                    <a:fillRect/>
                  </a:stretch>
                </a:blipFill>
              </p:spPr>
              <p:txBody>
                <a:bodyPr/>
                <a:lstStyle/>
                <a:p>
                  <a:r>
                    <a:rPr lang="it-IT">
                      <a:noFill/>
                    </a:rPr>
                    <a:t> </a:t>
                  </a:r>
                </a:p>
              </p:txBody>
            </p:sp>
          </mc:Fallback>
        </mc:AlternateContent>
        <p:sp>
          <p:nvSpPr>
            <p:cNvPr id="21" name="CasellaDiTesto 20"/>
            <p:cNvSpPr txBox="1"/>
            <p:nvPr/>
          </p:nvSpPr>
          <p:spPr>
            <a:xfrm>
              <a:off x="4425627" y="2439274"/>
              <a:ext cx="2040239" cy="369332"/>
            </a:xfrm>
            <a:prstGeom prst="rect">
              <a:avLst/>
            </a:prstGeom>
            <a:noFill/>
          </p:spPr>
          <p:txBody>
            <a:bodyPr wrap="none" rtlCol="0">
              <a:spAutoFit/>
            </a:bodyPr>
            <a:lstStyle/>
            <a:p>
              <a:r>
                <a:rPr lang="it-IT" dirty="0"/>
                <a:t>Standard </a:t>
              </a:r>
              <a:r>
                <a:rPr lang="it-IT" dirty="0" err="1"/>
                <a:t>Deviation</a:t>
              </a:r>
              <a:r>
                <a:rPr lang="it-IT" dirty="0"/>
                <a:t>:</a:t>
              </a:r>
            </a:p>
          </p:txBody>
        </p:sp>
      </p:grpSp>
    </p:spTree>
    <p:extLst>
      <p:ext uri="{BB962C8B-B14F-4D97-AF65-F5344CB8AC3E}">
        <p14:creationId xmlns:p14="http://schemas.microsoft.com/office/powerpoint/2010/main" val="115105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37C6F73-DE17-A949-8779-6BBD37462509}"/>
              </a:ext>
            </a:extLst>
          </p:cNvPr>
          <p:cNvSpPr>
            <a:spLocks noGrp="1"/>
          </p:cNvSpPr>
          <p:nvPr>
            <p:ph type="title"/>
          </p:nvPr>
        </p:nvSpPr>
        <p:spPr>
          <a:xfrm>
            <a:off x="628650" y="365127"/>
            <a:ext cx="7886700" cy="955674"/>
          </a:xfrm>
        </p:spPr>
        <p:txBody>
          <a:bodyPr>
            <a:noAutofit/>
          </a:bodyPr>
          <a:lstStyle/>
          <a:p>
            <a:r>
              <a:rPr lang="it-IT" sz="3600" dirty="0"/>
              <a:t>Variabili Qualitative o Categoriali</a:t>
            </a:r>
          </a:p>
        </p:txBody>
      </p:sp>
      <p:pic>
        <p:nvPicPr>
          <p:cNvPr id="12" name="Immagine 11">
            <a:extLst>
              <a:ext uri="{FF2B5EF4-FFF2-40B4-BE49-F238E27FC236}">
                <a16:creationId xmlns:a16="http://schemas.microsoft.com/office/drawing/2014/main" id="{305278EA-A635-034B-8D99-6C1F724895A7}"/>
              </a:ext>
            </a:extLst>
          </p:cNvPr>
          <p:cNvPicPr>
            <a:picLocks noChangeAspect="1"/>
          </p:cNvPicPr>
          <p:nvPr/>
        </p:nvPicPr>
        <p:blipFill>
          <a:blip r:embed="rId2"/>
          <a:stretch>
            <a:fillRect/>
          </a:stretch>
        </p:blipFill>
        <p:spPr>
          <a:xfrm>
            <a:off x="628650" y="1360749"/>
            <a:ext cx="4129417" cy="2527964"/>
          </a:xfrm>
          <a:prstGeom prst="rect">
            <a:avLst/>
          </a:prstGeom>
        </p:spPr>
      </p:pic>
      <p:sp>
        <p:nvSpPr>
          <p:cNvPr id="13" name="CasellaDiTesto 12">
            <a:extLst>
              <a:ext uri="{FF2B5EF4-FFF2-40B4-BE49-F238E27FC236}">
                <a16:creationId xmlns:a16="http://schemas.microsoft.com/office/drawing/2014/main" id="{F0502236-F0DB-3A44-A930-EC0B93100FF7}"/>
              </a:ext>
            </a:extLst>
          </p:cNvPr>
          <p:cNvSpPr txBox="1"/>
          <p:nvPr/>
        </p:nvSpPr>
        <p:spPr>
          <a:xfrm>
            <a:off x="424872" y="4205635"/>
            <a:ext cx="8090478" cy="1923604"/>
          </a:xfrm>
          <a:prstGeom prst="rect">
            <a:avLst/>
          </a:prstGeom>
          <a:noFill/>
        </p:spPr>
        <p:txBody>
          <a:bodyPr wrap="square" rtlCol="0">
            <a:spAutoFit/>
          </a:bodyPr>
          <a:lstStyle/>
          <a:p>
            <a:pPr>
              <a:spcAft>
                <a:spcPts val="600"/>
              </a:spcAft>
            </a:pPr>
            <a:r>
              <a:rPr lang="it-IT" dirty="0"/>
              <a:t>Fenomeni analizzati con Una/Due variabili qualitative</a:t>
            </a:r>
          </a:p>
          <a:p>
            <a:pPr marL="285750" indent="-285750">
              <a:buFont typeface="Arial" panose="020B0604020202020204" pitchFamily="34" charset="0"/>
              <a:buChar char="•"/>
            </a:pPr>
            <a:r>
              <a:rPr lang="it-IT" sz="1600" dirty="0"/>
              <a:t>Quale percentuale di persone fa uso di tabacco?</a:t>
            </a:r>
          </a:p>
          <a:p>
            <a:pPr marL="285750" indent="-285750">
              <a:buFont typeface="Arial" panose="020B0604020202020204" pitchFamily="34" charset="0"/>
              <a:buChar char="•"/>
            </a:pPr>
            <a:r>
              <a:rPr lang="it-IT" sz="1600" dirty="0"/>
              <a:t>Quale percentuale di studenti afferma che lo stress influenza il risultato dell’esame</a:t>
            </a:r>
          </a:p>
          <a:p>
            <a:pPr marL="285750" indent="-285750">
              <a:buFont typeface="Arial" panose="020B0604020202020204" pitchFamily="34" charset="0"/>
              <a:buChar char="•"/>
            </a:pPr>
            <a:endParaRPr lang="it-IT" sz="1600" dirty="0"/>
          </a:p>
          <a:p>
            <a:pPr marL="285750" indent="-285750">
              <a:buFont typeface="Arial" panose="020B0604020202020204" pitchFamily="34" charset="0"/>
              <a:buChar char="•"/>
            </a:pPr>
            <a:r>
              <a:rPr lang="it-IT" sz="1600" dirty="0"/>
              <a:t>Quale percentuale di uomini e donne fanno uso di tabacco?</a:t>
            </a:r>
          </a:p>
          <a:p>
            <a:pPr marL="285750" indent="-285750">
              <a:buFont typeface="Arial" panose="020B0604020202020204" pitchFamily="34" charset="0"/>
              <a:buChar char="•"/>
            </a:pPr>
            <a:r>
              <a:rPr lang="it-IT" sz="1600" dirty="0"/>
              <a:t>Quale percentuale di matricole e studenti anziani afferma che lo stress influenza il risultato dell’esame </a:t>
            </a:r>
          </a:p>
        </p:txBody>
      </p:sp>
      <p:sp>
        <p:nvSpPr>
          <p:cNvPr id="3" name="Segnaposto data 2">
            <a:extLst>
              <a:ext uri="{FF2B5EF4-FFF2-40B4-BE49-F238E27FC236}">
                <a16:creationId xmlns:a16="http://schemas.microsoft.com/office/drawing/2014/main" id="{559149B9-4CF4-F144-8241-480984A4F6EA}"/>
              </a:ext>
            </a:extLst>
          </p:cNvPr>
          <p:cNvSpPr>
            <a:spLocks noGrp="1"/>
          </p:cNvSpPr>
          <p:nvPr>
            <p:ph type="dt" sz="half" idx="10"/>
          </p:nvPr>
        </p:nvSpPr>
        <p:spPr/>
        <p:txBody>
          <a:bodyPr/>
          <a:lstStyle/>
          <a:p>
            <a:fld id="{847505F3-B1DA-6542-990E-1AD0DEA58023}" type="datetime1">
              <a:rPr lang="it-IT" smtClean="0"/>
              <a:t>06/12/18</a:t>
            </a:fld>
            <a:endParaRPr lang="en-US"/>
          </a:p>
        </p:txBody>
      </p:sp>
      <p:sp>
        <p:nvSpPr>
          <p:cNvPr id="4" name="Segnaposto numero diapositiva 3">
            <a:extLst>
              <a:ext uri="{FF2B5EF4-FFF2-40B4-BE49-F238E27FC236}">
                <a16:creationId xmlns:a16="http://schemas.microsoft.com/office/drawing/2014/main" id="{D5636ADF-3375-C449-AC6D-FF2F1433896E}"/>
              </a:ext>
            </a:extLst>
          </p:cNvPr>
          <p:cNvSpPr>
            <a:spLocks noGrp="1"/>
          </p:cNvSpPr>
          <p:nvPr>
            <p:ph type="sldNum" sz="quarter" idx="12"/>
          </p:nvPr>
        </p:nvSpPr>
        <p:spPr/>
        <p:txBody>
          <a:bodyPr/>
          <a:lstStyle/>
          <a:p>
            <a:fld id="{8A7A6979-0714-4377-B894-6BE4C2D6E202}" type="slidenum">
              <a:rPr lang="en-US" smtClean="0"/>
              <a:t>4</a:t>
            </a:fld>
            <a:endParaRPr lang="en-US"/>
          </a:p>
        </p:txBody>
      </p:sp>
      <p:sp>
        <p:nvSpPr>
          <p:cNvPr id="5" name="Rettangolo 4">
            <a:extLst>
              <a:ext uri="{FF2B5EF4-FFF2-40B4-BE49-F238E27FC236}">
                <a16:creationId xmlns:a16="http://schemas.microsoft.com/office/drawing/2014/main" id="{31155953-8171-8D40-BD46-F21BEC07965A}"/>
              </a:ext>
            </a:extLst>
          </p:cNvPr>
          <p:cNvSpPr/>
          <p:nvPr/>
        </p:nvSpPr>
        <p:spPr>
          <a:xfrm>
            <a:off x="5500291" y="1445679"/>
            <a:ext cx="2540567" cy="369332"/>
          </a:xfrm>
          <a:prstGeom prst="rect">
            <a:avLst/>
          </a:prstGeom>
        </p:spPr>
        <p:txBody>
          <a:bodyPr wrap="none">
            <a:spAutoFit/>
          </a:bodyPr>
          <a:lstStyle/>
          <a:p>
            <a:r>
              <a:rPr lang="it-IT" b="1" dirty="0"/>
              <a:t>Popolazione e Campione</a:t>
            </a:r>
          </a:p>
        </p:txBody>
      </p:sp>
      <p:grpSp>
        <p:nvGrpSpPr>
          <p:cNvPr id="8" name="Gruppo 7">
            <a:extLst>
              <a:ext uri="{FF2B5EF4-FFF2-40B4-BE49-F238E27FC236}">
                <a16:creationId xmlns:a16="http://schemas.microsoft.com/office/drawing/2014/main" id="{68EDB5C1-03BD-A642-B4BC-F4E321048553}"/>
              </a:ext>
            </a:extLst>
          </p:cNvPr>
          <p:cNvGrpSpPr/>
          <p:nvPr/>
        </p:nvGrpSpPr>
        <p:grpSpPr>
          <a:xfrm>
            <a:off x="1428886" y="2690549"/>
            <a:ext cx="1922376" cy="848077"/>
            <a:chOff x="1428886" y="2690549"/>
            <a:chExt cx="1922376" cy="848077"/>
          </a:xfrm>
        </p:grpSpPr>
        <p:sp>
          <p:nvSpPr>
            <p:cNvPr id="6" name="Freccia circolare a sinistra 5">
              <a:extLst>
                <a:ext uri="{FF2B5EF4-FFF2-40B4-BE49-F238E27FC236}">
                  <a16:creationId xmlns:a16="http://schemas.microsoft.com/office/drawing/2014/main" id="{9E663AAA-EC3F-844F-8189-83340835936F}"/>
                </a:ext>
              </a:extLst>
            </p:cNvPr>
            <p:cNvSpPr/>
            <p:nvPr/>
          </p:nvSpPr>
          <p:spPr>
            <a:xfrm rot="18141361" flipH="1" flipV="1">
              <a:off x="1966035" y="2153400"/>
              <a:ext cx="848077" cy="1922376"/>
            </a:xfrm>
            <a:prstGeom prst="curvedLeftArrow">
              <a:avLst/>
            </a:prstGeom>
            <a:solidFill>
              <a:srgbClr val="FFF3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7" name="CasellaDiTesto 6">
              <a:extLst>
                <a:ext uri="{FF2B5EF4-FFF2-40B4-BE49-F238E27FC236}">
                  <a16:creationId xmlns:a16="http://schemas.microsoft.com/office/drawing/2014/main" id="{6C200D10-74DA-E542-B044-56A3F97C4261}"/>
                </a:ext>
              </a:extLst>
            </p:cNvPr>
            <p:cNvSpPr txBox="1"/>
            <p:nvPr/>
          </p:nvSpPr>
          <p:spPr>
            <a:xfrm>
              <a:off x="1435280" y="3205025"/>
              <a:ext cx="1458646" cy="307777"/>
            </a:xfrm>
            <a:prstGeom prst="rect">
              <a:avLst/>
            </a:prstGeom>
            <a:solidFill>
              <a:srgbClr val="FFF3AF"/>
            </a:solidFill>
          </p:spPr>
          <p:txBody>
            <a:bodyPr wrap="square" rtlCol="0">
              <a:spAutoFit/>
            </a:bodyPr>
            <a:lstStyle/>
            <a:p>
              <a:r>
                <a:rPr lang="it-IT" sz="1400" dirty="0">
                  <a:latin typeface="Times New Roman" panose="02020603050405020304" pitchFamily="18" charset="0"/>
                  <a:cs typeface="Times New Roman" panose="02020603050405020304" pitchFamily="18" charset="0"/>
                </a:rPr>
                <a:t>Generalizzazione</a:t>
              </a:r>
            </a:p>
          </p:txBody>
        </p:sp>
      </p:grpSp>
      <p:sp>
        <p:nvSpPr>
          <p:cNvPr id="9" name="CasellaDiTesto 8">
            <a:extLst>
              <a:ext uri="{FF2B5EF4-FFF2-40B4-BE49-F238E27FC236}">
                <a16:creationId xmlns:a16="http://schemas.microsoft.com/office/drawing/2014/main" id="{F6859072-91B0-6649-ABE9-38AD56137F43}"/>
              </a:ext>
            </a:extLst>
          </p:cNvPr>
          <p:cNvSpPr txBox="1"/>
          <p:nvPr/>
        </p:nvSpPr>
        <p:spPr>
          <a:xfrm>
            <a:off x="551742" y="1737234"/>
            <a:ext cx="1204368" cy="307777"/>
          </a:xfrm>
          <a:prstGeom prst="rect">
            <a:avLst/>
          </a:prstGeom>
          <a:solidFill>
            <a:srgbClr val="FFF3AF"/>
          </a:solidFill>
        </p:spPr>
        <p:txBody>
          <a:bodyPr wrap="square" rtlCol="0">
            <a:spAutoFit/>
          </a:bodyPr>
          <a:lstStyle/>
          <a:p>
            <a:r>
              <a:rPr lang="it-IT" sz="1400" dirty="0">
                <a:latin typeface="Times New Roman" panose="02020603050405020304" pitchFamily="18" charset="0"/>
                <a:cs typeface="Times New Roman" panose="02020603050405020304" pitchFamily="18" charset="0"/>
              </a:rPr>
              <a:t>Popolazione</a:t>
            </a:r>
          </a:p>
        </p:txBody>
      </p:sp>
    </p:spTree>
    <p:extLst>
      <p:ext uri="{BB962C8B-B14F-4D97-AF65-F5344CB8AC3E}">
        <p14:creationId xmlns:p14="http://schemas.microsoft.com/office/powerpoint/2010/main" val="35296400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6"/>
            <a:ext cx="7886700" cy="1128823"/>
          </a:xfrm>
        </p:spPr>
        <p:txBody>
          <a:bodyPr/>
          <a:lstStyle/>
          <a:p>
            <a:r>
              <a:rPr lang="it-IT" sz="4000">
                <a:solidFill>
                  <a:prstClr val="black"/>
                </a:solidFill>
              </a:rPr>
              <a:t>Variabile Quantitativa - Dispersione</a:t>
            </a:r>
            <a:endParaRPr lang="it-IT"/>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40</a:t>
            </a:fld>
            <a:endParaRPr lang="en-US"/>
          </a:p>
        </p:txBody>
      </p:sp>
      <p:sp>
        <p:nvSpPr>
          <p:cNvPr id="5" name="CasellaDiTesto 4"/>
          <p:cNvSpPr txBox="1"/>
          <p:nvPr/>
        </p:nvSpPr>
        <p:spPr>
          <a:xfrm>
            <a:off x="628650" y="1127223"/>
            <a:ext cx="7886700" cy="1477328"/>
          </a:xfrm>
          <a:prstGeom prst="rect">
            <a:avLst/>
          </a:prstGeom>
          <a:noFill/>
        </p:spPr>
        <p:txBody>
          <a:bodyPr wrap="square" rtlCol="0">
            <a:spAutoFit/>
          </a:bodyPr>
          <a:lstStyle/>
          <a:p>
            <a:pPr algn="just"/>
            <a:r>
              <a:rPr lang="it-IT" dirty="0"/>
              <a:t>La deviazione standard </a:t>
            </a:r>
            <a:r>
              <a:rPr lang="it-IT" dirty="0" err="1"/>
              <a:t>StDev</a:t>
            </a:r>
            <a:r>
              <a:rPr lang="it-IT" dirty="0"/>
              <a:t> è calcolata come distanza di ciascun valore </a:t>
            </a:r>
            <a:r>
              <a:rPr lang="it-IT" i="1" dirty="0">
                <a:latin typeface="Times New Roman" charset="0"/>
                <a:ea typeface="Times New Roman" charset="0"/>
                <a:cs typeface="Times New Roman" charset="0"/>
              </a:rPr>
              <a:t>x</a:t>
            </a:r>
            <a:r>
              <a:rPr lang="it-IT" baseline="-25000" dirty="0"/>
              <a:t>i</a:t>
            </a:r>
            <a:r>
              <a:rPr lang="it-IT" dirty="0"/>
              <a:t> dalla  media della popolazione. Dai valori di media      e dispersione </a:t>
            </a:r>
            <a:r>
              <a:rPr lang="it-IT" i="1" dirty="0" err="1"/>
              <a:t>s</a:t>
            </a:r>
            <a:r>
              <a:rPr lang="it-IT" dirty="0"/>
              <a:t> è possibile ricavare una stima </a:t>
            </a:r>
            <a:r>
              <a:rPr lang="it-IT" i="1" u="sng" dirty="0"/>
              <a:t>approssimativa della distribuzione </a:t>
            </a:r>
            <a:r>
              <a:rPr lang="it-IT" dirty="0"/>
              <a:t>dei valori attorno alla media. La </a:t>
            </a:r>
            <a:r>
              <a:rPr lang="it-IT" b="1" i="1" dirty="0"/>
              <a:t>regola</a:t>
            </a:r>
            <a:r>
              <a:rPr lang="it-IT" dirty="0"/>
              <a:t> </a:t>
            </a:r>
            <a:r>
              <a:rPr lang="it-IT" b="1" i="1" dirty="0"/>
              <a:t>empirica</a:t>
            </a:r>
            <a:r>
              <a:rPr lang="it-IT" dirty="0"/>
              <a:t> ha valore per i valori di una variabile </a:t>
            </a:r>
            <a:r>
              <a:rPr lang="it-IT" i="1" dirty="0">
                <a:latin typeface="Times New Roman" charset="0"/>
                <a:ea typeface="Times New Roman" charset="0"/>
                <a:cs typeface="Times New Roman" charset="0"/>
              </a:rPr>
              <a:t>x</a:t>
            </a:r>
            <a:r>
              <a:rPr lang="it-IT" baseline="-25000" dirty="0"/>
              <a:t>i</a:t>
            </a:r>
            <a:r>
              <a:rPr lang="it-IT" dirty="0"/>
              <a:t> la cui distribuzione è </a:t>
            </a:r>
            <a:r>
              <a:rPr lang="it-IT" b="1" i="1" dirty="0"/>
              <a:t>simmetrica </a:t>
            </a:r>
            <a:r>
              <a:rPr lang="it-IT" dirty="0"/>
              <a:t>e a </a:t>
            </a:r>
            <a:r>
              <a:rPr lang="it-IT" b="1" i="1" dirty="0"/>
              <a:t>forma</a:t>
            </a:r>
            <a:r>
              <a:rPr lang="it-IT" dirty="0"/>
              <a:t> </a:t>
            </a:r>
            <a:r>
              <a:rPr lang="it-IT" b="1" i="1" dirty="0"/>
              <a:t>di</a:t>
            </a:r>
            <a:r>
              <a:rPr lang="it-IT" dirty="0"/>
              <a:t> </a:t>
            </a:r>
            <a:r>
              <a:rPr lang="it-IT" b="1" i="1" dirty="0"/>
              <a:t>campana</a:t>
            </a:r>
            <a:r>
              <a:rPr lang="it-IT" dirty="0"/>
              <a:t>. </a:t>
            </a:r>
          </a:p>
        </p:txBody>
      </p:sp>
      <mc:AlternateContent xmlns:mc="http://schemas.openxmlformats.org/markup-compatibility/2006">
        <mc:Choice xmlns:a14="http://schemas.microsoft.com/office/drawing/2010/main" Requires="a14">
          <p:sp>
            <p:nvSpPr>
              <p:cNvPr id="14" name="Rettangolo 13"/>
              <p:cNvSpPr/>
              <p:nvPr/>
            </p:nvSpPr>
            <p:spPr>
              <a:xfrm>
                <a:off x="4830119" y="1399447"/>
                <a:ext cx="36798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it-IT" i="1">
                              <a:latin typeface="Cambria Math" panose="02040503050406030204" pitchFamily="18" charset="0"/>
                            </a:rPr>
                          </m:ctrlPr>
                        </m:accPr>
                        <m:e>
                          <m:r>
                            <a:rPr lang="it-IT" i="1">
                              <a:latin typeface="Cambria Math" charset="0"/>
                            </a:rPr>
                            <m:t>𝑥</m:t>
                          </m:r>
                        </m:e>
                      </m:acc>
                    </m:oMath>
                  </m:oMathPara>
                </a14:m>
                <a:endParaRPr lang="it-IT" dirty="0"/>
              </a:p>
            </p:txBody>
          </p:sp>
        </mc:Choice>
        <mc:Fallback>
          <p:sp>
            <p:nvSpPr>
              <p:cNvPr id="14" name="Rettangolo 13"/>
              <p:cNvSpPr>
                <a:spLocks noRot="1" noChangeAspect="1" noMove="1" noResize="1" noEditPoints="1" noAdjustHandles="1" noChangeArrowheads="1" noChangeShapeType="1" noTextEdit="1"/>
              </p:cNvSpPr>
              <p:nvPr/>
            </p:nvSpPr>
            <p:spPr>
              <a:xfrm>
                <a:off x="4830119" y="1399447"/>
                <a:ext cx="367986" cy="369332"/>
              </a:xfrm>
              <a:prstGeom prst="rect">
                <a:avLst/>
              </a:prstGeom>
              <a:blipFill>
                <a:blip r:embed="rId2"/>
                <a:stretch>
                  <a:fillRect/>
                </a:stretch>
              </a:blipFill>
            </p:spPr>
            <p:txBody>
              <a:bodyPr/>
              <a:lstStyle/>
              <a:p>
                <a:r>
                  <a:rPr lang="it-IT">
                    <a:noFill/>
                  </a:rPr>
                  <a:t> </a:t>
                </a:r>
              </a:p>
            </p:txBody>
          </p:sp>
        </mc:Fallback>
      </mc:AlternateContent>
      <mc:AlternateContent xmlns:mc="http://schemas.openxmlformats.org/markup-compatibility/2006">
        <mc:Choice xmlns:a14="http://schemas.microsoft.com/office/drawing/2010/main" Requires="a14">
          <p:sp>
            <p:nvSpPr>
              <p:cNvPr id="17" name="CasellaDiTesto 16"/>
              <p:cNvSpPr txBox="1"/>
              <p:nvPr/>
            </p:nvSpPr>
            <p:spPr>
              <a:xfrm>
                <a:off x="709038" y="2685688"/>
                <a:ext cx="3781304" cy="3108543"/>
              </a:xfrm>
              <a:prstGeom prst="rect">
                <a:avLst/>
              </a:prstGeom>
              <a:noFill/>
            </p:spPr>
            <p:txBody>
              <a:bodyPr wrap="square" rtlCol="0">
                <a:spAutoFit/>
              </a:bodyPr>
              <a:lstStyle/>
              <a:p>
                <a:pPr algn="just">
                  <a:spcAft>
                    <a:spcPts val="1200"/>
                  </a:spcAft>
                </a:pPr>
                <a:r>
                  <a:rPr lang="it-IT" sz="1600" b="1" dirty="0"/>
                  <a:t>Regola Empirica</a:t>
                </a:r>
              </a:p>
              <a:p>
                <a:pPr algn="just">
                  <a:spcAft>
                    <a:spcPts val="1200"/>
                  </a:spcAft>
                </a:pPr>
                <a:r>
                  <a:rPr lang="it-IT" sz="1600" dirty="0"/>
                  <a:t>Se la distribuzione dei valori della variabile casuale </a:t>
                </a:r>
                <a:r>
                  <a:rPr lang="it-IT" sz="1600" i="1" dirty="0">
                    <a:latin typeface="Times New Roman" charset="0"/>
                    <a:ea typeface="Times New Roman" charset="0"/>
                    <a:cs typeface="Times New Roman" charset="0"/>
                  </a:rPr>
                  <a:t>x</a:t>
                </a:r>
                <a:r>
                  <a:rPr lang="it-IT" sz="1600" baseline="-25000" dirty="0"/>
                  <a:t>i</a:t>
                </a:r>
                <a:r>
                  <a:rPr lang="it-IT" sz="1600" dirty="0"/>
                  <a:t> ha approssimativamente la forma di una campana, circa il 95% dei valori è all’interno dell’intervallo compreso fra 2 deviazioni standard dalla media. In altri termini all’incirca il 95% dei valori </a:t>
                </a:r>
                <a:r>
                  <a:rPr lang="it-IT" sz="1600" i="1" dirty="0">
                    <a:latin typeface="Times New Roman" charset="0"/>
                    <a:ea typeface="Times New Roman" charset="0"/>
                    <a:cs typeface="Times New Roman" charset="0"/>
                  </a:rPr>
                  <a:t>x</a:t>
                </a:r>
                <a:r>
                  <a:rPr lang="it-IT" sz="1600" baseline="-25000" dirty="0"/>
                  <a:t>i</a:t>
                </a:r>
                <a:r>
                  <a:rPr lang="it-IT" sz="1600" dirty="0"/>
                  <a:t> appartenenti ad un campione estratto da una distribuzione a forma di campana appartengono all’intervallo</a:t>
                </a:r>
              </a:p>
              <a:p>
                <a:pPr algn="ctr"/>
                <a:r>
                  <a:rPr lang="it-IT" sz="1600" dirty="0"/>
                  <a:t> </a:t>
                </a:r>
                <a14:m>
                  <m:oMath xmlns:m="http://schemas.openxmlformats.org/officeDocument/2006/math">
                    <m:d>
                      <m:dPr>
                        <m:begChr m:val="⌈"/>
                        <m:endChr m:val="⌉"/>
                        <m:ctrlPr>
                          <a:rPr lang="it-IT" sz="1600" i="1" smtClean="0">
                            <a:latin typeface="Cambria Math" panose="02040503050406030204" pitchFamily="18" charset="0"/>
                          </a:rPr>
                        </m:ctrlPr>
                      </m:dPr>
                      <m:e>
                        <m:acc>
                          <m:accPr>
                            <m:chr m:val="̅"/>
                            <m:ctrlPr>
                              <a:rPr lang="it-IT" sz="1600" i="1" smtClean="0">
                                <a:latin typeface="Cambria Math" panose="02040503050406030204" pitchFamily="18" charset="0"/>
                              </a:rPr>
                            </m:ctrlPr>
                          </m:accPr>
                          <m:e>
                            <m:r>
                              <a:rPr lang="it-IT" sz="1600" b="0" i="1" smtClean="0">
                                <a:latin typeface="Cambria Math" charset="0"/>
                              </a:rPr>
                              <m:t>𝑥</m:t>
                            </m:r>
                          </m:e>
                        </m:acc>
                        <m:r>
                          <a:rPr lang="it-IT" sz="1600" b="0" i="1" smtClean="0">
                            <a:latin typeface="Cambria Math" charset="0"/>
                          </a:rPr>
                          <m:t>−2</m:t>
                        </m:r>
                        <m:r>
                          <a:rPr lang="it-IT" sz="1600" b="0" i="1" smtClean="0">
                            <a:latin typeface="Cambria Math" charset="0"/>
                          </a:rPr>
                          <m:t>𝑠</m:t>
                        </m:r>
                        <m:r>
                          <a:rPr lang="it-IT" sz="1600" b="0" i="1" smtClean="0">
                            <a:latin typeface="Cambria Math" charset="0"/>
                          </a:rPr>
                          <m:t>,</m:t>
                        </m:r>
                        <m:acc>
                          <m:accPr>
                            <m:chr m:val="̅"/>
                            <m:ctrlPr>
                              <a:rPr lang="it-IT" sz="1600" b="0" i="1" smtClean="0">
                                <a:latin typeface="Cambria Math" panose="02040503050406030204" pitchFamily="18" charset="0"/>
                              </a:rPr>
                            </m:ctrlPr>
                          </m:accPr>
                          <m:e>
                            <m:r>
                              <a:rPr lang="it-IT" sz="1600" b="0" i="1" smtClean="0">
                                <a:latin typeface="Cambria Math" charset="0"/>
                              </a:rPr>
                              <m:t>𝑥</m:t>
                            </m:r>
                          </m:e>
                        </m:acc>
                        <m:r>
                          <a:rPr lang="it-IT" sz="1600" b="0" i="1" smtClean="0">
                            <a:latin typeface="Cambria Math" charset="0"/>
                          </a:rPr>
                          <m:t>+2</m:t>
                        </m:r>
                        <m:r>
                          <a:rPr lang="it-IT" sz="1600" b="0" i="1" smtClean="0">
                            <a:latin typeface="Cambria Math" charset="0"/>
                          </a:rPr>
                          <m:t>𝑠</m:t>
                        </m:r>
                      </m:e>
                    </m:d>
                  </m:oMath>
                </a14:m>
                <a:r>
                  <a:rPr lang="it-IT" sz="1600" dirty="0"/>
                  <a:t> .</a:t>
                </a:r>
              </a:p>
            </p:txBody>
          </p:sp>
        </mc:Choice>
        <mc:Fallback>
          <p:sp>
            <p:nvSpPr>
              <p:cNvPr id="17" name="CasellaDiTesto 16"/>
              <p:cNvSpPr txBox="1">
                <a:spLocks noRot="1" noChangeAspect="1" noMove="1" noResize="1" noEditPoints="1" noAdjustHandles="1" noChangeArrowheads="1" noChangeShapeType="1" noTextEdit="1"/>
              </p:cNvSpPr>
              <p:nvPr/>
            </p:nvSpPr>
            <p:spPr>
              <a:xfrm>
                <a:off x="709038" y="2685688"/>
                <a:ext cx="3781304" cy="3108543"/>
              </a:xfrm>
              <a:prstGeom prst="rect">
                <a:avLst/>
              </a:prstGeom>
              <a:blipFill>
                <a:blip r:embed="rId3"/>
                <a:stretch>
                  <a:fillRect l="-669" r="-669" b="-1220"/>
                </a:stretch>
              </a:blipFill>
            </p:spPr>
            <p:txBody>
              <a:bodyPr/>
              <a:lstStyle/>
              <a:p>
                <a:r>
                  <a:rPr lang="it-IT">
                    <a:noFill/>
                  </a:rPr>
                  <a:t> </a:t>
                </a:r>
              </a:p>
            </p:txBody>
          </p:sp>
        </mc:Fallback>
      </mc:AlternateContent>
      <p:pic>
        <p:nvPicPr>
          <p:cNvPr id="18" name="Picture 3"/>
          <p:cNvPicPr>
            <a:picLocks noChangeAspect="1" noChangeArrowheads="1"/>
          </p:cNvPicPr>
          <p:nvPr/>
        </p:nvPicPr>
        <p:blipFill>
          <a:blip r:embed="rId4" cstate="print"/>
          <a:srcRect/>
          <a:stretch>
            <a:fillRect/>
          </a:stretch>
        </p:blipFill>
        <p:spPr bwMode="auto">
          <a:xfrm>
            <a:off x="4409955" y="2723661"/>
            <a:ext cx="4321315" cy="2718000"/>
          </a:xfrm>
          <a:prstGeom prst="rect">
            <a:avLst/>
          </a:prstGeom>
          <a:noFill/>
          <a:ln w="9525">
            <a:noFill/>
            <a:miter lim="800000"/>
            <a:headEnd/>
            <a:tailEnd/>
          </a:ln>
        </p:spPr>
      </p:pic>
      <p:sp>
        <p:nvSpPr>
          <p:cNvPr id="20" name="Rettangolo 19"/>
          <p:cNvSpPr/>
          <p:nvPr/>
        </p:nvSpPr>
        <p:spPr>
          <a:xfrm>
            <a:off x="993453" y="5790764"/>
            <a:ext cx="1161408" cy="369332"/>
          </a:xfrm>
          <a:prstGeom prst="rect">
            <a:avLst/>
          </a:prstGeom>
        </p:spPr>
        <p:txBody>
          <a:bodyPr wrap="none">
            <a:spAutoFit/>
          </a:bodyPr>
          <a:lstStyle/>
          <a:p>
            <a:pPr marL="274320" lvl="0" indent="-274320">
              <a:spcAft>
                <a:spcPts val="1800"/>
              </a:spcAft>
              <a:buClr>
                <a:srgbClr val="0000BF"/>
              </a:buClr>
              <a:buSzPct val="85000"/>
              <a:buFont typeface="Wingdings 2"/>
              <a:buChar char=""/>
            </a:pPr>
            <a:r>
              <a:rPr lang="en-US">
                <a:solidFill>
                  <a:prstClr val="black"/>
                </a:solidFill>
                <a:sym typeface="Symbol"/>
                <a:hlinkClick r:id="rId5"/>
              </a:rPr>
              <a:t>StatKey</a:t>
            </a:r>
            <a:endParaRPr lang="en-US">
              <a:solidFill>
                <a:prstClr val="black"/>
              </a:solidFill>
            </a:endParaRPr>
          </a:p>
        </p:txBody>
      </p:sp>
    </p:spTree>
    <p:extLst>
      <p:ext uri="{BB962C8B-B14F-4D97-AF65-F5344CB8AC3E}">
        <p14:creationId xmlns:p14="http://schemas.microsoft.com/office/powerpoint/2010/main" val="9391338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Variabile Quantitativa - </a:t>
            </a:r>
            <a:r>
              <a:rPr lang="it-IT" err="1"/>
              <a:t>StDev</a:t>
            </a:r>
            <a:endParaRPr lang="it-IT"/>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41</a:t>
            </a:fld>
            <a:endParaRPr lang="en-US"/>
          </a:p>
        </p:txBody>
      </p:sp>
      <p:sp useBgFill="1">
        <p:nvSpPr>
          <p:cNvPr id="6" name="CasellaDiTesto 5"/>
          <p:cNvSpPr txBox="1"/>
          <p:nvPr/>
        </p:nvSpPr>
        <p:spPr>
          <a:xfrm>
            <a:off x="628650" y="1367523"/>
            <a:ext cx="7886700" cy="923330"/>
          </a:xfrm>
          <a:prstGeom prst="rect">
            <a:avLst/>
          </a:prstGeom>
        </p:spPr>
        <p:txBody>
          <a:bodyPr wrap="square" rtlCol="0">
            <a:spAutoFit/>
          </a:bodyPr>
          <a:lstStyle/>
          <a:p>
            <a:pPr indent="357188" algn="just"/>
            <a:r>
              <a:rPr lang="it-IT"/>
              <a:t>Nel data set </a:t>
            </a:r>
            <a:r>
              <a:rPr lang="it-IT" b="1" err="1"/>
              <a:t>StudentSurvay</a:t>
            </a:r>
            <a:r>
              <a:rPr lang="it-IT"/>
              <a:t> la variabile </a:t>
            </a:r>
            <a:r>
              <a:rPr lang="it-IT" b="1" i="1" err="1"/>
              <a:t>Pulse</a:t>
            </a:r>
            <a:r>
              <a:rPr lang="it-IT"/>
              <a:t> ha una distribuzione simmetrica e approssimativamente a forma di campana con media 69,6 e deviazione standard 12.2. L’intervallo che contiene il 95% dei valori di </a:t>
            </a:r>
            <a:r>
              <a:rPr lang="it-IT" b="1" i="1" err="1"/>
              <a:t>Pulse</a:t>
            </a:r>
            <a:r>
              <a:rPr lang="it-IT"/>
              <a:t> è: </a:t>
            </a:r>
          </a:p>
        </p:txBody>
      </p:sp>
      <mc:AlternateContent xmlns:mc="http://schemas.openxmlformats.org/markup-compatibility/2006" xmlns:a14="http://schemas.microsoft.com/office/drawing/2010/main">
        <mc:Choice Requires="a14">
          <p:sp>
            <p:nvSpPr>
              <p:cNvPr id="7" name="Rettangolo 6"/>
              <p:cNvSpPr/>
              <p:nvPr/>
            </p:nvSpPr>
            <p:spPr>
              <a:xfrm>
                <a:off x="2091626" y="2406008"/>
                <a:ext cx="436632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it-IT" i="1" smtClean="0">
                              <a:latin typeface="Cambria Math" panose="02040503050406030204" pitchFamily="18" charset="0"/>
                            </a:rPr>
                          </m:ctrlPr>
                        </m:dPr>
                        <m:e>
                          <m:acc>
                            <m:accPr>
                              <m:chr m:val="̅"/>
                              <m:ctrlPr>
                                <a:rPr lang="it-IT" i="1">
                                  <a:latin typeface="Cambria Math" panose="02040503050406030204" pitchFamily="18" charset="0"/>
                                </a:rPr>
                              </m:ctrlPr>
                            </m:accPr>
                            <m:e>
                              <m:r>
                                <a:rPr lang="it-IT" i="1">
                                  <a:latin typeface="Cambria Math" charset="0"/>
                                </a:rPr>
                                <m:t>𝑥</m:t>
                              </m:r>
                            </m:e>
                          </m:acc>
                          <m:r>
                            <a:rPr lang="it-IT" i="0">
                              <a:latin typeface="Cambria Math" charset="0"/>
                            </a:rPr>
                            <m:t>±2</m:t>
                          </m:r>
                          <m:r>
                            <a:rPr lang="it-IT" i="1">
                              <a:latin typeface="Cambria Math" charset="0"/>
                            </a:rPr>
                            <m:t>𝑠</m:t>
                          </m:r>
                          <m:r>
                            <a:rPr lang="it-IT" i="0">
                              <a:latin typeface="Cambria Math" charset="0"/>
                            </a:rPr>
                            <m:t>=69.6±2</m:t>
                          </m:r>
                          <m:d>
                            <m:dPr>
                              <m:ctrlPr>
                                <a:rPr lang="it-IT" i="1">
                                  <a:latin typeface="Cambria Math" panose="02040503050406030204" pitchFamily="18" charset="0"/>
                                </a:rPr>
                              </m:ctrlPr>
                            </m:dPr>
                            <m:e>
                              <m:r>
                                <a:rPr lang="it-IT" i="0">
                                  <a:latin typeface="Cambria Math" charset="0"/>
                                </a:rPr>
                                <m:t>12.2</m:t>
                              </m:r>
                            </m:e>
                          </m:d>
                          <m:r>
                            <a:rPr lang="it-IT" b="0" i="1" smtClean="0">
                              <a:latin typeface="Cambria Math" charset="0"/>
                            </a:rPr>
                            <m:t>=</m:t>
                          </m:r>
                          <m:r>
                            <a:rPr lang="it-IT">
                              <a:latin typeface="Cambria Math" charset="0"/>
                            </a:rPr>
                            <m:t>69.6±</m:t>
                          </m:r>
                          <m:r>
                            <a:rPr lang="it-IT" b="0" i="1" smtClean="0">
                              <a:latin typeface="Cambria Math" charset="0"/>
                            </a:rPr>
                            <m:t>24.4</m:t>
                          </m:r>
                        </m:e>
                      </m:d>
                    </m:oMath>
                  </m:oMathPara>
                </a14:m>
                <a:endParaRPr lang="it-IT"/>
              </a:p>
            </p:txBody>
          </p:sp>
        </mc:Choice>
        <mc:Fallback xmlns="">
          <p:sp>
            <p:nvSpPr>
              <p:cNvPr id="7" name="Rettangolo 6"/>
              <p:cNvSpPr>
                <a:spLocks noRot="1" noChangeAspect="1" noMove="1" noResize="1" noEditPoints="1" noAdjustHandles="1" noChangeArrowheads="1" noChangeShapeType="1" noTextEdit="1"/>
              </p:cNvSpPr>
              <p:nvPr/>
            </p:nvSpPr>
            <p:spPr>
              <a:xfrm>
                <a:off x="2091626" y="2406008"/>
                <a:ext cx="4366324" cy="369332"/>
              </a:xfrm>
              <a:prstGeom prst="rect">
                <a:avLst/>
              </a:prstGeom>
              <a:blipFill rotWithShape="0">
                <a:blip r:embed="rId2"/>
                <a:stretch>
                  <a:fillRect b="-1667"/>
                </a:stretch>
              </a:blipFill>
            </p:spPr>
            <p:txBody>
              <a:bodyPr/>
              <a:lstStyle/>
              <a:p>
                <a:r>
                  <a:rPr lang="it-IT">
                    <a:noFill/>
                  </a:rPr>
                  <a:t> </a:t>
                </a:r>
              </a:p>
            </p:txBody>
          </p:sp>
        </mc:Fallback>
      </mc:AlternateContent>
      <p:pic>
        <p:nvPicPr>
          <p:cNvPr id="11" name="Immagine 10"/>
          <p:cNvPicPr>
            <a:picLocks noChangeAspect="1"/>
          </p:cNvPicPr>
          <p:nvPr/>
        </p:nvPicPr>
        <p:blipFill>
          <a:blip r:embed="rId3"/>
          <a:stretch>
            <a:fillRect/>
          </a:stretch>
        </p:blipFill>
        <p:spPr>
          <a:xfrm>
            <a:off x="600975" y="3122521"/>
            <a:ext cx="4322073" cy="2908800"/>
          </a:xfrm>
          <a:prstGeom prst="rect">
            <a:avLst/>
          </a:prstGeom>
        </p:spPr>
      </p:pic>
      <p:sp>
        <p:nvSpPr>
          <p:cNvPr id="15" name="CasellaDiTesto 14"/>
          <p:cNvSpPr txBox="1"/>
          <p:nvPr/>
        </p:nvSpPr>
        <p:spPr>
          <a:xfrm>
            <a:off x="5092861" y="3125159"/>
            <a:ext cx="3422489" cy="923330"/>
          </a:xfrm>
          <a:prstGeom prst="rect">
            <a:avLst/>
          </a:prstGeom>
          <a:noFill/>
        </p:spPr>
        <p:txBody>
          <a:bodyPr wrap="square" rtlCol="0">
            <a:spAutoFit/>
          </a:bodyPr>
          <a:lstStyle/>
          <a:p>
            <a:r>
              <a:rPr lang="it-IT"/>
              <a:t>La distribuzione delle frequenze è approssimativamente a forma di campana</a:t>
            </a:r>
          </a:p>
        </p:txBody>
      </p:sp>
      <p:sp>
        <p:nvSpPr>
          <p:cNvPr id="17" name="CasellaDiTesto 16"/>
          <p:cNvSpPr txBox="1"/>
          <p:nvPr/>
        </p:nvSpPr>
        <p:spPr>
          <a:xfrm>
            <a:off x="7639291" y="4803494"/>
            <a:ext cx="184731" cy="369332"/>
          </a:xfrm>
          <a:prstGeom prst="rect">
            <a:avLst/>
          </a:prstGeom>
          <a:noFill/>
        </p:spPr>
        <p:txBody>
          <a:bodyPr wrap="none" rtlCol="0">
            <a:spAutoFit/>
          </a:bodyPr>
          <a:lstStyle/>
          <a:p>
            <a:endParaRPr lang="it-IT"/>
          </a:p>
        </p:txBody>
      </p:sp>
      <p:pic>
        <p:nvPicPr>
          <p:cNvPr id="19" name="Immagine 18"/>
          <p:cNvPicPr>
            <a:picLocks noChangeAspect="1"/>
          </p:cNvPicPr>
          <p:nvPr/>
        </p:nvPicPr>
        <p:blipFill>
          <a:blip r:embed="rId4"/>
          <a:stretch>
            <a:fillRect/>
          </a:stretch>
        </p:blipFill>
        <p:spPr>
          <a:xfrm>
            <a:off x="5162309" y="4287370"/>
            <a:ext cx="3507128" cy="944644"/>
          </a:xfrm>
          <a:prstGeom prst="rect">
            <a:avLst/>
          </a:prstGeom>
        </p:spPr>
      </p:pic>
    </p:spTree>
    <p:extLst>
      <p:ext uri="{BB962C8B-B14F-4D97-AF65-F5344CB8AC3E}">
        <p14:creationId xmlns:p14="http://schemas.microsoft.com/office/powerpoint/2010/main" val="3763574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191506"/>
            <a:ext cx="7886700" cy="1070135"/>
          </a:xfrm>
        </p:spPr>
        <p:txBody>
          <a:bodyPr/>
          <a:lstStyle/>
          <a:p>
            <a:r>
              <a:rPr lang="it-IT"/>
              <a:t>Variabile Quantitativa - </a:t>
            </a:r>
            <a:r>
              <a:rPr lang="it-IT" err="1"/>
              <a:t>StDev</a:t>
            </a:r>
            <a:endParaRPr lang="it-IT"/>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42</a:t>
            </a:fld>
            <a:endParaRPr lang="en-US"/>
          </a:p>
        </p:txBody>
      </p:sp>
      <p:sp>
        <p:nvSpPr>
          <p:cNvPr id="5" name="CasellaDiTesto 4"/>
          <p:cNvSpPr txBox="1"/>
          <p:nvPr/>
        </p:nvSpPr>
        <p:spPr>
          <a:xfrm>
            <a:off x="628650" y="1192191"/>
            <a:ext cx="7774570" cy="923330"/>
          </a:xfrm>
          <a:prstGeom prst="rect">
            <a:avLst/>
          </a:prstGeom>
          <a:noFill/>
        </p:spPr>
        <p:txBody>
          <a:bodyPr wrap="square" rtlCol="0">
            <a:spAutoFit/>
          </a:bodyPr>
          <a:lstStyle/>
          <a:p>
            <a:pPr algn="just"/>
            <a:r>
              <a:rPr lang="it-IT" b="1"/>
              <a:t>Esempio 2</a:t>
            </a:r>
            <a:r>
              <a:rPr lang="it-IT"/>
              <a:t>. Il data set </a:t>
            </a:r>
            <a:r>
              <a:rPr lang="it-IT" b="1" i="1" err="1"/>
              <a:t>RetailSales</a:t>
            </a:r>
            <a:r>
              <a:rPr lang="it-IT"/>
              <a:t> contiene i dati sul totale delle vendite al dettaglio degli Stati Uniti (in bilioni di dollari) ogni mese dell’anno nel periodo Gennaio 2000, Aprile 2001. La Figura 2.20 mostra l’istogramma </a:t>
            </a:r>
          </a:p>
        </p:txBody>
      </p:sp>
      <p:pic>
        <p:nvPicPr>
          <p:cNvPr id="6" name="Immagine 5"/>
          <p:cNvPicPr>
            <a:picLocks noChangeAspect="1"/>
          </p:cNvPicPr>
          <p:nvPr/>
        </p:nvPicPr>
        <p:blipFill>
          <a:blip r:embed="rId2"/>
          <a:stretch>
            <a:fillRect/>
          </a:stretch>
        </p:blipFill>
        <p:spPr>
          <a:xfrm>
            <a:off x="709674" y="2262326"/>
            <a:ext cx="4320000" cy="2907408"/>
          </a:xfrm>
          <a:prstGeom prst="rect">
            <a:avLst/>
          </a:prstGeom>
        </p:spPr>
      </p:pic>
      <p:sp>
        <p:nvSpPr>
          <p:cNvPr id="7" name="CasellaDiTesto 6"/>
          <p:cNvSpPr txBox="1"/>
          <p:nvPr/>
        </p:nvSpPr>
        <p:spPr>
          <a:xfrm>
            <a:off x="5150736" y="2372801"/>
            <a:ext cx="3422489" cy="923330"/>
          </a:xfrm>
          <a:prstGeom prst="rect">
            <a:avLst/>
          </a:prstGeom>
          <a:noFill/>
        </p:spPr>
        <p:txBody>
          <a:bodyPr wrap="square" rtlCol="0">
            <a:spAutoFit/>
          </a:bodyPr>
          <a:lstStyle/>
          <a:p>
            <a:r>
              <a:rPr lang="it-IT"/>
              <a:t>La distribuzione delle frequenze è approssimativamente a forma di campana</a:t>
            </a:r>
          </a:p>
        </p:txBody>
      </p:sp>
      <p:pic>
        <p:nvPicPr>
          <p:cNvPr id="8" name="Immagine 7"/>
          <p:cNvPicPr>
            <a:picLocks noChangeAspect="1"/>
          </p:cNvPicPr>
          <p:nvPr/>
        </p:nvPicPr>
        <p:blipFill>
          <a:blip r:embed="rId3"/>
          <a:stretch>
            <a:fillRect/>
          </a:stretch>
        </p:blipFill>
        <p:spPr>
          <a:xfrm>
            <a:off x="5197031" y="3418761"/>
            <a:ext cx="3590524" cy="988530"/>
          </a:xfrm>
          <a:prstGeom prst="rect">
            <a:avLst/>
          </a:prstGeom>
        </p:spPr>
      </p:pic>
      <mc:AlternateContent xmlns:mc="http://schemas.openxmlformats.org/markup-compatibility/2006" xmlns:a14="http://schemas.microsoft.com/office/drawing/2010/main">
        <mc:Choice Requires="a14">
          <p:sp>
            <p:nvSpPr>
              <p:cNvPr id="9" name="Rettangolo 8"/>
              <p:cNvSpPr/>
              <p:nvPr/>
            </p:nvSpPr>
            <p:spPr>
              <a:xfrm>
                <a:off x="742948" y="5483279"/>
                <a:ext cx="351993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it-IT" i="1" smtClean="0">
                              <a:latin typeface="Cambria Math" panose="02040503050406030204" pitchFamily="18" charset="0"/>
                            </a:rPr>
                          </m:ctrlPr>
                        </m:dPr>
                        <m:e>
                          <m:acc>
                            <m:accPr>
                              <m:chr m:val="̅"/>
                              <m:ctrlPr>
                                <a:rPr lang="it-IT" i="1">
                                  <a:latin typeface="Cambria Math" panose="02040503050406030204" pitchFamily="18" charset="0"/>
                                </a:rPr>
                              </m:ctrlPr>
                            </m:accPr>
                            <m:e>
                              <m:r>
                                <a:rPr lang="it-IT" i="1">
                                  <a:latin typeface="Cambria Math" charset="0"/>
                                </a:rPr>
                                <m:t>𝑥</m:t>
                              </m:r>
                            </m:e>
                          </m:acc>
                          <m:r>
                            <a:rPr lang="it-IT" i="0">
                              <a:latin typeface="Cambria Math" charset="0"/>
                            </a:rPr>
                            <m:t>±2</m:t>
                          </m:r>
                          <m:r>
                            <a:rPr lang="it-IT" i="1">
                              <a:latin typeface="Cambria Math" charset="0"/>
                            </a:rPr>
                            <m:t>𝑠</m:t>
                          </m:r>
                          <m:r>
                            <a:rPr lang="it-IT" i="0">
                              <a:latin typeface="Cambria Math" charset="0"/>
                            </a:rPr>
                            <m:t>=</m:t>
                          </m:r>
                          <m:r>
                            <a:rPr lang="it-IT" b="0" i="0" smtClean="0">
                              <a:latin typeface="Cambria Math" charset="0"/>
                            </a:rPr>
                            <m:t> … </m:t>
                          </m:r>
                          <m:r>
                            <a:rPr lang="it-IT" i="0">
                              <a:latin typeface="Cambria Math" charset="0"/>
                            </a:rPr>
                            <m:t>±2</m:t>
                          </m:r>
                          <m:d>
                            <m:dPr>
                              <m:ctrlPr>
                                <a:rPr lang="it-IT" i="1">
                                  <a:latin typeface="Cambria Math" panose="02040503050406030204" pitchFamily="18" charset="0"/>
                                </a:rPr>
                              </m:ctrlPr>
                            </m:dPr>
                            <m:e>
                              <m:r>
                                <a:rPr lang="it-IT" b="0" i="0" smtClean="0">
                                  <a:latin typeface="Cambria Math" charset="0"/>
                                </a:rPr>
                                <m:t>…</m:t>
                              </m:r>
                            </m:e>
                          </m:d>
                          <m:r>
                            <a:rPr lang="it-IT" b="0" i="1" smtClean="0">
                              <a:latin typeface="Cambria Math" charset="0"/>
                            </a:rPr>
                            <m:t>= </m:t>
                          </m:r>
                          <m:r>
                            <a:rPr lang="it-IT" b="0" i="0" smtClean="0">
                              <a:latin typeface="Cambria Math" charset="0"/>
                            </a:rPr>
                            <m:t>… </m:t>
                          </m:r>
                          <m:r>
                            <a:rPr lang="it-IT">
                              <a:latin typeface="Cambria Math" charset="0"/>
                            </a:rPr>
                            <m:t>±</m:t>
                          </m:r>
                          <m:r>
                            <a:rPr lang="it-IT" b="0" i="0" smtClean="0">
                              <a:latin typeface="Cambria Math" charset="0"/>
                            </a:rPr>
                            <m:t> </m:t>
                          </m:r>
                          <m:r>
                            <a:rPr lang="it-IT" b="0" i="1" smtClean="0">
                              <a:latin typeface="Cambria Math" charset="0"/>
                            </a:rPr>
                            <m:t>…</m:t>
                          </m:r>
                        </m:e>
                      </m:d>
                    </m:oMath>
                  </m:oMathPara>
                </a14:m>
                <a:endParaRPr lang="it-IT"/>
              </a:p>
            </p:txBody>
          </p:sp>
        </mc:Choice>
        <mc:Fallback xmlns="">
          <p:sp>
            <p:nvSpPr>
              <p:cNvPr id="9" name="Rettangolo 8"/>
              <p:cNvSpPr>
                <a:spLocks noRot="1" noChangeAspect="1" noMove="1" noResize="1" noEditPoints="1" noAdjustHandles="1" noChangeArrowheads="1" noChangeShapeType="1" noTextEdit="1"/>
              </p:cNvSpPr>
              <p:nvPr/>
            </p:nvSpPr>
            <p:spPr>
              <a:xfrm>
                <a:off x="742948" y="5483279"/>
                <a:ext cx="3519938" cy="369332"/>
              </a:xfrm>
              <a:prstGeom prst="rect">
                <a:avLst/>
              </a:prstGeom>
              <a:blipFill rotWithShape="0">
                <a:blip r:embed="rId4"/>
                <a:stretch>
                  <a:fillRect t="-95082" b="-121311"/>
                </a:stretch>
              </a:blipFill>
            </p:spPr>
            <p:txBody>
              <a:bodyPr/>
              <a:lstStyle/>
              <a:p>
                <a:r>
                  <a:rPr lang="it-IT">
                    <a:noFill/>
                  </a:rPr>
                  <a:t> </a:t>
                </a:r>
              </a:p>
            </p:txBody>
          </p:sp>
        </mc:Fallback>
      </mc:AlternateContent>
    </p:spTree>
    <p:extLst>
      <p:ext uri="{BB962C8B-B14F-4D97-AF65-F5344CB8AC3E}">
        <p14:creationId xmlns:p14="http://schemas.microsoft.com/office/powerpoint/2010/main" val="10998007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6"/>
            <a:ext cx="7886700" cy="1070135"/>
          </a:xfrm>
        </p:spPr>
        <p:txBody>
          <a:bodyPr/>
          <a:lstStyle/>
          <a:p>
            <a:r>
              <a:rPr lang="it-IT"/>
              <a:t>Variabile Quantitativa </a:t>
            </a:r>
            <a:r>
              <a:rPr lang="mr-IN"/>
              <a:t>–</a:t>
            </a:r>
            <a:r>
              <a:rPr lang="it-IT"/>
              <a:t> </a:t>
            </a:r>
            <a:r>
              <a:rPr lang="it-IT" b="1" i="1" err="1"/>
              <a:t>z</a:t>
            </a:r>
            <a:r>
              <a:rPr lang="it-IT" b="1" i="1"/>
              <a:t>-Score</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43</a:t>
            </a:fld>
            <a:endParaRPr lang="en-US"/>
          </a:p>
        </p:txBody>
      </p:sp>
      <p:sp>
        <p:nvSpPr>
          <p:cNvPr id="5" name="CasellaDiTesto 4"/>
          <p:cNvSpPr txBox="1"/>
          <p:nvPr/>
        </p:nvSpPr>
        <p:spPr>
          <a:xfrm>
            <a:off x="628650" y="1238485"/>
            <a:ext cx="7706932" cy="1754326"/>
          </a:xfrm>
          <a:prstGeom prst="rect">
            <a:avLst/>
          </a:prstGeom>
          <a:noFill/>
        </p:spPr>
        <p:txBody>
          <a:bodyPr wrap="square" rtlCol="0">
            <a:spAutoFit/>
          </a:bodyPr>
          <a:lstStyle/>
          <a:p>
            <a:pPr indent="311150" algn="just"/>
            <a:r>
              <a:rPr lang="it-IT"/>
              <a:t>In assenza delle informazioni (centro e dispersione) sulla distribuzione dei valori della variabile </a:t>
            </a:r>
            <a:r>
              <a:rPr lang="it-IT" i="1">
                <a:latin typeface="Cambria Math" charset="0"/>
                <a:ea typeface="Cambria Math" charset="0"/>
                <a:cs typeface="Cambria Math" charset="0"/>
              </a:rPr>
              <a:t>X</a:t>
            </a:r>
            <a:r>
              <a:rPr lang="it-IT"/>
              <a:t>  oggetto di una indagine è difficile assegnare un significato al singolo valore </a:t>
            </a:r>
            <a:r>
              <a:rPr lang="it-IT" i="1">
                <a:latin typeface="Times New Roman" charset="0"/>
                <a:ea typeface="Times New Roman" charset="0"/>
                <a:cs typeface="Times New Roman" charset="0"/>
              </a:rPr>
              <a:t>x</a:t>
            </a:r>
            <a:r>
              <a:rPr lang="it-IT" baseline="-25000"/>
              <a:t>i</a:t>
            </a:r>
            <a:r>
              <a:rPr lang="it-IT"/>
              <a:t> misurato. Un modo generalmente utilizzato per determinare se </a:t>
            </a:r>
            <a:r>
              <a:rPr lang="it-IT" i="1">
                <a:latin typeface="Times New Roman" charset="0"/>
                <a:ea typeface="Times New Roman" charset="0"/>
                <a:cs typeface="Times New Roman" charset="0"/>
              </a:rPr>
              <a:t>x</a:t>
            </a:r>
            <a:r>
              <a:rPr lang="it-IT" baseline="-25000"/>
              <a:t>i</a:t>
            </a:r>
            <a:r>
              <a:rPr lang="it-IT"/>
              <a:t> è un </a:t>
            </a:r>
            <a:r>
              <a:rPr lang="it-IT" i="1"/>
              <a:t>valore </a:t>
            </a:r>
            <a:r>
              <a:rPr lang="it-IT" b="1" i="1"/>
              <a:t>comune</a:t>
            </a:r>
            <a:r>
              <a:rPr lang="it-IT"/>
              <a:t> o </a:t>
            </a:r>
            <a:r>
              <a:rPr lang="it-IT" b="1" i="1"/>
              <a:t>inusuale</a:t>
            </a:r>
            <a:r>
              <a:rPr lang="it-IT"/>
              <a:t> è calcolare a quale distanza </a:t>
            </a:r>
            <a:r>
              <a:rPr lang="it-IT" i="1">
                <a:latin typeface="Times New Roman" charset="0"/>
                <a:ea typeface="Times New Roman" charset="0"/>
                <a:cs typeface="Times New Roman" charset="0"/>
              </a:rPr>
              <a:t>x</a:t>
            </a:r>
            <a:r>
              <a:rPr lang="it-IT" baseline="-25000"/>
              <a:t>i</a:t>
            </a:r>
            <a:r>
              <a:rPr lang="it-IT"/>
              <a:t> si trova dalla media      in unità di deviazione standard </a:t>
            </a:r>
            <a:r>
              <a:rPr lang="it-IT" i="1"/>
              <a:t>s</a:t>
            </a:r>
            <a:r>
              <a:rPr lang="it-IT"/>
              <a:t>. Questa distanza è indipendente dalla unità di misura della variabile </a:t>
            </a:r>
            <a:r>
              <a:rPr lang="it-IT" i="1">
                <a:latin typeface="Times New Roman" charset="0"/>
                <a:ea typeface="Times New Roman" charset="0"/>
                <a:cs typeface="Times New Roman" charset="0"/>
              </a:rPr>
              <a:t>X</a:t>
            </a:r>
            <a:r>
              <a:rPr lang="it-IT"/>
              <a:t> ed è nota come </a:t>
            </a:r>
            <a:r>
              <a:rPr lang="it-IT" b="1" i="1" err="1"/>
              <a:t>z</a:t>
            </a:r>
            <a:r>
              <a:rPr lang="it-IT" b="1" i="1"/>
              <a:t>-Score.</a:t>
            </a:r>
          </a:p>
        </p:txBody>
      </p:sp>
      <mc:AlternateContent xmlns:mc="http://schemas.openxmlformats.org/markup-compatibility/2006" xmlns:a14="http://schemas.microsoft.com/office/drawing/2010/main">
        <mc:Choice Requires="a14">
          <p:sp>
            <p:nvSpPr>
              <p:cNvPr id="6" name="Rettangolo 5"/>
              <p:cNvSpPr/>
              <p:nvPr/>
            </p:nvSpPr>
            <p:spPr>
              <a:xfrm>
                <a:off x="2790687" y="2376225"/>
                <a:ext cx="36798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it-IT" i="1">
                              <a:latin typeface="Cambria Math" panose="02040503050406030204" pitchFamily="18" charset="0"/>
                            </a:rPr>
                          </m:ctrlPr>
                        </m:accPr>
                        <m:e>
                          <m:r>
                            <a:rPr lang="it-IT" i="1">
                              <a:latin typeface="Cambria Math" charset="0"/>
                            </a:rPr>
                            <m:t>𝑥</m:t>
                          </m:r>
                        </m:e>
                      </m:acc>
                    </m:oMath>
                  </m:oMathPara>
                </a14:m>
                <a:endParaRPr lang="it-IT"/>
              </a:p>
            </p:txBody>
          </p:sp>
        </mc:Choice>
        <mc:Fallback xmlns="">
          <p:sp>
            <p:nvSpPr>
              <p:cNvPr id="6" name="Rettangolo 5"/>
              <p:cNvSpPr>
                <a:spLocks noRot="1" noChangeAspect="1" noMove="1" noResize="1" noEditPoints="1" noAdjustHandles="1" noChangeArrowheads="1" noChangeShapeType="1" noTextEdit="1"/>
              </p:cNvSpPr>
              <p:nvPr/>
            </p:nvSpPr>
            <p:spPr>
              <a:xfrm>
                <a:off x="2790687" y="2376225"/>
                <a:ext cx="367986" cy="369332"/>
              </a:xfrm>
              <a:prstGeom prst="rect">
                <a:avLst/>
              </a:prstGeom>
              <a:blipFill rotWithShape="0">
                <a:blip r:embed="rId2"/>
                <a:stretch>
                  <a:fillRect r="-21667"/>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7" name="Content Placeholder 2"/>
              <p:cNvSpPr txBox="1">
                <a:spLocks/>
              </p:cNvSpPr>
              <p:nvPr/>
            </p:nvSpPr>
            <p:spPr>
              <a:xfrm>
                <a:off x="924409" y="3026192"/>
                <a:ext cx="7229354" cy="74849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2000"/>
                  <a:t>Lo</a:t>
                </a:r>
                <a:r>
                  <a:rPr lang="it-IT" sz="2000" b="1"/>
                  <a:t> </a:t>
                </a:r>
                <a:r>
                  <a:rPr lang="it-IT" sz="2000" b="1" i="1" err="1"/>
                  <a:t>z</a:t>
                </a:r>
                <a:r>
                  <a:rPr lang="it-IT" sz="2000" b="1" i="1"/>
                  <a:t>-score</a:t>
                </a:r>
                <a:r>
                  <a:rPr lang="it-IT" sz="2000" b="1"/>
                  <a:t> </a:t>
                </a:r>
                <a:r>
                  <a:rPr lang="it-IT" sz="2000"/>
                  <a:t>del valore  </a:t>
                </a:r>
                <a:r>
                  <a:rPr lang="it-IT" sz="2000" i="1">
                    <a:latin typeface="Times New Roman" charset="0"/>
                    <a:ea typeface="Times New Roman" charset="0"/>
                    <a:cs typeface="Times New Roman" charset="0"/>
                  </a:rPr>
                  <a:t>x</a:t>
                </a:r>
                <a:r>
                  <a:rPr lang="it-IT" sz="2000"/>
                  <a:t>  è dato da</a:t>
                </a:r>
                <a:r>
                  <a:rPr lang="it-IT"/>
                  <a:t> </a:t>
                </a:r>
                <a14:m>
                  <m:oMath xmlns:m="http://schemas.openxmlformats.org/officeDocument/2006/math">
                    <m:r>
                      <a:rPr lang="it-IT" sz="2400" b="0" i="1" smtClean="0">
                        <a:latin typeface="Cambria Math" charset="0"/>
                        <a:ea typeface="Times New Roman" charset="0"/>
                        <a:cs typeface="Times New Roman" charset="0"/>
                      </a:rPr>
                      <m:t>𝑧</m:t>
                    </m:r>
                    <m:r>
                      <a:rPr lang="it-IT" sz="2400" i="1" smtClean="0">
                        <a:latin typeface="Cambria Math" charset="0"/>
                        <a:ea typeface="Times New Roman" charset="0"/>
                        <a:cs typeface="Times New Roman" charset="0"/>
                      </a:rPr>
                      <m:t>=</m:t>
                    </m:r>
                    <m:f>
                      <m:fPr>
                        <m:ctrlPr>
                          <a:rPr lang="it-IT" sz="2400" i="1" smtClean="0">
                            <a:latin typeface="Cambria Math" panose="02040503050406030204" pitchFamily="18" charset="0"/>
                            <a:ea typeface="Cambria Math" charset="0"/>
                            <a:cs typeface="Cambria Math" charset="0"/>
                          </a:rPr>
                        </m:ctrlPr>
                      </m:fPr>
                      <m:num>
                        <m:r>
                          <a:rPr lang="it-IT" sz="2400" i="1" smtClean="0">
                            <a:latin typeface="Cambria Math" charset="0"/>
                            <a:ea typeface="Cambria Math" charset="0"/>
                            <a:cs typeface="Cambria Math" charset="0"/>
                          </a:rPr>
                          <m:t>𝑥</m:t>
                        </m:r>
                        <m:r>
                          <a:rPr lang="it-IT" sz="2400" i="1" smtClean="0">
                            <a:latin typeface="Cambria Math" charset="0"/>
                            <a:ea typeface="Cambria Math" charset="0"/>
                            <a:cs typeface="Cambria Math" charset="0"/>
                          </a:rPr>
                          <m:t>−</m:t>
                        </m:r>
                        <m:acc>
                          <m:accPr>
                            <m:chr m:val="̅"/>
                            <m:ctrlPr>
                              <a:rPr lang="it-IT" sz="2400" i="1" smtClean="0">
                                <a:latin typeface="Cambria Math" panose="02040503050406030204" pitchFamily="18" charset="0"/>
                                <a:ea typeface="Cambria Math" charset="0"/>
                                <a:cs typeface="Cambria Math" charset="0"/>
                              </a:rPr>
                            </m:ctrlPr>
                          </m:accPr>
                          <m:e>
                            <m:r>
                              <a:rPr lang="it-IT" sz="2400" i="1" smtClean="0">
                                <a:latin typeface="Cambria Math" charset="0"/>
                                <a:ea typeface="Cambria Math" charset="0"/>
                                <a:cs typeface="Cambria Math" charset="0"/>
                              </a:rPr>
                              <m:t>𝑥</m:t>
                            </m:r>
                          </m:e>
                        </m:acc>
                      </m:num>
                      <m:den>
                        <m:r>
                          <a:rPr lang="it-IT" sz="2400" i="1" smtClean="0">
                            <a:latin typeface="Cambria Math" charset="0"/>
                            <a:ea typeface="Cambria Math" charset="0"/>
                            <a:cs typeface="Cambria Math" charset="0"/>
                          </a:rPr>
                          <m:t>𝑠</m:t>
                        </m:r>
                      </m:den>
                    </m:f>
                  </m:oMath>
                </a14:m>
                <a:endParaRPr lang="it-IT" sz="1800">
                  <a:latin typeface="Cambria Math" charset="0"/>
                  <a:ea typeface="Cambria Math" charset="0"/>
                  <a:cs typeface="Cambria Math" charset="0"/>
                </a:endParaRPr>
              </a:p>
            </p:txBody>
          </p:sp>
        </mc:Choice>
        <mc:Fallback xmlns="">
          <p:sp>
            <p:nvSpPr>
              <p:cNvPr id="7" name="Content Placeholder 2"/>
              <p:cNvSpPr txBox="1">
                <a:spLocks noRot="1" noChangeAspect="1" noMove="1" noResize="1" noEditPoints="1" noAdjustHandles="1" noChangeArrowheads="1" noChangeShapeType="1" noTextEdit="1"/>
              </p:cNvSpPr>
              <p:nvPr/>
            </p:nvSpPr>
            <p:spPr>
              <a:xfrm>
                <a:off x="924409" y="3026192"/>
                <a:ext cx="7229354" cy="748496"/>
              </a:xfrm>
              <a:prstGeom prst="rect">
                <a:avLst/>
              </a:prstGeom>
              <a:blipFill rotWithShape="0">
                <a:blip r:embed="rId3"/>
                <a:stretch>
                  <a:fillRect l="-759"/>
                </a:stretch>
              </a:blipFill>
            </p:spPr>
            <p:txBody>
              <a:bodyPr/>
              <a:lstStyle/>
              <a:p>
                <a:r>
                  <a:rPr lang="it-IT">
                    <a:noFill/>
                  </a:rPr>
                  <a:t> </a:t>
                </a:r>
              </a:p>
            </p:txBody>
          </p:sp>
        </mc:Fallback>
      </mc:AlternateContent>
      <p:sp>
        <p:nvSpPr>
          <p:cNvPr id="8" name="Content Placeholder 1"/>
          <p:cNvSpPr txBox="1">
            <a:spLocks/>
          </p:cNvSpPr>
          <p:nvPr/>
        </p:nvSpPr>
        <p:spPr>
          <a:xfrm>
            <a:off x="674950" y="3680745"/>
            <a:ext cx="7705122" cy="96069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357188" algn="just">
              <a:lnSpc>
                <a:spcPct val="100000"/>
              </a:lnSpc>
              <a:buNone/>
            </a:pPr>
            <a:r>
              <a:rPr lang="it-IT" sz="1800"/>
              <a:t>Lo </a:t>
            </a:r>
            <a:r>
              <a:rPr lang="it-IT" sz="1800" b="1" i="1" err="1"/>
              <a:t>z</a:t>
            </a:r>
            <a:r>
              <a:rPr lang="it-IT" sz="1800" b="1" i="1"/>
              <a:t>-Score</a:t>
            </a:r>
            <a:r>
              <a:rPr lang="it-IT" sz="1800"/>
              <a:t> indica la distanza di </a:t>
            </a:r>
            <a:r>
              <a:rPr lang="it-IT" sz="1800" i="1">
                <a:ea typeface="Times New Roman" charset="0"/>
                <a:cs typeface="Times New Roman" charset="0"/>
              </a:rPr>
              <a:t>x</a:t>
            </a:r>
            <a:r>
              <a:rPr lang="it-IT" sz="1800"/>
              <a:t> dalla media in numero di deviazioni standard. Valori di </a:t>
            </a:r>
            <a:r>
              <a:rPr lang="it-IT" sz="1800" b="1" i="1" err="1"/>
              <a:t>z</a:t>
            </a:r>
            <a:r>
              <a:rPr lang="it-IT" sz="1800" b="1" i="1"/>
              <a:t>-Score</a:t>
            </a:r>
            <a:r>
              <a:rPr lang="it-IT" sz="1800"/>
              <a:t> lontani dal valore 0 sono valori inusuali. Per una distribuzione a forma di campana il 95% dei valori </a:t>
            </a:r>
            <a:r>
              <a:rPr lang="it-IT" sz="1800" b="1" i="1" err="1"/>
              <a:t>z-Scores</a:t>
            </a:r>
            <a:r>
              <a:rPr lang="it-IT" sz="1800"/>
              <a:t> sono fra -2 e 2.</a:t>
            </a:r>
            <a:endParaRPr lang="it-IT" sz="2000">
              <a:solidFill>
                <a:schemeClr val="tx2"/>
              </a:solidFill>
            </a:endParaRPr>
          </a:p>
          <a:p>
            <a:pPr marL="0" indent="0" algn="just">
              <a:lnSpc>
                <a:spcPct val="100000"/>
              </a:lnSpc>
              <a:spcBef>
                <a:spcPts val="0"/>
              </a:spcBef>
              <a:buNone/>
            </a:pPr>
            <a:endParaRPr lang="it-IT" sz="2000">
              <a:solidFill>
                <a:schemeClr val="tx2"/>
              </a:solidFill>
            </a:endParaRPr>
          </a:p>
          <a:p>
            <a:pPr marL="0" indent="-514350" algn="just">
              <a:lnSpc>
                <a:spcPct val="100000"/>
              </a:lnSpc>
              <a:spcBef>
                <a:spcPts val="0"/>
              </a:spcBef>
              <a:buFont typeface="Arial" panose="020B0604020202020204" pitchFamily="34" charset="0"/>
              <a:buNone/>
            </a:pPr>
            <a:endParaRPr lang="it-IT" sz="2000">
              <a:solidFill>
                <a:schemeClr val="tx2"/>
              </a:solidFill>
            </a:endParaRPr>
          </a:p>
        </p:txBody>
      </p:sp>
      <p:sp>
        <p:nvSpPr>
          <p:cNvPr id="9" name="CasellaDiTesto 8"/>
          <p:cNvSpPr txBox="1"/>
          <p:nvPr/>
        </p:nvSpPr>
        <p:spPr>
          <a:xfrm>
            <a:off x="742589" y="4683417"/>
            <a:ext cx="7592994" cy="1323439"/>
          </a:xfrm>
          <a:prstGeom prst="rect">
            <a:avLst/>
          </a:prstGeom>
          <a:noFill/>
        </p:spPr>
        <p:txBody>
          <a:bodyPr wrap="square" rtlCol="0">
            <a:spAutoFit/>
          </a:bodyPr>
          <a:lstStyle/>
          <a:p>
            <a:pPr algn="just"/>
            <a:r>
              <a:rPr lang="it-IT" sz="1600" b="1"/>
              <a:t>Esempio 1</a:t>
            </a:r>
            <a:r>
              <a:rPr lang="it-IT" sz="1600"/>
              <a:t>. Nel data set </a:t>
            </a:r>
            <a:r>
              <a:rPr lang="it-IT" sz="1600" b="1" err="1"/>
              <a:t>ICUAdmission</a:t>
            </a:r>
            <a:r>
              <a:rPr lang="it-IT" sz="1600" b="1"/>
              <a:t> </a:t>
            </a:r>
            <a:r>
              <a:rPr lang="it-IT" sz="1600"/>
              <a:t>la variabile </a:t>
            </a:r>
            <a:r>
              <a:rPr lang="it-IT" sz="1600" b="1" i="1" err="1"/>
              <a:t>Systolic</a:t>
            </a:r>
            <a:r>
              <a:rPr lang="it-IT" sz="1600"/>
              <a:t> ha media 132.2 </a:t>
            </a:r>
            <a:r>
              <a:rPr lang="it-IT" sz="1600" err="1"/>
              <a:t>mmHg</a:t>
            </a:r>
            <a:r>
              <a:rPr lang="it-IT" sz="1600"/>
              <a:t> e Standard </a:t>
            </a:r>
            <a:r>
              <a:rPr lang="it-IT" sz="1600" err="1"/>
              <a:t>Deviation</a:t>
            </a:r>
            <a:r>
              <a:rPr lang="it-IT" sz="1600"/>
              <a:t> </a:t>
            </a:r>
            <a:r>
              <a:rPr lang="it-IT" sz="1600" i="1" err="1"/>
              <a:t>s</a:t>
            </a:r>
            <a:r>
              <a:rPr lang="it-IT" sz="1600"/>
              <a:t>=32.95</a:t>
            </a:r>
            <a:r>
              <a:rPr lang="it-IT" sz="1600" i="1"/>
              <a:t> </a:t>
            </a:r>
            <a:r>
              <a:rPr lang="it-IT" sz="1600" i="1" err="1"/>
              <a:t>mmHg</a:t>
            </a:r>
            <a:r>
              <a:rPr lang="it-IT" sz="1600"/>
              <a:t>; la variabile </a:t>
            </a:r>
            <a:r>
              <a:rPr lang="it-IT" sz="1600" b="1" i="1" err="1"/>
              <a:t>HeartRate</a:t>
            </a:r>
            <a:r>
              <a:rPr lang="it-IT" sz="1600"/>
              <a:t> ha media 98.9 e </a:t>
            </a:r>
            <a:r>
              <a:rPr lang="it-IT" sz="1600" err="1"/>
              <a:t>Devst</a:t>
            </a:r>
            <a:r>
              <a:rPr lang="it-IT" sz="1600"/>
              <a:t> 26.83 </a:t>
            </a:r>
            <a:r>
              <a:rPr lang="it-IT" sz="1600" err="1"/>
              <a:t>bpm</a:t>
            </a:r>
            <a:r>
              <a:rPr lang="it-IT" sz="1600"/>
              <a:t>. Un paziente fra quelli elencati nel data set ha frequenza </a:t>
            </a:r>
            <a:r>
              <a:rPr lang="it-IT" sz="1600" b="1" i="1" err="1"/>
              <a:t>HeartRate</a:t>
            </a:r>
            <a:r>
              <a:rPr lang="it-IT" sz="1600"/>
              <a:t> = 52 </a:t>
            </a:r>
            <a:r>
              <a:rPr lang="it-IT" sz="1600" err="1"/>
              <a:t>bpm</a:t>
            </a:r>
            <a:r>
              <a:rPr lang="it-IT" sz="1600"/>
              <a:t> e pressione sistolica 204mmg. Calcola il valore </a:t>
            </a:r>
            <a:r>
              <a:rPr lang="it-IT" sz="1600" b="1" i="1" err="1"/>
              <a:t>z</a:t>
            </a:r>
            <a:r>
              <a:rPr lang="it-IT" sz="1600" b="1" i="1"/>
              <a:t>-Score</a:t>
            </a:r>
            <a:r>
              <a:rPr lang="it-IT" sz="1600"/>
              <a:t> per entrambi i valori e valuta la posizione di ciascuno rispetto alla media. </a:t>
            </a:r>
          </a:p>
        </p:txBody>
      </p:sp>
    </p:spTree>
    <p:extLst>
      <p:ext uri="{BB962C8B-B14F-4D97-AF65-F5344CB8AC3E}">
        <p14:creationId xmlns:p14="http://schemas.microsoft.com/office/powerpoint/2010/main" val="17805369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093284"/>
          </a:xfrm>
        </p:spPr>
        <p:txBody>
          <a:bodyPr/>
          <a:lstStyle/>
          <a:p>
            <a:r>
              <a:rPr lang="it-IT"/>
              <a:t>Variabile Quantitativa - Esercizi </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44</a:t>
            </a:fld>
            <a:endParaRPr lang="en-US"/>
          </a:p>
        </p:txBody>
      </p:sp>
      <p:sp>
        <p:nvSpPr>
          <p:cNvPr id="5" name="CasellaDiTesto 4"/>
          <p:cNvSpPr txBox="1"/>
          <p:nvPr/>
        </p:nvSpPr>
        <p:spPr>
          <a:xfrm>
            <a:off x="706054" y="1273214"/>
            <a:ext cx="7523544" cy="1477328"/>
          </a:xfrm>
          <a:prstGeom prst="rect">
            <a:avLst/>
          </a:prstGeom>
          <a:noFill/>
        </p:spPr>
        <p:txBody>
          <a:bodyPr wrap="square" rtlCol="0">
            <a:spAutoFit/>
          </a:bodyPr>
          <a:lstStyle/>
          <a:p>
            <a:pPr algn="just"/>
            <a:r>
              <a:rPr lang="it-IT"/>
              <a:t>Utilizza un programma di Analisi Statistica e per ciascun </a:t>
            </a:r>
            <a:r>
              <a:rPr lang="it-IT" err="1"/>
              <a:t>dataset</a:t>
            </a:r>
            <a:r>
              <a:rPr lang="it-IT"/>
              <a:t> nell’elenco: </a:t>
            </a:r>
          </a:p>
          <a:p>
            <a:pPr marL="342900" indent="-342900" algn="just">
              <a:buFont typeface="+mj-lt"/>
              <a:buAutoNum type="arabicPeriod"/>
            </a:pPr>
            <a:r>
              <a:rPr lang="it-IT"/>
              <a:t>disegna l’istogramma con la distribuzione delle frequenze; </a:t>
            </a:r>
          </a:p>
          <a:p>
            <a:pPr marL="342900" indent="-342900" algn="just">
              <a:buFont typeface="+mj-lt"/>
              <a:buAutoNum type="arabicPeriod"/>
            </a:pPr>
            <a:r>
              <a:rPr lang="it-IT"/>
              <a:t>descrivi la forma dell’istogramma </a:t>
            </a:r>
          </a:p>
          <a:p>
            <a:pPr marL="342900" indent="-342900" algn="just">
              <a:buFont typeface="+mj-lt"/>
              <a:buAutoNum type="arabicPeriod"/>
            </a:pPr>
            <a:r>
              <a:rPr lang="it-IT"/>
              <a:t>calcola il valore della media e della deviazione standard; </a:t>
            </a:r>
          </a:p>
          <a:p>
            <a:pPr marL="342900" indent="-342900" algn="just">
              <a:buFont typeface="+mj-lt"/>
              <a:buAutoNum type="arabicPeriod"/>
            </a:pPr>
            <a:r>
              <a:rPr lang="it-IT"/>
              <a:t>calcola il valore </a:t>
            </a:r>
            <a:r>
              <a:rPr lang="it-IT" err="1"/>
              <a:t>z</a:t>
            </a:r>
            <a:r>
              <a:rPr lang="it-IT"/>
              <a:t>-score delle osservazioni indicate.</a:t>
            </a:r>
          </a:p>
        </p:txBody>
      </p:sp>
      <p:sp>
        <p:nvSpPr>
          <p:cNvPr id="6" name="CasellaDiTesto 5"/>
          <p:cNvSpPr txBox="1"/>
          <p:nvPr/>
        </p:nvSpPr>
        <p:spPr>
          <a:xfrm>
            <a:off x="798650" y="3113591"/>
            <a:ext cx="7257327" cy="2616101"/>
          </a:xfrm>
          <a:prstGeom prst="rect">
            <a:avLst/>
          </a:prstGeom>
          <a:noFill/>
        </p:spPr>
        <p:txBody>
          <a:bodyPr wrap="square" rtlCol="0">
            <a:spAutoFit/>
          </a:bodyPr>
          <a:lstStyle/>
          <a:p>
            <a:pPr marL="342900" indent="-342900">
              <a:spcBef>
                <a:spcPts val="600"/>
              </a:spcBef>
              <a:buFont typeface="+mj-lt"/>
              <a:buAutoNum type="alphaLcParenR"/>
            </a:pPr>
            <a:r>
              <a:rPr lang="it-IT"/>
              <a:t>Data set </a:t>
            </a:r>
            <a:r>
              <a:rPr lang="it-IT" b="1" err="1"/>
              <a:t>ICUAdmission</a:t>
            </a:r>
            <a:r>
              <a:rPr lang="it-IT"/>
              <a:t>: variabili </a:t>
            </a:r>
            <a:r>
              <a:rPr lang="it-IT" err="1"/>
              <a:t>HearthRate</a:t>
            </a:r>
            <a:r>
              <a:rPr lang="it-IT"/>
              <a:t> e </a:t>
            </a:r>
            <a:r>
              <a:rPr lang="it-IT" err="1"/>
              <a:t>Systolic</a:t>
            </a:r>
            <a:endParaRPr lang="it-IT"/>
          </a:p>
          <a:p>
            <a:pPr marL="800100" lvl="1" indent="-342900">
              <a:buFont typeface="Arial" charset="0"/>
              <a:buChar char="•"/>
            </a:pPr>
            <a:r>
              <a:rPr lang="it-IT" err="1"/>
              <a:t>HearthRate</a:t>
            </a:r>
            <a:r>
              <a:rPr lang="it-IT"/>
              <a:t> = 48 e 126; </a:t>
            </a:r>
            <a:r>
              <a:rPr lang="it-IT" err="1"/>
              <a:t>Systolic</a:t>
            </a:r>
            <a:r>
              <a:rPr lang="it-IT"/>
              <a:t> = 91 e 131</a:t>
            </a:r>
          </a:p>
          <a:p>
            <a:pPr marL="342900" indent="-342900">
              <a:spcBef>
                <a:spcPts val="600"/>
              </a:spcBef>
              <a:buFont typeface="+mj-lt"/>
              <a:buAutoNum type="alphaLcParenR"/>
            </a:pPr>
            <a:r>
              <a:rPr lang="it-IT"/>
              <a:t>Data set </a:t>
            </a:r>
            <a:r>
              <a:rPr lang="it-IT" b="1" err="1"/>
              <a:t>AllCountries</a:t>
            </a:r>
            <a:r>
              <a:rPr lang="it-IT"/>
              <a:t>: variabili </a:t>
            </a:r>
            <a:r>
              <a:rPr lang="it-IT" err="1"/>
              <a:t>Population</a:t>
            </a:r>
            <a:r>
              <a:rPr lang="it-IT"/>
              <a:t> e </a:t>
            </a:r>
            <a:r>
              <a:rPr lang="it-IT" err="1"/>
              <a:t>Health</a:t>
            </a:r>
            <a:endParaRPr lang="it-IT"/>
          </a:p>
          <a:p>
            <a:pPr marL="800100" lvl="1" indent="-342900">
              <a:buFont typeface="Arial" charset="0"/>
              <a:buChar char="•"/>
            </a:pPr>
            <a:r>
              <a:rPr lang="it-IT" err="1"/>
              <a:t>Health</a:t>
            </a:r>
            <a:r>
              <a:rPr lang="it-IT"/>
              <a:t> = 3.1 e 17.6; </a:t>
            </a:r>
            <a:r>
              <a:rPr lang="it-IT" err="1"/>
              <a:t>Population</a:t>
            </a:r>
            <a:r>
              <a:rPr lang="it-IT"/>
              <a:t> = 1.448 e 227.24</a:t>
            </a:r>
          </a:p>
          <a:p>
            <a:pPr marL="342900" indent="-342900">
              <a:spcBef>
                <a:spcPts val="600"/>
              </a:spcBef>
              <a:buFont typeface="+mj-lt"/>
              <a:buAutoNum type="alphaLcParenR"/>
            </a:pPr>
            <a:r>
              <a:rPr lang="it-IT"/>
              <a:t>Data set </a:t>
            </a:r>
            <a:r>
              <a:rPr lang="it-IT" b="1" err="1"/>
              <a:t>UStates</a:t>
            </a:r>
            <a:r>
              <a:rPr lang="it-IT"/>
              <a:t>: variabile </a:t>
            </a:r>
            <a:r>
              <a:rPr lang="it-IT" err="1"/>
              <a:t>Smokers</a:t>
            </a:r>
            <a:r>
              <a:rPr lang="it-IT"/>
              <a:t> e </a:t>
            </a:r>
            <a:r>
              <a:rPr lang="it-IT" err="1"/>
              <a:t>FiveVegetables</a:t>
            </a:r>
            <a:endParaRPr lang="it-IT"/>
          </a:p>
          <a:p>
            <a:pPr marL="800100" lvl="1" indent="-342900">
              <a:buFont typeface="Arial" charset="0"/>
              <a:buChar char="•"/>
            </a:pPr>
            <a:r>
              <a:rPr lang="it-IT" err="1"/>
              <a:t>Smokers</a:t>
            </a:r>
            <a:r>
              <a:rPr lang="it-IT"/>
              <a:t> = 12.8 e  4.6; </a:t>
            </a:r>
            <a:r>
              <a:rPr lang="it-IT" err="1"/>
              <a:t>FiveVegetables</a:t>
            </a:r>
            <a:r>
              <a:rPr lang="it-IT"/>
              <a:t> = 16.5 e 26.8</a:t>
            </a:r>
          </a:p>
          <a:p>
            <a:pPr marL="342900" indent="-342900">
              <a:spcBef>
                <a:spcPts val="600"/>
              </a:spcBef>
              <a:buFont typeface="+mj-lt"/>
              <a:buAutoNum type="alphaLcParenR"/>
            </a:pPr>
            <a:r>
              <a:rPr lang="it-IT"/>
              <a:t>Data set </a:t>
            </a:r>
            <a:r>
              <a:rPr lang="it-IT" b="1" err="1"/>
              <a:t>StudentSurvey</a:t>
            </a:r>
            <a:r>
              <a:rPr lang="it-IT"/>
              <a:t>: variabili GPA e </a:t>
            </a:r>
            <a:r>
              <a:rPr lang="it-IT" err="1"/>
              <a:t>MathSAT</a:t>
            </a:r>
            <a:endParaRPr lang="it-IT"/>
          </a:p>
          <a:p>
            <a:pPr marL="800100" lvl="1" indent="-342900">
              <a:spcBef>
                <a:spcPts val="600"/>
              </a:spcBef>
              <a:buFont typeface="Arial" charset="0"/>
              <a:buChar char="•"/>
            </a:pPr>
            <a:r>
              <a:rPr lang="it-IT"/>
              <a:t>GPA = 2.60 e 3.70;  </a:t>
            </a:r>
            <a:r>
              <a:rPr lang="it-IT" err="1"/>
              <a:t>MathSAT</a:t>
            </a:r>
            <a:r>
              <a:rPr lang="it-IT"/>
              <a:t> = 640 e 710  </a:t>
            </a:r>
          </a:p>
        </p:txBody>
      </p:sp>
    </p:spTree>
    <p:extLst>
      <p:ext uri="{BB962C8B-B14F-4D97-AF65-F5344CB8AC3E}">
        <p14:creationId xmlns:p14="http://schemas.microsoft.com/office/powerpoint/2010/main" val="16616149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023836"/>
          </a:xfrm>
        </p:spPr>
        <p:txBody>
          <a:bodyPr/>
          <a:lstStyle/>
          <a:p>
            <a:r>
              <a:rPr lang="it-IT"/>
              <a:t>Variabile Quantitativa - Percentili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45</a:t>
            </a:fld>
            <a:endParaRPr lang="en-US"/>
          </a:p>
        </p:txBody>
      </p:sp>
      <p:sp>
        <p:nvSpPr>
          <p:cNvPr id="5" name="CasellaDiTesto 4"/>
          <p:cNvSpPr txBox="1"/>
          <p:nvPr/>
        </p:nvSpPr>
        <p:spPr>
          <a:xfrm>
            <a:off x="763926" y="1296363"/>
            <a:ext cx="7477249" cy="3647152"/>
          </a:xfrm>
          <a:prstGeom prst="rect">
            <a:avLst/>
          </a:prstGeom>
          <a:noFill/>
        </p:spPr>
        <p:txBody>
          <a:bodyPr wrap="square" rtlCol="0">
            <a:spAutoFit/>
          </a:bodyPr>
          <a:lstStyle/>
          <a:p>
            <a:pPr indent="276225" algn="just">
              <a:spcAft>
                <a:spcPts val="600"/>
              </a:spcAft>
            </a:pPr>
            <a:r>
              <a:rPr lang="it-IT" b="1" dirty="0"/>
              <a:t>Esempio 1</a:t>
            </a:r>
            <a:r>
              <a:rPr lang="it-IT" sz="1600" dirty="0"/>
              <a:t>. Il sistema scolastico USA usa un sistema di valutazione della scuola secondaria </a:t>
            </a:r>
            <a:r>
              <a:rPr lang="mr-IN" sz="1600" dirty="0"/>
              <a:t>–</a:t>
            </a:r>
            <a:r>
              <a:rPr lang="it-IT" sz="1600" dirty="0"/>
              <a:t> </a:t>
            </a:r>
            <a:r>
              <a:rPr lang="en-US" sz="1600" i="1" dirty="0"/>
              <a:t>Scholastic Aptitude Test  </a:t>
            </a:r>
            <a:r>
              <a:rPr lang="it-IT" sz="1600" dirty="0"/>
              <a:t>(SAT) </a:t>
            </a:r>
            <a:r>
              <a:rPr lang="mr-IN" sz="1600" dirty="0"/>
              <a:t>–</a:t>
            </a:r>
            <a:r>
              <a:rPr lang="it-IT" sz="1600" dirty="0"/>
              <a:t> che è parte della valutazione per l’ammissione al college o all’università. SAT si compone di tre indici di valutazione </a:t>
            </a:r>
            <a:r>
              <a:rPr lang="en-US" sz="1600" i="1" dirty="0"/>
              <a:t>Critical Reading</a:t>
            </a:r>
            <a:r>
              <a:rPr lang="en-US" sz="1600" dirty="0"/>
              <a:t>, </a:t>
            </a:r>
            <a:r>
              <a:rPr lang="en-US" sz="1600" i="1" dirty="0"/>
              <a:t>Mathematics</a:t>
            </a:r>
            <a:r>
              <a:rPr lang="en-US" sz="1600" dirty="0"/>
              <a:t> e </a:t>
            </a:r>
            <a:r>
              <a:rPr lang="en-US" sz="1600" i="1" dirty="0"/>
              <a:t>Writing</a:t>
            </a:r>
            <a:r>
              <a:rPr lang="en-US" sz="1600" dirty="0"/>
              <a:t> </a:t>
            </a:r>
            <a:r>
              <a:rPr lang="it-IT" sz="1600" dirty="0"/>
              <a:t>con scala di punteggio 200-800 e per la valutazione di scolastica ciascun istituto ha l’obiettivo di raggiungere un punteggio pari o superiore a 500 in ciascun indice. A ciascun istituto è assegnato un </a:t>
            </a:r>
            <a:r>
              <a:rPr lang="it-IT" sz="1600" dirty="0" err="1"/>
              <a:t>Grading</a:t>
            </a:r>
            <a:r>
              <a:rPr lang="it-IT" sz="1600" dirty="0"/>
              <a:t> a partire dal punteggio raggiunto.</a:t>
            </a:r>
          </a:p>
          <a:p>
            <a:pPr indent="276225" algn="just"/>
            <a:r>
              <a:rPr lang="it-IT" sz="1600" dirty="0"/>
              <a:t>Al momento del diploma lo studente riceve il punteggio SAT in ciascuna sua parte e il valore del </a:t>
            </a:r>
            <a:r>
              <a:rPr lang="it-IT" sz="1600" b="1" i="1" dirty="0"/>
              <a:t>percentile</a:t>
            </a:r>
            <a:r>
              <a:rPr lang="it-IT" sz="1600" dirty="0"/>
              <a:t> ad esso associato indica la posizione dello studente fra tutti i punteggi assegnati dal test. Per la classe del 2010 un punteggio di 620 in Critical Reading è il </a:t>
            </a:r>
            <a:r>
              <a:rPr lang="it-IT" sz="1600" b="1" i="1" dirty="0"/>
              <a:t>percentile</a:t>
            </a:r>
            <a:r>
              <a:rPr lang="it-IT" sz="1600" dirty="0"/>
              <a:t> 84 e vuole a indicare che l’84% degli studenti ha ottenuto uno score inferiore o uguale a 620. Nella prova di </a:t>
            </a:r>
            <a:r>
              <a:rPr lang="it-IT" sz="1600" dirty="0" err="1"/>
              <a:t>Mathematics</a:t>
            </a:r>
            <a:r>
              <a:rPr lang="it-IT" sz="1600" dirty="0"/>
              <a:t> il percentile 20 è pari a 410 a indicare che il 20% degli studenti ha superato la prova con un punteggio inferiore o uguale a 410.</a:t>
            </a:r>
          </a:p>
        </p:txBody>
      </p:sp>
      <p:sp>
        <p:nvSpPr>
          <p:cNvPr id="7" name="Content Placeholder 2"/>
          <p:cNvSpPr txBox="1">
            <a:spLocks/>
          </p:cNvSpPr>
          <p:nvPr/>
        </p:nvSpPr>
        <p:spPr>
          <a:xfrm>
            <a:off x="810587" y="4943515"/>
            <a:ext cx="7383926" cy="10037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it-IT" sz="1800" b="1" dirty="0"/>
              <a:t>Percentile</a:t>
            </a:r>
          </a:p>
          <a:p>
            <a:pPr marL="0" indent="0" algn="just">
              <a:buNone/>
            </a:pPr>
            <a:r>
              <a:rPr lang="it-IT" sz="1600" dirty="0"/>
              <a:t>Il </a:t>
            </a:r>
            <a:r>
              <a:rPr lang="it-IT" sz="1600" b="1" i="1" dirty="0"/>
              <a:t>percentile</a:t>
            </a:r>
            <a:r>
              <a:rPr lang="it-IT" sz="1600" dirty="0"/>
              <a:t> </a:t>
            </a:r>
            <a:r>
              <a:rPr lang="it-IT" sz="1600" b="1" i="1" dirty="0" err="1"/>
              <a:t>P</a:t>
            </a:r>
            <a:r>
              <a:rPr lang="it-IT" sz="1600" baseline="-25000" dirty="0" err="1"/>
              <a:t>k</a:t>
            </a:r>
            <a:r>
              <a:rPr lang="it-IT" sz="1600" dirty="0"/>
              <a:t> di una serie di dati ordinata è il valore della variabile quantitativa che risulta essere maggiore del </a:t>
            </a:r>
            <a:r>
              <a:rPr lang="it-IT" sz="1600" i="1" dirty="0" err="1"/>
              <a:t>P</a:t>
            </a:r>
            <a:r>
              <a:rPr lang="it-IT" sz="1600" dirty="0"/>
              <a:t>% dei valori presenti nel </a:t>
            </a:r>
            <a:r>
              <a:rPr lang="it-IT" sz="1600" dirty="0" err="1"/>
              <a:t>dataset</a:t>
            </a:r>
            <a:r>
              <a:rPr lang="it-IT" sz="1600" dirty="0"/>
              <a:t>.</a:t>
            </a:r>
          </a:p>
        </p:txBody>
      </p:sp>
    </p:spTree>
    <p:extLst>
      <p:ext uri="{BB962C8B-B14F-4D97-AF65-F5344CB8AC3E}">
        <p14:creationId xmlns:p14="http://schemas.microsoft.com/office/powerpoint/2010/main" val="17379054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6"/>
            <a:ext cx="7886700" cy="965963"/>
          </a:xfrm>
        </p:spPr>
        <p:txBody>
          <a:bodyPr/>
          <a:lstStyle/>
          <a:p>
            <a:r>
              <a:rPr lang="it-IT"/>
              <a:t>Variabile Quantitativa - Percentili</a:t>
            </a:r>
            <a:endParaRPr lang="it-IT" sz="3600"/>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46</a:t>
            </a:fld>
            <a:endParaRPr lang="en-US"/>
          </a:p>
        </p:txBody>
      </p:sp>
      <p:sp>
        <p:nvSpPr>
          <p:cNvPr id="5" name="CasellaDiTesto 4"/>
          <p:cNvSpPr txBox="1"/>
          <p:nvPr/>
        </p:nvSpPr>
        <p:spPr>
          <a:xfrm>
            <a:off x="752354" y="1261639"/>
            <a:ext cx="7434680" cy="1323439"/>
          </a:xfrm>
          <a:prstGeom prst="rect">
            <a:avLst/>
          </a:prstGeom>
          <a:noFill/>
        </p:spPr>
        <p:txBody>
          <a:bodyPr wrap="square" rtlCol="0">
            <a:spAutoFit/>
          </a:bodyPr>
          <a:lstStyle/>
          <a:p>
            <a:pPr algn="just"/>
            <a:r>
              <a:rPr lang="it-IT" sz="1600" b="1"/>
              <a:t>Esempio 1</a:t>
            </a:r>
            <a:r>
              <a:rPr lang="it-IT" sz="1600"/>
              <a:t>. </a:t>
            </a:r>
            <a:r>
              <a:rPr lang="it-IT" sz="1600" err="1"/>
              <a:t>Strandard&amp;Poor's</a:t>
            </a:r>
            <a:r>
              <a:rPr lang="it-IT" sz="1600"/>
              <a:t> possiede uno dei più seguiti indici azionari americani, noto come S&amp;P500</a:t>
            </a:r>
            <a:r>
              <a:rPr lang="it-IT" sz="1600" baseline="30000"/>
              <a:t>$</a:t>
            </a:r>
            <a:r>
              <a:rPr lang="it-IT" sz="1600"/>
              <a:t>, a larga capitalizzazione e include i titoli azionari di 500 società in tutti i settori dell'economia statunitense. La figura mostra l’istogramma delle frequenze del prezzo di chiusura giornaliero di S&amp;P500 da questo istogramma vogliamo ricavare una stima del 25 ° e 90 ° percentile della distribuzione.  </a:t>
            </a:r>
          </a:p>
        </p:txBody>
      </p:sp>
      <p:sp>
        <p:nvSpPr>
          <p:cNvPr id="6" name="CasellaDiTesto 5"/>
          <p:cNvSpPr txBox="1"/>
          <p:nvPr/>
        </p:nvSpPr>
        <p:spPr>
          <a:xfrm>
            <a:off x="879676" y="5717897"/>
            <a:ext cx="4919240" cy="369332"/>
          </a:xfrm>
          <a:prstGeom prst="rect">
            <a:avLst/>
          </a:prstGeom>
          <a:noFill/>
        </p:spPr>
        <p:txBody>
          <a:bodyPr wrap="square" rtlCol="0">
            <a:spAutoFit/>
          </a:bodyPr>
          <a:lstStyle/>
          <a:p>
            <a:r>
              <a:rPr lang="it-IT" baseline="30000"/>
              <a:t>$</a:t>
            </a:r>
            <a:r>
              <a:rPr lang="it-IT">
                <a:hlinkClick r:id="rId2"/>
              </a:rPr>
              <a:t>S&amp;P 500 </a:t>
            </a:r>
            <a:endParaRPr lang="it-IT"/>
          </a:p>
        </p:txBody>
      </p:sp>
      <p:sp>
        <p:nvSpPr>
          <p:cNvPr id="11" name="CasellaDiTesto 10"/>
          <p:cNvSpPr txBox="1"/>
          <p:nvPr/>
        </p:nvSpPr>
        <p:spPr>
          <a:xfrm>
            <a:off x="752354" y="2777926"/>
            <a:ext cx="3530278" cy="1969770"/>
          </a:xfrm>
          <a:prstGeom prst="rect">
            <a:avLst/>
          </a:prstGeom>
          <a:noFill/>
        </p:spPr>
        <p:txBody>
          <a:bodyPr wrap="square" rtlCol="0">
            <a:spAutoFit/>
          </a:bodyPr>
          <a:lstStyle/>
          <a:p>
            <a:pPr algn="just">
              <a:spcAft>
                <a:spcPts val="1200"/>
              </a:spcAft>
            </a:pPr>
            <a:r>
              <a:rPr lang="it-IT" sz="1400" dirty="0"/>
              <a:t>Il 25° percentile è il </a:t>
            </a:r>
            <a:r>
              <a:rPr lang="it-IT" sz="1400" b="1" i="1" dirty="0"/>
              <a:t>valore superiore </a:t>
            </a:r>
            <a:r>
              <a:rPr lang="it-IT" sz="1400" dirty="0"/>
              <a:t>dei valori di Close pari al 25° delle osservazioni e corrisponde ad un </a:t>
            </a:r>
            <a:r>
              <a:rPr lang="it-IT" sz="1400" i="1" u="sng" dirty="0"/>
              <a:t>area del 25% </a:t>
            </a:r>
            <a:r>
              <a:rPr lang="it-IT" sz="1400" dirty="0"/>
              <a:t>nella coda di sinistra; P25 è circa pari a 1100.</a:t>
            </a:r>
          </a:p>
          <a:p>
            <a:pPr algn="just"/>
            <a:r>
              <a:rPr lang="it-IT" sz="1400" dirty="0"/>
              <a:t>Il 90° percentile  è il </a:t>
            </a:r>
            <a:r>
              <a:rPr lang="it-IT" sz="1400" b="1" i="1" dirty="0"/>
              <a:t>valore inferiore</a:t>
            </a:r>
            <a:r>
              <a:rPr lang="it-IT" sz="1400" dirty="0"/>
              <a:t> che delimita il 10° dei valori di Close e corrisponde ad un </a:t>
            </a:r>
            <a:r>
              <a:rPr lang="it-IT" sz="1400" i="1" u="sng" dirty="0"/>
              <a:t>area del 10% </a:t>
            </a:r>
            <a:r>
              <a:rPr lang="it-IT" sz="1400" dirty="0"/>
              <a:t>nella coda di destra; P90 è circa pari a 1220.</a:t>
            </a:r>
          </a:p>
        </p:txBody>
      </p:sp>
      <p:sp>
        <p:nvSpPr>
          <p:cNvPr id="12" name="CasellaDiTesto 11"/>
          <p:cNvSpPr txBox="1"/>
          <p:nvPr/>
        </p:nvSpPr>
        <p:spPr>
          <a:xfrm>
            <a:off x="752354" y="5162311"/>
            <a:ext cx="7331438" cy="584775"/>
          </a:xfrm>
          <a:prstGeom prst="rect">
            <a:avLst/>
          </a:prstGeom>
          <a:noFill/>
        </p:spPr>
        <p:txBody>
          <a:bodyPr wrap="square" rtlCol="0">
            <a:spAutoFit/>
          </a:bodyPr>
          <a:lstStyle/>
          <a:p>
            <a:r>
              <a:rPr lang="it-IT" sz="1600"/>
              <a:t>La stima della area percentuale è difficoltosa e le linee tratteggiate sono disegnate utilizzando il valore calcolato di  P25 = 1095 e P90 = 1217. </a:t>
            </a:r>
          </a:p>
        </p:txBody>
      </p:sp>
      <p:pic>
        <p:nvPicPr>
          <p:cNvPr id="13" name="Immagin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6433" y="2585078"/>
            <a:ext cx="3598933" cy="2624400"/>
          </a:xfrm>
          <a:prstGeom prst="rect">
            <a:avLst/>
          </a:prstGeom>
        </p:spPr>
      </p:pic>
    </p:spTree>
    <p:extLst>
      <p:ext uri="{BB962C8B-B14F-4D97-AF65-F5344CB8AC3E}">
        <p14:creationId xmlns:p14="http://schemas.microsoft.com/office/powerpoint/2010/main" val="929487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457728"/>
            <a:ext cx="7886700" cy="931239"/>
          </a:xfrm>
        </p:spPr>
        <p:txBody>
          <a:bodyPr/>
          <a:lstStyle/>
          <a:p>
            <a:r>
              <a:rPr lang="it-IT"/>
              <a:t>Variabile Quantitativa - Quartili </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47</a:t>
            </a:fld>
            <a:endParaRPr lang="en-US"/>
          </a:p>
        </p:txBody>
      </p:sp>
      <p:sp>
        <p:nvSpPr>
          <p:cNvPr id="5" name="CasellaDiTesto 4"/>
          <p:cNvSpPr txBox="1"/>
          <p:nvPr/>
        </p:nvSpPr>
        <p:spPr>
          <a:xfrm>
            <a:off x="763928" y="1279325"/>
            <a:ext cx="7751421" cy="923330"/>
          </a:xfrm>
          <a:prstGeom prst="rect">
            <a:avLst/>
          </a:prstGeom>
          <a:noFill/>
        </p:spPr>
        <p:txBody>
          <a:bodyPr wrap="square" rtlCol="0">
            <a:spAutoFit/>
          </a:bodyPr>
          <a:lstStyle/>
          <a:p>
            <a:pPr algn="just"/>
            <a:r>
              <a:rPr lang="it-IT" dirty="0"/>
              <a:t>Per descrivere la </a:t>
            </a:r>
            <a:r>
              <a:rPr lang="it-IT" i="1" u="sng" dirty="0"/>
              <a:t>distribuzione percentile</a:t>
            </a:r>
            <a:r>
              <a:rPr lang="it-IT" dirty="0"/>
              <a:t> dei valori presenti in un data set si utilizza una tecnica che fa riferimento a </a:t>
            </a:r>
            <a:r>
              <a:rPr lang="it-IT" b="1" i="1" dirty="0"/>
              <a:t>cinque statistiche di posizione </a:t>
            </a:r>
            <a:r>
              <a:rPr lang="it-IT" dirty="0"/>
              <a:t>note come </a:t>
            </a:r>
            <a:r>
              <a:rPr lang="it-IT" b="1" i="1" dirty="0"/>
              <a:t>quartili</a:t>
            </a:r>
            <a:r>
              <a:rPr lang="it-IT" dirty="0"/>
              <a:t> del data set.</a:t>
            </a:r>
          </a:p>
        </p:txBody>
      </p:sp>
      <p:pic>
        <p:nvPicPr>
          <p:cNvPr id="9" name="Immagine 8"/>
          <p:cNvPicPr>
            <a:picLocks noChangeAspect="1"/>
          </p:cNvPicPr>
          <p:nvPr/>
        </p:nvPicPr>
        <p:blipFill>
          <a:blip r:embed="rId2"/>
          <a:stretch>
            <a:fillRect/>
          </a:stretch>
        </p:blipFill>
        <p:spPr>
          <a:xfrm>
            <a:off x="1773860" y="2368450"/>
            <a:ext cx="5404336" cy="1839600"/>
          </a:xfrm>
          <a:prstGeom prst="rect">
            <a:avLst/>
          </a:prstGeom>
        </p:spPr>
      </p:pic>
      <p:sp>
        <p:nvSpPr>
          <p:cNvPr id="20" name="CasellaDiTesto 19"/>
          <p:cNvSpPr txBox="1"/>
          <p:nvPr/>
        </p:nvSpPr>
        <p:spPr>
          <a:xfrm>
            <a:off x="763928" y="4340496"/>
            <a:ext cx="7882361" cy="1831271"/>
          </a:xfrm>
          <a:prstGeom prst="rect">
            <a:avLst/>
          </a:prstGeom>
          <a:noFill/>
        </p:spPr>
        <p:txBody>
          <a:bodyPr wrap="square" rtlCol="0">
            <a:spAutoFit/>
          </a:bodyPr>
          <a:lstStyle/>
          <a:p>
            <a:pPr algn="just">
              <a:spcAft>
                <a:spcPts val="600"/>
              </a:spcAft>
            </a:pPr>
            <a:r>
              <a:rPr lang="it-IT" dirty="0"/>
              <a:t>I valori </a:t>
            </a:r>
            <a:r>
              <a:rPr lang="it-IT" b="1" i="1" dirty="0"/>
              <a:t>massimo</a:t>
            </a:r>
            <a:r>
              <a:rPr lang="it-IT" dirty="0"/>
              <a:t> e </a:t>
            </a:r>
            <a:r>
              <a:rPr lang="it-IT" b="1" dirty="0"/>
              <a:t>minimo</a:t>
            </a:r>
            <a:r>
              <a:rPr lang="it-IT" dirty="0"/>
              <a:t> individuano gli estremi della serie di dati; la </a:t>
            </a:r>
            <a:r>
              <a:rPr lang="it-IT" b="1" i="1" dirty="0"/>
              <a:t>mediana</a:t>
            </a:r>
            <a:r>
              <a:rPr lang="it-IT" dirty="0"/>
              <a:t> è il 50° percentile e separa il data set in due parti uguali; le metà di sinistra e destra sono divise in due parti uguali rispettivamente dal </a:t>
            </a:r>
            <a:r>
              <a:rPr lang="it-IT" b="1" i="1" dirty="0"/>
              <a:t>quartile Q1 </a:t>
            </a:r>
            <a:r>
              <a:rPr lang="it-IT" dirty="0"/>
              <a:t>(25% dei dati) e dal </a:t>
            </a:r>
            <a:r>
              <a:rPr lang="it-IT" b="1" i="1" dirty="0"/>
              <a:t>quartile Q3 </a:t>
            </a:r>
            <a:r>
              <a:rPr lang="it-IT" dirty="0"/>
              <a:t>(75% dei dati).  </a:t>
            </a:r>
          </a:p>
          <a:p>
            <a:pPr marL="285750" indent="-285750" algn="just">
              <a:buFont typeface="Arial" charset="0"/>
              <a:buChar char="•"/>
            </a:pPr>
            <a:r>
              <a:rPr lang="it-IT" dirty="0"/>
              <a:t>Il 75° percentile (Q3) separa i valori in due gruppi pari al 75% e 25%  dei dati</a:t>
            </a:r>
          </a:p>
          <a:p>
            <a:pPr marL="285750" indent="-285750" algn="just">
              <a:buFont typeface="Arial" charset="0"/>
              <a:buChar char="•"/>
            </a:pPr>
            <a:r>
              <a:rPr lang="it-IT" dirty="0"/>
              <a:t>Il 25° percentile (Q1) separa i valori in due gruppi pari al 25% e 75%  dei dati</a:t>
            </a:r>
          </a:p>
        </p:txBody>
      </p:sp>
    </p:spTree>
    <p:extLst>
      <p:ext uri="{BB962C8B-B14F-4D97-AF65-F5344CB8AC3E}">
        <p14:creationId xmlns:p14="http://schemas.microsoft.com/office/powerpoint/2010/main" val="12530723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0DB75E-9E50-594F-AB6C-A6FBF215A940}"/>
              </a:ext>
            </a:extLst>
          </p:cNvPr>
          <p:cNvSpPr>
            <a:spLocks noGrp="1"/>
          </p:cNvSpPr>
          <p:nvPr>
            <p:ph type="title"/>
          </p:nvPr>
        </p:nvSpPr>
        <p:spPr>
          <a:xfrm>
            <a:off x="628650" y="365127"/>
            <a:ext cx="7886700" cy="793094"/>
          </a:xfrm>
        </p:spPr>
        <p:txBody>
          <a:bodyPr>
            <a:normAutofit fontScale="90000"/>
          </a:bodyPr>
          <a:lstStyle/>
          <a:p>
            <a:r>
              <a:rPr lang="it-IT"/>
              <a:t>Variabile Quantitativa – </a:t>
            </a:r>
            <a:r>
              <a:rPr lang="it-IT" err="1"/>
              <a:t>Range</a:t>
            </a:r>
            <a:r>
              <a:rPr lang="it-IT"/>
              <a:t> e IQR </a:t>
            </a:r>
          </a:p>
        </p:txBody>
      </p:sp>
      <p:sp>
        <p:nvSpPr>
          <p:cNvPr id="3" name="Segnaposto data 2">
            <a:extLst>
              <a:ext uri="{FF2B5EF4-FFF2-40B4-BE49-F238E27FC236}">
                <a16:creationId xmlns:a16="http://schemas.microsoft.com/office/drawing/2014/main" id="{82FBCF12-07A3-3D49-8C16-8020FE87BE4B}"/>
              </a:ext>
            </a:extLst>
          </p:cNvPr>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a:extLst>
              <a:ext uri="{FF2B5EF4-FFF2-40B4-BE49-F238E27FC236}">
                <a16:creationId xmlns:a16="http://schemas.microsoft.com/office/drawing/2014/main" id="{4C47176C-6EC3-8944-9FA1-8A824072ADDF}"/>
              </a:ext>
            </a:extLst>
          </p:cNvPr>
          <p:cNvSpPr>
            <a:spLocks noGrp="1"/>
          </p:cNvSpPr>
          <p:nvPr>
            <p:ph type="sldNum" sz="quarter" idx="12"/>
          </p:nvPr>
        </p:nvSpPr>
        <p:spPr/>
        <p:txBody>
          <a:bodyPr/>
          <a:lstStyle/>
          <a:p>
            <a:fld id="{8A7A6979-0714-4377-B894-6BE4C2D6E202}" type="slidenum">
              <a:rPr lang="en-US" smtClean="0"/>
              <a:t>48</a:t>
            </a:fld>
            <a:endParaRPr lang="en-US"/>
          </a:p>
        </p:txBody>
      </p:sp>
      <p:sp>
        <p:nvSpPr>
          <p:cNvPr id="5" name="CasellaDiTesto 4">
            <a:extLst>
              <a:ext uri="{FF2B5EF4-FFF2-40B4-BE49-F238E27FC236}">
                <a16:creationId xmlns:a16="http://schemas.microsoft.com/office/drawing/2014/main" id="{A3A79C35-62F1-9B4E-8D0A-B13BC0B06613}"/>
              </a:ext>
            </a:extLst>
          </p:cNvPr>
          <p:cNvSpPr txBox="1"/>
          <p:nvPr/>
        </p:nvSpPr>
        <p:spPr>
          <a:xfrm>
            <a:off x="632989" y="1158221"/>
            <a:ext cx="7882361" cy="830997"/>
          </a:xfrm>
          <a:prstGeom prst="rect">
            <a:avLst/>
          </a:prstGeom>
          <a:noFill/>
        </p:spPr>
        <p:txBody>
          <a:bodyPr wrap="square" rtlCol="0">
            <a:spAutoFit/>
          </a:bodyPr>
          <a:lstStyle/>
          <a:p>
            <a:pPr algn="just">
              <a:spcAft>
                <a:spcPts val="600"/>
              </a:spcAft>
            </a:pPr>
            <a:r>
              <a:rPr lang="it-IT" sz="1600" dirty="0"/>
              <a:t>I cinque </a:t>
            </a:r>
            <a:r>
              <a:rPr lang="it-IT" sz="1600" b="1" i="1" dirty="0"/>
              <a:t>indicatori</a:t>
            </a:r>
            <a:r>
              <a:rPr lang="it-IT" sz="1600" dirty="0"/>
              <a:t> (</a:t>
            </a:r>
            <a:r>
              <a:rPr lang="it-IT" sz="1600" b="1" i="1" dirty="0"/>
              <a:t>statistiche</a:t>
            </a:r>
            <a:r>
              <a:rPr lang="it-IT" sz="1600" dirty="0"/>
              <a:t>) </a:t>
            </a:r>
            <a:r>
              <a:rPr lang="it-IT" sz="1600" b="1" i="1" dirty="0"/>
              <a:t>di posizione </a:t>
            </a:r>
            <a:r>
              <a:rPr lang="it-IT" sz="1600" dirty="0"/>
              <a:t>– Minimo, quartile Q1,  mediana, quartile Q3, massimo </a:t>
            </a:r>
            <a:r>
              <a:rPr lang="mr-IN" sz="1600" dirty="0"/>
              <a:t>–</a:t>
            </a:r>
            <a:r>
              <a:rPr lang="it-IT" sz="1600" dirty="0"/>
              <a:t> permettono di ottenere informazioni riassuntive sulla </a:t>
            </a:r>
            <a:r>
              <a:rPr lang="it-IT" sz="1600" b="1" i="1" dirty="0"/>
              <a:t>dispersione</a:t>
            </a:r>
            <a:r>
              <a:rPr lang="it-IT" sz="1600" dirty="0"/>
              <a:t> dei valori nel data set tramite la definizione di </a:t>
            </a:r>
            <a:r>
              <a:rPr lang="it-IT" sz="1600" b="1" i="1" dirty="0" err="1"/>
              <a:t>range</a:t>
            </a:r>
            <a:r>
              <a:rPr lang="it-IT" sz="1600" dirty="0"/>
              <a:t> e  di </a:t>
            </a:r>
            <a:r>
              <a:rPr lang="it-IT" sz="1600" b="1" i="1" dirty="0" err="1"/>
              <a:t>range</a:t>
            </a:r>
            <a:r>
              <a:rPr lang="it-IT" sz="1600" b="1" i="1" dirty="0"/>
              <a:t> interquartile</a:t>
            </a:r>
            <a:r>
              <a:rPr lang="it-IT" sz="1600" dirty="0"/>
              <a:t>.</a:t>
            </a:r>
          </a:p>
        </p:txBody>
      </p:sp>
      <p:sp>
        <p:nvSpPr>
          <p:cNvPr id="6" name="CasellaDiTesto 5"/>
          <p:cNvSpPr txBox="1"/>
          <p:nvPr/>
        </p:nvSpPr>
        <p:spPr>
          <a:xfrm>
            <a:off x="874058" y="2225075"/>
            <a:ext cx="7395884" cy="1631216"/>
          </a:xfrm>
          <a:prstGeom prst="rect">
            <a:avLst/>
          </a:prstGeom>
          <a:solidFill>
            <a:srgbClr val="FFF3AF"/>
          </a:solidFill>
        </p:spPr>
        <p:txBody>
          <a:bodyPr wrap="square" rtlCol="0">
            <a:spAutoFit/>
          </a:bodyPr>
          <a:lstStyle/>
          <a:p>
            <a:pPr>
              <a:spcBef>
                <a:spcPts val="600"/>
              </a:spcBef>
              <a:spcAft>
                <a:spcPts val="600"/>
              </a:spcAft>
            </a:pPr>
            <a:r>
              <a:rPr lang="it-IT" b="1" dirty="0" err="1"/>
              <a:t>Range</a:t>
            </a:r>
            <a:r>
              <a:rPr lang="it-IT" b="1" dirty="0"/>
              <a:t> e </a:t>
            </a:r>
            <a:r>
              <a:rPr lang="it-IT" b="1" dirty="0" err="1"/>
              <a:t>Range</a:t>
            </a:r>
            <a:r>
              <a:rPr lang="it-IT" b="1" dirty="0"/>
              <a:t> Interquartile</a:t>
            </a:r>
          </a:p>
          <a:p>
            <a:pPr>
              <a:spcAft>
                <a:spcPts val="600"/>
              </a:spcAft>
            </a:pPr>
            <a:r>
              <a:rPr lang="it-IT" dirty="0"/>
              <a:t>Dalle statistiche di posizione Minimo, Q1, mediana, Q3 e Massimo possiamo calcolare la statistiche:</a:t>
            </a:r>
          </a:p>
          <a:p>
            <a:r>
              <a:rPr lang="it-IT" dirty="0"/>
              <a:t>					 </a:t>
            </a:r>
            <a:r>
              <a:rPr lang="it-IT" b="1" i="1" dirty="0" err="1"/>
              <a:t>Range</a:t>
            </a:r>
            <a:r>
              <a:rPr lang="it-IT" dirty="0"/>
              <a:t> = Massimo  </a:t>
            </a:r>
            <a:r>
              <a:rPr lang="mr-IN" dirty="0"/>
              <a:t>–</a:t>
            </a:r>
            <a:r>
              <a:rPr lang="it-IT" dirty="0"/>
              <a:t>  Minimo</a:t>
            </a:r>
          </a:p>
          <a:p>
            <a:pPr>
              <a:spcAft>
                <a:spcPts val="1200"/>
              </a:spcAft>
            </a:pPr>
            <a:r>
              <a:rPr lang="it-IT" dirty="0"/>
              <a:t>		   </a:t>
            </a:r>
            <a:r>
              <a:rPr lang="it-IT" b="1" i="1" dirty="0" err="1"/>
              <a:t>Range</a:t>
            </a:r>
            <a:r>
              <a:rPr lang="it-IT" b="1" i="1" dirty="0"/>
              <a:t> Interquartile </a:t>
            </a:r>
            <a:r>
              <a:rPr lang="it-IT" dirty="0"/>
              <a:t>= </a:t>
            </a:r>
            <a:r>
              <a:rPr lang="it-IT" i="1" dirty="0"/>
              <a:t>Q</a:t>
            </a:r>
            <a:r>
              <a:rPr lang="it-IT" baseline="-25000" dirty="0"/>
              <a:t>3</a:t>
            </a:r>
            <a:r>
              <a:rPr lang="it-IT" dirty="0"/>
              <a:t>  </a:t>
            </a:r>
            <a:r>
              <a:rPr lang="mr-IN" dirty="0"/>
              <a:t>–</a:t>
            </a:r>
            <a:r>
              <a:rPr lang="it-IT" dirty="0"/>
              <a:t>  </a:t>
            </a:r>
            <a:r>
              <a:rPr lang="it-IT" i="1" dirty="0"/>
              <a:t>Q</a:t>
            </a:r>
            <a:r>
              <a:rPr lang="it-IT" baseline="-25000" dirty="0"/>
              <a:t>1</a:t>
            </a:r>
          </a:p>
        </p:txBody>
      </p:sp>
      <p:sp>
        <p:nvSpPr>
          <p:cNvPr id="8" name="CasellaDiTesto 7"/>
          <p:cNvSpPr txBox="1"/>
          <p:nvPr/>
        </p:nvSpPr>
        <p:spPr>
          <a:xfrm>
            <a:off x="628650" y="3972921"/>
            <a:ext cx="7886700" cy="338554"/>
          </a:xfrm>
          <a:prstGeom prst="rect">
            <a:avLst/>
          </a:prstGeom>
          <a:noFill/>
        </p:spPr>
        <p:txBody>
          <a:bodyPr wrap="square" rtlCol="0">
            <a:spAutoFit/>
          </a:bodyPr>
          <a:lstStyle/>
          <a:p>
            <a:r>
              <a:rPr lang="it-IT" sz="1600" dirty="0"/>
              <a:t>Le statistiche di posizione della variabili </a:t>
            </a:r>
            <a:r>
              <a:rPr lang="it-IT" sz="1600" b="1" i="1" dirty="0" err="1"/>
              <a:t>Longevity</a:t>
            </a:r>
            <a:r>
              <a:rPr lang="it-IT" sz="1600" b="1" i="1" dirty="0"/>
              <a:t> </a:t>
            </a:r>
            <a:r>
              <a:rPr lang="it-IT" sz="1600" dirty="0"/>
              <a:t>hanno valore</a:t>
            </a:r>
          </a:p>
        </p:txBody>
      </p:sp>
      <p:graphicFrame>
        <p:nvGraphicFramePr>
          <p:cNvPr id="9" name="Tabella 8"/>
          <p:cNvGraphicFramePr>
            <a:graphicFrameLocks noGrp="1"/>
          </p:cNvGraphicFramePr>
          <p:nvPr>
            <p:extLst>
              <p:ext uri="{D42A27DB-BD31-4B8C-83A1-F6EECF244321}">
                <p14:modId xmlns:p14="http://schemas.microsoft.com/office/powerpoint/2010/main" val="465187702"/>
              </p:ext>
            </p:extLst>
          </p:nvPr>
        </p:nvGraphicFramePr>
        <p:xfrm>
          <a:off x="1751480" y="4458882"/>
          <a:ext cx="5400000" cy="741680"/>
        </p:xfrm>
        <a:graphic>
          <a:graphicData uri="http://schemas.openxmlformats.org/drawingml/2006/table">
            <a:tbl>
              <a:tblPr firstRow="1">
                <a:tableStyleId>{9D7B26C5-4107-4FEC-AEDC-1716B250A1EF}</a:tableStyleId>
              </a:tblPr>
              <a:tblGrid>
                <a:gridCol w="1080000">
                  <a:extLst>
                    <a:ext uri="{9D8B030D-6E8A-4147-A177-3AD203B41FA5}">
                      <a16:colId xmlns:a16="http://schemas.microsoft.com/office/drawing/2014/main" val="20000"/>
                    </a:ext>
                  </a:extLst>
                </a:gridCol>
                <a:gridCol w="1080000">
                  <a:extLst>
                    <a:ext uri="{9D8B030D-6E8A-4147-A177-3AD203B41FA5}">
                      <a16:colId xmlns:a16="http://schemas.microsoft.com/office/drawing/2014/main" val="20001"/>
                    </a:ext>
                  </a:extLst>
                </a:gridCol>
                <a:gridCol w="1080000">
                  <a:extLst>
                    <a:ext uri="{9D8B030D-6E8A-4147-A177-3AD203B41FA5}">
                      <a16:colId xmlns:a16="http://schemas.microsoft.com/office/drawing/2014/main" val="20002"/>
                    </a:ext>
                  </a:extLst>
                </a:gridCol>
                <a:gridCol w="1080000">
                  <a:extLst>
                    <a:ext uri="{9D8B030D-6E8A-4147-A177-3AD203B41FA5}">
                      <a16:colId xmlns:a16="http://schemas.microsoft.com/office/drawing/2014/main" val="20003"/>
                    </a:ext>
                  </a:extLst>
                </a:gridCol>
                <a:gridCol w="1080000">
                  <a:extLst>
                    <a:ext uri="{9D8B030D-6E8A-4147-A177-3AD203B41FA5}">
                      <a16:colId xmlns:a16="http://schemas.microsoft.com/office/drawing/2014/main" val="20004"/>
                    </a:ext>
                  </a:extLst>
                </a:gridCol>
              </a:tblGrid>
              <a:tr h="370840">
                <a:tc>
                  <a:txBody>
                    <a:bodyPr/>
                    <a:lstStyle/>
                    <a:p>
                      <a:pPr algn="ctr"/>
                      <a:r>
                        <a:rPr lang="it-IT" i="1" err="1"/>
                        <a:t>Min</a:t>
                      </a:r>
                      <a:endParaRPr lang="it-IT" i="1"/>
                    </a:p>
                  </a:txBody>
                  <a:tcPr/>
                </a:tc>
                <a:tc>
                  <a:txBody>
                    <a:bodyPr/>
                    <a:lstStyle/>
                    <a:p>
                      <a:pPr algn="ctr"/>
                      <a:r>
                        <a:rPr lang="it-IT" i="1"/>
                        <a:t>Q1</a:t>
                      </a:r>
                    </a:p>
                  </a:txBody>
                  <a:tcPr/>
                </a:tc>
                <a:tc>
                  <a:txBody>
                    <a:bodyPr/>
                    <a:lstStyle/>
                    <a:p>
                      <a:pPr algn="ctr"/>
                      <a:r>
                        <a:rPr lang="it-IT" i="1"/>
                        <a:t>mediana</a:t>
                      </a:r>
                    </a:p>
                  </a:txBody>
                  <a:tcPr/>
                </a:tc>
                <a:tc>
                  <a:txBody>
                    <a:bodyPr/>
                    <a:lstStyle/>
                    <a:p>
                      <a:pPr algn="ctr"/>
                      <a:r>
                        <a:rPr lang="it-IT" i="1"/>
                        <a:t>Q3</a:t>
                      </a:r>
                    </a:p>
                  </a:txBody>
                  <a:tcPr/>
                </a:tc>
                <a:tc>
                  <a:txBody>
                    <a:bodyPr/>
                    <a:lstStyle/>
                    <a:p>
                      <a:pPr algn="ctr"/>
                      <a:r>
                        <a:rPr lang="it-IT" i="1"/>
                        <a:t>Max</a:t>
                      </a:r>
                    </a:p>
                  </a:txBody>
                  <a:tcPr/>
                </a:tc>
                <a:extLst>
                  <a:ext uri="{0D108BD9-81ED-4DB2-BD59-A6C34878D82A}">
                    <a16:rowId xmlns:a16="http://schemas.microsoft.com/office/drawing/2014/main" val="10000"/>
                  </a:ext>
                </a:extLst>
              </a:tr>
              <a:tr h="370840">
                <a:tc>
                  <a:txBody>
                    <a:bodyPr/>
                    <a:lstStyle/>
                    <a:p>
                      <a:pPr algn="ctr"/>
                      <a:r>
                        <a:rPr lang="it-IT"/>
                        <a:t>1</a:t>
                      </a:r>
                    </a:p>
                  </a:txBody>
                  <a:tcPr/>
                </a:tc>
                <a:tc>
                  <a:txBody>
                    <a:bodyPr/>
                    <a:lstStyle/>
                    <a:p>
                      <a:pPr algn="ctr"/>
                      <a:r>
                        <a:rPr lang="it-IT"/>
                        <a:t>8</a:t>
                      </a:r>
                    </a:p>
                  </a:txBody>
                  <a:tcPr/>
                </a:tc>
                <a:tc>
                  <a:txBody>
                    <a:bodyPr/>
                    <a:lstStyle/>
                    <a:p>
                      <a:pPr algn="ctr"/>
                      <a:r>
                        <a:rPr lang="it-IT"/>
                        <a:t>12</a:t>
                      </a:r>
                    </a:p>
                  </a:txBody>
                  <a:tcPr/>
                </a:tc>
                <a:tc>
                  <a:txBody>
                    <a:bodyPr/>
                    <a:lstStyle/>
                    <a:p>
                      <a:pPr algn="ctr"/>
                      <a:r>
                        <a:rPr lang="it-IT"/>
                        <a:t>16</a:t>
                      </a:r>
                    </a:p>
                  </a:txBody>
                  <a:tcPr/>
                </a:tc>
                <a:tc>
                  <a:txBody>
                    <a:bodyPr/>
                    <a:lstStyle/>
                    <a:p>
                      <a:pPr algn="ctr"/>
                      <a:r>
                        <a:rPr lang="it-IT" dirty="0"/>
                        <a:t>40</a:t>
                      </a:r>
                    </a:p>
                  </a:txBody>
                  <a:tcPr/>
                </a:tc>
                <a:extLst>
                  <a:ext uri="{0D108BD9-81ED-4DB2-BD59-A6C34878D82A}">
                    <a16:rowId xmlns:a16="http://schemas.microsoft.com/office/drawing/2014/main" val="10001"/>
                  </a:ext>
                </a:extLst>
              </a:tr>
            </a:tbl>
          </a:graphicData>
        </a:graphic>
      </p:graphicFrame>
      <p:sp>
        <p:nvSpPr>
          <p:cNvPr id="10" name="CasellaDiTesto 9"/>
          <p:cNvSpPr txBox="1"/>
          <p:nvPr/>
        </p:nvSpPr>
        <p:spPr>
          <a:xfrm>
            <a:off x="874058" y="5701552"/>
            <a:ext cx="7395884" cy="723275"/>
          </a:xfrm>
          <a:prstGeom prst="rect">
            <a:avLst/>
          </a:prstGeom>
          <a:noFill/>
        </p:spPr>
        <p:txBody>
          <a:bodyPr wrap="square" rtlCol="0">
            <a:spAutoFit/>
          </a:bodyPr>
          <a:lstStyle/>
          <a:p>
            <a:pPr>
              <a:spcAft>
                <a:spcPts val="600"/>
              </a:spcAft>
            </a:pPr>
            <a:r>
              <a:rPr lang="it-IT" b="1" i="1"/>
              <a:t>					 </a:t>
            </a:r>
            <a:r>
              <a:rPr lang="it-IT" b="1" i="1" err="1"/>
              <a:t>Range</a:t>
            </a:r>
            <a:r>
              <a:rPr lang="it-IT"/>
              <a:t> = Max  </a:t>
            </a:r>
            <a:r>
              <a:rPr lang="mr-IN"/>
              <a:t>–</a:t>
            </a:r>
            <a:r>
              <a:rPr lang="it-IT"/>
              <a:t>  </a:t>
            </a:r>
            <a:r>
              <a:rPr lang="it-IT" err="1"/>
              <a:t>Min</a:t>
            </a:r>
            <a:r>
              <a:rPr lang="it-IT"/>
              <a:t> = 40 - 1 = 39 anni</a:t>
            </a:r>
          </a:p>
          <a:p>
            <a:pPr>
              <a:spcAft>
                <a:spcPts val="600"/>
              </a:spcAft>
            </a:pPr>
            <a:r>
              <a:rPr lang="it-IT"/>
              <a:t>		   </a:t>
            </a:r>
            <a:r>
              <a:rPr lang="it-IT" b="1" i="1" err="1"/>
              <a:t>Range</a:t>
            </a:r>
            <a:r>
              <a:rPr lang="it-IT" b="1" i="1"/>
              <a:t> Interquartile </a:t>
            </a:r>
            <a:r>
              <a:rPr lang="it-IT"/>
              <a:t>= </a:t>
            </a:r>
            <a:r>
              <a:rPr lang="it-IT" i="1"/>
              <a:t>Q</a:t>
            </a:r>
            <a:r>
              <a:rPr lang="it-IT" baseline="-25000"/>
              <a:t>3</a:t>
            </a:r>
            <a:r>
              <a:rPr lang="it-IT"/>
              <a:t>  </a:t>
            </a:r>
            <a:r>
              <a:rPr lang="mr-IN"/>
              <a:t>–</a:t>
            </a:r>
            <a:r>
              <a:rPr lang="it-IT"/>
              <a:t>  </a:t>
            </a:r>
            <a:r>
              <a:rPr lang="it-IT" i="1"/>
              <a:t>Q</a:t>
            </a:r>
            <a:r>
              <a:rPr lang="it-IT" baseline="-25000"/>
              <a:t>1</a:t>
            </a:r>
            <a:r>
              <a:rPr lang="it-IT"/>
              <a:t> = 16 </a:t>
            </a:r>
            <a:r>
              <a:rPr lang="mr-IN"/>
              <a:t>–</a:t>
            </a:r>
            <a:r>
              <a:rPr lang="it-IT"/>
              <a:t> 8  = 8 anni</a:t>
            </a:r>
            <a:endParaRPr lang="it-IT" baseline="-25000"/>
          </a:p>
        </p:txBody>
      </p:sp>
      <p:sp>
        <p:nvSpPr>
          <p:cNvPr id="11" name="CasellaDiTesto 10"/>
          <p:cNvSpPr txBox="1"/>
          <p:nvPr/>
        </p:nvSpPr>
        <p:spPr>
          <a:xfrm>
            <a:off x="628650" y="5289712"/>
            <a:ext cx="7886700" cy="369332"/>
          </a:xfrm>
          <a:prstGeom prst="rect">
            <a:avLst/>
          </a:prstGeom>
          <a:noFill/>
        </p:spPr>
        <p:txBody>
          <a:bodyPr wrap="square" rtlCol="0">
            <a:spAutoFit/>
          </a:bodyPr>
          <a:lstStyle/>
          <a:p>
            <a:r>
              <a:rPr lang="it-IT" dirty="0"/>
              <a:t>Le statistiche di </a:t>
            </a:r>
            <a:r>
              <a:rPr lang="it-IT" sz="1600" dirty="0"/>
              <a:t>dispersione</a:t>
            </a:r>
            <a:r>
              <a:rPr lang="it-IT" dirty="0"/>
              <a:t> della variabili </a:t>
            </a:r>
            <a:r>
              <a:rPr lang="it-IT" b="1" i="1" dirty="0" err="1"/>
              <a:t>Longevity</a:t>
            </a:r>
            <a:r>
              <a:rPr lang="it-IT" b="1" i="1" dirty="0"/>
              <a:t> </a:t>
            </a:r>
            <a:r>
              <a:rPr lang="it-IT" dirty="0"/>
              <a:t>hanno valore</a:t>
            </a:r>
          </a:p>
        </p:txBody>
      </p:sp>
    </p:spTree>
    <p:extLst>
      <p:ext uri="{BB962C8B-B14F-4D97-AF65-F5344CB8AC3E}">
        <p14:creationId xmlns:p14="http://schemas.microsoft.com/office/powerpoint/2010/main" val="14816928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154392"/>
          </a:xfrm>
        </p:spPr>
        <p:txBody>
          <a:bodyPr>
            <a:normAutofit/>
          </a:bodyPr>
          <a:lstStyle/>
          <a:p>
            <a:r>
              <a:rPr lang="it-IT" sz="4000"/>
              <a:t>Statistiche di Posizione e Dispersione</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49</a:t>
            </a:fld>
            <a:endParaRPr lang="en-US"/>
          </a:p>
        </p:txBody>
      </p:sp>
      <p:sp>
        <p:nvSpPr>
          <p:cNvPr id="5" name="CasellaDiTesto 4"/>
          <p:cNvSpPr txBox="1"/>
          <p:nvPr/>
        </p:nvSpPr>
        <p:spPr>
          <a:xfrm>
            <a:off x="564775" y="1290920"/>
            <a:ext cx="5204013" cy="1200329"/>
          </a:xfrm>
          <a:prstGeom prst="rect">
            <a:avLst/>
          </a:prstGeom>
          <a:noFill/>
        </p:spPr>
        <p:txBody>
          <a:bodyPr wrap="square" rtlCol="0">
            <a:spAutoFit/>
          </a:bodyPr>
          <a:lstStyle/>
          <a:p>
            <a:pPr algn="just"/>
            <a:r>
              <a:rPr lang="it-IT"/>
              <a:t>Utilizza un programma di statistica per calcolare gli indicatori di posizione e dispersione dei valori di temperature registrate nelle città di San </a:t>
            </a:r>
            <a:r>
              <a:rPr lang="it-IT" err="1"/>
              <a:t>Fancisco</a:t>
            </a:r>
            <a:r>
              <a:rPr lang="it-IT"/>
              <a:t> e </a:t>
            </a:r>
            <a:r>
              <a:rPr lang="it-IT" err="1"/>
              <a:t>Des</a:t>
            </a:r>
            <a:r>
              <a:rPr lang="it-IT"/>
              <a:t> </a:t>
            </a:r>
            <a:r>
              <a:rPr lang="it-IT" err="1"/>
              <a:t>Moins</a:t>
            </a:r>
            <a:r>
              <a:rPr lang="it-IT"/>
              <a:t> inserite nel data set </a:t>
            </a:r>
            <a:r>
              <a:rPr lang="it-IT" b="1" i="1"/>
              <a:t>April14Temps.</a:t>
            </a:r>
            <a:r>
              <a:rPr lang="it-IT"/>
              <a:t>  </a:t>
            </a:r>
          </a:p>
        </p:txBody>
      </p:sp>
      <p:graphicFrame>
        <p:nvGraphicFramePr>
          <p:cNvPr id="6" name="Tabella 5"/>
          <p:cNvGraphicFramePr>
            <a:graphicFrameLocks noGrp="1"/>
          </p:cNvGraphicFramePr>
          <p:nvPr>
            <p:extLst>
              <p:ext uri="{D42A27DB-BD31-4B8C-83A1-F6EECF244321}">
                <p14:modId xmlns:p14="http://schemas.microsoft.com/office/powerpoint/2010/main" val="1087876285"/>
              </p:ext>
            </p:extLst>
          </p:nvPr>
        </p:nvGraphicFramePr>
        <p:xfrm>
          <a:off x="5899138" y="1365999"/>
          <a:ext cx="2592000" cy="3843020"/>
        </p:xfrm>
        <a:graphic>
          <a:graphicData uri="http://schemas.openxmlformats.org/drawingml/2006/table">
            <a:tbl>
              <a:tblPr firstRow="1">
                <a:tableStyleId>{793D81CF-94F2-401A-BA57-92F5A7B2D0C5}</a:tableStyleId>
              </a:tblPr>
              <a:tblGrid>
                <a:gridCol w="542004">
                  <a:extLst>
                    <a:ext uri="{9D8B030D-6E8A-4147-A177-3AD203B41FA5}">
                      <a16:colId xmlns:a16="http://schemas.microsoft.com/office/drawing/2014/main" val="20000"/>
                    </a:ext>
                  </a:extLst>
                </a:gridCol>
                <a:gridCol w="968188">
                  <a:extLst>
                    <a:ext uri="{9D8B030D-6E8A-4147-A177-3AD203B41FA5}">
                      <a16:colId xmlns:a16="http://schemas.microsoft.com/office/drawing/2014/main" val="20001"/>
                    </a:ext>
                  </a:extLst>
                </a:gridCol>
                <a:gridCol w="1081808">
                  <a:extLst>
                    <a:ext uri="{9D8B030D-6E8A-4147-A177-3AD203B41FA5}">
                      <a16:colId xmlns:a16="http://schemas.microsoft.com/office/drawing/2014/main" val="20002"/>
                    </a:ext>
                  </a:extLst>
                </a:gridCol>
              </a:tblGrid>
              <a:tr h="190500">
                <a:tc>
                  <a:txBody>
                    <a:bodyPr/>
                    <a:lstStyle/>
                    <a:p>
                      <a:pPr algn="ctr" fontAlgn="b"/>
                      <a:r>
                        <a:rPr lang="it-IT" sz="1400" u="none" strike="noStrike" err="1">
                          <a:effectLst/>
                        </a:rPr>
                        <a:t>Year</a:t>
                      </a:r>
                      <a:endParaRPr lang="it-IT" sz="1400" b="0" i="0" u="none" strike="noStrike">
                        <a:solidFill>
                          <a:srgbClr val="000000"/>
                        </a:solidFill>
                        <a:effectLst/>
                        <a:latin typeface="Calibri" charset="0"/>
                      </a:endParaRPr>
                    </a:p>
                  </a:txBody>
                  <a:tcPr marL="12700" marR="12700" marT="12700" marB="0" anchor="ctr"/>
                </a:tc>
                <a:tc>
                  <a:txBody>
                    <a:bodyPr/>
                    <a:lstStyle/>
                    <a:p>
                      <a:pPr algn="ctr" fontAlgn="b"/>
                      <a:r>
                        <a:rPr lang="it-IT" sz="1400" u="none" strike="noStrike" err="1">
                          <a:effectLst/>
                        </a:rPr>
                        <a:t>Des</a:t>
                      </a:r>
                      <a:r>
                        <a:rPr lang="it-IT" sz="1400" u="none" strike="noStrike">
                          <a:effectLst/>
                        </a:rPr>
                        <a:t> </a:t>
                      </a:r>
                      <a:r>
                        <a:rPr lang="it-IT" sz="1400" u="none" strike="noStrike" err="1">
                          <a:effectLst/>
                        </a:rPr>
                        <a:t>Moines</a:t>
                      </a:r>
                      <a:endParaRPr lang="it-IT" sz="1400" b="0" i="0" u="none" strike="noStrike">
                        <a:solidFill>
                          <a:srgbClr val="000000"/>
                        </a:solidFill>
                        <a:effectLst/>
                        <a:latin typeface="Calibri" charset="0"/>
                      </a:endParaRPr>
                    </a:p>
                  </a:txBody>
                  <a:tcPr marL="12700" marR="12700" marT="12700" marB="0" anchor="ctr"/>
                </a:tc>
                <a:tc>
                  <a:txBody>
                    <a:bodyPr/>
                    <a:lstStyle/>
                    <a:p>
                      <a:pPr algn="ctr" fontAlgn="b"/>
                      <a:r>
                        <a:rPr lang="it-IT" sz="1400" u="none" strike="noStrike">
                          <a:effectLst/>
                        </a:rPr>
                        <a:t>San Francisco</a:t>
                      </a:r>
                      <a:endParaRPr lang="it-IT" sz="1400" b="0" i="0" u="none" strike="noStrike">
                        <a:solidFill>
                          <a:srgbClr val="000000"/>
                        </a:solidFill>
                        <a:effectLst/>
                        <a:latin typeface="Calibri" charset="0"/>
                      </a:endParaRPr>
                    </a:p>
                  </a:txBody>
                  <a:tcPr marL="12700" marR="12700" marT="12700" marB="0" anchor="ctr"/>
                </a:tc>
                <a:extLst>
                  <a:ext uri="{0D108BD9-81ED-4DB2-BD59-A6C34878D82A}">
                    <a16:rowId xmlns:a16="http://schemas.microsoft.com/office/drawing/2014/main" val="10000"/>
                  </a:ext>
                </a:extLst>
              </a:tr>
              <a:tr h="190500">
                <a:tc>
                  <a:txBody>
                    <a:bodyPr/>
                    <a:lstStyle/>
                    <a:p>
                      <a:pPr algn="r" fontAlgn="b"/>
                      <a:r>
                        <a:rPr lang="it-IT" sz="1400" u="none" strike="noStrike">
                          <a:effectLst/>
                        </a:rPr>
                        <a:t>1995</a:t>
                      </a:r>
                      <a:endParaRPr lang="it-IT" sz="1400" b="0" i="0" u="none" strike="noStrike">
                        <a:solidFill>
                          <a:srgbClr val="000000"/>
                        </a:solidFill>
                        <a:effectLst/>
                        <a:latin typeface="Calibri" charset="0"/>
                      </a:endParaRPr>
                    </a:p>
                  </a:txBody>
                  <a:tcPr marL="12700" marR="12700" marT="12700" marB="0" anchor="b"/>
                </a:tc>
                <a:tc>
                  <a:txBody>
                    <a:bodyPr/>
                    <a:lstStyle/>
                    <a:p>
                      <a:pPr algn="r" fontAlgn="b"/>
                      <a:r>
                        <a:rPr lang="it-IT" sz="1400" u="none" strike="noStrike">
                          <a:effectLst/>
                        </a:rPr>
                        <a:t>56.0</a:t>
                      </a:r>
                      <a:endParaRPr lang="it-IT" sz="1400" b="0" i="0" u="none" strike="noStrike">
                        <a:solidFill>
                          <a:srgbClr val="000000"/>
                        </a:solidFill>
                        <a:effectLst/>
                        <a:latin typeface="Calibri" charset="0"/>
                      </a:endParaRPr>
                    </a:p>
                  </a:txBody>
                  <a:tcPr marL="12700" marR="12700" marT="12700" marB="0" anchor="b"/>
                </a:tc>
                <a:tc>
                  <a:txBody>
                    <a:bodyPr/>
                    <a:lstStyle/>
                    <a:p>
                      <a:pPr algn="r" fontAlgn="b"/>
                      <a:r>
                        <a:rPr lang="uk-UA" sz="1400" u="none" strike="noStrike">
                          <a:effectLst/>
                        </a:rPr>
                        <a:t>51</a:t>
                      </a:r>
                      <a:r>
                        <a:rPr lang="it-IT" sz="1400" u="none" strike="noStrike">
                          <a:effectLst/>
                        </a:rPr>
                        <a:t>.0</a:t>
                      </a:r>
                      <a:endParaRPr lang="uk-UA" sz="14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1"/>
                  </a:ext>
                </a:extLst>
              </a:tr>
              <a:tr h="190500">
                <a:tc>
                  <a:txBody>
                    <a:bodyPr/>
                    <a:lstStyle/>
                    <a:p>
                      <a:pPr algn="r" fontAlgn="b"/>
                      <a:r>
                        <a:rPr lang="it-IT" sz="1400" u="none" strike="noStrike">
                          <a:effectLst/>
                        </a:rPr>
                        <a:t>1996</a:t>
                      </a:r>
                      <a:endParaRPr lang="it-IT" sz="1400" b="0" i="0" u="none" strike="noStrike">
                        <a:solidFill>
                          <a:srgbClr val="000000"/>
                        </a:solidFill>
                        <a:effectLst/>
                        <a:latin typeface="Calibri" charset="0"/>
                      </a:endParaRPr>
                    </a:p>
                  </a:txBody>
                  <a:tcPr marL="12700" marR="12700" marT="12700" marB="0" anchor="b"/>
                </a:tc>
                <a:tc>
                  <a:txBody>
                    <a:bodyPr/>
                    <a:lstStyle/>
                    <a:p>
                      <a:pPr algn="r" fontAlgn="b"/>
                      <a:r>
                        <a:rPr lang="nb-NO" sz="1400" u="none" strike="noStrike">
                          <a:effectLst/>
                        </a:rPr>
                        <a:t>37.5</a:t>
                      </a:r>
                      <a:endParaRPr lang="nb-NO" sz="1400" b="0" i="0" u="none" strike="noStrike">
                        <a:solidFill>
                          <a:srgbClr val="000000"/>
                        </a:solidFill>
                        <a:effectLst/>
                        <a:latin typeface="Calibri" charset="0"/>
                      </a:endParaRPr>
                    </a:p>
                  </a:txBody>
                  <a:tcPr marL="12700" marR="12700" marT="12700" marB="0" anchor="b"/>
                </a:tc>
                <a:tc>
                  <a:txBody>
                    <a:bodyPr/>
                    <a:lstStyle/>
                    <a:p>
                      <a:pPr algn="r" fontAlgn="b"/>
                      <a:r>
                        <a:rPr lang="nb-NO" sz="1400" u="none" strike="noStrike">
                          <a:effectLst/>
                        </a:rPr>
                        <a:t>55.3</a:t>
                      </a:r>
                      <a:endParaRPr lang="nb-NO" sz="14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2"/>
                  </a:ext>
                </a:extLst>
              </a:tr>
              <a:tr h="190500">
                <a:tc>
                  <a:txBody>
                    <a:bodyPr/>
                    <a:lstStyle/>
                    <a:p>
                      <a:pPr algn="r" fontAlgn="b"/>
                      <a:r>
                        <a:rPr lang="cs-CZ" sz="1400" u="none" strike="noStrike">
                          <a:effectLst/>
                        </a:rPr>
                        <a:t>1997</a:t>
                      </a:r>
                      <a:endParaRPr lang="cs-CZ" sz="1400" b="0" i="0" u="none" strike="noStrike">
                        <a:solidFill>
                          <a:srgbClr val="000000"/>
                        </a:solidFill>
                        <a:effectLst/>
                        <a:latin typeface="Calibri" charset="0"/>
                      </a:endParaRPr>
                    </a:p>
                  </a:txBody>
                  <a:tcPr marL="12700" marR="12700" marT="12700" marB="0" anchor="b"/>
                </a:tc>
                <a:tc>
                  <a:txBody>
                    <a:bodyPr/>
                    <a:lstStyle/>
                    <a:p>
                      <a:pPr algn="r" fontAlgn="b"/>
                      <a:r>
                        <a:rPr lang="nb-NO" sz="1400" u="none" strike="noStrike">
                          <a:effectLst/>
                        </a:rPr>
                        <a:t>37.2</a:t>
                      </a:r>
                      <a:endParaRPr lang="nb-NO" sz="1400" b="0" i="0" u="none" strike="noStrike">
                        <a:solidFill>
                          <a:srgbClr val="000000"/>
                        </a:solidFill>
                        <a:effectLst/>
                        <a:latin typeface="Calibri" charset="0"/>
                      </a:endParaRPr>
                    </a:p>
                  </a:txBody>
                  <a:tcPr marL="12700" marR="12700" marT="12700" marB="0" anchor="b"/>
                </a:tc>
                <a:tc>
                  <a:txBody>
                    <a:bodyPr/>
                    <a:lstStyle/>
                    <a:p>
                      <a:pPr algn="r" fontAlgn="b"/>
                      <a:r>
                        <a:rPr lang="nb-NO" sz="1400" u="none" strike="noStrike">
                          <a:effectLst/>
                        </a:rPr>
                        <a:t>55.7</a:t>
                      </a:r>
                      <a:endParaRPr lang="nb-NO" sz="14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3"/>
                  </a:ext>
                </a:extLst>
              </a:tr>
              <a:tr h="190500">
                <a:tc>
                  <a:txBody>
                    <a:bodyPr/>
                    <a:lstStyle/>
                    <a:p>
                      <a:pPr algn="r" fontAlgn="b"/>
                      <a:r>
                        <a:rPr lang="it-IT" sz="1400" u="none" strike="noStrike">
                          <a:effectLst/>
                        </a:rPr>
                        <a:t>1998</a:t>
                      </a:r>
                      <a:endParaRPr lang="it-IT" sz="1400" b="0" i="0" u="none" strike="noStrike">
                        <a:solidFill>
                          <a:srgbClr val="000000"/>
                        </a:solidFill>
                        <a:effectLst/>
                        <a:latin typeface="Calibri" charset="0"/>
                      </a:endParaRPr>
                    </a:p>
                  </a:txBody>
                  <a:tcPr marL="12700" marR="12700" marT="12700" marB="0" anchor="b"/>
                </a:tc>
                <a:tc>
                  <a:txBody>
                    <a:bodyPr/>
                    <a:lstStyle/>
                    <a:p>
                      <a:pPr algn="r" fontAlgn="b"/>
                      <a:r>
                        <a:rPr lang="it-IT" sz="1400" u="none" strike="noStrike">
                          <a:effectLst/>
                        </a:rPr>
                        <a:t>56.0</a:t>
                      </a:r>
                      <a:endParaRPr lang="it-IT" sz="1400" b="0" i="0" u="none" strike="noStrike">
                        <a:solidFill>
                          <a:srgbClr val="000000"/>
                        </a:solidFill>
                        <a:effectLst/>
                        <a:latin typeface="Calibri" charset="0"/>
                      </a:endParaRPr>
                    </a:p>
                  </a:txBody>
                  <a:tcPr marL="12700" marR="12700" marT="12700" marB="0" anchor="b"/>
                </a:tc>
                <a:tc>
                  <a:txBody>
                    <a:bodyPr/>
                    <a:lstStyle/>
                    <a:p>
                      <a:pPr algn="r" fontAlgn="b"/>
                      <a:r>
                        <a:rPr lang="hr-HR" sz="1400" u="none" strike="noStrike">
                          <a:effectLst/>
                        </a:rPr>
                        <a:t>48.7</a:t>
                      </a:r>
                      <a:endParaRPr lang="hr-HR" sz="14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4"/>
                  </a:ext>
                </a:extLst>
              </a:tr>
              <a:tr h="190500">
                <a:tc>
                  <a:txBody>
                    <a:bodyPr/>
                    <a:lstStyle/>
                    <a:p>
                      <a:pPr algn="r" fontAlgn="b"/>
                      <a:r>
                        <a:rPr lang="it-IT" sz="1400" u="none" strike="noStrike">
                          <a:effectLst/>
                        </a:rPr>
                        <a:t>1999</a:t>
                      </a:r>
                      <a:endParaRPr lang="it-IT" sz="1400" b="0" i="0" u="none" strike="noStrike">
                        <a:solidFill>
                          <a:srgbClr val="000000"/>
                        </a:solidFill>
                        <a:effectLst/>
                        <a:latin typeface="Calibri" charset="0"/>
                      </a:endParaRPr>
                    </a:p>
                  </a:txBody>
                  <a:tcPr marL="12700" marR="12700" marT="12700" marB="0" anchor="b"/>
                </a:tc>
                <a:tc>
                  <a:txBody>
                    <a:bodyPr/>
                    <a:lstStyle/>
                    <a:p>
                      <a:pPr algn="r" fontAlgn="b"/>
                      <a:r>
                        <a:rPr lang="hr-HR" sz="1400" u="none" strike="noStrike">
                          <a:effectLst/>
                        </a:rPr>
                        <a:t>54.3</a:t>
                      </a:r>
                      <a:endParaRPr lang="hr-HR" sz="1400" b="0" i="0" u="none" strike="noStrike">
                        <a:solidFill>
                          <a:srgbClr val="000000"/>
                        </a:solidFill>
                        <a:effectLst/>
                        <a:latin typeface="Calibri" charset="0"/>
                      </a:endParaRPr>
                    </a:p>
                  </a:txBody>
                  <a:tcPr marL="12700" marR="12700" marT="12700" marB="0" anchor="b"/>
                </a:tc>
                <a:tc>
                  <a:txBody>
                    <a:bodyPr/>
                    <a:lstStyle/>
                    <a:p>
                      <a:pPr algn="r" fontAlgn="b"/>
                      <a:r>
                        <a:rPr lang="hr-HR" sz="1400" u="none" strike="noStrike">
                          <a:effectLst/>
                        </a:rPr>
                        <a:t>56.2</a:t>
                      </a:r>
                      <a:endParaRPr lang="hr-HR" sz="14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5"/>
                  </a:ext>
                </a:extLst>
              </a:tr>
              <a:tr h="190500">
                <a:tc>
                  <a:txBody>
                    <a:bodyPr/>
                    <a:lstStyle/>
                    <a:p>
                      <a:pPr algn="r" fontAlgn="b"/>
                      <a:r>
                        <a:rPr lang="is-IS" sz="1400" u="none" strike="noStrike">
                          <a:effectLst/>
                        </a:rPr>
                        <a:t>2000</a:t>
                      </a:r>
                      <a:endParaRPr lang="is-IS" sz="1400" b="0" i="0" u="none" strike="noStrike">
                        <a:solidFill>
                          <a:srgbClr val="000000"/>
                        </a:solidFill>
                        <a:effectLst/>
                        <a:latin typeface="Calibri" charset="0"/>
                      </a:endParaRPr>
                    </a:p>
                  </a:txBody>
                  <a:tcPr marL="12700" marR="12700" marT="12700" marB="0" anchor="b"/>
                </a:tc>
                <a:tc>
                  <a:txBody>
                    <a:bodyPr/>
                    <a:lstStyle/>
                    <a:p>
                      <a:pPr algn="r" fontAlgn="b"/>
                      <a:r>
                        <a:rPr lang="hr-HR" sz="1400" u="none" strike="noStrike">
                          <a:effectLst/>
                        </a:rPr>
                        <a:t>63.3</a:t>
                      </a:r>
                      <a:endParaRPr lang="hr-HR" sz="1400" b="0" i="0" u="none" strike="noStrike">
                        <a:solidFill>
                          <a:srgbClr val="000000"/>
                        </a:solidFill>
                        <a:effectLst/>
                        <a:latin typeface="Calibri" charset="0"/>
                      </a:endParaRPr>
                    </a:p>
                  </a:txBody>
                  <a:tcPr marL="12700" marR="12700" marT="12700" marB="0" anchor="b"/>
                </a:tc>
                <a:tc>
                  <a:txBody>
                    <a:bodyPr/>
                    <a:lstStyle/>
                    <a:p>
                      <a:pPr algn="r" fontAlgn="b"/>
                      <a:r>
                        <a:rPr lang="nb-NO" sz="1400" u="none" strike="noStrike">
                          <a:effectLst/>
                        </a:rPr>
                        <a:t>57.2</a:t>
                      </a:r>
                      <a:endParaRPr lang="nb-NO" sz="14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6"/>
                  </a:ext>
                </a:extLst>
              </a:tr>
              <a:tr h="190500">
                <a:tc>
                  <a:txBody>
                    <a:bodyPr/>
                    <a:lstStyle/>
                    <a:p>
                      <a:pPr algn="r" fontAlgn="b"/>
                      <a:r>
                        <a:rPr lang="is-IS" sz="1400" u="none" strike="noStrike">
                          <a:effectLst/>
                        </a:rPr>
                        <a:t>2001</a:t>
                      </a:r>
                      <a:endParaRPr lang="is-IS" sz="1400" b="0" i="0" u="none" strike="noStrike">
                        <a:solidFill>
                          <a:srgbClr val="000000"/>
                        </a:solidFill>
                        <a:effectLst/>
                        <a:latin typeface="Calibri" charset="0"/>
                      </a:endParaRPr>
                    </a:p>
                  </a:txBody>
                  <a:tcPr marL="12700" marR="12700" marT="12700" marB="0" anchor="b"/>
                </a:tc>
                <a:tc>
                  <a:txBody>
                    <a:bodyPr/>
                    <a:lstStyle/>
                    <a:p>
                      <a:pPr algn="r" fontAlgn="b"/>
                      <a:r>
                        <a:rPr lang="hr-HR" sz="1400" u="none" strike="noStrike">
                          <a:effectLst/>
                        </a:rPr>
                        <a:t>54.7</a:t>
                      </a:r>
                      <a:endParaRPr lang="hr-HR" sz="1400" b="0" i="0" u="none" strike="noStrike">
                        <a:solidFill>
                          <a:srgbClr val="000000"/>
                        </a:solidFill>
                        <a:effectLst/>
                        <a:latin typeface="Calibri" charset="0"/>
                      </a:endParaRPr>
                    </a:p>
                  </a:txBody>
                  <a:tcPr marL="12700" marR="12700" marT="12700" marB="0" anchor="b"/>
                </a:tc>
                <a:tc>
                  <a:txBody>
                    <a:bodyPr/>
                    <a:lstStyle/>
                    <a:p>
                      <a:pPr algn="r" fontAlgn="b"/>
                      <a:r>
                        <a:rPr lang="hr-HR" sz="1400" u="none" strike="noStrike">
                          <a:effectLst/>
                        </a:rPr>
                        <a:t>49.5</a:t>
                      </a:r>
                      <a:endParaRPr lang="hr-HR" sz="14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7"/>
                  </a:ext>
                </a:extLst>
              </a:tr>
              <a:tr h="190500">
                <a:tc>
                  <a:txBody>
                    <a:bodyPr/>
                    <a:lstStyle/>
                    <a:p>
                      <a:pPr algn="r" fontAlgn="b"/>
                      <a:r>
                        <a:rPr lang="is-IS" sz="1400" u="none" strike="noStrike">
                          <a:effectLst/>
                        </a:rPr>
                        <a:t>2002</a:t>
                      </a:r>
                      <a:endParaRPr lang="is-IS" sz="1400" b="0" i="0" u="none" strike="noStrike">
                        <a:solidFill>
                          <a:srgbClr val="000000"/>
                        </a:solidFill>
                        <a:effectLst/>
                        <a:latin typeface="Calibri" charset="0"/>
                      </a:endParaRPr>
                    </a:p>
                  </a:txBody>
                  <a:tcPr marL="12700" marR="12700" marT="12700" marB="0" anchor="b"/>
                </a:tc>
                <a:tc>
                  <a:txBody>
                    <a:bodyPr/>
                    <a:lstStyle/>
                    <a:p>
                      <a:pPr algn="r" fontAlgn="b"/>
                      <a:r>
                        <a:rPr lang="nb-NO" sz="1400" u="none" strike="noStrike">
                          <a:effectLst/>
                        </a:rPr>
                        <a:t>60.6</a:t>
                      </a:r>
                      <a:endParaRPr lang="nb-NO" sz="1400" b="0" i="0" u="none" strike="noStrike">
                        <a:solidFill>
                          <a:srgbClr val="000000"/>
                        </a:solidFill>
                        <a:effectLst/>
                        <a:latin typeface="Calibri" charset="0"/>
                      </a:endParaRPr>
                    </a:p>
                  </a:txBody>
                  <a:tcPr marL="12700" marR="12700" marT="12700" marB="0" anchor="b"/>
                </a:tc>
                <a:tc>
                  <a:txBody>
                    <a:bodyPr/>
                    <a:lstStyle/>
                    <a:p>
                      <a:pPr algn="r" fontAlgn="b"/>
                      <a:r>
                        <a:rPr lang="it-IT" sz="1400" u="none" strike="noStrike">
                          <a:effectLst/>
                        </a:rPr>
                        <a:t>61.0</a:t>
                      </a:r>
                      <a:endParaRPr lang="it-IT" sz="14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8"/>
                  </a:ext>
                </a:extLst>
              </a:tr>
              <a:tr h="190500">
                <a:tc>
                  <a:txBody>
                    <a:bodyPr/>
                    <a:lstStyle/>
                    <a:p>
                      <a:pPr algn="r" fontAlgn="b"/>
                      <a:r>
                        <a:rPr lang="is-IS" sz="1400" u="none" strike="noStrike">
                          <a:effectLst/>
                        </a:rPr>
                        <a:t>2003</a:t>
                      </a:r>
                      <a:endParaRPr lang="is-IS" sz="1400" b="0" i="0" u="none" strike="noStrike">
                        <a:solidFill>
                          <a:srgbClr val="000000"/>
                        </a:solidFill>
                        <a:effectLst/>
                        <a:latin typeface="Calibri" charset="0"/>
                      </a:endParaRPr>
                    </a:p>
                  </a:txBody>
                  <a:tcPr marL="12700" marR="12700" marT="12700" marB="0" anchor="b"/>
                </a:tc>
                <a:tc>
                  <a:txBody>
                    <a:bodyPr/>
                    <a:lstStyle/>
                    <a:p>
                      <a:pPr algn="r" fontAlgn="b"/>
                      <a:r>
                        <a:rPr lang="nb-NO" sz="1400" u="none" strike="noStrike">
                          <a:effectLst/>
                        </a:rPr>
                        <a:t>70.6</a:t>
                      </a:r>
                      <a:endParaRPr lang="nb-NO" sz="1400" b="0" i="0" u="none" strike="noStrike">
                        <a:solidFill>
                          <a:srgbClr val="000000"/>
                        </a:solidFill>
                        <a:effectLst/>
                        <a:latin typeface="Calibri" charset="0"/>
                      </a:endParaRPr>
                    </a:p>
                  </a:txBody>
                  <a:tcPr marL="12700" marR="12700" marT="12700" marB="0" anchor="b"/>
                </a:tc>
                <a:tc>
                  <a:txBody>
                    <a:bodyPr/>
                    <a:lstStyle/>
                    <a:p>
                      <a:pPr algn="r" fontAlgn="b"/>
                      <a:r>
                        <a:rPr lang="nb-NO" sz="1400" u="none" strike="noStrike">
                          <a:effectLst/>
                        </a:rPr>
                        <a:t>51.4</a:t>
                      </a:r>
                      <a:endParaRPr lang="nb-NO" sz="14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9"/>
                  </a:ext>
                </a:extLst>
              </a:tr>
              <a:tr h="190500">
                <a:tc>
                  <a:txBody>
                    <a:bodyPr/>
                    <a:lstStyle/>
                    <a:p>
                      <a:pPr algn="r" fontAlgn="b"/>
                      <a:r>
                        <a:rPr lang="is-IS" sz="1400" u="none" strike="noStrike">
                          <a:effectLst/>
                        </a:rPr>
                        <a:t>2004</a:t>
                      </a:r>
                      <a:endParaRPr lang="is-IS" sz="1400" b="0" i="0" u="none" strike="noStrike">
                        <a:solidFill>
                          <a:srgbClr val="000000"/>
                        </a:solidFill>
                        <a:effectLst/>
                        <a:latin typeface="Calibri" charset="0"/>
                      </a:endParaRPr>
                    </a:p>
                  </a:txBody>
                  <a:tcPr marL="12700" marR="12700" marT="12700" marB="0" anchor="b"/>
                </a:tc>
                <a:tc>
                  <a:txBody>
                    <a:bodyPr/>
                    <a:lstStyle/>
                    <a:p>
                      <a:pPr algn="r" fontAlgn="b"/>
                      <a:r>
                        <a:rPr lang="hr-HR" sz="1400" u="none" strike="noStrike">
                          <a:effectLst/>
                        </a:rPr>
                        <a:t>53.7</a:t>
                      </a:r>
                      <a:endParaRPr lang="hr-HR" sz="1400" b="0" i="0" u="none" strike="noStrike">
                        <a:solidFill>
                          <a:srgbClr val="000000"/>
                        </a:solidFill>
                        <a:effectLst/>
                        <a:latin typeface="Calibri" charset="0"/>
                      </a:endParaRPr>
                    </a:p>
                  </a:txBody>
                  <a:tcPr marL="12700" marR="12700" marT="12700" marB="0" anchor="b"/>
                </a:tc>
                <a:tc>
                  <a:txBody>
                    <a:bodyPr/>
                    <a:lstStyle/>
                    <a:p>
                      <a:pPr algn="r" fontAlgn="b"/>
                      <a:r>
                        <a:rPr lang="nb-NO" sz="1400" u="none" strike="noStrike">
                          <a:effectLst/>
                        </a:rPr>
                        <a:t>55.8</a:t>
                      </a:r>
                      <a:endParaRPr lang="nb-NO" sz="14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10"/>
                  </a:ext>
                </a:extLst>
              </a:tr>
              <a:tr h="190500">
                <a:tc>
                  <a:txBody>
                    <a:bodyPr/>
                    <a:lstStyle/>
                    <a:p>
                      <a:pPr algn="r" fontAlgn="b"/>
                      <a:r>
                        <a:rPr lang="is-IS" sz="1400" u="none" strike="noStrike">
                          <a:effectLst/>
                        </a:rPr>
                        <a:t>2005</a:t>
                      </a:r>
                      <a:endParaRPr lang="is-IS" sz="1400" b="0" i="0" u="none" strike="noStrike">
                        <a:solidFill>
                          <a:srgbClr val="000000"/>
                        </a:solidFill>
                        <a:effectLst/>
                        <a:latin typeface="Calibri" charset="0"/>
                      </a:endParaRPr>
                    </a:p>
                  </a:txBody>
                  <a:tcPr marL="12700" marR="12700" marT="12700" marB="0" anchor="b"/>
                </a:tc>
                <a:tc>
                  <a:txBody>
                    <a:bodyPr/>
                    <a:lstStyle/>
                    <a:p>
                      <a:pPr algn="r" fontAlgn="b"/>
                      <a:r>
                        <a:rPr lang="hr-HR" sz="1400" u="none" strike="noStrike">
                          <a:effectLst/>
                        </a:rPr>
                        <a:t>52.9</a:t>
                      </a:r>
                      <a:endParaRPr lang="hr-HR" sz="1400" b="0" i="0" u="none" strike="noStrike">
                        <a:solidFill>
                          <a:srgbClr val="000000"/>
                        </a:solidFill>
                        <a:effectLst/>
                        <a:latin typeface="Calibri" charset="0"/>
                      </a:endParaRPr>
                    </a:p>
                  </a:txBody>
                  <a:tcPr marL="12700" marR="12700" marT="12700" marB="0" anchor="b"/>
                </a:tc>
                <a:tc>
                  <a:txBody>
                    <a:bodyPr/>
                    <a:lstStyle/>
                    <a:p>
                      <a:pPr algn="r" fontAlgn="b"/>
                      <a:r>
                        <a:rPr lang="it-IT" sz="1400" u="none" strike="noStrike">
                          <a:effectLst/>
                        </a:rPr>
                        <a:t>53.0</a:t>
                      </a:r>
                      <a:endParaRPr lang="it-IT" sz="14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11"/>
                  </a:ext>
                </a:extLst>
              </a:tr>
              <a:tr h="190500">
                <a:tc>
                  <a:txBody>
                    <a:bodyPr/>
                    <a:lstStyle/>
                    <a:p>
                      <a:pPr algn="r" fontAlgn="b"/>
                      <a:r>
                        <a:rPr lang="is-IS" sz="1400" u="none" strike="noStrike">
                          <a:effectLst/>
                        </a:rPr>
                        <a:t>2006</a:t>
                      </a:r>
                      <a:endParaRPr lang="is-IS" sz="1400" b="0" i="0" u="none" strike="noStrike">
                        <a:solidFill>
                          <a:srgbClr val="000000"/>
                        </a:solidFill>
                        <a:effectLst/>
                        <a:latin typeface="Calibri" charset="0"/>
                      </a:endParaRPr>
                    </a:p>
                  </a:txBody>
                  <a:tcPr marL="12700" marR="12700" marT="12700" marB="0" anchor="b"/>
                </a:tc>
                <a:tc>
                  <a:txBody>
                    <a:bodyPr/>
                    <a:lstStyle/>
                    <a:p>
                      <a:pPr algn="r" fontAlgn="b"/>
                      <a:r>
                        <a:rPr lang="hr-HR" sz="1400" u="none" strike="noStrike">
                          <a:effectLst/>
                        </a:rPr>
                        <a:t>74.9</a:t>
                      </a:r>
                      <a:endParaRPr lang="hr-HR" sz="1400" b="0" i="0" u="none" strike="noStrike">
                        <a:solidFill>
                          <a:srgbClr val="000000"/>
                        </a:solidFill>
                        <a:effectLst/>
                        <a:latin typeface="Calibri" charset="0"/>
                      </a:endParaRPr>
                    </a:p>
                  </a:txBody>
                  <a:tcPr marL="12700" marR="12700" marT="12700" marB="0" anchor="b"/>
                </a:tc>
                <a:tc>
                  <a:txBody>
                    <a:bodyPr/>
                    <a:lstStyle/>
                    <a:p>
                      <a:pPr algn="r" fontAlgn="b"/>
                      <a:r>
                        <a:rPr lang="hr-HR" sz="1400" u="none" strike="noStrike">
                          <a:effectLst/>
                        </a:rPr>
                        <a:t>58.1</a:t>
                      </a:r>
                      <a:endParaRPr lang="hr-HR" sz="14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12"/>
                  </a:ext>
                </a:extLst>
              </a:tr>
              <a:tr h="190500">
                <a:tc>
                  <a:txBody>
                    <a:bodyPr/>
                    <a:lstStyle/>
                    <a:p>
                      <a:pPr algn="r" fontAlgn="b"/>
                      <a:r>
                        <a:rPr lang="is-IS" sz="1400" u="none" strike="noStrike">
                          <a:effectLst/>
                        </a:rPr>
                        <a:t>2007</a:t>
                      </a:r>
                      <a:endParaRPr lang="is-IS" sz="1400" b="0" i="0" u="none" strike="noStrike">
                        <a:solidFill>
                          <a:srgbClr val="000000"/>
                        </a:solidFill>
                        <a:effectLst/>
                        <a:latin typeface="Calibri" charset="0"/>
                      </a:endParaRPr>
                    </a:p>
                  </a:txBody>
                  <a:tcPr marL="12700" marR="12700" marT="12700" marB="0" anchor="b"/>
                </a:tc>
                <a:tc>
                  <a:txBody>
                    <a:bodyPr/>
                    <a:lstStyle/>
                    <a:p>
                      <a:pPr algn="r" fontAlgn="b"/>
                      <a:r>
                        <a:rPr lang="hr-HR" sz="1400" u="none" strike="noStrike">
                          <a:effectLst/>
                        </a:rPr>
                        <a:t>44.4</a:t>
                      </a:r>
                      <a:endParaRPr lang="hr-HR" sz="1400" b="0" i="0" u="none" strike="noStrike">
                        <a:solidFill>
                          <a:srgbClr val="000000"/>
                        </a:solidFill>
                        <a:effectLst/>
                        <a:latin typeface="Calibri" charset="0"/>
                      </a:endParaRPr>
                    </a:p>
                  </a:txBody>
                  <a:tcPr marL="12700" marR="12700" marT="12700" marB="0" anchor="b"/>
                </a:tc>
                <a:tc>
                  <a:txBody>
                    <a:bodyPr/>
                    <a:lstStyle/>
                    <a:p>
                      <a:pPr algn="r" fontAlgn="b"/>
                      <a:r>
                        <a:rPr lang="hr-HR" sz="1400" u="none" strike="noStrike">
                          <a:effectLst/>
                        </a:rPr>
                        <a:t>54.2</a:t>
                      </a:r>
                      <a:endParaRPr lang="hr-HR" sz="14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13"/>
                  </a:ext>
                </a:extLst>
              </a:tr>
              <a:tr h="190500">
                <a:tc>
                  <a:txBody>
                    <a:bodyPr/>
                    <a:lstStyle/>
                    <a:p>
                      <a:pPr algn="r" fontAlgn="b"/>
                      <a:r>
                        <a:rPr lang="is-IS" sz="1400" u="none" strike="noStrike">
                          <a:effectLst/>
                        </a:rPr>
                        <a:t>2008</a:t>
                      </a:r>
                      <a:endParaRPr lang="is-IS" sz="1400" b="0" i="0" u="none" strike="noStrike">
                        <a:solidFill>
                          <a:srgbClr val="000000"/>
                        </a:solidFill>
                        <a:effectLst/>
                        <a:latin typeface="Calibri" charset="0"/>
                      </a:endParaRPr>
                    </a:p>
                  </a:txBody>
                  <a:tcPr marL="12700" marR="12700" marT="12700" marB="0" anchor="b"/>
                </a:tc>
                <a:tc>
                  <a:txBody>
                    <a:bodyPr/>
                    <a:lstStyle/>
                    <a:p>
                      <a:pPr algn="r" fontAlgn="b"/>
                      <a:r>
                        <a:rPr lang="nb-NO" sz="1400" u="none" strike="noStrike">
                          <a:effectLst/>
                        </a:rPr>
                        <a:t>40.3</a:t>
                      </a:r>
                      <a:endParaRPr lang="nb-NO" sz="1400" b="0" i="0" u="none" strike="noStrike">
                        <a:solidFill>
                          <a:srgbClr val="000000"/>
                        </a:solidFill>
                        <a:effectLst/>
                        <a:latin typeface="Calibri" charset="0"/>
                      </a:endParaRPr>
                    </a:p>
                  </a:txBody>
                  <a:tcPr marL="12700" marR="12700" marT="12700" marB="0" anchor="b"/>
                </a:tc>
                <a:tc>
                  <a:txBody>
                    <a:bodyPr/>
                    <a:lstStyle/>
                    <a:p>
                      <a:pPr algn="r" fontAlgn="b"/>
                      <a:r>
                        <a:rPr lang="hr-HR" sz="1400" u="none" strike="noStrike">
                          <a:effectLst/>
                        </a:rPr>
                        <a:t>53.4</a:t>
                      </a:r>
                      <a:endParaRPr lang="hr-HR" sz="14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14"/>
                  </a:ext>
                </a:extLst>
              </a:tr>
              <a:tr h="190500">
                <a:tc>
                  <a:txBody>
                    <a:bodyPr/>
                    <a:lstStyle/>
                    <a:p>
                      <a:pPr algn="r" fontAlgn="b"/>
                      <a:r>
                        <a:rPr lang="is-IS" sz="1400" u="none" strike="noStrike">
                          <a:effectLst/>
                        </a:rPr>
                        <a:t>2009</a:t>
                      </a:r>
                      <a:endParaRPr lang="is-IS" sz="1400" b="0" i="0" u="none" strike="noStrike">
                        <a:solidFill>
                          <a:srgbClr val="000000"/>
                        </a:solidFill>
                        <a:effectLst/>
                        <a:latin typeface="Calibri" charset="0"/>
                      </a:endParaRPr>
                    </a:p>
                  </a:txBody>
                  <a:tcPr marL="12700" marR="12700" marT="12700" marB="0" anchor="b"/>
                </a:tc>
                <a:tc>
                  <a:txBody>
                    <a:bodyPr/>
                    <a:lstStyle/>
                    <a:p>
                      <a:pPr algn="r" fontAlgn="b"/>
                      <a:r>
                        <a:rPr lang="hr-HR" sz="1400" u="none" strike="noStrike">
                          <a:effectLst/>
                        </a:rPr>
                        <a:t>44.4</a:t>
                      </a:r>
                      <a:endParaRPr lang="hr-HR" sz="1400" b="0" i="0" u="none" strike="noStrike">
                        <a:solidFill>
                          <a:srgbClr val="000000"/>
                        </a:solidFill>
                        <a:effectLst/>
                        <a:latin typeface="Calibri" charset="0"/>
                      </a:endParaRPr>
                    </a:p>
                  </a:txBody>
                  <a:tcPr marL="12700" marR="12700" marT="12700" marB="0" anchor="b"/>
                </a:tc>
                <a:tc>
                  <a:txBody>
                    <a:bodyPr/>
                    <a:lstStyle/>
                    <a:p>
                      <a:pPr algn="r" fontAlgn="b"/>
                      <a:r>
                        <a:rPr lang="hr-HR" sz="1400" u="none" strike="noStrike">
                          <a:effectLst/>
                        </a:rPr>
                        <a:t>49.9</a:t>
                      </a:r>
                      <a:endParaRPr lang="hr-HR" sz="14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15"/>
                  </a:ext>
                </a:extLst>
              </a:tr>
              <a:tr h="190500">
                <a:tc>
                  <a:txBody>
                    <a:bodyPr/>
                    <a:lstStyle/>
                    <a:p>
                      <a:pPr algn="r" fontAlgn="b"/>
                      <a:r>
                        <a:rPr lang="is-IS" sz="1400" u="none" strike="noStrike">
                          <a:effectLst/>
                        </a:rPr>
                        <a:t>2010</a:t>
                      </a:r>
                      <a:endParaRPr lang="is-IS" sz="1400" b="0" i="0" u="none" strike="noStrike">
                        <a:solidFill>
                          <a:srgbClr val="000000"/>
                        </a:solidFill>
                        <a:effectLst/>
                        <a:latin typeface="Calibri" charset="0"/>
                      </a:endParaRPr>
                    </a:p>
                  </a:txBody>
                  <a:tcPr marL="12700" marR="12700" marT="12700" marB="0" anchor="b"/>
                </a:tc>
                <a:tc>
                  <a:txBody>
                    <a:bodyPr/>
                    <a:lstStyle/>
                    <a:p>
                      <a:pPr algn="r" fontAlgn="b"/>
                      <a:r>
                        <a:rPr lang="is-IS" sz="1400" u="none" strike="noStrike">
                          <a:effectLst/>
                        </a:rPr>
                        <a:t>71.0</a:t>
                      </a:r>
                      <a:endParaRPr lang="is-IS" sz="1400" b="0" i="0" u="none" strike="noStrike">
                        <a:solidFill>
                          <a:srgbClr val="000000"/>
                        </a:solidFill>
                        <a:effectLst/>
                        <a:latin typeface="Calibri" charset="0"/>
                      </a:endParaRPr>
                    </a:p>
                  </a:txBody>
                  <a:tcPr marL="12700" marR="12700" marT="12700" marB="0" anchor="b"/>
                </a:tc>
                <a:tc>
                  <a:txBody>
                    <a:bodyPr/>
                    <a:lstStyle/>
                    <a:p>
                      <a:pPr algn="r" fontAlgn="b"/>
                      <a:r>
                        <a:rPr lang="hr-HR" sz="1400" u="none" strike="noStrike">
                          <a:effectLst/>
                        </a:rPr>
                        <a:t>53.8</a:t>
                      </a:r>
                      <a:endParaRPr lang="hr-HR" sz="14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16"/>
                  </a:ext>
                </a:extLst>
              </a:tr>
            </a:tbl>
          </a:graphicData>
        </a:graphic>
      </p:graphicFrame>
      <p:sp>
        <p:nvSpPr>
          <p:cNvPr id="7" name="CasellaDiTesto 6"/>
          <p:cNvSpPr txBox="1"/>
          <p:nvPr/>
        </p:nvSpPr>
        <p:spPr>
          <a:xfrm>
            <a:off x="618565" y="2595283"/>
            <a:ext cx="4289612" cy="369332"/>
          </a:xfrm>
          <a:prstGeom prst="rect">
            <a:avLst/>
          </a:prstGeom>
          <a:noFill/>
        </p:spPr>
        <p:txBody>
          <a:bodyPr wrap="square" rtlCol="0">
            <a:spAutoFit/>
          </a:bodyPr>
          <a:lstStyle/>
          <a:p>
            <a:r>
              <a:rPr lang="it-IT"/>
              <a:t>Città di </a:t>
            </a:r>
            <a:r>
              <a:rPr lang="it-IT" b="1" i="1"/>
              <a:t>San Francisco</a:t>
            </a:r>
          </a:p>
        </p:txBody>
      </p:sp>
      <p:graphicFrame>
        <p:nvGraphicFramePr>
          <p:cNvPr id="10" name="Tabella 9"/>
          <p:cNvGraphicFramePr>
            <a:graphicFrameLocks noGrp="1"/>
          </p:cNvGraphicFramePr>
          <p:nvPr>
            <p:extLst>
              <p:ext uri="{D42A27DB-BD31-4B8C-83A1-F6EECF244321}">
                <p14:modId xmlns:p14="http://schemas.microsoft.com/office/powerpoint/2010/main" val="318297517"/>
              </p:ext>
            </p:extLst>
          </p:nvPr>
        </p:nvGraphicFramePr>
        <p:xfrm>
          <a:off x="628650" y="3007362"/>
          <a:ext cx="4333280" cy="741680"/>
        </p:xfrm>
        <a:graphic>
          <a:graphicData uri="http://schemas.openxmlformats.org/drawingml/2006/table">
            <a:tbl>
              <a:tblPr firstRow="1">
                <a:tableStyleId>{68D230F3-CF80-4859-8CE7-A43EE81993B5}</a:tableStyleId>
              </a:tblPr>
              <a:tblGrid>
                <a:gridCol w="936000">
                  <a:extLst>
                    <a:ext uri="{9D8B030D-6E8A-4147-A177-3AD203B41FA5}">
                      <a16:colId xmlns:a16="http://schemas.microsoft.com/office/drawing/2014/main" val="20000"/>
                    </a:ext>
                  </a:extLst>
                </a:gridCol>
                <a:gridCol w="589280">
                  <a:extLst>
                    <a:ext uri="{9D8B030D-6E8A-4147-A177-3AD203B41FA5}">
                      <a16:colId xmlns:a16="http://schemas.microsoft.com/office/drawing/2014/main" val="20001"/>
                    </a:ext>
                  </a:extLst>
                </a:gridCol>
                <a:gridCol w="936000">
                  <a:extLst>
                    <a:ext uri="{9D8B030D-6E8A-4147-A177-3AD203B41FA5}">
                      <a16:colId xmlns:a16="http://schemas.microsoft.com/office/drawing/2014/main" val="20002"/>
                    </a:ext>
                  </a:extLst>
                </a:gridCol>
                <a:gridCol w="936000">
                  <a:extLst>
                    <a:ext uri="{9D8B030D-6E8A-4147-A177-3AD203B41FA5}">
                      <a16:colId xmlns:a16="http://schemas.microsoft.com/office/drawing/2014/main" val="20003"/>
                    </a:ext>
                  </a:extLst>
                </a:gridCol>
                <a:gridCol w="936000">
                  <a:extLst>
                    <a:ext uri="{9D8B030D-6E8A-4147-A177-3AD203B41FA5}">
                      <a16:colId xmlns:a16="http://schemas.microsoft.com/office/drawing/2014/main" val="20004"/>
                    </a:ext>
                  </a:extLst>
                </a:gridCol>
              </a:tblGrid>
              <a:tr h="370840">
                <a:tc>
                  <a:txBody>
                    <a:bodyPr/>
                    <a:lstStyle/>
                    <a:p>
                      <a:pPr algn="ctr"/>
                      <a:r>
                        <a:rPr lang="it-IT" sz="1600" err="1"/>
                        <a:t>Min</a:t>
                      </a:r>
                      <a:endParaRPr lang="it-IT" sz="1600"/>
                    </a:p>
                  </a:txBody>
                  <a:tcPr anchor="ctr"/>
                </a:tc>
                <a:tc>
                  <a:txBody>
                    <a:bodyPr/>
                    <a:lstStyle/>
                    <a:p>
                      <a:pPr algn="ctr"/>
                      <a:r>
                        <a:rPr lang="it-IT" sz="1600"/>
                        <a:t>Q1</a:t>
                      </a:r>
                    </a:p>
                  </a:txBody>
                  <a:tcPr anchor="ctr"/>
                </a:tc>
                <a:tc>
                  <a:txBody>
                    <a:bodyPr/>
                    <a:lstStyle/>
                    <a:p>
                      <a:pPr algn="ctr"/>
                      <a:r>
                        <a:rPr lang="it-IT" sz="1600"/>
                        <a:t>mediana</a:t>
                      </a:r>
                    </a:p>
                  </a:txBody>
                  <a:tcPr anchor="ctr"/>
                </a:tc>
                <a:tc>
                  <a:txBody>
                    <a:bodyPr/>
                    <a:lstStyle/>
                    <a:p>
                      <a:pPr algn="ctr"/>
                      <a:r>
                        <a:rPr lang="it-IT" sz="1600"/>
                        <a:t>Q3</a:t>
                      </a:r>
                    </a:p>
                  </a:txBody>
                  <a:tcPr anchor="ctr"/>
                </a:tc>
                <a:tc>
                  <a:txBody>
                    <a:bodyPr/>
                    <a:lstStyle/>
                    <a:p>
                      <a:pPr algn="ctr"/>
                      <a:r>
                        <a:rPr lang="it-IT" sz="1600"/>
                        <a:t>Max</a:t>
                      </a:r>
                    </a:p>
                  </a:txBody>
                  <a:tcPr anchor="ctr"/>
                </a:tc>
                <a:extLst>
                  <a:ext uri="{0D108BD9-81ED-4DB2-BD59-A6C34878D82A}">
                    <a16:rowId xmlns:a16="http://schemas.microsoft.com/office/drawing/2014/main" val="10000"/>
                  </a:ext>
                </a:extLst>
              </a:tr>
              <a:tr h="370840">
                <a:tc>
                  <a:txBody>
                    <a:bodyPr/>
                    <a:lstStyle/>
                    <a:p>
                      <a:pPr algn="ctr"/>
                      <a:r>
                        <a:rPr lang="it-IT" sz="1600"/>
                        <a:t>48.7</a:t>
                      </a:r>
                    </a:p>
                  </a:txBody>
                  <a:tcPr anchor="ctr"/>
                </a:tc>
                <a:tc>
                  <a:txBody>
                    <a:bodyPr/>
                    <a:lstStyle/>
                    <a:p>
                      <a:pPr algn="ctr"/>
                      <a:r>
                        <a:rPr lang="it-IT" sz="1600"/>
                        <a:t>51.3</a:t>
                      </a:r>
                    </a:p>
                  </a:txBody>
                  <a:tcPr anchor="ctr"/>
                </a:tc>
                <a:tc>
                  <a:txBody>
                    <a:bodyPr/>
                    <a:lstStyle/>
                    <a:p>
                      <a:pPr algn="ctr"/>
                      <a:r>
                        <a:rPr lang="it-IT" sz="1600"/>
                        <a:t>54</a:t>
                      </a:r>
                    </a:p>
                  </a:txBody>
                  <a:tcPr anchor="ctr"/>
                </a:tc>
                <a:tc>
                  <a:txBody>
                    <a:bodyPr/>
                    <a:lstStyle/>
                    <a:p>
                      <a:pPr algn="ctr"/>
                      <a:r>
                        <a:rPr lang="it-IT" sz="1600"/>
                        <a:t>55.9</a:t>
                      </a:r>
                    </a:p>
                  </a:txBody>
                  <a:tcPr anchor="ctr"/>
                </a:tc>
                <a:tc>
                  <a:txBody>
                    <a:bodyPr/>
                    <a:lstStyle/>
                    <a:p>
                      <a:pPr algn="ctr"/>
                      <a:r>
                        <a:rPr lang="it-IT" sz="1600"/>
                        <a:t>61</a:t>
                      </a:r>
                    </a:p>
                  </a:txBody>
                  <a:tcPr anchor="ctr"/>
                </a:tc>
                <a:extLst>
                  <a:ext uri="{0D108BD9-81ED-4DB2-BD59-A6C34878D82A}">
                    <a16:rowId xmlns:a16="http://schemas.microsoft.com/office/drawing/2014/main" val="10001"/>
                  </a:ext>
                </a:extLst>
              </a:tr>
            </a:tbl>
          </a:graphicData>
        </a:graphic>
      </p:graphicFrame>
      <p:graphicFrame>
        <p:nvGraphicFramePr>
          <p:cNvPr id="11" name="Tabella 10"/>
          <p:cNvGraphicFramePr>
            <a:graphicFrameLocks noGrp="1"/>
          </p:cNvGraphicFramePr>
          <p:nvPr>
            <p:extLst>
              <p:ext uri="{D42A27DB-BD31-4B8C-83A1-F6EECF244321}">
                <p14:modId xmlns:p14="http://schemas.microsoft.com/office/powerpoint/2010/main" val="1970400017"/>
              </p:ext>
            </p:extLst>
          </p:nvPr>
        </p:nvGraphicFramePr>
        <p:xfrm>
          <a:off x="628650" y="3849162"/>
          <a:ext cx="2304000" cy="670560"/>
        </p:xfrm>
        <a:graphic>
          <a:graphicData uri="http://schemas.openxmlformats.org/drawingml/2006/table">
            <a:tbl>
              <a:tblPr firstRow="1">
                <a:tableStyleId>{68D230F3-CF80-4859-8CE7-A43EE81993B5}</a:tableStyleId>
              </a:tblPr>
              <a:tblGrid>
                <a:gridCol w="1152000">
                  <a:extLst>
                    <a:ext uri="{9D8B030D-6E8A-4147-A177-3AD203B41FA5}">
                      <a16:colId xmlns:a16="http://schemas.microsoft.com/office/drawing/2014/main" val="20000"/>
                    </a:ext>
                  </a:extLst>
                </a:gridCol>
                <a:gridCol w="1152000">
                  <a:extLst>
                    <a:ext uri="{9D8B030D-6E8A-4147-A177-3AD203B41FA5}">
                      <a16:colId xmlns:a16="http://schemas.microsoft.com/office/drawing/2014/main" val="20001"/>
                    </a:ext>
                  </a:extLst>
                </a:gridCol>
              </a:tblGrid>
              <a:tr h="328452">
                <a:tc>
                  <a:txBody>
                    <a:bodyPr/>
                    <a:lstStyle/>
                    <a:p>
                      <a:pPr algn="ctr"/>
                      <a:r>
                        <a:rPr lang="it-IT" sz="1600" err="1"/>
                        <a:t>Range</a:t>
                      </a:r>
                      <a:endParaRPr lang="it-IT" sz="1600"/>
                    </a:p>
                  </a:txBody>
                  <a:tcPr anchor="ctr"/>
                </a:tc>
                <a:tc>
                  <a:txBody>
                    <a:bodyPr/>
                    <a:lstStyle/>
                    <a:p>
                      <a:pPr algn="ctr"/>
                      <a:r>
                        <a:rPr lang="it-IT" sz="1600"/>
                        <a:t>IQR </a:t>
                      </a:r>
                      <a:r>
                        <a:rPr lang="it-IT" sz="1600" err="1"/>
                        <a:t>Range</a:t>
                      </a:r>
                      <a:r>
                        <a:rPr lang="it-IT" sz="1600"/>
                        <a:t> </a:t>
                      </a:r>
                    </a:p>
                  </a:txBody>
                  <a:tcPr anchor="ctr"/>
                </a:tc>
                <a:extLst>
                  <a:ext uri="{0D108BD9-81ED-4DB2-BD59-A6C34878D82A}">
                    <a16:rowId xmlns:a16="http://schemas.microsoft.com/office/drawing/2014/main" val="10000"/>
                  </a:ext>
                </a:extLst>
              </a:tr>
              <a:tr h="328452">
                <a:tc>
                  <a:txBody>
                    <a:bodyPr/>
                    <a:lstStyle/>
                    <a:p>
                      <a:pPr algn="ctr"/>
                      <a:r>
                        <a:rPr lang="it-IT" sz="1600"/>
                        <a:t>12.3</a:t>
                      </a:r>
                    </a:p>
                  </a:txBody>
                  <a:tcPr anchor="ctr"/>
                </a:tc>
                <a:tc>
                  <a:txBody>
                    <a:bodyPr/>
                    <a:lstStyle/>
                    <a:p>
                      <a:pPr algn="ctr"/>
                      <a:r>
                        <a:rPr lang="it-IT" sz="1600"/>
                        <a:t>51.3</a:t>
                      </a:r>
                    </a:p>
                  </a:txBody>
                  <a:tcPr anchor="ctr"/>
                </a:tc>
                <a:extLst>
                  <a:ext uri="{0D108BD9-81ED-4DB2-BD59-A6C34878D82A}">
                    <a16:rowId xmlns:a16="http://schemas.microsoft.com/office/drawing/2014/main" val="10001"/>
                  </a:ext>
                </a:extLst>
              </a:tr>
            </a:tbl>
          </a:graphicData>
        </a:graphic>
      </p:graphicFrame>
      <p:grpSp>
        <p:nvGrpSpPr>
          <p:cNvPr id="16" name="Gruppo 15"/>
          <p:cNvGrpSpPr/>
          <p:nvPr/>
        </p:nvGrpSpPr>
        <p:grpSpPr>
          <a:xfrm>
            <a:off x="618564" y="4677515"/>
            <a:ext cx="4690085" cy="900836"/>
            <a:chOff x="618564" y="4677515"/>
            <a:chExt cx="4690085" cy="900836"/>
          </a:xfrm>
        </p:grpSpPr>
        <p:sp>
          <p:nvSpPr>
            <p:cNvPr id="13" name="CasellaDiTesto 12"/>
            <p:cNvSpPr txBox="1"/>
            <p:nvPr/>
          </p:nvSpPr>
          <p:spPr>
            <a:xfrm>
              <a:off x="618564" y="4677515"/>
              <a:ext cx="4690085" cy="369332"/>
            </a:xfrm>
            <a:prstGeom prst="rect">
              <a:avLst/>
            </a:prstGeom>
            <a:noFill/>
          </p:spPr>
          <p:txBody>
            <a:bodyPr wrap="square" rtlCol="0">
              <a:spAutoFit/>
            </a:bodyPr>
            <a:lstStyle/>
            <a:p>
              <a:r>
                <a:rPr lang="it-IT"/>
                <a:t>Città di </a:t>
              </a:r>
              <a:r>
                <a:rPr lang="it-IT" b="1" i="1" err="1"/>
                <a:t>Des</a:t>
              </a:r>
              <a:r>
                <a:rPr lang="it-IT" b="1" i="1"/>
                <a:t> </a:t>
              </a:r>
              <a:r>
                <a:rPr lang="it-IT" b="1" i="1" err="1"/>
                <a:t>Moins</a:t>
              </a:r>
              <a:endParaRPr lang="it-IT" b="1" i="1"/>
            </a:p>
          </p:txBody>
        </p:sp>
        <p:sp>
          <p:nvSpPr>
            <p:cNvPr id="15" name="CasellaDiTesto 14"/>
            <p:cNvSpPr txBox="1"/>
            <p:nvPr/>
          </p:nvSpPr>
          <p:spPr>
            <a:xfrm>
              <a:off x="618564" y="5209019"/>
              <a:ext cx="4542167" cy="369332"/>
            </a:xfrm>
            <a:prstGeom prst="rect">
              <a:avLst/>
            </a:prstGeom>
            <a:noFill/>
          </p:spPr>
          <p:txBody>
            <a:bodyPr wrap="square" rtlCol="0">
              <a:spAutoFit/>
            </a:bodyPr>
            <a:lstStyle/>
            <a:p>
              <a:r>
                <a:rPr lang="mr-IN"/>
                <a:t>……</a:t>
              </a:r>
              <a:r>
                <a:rPr lang="it-IT"/>
                <a:t>..</a:t>
              </a:r>
            </a:p>
          </p:txBody>
        </p:sp>
      </p:grpSp>
    </p:spTree>
    <p:extLst>
      <p:ext uri="{BB962C8B-B14F-4D97-AF65-F5344CB8AC3E}">
        <p14:creationId xmlns:p14="http://schemas.microsoft.com/office/powerpoint/2010/main" val="1078147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061AC42-345C-0C4D-83CF-289397AFAA3A}"/>
              </a:ext>
            </a:extLst>
          </p:cNvPr>
          <p:cNvSpPr>
            <a:spLocks noGrp="1"/>
          </p:cNvSpPr>
          <p:nvPr>
            <p:ph type="title"/>
          </p:nvPr>
        </p:nvSpPr>
        <p:spPr/>
        <p:txBody>
          <a:bodyPr/>
          <a:lstStyle/>
          <a:p>
            <a:r>
              <a:rPr lang="it-IT" dirty="0"/>
              <a:t>Variabili Qualitative</a:t>
            </a:r>
          </a:p>
        </p:txBody>
      </p:sp>
      <p:sp>
        <p:nvSpPr>
          <p:cNvPr id="3" name="Segnaposto testo 2">
            <a:extLst>
              <a:ext uri="{FF2B5EF4-FFF2-40B4-BE49-F238E27FC236}">
                <a16:creationId xmlns:a16="http://schemas.microsoft.com/office/drawing/2014/main" id="{6F88F804-2ACE-7E40-93BF-1FA69238A0C9}"/>
              </a:ext>
            </a:extLst>
          </p:cNvPr>
          <p:cNvSpPr>
            <a:spLocks noGrp="1"/>
          </p:cNvSpPr>
          <p:nvPr>
            <p:ph type="body" idx="1"/>
          </p:nvPr>
        </p:nvSpPr>
        <p:spPr/>
        <p:txBody>
          <a:bodyPr/>
          <a:lstStyle/>
          <a:p>
            <a:r>
              <a:rPr lang="it-IT" dirty="0"/>
              <a:t>Descrivere i dati</a:t>
            </a:r>
          </a:p>
        </p:txBody>
      </p:sp>
      <p:sp>
        <p:nvSpPr>
          <p:cNvPr id="4" name="Segnaposto data 3">
            <a:extLst>
              <a:ext uri="{FF2B5EF4-FFF2-40B4-BE49-F238E27FC236}">
                <a16:creationId xmlns:a16="http://schemas.microsoft.com/office/drawing/2014/main" id="{1CBA9A73-818E-EE41-98CE-F1A67244B6AB}"/>
              </a:ext>
            </a:extLst>
          </p:cNvPr>
          <p:cNvSpPr>
            <a:spLocks noGrp="1"/>
          </p:cNvSpPr>
          <p:nvPr>
            <p:ph type="dt" sz="half" idx="10"/>
          </p:nvPr>
        </p:nvSpPr>
        <p:spPr/>
        <p:txBody>
          <a:bodyPr/>
          <a:lstStyle/>
          <a:p>
            <a:fld id="{5BDA4415-8B77-BD49-847C-B913C7C79CA4}" type="datetime1">
              <a:rPr lang="it-IT" smtClean="0"/>
              <a:t>06/12/18</a:t>
            </a:fld>
            <a:endParaRPr lang="en-US"/>
          </a:p>
        </p:txBody>
      </p:sp>
      <p:sp>
        <p:nvSpPr>
          <p:cNvPr id="5" name="Segnaposto numero diapositiva 4">
            <a:extLst>
              <a:ext uri="{FF2B5EF4-FFF2-40B4-BE49-F238E27FC236}">
                <a16:creationId xmlns:a16="http://schemas.microsoft.com/office/drawing/2014/main" id="{1D6256E4-4B8E-AF41-B478-87EE21A7865F}"/>
              </a:ext>
            </a:extLst>
          </p:cNvPr>
          <p:cNvSpPr>
            <a:spLocks noGrp="1"/>
          </p:cNvSpPr>
          <p:nvPr>
            <p:ph type="sldNum" sz="quarter" idx="12"/>
          </p:nvPr>
        </p:nvSpPr>
        <p:spPr/>
        <p:txBody>
          <a:bodyPr/>
          <a:lstStyle/>
          <a:p>
            <a:fld id="{8A7A6979-0714-4377-B894-6BE4C2D6E202}" type="slidenum">
              <a:rPr lang="en-US" smtClean="0"/>
              <a:pPr/>
              <a:t>5</a:t>
            </a:fld>
            <a:endParaRPr lang="en-US"/>
          </a:p>
        </p:txBody>
      </p:sp>
    </p:spTree>
    <p:extLst>
      <p:ext uri="{BB962C8B-B14F-4D97-AF65-F5344CB8AC3E}">
        <p14:creationId xmlns:p14="http://schemas.microsoft.com/office/powerpoint/2010/main" val="13601187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6"/>
            <a:ext cx="7886700" cy="1046815"/>
          </a:xfrm>
        </p:spPr>
        <p:txBody>
          <a:bodyPr>
            <a:normAutofit/>
          </a:bodyPr>
          <a:lstStyle/>
          <a:p>
            <a:r>
              <a:rPr lang="it-IT" dirty="0"/>
              <a:t>Statistiche di Centro e Dispersione</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50</a:t>
            </a:fld>
            <a:endParaRPr lang="en-US"/>
          </a:p>
        </p:txBody>
      </p:sp>
      <p:sp>
        <p:nvSpPr>
          <p:cNvPr id="6" name="CasellaDiTesto 5"/>
          <p:cNvSpPr txBox="1"/>
          <p:nvPr/>
        </p:nvSpPr>
        <p:spPr>
          <a:xfrm>
            <a:off x="766482" y="1425388"/>
            <a:ext cx="5190565" cy="369332"/>
          </a:xfrm>
          <a:prstGeom prst="rect">
            <a:avLst/>
          </a:prstGeom>
          <a:noFill/>
        </p:spPr>
        <p:txBody>
          <a:bodyPr wrap="square" rtlCol="0">
            <a:spAutoFit/>
          </a:bodyPr>
          <a:lstStyle/>
          <a:p>
            <a:r>
              <a:rPr lang="it-IT" b="1" i="1"/>
              <a:t>Assenza</a:t>
            </a:r>
            <a:r>
              <a:rPr lang="it-IT"/>
              <a:t> </a:t>
            </a:r>
            <a:r>
              <a:rPr lang="it-IT" b="1" i="1"/>
              <a:t>di</a:t>
            </a:r>
            <a:r>
              <a:rPr lang="it-IT"/>
              <a:t> </a:t>
            </a:r>
            <a:r>
              <a:rPr lang="it-IT" b="1" i="1" err="1"/>
              <a:t>Outliers</a:t>
            </a:r>
            <a:r>
              <a:rPr lang="it-IT"/>
              <a:t>.   Media e Deviazione Standard</a:t>
            </a:r>
          </a:p>
        </p:txBody>
      </p:sp>
      <p:sp>
        <p:nvSpPr>
          <p:cNvPr id="7" name="CasellaDiTesto 6"/>
          <p:cNvSpPr txBox="1"/>
          <p:nvPr/>
        </p:nvSpPr>
        <p:spPr>
          <a:xfrm>
            <a:off x="766482" y="1793590"/>
            <a:ext cx="3546868" cy="369332"/>
          </a:xfrm>
          <a:prstGeom prst="rect">
            <a:avLst/>
          </a:prstGeom>
          <a:noFill/>
        </p:spPr>
        <p:txBody>
          <a:bodyPr wrap="none" rtlCol="0">
            <a:spAutoFit/>
          </a:bodyPr>
          <a:lstStyle/>
          <a:p>
            <a:r>
              <a:rPr lang="it-IT" dirty="0"/>
              <a:t>Temperatura città di San Francisco</a:t>
            </a:r>
            <a:r>
              <a:rPr lang="it-IT" b="1" i="1" dirty="0"/>
              <a:t> </a:t>
            </a:r>
            <a:endParaRPr lang="it-IT" dirty="0"/>
          </a:p>
        </p:txBody>
      </p:sp>
      <p:pic>
        <p:nvPicPr>
          <p:cNvPr id="43" name="Immagine 42"/>
          <p:cNvPicPr>
            <a:picLocks noChangeAspect="1"/>
          </p:cNvPicPr>
          <p:nvPr/>
        </p:nvPicPr>
        <p:blipFill rotWithShape="1">
          <a:blip r:embed="rId2">
            <a:extLst>
              <a:ext uri="{28A0092B-C50C-407E-A947-70E740481C1C}">
                <a14:useLocalDpi xmlns:a14="http://schemas.microsoft.com/office/drawing/2010/main" val="0"/>
              </a:ext>
            </a:extLst>
          </a:blip>
          <a:srcRect t="58440"/>
          <a:stretch/>
        </p:blipFill>
        <p:spPr>
          <a:xfrm>
            <a:off x="766482" y="2236468"/>
            <a:ext cx="4513949" cy="1368000"/>
          </a:xfrm>
          <a:prstGeom prst="rect">
            <a:avLst/>
          </a:prstGeom>
        </p:spPr>
      </p:pic>
      <p:graphicFrame>
        <p:nvGraphicFramePr>
          <p:cNvPr id="13" name="Tabella 12"/>
          <p:cNvGraphicFramePr>
            <a:graphicFrameLocks noGrp="1"/>
          </p:cNvGraphicFramePr>
          <p:nvPr>
            <p:extLst>
              <p:ext uri="{D42A27DB-BD31-4B8C-83A1-F6EECF244321}">
                <p14:modId xmlns:p14="http://schemas.microsoft.com/office/powerpoint/2010/main" val="1788966198"/>
              </p:ext>
            </p:extLst>
          </p:nvPr>
        </p:nvGraphicFramePr>
        <p:xfrm>
          <a:off x="5405715" y="2161462"/>
          <a:ext cx="3281082" cy="741680"/>
        </p:xfrm>
        <a:graphic>
          <a:graphicData uri="http://schemas.openxmlformats.org/drawingml/2006/table">
            <a:tbl>
              <a:tblPr firstRow="1" bandRow="1">
                <a:tableStyleId>{69012ECD-51FC-41F1-AA8D-1B2483CD663E}</a:tableStyleId>
              </a:tblPr>
              <a:tblGrid>
                <a:gridCol w="1093694">
                  <a:extLst>
                    <a:ext uri="{9D8B030D-6E8A-4147-A177-3AD203B41FA5}">
                      <a16:colId xmlns:a16="http://schemas.microsoft.com/office/drawing/2014/main" val="20000"/>
                    </a:ext>
                  </a:extLst>
                </a:gridCol>
                <a:gridCol w="1093694">
                  <a:extLst>
                    <a:ext uri="{9D8B030D-6E8A-4147-A177-3AD203B41FA5}">
                      <a16:colId xmlns:a16="http://schemas.microsoft.com/office/drawing/2014/main" val="20001"/>
                    </a:ext>
                  </a:extLst>
                </a:gridCol>
                <a:gridCol w="1093694">
                  <a:extLst>
                    <a:ext uri="{9D8B030D-6E8A-4147-A177-3AD203B41FA5}">
                      <a16:colId xmlns:a16="http://schemas.microsoft.com/office/drawing/2014/main" val="20002"/>
                    </a:ext>
                  </a:extLst>
                </a:gridCol>
              </a:tblGrid>
              <a:tr h="370840">
                <a:tc>
                  <a:txBody>
                    <a:bodyPr/>
                    <a:lstStyle/>
                    <a:p>
                      <a:pPr algn="ctr"/>
                      <a:r>
                        <a:rPr lang="it-IT" sz="1600"/>
                        <a:t>Media</a:t>
                      </a:r>
                    </a:p>
                  </a:txBody>
                  <a:tcPr/>
                </a:tc>
                <a:tc>
                  <a:txBody>
                    <a:bodyPr/>
                    <a:lstStyle/>
                    <a:p>
                      <a:pPr algn="ctr"/>
                      <a:r>
                        <a:rPr lang="it-IT" sz="1600"/>
                        <a:t>Mediana</a:t>
                      </a:r>
                    </a:p>
                  </a:txBody>
                  <a:tcPr/>
                </a:tc>
                <a:tc>
                  <a:txBody>
                    <a:bodyPr/>
                    <a:lstStyle/>
                    <a:p>
                      <a:pPr algn="ctr"/>
                      <a:r>
                        <a:rPr lang="it-IT" sz="1600" err="1"/>
                        <a:t>Stdev</a:t>
                      </a:r>
                      <a:endParaRPr lang="it-IT" sz="1600"/>
                    </a:p>
                  </a:txBody>
                  <a:tcPr/>
                </a:tc>
                <a:extLst>
                  <a:ext uri="{0D108BD9-81ED-4DB2-BD59-A6C34878D82A}">
                    <a16:rowId xmlns:a16="http://schemas.microsoft.com/office/drawing/2014/main" val="10000"/>
                  </a:ext>
                </a:extLst>
              </a:tr>
              <a:tr h="370840">
                <a:tc>
                  <a:txBody>
                    <a:bodyPr/>
                    <a:lstStyle/>
                    <a:p>
                      <a:pPr algn="ctr"/>
                      <a:r>
                        <a:rPr lang="it-IT" sz="1600"/>
                        <a:t>54.01</a:t>
                      </a:r>
                    </a:p>
                  </a:txBody>
                  <a:tcPr/>
                </a:tc>
                <a:tc>
                  <a:txBody>
                    <a:bodyPr/>
                    <a:lstStyle/>
                    <a:p>
                      <a:pPr algn="ctr"/>
                      <a:r>
                        <a:rPr lang="it-IT" sz="1600"/>
                        <a:t>54</a:t>
                      </a:r>
                    </a:p>
                  </a:txBody>
                  <a:tcPr/>
                </a:tc>
                <a:tc>
                  <a:txBody>
                    <a:bodyPr/>
                    <a:lstStyle/>
                    <a:p>
                      <a:pPr algn="ctr"/>
                      <a:r>
                        <a:rPr lang="it-IT" sz="1600"/>
                        <a:t>3.38</a:t>
                      </a:r>
                    </a:p>
                  </a:txBody>
                  <a:tcPr/>
                </a:tc>
                <a:extLst>
                  <a:ext uri="{0D108BD9-81ED-4DB2-BD59-A6C34878D82A}">
                    <a16:rowId xmlns:a16="http://schemas.microsoft.com/office/drawing/2014/main" val="10001"/>
                  </a:ext>
                </a:extLst>
              </a:tr>
            </a:tbl>
          </a:graphicData>
        </a:graphic>
      </p:graphicFrame>
      <p:sp>
        <p:nvSpPr>
          <p:cNvPr id="45" name="CasellaDiTesto 44"/>
          <p:cNvSpPr txBox="1"/>
          <p:nvPr/>
        </p:nvSpPr>
        <p:spPr>
          <a:xfrm>
            <a:off x="766482" y="4238243"/>
            <a:ext cx="4183623" cy="369332"/>
          </a:xfrm>
          <a:prstGeom prst="rect">
            <a:avLst/>
          </a:prstGeom>
          <a:noFill/>
        </p:spPr>
        <p:txBody>
          <a:bodyPr wrap="square" rtlCol="0">
            <a:spAutoFit/>
          </a:bodyPr>
          <a:lstStyle/>
          <a:p>
            <a:r>
              <a:rPr lang="it-IT" b="1" i="1"/>
              <a:t>Presenza</a:t>
            </a:r>
            <a:r>
              <a:rPr lang="it-IT"/>
              <a:t> </a:t>
            </a:r>
            <a:r>
              <a:rPr lang="it-IT" b="1" i="1"/>
              <a:t>di</a:t>
            </a:r>
            <a:r>
              <a:rPr lang="it-IT"/>
              <a:t> </a:t>
            </a:r>
            <a:r>
              <a:rPr lang="it-IT" b="1" i="1" err="1"/>
              <a:t>Outliers</a:t>
            </a:r>
            <a:r>
              <a:rPr lang="it-IT"/>
              <a:t>.   Mediana e IQR</a:t>
            </a:r>
          </a:p>
        </p:txBody>
      </p:sp>
      <p:sp>
        <p:nvSpPr>
          <p:cNvPr id="14" name="CasellaDiTesto 13"/>
          <p:cNvSpPr txBox="1"/>
          <p:nvPr/>
        </p:nvSpPr>
        <p:spPr>
          <a:xfrm>
            <a:off x="766482" y="4646786"/>
            <a:ext cx="4050340" cy="369332"/>
          </a:xfrm>
          <a:prstGeom prst="rect">
            <a:avLst/>
          </a:prstGeom>
          <a:noFill/>
        </p:spPr>
        <p:txBody>
          <a:bodyPr wrap="none" rtlCol="0">
            <a:spAutoFit/>
          </a:bodyPr>
          <a:lstStyle/>
          <a:p>
            <a:r>
              <a:rPr lang="it-IT" dirty="0"/>
              <a:t>Ingaggi della US National Football League</a:t>
            </a:r>
          </a:p>
        </p:txBody>
      </p:sp>
      <p:pic>
        <p:nvPicPr>
          <p:cNvPr id="15" name="Immagin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0105" y="3790723"/>
            <a:ext cx="3793844" cy="2766532"/>
          </a:xfrm>
          <a:prstGeom prst="rect">
            <a:avLst/>
          </a:prstGeom>
        </p:spPr>
      </p:pic>
      <p:graphicFrame>
        <p:nvGraphicFramePr>
          <p:cNvPr id="47" name="Tabella 46"/>
          <p:cNvGraphicFramePr>
            <a:graphicFrameLocks noGrp="1"/>
          </p:cNvGraphicFramePr>
          <p:nvPr>
            <p:extLst>
              <p:ext uri="{D42A27DB-BD31-4B8C-83A1-F6EECF244321}">
                <p14:modId xmlns:p14="http://schemas.microsoft.com/office/powerpoint/2010/main" val="2107149555"/>
              </p:ext>
            </p:extLst>
          </p:nvPr>
        </p:nvGraphicFramePr>
        <p:xfrm>
          <a:off x="952531" y="5185081"/>
          <a:ext cx="3281082" cy="741680"/>
        </p:xfrm>
        <a:graphic>
          <a:graphicData uri="http://schemas.openxmlformats.org/drawingml/2006/table">
            <a:tbl>
              <a:tblPr firstRow="1" bandRow="1">
                <a:tableStyleId>{69012ECD-51FC-41F1-AA8D-1B2483CD663E}</a:tableStyleId>
              </a:tblPr>
              <a:tblGrid>
                <a:gridCol w="1093694">
                  <a:extLst>
                    <a:ext uri="{9D8B030D-6E8A-4147-A177-3AD203B41FA5}">
                      <a16:colId xmlns:a16="http://schemas.microsoft.com/office/drawing/2014/main" val="20000"/>
                    </a:ext>
                  </a:extLst>
                </a:gridCol>
                <a:gridCol w="1093694">
                  <a:extLst>
                    <a:ext uri="{9D8B030D-6E8A-4147-A177-3AD203B41FA5}">
                      <a16:colId xmlns:a16="http://schemas.microsoft.com/office/drawing/2014/main" val="20001"/>
                    </a:ext>
                  </a:extLst>
                </a:gridCol>
                <a:gridCol w="1093694">
                  <a:extLst>
                    <a:ext uri="{9D8B030D-6E8A-4147-A177-3AD203B41FA5}">
                      <a16:colId xmlns:a16="http://schemas.microsoft.com/office/drawing/2014/main" val="20002"/>
                    </a:ext>
                  </a:extLst>
                </a:gridCol>
              </a:tblGrid>
              <a:tr h="370840">
                <a:tc>
                  <a:txBody>
                    <a:bodyPr/>
                    <a:lstStyle/>
                    <a:p>
                      <a:pPr algn="ctr"/>
                      <a:r>
                        <a:rPr lang="it-IT" sz="1600"/>
                        <a:t>Media</a:t>
                      </a:r>
                    </a:p>
                  </a:txBody>
                  <a:tcPr/>
                </a:tc>
                <a:tc>
                  <a:txBody>
                    <a:bodyPr/>
                    <a:lstStyle/>
                    <a:p>
                      <a:pPr algn="ctr"/>
                      <a:r>
                        <a:rPr lang="it-IT" sz="1600"/>
                        <a:t>Mediana</a:t>
                      </a:r>
                    </a:p>
                  </a:txBody>
                  <a:tcPr/>
                </a:tc>
                <a:tc>
                  <a:txBody>
                    <a:bodyPr/>
                    <a:lstStyle/>
                    <a:p>
                      <a:pPr algn="ctr"/>
                      <a:r>
                        <a:rPr lang="it-IT" sz="1600" err="1"/>
                        <a:t>Stdev</a:t>
                      </a:r>
                      <a:endParaRPr lang="it-IT" sz="1600"/>
                    </a:p>
                  </a:txBody>
                  <a:tcPr/>
                </a:tc>
                <a:extLst>
                  <a:ext uri="{0D108BD9-81ED-4DB2-BD59-A6C34878D82A}">
                    <a16:rowId xmlns:a16="http://schemas.microsoft.com/office/drawing/2014/main" val="10000"/>
                  </a:ext>
                </a:extLst>
              </a:tr>
              <a:tr h="370840">
                <a:tc>
                  <a:txBody>
                    <a:bodyPr/>
                    <a:lstStyle/>
                    <a:p>
                      <a:pPr algn="ctr"/>
                      <a:r>
                        <a:rPr lang="it-IT" sz="1600"/>
                        <a:t>8.36</a:t>
                      </a:r>
                    </a:p>
                  </a:txBody>
                  <a:tcPr/>
                </a:tc>
                <a:tc>
                  <a:txBody>
                    <a:bodyPr/>
                    <a:lstStyle/>
                    <a:p>
                      <a:pPr algn="ctr"/>
                      <a:r>
                        <a:rPr lang="it-IT" sz="1600"/>
                        <a:t>2.58</a:t>
                      </a:r>
                    </a:p>
                  </a:txBody>
                  <a:tcPr/>
                </a:tc>
                <a:tc>
                  <a:txBody>
                    <a:bodyPr/>
                    <a:lstStyle/>
                    <a:p>
                      <a:pPr algn="ctr"/>
                      <a:r>
                        <a:rPr lang="it-IT" sz="1600"/>
                        <a:t>15.24</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1782614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6"/>
            <a:ext cx="7886700" cy="1046815"/>
          </a:xfrm>
        </p:spPr>
        <p:txBody>
          <a:bodyPr/>
          <a:lstStyle/>
          <a:p>
            <a:r>
              <a:rPr lang="it-IT" sz="4000" dirty="0">
                <a:solidFill>
                  <a:prstClr val="black"/>
                </a:solidFill>
              </a:rPr>
              <a:t>Statistiche di Centro e Dispersione</a:t>
            </a:r>
            <a:endParaRPr lang="it-IT" dirty="0"/>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51</a:t>
            </a:fld>
            <a:endParaRPr lang="en-US"/>
          </a:p>
        </p:txBody>
      </p:sp>
      <p:sp>
        <p:nvSpPr>
          <p:cNvPr id="5" name="CasellaDiTesto 4"/>
          <p:cNvSpPr txBox="1"/>
          <p:nvPr/>
        </p:nvSpPr>
        <p:spPr>
          <a:xfrm>
            <a:off x="628650" y="1290920"/>
            <a:ext cx="7695079" cy="4355038"/>
          </a:xfrm>
          <a:prstGeom prst="rect">
            <a:avLst/>
          </a:prstGeom>
          <a:noFill/>
        </p:spPr>
        <p:txBody>
          <a:bodyPr wrap="square" rtlCol="0">
            <a:spAutoFit/>
          </a:bodyPr>
          <a:lstStyle/>
          <a:p>
            <a:pPr indent="400050" algn="just">
              <a:spcAft>
                <a:spcPts val="600"/>
              </a:spcAft>
            </a:pPr>
            <a:r>
              <a:rPr lang="it-IT"/>
              <a:t>Nel data set </a:t>
            </a:r>
            <a:r>
              <a:rPr lang="it-IT" b="1" i="1" err="1"/>
              <a:t>USStates</a:t>
            </a:r>
            <a:r>
              <a:rPr lang="it-IT"/>
              <a:t> è riportata la percentuale delle persone dichiarate </a:t>
            </a:r>
            <a:r>
              <a:rPr lang="it-IT" b="1" i="1"/>
              <a:t>obese</a:t>
            </a:r>
            <a:r>
              <a:rPr lang="it-IT"/>
              <a:t> in ciascuno dei 50 stati dell’unione. Utilizza un programma di analisi statistica per:</a:t>
            </a:r>
          </a:p>
          <a:p>
            <a:pPr marL="342900" indent="-342900" algn="just">
              <a:spcAft>
                <a:spcPts val="600"/>
              </a:spcAft>
              <a:buFont typeface="+mj-lt"/>
              <a:buAutoNum type="alphaLcParenR"/>
            </a:pPr>
            <a:r>
              <a:rPr lang="it-IT"/>
              <a:t>Rappresentare i valori della variabile Obese con un Istogramma delle frequenze e/o con un dot plot.</a:t>
            </a:r>
          </a:p>
          <a:p>
            <a:pPr marL="342900" indent="-342900" algn="just">
              <a:spcAft>
                <a:spcPts val="600"/>
              </a:spcAft>
              <a:buFont typeface="+mj-lt"/>
              <a:buAutoNum type="alphaLcParenR"/>
            </a:pPr>
            <a:r>
              <a:rPr lang="it-IT"/>
              <a:t>A partire dalla forma dell’istogramma Individuare l’intervallo di valori di Obese che racchiude circa il 95% dei valori rilevati.</a:t>
            </a:r>
          </a:p>
          <a:p>
            <a:pPr marL="342900" indent="-342900" algn="just">
              <a:spcAft>
                <a:spcPts val="600"/>
              </a:spcAft>
              <a:buFont typeface="+mj-lt"/>
              <a:buAutoNum type="alphaLcParenR"/>
            </a:pPr>
            <a:r>
              <a:rPr lang="it-IT"/>
              <a:t>Calcolare le statistiche di posizione centrale (media) e di dispersione (deviazione standard).</a:t>
            </a:r>
          </a:p>
          <a:p>
            <a:pPr marL="342900" indent="-342900" algn="just">
              <a:spcAft>
                <a:spcPts val="600"/>
              </a:spcAft>
              <a:buFont typeface="+mj-lt"/>
              <a:buAutoNum type="alphaLcParenR"/>
            </a:pPr>
            <a:r>
              <a:rPr lang="it-IT"/>
              <a:t>Calcolare lo </a:t>
            </a:r>
            <a:r>
              <a:rPr lang="it-IT" err="1"/>
              <a:t>z</a:t>
            </a:r>
            <a:r>
              <a:rPr lang="it-IT"/>
              <a:t>-score del valore percentuale dei valori minimo e maggiore Obese e descriverlo in unità di deviazione standard.</a:t>
            </a:r>
          </a:p>
          <a:p>
            <a:pPr marL="342900" indent="-342900">
              <a:buFont typeface="+mj-lt"/>
              <a:buAutoNum type="alphaLcParenR"/>
            </a:pPr>
            <a:r>
              <a:rPr lang="mr-IN"/>
              <a:t>…</a:t>
            </a:r>
            <a:r>
              <a:rPr lang="it-IT"/>
              <a:t>..</a:t>
            </a:r>
          </a:p>
          <a:p>
            <a:pPr marL="342900" indent="-342900">
              <a:buFont typeface="+mj-lt"/>
              <a:buAutoNum type="alphaLcParenR"/>
            </a:pPr>
            <a:r>
              <a:rPr lang="mr-IN"/>
              <a:t>…</a:t>
            </a:r>
            <a:r>
              <a:rPr lang="it-IT"/>
              <a:t>..</a:t>
            </a:r>
          </a:p>
          <a:p>
            <a:pPr marL="342900" indent="-342900">
              <a:buFont typeface="+mj-lt"/>
              <a:buAutoNum type="alphaLcParenR"/>
            </a:pPr>
            <a:endParaRPr lang="it-IT"/>
          </a:p>
        </p:txBody>
      </p:sp>
    </p:spTree>
    <p:extLst>
      <p:ext uri="{BB962C8B-B14F-4D97-AF65-F5344CB8AC3E}">
        <p14:creationId xmlns:p14="http://schemas.microsoft.com/office/powerpoint/2010/main" val="1453168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263769"/>
            <a:ext cx="7886700" cy="894744"/>
          </a:xfrm>
        </p:spPr>
        <p:txBody>
          <a:bodyPr>
            <a:normAutofit/>
          </a:bodyPr>
          <a:lstStyle/>
          <a:p>
            <a:pPr algn="ctr"/>
            <a:r>
              <a:rPr lang="it-IT" sz="4000" dirty="0">
                <a:solidFill>
                  <a:prstClr val="black"/>
                </a:solidFill>
              </a:rPr>
              <a:t>Variabile Quantitativa –  </a:t>
            </a:r>
            <a:r>
              <a:rPr lang="it-IT" sz="4000" dirty="0" err="1">
                <a:solidFill>
                  <a:prstClr val="black"/>
                </a:solidFill>
              </a:rPr>
              <a:t>Outliers</a:t>
            </a:r>
            <a:endParaRPr lang="it-IT" dirty="0"/>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52</a:t>
            </a:fld>
            <a:endParaRPr lang="en-US"/>
          </a:p>
        </p:txBody>
      </p:sp>
      <p:sp>
        <p:nvSpPr>
          <p:cNvPr id="5" name="CasellaDiTesto 4"/>
          <p:cNvSpPr txBox="1"/>
          <p:nvPr/>
        </p:nvSpPr>
        <p:spPr>
          <a:xfrm>
            <a:off x="628650" y="1158513"/>
            <a:ext cx="7886700" cy="2308324"/>
          </a:xfrm>
          <a:prstGeom prst="rect">
            <a:avLst/>
          </a:prstGeom>
          <a:noFill/>
        </p:spPr>
        <p:txBody>
          <a:bodyPr wrap="square" rtlCol="0">
            <a:spAutoFit/>
          </a:bodyPr>
          <a:lstStyle/>
          <a:p>
            <a:pPr lvl="0" indent="266700" algn="just"/>
            <a:r>
              <a:rPr lang="it-IT" kern="0" dirty="0"/>
              <a:t>Un </a:t>
            </a:r>
            <a:r>
              <a:rPr lang="it-IT" b="1" kern="0" dirty="0" err="1"/>
              <a:t>outlier</a:t>
            </a:r>
            <a:r>
              <a:rPr lang="it-IT" kern="0" dirty="0"/>
              <a:t> o </a:t>
            </a:r>
            <a:r>
              <a:rPr lang="it-IT" b="1" kern="0" dirty="0"/>
              <a:t>valore anomalo </a:t>
            </a:r>
            <a:r>
              <a:rPr lang="it-IT" kern="0" dirty="0"/>
              <a:t>è valore  molto diverso dalle restanti osservazioni presenti nel data set. Un </a:t>
            </a:r>
            <a:r>
              <a:rPr lang="it-IT" kern="0" dirty="0" err="1"/>
              <a:t>Outlier</a:t>
            </a:r>
            <a:r>
              <a:rPr lang="it-IT" kern="0" dirty="0"/>
              <a:t> può essere individuato direttamente dal grafico osservando la disposizione dei valori misurati e come regola generale in un data set ordinato un valore è considerato </a:t>
            </a:r>
            <a:r>
              <a:rPr lang="it-IT" kern="0" dirty="0" err="1"/>
              <a:t>outlier</a:t>
            </a:r>
            <a:r>
              <a:rPr lang="it-IT" kern="0" dirty="0"/>
              <a:t> se supera di una quantità pari 1.5 </a:t>
            </a:r>
            <a:r>
              <a:rPr lang="it-IT" kern="0" dirty="0" err="1"/>
              <a:t>IQRs</a:t>
            </a:r>
            <a:r>
              <a:rPr lang="it-IT" kern="0" dirty="0"/>
              <a:t> il valore del 1° o del 3° quartile.</a:t>
            </a:r>
            <a:r>
              <a:rPr lang="it-IT" dirty="0"/>
              <a:t> </a:t>
            </a:r>
          </a:p>
          <a:p>
            <a:pPr lvl="0" indent="266700" algn="just"/>
            <a:r>
              <a:rPr lang="it-IT" kern="0" dirty="0"/>
              <a:t>La regola empirica una “osservazione è considerata un </a:t>
            </a:r>
            <a:r>
              <a:rPr lang="it-IT" b="1" kern="0" dirty="0" err="1">
                <a:solidFill>
                  <a:schemeClr val="tx2"/>
                </a:solidFill>
              </a:rPr>
              <a:t>outlier</a:t>
            </a:r>
            <a:r>
              <a:rPr lang="it-IT" kern="0" dirty="0"/>
              <a:t> se è minore di Q</a:t>
            </a:r>
            <a:r>
              <a:rPr lang="it-IT" kern="0" baseline="-25000" dirty="0"/>
              <a:t>1</a:t>
            </a:r>
            <a:r>
              <a:rPr lang="it-IT" kern="0" dirty="0"/>
              <a:t> – 1.5(IQR) o maggiore di Q</a:t>
            </a:r>
            <a:r>
              <a:rPr lang="it-IT" kern="0" baseline="-25000" dirty="0"/>
              <a:t>3</a:t>
            </a:r>
            <a:r>
              <a:rPr lang="it-IT" kern="0" dirty="0"/>
              <a:t> + 1.5(IQR)” permette di verificare facilmente se in un data set sono presenti valori anomali.</a:t>
            </a:r>
          </a:p>
        </p:txBody>
      </p:sp>
      <p:graphicFrame>
        <p:nvGraphicFramePr>
          <p:cNvPr id="13" name="Tabella 12"/>
          <p:cNvGraphicFramePr>
            <a:graphicFrameLocks noGrp="1"/>
          </p:cNvGraphicFramePr>
          <p:nvPr>
            <p:extLst>
              <p:ext uri="{D42A27DB-BD31-4B8C-83A1-F6EECF244321}">
                <p14:modId xmlns:p14="http://schemas.microsoft.com/office/powerpoint/2010/main" val="1934698333"/>
              </p:ext>
            </p:extLst>
          </p:nvPr>
        </p:nvGraphicFramePr>
        <p:xfrm>
          <a:off x="1902804" y="4077370"/>
          <a:ext cx="5405315" cy="706120"/>
        </p:xfrm>
        <a:graphic>
          <a:graphicData uri="http://schemas.openxmlformats.org/drawingml/2006/table">
            <a:tbl>
              <a:tblPr firstRow="1" bandRow="1">
                <a:tableStyleId>{5C22544A-7EE6-4342-B048-85BDC9FD1C3A}</a:tableStyleId>
              </a:tblPr>
              <a:tblGrid>
                <a:gridCol w="1081063">
                  <a:extLst>
                    <a:ext uri="{9D8B030D-6E8A-4147-A177-3AD203B41FA5}">
                      <a16:colId xmlns:a16="http://schemas.microsoft.com/office/drawing/2014/main" val="20000"/>
                    </a:ext>
                  </a:extLst>
                </a:gridCol>
                <a:gridCol w="1081063">
                  <a:extLst>
                    <a:ext uri="{9D8B030D-6E8A-4147-A177-3AD203B41FA5}">
                      <a16:colId xmlns:a16="http://schemas.microsoft.com/office/drawing/2014/main" val="20001"/>
                    </a:ext>
                  </a:extLst>
                </a:gridCol>
                <a:gridCol w="1081063">
                  <a:extLst>
                    <a:ext uri="{9D8B030D-6E8A-4147-A177-3AD203B41FA5}">
                      <a16:colId xmlns:a16="http://schemas.microsoft.com/office/drawing/2014/main" val="20002"/>
                    </a:ext>
                  </a:extLst>
                </a:gridCol>
                <a:gridCol w="1081063">
                  <a:extLst>
                    <a:ext uri="{9D8B030D-6E8A-4147-A177-3AD203B41FA5}">
                      <a16:colId xmlns:a16="http://schemas.microsoft.com/office/drawing/2014/main" val="20003"/>
                    </a:ext>
                  </a:extLst>
                </a:gridCol>
                <a:gridCol w="1081063">
                  <a:extLst>
                    <a:ext uri="{9D8B030D-6E8A-4147-A177-3AD203B41FA5}">
                      <a16:colId xmlns:a16="http://schemas.microsoft.com/office/drawing/2014/main" val="20004"/>
                    </a:ext>
                  </a:extLst>
                </a:gridCol>
              </a:tblGrid>
              <a:tr h="150055">
                <a:tc>
                  <a:txBody>
                    <a:bodyPr/>
                    <a:lstStyle/>
                    <a:p>
                      <a:pPr algn="ctr"/>
                      <a:r>
                        <a:rPr lang="it-IT" sz="1600" i="1" dirty="0" err="1"/>
                        <a:t>Min</a:t>
                      </a:r>
                      <a:endParaRPr lang="it-IT" sz="1600" i="1" dirty="0"/>
                    </a:p>
                  </a:txBody>
                  <a:tcPr/>
                </a:tc>
                <a:tc>
                  <a:txBody>
                    <a:bodyPr/>
                    <a:lstStyle/>
                    <a:p>
                      <a:pPr algn="ctr"/>
                      <a:r>
                        <a:rPr lang="it-IT" sz="1600" i="1" dirty="0"/>
                        <a:t>Q1</a:t>
                      </a:r>
                    </a:p>
                  </a:txBody>
                  <a:tcPr/>
                </a:tc>
                <a:tc>
                  <a:txBody>
                    <a:bodyPr/>
                    <a:lstStyle/>
                    <a:p>
                      <a:pPr algn="ctr"/>
                      <a:r>
                        <a:rPr lang="it-IT" sz="1600" i="1" dirty="0"/>
                        <a:t>mediana</a:t>
                      </a:r>
                    </a:p>
                  </a:txBody>
                  <a:tcPr/>
                </a:tc>
                <a:tc>
                  <a:txBody>
                    <a:bodyPr/>
                    <a:lstStyle/>
                    <a:p>
                      <a:pPr algn="ctr"/>
                      <a:r>
                        <a:rPr lang="it-IT" sz="1600" i="1" dirty="0"/>
                        <a:t>Q3</a:t>
                      </a:r>
                    </a:p>
                  </a:txBody>
                  <a:tcPr/>
                </a:tc>
                <a:tc>
                  <a:txBody>
                    <a:bodyPr/>
                    <a:lstStyle/>
                    <a:p>
                      <a:pPr algn="ctr"/>
                      <a:r>
                        <a:rPr lang="it-IT" sz="1600" i="1" dirty="0"/>
                        <a:t>Max</a:t>
                      </a:r>
                    </a:p>
                  </a:txBody>
                  <a:tcPr/>
                </a:tc>
                <a:extLst>
                  <a:ext uri="{0D108BD9-81ED-4DB2-BD59-A6C34878D82A}">
                    <a16:rowId xmlns:a16="http://schemas.microsoft.com/office/drawing/2014/main" val="10000"/>
                  </a:ext>
                </a:extLst>
              </a:tr>
              <a:tr h="370840">
                <a:tc>
                  <a:txBody>
                    <a:bodyPr/>
                    <a:lstStyle/>
                    <a:p>
                      <a:pPr algn="ctr"/>
                      <a:r>
                        <a:rPr lang="it-IT" sz="1600" i="1" dirty="0"/>
                        <a:t>17.8</a:t>
                      </a:r>
                    </a:p>
                  </a:txBody>
                  <a:tcPr/>
                </a:tc>
                <a:tc>
                  <a:txBody>
                    <a:bodyPr/>
                    <a:lstStyle/>
                    <a:p>
                      <a:pPr algn="ctr"/>
                      <a:r>
                        <a:rPr lang="it-IT" sz="1600" i="1" dirty="0"/>
                        <a:t>22.32</a:t>
                      </a:r>
                    </a:p>
                  </a:txBody>
                  <a:tcPr/>
                </a:tc>
                <a:tc>
                  <a:txBody>
                    <a:bodyPr/>
                    <a:lstStyle/>
                    <a:p>
                      <a:pPr algn="ctr"/>
                      <a:r>
                        <a:rPr lang="it-IT" sz="1600" i="1" dirty="0"/>
                        <a:t>24.4</a:t>
                      </a:r>
                    </a:p>
                  </a:txBody>
                  <a:tcPr/>
                </a:tc>
                <a:tc>
                  <a:txBody>
                    <a:bodyPr/>
                    <a:lstStyle/>
                    <a:p>
                      <a:pPr algn="ctr"/>
                      <a:r>
                        <a:rPr lang="it-IT" sz="1600" i="1" dirty="0"/>
                        <a:t>26.72</a:t>
                      </a:r>
                    </a:p>
                  </a:txBody>
                  <a:tcPr/>
                </a:tc>
                <a:tc>
                  <a:txBody>
                    <a:bodyPr/>
                    <a:lstStyle/>
                    <a:p>
                      <a:pPr algn="ctr"/>
                      <a:r>
                        <a:rPr lang="it-IT" sz="1600" i="1" dirty="0"/>
                        <a:t>30.9</a:t>
                      </a:r>
                    </a:p>
                  </a:txBody>
                  <a:tcPr/>
                </a:tc>
                <a:extLst>
                  <a:ext uri="{0D108BD9-81ED-4DB2-BD59-A6C34878D82A}">
                    <a16:rowId xmlns:a16="http://schemas.microsoft.com/office/drawing/2014/main" val="10001"/>
                  </a:ext>
                </a:extLst>
              </a:tr>
            </a:tbl>
          </a:graphicData>
        </a:graphic>
      </p:graphicFrame>
      <p:grpSp>
        <p:nvGrpSpPr>
          <p:cNvPr id="21" name="Gruppo 20"/>
          <p:cNvGrpSpPr/>
          <p:nvPr/>
        </p:nvGrpSpPr>
        <p:grpSpPr>
          <a:xfrm>
            <a:off x="628650" y="3586660"/>
            <a:ext cx="8048694" cy="2752106"/>
            <a:chOff x="628650" y="3604245"/>
            <a:chExt cx="8048694" cy="2752106"/>
          </a:xfrm>
        </p:grpSpPr>
        <p:sp>
          <p:nvSpPr>
            <p:cNvPr id="9" name="CasellaDiTesto 8"/>
            <p:cNvSpPr txBox="1"/>
            <p:nvPr/>
          </p:nvSpPr>
          <p:spPr>
            <a:xfrm>
              <a:off x="646235" y="3604245"/>
              <a:ext cx="8031109" cy="369332"/>
            </a:xfrm>
            <a:prstGeom prst="rect">
              <a:avLst/>
            </a:prstGeom>
            <a:noFill/>
          </p:spPr>
          <p:txBody>
            <a:bodyPr wrap="none" rtlCol="0">
              <a:spAutoFit/>
            </a:bodyPr>
            <a:lstStyle/>
            <a:p>
              <a:r>
                <a:rPr lang="it-IT" b="1" i="1" dirty="0"/>
                <a:t>April14Temps</a:t>
              </a:r>
              <a:r>
                <a:rPr lang="it-IT" dirty="0"/>
                <a:t>: città di San Francisco. La tabella riporta i quartili della distribuzione: </a:t>
              </a:r>
              <a:r>
                <a:rPr lang="it-IT" b="1" i="1" dirty="0"/>
                <a:t> </a:t>
              </a:r>
              <a:endParaRPr lang="it-IT" dirty="0"/>
            </a:p>
          </p:txBody>
        </p:sp>
        <p:sp>
          <p:nvSpPr>
            <p:cNvPr id="17" name="CasellaDiTesto 16"/>
            <p:cNvSpPr txBox="1"/>
            <p:nvPr/>
          </p:nvSpPr>
          <p:spPr>
            <a:xfrm>
              <a:off x="1863943" y="5309074"/>
              <a:ext cx="5485936" cy="646331"/>
            </a:xfrm>
            <a:prstGeom prst="rect">
              <a:avLst/>
            </a:prstGeom>
            <a:noFill/>
          </p:spPr>
          <p:txBody>
            <a:bodyPr wrap="square" rtlCol="0">
              <a:spAutoFit/>
            </a:bodyPr>
            <a:lstStyle/>
            <a:p>
              <a:r>
                <a:rPr lang="it-IT" dirty="0"/>
                <a:t>Q1-1.5(IQR) = 22.32 </a:t>
              </a:r>
              <a:r>
                <a:rPr lang="mr-IN" dirty="0"/>
                <a:t>–</a:t>
              </a:r>
              <a:r>
                <a:rPr lang="it-IT" dirty="0"/>
                <a:t> 1.5(4.4) = 22.32 </a:t>
              </a:r>
              <a:r>
                <a:rPr lang="mr-IN" dirty="0"/>
                <a:t>–</a:t>
              </a:r>
              <a:r>
                <a:rPr lang="it-IT" dirty="0"/>
                <a:t> 6.6 = 15.72 °</a:t>
              </a:r>
              <a:r>
                <a:rPr lang="it-IT" dirty="0" err="1"/>
                <a:t>F</a:t>
              </a:r>
              <a:r>
                <a:rPr lang="it-IT" dirty="0"/>
                <a:t> </a:t>
              </a:r>
            </a:p>
            <a:p>
              <a:r>
                <a:rPr lang="it-IT" dirty="0"/>
                <a:t>Q3+1.5(IQR) =26.72 + 1.5(4.4) = 26.72 + 6.6 = 33.32 °</a:t>
              </a:r>
              <a:r>
                <a:rPr lang="it-IT" dirty="0" err="1"/>
                <a:t>F</a:t>
              </a:r>
              <a:endParaRPr lang="it-IT" dirty="0"/>
            </a:p>
          </p:txBody>
        </p:sp>
        <p:sp>
          <p:nvSpPr>
            <p:cNvPr id="19" name="CasellaDiTesto 18"/>
            <p:cNvSpPr txBox="1"/>
            <p:nvPr/>
          </p:nvSpPr>
          <p:spPr>
            <a:xfrm>
              <a:off x="646235" y="4888523"/>
              <a:ext cx="5561134" cy="369332"/>
            </a:xfrm>
            <a:prstGeom prst="rect">
              <a:avLst/>
            </a:prstGeom>
            <a:noFill/>
          </p:spPr>
          <p:txBody>
            <a:bodyPr wrap="square" rtlCol="0">
              <a:spAutoFit/>
            </a:bodyPr>
            <a:lstStyle/>
            <a:p>
              <a:r>
                <a:rPr lang="it-IT" dirty="0"/>
                <a:t>Cona la regola empirica porta otteniamo i riferimenti:   </a:t>
              </a:r>
            </a:p>
          </p:txBody>
        </p:sp>
        <p:sp>
          <p:nvSpPr>
            <p:cNvPr id="20" name="CasellaDiTesto 19"/>
            <p:cNvSpPr txBox="1"/>
            <p:nvPr/>
          </p:nvSpPr>
          <p:spPr>
            <a:xfrm>
              <a:off x="628650" y="5987019"/>
              <a:ext cx="8048694" cy="369332"/>
            </a:xfrm>
            <a:prstGeom prst="rect">
              <a:avLst/>
            </a:prstGeom>
            <a:noFill/>
          </p:spPr>
          <p:txBody>
            <a:bodyPr wrap="square" rtlCol="0">
              <a:spAutoFit/>
            </a:bodyPr>
            <a:lstStyle/>
            <a:p>
              <a:r>
                <a:rPr lang="it-IT" dirty="0"/>
                <a:t>Confrontiamo i valori </a:t>
              </a:r>
              <a:r>
                <a:rPr lang="it-IT" i="1" dirty="0" err="1"/>
                <a:t>Min</a:t>
              </a:r>
              <a:r>
                <a:rPr lang="it-IT" dirty="0"/>
                <a:t> e </a:t>
              </a:r>
              <a:r>
                <a:rPr lang="it-IT" i="1" dirty="0"/>
                <a:t>Max</a:t>
              </a:r>
              <a:r>
                <a:rPr lang="it-IT" dirty="0"/>
                <a:t> e deduciamo che nel data set </a:t>
              </a:r>
              <a:r>
                <a:rPr lang="it-IT" b="1" dirty="0"/>
                <a:t>non vi sono </a:t>
              </a:r>
              <a:r>
                <a:rPr lang="it-IT" dirty="0" err="1"/>
                <a:t>outliers</a:t>
              </a:r>
              <a:r>
                <a:rPr lang="it-IT" dirty="0"/>
                <a:t>   </a:t>
              </a:r>
            </a:p>
          </p:txBody>
        </p:sp>
      </p:grpSp>
    </p:spTree>
    <p:extLst>
      <p:ext uri="{BB962C8B-B14F-4D97-AF65-F5344CB8AC3E}">
        <p14:creationId xmlns:p14="http://schemas.microsoft.com/office/powerpoint/2010/main" val="14255435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041640"/>
          </a:xfrm>
        </p:spPr>
        <p:txBody>
          <a:bodyPr/>
          <a:lstStyle/>
          <a:p>
            <a:r>
              <a:rPr lang="it-IT" dirty="0">
                <a:solidFill>
                  <a:prstClr val="black"/>
                </a:solidFill>
              </a:rPr>
              <a:t>Variabile Quantitativa – Box Plot</a:t>
            </a:r>
            <a:endParaRPr lang="it-IT" dirty="0"/>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53</a:t>
            </a:fld>
            <a:endParaRPr lang="en-US"/>
          </a:p>
        </p:txBody>
      </p:sp>
      <p:sp>
        <p:nvSpPr>
          <p:cNvPr id="5" name="CasellaDiTesto 4"/>
          <p:cNvSpPr txBox="1"/>
          <p:nvPr/>
        </p:nvSpPr>
        <p:spPr>
          <a:xfrm>
            <a:off x="452800" y="1406766"/>
            <a:ext cx="8128488" cy="1200329"/>
          </a:xfrm>
          <a:prstGeom prst="rect">
            <a:avLst/>
          </a:prstGeom>
          <a:noFill/>
        </p:spPr>
        <p:txBody>
          <a:bodyPr wrap="square" rtlCol="0">
            <a:spAutoFit/>
          </a:bodyPr>
          <a:lstStyle/>
          <a:p>
            <a:pPr algn="just"/>
            <a:r>
              <a:rPr lang="it-IT" dirty="0"/>
              <a:t>Il </a:t>
            </a:r>
            <a:r>
              <a:rPr lang="it-IT" b="1" i="1" dirty="0"/>
              <a:t>box plot</a:t>
            </a:r>
            <a:r>
              <a:rPr lang="it-IT" dirty="0"/>
              <a:t> è una rappresentazione grafica dei valori di una variabile quantitativa che utilizza le statistiche di posizione (quartili) per descrivere la </a:t>
            </a:r>
            <a:r>
              <a:rPr lang="it-IT" b="1" i="1" dirty="0"/>
              <a:t>forma della distribuzione</a:t>
            </a:r>
            <a:r>
              <a:rPr lang="it-IT" dirty="0"/>
              <a:t>, la </a:t>
            </a:r>
            <a:r>
              <a:rPr lang="it-IT" b="1" i="1" dirty="0"/>
              <a:t>posizione centrale, la dispersione dei valori </a:t>
            </a:r>
            <a:r>
              <a:rPr lang="it-IT" dirty="0"/>
              <a:t>nel data set</a:t>
            </a:r>
            <a:r>
              <a:rPr lang="it-IT" b="1" i="1" dirty="0"/>
              <a:t> </a:t>
            </a:r>
            <a:r>
              <a:rPr lang="it-IT" dirty="0"/>
              <a:t>e mette in evidenza </a:t>
            </a:r>
            <a:r>
              <a:rPr lang="it-IT" b="1" i="1" dirty="0"/>
              <a:t>la presenza di </a:t>
            </a:r>
            <a:r>
              <a:rPr lang="it-IT" b="1" i="1" dirty="0" err="1"/>
              <a:t>outliers</a:t>
            </a:r>
            <a:r>
              <a:rPr lang="it-IT" b="1" i="1" dirty="0"/>
              <a:t>.</a:t>
            </a:r>
          </a:p>
        </p:txBody>
      </p:sp>
      <p:sp>
        <p:nvSpPr>
          <p:cNvPr id="7" name="Content Placeholder 2"/>
          <p:cNvSpPr txBox="1">
            <a:spLocks/>
          </p:cNvSpPr>
          <p:nvPr/>
        </p:nvSpPr>
        <p:spPr>
          <a:xfrm>
            <a:off x="452800" y="2772071"/>
            <a:ext cx="8392262" cy="2327468"/>
          </a:xfrm>
          <a:prstGeom prst="rect">
            <a:avLst/>
          </a:prstGeom>
          <a:solidFill>
            <a:schemeClr val="accent4">
              <a:lumMod val="20000"/>
              <a:lumOff val="80000"/>
            </a:schemeClr>
          </a:solidFill>
          <a:ln>
            <a:solidFill>
              <a:schemeClr val="tx1"/>
            </a:solid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2000" b="1" i="1" dirty="0" err="1"/>
              <a:t>Procedura</a:t>
            </a:r>
            <a:r>
              <a:rPr lang="en-US" sz="2000" b="1" i="1" dirty="0"/>
              <a:t> per </a:t>
            </a:r>
            <a:r>
              <a:rPr lang="en-US" sz="2000" b="1" i="1" dirty="0" err="1"/>
              <a:t>disegnare</a:t>
            </a:r>
            <a:r>
              <a:rPr lang="en-US" sz="2000" dirty="0"/>
              <a:t> </a:t>
            </a:r>
            <a:r>
              <a:rPr lang="en-US" sz="2000" b="1" dirty="0"/>
              <a:t>un </a:t>
            </a:r>
            <a:r>
              <a:rPr lang="en-US" sz="2000" b="1" i="1" dirty="0">
                <a:solidFill>
                  <a:schemeClr val="tx2"/>
                </a:solidFill>
              </a:rPr>
              <a:t>boxplot</a:t>
            </a:r>
            <a:r>
              <a:rPr lang="en-US" sz="2000" dirty="0"/>
              <a:t>:</a:t>
            </a:r>
          </a:p>
          <a:p>
            <a:pPr>
              <a:lnSpc>
                <a:spcPct val="100000"/>
              </a:lnSpc>
              <a:spcBef>
                <a:spcPts val="0"/>
              </a:spcBef>
              <a:spcAft>
                <a:spcPts val="600"/>
              </a:spcAft>
            </a:pPr>
            <a:r>
              <a:rPr lang="it-IT" sz="1800" dirty="0"/>
              <a:t>Tracciare una scala numerica di lunghezza appropriata per i dati a disposizione</a:t>
            </a:r>
          </a:p>
          <a:p>
            <a:pPr>
              <a:lnSpc>
                <a:spcPct val="100000"/>
              </a:lnSpc>
              <a:spcBef>
                <a:spcPts val="0"/>
              </a:spcBef>
              <a:spcAft>
                <a:spcPts val="600"/>
              </a:spcAft>
            </a:pPr>
            <a:r>
              <a:rPr lang="it-IT" sz="1800" dirty="0"/>
              <a:t>Sopra la scala disegnare una scatola (box) </a:t>
            </a:r>
            <a:r>
              <a:rPr lang="it-IT" sz="1800" dirty="0" err="1"/>
              <a:t>fdi</a:t>
            </a:r>
            <a:r>
              <a:rPr lang="it-IT" sz="1800" dirty="0"/>
              <a:t> valore iniziale Q1 e finale Q3</a:t>
            </a:r>
            <a:endParaRPr lang="it-IT" sz="1800" baseline="-25000" dirty="0"/>
          </a:p>
          <a:p>
            <a:pPr>
              <a:lnSpc>
                <a:spcPct val="100000"/>
              </a:lnSpc>
              <a:spcBef>
                <a:spcPts val="0"/>
              </a:spcBef>
              <a:spcAft>
                <a:spcPts val="600"/>
              </a:spcAft>
            </a:pPr>
            <a:r>
              <a:rPr lang="it-IT" sz="1800" dirty="0"/>
              <a:t>Dividere con un segmento interno la scatola nella posizione della mediana</a:t>
            </a:r>
          </a:p>
          <a:p>
            <a:pPr>
              <a:lnSpc>
                <a:spcPct val="100000"/>
              </a:lnSpc>
              <a:spcBef>
                <a:spcPts val="0"/>
              </a:spcBef>
              <a:spcAft>
                <a:spcPts val="600"/>
              </a:spcAft>
            </a:pPr>
            <a:r>
              <a:rPr lang="it-IT" sz="1800" dirty="0"/>
              <a:t>tracciare una linea da Q1 e Q3 che termina al valore </a:t>
            </a:r>
            <a:r>
              <a:rPr lang="it-IT" sz="1800" dirty="0" err="1"/>
              <a:t>min</a:t>
            </a:r>
            <a:r>
              <a:rPr lang="it-IT" sz="1800" dirty="0"/>
              <a:t> o </a:t>
            </a:r>
            <a:r>
              <a:rPr lang="it-IT" sz="1800" dirty="0" err="1"/>
              <a:t>max</a:t>
            </a:r>
            <a:r>
              <a:rPr lang="it-IT" sz="1800" dirty="0"/>
              <a:t> che non sia un </a:t>
            </a:r>
            <a:r>
              <a:rPr lang="it-IT" sz="1800" dirty="0" err="1"/>
              <a:t>outlier</a:t>
            </a:r>
            <a:endParaRPr lang="it-IT" sz="1800" dirty="0"/>
          </a:p>
          <a:p>
            <a:pPr>
              <a:lnSpc>
                <a:spcPct val="100000"/>
              </a:lnSpc>
              <a:spcBef>
                <a:spcPts val="0"/>
              </a:spcBef>
              <a:spcAft>
                <a:spcPts val="600"/>
              </a:spcAft>
            </a:pPr>
            <a:r>
              <a:rPr lang="it-IT" sz="1800" dirty="0"/>
              <a:t>Identificare individualmente gli </a:t>
            </a:r>
            <a:r>
              <a:rPr lang="it-IT" sz="1800" dirty="0" err="1"/>
              <a:t>outliers</a:t>
            </a:r>
            <a:r>
              <a:rPr lang="it-IT" sz="1800" dirty="0"/>
              <a:t> con un simbolo (asterico, punto)</a:t>
            </a:r>
          </a:p>
        </p:txBody>
      </p:sp>
      <p:sp>
        <p:nvSpPr>
          <p:cNvPr id="8" name="CasellaDiTesto 7"/>
          <p:cNvSpPr txBox="1"/>
          <p:nvPr/>
        </p:nvSpPr>
        <p:spPr>
          <a:xfrm>
            <a:off x="595681" y="5264515"/>
            <a:ext cx="7952638" cy="646331"/>
          </a:xfrm>
          <a:prstGeom prst="rect">
            <a:avLst/>
          </a:prstGeom>
          <a:noFill/>
        </p:spPr>
        <p:txBody>
          <a:bodyPr wrap="square" rtlCol="0">
            <a:spAutoFit/>
          </a:bodyPr>
          <a:lstStyle/>
          <a:p>
            <a:r>
              <a:rPr lang="it-IT" dirty="0"/>
              <a:t>Il </a:t>
            </a:r>
            <a:r>
              <a:rPr lang="it-IT" b="1" i="1" dirty="0"/>
              <a:t>box-plot</a:t>
            </a:r>
            <a:r>
              <a:rPr lang="it-IT" dirty="0"/>
              <a:t> o </a:t>
            </a:r>
            <a:r>
              <a:rPr lang="it-IT" b="1" i="1" dirty="0"/>
              <a:t>box and </a:t>
            </a:r>
            <a:r>
              <a:rPr lang="it-IT" b="1" i="1" dirty="0" err="1"/>
              <a:t>wiskers</a:t>
            </a:r>
            <a:r>
              <a:rPr lang="it-IT" b="1" i="1" dirty="0"/>
              <a:t> plot </a:t>
            </a:r>
            <a:r>
              <a:rPr lang="it-IT" dirty="0"/>
              <a:t>viene realizzato automaticamente da tutti i software di analisi statistica. </a:t>
            </a:r>
          </a:p>
        </p:txBody>
      </p:sp>
    </p:spTree>
    <p:extLst>
      <p:ext uri="{BB962C8B-B14F-4D97-AF65-F5344CB8AC3E}">
        <p14:creationId xmlns:p14="http://schemas.microsoft.com/office/powerpoint/2010/main" val="1262561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47542"/>
            <a:ext cx="7886700" cy="1222324"/>
          </a:xfrm>
        </p:spPr>
        <p:txBody>
          <a:bodyPr/>
          <a:lstStyle/>
          <a:p>
            <a:r>
              <a:rPr lang="it-IT" dirty="0">
                <a:solidFill>
                  <a:prstClr val="black"/>
                </a:solidFill>
              </a:rPr>
              <a:t>Variabile Quantitativa – Box Plot</a:t>
            </a:r>
            <a:endParaRPr lang="it-IT" dirty="0"/>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54</a:t>
            </a:fld>
            <a:endParaRPr lang="en-US"/>
          </a:p>
        </p:txBody>
      </p:sp>
      <p:sp>
        <p:nvSpPr>
          <p:cNvPr id="5" name="CasellaDiTesto 4"/>
          <p:cNvSpPr txBox="1"/>
          <p:nvPr/>
        </p:nvSpPr>
        <p:spPr>
          <a:xfrm>
            <a:off x="663820" y="5352263"/>
            <a:ext cx="8170214" cy="1077218"/>
          </a:xfrm>
          <a:prstGeom prst="rect">
            <a:avLst/>
          </a:prstGeom>
          <a:noFill/>
        </p:spPr>
        <p:txBody>
          <a:bodyPr wrap="square" rtlCol="0">
            <a:spAutoFit/>
          </a:bodyPr>
          <a:lstStyle/>
          <a:p>
            <a:pPr algn="just"/>
            <a:r>
              <a:rPr lang="it-IT" sz="1600" dirty="0"/>
              <a:t>L’asse orizzontale </a:t>
            </a:r>
            <a:r>
              <a:rPr lang="it-IT" sz="1600" b="1" i="1" dirty="0" err="1"/>
              <a:t>Longevity</a:t>
            </a:r>
            <a:r>
              <a:rPr lang="it-IT" sz="1600" b="1" i="1" dirty="0"/>
              <a:t>  indica </a:t>
            </a:r>
            <a:r>
              <a:rPr lang="it-IT" sz="1600" dirty="0"/>
              <a:t>l’età media in anni. Il Box è delimitato dai valori di </a:t>
            </a:r>
            <a:r>
              <a:rPr lang="it-IT" sz="1600" b="1" dirty="0"/>
              <a:t>Q1</a:t>
            </a:r>
            <a:r>
              <a:rPr lang="it-IT" sz="1600" dirty="0"/>
              <a:t> e </a:t>
            </a:r>
            <a:r>
              <a:rPr lang="it-IT" sz="1600" b="1" dirty="0"/>
              <a:t>Q3</a:t>
            </a:r>
            <a:r>
              <a:rPr lang="it-IT" sz="1600" dirty="0"/>
              <a:t> con mediana </a:t>
            </a:r>
            <a:r>
              <a:rPr lang="it-IT" sz="1600" b="1" dirty="0"/>
              <a:t>m</a:t>
            </a:r>
            <a:r>
              <a:rPr lang="it-IT" sz="1600" dirty="0"/>
              <a:t> prossima a Q3. L’intervallo [</a:t>
            </a:r>
            <a:r>
              <a:rPr lang="it-IT" sz="1600" b="1" i="1" dirty="0" err="1"/>
              <a:t>Min</a:t>
            </a:r>
            <a:r>
              <a:rPr lang="it-IT" sz="1600" dirty="0"/>
              <a:t>, </a:t>
            </a:r>
            <a:r>
              <a:rPr lang="it-IT" sz="1600" b="1" dirty="0"/>
              <a:t>mediana</a:t>
            </a:r>
            <a:r>
              <a:rPr lang="it-IT" sz="1600" dirty="0"/>
              <a:t>]=12 è circa uguale a [</a:t>
            </a:r>
            <a:r>
              <a:rPr lang="it-IT" sz="1600" b="1" dirty="0"/>
              <a:t>mediana</a:t>
            </a:r>
            <a:r>
              <a:rPr lang="it-IT" sz="1600" dirty="0"/>
              <a:t>, </a:t>
            </a:r>
            <a:r>
              <a:rPr lang="it-IT" sz="1600" b="1" dirty="0"/>
              <a:t>Max</a:t>
            </a:r>
            <a:r>
              <a:rPr lang="it-IT" sz="1600" dirty="0"/>
              <a:t>]= 14, la distribuzione mostra la presenza di un </a:t>
            </a:r>
            <a:r>
              <a:rPr lang="it-IT" sz="1600" dirty="0" err="1"/>
              <a:t>outlier</a:t>
            </a:r>
            <a:r>
              <a:rPr lang="it-IT" sz="1600" dirty="0"/>
              <a:t>. La dispersione dei valori di </a:t>
            </a:r>
            <a:r>
              <a:rPr lang="it-IT" sz="1600" dirty="0" err="1"/>
              <a:t>Longevity</a:t>
            </a:r>
            <a:r>
              <a:rPr lang="it-IT" sz="1600" dirty="0"/>
              <a:t> indica un </a:t>
            </a:r>
            <a:r>
              <a:rPr lang="it-IT" sz="1600" dirty="0" err="1"/>
              <a:t>Range</a:t>
            </a:r>
            <a:r>
              <a:rPr lang="it-IT" sz="1600" dirty="0"/>
              <a:t> = 39Years che dipende dal valore anomalo e un IQR =  4Years  </a:t>
            </a:r>
          </a:p>
        </p:txBody>
      </p:sp>
      <p:sp>
        <p:nvSpPr>
          <p:cNvPr id="6" name="CasellaDiTesto 5"/>
          <p:cNvSpPr txBox="1"/>
          <p:nvPr/>
        </p:nvSpPr>
        <p:spPr>
          <a:xfrm>
            <a:off x="663820" y="1205319"/>
            <a:ext cx="5433647" cy="369332"/>
          </a:xfrm>
          <a:prstGeom prst="rect">
            <a:avLst/>
          </a:prstGeom>
          <a:noFill/>
        </p:spPr>
        <p:txBody>
          <a:bodyPr wrap="square" rtlCol="0">
            <a:spAutoFit/>
          </a:bodyPr>
          <a:lstStyle/>
          <a:p>
            <a:r>
              <a:rPr lang="it-IT" b="1" i="1" dirty="0" err="1"/>
              <a:t>MammalLongevity</a:t>
            </a:r>
            <a:r>
              <a:rPr lang="it-IT" dirty="0"/>
              <a:t>. Statistiche di posizione e box plot</a:t>
            </a:r>
          </a:p>
        </p:txBody>
      </p:sp>
      <p:graphicFrame>
        <p:nvGraphicFramePr>
          <p:cNvPr id="7" name="Tabella 6"/>
          <p:cNvGraphicFramePr>
            <a:graphicFrameLocks noGrp="1"/>
          </p:cNvGraphicFramePr>
          <p:nvPr>
            <p:extLst>
              <p:ext uri="{D42A27DB-BD31-4B8C-83A1-F6EECF244321}">
                <p14:modId xmlns:p14="http://schemas.microsoft.com/office/powerpoint/2010/main" val="965532444"/>
              </p:ext>
            </p:extLst>
          </p:nvPr>
        </p:nvGraphicFramePr>
        <p:xfrm>
          <a:off x="663820" y="1684945"/>
          <a:ext cx="4993060" cy="670560"/>
        </p:xfrm>
        <a:graphic>
          <a:graphicData uri="http://schemas.openxmlformats.org/drawingml/2006/table">
            <a:tbl>
              <a:tblPr firstRow="1" bandRow="1">
                <a:tableStyleId>{5C22544A-7EE6-4342-B048-85BDC9FD1C3A}</a:tableStyleId>
              </a:tblPr>
              <a:tblGrid>
                <a:gridCol w="998612">
                  <a:extLst>
                    <a:ext uri="{9D8B030D-6E8A-4147-A177-3AD203B41FA5}">
                      <a16:colId xmlns:a16="http://schemas.microsoft.com/office/drawing/2014/main" val="20000"/>
                    </a:ext>
                  </a:extLst>
                </a:gridCol>
                <a:gridCol w="998612">
                  <a:extLst>
                    <a:ext uri="{9D8B030D-6E8A-4147-A177-3AD203B41FA5}">
                      <a16:colId xmlns:a16="http://schemas.microsoft.com/office/drawing/2014/main" val="20001"/>
                    </a:ext>
                  </a:extLst>
                </a:gridCol>
                <a:gridCol w="998612">
                  <a:extLst>
                    <a:ext uri="{9D8B030D-6E8A-4147-A177-3AD203B41FA5}">
                      <a16:colId xmlns:a16="http://schemas.microsoft.com/office/drawing/2014/main" val="20002"/>
                    </a:ext>
                  </a:extLst>
                </a:gridCol>
                <a:gridCol w="998612">
                  <a:extLst>
                    <a:ext uri="{9D8B030D-6E8A-4147-A177-3AD203B41FA5}">
                      <a16:colId xmlns:a16="http://schemas.microsoft.com/office/drawing/2014/main" val="20003"/>
                    </a:ext>
                  </a:extLst>
                </a:gridCol>
                <a:gridCol w="998612">
                  <a:extLst>
                    <a:ext uri="{9D8B030D-6E8A-4147-A177-3AD203B41FA5}">
                      <a16:colId xmlns:a16="http://schemas.microsoft.com/office/drawing/2014/main" val="20004"/>
                    </a:ext>
                  </a:extLst>
                </a:gridCol>
              </a:tblGrid>
              <a:tr h="286190">
                <a:tc>
                  <a:txBody>
                    <a:bodyPr/>
                    <a:lstStyle/>
                    <a:p>
                      <a:pPr algn="ctr"/>
                      <a:r>
                        <a:rPr lang="it-IT" sz="1600" i="1" dirty="0" err="1"/>
                        <a:t>Min</a:t>
                      </a:r>
                      <a:endParaRPr lang="it-IT" sz="1600" i="1" dirty="0"/>
                    </a:p>
                  </a:txBody>
                  <a:tcPr/>
                </a:tc>
                <a:tc>
                  <a:txBody>
                    <a:bodyPr/>
                    <a:lstStyle/>
                    <a:p>
                      <a:pPr algn="ctr"/>
                      <a:r>
                        <a:rPr lang="it-IT" sz="1600" i="1" dirty="0"/>
                        <a:t>Q1</a:t>
                      </a:r>
                    </a:p>
                  </a:txBody>
                  <a:tcPr/>
                </a:tc>
                <a:tc>
                  <a:txBody>
                    <a:bodyPr/>
                    <a:lstStyle/>
                    <a:p>
                      <a:pPr algn="ctr"/>
                      <a:r>
                        <a:rPr lang="it-IT" sz="1600" i="1" dirty="0"/>
                        <a:t>mediana</a:t>
                      </a:r>
                    </a:p>
                  </a:txBody>
                  <a:tcPr/>
                </a:tc>
                <a:tc>
                  <a:txBody>
                    <a:bodyPr/>
                    <a:lstStyle/>
                    <a:p>
                      <a:pPr algn="ctr"/>
                      <a:r>
                        <a:rPr lang="it-IT" sz="1600" i="1" dirty="0"/>
                        <a:t>Q3</a:t>
                      </a:r>
                    </a:p>
                  </a:txBody>
                  <a:tcPr/>
                </a:tc>
                <a:tc>
                  <a:txBody>
                    <a:bodyPr/>
                    <a:lstStyle/>
                    <a:p>
                      <a:pPr algn="ctr"/>
                      <a:r>
                        <a:rPr lang="it-IT" sz="1600" i="1" dirty="0"/>
                        <a:t>Max</a:t>
                      </a:r>
                    </a:p>
                  </a:txBody>
                  <a:tcPr/>
                </a:tc>
                <a:extLst>
                  <a:ext uri="{0D108BD9-81ED-4DB2-BD59-A6C34878D82A}">
                    <a16:rowId xmlns:a16="http://schemas.microsoft.com/office/drawing/2014/main" val="10000"/>
                  </a:ext>
                </a:extLst>
              </a:tr>
              <a:tr h="316543">
                <a:tc>
                  <a:txBody>
                    <a:bodyPr/>
                    <a:lstStyle/>
                    <a:p>
                      <a:pPr algn="ctr"/>
                      <a:r>
                        <a:rPr lang="it-IT" sz="1600" i="0" dirty="0"/>
                        <a:t>1</a:t>
                      </a:r>
                    </a:p>
                  </a:txBody>
                  <a:tcPr/>
                </a:tc>
                <a:tc>
                  <a:txBody>
                    <a:bodyPr/>
                    <a:lstStyle/>
                    <a:p>
                      <a:pPr algn="ctr"/>
                      <a:r>
                        <a:rPr lang="it-IT" sz="1600" i="0" dirty="0"/>
                        <a:t>8</a:t>
                      </a:r>
                    </a:p>
                  </a:txBody>
                  <a:tcPr/>
                </a:tc>
                <a:tc>
                  <a:txBody>
                    <a:bodyPr/>
                    <a:lstStyle/>
                    <a:p>
                      <a:pPr algn="ctr"/>
                      <a:r>
                        <a:rPr lang="it-IT" sz="1600" i="0" dirty="0"/>
                        <a:t>12</a:t>
                      </a:r>
                    </a:p>
                  </a:txBody>
                  <a:tcPr/>
                </a:tc>
                <a:tc>
                  <a:txBody>
                    <a:bodyPr/>
                    <a:lstStyle/>
                    <a:p>
                      <a:pPr algn="ctr"/>
                      <a:r>
                        <a:rPr lang="it-IT" sz="1600" i="0" dirty="0"/>
                        <a:t>16</a:t>
                      </a:r>
                    </a:p>
                  </a:txBody>
                  <a:tcPr/>
                </a:tc>
                <a:tc>
                  <a:txBody>
                    <a:bodyPr/>
                    <a:lstStyle/>
                    <a:p>
                      <a:pPr algn="ctr"/>
                      <a:r>
                        <a:rPr lang="it-IT" sz="1600" i="0" dirty="0"/>
                        <a:t>40</a:t>
                      </a:r>
                    </a:p>
                  </a:txBody>
                  <a:tcPr/>
                </a:tc>
                <a:extLst>
                  <a:ext uri="{0D108BD9-81ED-4DB2-BD59-A6C34878D82A}">
                    <a16:rowId xmlns:a16="http://schemas.microsoft.com/office/drawing/2014/main" val="10001"/>
                  </a:ext>
                </a:extLst>
              </a:tr>
            </a:tbl>
          </a:graphicData>
        </a:graphic>
      </p:graphicFrame>
      <p:pic>
        <p:nvPicPr>
          <p:cNvPr id="10" name="Immagin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3136" y="3102684"/>
            <a:ext cx="6190729" cy="2251175"/>
          </a:xfrm>
          <a:prstGeom prst="rect">
            <a:avLst/>
          </a:prstGeom>
        </p:spPr>
      </p:pic>
      <p:cxnSp>
        <p:nvCxnSpPr>
          <p:cNvPr id="13" name="Connettore 2 12"/>
          <p:cNvCxnSpPr/>
          <p:nvPr/>
        </p:nvCxnSpPr>
        <p:spPr>
          <a:xfrm>
            <a:off x="1653456" y="3381454"/>
            <a:ext cx="0" cy="50065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ttore 2 16"/>
          <p:cNvCxnSpPr/>
          <p:nvPr/>
        </p:nvCxnSpPr>
        <p:spPr>
          <a:xfrm>
            <a:off x="4994261" y="3324003"/>
            <a:ext cx="0" cy="50065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nettore 2 17"/>
          <p:cNvCxnSpPr/>
          <p:nvPr/>
        </p:nvCxnSpPr>
        <p:spPr>
          <a:xfrm>
            <a:off x="7098355" y="3252747"/>
            <a:ext cx="0" cy="50065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ttore 2 18"/>
          <p:cNvCxnSpPr/>
          <p:nvPr/>
        </p:nvCxnSpPr>
        <p:spPr>
          <a:xfrm>
            <a:off x="2677522" y="2834076"/>
            <a:ext cx="0" cy="25571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ttore 2 22"/>
          <p:cNvCxnSpPr/>
          <p:nvPr/>
        </p:nvCxnSpPr>
        <p:spPr>
          <a:xfrm>
            <a:off x="3175573" y="2834076"/>
            <a:ext cx="0" cy="25571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nettore 2 23"/>
          <p:cNvCxnSpPr/>
          <p:nvPr/>
        </p:nvCxnSpPr>
        <p:spPr>
          <a:xfrm>
            <a:off x="3640033" y="2834076"/>
            <a:ext cx="0" cy="25571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7" name="Gruppo 26"/>
          <p:cNvGrpSpPr/>
          <p:nvPr/>
        </p:nvGrpSpPr>
        <p:grpSpPr>
          <a:xfrm>
            <a:off x="828748" y="2486151"/>
            <a:ext cx="7056000" cy="617050"/>
            <a:chOff x="208819" y="2579135"/>
            <a:chExt cx="7390830" cy="646331"/>
          </a:xfrm>
        </p:grpSpPr>
        <p:sp>
          <p:nvSpPr>
            <p:cNvPr id="11" name="CasellaDiTesto 10"/>
            <p:cNvSpPr txBox="1"/>
            <p:nvPr/>
          </p:nvSpPr>
          <p:spPr>
            <a:xfrm>
              <a:off x="208819" y="2579135"/>
              <a:ext cx="1672737" cy="646331"/>
            </a:xfrm>
            <a:prstGeom prst="rect">
              <a:avLst/>
            </a:prstGeom>
            <a:noFill/>
          </p:spPr>
          <p:txBody>
            <a:bodyPr wrap="square" rtlCol="0">
              <a:spAutoFit/>
            </a:bodyPr>
            <a:lstStyle/>
            <a:p>
              <a:pPr algn="ctr"/>
              <a:r>
                <a:rPr lang="it-IT" b="1" dirty="0"/>
                <a:t>Minimo non </a:t>
              </a:r>
              <a:r>
                <a:rPr lang="it-IT" b="1" dirty="0" err="1"/>
                <a:t>outlier</a:t>
              </a:r>
              <a:endParaRPr lang="it-IT" b="1" dirty="0"/>
            </a:p>
          </p:txBody>
        </p:sp>
        <p:sp>
          <p:nvSpPr>
            <p:cNvPr id="14" name="CasellaDiTesto 13"/>
            <p:cNvSpPr txBox="1"/>
            <p:nvPr/>
          </p:nvSpPr>
          <p:spPr>
            <a:xfrm>
              <a:off x="1849681" y="2579135"/>
              <a:ext cx="1672737" cy="369332"/>
            </a:xfrm>
            <a:prstGeom prst="rect">
              <a:avLst/>
            </a:prstGeom>
            <a:noFill/>
          </p:spPr>
          <p:txBody>
            <a:bodyPr wrap="square" rtlCol="0">
              <a:spAutoFit/>
            </a:bodyPr>
            <a:lstStyle/>
            <a:p>
              <a:pPr algn="ctr"/>
              <a:r>
                <a:rPr lang="it-IT" b="1" dirty="0"/>
                <a:t>Q1     m     Q3</a:t>
              </a:r>
            </a:p>
          </p:txBody>
        </p:sp>
        <p:sp>
          <p:nvSpPr>
            <p:cNvPr id="25" name="CasellaDiTesto 24"/>
            <p:cNvSpPr txBox="1"/>
            <p:nvPr/>
          </p:nvSpPr>
          <p:spPr>
            <a:xfrm>
              <a:off x="3735630" y="2579135"/>
              <a:ext cx="1672737" cy="646331"/>
            </a:xfrm>
            <a:prstGeom prst="rect">
              <a:avLst/>
            </a:prstGeom>
            <a:noFill/>
          </p:spPr>
          <p:txBody>
            <a:bodyPr wrap="square" rtlCol="0">
              <a:spAutoFit/>
            </a:bodyPr>
            <a:lstStyle/>
            <a:p>
              <a:pPr algn="ctr"/>
              <a:r>
                <a:rPr lang="it-IT" b="1" dirty="0"/>
                <a:t>Massimo non </a:t>
              </a:r>
              <a:r>
                <a:rPr lang="it-IT" b="1" dirty="0" err="1"/>
                <a:t>outlier</a:t>
              </a:r>
              <a:endParaRPr lang="it-IT" b="1" dirty="0"/>
            </a:p>
          </p:txBody>
        </p:sp>
        <p:sp>
          <p:nvSpPr>
            <p:cNvPr id="26" name="CasellaDiTesto 25"/>
            <p:cNvSpPr txBox="1"/>
            <p:nvPr/>
          </p:nvSpPr>
          <p:spPr>
            <a:xfrm>
              <a:off x="5926912" y="2579135"/>
              <a:ext cx="1672737" cy="369332"/>
            </a:xfrm>
            <a:prstGeom prst="rect">
              <a:avLst/>
            </a:prstGeom>
            <a:noFill/>
          </p:spPr>
          <p:txBody>
            <a:bodyPr wrap="square" rtlCol="0">
              <a:spAutoFit/>
            </a:bodyPr>
            <a:lstStyle/>
            <a:p>
              <a:pPr algn="ctr"/>
              <a:r>
                <a:rPr lang="it-IT" b="1"/>
                <a:t>outlier</a:t>
              </a:r>
              <a:endParaRPr lang="it-IT" b="1" dirty="0"/>
            </a:p>
          </p:txBody>
        </p:sp>
      </p:grpSp>
    </p:spTree>
    <p:extLst>
      <p:ext uri="{BB962C8B-B14F-4D97-AF65-F5344CB8AC3E}">
        <p14:creationId xmlns:p14="http://schemas.microsoft.com/office/powerpoint/2010/main" val="11383210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6"/>
            <a:ext cx="7886700" cy="1091715"/>
          </a:xfrm>
        </p:spPr>
        <p:txBody>
          <a:bodyPr/>
          <a:lstStyle/>
          <a:p>
            <a:r>
              <a:rPr lang="it-IT" dirty="0"/>
              <a:t>Variabile Quantitativa </a:t>
            </a:r>
            <a:r>
              <a:rPr lang="mr-IN" dirty="0"/>
              <a:t>–</a:t>
            </a:r>
            <a:r>
              <a:rPr lang="it-IT" dirty="0"/>
              <a:t> Box Plot</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55</a:t>
            </a:fld>
            <a:endParaRPr lang="en-US"/>
          </a:p>
        </p:txBody>
      </p:sp>
      <p:sp>
        <p:nvSpPr>
          <p:cNvPr id="5" name="CasellaDiTesto 4"/>
          <p:cNvSpPr txBox="1"/>
          <p:nvPr/>
        </p:nvSpPr>
        <p:spPr>
          <a:xfrm>
            <a:off x="582156" y="1256677"/>
            <a:ext cx="6020123" cy="369332"/>
          </a:xfrm>
          <a:prstGeom prst="rect">
            <a:avLst/>
          </a:prstGeom>
          <a:noFill/>
        </p:spPr>
        <p:txBody>
          <a:bodyPr wrap="square" rtlCol="0">
            <a:spAutoFit/>
          </a:bodyPr>
          <a:lstStyle/>
          <a:p>
            <a:r>
              <a:rPr lang="it-IT" b="1" i="1" dirty="0"/>
              <a:t>De </a:t>
            </a:r>
            <a:r>
              <a:rPr lang="it-IT" b="1" i="1" dirty="0" err="1"/>
              <a:t>Moines</a:t>
            </a:r>
            <a:r>
              <a:rPr lang="it-IT" b="1" i="1" dirty="0"/>
              <a:t> Temperature</a:t>
            </a:r>
            <a:r>
              <a:rPr lang="it-IT" dirty="0"/>
              <a:t>. Statistiche di posizione e box plot</a:t>
            </a:r>
          </a:p>
        </p:txBody>
      </p:sp>
      <p:graphicFrame>
        <p:nvGraphicFramePr>
          <p:cNvPr id="6" name="Tabella 5"/>
          <p:cNvGraphicFramePr>
            <a:graphicFrameLocks noGrp="1"/>
          </p:cNvGraphicFramePr>
          <p:nvPr>
            <p:extLst>
              <p:ext uri="{D42A27DB-BD31-4B8C-83A1-F6EECF244321}">
                <p14:modId xmlns:p14="http://schemas.microsoft.com/office/powerpoint/2010/main" val="1917700828"/>
              </p:ext>
            </p:extLst>
          </p:nvPr>
        </p:nvGraphicFramePr>
        <p:xfrm>
          <a:off x="628650" y="1763633"/>
          <a:ext cx="4993060" cy="670560"/>
        </p:xfrm>
        <a:graphic>
          <a:graphicData uri="http://schemas.openxmlformats.org/drawingml/2006/table">
            <a:tbl>
              <a:tblPr firstRow="1" bandRow="1">
                <a:tableStyleId>{5C22544A-7EE6-4342-B048-85BDC9FD1C3A}</a:tableStyleId>
              </a:tblPr>
              <a:tblGrid>
                <a:gridCol w="998612">
                  <a:extLst>
                    <a:ext uri="{9D8B030D-6E8A-4147-A177-3AD203B41FA5}">
                      <a16:colId xmlns:a16="http://schemas.microsoft.com/office/drawing/2014/main" val="20000"/>
                    </a:ext>
                  </a:extLst>
                </a:gridCol>
                <a:gridCol w="998612">
                  <a:extLst>
                    <a:ext uri="{9D8B030D-6E8A-4147-A177-3AD203B41FA5}">
                      <a16:colId xmlns:a16="http://schemas.microsoft.com/office/drawing/2014/main" val="20001"/>
                    </a:ext>
                  </a:extLst>
                </a:gridCol>
                <a:gridCol w="998612">
                  <a:extLst>
                    <a:ext uri="{9D8B030D-6E8A-4147-A177-3AD203B41FA5}">
                      <a16:colId xmlns:a16="http://schemas.microsoft.com/office/drawing/2014/main" val="20002"/>
                    </a:ext>
                  </a:extLst>
                </a:gridCol>
                <a:gridCol w="998612">
                  <a:extLst>
                    <a:ext uri="{9D8B030D-6E8A-4147-A177-3AD203B41FA5}">
                      <a16:colId xmlns:a16="http://schemas.microsoft.com/office/drawing/2014/main" val="20003"/>
                    </a:ext>
                  </a:extLst>
                </a:gridCol>
                <a:gridCol w="998612">
                  <a:extLst>
                    <a:ext uri="{9D8B030D-6E8A-4147-A177-3AD203B41FA5}">
                      <a16:colId xmlns:a16="http://schemas.microsoft.com/office/drawing/2014/main" val="20004"/>
                    </a:ext>
                  </a:extLst>
                </a:gridCol>
              </a:tblGrid>
              <a:tr h="286190">
                <a:tc>
                  <a:txBody>
                    <a:bodyPr/>
                    <a:lstStyle/>
                    <a:p>
                      <a:pPr algn="ctr"/>
                      <a:r>
                        <a:rPr lang="it-IT" sz="1600" i="1" dirty="0" err="1"/>
                        <a:t>Min</a:t>
                      </a:r>
                      <a:endParaRPr lang="it-IT" sz="1600" i="1" dirty="0"/>
                    </a:p>
                  </a:txBody>
                  <a:tcPr/>
                </a:tc>
                <a:tc>
                  <a:txBody>
                    <a:bodyPr/>
                    <a:lstStyle/>
                    <a:p>
                      <a:pPr algn="ctr"/>
                      <a:r>
                        <a:rPr lang="it-IT" sz="1600" i="1" dirty="0"/>
                        <a:t>Q1</a:t>
                      </a:r>
                    </a:p>
                  </a:txBody>
                  <a:tcPr/>
                </a:tc>
                <a:tc>
                  <a:txBody>
                    <a:bodyPr/>
                    <a:lstStyle/>
                    <a:p>
                      <a:pPr algn="ctr"/>
                      <a:r>
                        <a:rPr lang="it-IT" sz="1600" i="1" dirty="0"/>
                        <a:t>mediana</a:t>
                      </a:r>
                    </a:p>
                  </a:txBody>
                  <a:tcPr/>
                </a:tc>
                <a:tc>
                  <a:txBody>
                    <a:bodyPr/>
                    <a:lstStyle/>
                    <a:p>
                      <a:pPr algn="ctr"/>
                      <a:r>
                        <a:rPr lang="it-IT" sz="1600" i="1" dirty="0"/>
                        <a:t>Q3</a:t>
                      </a:r>
                    </a:p>
                  </a:txBody>
                  <a:tcPr/>
                </a:tc>
                <a:tc>
                  <a:txBody>
                    <a:bodyPr/>
                    <a:lstStyle/>
                    <a:p>
                      <a:pPr algn="ctr"/>
                      <a:r>
                        <a:rPr lang="it-IT" sz="1600" i="1" dirty="0"/>
                        <a:t>Max</a:t>
                      </a:r>
                    </a:p>
                  </a:txBody>
                  <a:tcPr/>
                </a:tc>
                <a:extLst>
                  <a:ext uri="{0D108BD9-81ED-4DB2-BD59-A6C34878D82A}">
                    <a16:rowId xmlns:a16="http://schemas.microsoft.com/office/drawing/2014/main" val="10000"/>
                  </a:ext>
                </a:extLst>
              </a:tr>
              <a:tr h="316543">
                <a:tc>
                  <a:txBody>
                    <a:bodyPr/>
                    <a:lstStyle/>
                    <a:p>
                      <a:pPr algn="ctr"/>
                      <a:r>
                        <a:rPr lang="it-IT" sz="1600" i="0" dirty="0"/>
                        <a:t>37.2</a:t>
                      </a:r>
                    </a:p>
                  </a:txBody>
                  <a:tcPr/>
                </a:tc>
                <a:tc>
                  <a:txBody>
                    <a:bodyPr/>
                    <a:lstStyle/>
                    <a:p>
                      <a:pPr algn="ctr"/>
                      <a:r>
                        <a:rPr lang="it-IT" sz="1600" i="0" dirty="0"/>
                        <a:t>44.4</a:t>
                      </a:r>
                    </a:p>
                  </a:txBody>
                  <a:tcPr/>
                </a:tc>
                <a:tc>
                  <a:txBody>
                    <a:bodyPr/>
                    <a:lstStyle/>
                    <a:p>
                      <a:pPr algn="ctr"/>
                      <a:r>
                        <a:rPr lang="it-IT" sz="1600" i="0" dirty="0"/>
                        <a:t>54.5</a:t>
                      </a:r>
                    </a:p>
                  </a:txBody>
                  <a:tcPr/>
                </a:tc>
                <a:tc>
                  <a:txBody>
                    <a:bodyPr/>
                    <a:lstStyle/>
                    <a:p>
                      <a:pPr algn="ctr"/>
                      <a:r>
                        <a:rPr lang="it-IT" sz="1600" i="0" dirty="0"/>
                        <a:t>61.3</a:t>
                      </a:r>
                    </a:p>
                  </a:txBody>
                  <a:tcPr/>
                </a:tc>
                <a:tc>
                  <a:txBody>
                    <a:bodyPr/>
                    <a:lstStyle/>
                    <a:p>
                      <a:pPr algn="ctr"/>
                      <a:r>
                        <a:rPr lang="it-IT" sz="1600" i="0" dirty="0"/>
                        <a:t>74.9</a:t>
                      </a:r>
                    </a:p>
                  </a:txBody>
                  <a:tcPr/>
                </a:tc>
                <a:extLst>
                  <a:ext uri="{0D108BD9-81ED-4DB2-BD59-A6C34878D82A}">
                    <a16:rowId xmlns:a16="http://schemas.microsoft.com/office/drawing/2014/main" val="10001"/>
                  </a:ext>
                </a:extLst>
              </a:tr>
            </a:tbl>
          </a:graphicData>
        </a:graphic>
      </p:graphicFrame>
      <p:pic>
        <p:nvPicPr>
          <p:cNvPr id="7" name="Immagin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2208" y="3207914"/>
            <a:ext cx="6187501" cy="2250000"/>
          </a:xfrm>
          <a:prstGeom prst="rect">
            <a:avLst/>
          </a:prstGeom>
        </p:spPr>
      </p:pic>
      <p:grpSp>
        <p:nvGrpSpPr>
          <p:cNvPr id="25" name="Gruppo 24"/>
          <p:cNvGrpSpPr/>
          <p:nvPr/>
        </p:nvGrpSpPr>
        <p:grpSpPr>
          <a:xfrm>
            <a:off x="828748" y="2591224"/>
            <a:ext cx="7055329" cy="692939"/>
            <a:chOff x="828748" y="2450544"/>
            <a:chExt cx="7055329" cy="692939"/>
          </a:xfrm>
        </p:grpSpPr>
        <p:cxnSp>
          <p:nvCxnSpPr>
            <p:cNvPr id="9" name="Connettore 2 8"/>
            <p:cNvCxnSpPr/>
            <p:nvPr/>
          </p:nvCxnSpPr>
          <p:spPr>
            <a:xfrm flipH="1">
              <a:off x="1653456" y="2855483"/>
              <a:ext cx="0" cy="288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ttore 2 11"/>
            <p:cNvCxnSpPr/>
            <p:nvPr/>
          </p:nvCxnSpPr>
          <p:spPr>
            <a:xfrm>
              <a:off x="2730277" y="2855483"/>
              <a:ext cx="0" cy="288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ttore 2 12"/>
            <p:cNvCxnSpPr/>
            <p:nvPr/>
          </p:nvCxnSpPr>
          <p:spPr>
            <a:xfrm>
              <a:off x="4154917" y="2855483"/>
              <a:ext cx="0" cy="288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ttore 2 13"/>
            <p:cNvCxnSpPr/>
            <p:nvPr/>
          </p:nvCxnSpPr>
          <p:spPr>
            <a:xfrm>
              <a:off x="5117148" y="2855483"/>
              <a:ext cx="0" cy="288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CasellaDiTesto 15"/>
            <p:cNvSpPr txBox="1"/>
            <p:nvPr/>
          </p:nvSpPr>
          <p:spPr>
            <a:xfrm>
              <a:off x="828748" y="2486151"/>
              <a:ext cx="1596956" cy="369332"/>
            </a:xfrm>
            <a:prstGeom prst="rect">
              <a:avLst/>
            </a:prstGeom>
            <a:noFill/>
          </p:spPr>
          <p:txBody>
            <a:bodyPr wrap="square" rtlCol="0">
              <a:spAutoFit/>
            </a:bodyPr>
            <a:lstStyle/>
            <a:p>
              <a:pPr algn="ctr"/>
              <a:r>
                <a:rPr lang="it-IT" b="1"/>
                <a:t>Minimo</a:t>
              </a:r>
              <a:endParaRPr lang="it-IT" b="1" dirty="0"/>
            </a:p>
          </p:txBody>
        </p:sp>
        <p:sp>
          <p:nvSpPr>
            <p:cNvPr id="17" name="CasellaDiTesto 16"/>
            <p:cNvSpPr txBox="1"/>
            <p:nvPr/>
          </p:nvSpPr>
          <p:spPr>
            <a:xfrm>
              <a:off x="2233779" y="2462357"/>
              <a:ext cx="1006738" cy="369332"/>
            </a:xfrm>
            <a:prstGeom prst="rect">
              <a:avLst/>
            </a:prstGeom>
            <a:noFill/>
          </p:spPr>
          <p:txBody>
            <a:bodyPr wrap="square" rtlCol="0">
              <a:spAutoFit/>
            </a:bodyPr>
            <a:lstStyle/>
            <a:p>
              <a:pPr algn="ctr"/>
              <a:r>
                <a:rPr lang="it-IT" b="1"/>
                <a:t>Q1 </a:t>
              </a:r>
              <a:endParaRPr lang="it-IT" b="1" dirty="0"/>
            </a:p>
          </p:txBody>
        </p:sp>
        <p:sp>
          <p:nvSpPr>
            <p:cNvPr id="18" name="CasellaDiTesto 17"/>
            <p:cNvSpPr txBox="1"/>
            <p:nvPr/>
          </p:nvSpPr>
          <p:spPr>
            <a:xfrm>
              <a:off x="6287121" y="2450544"/>
              <a:ext cx="1596956" cy="369332"/>
            </a:xfrm>
            <a:prstGeom prst="rect">
              <a:avLst/>
            </a:prstGeom>
            <a:noFill/>
          </p:spPr>
          <p:txBody>
            <a:bodyPr wrap="square" rtlCol="0">
              <a:spAutoFit/>
            </a:bodyPr>
            <a:lstStyle/>
            <a:p>
              <a:pPr algn="ctr"/>
              <a:r>
                <a:rPr lang="it-IT" b="1"/>
                <a:t>Massimo</a:t>
              </a:r>
              <a:endParaRPr lang="it-IT" b="1" dirty="0"/>
            </a:p>
          </p:txBody>
        </p:sp>
        <p:sp>
          <p:nvSpPr>
            <p:cNvPr id="22" name="CasellaDiTesto 21"/>
            <p:cNvSpPr txBox="1"/>
            <p:nvPr/>
          </p:nvSpPr>
          <p:spPr>
            <a:xfrm>
              <a:off x="3615430" y="2473030"/>
              <a:ext cx="1078484" cy="369332"/>
            </a:xfrm>
            <a:prstGeom prst="rect">
              <a:avLst/>
            </a:prstGeom>
            <a:noFill/>
          </p:spPr>
          <p:txBody>
            <a:bodyPr wrap="square" rtlCol="0">
              <a:spAutoFit/>
            </a:bodyPr>
            <a:lstStyle/>
            <a:p>
              <a:pPr algn="ctr"/>
              <a:r>
                <a:rPr lang="it-IT" b="1" dirty="0"/>
                <a:t>mediana </a:t>
              </a:r>
            </a:p>
          </p:txBody>
        </p:sp>
        <p:sp>
          <p:nvSpPr>
            <p:cNvPr id="23" name="CasellaDiTesto 22"/>
            <p:cNvSpPr txBox="1"/>
            <p:nvPr/>
          </p:nvSpPr>
          <p:spPr>
            <a:xfrm>
              <a:off x="4613779" y="2486151"/>
              <a:ext cx="1006738" cy="369332"/>
            </a:xfrm>
            <a:prstGeom prst="rect">
              <a:avLst/>
            </a:prstGeom>
            <a:noFill/>
          </p:spPr>
          <p:txBody>
            <a:bodyPr wrap="square" rtlCol="0">
              <a:spAutoFit/>
            </a:bodyPr>
            <a:lstStyle/>
            <a:p>
              <a:pPr algn="ctr"/>
              <a:r>
                <a:rPr lang="it-IT" b="1"/>
                <a:t>Q1 </a:t>
              </a:r>
              <a:endParaRPr lang="it-IT" b="1" dirty="0"/>
            </a:p>
          </p:txBody>
        </p:sp>
        <p:cxnSp>
          <p:nvCxnSpPr>
            <p:cNvPr id="24" name="Connettore 2 23"/>
            <p:cNvCxnSpPr/>
            <p:nvPr/>
          </p:nvCxnSpPr>
          <p:spPr>
            <a:xfrm>
              <a:off x="7085599" y="2855483"/>
              <a:ext cx="0" cy="288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6" name="CasellaDiTesto 25"/>
          <p:cNvSpPr txBox="1"/>
          <p:nvPr/>
        </p:nvSpPr>
        <p:spPr>
          <a:xfrm>
            <a:off x="628650" y="5591908"/>
            <a:ext cx="7886700" cy="369332"/>
          </a:xfrm>
          <a:prstGeom prst="rect">
            <a:avLst/>
          </a:prstGeom>
          <a:noFill/>
        </p:spPr>
        <p:txBody>
          <a:bodyPr wrap="square" rtlCol="0">
            <a:spAutoFit/>
          </a:bodyPr>
          <a:lstStyle/>
          <a:p>
            <a:r>
              <a:rPr lang="it-IT" dirty="0"/>
              <a:t>De </a:t>
            </a:r>
            <a:r>
              <a:rPr lang="it-IT" dirty="0" err="1"/>
              <a:t>Moines</a:t>
            </a:r>
            <a:r>
              <a:rPr lang="it-IT" dirty="0"/>
              <a:t> </a:t>
            </a:r>
            <a:r>
              <a:rPr lang="it-IT" dirty="0" err="1"/>
              <a:t>Airport</a:t>
            </a:r>
            <a:r>
              <a:rPr lang="it-IT" dirty="0"/>
              <a:t> Box and </a:t>
            </a:r>
            <a:r>
              <a:rPr lang="it-IT" dirty="0" err="1"/>
              <a:t>Wiskers</a:t>
            </a:r>
            <a:r>
              <a:rPr lang="it-IT" dirty="0"/>
              <a:t> plot.  </a:t>
            </a:r>
            <a:r>
              <a:rPr lang="mr-IN" dirty="0"/>
              <a:t>…</a:t>
            </a:r>
            <a:r>
              <a:rPr lang="it-IT" dirty="0"/>
              <a:t>..</a:t>
            </a:r>
          </a:p>
        </p:txBody>
      </p:sp>
    </p:spTree>
    <p:extLst>
      <p:ext uri="{BB962C8B-B14F-4D97-AF65-F5344CB8AC3E}">
        <p14:creationId xmlns:p14="http://schemas.microsoft.com/office/powerpoint/2010/main" val="5081368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solidFill>
                  <a:prstClr val="black"/>
                </a:solidFill>
              </a:rPr>
              <a:t>Variabile Quantitativa – Box Plot</a:t>
            </a:r>
            <a:endParaRPr lang="it-IT" dirty="0"/>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56</a:t>
            </a:fld>
            <a:endParaRPr lang="en-US"/>
          </a:p>
        </p:txBody>
      </p:sp>
      <p:sp>
        <p:nvSpPr>
          <p:cNvPr id="5" name="CasellaDiTesto 4"/>
          <p:cNvSpPr txBox="1"/>
          <p:nvPr/>
        </p:nvSpPr>
        <p:spPr>
          <a:xfrm>
            <a:off x="628650" y="1321357"/>
            <a:ext cx="6020123" cy="369332"/>
          </a:xfrm>
          <a:prstGeom prst="rect">
            <a:avLst/>
          </a:prstGeom>
          <a:noFill/>
        </p:spPr>
        <p:txBody>
          <a:bodyPr wrap="square" rtlCol="0">
            <a:spAutoFit/>
          </a:bodyPr>
          <a:lstStyle/>
          <a:p>
            <a:r>
              <a:rPr lang="it-IT" b="1" i="1" dirty="0" err="1"/>
              <a:t>USState</a:t>
            </a:r>
            <a:r>
              <a:rPr lang="it-IT" dirty="0"/>
              <a:t>. Indicatori di posizione e dispersione.</a:t>
            </a:r>
          </a:p>
        </p:txBody>
      </p:sp>
      <p:graphicFrame>
        <p:nvGraphicFramePr>
          <p:cNvPr id="6" name="Tabella 5"/>
          <p:cNvGraphicFramePr>
            <a:graphicFrameLocks noGrp="1"/>
          </p:cNvGraphicFramePr>
          <p:nvPr>
            <p:extLst>
              <p:ext uri="{D42A27DB-BD31-4B8C-83A1-F6EECF244321}">
                <p14:modId xmlns:p14="http://schemas.microsoft.com/office/powerpoint/2010/main" val="1124492009"/>
              </p:ext>
            </p:extLst>
          </p:nvPr>
        </p:nvGraphicFramePr>
        <p:xfrm>
          <a:off x="681405" y="1781218"/>
          <a:ext cx="6387612" cy="670560"/>
        </p:xfrm>
        <a:graphic>
          <a:graphicData uri="http://schemas.openxmlformats.org/drawingml/2006/table">
            <a:tbl>
              <a:tblPr firstRow="1" bandRow="1">
                <a:tableStyleId>{5C22544A-7EE6-4342-B048-85BDC9FD1C3A}</a:tableStyleId>
              </a:tblPr>
              <a:tblGrid>
                <a:gridCol w="912516">
                  <a:extLst>
                    <a:ext uri="{9D8B030D-6E8A-4147-A177-3AD203B41FA5}">
                      <a16:colId xmlns:a16="http://schemas.microsoft.com/office/drawing/2014/main" val="20000"/>
                    </a:ext>
                  </a:extLst>
                </a:gridCol>
                <a:gridCol w="912516">
                  <a:extLst>
                    <a:ext uri="{9D8B030D-6E8A-4147-A177-3AD203B41FA5}">
                      <a16:colId xmlns:a16="http://schemas.microsoft.com/office/drawing/2014/main" val="20001"/>
                    </a:ext>
                  </a:extLst>
                </a:gridCol>
                <a:gridCol w="1010486">
                  <a:extLst>
                    <a:ext uri="{9D8B030D-6E8A-4147-A177-3AD203B41FA5}">
                      <a16:colId xmlns:a16="http://schemas.microsoft.com/office/drawing/2014/main" val="20002"/>
                    </a:ext>
                  </a:extLst>
                </a:gridCol>
                <a:gridCol w="814546">
                  <a:extLst>
                    <a:ext uri="{9D8B030D-6E8A-4147-A177-3AD203B41FA5}">
                      <a16:colId xmlns:a16="http://schemas.microsoft.com/office/drawing/2014/main" val="20003"/>
                    </a:ext>
                  </a:extLst>
                </a:gridCol>
                <a:gridCol w="912516">
                  <a:extLst>
                    <a:ext uri="{9D8B030D-6E8A-4147-A177-3AD203B41FA5}">
                      <a16:colId xmlns:a16="http://schemas.microsoft.com/office/drawing/2014/main" val="20004"/>
                    </a:ext>
                  </a:extLst>
                </a:gridCol>
                <a:gridCol w="912516">
                  <a:extLst>
                    <a:ext uri="{9D8B030D-6E8A-4147-A177-3AD203B41FA5}">
                      <a16:colId xmlns:a16="http://schemas.microsoft.com/office/drawing/2014/main" val="20005"/>
                    </a:ext>
                  </a:extLst>
                </a:gridCol>
                <a:gridCol w="912516">
                  <a:extLst>
                    <a:ext uri="{9D8B030D-6E8A-4147-A177-3AD203B41FA5}">
                      <a16:colId xmlns:a16="http://schemas.microsoft.com/office/drawing/2014/main" val="20006"/>
                    </a:ext>
                  </a:extLst>
                </a:gridCol>
              </a:tblGrid>
              <a:tr h="286190">
                <a:tc>
                  <a:txBody>
                    <a:bodyPr/>
                    <a:lstStyle/>
                    <a:p>
                      <a:pPr algn="ctr"/>
                      <a:r>
                        <a:rPr lang="it-IT" sz="1600" i="1" dirty="0" err="1"/>
                        <a:t>Min</a:t>
                      </a:r>
                      <a:endParaRPr lang="it-IT" sz="1600" i="1" dirty="0"/>
                    </a:p>
                  </a:txBody>
                  <a:tcPr/>
                </a:tc>
                <a:tc>
                  <a:txBody>
                    <a:bodyPr/>
                    <a:lstStyle/>
                    <a:p>
                      <a:pPr algn="ctr"/>
                      <a:r>
                        <a:rPr lang="it-IT" sz="1600" i="1" dirty="0"/>
                        <a:t>Q1</a:t>
                      </a:r>
                    </a:p>
                  </a:txBody>
                  <a:tcPr/>
                </a:tc>
                <a:tc>
                  <a:txBody>
                    <a:bodyPr/>
                    <a:lstStyle/>
                    <a:p>
                      <a:pPr algn="ctr"/>
                      <a:r>
                        <a:rPr lang="it-IT" sz="1600" i="1" dirty="0"/>
                        <a:t>mediana</a:t>
                      </a:r>
                    </a:p>
                  </a:txBody>
                  <a:tcPr/>
                </a:tc>
                <a:tc>
                  <a:txBody>
                    <a:bodyPr/>
                    <a:lstStyle/>
                    <a:p>
                      <a:pPr algn="ctr"/>
                      <a:r>
                        <a:rPr lang="it-IT" sz="1600" i="1" dirty="0"/>
                        <a:t>Q3</a:t>
                      </a:r>
                    </a:p>
                  </a:txBody>
                  <a:tcPr/>
                </a:tc>
                <a:tc>
                  <a:txBody>
                    <a:bodyPr/>
                    <a:lstStyle/>
                    <a:p>
                      <a:pPr algn="ctr"/>
                      <a:r>
                        <a:rPr lang="it-IT" sz="1600" i="1" dirty="0"/>
                        <a:t>Max</a:t>
                      </a:r>
                    </a:p>
                  </a:txBody>
                  <a:tcPr/>
                </a:tc>
                <a:tc>
                  <a:txBody>
                    <a:bodyPr/>
                    <a:lstStyle/>
                    <a:p>
                      <a:pPr algn="ctr"/>
                      <a:r>
                        <a:rPr lang="it-IT" sz="1600" i="1" dirty="0"/>
                        <a:t>IQR</a:t>
                      </a:r>
                    </a:p>
                  </a:txBody>
                  <a:tcPr/>
                </a:tc>
                <a:tc>
                  <a:txBody>
                    <a:bodyPr/>
                    <a:lstStyle/>
                    <a:p>
                      <a:pPr algn="ctr"/>
                      <a:r>
                        <a:rPr lang="it-IT" sz="1600" i="1" dirty="0" err="1"/>
                        <a:t>Range</a:t>
                      </a:r>
                      <a:endParaRPr lang="it-IT" sz="1600" i="1" dirty="0"/>
                    </a:p>
                  </a:txBody>
                  <a:tcPr/>
                </a:tc>
                <a:extLst>
                  <a:ext uri="{0D108BD9-81ED-4DB2-BD59-A6C34878D82A}">
                    <a16:rowId xmlns:a16="http://schemas.microsoft.com/office/drawing/2014/main" val="10000"/>
                  </a:ext>
                </a:extLst>
              </a:tr>
              <a:tr h="316543">
                <a:tc>
                  <a:txBody>
                    <a:bodyPr/>
                    <a:lstStyle/>
                    <a:p>
                      <a:pPr algn="ctr"/>
                      <a:r>
                        <a:rPr lang="it-IT" sz="1600" i="0" dirty="0"/>
                        <a:t>4.8</a:t>
                      </a:r>
                    </a:p>
                  </a:txBody>
                  <a:tcPr/>
                </a:tc>
                <a:tc>
                  <a:txBody>
                    <a:bodyPr/>
                    <a:lstStyle/>
                    <a:p>
                      <a:pPr algn="ctr"/>
                      <a:r>
                        <a:rPr lang="it-IT" sz="1600" i="0" dirty="0"/>
                        <a:t>12.2</a:t>
                      </a:r>
                    </a:p>
                  </a:txBody>
                  <a:tcPr/>
                </a:tc>
                <a:tc>
                  <a:txBody>
                    <a:bodyPr/>
                    <a:lstStyle/>
                    <a:p>
                      <a:pPr algn="ctr"/>
                      <a:r>
                        <a:rPr lang="it-IT" sz="1600" i="0" dirty="0"/>
                        <a:t>18</a:t>
                      </a:r>
                    </a:p>
                  </a:txBody>
                  <a:tcPr/>
                </a:tc>
                <a:tc>
                  <a:txBody>
                    <a:bodyPr/>
                    <a:lstStyle/>
                    <a:p>
                      <a:pPr algn="ctr"/>
                      <a:r>
                        <a:rPr lang="it-IT" sz="1600" i="0" dirty="0"/>
                        <a:t>33</a:t>
                      </a:r>
                    </a:p>
                  </a:txBody>
                  <a:tcPr/>
                </a:tc>
                <a:tc>
                  <a:txBody>
                    <a:bodyPr/>
                    <a:lstStyle/>
                    <a:p>
                      <a:pPr algn="ctr"/>
                      <a:r>
                        <a:rPr lang="it-IT" sz="1600" i="0" dirty="0"/>
                        <a:t>73.3</a:t>
                      </a:r>
                    </a:p>
                  </a:txBody>
                  <a:tcPr/>
                </a:tc>
                <a:tc>
                  <a:txBody>
                    <a:bodyPr/>
                    <a:lstStyle/>
                    <a:p>
                      <a:pPr algn="ctr"/>
                      <a:r>
                        <a:rPr lang="it-IT" sz="1600" i="0" dirty="0"/>
                        <a:t>20.8</a:t>
                      </a:r>
                    </a:p>
                  </a:txBody>
                  <a:tcPr/>
                </a:tc>
                <a:tc>
                  <a:txBody>
                    <a:bodyPr/>
                    <a:lstStyle/>
                    <a:p>
                      <a:pPr algn="ctr"/>
                      <a:r>
                        <a:rPr lang="it-IT" sz="1600" i="0" dirty="0"/>
                        <a:t>68.5</a:t>
                      </a:r>
                    </a:p>
                  </a:txBody>
                  <a:tcPr/>
                </a:tc>
                <a:extLst>
                  <a:ext uri="{0D108BD9-81ED-4DB2-BD59-A6C34878D82A}">
                    <a16:rowId xmlns:a16="http://schemas.microsoft.com/office/drawing/2014/main" val="10001"/>
                  </a:ext>
                </a:extLst>
              </a:tr>
            </a:tbl>
          </a:graphicData>
        </a:graphic>
      </p:graphicFrame>
      <p:grpSp>
        <p:nvGrpSpPr>
          <p:cNvPr id="22" name="Gruppo 21"/>
          <p:cNvGrpSpPr/>
          <p:nvPr/>
        </p:nvGrpSpPr>
        <p:grpSpPr>
          <a:xfrm>
            <a:off x="347211" y="2604297"/>
            <a:ext cx="7056000" cy="3356734"/>
            <a:chOff x="347211" y="2604297"/>
            <a:chExt cx="7056000" cy="3356734"/>
          </a:xfrm>
        </p:grpSpPr>
        <p:pic>
          <p:nvPicPr>
            <p:cNvPr id="7" name="Immagin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650" y="3421031"/>
              <a:ext cx="6350000" cy="2540000"/>
            </a:xfrm>
            <a:prstGeom prst="rect">
              <a:avLst/>
            </a:prstGeom>
          </p:spPr>
        </p:pic>
        <p:grpSp>
          <p:nvGrpSpPr>
            <p:cNvPr id="8" name="Gruppo 7"/>
            <p:cNvGrpSpPr/>
            <p:nvPr/>
          </p:nvGrpSpPr>
          <p:grpSpPr>
            <a:xfrm>
              <a:off x="347211" y="2604297"/>
              <a:ext cx="7056000" cy="646330"/>
              <a:chOff x="208819" y="2579135"/>
              <a:chExt cx="7390830" cy="677001"/>
            </a:xfrm>
          </p:grpSpPr>
          <p:sp>
            <p:nvSpPr>
              <p:cNvPr id="9" name="CasellaDiTesto 8"/>
              <p:cNvSpPr txBox="1"/>
              <p:nvPr/>
            </p:nvSpPr>
            <p:spPr>
              <a:xfrm>
                <a:off x="208819" y="2579135"/>
                <a:ext cx="1405791" cy="677001"/>
              </a:xfrm>
              <a:prstGeom prst="rect">
                <a:avLst/>
              </a:prstGeom>
              <a:noFill/>
            </p:spPr>
            <p:txBody>
              <a:bodyPr wrap="square" rtlCol="0">
                <a:spAutoFit/>
              </a:bodyPr>
              <a:lstStyle/>
              <a:p>
                <a:pPr algn="ctr"/>
                <a:r>
                  <a:rPr lang="it-IT" b="1" dirty="0"/>
                  <a:t>Minimo </a:t>
                </a:r>
              </a:p>
              <a:p>
                <a:pPr algn="ctr"/>
                <a:r>
                  <a:rPr lang="it-IT" b="1" dirty="0"/>
                  <a:t>non </a:t>
                </a:r>
                <a:r>
                  <a:rPr lang="it-IT" b="1" dirty="0" err="1"/>
                  <a:t>outlier</a:t>
                </a:r>
                <a:endParaRPr lang="it-IT" b="1" dirty="0"/>
              </a:p>
            </p:txBody>
          </p:sp>
          <p:sp>
            <p:nvSpPr>
              <p:cNvPr id="10" name="CasellaDiTesto 9"/>
              <p:cNvSpPr txBox="1"/>
              <p:nvPr/>
            </p:nvSpPr>
            <p:spPr>
              <a:xfrm>
                <a:off x="1257732" y="2579135"/>
                <a:ext cx="2239993" cy="386858"/>
              </a:xfrm>
              <a:prstGeom prst="rect">
                <a:avLst/>
              </a:prstGeom>
              <a:noFill/>
            </p:spPr>
            <p:txBody>
              <a:bodyPr wrap="square" rtlCol="0">
                <a:spAutoFit/>
              </a:bodyPr>
              <a:lstStyle/>
              <a:p>
                <a:pPr algn="ctr"/>
                <a:r>
                  <a:rPr lang="it-IT" b="1" dirty="0"/>
                  <a:t>Q1     </a:t>
                </a:r>
                <a:r>
                  <a:rPr lang="it-IT" b="1"/>
                  <a:t>m               Q3</a:t>
                </a:r>
                <a:endParaRPr lang="it-IT" b="1" dirty="0"/>
              </a:p>
            </p:txBody>
          </p:sp>
          <p:sp>
            <p:nvSpPr>
              <p:cNvPr id="11" name="CasellaDiTesto 10"/>
              <p:cNvSpPr txBox="1"/>
              <p:nvPr/>
            </p:nvSpPr>
            <p:spPr>
              <a:xfrm>
                <a:off x="4222637" y="2579135"/>
                <a:ext cx="1672737" cy="677001"/>
              </a:xfrm>
              <a:prstGeom prst="rect">
                <a:avLst/>
              </a:prstGeom>
              <a:noFill/>
            </p:spPr>
            <p:txBody>
              <a:bodyPr wrap="square" rtlCol="0">
                <a:spAutoFit/>
              </a:bodyPr>
              <a:lstStyle/>
              <a:p>
                <a:pPr algn="ctr"/>
                <a:r>
                  <a:rPr lang="it-IT" b="1" dirty="0"/>
                  <a:t>Massimo</a:t>
                </a:r>
              </a:p>
              <a:p>
                <a:pPr algn="ctr"/>
                <a:r>
                  <a:rPr lang="it-IT" b="1" dirty="0"/>
                  <a:t> non </a:t>
                </a:r>
                <a:r>
                  <a:rPr lang="it-IT" b="1" dirty="0" err="1"/>
                  <a:t>outlier</a:t>
                </a:r>
                <a:endParaRPr lang="it-IT" b="1" dirty="0"/>
              </a:p>
            </p:txBody>
          </p:sp>
          <p:sp>
            <p:nvSpPr>
              <p:cNvPr id="12" name="CasellaDiTesto 11"/>
              <p:cNvSpPr txBox="1"/>
              <p:nvPr/>
            </p:nvSpPr>
            <p:spPr>
              <a:xfrm>
                <a:off x="5926912" y="2579135"/>
                <a:ext cx="1672737" cy="369332"/>
              </a:xfrm>
              <a:prstGeom prst="rect">
                <a:avLst/>
              </a:prstGeom>
              <a:noFill/>
            </p:spPr>
            <p:txBody>
              <a:bodyPr wrap="square" rtlCol="0">
                <a:spAutoFit/>
              </a:bodyPr>
              <a:lstStyle/>
              <a:p>
                <a:pPr algn="ctr"/>
                <a:r>
                  <a:rPr lang="it-IT" b="1"/>
                  <a:t>outlier</a:t>
                </a:r>
                <a:endParaRPr lang="it-IT" b="1" dirty="0"/>
              </a:p>
            </p:txBody>
          </p:sp>
        </p:grpSp>
      </p:grpSp>
      <p:cxnSp>
        <p:nvCxnSpPr>
          <p:cNvPr id="14" name="Connettore 2 13"/>
          <p:cNvCxnSpPr/>
          <p:nvPr/>
        </p:nvCxnSpPr>
        <p:spPr>
          <a:xfrm flipH="1">
            <a:off x="1100380" y="3498521"/>
            <a:ext cx="0" cy="102698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ttore 2 15"/>
          <p:cNvCxnSpPr/>
          <p:nvPr/>
        </p:nvCxnSpPr>
        <p:spPr>
          <a:xfrm flipH="1">
            <a:off x="4879380" y="3498521"/>
            <a:ext cx="0" cy="102698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ttore 2 16"/>
          <p:cNvCxnSpPr/>
          <p:nvPr/>
        </p:nvCxnSpPr>
        <p:spPr>
          <a:xfrm flipH="1">
            <a:off x="6597111" y="3498521"/>
            <a:ext cx="0" cy="102698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nettore 2 17"/>
          <p:cNvCxnSpPr/>
          <p:nvPr/>
        </p:nvCxnSpPr>
        <p:spPr>
          <a:xfrm flipH="1">
            <a:off x="1671234" y="3119879"/>
            <a:ext cx="0" cy="648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ttore 2 18"/>
          <p:cNvCxnSpPr/>
          <p:nvPr/>
        </p:nvCxnSpPr>
        <p:spPr>
          <a:xfrm flipH="1">
            <a:off x="2102604" y="3119879"/>
            <a:ext cx="0" cy="648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ttore 2 19"/>
          <p:cNvCxnSpPr/>
          <p:nvPr/>
        </p:nvCxnSpPr>
        <p:spPr>
          <a:xfrm flipH="1">
            <a:off x="3308889" y="3119879"/>
            <a:ext cx="0" cy="648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Rettangolo 20"/>
          <p:cNvSpPr/>
          <p:nvPr/>
        </p:nvSpPr>
        <p:spPr>
          <a:xfrm>
            <a:off x="681405" y="5917083"/>
            <a:ext cx="5483035" cy="369332"/>
          </a:xfrm>
          <a:prstGeom prst="rect">
            <a:avLst/>
          </a:prstGeom>
        </p:spPr>
        <p:txBody>
          <a:bodyPr wrap="square">
            <a:spAutoFit/>
          </a:bodyPr>
          <a:lstStyle/>
          <a:p>
            <a:r>
              <a:rPr lang="it-IT" b="1" i="1"/>
              <a:t>USState</a:t>
            </a:r>
            <a:r>
              <a:rPr lang="it-IT" b="1" i="1" dirty="0"/>
              <a:t> </a:t>
            </a:r>
            <a:r>
              <a:rPr lang="it-IT" b="1" i="1" dirty="0" err="1"/>
              <a:t>Census</a:t>
            </a:r>
            <a:r>
              <a:rPr lang="it-IT" dirty="0"/>
              <a:t>. </a:t>
            </a:r>
            <a:r>
              <a:rPr lang="it-IT" dirty="0" err="1"/>
              <a:t>Percent</a:t>
            </a:r>
            <a:r>
              <a:rPr lang="it-IT" dirty="0"/>
              <a:t> of Non White </a:t>
            </a:r>
            <a:r>
              <a:rPr lang="it-IT" dirty="0" err="1"/>
              <a:t>people</a:t>
            </a:r>
            <a:r>
              <a:rPr lang="it-IT" dirty="0"/>
              <a:t> by State </a:t>
            </a:r>
          </a:p>
        </p:txBody>
      </p:sp>
    </p:spTree>
    <p:extLst>
      <p:ext uri="{BB962C8B-B14F-4D97-AF65-F5344CB8AC3E}">
        <p14:creationId xmlns:p14="http://schemas.microsoft.com/office/powerpoint/2010/main" val="11653991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4DEEA7F-0C90-6D4A-BAFB-2973D3AE1A38}"/>
              </a:ext>
            </a:extLst>
          </p:cNvPr>
          <p:cNvSpPr>
            <a:spLocks noGrp="1"/>
          </p:cNvSpPr>
          <p:nvPr>
            <p:ph type="title"/>
          </p:nvPr>
        </p:nvSpPr>
        <p:spPr/>
        <p:txBody>
          <a:bodyPr/>
          <a:lstStyle/>
          <a:p>
            <a:r>
              <a:rPr lang="it-IT" dirty="0"/>
              <a:t>Variabile Qualitativa e Quantitativa</a:t>
            </a:r>
          </a:p>
        </p:txBody>
      </p:sp>
      <p:sp>
        <p:nvSpPr>
          <p:cNvPr id="3" name="Segnaposto testo 2">
            <a:extLst>
              <a:ext uri="{FF2B5EF4-FFF2-40B4-BE49-F238E27FC236}">
                <a16:creationId xmlns:a16="http://schemas.microsoft.com/office/drawing/2014/main" id="{E76A1B88-99AE-334F-B941-1606D71E2D46}"/>
              </a:ext>
            </a:extLst>
          </p:cNvPr>
          <p:cNvSpPr>
            <a:spLocks noGrp="1"/>
          </p:cNvSpPr>
          <p:nvPr>
            <p:ph type="body" idx="1"/>
          </p:nvPr>
        </p:nvSpPr>
        <p:spPr/>
        <p:txBody>
          <a:bodyPr/>
          <a:lstStyle/>
          <a:p>
            <a:r>
              <a:rPr lang="it-IT" dirty="0"/>
              <a:t>Descrivere i Dati</a:t>
            </a:r>
          </a:p>
        </p:txBody>
      </p:sp>
      <p:sp>
        <p:nvSpPr>
          <p:cNvPr id="4" name="Segnaposto data 3">
            <a:extLst>
              <a:ext uri="{FF2B5EF4-FFF2-40B4-BE49-F238E27FC236}">
                <a16:creationId xmlns:a16="http://schemas.microsoft.com/office/drawing/2014/main" id="{6659304E-29AD-9C45-A6CC-1B447D52EBDD}"/>
              </a:ext>
            </a:extLst>
          </p:cNvPr>
          <p:cNvSpPr>
            <a:spLocks noGrp="1"/>
          </p:cNvSpPr>
          <p:nvPr>
            <p:ph type="dt" sz="half" idx="10"/>
          </p:nvPr>
        </p:nvSpPr>
        <p:spPr/>
        <p:txBody>
          <a:bodyPr/>
          <a:lstStyle/>
          <a:p>
            <a:fld id="{5BDA4415-8B77-BD49-847C-B913C7C79CA4}" type="datetime1">
              <a:rPr lang="it-IT" smtClean="0"/>
              <a:t>06/12/18</a:t>
            </a:fld>
            <a:endParaRPr lang="en-US"/>
          </a:p>
        </p:txBody>
      </p:sp>
      <p:sp>
        <p:nvSpPr>
          <p:cNvPr id="5" name="Segnaposto numero diapositiva 4">
            <a:extLst>
              <a:ext uri="{FF2B5EF4-FFF2-40B4-BE49-F238E27FC236}">
                <a16:creationId xmlns:a16="http://schemas.microsoft.com/office/drawing/2014/main" id="{478D17D9-1C33-3942-B2F5-929C3798D4DF}"/>
              </a:ext>
            </a:extLst>
          </p:cNvPr>
          <p:cNvSpPr>
            <a:spLocks noGrp="1"/>
          </p:cNvSpPr>
          <p:nvPr>
            <p:ph type="sldNum" sz="quarter" idx="12"/>
          </p:nvPr>
        </p:nvSpPr>
        <p:spPr/>
        <p:txBody>
          <a:bodyPr/>
          <a:lstStyle/>
          <a:p>
            <a:fld id="{8A7A6979-0714-4377-B894-6BE4C2D6E202}" type="slidenum">
              <a:rPr lang="en-US" smtClean="0"/>
              <a:pPr/>
              <a:t>57</a:t>
            </a:fld>
            <a:endParaRPr lang="en-US"/>
          </a:p>
        </p:txBody>
      </p:sp>
    </p:spTree>
    <p:extLst>
      <p:ext uri="{BB962C8B-B14F-4D97-AF65-F5344CB8AC3E}">
        <p14:creationId xmlns:p14="http://schemas.microsoft.com/office/powerpoint/2010/main" val="42197491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41643"/>
            <a:ext cx="7886700" cy="1099359"/>
          </a:xfrm>
        </p:spPr>
        <p:txBody>
          <a:bodyPr>
            <a:normAutofit/>
          </a:bodyPr>
          <a:lstStyle/>
          <a:p>
            <a:r>
              <a:rPr lang="it-IT" sz="4000" dirty="0"/>
              <a:t>Variabili Quantitative e Qualitative </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58</a:t>
            </a:fld>
            <a:endParaRPr lang="en-US"/>
          </a:p>
        </p:txBody>
      </p:sp>
      <p:sp>
        <p:nvSpPr>
          <p:cNvPr id="5" name="CasellaDiTesto 4"/>
          <p:cNvSpPr txBox="1"/>
          <p:nvPr/>
        </p:nvSpPr>
        <p:spPr>
          <a:xfrm>
            <a:off x="628650" y="1518837"/>
            <a:ext cx="7717187" cy="4124206"/>
          </a:xfrm>
          <a:prstGeom prst="rect">
            <a:avLst/>
          </a:prstGeom>
          <a:noFill/>
        </p:spPr>
        <p:txBody>
          <a:bodyPr wrap="square" rtlCol="0">
            <a:spAutoFit/>
          </a:bodyPr>
          <a:lstStyle/>
          <a:p>
            <a:pPr indent="323850" algn="just">
              <a:spcAft>
                <a:spcPts val="600"/>
              </a:spcAft>
            </a:pPr>
            <a:r>
              <a:rPr lang="it-IT" dirty="0"/>
              <a:t>L’analisi statistica si pone di frequente domande dove l’interesse è analizzare una variabile quantitativa (età, temperatura, percentuale, ecc.) rilevata per livelli diversi di una variabile qualitativa.  Esempi di analisi che mettono in relazione variabili qualitative e quantitative sono:  </a:t>
            </a:r>
          </a:p>
          <a:p>
            <a:pPr marL="355600" indent="-263525">
              <a:buFont typeface="Arial" charset="0"/>
              <a:buChar char="•"/>
            </a:pPr>
            <a:r>
              <a:rPr lang="it-IT" dirty="0"/>
              <a:t>Chi fra uomo e donna è più attratto dalla TV?</a:t>
            </a:r>
          </a:p>
          <a:p>
            <a:pPr marL="355600" indent="-263525">
              <a:buFont typeface="Arial" charset="0"/>
              <a:buChar char="•"/>
            </a:pPr>
            <a:r>
              <a:rPr lang="it-IT" dirty="0"/>
              <a:t>Il valore della temperatura alle 14 è diverso in centro e all’aeroporto?</a:t>
            </a:r>
          </a:p>
          <a:p>
            <a:pPr marL="355600" indent="-263525">
              <a:buFont typeface="Arial" charset="0"/>
              <a:buChar char="•"/>
            </a:pPr>
            <a:r>
              <a:rPr lang="it-IT" dirty="0"/>
              <a:t>Il livello di istruzione delle popolazione varia fra Nord, Centro e Sud?</a:t>
            </a:r>
          </a:p>
          <a:p>
            <a:pPr marL="355600" indent="-263525">
              <a:buFont typeface="Arial" charset="0"/>
              <a:buChar char="•"/>
            </a:pPr>
            <a:r>
              <a:rPr lang="it-IT" dirty="0"/>
              <a:t>La spesa delle famiglie in attività culturali dipende dal livello di istruzione?</a:t>
            </a:r>
          </a:p>
          <a:p>
            <a:pPr marL="355600" indent="-263525">
              <a:buFont typeface="Arial" charset="0"/>
              <a:buChar char="•"/>
            </a:pPr>
            <a:r>
              <a:rPr lang="mr-IN" dirty="0"/>
              <a:t>…</a:t>
            </a:r>
            <a:r>
              <a:rPr lang="it-IT" dirty="0"/>
              <a:t>.</a:t>
            </a:r>
          </a:p>
          <a:p>
            <a:pPr marL="92075" indent="231775">
              <a:spcAft>
                <a:spcPts val="600"/>
              </a:spcAft>
            </a:pPr>
            <a:r>
              <a:rPr lang="it-IT" dirty="0"/>
              <a:t>La relazione fra la variabile quantitativa per le categorie della variabile qualitativa è messa in evidenza dal confronto fra: </a:t>
            </a:r>
          </a:p>
          <a:p>
            <a:pPr marL="377825" indent="-238125">
              <a:buFont typeface="Font di sistema"/>
              <a:buChar char="-"/>
            </a:pPr>
            <a:r>
              <a:rPr lang="it-IT" dirty="0"/>
              <a:t>la distribuzione dei singoli valori (dot plot) e/o delle frequenze (istogramma)</a:t>
            </a:r>
          </a:p>
          <a:p>
            <a:pPr marL="377825" indent="-238125">
              <a:buFont typeface="Font di sistema"/>
              <a:buChar char="-"/>
            </a:pPr>
            <a:r>
              <a:rPr lang="it-IT" dirty="0"/>
              <a:t>La posizione centrale e la dispersione dei dati misurati</a:t>
            </a:r>
          </a:p>
          <a:p>
            <a:pPr marL="377825" indent="-238125">
              <a:buFont typeface="Font di sistema"/>
              <a:buChar char="-"/>
            </a:pPr>
            <a:r>
              <a:rPr lang="it-IT" dirty="0"/>
              <a:t>I quartili della distribuzione e il Box e </a:t>
            </a:r>
            <a:r>
              <a:rPr lang="it-IT" dirty="0" err="1"/>
              <a:t>Wisker</a:t>
            </a:r>
            <a:r>
              <a:rPr lang="it-IT" dirty="0"/>
              <a:t> plot</a:t>
            </a:r>
          </a:p>
        </p:txBody>
      </p:sp>
    </p:spTree>
    <p:extLst>
      <p:ext uri="{BB962C8B-B14F-4D97-AF65-F5344CB8AC3E}">
        <p14:creationId xmlns:p14="http://schemas.microsoft.com/office/powerpoint/2010/main" val="5393363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7CC25EA-E017-F947-B8D9-B1727B1D9A42}"/>
              </a:ext>
            </a:extLst>
          </p:cNvPr>
          <p:cNvSpPr>
            <a:spLocks noGrp="1"/>
          </p:cNvSpPr>
          <p:nvPr>
            <p:ph type="title"/>
          </p:nvPr>
        </p:nvSpPr>
        <p:spPr>
          <a:xfrm>
            <a:off x="628650" y="365127"/>
            <a:ext cx="7886700" cy="1011498"/>
          </a:xfrm>
        </p:spPr>
        <p:txBody>
          <a:bodyPr/>
          <a:lstStyle/>
          <a:p>
            <a:r>
              <a:rPr lang="it-IT" dirty="0"/>
              <a:t>Variabili Quantitative e Qualitative </a:t>
            </a:r>
          </a:p>
        </p:txBody>
      </p:sp>
      <p:sp>
        <p:nvSpPr>
          <p:cNvPr id="3" name="Segnaposto data 2">
            <a:extLst>
              <a:ext uri="{FF2B5EF4-FFF2-40B4-BE49-F238E27FC236}">
                <a16:creationId xmlns:a16="http://schemas.microsoft.com/office/drawing/2014/main" id="{BED5CE3D-66C8-7541-AD5A-87CA7828827A}"/>
              </a:ext>
            </a:extLst>
          </p:cNvPr>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a:extLst>
              <a:ext uri="{FF2B5EF4-FFF2-40B4-BE49-F238E27FC236}">
                <a16:creationId xmlns:a16="http://schemas.microsoft.com/office/drawing/2014/main" id="{3E22930F-5EE1-6342-B7CC-FB46DF6DA8FE}"/>
              </a:ext>
            </a:extLst>
          </p:cNvPr>
          <p:cNvSpPr>
            <a:spLocks noGrp="1"/>
          </p:cNvSpPr>
          <p:nvPr>
            <p:ph type="sldNum" sz="quarter" idx="12"/>
          </p:nvPr>
        </p:nvSpPr>
        <p:spPr/>
        <p:txBody>
          <a:bodyPr/>
          <a:lstStyle/>
          <a:p>
            <a:fld id="{8A7A6979-0714-4377-B894-6BE4C2D6E202}" type="slidenum">
              <a:rPr lang="en-US" smtClean="0"/>
              <a:t>59</a:t>
            </a:fld>
            <a:endParaRPr lang="en-US"/>
          </a:p>
        </p:txBody>
      </p:sp>
      <p:sp>
        <p:nvSpPr>
          <p:cNvPr id="5" name="CasellaDiTesto 4">
            <a:extLst>
              <a:ext uri="{FF2B5EF4-FFF2-40B4-BE49-F238E27FC236}">
                <a16:creationId xmlns:a16="http://schemas.microsoft.com/office/drawing/2014/main" id="{8F77238D-B327-5546-99AB-D3A7E5A4358E}"/>
              </a:ext>
            </a:extLst>
          </p:cNvPr>
          <p:cNvSpPr txBox="1"/>
          <p:nvPr/>
        </p:nvSpPr>
        <p:spPr>
          <a:xfrm>
            <a:off x="717831" y="1169502"/>
            <a:ext cx="8044331" cy="1554272"/>
          </a:xfrm>
          <a:prstGeom prst="rect">
            <a:avLst/>
          </a:prstGeom>
          <a:solidFill>
            <a:schemeClr val="accent4">
              <a:lumMod val="20000"/>
              <a:lumOff val="80000"/>
            </a:schemeClr>
          </a:solidFill>
        </p:spPr>
        <p:txBody>
          <a:bodyPr wrap="square" rtlCol="0">
            <a:spAutoFit/>
          </a:bodyPr>
          <a:lstStyle/>
          <a:p>
            <a:r>
              <a:rPr lang="it-IT" b="1" dirty="0"/>
              <a:t>Rappresentazione grafica della Relazione fra variabili qualitative e quantitative</a:t>
            </a:r>
            <a:r>
              <a:rPr lang="it-IT" dirty="0"/>
              <a:t>.</a:t>
            </a:r>
          </a:p>
          <a:p>
            <a:pPr algn="just">
              <a:spcBef>
                <a:spcPts val="600"/>
              </a:spcBef>
            </a:pPr>
            <a:r>
              <a:rPr lang="it-IT" dirty="0"/>
              <a:t> </a:t>
            </a:r>
            <a:r>
              <a:rPr lang="it-IT" b="1" i="1" dirty="0"/>
              <a:t>Side-by-Side </a:t>
            </a:r>
            <a:r>
              <a:rPr lang="it-IT" b="1" i="1" dirty="0" err="1"/>
              <a:t>Graph</a:t>
            </a:r>
            <a:r>
              <a:rPr lang="it-IT" i="1" dirty="0"/>
              <a:t>. </a:t>
            </a:r>
            <a:r>
              <a:rPr lang="it-IT" dirty="0"/>
              <a:t>La disposizione </a:t>
            </a:r>
            <a:r>
              <a:rPr lang="it-IT" i="1" dirty="0"/>
              <a:t>side-by-side </a:t>
            </a:r>
            <a:r>
              <a:rPr lang="it-IT" dirty="0"/>
              <a:t>della distribuzione (istogramma,</a:t>
            </a:r>
            <a:r>
              <a:rPr lang="it-IT" i="1" dirty="0"/>
              <a:t> </a:t>
            </a:r>
            <a:r>
              <a:rPr lang="it-IT" dirty="0"/>
              <a:t>box plot, dot-plot) dei valori della variabile quantitativa per le categorie (gruppi) della variabile qualitativa, nel medesimo asse di valori numerici, mette in evidenza la relazione fra variabile qualitative e quantitative. . </a:t>
            </a:r>
          </a:p>
        </p:txBody>
      </p:sp>
      <p:sp>
        <p:nvSpPr>
          <p:cNvPr id="7" name="CasellaDiTesto 6">
            <a:extLst>
              <a:ext uri="{FF2B5EF4-FFF2-40B4-BE49-F238E27FC236}">
                <a16:creationId xmlns:a16="http://schemas.microsoft.com/office/drawing/2014/main" id="{5D4BEFCC-444D-7D40-BF80-0E6D4B3ED503}"/>
              </a:ext>
            </a:extLst>
          </p:cNvPr>
          <p:cNvSpPr txBox="1"/>
          <p:nvPr/>
        </p:nvSpPr>
        <p:spPr>
          <a:xfrm>
            <a:off x="717831" y="2777415"/>
            <a:ext cx="8044331" cy="1077218"/>
          </a:xfrm>
          <a:prstGeom prst="rect">
            <a:avLst/>
          </a:prstGeom>
          <a:noFill/>
        </p:spPr>
        <p:txBody>
          <a:bodyPr wrap="square" rtlCol="0">
            <a:spAutoFit/>
          </a:bodyPr>
          <a:lstStyle/>
          <a:p>
            <a:pPr algn="just"/>
            <a:r>
              <a:rPr lang="it-IT" sz="1600" b="1" dirty="0"/>
              <a:t>Esempio 1</a:t>
            </a:r>
            <a:r>
              <a:rPr lang="it-IT" sz="1600" dirty="0"/>
              <a:t>.  Nel data set </a:t>
            </a:r>
            <a:r>
              <a:rPr lang="it-IT" sz="1600" b="1" i="1" dirty="0" err="1"/>
              <a:t>StudentSurvey</a:t>
            </a:r>
            <a:r>
              <a:rPr lang="it-IT" sz="1600" dirty="0"/>
              <a:t> sono riportati i dati relativi al numero di ore trascorse per ciascuna settimana a guardare la TV dagli studenti del college. Trascorrono più tempo davanti al televisore gli studenti Maschi o Femmine? </a:t>
            </a:r>
          </a:p>
          <a:p>
            <a:pPr algn="just"/>
            <a:r>
              <a:rPr lang="it-IT" sz="1600" dirty="0"/>
              <a:t>Relazione fra variabile qualitativa Genere e variabile quantitativa TV </a:t>
            </a:r>
          </a:p>
        </p:txBody>
      </p:sp>
      <p:pic>
        <p:nvPicPr>
          <p:cNvPr id="8" name="Immagine 7">
            <a:extLst>
              <a:ext uri="{FF2B5EF4-FFF2-40B4-BE49-F238E27FC236}">
                <a16:creationId xmlns:a16="http://schemas.microsoft.com/office/drawing/2014/main" id="{8393528A-51BF-2A42-9A28-E40E140EE43D}"/>
              </a:ext>
            </a:extLst>
          </p:cNvPr>
          <p:cNvPicPr>
            <a:picLocks noChangeAspect="1"/>
          </p:cNvPicPr>
          <p:nvPr/>
        </p:nvPicPr>
        <p:blipFill rotWithShape="1">
          <a:blip r:embed="rId2"/>
          <a:srcRect l="1982" t="7865" r="2618"/>
          <a:stretch/>
        </p:blipFill>
        <p:spPr>
          <a:xfrm>
            <a:off x="1331497" y="3922751"/>
            <a:ext cx="6481007" cy="2433600"/>
          </a:xfrm>
          <a:prstGeom prst="rect">
            <a:avLst/>
          </a:prstGeom>
        </p:spPr>
      </p:pic>
    </p:spTree>
    <p:extLst>
      <p:ext uri="{BB962C8B-B14F-4D97-AF65-F5344CB8AC3E}">
        <p14:creationId xmlns:p14="http://schemas.microsoft.com/office/powerpoint/2010/main" val="2315187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987246"/>
          </a:xfrm>
        </p:spPr>
        <p:txBody>
          <a:bodyPr/>
          <a:lstStyle/>
          <a:p>
            <a:r>
              <a:rPr lang="it-IT"/>
              <a:t>Variabili Categoriali o Qualitative</a:t>
            </a:r>
          </a:p>
        </p:txBody>
      </p:sp>
      <p:sp>
        <p:nvSpPr>
          <p:cNvPr id="4" name="Segnaposto data 3"/>
          <p:cNvSpPr>
            <a:spLocks noGrp="1"/>
          </p:cNvSpPr>
          <p:nvPr>
            <p:ph type="dt" sz="half" idx="10"/>
          </p:nvPr>
        </p:nvSpPr>
        <p:spPr/>
        <p:txBody>
          <a:bodyPr/>
          <a:lstStyle/>
          <a:p>
            <a:fld id="{CBCD40C1-6BF9-D94A-AB7C-FF7B0C304CA0}" type="datetime1">
              <a:rPr lang="it-IT" smtClean="0"/>
              <a:t>06/12/18</a:t>
            </a:fld>
            <a:endParaRPr lang="en-US"/>
          </a:p>
        </p:txBody>
      </p:sp>
      <p:sp>
        <p:nvSpPr>
          <p:cNvPr id="5" name="Segnaposto numero diapositiva 4"/>
          <p:cNvSpPr>
            <a:spLocks noGrp="1"/>
          </p:cNvSpPr>
          <p:nvPr>
            <p:ph type="sldNum" sz="quarter" idx="12"/>
          </p:nvPr>
        </p:nvSpPr>
        <p:spPr/>
        <p:txBody>
          <a:bodyPr/>
          <a:lstStyle/>
          <a:p>
            <a:fld id="{8A7A6979-0714-4377-B894-6BE4C2D6E202}" type="slidenum">
              <a:rPr lang="en-US" smtClean="0"/>
              <a:pPr/>
              <a:t>6</a:t>
            </a:fld>
            <a:endParaRPr lang="en-US"/>
          </a:p>
        </p:txBody>
      </p:sp>
      <p:pic>
        <p:nvPicPr>
          <p:cNvPr id="6" name="Immagine 5"/>
          <p:cNvPicPr>
            <a:picLocks noChangeAspect="1"/>
          </p:cNvPicPr>
          <p:nvPr/>
        </p:nvPicPr>
        <p:blipFill>
          <a:blip r:embed="rId2"/>
          <a:stretch>
            <a:fillRect/>
          </a:stretch>
        </p:blipFill>
        <p:spPr>
          <a:xfrm>
            <a:off x="1120141" y="1352372"/>
            <a:ext cx="6479313" cy="2376000"/>
          </a:xfrm>
          <a:prstGeom prst="rect">
            <a:avLst/>
          </a:prstGeom>
        </p:spPr>
      </p:pic>
      <p:cxnSp>
        <p:nvCxnSpPr>
          <p:cNvPr id="8" name="Connettore 1 7"/>
          <p:cNvCxnSpPr>
            <a:cxnSpLocks/>
          </p:cNvCxnSpPr>
          <p:nvPr/>
        </p:nvCxnSpPr>
        <p:spPr>
          <a:xfrm>
            <a:off x="3554730" y="2366010"/>
            <a:ext cx="252452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Connettore 1 8"/>
          <p:cNvCxnSpPr>
            <a:cxnSpLocks/>
          </p:cNvCxnSpPr>
          <p:nvPr/>
        </p:nvCxnSpPr>
        <p:spPr>
          <a:xfrm>
            <a:off x="3855720" y="2541270"/>
            <a:ext cx="34695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CasellaDiTesto 9"/>
          <p:cNvSpPr txBox="1"/>
          <p:nvPr/>
        </p:nvSpPr>
        <p:spPr>
          <a:xfrm>
            <a:off x="628650" y="3863340"/>
            <a:ext cx="7886700" cy="2385268"/>
          </a:xfrm>
          <a:prstGeom prst="rect">
            <a:avLst/>
          </a:prstGeom>
          <a:noFill/>
        </p:spPr>
        <p:txBody>
          <a:bodyPr wrap="square" rtlCol="0">
            <a:spAutoFit/>
          </a:bodyPr>
          <a:lstStyle/>
          <a:p>
            <a:pPr>
              <a:spcAft>
                <a:spcPts val="600"/>
              </a:spcAft>
            </a:pPr>
            <a:r>
              <a:rPr lang="it-IT" sz="1600" dirty="0"/>
              <a:t>Obiettivo della Indagine Conoscitiva o Studio Osservazionale</a:t>
            </a:r>
          </a:p>
          <a:p>
            <a:pPr marL="285750" indent="-285750">
              <a:buFont typeface="Arial" charset="0"/>
              <a:buChar char="•"/>
            </a:pPr>
            <a:r>
              <a:rPr lang="it-IT" sz="1600" dirty="0"/>
              <a:t>Proporzione di coloro che sono in Accordo/Disaccordo con l’affermazione</a:t>
            </a:r>
          </a:p>
          <a:p>
            <a:pPr marL="285750" indent="-285750">
              <a:buFont typeface="Arial" charset="0"/>
              <a:buChar char="•"/>
            </a:pPr>
            <a:r>
              <a:rPr lang="it-IT" sz="1600" dirty="0"/>
              <a:t>Proporzione di soggetti Maschio/Femmina che sono in Accordo/Disaccordo</a:t>
            </a:r>
          </a:p>
          <a:p>
            <a:pPr marL="285750" indent="-285750">
              <a:buFont typeface="Arial" charset="0"/>
              <a:buChar char="•"/>
            </a:pPr>
            <a:r>
              <a:rPr lang="it-IT" sz="1600" dirty="0"/>
              <a:t>Proporzione di Diplomati/Laureati/</a:t>
            </a:r>
            <a:r>
              <a:rPr lang="mr-IN" sz="1600" dirty="0"/>
              <a:t>…</a:t>
            </a:r>
            <a:r>
              <a:rPr lang="it-IT" sz="1600" dirty="0"/>
              <a:t> che sono in Accordo/Disaccordo</a:t>
            </a:r>
          </a:p>
          <a:p>
            <a:pPr marL="285750" indent="-285750">
              <a:buFont typeface="Arial" charset="0"/>
              <a:buChar char="•"/>
            </a:pPr>
            <a:r>
              <a:rPr lang="it-IT" sz="1600" dirty="0"/>
              <a:t>Proporzione di </a:t>
            </a:r>
            <a:r>
              <a:rPr lang="mr-IN" sz="1600" dirty="0"/>
              <a:t>…</a:t>
            </a:r>
            <a:r>
              <a:rPr lang="it-IT" sz="1600" dirty="0"/>
              <a:t>.  </a:t>
            </a:r>
          </a:p>
          <a:p>
            <a:pPr marL="285750" indent="-285750">
              <a:buFont typeface="Arial" charset="0"/>
              <a:buChar char="•"/>
            </a:pPr>
            <a:endParaRPr lang="it-IT" sz="1600" dirty="0"/>
          </a:p>
          <a:p>
            <a:r>
              <a:rPr lang="it-IT" sz="1600" dirty="0"/>
              <a:t>Quale popolazione è oggetto della indagine? Quale campione la rappresenta? Quale metodo di campionamento utilizzare. Quali sono i soggetti (casi) del sondaggio? La variabile risposta è Categoriale o Qualitativa?  Quali valori assume la variabile risposta?</a:t>
            </a:r>
          </a:p>
        </p:txBody>
      </p:sp>
      <p:cxnSp>
        <p:nvCxnSpPr>
          <p:cNvPr id="11" name="Connettore 1 10">
            <a:extLst>
              <a:ext uri="{FF2B5EF4-FFF2-40B4-BE49-F238E27FC236}">
                <a16:creationId xmlns:a16="http://schemas.microsoft.com/office/drawing/2014/main" id="{092DC9F1-A098-534C-BB93-2DBA8777043E}"/>
              </a:ext>
            </a:extLst>
          </p:cNvPr>
          <p:cNvCxnSpPr/>
          <p:nvPr/>
        </p:nvCxnSpPr>
        <p:spPr>
          <a:xfrm>
            <a:off x="2798730" y="1654252"/>
            <a:ext cx="151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90424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73D4D53-8DC1-1440-8FE0-53B2007D5C8A}"/>
              </a:ext>
            </a:extLst>
          </p:cNvPr>
          <p:cNvSpPr>
            <a:spLocks noGrp="1"/>
          </p:cNvSpPr>
          <p:nvPr>
            <p:ph type="title"/>
          </p:nvPr>
        </p:nvSpPr>
        <p:spPr>
          <a:xfrm>
            <a:off x="628650" y="365126"/>
            <a:ext cx="7886700" cy="1041643"/>
          </a:xfrm>
        </p:spPr>
        <p:txBody>
          <a:bodyPr/>
          <a:lstStyle/>
          <a:p>
            <a:r>
              <a:rPr lang="it-IT" dirty="0"/>
              <a:t>Variabili Quantitative e Qualitative </a:t>
            </a:r>
          </a:p>
        </p:txBody>
      </p:sp>
      <p:sp>
        <p:nvSpPr>
          <p:cNvPr id="3" name="Segnaposto data 2">
            <a:extLst>
              <a:ext uri="{FF2B5EF4-FFF2-40B4-BE49-F238E27FC236}">
                <a16:creationId xmlns:a16="http://schemas.microsoft.com/office/drawing/2014/main" id="{23DEA591-F40D-194F-AE25-D5DBFFDEB345}"/>
              </a:ext>
            </a:extLst>
          </p:cNvPr>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a:extLst>
              <a:ext uri="{FF2B5EF4-FFF2-40B4-BE49-F238E27FC236}">
                <a16:creationId xmlns:a16="http://schemas.microsoft.com/office/drawing/2014/main" id="{7CE0A336-FB1C-ED41-966F-B03784C47F0B}"/>
              </a:ext>
            </a:extLst>
          </p:cNvPr>
          <p:cNvSpPr>
            <a:spLocks noGrp="1"/>
          </p:cNvSpPr>
          <p:nvPr>
            <p:ph type="sldNum" sz="quarter" idx="12"/>
          </p:nvPr>
        </p:nvSpPr>
        <p:spPr/>
        <p:txBody>
          <a:bodyPr/>
          <a:lstStyle/>
          <a:p>
            <a:fld id="{8A7A6979-0714-4377-B894-6BE4C2D6E202}" type="slidenum">
              <a:rPr lang="en-US" smtClean="0"/>
              <a:t>60</a:t>
            </a:fld>
            <a:endParaRPr lang="en-US"/>
          </a:p>
        </p:txBody>
      </p:sp>
      <p:sp>
        <p:nvSpPr>
          <p:cNvPr id="5" name="CasellaDiTesto 4">
            <a:extLst>
              <a:ext uri="{FF2B5EF4-FFF2-40B4-BE49-F238E27FC236}">
                <a16:creationId xmlns:a16="http://schemas.microsoft.com/office/drawing/2014/main" id="{76681872-55B3-D848-8073-8037F1E12966}"/>
              </a:ext>
            </a:extLst>
          </p:cNvPr>
          <p:cNvSpPr txBox="1"/>
          <p:nvPr/>
        </p:nvSpPr>
        <p:spPr>
          <a:xfrm>
            <a:off x="628650" y="1229969"/>
            <a:ext cx="8044331" cy="338554"/>
          </a:xfrm>
          <a:prstGeom prst="rect">
            <a:avLst/>
          </a:prstGeom>
          <a:noFill/>
        </p:spPr>
        <p:txBody>
          <a:bodyPr wrap="square" rtlCol="0">
            <a:spAutoFit/>
          </a:bodyPr>
          <a:lstStyle/>
          <a:p>
            <a:pPr algn="just"/>
            <a:r>
              <a:rPr lang="it-IT" sz="1600" b="1" dirty="0"/>
              <a:t>Esempio 1</a:t>
            </a:r>
            <a:r>
              <a:rPr lang="it-IT" sz="1600" dirty="0"/>
              <a:t>. </a:t>
            </a:r>
            <a:r>
              <a:rPr lang="it-IT" sz="1600" b="1" i="1" dirty="0" err="1"/>
              <a:t>StudentSurvey</a:t>
            </a:r>
            <a:r>
              <a:rPr lang="it-IT" sz="1600" dirty="0"/>
              <a:t> , relazione fra variabile qualitativa Genere e variabile quantitativa TV </a:t>
            </a:r>
          </a:p>
        </p:txBody>
      </p:sp>
      <p:pic>
        <p:nvPicPr>
          <p:cNvPr id="6" name="Immagine 5">
            <a:extLst>
              <a:ext uri="{FF2B5EF4-FFF2-40B4-BE49-F238E27FC236}">
                <a16:creationId xmlns:a16="http://schemas.microsoft.com/office/drawing/2014/main" id="{B57D607E-391B-0046-9A98-5F4E7A44BA97}"/>
              </a:ext>
            </a:extLst>
          </p:cNvPr>
          <p:cNvPicPr>
            <a:picLocks noChangeAspect="1"/>
          </p:cNvPicPr>
          <p:nvPr/>
        </p:nvPicPr>
        <p:blipFill rotWithShape="1">
          <a:blip r:embed="rId2"/>
          <a:srcRect l="1982" t="7865" r="2618"/>
          <a:stretch/>
        </p:blipFill>
        <p:spPr>
          <a:xfrm>
            <a:off x="1331496" y="1589304"/>
            <a:ext cx="6481007" cy="2433600"/>
          </a:xfrm>
          <a:prstGeom prst="rect">
            <a:avLst/>
          </a:prstGeom>
        </p:spPr>
      </p:pic>
      <p:sp>
        <p:nvSpPr>
          <p:cNvPr id="7" name="CasellaDiTesto 6">
            <a:extLst>
              <a:ext uri="{FF2B5EF4-FFF2-40B4-BE49-F238E27FC236}">
                <a16:creationId xmlns:a16="http://schemas.microsoft.com/office/drawing/2014/main" id="{28C5F6C2-1441-2746-92AC-0F4A66709176}"/>
              </a:ext>
            </a:extLst>
          </p:cNvPr>
          <p:cNvSpPr txBox="1"/>
          <p:nvPr/>
        </p:nvSpPr>
        <p:spPr>
          <a:xfrm>
            <a:off x="634300" y="4109781"/>
            <a:ext cx="8208249" cy="1246495"/>
          </a:xfrm>
          <a:prstGeom prst="rect">
            <a:avLst/>
          </a:prstGeom>
          <a:noFill/>
        </p:spPr>
        <p:txBody>
          <a:bodyPr wrap="square" rtlCol="0">
            <a:spAutoFit/>
          </a:bodyPr>
          <a:lstStyle/>
          <a:p>
            <a:pPr>
              <a:spcAft>
                <a:spcPts val="600"/>
              </a:spcAft>
            </a:pPr>
            <a:r>
              <a:rPr lang="it-IT" sz="1400" b="1" i="1" dirty="0"/>
              <a:t>Side-by-side </a:t>
            </a:r>
            <a:r>
              <a:rPr lang="it-IT" sz="1400" b="1" i="1" dirty="0" err="1"/>
              <a:t>graph</a:t>
            </a:r>
            <a:r>
              <a:rPr lang="it-IT" sz="1400" dirty="0"/>
              <a:t>. Confronto fra Box-Plot.</a:t>
            </a:r>
          </a:p>
          <a:p>
            <a:pPr marL="342900" indent="-342900">
              <a:buFont typeface="+mj-lt"/>
              <a:buAutoNum type="arabicPeriod"/>
            </a:pPr>
            <a:r>
              <a:rPr lang="it-IT" sz="1400" dirty="0"/>
              <a:t>Entrambe le </a:t>
            </a:r>
            <a:r>
              <a:rPr lang="it-IT" sz="1400" b="1" i="1" dirty="0"/>
              <a:t>distribuzioni</a:t>
            </a:r>
            <a:r>
              <a:rPr lang="it-IT" sz="1400" dirty="0"/>
              <a:t> sono asimmetriche verso destra con la presenza di </a:t>
            </a:r>
            <a:r>
              <a:rPr lang="it-IT" sz="1400" b="1" i="1" dirty="0" err="1"/>
              <a:t>outliers</a:t>
            </a:r>
            <a:r>
              <a:rPr lang="it-IT" sz="1400" dirty="0"/>
              <a:t>.</a:t>
            </a:r>
          </a:p>
          <a:p>
            <a:pPr marL="342900" indent="-342900">
              <a:buFont typeface="+mj-lt"/>
              <a:buAutoNum type="arabicPeriod"/>
            </a:pPr>
            <a:r>
              <a:rPr lang="it-IT" sz="1400" dirty="0"/>
              <a:t>Gli studenti del gruppo M trascorrono </a:t>
            </a:r>
            <a:r>
              <a:rPr lang="it-IT" sz="1400" b="1" i="1" dirty="0"/>
              <a:t>in generale </a:t>
            </a:r>
            <a:r>
              <a:rPr lang="it-IT" sz="1400" dirty="0"/>
              <a:t>più ore davanti alla TV.</a:t>
            </a:r>
          </a:p>
          <a:p>
            <a:pPr marL="342900" indent="-342900">
              <a:buFont typeface="+mj-lt"/>
              <a:buAutoNum type="arabicPeriod"/>
            </a:pPr>
            <a:r>
              <a:rPr lang="it-IT" sz="1400" dirty="0"/>
              <a:t>I valori </a:t>
            </a:r>
            <a:r>
              <a:rPr lang="it-IT" sz="1400" b="1" i="1" dirty="0" err="1"/>
              <a:t>Min</a:t>
            </a:r>
            <a:r>
              <a:rPr lang="it-IT" sz="1400" dirty="0"/>
              <a:t>, </a:t>
            </a:r>
            <a:r>
              <a:rPr lang="it-IT" sz="1400" b="1" i="1" dirty="0"/>
              <a:t>Q1</a:t>
            </a:r>
            <a:r>
              <a:rPr lang="it-IT" sz="1400" dirty="0"/>
              <a:t> e </a:t>
            </a:r>
            <a:r>
              <a:rPr lang="it-IT" sz="1400" b="1" i="1" dirty="0"/>
              <a:t>mediana</a:t>
            </a:r>
            <a:r>
              <a:rPr lang="it-IT" sz="1400" dirty="0"/>
              <a:t> sono simili mentre  i valori Q3 e Max di M sono molto maggiori.</a:t>
            </a:r>
          </a:p>
          <a:p>
            <a:pPr marL="342900" indent="-342900">
              <a:buFont typeface="+mj-lt"/>
              <a:buAutoNum type="arabicPeriod"/>
            </a:pPr>
            <a:r>
              <a:rPr lang="it-IT" sz="1400" dirty="0"/>
              <a:t>La distribuzione di M è </a:t>
            </a:r>
            <a:r>
              <a:rPr lang="it-IT" sz="1400" i="1" dirty="0"/>
              <a:t>fortemente asimmetrica a dx </a:t>
            </a:r>
            <a:r>
              <a:rPr lang="it-IT" sz="1400" dirty="0"/>
              <a:t>e la media è maggiore della media </a:t>
            </a:r>
            <a:r>
              <a:rPr lang="it-IT" sz="1400" dirty="0" err="1"/>
              <a:t>F</a:t>
            </a:r>
            <a:endParaRPr lang="it-IT" sz="1600" dirty="0"/>
          </a:p>
        </p:txBody>
      </p:sp>
      <p:graphicFrame>
        <p:nvGraphicFramePr>
          <p:cNvPr id="8" name="Tabella 7">
            <a:extLst>
              <a:ext uri="{FF2B5EF4-FFF2-40B4-BE49-F238E27FC236}">
                <a16:creationId xmlns:a16="http://schemas.microsoft.com/office/drawing/2014/main" id="{D323A416-3EED-8D4A-8D7A-8A9DD3AB4A75}"/>
              </a:ext>
            </a:extLst>
          </p:cNvPr>
          <p:cNvGraphicFramePr>
            <a:graphicFrameLocks noGrp="1"/>
          </p:cNvGraphicFramePr>
          <p:nvPr>
            <p:extLst>
              <p:ext uri="{D42A27DB-BD31-4B8C-83A1-F6EECF244321}">
                <p14:modId xmlns:p14="http://schemas.microsoft.com/office/powerpoint/2010/main" val="3983991291"/>
              </p:ext>
            </p:extLst>
          </p:nvPr>
        </p:nvGraphicFramePr>
        <p:xfrm>
          <a:off x="1735910" y="5419209"/>
          <a:ext cx="4966341" cy="914400"/>
        </p:xfrm>
        <a:graphic>
          <a:graphicData uri="http://schemas.openxmlformats.org/drawingml/2006/table">
            <a:tbl>
              <a:tblPr firstRow="1">
                <a:tableStyleId>{9D7B26C5-4107-4FEC-AEDC-1716B250A1EF}</a:tableStyleId>
              </a:tblPr>
              <a:tblGrid>
                <a:gridCol w="752542">
                  <a:extLst>
                    <a:ext uri="{9D8B030D-6E8A-4147-A177-3AD203B41FA5}">
                      <a16:colId xmlns:a16="http://schemas.microsoft.com/office/drawing/2014/main" val="565071216"/>
                    </a:ext>
                  </a:extLst>
                </a:gridCol>
                <a:gridCol w="752542">
                  <a:extLst>
                    <a:ext uri="{9D8B030D-6E8A-4147-A177-3AD203B41FA5}">
                      <a16:colId xmlns:a16="http://schemas.microsoft.com/office/drawing/2014/main" val="3345696700"/>
                    </a:ext>
                  </a:extLst>
                </a:gridCol>
                <a:gridCol w="526713">
                  <a:extLst>
                    <a:ext uri="{9D8B030D-6E8A-4147-A177-3AD203B41FA5}">
                      <a16:colId xmlns:a16="http://schemas.microsoft.com/office/drawing/2014/main" val="746871874"/>
                    </a:ext>
                  </a:extLst>
                </a:gridCol>
                <a:gridCol w="978370">
                  <a:extLst>
                    <a:ext uri="{9D8B030D-6E8A-4147-A177-3AD203B41FA5}">
                      <a16:colId xmlns:a16="http://schemas.microsoft.com/office/drawing/2014/main" val="2669327283"/>
                    </a:ext>
                  </a:extLst>
                </a:gridCol>
                <a:gridCol w="752542">
                  <a:extLst>
                    <a:ext uri="{9D8B030D-6E8A-4147-A177-3AD203B41FA5}">
                      <a16:colId xmlns:a16="http://schemas.microsoft.com/office/drawing/2014/main" val="1363426751"/>
                    </a:ext>
                  </a:extLst>
                </a:gridCol>
                <a:gridCol w="429537">
                  <a:extLst>
                    <a:ext uri="{9D8B030D-6E8A-4147-A177-3AD203B41FA5}">
                      <a16:colId xmlns:a16="http://schemas.microsoft.com/office/drawing/2014/main" val="638856186"/>
                    </a:ext>
                  </a:extLst>
                </a:gridCol>
                <a:gridCol w="774095">
                  <a:extLst>
                    <a:ext uri="{9D8B030D-6E8A-4147-A177-3AD203B41FA5}">
                      <a16:colId xmlns:a16="http://schemas.microsoft.com/office/drawing/2014/main" val="3732412860"/>
                    </a:ext>
                  </a:extLst>
                </a:gridCol>
              </a:tblGrid>
              <a:tr h="265161">
                <a:tc>
                  <a:txBody>
                    <a:bodyPr/>
                    <a:lstStyle/>
                    <a:p>
                      <a:r>
                        <a:rPr lang="it-IT" sz="1400" dirty="0"/>
                        <a:t>Gender</a:t>
                      </a:r>
                      <a:endParaRPr lang="it-IT" sz="1400" i="1" dirty="0"/>
                    </a:p>
                  </a:txBody>
                  <a:tcPr>
                    <a:lnR w="3175" cap="flat" cmpd="sng" algn="ctr">
                      <a:solidFill>
                        <a:schemeClr val="bg1">
                          <a:lumMod val="65000"/>
                        </a:schemeClr>
                      </a:solidFill>
                      <a:prstDash val="solid"/>
                      <a:round/>
                      <a:headEnd type="none" w="med" len="med"/>
                      <a:tailEnd type="none" w="med" len="med"/>
                    </a:lnR>
                  </a:tcPr>
                </a:tc>
                <a:tc>
                  <a:txBody>
                    <a:bodyPr/>
                    <a:lstStyle/>
                    <a:p>
                      <a:r>
                        <a:rPr lang="it-IT" sz="1400" dirty="0" err="1"/>
                        <a:t>Min</a:t>
                      </a:r>
                      <a:endParaRPr lang="it-IT" sz="1400" i="1" dirty="0"/>
                    </a:p>
                  </a:txBody>
                  <a:tcP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tcPr>
                </a:tc>
                <a:tc>
                  <a:txBody>
                    <a:bodyPr/>
                    <a:lstStyle/>
                    <a:p>
                      <a:r>
                        <a:rPr lang="it-IT" sz="1400" dirty="0"/>
                        <a:t>Q1</a:t>
                      </a:r>
                      <a:endParaRPr lang="it-IT" sz="1400" i="1" dirty="0"/>
                    </a:p>
                  </a:txBody>
                  <a:tcP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tcPr>
                </a:tc>
                <a:tc>
                  <a:txBody>
                    <a:bodyPr/>
                    <a:lstStyle/>
                    <a:p>
                      <a:r>
                        <a:rPr lang="it-IT" sz="1400" dirty="0"/>
                        <a:t>mediana</a:t>
                      </a:r>
                      <a:endParaRPr lang="it-IT" sz="1400" i="1" dirty="0"/>
                    </a:p>
                  </a:txBody>
                  <a:tcP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tcPr>
                </a:tc>
                <a:tc>
                  <a:txBody>
                    <a:bodyPr/>
                    <a:lstStyle/>
                    <a:p>
                      <a:r>
                        <a:rPr lang="it-IT" sz="1400" dirty="0"/>
                        <a:t>Media</a:t>
                      </a:r>
                      <a:endParaRPr lang="it-IT" sz="1400" i="1" dirty="0"/>
                    </a:p>
                  </a:txBody>
                  <a:tcP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tcPr>
                </a:tc>
                <a:tc>
                  <a:txBody>
                    <a:bodyPr/>
                    <a:lstStyle/>
                    <a:p>
                      <a:r>
                        <a:rPr lang="it-IT" sz="1400" dirty="0"/>
                        <a:t>Q3</a:t>
                      </a:r>
                      <a:endParaRPr lang="it-IT" sz="1400" i="1" dirty="0"/>
                    </a:p>
                  </a:txBody>
                  <a:tcP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tcPr>
                </a:tc>
                <a:tc>
                  <a:txBody>
                    <a:bodyPr/>
                    <a:lstStyle/>
                    <a:p>
                      <a:r>
                        <a:rPr lang="it-IT" sz="1400" dirty="0"/>
                        <a:t>Max</a:t>
                      </a:r>
                      <a:endParaRPr lang="it-IT" sz="1400" i="1" dirty="0"/>
                    </a:p>
                  </a:txBody>
                  <a:tcP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3466196370"/>
                  </a:ext>
                </a:extLst>
              </a:tr>
              <a:tr h="265161">
                <a:tc>
                  <a:txBody>
                    <a:bodyPr/>
                    <a:lstStyle/>
                    <a:p>
                      <a:r>
                        <a:rPr lang="it-IT" sz="1400" dirty="0"/>
                        <a:t>M</a:t>
                      </a:r>
                    </a:p>
                  </a:txBody>
                  <a:tcPr>
                    <a:lnR w="3175" cap="flat" cmpd="sng" algn="ctr">
                      <a:solidFill>
                        <a:schemeClr val="bg1">
                          <a:lumMod val="65000"/>
                        </a:schemeClr>
                      </a:solidFill>
                      <a:prstDash val="solid"/>
                      <a:round/>
                      <a:headEnd type="none" w="med" len="med"/>
                      <a:tailEnd type="none" w="med" len="med"/>
                    </a:lnR>
                    <a:lnB w="3175" cap="flat" cmpd="sng" algn="ctr">
                      <a:solidFill>
                        <a:schemeClr val="bg1">
                          <a:lumMod val="65000"/>
                        </a:schemeClr>
                      </a:solidFill>
                      <a:prstDash val="solid"/>
                      <a:round/>
                      <a:headEnd type="none" w="med" len="med"/>
                      <a:tailEnd type="none" w="med" len="med"/>
                    </a:lnB>
                  </a:tcPr>
                </a:tc>
                <a:tc>
                  <a:txBody>
                    <a:bodyPr/>
                    <a:lstStyle/>
                    <a:p>
                      <a:r>
                        <a:rPr lang="it-IT" sz="1400" dirty="0"/>
                        <a:t>0</a:t>
                      </a:r>
                    </a:p>
                  </a:txBody>
                  <a:tcP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B w="3175" cap="flat" cmpd="sng" algn="ctr">
                      <a:solidFill>
                        <a:schemeClr val="bg1">
                          <a:lumMod val="65000"/>
                        </a:schemeClr>
                      </a:solidFill>
                      <a:prstDash val="solid"/>
                      <a:round/>
                      <a:headEnd type="none" w="med" len="med"/>
                      <a:tailEnd type="none" w="med" len="med"/>
                    </a:lnB>
                  </a:tcPr>
                </a:tc>
                <a:tc>
                  <a:txBody>
                    <a:bodyPr/>
                    <a:lstStyle/>
                    <a:p>
                      <a:r>
                        <a:rPr lang="it-IT" sz="1400" dirty="0"/>
                        <a:t>3</a:t>
                      </a:r>
                    </a:p>
                  </a:txBody>
                  <a:tcP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B w="3175" cap="flat" cmpd="sng" algn="ctr">
                      <a:solidFill>
                        <a:schemeClr val="bg1">
                          <a:lumMod val="65000"/>
                        </a:schemeClr>
                      </a:solidFill>
                      <a:prstDash val="solid"/>
                      <a:round/>
                      <a:headEnd type="none" w="med" len="med"/>
                      <a:tailEnd type="none" w="med" len="med"/>
                    </a:lnB>
                  </a:tcPr>
                </a:tc>
                <a:tc>
                  <a:txBody>
                    <a:bodyPr/>
                    <a:lstStyle/>
                    <a:p>
                      <a:r>
                        <a:rPr lang="it-IT" sz="1400" dirty="0"/>
                        <a:t>4</a:t>
                      </a:r>
                    </a:p>
                  </a:txBody>
                  <a:tcP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B w="3175" cap="flat" cmpd="sng" algn="ctr">
                      <a:solidFill>
                        <a:schemeClr val="bg1">
                          <a:lumMod val="65000"/>
                        </a:schemeClr>
                      </a:solidFill>
                      <a:prstDash val="solid"/>
                      <a:round/>
                      <a:headEnd type="none" w="med" len="med"/>
                      <a:tailEnd type="none" w="med" len="med"/>
                    </a:lnB>
                  </a:tcPr>
                </a:tc>
                <a:tc>
                  <a:txBody>
                    <a:bodyPr/>
                    <a:lstStyle/>
                    <a:p>
                      <a:r>
                        <a:rPr lang="it-IT" sz="1400" dirty="0"/>
                        <a:t>5.24</a:t>
                      </a:r>
                    </a:p>
                  </a:txBody>
                  <a:tcP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B w="3175" cap="flat" cmpd="sng" algn="ctr">
                      <a:solidFill>
                        <a:schemeClr val="bg1">
                          <a:lumMod val="65000"/>
                        </a:schemeClr>
                      </a:solidFill>
                      <a:prstDash val="solid"/>
                      <a:round/>
                      <a:headEnd type="none" w="med" len="med"/>
                      <a:tailEnd type="none" w="med" len="med"/>
                    </a:lnB>
                  </a:tcPr>
                </a:tc>
                <a:tc>
                  <a:txBody>
                    <a:bodyPr/>
                    <a:lstStyle/>
                    <a:p>
                      <a:r>
                        <a:rPr lang="it-IT" sz="1400" dirty="0"/>
                        <a:t>6</a:t>
                      </a:r>
                    </a:p>
                  </a:txBody>
                  <a:tcP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B w="3175" cap="flat" cmpd="sng" algn="ctr">
                      <a:solidFill>
                        <a:schemeClr val="bg1">
                          <a:lumMod val="65000"/>
                        </a:schemeClr>
                      </a:solidFill>
                      <a:prstDash val="solid"/>
                      <a:round/>
                      <a:headEnd type="none" w="med" len="med"/>
                      <a:tailEnd type="none" w="med" len="med"/>
                    </a:lnB>
                  </a:tcPr>
                </a:tc>
                <a:tc>
                  <a:txBody>
                    <a:bodyPr/>
                    <a:lstStyle/>
                    <a:p>
                      <a:r>
                        <a:rPr lang="it-IT" sz="1400" dirty="0"/>
                        <a:t>20</a:t>
                      </a:r>
                    </a:p>
                  </a:txBody>
                  <a:tcPr>
                    <a:lnL w="3175" cap="flat" cmpd="sng" algn="ctr">
                      <a:solidFill>
                        <a:schemeClr val="bg1">
                          <a:lumMod val="65000"/>
                        </a:schemeClr>
                      </a:solidFill>
                      <a:prstDash val="solid"/>
                      <a:round/>
                      <a:headEnd type="none" w="med" len="med"/>
                      <a:tailEnd type="none" w="med" len="med"/>
                    </a:lnL>
                    <a:lnB w="3175"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012074455"/>
                  </a:ext>
                </a:extLst>
              </a:tr>
              <a:tr h="265161">
                <a:tc>
                  <a:txBody>
                    <a:bodyPr/>
                    <a:lstStyle/>
                    <a:p>
                      <a:r>
                        <a:rPr lang="it-IT" sz="1400" dirty="0" err="1"/>
                        <a:t>F</a:t>
                      </a:r>
                      <a:endParaRPr lang="it-IT" sz="1400" dirty="0"/>
                    </a:p>
                  </a:txBody>
                  <a:tcPr>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tcPr>
                </a:tc>
                <a:tc>
                  <a:txBody>
                    <a:bodyPr/>
                    <a:lstStyle/>
                    <a:p>
                      <a:r>
                        <a:rPr lang="it-IT" sz="1400" dirty="0"/>
                        <a:t>0</a:t>
                      </a:r>
                    </a:p>
                  </a:txBody>
                  <a:tcP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tcPr>
                </a:tc>
                <a:tc>
                  <a:txBody>
                    <a:bodyPr/>
                    <a:lstStyle/>
                    <a:p>
                      <a:r>
                        <a:rPr lang="it-IT" sz="1400" dirty="0"/>
                        <a:t>3</a:t>
                      </a:r>
                    </a:p>
                  </a:txBody>
                  <a:tcP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tcPr>
                </a:tc>
                <a:tc>
                  <a:txBody>
                    <a:bodyPr/>
                    <a:lstStyle/>
                    <a:p>
                      <a:r>
                        <a:rPr lang="it-IT" sz="1400" dirty="0"/>
                        <a:t>5</a:t>
                      </a:r>
                    </a:p>
                  </a:txBody>
                  <a:tcP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tcPr>
                </a:tc>
                <a:tc>
                  <a:txBody>
                    <a:bodyPr/>
                    <a:lstStyle/>
                    <a:p>
                      <a:r>
                        <a:rPr lang="it-IT" sz="1400" dirty="0"/>
                        <a:t>7.62</a:t>
                      </a:r>
                    </a:p>
                  </a:txBody>
                  <a:tcP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tcPr>
                </a:tc>
                <a:tc>
                  <a:txBody>
                    <a:bodyPr/>
                    <a:lstStyle/>
                    <a:p>
                      <a:r>
                        <a:rPr lang="it-IT" sz="1400" dirty="0"/>
                        <a:t>10</a:t>
                      </a:r>
                    </a:p>
                  </a:txBody>
                  <a:tcP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tcPr>
                </a:tc>
                <a:tc>
                  <a:txBody>
                    <a:bodyPr/>
                    <a:lstStyle/>
                    <a:p>
                      <a:r>
                        <a:rPr lang="it-IT" sz="1400" dirty="0"/>
                        <a:t>40</a:t>
                      </a:r>
                    </a:p>
                  </a:txBody>
                  <a:tcPr>
                    <a:lnL w="3175" cap="flat" cmpd="sng" algn="ctr">
                      <a:solidFill>
                        <a:schemeClr val="bg1">
                          <a:lumMod val="65000"/>
                        </a:schemeClr>
                      </a:solidFill>
                      <a:prstDash val="solid"/>
                      <a:round/>
                      <a:headEnd type="none" w="med" len="med"/>
                      <a:tailEnd type="none" w="med" len="med"/>
                    </a:lnL>
                    <a:lnT w="3175"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2092701155"/>
                  </a:ext>
                </a:extLst>
              </a:tr>
            </a:tbl>
          </a:graphicData>
        </a:graphic>
      </p:graphicFrame>
    </p:spTree>
    <p:extLst>
      <p:ext uri="{BB962C8B-B14F-4D97-AF65-F5344CB8AC3E}">
        <p14:creationId xmlns:p14="http://schemas.microsoft.com/office/powerpoint/2010/main" val="19139014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A9197AC-27F4-694E-BC4B-E8283220167F}"/>
              </a:ext>
            </a:extLst>
          </p:cNvPr>
          <p:cNvSpPr>
            <a:spLocks noGrp="1"/>
          </p:cNvSpPr>
          <p:nvPr>
            <p:ph type="title"/>
          </p:nvPr>
        </p:nvSpPr>
        <p:spPr>
          <a:xfrm>
            <a:off x="628650" y="365127"/>
            <a:ext cx="7886700" cy="1132078"/>
          </a:xfrm>
        </p:spPr>
        <p:txBody>
          <a:bodyPr/>
          <a:lstStyle/>
          <a:p>
            <a:r>
              <a:rPr lang="it-IT" dirty="0"/>
              <a:t>Variabili Qualitative e Quantitative</a:t>
            </a:r>
          </a:p>
        </p:txBody>
      </p:sp>
      <p:sp>
        <p:nvSpPr>
          <p:cNvPr id="3" name="Segnaposto data 2">
            <a:extLst>
              <a:ext uri="{FF2B5EF4-FFF2-40B4-BE49-F238E27FC236}">
                <a16:creationId xmlns:a16="http://schemas.microsoft.com/office/drawing/2014/main" id="{FA8800C1-605D-CC4C-8901-63EC5F5B7A43}"/>
              </a:ext>
            </a:extLst>
          </p:cNvPr>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a:extLst>
              <a:ext uri="{FF2B5EF4-FFF2-40B4-BE49-F238E27FC236}">
                <a16:creationId xmlns:a16="http://schemas.microsoft.com/office/drawing/2014/main" id="{E4C37A5B-78BC-B641-912A-824708C5ED04}"/>
              </a:ext>
            </a:extLst>
          </p:cNvPr>
          <p:cNvSpPr>
            <a:spLocks noGrp="1"/>
          </p:cNvSpPr>
          <p:nvPr>
            <p:ph type="sldNum" sz="quarter" idx="12"/>
          </p:nvPr>
        </p:nvSpPr>
        <p:spPr/>
        <p:txBody>
          <a:bodyPr/>
          <a:lstStyle/>
          <a:p>
            <a:fld id="{8A7A6979-0714-4377-B894-6BE4C2D6E202}" type="slidenum">
              <a:rPr lang="en-US" smtClean="0"/>
              <a:t>61</a:t>
            </a:fld>
            <a:endParaRPr lang="en-US"/>
          </a:p>
        </p:txBody>
      </p:sp>
      <p:sp>
        <p:nvSpPr>
          <p:cNvPr id="5" name="CasellaDiTesto 4">
            <a:extLst>
              <a:ext uri="{FF2B5EF4-FFF2-40B4-BE49-F238E27FC236}">
                <a16:creationId xmlns:a16="http://schemas.microsoft.com/office/drawing/2014/main" id="{137E10B1-A130-F642-A204-1393D142D2EB}"/>
              </a:ext>
            </a:extLst>
          </p:cNvPr>
          <p:cNvSpPr txBox="1"/>
          <p:nvPr/>
        </p:nvSpPr>
        <p:spPr>
          <a:xfrm>
            <a:off x="628650" y="1359669"/>
            <a:ext cx="8044331" cy="584775"/>
          </a:xfrm>
          <a:prstGeom prst="rect">
            <a:avLst/>
          </a:prstGeom>
          <a:noFill/>
        </p:spPr>
        <p:txBody>
          <a:bodyPr wrap="square" rtlCol="0">
            <a:spAutoFit/>
          </a:bodyPr>
          <a:lstStyle/>
          <a:p>
            <a:pPr algn="just"/>
            <a:r>
              <a:rPr lang="it-IT" sz="1600" b="1" dirty="0"/>
              <a:t>Esempio 2 </a:t>
            </a:r>
            <a:r>
              <a:rPr lang="it-IT" sz="1600" b="1" dirty="0" err="1"/>
              <a:t>StudentSurvey</a:t>
            </a:r>
            <a:r>
              <a:rPr lang="it-IT" sz="1600" b="1" dirty="0"/>
              <a:t>. </a:t>
            </a:r>
            <a:r>
              <a:rPr lang="it-IT" sz="1600" dirty="0"/>
              <a:t>Utilizza un software di analisi statistica per confrontare i valori della variabile TV (numero di ore trascorse davanti alla TV) degli studenti Maschi e Femmine. </a:t>
            </a:r>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350" y="2099112"/>
            <a:ext cx="3660000" cy="2196000"/>
          </a:xfrm>
          <a:prstGeom prst="rect">
            <a:avLst/>
          </a:prstGeom>
        </p:spPr>
      </p:pic>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9790" y="2135112"/>
            <a:ext cx="3600000" cy="2160000"/>
          </a:xfrm>
          <a:prstGeom prst="rect">
            <a:avLst/>
          </a:prstGeom>
        </p:spPr>
      </p:pic>
      <p:graphicFrame>
        <p:nvGraphicFramePr>
          <p:cNvPr id="9" name="Tabella 8"/>
          <p:cNvGraphicFramePr>
            <a:graphicFrameLocks noGrp="1"/>
          </p:cNvGraphicFramePr>
          <p:nvPr>
            <p:extLst>
              <p:ext uri="{D42A27DB-BD31-4B8C-83A1-F6EECF244321}">
                <p14:modId xmlns:p14="http://schemas.microsoft.com/office/powerpoint/2010/main" val="1872396512"/>
              </p:ext>
            </p:extLst>
          </p:nvPr>
        </p:nvGraphicFramePr>
        <p:xfrm>
          <a:off x="1225546" y="4371480"/>
          <a:ext cx="6924043" cy="920610"/>
        </p:xfrm>
        <a:graphic>
          <a:graphicData uri="http://schemas.openxmlformats.org/drawingml/2006/table">
            <a:tbl>
              <a:tblPr firstRow="1">
                <a:tableStyleId>{9D7B26C5-4107-4FEC-AEDC-1716B250A1EF}</a:tableStyleId>
              </a:tblPr>
              <a:tblGrid>
                <a:gridCol w="846532">
                  <a:extLst>
                    <a:ext uri="{9D8B030D-6E8A-4147-A177-3AD203B41FA5}">
                      <a16:colId xmlns:a16="http://schemas.microsoft.com/office/drawing/2014/main" val="20000"/>
                    </a:ext>
                  </a:extLst>
                </a:gridCol>
                <a:gridCol w="538276">
                  <a:extLst>
                    <a:ext uri="{9D8B030D-6E8A-4147-A177-3AD203B41FA5}">
                      <a16:colId xmlns:a16="http://schemas.microsoft.com/office/drawing/2014/main" val="20001"/>
                    </a:ext>
                  </a:extLst>
                </a:gridCol>
                <a:gridCol w="496763">
                  <a:extLst>
                    <a:ext uri="{9D8B030D-6E8A-4147-A177-3AD203B41FA5}">
                      <a16:colId xmlns:a16="http://schemas.microsoft.com/office/drawing/2014/main" val="20002"/>
                    </a:ext>
                  </a:extLst>
                </a:gridCol>
                <a:gridCol w="888046">
                  <a:extLst>
                    <a:ext uri="{9D8B030D-6E8A-4147-A177-3AD203B41FA5}">
                      <a16:colId xmlns:a16="http://schemas.microsoft.com/office/drawing/2014/main" val="20003"/>
                    </a:ext>
                  </a:extLst>
                </a:gridCol>
                <a:gridCol w="565294">
                  <a:extLst>
                    <a:ext uri="{9D8B030D-6E8A-4147-A177-3AD203B41FA5}">
                      <a16:colId xmlns:a16="http://schemas.microsoft.com/office/drawing/2014/main" val="20004"/>
                    </a:ext>
                  </a:extLst>
                </a:gridCol>
                <a:gridCol w="602867">
                  <a:extLst>
                    <a:ext uri="{9D8B030D-6E8A-4147-A177-3AD203B41FA5}">
                      <a16:colId xmlns:a16="http://schemas.microsoft.com/office/drawing/2014/main" val="20005"/>
                    </a:ext>
                  </a:extLst>
                </a:gridCol>
                <a:gridCol w="699757">
                  <a:extLst>
                    <a:ext uri="{9D8B030D-6E8A-4147-A177-3AD203B41FA5}">
                      <a16:colId xmlns:a16="http://schemas.microsoft.com/office/drawing/2014/main" val="20006"/>
                    </a:ext>
                  </a:extLst>
                </a:gridCol>
                <a:gridCol w="527508">
                  <a:extLst>
                    <a:ext uri="{9D8B030D-6E8A-4147-A177-3AD203B41FA5}">
                      <a16:colId xmlns:a16="http://schemas.microsoft.com/office/drawing/2014/main" val="20007"/>
                    </a:ext>
                  </a:extLst>
                </a:gridCol>
                <a:gridCol w="753161">
                  <a:extLst>
                    <a:ext uri="{9D8B030D-6E8A-4147-A177-3AD203B41FA5}">
                      <a16:colId xmlns:a16="http://schemas.microsoft.com/office/drawing/2014/main" val="20008"/>
                    </a:ext>
                  </a:extLst>
                </a:gridCol>
                <a:gridCol w="1005839">
                  <a:extLst>
                    <a:ext uri="{9D8B030D-6E8A-4147-A177-3AD203B41FA5}">
                      <a16:colId xmlns:a16="http://schemas.microsoft.com/office/drawing/2014/main" val="20009"/>
                    </a:ext>
                  </a:extLst>
                </a:gridCol>
              </a:tblGrid>
              <a:tr h="306870">
                <a:tc>
                  <a:txBody>
                    <a:bodyPr/>
                    <a:lstStyle/>
                    <a:p>
                      <a:r>
                        <a:rPr lang="it-IT" sz="1400" dirty="0"/>
                        <a:t>Gender</a:t>
                      </a:r>
                    </a:p>
                  </a:txBody>
                  <a:tcPr/>
                </a:tc>
                <a:tc>
                  <a:txBody>
                    <a:bodyPr/>
                    <a:lstStyle/>
                    <a:p>
                      <a:r>
                        <a:rPr lang="it-IT" sz="1400" dirty="0" err="1"/>
                        <a:t>Min</a:t>
                      </a:r>
                      <a:endParaRPr lang="it-IT" sz="1400" dirty="0"/>
                    </a:p>
                  </a:txBody>
                  <a:tcPr/>
                </a:tc>
                <a:tc>
                  <a:txBody>
                    <a:bodyPr/>
                    <a:lstStyle/>
                    <a:p>
                      <a:r>
                        <a:rPr lang="it-IT" sz="1400" dirty="0"/>
                        <a:t>Q1</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400" dirty="0"/>
                        <a:t>mediana</a:t>
                      </a:r>
                    </a:p>
                  </a:txBody>
                  <a:tcPr/>
                </a:tc>
                <a:tc>
                  <a:txBody>
                    <a:bodyPr/>
                    <a:lstStyle/>
                    <a:p>
                      <a:r>
                        <a:rPr lang="it-IT" sz="1400" dirty="0"/>
                        <a:t>Q3</a:t>
                      </a:r>
                    </a:p>
                  </a:txBody>
                  <a:tcPr/>
                </a:tc>
                <a:tc>
                  <a:txBody>
                    <a:bodyPr/>
                    <a:lstStyle/>
                    <a:p>
                      <a:r>
                        <a:rPr lang="it-IT" sz="1400" dirty="0"/>
                        <a:t>Max</a:t>
                      </a:r>
                    </a:p>
                  </a:txBody>
                  <a:tcPr/>
                </a:tc>
                <a:tc>
                  <a:txBody>
                    <a:bodyPr/>
                    <a:lstStyle/>
                    <a:p>
                      <a:r>
                        <a:rPr lang="it-IT" sz="1400" dirty="0" err="1"/>
                        <a:t>Range</a:t>
                      </a:r>
                      <a:endParaRPr lang="it-IT" sz="1400" dirty="0"/>
                    </a:p>
                  </a:txBody>
                  <a:tcPr/>
                </a:tc>
                <a:tc>
                  <a:txBody>
                    <a:bodyPr/>
                    <a:lstStyle/>
                    <a:p>
                      <a:r>
                        <a:rPr lang="it-IT" sz="1400" dirty="0"/>
                        <a:t>IQR</a:t>
                      </a:r>
                    </a:p>
                  </a:txBody>
                  <a:tcPr/>
                </a:tc>
                <a:tc>
                  <a:txBody>
                    <a:bodyPr/>
                    <a:lstStyle/>
                    <a:p>
                      <a:r>
                        <a:rPr lang="it-IT" sz="1400" dirty="0"/>
                        <a:t>Media</a:t>
                      </a:r>
                    </a:p>
                  </a:txBody>
                  <a:tcPr/>
                </a:tc>
                <a:tc>
                  <a:txBody>
                    <a:bodyPr/>
                    <a:lstStyle/>
                    <a:p>
                      <a:r>
                        <a:rPr lang="it-IT" sz="1400" dirty="0" err="1"/>
                        <a:t>StDev</a:t>
                      </a:r>
                      <a:endParaRPr lang="it-IT" sz="1400" dirty="0"/>
                    </a:p>
                  </a:txBody>
                  <a:tcPr/>
                </a:tc>
                <a:extLst>
                  <a:ext uri="{0D108BD9-81ED-4DB2-BD59-A6C34878D82A}">
                    <a16:rowId xmlns:a16="http://schemas.microsoft.com/office/drawing/2014/main" val="10000"/>
                  </a:ext>
                </a:extLst>
              </a:tr>
              <a:tr h="306870">
                <a:tc>
                  <a:txBody>
                    <a:bodyPr/>
                    <a:lstStyle/>
                    <a:p>
                      <a:r>
                        <a:rPr lang="it-IT" sz="1400" dirty="0" err="1"/>
                        <a:t>F</a:t>
                      </a:r>
                      <a:endParaRPr lang="it-IT" sz="1400" dirty="0"/>
                    </a:p>
                  </a:txBody>
                  <a:tcPr/>
                </a:tc>
                <a:tc>
                  <a:txBody>
                    <a:bodyPr/>
                    <a:lstStyle/>
                    <a:p>
                      <a:r>
                        <a:rPr lang="it-IT" sz="1400" dirty="0"/>
                        <a:t>0</a:t>
                      </a:r>
                    </a:p>
                  </a:txBody>
                  <a:tcPr/>
                </a:tc>
                <a:tc>
                  <a:txBody>
                    <a:bodyPr/>
                    <a:lstStyle/>
                    <a:p>
                      <a:r>
                        <a:rPr lang="it-IT" sz="1400" dirty="0"/>
                        <a:t>3</a:t>
                      </a:r>
                    </a:p>
                  </a:txBody>
                  <a:tcPr/>
                </a:tc>
                <a:tc>
                  <a:txBody>
                    <a:bodyPr/>
                    <a:lstStyle/>
                    <a:p>
                      <a:r>
                        <a:rPr lang="it-IT" sz="1400" dirty="0"/>
                        <a:t>4</a:t>
                      </a:r>
                    </a:p>
                  </a:txBody>
                  <a:tcPr/>
                </a:tc>
                <a:tc>
                  <a:txBody>
                    <a:bodyPr/>
                    <a:lstStyle/>
                    <a:p>
                      <a:r>
                        <a:rPr lang="it-IT" sz="1400" dirty="0"/>
                        <a:t>6</a:t>
                      </a:r>
                    </a:p>
                  </a:txBody>
                  <a:tcPr/>
                </a:tc>
                <a:tc>
                  <a:txBody>
                    <a:bodyPr/>
                    <a:lstStyle/>
                    <a:p>
                      <a:r>
                        <a:rPr lang="it-IT" sz="1400" dirty="0"/>
                        <a:t>20</a:t>
                      </a:r>
                    </a:p>
                  </a:txBody>
                  <a:tcPr/>
                </a:tc>
                <a:tc>
                  <a:txBody>
                    <a:bodyPr/>
                    <a:lstStyle/>
                    <a:p>
                      <a:r>
                        <a:rPr lang="it-IT" sz="1400" dirty="0"/>
                        <a:t>20</a:t>
                      </a:r>
                    </a:p>
                  </a:txBody>
                  <a:tcPr/>
                </a:tc>
                <a:tc>
                  <a:txBody>
                    <a:bodyPr/>
                    <a:lstStyle/>
                    <a:p>
                      <a:r>
                        <a:rPr lang="it-IT" sz="1400" dirty="0"/>
                        <a:t>3</a:t>
                      </a:r>
                    </a:p>
                  </a:txBody>
                  <a:tcPr/>
                </a:tc>
                <a:tc>
                  <a:txBody>
                    <a:bodyPr/>
                    <a:lstStyle/>
                    <a:p>
                      <a:r>
                        <a:rPr lang="it-IT" sz="1400" dirty="0"/>
                        <a:t>5.24</a:t>
                      </a:r>
                    </a:p>
                  </a:txBody>
                  <a:tcPr/>
                </a:tc>
                <a:tc>
                  <a:txBody>
                    <a:bodyPr/>
                    <a:lstStyle/>
                    <a:p>
                      <a:r>
                        <a:rPr lang="it-IT" sz="1400" dirty="0"/>
                        <a:t>4.10</a:t>
                      </a:r>
                    </a:p>
                  </a:txBody>
                  <a:tcPr/>
                </a:tc>
                <a:extLst>
                  <a:ext uri="{0D108BD9-81ED-4DB2-BD59-A6C34878D82A}">
                    <a16:rowId xmlns:a16="http://schemas.microsoft.com/office/drawing/2014/main" val="10001"/>
                  </a:ext>
                </a:extLst>
              </a:tr>
              <a:tr h="306870">
                <a:tc>
                  <a:txBody>
                    <a:bodyPr/>
                    <a:lstStyle/>
                    <a:p>
                      <a:r>
                        <a:rPr lang="it-IT" sz="1400" dirty="0"/>
                        <a:t>M</a:t>
                      </a:r>
                    </a:p>
                  </a:txBody>
                  <a:tcPr/>
                </a:tc>
                <a:tc>
                  <a:txBody>
                    <a:bodyPr/>
                    <a:lstStyle/>
                    <a:p>
                      <a:r>
                        <a:rPr lang="it-IT" sz="1400" dirty="0"/>
                        <a:t>0</a:t>
                      </a:r>
                    </a:p>
                  </a:txBody>
                  <a:tcPr/>
                </a:tc>
                <a:tc>
                  <a:txBody>
                    <a:bodyPr/>
                    <a:lstStyle/>
                    <a:p>
                      <a:r>
                        <a:rPr lang="it-IT" sz="1400" dirty="0"/>
                        <a:t>3</a:t>
                      </a:r>
                    </a:p>
                  </a:txBody>
                  <a:tcPr/>
                </a:tc>
                <a:tc>
                  <a:txBody>
                    <a:bodyPr/>
                    <a:lstStyle/>
                    <a:p>
                      <a:r>
                        <a:rPr lang="it-IT" sz="1400" dirty="0"/>
                        <a:t>5</a:t>
                      </a:r>
                    </a:p>
                  </a:txBody>
                  <a:tcPr/>
                </a:tc>
                <a:tc>
                  <a:txBody>
                    <a:bodyPr/>
                    <a:lstStyle/>
                    <a:p>
                      <a:r>
                        <a:rPr lang="it-IT" sz="1400" dirty="0"/>
                        <a:t>10</a:t>
                      </a:r>
                    </a:p>
                  </a:txBody>
                  <a:tcPr/>
                </a:tc>
                <a:tc>
                  <a:txBody>
                    <a:bodyPr/>
                    <a:lstStyle/>
                    <a:p>
                      <a:r>
                        <a:rPr lang="it-IT" sz="1400" dirty="0"/>
                        <a:t>40</a:t>
                      </a:r>
                    </a:p>
                  </a:txBody>
                  <a:tcPr/>
                </a:tc>
                <a:tc>
                  <a:txBody>
                    <a:bodyPr/>
                    <a:lstStyle/>
                    <a:p>
                      <a:r>
                        <a:rPr lang="it-IT" sz="1400" dirty="0"/>
                        <a:t>40</a:t>
                      </a:r>
                    </a:p>
                  </a:txBody>
                  <a:tcPr/>
                </a:tc>
                <a:tc>
                  <a:txBody>
                    <a:bodyPr/>
                    <a:lstStyle/>
                    <a:p>
                      <a:r>
                        <a:rPr lang="it-IT" sz="1400" dirty="0"/>
                        <a:t>7</a:t>
                      </a:r>
                    </a:p>
                  </a:txBody>
                  <a:tcPr/>
                </a:tc>
                <a:tc>
                  <a:txBody>
                    <a:bodyPr/>
                    <a:lstStyle/>
                    <a:p>
                      <a:r>
                        <a:rPr lang="it-IT" sz="1400" dirty="0"/>
                        <a:t>7.62</a:t>
                      </a:r>
                    </a:p>
                  </a:txBody>
                  <a:tcPr/>
                </a:tc>
                <a:tc>
                  <a:txBody>
                    <a:bodyPr/>
                    <a:lstStyle/>
                    <a:p>
                      <a:r>
                        <a:rPr lang="it-IT" sz="1400" dirty="0"/>
                        <a:t>6.43</a:t>
                      </a:r>
                    </a:p>
                  </a:txBody>
                  <a:tcPr/>
                </a:tc>
                <a:extLst>
                  <a:ext uri="{0D108BD9-81ED-4DB2-BD59-A6C34878D82A}">
                    <a16:rowId xmlns:a16="http://schemas.microsoft.com/office/drawing/2014/main" val="10002"/>
                  </a:ext>
                </a:extLst>
              </a:tr>
            </a:tbl>
          </a:graphicData>
        </a:graphic>
      </p:graphicFrame>
      <p:sp>
        <p:nvSpPr>
          <p:cNvPr id="10" name="CasellaDiTesto 9"/>
          <p:cNvSpPr txBox="1"/>
          <p:nvPr/>
        </p:nvSpPr>
        <p:spPr>
          <a:xfrm>
            <a:off x="1142999" y="5474970"/>
            <a:ext cx="7006589" cy="646331"/>
          </a:xfrm>
          <a:prstGeom prst="rect">
            <a:avLst/>
          </a:prstGeom>
          <a:noFill/>
        </p:spPr>
        <p:txBody>
          <a:bodyPr wrap="square" rtlCol="0">
            <a:spAutoFit/>
          </a:bodyPr>
          <a:lstStyle/>
          <a:p>
            <a:r>
              <a:rPr lang="it-IT" dirty="0"/>
              <a:t>Confronto.</a:t>
            </a:r>
          </a:p>
          <a:p>
            <a:r>
              <a:rPr lang="mr-IN"/>
              <a:t>……</a:t>
            </a:r>
            <a:endParaRPr lang="it-IT"/>
          </a:p>
        </p:txBody>
      </p:sp>
    </p:spTree>
    <p:extLst>
      <p:ext uri="{BB962C8B-B14F-4D97-AF65-F5344CB8AC3E}">
        <p14:creationId xmlns:p14="http://schemas.microsoft.com/office/powerpoint/2010/main" val="33749129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5400" dirty="0"/>
              <a:t>Due Variabili Quantitative</a:t>
            </a:r>
            <a:br>
              <a:rPr lang="it-IT" sz="6600" dirty="0"/>
            </a:br>
            <a:r>
              <a:rPr lang="it-IT" sz="4800" dirty="0"/>
              <a:t>Regressione Lineare</a:t>
            </a:r>
          </a:p>
        </p:txBody>
      </p:sp>
      <p:sp>
        <p:nvSpPr>
          <p:cNvPr id="3" name="Segnaposto testo 2"/>
          <p:cNvSpPr>
            <a:spLocks noGrp="1"/>
          </p:cNvSpPr>
          <p:nvPr>
            <p:ph type="body" idx="1"/>
          </p:nvPr>
        </p:nvSpPr>
        <p:spPr>
          <a:xfrm>
            <a:off x="623888" y="4623755"/>
            <a:ext cx="7886700" cy="1011236"/>
          </a:xfrm>
        </p:spPr>
        <p:txBody>
          <a:bodyPr/>
          <a:lstStyle/>
          <a:p>
            <a:pPr marL="342900" indent="-342900">
              <a:buFont typeface="Arial" charset="0"/>
              <a:buChar char="•"/>
            </a:pPr>
            <a:r>
              <a:rPr lang="it-IT" dirty="0" err="1"/>
              <a:t>Scatter</a:t>
            </a:r>
            <a:r>
              <a:rPr lang="it-IT" dirty="0"/>
              <a:t> Plot e Correlazione</a:t>
            </a:r>
          </a:p>
          <a:p>
            <a:pPr marL="342900" indent="-342900">
              <a:buFont typeface="Arial" charset="0"/>
              <a:buChar char="•"/>
            </a:pPr>
            <a:r>
              <a:rPr lang="it-IT" dirty="0"/>
              <a:t>Retta di Regressione e </a:t>
            </a:r>
            <a:r>
              <a:rPr lang="it-IT" dirty="0" err="1"/>
              <a:t>Least</a:t>
            </a:r>
            <a:r>
              <a:rPr lang="it-IT" dirty="0"/>
              <a:t> </a:t>
            </a:r>
            <a:r>
              <a:rPr lang="it-IT" dirty="0" err="1"/>
              <a:t>Square</a:t>
            </a:r>
            <a:r>
              <a:rPr lang="it-IT" dirty="0"/>
              <a:t> Analysis</a:t>
            </a:r>
          </a:p>
        </p:txBody>
      </p:sp>
      <p:sp>
        <p:nvSpPr>
          <p:cNvPr id="4" name="Segnaposto data 3"/>
          <p:cNvSpPr>
            <a:spLocks noGrp="1"/>
          </p:cNvSpPr>
          <p:nvPr>
            <p:ph type="dt" sz="half" idx="10"/>
          </p:nvPr>
        </p:nvSpPr>
        <p:spPr/>
        <p:txBody>
          <a:bodyPr/>
          <a:lstStyle/>
          <a:p>
            <a:fld id="{5BDA4415-8B77-BD49-847C-B913C7C79CA4}" type="datetime1">
              <a:rPr lang="it-IT" smtClean="0"/>
              <a:t>06/12/18</a:t>
            </a:fld>
            <a:endParaRPr lang="en-US"/>
          </a:p>
        </p:txBody>
      </p:sp>
      <p:sp>
        <p:nvSpPr>
          <p:cNvPr id="5" name="Segnaposto numero diapositiva 4"/>
          <p:cNvSpPr>
            <a:spLocks noGrp="1"/>
          </p:cNvSpPr>
          <p:nvPr>
            <p:ph type="sldNum" sz="quarter" idx="12"/>
          </p:nvPr>
        </p:nvSpPr>
        <p:spPr/>
        <p:txBody>
          <a:bodyPr/>
          <a:lstStyle/>
          <a:p>
            <a:fld id="{8A7A6979-0714-4377-B894-6BE4C2D6E202}" type="slidenum">
              <a:rPr lang="en-US" smtClean="0"/>
              <a:pPr/>
              <a:t>62</a:t>
            </a:fld>
            <a:endParaRPr lang="en-US"/>
          </a:p>
        </p:txBody>
      </p:sp>
    </p:spTree>
    <p:extLst>
      <p:ext uri="{BB962C8B-B14F-4D97-AF65-F5344CB8AC3E}">
        <p14:creationId xmlns:p14="http://schemas.microsoft.com/office/powerpoint/2010/main" val="190642827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Correlazione e Regressione</a:t>
            </a:r>
          </a:p>
        </p:txBody>
      </p:sp>
      <p:sp>
        <p:nvSpPr>
          <p:cNvPr id="3" name="Segnaposto contenuto 2"/>
          <p:cNvSpPr>
            <a:spLocks noGrp="1"/>
          </p:cNvSpPr>
          <p:nvPr>
            <p:ph idx="1"/>
          </p:nvPr>
        </p:nvSpPr>
        <p:spPr>
          <a:xfrm>
            <a:off x="628650" y="1608455"/>
            <a:ext cx="7886700" cy="4351338"/>
          </a:xfrm>
        </p:spPr>
        <p:txBody>
          <a:bodyPr>
            <a:normAutofit/>
          </a:bodyPr>
          <a:lstStyle/>
          <a:p>
            <a:pPr>
              <a:lnSpc>
                <a:spcPct val="100000"/>
              </a:lnSpc>
              <a:spcBef>
                <a:spcPts val="0"/>
              </a:spcBef>
              <a:spcAft>
                <a:spcPts val="600"/>
              </a:spcAft>
            </a:pPr>
            <a:r>
              <a:rPr lang="it-IT" sz="3600" err="1"/>
              <a:t>Scatter</a:t>
            </a:r>
            <a:r>
              <a:rPr lang="it-IT" sz="3600"/>
              <a:t> Plot e Correlazione</a:t>
            </a:r>
          </a:p>
          <a:p>
            <a:pPr lvl="1">
              <a:lnSpc>
                <a:spcPct val="100000"/>
              </a:lnSpc>
              <a:spcBef>
                <a:spcPts val="600"/>
              </a:spcBef>
            </a:pPr>
            <a:r>
              <a:rPr lang="it-IT" sz="2800"/>
              <a:t>Rappresentazione o </a:t>
            </a:r>
            <a:r>
              <a:rPr lang="it-IT" sz="2800" err="1"/>
              <a:t>scatter</a:t>
            </a:r>
            <a:r>
              <a:rPr lang="it-IT" sz="2800"/>
              <a:t> plot</a:t>
            </a:r>
          </a:p>
          <a:p>
            <a:pPr lvl="1">
              <a:lnSpc>
                <a:spcPct val="100000"/>
              </a:lnSpc>
              <a:spcBef>
                <a:spcPts val="600"/>
              </a:spcBef>
            </a:pPr>
            <a:r>
              <a:rPr lang="it-IT" sz="2800"/>
              <a:t>Statistica riassuntiva o correlazione   </a:t>
            </a:r>
          </a:p>
          <a:p>
            <a:pPr>
              <a:lnSpc>
                <a:spcPct val="100000"/>
              </a:lnSpc>
              <a:spcAft>
                <a:spcPts val="600"/>
              </a:spcAft>
            </a:pPr>
            <a:r>
              <a:rPr lang="it-IT" sz="3600"/>
              <a:t>Retta di Regressione</a:t>
            </a:r>
          </a:p>
          <a:p>
            <a:pPr lvl="1">
              <a:lnSpc>
                <a:spcPct val="100000"/>
              </a:lnSpc>
              <a:spcBef>
                <a:spcPts val="600"/>
              </a:spcBef>
            </a:pPr>
            <a:r>
              <a:rPr lang="it-IT" sz="2800"/>
              <a:t>Significato di Intercetta e </a:t>
            </a:r>
            <a:r>
              <a:rPr lang="it-IT" sz="2800" err="1"/>
              <a:t>Slope</a:t>
            </a:r>
            <a:endParaRPr lang="it-IT" sz="2800"/>
          </a:p>
          <a:p>
            <a:pPr lvl="1">
              <a:lnSpc>
                <a:spcPct val="100000"/>
              </a:lnSpc>
              <a:spcBef>
                <a:spcPts val="600"/>
              </a:spcBef>
            </a:pPr>
            <a:r>
              <a:rPr lang="it-IT" sz="2800"/>
              <a:t>Residui del calcolo della retta di regressione</a:t>
            </a:r>
          </a:p>
          <a:p>
            <a:pPr lvl="1">
              <a:lnSpc>
                <a:spcPct val="100000"/>
              </a:lnSpc>
              <a:spcBef>
                <a:spcPts val="600"/>
              </a:spcBef>
            </a:pPr>
            <a:r>
              <a:rPr lang="it-IT" sz="2800"/>
              <a:t>Prevedere i valori futuri </a:t>
            </a:r>
          </a:p>
        </p:txBody>
      </p:sp>
      <p:sp>
        <p:nvSpPr>
          <p:cNvPr id="4" name="Segnaposto data 3"/>
          <p:cNvSpPr>
            <a:spLocks noGrp="1"/>
          </p:cNvSpPr>
          <p:nvPr>
            <p:ph type="dt" sz="half" idx="10"/>
          </p:nvPr>
        </p:nvSpPr>
        <p:spPr/>
        <p:txBody>
          <a:bodyPr/>
          <a:lstStyle/>
          <a:p>
            <a:fld id="{CBCD40C1-6BF9-D94A-AB7C-FF7B0C304CA0}" type="datetime1">
              <a:rPr lang="it-IT" smtClean="0"/>
              <a:t>06/12/18</a:t>
            </a:fld>
            <a:endParaRPr lang="en-US"/>
          </a:p>
        </p:txBody>
      </p:sp>
      <p:sp>
        <p:nvSpPr>
          <p:cNvPr id="5" name="Segnaposto numero diapositiva 4"/>
          <p:cNvSpPr>
            <a:spLocks noGrp="1"/>
          </p:cNvSpPr>
          <p:nvPr>
            <p:ph type="sldNum" sz="quarter" idx="12"/>
          </p:nvPr>
        </p:nvSpPr>
        <p:spPr/>
        <p:txBody>
          <a:bodyPr/>
          <a:lstStyle/>
          <a:p>
            <a:fld id="{8A7A6979-0714-4377-B894-6BE4C2D6E202}" type="slidenum">
              <a:rPr lang="en-US" smtClean="0"/>
              <a:pPr/>
              <a:t>63</a:t>
            </a:fld>
            <a:endParaRPr lang="en-US"/>
          </a:p>
        </p:txBody>
      </p:sp>
    </p:spTree>
    <p:extLst>
      <p:ext uri="{BB962C8B-B14F-4D97-AF65-F5344CB8AC3E}">
        <p14:creationId xmlns:p14="http://schemas.microsoft.com/office/powerpoint/2010/main" val="191571279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949324"/>
          </a:xfrm>
        </p:spPr>
        <p:txBody>
          <a:bodyPr/>
          <a:lstStyle/>
          <a:p>
            <a:r>
              <a:rPr lang="it-IT"/>
              <a:t>Due Variabili numeriche</a:t>
            </a:r>
          </a:p>
        </p:txBody>
      </p:sp>
      <p:sp>
        <p:nvSpPr>
          <p:cNvPr id="3" name="Segnaposto contenuto 2"/>
          <p:cNvSpPr>
            <a:spLocks noGrp="1"/>
          </p:cNvSpPr>
          <p:nvPr>
            <p:ph idx="1"/>
          </p:nvPr>
        </p:nvSpPr>
        <p:spPr>
          <a:xfrm>
            <a:off x="548640" y="1155703"/>
            <a:ext cx="7886700" cy="1097279"/>
          </a:xfrm>
        </p:spPr>
        <p:txBody>
          <a:bodyPr>
            <a:normAutofit/>
          </a:bodyPr>
          <a:lstStyle/>
          <a:p>
            <a:pPr marL="0" indent="271463">
              <a:buNone/>
            </a:pPr>
            <a:r>
              <a:rPr lang="it-IT" sz="2000" b="1"/>
              <a:t>Rielezione del Presidente USA e Favore del elettori</a:t>
            </a:r>
          </a:p>
          <a:p>
            <a:pPr marL="0" indent="315913">
              <a:buNone/>
            </a:pPr>
            <a:r>
              <a:rPr lang="it-IT" sz="1800"/>
              <a:t>Il favore dei cittadini USA verso l’amministrazione è continuamente monitorato, in particolar modo al momento di essere rieletto.</a:t>
            </a:r>
          </a:p>
        </p:txBody>
      </p:sp>
      <p:sp>
        <p:nvSpPr>
          <p:cNvPr id="4" name="Segnaposto data 3"/>
          <p:cNvSpPr>
            <a:spLocks noGrp="1"/>
          </p:cNvSpPr>
          <p:nvPr>
            <p:ph type="dt" sz="half" idx="10"/>
          </p:nvPr>
        </p:nvSpPr>
        <p:spPr/>
        <p:txBody>
          <a:bodyPr/>
          <a:lstStyle/>
          <a:p>
            <a:fld id="{CBCD40C1-6BF9-D94A-AB7C-FF7B0C304CA0}" type="datetime1">
              <a:rPr lang="it-IT" smtClean="0"/>
              <a:t>06/12/18</a:t>
            </a:fld>
            <a:endParaRPr lang="en-US"/>
          </a:p>
        </p:txBody>
      </p:sp>
      <p:sp>
        <p:nvSpPr>
          <p:cNvPr id="5" name="Segnaposto numero diapositiva 4"/>
          <p:cNvSpPr>
            <a:spLocks noGrp="1"/>
          </p:cNvSpPr>
          <p:nvPr>
            <p:ph type="sldNum" sz="quarter" idx="12"/>
          </p:nvPr>
        </p:nvSpPr>
        <p:spPr/>
        <p:txBody>
          <a:bodyPr/>
          <a:lstStyle/>
          <a:p>
            <a:fld id="{8A7A6979-0714-4377-B894-6BE4C2D6E202}" type="slidenum">
              <a:rPr lang="en-US" smtClean="0"/>
              <a:pPr/>
              <a:t>64</a:t>
            </a:fld>
            <a:endParaRPr lang="en-US"/>
          </a:p>
        </p:txBody>
      </p:sp>
      <p:pic>
        <p:nvPicPr>
          <p:cNvPr id="6" name="Immagine 5"/>
          <p:cNvPicPr>
            <a:picLocks noChangeAspect="1"/>
          </p:cNvPicPr>
          <p:nvPr/>
        </p:nvPicPr>
        <p:blipFill rotWithShape="1">
          <a:blip r:embed="rId2"/>
          <a:srcRect t="16897" r="1802" b="9908"/>
          <a:stretch/>
        </p:blipFill>
        <p:spPr>
          <a:xfrm>
            <a:off x="4846320" y="2272035"/>
            <a:ext cx="3960000" cy="2616165"/>
          </a:xfrm>
          <a:prstGeom prst="rect">
            <a:avLst/>
          </a:prstGeom>
        </p:spPr>
      </p:pic>
      <p:sp>
        <p:nvSpPr>
          <p:cNvPr id="7" name="CasellaDiTesto 6"/>
          <p:cNvSpPr txBox="1"/>
          <p:nvPr/>
        </p:nvSpPr>
        <p:spPr>
          <a:xfrm>
            <a:off x="628650" y="2272035"/>
            <a:ext cx="4212000" cy="1800000"/>
          </a:xfrm>
          <a:prstGeom prst="rect">
            <a:avLst/>
          </a:prstGeom>
          <a:noFill/>
        </p:spPr>
        <p:txBody>
          <a:bodyPr wrap="square" rtlCol="0">
            <a:spAutoFit/>
          </a:bodyPr>
          <a:lstStyle/>
          <a:p>
            <a:pPr algn="just"/>
            <a:r>
              <a:rPr lang="it-IT"/>
              <a:t>La Tabella indica le elezioni presidenziali USA 1940-2004, il presidente in carica (</a:t>
            </a:r>
            <a:r>
              <a:rPr lang="it-IT" i="1"/>
              <a:t>Candidate</a:t>
            </a:r>
            <a:r>
              <a:rPr lang="it-IT"/>
              <a:t>), il favore degli elettori (</a:t>
            </a:r>
            <a:r>
              <a:rPr lang="it-IT" i="1" err="1"/>
              <a:t>Approval</a:t>
            </a:r>
            <a:r>
              <a:rPr lang="it-IT"/>
              <a:t> in %), il margine (</a:t>
            </a:r>
            <a:r>
              <a:rPr lang="it-IT" i="1" err="1"/>
              <a:t>Margin</a:t>
            </a:r>
            <a:r>
              <a:rPr lang="it-IT"/>
              <a:t>, in %) del voto al presidente uscente e il risultato della elezione. </a:t>
            </a:r>
          </a:p>
        </p:txBody>
      </p:sp>
      <mc:AlternateContent xmlns:mc="http://schemas.openxmlformats.org/markup-compatibility/2006" xmlns:a14="http://schemas.microsoft.com/office/drawing/2010/main">
        <mc:Choice Requires="a14">
          <p:sp>
            <p:nvSpPr>
              <p:cNvPr id="8" name="CasellaDiTesto 7"/>
              <p:cNvSpPr txBox="1"/>
              <p:nvPr/>
            </p:nvSpPr>
            <p:spPr>
              <a:xfrm>
                <a:off x="628650" y="4011893"/>
                <a:ext cx="4212000" cy="1332000"/>
              </a:xfrm>
              <a:prstGeom prst="rect">
                <a:avLst/>
              </a:prstGeom>
              <a:noFill/>
            </p:spPr>
            <p:txBody>
              <a:bodyPr wrap="square" rtlCol="0">
                <a:spAutoFit/>
              </a:bodyPr>
              <a:lstStyle/>
              <a:p>
                <a:pPr marL="180975" indent="-180975">
                  <a:spcAft>
                    <a:spcPts val="600"/>
                  </a:spcAft>
                  <a:buFont typeface="Arial" charset="0"/>
                  <a:buChar char="•"/>
                </a:pPr>
                <a:r>
                  <a:rPr lang="it-IT" sz="1600" i="1"/>
                  <a:t>Approval </a:t>
                </a:r>
                <a:r>
                  <a:rPr lang="it-IT" sz="1600"/>
                  <a:t>ha valori variabili dal 31% al 70%. </a:t>
                </a:r>
              </a:p>
              <a:p>
                <a:pPr marL="180975" indent="-180975">
                  <a:spcAft>
                    <a:spcPts val="600"/>
                  </a:spcAft>
                  <a:buFont typeface="Arial" charset="0"/>
                  <a:buChar char="•"/>
                </a:pPr>
                <a:r>
                  <a:rPr lang="it-IT" sz="1600"/>
                  <a:t>Per </a:t>
                </a:r>
                <a:r>
                  <a:rPr lang="it-IT" sz="1600" i="1" err="1"/>
                  <a:t>Approval</a:t>
                </a:r>
                <a:r>
                  <a:rPr lang="it-IT" sz="1600" i="1"/>
                  <a:t> </a:t>
                </a:r>
                <a14:m>
                  <m:oMath xmlns:m="http://schemas.openxmlformats.org/officeDocument/2006/math">
                    <m:r>
                      <a:rPr lang="it-IT" sz="1600" i="1" smtClean="0">
                        <a:latin typeface="Cambria Math" charset="0"/>
                        <a:ea typeface="Cambria Math" charset="0"/>
                        <a:cs typeface="Cambria Math" charset="0"/>
                      </a:rPr>
                      <m:t>≥</m:t>
                    </m:r>
                    <m:r>
                      <a:rPr lang="it-IT" sz="1600" b="0" i="1" smtClean="0">
                        <a:latin typeface="Cambria Math" charset="0"/>
                        <a:ea typeface="Cambria Math" charset="0"/>
                        <a:cs typeface="Cambria Math" charset="0"/>
                      </a:rPr>
                      <m:t>50%</m:t>
                    </m:r>
                  </m:oMath>
                </a14:m>
                <a:r>
                  <a:rPr lang="it-IT" sz="1600"/>
                  <a:t> il presidente è rieletto.</a:t>
                </a:r>
              </a:p>
              <a:p>
                <a:pPr marL="180975" indent="-180975">
                  <a:spcAft>
                    <a:spcPts val="600"/>
                  </a:spcAft>
                  <a:buFont typeface="Arial" charset="0"/>
                  <a:buChar char="•"/>
                </a:pPr>
                <a:r>
                  <a:rPr lang="it-IT" sz="1600"/>
                  <a:t>Ad</a:t>
                </a:r>
                <a:r>
                  <a:rPr lang="it-IT" sz="1600" i="1"/>
                  <a:t> </a:t>
                </a:r>
                <a:r>
                  <a:rPr lang="it-IT" sz="1600" i="1" err="1"/>
                  <a:t>Approval</a:t>
                </a:r>
                <a:r>
                  <a:rPr lang="it-IT" sz="1600" i="1"/>
                  <a:t> </a:t>
                </a:r>
                <a:r>
                  <a:rPr lang="it-IT" sz="1600"/>
                  <a:t>alti</a:t>
                </a:r>
                <a:r>
                  <a:rPr lang="it-IT" sz="1600" i="1"/>
                  <a:t> è associato un </a:t>
                </a:r>
                <a:r>
                  <a:rPr lang="it-IT" sz="1600" i="1" err="1"/>
                  <a:t>Margin</a:t>
                </a:r>
                <a:r>
                  <a:rPr lang="it-IT" sz="1600" i="1"/>
                  <a:t> alto.</a:t>
                </a:r>
              </a:p>
              <a:p>
                <a:pPr marL="180975" indent="-180975">
                  <a:spcAft>
                    <a:spcPts val="600"/>
                  </a:spcAft>
                  <a:buFont typeface="Arial" charset="0"/>
                  <a:buChar char="•"/>
                </a:pPr>
                <a:r>
                  <a:rPr lang="mr-IN" sz="1600" i="1"/>
                  <a:t>…</a:t>
                </a:r>
                <a:r>
                  <a:rPr lang="it-IT" sz="1600" i="1"/>
                  <a:t>.</a:t>
                </a:r>
              </a:p>
            </p:txBody>
          </p:sp>
        </mc:Choice>
        <mc:Fallback xmlns="">
          <p:sp>
            <p:nvSpPr>
              <p:cNvPr id="8" name="CasellaDiTesto 7"/>
              <p:cNvSpPr txBox="1">
                <a:spLocks noRot="1" noChangeAspect="1" noMove="1" noResize="1" noEditPoints="1" noAdjustHandles="1" noChangeArrowheads="1" noChangeShapeType="1" noTextEdit="1"/>
              </p:cNvSpPr>
              <p:nvPr/>
            </p:nvSpPr>
            <p:spPr>
              <a:xfrm>
                <a:off x="628650" y="4011893"/>
                <a:ext cx="4212000" cy="1332000"/>
              </a:xfrm>
              <a:prstGeom prst="rect">
                <a:avLst/>
              </a:prstGeom>
              <a:blipFill rotWithShape="0">
                <a:blip r:embed="rId3"/>
                <a:stretch>
                  <a:fillRect l="-579" t="-1370" b="-3196"/>
                </a:stretch>
              </a:blipFill>
            </p:spPr>
            <p:txBody>
              <a:bodyPr/>
              <a:lstStyle/>
              <a:p>
                <a:r>
                  <a:rPr lang="it-IT">
                    <a:noFill/>
                  </a:rPr>
                  <a:t> </a:t>
                </a:r>
              </a:p>
            </p:txBody>
          </p:sp>
        </mc:Fallback>
      </mc:AlternateContent>
      <p:sp>
        <p:nvSpPr>
          <p:cNvPr id="9" name="CasellaDiTesto 8"/>
          <p:cNvSpPr txBox="1"/>
          <p:nvPr/>
        </p:nvSpPr>
        <p:spPr>
          <a:xfrm>
            <a:off x="740340" y="5433021"/>
            <a:ext cx="8051940" cy="923330"/>
          </a:xfrm>
          <a:prstGeom prst="rect">
            <a:avLst/>
          </a:prstGeom>
          <a:noFill/>
        </p:spPr>
        <p:txBody>
          <a:bodyPr wrap="square" rtlCol="0">
            <a:spAutoFit/>
          </a:bodyPr>
          <a:lstStyle/>
          <a:p>
            <a:r>
              <a:rPr lang="it-IT"/>
              <a:t>Il grado di favore degli elettori </a:t>
            </a:r>
            <a:r>
              <a:rPr lang="it-IT" i="1" err="1"/>
              <a:t>Approval</a:t>
            </a:r>
            <a:r>
              <a:rPr lang="it-IT" i="1"/>
              <a:t> </a:t>
            </a:r>
            <a:r>
              <a:rPr lang="it-IT"/>
              <a:t>e il Margine ottenuto nella prova elettorale sono variabili quantitative ed possibile analizzare la associazione fra queste variabile in modo grafico e numerico. </a:t>
            </a:r>
          </a:p>
        </p:txBody>
      </p:sp>
    </p:spTree>
    <p:extLst>
      <p:ext uri="{BB962C8B-B14F-4D97-AF65-F5344CB8AC3E}">
        <p14:creationId xmlns:p14="http://schemas.microsoft.com/office/powerpoint/2010/main" val="3361349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6"/>
            <a:ext cx="7886700" cy="699999"/>
          </a:xfrm>
        </p:spPr>
        <p:txBody>
          <a:bodyPr/>
          <a:lstStyle/>
          <a:p>
            <a:r>
              <a:rPr lang="it-IT" err="1"/>
              <a:t>Scatter</a:t>
            </a:r>
            <a:r>
              <a:rPr lang="it-IT"/>
              <a:t> Plot</a:t>
            </a:r>
          </a:p>
        </p:txBody>
      </p:sp>
      <p:sp>
        <p:nvSpPr>
          <p:cNvPr id="4" name="Segnaposto data 3"/>
          <p:cNvSpPr>
            <a:spLocks noGrp="1"/>
          </p:cNvSpPr>
          <p:nvPr>
            <p:ph type="dt" sz="half" idx="10"/>
          </p:nvPr>
        </p:nvSpPr>
        <p:spPr/>
        <p:txBody>
          <a:bodyPr/>
          <a:lstStyle/>
          <a:p>
            <a:fld id="{CBCD40C1-6BF9-D94A-AB7C-FF7B0C304CA0}" type="datetime1">
              <a:rPr lang="it-IT" smtClean="0"/>
              <a:t>06/12/18</a:t>
            </a:fld>
            <a:endParaRPr lang="en-US"/>
          </a:p>
        </p:txBody>
      </p:sp>
      <p:sp>
        <p:nvSpPr>
          <p:cNvPr id="5" name="Segnaposto numero diapositiva 4"/>
          <p:cNvSpPr>
            <a:spLocks noGrp="1"/>
          </p:cNvSpPr>
          <p:nvPr>
            <p:ph type="sldNum" sz="quarter" idx="12"/>
          </p:nvPr>
        </p:nvSpPr>
        <p:spPr/>
        <p:txBody>
          <a:bodyPr/>
          <a:lstStyle/>
          <a:p>
            <a:fld id="{8A7A6979-0714-4377-B894-6BE4C2D6E202}" type="slidenum">
              <a:rPr lang="en-US" smtClean="0"/>
              <a:pPr/>
              <a:t>65</a:t>
            </a:fld>
            <a:endParaRPr lang="en-US"/>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784" y="1487340"/>
            <a:ext cx="3600000" cy="2880000"/>
          </a:xfrm>
          <a:prstGeom prst="rect">
            <a:avLst/>
          </a:prstGeom>
        </p:spPr>
      </p:pic>
      <p:sp>
        <p:nvSpPr>
          <p:cNvPr id="7" name="CasellaDiTesto 6"/>
          <p:cNvSpPr txBox="1"/>
          <p:nvPr/>
        </p:nvSpPr>
        <p:spPr>
          <a:xfrm>
            <a:off x="388620" y="3154680"/>
            <a:ext cx="4697730" cy="2631490"/>
          </a:xfrm>
          <a:prstGeom prst="rect">
            <a:avLst/>
          </a:prstGeom>
          <a:noFill/>
        </p:spPr>
        <p:txBody>
          <a:bodyPr wrap="square" rtlCol="0">
            <a:spAutoFit/>
          </a:bodyPr>
          <a:lstStyle/>
          <a:p>
            <a:pPr>
              <a:spcAft>
                <a:spcPts val="600"/>
              </a:spcAft>
            </a:pPr>
            <a:r>
              <a:rPr lang="it-IT" sz="1600" b="1"/>
              <a:t>I punti (</a:t>
            </a:r>
            <a:r>
              <a:rPr lang="it-IT" sz="1600" b="1" err="1"/>
              <a:t>Approval</a:t>
            </a:r>
            <a:r>
              <a:rPr lang="it-IT" sz="1600" b="1"/>
              <a:t>, </a:t>
            </a:r>
            <a:r>
              <a:rPr lang="it-IT" sz="1600" b="1" err="1"/>
              <a:t>Margin</a:t>
            </a:r>
            <a:r>
              <a:rPr lang="it-IT" sz="1600" b="1"/>
              <a:t>) nel piano</a:t>
            </a:r>
          </a:p>
          <a:p>
            <a:pPr marL="285750" indent="-285750">
              <a:buFont typeface="Arial" charset="0"/>
              <a:buChar char="•"/>
            </a:pPr>
            <a:r>
              <a:rPr lang="it-IT" sz="1600"/>
              <a:t>Mostrano un trend evidente o sono dispersi in modo uniforme nel piano?</a:t>
            </a:r>
          </a:p>
          <a:p>
            <a:pPr marL="285750" indent="-285750">
              <a:buFont typeface="Arial" charset="0"/>
              <a:buChar char="•"/>
            </a:pPr>
            <a:r>
              <a:rPr lang="it-IT" sz="1600"/>
              <a:t>Il trend evidenzia valori: a) crescenti da sinistra a desta (</a:t>
            </a:r>
            <a:r>
              <a:rPr lang="it-IT" sz="1600" i="1"/>
              <a:t>trend positivo</a:t>
            </a:r>
            <a:r>
              <a:rPr lang="it-IT" sz="1600"/>
              <a:t>) o b) decrescenti (</a:t>
            </a:r>
            <a:r>
              <a:rPr lang="it-IT" sz="1600" i="1"/>
              <a:t>trend negativo</a:t>
            </a:r>
            <a:r>
              <a:rPr lang="it-IT" sz="1600"/>
              <a:t>)?</a:t>
            </a:r>
          </a:p>
          <a:p>
            <a:pPr marL="285750" indent="-285750">
              <a:buFont typeface="Arial" charset="0"/>
              <a:buChar char="•"/>
            </a:pPr>
            <a:r>
              <a:rPr lang="it-IT" sz="1600"/>
              <a:t>Il trend messo in evidenza dai punti nel piano può essere descritto da una linea retta? </a:t>
            </a:r>
          </a:p>
          <a:p>
            <a:pPr marL="285750" indent="-285750">
              <a:buFont typeface="Arial" charset="0"/>
              <a:buChar char="•"/>
            </a:pPr>
            <a:r>
              <a:rPr lang="it-IT" sz="1600"/>
              <a:t>Sono presenti punti che si discostano in modo evidente dai restanti punti nel piano (</a:t>
            </a:r>
            <a:r>
              <a:rPr lang="it-IT" sz="1600" err="1"/>
              <a:t>outlier</a:t>
            </a:r>
            <a:r>
              <a:rPr lang="it-IT" sz="1600"/>
              <a:t>)?</a:t>
            </a:r>
          </a:p>
        </p:txBody>
      </p:sp>
      <p:sp>
        <p:nvSpPr>
          <p:cNvPr id="8" name="CasellaDiTesto 7"/>
          <p:cNvSpPr txBox="1"/>
          <p:nvPr/>
        </p:nvSpPr>
        <p:spPr>
          <a:xfrm>
            <a:off x="502920" y="5912760"/>
            <a:ext cx="7898130" cy="369332"/>
          </a:xfrm>
          <a:prstGeom prst="rect">
            <a:avLst/>
          </a:prstGeom>
          <a:noFill/>
        </p:spPr>
        <p:txBody>
          <a:bodyPr wrap="square" rtlCol="0">
            <a:spAutoFit/>
          </a:bodyPr>
          <a:lstStyle/>
          <a:p>
            <a:r>
              <a:rPr lang="it-IT"/>
              <a:t>Risposte.</a:t>
            </a:r>
          </a:p>
        </p:txBody>
      </p:sp>
      <p:pic>
        <p:nvPicPr>
          <p:cNvPr id="9" name="Immagine 8">
            <a:extLst>
              <a:ext uri="{FF2B5EF4-FFF2-40B4-BE49-F238E27FC236}">
                <a16:creationId xmlns:a16="http://schemas.microsoft.com/office/drawing/2014/main" id="{B1E71CB0-2942-7D4A-A24A-6F9D1473DABF}"/>
              </a:ext>
            </a:extLst>
          </p:cNvPr>
          <p:cNvPicPr>
            <a:picLocks noChangeAspect="1"/>
          </p:cNvPicPr>
          <p:nvPr/>
        </p:nvPicPr>
        <p:blipFill>
          <a:blip r:embed="rId3"/>
          <a:stretch>
            <a:fillRect/>
          </a:stretch>
        </p:blipFill>
        <p:spPr>
          <a:xfrm>
            <a:off x="388620" y="1001008"/>
            <a:ext cx="5007164" cy="2011425"/>
          </a:xfrm>
          <a:prstGeom prst="rect">
            <a:avLst/>
          </a:prstGeom>
        </p:spPr>
      </p:pic>
      <p:sp>
        <p:nvSpPr>
          <p:cNvPr id="12" name="CasellaDiTesto 11">
            <a:extLst>
              <a:ext uri="{FF2B5EF4-FFF2-40B4-BE49-F238E27FC236}">
                <a16:creationId xmlns:a16="http://schemas.microsoft.com/office/drawing/2014/main" id="{79D19E6D-D88D-9442-8BFF-8ED0497BB3CB}"/>
              </a:ext>
            </a:extLst>
          </p:cNvPr>
          <p:cNvSpPr txBox="1"/>
          <p:nvPr/>
        </p:nvSpPr>
        <p:spPr>
          <a:xfrm>
            <a:off x="5581050" y="1085491"/>
            <a:ext cx="2934300" cy="338554"/>
          </a:xfrm>
          <a:prstGeom prst="rect">
            <a:avLst/>
          </a:prstGeom>
          <a:noFill/>
        </p:spPr>
        <p:txBody>
          <a:bodyPr wrap="square" rtlCol="0">
            <a:spAutoFit/>
          </a:bodyPr>
          <a:lstStyle/>
          <a:p>
            <a:r>
              <a:rPr lang="it-IT" sz="1600" err="1"/>
              <a:t>Scatter</a:t>
            </a:r>
            <a:r>
              <a:rPr lang="it-IT" sz="1600"/>
              <a:t> Plot di </a:t>
            </a:r>
            <a:r>
              <a:rPr lang="it-IT" sz="1600" err="1"/>
              <a:t>Approval</a:t>
            </a:r>
            <a:r>
              <a:rPr lang="it-IT" sz="1600"/>
              <a:t>, </a:t>
            </a:r>
            <a:r>
              <a:rPr lang="it-IT" sz="1600" err="1"/>
              <a:t>Margin</a:t>
            </a:r>
            <a:r>
              <a:rPr lang="it-IT" sz="1600"/>
              <a:t> </a:t>
            </a:r>
          </a:p>
        </p:txBody>
      </p:sp>
      <p:sp>
        <p:nvSpPr>
          <p:cNvPr id="13" name="CasellaDiTesto 12">
            <a:extLst>
              <a:ext uri="{FF2B5EF4-FFF2-40B4-BE49-F238E27FC236}">
                <a16:creationId xmlns:a16="http://schemas.microsoft.com/office/drawing/2014/main" id="{0FEE7AD0-D4FA-B24A-88B1-CBD28BE145DE}"/>
              </a:ext>
            </a:extLst>
          </p:cNvPr>
          <p:cNvSpPr txBox="1"/>
          <p:nvPr/>
        </p:nvSpPr>
        <p:spPr>
          <a:xfrm>
            <a:off x="5215095" y="4662435"/>
            <a:ext cx="3780689" cy="954107"/>
          </a:xfrm>
          <a:prstGeom prst="rect">
            <a:avLst/>
          </a:prstGeom>
          <a:noFill/>
        </p:spPr>
        <p:txBody>
          <a:bodyPr wrap="square" rtlCol="0">
            <a:spAutoFit/>
          </a:bodyPr>
          <a:lstStyle/>
          <a:p>
            <a:pPr marL="285750" indent="-285750">
              <a:buFont typeface="Arial" panose="020B0604020202020204" pitchFamily="34" charset="0"/>
              <a:buChar char="•"/>
            </a:pPr>
            <a:r>
              <a:rPr lang="it-IT" sz="1400"/>
              <a:t>Assi </a:t>
            </a:r>
            <a:r>
              <a:rPr lang="it-IT" sz="1400" i="1"/>
              <a:t>x-y</a:t>
            </a:r>
            <a:r>
              <a:rPr lang="it-IT" sz="1400"/>
              <a:t>	    	: </a:t>
            </a:r>
            <a:r>
              <a:rPr lang="it-IT" sz="1400" err="1"/>
              <a:t>Approval</a:t>
            </a:r>
            <a:r>
              <a:rPr lang="it-IT" sz="1400"/>
              <a:t> (%) - </a:t>
            </a:r>
            <a:r>
              <a:rPr lang="it-IT" sz="1400" err="1"/>
              <a:t>Margin</a:t>
            </a:r>
            <a:r>
              <a:rPr lang="it-IT" sz="1400"/>
              <a:t> (%)  </a:t>
            </a:r>
          </a:p>
          <a:p>
            <a:pPr marL="285750" indent="-285750">
              <a:buFont typeface="Arial" panose="020B0604020202020204" pitchFamily="34" charset="0"/>
              <a:buChar char="•"/>
            </a:pPr>
            <a:r>
              <a:rPr lang="it-IT" sz="1400"/>
              <a:t>Valori (</a:t>
            </a:r>
            <a:r>
              <a:rPr lang="it-IT" sz="1400" err="1"/>
              <a:t>x,y</a:t>
            </a:r>
            <a:r>
              <a:rPr lang="it-IT" sz="1400"/>
              <a:t>)    	 : (</a:t>
            </a:r>
            <a:r>
              <a:rPr lang="it-IT" sz="1400" err="1"/>
              <a:t>Approval</a:t>
            </a:r>
            <a:r>
              <a:rPr lang="it-IT" sz="1400"/>
              <a:t>, </a:t>
            </a:r>
            <a:r>
              <a:rPr lang="it-IT" sz="1400" err="1"/>
              <a:t>Margin</a:t>
            </a:r>
            <a:r>
              <a:rPr lang="it-IT" sz="1400"/>
              <a:t>)</a:t>
            </a:r>
          </a:p>
          <a:p>
            <a:pPr marL="285750" indent="-285750">
              <a:buFont typeface="Arial" panose="020B0604020202020204" pitchFamily="34" charset="0"/>
              <a:buChar char="•"/>
            </a:pPr>
            <a:r>
              <a:rPr lang="it-IT" sz="1400"/>
              <a:t>V. Esplicativa 	 : </a:t>
            </a:r>
            <a:r>
              <a:rPr lang="it-IT" sz="1400" err="1"/>
              <a:t>Approval</a:t>
            </a:r>
            <a:endParaRPr lang="it-IT" sz="1400"/>
          </a:p>
          <a:p>
            <a:pPr marL="285750" indent="-285750">
              <a:buFont typeface="Arial" panose="020B0604020202020204" pitchFamily="34" charset="0"/>
              <a:buChar char="•"/>
            </a:pPr>
            <a:r>
              <a:rPr lang="it-IT" sz="1400"/>
              <a:t>V. Risposta	  : </a:t>
            </a:r>
            <a:r>
              <a:rPr lang="it-IT" sz="1400" err="1"/>
              <a:t>Margin</a:t>
            </a:r>
            <a:r>
              <a:rPr lang="it-IT" sz="1400"/>
              <a:t> </a:t>
            </a:r>
            <a:endParaRPr lang="it-IT" sz="1600"/>
          </a:p>
        </p:txBody>
      </p:sp>
    </p:spTree>
    <p:extLst>
      <p:ext uri="{BB962C8B-B14F-4D97-AF65-F5344CB8AC3E}">
        <p14:creationId xmlns:p14="http://schemas.microsoft.com/office/powerpoint/2010/main" val="12946021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960754"/>
          </a:xfrm>
        </p:spPr>
        <p:txBody>
          <a:bodyPr/>
          <a:lstStyle/>
          <a:p>
            <a:r>
              <a:rPr lang="it-IT" err="1"/>
              <a:t>Scatter</a:t>
            </a:r>
            <a:r>
              <a:rPr lang="it-IT"/>
              <a:t> Plot - Esempi</a:t>
            </a:r>
          </a:p>
        </p:txBody>
      </p:sp>
      <p:sp>
        <p:nvSpPr>
          <p:cNvPr id="3" name="Segnaposto contenuto 2"/>
          <p:cNvSpPr>
            <a:spLocks noGrp="1"/>
          </p:cNvSpPr>
          <p:nvPr>
            <p:ph idx="1"/>
          </p:nvPr>
        </p:nvSpPr>
        <p:spPr>
          <a:xfrm>
            <a:off x="628650" y="1325881"/>
            <a:ext cx="7886700" cy="4759326"/>
          </a:xfrm>
        </p:spPr>
        <p:txBody>
          <a:bodyPr>
            <a:normAutofit fontScale="40000" lnSpcReduction="20000"/>
          </a:bodyPr>
          <a:lstStyle/>
          <a:p>
            <a:pPr>
              <a:lnSpc>
                <a:spcPct val="120000"/>
              </a:lnSpc>
              <a:spcBef>
                <a:spcPts val="0"/>
              </a:spcBef>
              <a:spcAft>
                <a:spcPts val="1200"/>
              </a:spcAft>
            </a:pPr>
            <a:r>
              <a:rPr lang="en-US" sz="4500" b="1" err="1"/>
              <a:t>FloridaLakes</a:t>
            </a:r>
            <a:r>
              <a:rPr lang="en-US" sz="4500" b="1"/>
              <a:t> Data Set . </a:t>
            </a:r>
            <a:r>
              <a:rPr lang="en-US" sz="4500"/>
              <a:t>Water quality for a sample of lakes in Florida . A data frame with 53 observations on the following 12 variables.</a:t>
            </a:r>
          </a:p>
          <a:p>
            <a:pPr marL="498475" lvl="1" indent="-227013">
              <a:lnSpc>
                <a:spcPct val="120000"/>
              </a:lnSpc>
              <a:spcBef>
                <a:spcPts val="0"/>
              </a:spcBef>
            </a:pPr>
            <a:r>
              <a:rPr lang="en-US" sz="3400"/>
              <a:t>ID  		   : An identifying number for each lake</a:t>
            </a:r>
          </a:p>
          <a:p>
            <a:pPr marL="498475" lvl="1" indent="-227013">
              <a:lnSpc>
                <a:spcPct val="120000"/>
              </a:lnSpc>
              <a:spcBef>
                <a:spcPts val="0"/>
              </a:spcBef>
            </a:pPr>
            <a:r>
              <a:rPr lang="en-US" sz="3400"/>
              <a:t>Lake		   : Name of the lake</a:t>
            </a:r>
          </a:p>
          <a:p>
            <a:pPr marL="498475" lvl="1" indent="-227013">
              <a:lnSpc>
                <a:spcPct val="120000"/>
              </a:lnSpc>
              <a:spcBef>
                <a:spcPts val="0"/>
              </a:spcBef>
            </a:pPr>
            <a:r>
              <a:rPr lang="en-US" sz="3400"/>
              <a:t>Alkalinity 	   : Concentration of calcium carbonate (in mg/L)</a:t>
            </a:r>
          </a:p>
          <a:p>
            <a:pPr marL="498475" lvl="1" indent="-227013">
              <a:lnSpc>
                <a:spcPct val="120000"/>
              </a:lnSpc>
              <a:spcBef>
                <a:spcPts val="0"/>
              </a:spcBef>
            </a:pPr>
            <a:r>
              <a:rPr lang="en-US" sz="3400"/>
              <a:t>pH 		   : Acidity </a:t>
            </a:r>
          </a:p>
          <a:p>
            <a:pPr marL="498475" lvl="1" indent="-227013">
              <a:lnSpc>
                <a:spcPct val="120000"/>
              </a:lnSpc>
              <a:spcBef>
                <a:spcPts val="0"/>
              </a:spcBef>
            </a:pPr>
            <a:r>
              <a:rPr lang="en-US" sz="3400"/>
              <a:t>Calcium 	   : Amount of calcium in water </a:t>
            </a:r>
          </a:p>
          <a:p>
            <a:pPr marL="498475" lvl="1" indent="-227013">
              <a:lnSpc>
                <a:spcPct val="120000"/>
              </a:lnSpc>
              <a:spcBef>
                <a:spcPts val="0"/>
              </a:spcBef>
            </a:pPr>
            <a:r>
              <a:rPr lang="en-US" sz="3400"/>
              <a:t>Chlorophyll 	   : Amount of chlorophyll in water</a:t>
            </a:r>
          </a:p>
          <a:p>
            <a:pPr marL="498475" lvl="1" indent="-227013">
              <a:lnSpc>
                <a:spcPct val="120000"/>
              </a:lnSpc>
              <a:spcBef>
                <a:spcPts val="0"/>
              </a:spcBef>
            </a:pPr>
            <a:r>
              <a:rPr lang="en-US" sz="3400" err="1"/>
              <a:t>AvgMercury</a:t>
            </a:r>
            <a:r>
              <a:rPr lang="en-US" sz="3400"/>
              <a:t> 	   : Average mercury level for a sample of fish (large mouth bass) from each lake </a:t>
            </a:r>
          </a:p>
          <a:p>
            <a:pPr marL="498475" lvl="1" indent="-227013">
              <a:lnSpc>
                <a:spcPct val="120000"/>
              </a:lnSpc>
              <a:spcBef>
                <a:spcPts val="0"/>
              </a:spcBef>
            </a:pPr>
            <a:r>
              <a:rPr lang="en-US" sz="3400" err="1"/>
              <a:t>NumSamples</a:t>
            </a:r>
            <a:r>
              <a:rPr lang="en-US" sz="3400"/>
              <a:t> 	   : Number of fish sampled at each lake </a:t>
            </a:r>
          </a:p>
          <a:p>
            <a:pPr marL="498475" lvl="1" indent="-227013">
              <a:lnSpc>
                <a:spcPct val="120000"/>
              </a:lnSpc>
              <a:spcBef>
                <a:spcPts val="0"/>
              </a:spcBef>
            </a:pPr>
            <a:r>
              <a:rPr lang="en-US" sz="3400" err="1"/>
              <a:t>MinMercury</a:t>
            </a:r>
            <a:r>
              <a:rPr lang="en-US" sz="3400"/>
              <a:t> 	   : Minimum mercury level in a sampled fish </a:t>
            </a:r>
          </a:p>
          <a:p>
            <a:pPr marL="498475" lvl="1" indent="-227013">
              <a:lnSpc>
                <a:spcPct val="120000"/>
              </a:lnSpc>
              <a:spcBef>
                <a:spcPts val="0"/>
              </a:spcBef>
            </a:pPr>
            <a:r>
              <a:rPr lang="en-US" sz="3400" err="1"/>
              <a:t>MaxMercury</a:t>
            </a:r>
            <a:r>
              <a:rPr lang="en-US" sz="3400"/>
              <a:t> 	   : Maximum mercury level in a sampled fish</a:t>
            </a:r>
          </a:p>
          <a:p>
            <a:pPr marL="498475" lvl="1" indent="-227013">
              <a:lnSpc>
                <a:spcPct val="120000"/>
              </a:lnSpc>
              <a:spcBef>
                <a:spcPts val="0"/>
              </a:spcBef>
            </a:pPr>
            <a:r>
              <a:rPr lang="en-US" sz="3400" err="1"/>
              <a:t>ThreeYrStdMercury</a:t>
            </a:r>
            <a:r>
              <a:rPr lang="en-US" sz="3400"/>
              <a:t> : Adjusted mercury level to account for the age of the fish </a:t>
            </a:r>
          </a:p>
          <a:p>
            <a:pPr marL="498475" lvl="1" indent="-227013">
              <a:lnSpc>
                <a:spcPct val="120000"/>
              </a:lnSpc>
              <a:spcBef>
                <a:spcPts val="0"/>
              </a:spcBef>
            </a:pPr>
            <a:r>
              <a:rPr lang="en-US" sz="3400" err="1"/>
              <a:t>AgeData</a:t>
            </a:r>
            <a:r>
              <a:rPr lang="en-US" sz="3400"/>
              <a:t>	   : Mean age of fish in each sample </a:t>
            </a:r>
          </a:p>
          <a:p>
            <a:pPr algn="just">
              <a:lnSpc>
                <a:spcPct val="120000"/>
              </a:lnSpc>
              <a:spcBef>
                <a:spcPts val="1200"/>
              </a:spcBef>
            </a:pPr>
            <a:r>
              <a:rPr lang="en-US" sz="4500" b="1"/>
              <a:t>Details. </a:t>
            </a:r>
            <a:r>
              <a:rPr lang="en-US" sz="4500"/>
              <a:t>This dataset describes characteristics of water and fish samples from 53 Florida lakes. Some variables (e.g. Alkalinity, pH, and Calcium) reflect the chemistry of the water samples. Mercury levels were recorded for a sample of large mouth bass selected at each lake.</a:t>
            </a:r>
            <a:endParaRPr lang="en-US" sz="4000"/>
          </a:p>
        </p:txBody>
      </p:sp>
      <p:sp>
        <p:nvSpPr>
          <p:cNvPr id="4" name="Segnaposto data 3"/>
          <p:cNvSpPr>
            <a:spLocks noGrp="1"/>
          </p:cNvSpPr>
          <p:nvPr>
            <p:ph type="dt" sz="half" idx="10"/>
          </p:nvPr>
        </p:nvSpPr>
        <p:spPr/>
        <p:txBody>
          <a:bodyPr/>
          <a:lstStyle/>
          <a:p>
            <a:fld id="{CBCD40C1-6BF9-D94A-AB7C-FF7B0C304CA0}" type="datetime1">
              <a:rPr lang="it-IT" smtClean="0"/>
              <a:t>06/12/18</a:t>
            </a:fld>
            <a:endParaRPr lang="en-US"/>
          </a:p>
        </p:txBody>
      </p:sp>
      <p:sp>
        <p:nvSpPr>
          <p:cNvPr id="5" name="Segnaposto numero diapositiva 4"/>
          <p:cNvSpPr>
            <a:spLocks noGrp="1"/>
          </p:cNvSpPr>
          <p:nvPr>
            <p:ph type="sldNum" sz="quarter" idx="12"/>
          </p:nvPr>
        </p:nvSpPr>
        <p:spPr/>
        <p:txBody>
          <a:bodyPr/>
          <a:lstStyle/>
          <a:p>
            <a:fld id="{8A7A6979-0714-4377-B894-6BE4C2D6E202}" type="slidenum">
              <a:rPr lang="en-US" smtClean="0"/>
              <a:pPr/>
              <a:t>66</a:t>
            </a:fld>
            <a:endParaRPr lang="en-US"/>
          </a:p>
        </p:txBody>
      </p:sp>
    </p:spTree>
    <p:extLst>
      <p:ext uri="{BB962C8B-B14F-4D97-AF65-F5344CB8AC3E}">
        <p14:creationId xmlns:p14="http://schemas.microsoft.com/office/powerpoint/2010/main" val="113374837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960754"/>
          </a:xfrm>
        </p:spPr>
        <p:txBody>
          <a:bodyPr/>
          <a:lstStyle/>
          <a:p>
            <a:r>
              <a:rPr lang="it-IT"/>
              <a:t>Florida </a:t>
            </a:r>
            <a:r>
              <a:rPr lang="it-IT" err="1"/>
              <a:t>Lakes</a:t>
            </a:r>
            <a:r>
              <a:rPr lang="it-IT"/>
              <a:t> Data Set</a:t>
            </a:r>
          </a:p>
        </p:txBody>
      </p:sp>
      <p:sp>
        <p:nvSpPr>
          <p:cNvPr id="4" name="Segnaposto data 3"/>
          <p:cNvSpPr>
            <a:spLocks noGrp="1"/>
          </p:cNvSpPr>
          <p:nvPr>
            <p:ph type="dt" sz="half" idx="10"/>
          </p:nvPr>
        </p:nvSpPr>
        <p:spPr/>
        <p:txBody>
          <a:bodyPr/>
          <a:lstStyle/>
          <a:p>
            <a:fld id="{CBCD40C1-6BF9-D94A-AB7C-FF7B0C304CA0}" type="datetime1">
              <a:rPr lang="it-IT" smtClean="0"/>
              <a:t>06/12/18</a:t>
            </a:fld>
            <a:endParaRPr lang="en-US"/>
          </a:p>
        </p:txBody>
      </p:sp>
      <p:sp>
        <p:nvSpPr>
          <p:cNvPr id="5" name="Segnaposto numero diapositiva 4"/>
          <p:cNvSpPr>
            <a:spLocks noGrp="1"/>
          </p:cNvSpPr>
          <p:nvPr>
            <p:ph type="sldNum" sz="quarter" idx="12"/>
          </p:nvPr>
        </p:nvSpPr>
        <p:spPr/>
        <p:txBody>
          <a:bodyPr/>
          <a:lstStyle/>
          <a:p>
            <a:fld id="{8A7A6979-0714-4377-B894-6BE4C2D6E202}" type="slidenum">
              <a:rPr lang="en-US" smtClean="0"/>
              <a:pPr/>
              <a:t>67</a:t>
            </a:fld>
            <a:endParaRPr lang="en-US"/>
          </a:p>
        </p:txBody>
      </p:sp>
      <p:pic>
        <p:nvPicPr>
          <p:cNvPr id="6" name="Immagine 5"/>
          <p:cNvPicPr>
            <a:picLocks noChangeAspect="1"/>
          </p:cNvPicPr>
          <p:nvPr/>
        </p:nvPicPr>
        <p:blipFill>
          <a:blip r:embed="rId2"/>
          <a:stretch>
            <a:fillRect/>
          </a:stretch>
        </p:blipFill>
        <p:spPr>
          <a:xfrm>
            <a:off x="754381" y="1219118"/>
            <a:ext cx="7199821" cy="5112000"/>
          </a:xfrm>
          <a:prstGeom prst="rect">
            <a:avLst/>
          </a:prstGeom>
        </p:spPr>
      </p:pic>
      <p:sp>
        <p:nvSpPr>
          <p:cNvPr id="7" name="Rettangolo 6"/>
          <p:cNvSpPr/>
          <p:nvPr/>
        </p:nvSpPr>
        <p:spPr>
          <a:xfrm>
            <a:off x="1908810" y="1565910"/>
            <a:ext cx="2731770" cy="4790441"/>
          </a:xfrm>
          <a:prstGeom prst="rect">
            <a:avLst/>
          </a:prstGeom>
          <a:solidFill>
            <a:srgbClr val="000000">
              <a:alpha val="2078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676682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798741"/>
          </a:xfrm>
        </p:spPr>
        <p:txBody>
          <a:bodyPr>
            <a:normAutofit/>
          </a:bodyPr>
          <a:lstStyle/>
          <a:p>
            <a:r>
              <a:rPr lang="it-IT" err="1"/>
              <a:t>Scatter</a:t>
            </a:r>
            <a:r>
              <a:rPr lang="it-IT"/>
              <a:t> Plot - Esempi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68</a:t>
            </a:fld>
            <a:endParaRPr lang="en-US"/>
          </a:p>
        </p:txBody>
      </p:sp>
      <p:grpSp>
        <p:nvGrpSpPr>
          <p:cNvPr id="17" name="Gruppo 16"/>
          <p:cNvGrpSpPr/>
          <p:nvPr/>
        </p:nvGrpSpPr>
        <p:grpSpPr>
          <a:xfrm>
            <a:off x="194310" y="1369131"/>
            <a:ext cx="8768430" cy="4896000"/>
            <a:chOff x="194310" y="1369131"/>
            <a:chExt cx="8768430" cy="4896000"/>
          </a:xfrm>
        </p:grpSpPr>
        <p:grpSp>
          <p:nvGrpSpPr>
            <p:cNvPr id="10" name="Gruppo 9"/>
            <p:cNvGrpSpPr/>
            <p:nvPr/>
          </p:nvGrpSpPr>
          <p:grpSpPr>
            <a:xfrm>
              <a:off x="194310" y="1369131"/>
              <a:ext cx="5840010" cy="4896000"/>
              <a:chOff x="194310" y="1266261"/>
              <a:chExt cx="5840010" cy="4896000"/>
            </a:xfrm>
          </p:grpSpPr>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310" y="1266261"/>
                <a:ext cx="2880000" cy="2304000"/>
              </a:xfrm>
              <a:prstGeom prst="rect">
                <a:avLst/>
              </a:prstGeom>
            </p:spPr>
          </p:pic>
          <p:pic>
            <p:nvPicPr>
              <p:cNvPr id="6" name="Immagin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9775" y="1266261"/>
                <a:ext cx="2880000" cy="2304000"/>
              </a:xfrm>
              <a:prstGeom prst="rect">
                <a:avLst/>
              </a:prstGeom>
            </p:spPr>
          </p:pic>
          <p:pic>
            <p:nvPicPr>
              <p:cNvPr id="7" name="Immagin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4310" y="3570261"/>
                <a:ext cx="2880000" cy="2592000"/>
              </a:xfrm>
              <a:prstGeom prst="rect">
                <a:avLst/>
              </a:prstGeom>
            </p:spPr>
          </p:pic>
          <p:pic>
            <p:nvPicPr>
              <p:cNvPr id="8" name="Immagin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4320" y="3570261"/>
                <a:ext cx="2880000" cy="2592000"/>
              </a:xfrm>
              <a:prstGeom prst="rect">
                <a:avLst/>
              </a:prstGeom>
            </p:spPr>
          </p:pic>
        </p:grpSp>
        <p:sp>
          <p:nvSpPr>
            <p:cNvPr id="11" name="CasellaDiTesto 10"/>
            <p:cNvSpPr txBox="1"/>
            <p:nvPr/>
          </p:nvSpPr>
          <p:spPr>
            <a:xfrm>
              <a:off x="6105240" y="1888670"/>
              <a:ext cx="2857500" cy="4031873"/>
            </a:xfrm>
            <a:prstGeom prst="rect">
              <a:avLst/>
            </a:prstGeom>
            <a:noFill/>
            <a:ln w="6350">
              <a:solidFill>
                <a:schemeClr val="tx1"/>
              </a:solidFill>
            </a:ln>
          </p:spPr>
          <p:txBody>
            <a:bodyPr wrap="square" rtlCol="0">
              <a:spAutoFit/>
            </a:bodyPr>
            <a:lstStyle/>
            <a:p>
              <a:r>
                <a:rPr lang="it-IT" sz="1600"/>
                <a:t>A) </a:t>
              </a:r>
              <a:r>
                <a:rPr lang="it-IT" sz="1600" err="1"/>
                <a:t>AvgMercury</a:t>
              </a:r>
              <a:r>
                <a:rPr lang="it-IT" sz="1600"/>
                <a:t> </a:t>
              </a:r>
              <a:r>
                <a:rPr lang="it-IT" sz="1600" i="1"/>
                <a:t>vs</a:t>
              </a:r>
              <a:r>
                <a:rPr lang="it-IT" sz="1600"/>
                <a:t> </a:t>
              </a:r>
              <a:r>
                <a:rPr lang="it-IT" sz="1600" err="1"/>
                <a:t>pH</a:t>
              </a:r>
              <a:endParaRPr lang="it-IT" sz="1600"/>
            </a:p>
            <a:p>
              <a:pPr marL="342900" indent="-342900">
                <a:buFont typeface=".AppleSystemUIFont" charset="-120"/>
                <a:buChar char="-"/>
              </a:pPr>
              <a:r>
                <a:rPr lang="mr-IN" sz="1600"/>
                <a:t>…</a:t>
              </a:r>
              <a:r>
                <a:rPr lang="it-IT" sz="1600"/>
                <a:t>.</a:t>
              </a:r>
            </a:p>
            <a:p>
              <a:pPr marL="342900" indent="-342900">
                <a:buFont typeface=".AppleSystemUIFont" charset="-120"/>
                <a:buChar char="-"/>
              </a:pPr>
              <a:r>
                <a:rPr lang="mr-IN" sz="1600"/>
                <a:t>…</a:t>
              </a:r>
              <a:r>
                <a:rPr lang="it-IT" sz="1600"/>
                <a:t>.</a:t>
              </a:r>
            </a:p>
            <a:p>
              <a:pPr marL="342900" indent="-342900">
                <a:buFont typeface=".AppleSystemUIFont" charset="-120"/>
                <a:buChar char="-"/>
              </a:pPr>
              <a:r>
                <a:rPr lang="mr-IN" sz="1600"/>
                <a:t>…</a:t>
              </a:r>
              <a:r>
                <a:rPr lang="it-IT" sz="1600"/>
                <a:t>.</a:t>
              </a:r>
            </a:p>
            <a:p>
              <a:r>
                <a:rPr lang="it-IT" sz="1600"/>
                <a:t>B) </a:t>
              </a:r>
              <a:r>
                <a:rPr lang="it-IT" sz="1600" err="1"/>
                <a:t>AvgMercury</a:t>
              </a:r>
              <a:r>
                <a:rPr lang="it-IT" sz="1600"/>
                <a:t> </a:t>
              </a:r>
              <a:r>
                <a:rPr lang="it-IT" sz="1600" i="1"/>
                <a:t>vs</a:t>
              </a:r>
              <a:r>
                <a:rPr lang="it-IT" sz="1600"/>
                <a:t> </a:t>
              </a:r>
              <a:r>
                <a:rPr lang="it-IT" sz="1600" err="1"/>
                <a:t>Alcalinty</a:t>
              </a:r>
              <a:endParaRPr lang="it-IT" sz="1600"/>
            </a:p>
            <a:p>
              <a:pPr marL="342900" indent="-342900">
                <a:buFont typeface=".AppleSystemUIFont" charset="-120"/>
                <a:buChar char="-"/>
              </a:pPr>
              <a:r>
                <a:rPr lang="mr-IN" sz="1600"/>
                <a:t>…</a:t>
              </a:r>
              <a:r>
                <a:rPr lang="it-IT" sz="1600"/>
                <a:t>.</a:t>
              </a:r>
            </a:p>
            <a:p>
              <a:pPr marL="342900" indent="-342900">
                <a:buFont typeface=".AppleSystemUIFont" charset="-120"/>
                <a:buChar char="-"/>
              </a:pPr>
              <a:r>
                <a:rPr lang="mr-IN" sz="1600"/>
                <a:t>…</a:t>
              </a:r>
              <a:r>
                <a:rPr lang="it-IT" sz="1600"/>
                <a:t>.</a:t>
              </a:r>
            </a:p>
            <a:p>
              <a:pPr marL="342900" indent="-342900">
                <a:buFont typeface=".AppleSystemUIFont" charset="-120"/>
                <a:buChar char="-"/>
              </a:pPr>
              <a:r>
                <a:rPr lang="mr-IN" sz="1600"/>
                <a:t>…</a:t>
              </a:r>
              <a:r>
                <a:rPr lang="it-IT" sz="1600"/>
                <a:t>.</a:t>
              </a:r>
            </a:p>
            <a:p>
              <a:r>
                <a:rPr lang="it-IT" sz="1600"/>
                <a:t>C) </a:t>
              </a:r>
              <a:r>
                <a:rPr lang="it-IT" sz="1600" err="1"/>
                <a:t>Alcalinity</a:t>
              </a:r>
              <a:r>
                <a:rPr lang="it-IT" sz="1600"/>
                <a:t> </a:t>
              </a:r>
              <a:r>
                <a:rPr lang="it-IT" sz="1600" i="1"/>
                <a:t>vs</a:t>
              </a:r>
              <a:r>
                <a:rPr lang="it-IT" sz="1600"/>
                <a:t> </a:t>
              </a:r>
              <a:r>
                <a:rPr lang="it-IT" sz="1600" err="1"/>
                <a:t>Acidity</a:t>
              </a:r>
              <a:endParaRPr lang="it-IT" sz="1600"/>
            </a:p>
            <a:p>
              <a:pPr marL="342900" indent="-342900">
                <a:buFont typeface=".AppleSystemUIFont" charset="-120"/>
                <a:buChar char="-"/>
              </a:pPr>
              <a:r>
                <a:rPr lang="mr-IN" sz="1600"/>
                <a:t>…</a:t>
              </a:r>
              <a:r>
                <a:rPr lang="it-IT" sz="1600"/>
                <a:t>.</a:t>
              </a:r>
            </a:p>
            <a:p>
              <a:pPr marL="342900" indent="-342900">
                <a:buFont typeface=".AppleSystemUIFont" charset="-120"/>
                <a:buChar char="-"/>
              </a:pPr>
              <a:r>
                <a:rPr lang="mr-IN" sz="1600"/>
                <a:t>…</a:t>
              </a:r>
              <a:r>
                <a:rPr lang="it-IT" sz="1600"/>
                <a:t>.</a:t>
              </a:r>
            </a:p>
            <a:p>
              <a:pPr marL="342900" indent="-342900">
                <a:buFont typeface=".AppleSystemUIFont" charset="-120"/>
                <a:buChar char="-"/>
              </a:pPr>
              <a:r>
                <a:rPr lang="mr-IN" sz="1600"/>
                <a:t>…</a:t>
              </a:r>
              <a:r>
                <a:rPr lang="it-IT" sz="1600"/>
                <a:t>.</a:t>
              </a:r>
            </a:p>
            <a:p>
              <a:r>
                <a:rPr lang="it-IT" sz="1600"/>
                <a:t>D) </a:t>
              </a:r>
              <a:r>
                <a:rPr lang="it-IT" sz="1600" err="1"/>
                <a:t>AvgMercury</a:t>
              </a:r>
              <a:r>
                <a:rPr lang="it-IT" sz="1600"/>
                <a:t> </a:t>
              </a:r>
              <a:r>
                <a:rPr lang="it-IT" sz="1600" i="1"/>
                <a:t>vs</a:t>
              </a:r>
              <a:r>
                <a:rPr lang="it-IT" sz="1600"/>
                <a:t>  </a:t>
              </a:r>
              <a:r>
                <a:rPr lang="it-IT" sz="1600" err="1"/>
                <a:t>StdMercury</a:t>
              </a:r>
              <a:endParaRPr lang="it-IT" sz="1600"/>
            </a:p>
            <a:p>
              <a:pPr marL="342900" indent="-342900">
                <a:buFont typeface=".AppleSystemUIFont" charset="-120"/>
                <a:buChar char="-"/>
              </a:pPr>
              <a:r>
                <a:rPr lang="mr-IN" sz="1600"/>
                <a:t>…</a:t>
              </a:r>
              <a:r>
                <a:rPr lang="it-IT" sz="1600"/>
                <a:t>.</a:t>
              </a:r>
            </a:p>
            <a:p>
              <a:pPr marL="342900" indent="-342900">
                <a:buFont typeface=".AppleSystemUIFont" charset="-120"/>
                <a:buChar char="-"/>
              </a:pPr>
              <a:r>
                <a:rPr lang="mr-IN" sz="1600"/>
                <a:t>…</a:t>
              </a:r>
              <a:r>
                <a:rPr lang="it-IT" sz="1600"/>
                <a:t>.</a:t>
              </a:r>
            </a:p>
            <a:p>
              <a:pPr marL="342900" indent="-342900">
                <a:buFont typeface=".AppleSystemUIFont" charset="-120"/>
                <a:buChar char="-"/>
              </a:pPr>
              <a:r>
                <a:rPr lang="mr-IN" sz="1600"/>
                <a:t>…</a:t>
              </a:r>
              <a:r>
                <a:rPr lang="it-IT" sz="1600"/>
                <a:t>.</a:t>
              </a:r>
            </a:p>
          </p:txBody>
        </p:sp>
        <p:sp>
          <p:nvSpPr>
            <p:cNvPr id="12" name="Rettangolo 11"/>
            <p:cNvSpPr/>
            <p:nvPr/>
          </p:nvSpPr>
          <p:spPr>
            <a:xfrm>
              <a:off x="6105240" y="1369131"/>
              <a:ext cx="2334485" cy="369332"/>
            </a:xfrm>
            <a:prstGeom prst="rect">
              <a:avLst/>
            </a:prstGeom>
          </p:spPr>
          <p:txBody>
            <a:bodyPr wrap="none">
              <a:spAutoFit/>
            </a:bodyPr>
            <a:lstStyle/>
            <a:p>
              <a:r>
                <a:rPr lang="it-IT"/>
                <a:t>Descrivi lo </a:t>
              </a:r>
              <a:r>
                <a:rPr lang="it-IT" err="1"/>
                <a:t>Scatter</a:t>
              </a:r>
              <a:r>
                <a:rPr lang="it-IT"/>
                <a:t> Plot </a:t>
              </a:r>
            </a:p>
          </p:txBody>
        </p:sp>
        <p:sp>
          <p:nvSpPr>
            <p:cNvPr id="13" name="CasellaDiTesto 12"/>
            <p:cNvSpPr txBox="1"/>
            <p:nvPr/>
          </p:nvSpPr>
          <p:spPr>
            <a:xfrm>
              <a:off x="2480310" y="1570098"/>
              <a:ext cx="457200" cy="369332"/>
            </a:xfrm>
            <a:prstGeom prst="rect">
              <a:avLst/>
            </a:prstGeom>
            <a:noFill/>
          </p:spPr>
          <p:txBody>
            <a:bodyPr wrap="square" rtlCol="0">
              <a:spAutoFit/>
            </a:bodyPr>
            <a:lstStyle/>
            <a:p>
              <a:pPr algn="ctr"/>
              <a:r>
                <a:rPr lang="it-IT"/>
                <a:t>A</a:t>
              </a:r>
            </a:p>
          </p:txBody>
        </p:sp>
        <p:sp>
          <p:nvSpPr>
            <p:cNvPr id="14" name="CasellaDiTesto 13"/>
            <p:cNvSpPr txBox="1"/>
            <p:nvPr/>
          </p:nvSpPr>
          <p:spPr>
            <a:xfrm>
              <a:off x="5425106" y="1570098"/>
              <a:ext cx="457200" cy="369332"/>
            </a:xfrm>
            <a:prstGeom prst="rect">
              <a:avLst/>
            </a:prstGeom>
            <a:noFill/>
          </p:spPr>
          <p:txBody>
            <a:bodyPr wrap="square" rtlCol="0">
              <a:spAutoFit/>
            </a:bodyPr>
            <a:lstStyle/>
            <a:p>
              <a:pPr algn="ctr"/>
              <a:r>
                <a:rPr lang="it-IT"/>
                <a:t>B</a:t>
              </a:r>
            </a:p>
          </p:txBody>
        </p:sp>
        <p:sp>
          <p:nvSpPr>
            <p:cNvPr id="15" name="CasellaDiTesto 14"/>
            <p:cNvSpPr txBox="1"/>
            <p:nvPr/>
          </p:nvSpPr>
          <p:spPr>
            <a:xfrm>
              <a:off x="628650" y="3874098"/>
              <a:ext cx="457200" cy="369332"/>
            </a:xfrm>
            <a:prstGeom prst="rect">
              <a:avLst/>
            </a:prstGeom>
            <a:noFill/>
          </p:spPr>
          <p:txBody>
            <a:bodyPr wrap="square" rtlCol="0">
              <a:spAutoFit/>
            </a:bodyPr>
            <a:lstStyle/>
            <a:p>
              <a:pPr algn="ctr"/>
              <a:r>
                <a:rPr lang="it-IT"/>
                <a:t>C</a:t>
              </a:r>
            </a:p>
          </p:txBody>
        </p:sp>
        <p:sp>
          <p:nvSpPr>
            <p:cNvPr id="16" name="CasellaDiTesto 15"/>
            <p:cNvSpPr txBox="1"/>
            <p:nvPr/>
          </p:nvSpPr>
          <p:spPr>
            <a:xfrm>
              <a:off x="3573446" y="3874098"/>
              <a:ext cx="457200" cy="369332"/>
            </a:xfrm>
            <a:prstGeom prst="rect">
              <a:avLst/>
            </a:prstGeom>
            <a:noFill/>
          </p:spPr>
          <p:txBody>
            <a:bodyPr wrap="square" rtlCol="0">
              <a:spAutoFit/>
            </a:bodyPr>
            <a:lstStyle/>
            <a:p>
              <a:pPr algn="ctr"/>
              <a:r>
                <a:rPr lang="it-IT"/>
                <a:t>D</a:t>
              </a:r>
            </a:p>
          </p:txBody>
        </p:sp>
      </p:grpSp>
    </p:spTree>
    <p:extLst>
      <p:ext uri="{BB962C8B-B14F-4D97-AF65-F5344CB8AC3E}">
        <p14:creationId xmlns:p14="http://schemas.microsoft.com/office/powerpoint/2010/main" val="6808046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812163"/>
          </a:xfrm>
        </p:spPr>
        <p:txBody>
          <a:bodyPr/>
          <a:lstStyle/>
          <a:p>
            <a:r>
              <a:rPr lang="it-IT"/>
              <a:t>Correlazione</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69</a:t>
            </a:fld>
            <a:endParaRPr lang="en-US"/>
          </a:p>
        </p:txBody>
      </p:sp>
      <p:sp>
        <p:nvSpPr>
          <p:cNvPr id="5" name="CasellaDiTesto 4"/>
          <p:cNvSpPr txBox="1"/>
          <p:nvPr/>
        </p:nvSpPr>
        <p:spPr>
          <a:xfrm>
            <a:off x="731520" y="1085850"/>
            <a:ext cx="7932420" cy="923330"/>
          </a:xfrm>
          <a:prstGeom prst="rect">
            <a:avLst/>
          </a:prstGeom>
          <a:noFill/>
        </p:spPr>
        <p:txBody>
          <a:bodyPr wrap="square" rtlCol="0">
            <a:spAutoFit/>
          </a:bodyPr>
          <a:lstStyle/>
          <a:p>
            <a:pPr algn="just"/>
            <a:r>
              <a:rPr lang="it-IT"/>
              <a:t>La Correlazione è la Statistica Descrittiva utilizzata per descrivere la relazione fra due variabili quantitative. La correlazione (</a:t>
            </a:r>
            <a:r>
              <a:rPr lang="it-IT" err="1"/>
              <a:t>correlation</a:t>
            </a:r>
            <a:r>
              <a:rPr lang="it-IT"/>
              <a:t>) è una misura della </a:t>
            </a:r>
            <a:r>
              <a:rPr lang="it-IT" b="1"/>
              <a:t>forza</a:t>
            </a:r>
            <a:r>
              <a:rPr lang="it-IT"/>
              <a:t> e della </a:t>
            </a:r>
            <a:r>
              <a:rPr lang="it-IT" b="1"/>
              <a:t>direzione</a:t>
            </a:r>
            <a:r>
              <a:rPr lang="it-IT"/>
              <a:t> della associazione fra due variabili quantitative.</a:t>
            </a:r>
          </a:p>
        </p:txBody>
      </p:sp>
      <p:sp>
        <p:nvSpPr>
          <p:cNvPr id="7" name="CasellaDiTesto 6"/>
          <p:cNvSpPr txBox="1"/>
          <p:nvPr/>
        </p:nvSpPr>
        <p:spPr>
          <a:xfrm>
            <a:off x="731520" y="3307753"/>
            <a:ext cx="7568418" cy="861774"/>
          </a:xfrm>
          <a:prstGeom prst="rect">
            <a:avLst/>
          </a:prstGeom>
          <a:noFill/>
        </p:spPr>
        <p:txBody>
          <a:bodyPr wrap="square" rtlCol="0">
            <a:spAutoFit/>
          </a:bodyPr>
          <a:lstStyle/>
          <a:p>
            <a:r>
              <a:rPr lang="it-IT"/>
              <a:t>Notazione utilizzata per indicare la Correlazione. </a:t>
            </a:r>
          </a:p>
          <a:p>
            <a:pPr marL="285750" indent="-285750">
              <a:buFont typeface="Arial" panose="020B0604020202020204" pitchFamily="34" charset="0"/>
              <a:buChar char="•"/>
            </a:pPr>
            <a:r>
              <a:rPr lang="it-IT" sz="1600"/>
              <a:t>Correlazione delle variabili </a:t>
            </a:r>
            <a:r>
              <a:rPr lang="it-IT" sz="1600" i="1">
                <a:latin typeface="Times New Roman" panose="02020603050405020304" pitchFamily="18" charset="0"/>
                <a:cs typeface="Times New Roman" panose="02020603050405020304" pitchFamily="18" charset="0"/>
              </a:rPr>
              <a:t>x</a:t>
            </a:r>
            <a:r>
              <a:rPr lang="it-IT" sz="1600"/>
              <a:t>, </a:t>
            </a:r>
            <a:r>
              <a:rPr lang="it-IT" sz="1600" i="1">
                <a:latin typeface="Times New Roman" panose="02020603050405020304" pitchFamily="18" charset="0"/>
                <a:cs typeface="Times New Roman" panose="02020603050405020304" pitchFamily="18" charset="0"/>
              </a:rPr>
              <a:t>y</a:t>
            </a:r>
            <a:r>
              <a:rPr lang="it-IT" sz="1600"/>
              <a:t> di un campione</a:t>
            </a:r>
          </a:p>
          <a:p>
            <a:pPr marL="285750" indent="-285750">
              <a:buFont typeface="Arial" panose="020B0604020202020204" pitchFamily="34" charset="0"/>
              <a:buChar char="•"/>
            </a:pPr>
            <a:r>
              <a:rPr lang="it-IT" sz="1600"/>
              <a:t>Correlazione della variabili </a:t>
            </a:r>
            <a:r>
              <a:rPr lang="it-IT" sz="1600" i="1">
                <a:latin typeface="Times New Roman" panose="02020603050405020304" pitchFamily="18" charset="0"/>
                <a:cs typeface="Times New Roman" panose="02020603050405020304" pitchFamily="18" charset="0"/>
              </a:rPr>
              <a:t>X</a:t>
            </a:r>
            <a:r>
              <a:rPr lang="it-IT" sz="1600"/>
              <a:t>, </a:t>
            </a:r>
            <a:r>
              <a:rPr lang="it-IT" sz="1600" i="1">
                <a:latin typeface="Times New Roman" panose="02020603050405020304" pitchFamily="18" charset="0"/>
                <a:cs typeface="Times New Roman" panose="02020603050405020304" pitchFamily="18" charset="0"/>
              </a:rPr>
              <a:t>Y </a:t>
            </a:r>
            <a:r>
              <a:rPr lang="it-IT" sz="1600"/>
              <a:t> di una popolazione</a:t>
            </a:r>
          </a:p>
        </p:txBody>
      </p:sp>
      <p:pic>
        <p:nvPicPr>
          <p:cNvPr id="8" name="Immagine 7">
            <a:extLst>
              <a:ext uri="{FF2B5EF4-FFF2-40B4-BE49-F238E27FC236}">
                <a16:creationId xmlns:a16="http://schemas.microsoft.com/office/drawing/2014/main" id="{AA14CCD3-8285-8E44-A1EE-D66877254A55}"/>
              </a:ext>
            </a:extLst>
          </p:cNvPr>
          <p:cNvPicPr>
            <a:picLocks noChangeAspect="1"/>
          </p:cNvPicPr>
          <p:nvPr/>
        </p:nvPicPr>
        <p:blipFill>
          <a:blip r:embed="rId2"/>
          <a:stretch>
            <a:fillRect/>
          </a:stretch>
        </p:blipFill>
        <p:spPr>
          <a:xfrm>
            <a:off x="731520" y="2152053"/>
            <a:ext cx="6007100" cy="1155700"/>
          </a:xfrm>
          <a:prstGeom prst="rect">
            <a:avLst/>
          </a:prstGeom>
        </p:spPr>
      </p:pic>
      <p:pic>
        <p:nvPicPr>
          <p:cNvPr id="9" name="Immagine 8">
            <a:extLst>
              <a:ext uri="{FF2B5EF4-FFF2-40B4-BE49-F238E27FC236}">
                <a16:creationId xmlns:a16="http://schemas.microsoft.com/office/drawing/2014/main" id="{2276F1E5-DB40-0D42-A185-E65A4FA5D6FC}"/>
              </a:ext>
            </a:extLst>
          </p:cNvPr>
          <p:cNvPicPr>
            <a:picLocks noChangeAspect="1"/>
          </p:cNvPicPr>
          <p:nvPr/>
        </p:nvPicPr>
        <p:blipFill>
          <a:blip r:embed="rId3"/>
          <a:stretch>
            <a:fillRect/>
          </a:stretch>
        </p:blipFill>
        <p:spPr>
          <a:xfrm>
            <a:off x="731520" y="4175128"/>
            <a:ext cx="5956300" cy="1765300"/>
          </a:xfrm>
          <a:prstGeom prst="rect">
            <a:avLst/>
          </a:prstGeom>
        </p:spPr>
      </p:pic>
    </p:spTree>
    <p:extLst>
      <p:ext uri="{BB962C8B-B14F-4D97-AF65-F5344CB8AC3E}">
        <p14:creationId xmlns:p14="http://schemas.microsoft.com/office/powerpoint/2010/main" val="2379666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833145"/>
          </a:xfrm>
        </p:spPr>
        <p:txBody>
          <a:bodyPr/>
          <a:lstStyle/>
          <a:p>
            <a:r>
              <a:rPr lang="it-IT"/>
              <a:t>Variabili Categoriali o Qualitative</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7</a:t>
            </a:fld>
            <a:endParaRPr lang="en-US"/>
          </a:p>
        </p:txBody>
      </p:sp>
      <p:pic>
        <p:nvPicPr>
          <p:cNvPr id="5" name="Immagine 4"/>
          <p:cNvPicPr>
            <a:picLocks noChangeAspect="1"/>
          </p:cNvPicPr>
          <p:nvPr/>
        </p:nvPicPr>
        <p:blipFill>
          <a:blip r:embed="rId2"/>
          <a:stretch>
            <a:fillRect/>
          </a:stretch>
        </p:blipFill>
        <p:spPr>
          <a:xfrm>
            <a:off x="5806440" y="1657351"/>
            <a:ext cx="2879705" cy="1720800"/>
          </a:xfrm>
          <a:prstGeom prst="rect">
            <a:avLst/>
          </a:prstGeom>
        </p:spPr>
      </p:pic>
      <p:sp>
        <p:nvSpPr>
          <p:cNvPr id="6" name="CasellaDiTesto 5"/>
          <p:cNvSpPr txBox="1"/>
          <p:nvPr/>
        </p:nvSpPr>
        <p:spPr>
          <a:xfrm>
            <a:off x="714375" y="1630326"/>
            <a:ext cx="4806315" cy="1400383"/>
          </a:xfrm>
          <a:prstGeom prst="rect">
            <a:avLst/>
          </a:prstGeom>
          <a:noFill/>
        </p:spPr>
        <p:txBody>
          <a:bodyPr wrap="square" rtlCol="0">
            <a:spAutoFit/>
          </a:bodyPr>
          <a:lstStyle/>
          <a:p>
            <a:pPr marL="285750" indent="-285750">
              <a:spcAft>
                <a:spcPts val="600"/>
              </a:spcAft>
              <a:buFont typeface="Arial" charset="0"/>
              <a:buChar char="•"/>
            </a:pPr>
            <a:r>
              <a:rPr lang="it-IT" sz="1600" dirty="0"/>
              <a:t>L’indagine ha una variabile la “risposta data dal soggetto” intervistato e tre possibili espressioni o categorie: Accordo, Disaccordo, Non So.</a:t>
            </a:r>
          </a:p>
          <a:p>
            <a:pPr marL="285750" indent="-285750">
              <a:spcAft>
                <a:spcPts val="600"/>
              </a:spcAft>
              <a:buFont typeface="Arial" charset="0"/>
              <a:buChar char="•"/>
            </a:pPr>
            <a:r>
              <a:rPr lang="it-IT" sz="1600" dirty="0"/>
              <a:t>I soggetti intervistati sono 2625,  le risposte sono riassunte nella Tabella 2.1. </a:t>
            </a:r>
          </a:p>
        </p:txBody>
      </p:sp>
      <p:pic>
        <p:nvPicPr>
          <p:cNvPr id="7" name="Immagine 6"/>
          <p:cNvPicPr>
            <a:picLocks noChangeAspect="1"/>
          </p:cNvPicPr>
          <p:nvPr/>
        </p:nvPicPr>
        <p:blipFill>
          <a:blip r:embed="rId3"/>
          <a:stretch>
            <a:fillRect/>
          </a:stretch>
        </p:blipFill>
        <p:spPr>
          <a:xfrm>
            <a:off x="957532" y="3123277"/>
            <a:ext cx="4320000" cy="1231126"/>
          </a:xfrm>
          <a:prstGeom prst="rect">
            <a:avLst/>
          </a:prstGeom>
        </p:spPr>
      </p:pic>
      <p:sp>
        <p:nvSpPr>
          <p:cNvPr id="8" name="CasellaDiTesto 7"/>
          <p:cNvSpPr txBox="1"/>
          <p:nvPr/>
        </p:nvSpPr>
        <p:spPr>
          <a:xfrm>
            <a:off x="714375" y="4523914"/>
            <a:ext cx="4806315" cy="1400383"/>
          </a:xfrm>
          <a:prstGeom prst="rect">
            <a:avLst/>
          </a:prstGeom>
          <a:noFill/>
        </p:spPr>
        <p:txBody>
          <a:bodyPr wrap="square" rtlCol="0">
            <a:spAutoFit/>
          </a:bodyPr>
          <a:lstStyle/>
          <a:p>
            <a:pPr marL="285750" indent="-285750">
              <a:spcAft>
                <a:spcPts val="600"/>
              </a:spcAft>
              <a:buFont typeface="Arial" charset="0"/>
              <a:buChar char="•"/>
            </a:pPr>
            <a:r>
              <a:rPr lang="it-IT" sz="1600"/>
              <a:t>La proporzione di ciascuna </a:t>
            </a:r>
            <a:r>
              <a:rPr lang="it-IT" sz="1600" b="1"/>
              <a:t>categoria</a:t>
            </a:r>
            <a:r>
              <a:rPr lang="it-IT" sz="1600"/>
              <a:t> è data dal rapporto fra il numero di risposte nella categoria e il numero Totale delle risposte (frequenza relativa) . </a:t>
            </a:r>
          </a:p>
          <a:p>
            <a:pPr marL="285750" indent="-285750">
              <a:spcAft>
                <a:spcPts val="600"/>
              </a:spcAft>
              <a:buFont typeface="Arial" charset="0"/>
              <a:buChar char="•"/>
            </a:pPr>
            <a:r>
              <a:rPr lang="it-IT" sz="1600"/>
              <a:t>La proporzione dei </a:t>
            </a:r>
            <a:r>
              <a:rPr lang="it-IT" sz="1600" b="1"/>
              <a:t>casi </a:t>
            </a:r>
            <a:r>
              <a:rPr lang="it-IT" sz="1600"/>
              <a:t>appartenenti a ciascuna </a:t>
            </a:r>
            <a:r>
              <a:rPr lang="it-IT" sz="1600" b="1"/>
              <a:t>categoria</a:t>
            </a:r>
            <a:r>
              <a:rPr lang="it-IT" sz="1600"/>
              <a:t> è riassunta nella Tabella 2.2. </a:t>
            </a:r>
          </a:p>
        </p:txBody>
      </p:sp>
      <p:sp>
        <p:nvSpPr>
          <p:cNvPr id="9" name="CasellaDiTesto 8"/>
          <p:cNvSpPr txBox="1"/>
          <p:nvPr/>
        </p:nvSpPr>
        <p:spPr>
          <a:xfrm>
            <a:off x="811530" y="1152552"/>
            <a:ext cx="7360920" cy="369332"/>
          </a:xfrm>
          <a:prstGeom prst="rect">
            <a:avLst/>
          </a:prstGeom>
          <a:noFill/>
        </p:spPr>
        <p:txBody>
          <a:bodyPr wrap="square" rtlCol="0">
            <a:spAutoFit/>
          </a:bodyPr>
          <a:lstStyle/>
          <a:p>
            <a:r>
              <a:rPr lang="it-IT"/>
              <a:t>Statistiche riassuntive: frequenza, frequenza relativa o proporzione </a:t>
            </a:r>
          </a:p>
        </p:txBody>
      </p:sp>
      <p:pic>
        <p:nvPicPr>
          <p:cNvPr id="10" name="Immagine 9"/>
          <p:cNvPicPr>
            <a:picLocks noChangeAspect="1"/>
          </p:cNvPicPr>
          <p:nvPr/>
        </p:nvPicPr>
        <p:blipFill>
          <a:blip r:embed="rId4"/>
          <a:stretch>
            <a:fillRect/>
          </a:stretch>
        </p:blipFill>
        <p:spPr>
          <a:xfrm>
            <a:off x="5806440" y="4500084"/>
            <a:ext cx="2877476" cy="1533600"/>
          </a:xfrm>
          <a:prstGeom prst="rect">
            <a:avLst/>
          </a:prstGeom>
        </p:spPr>
      </p:pic>
    </p:spTree>
    <p:extLst>
      <p:ext uri="{BB962C8B-B14F-4D97-AF65-F5344CB8AC3E}">
        <p14:creationId xmlns:p14="http://schemas.microsoft.com/office/powerpoint/2010/main" val="186020551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040764"/>
          </a:xfrm>
        </p:spPr>
        <p:txBody>
          <a:bodyPr/>
          <a:lstStyle/>
          <a:p>
            <a:r>
              <a:rPr lang="it-IT"/>
              <a:t>Proprietà della Correlazione</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70</a:t>
            </a:fld>
            <a:endParaRPr lang="en-US"/>
          </a:p>
        </p:txBody>
      </p:sp>
      <p:pic>
        <p:nvPicPr>
          <p:cNvPr id="7" name="Immagine 6">
            <a:extLst>
              <a:ext uri="{FF2B5EF4-FFF2-40B4-BE49-F238E27FC236}">
                <a16:creationId xmlns:a16="http://schemas.microsoft.com/office/drawing/2014/main" id="{94D9E7A0-B35C-F443-AE5D-83BC19353D3A}"/>
              </a:ext>
            </a:extLst>
          </p:cNvPr>
          <p:cNvPicPr>
            <a:picLocks noChangeAspect="1"/>
          </p:cNvPicPr>
          <p:nvPr/>
        </p:nvPicPr>
        <p:blipFill>
          <a:blip r:embed="rId2"/>
          <a:stretch>
            <a:fillRect/>
          </a:stretch>
        </p:blipFill>
        <p:spPr>
          <a:xfrm>
            <a:off x="706423" y="1265296"/>
            <a:ext cx="5397477" cy="1976400"/>
          </a:xfrm>
          <a:prstGeom prst="rect">
            <a:avLst/>
          </a:prstGeom>
        </p:spPr>
      </p:pic>
      <p:pic>
        <p:nvPicPr>
          <p:cNvPr id="9" name="Immagine 8">
            <a:extLst>
              <a:ext uri="{FF2B5EF4-FFF2-40B4-BE49-F238E27FC236}">
                <a16:creationId xmlns:a16="http://schemas.microsoft.com/office/drawing/2014/main" id="{54F94D28-B3BA-7946-BC12-80A2F0979A59}"/>
              </a:ext>
            </a:extLst>
          </p:cNvPr>
          <p:cNvPicPr>
            <a:picLocks noChangeAspect="1"/>
          </p:cNvPicPr>
          <p:nvPr/>
        </p:nvPicPr>
        <p:blipFill>
          <a:blip r:embed="rId3"/>
          <a:stretch>
            <a:fillRect/>
          </a:stretch>
        </p:blipFill>
        <p:spPr>
          <a:xfrm>
            <a:off x="967154" y="3372320"/>
            <a:ext cx="4876017" cy="2989524"/>
          </a:xfrm>
          <a:prstGeom prst="rect">
            <a:avLst/>
          </a:prstGeom>
        </p:spPr>
      </p:pic>
      <p:grpSp>
        <p:nvGrpSpPr>
          <p:cNvPr id="18" name="Gruppo 17">
            <a:extLst>
              <a:ext uri="{FF2B5EF4-FFF2-40B4-BE49-F238E27FC236}">
                <a16:creationId xmlns:a16="http://schemas.microsoft.com/office/drawing/2014/main" id="{6633DA73-F30C-E442-8915-F058E9C6869E}"/>
              </a:ext>
            </a:extLst>
          </p:cNvPr>
          <p:cNvGrpSpPr/>
          <p:nvPr/>
        </p:nvGrpSpPr>
        <p:grpSpPr>
          <a:xfrm>
            <a:off x="5875327" y="3999243"/>
            <a:ext cx="1007794" cy="307777"/>
            <a:chOff x="5875327" y="3999243"/>
            <a:chExt cx="1007794" cy="307777"/>
          </a:xfrm>
        </p:grpSpPr>
        <p:sp>
          <p:nvSpPr>
            <p:cNvPr id="16" name="CasellaDiTesto 15">
              <a:extLst>
                <a:ext uri="{FF2B5EF4-FFF2-40B4-BE49-F238E27FC236}">
                  <a16:creationId xmlns:a16="http://schemas.microsoft.com/office/drawing/2014/main" id="{17542EF0-7A11-2740-8706-0452F1868377}"/>
                </a:ext>
              </a:extLst>
            </p:cNvPr>
            <p:cNvSpPr txBox="1"/>
            <p:nvPr/>
          </p:nvSpPr>
          <p:spPr>
            <a:xfrm>
              <a:off x="6457950" y="3999243"/>
              <a:ext cx="425171" cy="307777"/>
            </a:xfrm>
            <a:prstGeom prst="rect">
              <a:avLst/>
            </a:prstGeom>
            <a:solidFill>
              <a:schemeClr val="accent1">
                <a:lumMod val="75000"/>
              </a:schemeClr>
            </a:solidFill>
          </p:spPr>
          <p:txBody>
            <a:bodyPr wrap="square" rtlCol="0">
              <a:spAutoFit/>
            </a:bodyPr>
            <a:lstStyle/>
            <a:p>
              <a:pPr algn="ctr"/>
              <a:r>
                <a:rPr lang="it-IT" sz="1400">
                  <a:solidFill>
                    <a:schemeClr val="bg1"/>
                  </a:solidFill>
                </a:rPr>
                <a:t>1</a:t>
              </a:r>
            </a:p>
          </p:txBody>
        </p:sp>
        <p:sp>
          <p:nvSpPr>
            <p:cNvPr id="17" name="Freccia sinistra 16">
              <a:extLst>
                <a:ext uri="{FF2B5EF4-FFF2-40B4-BE49-F238E27FC236}">
                  <a16:creationId xmlns:a16="http://schemas.microsoft.com/office/drawing/2014/main" id="{F3EA5093-8634-5543-89E0-CB6E778C5000}"/>
                </a:ext>
              </a:extLst>
            </p:cNvPr>
            <p:cNvSpPr/>
            <p:nvPr/>
          </p:nvSpPr>
          <p:spPr>
            <a:xfrm>
              <a:off x="5875327" y="4123619"/>
              <a:ext cx="457145" cy="12058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nvGrpSpPr>
          <p:cNvPr id="22" name="Gruppo 21">
            <a:extLst>
              <a:ext uri="{FF2B5EF4-FFF2-40B4-BE49-F238E27FC236}">
                <a16:creationId xmlns:a16="http://schemas.microsoft.com/office/drawing/2014/main" id="{0E213C72-28A3-314D-8550-8FC1A452527E}"/>
              </a:ext>
            </a:extLst>
          </p:cNvPr>
          <p:cNvGrpSpPr/>
          <p:nvPr/>
        </p:nvGrpSpPr>
        <p:grpSpPr>
          <a:xfrm>
            <a:off x="5893765" y="4743337"/>
            <a:ext cx="1007794" cy="307777"/>
            <a:chOff x="5875327" y="3999243"/>
            <a:chExt cx="1007794" cy="307777"/>
          </a:xfrm>
        </p:grpSpPr>
        <p:sp>
          <p:nvSpPr>
            <p:cNvPr id="23" name="CasellaDiTesto 22">
              <a:extLst>
                <a:ext uri="{FF2B5EF4-FFF2-40B4-BE49-F238E27FC236}">
                  <a16:creationId xmlns:a16="http://schemas.microsoft.com/office/drawing/2014/main" id="{CA364089-1DA3-6D47-B957-E5CF88C11678}"/>
                </a:ext>
              </a:extLst>
            </p:cNvPr>
            <p:cNvSpPr txBox="1"/>
            <p:nvPr/>
          </p:nvSpPr>
          <p:spPr>
            <a:xfrm>
              <a:off x="6457950" y="3999243"/>
              <a:ext cx="425171" cy="307777"/>
            </a:xfrm>
            <a:prstGeom prst="rect">
              <a:avLst/>
            </a:prstGeom>
            <a:solidFill>
              <a:schemeClr val="accent1">
                <a:lumMod val="75000"/>
              </a:schemeClr>
            </a:solidFill>
          </p:spPr>
          <p:txBody>
            <a:bodyPr wrap="square" rtlCol="0">
              <a:spAutoFit/>
            </a:bodyPr>
            <a:lstStyle/>
            <a:p>
              <a:pPr algn="ctr"/>
              <a:r>
                <a:rPr lang="it-IT" sz="1400">
                  <a:solidFill>
                    <a:schemeClr val="bg1"/>
                  </a:solidFill>
                </a:rPr>
                <a:t>3</a:t>
              </a:r>
            </a:p>
          </p:txBody>
        </p:sp>
        <p:sp>
          <p:nvSpPr>
            <p:cNvPr id="24" name="Freccia sinistra 23">
              <a:extLst>
                <a:ext uri="{FF2B5EF4-FFF2-40B4-BE49-F238E27FC236}">
                  <a16:creationId xmlns:a16="http://schemas.microsoft.com/office/drawing/2014/main" id="{34128B8B-4C0D-214D-8179-99701DE90A76}"/>
                </a:ext>
              </a:extLst>
            </p:cNvPr>
            <p:cNvSpPr/>
            <p:nvPr/>
          </p:nvSpPr>
          <p:spPr>
            <a:xfrm>
              <a:off x="5875327" y="4123619"/>
              <a:ext cx="457145" cy="12058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nvGrpSpPr>
          <p:cNvPr id="25" name="Gruppo 24">
            <a:extLst>
              <a:ext uri="{FF2B5EF4-FFF2-40B4-BE49-F238E27FC236}">
                <a16:creationId xmlns:a16="http://schemas.microsoft.com/office/drawing/2014/main" id="{D136DC18-F1DA-A44D-A995-22F40645EDC3}"/>
              </a:ext>
            </a:extLst>
          </p:cNvPr>
          <p:cNvGrpSpPr/>
          <p:nvPr/>
        </p:nvGrpSpPr>
        <p:grpSpPr>
          <a:xfrm>
            <a:off x="5913861" y="5507175"/>
            <a:ext cx="1007794" cy="307777"/>
            <a:chOff x="5875327" y="3999243"/>
            <a:chExt cx="1007794" cy="307777"/>
          </a:xfrm>
        </p:grpSpPr>
        <p:sp>
          <p:nvSpPr>
            <p:cNvPr id="26" name="CasellaDiTesto 25">
              <a:extLst>
                <a:ext uri="{FF2B5EF4-FFF2-40B4-BE49-F238E27FC236}">
                  <a16:creationId xmlns:a16="http://schemas.microsoft.com/office/drawing/2014/main" id="{50990442-7A5F-A34E-9862-EC5D6EAEEACB}"/>
                </a:ext>
              </a:extLst>
            </p:cNvPr>
            <p:cNvSpPr txBox="1"/>
            <p:nvPr/>
          </p:nvSpPr>
          <p:spPr>
            <a:xfrm>
              <a:off x="6457950" y="3999243"/>
              <a:ext cx="425171" cy="307777"/>
            </a:xfrm>
            <a:prstGeom prst="rect">
              <a:avLst/>
            </a:prstGeom>
            <a:solidFill>
              <a:schemeClr val="accent1">
                <a:lumMod val="75000"/>
              </a:schemeClr>
            </a:solidFill>
          </p:spPr>
          <p:txBody>
            <a:bodyPr wrap="square" rtlCol="0">
              <a:spAutoFit/>
            </a:bodyPr>
            <a:lstStyle/>
            <a:p>
              <a:pPr algn="ctr"/>
              <a:r>
                <a:rPr lang="it-IT" sz="1400">
                  <a:solidFill>
                    <a:schemeClr val="bg1"/>
                  </a:solidFill>
                </a:rPr>
                <a:t>5</a:t>
              </a:r>
            </a:p>
          </p:txBody>
        </p:sp>
        <p:sp>
          <p:nvSpPr>
            <p:cNvPr id="27" name="Freccia sinistra 26">
              <a:extLst>
                <a:ext uri="{FF2B5EF4-FFF2-40B4-BE49-F238E27FC236}">
                  <a16:creationId xmlns:a16="http://schemas.microsoft.com/office/drawing/2014/main" id="{7767AB38-5076-474B-9505-512BFF9F02E7}"/>
                </a:ext>
              </a:extLst>
            </p:cNvPr>
            <p:cNvSpPr/>
            <p:nvPr/>
          </p:nvSpPr>
          <p:spPr>
            <a:xfrm>
              <a:off x="5875327" y="4123619"/>
              <a:ext cx="457145" cy="12058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28" name="CasellaDiTesto 27">
            <a:extLst>
              <a:ext uri="{FF2B5EF4-FFF2-40B4-BE49-F238E27FC236}">
                <a16:creationId xmlns:a16="http://schemas.microsoft.com/office/drawing/2014/main" id="{3BA3B8F3-2F2E-D44C-A176-B3365F09CE67}"/>
              </a:ext>
            </a:extLst>
          </p:cNvPr>
          <p:cNvSpPr txBox="1"/>
          <p:nvPr/>
        </p:nvSpPr>
        <p:spPr>
          <a:xfrm>
            <a:off x="5757506" y="2132221"/>
            <a:ext cx="3084844" cy="830997"/>
          </a:xfrm>
          <a:prstGeom prst="rect">
            <a:avLst/>
          </a:prstGeom>
          <a:noFill/>
        </p:spPr>
        <p:txBody>
          <a:bodyPr wrap="square" rtlCol="0">
            <a:spAutoFit/>
          </a:bodyPr>
          <a:lstStyle/>
          <a:p>
            <a:r>
              <a:rPr lang="it-IT" sz="1600"/>
              <a:t>Variabile esplicativa: __________</a:t>
            </a:r>
          </a:p>
          <a:p>
            <a:endParaRPr lang="it-IT" sz="1600"/>
          </a:p>
          <a:p>
            <a:r>
              <a:rPr lang="it-IT" sz="1600"/>
              <a:t>Variabile Risposta   : ___________</a:t>
            </a:r>
          </a:p>
        </p:txBody>
      </p:sp>
    </p:spTree>
    <p:extLst>
      <p:ext uri="{BB962C8B-B14F-4D97-AF65-F5344CB8AC3E}">
        <p14:creationId xmlns:p14="http://schemas.microsoft.com/office/powerpoint/2010/main" val="1250817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743583"/>
          </a:xfrm>
        </p:spPr>
        <p:txBody>
          <a:bodyPr/>
          <a:lstStyle/>
          <a:p>
            <a:r>
              <a:rPr lang="it-IT"/>
              <a:t>Uso della correlazione</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71</a:t>
            </a:fld>
            <a:endParaRPr lang="en-US"/>
          </a:p>
        </p:txBody>
      </p:sp>
      <p:sp>
        <p:nvSpPr>
          <p:cNvPr id="5" name="CasellaDiTesto 4"/>
          <p:cNvSpPr txBox="1"/>
          <p:nvPr/>
        </p:nvSpPr>
        <p:spPr>
          <a:xfrm>
            <a:off x="720090" y="1085850"/>
            <a:ext cx="7955280" cy="1569660"/>
          </a:xfrm>
          <a:prstGeom prst="rect">
            <a:avLst/>
          </a:prstGeom>
          <a:noFill/>
        </p:spPr>
        <p:txBody>
          <a:bodyPr wrap="square" rtlCol="0">
            <a:spAutoFit/>
          </a:bodyPr>
          <a:lstStyle/>
          <a:p>
            <a:pPr indent="315913" algn="just"/>
            <a:r>
              <a:rPr lang="it-IT" sz="1600"/>
              <a:t>Lo </a:t>
            </a:r>
            <a:r>
              <a:rPr lang="it-IT" sz="1600" err="1"/>
              <a:t>Scatter</a:t>
            </a:r>
            <a:r>
              <a:rPr lang="it-IT" sz="1600"/>
              <a:t> Plot di Figura 2.51 mostra l’Aspettativa di Vita (in anni) per un campione di 40 paesi rispetto ai Grassi (FAT) ingeriti quotidianamente (g/capita/die). Lo </a:t>
            </a:r>
            <a:r>
              <a:rPr lang="it-IT" sz="1600" err="1"/>
              <a:t>Scatter</a:t>
            </a:r>
            <a:r>
              <a:rPr lang="it-IT" sz="1600"/>
              <a:t> Plot mostra una associazione positiva forte (</a:t>
            </a:r>
            <a:r>
              <a:rPr lang="it-IT" sz="1600" err="1"/>
              <a:t>r</a:t>
            </a:r>
            <a:r>
              <a:rPr lang="it-IT" sz="1600"/>
              <a:t>=0.70) fra le due variabili. I paesi con una aspettativa di vita breve (&lt;60) hanno un consumo medio di grassi giornaliero inferiore alla media; mentre nei paesi in cui il consumo di grassi/die è &gt;100 hanno una aspettativa di vita superiore ai 70 anni: Dobbiamo concludere che per vivere più a lungo dobbiamo consumare più grassi?</a:t>
            </a:r>
          </a:p>
        </p:txBody>
      </p:sp>
      <p:pic>
        <p:nvPicPr>
          <p:cNvPr id="6" name="Immagine 5">
            <a:extLst>
              <a:ext uri="{FF2B5EF4-FFF2-40B4-BE49-F238E27FC236}">
                <a16:creationId xmlns:a16="http://schemas.microsoft.com/office/drawing/2014/main" id="{567214A4-5B4F-224C-923D-AE2F7188F600}"/>
              </a:ext>
            </a:extLst>
          </p:cNvPr>
          <p:cNvPicPr>
            <a:picLocks noChangeAspect="1"/>
          </p:cNvPicPr>
          <p:nvPr/>
        </p:nvPicPr>
        <p:blipFill rotWithShape="1">
          <a:blip r:embed="rId2"/>
          <a:srcRect t="8859"/>
          <a:stretch/>
        </p:blipFill>
        <p:spPr>
          <a:xfrm>
            <a:off x="813374" y="2809893"/>
            <a:ext cx="6344388" cy="3392074"/>
          </a:xfrm>
          <a:prstGeom prst="rect">
            <a:avLst/>
          </a:prstGeom>
        </p:spPr>
      </p:pic>
    </p:spTree>
    <p:extLst>
      <p:ext uri="{BB962C8B-B14F-4D97-AF65-F5344CB8AC3E}">
        <p14:creationId xmlns:p14="http://schemas.microsoft.com/office/powerpoint/2010/main" val="162031620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800733"/>
          </a:xfrm>
        </p:spPr>
        <p:txBody>
          <a:bodyPr/>
          <a:lstStyle/>
          <a:p>
            <a:r>
              <a:rPr lang="it-IT"/>
              <a:t>Uso della Correlazione</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72</a:t>
            </a:fld>
            <a:endParaRPr lang="en-US"/>
          </a:p>
        </p:txBody>
      </p:sp>
      <p:sp>
        <p:nvSpPr>
          <p:cNvPr id="5" name="CasellaDiTesto 4"/>
          <p:cNvSpPr txBox="1"/>
          <p:nvPr/>
        </p:nvSpPr>
        <p:spPr>
          <a:xfrm>
            <a:off x="691515" y="1085850"/>
            <a:ext cx="7760970" cy="1815882"/>
          </a:xfrm>
          <a:prstGeom prst="rect">
            <a:avLst/>
          </a:prstGeom>
          <a:noFill/>
        </p:spPr>
        <p:txBody>
          <a:bodyPr wrap="square" rtlCol="0">
            <a:spAutoFit/>
          </a:bodyPr>
          <a:lstStyle/>
          <a:p>
            <a:pPr indent="271463" algn="just"/>
            <a:r>
              <a:rPr lang="it-IT" sz="1600"/>
              <a:t>La temperatura corporea delle persone varia regolarmente durante il giorno seguendo un </a:t>
            </a:r>
            <a:r>
              <a:rPr lang="it-IT" sz="1600" i="1"/>
              <a:t>ritmo circadiano</a:t>
            </a:r>
            <a:r>
              <a:rPr lang="it-IT" sz="1600"/>
              <a:t>. Il grafico di Figura 2.52 mostra la temperatura corporea di una donna adulta registrata con frequenza oraria nelle 24 ore. La temperatura cresce con regolarità sino al mattino (0-7), è stazionaria nelle ore centrali del giorno (8-15) e cala progressivamente sino alla mezzanotte.  La correlazione fra queste due variabili è circa zero (</a:t>
            </a:r>
            <a:r>
              <a:rPr lang="it-IT" sz="1600" err="1"/>
              <a:t>r</a:t>
            </a:r>
            <a:r>
              <a:rPr lang="it-IT" sz="1600"/>
              <a:t>=-0.08) come interpretiamo questo valore. [N.B. Ricordiamo che la </a:t>
            </a:r>
            <a:r>
              <a:rPr lang="it-IT" sz="1600" i="1"/>
              <a:t>correlazione</a:t>
            </a:r>
            <a:r>
              <a:rPr lang="it-IT" sz="1600"/>
              <a:t> misura la forza di una </a:t>
            </a:r>
            <a:r>
              <a:rPr lang="it-IT" sz="1600" i="1"/>
              <a:t>relazione lineare </a:t>
            </a:r>
            <a:r>
              <a:rPr lang="it-IT" sz="1600"/>
              <a:t>fra due variabili].      </a:t>
            </a:r>
          </a:p>
        </p:txBody>
      </p:sp>
      <p:pic>
        <p:nvPicPr>
          <p:cNvPr id="6" name="Immagine 5">
            <a:extLst>
              <a:ext uri="{FF2B5EF4-FFF2-40B4-BE49-F238E27FC236}">
                <a16:creationId xmlns:a16="http://schemas.microsoft.com/office/drawing/2014/main" id="{7CEFCF17-D30A-2843-BC70-2BBE67D421C2}"/>
              </a:ext>
            </a:extLst>
          </p:cNvPr>
          <p:cNvPicPr>
            <a:picLocks noChangeAspect="1"/>
          </p:cNvPicPr>
          <p:nvPr/>
        </p:nvPicPr>
        <p:blipFill>
          <a:blip r:embed="rId2"/>
          <a:stretch>
            <a:fillRect/>
          </a:stretch>
        </p:blipFill>
        <p:spPr>
          <a:xfrm>
            <a:off x="852991" y="2974311"/>
            <a:ext cx="5999349" cy="3068791"/>
          </a:xfrm>
          <a:prstGeom prst="rect">
            <a:avLst/>
          </a:prstGeom>
        </p:spPr>
      </p:pic>
    </p:spTree>
    <p:extLst>
      <p:ext uri="{BB962C8B-B14F-4D97-AF65-F5344CB8AC3E}">
        <p14:creationId xmlns:p14="http://schemas.microsoft.com/office/powerpoint/2010/main" val="61157260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983614"/>
          </a:xfrm>
        </p:spPr>
        <p:txBody>
          <a:bodyPr/>
          <a:lstStyle/>
          <a:p>
            <a:r>
              <a:rPr lang="it-IT"/>
              <a:t>Uso della Correlazione</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73</a:t>
            </a:fld>
            <a:endParaRPr lang="en-US"/>
          </a:p>
        </p:txBody>
      </p:sp>
      <p:sp>
        <p:nvSpPr>
          <p:cNvPr id="5" name="CasellaDiTesto 4"/>
          <p:cNvSpPr txBox="1"/>
          <p:nvPr/>
        </p:nvSpPr>
        <p:spPr>
          <a:xfrm>
            <a:off x="742950" y="1165860"/>
            <a:ext cx="7772400" cy="1754326"/>
          </a:xfrm>
          <a:prstGeom prst="rect">
            <a:avLst/>
          </a:prstGeom>
          <a:noFill/>
        </p:spPr>
        <p:txBody>
          <a:bodyPr wrap="square" rtlCol="0">
            <a:spAutoFit/>
          </a:bodyPr>
          <a:lstStyle/>
          <a:p>
            <a:pPr indent="225425" algn="just"/>
            <a:r>
              <a:rPr lang="it-IT"/>
              <a:t>Lo </a:t>
            </a:r>
            <a:r>
              <a:rPr lang="it-IT" err="1"/>
              <a:t>Scatter</a:t>
            </a:r>
            <a:r>
              <a:rPr lang="it-IT"/>
              <a:t> Plot mostrato nel grafico di Figura 2.53 mostra il consumo di Alcol (drink/week) e l’assunzione media di calorie per giorno di 91 soggetti di età compresa fra 60-70 anni. Nel grafico è presente un </a:t>
            </a:r>
            <a:r>
              <a:rPr lang="it-IT" err="1"/>
              <a:t>Outlier</a:t>
            </a:r>
            <a:r>
              <a:rPr lang="it-IT"/>
              <a:t> (6400 calorie). </a:t>
            </a:r>
          </a:p>
          <a:p>
            <a:pPr indent="225425" algn="just"/>
            <a:r>
              <a:rPr lang="it-IT"/>
              <a:t>In presenza dell’</a:t>
            </a:r>
            <a:r>
              <a:rPr lang="it-IT" err="1"/>
              <a:t>outliers</a:t>
            </a:r>
            <a:r>
              <a:rPr lang="it-IT"/>
              <a:t> la relazione </a:t>
            </a:r>
            <a:r>
              <a:rPr lang="it-IT" i="1"/>
              <a:t>Alcol versus Calorie</a:t>
            </a:r>
            <a:r>
              <a:rPr lang="it-IT"/>
              <a:t> il valore della correlazione è </a:t>
            </a:r>
            <a:r>
              <a:rPr lang="it-IT" err="1"/>
              <a:t>r</a:t>
            </a:r>
            <a:r>
              <a:rPr lang="it-IT"/>
              <a:t>=0.72 mentre se escludiamo l’</a:t>
            </a:r>
            <a:r>
              <a:rPr lang="it-IT" err="1"/>
              <a:t>outliers</a:t>
            </a:r>
            <a:r>
              <a:rPr lang="it-IT"/>
              <a:t> </a:t>
            </a:r>
            <a:r>
              <a:rPr lang="it-IT" err="1"/>
              <a:t>r</a:t>
            </a:r>
            <a:r>
              <a:rPr lang="it-IT"/>
              <a:t>=0.15. La correlazione </a:t>
            </a:r>
            <a:r>
              <a:rPr lang="it-IT" i="1" err="1"/>
              <a:t>r</a:t>
            </a:r>
            <a:r>
              <a:rPr lang="it-IT"/>
              <a:t> è fortemente condizionata dalla presenza di </a:t>
            </a:r>
            <a:r>
              <a:rPr lang="it-IT" err="1"/>
              <a:t>outliers</a:t>
            </a:r>
            <a:r>
              <a:rPr lang="it-IT"/>
              <a:t>.  </a:t>
            </a:r>
          </a:p>
        </p:txBody>
      </p:sp>
      <p:pic>
        <p:nvPicPr>
          <p:cNvPr id="6" name="Immagine 5">
            <a:extLst>
              <a:ext uri="{FF2B5EF4-FFF2-40B4-BE49-F238E27FC236}">
                <a16:creationId xmlns:a16="http://schemas.microsoft.com/office/drawing/2014/main" id="{A1ECC60E-4EF2-614C-9601-31B2473BAADB}"/>
              </a:ext>
            </a:extLst>
          </p:cNvPr>
          <p:cNvPicPr>
            <a:picLocks noChangeAspect="1"/>
          </p:cNvPicPr>
          <p:nvPr/>
        </p:nvPicPr>
        <p:blipFill>
          <a:blip r:embed="rId2"/>
          <a:stretch>
            <a:fillRect/>
          </a:stretch>
        </p:blipFill>
        <p:spPr>
          <a:xfrm>
            <a:off x="996426" y="2920186"/>
            <a:ext cx="7151147" cy="3177138"/>
          </a:xfrm>
          <a:prstGeom prst="rect">
            <a:avLst/>
          </a:prstGeom>
        </p:spPr>
      </p:pic>
    </p:spTree>
    <p:extLst>
      <p:ext uri="{BB962C8B-B14F-4D97-AF65-F5344CB8AC3E}">
        <p14:creationId xmlns:p14="http://schemas.microsoft.com/office/powerpoint/2010/main" val="127565139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6"/>
            <a:ext cx="7886700" cy="766443"/>
          </a:xfrm>
        </p:spPr>
        <p:txBody>
          <a:bodyPr/>
          <a:lstStyle/>
          <a:p>
            <a:r>
              <a:rPr lang="it-IT"/>
              <a:t>Formula della Correlazione</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74</a:t>
            </a:fld>
            <a:endParaRPr lang="en-US"/>
          </a:p>
        </p:txBody>
      </p:sp>
      <p:pic>
        <p:nvPicPr>
          <p:cNvPr id="5" name="Immagine 4"/>
          <p:cNvPicPr>
            <a:picLocks noChangeAspect="1"/>
          </p:cNvPicPr>
          <p:nvPr/>
        </p:nvPicPr>
        <p:blipFill rotWithShape="1">
          <a:blip r:embed="rId2"/>
          <a:srcRect l="31521" r="30005"/>
          <a:stretch/>
        </p:blipFill>
        <p:spPr>
          <a:xfrm>
            <a:off x="994410" y="1322070"/>
            <a:ext cx="4743450" cy="815340"/>
          </a:xfrm>
          <a:prstGeom prst="rect">
            <a:avLst/>
          </a:prstGeom>
        </p:spPr>
      </p:pic>
      <mc:AlternateContent xmlns:mc="http://schemas.openxmlformats.org/markup-compatibility/2006" xmlns:a14="http://schemas.microsoft.com/office/drawing/2010/main">
        <mc:Choice Requires="a14">
          <p:sp>
            <p:nvSpPr>
              <p:cNvPr id="6" name="CasellaDiTesto 5"/>
              <p:cNvSpPr txBox="1"/>
              <p:nvPr/>
            </p:nvSpPr>
            <p:spPr>
              <a:xfrm>
                <a:off x="994410" y="2436335"/>
                <a:ext cx="6652260" cy="2347887"/>
              </a:xfrm>
              <a:prstGeom prst="rect">
                <a:avLst/>
              </a:prstGeom>
              <a:noFill/>
            </p:spPr>
            <p:txBody>
              <a:bodyPr wrap="square" rtlCol="0">
                <a:spAutoFit/>
              </a:bodyPr>
              <a:lstStyle/>
              <a:p>
                <a:pPr marL="285750" indent="-285750">
                  <a:spcAft>
                    <a:spcPts val="600"/>
                  </a:spcAft>
                  <a:buFontTx/>
                  <a:buChar char="-"/>
                </a:pPr>
                <a:r>
                  <a:rPr lang="it-IT" sz="2000"/>
                  <a:t>Il simbolo </a:t>
                </a:r>
                <a:r>
                  <a:rPr lang="it-IT" sz="2000" i="1">
                    <a:latin typeface="Times New Roman" charset="0"/>
                    <a:ea typeface="Times New Roman" charset="0"/>
                    <a:cs typeface="Times New Roman" charset="0"/>
                  </a:rPr>
                  <a:t>x</a:t>
                </a:r>
                <a:r>
                  <a:rPr lang="it-IT" sz="2000"/>
                  <a:t> indica una variabile quantitativa di interesse </a:t>
                </a:r>
                <a:r>
                  <a:rPr lang="it-IT" sz="2000" i="1">
                    <a:latin typeface="Times New Roman" charset="0"/>
                    <a:ea typeface="Times New Roman" charset="0"/>
                    <a:cs typeface="Times New Roman" charset="0"/>
                  </a:rPr>
                  <a:t>x</a:t>
                </a:r>
              </a:p>
              <a:p>
                <a:pPr marL="285750" indent="-285750">
                  <a:spcAft>
                    <a:spcPts val="600"/>
                  </a:spcAft>
                  <a:buFontTx/>
                  <a:buChar char="-"/>
                </a:pPr>
                <a:r>
                  <a:rPr lang="it-IT" sz="2000"/>
                  <a:t>Il simbolo </a:t>
                </a:r>
                <a:r>
                  <a:rPr lang="it-IT" sz="2000" i="1">
                    <a:latin typeface="Times New Roman" charset="0"/>
                    <a:ea typeface="Times New Roman" charset="0"/>
                    <a:cs typeface="Times New Roman" charset="0"/>
                  </a:rPr>
                  <a:t>y</a:t>
                </a:r>
                <a:r>
                  <a:rPr lang="it-IT" sz="2000"/>
                  <a:t> indica la seconda variabile quantitativa</a:t>
                </a:r>
              </a:p>
              <a:p>
                <a:pPr marL="285750" indent="-285750">
                  <a:spcAft>
                    <a:spcPts val="600"/>
                  </a:spcAft>
                  <a:buFontTx/>
                  <a:buChar char="-"/>
                </a:pPr>
                <a:r>
                  <a:rPr lang="it-IT" sz="2000"/>
                  <a:t>Il simbolo </a:t>
                </a:r>
                <a14:m>
                  <m:oMath xmlns:m="http://schemas.openxmlformats.org/officeDocument/2006/math">
                    <m:acc>
                      <m:accPr>
                        <m:chr m:val="̅"/>
                        <m:ctrlPr>
                          <a:rPr lang="it-IT" sz="2000" i="1">
                            <a:latin typeface="Cambria Math" panose="02040503050406030204" pitchFamily="18" charset="0"/>
                          </a:rPr>
                        </m:ctrlPr>
                      </m:accPr>
                      <m:e>
                        <m:r>
                          <a:rPr lang="it-IT" sz="2000" i="1">
                            <a:latin typeface="Cambria Math" panose="02040503050406030204" pitchFamily="18" charset="0"/>
                          </a:rPr>
                          <m:t>𝑥</m:t>
                        </m:r>
                      </m:e>
                    </m:acc>
                  </m:oMath>
                </a14:m>
                <a:r>
                  <a:rPr lang="it-IT" sz="2000">
                    <a:effectLst/>
                  </a:rPr>
                  <a:t> </a:t>
                </a:r>
                <a:r>
                  <a:rPr lang="it-IT" sz="2000"/>
                  <a:t>indica la media campionaria di </a:t>
                </a:r>
                <a:r>
                  <a:rPr lang="it-IT" sz="2000" i="1">
                    <a:latin typeface="Times New Roman" charset="0"/>
                    <a:ea typeface="Times New Roman" charset="0"/>
                    <a:cs typeface="Times New Roman" charset="0"/>
                  </a:rPr>
                  <a:t>x </a:t>
                </a:r>
                <a:endParaRPr lang="it-IT" sz="2000" i="1">
                  <a:ea typeface="Times New Roman" charset="0"/>
                  <a:cs typeface="Times New Roman" charset="0"/>
                </a:endParaRPr>
              </a:p>
              <a:p>
                <a:pPr marL="285750" indent="-285750">
                  <a:spcAft>
                    <a:spcPts val="600"/>
                  </a:spcAft>
                  <a:buFontTx/>
                  <a:buChar char="-"/>
                </a:pPr>
                <a:r>
                  <a:rPr lang="it-IT" sz="2000"/>
                  <a:t>Il simbolo </a:t>
                </a:r>
                <a14:m>
                  <m:oMath xmlns:m="http://schemas.openxmlformats.org/officeDocument/2006/math">
                    <m:acc>
                      <m:accPr>
                        <m:chr m:val="̅"/>
                        <m:ctrlPr>
                          <a:rPr lang="it-IT" sz="2000" i="1">
                            <a:latin typeface="Cambria Math" panose="02040503050406030204" pitchFamily="18" charset="0"/>
                          </a:rPr>
                        </m:ctrlPr>
                      </m:accPr>
                      <m:e>
                        <m:r>
                          <a:rPr lang="it-IT" sz="2000" b="0" i="1" smtClean="0">
                            <a:latin typeface="Cambria Math" charset="0"/>
                          </a:rPr>
                          <m:t>𝑦</m:t>
                        </m:r>
                      </m:e>
                    </m:acc>
                  </m:oMath>
                </a14:m>
                <a:r>
                  <a:rPr lang="it-IT" sz="2000"/>
                  <a:t> indica la media campionaria di </a:t>
                </a:r>
                <a:r>
                  <a:rPr lang="it-IT" sz="2000" i="1">
                    <a:latin typeface="Times New Roman" charset="0"/>
                    <a:ea typeface="Times New Roman" charset="0"/>
                    <a:cs typeface="Times New Roman" charset="0"/>
                  </a:rPr>
                  <a:t>y </a:t>
                </a:r>
              </a:p>
              <a:p>
                <a:pPr marL="285750" indent="-285750">
                  <a:spcAft>
                    <a:spcPts val="600"/>
                  </a:spcAft>
                  <a:buFontTx/>
                  <a:buChar char="-"/>
                </a:pPr>
                <a:r>
                  <a:rPr lang="it-IT" sz="2000"/>
                  <a:t>Il simbolo </a:t>
                </a:r>
                <a14:m>
                  <m:oMath xmlns:m="http://schemas.openxmlformats.org/officeDocument/2006/math">
                    <m:sSub>
                      <m:sSubPr>
                        <m:ctrlPr>
                          <a:rPr lang="it-IT" sz="2000" i="1">
                            <a:latin typeface="Cambria Math" panose="02040503050406030204" pitchFamily="18" charset="0"/>
                          </a:rPr>
                        </m:ctrlPr>
                      </m:sSubPr>
                      <m:e>
                        <m:r>
                          <a:rPr lang="it-IT" sz="2000" i="1">
                            <a:latin typeface="Cambria Math" panose="02040503050406030204" pitchFamily="18" charset="0"/>
                          </a:rPr>
                          <m:t>𝑠</m:t>
                        </m:r>
                      </m:e>
                      <m:sub>
                        <m:r>
                          <a:rPr lang="it-IT" sz="2000" i="1">
                            <a:latin typeface="Cambria Math" panose="02040503050406030204" pitchFamily="18" charset="0"/>
                          </a:rPr>
                          <m:t>𝑥</m:t>
                        </m:r>
                      </m:sub>
                    </m:sSub>
                  </m:oMath>
                </a14:m>
                <a:r>
                  <a:rPr lang="it-IT" sz="2000">
                    <a:effectLst/>
                  </a:rPr>
                  <a:t> </a:t>
                </a:r>
                <a:r>
                  <a:rPr lang="it-IT" sz="2000"/>
                  <a:t>indica la deviazione standard campionaria di </a:t>
                </a:r>
                <a:r>
                  <a:rPr lang="it-IT" sz="2000" i="1">
                    <a:latin typeface="Times New Roman" charset="0"/>
                    <a:ea typeface="Times New Roman" charset="0"/>
                    <a:cs typeface="Times New Roman" charset="0"/>
                  </a:rPr>
                  <a:t>x </a:t>
                </a:r>
                <a:endParaRPr lang="it-IT" sz="2000" i="1">
                  <a:ea typeface="Times New Roman" charset="0"/>
                  <a:cs typeface="Times New Roman" charset="0"/>
                </a:endParaRPr>
              </a:p>
              <a:p>
                <a:pPr marL="285750" indent="-285750">
                  <a:spcAft>
                    <a:spcPts val="600"/>
                  </a:spcAft>
                  <a:buFontTx/>
                  <a:buChar char="-"/>
                </a:pPr>
                <a:r>
                  <a:rPr lang="it-IT" sz="2000"/>
                  <a:t>Il simbolo </a:t>
                </a:r>
                <a14:m>
                  <m:oMath xmlns:m="http://schemas.openxmlformats.org/officeDocument/2006/math">
                    <m:sSub>
                      <m:sSubPr>
                        <m:ctrlPr>
                          <a:rPr lang="it-IT" sz="2000" i="1">
                            <a:latin typeface="Cambria Math" panose="02040503050406030204" pitchFamily="18" charset="0"/>
                          </a:rPr>
                        </m:ctrlPr>
                      </m:sSubPr>
                      <m:e>
                        <m:r>
                          <a:rPr lang="it-IT" sz="2000" i="1">
                            <a:latin typeface="Cambria Math" charset="0"/>
                          </a:rPr>
                          <m:t>𝑠</m:t>
                        </m:r>
                      </m:e>
                      <m:sub>
                        <m:r>
                          <a:rPr lang="it-IT" sz="2000" b="0" i="1" smtClean="0">
                            <a:latin typeface="Cambria Math" charset="0"/>
                          </a:rPr>
                          <m:t>𝑦</m:t>
                        </m:r>
                      </m:sub>
                    </m:sSub>
                  </m:oMath>
                </a14:m>
                <a:r>
                  <a:rPr lang="it-IT" sz="2000"/>
                  <a:t> indica la deviazione standard campionaria di </a:t>
                </a:r>
                <a:r>
                  <a:rPr lang="it-IT" sz="2000" i="1">
                    <a:latin typeface="Times New Roman" charset="0"/>
                    <a:ea typeface="Times New Roman" charset="0"/>
                    <a:cs typeface="Times New Roman" charset="0"/>
                  </a:rPr>
                  <a:t>y </a:t>
                </a:r>
                <a:endParaRPr lang="it-IT" sz="2000" i="1">
                  <a:ea typeface="Times New Roman" charset="0"/>
                  <a:cs typeface="Times New Roman" charset="0"/>
                </a:endParaRPr>
              </a:p>
            </p:txBody>
          </p:sp>
        </mc:Choice>
        <mc:Fallback xmlns="">
          <p:sp>
            <p:nvSpPr>
              <p:cNvPr id="6" name="CasellaDiTesto 5"/>
              <p:cNvSpPr txBox="1">
                <a:spLocks noRot="1" noChangeAspect="1" noMove="1" noResize="1" noEditPoints="1" noAdjustHandles="1" noChangeArrowheads="1" noChangeShapeType="1" noTextEdit="1"/>
              </p:cNvSpPr>
              <p:nvPr/>
            </p:nvSpPr>
            <p:spPr>
              <a:xfrm>
                <a:off x="994410" y="2436335"/>
                <a:ext cx="6652260" cy="2347887"/>
              </a:xfrm>
              <a:prstGeom prst="rect">
                <a:avLst/>
              </a:prstGeom>
              <a:blipFill rotWithShape="0">
                <a:blip r:embed="rId3"/>
                <a:stretch>
                  <a:fillRect l="-1008" t="-1818" r="-642" b="-2857"/>
                </a:stretch>
              </a:blipFill>
            </p:spPr>
            <p:txBody>
              <a:bodyPr/>
              <a:lstStyle/>
              <a:p>
                <a:r>
                  <a:rPr lang="it-IT">
                    <a:noFill/>
                  </a:rPr>
                  <a:t> </a:t>
                </a:r>
              </a:p>
            </p:txBody>
          </p:sp>
        </mc:Fallback>
      </mc:AlternateContent>
      <p:sp>
        <p:nvSpPr>
          <p:cNvPr id="7" name="CasellaDiTesto 6"/>
          <p:cNvSpPr txBox="1"/>
          <p:nvPr/>
        </p:nvSpPr>
        <p:spPr>
          <a:xfrm>
            <a:off x="1097280" y="5246370"/>
            <a:ext cx="6835140" cy="369332"/>
          </a:xfrm>
          <a:prstGeom prst="rect">
            <a:avLst/>
          </a:prstGeom>
          <a:noFill/>
        </p:spPr>
        <p:txBody>
          <a:bodyPr wrap="square" rtlCol="0">
            <a:spAutoFit/>
          </a:bodyPr>
          <a:lstStyle/>
          <a:p>
            <a:r>
              <a:rPr lang="it-IT"/>
              <a:t>Programma Excel. </a:t>
            </a:r>
          </a:p>
        </p:txBody>
      </p:sp>
    </p:spTree>
    <p:extLst>
      <p:ext uri="{BB962C8B-B14F-4D97-AF65-F5344CB8AC3E}">
        <p14:creationId xmlns:p14="http://schemas.microsoft.com/office/powerpoint/2010/main" val="74520134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926464"/>
          </a:xfrm>
        </p:spPr>
        <p:txBody>
          <a:bodyPr/>
          <a:lstStyle/>
          <a:p>
            <a:r>
              <a:rPr lang="it-IT"/>
              <a:t>Esempi ed Esercizi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75</a:t>
            </a:fld>
            <a:endParaRPr lang="en-US"/>
          </a:p>
        </p:txBody>
      </p:sp>
      <p:sp>
        <p:nvSpPr>
          <p:cNvPr id="5" name="CasellaDiTesto 4"/>
          <p:cNvSpPr txBox="1"/>
          <p:nvPr/>
        </p:nvSpPr>
        <p:spPr>
          <a:xfrm>
            <a:off x="628650" y="1314450"/>
            <a:ext cx="8081010" cy="338554"/>
          </a:xfrm>
          <a:prstGeom prst="rect">
            <a:avLst/>
          </a:prstGeom>
          <a:noFill/>
        </p:spPr>
        <p:txBody>
          <a:bodyPr wrap="square" rtlCol="0">
            <a:spAutoFit/>
          </a:bodyPr>
          <a:lstStyle/>
          <a:p>
            <a:pPr marL="285750" indent="-285750">
              <a:buFont typeface="Arial" charset="0"/>
              <a:buChar char="•"/>
            </a:pPr>
            <a:r>
              <a:rPr lang="it-IT" sz="1600"/>
              <a:t>Associa lo </a:t>
            </a:r>
            <a:r>
              <a:rPr lang="it-IT" sz="1600" i="1" err="1"/>
              <a:t>Scatter</a:t>
            </a:r>
            <a:r>
              <a:rPr lang="it-IT" sz="1600" i="1"/>
              <a:t> Plot </a:t>
            </a:r>
            <a:r>
              <a:rPr lang="it-IT" sz="1600"/>
              <a:t>di Figura 2.54 ai valori di 1) </a:t>
            </a:r>
            <a:r>
              <a:rPr lang="it-IT" sz="1600" err="1"/>
              <a:t>r</a:t>
            </a:r>
            <a:r>
              <a:rPr lang="it-IT" sz="1600"/>
              <a:t>=-1; 2) </a:t>
            </a:r>
            <a:r>
              <a:rPr lang="it-IT" sz="1600" err="1"/>
              <a:t>r</a:t>
            </a:r>
            <a:r>
              <a:rPr lang="it-IT" sz="1600"/>
              <a:t> = 0; 3) </a:t>
            </a:r>
            <a:r>
              <a:rPr lang="it-IT" sz="1600" err="1"/>
              <a:t>r</a:t>
            </a:r>
            <a:r>
              <a:rPr lang="it-IT" sz="1600"/>
              <a:t> = 0.8; 4) </a:t>
            </a:r>
            <a:r>
              <a:rPr lang="it-IT" sz="1600" err="1"/>
              <a:t>r</a:t>
            </a:r>
            <a:r>
              <a:rPr lang="it-IT" sz="1600"/>
              <a:t> = 1</a:t>
            </a:r>
          </a:p>
        </p:txBody>
      </p:sp>
      <p:sp>
        <p:nvSpPr>
          <p:cNvPr id="6" name="CasellaDiTesto 5"/>
          <p:cNvSpPr txBox="1"/>
          <p:nvPr/>
        </p:nvSpPr>
        <p:spPr>
          <a:xfrm>
            <a:off x="655320" y="3730744"/>
            <a:ext cx="8081010" cy="338554"/>
          </a:xfrm>
          <a:prstGeom prst="rect">
            <a:avLst/>
          </a:prstGeom>
          <a:noFill/>
        </p:spPr>
        <p:txBody>
          <a:bodyPr wrap="square" rtlCol="0">
            <a:spAutoFit/>
          </a:bodyPr>
          <a:lstStyle/>
          <a:p>
            <a:pPr marL="285750" indent="-285750">
              <a:buFont typeface="Arial" charset="0"/>
              <a:buChar char="•"/>
            </a:pPr>
            <a:r>
              <a:rPr lang="it-IT" sz="1600"/>
              <a:t>Associa lo </a:t>
            </a:r>
            <a:r>
              <a:rPr lang="it-IT" sz="1600" i="1" err="1"/>
              <a:t>Scatter</a:t>
            </a:r>
            <a:r>
              <a:rPr lang="it-IT" sz="1600" i="1"/>
              <a:t> Plot </a:t>
            </a:r>
            <a:r>
              <a:rPr lang="it-IT" sz="1600"/>
              <a:t>di Figura 2.55 ai valori di 1) </a:t>
            </a:r>
            <a:r>
              <a:rPr lang="it-IT" sz="1600" err="1"/>
              <a:t>r</a:t>
            </a:r>
            <a:r>
              <a:rPr lang="it-IT" sz="1600"/>
              <a:t>=0.09; 2) </a:t>
            </a:r>
            <a:r>
              <a:rPr lang="it-IT" sz="1600" err="1"/>
              <a:t>r</a:t>
            </a:r>
            <a:r>
              <a:rPr lang="it-IT" sz="1600"/>
              <a:t> = -0.38; 3) </a:t>
            </a:r>
            <a:r>
              <a:rPr lang="it-IT" sz="1600" err="1"/>
              <a:t>r</a:t>
            </a:r>
            <a:r>
              <a:rPr lang="it-IT" sz="1600"/>
              <a:t> = 0.89; 4) </a:t>
            </a:r>
            <a:r>
              <a:rPr lang="it-IT" sz="1600" err="1"/>
              <a:t>r</a:t>
            </a:r>
            <a:r>
              <a:rPr lang="it-IT" sz="1600"/>
              <a:t> = -0.81</a:t>
            </a:r>
          </a:p>
        </p:txBody>
      </p:sp>
      <p:sp>
        <p:nvSpPr>
          <p:cNvPr id="7" name="CasellaDiTesto 6"/>
          <p:cNvSpPr txBox="1"/>
          <p:nvPr/>
        </p:nvSpPr>
        <p:spPr>
          <a:xfrm>
            <a:off x="628650" y="3337560"/>
            <a:ext cx="3806190" cy="338554"/>
          </a:xfrm>
          <a:prstGeom prst="rect">
            <a:avLst/>
          </a:prstGeom>
          <a:noFill/>
        </p:spPr>
        <p:txBody>
          <a:bodyPr wrap="square" rtlCol="0">
            <a:spAutoFit/>
          </a:bodyPr>
          <a:lstStyle/>
          <a:p>
            <a:r>
              <a:rPr lang="it-IT" sz="1600"/>
              <a:t>Soluzione: (a) -    ; (b)-    ; (c)-    ; (d)-    ; </a:t>
            </a:r>
          </a:p>
        </p:txBody>
      </p:sp>
      <p:sp>
        <p:nvSpPr>
          <p:cNvPr id="8" name="CasellaDiTesto 7"/>
          <p:cNvSpPr txBox="1"/>
          <p:nvPr/>
        </p:nvSpPr>
        <p:spPr>
          <a:xfrm>
            <a:off x="541020" y="5963167"/>
            <a:ext cx="3806190" cy="338554"/>
          </a:xfrm>
          <a:prstGeom prst="rect">
            <a:avLst/>
          </a:prstGeom>
          <a:noFill/>
        </p:spPr>
        <p:txBody>
          <a:bodyPr wrap="square" rtlCol="0">
            <a:spAutoFit/>
          </a:bodyPr>
          <a:lstStyle/>
          <a:p>
            <a:r>
              <a:rPr lang="it-IT" sz="1600"/>
              <a:t>Soluzione: (a) -    ; (b)-    ; (c)-    ; (d)-    ; </a:t>
            </a:r>
          </a:p>
        </p:txBody>
      </p:sp>
      <p:pic>
        <p:nvPicPr>
          <p:cNvPr id="9" name="Immagine 8">
            <a:extLst>
              <a:ext uri="{FF2B5EF4-FFF2-40B4-BE49-F238E27FC236}">
                <a16:creationId xmlns:a16="http://schemas.microsoft.com/office/drawing/2014/main" id="{4A3F0D67-E932-BE40-AD43-91FC5795FDCD}"/>
              </a:ext>
            </a:extLst>
          </p:cNvPr>
          <p:cNvPicPr>
            <a:picLocks noChangeAspect="1"/>
          </p:cNvPicPr>
          <p:nvPr/>
        </p:nvPicPr>
        <p:blipFill>
          <a:blip r:embed="rId2"/>
          <a:stretch>
            <a:fillRect/>
          </a:stretch>
        </p:blipFill>
        <p:spPr>
          <a:xfrm>
            <a:off x="1046173" y="1675863"/>
            <a:ext cx="6078108" cy="1638373"/>
          </a:xfrm>
          <a:prstGeom prst="rect">
            <a:avLst/>
          </a:prstGeom>
        </p:spPr>
      </p:pic>
      <p:grpSp>
        <p:nvGrpSpPr>
          <p:cNvPr id="12" name="Gruppo 11">
            <a:extLst>
              <a:ext uri="{FF2B5EF4-FFF2-40B4-BE49-F238E27FC236}">
                <a16:creationId xmlns:a16="http://schemas.microsoft.com/office/drawing/2014/main" id="{011C44CF-E9F9-604A-BB15-76220EDB2600}"/>
              </a:ext>
            </a:extLst>
          </p:cNvPr>
          <p:cNvGrpSpPr/>
          <p:nvPr/>
        </p:nvGrpSpPr>
        <p:grpSpPr>
          <a:xfrm>
            <a:off x="1438058" y="4092623"/>
            <a:ext cx="5521943" cy="1870544"/>
            <a:chOff x="1046173" y="4158834"/>
            <a:chExt cx="5521943" cy="1730096"/>
          </a:xfrm>
        </p:grpSpPr>
        <p:pic>
          <p:nvPicPr>
            <p:cNvPr id="10" name="Immagine 9">
              <a:extLst>
                <a:ext uri="{FF2B5EF4-FFF2-40B4-BE49-F238E27FC236}">
                  <a16:creationId xmlns:a16="http://schemas.microsoft.com/office/drawing/2014/main" id="{DD469063-5BCA-7542-8DD4-E9934EFEB8A0}"/>
                </a:ext>
              </a:extLst>
            </p:cNvPr>
            <p:cNvPicPr>
              <a:picLocks noChangeAspect="1"/>
            </p:cNvPicPr>
            <p:nvPr/>
          </p:nvPicPr>
          <p:blipFill>
            <a:blip r:embed="rId3"/>
            <a:stretch>
              <a:fillRect/>
            </a:stretch>
          </p:blipFill>
          <p:spPr>
            <a:xfrm>
              <a:off x="1046173" y="4158834"/>
              <a:ext cx="5521943" cy="1529401"/>
            </a:xfrm>
            <a:prstGeom prst="rect">
              <a:avLst/>
            </a:prstGeom>
          </p:spPr>
        </p:pic>
        <p:pic>
          <p:nvPicPr>
            <p:cNvPr id="11" name="Immagine 10">
              <a:extLst>
                <a:ext uri="{FF2B5EF4-FFF2-40B4-BE49-F238E27FC236}">
                  <a16:creationId xmlns:a16="http://schemas.microsoft.com/office/drawing/2014/main" id="{AF6EC109-728F-1C4B-BBFA-56A2E895574D}"/>
                </a:ext>
              </a:extLst>
            </p:cNvPr>
            <p:cNvPicPr>
              <a:picLocks noChangeAspect="1"/>
            </p:cNvPicPr>
            <p:nvPr/>
          </p:nvPicPr>
          <p:blipFill rotWithShape="1">
            <a:blip r:embed="rId4"/>
            <a:srcRect t="22601"/>
            <a:stretch/>
          </p:blipFill>
          <p:spPr>
            <a:xfrm>
              <a:off x="1046174" y="5675187"/>
              <a:ext cx="2664000" cy="213743"/>
            </a:xfrm>
            <a:prstGeom prst="rect">
              <a:avLst/>
            </a:prstGeom>
          </p:spPr>
        </p:pic>
      </p:grpSp>
    </p:spTree>
    <p:extLst>
      <p:ext uri="{BB962C8B-B14F-4D97-AF65-F5344CB8AC3E}">
        <p14:creationId xmlns:p14="http://schemas.microsoft.com/office/powerpoint/2010/main" val="118453085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915034"/>
          </a:xfrm>
        </p:spPr>
        <p:txBody>
          <a:bodyPr/>
          <a:lstStyle/>
          <a:p>
            <a:r>
              <a:rPr lang="it-IT"/>
              <a:t>Esempi ed Esercizi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76</a:t>
            </a:fld>
            <a:endParaRPr lang="en-US"/>
          </a:p>
        </p:txBody>
      </p:sp>
      <p:sp>
        <p:nvSpPr>
          <p:cNvPr id="5" name="CasellaDiTesto 4"/>
          <p:cNvSpPr txBox="1"/>
          <p:nvPr/>
        </p:nvSpPr>
        <p:spPr>
          <a:xfrm>
            <a:off x="765810" y="1245871"/>
            <a:ext cx="7772400" cy="2554545"/>
          </a:xfrm>
          <a:prstGeom prst="rect">
            <a:avLst/>
          </a:prstGeom>
          <a:noFill/>
        </p:spPr>
        <p:txBody>
          <a:bodyPr wrap="square" rtlCol="0">
            <a:spAutoFit/>
          </a:bodyPr>
          <a:lstStyle/>
          <a:p>
            <a:pPr>
              <a:spcAft>
                <a:spcPts val="600"/>
              </a:spcAft>
            </a:pPr>
            <a:r>
              <a:rPr lang="it-IT"/>
              <a:t>Indica il tipo di associazione che ti aspetti per le variabili </a:t>
            </a:r>
            <a:r>
              <a:rPr lang="it-IT" i="1">
                <a:latin typeface="Times New Roman" charset="0"/>
                <a:ea typeface="Times New Roman" charset="0"/>
                <a:cs typeface="Times New Roman" charset="0"/>
              </a:rPr>
              <a:t>x</a:t>
            </a:r>
            <a:r>
              <a:rPr lang="it-IT"/>
              <a:t> e </a:t>
            </a:r>
            <a:r>
              <a:rPr lang="it-IT" i="1">
                <a:latin typeface="Times New Roman" charset="0"/>
                <a:ea typeface="Times New Roman" charset="0"/>
                <a:cs typeface="Times New Roman" charset="0"/>
              </a:rPr>
              <a:t>y</a:t>
            </a:r>
            <a:r>
              <a:rPr lang="it-IT"/>
              <a:t> indicate nell’elenco:</a:t>
            </a:r>
          </a:p>
          <a:p>
            <a:pPr marL="342900" indent="-342900">
              <a:spcAft>
                <a:spcPts val="600"/>
              </a:spcAft>
              <a:buFont typeface="+mj-lt"/>
              <a:buAutoNum type="alphaLcPeriod"/>
            </a:pPr>
            <a:r>
              <a:rPr lang="it-IT" sz="1600"/>
              <a:t>Dimensioni delle abitazioni (</a:t>
            </a:r>
            <a:r>
              <a:rPr lang="it-IT" sz="1600" i="1">
                <a:latin typeface="Times New Roman" charset="0"/>
                <a:ea typeface="Times New Roman" charset="0"/>
                <a:cs typeface="Times New Roman" charset="0"/>
              </a:rPr>
              <a:t>x</a:t>
            </a:r>
            <a:r>
              <a:rPr lang="it-IT" sz="1600"/>
              <a:t>) e costi di riscaldamento (</a:t>
            </a:r>
            <a:r>
              <a:rPr lang="it-IT" sz="1600" i="1">
                <a:latin typeface="Times New Roman" charset="0"/>
                <a:ea typeface="Times New Roman" charset="0"/>
                <a:cs typeface="Times New Roman" charset="0"/>
              </a:rPr>
              <a:t>y</a:t>
            </a:r>
            <a:r>
              <a:rPr lang="it-IT" sz="1600"/>
              <a:t>)</a:t>
            </a:r>
          </a:p>
          <a:p>
            <a:pPr marL="342900" indent="-342900">
              <a:spcAft>
                <a:spcPts val="600"/>
              </a:spcAft>
              <a:buFont typeface="+mj-lt"/>
              <a:buAutoNum type="alphaLcPeriod"/>
            </a:pPr>
            <a:r>
              <a:rPr lang="it-IT" sz="1600"/>
              <a:t>Distanza (</a:t>
            </a:r>
            <a:r>
              <a:rPr lang="it-IT" sz="1600" i="1">
                <a:latin typeface="Times New Roman" charset="0"/>
                <a:ea typeface="Times New Roman" charset="0"/>
                <a:cs typeface="Times New Roman" charset="0"/>
              </a:rPr>
              <a:t>x</a:t>
            </a:r>
            <a:r>
              <a:rPr lang="it-IT" sz="1600"/>
              <a:t>) percorsa dall’ultimo ”pieno” e la quantità di carburante rimasto nel serbatoio (</a:t>
            </a:r>
            <a:r>
              <a:rPr lang="it-IT" sz="1600" i="1">
                <a:latin typeface="Times New Roman" charset="0"/>
                <a:ea typeface="Times New Roman" charset="0"/>
                <a:cs typeface="Times New Roman" charset="0"/>
              </a:rPr>
              <a:t>y</a:t>
            </a:r>
            <a:r>
              <a:rPr lang="it-IT" sz="1600"/>
              <a:t>)</a:t>
            </a:r>
          </a:p>
          <a:p>
            <a:pPr marL="342900" indent="-342900">
              <a:spcAft>
                <a:spcPts val="600"/>
              </a:spcAft>
              <a:buFont typeface="+mj-lt"/>
              <a:buAutoNum type="alphaLcPeriod"/>
            </a:pPr>
            <a:r>
              <a:rPr lang="it-IT" sz="1600"/>
              <a:t>Temperatura esterna (</a:t>
            </a:r>
            <a:r>
              <a:rPr lang="it-IT" sz="1600" i="1">
                <a:latin typeface="Times New Roman" charset="0"/>
                <a:ea typeface="Times New Roman" charset="0"/>
                <a:cs typeface="Times New Roman" charset="0"/>
              </a:rPr>
              <a:t>x</a:t>
            </a:r>
            <a:r>
              <a:rPr lang="it-IT" sz="1600"/>
              <a:t>) e numero di abiti (maglietta, camicia, maglione, </a:t>
            </a:r>
            <a:r>
              <a:rPr lang="mr-IN" sz="1600"/>
              <a:t>…</a:t>
            </a:r>
            <a:r>
              <a:rPr lang="it-IT" sz="1600"/>
              <a:t>) indossati (</a:t>
            </a:r>
            <a:r>
              <a:rPr lang="it-IT" sz="1600" i="1">
                <a:latin typeface="Times New Roman" charset="0"/>
                <a:ea typeface="Times New Roman" charset="0"/>
                <a:cs typeface="Times New Roman" charset="0"/>
              </a:rPr>
              <a:t>y</a:t>
            </a:r>
            <a:r>
              <a:rPr lang="it-IT" sz="1600"/>
              <a:t>)</a:t>
            </a:r>
          </a:p>
          <a:p>
            <a:pPr marL="342900" indent="-342900">
              <a:spcAft>
                <a:spcPts val="600"/>
              </a:spcAft>
              <a:buFont typeface="+mj-lt"/>
              <a:buAutoNum type="alphaLcPeriod"/>
            </a:pPr>
            <a:r>
              <a:rPr lang="it-IT" sz="1600"/>
              <a:t>Numero di messaggi inviati dal tuo cellulare (</a:t>
            </a:r>
            <a:r>
              <a:rPr lang="it-IT" sz="1600" i="1">
                <a:latin typeface="Times New Roman" charset="0"/>
                <a:ea typeface="Times New Roman" charset="0"/>
                <a:cs typeface="Times New Roman" charset="0"/>
              </a:rPr>
              <a:t>x</a:t>
            </a:r>
            <a:r>
              <a:rPr lang="it-IT" sz="1600"/>
              <a:t>) e numero di messaggi ricevuti (</a:t>
            </a:r>
            <a:r>
              <a:rPr lang="it-IT" sz="1600" i="1">
                <a:latin typeface="Times New Roman" charset="0"/>
                <a:ea typeface="Times New Roman" charset="0"/>
                <a:cs typeface="Times New Roman" charset="0"/>
              </a:rPr>
              <a:t>y</a:t>
            </a:r>
            <a:r>
              <a:rPr lang="it-IT" sz="1600"/>
              <a:t>)</a:t>
            </a:r>
          </a:p>
          <a:p>
            <a:pPr marL="342900" indent="-342900">
              <a:spcAft>
                <a:spcPts val="600"/>
              </a:spcAft>
              <a:buFont typeface="+mj-lt"/>
              <a:buAutoNum type="alphaLcPeriod"/>
            </a:pPr>
            <a:r>
              <a:rPr lang="it-IT" sz="1600"/>
              <a:t>Numero di abitanti/km</a:t>
            </a:r>
            <a:r>
              <a:rPr lang="it-IT" sz="1600" baseline="30000"/>
              <a:t>2</a:t>
            </a:r>
            <a:r>
              <a:rPr lang="it-IT" sz="1600"/>
              <a:t> (</a:t>
            </a:r>
            <a:r>
              <a:rPr lang="it-IT" sz="1600" i="1">
                <a:latin typeface="Times New Roman" charset="0"/>
                <a:ea typeface="Times New Roman" charset="0"/>
                <a:cs typeface="Times New Roman" charset="0"/>
              </a:rPr>
              <a:t>x</a:t>
            </a:r>
            <a:r>
              <a:rPr lang="it-IT" sz="1600"/>
              <a:t>) della tua regione e numero di alberi/km</a:t>
            </a:r>
            <a:r>
              <a:rPr lang="it-IT" sz="1600" baseline="30000"/>
              <a:t>2</a:t>
            </a:r>
            <a:r>
              <a:rPr lang="it-IT" sz="1600"/>
              <a:t> (</a:t>
            </a:r>
            <a:r>
              <a:rPr lang="it-IT" sz="1600" i="1">
                <a:latin typeface="Times New Roman" charset="0"/>
                <a:ea typeface="Times New Roman" charset="0"/>
                <a:cs typeface="Times New Roman" charset="0"/>
              </a:rPr>
              <a:t>y</a:t>
            </a:r>
            <a:r>
              <a:rPr lang="it-IT" sz="1600"/>
              <a:t>)</a:t>
            </a:r>
          </a:p>
          <a:p>
            <a:pPr marL="342900" indent="-342900">
              <a:spcAft>
                <a:spcPts val="600"/>
              </a:spcAft>
              <a:buFont typeface="+mj-lt"/>
              <a:buAutoNum type="alphaLcPeriod"/>
            </a:pPr>
            <a:r>
              <a:rPr lang="it-IT" sz="1600"/>
              <a:t>Ore dedicate allo studio (</a:t>
            </a:r>
            <a:r>
              <a:rPr lang="it-IT" sz="1600" i="1">
                <a:latin typeface="Times New Roman" charset="0"/>
                <a:ea typeface="Times New Roman" charset="0"/>
                <a:cs typeface="Times New Roman" charset="0"/>
              </a:rPr>
              <a:t>x</a:t>
            </a:r>
            <a:r>
              <a:rPr lang="it-IT" sz="1600"/>
              <a:t>) per superare l’esame (</a:t>
            </a:r>
            <a:r>
              <a:rPr lang="it-IT" sz="1600" i="1">
                <a:latin typeface="Times New Roman" charset="0"/>
                <a:ea typeface="Times New Roman" charset="0"/>
                <a:cs typeface="Times New Roman" charset="0"/>
              </a:rPr>
              <a:t>y</a:t>
            </a:r>
            <a:r>
              <a:rPr lang="it-IT" sz="1600"/>
              <a:t>) </a:t>
            </a:r>
          </a:p>
        </p:txBody>
      </p:sp>
      <p:sp>
        <p:nvSpPr>
          <p:cNvPr id="6" name="CasellaDiTesto 5"/>
          <p:cNvSpPr txBox="1"/>
          <p:nvPr/>
        </p:nvSpPr>
        <p:spPr>
          <a:xfrm>
            <a:off x="765810" y="3836096"/>
            <a:ext cx="7772400" cy="2308324"/>
          </a:xfrm>
          <a:prstGeom prst="rect">
            <a:avLst/>
          </a:prstGeom>
          <a:noFill/>
        </p:spPr>
        <p:txBody>
          <a:bodyPr wrap="square" rtlCol="0">
            <a:spAutoFit/>
          </a:bodyPr>
          <a:lstStyle/>
          <a:p>
            <a:pPr>
              <a:spcAft>
                <a:spcPts val="600"/>
              </a:spcAft>
            </a:pPr>
            <a:r>
              <a:rPr lang="it-IT"/>
              <a:t>Risposta:</a:t>
            </a:r>
          </a:p>
          <a:p>
            <a:pPr marL="342900" indent="-342900">
              <a:spcAft>
                <a:spcPts val="600"/>
              </a:spcAft>
              <a:buFont typeface="+mj-lt"/>
              <a:buAutoNum type="alphaLcPeriod"/>
            </a:pPr>
            <a:r>
              <a:rPr lang="it-IT" sz="1600"/>
              <a:t>positiva</a:t>
            </a:r>
          </a:p>
          <a:p>
            <a:pPr marL="342900" indent="-342900">
              <a:spcAft>
                <a:spcPts val="600"/>
              </a:spcAft>
              <a:buFont typeface="+mj-lt"/>
              <a:buAutoNum type="alphaLcPeriod"/>
            </a:pPr>
            <a:r>
              <a:rPr lang="mr-IN" sz="1600"/>
              <a:t>…</a:t>
            </a:r>
            <a:r>
              <a:rPr lang="it-IT" sz="1600"/>
              <a:t>.</a:t>
            </a:r>
          </a:p>
          <a:p>
            <a:pPr marL="342900" indent="-342900">
              <a:spcAft>
                <a:spcPts val="600"/>
              </a:spcAft>
              <a:buFont typeface="+mj-lt"/>
              <a:buAutoNum type="alphaLcPeriod"/>
            </a:pPr>
            <a:r>
              <a:rPr lang="it-IT" sz="1600"/>
              <a:t>negativa</a:t>
            </a:r>
          </a:p>
          <a:p>
            <a:pPr marL="342900" indent="-342900">
              <a:spcAft>
                <a:spcPts val="600"/>
              </a:spcAft>
              <a:buFont typeface="+mj-lt"/>
              <a:buAutoNum type="alphaLcPeriod"/>
            </a:pPr>
            <a:r>
              <a:rPr lang="mr-IN" sz="1600"/>
              <a:t>…</a:t>
            </a:r>
            <a:r>
              <a:rPr lang="it-IT" sz="1600"/>
              <a:t>.</a:t>
            </a:r>
          </a:p>
          <a:p>
            <a:pPr marL="342900" indent="-342900">
              <a:spcAft>
                <a:spcPts val="600"/>
              </a:spcAft>
              <a:buFont typeface="+mj-lt"/>
              <a:buAutoNum type="alphaLcPeriod"/>
            </a:pPr>
            <a:r>
              <a:rPr lang="it-IT" sz="1600"/>
              <a:t>negativa</a:t>
            </a:r>
          </a:p>
          <a:p>
            <a:pPr marL="342900" indent="-342900">
              <a:spcAft>
                <a:spcPts val="600"/>
              </a:spcAft>
              <a:buFont typeface="+mj-lt"/>
              <a:buAutoNum type="alphaLcPeriod"/>
            </a:pPr>
            <a:r>
              <a:rPr lang="mr-IN" sz="1600"/>
              <a:t>…</a:t>
            </a:r>
            <a:r>
              <a:rPr lang="it-IT" sz="1600"/>
              <a:t>.</a:t>
            </a:r>
          </a:p>
        </p:txBody>
      </p:sp>
    </p:spTree>
    <p:extLst>
      <p:ext uri="{BB962C8B-B14F-4D97-AF65-F5344CB8AC3E}">
        <p14:creationId xmlns:p14="http://schemas.microsoft.com/office/powerpoint/2010/main" val="192980829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040764"/>
          </a:xfrm>
        </p:spPr>
        <p:txBody>
          <a:bodyPr/>
          <a:lstStyle/>
          <a:p>
            <a:r>
              <a:rPr lang="it-IT"/>
              <a:t>Esempi e Esercizi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77</a:t>
            </a:fld>
            <a:endParaRPr lang="en-US"/>
          </a:p>
        </p:txBody>
      </p:sp>
      <p:sp>
        <p:nvSpPr>
          <p:cNvPr id="5" name="CasellaDiTesto 4"/>
          <p:cNvSpPr txBox="1"/>
          <p:nvPr/>
        </p:nvSpPr>
        <p:spPr>
          <a:xfrm>
            <a:off x="742950" y="1280161"/>
            <a:ext cx="6995160" cy="646331"/>
          </a:xfrm>
          <a:prstGeom prst="rect">
            <a:avLst/>
          </a:prstGeom>
          <a:noFill/>
        </p:spPr>
        <p:txBody>
          <a:bodyPr wrap="square" rtlCol="0">
            <a:spAutoFit/>
          </a:bodyPr>
          <a:lstStyle/>
          <a:p>
            <a:pPr marL="285750" indent="-285750">
              <a:buFont typeface="Arial" charset="0"/>
              <a:buChar char="•"/>
            </a:pPr>
            <a:r>
              <a:rPr lang="it-IT"/>
              <a:t>Esegui lo </a:t>
            </a:r>
            <a:r>
              <a:rPr lang="it-IT" i="1" err="1"/>
              <a:t>Scatter</a:t>
            </a:r>
            <a:r>
              <a:rPr lang="it-IT" i="1"/>
              <a:t> Plot </a:t>
            </a:r>
            <a:r>
              <a:rPr lang="it-IT"/>
              <a:t>dei dati indicati in Tabella 1 inserendo la variabile X nell’asse orizzontale e calcola il valore della correlazione </a:t>
            </a:r>
            <a:r>
              <a:rPr lang="it-IT" i="1" err="1"/>
              <a:t>r</a:t>
            </a:r>
            <a:r>
              <a:rPr lang="it-IT" i="1"/>
              <a:t>.</a:t>
            </a:r>
          </a:p>
        </p:txBody>
      </p:sp>
      <p:graphicFrame>
        <p:nvGraphicFramePr>
          <p:cNvPr id="6" name="Tabella 5"/>
          <p:cNvGraphicFramePr>
            <a:graphicFrameLocks noGrp="1"/>
          </p:cNvGraphicFramePr>
          <p:nvPr>
            <p:extLst>
              <p:ext uri="{D42A27DB-BD31-4B8C-83A1-F6EECF244321}">
                <p14:modId xmlns:p14="http://schemas.microsoft.com/office/powerpoint/2010/main" val="1593012314"/>
              </p:ext>
            </p:extLst>
          </p:nvPr>
        </p:nvGraphicFramePr>
        <p:xfrm>
          <a:off x="742950" y="2016125"/>
          <a:ext cx="4331970" cy="609600"/>
        </p:xfrm>
        <a:graphic>
          <a:graphicData uri="http://schemas.openxmlformats.org/drawingml/2006/table">
            <a:tbl>
              <a:tblPr firstRow="1" bandRow="1">
                <a:tableStyleId>{5940675A-B579-460E-94D1-54222C63F5DA}</a:tableStyleId>
              </a:tblPr>
              <a:tblGrid>
                <a:gridCol w="721995">
                  <a:extLst>
                    <a:ext uri="{9D8B030D-6E8A-4147-A177-3AD203B41FA5}">
                      <a16:colId xmlns:a16="http://schemas.microsoft.com/office/drawing/2014/main" val="20000"/>
                    </a:ext>
                  </a:extLst>
                </a:gridCol>
                <a:gridCol w="721995">
                  <a:extLst>
                    <a:ext uri="{9D8B030D-6E8A-4147-A177-3AD203B41FA5}">
                      <a16:colId xmlns:a16="http://schemas.microsoft.com/office/drawing/2014/main" val="20001"/>
                    </a:ext>
                  </a:extLst>
                </a:gridCol>
                <a:gridCol w="721995">
                  <a:extLst>
                    <a:ext uri="{9D8B030D-6E8A-4147-A177-3AD203B41FA5}">
                      <a16:colId xmlns:a16="http://schemas.microsoft.com/office/drawing/2014/main" val="20002"/>
                    </a:ext>
                  </a:extLst>
                </a:gridCol>
                <a:gridCol w="721995">
                  <a:extLst>
                    <a:ext uri="{9D8B030D-6E8A-4147-A177-3AD203B41FA5}">
                      <a16:colId xmlns:a16="http://schemas.microsoft.com/office/drawing/2014/main" val="20003"/>
                    </a:ext>
                  </a:extLst>
                </a:gridCol>
                <a:gridCol w="721995">
                  <a:extLst>
                    <a:ext uri="{9D8B030D-6E8A-4147-A177-3AD203B41FA5}">
                      <a16:colId xmlns:a16="http://schemas.microsoft.com/office/drawing/2014/main" val="20004"/>
                    </a:ext>
                  </a:extLst>
                </a:gridCol>
                <a:gridCol w="721995">
                  <a:extLst>
                    <a:ext uri="{9D8B030D-6E8A-4147-A177-3AD203B41FA5}">
                      <a16:colId xmlns:a16="http://schemas.microsoft.com/office/drawing/2014/main" val="20005"/>
                    </a:ext>
                  </a:extLst>
                </a:gridCol>
              </a:tblGrid>
              <a:tr h="271899">
                <a:tc>
                  <a:txBody>
                    <a:bodyPr/>
                    <a:lstStyle/>
                    <a:p>
                      <a:pPr algn="ctr"/>
                      <a:r>
                        <a:rPr lang="it-IT" sz="1400" i="1"/>
                        <a:t>X</a:t>
                      </a:r>
                    </a:p>
                  </a:txBody>
                  <a:tcPr anchor="ctr">
                    <a:lnL w="12700" cap="flat" cmpd="sng" algn="ctr">
                      <a:noFill/>
                      <a:prstDash val="solid"/>
                      <a:round/>
                      <a:headEnd type="none" w="med" len="med"/>
                      <a:tailEnd type="none" w="med" len="med"/>
                    </a:lnL>
                  </a:tcPr>
                </a:tc>
                <a:tc>
                  <a:txBody>
                    <a:bodyPr/>
                    <a:lstStyle/>
                    <a:p>
                      <a:pPr algn="ctr"/>
                      <a:r>
                        <a:rPr lang="it-IT" sz="1400"/>
                        <a:t>3</a:t>
                      </a:r>
                    </a:p>
                  </a:txBody>
                  <a:tcPr anchor="ctr"/>
                </a:tc>
                <a:tc>
                  <a:txBody>
                    <a:bodyPr/>
                    <a:lstStyle/>
                    <a:p>
                      <a:pPr algn="ctr"/>
                      <a:r>
                        <a:rPr lang="it-IT" sz="1400"/>
                        <a:t>5</a:t>
                      </a:r>
                    </a:p>
                  </a:txBody>
                  <a:tcPr anchor="ctr"/>
                </a:tc>
                <a:tc>
                  <a:txBody>
                    <a:bodyPr/>
                    <a:lstStyle/>
                    <a:p>
                      <a:pPr algn="ctr"/>
                      <a:r>
                        <a:rPr lang="it-IT" sz="1400"/>
                        <a:t>2</a:t>
                      </a:r>
                    </a:p>
                  </a:txBody>
                  <a:tcPr anchor="ctr"/>
                </a:tc>
                <a:tc>
                  <a:txBody>
                    <a:bodyPr/>
                    <a:lstStyle/>
                    <a:p>
                      <a:pPr algn="ctr"/>
                      <a:r>
                        <a:rPr lang="it-IT" sz="1400"/>
                        <a:t>7</a:t>
                      </a:r>
                    </a:p>
                  </a:txBody>
                  <a:tcPr anchor="ctr"/>
                </a:tc>
                <a:tc>
                  <a:txBody>
                    <a:bodyPr/>
                    <a:lstStyle/>
                    <a:p>
                      <a:pPr algn="ctr"/>
                      <a:r>
                        <a:rPr lang="it-IT" sz="1400"/>
                        <a:t>6</a:t>
                      </a: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10000"/>
                  </a:ext>
                </a:extLst>
              </a:tr>
              <a:tr h="271899">
                <a:tc>
                  <a:txBody>
                    <a:bodyPr/>
                    <a:lstStyle/>
                    <a:p>
                      <a:pPr algn="ctr"/>
                      <a:r>
                        <a:rPr lang="it-IT" sz="1400" i="1"/>
                        <a:t>Y</a:t>
                      </a:r>
                    </a:p>
                  </a:txBody>
                  <a:tcPr anchor="ctr">
                    <a:lnL w="12700" cap="flat" cmpd="sng" algn="ctr">
                      <a:noFill/>
                      <a:prstDash val="solid"/>
                      <a:round/>
                      <a:headEnd type="none" w="med" len="med"/>
                      <a:tailEnd type="none" w="med" len="med"/>
                    </a:lnL>
                  </a:tcPr>
                </a:tc>
                <a:tc>
                  <a:txBody>
                    <a:bodyPr/>
                    <a:lstStyle/>
                    <a:p>
                      <a:pPr algn="ctr"/>
                      <a:r>
                        <a:rPr lang="it-IT" sz="1400"/>
                        <a:t>1</a:t>
                      </a:r>
                    </a:p>
                  </a:txBody>
                  <a:tcPr anchor="ctr"/>
                </a:tc>
                <a:tc>
                  <a:txBody>
                    <a:bodyPr/>
                    <a:lstStyle/>
                    <a:p>
                      <a:pPr algn="ctr"/>
                      <a:r>
                        <a:rPr lang="it-IT" sz="1400"/>
                        <a:t>2</a:t>
                      </a:r>
                    </a:p>
                  </a:txBody>
                  <a:tcPr anchor="ctr"/>
                </a:tc>
                <a:tc>
                  <a:txBody>
                    <a:bodyPr/>
                    <a:lstStyle/>
                    <a:p>
                      <a:pPr algn="ctr"/>
                      <a:r>
                        <a:rPr lang="it-IT" sz="1400"/>
                        <a:t>1.5</a:t>
                      </a:r>
                    </a:p>
                  </a:txBody>
                  <a:tcPr anchor="ctr"/>
                </a:tc>
                <a:tc>
                  <a:txBody>
                    <a:bodyPr/>
                    <a:lstStyle/>
                    <a:p>
                      <a:pPr algn="ctr"/>
                      <a:r>
                        <a:rPr lang="it-IT" sz="1400"/>
                        <a:t>3</a:t>
                      </a:r>
                    </a:p>
                  </a:txBody>
                  <a:tcPr anchor="ctr"/>
                </a:tc>
                <a:tc>
                  <a:txBody>
                    <a:bodyPr/>
                    <a:lstStyle/>
                    <a:p>
                      <a:pPr algn="ctr"/>
                      <a:r>
                        <a:rPr lang="it-IT" sz="1400"/>
                        <a:t>2.5</a:t>
                      </a: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10001"/>
                  </a:ext>
                </a:extLst>
              </a:tr>
            </a:tbl>
          </a:graphicData>
        </a:graphic>
      </p:graphicFrame>
      <p:sp>
        <p:nvSpPr>
          <p:cNvPr id="7" name="CasellaDiTesto 6"/>
          <p:cNvSpPr txBox="1"/>
          <p:nvPr/>
        </p:nvSpPr>
        <p:spPr>
          <a:xfrm>
            <a:off x="742950" y="3539857"/>
            <a:ext cx="6995160" cy="646331"/>
          </a:xfrm>
          <a:prstGeom prst="rect">
            <a:avLst/>
          </a:prstGeom>
          <a:noFill/>
        </p:spPr>
        <p:txBody>
          <a:bodyPr wrap="square" rtlCol="0">
            <a:spAutoFit/>
          </a:bodyPr>
          <a:lstStyle/>
          <a:p>
            <a:pPr marL="285750" indent="-285750">
              <a:buFont typeface="Arial" charset="0"/>
              <a:buChar char="•"/>
            </a:pPr>
            <a:r>
              <a:rPr lang="it-IT"/>
              <a:t>Esegui lo </a:t>
            </a:r>
            <a:r>
              <a:rPr lang="it-IT" err="1"/>
              <a:t>Scatter</a:t>
            </a:r>
            <a:r>
              <a:rPr lang="it-IT"/>
              <a:t> Plot dei dati indicati in Tabella 2 inserendo la variabile X nell’asse orizzontale e calcola il valore della correlazione </a:t>
            </a:r>
            <a:r>
              <a:rPr lang="it-IT" i="1" err="1"/>
              <a:t>r</a:t>
            </a:r>
            <a:r>
              <a:rPr lang="it-IT" i="1"/>
              <a:t>.</a:t>
            </a:r>
          </a:p>
        </p:txBody>
      </p:sp>
      <p:graphicFrame>
        <p:nvGraphicFramePr>
          <p:cNvPr id="8" name="Tabella 7"/>
          <p:cNvGraphicFramePr>
            <a:graphicFrameLocks noGrp="1"/>
          </p:cNvGraphicFramePr>
          <p:nvPr>
            <p:extLst>
              <p:ext uri="{D42A27DB-BD31-4B8C-83A1-F6EECF244321}">
                <p14:modId xmlns:p14="http://schemas.microsoft.com/office/powerpoint/2010/main" val="751589210"/>
              </p:ext>
            </p:extLst>
          </p:nvPr>
        </p:nvGraphicFramePr>
        <p:xfrm>
          <a:off x="872490" y="4375519"/>
          <a:ext cx="4331970" cy="609600"/>
        </p:xfrm>
        <a:graphic>
          <a:graphicData uri="http://schemas.openxmlformats.org/drawingml/2006/table">
            <a:tbl>
              <a:tblPr firstRow="1" bandRow="1">
                <a:tableStyleId>{5940675A-B579-460E-94D1-54222C63F5DA}</a:tableStyleId>
              </a:tblPr>
              <a:tblGrid>
                <a:gridCol w="481330">
                  <a:extLst>
                    <a:ext uri="{9D8B030D-6E8A-4147-A177-3AD203B41FA5}">
                      <a16:colId xmlns:a16="http://schemas.microsoft.com/office/drawing/2014/main" val="20000"/>
                    </a:ext>
                  </a:extLst>
                </a:gridCol>
                <a:gridCol w="481330">
                  <a:extLst>
                    <a:ext uri="{9D8B030D-6E8A-4147-A177-3AD203B41FA5}">
                      <a16:colId xmlns:a16="http://schemas.microsoft.com/office/drawing/2014/main" val="20001"/>
                    </a:ext>
                  </a:extLst>
                </a:gridCol>
                <a:gridCol w="481330">
                  <a:extLst>
                    <a:ext uri="{9D8B030D-6E8A-4147-A177-3AD203B41FA5}">
                      <a16:colId xmlns:a16="http://schemas.microsoft.com/office/drawing/2014/main" val="20002"/>
                    </a:ext>
                  </a:extLst>
                </a:gridCol>
                <a:gridCol w="481330">
                  <a:extLst>
                    <a:ext uri="{9D8B030D-6E8A-4147-A177-3AD203B41FA5}">
                      <a16:colId xmlns:a16="http://schemas.microsoft.com/office/drawing/2014/main" val="20003"/>
                    </a:ext>
                  </a:extLst>
                </a:gridCol>
                <a:gridCol w="481330">
                  <a:extLst>
                    <a:ext uri="{9D8B030D-6E8A-4147-A177-3AD203B41FA5}">
                      <a16:colId xmlns:a16="http://schemas.microsoft.com/office/drawing/2014/main" val="20004"/>
                    </a:ext>
                  </a:extLst>
                </a:gridCol>
                <a:gridCol w="481330">
                  <a:extLst>
                    <a:ext uri="{9D8B030D-6E8A-4147-A177-3AD203B41FA5}">
                      <a16:colId xmlns:a16="http://schemas.microsoft.com/office/drawing/2014/main" val="20005"/>
                    </a:ext>
                  </a:extLst>
                </a:gridCol>
                <a:gridCol w="481330">
                  <a:extLst>
                    <a:ext uri="{9D8B030D-6E8A-4147-A177-3AD203B41FA5}">
                      <a16:colId xmlns:a16="http://schemas.microsoft.com/office/drawing/2014/main" val="20006"/>
                    </a:ext>
                  </a:extLst>
                </a:gridCol>
                <a:gridCol w="481330">
                  <a:extLst>
                    <a:ext uri="{9D8B030D-6E8A-4147-A177-3AD203B41FA5}">
                      <a16:colId xmlns:a16="http://schemas.microsoft.com/office/drawing/2014/main" val="20007"/>
                    </a:ext>
                  </a:extLst>
                </a:gridCol>
                <a:gridCol w="481330">
                  <a:extLst>
                    <a:ext uri="{9D8B030D-6E8A-4147-A177-3AD203B41FA5}">
                      <a16:colId xmlns:a16="http://schemas.microsoft.com/office/drawing/2014/main" val="20008"/>
                    </a:ext>
                  </a:extLst>
                </a:gridCol>
              </a:tblGrid>
              <a:tr h="271899">
                <a:tc>
                  <a:txBody>
                    <a:bodyPr/>
                    <a:lstStyle/>
                    <a:p>
                      <a:pPr algn="ctr"/>
                      <a:r>
                        <a:rPr lang="it-IT" sz="1400" i="1"/>
                        <a:t>X</a:t>
                      </a:r>
                    </a:p>
                  </a:txBody>
                  <a:tcPr anchor="ctr">
                    <a:lnL w="12700" cap="flat" cmpd="sng" algn="ctr">
                      <a:noFill/>
                      <a:prstDash val="solid"/>
                      <a:round/>
                      <a:headEnd type="none" w="med" len="med"/>
                      <a:tailEnd type="none" w="med" len="med"/>
                    </a:lnL>
                  </a:tcPr>
                </a:tc>
                <a:tc>
                  <a:txBody>
                    <a:bodyPr/>
                    <a:lstStyle/>
                    <a:p>
                      <a:pPr algn="ctr"/>
                      <a:r>
                        <a:rPr lang="it-IT" sz="1400"/>
                        <a:t>15</a:t>
                      </a:r>
                    </a:p>
                  </a:txBody>
                  <a:tcPr anchor="ctr"/>
                </a:tc>
                <a:tc>
                  <a:txBody>
                    <a:bodyPr/>
                    <a:lstStyle/>
                    <a:p>
                      <a:pPr algn="ctr"/>
                      <a:r>
                        <a:rPr lang="it-IT" sz="1400"/>
                        <a:t>20</a:t>
                      </a:r>
                    </a:p>
                  </a:txBody>
                  <a:tcPr anchor="ctr"/>
                </a:tc>
                <a:tc>
                  <a:txBody>
                    <a:bodyPr/>
                    <a:lstStyle/>
                    <a:p>
                      <a:pPr algn="ctr"/>
                      <a:r>
                        <a:rPr lang="it-IT" sz="1400"/>
                        <a:t>25</a:t>
                      </a:r>
                    </a:p>
                  </a:txBody>
                  <a:tcPr anchor="ctr"/>
                </a:tc>
                <a:tc>
                  <a:txBody>
                    <a:bodyPr/>
                    <a:lstStyle/>
                    <a:p>
                      <a:pPr algn="ctr"/>
                      <a:r>
                        <a:rPr lang="it-IT" sz="1400"/>
                        <a:t>30</a:t>
                      </a:r>
                    </a:p>
                  </a:txBody>
                  <a:tcPr anchor="ctr"/>
                </a:tc>
                <a:tc>
                  <a:txBody>
                    <a:bodyPr/>
                    <a:lstStyle/>
                    <a:p>
                      <a:pPr algn="ctr"/>
                      <a:r>
                        <a:rPr lang="it-IT" sz="1400"/>
                        <a:t>35</a:t>
                      </a:r>
                    </a:p>
                  </a:txBody>
                  <a:tcPr anchor="ctr"/>
                </a:tc>
                <a:tc>
                  <a:txBody>
                    <a:bodyPr/>
                    <a:lstStyle/>
                    <a:p>
                      <a:pPr algn="ctr"/>
                      <a:r>
                        <a:rPr lang="it-IT" sz="1400"/>
                        <a:t>40</a:t>
                      </a:r>
                    </a:p>
                  </a:txBody>
                  <a:tcPr anchor="ctr"/>
                </a:tc>
                <a:tc>
                  <a:txBody>
                    <a:bodyPr/>
                    <a:lstStyle/>
                    <a:p>
                      <a:pPr algn="ctr"/>
                      <a:r>
                        <a:rPr lang="it-IT" sz="1400"/>
                        <a:t>45</a:t>
                      </a:r>
                    </a:p>
                  </a:txBody>
                  <a:tcPr anchor="ctr"/>
                </a:tc>
                <a:tc>
                  <a:txBody>
                    <a:bodyPr/>
                    <a:lstStyle/>
                    <a:p>
                      <a:pPr algn="ctr"/>
                      <a:r>
                        <a:rPr lang="it-IT" sz="1400"/>
                        <a:t>50</a:t>
                      </a: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10000"/>
                  </a:ext>
                </a:extLst>
              </a:tr>
              <a:tr h="271899">
                <a:tc>
                  <a:txBody>
                    <a:bodyPr/>
                    <a:lstStyle/>
                    <a:p>
                      <a:pPr algn="ctr"/>
                      <a:r>
                        <a:rPr lang="it-IT" sz="1400" i="1"/>
                        <a:t>Y</a:t>
                      </a:r>
                    </a:p>
                  </a:txBody>
                  <a:tcPr anchor="ctr">
                    <a:lnL w="12700" cap="flat" cmpd="sng" algn="ctr">
                      <a:noFill/>
                      <a:prstDash val="solid"/>
                      <a:round/>
                      <a:headEnd type="none" w="med" len="med"/>
                      <a:tailEnd type="none" w="med" len="med"/>
                    </a:lnL>
                  </a:tcPr>
                </a:tc>
                <a:tc>
                  <a:txBody>
                    <a:bodyPr/>
                    <a:lstStyle/>
                    <a:p>
                      <a:pPr algn="ctr"/>
                      <a:r>
                        <a:rPr lang="it-IT" sz="1400"/>
                        <a:t>532</a:t>
                      </a:r>
                    </a:p>
                  </a:txBody>
                  <a:tcPr anchor="ctr"/>
                </a:tc>
                <a:tc>
                  <a:txBody>
                    <a:bodyPr/>
                    <a:lstStyle/>
                    <a:p>
                      <a:pPr algn="ctr"/>
                      <a:r>
                        <a:rPr lang="it-IT" sz="1400"/>
                        <a:t>466</a:t>
                      </a:r>
                    </a:p>
                  </a:txBody>
                  <a:tcPr anchor="ctr"/>
                </a:tc>
                <a:tc>
                  <a:txBody>
                    <a:bodyPr/>
                    <a:lstStyle/>
                    <a:p>
                      <a:pPr algn="ctr"/>
                      <a:r>
                        <a:rPr lang="it-IT" sz="1400"/>
                        <a:t>478</a:t>
                      </a:r>
                    </a:p>
                  </a:txBody>
                  <a:tcPr anchor="ctr"/>
                </a:tc>
                <a:tc>
                  <a:txBody>
                    <a:bodyPr/>
                    <a:lstStyle/>
                    <a:p>
                      <a:pPr algn="ctr"/>
                      <a:r>
                        <a:rPr lang="it-IT" sz="1400"/>
                        <a:t>320</a:t>
                      </a:r>
                    </a:p>
                  </a:txBody>
                  <a:tcPr anchor="ctr"/>
                </a:tc>
                <a:tc>
                  <a:txBody>
                    <a:bodyPr/>
                    <a:lstStyle/>
                    <a:p>
                      <a:pPr algn="ctr"/>
                      <a:r>
                        <a:rPr lang="it-IT" sz="1400"/>
                        <a:t>303</a:t>
                      </a:r>
                    </a:p>
                  </a:txBody>
                  <a:tcPr anchor="ctr"/>
                </a:tc>
                <a:tc>
                  <a:txBody>
                    <a:bodyPr/>
                    <a:lstStyle/>
                    <a:p>
                      <a:pPr algn="ctr"/>
                      <a:r>
                        <a:rPr lang="it-IT" sz="1400"/>
                        <a:t>349</a:t>
                      </a:r>
                    </a:p>
                  </a:txBody>
                  <a:tcPr anchor="ctr"/>
                </a:tc>
                <a:tc>
                  <a:txBody>
                    <a:bodyPr/>
                    <a:lstStyle/>
                    <a:p>
                      <a:pPr algn="ctr"/>
                      <a:r>
                        <a:rPr lang="it-IT" sz="1400"/>
                        <a:t>275</a:t>
                      </a:r>
                    </a:p>
                  </a:txBody>
                  <a:tcPr anchor="ctr"/>
                </a:tc>
                <a:tc>
                  <a:txBody>
                    <a:bodyPr/>
                    <a:lstStyle/>
                    <a:p>
                      <a:pPr algn="ctr"/>
                      <a:r>
                        <a:rPr lang="it-IT" sz="1400"/>
                        <a:t>221</a:t>
                      </a: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10001"/>
                  </a:ext>
                </a:extLst>
              </a:tr>
            </a:tbl>
          </a:graphicData>
        </a:graphic>
      </p:graphicFrame>
      <p:sp>
        <p:nvSpPr>
          <p:cNvPr id="9" name="CasellaDiTesto 8"/>
          <p:cNvSpPr txBox="1"/>
          <p:nvPr/>
        </p:nvSpPr>
        <p:spPr>
          <a:xfrm>
            <a:off x="742950" y="2811780"/>
            <a:ext cx="6492240" cy="369332"/>
          </a:xfrm>
          <a:prstGeom prst="rect">
            <a:avLst/>
          </a:prstGeom>
          <a:noFill/>
        </p:spPr>
        <p:txBody>
          <a:bodyPr wrap="square" rtlCol="0">
            <a:spAutoFit/>
          </a:bodyPr>
          <a:lstStyle/>
          <a:p>
            <a:pPr marL="285750" indent="-285750">
              <a:buFont typeface="Arial" charset="0"/>
              <a:buChar char="•"/>
            </a:pPr>
            <a:r>
              <a:rPr lang="it-IT" err="1"/>
              <a:t>r</a:t>
            </a:r>
            <a:r>
              <a:rPr lang="it-IT"/>
              <a:t> =  </a:t>
            </a:r>
          </a:p>
        </p:txBody>
      </p:sp>
      <p:sp>
        <p:nvSpPr>
          <p:cNvPr id="10" name="CasellaDiTesto 9"/>
          <p:cNvSpPr txBox="1"/>
          <p:nvPr/>
        </p:nvSpPr>
        <p:spPr>
          <a:xfrm>
            <a:off x="628650" y="5301403"/>
            <a:ext cx="6492240" cy="369332"/>
          </a:xfrm>
          <a:prstGeom prst="rect">
            <a:avLst/>
          </a:prstGeom>
          <a:noFill/>
        </p:spPr>
        <p:txBody>
          <a:bodyPr wrap="square" rtlCol="0">
            <a:spAutoFit/>
          </a:bodyPr>
          <a:lstStyle/>
          <a:p>
            <a:pPr marL="285750" indent="-285750">
              <a:buFont typeface="Arial" charset="0"/>
              <a:buChar char="•"/>
            </a:pPr>
            <a:r>
              <a:rPr lang="it-IT" err="1"/>
              <a:t>r</a:t>
            </a:r>
            <a:r>
              <a:rPr lang="it-IT"/>
              <a:t> =  </a:t>
            </a:r>
          </a:p>
        </p:txBody>
      </p:sp>
    </p:spTree>
    <p:extLst>
      <p:ext uri="{BB962C8B-B14F-4D97-AF65-F5344CB8AC3E}">
        <p14:creationId xmlns:p14="http://schemas.microsoft.com/office/powerpoint/2010/main" val="14468913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77190"/>
            <a:ext cx="7886700" cy="690908"/>
          </a:xfrm>
        </p:spPr>
        <p:txBody>
          <a:bodyPr>
            <a:normAutofit fontScale="90000"/>
          </a:bodyPr>
          <a:lstStyle/>
          <a:p>
            <a:r>
              <a:rPr lang="it-IT"/>
              <a:t>Esempi e Esercizi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78</a:t>
            </a:fld>
            <a:endParaRPr lang="en-US"/>
          </a:p>
        </p:txBody>
      </p:sp>
      <p:sp>
        <p:nvSpPr>
          <p:cNvPr id="5" name="CasellaDiTesto 4"/>
          <p:cNvSpPr txBox="1"/>
          <p:nvPr/>
        </p:nvSpPr>
        <p:spPr>
          <a:xfrm>
            <a:off x="720090" y="1143000"/>
            <a:ext cx="7749540" cy="830997"/>
          </a:xfrm>
          <a:prstGeom prst="rect">
            <a:avLst/>
          </a:prstGeom>
          <a:noFill/>
        </p:spPr>
        <p:txBody>
          <a:bodyPr wrap="square" rtlCol="0">
            <a:spAutoFit/>
          </a:bodyPr>
          <a:lstStyle/>
          <a:p>
            <a:pPr indent="225425" algn="just"/>
            <a:r>
              <a:rPr lang="it-IT" sz="1600" b="1"/>
              <a:t>Altezza e Peso</a:t>
            </a:r>
            <a:r>
              <a:rPr lang="it-IT" sz="1600"/>
              <a:t>. Lo </a:t>
            </a:r>
            <a:r>
              <a:rPr lang="it-IT" sz="1600" err="1"/>
              <a:t>Scatter</a:t>
            </a:r>
            <a:r>
              <a:rPr lang="it-IT" sz="1600"/>
              <a:t> Plot di Figura 2.56 indica la associazione fra altezza (</a:t>
            </a:r>
            <a:r>
              <a:rPr lang="it-IT" sz="1600" err="1"/>
              <a:t>Height</a:t>
            </a:r>
            <a:r>
              <a:rPr lang="it-IT" sz="1600"/>
              <a:t>, </a:t>
            </a:r>
            <a:r>
              <a:rPr lang="it-IT" sz="1600" i="1" err="1"/>
              <a:t>inches</a:t>
            </a:r>
            <a:r>
              <a:rPr lang="it-IT" sz="1600"/>
              <a:t>) e peso (</a:t>
            </a:r>
            <a:r>
              <a:rPr lang="it-IT" sz="1600" i="1" err="1"/>
              <a:t>Weight</a:t>
            </a:r>
            <a:r>
              <a:rPr lang="it-IT" sz="1600" i="1"/>
              <a:t> in </a:t>
            </a:r>
            <a:r>
              <a:rPr lang="it-IT" sz="1600" i="1" err="1"/>
              <a:t>pounds</a:t>
            </a:r>
            <a:r>
              <a:rPr lang="it-IT" sz="1600"/>
              <a:t>) degli studenti che hanno partecipato al sondaggio riassunto nel data-set </a:t>
            </a:r>
            <a:r>
              <a:rPr lang="it-IT" sz="1600" err="1"/>
              <a:t>StudentSurvey</a:t>
            </a:r>
            <a:r>
              <a:rPr lang="it-IT" sz="1600"/>
              <a:t>. </a:t>
            </a:r>
          </a:p>
        </p:txBody>
      </p:sp>
      <p:sp>
        <p:nvSpPr>
          <p:cNvPr id="6" name="CasellaDiTesto 5"/>
          <p:cNvSpPr txBox="1"/>
          <p:nvPr/>
        </p:nvSpPr>
        <p:spPr>
          <a:xfrm>
            <a:off x="697230" y="4514850"/>
            <a:ext cx="7749540" cy="1723549"/>
          </a:xfrm>
          <a:prstGeom prst="rect">
            <a:avLst/>
          </a:prstGeom>
          <a:noFill/>
        </p:spPr>
        <p:txBody>
          <a:bodyPr wrap="square" rtlCol="0">
            <a:spAutoFit/>
          </a:bodyPr>
          <a:lstStyle/>
          <a:p>
            <a:pPr marL="342900" indent="-342900">
              <a:spcAft>
                <a:spcPts val="600"/>
              </a:spcAft>
              <a:buFont typeface="+mj-lt"/>
              <a:buAutoNum type="alphaLcParenR"/>
            </a:pPr>
            <a:r>
              <a:rPr lang="it-IT" sz="1600"/>
              <a:t>Una associazione </a:t>
            </a:r>
            <a:r>
              <a:rPr lang="it-IT" sz="1600" i="1"/>
              <a:t>positiva</a:t>
            </a:r>
            <a:r>
              <a:rPr lang="it-IT" sz="1600"/>
              <a:t> fra queste due variabili indica che all’aumentare di _______ aumenta il valore di ______</a:t>
            </a:r>
          </a:p>
          <a:p>
            <a:pPr marL="342900" indent="-342900">
              <a:spcAft>
                <a:spcPts val="600"/>
              </a:spcAft>
              <a:buFont typeface="+mj-lt"/>
              <a:buAutoNum type="alphaLcParenR"/>
            </a:pPr>
            <a:r>
              <a:rPr lang="it-IT" sz="1600"/>
              <a:t>Una associazione </a:t>
            </a:r>
            <a:r>
              <a:rPr lang="it-IT" sz="1600" i="1"/>
              <a:t>negativa</a:t>
            </a:r>
            <a:r>
              <a:rPr lang="it-IT" sz="1600"/>
              <a:t> fra queste due variabili indica che all’aumentare di _______ aumenta il valore di ______ </a:t>
            </a:r>
          </a:p>
          <a:p>
            <a:pPr marL="342900" indent="-342900">
              <a:spcAft>
                <a:spcPts val="600"/>
              </a:spcAft>
              <a:buFont typeface="+mj-lt"/>
              <a:buAutoNum type="alphaLcParenR"/>
            </a:pPr>
            <a:r>
              <a:rPr lang="it-IT" sz="1600"/>
              <a:t>La associazione fra le variabili peso e altezza mantiene inalterata la direzione se cambiamo x con y: ______  </a:t>
            </a:r>
          </a:p>
        </p:txBody>
      </p:sp>
      <p:grpSp>
        <p:nvGrpSpPr>
          <p:cNvPr id="9" name="Gruppo 8">
            <a:extLst>
              <a:ext uri="{FF2B5EF4-FFF2-40B4-BE49-F238E27FC236}">
                <a16:creationId xmlns:a16="http://schemas.microsoft.com/office/drawing/2014/main" id="{DEC7004B-1063-334F-AEC0-9D1EEEEECC73}"/>
              </a:ext>
            </a:extLst>
          </p:cNvPr>
          <p:cNvGrpSpPr/>
          <p:nvPr/>
        </p:nvGrpSpPr>
        <p:grpSpPr>
          <a:xfrm>
            <a:off x="1330869" y="1969612"/>
            <a:ext cx="6690555" cy="2453798"/>
            <a:chOff x="1582329" y="1763872"/>
            <a:chExt cx="6690555" cy="2453798"/>
          </a:xfrm>
        </p:grpSpPr>
        <p:pic>
          <p:nvPicPr>
            <p:cNvPr id="7" name="Immagine 6">
              <a:extLst>
                <a:ext uri="{FF2B5EF4-FFF2-40B4-BE49-F238E27FC236}">
                  <a16:creationId xmlns:a16="http://schemas.microsoft.com/office/drawing/2014/main" id="{430B154C-6A44-D64A-874D-70A9F23B5790}"/>
                </a:ext>
              </a:extLst>
            </p:cNvPr>
            <p:cNvPicPr>
              <a:picLocks noChangeAspect="1"/>
            </p:cNvPicPr>
            <p:nvPr/>
          </p:nvPicPr>
          <p:blipFill rotWithShape="1">
            <a:blip r:embed="rId2"/>
            <a:srcRect b="14470"/>
            <a:stretch/>
          </p:blipFill>
          <p:spPr>
            <a:xfrm>
              <a:off x="4338027" y="1763872"/>
              <a:ext cx="3934857" cy="2453798"/>
            </a:xfrm>
            <a:prstGeom prst="rect">
              <a:avLst/>
            </a:prstGeom>
          </p:spPr>
        </p:pic>
        <p:pic>
          <p:nvPicPr>
            <p:cNvPr id="8" name="Immagine 7">
              <a:extLst>
                <a:ext uri="{FF2B5EF4-FFF2-40B4-BE49-F238E27FC236}">
                  <a16:creationId xmlns:a16="http://schemas.microsoft.com/office/drawing/2014/main" id="{4E545E47-239E-294B-AB6D-51D6BE0EE8D7}"/>
                </a:ext>
              </a:extLst>
            </p:cNvPr>
            <p:cNvPicPr>
              <a:picLocks noChangeAspect="1"/>
            </p:cNvPicPr>
            <p:nvPr/>
          </p:nvPicPr>
          <p:blipFill rotWithShape="1">
            <a:blip r:embed="rId2"/>
            <a:srcRect t="86866" r="19424" b="3090"/>
            <a:stretch/>
          </p:blipFill>
          <p:spPr>
            <a:xfrm>
              <a:off x="1582329" y="3866011"/>
              <a:ext cx="3170541" cy="288186"/>
            </a:xfrm>
            <a:prstGeom prst="rect">
              <a:avLst/>
            </a:prstGeom>
          </p:spPr>
        </p:pic>
      </p:grpSp>
    </p:spTree>
    <p:extLst>
      <p:ext uri="{BB962C8B-B14F-4D97-AF65-F5344CB8AC3E}">
        <p14:creationId xmlns:p14="http://schemas.microsoft.com/office/powerpoint/2010/main" val="18781295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892173"/>
          </a:xfrm>
        </p:spPr>
        <p:txBody>
          <a:bodyPr/>
          <a:lstStyle/>
          <a:p>
            <a:r>
              <a:rPr lang="it-IT"/>
              <a:t>Esempi e Esercizi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79</a:t>
            </a:fld>
            <a:endParaRPr lang="en-US"/>
          </a:p>
        </p:txBody>
      </p:sp>
      <p:sp>
        <p:nvSpPr>
          <p:cNvPr id="5" name="CasellaDiTesto 4"/>
          <p:cNvSpPr txBox="1"/>
          <p:nvPr/>
        </p:nvSpPr>
        <p:spPr>
          <a:xfrm>
            <a:off x="697230" y="1268730"/>
            <a:ext cx="7749540" cy="830997"/>
          </a:xfrm>
          <a:prstGeom prst="rect">
            <a:avLst/>
          </a:prstGeom>
          <a:noFill/>
        </p:spPr>
        <p:txBody>
          <a:bodyPr wrap="square" rtlCol="0">
            <a:spAutoFit/>
          </a:bodyPr>
          <a:lstStyle/>
          <a:p>
            <a:pPr algn="just"/>
            <a:r>
              <a:rPr lang="it-IT" sz="1600" b="1"/>
              <a:t>Altezza e Peso</a:t>
            </a:r>
            <a:r>
              <a:rPr lang="it-IT" sz="1600"/>
              <a:t>. Lo </a:t>
            </a:r>
            <a:r>
              <a:rPr lang="it-IT" sz="1600" err="1"/>
              <a:t>Scatter</a:t>
            </a:r>
            <a:r>
              <a:rPr lang="it-IT" sz="1600"/>
              <a:t> Plot di Figura 2.56 indica la associazione fra altezza (</a:t>
            </a:r>
            <a:r>
              <a:rPr lang="it-IT" sz="1600" err="1"/>
              <a:t>Height</a:t>
            </a:r>
            <a:r>
              <a:rPr lang="it-IT" sz="1600"/>
              <a:t> in pollici) e peso (</a:t>
            </a:r>
            <a:r>
              <a:rPr lang="it-IT" sz="1600" err="1"/>
              <a:t>Weight</a:t>
            </a:r>
            <a:r>
              <a:rPr lang="it-IT" sz="1600"/>
              <a:t> in </a:t>
            </a:r>
            <a:r>
              <a:rPr lang="it-IT" sz="1600" err="1"/>
              <a:t>pounds</a:t>
            </a:r>
            <a:r>
              <a:rPr lang="it-IT" sz="1600"/>
              <a:t>) degli studenti che hanno partecipato al sondaggio riassunto nel data-set </a:t>
            </a:r>
            <a:r>
              <a:rPr lang="it-IT" sz="1600" err="1"/>
              <a:t>StudentSurvey</a:t>
            </a:r>
            <a:r>
              <a:rPr lang="it-IT" sz="1600"/>
              <a:t>. </a:t>
            </a:r>
          </a:p>
        </p:txBody>
      </p:sp>
      <p:sp>
        <p:nvSpPr>
          <p:cNvPr id="6" name="CasellaDiTesto 5"/>
          <p:cNvSpPr txBox="1"/>
          <p:nvPr/>
        </p:nvSpPr>
        <p:spPr>
          <a:xfrm>
            <a:off x="560070" y="4606290"/>
            <a:ext cx="7749540" cy="830997"/>
          </a:xfrm>
          <a:prstGeom prst="rect">
            <a:avLst/>
          </a:prstGeom>
          <a:noFill/>
        </p:spPr>
        <p:txBody>
          <a:bodyPr wrap="square" rtlCol="0">
            <a:spAutoFit/>
          </a:bodyPr>
          <a:lstStyle/>
          <a:p>
            <a:pPr marL="342900" indent="-342900">
              <a:buFont typeface="+mj-lt"/>
              <a:buAutoNum type="alphaLcParenR"/>
            </a:pPr>
            <a:r>
              <a:rPr lang="it-IT" sz="1600"/>
              <a:t>La associazione fra altezza e peso è: a) debole; b) forte c)  non vi è relazione: _______</a:t>
            </a:r>
          </a:p>
          <a:p>
            <a:pPr marL="342900" indent="-342900">
              <a:buFont typeface="+mj-lt"/>
              <a:buAutoNum type="alphaLcParenR"/>
            </a:pPr>
            <a:r>
              <a:rPr lang="it-IT" sz="1600"/>
              <a:t>La associazione fra altezza e peso mette in evidenza un trend lineare: _______</a:t>
            </a:r>
          </a:p>
          <a:p>
            <a:pPr marL="342900" indent="-342900">
              <a:buFont typeface="+mj-lt"/>
              <a:buAutoNum type="alphaLcParenR"/>
            </a:pPr>
            <a:r>
              <a:rPr lang="it-IT" sz="1600"/>
              <a:t>Lo </a:t>
            </a:r>
            <a:r>
              <a:rPr lang="it-IT" sz="1600" err="1"/>
              <a:t>scatter</a:t>
            </a:r>
            <a:r>
              <a:rPr lang="it-IT" sz="1600"/>
              <a:t> plot ha un </a:t>
            </a:r>
            <a:r>
              <a:rPr lang="it-IT" sz="1600" err="1"/>
              <a:t>ouliers</a:t>
            </a:r>
            <a:r>
              <a:rPr lang="it-IT" sz="1600"/>
              <a:t> per valori di peso: _________  </a:t>
            </a:r>
          </a:p>
        </p:txBody>
      </p:sp>
      <p:grpSp>
        <p:nvGrpSpPr>
          <p:cNvPr id="7" name="Gruppo 6">
            <a:extLst>
              <a:ext uri="{FF2B5EF4-FFF2-40B4-BE49-F238E27FC236}">
                <a16:creationId xmlns:a16="http://schemas.microsoft.com/office/drawing/2014/main" id="{4447AB3D-F4FF-8C4F-AE5B-A157C9CD4855}"/>
              </a:ext>
            </a:extLst>
          </p:cNvPr>
          <p:cNvGrpSpPr/>
          <p:nvPr/>
        </p:nvGrpSpPr>
        <p:grpSpPr>
          <a:xfrm>
            <a:off x="1391410" y="1954791"/>
            <a:ext cx="6690555" cy="2453798"/>
            <a:chOff x="1582329" y="1763872"/>
            <a:chExt cx="6690555" cy="2453798"/>
          </a:xfrm>
        </p:grpSpPr>
        <p:pic>
          <p:nvPicPr>
            <p:cNvPr id="8" name="Immagine 7">
              <a:extLst>
                <a:ext uri="{FF2B5EF4-FFF2-40B4-BE49-F238E27FC236}">
                  <a16:creationId xmlns:a16="http://schemas.microsoft.com/office/drawing/2014/main" id="{837DC01B-4F7B-7546-93A2-814FADDFD844}"/>
                </a:ext>
              </a:extLst>
            </p:cNvPr>
            <p:cNvPicPr>
              <a:picLocks noChangeAspect="1"/>
            </p:cNvPicPr>
            <p:nvPr/>
          </p:nvPicPr>
          <p:blipFill rotWithShape="1">
            <a:blip r:embed="rId2"/>
            <a:srcRect b="14470"/>
            <a:stretch/>
          </p:blipFill>
          <p:spPr>
            <a:xfrm>
              <a:off x="4338027" y="1763872"/>
              <a:ext cx="3934857" cy="2453798"/>
            </a:xfrm>
            <a:prstGeom prst="rect">
              <a:avLst/>
            </a:prstGeom>
          </p:spPr>
        </p:pic>
        <p:pic>
          <p:nvPicPr>
            <p:cNvPr id="9" name="Immagine 8">
              <a:extLst>
                <a:ext uri="{FF2B5EF4-FFF2-40B4-BE49-F238E27FC236}">
                  <a16:creationId xmlns:a16="http://schemas.microsoft.com/office/drawing/2014/main" id="{2D8C2721-70D9-C749-BC1B-7748D01DB962}"/>
                </a:ext>
              </a:extLst>
            </p:cNvPr>
            <p:cNvPicPr>
              <a:picLocks noChangeAspect="1"/>
            </p:cNvPicPr>
            <p:nvPr/>
          </p:nvPicPr>
          <p:blipFill rotWithShape="1">
            <a:blip r:embed="rId2"/>
            <a:srcRect t="86866" r="19424" b="3090"/>
            <a:stretch/>
          </p:blipFill>
          <p:spPr>
            <a:xfrm>
              <a:off x="1582329" y="3866011"/>
              <a:ext cx="3170541" cy="288186"/>
            </a:xfrm>
            <a:prstGeom prst="rect">
              <a:avLst/>
            </a:prstGeom>
          </p:spPr>
        </p:pic>
      </p:grpSp>
    </p:spTree>
    <p:extLst>
      <p:ext uri="{BB962C8B-B14F-4D97-AF65-F5344CB8AC3E}">
        <p14:creationId xmlns:p14="http://schemas.microsoft.com/office/powerpoint/2010/main" val="1771115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Variabili Categoriali o Qualitative</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8</a:t>
            </a:fld>
            <a:endParaRPr lang="en-US"/>
          </a:p>
        </p:txBody>
      </p:sp>
      <p:sp>
        <p:nvSpPr>
          <p:cNvPr id="5" name="CasellaDiTesto 4"/>
          <p:cNvSpPr txBox="1"/>
          <p:nvPr/>
        </p:nvSpPr>
        <p:spPr>
          <a:xfrm>
            <a:off x="891540" y="1321357"/>
            <a:ext cx="7360920" cy="369332"/>
          </a:xfrm>
          <a:prstGeom prst="rect">
            <a:avLst/>
          </a:prstGeom>
          <a:noFill/>
        </p:spPr>
        <p:txBody>
          <a:bodyPr wrap="square" rtlCol="0">
            <a:spAutoFit/>
          </a:bodyPr>
          <a:lstStyle/>
          <a:p>
            <a:r>
              <a:rPr lang="it-IT"/>
              <a:t>Rappresentazione grafica: bar chart e pie chart</a:t>
            </a:r>
          </a:p>
        </p:txBody>
      </p:sp>
      <p:pic>
        <p:nvPicPr>
          <p:cNvPr id="6" name="Immagine 5"/>
          <p:cNvPicPr>
            <a:picLocks noChangeAspect="1"/>
          </p:cNvPicPr>
          <p:nvPr/>
        </p:nvPicPr>
        <p:blipFill>
          <a:blip r:embed="rId2"/>
          <a:stretch>
            <a:fillRect/>
          </a:stretch>
        </p:blipFill>
        <p:spPr>
          <a:xfrm>
            <a:off x="593212" y="1690689"/>
            <a:ext cx="7922138" cy="3272400"/>
          </a:xfrm>
          <a:prstGeom prst="rect">
            <a:avLst/>
          </a:prstGeom>
        </p:spPr>
      </p:pic>
      <p:sp>
        <p:nvSpPr>
          <p:cNvPr id="7" name="CasellaDiTesto 6"/>
          <p:cNvSpPr txBox="1"/>
          <p:nvPr/>
        </p:nvSpPr>
        <p:spPr>
          <a:xfrm>
            <a:off x="992065" y="4963089"/>
            <a:ext cx="3990243" cy="984885"/>
          </a:xfrm>
          <a:prstGeom prst="rect">
            <a:avLst/>
          </a:prstGeom>
          <a:noFill/>
        </p:spPr>
        <p:txBody>
          <a:bodyPr wrap="square" rtlCol="0">
            <a:spAutoFit/>
          </a:bodyPr>
          <a:lstStyle/>
          <a:p>
            <a:r>
              <a:rPr lang="it-IT" sz="1600" dirty="0"/>
              <a:t>Bar Chart</a:t>
            </a:r>
          </a:p>
          <a:p>
            <a:pPr marL="285750" indent="-285750">
              <a:buFont typeface="Arial" charset="0"/>
              <a:buChar char="•"/>
            </a:pPr>
            <a:r>
              <a:rPr lang="it-IT" sz="1400" dirty="0"/>
              <a:t>Asse Orizzontale : categorie </a:t>
            </a:r>
          </a:p>
          <a:p>
            <a:pPr marL="285750" indent="-285750">
              <a:buFont typeface="Arial" charset="0"/>
              <a:buChar char="•"/>
            </a:pPr>
            <a:r>
              <a:rPr lang="it-IT" sz="1400" dirty="0"/>
              <a:t>Asse Verticale	    : frequenza</a:t>
            </a:r>
          </a:p>
          <a:p>
            <a:pPr marL="285750" indent="-285750">
              <a:buFont typeface="Arial" charset="0"/>
              <a:buChar char="•"/>
            </a:pPr>
            <a:r>
              <a:rPr lang="it-IT" sz="1400" dirty="0"/>
              <a:t>Altezza barra	    : frequenza della categoria </a:t>
            </a:r>
          </a:p>
        </p:txBody>
      </p:sp>
      <p:sp>
        <p:nvSpPr>
          <p:cNvPr id="8" name="CasellaDiTesto 7"/>
          <p:cNvSpPr txBox="1"/>
          <p:nvPr/>
        </p:nvSpPr>
        <p:spPr>
          <a:xfrm>
            <a:off x="4982308" y="4963088"/>
            <a:ext cx="3990243" cy="984885"/>
          </a:xfrm>
          <a:prstGeom prst="rect">
            <a:avLst/>
          </a:prstGeom>
          <a:noFill/>
        </p:spPr>
        <p:txBody>
          <a:bodyPr wrap="square" rtlCol="0">
            <a:spAutoFit/>
          </a:bodyPr>
          <a:lstStyle/>
          <a:p>
            <a:r>
              <a:rPr lang="it-IT" sz="1600"/>
              <a:t>Pie Chart</a:t>
            </a:r>
          </a:p>
          <a:p>
            <a:pPr marL="285750" indent="-285750">
              <a:buFont typeface="Arial" charset="0"/>
              <a:buChar char="•"/>
            </a:pPr>
            <a:r>
              <a:rPr lang="it-IT" sz="1400"/>
              <a:t>Area cerchio  : Numero casi</a:t>
            </a:r>
          </a:p>
          <a:p>
            <a:pPr marL="285750" indent="-285750">
              <a:buFont typeface="Arial" charset="0"/>
              <a:buChar char="•"/>
            </a:pPr>
            <a:r>
              <a:rPr lang="it-IT" sz="1400"/>
              <a:t>Sezione	         : Proporzione della categoria</a:t>
            </a:r>
          </a:p>
          <a:p>
            <a:pPr marL="285750" indent="-285750">
              <a:buFont typeface="Arial" charset="0"/>
              <a:buChar char="•"/>
            </a:pPr>
            <a:endParaRPr lang="it-IT" sz="1400"/>
          </a:p>
        </p:txBody>
      </p:sp>
    </p:spTree>
    <p:extLst>
      <p:ext uri="{BB962C8B-B14F-4D97-AF65-F5344CB8AC3E}">
        <p14:creationId xmlns:p14="http://schemas.microsoft.com/office/powerpoint/2010/main" val="30568557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823593"/>
          </a:xfrm>
        </p:spPr>
        <p:txBody>
          <a:bodyPr/>
          <a:lstStyle/>
          <a:p>
            <a:r>
              <a:rPr lang="it-IT"/>
              <a:t>Esempi e Esercizi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80</a:t>
            </a:fld>
            <a:endParaRPr lang="en-US"/>
          </a:p>
        </p:txBody>
      </p:sp>
      <p:sp>
        <p:nvSpPr>
          <p:cNvPr id="5" name="CasellaDiTesto 4"/>
          <p:cNvSpPr txBox="1"/>
          <p:nvPr/>
        </p:nvSpPr>
        <p:spPr>
          <a:xfrm>
            <a:off x="731520" y="1188720"/>
            <a:ext cx="8023860" cy="1077218"/>
          </a:xfrm>
          <a:prstGeom prst="rect">
            <a:avLst/>
          </a:prstGeom>
          <a:noFill/>
        </p:spPr>
        <p:txBody>
          <a:bodyPr wrap="square" rtlCol="0">
            <a:spAutoFit/>
          </a:bodyPr>
          <a:lstStyle/>
          <a:p>
            <a:pPr indent="225425" algn="just"/>
            <a:r>
              <a:rPr lang="it-IT" sz="1600"/>
              <a:t>Il data-set </a:t>
            </a:r>
            <a:r>
              <a:rPr lang="it-IT" sz="1600" err="1"/>
              <a:t>USState</a:t>
            </a:r>
            <a:r>
              <a:rPr lang="it-IT" sz="1600"/>
              <a:t> include una serie di informazioni relative ai 50 stati US. Fra questi è presenta la percentuale di popolazione dello stato che consuma almeno 5 porzioni di frutta e verdura per giorno e la percentuale delle persone obese. La associazione fra queste due variabili è evidenziata nello </a:t>
            </a:r>
            <a:r>
              <a:rPr lang="it-IT" sz="1600" i="1" err="1"/>
              <a:t>Scatter</a:t>
            </a:r>
            <a:r>
              <a:rPr lang="it-IT" sz="1600" i="1"/>
              <a:t> Plot </a:t>
            </a:r>
            <a:r>
              <a:rPr lang="it-IT" sz="1600"/>
              <a:t>di Figura 2.58. </a:t>
            </a:r>
          </a:p>
        </p:txBody>
      </p:sp>
      <p:sp>
        <p:nvSpPr>
          <p:cNvPr id="7" name="CasellaDiTesto 6"/>
          <p:cNvSpPr txBox="1"/>
          <p:nvPr/>
        </p:nvSpPr>
        <p:spPr>
          <a:xfrm>
            <a:off x="731520" y="2558127"/>
            <a:ext cx="4309110" cy="3293209"/>
          </a:xfrm>
          <a:prstGeom prst="rect">
            <a:avLst/>
          </a:prstGeom>
          <a:noFill/>
        </p:spPr>
        <p:txBody>
          <a:bodyPr wrap="square" rtlCol="0">
            <a:spAutoFit/>
          </a:bodyPr>
          <a:lstStyle/>
          <a:p>
            <a:pPr marL="342900" indent="-342900">
              <a:buFont typeface="+mj-lt"/>
              <a:buAutoNum type="alphaLcParenR"/>
            </a:pPr>
            <a:r>
              <a:rPr lang="it-IT" sz="1600"/>
              <a:t>Lo associazione fra consumo di frutta e verdura e perdita di peso è: _______</a:t>
            </a:r>
          </a:p>
          <a:p>
            <a:pPr marL="342900" indent="-342900">
              <a:buFont typeface="+mj-lt"/>
              <a:buAutoNum type="alphaLcParenR"/>
            </a:pPr>
            <a:r>
              <a:rPr lang="it-IT" sz="1600"/>
              <a:t>Gli stati con una bassa percentuale di soggetti obesi sono collocati</a:t>
            </a:r>
          </a:p>
          <a:p>
            <a:pPr marL="622300" indent="-339725">
              <a:buFont typeface="Arial" charset="0"/>
              <a:buChar char="•"/>
            </a:pPr>
            <a:r>
              <a:rPr lang="it-IT" sz="1600"/>
              <a:t>Nell’angolo in basso a destra</a:t>
            </a:r>
          </a:p>
          <a:p>
            <a:pPr marL="622300" indent="-339725">
              <a:buFont typeface="Arial" charset="0"/>
              <a:buChar char="•"/>
            </a:pPr>
            <a:r>
              <a:rPr lang="it-IT" sz="1600"/>
              <a:t>Nell’angolo in alto a destra</a:t>
            </a:r>
          </a:p>
          <a:p>
            <a:pPr marL="622300" indent="-339725">
              <a:buFont typeface="Arial" charset="0"/>
              <a:buChar char="•"/>
            </a:pPr>
            <a:r>
              <a:rPr lang="it-IT" sz="1600"/>
              <a:t>Nell’angolo in basso a sinistra</a:t>
            </a:r>
          </a:p>
          <a:p>
            <a:pPr marL="622300" indent="-339725">
              <a:buFont typeface="Arial" charset="0"/>
              <a:buChar char="•"/>
            </a:pPr>
            <a:r>
              <a:rPr lang="it-IT" sz="1600"/>
              <a:t>Al centro della distribuzione </a:t>
            </a:r>
          </a:p>
          <a:p>
            <a:pPr marL="342900" indent="-342900">
              <a:buFont typeface="+mj-lt"/>
              <a:buAutoNum type="alphaLcParenR"/>
            </a:pPr>
            <a:r>
              <a:rPr lang="it-IT" sz="1600"/>
              <a:t>Quali valori indicano stati con una associazione errata fra consumo di frutta e verdura e obesità</a:t>
            </a:r>
          </a:p>
          <a:p>
            <a:pPr marL="342900" indent="-161925">
              <a:buFont typeface="Arial" charset="0"/>
              <a:buChar char="•"/>
            </a:pPr>
            <a:r>
              <a:rPr lang="it-IT" sz="1600"/>
              <a:t> </a:t>
            </a:r>
            <a:r>
              <a:rPr lang="it-IT" sz="1600" err="1"/>
              <a:t>Five</a:t>
            </a:r>
            <a:r>
              <a:rPr lang="it-IT" sz="1600"/>
              <a:t> </a:t>
            </a:r>
            <a:r>
              <a:rPr lang="it-IT" sz="1600" err="1"/>
              <a:t>Vegetables</a:t>
            </a:r>
            <a:r>
              <a:rPr lang="it-IT" sz="1600"/>
              <a:t> &lt; _____</a:t>
            </a:r>
          </a:p>
          <a:p>
            <a:pPr marL="342900" indent="-161925">
              <a:buFont typeface="Arial" charset="0"/>
              <a:buChar char="•"/>
            </a:pPr>
            <a:r>
              <a:rPr lang="it-IT" sz="1600"/>
              <a:t>Obese &gt; ______ </a:t>
            </a:r>
          </a:p>
        </p:txBody>
      </p:sp>
      <p:pic>
        <p:nvPicPr>
          <p:cNvPr id="8" name="Immagin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9190" y="2512407"/>
            <a:ext cx="3960000" cy="2880002"/>
          </a:xfrm>
          <a:prstGeom prst="rect">
            <a:avLst/>
          </a:prstGeom>
        </p:spPr>
      </p:pic>
    </p:spTree>
    <p:extLst>
      <p:ext uri="{BB962C8B-B14F-4D97-AF65-F5344CB8AC3E}">
        <p14:creationId xmlns:p14="http://schemas.microsoft.com/office/powerpoint/2010/main" val="198180938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892173"/>
          </a:xfrm>
        </p:spPr>
        <p:txBody>
          <a:bodyPr/>
          <a:lstStyle/>
          <a:p>
            <a:r>
              <a:rPr lang="it-IT"/>
              <a:t>Linear </a:t>
            </a:r>
            <a:r>
              <a:rPr lang="it-IT" err="1"/>
              <a:t>Regression</a:t>
            </a:r>
            <a:endParaRPr lang="it-IT"/>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81</a:t>
            </a:fld>
            <a:endParaRPr lang="en-US"/>
          </a:p>
        </p:txBody>
      </p:sp>
      <p:sp>
        <p:nvSpPr>
          <p:cNvPr id="5" name="CasellaDiTesto 4"/>
          <p:cNvSpPr txBox="1"/>
          <p:nvPr/>
        </p:nvSpPr>
        <p:spPr>
          <a:xfrm>
            <a:off x="685800" y="1234440"/>
            <a:ext cx="4046220" cy="4955203"/>
          </a:xfrm>
          <a:prstGeom prst="rect">
            <a:avLst/>
          </a:prstGeom>
          <a:noFill/>
        </p:spPr>
        <p:txBody>
          <a:bodyPr wrap="square" rtlCol="0">
            <a:spAutoFit/>
          </a:bodyPr>
          <a:lstStyle/>
          <a:p>
            <a:pPr>
              <a:spcAft>
                <a:spcPts val="600"/>
              </a:spcAft>
            </a:pPr>
            <a:r>
              <a:rPr lang="it-IT" b="1" err="1"/>
              <a:t>Restaurant</a:t>
            </a:r>
            <a:r>
              <a:rPr lang="it-IT" b="1"/>
              <a:t> </a:t>
            </a:r>
            <a:r>
              <a:rPr lang="it-IT" b="1" err="1"/>
              <a:t>Tips</a:t>
            </a:r>
            <a:endParaRPr lang="it-IT" b="1"/>
          </a:p>
          <a:p>
            <a:pPr indent="225425" algn="just">
              <a:spcAft>
                <a:spcPts val="600"/>
              </a:spcAft>
            </a:pPr>
            <a:r>
              <a:rPr lang="it-IT" sz="1600"/>
              <a:t>Il proprietario di un bistrot chiamato </a:t>
            </a:r>
            <a:r>
              <a:rPr lang="it-IT" sz="1600" i="1"/>
              <a:t>First </a:t>
            </a:r>
            <a:r>
              <a:rPr lang="it-IT" sz="1600" i="1" err="1"/>
              <a:t>Crush</a:t>
            </a:r>
            <a:r>
              <a:rPr lang="it-IT" sz="1600" i="1"/>
              <a:t> </a:t>
            </a:r>
            <a:r>
              <a:rPr lang="it-IT" sz="1600"/>
              <a:t>a Potsdam (NY) è interessato a studiare come elargiscono le mance i suoi clienti. Ha raccolto le ricevute compilate per un periodo di due settimane che rappresenta un buon campione dei suoi clienti. I dati estratti da 157 ricevute sono memorizzati nel data-set “</a:t>
            </a:r>
            <a:r>
              <a:rPr lang="it-IT" sz="1600" err="1"/>
              <a:t>RestautantTips</a:t>
            </a:r>
            <a:r>
              <a:rPr lang="it-IT" sz="1600"/>
              <a:t>” e comprendono l'importo della bolletta, la mancia elargita in valore assoluto e come percentuale del conto totale, il numero di clienti nel gruppo, se o meno hanno utilizzato la carta di credito, il giorno della settimana e il cameriere al tavolo identificato con un codice.</a:t>
            </a:r>
          </a:p>
          <a:p>
            <a:pPr indent="180975" algn="just"/>
            <a:r>
              <a:rPr lang="it-IT" sz="1600" b="1"/>
              <a:t>Vogliamo fare una previsione della mancia a partire dall’ammontare del conto: il conto è la “variabile esplicativa o indipendente” la mancia è la “variabile indipendente”.  </a:t>
            </a:r>
          </a:p>
        </p:txBody>
      </p:sp>
      <p:pic>
        <p:nvPicPr>
          <p:cNvPr id="6" name="Immagine 5"/>
          <p:cNvPicPr>
            <a:picLocks noChangeAspect="1"/>
          </p:cNvPicPr>
          <p:nvPr/>
        </p:nvPicPr>
        <p:blipFill>
          <a:blip r:embed="rId2"/>
          <a:stretch>
            <a:fillRect/>
          </a:stretch>
        </p:blipFill>
        <p:spPr>
          <a:xfrm>
            <a:off x="4823461" y="1177828"/>
            <a:ext cx="3943350" cy="5543648"/>
          </a:xfrm>
          <a:prstGeom prst="rect">
            <a:avLst/>
          </a:prstGeom>
        </p:spPr>
      </p:pic>
    </p:spTree>
    <p:extLst>
      <p:ext uri="{BB962C8B-B14F-4D97-AF65-F5344CB8AC3E}">
        <p14:creationId xmlns:p14="http://schemas.microsoft.com/office/powerpoint/2010/main" val="4626783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686434"/>
          </a:xfrm>
        </p:spPr>
        <p:txBody>
          <a:bodyPr>
            <a:normAutofit fontScale="90000"/>
          </a:bodyPr>
          <a:lstStyle/>
          <a:p>
            <a:r>
              <a:rPr lang="it-IT" err="1"/>
              <a:t>Scatter</a:t>
            </a:r>
            <a:r>
              <a:rPr lang="it-IT"/>
              <a:t> Plot</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82</a:t>
            </a:fld>
            <a:endParaRPr lang="en-US"/>
          </a:p>
        </p:txBody>
      </p:sp>
      <p:sp>
        <p:nvSpPr>
          <p:cNvPr id="5" name="CasellaDiTesto 4"/>
          <p:cNvSpPr txBox="1"/>
          <p:nvPr/>
        </p:nvSpPr>
        <p:spPr>
          <a:xfrm>
            <a:off x="811530" y="3212887"/>
            <a:ext cx="3348990" cy="307777"/>
          </a:xfrm>
          <a:prstGeom prst="rect">
            <a:avLst/>
          </a:prstGeom>
          <a:noFill/>
        </p:spPr>
        <p:txBody>
          <a:bodyPr wrap="square" rtlCol="0">
            <a:spAutoFit/>
          </a:bodyPr>
          <a:lstStyle/>
          <a:p>
            <a:r>
              <a:rPr lang="it-IT" sz="1400" b="1"/>
              <a:t>Figura 2.36</a:t>
            </a:r>
            <a:r>
              <a:rPr lang="it-IT" sz="1400" i="1"/>
              <a:t>. </a:t>
            </a:r>
            <a:r>
              <a:rPr lang="it-IT" sz="1400" i="1" err="1"/>
              <a:t>Scatter</a:t>
            </a:r>
            <a:r>
              <a:rPr lang="it-IT" sz="1400" i="1"/>
              <a:t> Plot </a:t>
            </a:r>
            <a:r>
              <a:rPr lang="it-IT" sz="1400"/>
              <a:t>di </a:t>
            </a:r>
            <a:r>
              <a:rPr lang="it-IT" sz="1400" err="1"/>
              <a:t>Tip</a:t>
            </a:r>
            <a:r>
              <a:rPr lang="it-IT" sz="1400"/>
              <a:t> </a:t>
            </a:r>
            <a:r>
              <a:rPr lang="it-IT" sz="1400" i="1"/>
              <a:t>versus</a:t>
            </a:r>
            <a:r>
              <a:rPr lang="it-IT" sz="1400"/>
              <a:t> Bill</a:t>
            </a:r>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9080" y="686431"/>
            <a:ext cx="3959999" cy="3240000"/>
          </a:xfrm>
          <a:prstGeom prst="rect">
            <a:avLst/>
          </a:prstGeom>
        </p:spPr>
      </p:pic>
      <p:sp>
        <p:nvSpPr>
          <p:cNvPr id="7" name="CasellaDiTesto 6"/>
          <p:cNvSpPr txBox="1"/>
          <p:nvPr/>
        </p:nvSpPr>
        <p:spPr>
          <a:xfrm>
            <a:off x="468630" y="4041361"/>
            <a:ext cx="8206740" cy="2215991"/>
          </a:xfrm>
          <a:prstGeom prst="rect">
            <a:avLst/>
          </a:prstGeom>
          <a:noFill/>
        </p:spPr>
        <p:txBody>
          <a:bodyPr wrap="square" rtlCol="0">
            <a:spAutoFit/>
          </a:bodyPr>
          <a:lstStyle/>
          <a:p>
            <a:pPr marL="11113" indent="260350" algn="just">
              <a:spcAft>
                <a:spcPts val="600"/>
              </a:spcAft>
              <a:buFont typeface="+mj-lt"/>
              <a:buAutoNum type="arabicPeriod"/>
            </a:pPr>
            <a:r>
              <a:rPr lang="it-IT" sz="1600"/>
              <a:t>La relazione fra le variabili Bill e </a:t>
            </a:r>
            <a:r>
              <a:rPr lang="it-IT" sz="1600" err="1"/>
              <a:t>Tip</a:t>
            </a:r>
            <a:r>
              <a:rPr lang="it-IT" sz="1600"/>
              <a:t> rappresentata dai punti  in figura sembra indicare che vi è una forte relazione lineare positiva. Lo </a:t>
            </a:r>
            <a:r>
              <a:rPr lang="it-IT" sz="1600" i="1" err="1"/>
              <a:t>scatter</a:t>
            </a:r>
            <a:r>
              <a:rPr lang="it-IT" sz="1600" i="1"/>
              <a:t> plot </a:t>
            </a:r>
            <a:r>
              <a:rPr lang="it-IT" sz="1600"/>
              <a:t>mette in evidenza alcuni </a:t>
            </a:r>
            <a:r>
              <a:rPr lang="it-IT" sz="1600" i="1" err="1"/>
              <a:t>outliers</a:t>
            </a:r>
            <a:r>
              <a:rPr lang="it-IT" sz="1600"/>
              <a:t> per indicare che alcune mance sono cospicue e si discostano dal trend generale.</a:t>
            </a:r>
          </a:p>
          <a:p>
            <a:pPr marL="11113" indent="260350" algn="just">
              <a:spcAft>
                <a:spcPts val="600"/>
              </a:spcAft>
              <a:buFont typeface="+mj-lt"/>
              <a:buAutoNum type="arabicPeriod"/>
            </a:pPr>
            <a:r>
              <a:rPr lang="it-IT" sz="1600"/>
              <a:t>Il valore della correlazione, </a:t>
            </a:r>
            <a:r>
              <a:rPr lang="it-IT" sz="1600" err="1"/>
              <a:t>r</a:t>
            </a:r>
            <a:r>
              <a:rPr lang="it-IT" sz="1600"/>
              <a:t> = 0.915, calcolata tramite Excel evidenzia che fra le variabile Bill e </a:t>
            </a:r>
            <a:r>
              <a:rPr lang="it-IT" sz="1600" err="1"/>
              <a:t>Tip</a:t>
            </a:r>
            <a:r>
              <a:rPr lang="it-IT" sz="1600"/>
              <a:t> vi è una relazione lineare forte.</a:t>
            </a:r>
          </a:p>
          <a:p>
            <a:pPr marL="11113" indent="260350" algn="just">
              <a:spcAft>
                <a:spcPts val="600"/>
              </a:spcAft>
              <a:buFont typeface="+mj-lt"/>
              <a:buAutoNum type="arabicPeriod"/>
            </a:pPr>
            <a:r>
              <a:rPr lang="it-IT" sz="1600"/>
              <a:t>È possibile disegnare una linea retta che descrive la relazione fra le variabili Bill e </a:t>
            </a:r>
            <a:r>
              <a:rPr lang="it-IT" sz="1600" err="1"/>
              <a:t>Tips</a:t>
            </a:r>
            <a:r>
              <a:rPr lang="it-IT" sz="1600"/>
              <a:t>; una linea retta che descrive la relazione fra ammontare del conto, Bill, e mancia, </a:t>
            </a:r>
            <a:r>
              <a:rPr lang="it-IT" sz="1600" err="1"/>
              <a:t>Tip</a:t>
            </a:r>
            <a:r>
              <a:rPr lang="it-IT" sz="1600"/>
              <a:t>, che tenga conto della dispersione dei valori di </a:t>
            </a:r>
            <a:r>
              <a:rPr lang="it-IT" sz="1600" err="1"/>
              <a:t>Tip</a:t>
            </a:r>
            <a:r>
              <a:rPr lang="it-IT" sz="1600"/>
              <a:t> a parità di Bill. </a:t>
            </a:r>
          </a:p>
        </p:txBody>
      </p:sp>
    </p:spTree>
    <p:extLst>
      <p:ext uri="{BB962C8B-B14F-4D97-AF65-F5344CB8AC3E}">
        <p14:creationId xmlns:p14="http://schemas.microsoft.com/office/powerpoint/2010/main" val="127979535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p:cNvSpPr>
            <a:spLocks noGrp="1"/>
          </p:cNvSpPr>
          <p:nvPr>
            <p:ph type="title"/>
          </p:nvPr>
        </p:nvSpPr>
        <p:spPr>
          <a:xfrm>
            <a:off x="788670" y="330837"/>
            <a:ext cx="7886700" cy="960754"/>
          </a:xfrm>
        </p:spPr>
        <p:txBody>
          <a:bodyPr>
            <a:normAutofit/>
          </a:bodyPr>
          <a:lstStyle/>
          <a:p>
            <a:r>
              <a:rPr lang="it-IT" sz="4000"/>
              <a:t>Retta di Regressione</a:t>
            </a:r>
          </a:p>
        </p:txBody>
      </p:sp>
      <p:sp>
        <p:nvSpPr>
          <p:cNvPr id="4" name="Segnaposto data 3"/>
          <p:cNvSpPr>
            <a:spLocks noGrp="1"/>
          </p:cNvSpPr>
          <p:nvPr>
            <p:ph type="dt" sz="half" idx="10"/>
          </p:nvPr>
        </p:nvSpPr>
        <p:spPr/>
        <p:txBody>
          <a:bodyPr/>
          <a:lstStyle/>
          <a:p>
            <a:fld id="{5BDA4415-8B77-BD49-847C-B913C7C79CA4}" type="datetime1">
              <a:rPr lang="it-IT" smtClean="0"/>
              <a:t>06/12/18</a:t>
            </a:fld>
            <a:endParaRPr lang="en-US"/>
          </a:p>
        </p:txBody>
      </p:sp>
      <p:sp>
        <p:nvSpPr>
          <p:cNvPr id="5" name="Segnaposto numero diapositiva 4"/>
          <p:cNvSpPr>
            <a:spLocks noGrp="1"/>
          </p:cNvSpPr>
          <p:nvPr>
            <p:ph type="sldNum" sz="quarter" idx="12"/>
          </p:nvPr>
        </p:nvSpPr>
        <p:spPr/>
        <p:txBody>
          <a:bodyPr/>
          <a:lstStyle/>
          <a:p>
            <a:fld id="{8A7A6979-0714-4377-B894-6BE4C2D6E202}" type="slidenum">
              <a:rPr lang="en-US" smtClean="0"/>
              <a:pPr/>
              <a:t>83</a:t>
            </a:fld>
            <a:endParaRPr lang="en-US"/>
          </a:p>
        </p:txBody>
      </p:sp>
      <p:sp>
        <p:nvSpPr>
          <p:cNvPr id="9" name="CasellaDiTesto 8"/>
          <p:cNvSpPr txBox="1"/>
          <p:nvPr/>
        </p:nvSpPr>
        <p:spPr>
          <a:xfrm>
            <a:off x="788670" y="1152970"/>
            <a:ext cx="7829550" cy="1846659"/>
          </a:xfrm>
          <a:prstGeom prst="rect">
            <a:avLst/>
          </a:prstGeom>
          <a:noFill/>
        </p:spPr>
        <p:txBody>
          <a:bodyPr wrap="square" rtlCol="0">
            <a:spAutoFit/>
          </a:bodyPr>
          <a:lstStyle/>
          <a:p>
            <a:pPr algn="just"/>
            <a:r>
              <a:rPr lang="it-IT" sz="1600"/>
              <a:t>La procedura  che consente di descrivere un set di dati con una linea retta, procedura di “best </a:t>
            </a:r>
            <a:r>
              <a:rPr lang="it-IT" sz="1600" err="1"/>
              <a:t>fitting</a:t>
            </a:r>
            <a:r>
              <a:rPr lang="it-IT" sz="1600"/>
              <a:t>”, detta regressione  lineare. La regressione lineare dei dati relativi alla elargizione delle mance è rappresentata nella Figura 2.64 dove è evidente che la retta di regressione descrive molto bene la relazione fra le variabili Bill e </a:t>
            </a:r>
            <a:r>
              <a:rPr lang="it-IT" sz="1600" err="1"/>
              <a:t>Tip</a:t>
            </a:r>
            <a:r>
              <a:rPr lang="it-IT" sz="1600"/>
              <a:t>. La regressione lineare è il modello matematico della relazione lineare fra le due variabili e, in associazione con lo </a:t>
            </a:r>
            <a:r>
              <a:rPr lang="it-IT" sz="1600" i="1" err="1"/>
              <a:t>scatter</a:t>
            </a:r>
            <a:r>
              <a:rPr lang="it-IT" sz="1600" i="1"/>
              <a:t> plot</a:t>
            </a:r>
            <a:r>
              <a:rPr lang="it-IT" sz="1600"/>
              <a:t>, permette di fare una previsione del valore della variabile risposta </a:t>
            </a:r>
            <a:r>
              <a:rPr lang="it-IT" sz="1600" err="1"/>
              <a:t>Tip</a:t>
            </a:r>
            <a:r>
              <a:rPr lang="it-IT" sz="1600"/>
              <a:t> a partire dal valore della variabile esplicativa Bill.</a:t>
            </a:r>
            <a:r>
              <a:rPr lang="it-IT"/>
              <a:t>      </a:t>
            </a:r>
          </a:p>
        </p:txBody>
      </p:sp>
      <p:grpSp>
        <p:nvGrpSpPr>
          <p:cNvPr id="14" name="Gruppo 13"/>
          <p:cNvGrpSpPr/>
          <p:nvPr/>
        </p:nvGrpSpPr>
        <p:grpSpPr>
          <a:xfrm>
            <a:off x="800100" y="3056779"/>
            <a:ext cx="7514730" cy="3240000"/>
            <a:chOff x="805180" y="2914650"/>
            <a:chExt cx="7514730" cy="3240000"/>
          </a:xfrm>
        </p:grpSpPr>
        <p:pic>
          <p:nvPicPr>
            <p:cNvPr id="10" name="Immagin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9910" y="2914650"/>
              <a:ext cx="3960000" cy="3240000"/>
            </a:xfrm>
            <a:prstGeom prst="rect">
              <a:avLst/>
            </a:prstGeom>
          </p:spPr>
        </p:pic>
        <p:sp>
          <p:nvSpPr>
            <p:cNvPr id="11" name="CasellaDiTesto 10"/>
            <p:cNvSpPr txBox="1"/>
            <p:nvPr/>
          </p:nvSpPr>
          <p:spPr>
            <a:xfrm>
              <a:off x="805180" y="3162550"/>
              <a:ext cx="3554730" cy="523220"/>
            </a:xfrm>
            <a:prstGeom prst="rect">
              <a:avLst/>
            </a:prstGeom>
            <a:noFill/>
          </p:spPr>
          <p:txBody>
            <a:bodyPr wrap="square" rtlCol="0">
              <a:spAutoFit/>
            </a:bodyPr>
            <a:lstStyle/>
            <a:p>
              <a:r>
                <a:rPr lang="it-IT" sz="1400" b="1"/>
                <a:t>Figura 2.64</a:t>
              </a:r>
              <a:r>
                <a:rPr lang="it-IT" sz="1400"/>
                <a:t>. </a:t>
              </a:r>
              <a:r>
                <a:rPr lang="it-IT" sz="1400" err="1"/>
                <a:t>Scatter</a:t>
              </a:r>
              <a:r>
                <a:rPr lang="it-IT" sz="1400"/>
                <a:t> plot delle variabili Bill e </a:t>
              </a:r>
              <a:r>
                <a:rPr lang="it-IT" sz="1400" err="1"/>
                <a:t>Tip</a:t>
              </a:r>
              <a:r>
                <a:rPr lang="it-IT" sz="1400"/>
                <a:t> e retta di regressione lineare. </a:t>
              </a:r>
            </a:p>
          </p:txBody>
        </p:sp>
        <p:sp>
          <p:nvSpPr>
            <p:cNvPr id="13" name="CasellaDiTesto 12"/>
            <p:cNvSpPr txBox="1"/>
            <p:nvPr/>
          </p:nvSpPr>
          <p:spPr>
            <a:xfrm>
              <a:off x="816610" y="4073116"/>
              <a:ext cx="3543300" cy="1892826"/>
            </a:xfrm>
            <a:prstGeom prst="rect">
              <a:avLst/>
            </a:prstGeom>
            <a:noFill/>
          </p:spPr>
          <p:txBody>
            <a:bodyPr wrap="square" rtlCol="0">
              <a:spAutoFit/>
            </a:bodyPr>
            <a:lstStyle/>
            <a:p>
              <a:pPr indent="180975" algn="just">
                <a:spcAft>
                  <a:spcPts val="600"/>
                </a:spcAft>
              </a:pPr>
              <a:r>
                <a:rPr lang="it-IT" sz="1600"/>
                <a:t>Dalla relazione lineare si può fare una previsione del valore di </a:t>
              </a:r>
              <a:r>
                <a:rPr lang="it-IT" sz="1600" err="1"/>
                <a:t>Tip</a:t>
              </a:r>
              <a:r>
                <a:rPr lang="it-IT" sz="1600"/>
                <a:t> a partire da un Bill noto. </a:t>
              </a:r>
            </a:p>
            <a:p>
              <a:pPr indent="134938" algn="just"/>
              <a:r>
                <a:rPr lang="it-IT" sz="1600"/>
                <a:t>La griglia nel grafico mostra che la retta di regressione interseca il valore Bill = 60$ ad un valore di </a:t>
              </a:r>
              <a:r>
                <a:rPr lang="it-IT" sz="1600" err="1"/>
                <a:t>Tip</a:t>
              </a:r>
              <a:r>
                <a:rPr lang="it-IT" sz="1600"/>
                <a:t> di poco superiore  a 10$. </a:t>
              </a:r>
            </a:p>
          </p:txBody>
        </p:sp>
      </p:grpSp>
    </p:spTree>
    <p:extLst>
      <p:ext uri="{BB962C8B-B14F-4D97-AF65-F5344CB8AC3E}">
        <p14:creationId xmlns:p14="http://schemas.microsoft.com/office/powerpoint/2010/main" val="164705117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628650" y="365127"/>
            <a:ext cx="7886700" cy="960754"/>
          </a:xfrm>
        </p:spPr>
        <p:txBody>
          <a:bodyPr>
            <a:normAutofit fontScale="90000"/>
          </a:bodyPr>
          <a:lstStyle/>
          <a:p>
            <a:r>
              <a:rPr lang="it-IT"/>
              <a:t>Retta di Regressione</a:t>
            </a:r>
            <a:br>
              <a:rPr lang="it-IT"/>
            </a:br>
            <a:r>
              <a:rPr lang="it-IT" sz="3600"/>
              <a:t>Previsione di nuovi valori</a:t>
            </a:r>
          </a:p>
        </p:txBody>
      </p:sp>
      <p:sp>
        <p:nvSpPr>
          <p:cNvPr id="2" name="Segnaposto data 1"/>
          <p:cNvSpPr>
            <a:spLocks noGrp="1"/>
          </p:cNvSpPr>
          <p:nvPr>
            <p:ph type="dt" sz="half" idx="10"/>
          </p:nvPr>
        </p:nvSpPr>
        <p:spPr/>
        <p:txBody>
          <a:bodyPr/>
          <a:lstStyle/>
          <a:p>
            <a:fld id="{A95372E7-4ACE-6F40-8F7D-A58794F214E3}" type="datetime1">
              <a:rPr lang="it-IT" smtClean="0"/>
              <a:t>06/12/18</a:t>
            </a:fld>
            <a:endParaRPr lang="en-US"/>
          </a:p>
        </p:txBody>
      </p:sp>
      <p:sp>
        <p:nvSpPr>
          <p:cNvPr id="3" name="Segnaposto numero diapositiva 2"/>
          <p:cNvSpPr>
            <a:spLocks noGrp="1"/>
          </p:cNvSpPr>
          <p:nvPr>
            <p:ph type="sldNum" sz="quarter" idx="12"/>
          </p:nvPr>
        </p:nvSpPr>
        <p:spPr/>
        <p:txBody>
          <a:bodyPr/>
          <a:lstStyle/>
          <a:p>
            <a:fld id="{8A7A6979-0714-4377-B894-6BE4C2D6E202}" type="slidenum">
              <a:rPr lang="en-US" smtClean="0"/>
              <a:t>84</a:t>
            </a:fld>
            <a:endParaRPr lang="en-US"/>
          </a:p>
        </p:txBody>
      </p:sp>
      <p:grpSp>
        <p:nvGrpSpPr>
          <p:cNvPr id="12" name="Gruppo 11"/>
          <p:cNvGrpSpPr/>
          <p:nvPr/>
        </p:nvGrpSpPr>
        <p:grpSpPr>
          <a:xfrm>
            <a:off x="628650" y="1715444"/>
            <a:ext cx="7886700" cy="4251344"/>
            <a:chOff x="628650" y="1715444"/>
            <a:chExt cx="7886700" cy="4251344"/>
          </a:xfrm>
        </p:grpSpPr>
        <p:sp>
          <p:nvSpPr>
            <p:cNvPr id="6" name="CasellaDiTesto 5"/>
            <p:cNvSpPr txBox="1"/>
            <p:nvPr/>
          </p:nvSpPr>
          <p:spPr>
            <a:xfrm>
              <a:off x="628650" y="1715444"/>
              <a:ext cx="7886700" cy="923330"/>
            </a:xfrm>
            <a:prstGeom prst="rect">
              <a:avLst/>
            </a:prstGeom>
            <a:noFill/>
          </p:spPr>
          <p:txBody>
            <a:bodyPr wrap="square" rtlCol="0">
              <a:spAutoFit/>
            </a:bodyPr>
            <a:lstStyle/>
            <a:p>
              <a:pPr indent="180975" algn="just"/>
              <a:r>
                <a:rPr lang="it-IT"/>
                <a:t>Piuttosto che stimare le previsioni di </a:t>
              </a:r>
              <a:r>
                <a:rPr lang="it-IT" i="1"/>
                <a:t>y</a:t>
              </a:r>
              <a:r>
                <a:rPr lang="it-IT"/>
                <a:t> (</a:t>
              </a:r>
              <a:r>
                <a:rPr lang="it-IT" err="1"/>
                <a:t>Tip</a:t>
              </a:r>
              <a:r>
                <a:rPr lang="it-IT"/>
                <a:t>) dato </a:t>
              </a:r>
              <a:r>
                <a:rPr lang="it-IT" i="1"/>
                <a:t>x</a:t>
              </a:r>
              <a:r>
                <a:rPr lang="it-IT"/>
                <a:t> (Bill) usando il grafico utilizziamo l'</a:t>
              </a:r>
              <a:r>
                <a:rPr lang="it-IT" b="1"/>
                <a:t>equazione della retta di regressione</a:t>
              </a:r>
              <a:r>
                <a:rPr lang="it-IT"/>
                <a:t>. L'equazione della retta di regressione è data dalla formula. </a:t>
              </a:r>
            </a:p>
          </p:txBody>
        </p:sp>
        <p:pic>
          <p:nvPicPr>
            <p:cNvPr id="8" name="Immagine 7"/>
            <p:cNvPicPr>
              <a:picLocks noChangeAspect="1"/>
            </p:cNvPicPr>
            <p:nvPr/>
          </p:nvPicPr>
          <p:blipFill rotWithShape="1">
            <a:blip r:embed="rId2"/>
            <a:srcRect l="40778" t="-1" r="41184" b="1492"/>
            <a:stretch/>
          </p:blipFill>
          <p:spPr>
            <a:xfrm>
              <a:off x="3646170" y="2868267"/>
              <a:ext cx="1851660" cy="283705"/>
            </a:xfrm>
            <a:prstGeom prst="rect">
              <a:avLst/>
            </a:prstGeom>
          </p:spPr>
        </p:pic>
        <p:grpSp>
          <p:nvGrpSpPr>
            <p:cNvPr id="11" name="Gruppo 10"/>
            <p:cNvGrpSpPr/>
            <p:nvPr/>
          </p:nvGrpSpPr>
          <p:grpSpPr>
            <a:xfrm>
              <a:off x="628650" y="3381465"/>
              <a:ext cx="7886700" cy="2585323"/>
              <a:chOff x="628650" y="3391952"/>
              <a:chExt cx="7886700" cy="2585323"/>
            </a:xfrm>
          </p:grpSpPr>
          <p:sp>
            <p:nvSpPr>
              <p:cNvPr id="7" name="CasellaDiTesto 6"/>
              <p:cNvSpPr txBox="1"/>
              <p:nvPr/>
            </p:nvSpPr>
            <p:spPr>
              <a:xfrm>
                <a:off x="628650" y="3391952"/>
                <a:ext cx="7886700" cy="2585323"/>
              </a:xfrm>
              <a:prstGeom prst="rect">
                <a:avLst/>
              </a:prstGeom>
              <a:noFill/>
            </p:spPr>
            <p:txBody>
              <a:bodyPr wrap="square" rtlCol="0">
                <a:spAutoFit/>
              </a:bodyPr>
              <a:lstStyle/>
              <a:p>
                <a:pPr algn="just"/>
                <a:r>
                  <a:rPr lang="it-IT"/>
                  <a:t>dove la costante </a:t>
                </a:r>
                <a:r>
                  <a:rPr lang="it-IT" i="1"/>
                  <a:t>a</a:t>
                </a:r>
                <a:r>
                  <a:rPr lang="it-IT"/>
                  <a:t> rappresenta “l’intercetta di </a:t>
                </a:r>
                <a:r>
                  <a:rPr lang="it-IT" i="1"/>
                  <a:t>y”</a:t>
                </a:r>
                <a:r>
                  <a:rPr lang="it-IT"/>
                  <a:t> e il coefficiente “</a:t>
                </a:r>
                <a:r>
                  <a:rPr lang="it-IT" i="1"/>
                  <a:t>b”</a:t>
                </a:r>
                <a:r>
                  <a:rPr lang="it-IT"/>
                  <a:t> rappresenta “la pendenza” (</a:t>
                </a:r>
                <a:r>
                  <a:rPr lang="it-IT" err="1"/>
                  <a:t>slope</a:t>
                </a:r>
                <a:r>
                  <a:rPr lang="it-IT"/>
                  <a:t>) della linea.</a:t>
                </a:r>
              </a:p>
              <a:p>
                <a:pPr indent="225425" algn="just"/>
                <a:r>
                  <a:rPr lang="it-IT"/>
                  <a:t>Individuare la linea di regressione significa trovare i valori di </a:t>
                </a:r>
                <a:r>
                  <a:rPr lang="it-IT" i="1"/>
                  <a:t>intercetta</a:t>
                </a:r>
                <a:r>
                  <a:rPr lang="it-IT"/>
                  <a:t> e </a:t>
                </a:r>
                <a:r>
                  <a:rPr lang="it-IT" i="1" err="1"/>
                  <a:t>slope</a:t>
                </a:r>
                <a:r>
                  <a:rPr lang="it-IT"/>
                  <a:t> della risultati di valore per pendenza e intercetta della linea che meglio descrive la tendenza lineare dei dati. Il calcolo della retta di regressione questo può essere fatto su molti computer da un apposito programma.</a:t>
                </a:r>
              </a:p>
              <a:p>
                <a:pPr indent="225425" algn="just"/>
                <a:r>
                  <a:rPr lang="it-IT"/>
                  <a:t>Nella formula delle retta di regressione per distinguere fra i valori misurati, </a:t>
                </a:r>
                <a:r>
                  <a:rPr lang="it-IT" i="1" err="1"/>
                  <a:t>y</a:t>
                </a:r>
                <a:r>
                  <a:rPr lang="it-IT" baseline="-25000" err="1"/>
                  <a:t>i</a:t>
                </a:r>
                <a:r>
                  <a:rPr lang="it-IT"/>
                  <a:t>, e i valori calcolati dalla retta di regressione </a:t>
                </a:r>
                <a:r>
                  <a:rPr lang="mr-IN"/>
                  <a:t>–</a:t>
                </a:r>
                <a:r>
                  <a:rPr lang="it-IT"/>
                  <a:t> noti anche come valori stimati - utilizziamo il simbolo        che si pronunzia “y-</a:t>
                </a:r>
                <a:r>
                  <a:rPr lang="it-IT" err="1"/>
                  <a:t>hat</a:t>
                </a:r>
                <a:r>
                  <a:rPr lang="it-IT"/>
                  <a:t>” . </a:t>
                </a:r>
              </a:p>
            </p:txBody>
          </p:sp>
          <p:pic>
            <p:nvPicPr>
              <p:cNvPr id="9" name="Immagine 8"/>
              <p:cNvPicPr>
                <a:picLocks noChangeAspect="1"/>
              </p:cNvPicPr>
              <p:nvPr/>
            </p:nvPicPr>
            <p:blipFill rotWithShape="1">
              <a:blip r:embed="rId2"/>
              <a:srcRect l="41892" t="12456" r="54433" b="4502"/>
              <a:stretch/>
            </p:blipFill>
            <p:spPr>
              <a:xfrm>
                <a:off x="2628900" y="5668924"/>
                <a:ext cx="377190" cy="239156"/>
              </a:xfrm>
              <a:prstGeom prst="rect">
                <a:avLst/>
              </a:prstGeom>
            </p:spPr>
          </p:pic>
        </p:grpSp>
      </p:grpSp>
    </p:spTree>
    <p:extLst>
      <p:ext uri="{BB962C8B-B14F-4D97-AF65-F5344CB8AC3E}">
        <p14:creationId xmlns:p14="http://schemas.microsoft.com/office/powerpoint/2010/main" val="127638891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24978" y="165445"/>
            <a:ext cx="7886700" cy="949324"/>
          </a:xfrm>
        </p:spPr>
        <p:txBody>
          <a:bodyPr/>
          <a:lstStyle/>
          <a:p>
            <a:r>
              <a:rPr lang="it-IT"/>
              <a:t>Retta di Regressione di </a:t>
            </a:r>
            <a:r>
              <a:rPr lang="it-IT" err="1"/>
              <a:t>Tip</a:t>
            </a:r>
            <a:r>
              <a:rPr lang="it-IT"/>
              <a:t> </a:t>
            </a:r>
            <a:r>
              <a:rPr lang="it-IT" i="1"/>
              <a:t>vs</a:t>
            </a:r>
            <a:r>
              <a:rPr lang="it-IT"/>
              <a:t> Bill</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85</a:t>
            </a:fld>
            <a:endParaRPr lang="en-US"/>
          </a:p>
        </p:txBody>
      </p:sp>
      <p:grpSp>
        <p:nvGrpSpPr>
          <p:cNvPr id="14" name="Gruppo 13"/>
          <p:cNvGrpSpPr/>
          <p:nvPr/>
        </p:nvGrpSpPr>
        <p:grpSpPr>
          <a:xfrm>
            <a:off x="628650" y="1194023"/>
            <a:ext cx="7783830" cy="4607527"/>
            <a:chOff x="628650" y="1194023"/>
            <a:chExt cx="7783830" cy="4607527"/>
          </a:xfrm>
        </p:grpSpPr>
        <p:sp>
          <p:nvSpPr>
            <p:cNvPr id="6" name="CasellaDiTesto 5"/>
            <p:cNvSpPr txBox="1"/>
            <p:nvPr/>
          </p:nvSpPr>
          <p:spPr>
            <a:xfrm>
              <a:off x="628650" y="1194023"/>
              <a:ext cx="7783830" cy="369332"/>
            </a:xfrm>
            <a:prstGeom prst="rect">
              <a:avLst/>
            </a:prstGeom>
            <a:noFill/>
          </p:spPr>
          <p:txBody>
            <a:bodyPr wrap="square" rtlCol="0">
              <a:spAutoFit/>
            </a:bodyPr>
            <a:lstStyle/>
            <a:p>
              <a:pPr indent="225425"/>
              <a:r>
                <a:rPr lang="it-IT"/>
                <a:t>La retta di regressione in Figura 2.64 per i dati raccolti dal ristorante è:</a:t>
              </a:r>
            </a:p>
          </p:txBody>
        </p:sp>
        <p:pic>
          <p:nvPicPr>
            <p:cNvPr id="7" name="Immagine 6"/>
            <p:cNvPicPr>
              <a:picLocks noChangeAspect="1"/>
            </p:cNvPicPr>
            <p:nvPr/>
          </p:nvPicPr>
          <p:blipFill rotWithShape="1">
            <a:blip r:embed="rId2"/>
            <a:srcRect l="26744" t="-1" r="27325" b="-1"/>
            <a:stretch/>
          </p:blipFill>
          <p:spPr>
            <a:xfrm>
              <a:off x="1851660" y="1778537"/>
              <a:ext cx="4400550" cy="288000"/>
            </a:xfrm>
            <a:prstGeom prst="rect">
              <a:avLst/>
            </a:prstGeom>
          </p:spPr>
        </p:pic>
        <p:sp>
          <p:nvSpPr>
            <p:cNvPr id="10" name="CasellaDiTesto 9"/>
            <p:cNvSpPr txBox="1"/>
            <p:nvPr/>
          </p:nvSpPr>
          <p:spPr>
            <a:xfrm>
              <a:off x="1062990" y="5432218"/>
              <a:ext cx="6366510" cy="369332"/>
            </a:xfrm>
            <a:prstGeom prst="rect">
              <a:avLst/>
            </a:prstGeom>
            <a:noFill/>
          </p:spPr>
          <p:txBody>
            <a:bodyPr wrap="square" rtlCol="0">
              <a:spAutoFit/>
            </a:bodyPr>
            <a:lstStyle/>
            <a:p>
              <a:r>
                <a:rPr lang="it-IT"/>
                <a:t>I valori di </a:t>
              </a:r>
              <a:r>
                <a:rPr lang="it-IT" i="1" err="1"/>
                <a:t>Tip</a:t>
              </a:r>
              <a:r>
                <a:rPr lang="it-IT"/>
                <a:t> per </a:t>
              </a:r>
              <a:r>
                <a:rPr lang="it-IT" i="1"/>
                <a:t>Bill</a:t>
              </a:r>
              <a:r>
                <a:rPr lang="it-IT"/>
                <a:t> in b) e c) sono a discrezione dello studente  </a:t>
              </a:r>
            </a:p>
          </p:txBody>
        </p:sp>
        <p:grpSp>
          <p:nvGrpSpPr>
            <p:cNvPr id="13" name="Gruppo 12"/>
            <p:cNvGrpSpPr/>
            <p:nvPr/>
          </p:nvGrpSpPr>
          <p:grpSpPr>
            <a:xfrm>
              <a:off x="776388" y="2281719"/>
              <a:ext cx="7636092" cy="2946739"/>
              <a:chOff x="776388" y="2281719"/>
              <a:chExt cx="7636092" cy="2946739"/>
            </a:xfrm>
          </p:grpSpPr>
          <p:sp>
            <p:nvSpPr>
              <p:cNvPr id="8" name="CasellaDiTesto 7"/>
              <p:cNvSpPr txBox="1"/>
              <p:nvPr/>
            </p:nvSpPr>
            <p:spPr>
              <a:xfrm>
                <a:off x="776388" y="2281719"/>
                <a:ext cx="7636092" cy="2539157"/>
              </a:xfrm>
              <a:prstGeom prst="rect">
                <a:avLst/>
              </a:prstGeom>
              <a:noFill/>
            </p:spPr>
            <p:txBody>
              <a:bodyPr wrap="square" rtlCol="0">
                <a:spAutoFit/>
              </a:bodyPr>
              <a:lstStyle/>
              <a:p>
                <a:r>
                  <a:rPr lang="it-IT"/>
                  <a:t>dove l’intercetta di </a:t>
                </a:r>
                <a:r>
                  <a:rPr lang="it-IT" i="1"/>
                  <a:t>y</a:t>
                </a:r>
                <a:r>
                  <a:rPr lang="it-IT"/>
                  <a:t> ha valore a = - 0.292 e la pendenza b = 0.182.</a:t>
                </a:r>
              </a:p>
              <a:p>
                <a:endParaRPr lang="it-IT"/>
              </a:p>
              <a:p>
                <a:pPr indent="225425">
                  <a:spcAft>
                    <a:spcPts val="600"/>
                  </a:spcAft>
                </a:pPr>
                <a:r>
                  <a:rPr lang="it-IT"/>
                  <a:t>Utilizza l’equazione della retta di regressione per fare la stima di alcuni valori di </a:t>
                </a:r>
                <a:r>
                  <a:rPr lang="it-IT" err="1"/>
                  <a:t>Tip</a:t>
                </a:r>
                <a:r>
                  <a:rPr lang="it-IT"/>
                  <a:t> per i valori di Bill indicati nei punti (a)-(c).</a:t>
                </a:r>
              </a:p>
              <a:p>
                <a:pPr marL="342900" indent="-342900">
                  <a:buFont typeface="+mj-lt"/>
                  <a:buAutoNum type="alphaLcParenR"/>
                </a:pPr>
                <a:r>
                  <a:rPr lang="it-IT"/>
                  <a:t>Un conto </a:t>
                </a:r>
                <a:r>
                  <a:rPr lang="it-IT" i="1"/>
                  <a:t>Bill</a:t>
                </a:r>
                <a:r>
                  <a:rPr lang="it-IT"/>
                  <a:t> = 59.33$</a:t>
                </a:r>
              </a:p>
              <a:p>
                <a:pPr marL="342900" indent="-342900">
                  <a:buFont typeface="+mj-lt"/>
                  <a:buAutoNum type="alphaLcParenR"/>
                </a:pPr>
                <a:r>
                  <a:rPr lang="it-IT"/>
                  <a:t>Un conto </a:t>
                </a:r>
                <a:r>
                  <a:rPr lang="it-IT" i="1"/>
                  <a:t>Bill </a:t>
                </a:r>
                <a:r>
                  <a:rPr lang="it-IT"/>
                  <a:t>=   9.52$</a:t>
                </a:r>
              </a:p>
              <a:p>
                <a:pPr marL="342900" indent="-342900">
                  <a:buFont typeface="+mj-lt"/>
                  <a:buAutoNum type="alphaLcParenR"/>
                </a:pPr>
                <a:r>
                  <a:rPr lang="it-IT"/>
                  <a:t>Un conto </a:t>
                </a:r>
                <a:r>
                  <a:rPr lang="it-IT" i="1"/>
                  <a:t>Bill </a:t>
                </a:r>
                <a:r>
                  <a:rPr lang="it-IT"/>
                  <a:t>= 23.07$</a:t>
                </a:r>
              </a:p>
              <a:p>
                <a:pPr indent="225425">
                  <a:spcBef>
                    <a:spcPts val="1200"/>
                  </a:spcBef>
                  <a:spcAft>
                    <a:spcPts val="600"/>
                  </a:spcAft>
                </a:pPr>
                <a:r>
                  <a:rPr lang="it-IT"/>
                  <a:t>Per Bill = 59.33$ otteniamo:</a:t>
                </a:r>
              </a:p>
            </p:txBody>
          </p:sp>
          <p:pic>
            <p:nvPicPr>
              <p:cNvPr id="12" name="Immagine 11"/>
              <p:cNvPicPr>
                <a:picLocks noChangeAspect="1"/>
              </p:cNvPicPr>
              <p:nvPr/>
            </p:nvPicPr>
            <p:blipFill rotWithShape="1">
              <a:blip r:embed="rId3"/>
              <a:srcRect l="26011" t="-15748" r="24102" b="-32220"/>
              <a:stretch/>
            </p:blipFill>
            <p:spPr>
              <a:xfrm>
                <a:off x="3290580" y="4802373"/>
                <a:ext cx="4779000" cy="426085"/>
              </a:xfrm>
              <a:prstGeom prst="rect">
                <a:avLst/>
              </a:prstGeom>
            </p:spPr>
          </p:pic>
        </p:grpSp>
      </p:grpSp>
    </p:spTree>
    <p:extLst>
      <p:ext uri="{BB962C8B-B14F-4D97-AF65-F5344CB8AC3E}">
        <p14:creationId xmlns:p14="http://schemas.microsoft.com/office/powerpoint/2010/main" val="190684351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052194"/>
          </a:xfrm>
        </p:spPr>
        <p:txBody>
          <a:bodyPr/>
          <a:lstStyle/>
          <a:p>
            <a:r>
              <a:rPr lang="it-IT"/>
              <a:t>Retta di Regressione - </a:t>
            </a:r>
            <a:r>
              <a:rPr lang="it-IT" i="1"/>
              <a:t>Residui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86</a:t>
            </a:fld>
            <a:endParaRPr lang="en-US"/>
          </a:p>
        </p:txBody>
      </p:sp>
      <p:sp>
        <p:nvSpPr>
          <p:cNvPr id="5" name="CasellaDiTesto 4"/>
          <p:cNvSpPr txBox="1"/>
          <p:nvPr/>
        </p:nvSpPr>
        <p:spPr>
          <a:xfrm>
            <a:off x="628650" y="1232655"/>
            <a:ext cx="7886700" cy="1477328"/>
          </a:xfrm>
          <a:prstGeom prst="rect">
            <a:avLst/>
          </a:prstGeom>
          <a:noFill/>
        </p:spPr>
        <p:txBody>
          <a:bodyPr wrap="square" rtlCol="0">
            <a:spAutoFit/>
          </a:bodyPr>
          <a:lstStyle/>
          <a:p>
            <a:pPr indent="180975" algn="just"/>
            <a:r>
              <a:rPr lang="it-IT"/>
              <a:t>Nell’esempio della diapositiva #36 il valore Bill = 59.33$ è fra i valori registrati dal ristoratore è il cliente ha lasciato una mancia </a:t>
            </a:r>
            <a:r>
              <a:rPr lang="it-IT" err="1"/>
              <a:t>Tip</a:t>
            </a:r>
            <a:r>
              <a:rPr lang="it-IT"/>
              <a:t> = 10$ inferiore di 50cent rispetto al valore calcolato dalla retta di regressione. </a:t>
            </a:r>
          </a:p>
          <a:p>
            <a:pPr indent="180975" algn="just"/>
            <a:r>
              <a:rPr lang="it-IT"/>
              <a:t>La differenza fra i valori osservati, registrati dal ristoratore, e i valori calcolati dalla retta di regressione sono detti </a:t>
            </a:r>
            <a:r>
              <a:rPr lang="it-IT" b="1"/>
              <a:t>Residui</a:t>
            </a:r>
            <a:r>
              <a:rPr lang="it-IT"/>
              <a:t>. </a:t>
            </a:r>
          </a:p>
        </p:txBody>
      </p:sp>
      <p:pic>
        <p:nvPicPr>
          <p:cNvPr id="10" name="Immagine 9"/>
          <p:cNvPicPr>
            <a:picLocks noChangeAspect="1"/>
          </p:cNvPicPr>
          <p:nvPr/>
        </p:nvPicPr>
        <p:blipFill rotWithShape="1">
          <a:blip r:embed="rId2"/>
          <a:srcRect b="7534"/>
          <a:stretch/>
        </p:blipFill>
        <p:spPr>
          <a:xfrm>
            <a:off x="880110" y="2837209"/>
            <a:ext cx="7303770" cy="3289271"/>
          </a:xfrm>
          <a:prstGeom prst="rect">
            <a:avLst/>
          </a:prstGeom>
        </p:spPr>
      </p:pic>
    </p:spTree>
    <p:extLst>
      <p:ext uri="{BB962C8B-B14F-4D97-AF65-F5344CB8AC3E}">
        <p14:creationId xmlns:p14="http://schemas.microsoft.com/office/powerpoint/2010/main" val="70870891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Retta di Regressione - </a:t>
            </a:r>
            <a:r>
              <a:rPr lang="it-IT" i="1"/>
              <a:t>Residui</a:t>
            </a:r>
            <a:endParaRPr lang="it-IT"/>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87</a:t>
            </a:fld>
            <a:endParaRPr lang="en-US"/>
          </a:p>
        </p:txBody>
      </p:sp>
      <p:sp>
        <p:nvSpPr>
          <p:cNvPr id="6" name="CasellaDiTesto 5"/>
          <p:cNvSpPr txBox="1"/>
          <p:nvPr/>
        </p:nvSpPr>
        <p:spPr>
          <a:xfrm>
            <a:off x="628650" y="1435996"/>
            <a:ext cx="7886700" cy="1200329"/>
          </a:xfrm>
          <a:prstGeom prst="rect">
            <a:avLst/>
          </a:prstGeom>
          <a:noFill/>
        </p:spPr>
        <p:txBody>
          <a:bodyPr wrap="square" rtlCol="0">
            <a:spAutoFit/>
          </a:bodyPr>
          <a:lstStyle/>
          <a:p>
            <a:pPr indent="180975" algn="just"/>
            <a:r>
              <a:rPr lang="it-IT"/>
              <a:t>Nello </a:t>
            </a:r>
            <a:r>
              <a:rPr lang="it-IT" i="1" err="1"/>
              <a:t>scatterplot</a:t>
            </a:r>
            <a:r>
              <a:rPr lang="it-IT"/>
              <a:t> il valore previsto (</a:t>
            </a:r>
            <a:r>
              <a:rPr lang="it-IT" i="1" err="1"/>
              <a:t>predicted</a:t>
            </a:r>
            <a:r>
              <a:rPr lang="it-IT"/>
              <a:t>) è l’altezza delle retta di regressione (10.51$) per il valore di </a:t>
            </a:r>
            <a:r>
              <a:rPr lang="it-IT" i="1"/>
              <a:t>Bill</a:t>
            </a:r>
            <a:r>
              <a:rPr lang="it-IT"/>
              <a:t> scelto (59.33$) e il valore osservato è l’altezza del valore di </a:t>
            </a:r>
            <a:r>
              <a:rPr lang="it-IT" err="1"/>
              <a:t>Tip</a:t>
            </a:r>
            <a:r>
              <a:rPr lang="it-IT"/>
              <a:t> (10$) registrato dal ristoratore; quindi, il residuo (</a:t>
            </a:r>
            <a:r>
              <a:rPr lang="it-IT" i="1" err="1"/>
              <a:t>Residual</a:t>
            </a:r>
            <a:r>
              <a:rPr lang="it-IT"/>
              <a:t>) è la distanza sull’asse verticale fra questi due punti (Fig.2.65). </a:t>
            </a:r>
          </a:p>
        </p:txBody>
      </p:sp>
      <p:grpSp>
        <p:nvGrpSpPr>
          <p:cNvPr id="9" name="Gruppo 8"/>
          <p:cNvGrpSpPr/>
          <p:nvPr/>
        </p:nvGrpSpPr>
        <p:grpSpPr>
          <a:xfrm>
            <a:off x="354330" y="2701050"/>
            <a:ext cx="8161020" cy="3590576"/>
            <a:chOff x="354330" y="2701050"/>
            <a:chExt cx="8161020" cy="3590576"/>
          </a:xfrm>
        </p:grpSpPr>
        <p:pic>
          <p:nvPicPr>
            <p:cNvPr id="7" name="Immagine 6"/>
            <p:cNvPicPr>
              <a:picLocks noChangeAspect="1"/>
            </p:cNvPicPr>
            <p:nvPr/>
          </p:nvPicPr>
          <p:blipFill rotWithShape="1">
            <a:blip r:embed="rId2"/>
            <a:srcRect l="44875"/>
            <a:stretch/>
          </p:blipFill>
          <p:spPr>
            <a:xfrm>
              <a:off x="3474720" y="2701050"/>
              <a:ext cx="5040630" cy="3590576"/>
            </a:xfrm>
            <a:prstGeom prst="rect">
              <a:avLst/>
            </a:prstGeom>
          </p:spPr>
        </p:pic>
        <p:pic>
          <p:nvPicPr>
            <p:cNvPr id="8" name="Immagine 7"/>
            <p:cNvPicPr>
              <a:picLocks noChangeAspect="1"/>
            </p:cNvPicPr>
            <p:nvPr/>
          </p:nvPicPr>
          <p:blipFill rotWithShape="1">
            <a:blip r:embed="rId2"/>
            <a:srcRect t="62187" r="66875"/>
            <a:stretch/>
          </p:blipFill>
          <p:spPr>
            <a:xfrm>
              <a:off x="354330" y="4933905"/>
              <a:ext cx="3028950" cy="1357721"/>
            </a:xfrm>
            <a:prstGeom prst="rect">
              <a:avLst/>
            </a:prstGeom>
          </p:spPr>
        </p:pic>
      </p:grpSp>
    </p:spTree>
    <p:extLst>
      <p:ext uri="{BB962C8B-B14F-4D97-AF65-F5344CB8AC3E}">
        <p14:creationId xmlns:p14="http://schemas.microsoft.com/office/powerpoint/2010/main" val="111366249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789621"/>
          </a:xfrm>
        </p:spPr>
        <p:txBody>
          <a:bodyPr>
            <a:normAutofit/>
          </a:bodyPr>
          <a:lstStyle/>
          <a:p>
            <a:r>
              <a:rPr lang="it-IT"/>
              <a:t>Retta di Regressione - Esempi</a:t>
            </a:r>
            <a:endParaRPr lang="it-IT" sz="3600"/>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88</a:t>
            </a:fld>
            <a:endParaRPr lang="en-US"/>
          </a:p>
        </p:txBody>
      </p:sp>
      <p:sp>
        <p:nvSpPr>
          <p:cNvPr id="5" name="CasellaDiTesto 4"/>
          <p:cNvSpPr txBox="1"/>
          <p:nvPr/>
        </p:nvSpPr>
        <p:spPr>
          <a:xfrm>
            <a:off x="428625" y="1200151"/>
            <a:ext cx="8286750" cy="1754326"/>
          </a:xfrm>
          <a:prstGeom prst="rect">
            <a:avLst/>
          </a:prstGeom>
          <a:noFill/>
        </p:spPr>
        <p:txBody>
          <a:bodyPr wrap="square" rtlCol="0">
            <a:spAutoFit/>
          </a:bodyPr>
          <a:lstStyle/>
          <a:p>
            <a:pPr algn="just"/>
            <a:r>
              <a:rPr lang="it-IT" b="1"/>
              <a:t>Rielezione del Presidente USA. </a:t>
            </a:r>
            <a:r>
              <a:rPr lang="it-IT"/>
              <a:t>Nella diapositiva #15 abbiamo utilizzato i dati relativi al favore degli elettori USA verso il presidente in carica in corsa per un 2° mandato quale esempio di relazione fra variabili (</a:t>
            </a:r>
            <a:r>
              <a:rPr lang="it-IT" err="1"/>
              <a:t>x,y</a:t>
            </a:r>
            <a:r>
              <a:rPr lang="it-IT"/>
              <a:t>) quantitative. La tabella riporta l’indice di gradimento (</a:t>
            </a:r>
            <a:r>
              <a:rPr lang="it-IT" i="1" err="1"/>
              <a:t>Approval</a:t>
            </a:r>
            <a:r>
              <a:rPr lang="it-IT"/>
              <a:t>) e il margine (</a:t>
            </a:r>
            <a:r>
              <a:rPr lang="it-IT" i="1" err="1"/>
              <a:t>Margin</a:t>
            </a:r>
            <a:r>
              <a:rPr lang="it-IT"/>
              <a:t>) ottenuto al momento del voto e lo </a:t>
            </a:r>
            <a:r>
              <a:rPr lang="it-IT" err="1"/>
              <a:t>scatterplot</a:t>
            </a:r>
            <a:r>
              <a:rPr lang="it-IT"/>
              <a:t> mette in risalto un trend lineare fra </a:t>
            </a:r>
            <a:r>
              <a:rPr lang="it-IT" err="1"/>
              <a:t>Aproval</a:t>
            </a:r>
            <a:r>
              <a:rPr lang="it-IT"/>
              <a:t> e </a:t>
            </a:r>
            <a:r>
              <a:rPr lang="it-IT" err="1"/>
              <a:t>Margin</a:t>
            </a:r>
            <a:r>
              <a:rPr lang="it-IT"/>
              <a:t>. La retta di regressione per questi 11 coppie di valori è la seguente:</a:t>
            </a:r>
          </a:p>
        </p:txBody>
      </p:sp>
      <p:pic>
        <p:nvPicPr>
          <p:cNvPr id="7" name="Immagine 6"/>
          <p:cNvPicPr>
            <a:picLocks noChangeAspect="1"/>
          </p:cNvPicPr>
          <p:nvPr/>
        </p:nvPicPr>
        <p:blipFill rotWithShape="1">
          <a:blip r:embed="rId2"/>
          <a:srcRect l="26153" t="-22491" r="27677" b="-1"/>
          <a:stretch/>
        </p:blipFill>
        <p:spPr>
          <a:xfrm>
            <a:off x="148590" y="3115511"/>
            <a:ext cx="4423410" cy="352770"/>
          </a:xfrm>
          <a:prstGeom prst="rect">
            <a:avLst/>
          </a:prstGeom>
        </p:spPr>
      </p:pic>
      <p:sp>
        <p:nvSpPr>
          <p:cNvPr id="8" name="CasellaDiTesto 7"/>
          <p:cNvSpPr txBox="1"/>
          <p:nvPr/>
        </p:nvSpPr>
        <p:spPr>
          <a:xfrm>
            <a:off x="445771" y="3635201"/>
            <a:ext cx="4126229" cy="2034540"/>
          </a:xfrm>
          <a:prstGeom prst="rect">
            <a:avLst/>
          </a:prstGeom>
          <a:noFill/>
        </p:spPr>
        <p:txBody>
          <a:bodyPr wrap="square" rtlCol="0">
            <a:spAutoFit/>
          </a:bodyPr>
          <a:lstStyle/>
          <a:p>
            <a:pPr marL="342900" indent="-342900">
              <a:buFont typeface="+mj-lt"/>
              <a:buAutoNum type="alphaLcParenR"/>
            </a:pPr>
            <a:r>
              <a:rPr lang="it-IT"/>
              <a:t>Calcola il valore di </a:t>
            </a:r>
            <a:r>
              <a:rPr lang="it-IT" i="1" err="1"/>
              <a:t>Margin</a:t>
            </a:r>
            <a:r>
              <a:rPr lang="it-IT" i="1"/>
              <a:t> (</a:t>
            </a:r>
            <a:r>
              <a:rPr lang="it-IT" i="1" err="1"/>
              <a:t>predicted</a:t>
            </a:r>
            <a:r>
              <a:rPr lang="it-IT" i="1"/>
              <a:t>) </a:t>
            </a:r>
            <a:r>
              <a:rPr lang="it-IT"/>
              <a:t>per i valori di </a:t>
            </a:r>
            <a:r>
              <a:rPr lang="it-IT" err="1"/>
              <a:t>Approval</a:t>
            </a:r>
            <a:r>
              <a:rPr lang="it-IT"/>
              <a:t> dei presidenti Ford (48) e </a:t>
            </a:r>
            <a:r>
              <a:rPr lang="it-IT" err="1"/>
              <a:t>Regan</a:t>
            </a:r>
            <a:r>
              <a:rPr lang="it-IT"/>
              <a:t> (57).</a:t>
            </a:r>
          </a:p>
          <a:p>
            <a:pPr marL="342900" indent="-342900">
              <a:buFont typeface="+mj-lt"/>
              <a:buAutoNum type="alphaLcParenR"/>
            </a:pPr>
            <a:r>
              <a:rPr lang="it-IT"/>
              <a:t>Indica i valori dei residui come distanza nello  </a:t>
            </a:r>
            <a:r>
              <a:rPr lang="it-IT" err="1"/>
              <a:t>scatterplot</a:t>
            </a:r>
            <a:r>
              <a:rPr lang="it-IT"/>
              <a:t> in Figura.</a:t>
            </a:r>
          </a:p>
          <a:p>
            <a:pPr marL="342900" indent="-342900">
              <a:buFont typeface="+mj-lt"/>
              <a:buAutoNum type="alphaLcParenR"/>
            </a:pPr>
            <a:r>
              <a:rPr lang="it-IT"/>
              <a:t>Quale dei due residui calcolati dal grafico è il maggiore   </a:t>
            </a:r>
          </a:p>
        </p:txBody>
      </p:sp>
      <p:pic>
        <p:nvPicPr>
          <p:cNvPr id="9" name="Immagine 8"/>
          <p:cNvPicPr>
            <a:picLocks noChangeAspect="1"/>
          </p:cNvPicPr>
          <p:nvPr/>
        </p:nvPicPr>
        <p:blipFill>
          <a:blip r:embed="rId3"/>
          <a:stretch>
            <a:fillRect/>
          </a:stretch>
        </p:blipFill>
        <p:spPr>
          <a:xfrm>
            <a:off x="4424104" y="3208436"/>
            <a:ext cx="4291271" cy="2888070"/>
          </a:xfrm>
          <a:prstGeom prst="rect">
            <a:avLst/>
          </a:prstGeom>
        </p:spPr>
      </p:pic>
      <p:sp>
        <p:nvSpPr>
          <p:cNvPr id="10" name="CasellaDiTesto 9"/>
          <p:cNvSpPr txBox="1"/>
          <p:nvPr/>
        </p:nvSpPr>
        <p:spPr>
          <a:xfrm>
            <a:off x="6492240" y="5086350"/>
            <a:ext cx="731520" cy="369332"/>
          </a:xfrm>
          <a:prstGeom prst="rect">
            <a:avLst/>
          </a:prstGeom>
          <a:noFill/>
        </p:spPr>
        <p:txBody>
          <a:bodyPr wrap="square" rtlCol="0">
            <a:spAutoFit/>
          </a:bodyPr>
          <a:lstStyle/>
          <a:p>
            <a:r>
              <a:rPr lang="it-IT"/>
              <a:t>Ford</a:t>
            </a:r>
          </a:p>
        </p:txBody>
      </p:sp>
      <p:sp>
        <p:nvSpPr>
          <p:cNvPr id="11" name="CasellaDiTesto 10"/>
          <p:cNvSpPr txBox="1"/>
          <p:nvPr/>
        </p:nvSpPr>
        <p:spPr>
          <a:xfrm>
            <a:off x="6400801" y="3832860"/>
            <a:ext cx="845820" cy="369332"/>
          </a:xfrm>
          <a:prstGeom prst="rect">
            <a:avLst/>
          </a:prstGeom>
          <a:noFill/>
        </p:spPr>
        <p:txBody>
          <a:bodyPr wrap="square" rtlCol="0">
            <a:spAutoFit/>
          </a:bodyPr>
          <a:lstStyle/>
          <a:p>
            <a:r>
              <a:rPr lang="it-IT"/>
              <a:t>Regan</a:t>
            </a:r>
          </a:p>
        </p:txBody>
      </p:sp>
    </p:spTree>
    <p:extLst>
      <p:ext uri="{BB962C8B-B14F-4D97-AF65-F5344CB8AC3E}">
        <p14:creationId xmlns:p14="http://schemas.microsoft.com/office/powerpoint/2010/main" val="16942630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743584"/>
          </a:xfrm>
        </p:spPr>
        <p:txBody>
          <a:bodyPr/>
          <a:lstStyle/>
          <a:p>
            <a:r>
              <a:rPr lang="it-IT"/>
              <a:t>Retta di Regressione - Esempi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89</a:t>
            </a:fld>
            <a:endParaRPr lang="en-US"/>
          </a:p>
        </p:txBody>
      </p:sp>
      <p:sp>
        <p:nvSpPr>
          <p:cNvPr id="5" name="CasellaDiTesto 4"/>
          <p:cNvSpPr txBox="1"/>
          <p:nvPr/>
        </p:nvSpPr>
        <p:spPr>
          <a:xfrm>
            <a:off x="628650" y="1200150"/>
            <a:ext cx="7886700" cy="646331"/>
          </a:xfrm>
          <a:prstGeom prst="rect">
            <a:avLst/>
          </a:prstGeom>
          <a:noFill/>
        </p:spPr>
        <p:txBody>
          <a:bodyPr wrap="square" rtlCol="0">
            <a:spAutoFit/>
          </a:bodyPr>
          <a:lstStyle/>
          <a:p>
            <a:r>
              <a:rPr lang="it-IT" b="1"/>
              <a:t>Rielezione del Presidente USA. </a:t>
            </a:r>
            <a:r>
              <a:rPr lang="it-IT"/>
              <a:t>Utilizzando MS Excel riproduci il valori dei residui indicati in tabella utilizzando la retta di regressione riportata nella formula</a:t>
            </a:r>
          </a:p>
        </p:txBody>
      </p:sp>
      <p:pic>
        <p:nvPicPr>
          <p:cNvPr id="6" name="Immagine 5"/>
          <p:cNvPicPr>
            <a:picLocks noChangeAspect="1"/>
          </p:cNvPicPr>
          <p:nvPr/>
        </p:nvPicPr>
        <p:blipFill rotWithShape="1">
          <a:blip r:embed="rId2"/>
          <a:srcRect l="26153" t="-22491" r="27677" b="-1"/>
          <a:stretch/>
        </p:blipFill>
        <p:spPr>
          <a:xfrm>
            <a:off x="2291715" y="1992010"/>
            <a:ext cx="4423410" cy="352770"/>
          </a:xfrm>
          <a:prstGeom prst="rect">
            <a:avLst/>
          </a:prstGeom>
        </p:spPr>
      </p:pic>
      <p:grpSp>
        <p:nvGrpSpPr>
          <p:cNvPr id="10" name="Gruppo 9"/>
          <p:cNvGrpSpPr/>
          <p:nvPr/>
        </p:nvGrpSpPr>
        <p:grpSpPr>
          <a:xfrm>
            <a:off x="551882" y="3392210"/>
            <a:ext cx="8260648" cy="2869710"/>
            <a:chOff x="551882" y="3392210"/>
            <a:chExt cx="8260648" cy="2869710"/>
          </a:xfrm>
        </p:grpSpPr>
        <p:pic>
          <p:nvPicPr>
            <p:cNvPr id="7" name="Immagine 6"/>
            <p:cNvPicPr>
              <a:picLocks noChangeAspect="1"/>
            </p:cNvPicPr>
            <p:nvPr/>
          </p:nvPicPr>
          <p:blipFill>
            <a:blip r:embed="rId3"/>
            <a:stretch>
              <a:fillRect/>
            </a:stretch>
          </p:blipFill>
          <p:spPr>
            <a:xfrm>
              <a:off x="551882" y="3893120"/>
              <a:ext cx="3960110" cy="2368800"/>
            </a:xfrm>
            <a:prstGeom prst="rect">
              <a:avLst/>
            </a:prstGeom>
          </p:spPr>
        </p:pic>
        <p:pic>
          <p:nvPicPr>
            <p:cNvPr id="8" name="Immagine 7"/>
            <p:cNvPicPr>
              <a:picLocks noChangeAspect="1"/>
            </p:cNvPicPr>
            <p:nvPr/>
          </p:nvPicPr>
          <p:blipFill rotWithShape="1">
            <a:blip r:embed="rId4"/>
            <a:srcRect l="4277" t="3129" r="6021"/>
            <a:stretch/>
          </p:blipFill>
          <p:spPr>
            <a:xfrm>
              <a:off x="4617720" y="3392210"/>
              <a:ext cx="4194810" cy="2869710"/>
            </a:xfrm>
            <a:prstGeom prst="rect">
              <a:avLst/>
            </a:prstGeom>
          </p:spPr>
        </p:pic>
      </p:grpSp>
      <p:sp>
        <p:nvSpPr>
          <p:cNvPr id="9" name="CasellaDiTesto 8"/>
          <p:cNvSpPr txBox="1"/>
          <p:nvPr/>
        </p:nvSpPr>
        <p:spPr>
          <a:xfrm>
            <a:off x="731520" y="2468880"/>
            <a:ext cx="7783830" cy="1200329"/>
          </a:xfrm>
          <a:prstGeom prst="rect">
            <a:avLst/>
          </a:prstGeom>
          <a:noFill/>
        </p:spPr>
        <p:txBody>
          <a:bodyPr wrap="square" rtlCol="0">
            <a:spAutoFit/>
          </a:bodyPr>
          <a:lstStyle/>
          <a:p>
            <a:r>
              <a:rPr lang="it-IT"/>
              <a:t>Esegui il grafico (</a:t>
            </a:r>
            <a:r>
              <a:rPr lang="it-IT" err="1"/>
              <a:t>x,y</a:t>
            </a:r>
            <a:r>
              <a:rPr lang="it-IT"/>
              <a:t>) con in ascissa i valori di </a:t>
            </a:r>
            <a:r>
              <a:rPr lang="it-IT" i="1" err="1"/>
              <a:t>Margin</a:t>
            </a:r>
            <a:r>
              <a:rPr lang="it-IT" i="1"/>
              <a:t> </a:t>
            </a:r>
            <a:r>
              <a:rPr lang="it-IT"/>
              <a:t>e in ordinata i valori dei </a:t>
            </a:r>
            <a:r>
              <a:rPr lang="it-IT" i="1"/>
              <a:t>Residui</a:t>
            </a:r>
            <a:r>
              <a:rPr lang="it-IT"/>
              <a:t> e indica per quali presidenti in corsa per la rielezione la previsione calcolata dalla retta di regressione si discosta maggiormente dal margine ottenuto alle elezioni. </a:t>
            </a:r>
          </a:p>
        </p:txBody>
      </p:sp>
    </p:spTree>
    <p:extLst>
      <p:ext uri="{BB962C8B-B14F-4D97-AF65-F5344CB8AC3E}">
        <p14:creationId xmlns:p14="http://schemas.microsoft.com/office/powerpoint/2010/main" val="968272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0A537BF3-FB44-C345-A371-E0AA73DCF5D4}"/>
              </a:ext>
            </a:extLst>
          </p:cNvPr>
          <p:cNvSpPr>
            <a:spLocks noGrp="1"/>
          </p:cNvSpPr>
          <p:nvPr>
            <p:ph type="title"/>
          </p:nvPr>
        </p:nvSpPr>
        <p:spPr/>
        <p:txBody>
          <a:bodyPr/>
          <a:lstStyle/>
          <a:p>
            <a:r>
              <a:rPr lang="it-IT"/>
              <a:t>Variabili Categoriali</a:t>
            </a:r>
          </a:p>
        </p:txBody>
      </p:sp>
      <p:sp>
        <p:nvSpPr>
          <p:cNvPr id="5" name="Segnaposto contenuto 4">
            <a:extLst>
              <a:ext uri="{FF2B5EF4-FFF2-40B4-BE49-F238E27FC236}">
                <a16:creationId xmlns:a16="http://schemas.microsoft.com/office/drawing/2014/main" id="{4B92709B-5B8D-4A44-A395-F5359C492837}"/>
              </a:ext>
            </a:extLst>
          </p:cNvPr>
          <p:cNvSpPr>
            <a:spLocks noGrp="1"/>
          </p:cNvSpPr>
          <p:nvPr>
            <p:ph idx="1"/>
          </p:nvPr>
        </p:nvSpPr>
        <p:spPr>
          <a:xfrm>
            <a:off x="628650" y="1843089"/>
            <a:ext cx="7886700" cy="3263504"/>
          </a:xfrm>
        </p:spPr>
        <p:txBody>
          <a:bodyPr>
            <a:normAutofit lnSpcReduction="10000"/>
          </a:bodyPr>
          <a:lstStyle/>
          <a:p>
            <a:r>
              <a:rPr lang="it-IT" dirty="0"/>
              <a:t>Una Variabile Categoriale</a:t>
            </a:r>
          </a:p>
          <a:p>
            <a:pPr lvl="1"/>
            <a:r>
              <a:rPr lang="it-IT" dirty="0"/>
              <a:t>Statistiche riassuntive: tabella delle frequenze e delle proporzioni</a:t>
            </a:r>
          </a:p>
          <a:p>
            <a:pPr lvl="1"/>
            <a:r>
              <a:rPr lang="it-IT" dirty="0"/>
              <a:t>Rappresentazione grafica: bar chart, pie chart</a:t>
            </a:r>
          </a:p>
          <a:p>
            <a:r>
              <a:rPr lang="it-IT" dirty="0"/>
              <a:t>Due Variabili Categoriali</a:t>
            </a:r>
          </a:p>
          <a:p>
            <a:pPr lvl="1"/>
            <a:r>
              <a:rPr lang="it-IT" dirty="0"/>
              <a:t>Statistiche riassuntive: tabella a due-vie, differenza fra proporzioni</a:t>
            </a:r>
          </a:p>
          <a:p>
            <a:pPr lvl="1"/>
            <a:r>
              <a:rPr lang="it-IT" dirty="0"/>
              <a:t>Rappresentazione grafica: bar chart in pila e a segmenti separati</a:t>
            </a:r>
          </a:p>
        </p:txBody>
      </p:sp>
      <p:sp>
        <p:nvSpPr>
          <p:cNvPr id="2" name="Segnaposto data 1">
            <a:extLst>
              <a:ext uri="{FF2B5EF4-FFF2-40B4-BE49-F238E27FC236}">
                <a16:creationId xmlns:a16="http://schemas.microsoft.com/office/drawing/2014/main" id="{FA504003-4AF3-2943-9CAA-B1D5148F03C0}"/>
              </a:ext>
            </a:extLst>
          </p:cNvPr>
          <p:cNvSpPr>
            <a:spLocks noGrp="1"/>
          </p:cNvSpPr>
          <p:nvPr>
            <p:ph type="dt" sz="half" idx="10"/>
          </p:nvPr>
        </p:nvSpPr>
        <p:spPr/>
        <p:txBody>
          <a:bodyPr/>
          <a:lstStyle/>
          <a:p>
            <a:fld id="{C6C5A780-9DA9-A740-97EA-04E0C5588265}" type="datetime1">
              <a:rPr lang="it-IT" smtClean="0"/>
              <a:t>06/12/18</a:t>
            </a:fld>
            <a:endParaRPr lang="en-US"/>
          </a:p>
        </p:txBody>
      </p:sp>
      <p:sp>
        <p:nvSpPr>
          <p:cNvPr id="3" name="Segnaposto numero diapositiva 2">
            <a:extLst>
              <a:ext uri="{FF2B5EF4-FFF2-40B4-BE49-F238E27FC236}">
                <a16:creationId xmlns:a16="http://schemas.microsoft.com/office/drawing/2014/main" id="{C797F557-7941-3D46-979C-626E7EE3C6BC}"/>
              </a:ext>
            </a:extLst>
          </p:cNvPr>
          <p:cNvSpPr>
            <a:spLocks noGrp="1"/>
          </p:cNvSpPr>
          <p:nvPr>
            <p:ph type="sldNum" sz="quarter" idx="12"/>
          </p:nvPr>
        </p:nvSpPr>
        <p:spPr/>
        <p:txBody>
          <a:bodyPr/>
          <a:lstStyle/>
          <a:p>
            <a:fld id="{8A7A6979-0714-4377-B894-6BE4C2D6E202}" type="slidenum">
              <a:rPr lang="en-US" smtClean="0"/>
              <a:pPr/>
              <a:t>9</a:t>
            </a:fld>
            <a:endParaRPr lang="en-US"/>
          </a:p>
        </p:txBody>
      </p:sp>
    </p:spTree>
    <p:extLst>
      <p:ext uri="{BB962C8B-B14F-4D97-AF65-F5344CB8AC3E}">
        <p14:creationId xmlns:p14="http://schemas.microsoft.com/office/powerpoint/2010/main" val="173652461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835024"/>
          </a:xfrm>
        </p:spPr>
        <p:txBody>
          <a:bodyPr>
            <a:normAutofit/>
          </a:bodyPr>
          <a:lstStyle/>
          <a:p>
            <a:r>
              <a:rPr lang="it-IT"/>
              <a:t>Best </a:t>
            </a:r>
            <a:r>
              <a:rPr lang="it-IT" err="1"/>
              <a:t>Fit</a:t>
            </a:r>
            <a:r>
              <a:rPr lang="it-IT"/>
              <a:t> Line - </a:t>
            </a:r>
            <a:r>
              <a:rPr lang="it-IT" err="1"/>
              <a:t>Residuals</a:t>
            </a:r>
            <a:endParaRPr lang="it-IT"/>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90</a:t>
            </a:fld>
            <a:endParaRPr lang="en-US"/>
          </a:p>
        </p:txBody>
      </p:sp>
      <p:pic>
        <p:nvPicPr>
          <p:cNvPr id="5" name="Immagine 4"/>
          <p:cNvPicPr>
            <a:picLocks noChangeAspect="1"/>
          </p:cNvPicPr>
          <p:nvPr/>
        </p:nvPicPr>
        <p:blipFill rotWithShape="1">
          <a:blip r:embed="rId2"/>
          <a:srcRect l="7597" t="61107" r="5158" b="4819"/>
          <a:stretch/>
        </p:blipFill>
        <p:spPr>
          <a:xfrm>
            <a:off x="1300125" y="4507583"/>
            <a:ext cx="6186525" cy="1224000"/>
          </a:xfrm>
          <a:prstGeom prst="rect">
            <a:avLst/>
          </a:prstGeom>
        </p:spPr>
      </p:pic>
      <p:sp>
        <p:nvSpPr>
          <p:cNvPr id="6" name="CasellaDiTesto 5"/>
          <p:cNvSpPr txBox="1"/>
          <p:nvPr/>
        </p:nvSpPr>
        <p:spPr>
          <a:xfrm>
            <a:off x="742950" y="1302353"/>
            <a:ext cx="7658100" cy="2031325"/>
          </a:xfrm>
          <a:prstGeom prst="rect">
            <a:avLst/>
          </a:prstGeom>
          <a:noFill/>
        </p:spPr>
        <p:txBody>
          <a:bodyPr wrap="square" rtlCol="0">
            <a:spAutoFit/>
          </a:bodyPr>
          <a:lstStyle/>
          <a:p>
            <a:pPr algn="just"/>
            <a:r>
              <a:rPr lang="it-IT"/>
              <a:t>La retta di regressione o </a:t>
            </a:r>
            <a:r>
              <a:rPr lang="it-IT" i="1"/>
              <a:t>Best </a:t>
            </a:r>
            <a:r>
              <a:rPr lang="it-IT" i="1" err="1"/>
              <a:t>Fit</a:t>
            </a:r>
            <a:r>
              <a:rPr lang="it-IT" i="1"/>
              <a:t> Line</a:t>
            </a:r>
            <a:r>
              <a:rPr lang="it-IT" b="1" i="1"/>
              <a:t> </a:t>
            </a:r>
            <a:r>
              <a:rPr lang="it-IT"/>
              <a:t>è la</a:t>
            </a:r>
            <a:r>
              <a:rPr lang="it-IT" b="1"/>
              <a:t> </a:t>
            </a:r>
            <a:r>
              <a:rPr lang="it-IT"/>
              <a:t>linea che </a:t>
            </a:r>
            <a:r>
              <a:rPr lang="it-IT" b="1"/>
              <a:t>meglio si adatta </a:t>
            </a:r>
            <a:r>
              <a:rPr lang="it-IT"/>
              <a:t>ai dati. La </a:t>
            </a:r>
            <a:r>
              <a:rPr lang="it-IT" i="1"/>
              <a:t>best </a:t>
            </a:r>
            <a:r>
              <a:rPr lang="it-IT" i="1" err="1"/>
              <a:t>fit</a:t>
            </a:r>
            <a:r>
              <a:rPr lang="it-IT" i="1"/>
              <a:t> line </a:t>
            </a:r>
            <a:r>
              <a:rPr lang="it-IT"/>
              <a:t>è la linea retta che fornisce la “migliore stima possibile” dei valori misurati della variabile risposta </a:t>
            </a:r>
            <a:r>
              <a:rPr lang="it-IT" i="1"/>
              <a:t>y</a:t>
            </a:r>
            <a:r>
              <a:rPr lang="it-IT"/>
              <a:t>. La linea che meglio si adatta ai dati è la retta rispetto alla quale i </a:t>
            </a:r>
            <a:r>
              <a:rPr lang="it-IT" b="1"/>
              <a:t>residui sono quasi uguali a zero</a:t>
            </a:r>
            <a:r>
              <a:rPr lang="it-IT"/>
              <a:t>.  In generale i residui, la differenza fra il valore misurato (y) e il valore stimato (  ) della variabile dipendente, sono diversi e la tecnica utilizzata per calcolare la linea che meglio si adatta i dati si </a:t>
            </a:r>
            <a:r>
              <a:rPr lang="it-IT" i="1"/>
              <a:t>minimizza la somma dei residui </a:t>
            </a:r>
            <a:r>
              <a:rPr lang="it-IT"/>
              <a:t>elevati al quadrato. </a:t>
            </a:r>
          </a:p>
        </p:txBody>
      </p:sp>
      <p:pic>
        <p:nvPicPr>
          <p:cNvPr id="7" name="Immagine 6"/>
          <p:cNvPicPr>
            <a:picLocks noChangeAspect="1"/>
          </p:cNvPicPr>
          <p:nvPr/>
        </p:nvPicPr>
        <p:blipFill rotWithShape="1">
          <a:blip r:embed="rId3"/>
          <a:srcRect l="47876" r="46779" b="-7849"/>
          <a:stretch/>
        </p:blipFill>
        <p:spPr>
          <a:xfrm>
            <a:off x="6435090" y="2437130"/>
            <a:ext cx="480060" cy="271780"/>
          </a:xfrm>
          <a:prstGeom prst="rect">
            <a:avLst/>
          </a:prstGeom>
        </p:spPr>
      </p:pic>
      <p:pic>
        <p:nvPicPr>
          <p:cNvPr id="8" name="Immagine 7"/>
          <p:cNvPicPr>
            <a:picLocks noChangeAspect="1"/>
          </p:cNvPicPr>
          <p:nvPr/>
        </p:nvPicPr>
        <p:blipFill rotWithShape="1">
          <a:blip r:embed="rId4"/>
          <a:srcRect l="41163" t="1" r="38637" b="-21185"/>
          <a:stretch/>
        </p:blipFill>
        <p:spPr>
          <a:xfrm>
            <a:off x="3680460" y="3393493"/>
            <a:ext cx="1280160" cy="384758"/>
          </a:xfrm>
          <a:prstGeom prst="rect">
            <a:avLst/>
          </a:prstGeom>
        </p:spPr>
      </p:pic>
      <p:sp>
        <p:nvSpPr>
          <p:cNvPr id="10" name="CasellaDiTesto 9"/>
          <p:cNvSpPr txBox="1"/>
          <p:nvPr/>
        </p:nvSpPr>
        <p:spPr>
          <a:xfrm>
            <a:off x="845820" y="3778251"/>
            <a:ext cx="7555230" cy="646331"/>
          </a:xfrm>
          <a:prstGeom prst="rect">
            <a:avLst/>
          </a:prstGeom>
          <a:noFill/>
        </p:spPr>
        <p:txBody>
          <a:bodyPr wrap="square" rtlCol="0">
            <a:spAutoFit/>
          </a:bodyPr>
          <a:lstStyle/>
          <a:p>
            <a:r>
              <a:rPr lang="it-IT"/>
              <a:t>La </a:t>
            </a:r>
            <a:r>
              <a:rPr lang="it-IT" b="1" i="1" err="1"/>
              <a:t>least</a:t>
            </a:r>
            <a:r>
              <a:rPr lang="it-IT" b="1" i="1"/>
              <a:t> </a:t>
            </a:r>
            <a:r>
              <a:rPr lang="it-IT" b="1" i="1" err="1"/>
              <a:t>square</a:t>
            </a:r>
            <a:r>
              <a:rPr lang="it-IT" b="1" i="1"/>
              <a:t> line</a:t>
            </a:r>
            <a:r>
              <a:rPr lang="it-IT" b="1"/>
              <a:t> </a:t>
            </a:r>
            <a:r>
              <a:rPr lang="it-IT"/>
              <a:t>o </a:t>
            </a:r>
            <a:r>
              <a:rPr lang="it-IT" b="1" i="1"/>
              <a:t>linea di best </a:t>
            </a:r>
            <a:r>
              <a:rPr lang="it-IT" b="1" i="1" err="1"/>
              <a:t>fit</a:t>
            </a:r>
            <a:r>
              <a:rPr lang="it-IT" b="1" i="1"/>
              <a:t> </a:t>
            </a:r>
            <a:r>
              <a:rPr lang="it-IT"/>
              <a:t>di </a:t>
            </a:r>
            <a:r>
              <a:rPr lang="it-IT" i="1"/>
              <a:t>intercetta</a:t>
            </a:r>
            <a:r>
              <a:rPr lang="it-IT"/>
              <a:t> </a:t>
            </a:r>
            <a:r>
              <a:rPr lang="it-IT" i="1"/>
              <a:t>a</a:t>
            </a:r>
            <a:r>
              <a:rPr lang="it-IT"/>
              <a:t> e di </a:t>
            </a:r>
            <a:r>
              <a:rPr lang="it-IT" i="1" err="1"/>
              <a:t>slope</a:t>
            </a:r>
            <a:r>
              <a:rPr lang="it-IT"/>
              <a:t> </a:t>
            </a:r>
            <a:r>
              <a:rPr lang="it-IT" i="1"/>
              <a:t>b</a:t>
            </a:r>
            <a:r>
              <a:rPr lang="it-IT"/>
              <a:t> è la linea che rende minima la somma dei residui al quadrato.</a:t>
            </a:r>
          </a:p>
        </p:txBody>
      </p:sp>
    </p:spTree>
    <p:extLst>
      <p:ext uri="{BB962C8B-B14F-4D97-AF65-F5344CB8AC3E}">
        <p14:creationId xmlns:p14="http://schemas.microsoft.com/office/powerpoint/2010/main" val="78853961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972184"/>
          </a:xfrm>
        </p:spPr>
        <p:txBody>
          <a:bodyPr/>
          <a:lstStyle/>
          <a:p>
            <a:r>
              <a:rPr lang="it-IT"/>
              <a:t>Retta di Regressione - Esercizi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91</a:t>
            </a:fld>
            <a:endParaRPr lang="en-US"/>
          </a:p>
        </p:txBody>
      </p:sp>
      <p:sp>
        <p:nvSpPr>
          <p:cNvPr id="6" name="CasellaDiTesto 5"/>
          <p:cNvSpPr txBox="1"/>
          <p:nvPr/>
        </p:nvSpPr>
        <p:spPr>
          <a:xfrm>
            <a:off x="485775" y="1272086"/>
            <a:ext cx="8172450" cy="2039020"/>
          </a:xfrm>
          <a:prstGeom prst="rect">
            <a:avLst/>
          </a:prstGeom>
          <a:noFill/>
        </p:spPr>
        <p:txBody>
          <a:bodyPr wrap="square" rtlCol="0">
            <a:spAutoFit/>
          </a:bodyPr>
          <a:lstStyle/>
          <a:p>
            <a:pPr indent="225425" algn="just">
              <a:spcAft>
                <a:spcPts val="600"/>
              </a:spcAft>
            </a:pPr>
            <a:r>
              <a:rPr lang="it-IT" sz="1600"/>
              <a:t>Seleziona le variabili quantitative </a:t>
            </a:r>
            <a:r>
              <a:rPr lang="it-IT" sz="1600" err="1"/>
              <a:t>Smokers</a:t>
            </a:r>
            <a:r>
              <a:rPr lang="it-IT" sz="1600"/>
              <a:t> (x) e </a:t>
            </a:r>
            <a:r>
              <a:rPr lang="it-IT" sz="1600" err="1"/>
              <a:t>PhysicalActivity</a:t>
            </a:r>
            <a:r>
              <a:rPr lang="it-IT" sz="1600"/>
              <a:t> (y) nel data set </a:t>
            </a:r>
            <a:r>
              <a:rPr lang="it-IT" sz="1600" b="1" err="1"/>
              <a:t>USState.xlsx</a:t>
            </a:r>
            <a:r>
              <a:rPr lang="it-IT" sz="1600" b="1"/>
              <a:t> </a:t>
            </a:r>
            <a:r>
              <a:rPr lang="it-IT" sz="1600"/>
              <a:t>e utilizza il “grafico a Dispersione XY” per disegnare lo </a:t>
            </a:r>
            <a:r>
              <a:rPr lang="it-IT" sz="1600" err="1"/>
              <a:t>scatterplot</a:t>
            </a:r>
            <a:r>
              <a:rPr lang="it-IT" sz="1600"/>
              <a:t> delle due variabili e rispondi alle domande che seguono:</a:t>
            </a:r>
          </a:p>
          <a:p>
            <a:pPr marL="542925" indent="-339725" algn="just">
              <a:spcAft>
                <a:spcPts val="300"/>
              </a:spcAft>
              <a:buFont typeface="+mj-lt"/>
              <a:buAutoNum type="alphaLcParenR"/>
            </a:pPr>
            <a:r>
              <a:rPr lang="it-IT" sz="1600"/>
              <a:t>Fra le variabili x y esiste una associazione positiva o negativa?</a:t>
            </a:r>
          </a:p>
          <a:p>
            <a:pPr marL="542925" indent="-339725" algn="just">
              <a:spcAft>
                <a:spcPts val="300"/>
              </a:spcAft>
              <a:buFont typeface="+mj-lt"/>
              <a:buAutoNum type="alphaLcParenR"/>
            </a:pPr>
            <a:r>
              <a:rPr lang="it-IT" sz="1600"/>
              <a:t>Nello </a:t>
            </a:r>
            <a:r>
              <a:rPr lang="it-IT" sz="1600" err="1"/>
              <a:t>scatter</a:t>
            </a:r>
            <a:r>
              <a:rPr lang="it-IT" sz="1600"/>
              <a:t> plot sono presenti valori anomali o </a:t>
            </a:r>
            <a:r>
              <a:rPr lang="it-IT" sz="1600" err="1"/>
              <a:t>outliers</a:t>
            </a:r>
            <a:r>
              <a:rPr lang="it-IT" sz="1600"/>
              <a:t>?</a:t>
            </a:r>
          </a:p>
          <a:p>
            <a:pPr marL="542925" indent="-339725" algn="just">
              <a:spcAft>
                <a:spcPts val="300"/>
              </a:spcAft>
              <a:buFont typeface="+mj-lt"/>
              <a:buAutoNum type="alphaLcParenR"/>
            </a:pPr>
            <a:r>
              <a:rPr lang="it-IT" sz="1600"/>
              <a:t>La correlazione </a:t>
            </a:r>
            <a:r>
              <a:rPr lang="it-IT" sz="1600" i="1" err="1"/>
              <a:t>r</a:t>
            </a:r>
            <a:r>
              <a:rPr lang="it-IT" sz="1600"/>
              <a:t> è in accordo con lo </a:t>
            </a:r>
            <a:r>
              <a:rPr lang="it-IT" sz="1600" err="1"/>
              <a:t>scatterplot</a:t>
            </a:r>
            <a:r>
              <a:rPr lang="it-IT" sz="1600"/>
              <a:t> dei valori (</a:t>
            </a:r>
            <a:r>
              <a:rPr lang="it-IT" sz="1600" err="1"/>
              <a:t>x,y</a:t>
            </a:r>
            <a:r>
              <a:rPr lang="it-IT" sz="1600"/>
              <a:t>)?</a:t>
            </a:r>
          </a:p>
          <a:p>
            <a:pPr marL="542925" indent="-339725" algn="just">
              <a:spcAft>
                <a:spcPts val="300"/>
              </a:spcAft>
              <a:buFont typeface="+mj-lt"/>
              <a:buAutoNum type="alphaLcParenR"/>
            </a:pPr>
            <a:r>
              <a:rPr lang="it-IT" sz="1600"/>
              <a:t>Lo </a:t>
            </a:r>
            <a:r>
              <a:rPr lang="it-IT" sz="1600" err="1"/>
              <a:t>scatterplot</a:t>
            </a:r>
            <a:r>
              <a:rPr lang="it-IT" sz="1600"/>
              <a:t> mette in evidenza una relazione lineare fra le variabili (</a:t>
            </a:r>
            <a:r>
              <a:rPr lang="it-IT" sz="1600" err="1"/>
              <a:t>x,y</a:t>
            </a:r>
            <a:r>
              <a:rPr lang="it-IT" sz="1600"/>
              <a:t>)</a:t>
            </a:r>
          </a:p>
        </p:txBody>
      </p:sp>
      <p:graphicFrame>
        <p:nvGraphicFramePr>
          <p:cNvPr id="7" name="Tabella 6"/>
          <p:cNvGraphicFramePr>
            <a:graphicFrameLocks noGrp="1"/>
          </p:cNvGraphicFramePr>
          <p:nvPr/>
        </p:nvGraphicFramePr>
        <p:xfrm>
          <a:off x="0" y="0"/>
          <a:ext cx="1536700" cy="190500"/>
        </p:xfrm>
        <a:graphic>
          <a:graphicData uri="http://schemas.openxmlformats.org/drawingml/2006/table">
            <a:tbl>
              <a:tblPr>
                <a:tableStyleId>{5C22544A-7EE6-4342-B048-85BDC9FD1C3A}</a:tableStyleId>
              </a:tblPr>
              <a:tblGrid>
                <a:gridCol w="572683">
                  <a:extLst>
                    <a:ext uri="{9D8B030D-6E8A-4147-A177-3AD203B41FA5}">
                      <a16:colId xmlns:a16="http://schemas.microsoft.com/office/drawing/2014/main" val="20000"/>
                    </a:ext>
                  </a:extLst>
                </a:gridCol>
                <a:gridCol w="964017">
                  <a:extLst>
                    <a:ext uri="{9D8B030D-6E8A-4147-A177-3AD203B41FA5}">
                      <a16:colId xmlns:a16="http://schemas.microsoft.com/office/drawing/2014/main" val="20001"/>
                    </a:ext>
                  </a:extLst>
                </a:gridCol>
              </a:tblGrid>
              <a:tr h="190500">
                <a:tc>
                  <a:txBody>
                    <a:bodyPr/>
                    <a:lstStyle/>
                    <a:p>
                      <a:pPr algn="l" fontAlgn="b"/>
                      <a:r>
                        <a:rPr lang="it-IT" sz="1100" u="none" strike="noStrike">
                          <a:effectLst/>
                        </a:rPr>
                        <a:t>Smokers</a:t>
                      </a:r>
                      <a:endParaRPr lang="it-IT" sz="1100" b="0" i="0" u="none" strike="noStrike">
                        <a:solidFill>
                          <a:srgbClr val="000000"/>
                        </a:solidFill>
                        <a:effectLst/>
                        <a:latin typeface="Calibri" charset="0"/>
                      </a:endParaRPr>
                    </a:p>
                  </a:txBody>
                  <a:tcPr marL="12700" marR="12700" marT="12700" marB="0" anchor="b"/>
                </a:tc>
                <a:tc>
                  <a:txBody>
                    <a:bodyPr/>
                    <a:lstStyle/>
                    <a:p>
                      <a:pPr algn="l" fontAlgn="b"/>
                      <a:r>
                        <a:rPr lang="it-IT" sz="1100" u="none" strike="noStrike" err="1">
                          <a:effectLst/>
                        </a:rPr>
                        <a:t>PhysicalActivity</a:t>
                      </a:r>
                      <a:endParaRPr lang="it-IT" sz="1100" b="0" i="0" u="none" strike="noStrike">
                        <a:solidFill>
                          <a:srgbClr val="000000"/>
                        </a:solidFill>
                        <a:effectLst/>
                        <a:latin typeface="Calibri" charset="0"/>
                      </a:endParaRPr>
                    </a:p>
                  </a:txBody>
                  <a:tcPr marL="12700" marR="12700" marT="12700" marB="0" anchor="b"/>
                </a:tc>
                <a:extLst>
                  <a:ext uri="{0D108BD9-81ED-4DB2-BD59-A6C34878D82A}">
                    <a16:rowId xmlns:a16="http://schemas.microsoft.com/office/drawing/2014/main" val="10000"/>
                  </a:ext>
                </a:extLst>
              </a:tr>
            </a:tbl>
          </a:graphicData>
        </a:graphic>
      </p:graphicFrame>
      <p:sp>
        <p:nvSpPr>
          <p:cNvPr id="8" name="CasellaDiTesto 7"/>
          <p:cNvSpPr txBox="1"/>
          <p:nvPr/>
        </p:nvSpPr>
        <p:spPr>
          <a:xfrm>
            <a:off x="628650" y="3657600"/>
            <a:ext cx="7886700" cy="1892826"/>
          </a:xfrm>
          <a:prstGeom prst="rect">
            <a:avLst/>
          </a:prstGeom>
          <a:noFill/>
        </p:spPr>
        <p:txBody>
          <a:bodyPr wrap="square" rtlCol="0">
            <a:spAutoFit/>
          </a:bodyPr>
          <a:lstStyle/>
          <a:p>
            <a:pPr>
              <a:spcAft>
                <a:spcPts val="600"/>
              </a:spcAft>
            </a:pPr>
            <a:r>
              <a:rPr lang="it-IT" sz="1600" b="1"/>
              <a:t>Risposte</a:t>
            </a:r>
          </a:p>
          <a:p>
            <a:pPr marL="342900" indent="-342900">
              <a:buAutoNum type="alphaLcParenR"/>
            </a:pPr>
            <a:r>
              <a:rPr lang="it-IT" sz="1600"/>
              <a:t>La % delle persone che praticano una attività sportiva ha una associazione inversa con la % delle persone che fumano</a:t>
            </a:r>
          </a:p>
          <a:p>
            <a:pPr marL="342900" indent="-342900">
              <a:buAutoNum type="alphaLcParenR"/>
            </a:pPr>
            <a:r>
              <a:rPr lang="it-IT" sz="1600"/>
              <a:t>Nello </a:t>
            </a:r>
            <a:r>
              <a:rPr lang="it-IT" sz="1600" err="1"/>
              <a:t>scatterplot</a:t>
            </a:r>
            <a:r>
              <a:rPr lang="it-IT" sz="1600"/>
              <a:t> non sono presenti valori (</a:t>
            </a:r>
            <a:r>
              <a:rPr lang="it-IT" sz="1600" err="1"/>
              <a:t>Smokers</a:t>
            </a:r>
            <a:r>
              <a:rPr lang="it-IT" sz="1600"/>
              <a:t>, </a:t>
            </a:r>
            <a:r>
              <a:rPr lang="it-IT" sz="1600" err="1"/>
              <a:t>PhysicalActivity</a:t>
            </a:r>
            <a:r>
              <a:rPr lang="it-IT" sz="1600"/>
              <a:t>) anomali</a:t>
            </a:r>
          </a:p>
          <a:p>
            <a:pPr marL="342900" indent="-342900">
              <a:buAutoNum type="alphaLcParenR"/>
            </a:pPr>
            <a:r>
              <a:rPr lang="it-IT" sz="1600"/>
              <a:t>La correlazione </a:t>
            </a:r>
            <a:r>
              <a:rPr lang="it-IT" sz="1600" err="1"/>
              <a:t>r</a:t>
            </a:r>
            <a:r>
              <a:rPr lang="it-IT" sz="1600"/>
              <a:t>=-0.59 sottolinea una associazione di media intensità di segno negativo.</a:t>
            </a:r>
          </a:p>
          <a:p>
            <a:pPr marL="342900" indent="-342900">
              <a:buFontTx/>
              <a:buAutoNum type="alphaLcParenR"/>
            </a:pPr>
            <a:r>
              <a:rPr lang="it-IT" sz="1600"/>
              <a:t>La associazione fra le variabili </a:t>
            </a:r>
            <a:r>
              <a:rPr lang="it-IT" sz="1600" err="1"/>
              <a:t>Smokers</a:t>
            </a:r>
            <a:r>
              <a:rPr lang="it-IT" sz="1600"/>
              <a:t> e </a:t>
            </a:r>
            <a:r>
              <a:rPr lang="it-IT" sz="1600" err="1"/>
              <a:t>PhysicalActivity</a:t>
            </a:r>
            <a:r>
              <a:rPr lang="it-IT" sz="1600"/>
              <a:t> è descritta da una retta di regressione di equazione </a:t>
            </a:r>
            <a:r>
              <a:rPr lang="en-US" sz="1600"/>
              <a:t>y = 68.564 - 0.9231x </a:t>
            </a:r>
          </a:p>
        </p:txBody>
      </p:sp>
      <p:sp>
        <p:nvSpPr>
          <p:cNvPr id="10" name="CasellaDiTesto 9"/>
          <p:cNvSpPr txBox="1"/>
          <p:nvPr/>
        </p:nvSpPr>
        <p:spPr>
          <a:xfrm>
            <a:off x="731520" y="5646420"/>
            <a:ext cx="3257550" cy="369332"/>
          </a:xfrm>
          <a:prstGeom prst="rect">
            <a:avLst/>
          </a:prstGeom>
          <a:noFill/>
        </p:spPr>
        <p:txBody>
          <a:bodyPr wrap="square" rtlCol="0">
            <a:spAutoFit/>
          </a:bodyPr>
          <a:lstStyle/>
          <a:p>
            <a:r>
              <a:rPr lang="it-IT" b="1" err="1">
                <a:hlinkClick r:id="rId2" action="ppaction://hlinkfile"/>
              </a:rPr>
              <a:t>USStates.xlsx</a:t>
            </a:r>
            <a:endParaRPr lang="it-IT" b="1"/>
          </a:p>
        </p:txBody>
      </p:sp>
    </p:spTree>
    <p:extLst>
      <p:ext uri="{BB962C8B-B14F-4D97-AF65-F5344CB8AC3E}">
        <p14:creationId xmlns:p14="http://schemas.microsoft.com/office/powerpoint/2010/main" val="71912853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972184"/>
          </a:xfrm>
        </p:spPr>
        <p:txBody>
          <a:bodyPr/>
          <a:lstStyle/>
          <a:p>
            <a:r>
              <a:rPr lang="it-IT"/>
              <a:t>Retta di Regressione - Esercizi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92</a:t>
            </a:fld>
            <a:endParaRPr lang="en-US"/>
          </a:p>
        </p:txBody>
      </p:sp>
      <p:sp>
        <p:nvSpPr>
          <p:cNvPr id="7" name="CasellaDiTesto 6"/>
          <p:cNvSpPr txBox="1"/>
          <p:nvPr/>
        </p:nvSpPr>
        <p:spPr>
          <a:xfrm>
            <a:off x="485775" y="1272086"/>
            <a:ext cx="8172450" cy="2039020"/>
          </a:xfrm>
          <a:prstGeom prst="rect">
            <a:avLst/>
          </a:prstGeom>
          <a:noFill/>
        </p:spPr>
        <p:txBody>
          <a:bodyPr wrap="square" rtlCol="0">
            <a:spAutoFit/>
          </a:bodyPr>
          <a:lstStyle/>
          <a:p>
            <a:pPr indent="225425" algn="just">
              <a:spcAft>
                <a:spcPts val="600"/>
              </a:spcAft>
            </a:pPr>
            <a:r>
              <a:rPr lang="it-IT" sz="1600"/>
              <a:t>Seleziona le variabili quantitative College (x) e </a:t>
            </a:r>
            <a:r>
              <a:rPr lang="it-IT" sz="1600" err="1"/>
              <a:t>NonWhite</a:t>
            </a:r>
            <a:r>
              <a:rPr lang="it-IT" sz="1600"/>
              <a:t> (y) nel data set </a:t>
            </a:r>
            <a:r>
              <a:rPr lang="it-IT" sz="1600" b="1" err="1"/>
              <a:t>USState.xlsx</a:t>
            </a:r>
            <a:r>
              <a:rPr lang="it-IT" sz="1600" b="1"/>
              <a:t> </a:t>
            </a:r>
            <a:r>
              <a:rPr lang="it-IT" sz="1600"/>
              <a:t>e utilizza il “grafico a Dispersione XY” per disegnare lo </a:t>
            </a:r>
            <a:r>
              <a:rPr lang="it-IT" sz="1600" err="1"/>
              <a:t>scatterplot</a:t>
            </a:r>
            <a:r>
              <a:rPr lang="it-IT" sz="1600"/>
              <a:t> delle due variabili e rispondi alle domande che seguono:</a:t>
            </a:r>
          </a:p>
          <a:p>
            <a:pPr marL="542925" indent="-339725" algn="just">
              <a:spcAft>
                <a:spcPts val="300"/>
              </a:spcAft>
              <a:buFont typeface="+mj-lt"/>
              <a:buAutoNum type="alphaLcParenR"/>
            </a:pPr>
            <a:r>
              <a:rPr lang="it-IT" sz="1600"/>
              <a:t>Fra le variabili x y esiste una associazione positiva o negativa?</a:t>
            </a:r>
          </a:p>
          <a:p>
            <a:pPr marL="542925" indent="-339725" algn="just">
              <a:spcAft>
                <a:spcPts val="300"/>
              </a:spcAft>
              <a:buFont typeface="+mj-lt"/>
              <a:buAutoNum type="alphaLcParenR"/>
            </a:pPr>
            <a:r>
              <a:rPr lang="it-IT" sz="1600"/>
              <a:t>Nello </a:t>
            </a:r>
            <a:r>
              <a:rPr lang="it-IT" sz="1600" err="1"/>
              <a:t>scatter</a:t>
            </a:r>
            <a:r>
              <a:rPr lang="it-IT" sz="1600"/>
              <a:t> plot sono presenti valori anomali o </a:t>
            </a:r>
            <a:r>
              <a:rPr lang="it-IT" sz="1600" err="1"/>
              <a:t>outliers</a:t>
            </a:r>
            <a:r>
              <a:rPr lang="it-IT" sz="1600"/>
              <a:t>?</a:t>
            </a:r>
          </a:p>
          <a:p>
            <a:pPr marL="542925" indent="-339725" algn="just">
              <a:spcAft>
                <a:spcPts val="300"/>
              </a:spcAft>
              <a:buFont typeface="+mj-lt"/>
              <a:buAutoNum type="alphaLcParenR"/>
            </a:pPr>
            <a:r>
              <a:rPr lang="it-IT" sz="1600"/>
              <a:t>La correlazione </a:t>
            </a:r>
            <a:r>
              <a:rPr lang="it-IT" sz="1600" i="1" err="1"/>
              <a:t>r</a:t>
            </a:r>
            <a:r>
              <a:rPr lang="it-IT" sz="1600"/>
              <a:t> è in accordo con lo </a:t>
            </a:r>
            <a:r>
              <a:rPr lang="it-IT" sz="1600" err="1"/>
              <a:t>scatterplot</a:t>
            </a:r>
            <a:r>
              <a:rPr lang="it-IT" sz="1600"/>
              <a:t> dei valori (</a:t>
            </a:r>
            <a:r>
              <a:rPr lang="it-IT" sz="1600" err="1"/>
              <a:t>x,y</a:t>
            </a:r>
            <a:r>
              <a:rPr lang="it-IT" sz="1600"/>
              <a:t>)?</a:t>
            </a:r>
          </a:p>
          <a:p>
            <a:pPr marL="542925" indent="-339725" algn="just">
              <a:spcAft>
                <a:spcPts val="300"/>
              </a:spcAft>
              <a:buFont typeface="+mj-lt"/>
              <a:buAutoNum type="alphaLcParenR"/>
            </a:pPr>
            <a:r>
              <a:rPr lang="it-IT" sz="1600"/>
              <a:t>Lo </a:t>
            </a:r>
            <a:r>
              <a:rPr lang="it-IT" sz="1600" err="1"/>
              <a:t>scatterplot</a:t>
            </a:r>
            <a:r>
              <a:rPr lang="it-IT" sz="1600"/>
              <a:t> mette in evidenza una relazione lineare fra le variabili (</a:t>
            </a:r>
            <a:r>
              <a:rPr lang="it-IT" sz="1600" err="1"/>
              <a:t>x,y</a:t>
            </a:r>
            <a:r>
              <a:rPr lang="it-IT" sz="1600"/>
              <a:t>)</a:t>
            </a:r>
          </a:p>
        </p:txBody>
      </p:sp>
      <p:sp>
        <p:nvSpPr>
          <p:cNvPr id="8" name="CasellaDiTesto 7"/>
          <p:cNvSpPr txBox="1"/>
          <p:nvPr/>
        </p:nvSpPr>
        <p:spPr>
          <a:xfrm>
            <a:off x="628650" y="3657600"/>
            <a:ext cx="7886700" cy="1400383"/>
          </a:xfrm>
          <a:prstGeom prst="rect">
            <a:avLst/>
          </a:prstGeom>
          <a:noFill/>
        </p:spPr>
        <p:txBody>
          <a:bodyPr wrap="square" rtlCol="0">
            <a:spAutoFit/>
          </a:bodyPr>
          <a:lstStyle/>
          <a:p>
            <a:pPr>
              <a:spcAft>
                <a:spcPts val="600"/>
              </a:spcAft>
            </a:pPr>
            <a:r>
              <a:rPr lang="it-IT" sz="1600" b="1"/>
              <a:t>Risposte</a:t>
            </a:r>
          </a:p>
          <a:p>
            <a:pPr marL="342900" indent="-342900">
              <a:buAutoNum type="alphaLcParenR"/>
            </a:pPr>
            <a:r>
              <a:rPr lang="mr-IN" sz="1600"/>
              <a:t>…</a:t>
            </a:r>
            <a:endParaRPr lang="it-IT" sz="1600"/>
          </a:p>
          <a:p>
            <a:pPr marL="342900" indent="-342900">
              <a:buAutoNum type="alphaLcParenR"/>
            </a:pPr>
            <a:r>
              <a:rPr lang="mr-IN" sz="1600"/>
              <a:t>…</a:t>
            </a:r>
            <a:endParaRPr lang="it-IT" sz="1600"/>
          </a:p>
          <a:p>
            <a:pPr marL="342900" indent="-342900">
              <a:buAutoNum type="alphaLcParenR"/>
            </a:pPr>
            <a:r>
              <a:rPr lang="it-IT" sz="1600"/>
              <a:t>...</a:t>
            </a:r>
          </a:p>
          <a:p>
            <a:pPr marL="342900" indent="-342900">
              <a:buFontTx/>
              <a:buAutoNum type="alphaLcParenR"/>
            </a:pPr>
            <a:r>
              <a:rPr lang="mr-IN" sz="1600"/>
              <a:t>…</a:t>
            </a:r>
            <a:endParaRPr lang="en-US" sz="1600"/>
          </a:p>
        </p:txBody>
      </p:sp>
    </p:spTree>
    <p:extLst>
      <p:ext uri="{BB962C8B-B14F-4D97-AF65-F5344CB8AC3E}">
        <p14:creationId xmlns:p14="http://schemas.microsoft.com/office/powerpoint/2010/main" val="168380309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846454"/>
          </a:xfrm>
        </p:spPr>
        <p:txBody>
          <a:bodyPr/>
          <a:lstStyle/>
          <a:p>
            <a:r>
              <a:rPr lang="it-IT" err="1"/>
              <a:t>USStates</a:t>
            </a:r>
            <a:r>
              <a:rPr lang="it-IT"/>
              <a:t> - </a:t>
            </a:r>
            <a:r>
              <a:rPr lang="it-IT" err="1"/>
              <a:t>dataset</a:t>
            </a:r>
            <a:endParaRPr lang="it-IT"/>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93</a:t>
            </a:fld>
            <a:endParaRPr lang="en-US"/>
          </a:p>
        </p:txBody>
      </p:sp>
      <p:sp>
        <p:nvSpPr>
          <p:cNvPr id="7" name="CasellaDiTesto 6"/>
          <p:cNvSpPr txBox="1"/>
          <p:nvPr/>
        </p:nvSpPr>
        <p:spPr>
          <a:xfrm>
            <a:off x="800100" y="1211581"/>
            <a:ext cx="7406640" cy="4278094"/>
          </a:xfrm>
          <a:prstGeom prst="rect">
            <a:avLst/>
          </a:prstGeom>
          <a:noFill/>
        </p:spPr>
        <p:txBody>
          <a:bodyPr wrap="square" rtlCol="0">
            <a:spAutoFit/>
          </a:bodyPr>
          <a:lstStyle/>
          <a:p>
            <a:pPr marL="285750" indent="-285750">
              <a:buFont typeface="Arial" charset="0"/>
              <a:buChar char="•"/>
            </a:pPr>
            <a:r>
              <a:rPr lang="it-IT" sz="1600" b="1"/>
              <a:t>State</a:t>
            </a:r>
            <a:r>
              <a:rPr lang="it-IT" sz="1600"/>
              <a:t>		Nome dello stato</a:t>
            </a:r>
          </a:p>
          <a:p>
            <a:pPr marL="285750" indent="-285750">
              <a:buFont typeface="Arial" charset="0"/>
              <a:buChar char="•"/>
            </a:pPr>
            <a:r>
              <a:rPr lang="it-IT" sz="1600" b="1"/>
              <a:t>IQ</a:t>
            </a:r>
            <a:r>
              <a:rPr lang="it-IT" sz="1600"/>
              <a:t>		Valore medio del IQ score</a:t>
            </a:r>
          </a:p>
          <a:p>
            <a:pPr marL="285750" indent="-285750">
              <a:buFont typeface="Arial" charset="0"/>
              <a:buChar char="•"/>
            </a:pPr>
            <a:r>
              <a:rPr lang="it-IT" sz="1600" b="1"/>
              <a:t>McCain	</a:t>
            </a:r>
            <a:r>
              <a:rPr lang="it-IT" sz="1600"/>
              <a:t>Percentuale dei votanti per McCain nelle elezioni del 2008</a:t>
            </a:r>
          </a:p>
          <a:p>
            <a:pPr marL="285750" indent="-285750">
              <a:buFont typeface="Arial" charset="0"/>
              <a:buChar char="•"/>
            </a:pPr>
            <a:r>
              <a:rPr lang="it-IT" sz="1600" b="1" err="1"/>
              <a:t>Region</a:t>
            </a:r>
            <a:r>
              <a:rPr lang="it-IT" sz="1600"/>
              <a:t>		Area geografica MW=</a:t>
            </a:r>
            <a:r>
              <a:rPr lang="it-IT" sz="1600" err="1"/>
              <a:t>Midwest</a:t>
            </a:r>
            <a:r>
              <a:rPr lang="it-IT" sz="1600"/>
              <a:t>, NE=</a:t>
            </a:r>
            <a:r>
              <a:rPr lang="it-IT" sz="1600" err="1"/>
              <a:t>Northeast</a:t>
            </a:r>
            <a:r>
              <a:rPr lang="it-IT" sz="1600"/>
              <a:t>,  </a:t>
            </a:r>
            <a:r>
              <a:rPr lang="it-IT" sz="1600" err="1"/>
              <a:t>S</a:t>
            </a:r>
            <a:r>
              <a:rPr lang="it-IT" sz="1600"/>
              <a:t>=South o </a:t>
            </a:r>
            <a:r>
              <a:rPr lang="it-IT" sz="1600" err="1"/>
              <a:t>W</a:t>
            </a:r>
            <a:r>
              <a:rPr lang="it-IT" sz="1600"/>
              <a:t>=West</a:t>
            </a:r>
          </a:p>
          <a:p>
            <a:pPr marL="285750" indent="-285750">
              <a:buFont typeface="Arial" charset="0"/>
              <a:buChar char="•"/>
            </a:pPr>
            <a:r>
              <a:rPr lang="it-IT" sz="1600" b="1"/>
              <a:t>Obama	</a:t>
            </a:r>
            <a:r>
              <a:rPr lang="it-IT" sz="1600"/>
              <a:t>	Percentuale dei votanti per Obama nelle elezioni del 2008</a:t>
            </a:r>
          </a:p>
          <a:p>
            <a:pPr marL="285750" indent="-285750">
              <a:buFont typeface="Arial" charset="0"/>
              <a:buChar char="•"/>
            </a:pPr>
            <a:r>
              <a:rPr lang="it-IT" sz="1600" b="1"/>
              <a:t>Press2018</a:t>
            </a:r>
            <a:r>
              <a:rPr lang="it-IT" sz="1600"/>
              <a:t>	Vincitore delle elezioni presidenziali del 2008 M=McCain o O=Obama</a:t>
            </a:r>
          </a:p>
          <a:p>
            <a:pPr marL="285750" indent="-285750">
              <a:buFont typeface="Arial" charset="0"/>
              <a:buChar char="•"/>
            </a:pPr>
            <a:r>
              <a:rPr lang="it-IT" sz="1600" b="1" err="1"/>
              <a:t>Population</a:t>
            </a:r>
            <a:r>
              <a:rPr lang="it-IT" sz="1600"/>
              <a:t>	Numero di residenti (Milioni di abitanti)</a:t>
            </a:r>
          </a:p>
          <a:p>
            <a:pPr marL="285750" indent="-285750">
              <a:buFont typeface="Arial" charset="0"/>
              <a:buChar char="•"/>
            </a:pPr>
            <a:r>
              <a:rPr lang="it-IT" sz="1600" b="1" err="1"/>
              <a:t>EigthGradeMath</a:t>
            </a:r>
            <a:r>
              <a:rPr lang="it-IT" sz="1600"/>
              <a:t> 		Valore del punteggio nel test di Math</a:t>
            </a:r>
          </a:p>
          <a:p>
            <a:pPr marL="285750" indent="-285750">
              <a:buFont typeface="Arial" charset="0"/>
              <a:buChar char="•"/>
            </a:pPr>
            <a:r>
              <a:rPr lang="it-IT" sz="1600" b="1" err="1"/>
              <a:t>HighSchoolPercentage</a:t>
            </a:r>
            <a:r>
              <a:rPr lang="it-IT" sz="1600"/>
              <a:t> 	% di persone con il diploma di scuola media superiore</a:t>
            </a:r>
          </a:p>
          <a:p>
            <a:pPr marL="285750" indent="-285750">
              <a:buFont typeface="Arial" charset="0"/>
              <a:buChar char="•"/>
            </a:pPr>
            <a:r>
              <a:rPr lang="it-IT" sz="1600" b="1"/>
              <a:t>GSP</a:t>
            </a:r>
            <a:r>
              <a:rPr lang="it-IT" sz="1600"/>
              <a:t>				Prodotto interno dello stato ($ per persona)</a:t>
            </a:r>
          </a:p>
          <a:p>
            <a:pPr marL="285750" indent="-285750">
              <a:buFont typeface="Arial" charset="0"/>
              <a:buChar char="•"/>
            </a:pPr>
            <a:r>
              <a:rPr lang="it-IT" sz="1600" b="1" err="1"/>
              <a:t>FiveVegetables</a:t>
            </a:r>
            <a:r>
              <a:rPr lang="it-IT" sz="1600"/>
              <a:t>		% di residenti che consumano 5 portate di frutta/verdura</a:t>
            </a:r>
          </a:p>
          <a:p>
            <a:pPr marL="285750" indent="-285750">
              <a:buFont typeface="Arial" charset="0"/>
              <a:buChar char="•"/>
            </a:pPr>
            <a:r>
              <a:rPr lang="it-IT" sz="1600" b="1" err="1"/>
              <a:t>Smokers</a:t>
            </a:r>
            <a:r>
              <a:rPr lang="it-IT" sz="1600" b="1"/>
              <a:t>			</a:t>
            </a:r>
            <a:r>
              <a:rPr lang="it-IT" sz="1600"/>
              <a:t>%</a:t>
            </a:r>
            <a:r>
              <a:rPr lang="it-IT" sz="1600" b="1"/>
              <a:t> </a:t>
            </a:r>
            <a:r>
              <a:rPr lang="it-IT" sz="1600"/>
              <a:t>di residenti che fumano</a:t>
            </a:r>
          </a:p>
          <a:p>
            <a:pPr marL="285750" indent="-285750">
              <a:buFont typeface="Arial" charset="0"/>
              <a:buChar char="•"/>
            </a:pPr>
            <a:r>
              <a:rPr lang="it-IT" sz="1600" err="1"/>
              <a:t>PhysicalActivity</a:t>
            </a:r>
            <a:r>
              <a:rPr lang="it-IT" sz="1600"/>
              <a:t>		% di residenti che praticano attività sportiva con regolarità</a:t>
            </a:r>
          </a:p>
          <a:p>
            <a:pPr marL="285750" indent="-285750">
              <a:buFont typeface="Arial" charset="0"/>
              <a:buChar char="•"/>
            </a:pPr>
            <a:r>
              <a:rPr lang="it-IT" sz="1600"/>
              <a:t>Obese				% di residenti classificati come obesi</a:t>
            </a:r>
          </a:p>
          <a:p>
            <a:pPr marL="285750" indent="-285750">
              <a:buFont typeface="Arial" charset="0"/>
              <a:buChar char="•"/>
            </a:pPr>
            <a:r>
              <a:rPr lang="it-IT" sz="1600"/>
              <a:t>College				% di residenti laureati al college</a:t>
            </a:r>
          </a:p>
          <a:p>
            <a:pPr marL="285750" indent="-285750">
              <a:buFont typeface="Arial" charset="0"/>
              <a:buChar char="•"/>
            </a:pPr>
            <a:r>
              <a:rPr lang="it-IT" sz="1600" err="1"/>
              <a:t>NonWite</a:t>
            </a:r>
            <a:r>
              <a:rPr lang="it-IT" sz="1600"/>
              <a:t>			% di residenti non di pelle bianca</a:t>
            </a:r>
          </a:p>
          <a:p>
            <a:pPr marL="285750" indent="-285750">
              <a:buFont typeface="Arial" charset="0"/>
              <a:buChar char="•"/>
            </a:pPr>
            <a:r>
              <a:rPr lang="it-IT" sz="1600" err="1"/>
              <a:t>HeavyDrinkers</a:t>
            </a:r>
            <a:r>
              <a:rPr lang="it-IT" sz="1600"/>
              <a:t>		% di residenti che bevono in modo esagerato </a:t>
            </a:r>
          </a:p>
        </p:txBody>
      </p:sp>
    </p:spTree>
    <p:extLst>
      <p:ext uri="{BB962C8B-B14F-4D97-AF65-F5344CB8AC3E}">
        <p14:creationId xmlns:p14="http://schemas.microsoft.com/office/powerpoint/2010/main" val="69077595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040764"/>
          </a:xfrm>
        </p:spPr>
        <p:txBody>
          <a:bodyPr/>
          <a:lstStyle/>
          <a:p>
            <a:r>
              <a:rPr lang="it-IT"/>
              <a:t>Retta di Regressione - Esercizi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94</a:t>
            </a:fld>
            <a:endParaRPr lang="en-US"/>
          </a:p>
        </p:txBody>
      </p:sp>
      <p:sp>
        <p:nvSpPr>
          <p:cNvPr id="6" name="CasellaDiTesto 5"/>
          <p:cNvSpPr txBox="1"/>
          <p:nvPr/>
        </p:nvSpPr>
        <p:spPr>
          <a:xfrm>
            <a:off x="708660" y="1223010"/>
            <a:ext cx="7628370" cy="1554272"/>
          </a:xfrm>
          <a:prstGeom prst="rect">
            <a:avLst/>
          </a:prstGeom>
          <a:noFill/>
        </p:spPr>
        <p:txBody>
          <a:bodyPr wrap="square" rtlCol="0">
            <a:spAutoFit/>
          </a:bodyPr>
          <a:lstStyle/>
          <a:p>
            <a:pPr>
              <a:spcAft>
                <a:spcPts val="600"/>
              </a:spcAft>
            </a:pPr>
            <a:r>
              <a:rPr lang="it-IT"/>
              <a:t>Negli esercizi 1-2 sono indicate le variabili </a:t>
            </a:r>
            <a:r>
              <a:rPr lang="it-IT" i="1"/>
              <a:t>x</a:t>
            </a:r>
            <a:r>
              <a:rPr lang="it-IT"/>
              <a:t> e </a:t>
            </a:r>
            <a:r>
              <a:rPr lang="it-IT" i="1"/>
              <a:t>y;</a:t>
            </a:r>
            <a:r>
              <a:rPr lang="it-IT"/>
              <a:t> la retta di regressione fra le variabili (</a:t>
            </a:r>
            <a:r>
              <a:rPr lang="it-IT" i="1" err="1"/>
              <a:t>x,y</a:t>
            </a:r>
            <a:r>
              <a:rPr lang="it-IT"/>
              <a:t>) e un data </a:t>
            </a:r>
            <a:r>
              <a:rPr lang="it-IT" err="1"/>
              <a:t>point</a:t>
            </a:r>
            <a:r>
              <a:rPr lang="it-IT"/>
              <a:t> di coordinate (</a:t>
            </a:r>
            <a:r>
              <a:rPr lang="it-IT" i="1"/>
              <a:t>x, y) </a:t>
            </a:r>
            <a:r>
              <a:rPr lang="it-IT"/>
              <a:t>.</a:t>
            </a:r>
          </a:p>
          <a:p>
            <a:pPr marL="342900" indent="-342900">
              <a:buAutoNum type="alphaLcParenR"/>
            </a:pPr>
            <a:r>
              <a:rPr lang="it-IT"/>
              <a:t>Calcola il valore previsto per il data-</a:t>
            </a:r>
            <a:r>
              <a:rPr lang="it-IT" err="1"/>
              <a:t>point</a:t>
            </a:r>
            <a:r>
              <a:rPr lang="it-IT"/>
              <a:t> (</a:t>
            </a:r>
            <a:r>
              <a:rPr lang="it-IT" i="1"/>
              <a:t>x, y)</a:t>
            </a:r>
            <a:r>
              <a:rPr lang="it-IT"/>
              <a:t> e calcola i residui</a:t>
            </a:r>
          </a:p>
          <a:p>
            <a:pPr marL="342900" indent="-342900">
              <a:buAutoNum type="alphaLcParenR"/>
            </a:pPr>
            <a:r>
              <a:rPr lang="it-IT"/>
              <a:t>Descrivi il significato della </a:t>
            </a:r>
            <a:r>
              <a:rPr lang="it-IT" i="1" err="1"/>
              <a:t>slope</a:t>
            </a:r>
            <a:r>
              <a:rPr lang="it-IT" i="1"/>
              <a:t> b </a:t>
            </a:r>
            <a:r>
              <a:rPr lang="it-IT"/>
              <a:t>di ciascun esercizio</a:t>
            </a:r>
          </a:p>
          <a:p>
            <a:pPr marL="342900" indent="-342900">
              <a:buFontTx/>
              <a:buAutoNum type="alphaLcParenR"/>
            </a:pPr>
            <a:r>
              <a:rPr lang="it-IT"/>
              <a:t>Descrivi il significato dell’</a:t>
            </a:r>
            <a:r>
              <a:rPr lang="it-IT" i="1"/>
              <a:t>intercetta a</a:t>
            </a:r>
            <a:r>
              <a:rPr lang="it-IT"/>
              <a:t> di ciascun esercizio</a:t>
            </a:r>
          </a:p>
        </p:txBody>
      </p:sp>
      <p:sp>
        <p:nvSpPr>
          <p:cNvPr id="7" name="Rettangolo 6"/>
          <p:cNvSpPr/>
          <p:nvPr/>
        </p:nvSpPr>
        <p:spPr>
          <a:xfrm>
            <a:off x="708660" y="3011765"/>
            <a:ext cx="7418070" cy="584775"/>
          </a:xfrm>
          <a:prstGeom prst="rect">
            <a:avLst/>
          </a:prstGeom>
        </p:spPr>
        <p:txBody>
          <a:bodyPr wrap="square">
            <a:spAutoFit/>
          </a:bodyPr>
          <a:lstStyle/>
          <a:p>
            <a:pPr marL="342900" indent="-342900">
              <a:buFont typeface="+mj-lt"/>
              <a:buAutoNum type="arabicPeriod"/>
            </a:pPr>
            <a:r>
              <a:rPr lang="it-IT" sz="1600" err="1"/>
              <a:t>Hgt</a:t>
            </a:r>
            <a:r>
              <a:rPr lang="it-IT" sz="1600"/>
              <a:t> = altezza in pollici, Age = età in anni di alcuni bambini; </a:t>
            </a:r>
          </a:p>
          <a:p>
            <a:r>
              <a:rPr lang="it-IT" sz="1600"/>
              <a:t>	data-</a:t>
            </a:r>
            <a:r>
              <a:rPr lang="it-IT" sz="1600" err="1"/>
              <a:t>point</a:t>
            </a:r>
            <a:r>
              <a:rPr lang="it-IT" sz="1600"/>
              <a:t> Age  = 12 </a:t>
            </a:r>
            <a:r>
              <a:rPr lang="it-IT" sz="1600" err="1"/>
              <a:t>Hgt</a:t>
            </a:r>
            <a:r>
              <a:rPr lang="it-IT" sz="1600"/>
              <a:t>=60</a:t>
            </a:r>
          </a:p>
        </p:txBody>
      </p:sp>
      <p:pic>
        <p:nvPicPr>
          <p:cNvPr id="8" name="Immagine 7"/>
          <p:cNvPicPr>
            <a:picLocks noChangeAspect="1"/>
          </p:cNvPicPr>
          <p:nvPr/>
        </p:nvPicPr>
        <p:blipFill rotWithShape="1">
          <a:blip r:embed="rId2"/>
          <a:srcRect l="34841" t="-1" r="35808" b="-16005"/>
          <a:stretch/>
        </p:blipFill>
        <p:spPr>
          <a:xfrm>
            <a:off x="2805607" y="3804510"/>
            <a:ext cx="2811780" cy="334052"/>
          </a:xfrm>
          <a:prstGeom prst="rect">
            <a:avLst/>
          </a:prstGeom>
        </p:spPr>
      </p:pic>
      <p:sp>
        <p:nvSpPr>
          <p:cNvPr id="9" name="Rettangolo 8"/>
          <p:cNvSpPr/>
          <p:nvPr/>
        </p:nvSpPr>
        <p:spPr>
          <a:xfrm>
            <a:off x="723269" y="4218076"/>
            <a:ext cx="7613761" cy="584775"/>
          </a:xfrm>
          <a:prstGeom prst="rect">
            <a:avLst/>
          </a:prstGeom>
        </p:spPr>
        <p:txBody>
          <a:bodyPr wrap="square">
            <a:spAutoFit/>
          </a:bodyPr>
          <a:lstStyle/>
          <a:p>
            <a:pPr marL="342900" indent="-342900">
              <a:buFont typeface="+mj-lt"/>
              <a:buAutoNum type="arabicPeriod" startAt="2"/>
            </a:pPr>
            <a:r>
              <a:rPr lang="it-IT" sz="1600"/>
              <a:t>BAC = % alcol nel sangue, </a:t>
            </a:r>
            <a:r>
              <a:rPr lang="it-IT" sz="1600" err="1"/>
              <a:t>Drinks</a:t>
            </a:r>
            <a:r>
              <a:rPr lang="it-IT" sz="1600"/>
              <a:t> = # bevande alcoliche consumate; </a:t>
            </a:r>
          </a:p>
          <a:p>
            <a:r>
              <a:rPr lang="it-IT" sz="1600"/>
              <a:t>	data-</a:t>
            </a:r>
            <a:r>
              <a:rPr lang="it-IT" sz="1600" err="1"/>
              <a:t>point</a:t>
            </a:r>
            <a:r>
              <a:rPr lang="it-IT" sz="1600"/>
              <a:t> Drink=3, BAC=0.08</a:t>
            </a:r>
          </a:p>
        </p:txBody>
      </p:sp>
      <p:pic>
        <p:nvPicPr>
          <p:cNvPr id="10" name="Immagine 9"/>
          <p:cNvPicPr>
            <a:picLocks noChangeAspect="1"/>
          </p:cNvPicPr>
          <p:nvPr/>
        </p:nvPicPr>
        <p:blipFill rotWithShape="1">
          <a:blip r:embed="rId3"/>
          <a:srcRect l="30397" t="-1" r="31477" b="-12331"/>
          <a:stretch/>
        </p:blipFill>
        <p:spPr>
          <a:xfrm>
            <a:off x="2805607" y="5150040"/>
            <a:ext cx="3652343" cy="323467"/>
          </a:xfrm>
          <a:prstGeom prst="rect">
            <a:avLst/>
          </a:prstGeom>
        </p:spPr>
      </p:pic>
    </p:spTree>
    <p:extLst>
      <p:ext uri="{BB962C8B-B14F-4D97-AF65-F5344CB8AC3E}">
        <p14:creationId xmlns:p14="http://schemas.microsoft.com/office/powerpoint/2010/main" val="92124817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029334"/>
          </a:xfrm>
        </p:spPr>
        <p:txBody>
          <a:bodyPr/>
          <a:lstStyle/>
          <a:p>
            <a:r>
              <a:rPr lang="it-IT"/>
              <a:t>Retta di Regressione - Esercizi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95</a:t>
            </a:fld>
            <a:endParaRPr lang="en-US"/>
          </a:p>
        </p:txBody>
      </p:sp>
      <p:sp>
        <p:nvSpPr>
          <p:cNvPr id="5" name="CasellaDiTesto 4"/>
          <p:cNvSpPr txBox="1"/>
          <p:nvPr/>
        </p:nvSpPr>
        <p:spPr>
          <a:xfrm>
            <a:off x="708660" y="1223010"/>
            <a:ext cx="7628370" cy="1554272"/>
          </a:xfrm>
          <a:prstGeom prst="rect">
            <a:avLst/>
          </a:prstGeom>
          <a:noFill/>
        </p:spPr>
        <p:txBody>
          <a:bodyPr wrap="square" rtlCol="0">
            <a:spAutoFit/>
          </a:bodyPr>
          <a:lstStyle/>
          <a:p>
            <a:pPr>
              <a:spcAft>
                <a:spcPts val="600"/>
              </a:spcAft>
            </a:pPr>
            <a:r>
              <a:rPr lang="it-IT"/>
              <a:t>Negli esercizi 3-4 sono indicate le variabili </a:t>
            </a:r>
            <a:r>
              <a:rPr lang="it-IT" i="1"/>
              <a:t>x</a:t>
            </a:r>
            <a:r>
              <a:rPr lang="it-IT"/>
              <a:t> e </a:t>
            </a:r>
            <a:r>
              <a:rPr lang="it-IT" i="1"/>
              <a:t>y;</a:t>
            </a:r>
            <a:r>
              <a:rPr lang="it-IT"/>
              <a:t> la retta di regressione fra le variabili (</a:t>
            </a:r>
            <a:r>
              <a:rPr lang="it-IT" i="1" err="1"/>
              <a:t>x,y</a:t>
            </a:r>
            <a:r>
              <a:rPr lang="it-IT"/>
              <a:t>) e un data </a:t>
            </a:r>
            <a:r>
              <a:rPr lang="it-IT" err="1"/>
              <a:t>point</a:t>
            </a:r>
            <a:r>
              <a:rPr lang="it-IT"/>
              <a:t> di coordinate (</a:t>
            </a:r>
            <a:r>
              <a:rPr lang="it-IT" i="1"/>
              <a:t>x, y) </a:t>
            </a:r>
            <a:r>
              <a:rPr lang="it-IT"/>
              <a:t>.</a:t>
            </a:r>
          </a:p>
          <a:p>
            <a:pPr marL="342900" indent="-342900">
              <a:buAutoNum type="alphaLcParenR"/>
            </a:pPr>
            <a:r>
              <a:rPr lang="it-IT"/>
              <a:t>Calcola il valore previsto per il data-</a:t>
            </a:r>
            <a:r>
              <a:rPr lang="it-IT" err="1"/>
              <a:t>point</a:t>
            </a:r>
            <a:r>
              <a:rPr lang="it-IT"/>
              <a:t> (</a:t>
            </a:r>
            <a:r>
              <a:rPr lang="it-IT" i="1"/>
              <a:t>x, y)</a:t>
            </a:r>
            <a:r>
              <a:rPr lang="it-IT"/>
              <a:t> e calcola il residuo</a:t>
            </a:r>
          </a:p>
          <a:p>
            <a:pPr marL="342900" indent="-342900">
              <a:buAutoNum type="alphaLcParenR"/>
            </a:pPr>
            <a:r>
              <a:rPr lang="it-IT"/>
              <a:t>Descrivi il significato della </a:t>
            </a:r>
            <a:r>
              <a:rPr lang="it-IT" err="1"/>
              <a:t>slope</a:t>
            </a:r>
            <a:r>
              <a:rPr lang="it-IT"/>
              <a:t> </a:t>
            </a:r>
            <a:r>
              <a:rPr lang="it-IT" i="1"/>
              <a:t>b</a:t>
            </a:r>
            <a:r>
              <a:rPr lang="it-IT"/>
              <a:t> di ciascun esercizio</a:t>
            </a:r>
          </a:p>
          <a:p>
            <a:pPr marL="342900" indent="-342900">
              <a:buFontTx/>
              <a:buAutoNum type="alphaLcParenR"/>
            </a:pPr>
            <a:r>
              <a:rPr lang="it-IT"/>
              <a:t>Descrivi il significato dell’intercetta </a:t>
            </a:r>
            <a:r>
              <a:rPr lang="it-IT" i="1"/>
              <a:t>a</a:t>
            </a:r>
            <a:r>
              <a:rPr lang="it-IT"/>
              <a:t> di ciascun esercizio</a:t>
            </a:r>
          </a:p>
        </p:txBody>
      </p:sp>
      <p:sp>
        <p:nvSpPr>
          <p:cNvPr id="6" name="Rettangolo 5"/>
          <p:cNvSpPr/>
          <p:nvPr/>
        </p:nvSpPr>
        <p:spPr>
          <a:xfrm>
            <a:off x="708660" y="3011765"/>
            <a:ext cx="7418070" cy="830997"/>
          </a:xfrm>
          <a:prstGeom prst="rect">
            <a:avLst/>
          </a:prstGeom>
        </p:spPr>
        <p:txBody>
          <a:bodyPr wrap="square">
            <a:spAutoFit/>
          </a:bodyPr>
          <a:lstStyle/>
          <a:p>
            <a:pPr marL="342900" indent="-342900">
              <a:buFont typeface="+mj-lt"/>
              <a:buAutoNum type="arabicPeriod" startAt="3"/>
            </a:pPr>
            <a:r>
              <a:rPr lang="it-IT" sz="1600" i="1" err="1"/>
              <a:t>Weight</a:t>
            </a:r>
            <a:r>
              <a:rPr lang="it-IT" sz="1600"/>
              <a:t> = peso in libbre sollevato negli esercizi sulla panca; </a:t>
            </a:r>
            <a:r>
              <a:rPr lang="it-IT" sz="1600" i="1"/>
              <a:t>Training</a:t>
            </a:r>
            <a:r>
              <a:rPr lang="it-IT" sz="1600"/>
              <a:t> = # di ore utilizzate nei sollevamenti alla panca per settimana; data-</a:t>
            </a:r>
            <a:r>
              <a:rPr lang="it-IT" sz="1600" err="1"/>
              <a:t>point</a:t>
            </a:r>
            <a:r>
              <a:rPr lang="it-IT" sz="1600"/>
              <a:t> (</a:t>
            </a:r>
            <a:r>
              <a:rPr lang="it-IT" sz="1600" i="1" err="1"/>
              <a:t>Weight</a:t>
            </a:r>
            <a:r>
              <a:rPr lang="it-IT" sz="1600" i="1"/>
              <a:t>, Training)</a:t>
            </a:r>
            <a:r>
              <a:rPr lang="it-IT" sz="1600"/>
              <a:t>  = (150  </a:t>
            </a:r>
            <a:r>
              <a:rPr lang="it-IT" sz="1600" err="1"/>
              <a:t>pound</a:t>
            </a:r>
            <a:r>
              <a:rPr lang="it-IT" sz="1600"/>
              <a:t>, 5 ore)</a:t>
            </a:r>
          </a:p>
        </p:txBody>
      </p:sp>
      <p:sp>
        <p:nvSpPr>
          <p:cNvPr id="7" name="Rettangolo 6"/>
          <p:cNvSpPr/>
          <p:nvPr/>
        </p:nvSpPr>
        <p:spPr>
          <a:xfrm>
            <a:off x="708660" y="4501475"/>
            <a:ext cx="7418070" cy="584775"/>
          </a:xfrm>
          <a:prstGeom prst="rect">
            <a:avLst/>
          </a:prstGeom>
        </p:spPr>
        <p:txBody>
          <a:bodyPr wrap="square">
            <a:spAutoFit/>
          </a:bodyPr>
          <a:lstStyle/>
          <a:p>
            <a:pPr marL="342900" indent="-342900">
              <a:buFont typeface="+mj-lt"/>
              <a:buAutoNum type="arabicPeriod" startAt="4"/>
            </a:pPr>
            <a:r>
              <a:rPr lang="it-IT" sz="1600" i="1" err="1"/>
              <a:t>Study</a:t>
            </a:r>
            <a:r>
              <a:rPr lang="it-IT" sz="1600"/>
              <a:t> = ’ore di </a:t>
            </a:r>
            <a:r>
              <a:rPr lang="it-IT" sz="1600" err="1"/>
              <a:t>studio’</a:t>
            </a:r>
            <a:r>
              <a:rPr lang="it-IT" sz="1600"/>
              <a:t> per superare l’esame, </a:t>
            </a:r>
            <a:r>
              <a:rPr lang="it-IT" sz="1600" i="1"/>
              <a:t>Grade</a:t>
            </a:r>
            <a:r>
              <a:rPr lang="it-IT" sz="1600"/>
              <a:t>  = ‘punteggio dell’esame’; </a:t>
            </a:r>
          </a:p>
          <a:p>
            <a:r>
              <a:rPr lang="it-IT" sz="1600"/>
              <a:t>	data-</a:t>
            </a:r>
            <a:r>
              <a:rPr lang="it-IT" sz="1600" err="1"/>
              <a:t>point</a:t>
            </a:r>
            <a:r>
              <a:rPr lang="it-IT" sz="1600"/>
              <a:t> </a:t>
            </a:r>
            <a:r>
              <a:rPr lang="it-IT" sz="1600" i="1" err="1"/>
              <a:t>Study</a:t>
            </a:r>
            <a:r>
              <a:rPr lang="it-IT" sz="1600" i="1"/>
              <a:t> </a:t>
            </a:r>
            <a:r>
              <a:rPr lang="it-IT" sz="1600"/>
              <a:t> = 10 ore,  </a:t>
            </a:r>
            <a:r>
              <a:rPr lang="it-IT" sz="1600" i="1"/>
              <a:t>Grade</a:t>
            </a:r>
            <a:r>
              <a:rPr lang="it-IT" sz="1600"/>
              <a:t> = 81</a:t>
            </a:r>
          </a:p>
        </p:txBody>
      </p:sp>
      <p:pic>
        <p:nvPicPr>
          <p:cNvPr id="8" name="Immagine 7"/>
          <p:cNvPicPr>
            <a:picLocks noChangeAspect="1"/>
          </p:cNvPicPr>
          <p:nvPr/>
        </p:nvPicPr>
        <p:blipFill rotWithShape="1">
          <a:blip r:embed="rId2"/>
          <a:srcRect l="31084" r="29064" b="-2210"/>
          <a:stretch/>
        </p:blipFill>
        <p:spPr>
          <a:xfrm>
            <a:off x="2320290" y="4056703"/>
            <a:ext cx="3817620" cy="294329"/>
          </a:xfrm>
          <a:prstGeom prst="rect">
            <a:avLst/>
          </a:prstGeom>
        </p:spPr>
      </p:pic>
      <p:pic>
        <p:nvPicPr>
          <p:cNvPr id="9" name="Immagine 8"/>
          <p:cNvPicPr>
            <a:picLocks noChangeAspect="1"/>
          </p:cNvPicPr>
          <p:nvPr/>
        </p:nvPicPr>
        <p:blipFill rotWithShape="1">
          <a:blip r:embed="rId3"/>
          <a:srcRect l="30240" t="-5487" r="34085" b="-9341"/>
          <a:stretch/>
        </p:blipFill>
        <p:spPr>
          <a:xfrm>
            <a:off x="2045970" y="5314276"/>
            <a:ext cx="3417570" cy="330656"/>
          </a:xfrm>
          <a:prstGeom prst="rect">
            <a:avLst/>
          </a:prstGeom>
        </p:spPr>
      </p:pic>
    </p:spTree>
    <p:extLst>
      <p:ext uri="{BB962C8B-B14F-4D97-AF65-F5344CB8AC3E}">
        <p14:creationId xmlns:p14="http://schemas.microsoft.com/office/powerpoint/2010/main" val="45395717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1040764"/>
          </a:xfrm>
        </p:spPr>
        <p:txBody>
          <a:bodyPr/>
          <a:lstStyle/>
          <a:p>
            <a:r>
              <a:rPr lang="it-IT"/>
              <a:t>Retta di Regressione - Esercizi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96</a:t>
            </a:fld>
            <a:endParaRPr lang="en-US"/>
          </a:p>
        </p:txBody>
      </p:sp>
      <p:sp>
        <p:nvSpPr>
          <p:cNvPr id="7" name="CasellaDiTesto 6">
            <a:extLst>
              <a:ext uri="{FF2B5EF4-FFF2-40B4-BE49-F238E27FC236}">
                <a16:creationId xmlns:a16="http://schemas.microsoft.com/office/drawing/2014/main" id="{2DE33762-D9DB-ED41-9F01-133D6AB298C2}"/>
              </a:ext>
            </a:extLst>
          </p:cNvPr>
          <p:cNvSpPr txBox="1"/>
          <p:nvPr/>
        </p:nvSpPr>
        <p:spPr>
          <a:xfrm>
            <a:off x="622688" y="1195754"/>
            <a:ext cx="8068826" cy="1323439"/>
          </a:xfrm>
          <a:prstGeom prst="rect">
            <a:avLst/>
          </a:prstGeom>
          <a:noFill/>
        </p:spPr>
        <p:txBody>
          <a:bodyPr wrap="square" rtlCol="0">
            <a:spAutoFit/>
          </a:bodyPr>
          <a:lstStyle/>
          <a:p>
            <a:pPr indent="319088" algn="just"/>
            <a:r>
              <a:rPr lang="it-IT" sz="1600"/>
              <a:t>Nell'esempio riportato nelle diapositive  #39-41 abbiamo utilizzato l’indice di gradimento del presidente USA in carica che si presenta alle elezioni per ricevere un secondo mandato. L’indice di gradimento (</a:t>
            </a:r>
            <a:r>
              <a:rPr lang="it-IT" sz="1600" i="1" err="1"/>
              <a:t>Approval</a:t>
            </a:r>
            <a:r>
              <a:rPr lang="it-IT" sz="1600"/>
              <a:t>) è stato utilizzato per fare una previsione del margine (</a:t>
            </a:r>
            <a:r>
              <a:rPr lang="it-IT" sz="1600" i="1" err="1"/>
              <a:t>Margin</a:t>
            </a:r>
            <a:r>
              <a:rPr lang="it-IT" sz="1600"/>
              <a:t>) di una eventuale vittoria o sconfitta. La retta di regressione calcolata tramite i Minimi-Quadrati è espressa dalla formula:</a:t>
            </a:r>
          </a:p>
        </p:txBody>
      </p:sp>
      <p:pic>
        <p:nvPicPr>
          <p:cNvPr id="8" name="Immagine 7">
            <a:extLst>
              <a:ext uri="{FF2B5EF4-FFF2-40B4-BE49-F238E27FC236}">
                <a16:creationId xmlns:a16="http://schemas.microsoft.com/office/drawing/2014/main" id="{9F696C99-1C6D-4E42-854F-69DC14947EA3}"/>
              </a:ext>
            </a:extLst>
          </p:cNvPr>
          <p:cNvPicPr>
            <a:picLocks noChangeAspect="1"/>
          </p:cNvPicPr>
          <p:nvPr/>
        </p:nvPicPr>
        <p:blipFill rotWithShape="1">
          <a:blip r:embed="rId2"/>
          <a:srcRect l="26153" t="-22491" r="27677" b="-1"/>
          <a:stretch/>
        </p:blipFill>
        <p:spPr>
          <a:xfrm>
            <a:off x="2445396" y="2650404"/>
            <a:ext cx="4423410" cy="352770"/>
          </a:xfrm>
          <a:prstGeom prst="rect">
            <a:avLst/>
          </a:prstGeom>
        </p:spPr>
      </p:pic>
      <p:sp>
        <p:nvSpPr>
          <p:cNvPr id="9" name="CasellaDiTesto 8">
            <a:extLst>
              <a:ext uri="{FF2B5EF4-FFF2-40B4-BE49-F238E27FC236}">
                <a16:creationId xmlns:a16="http://schemas.microsoft.com/office/drawing/2014/main" id="{B08D9AD9-B4FF-BB48-88FE-BCB417E73038}"/>
              </a:ext>
            </a:extLst>
          </p:cNvPr>
          <p:cNvSpPr txBox="1"/>
          <p:nvPr/>
        </p:nvSpPr>
        <p:spPr>
          <a:xfrm>
            <a:off x="622688" y="3166475"/>
            <a:ext cx="8068826" cy="1800493"/>
          </a:xfrm>
          <a:prstGeom prst="rect">
            <a:avLst/>
          </a:prstGeom>
          <a:noFill/>
        </p:spPr>
        <p:txBody>
          <a:bodyPr wrap="square" rtlCol="0">
            <a:spAutoFit/>
          </a:bodyPr>
          <a:lstStyle/>
          <a:p>
            <a:pPr indent="319088" algn="just">
              <a:spcAft>
                <a:spcPts val="600"/>
              </a:spcAft>
            </a:pPr>
            <a:r>
              <a:rPr lang="it-IT" sz="1600"/>
              <a:t>Esprimi quale significato ha  l’</a:t>
            </a:r>
            <a:r>
              <a:rPr lang="it-IT" sz="1600" i="1"/>
              <a:t>intercetta</a:t>
            </a:r>
            <a:r>
              <a:rPr lang="it-IT" sz="1600"/>
              <a:t>  a = -36.5 e la </a:t>
            </a:r>
            <a:r>
              <a:rPr lang="it-IT" sz="1600" i="1" err="1"/>
              <a:t>slope</a:t>
            </a:r>
            <a:r>
              <a:rPr lang="it-IT" sz="1600"/>
              <a:t> b = 0.864 calcolate dai minimi quadrati nel contesto della possibile seconda elezione alla presidenza degli Stati Uniti di America.</a:t>
            </a:r>
          </a:p>
          <a:p>
            <a:pPr marL="285750" indent="-285750">
              <a:spcAft>
                <a:spcPts val="600"/>
              </a:spcAft>
              <a:buFont typeface="Arial" panose="020B0604020202020204" pitchFamily="34" charset="0"/>
              <a:buChar char="•"/>
            </a:pPr>
            <a:r>
              <a:rPr lang="it-IT" sz="1600"/>
              <a:t>Intercetta. ….</a:t>
            </a:r>
          </a:p>
          <a:p>
            <a:pPr>
              <a:spcAft>
                <a:spcPts val="600"/>
              </a:spcAft>
            </a:pPr>
            <a:endParaRPr lang="it-IT" sz="1600"/>
          </a:p>
          <a:p>
            <a:pPr marL="285750" indent="-285750">
              <a:spcAft>
                <a:spcPts val="600"/>
              </a:spcAft>
              <a:buFont typeface="Arial" panose="020B0604020202020204" pitchFamily="34" charset="0"/>
              <a:buChar char="•"/>
            </a:pPr>
            <a:r>
              <a:rPr lang="it-IT" sz="1600" err="1"/>
              <a:t>Slope</a:t>
            </a:r>
            <a:r>
              <a:rPr lang="it-IT" sz="1600"/>
              <a:t>. ….</a:t>
            </a:r>
          </a:p>
        </p:txBody>
      </p:sp>
    </p:spTree>
    <p:extLst>
      <p:ext uri="{BB962C8B-B14F-4D97-AF65-F5344CB8AC3E}">
        <p14:creationId xmlns:p14="http://schemas.microsoft.com/office/powerpoint/2010/main" val="195482392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65127"/>
            <a:ext cx="7886700" cy="840675"/>
          </a:xfrm>
        </p:spPr>
        <p:txBody>
          <a:bodyPr/>
          <a:lstStyle/>
          <a:p>
            <a:r>
              <a:rPr lang="it-IT"/>
              <a:t>Retta di Regressione - Esercizi</a:t>
            </a:r>
          </a:p>
        </p:txBody>
      </p:sp>
      <p:sp>
        <p:nvSpPr>
          <p:cNvPr id="3" name="Segnaposto data 2"/>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p:cNvSpPr>
            <a:spLocks noGrp="1"/>
          </p:cNvSpPr>
          <p:nvPr>
            <p:ph type="sldNum" sz="quarter" idx="12"/>
          </p:nvPr>
        </p:nvSpPr>
        <p:spPr/>
        <p:txBody>
          <a:bodyPr/>
          <a:lstStyle/>
          <a:p>
            <a:fld id="{8A7A6979-0714-4377-B894-6BE4C2D6E202}" type="slidenum">
              <a:rPr lang="en-US" smtClean="0"/>
              <a:t>97</a:t>
            </a:fld>
            <a:endParaRPr lang="en-US"/>
          </a:p>
        </p:txBody>
      </p:sp>
      <p:sp>
        <p:nvSpPr>
          <p:cNvPr id="6" name="CasellaDiTesto 5">
            <a:extLst>
              <a:ext uri="{FF2B5EF4-FFF2-40B4-BE49-F238E27FC236}">
                <a16:creationId xmlns:a16="http://schemas.microsoft.com/office/drawing/2014/main" id="{A585B884-B24D-6340-9835-72EC6054B494}"/>
              </a:ext>
            </a:extLst>
          </p:cNvPr>
          <p:cNvSpPr txBox="1"/>
          <p:nvPr/>
        </p:nvSpPr>
        <p:spPr>
          <a:xfrm>
            <a:off x="622688" y="1195754"/>
            <a:ext cx="8068826" cy="830997"/>
          </a:xfrm>
          <a:prstGeom prst="rect">
            <a:avLst/>
          </a:prstGeom>
          <a:noFill/>
        </p:spPr>
        <p:txBody>
          <a:bodyPr wrap="square" rtlCol="0">
            <a:spAutoFit/>
          </a:bodyPr>
          <a:lstStyle/>
          <a:p>
            <a:pPr indent="319088" algn="just"/>
            <a:r>
              <a:rPr lang="it-IT" sz="1600"/>
              <a:t>Con i dati presenti nello </a:t>
            </a:r>
            <a:r>
              <a:rPr lang="it-IT" sz="1600" err="1"/>
              <a:t>StudentSurvay</a:t>
            </a:r>
            <a:r>
              <a:rPr lang="it-IT" sz="1600"/>
              <a:t> </a:t>
            </a:r>
            <a:r>
              <a:rPr lang="it-IT" sz="1600" err="1"/>
              <a:t>dataset</a:t>
            </a:r>
            <a:r>
              <a:rPr lang="it-IT" sz="1600"/>
              <a:t> è possibile calcolare la retta di regressione fra il peso (</a:t>
            </a:r>
            <a:r>
              <a:rPr lang="it-IT" sz="1600" i="1" err="1"/>
              <a:t>Weight</a:t>
            </a:r>
            <a:r>
              <a:rPr lang="it-IT" sz="1600"/>
              <a:t> in </a:t>
            </a:r>
            <a:r>
              <a:rPr lang="it-IT" sz="1600" err="1"/>
              <a:t>pounds</a:t>
            </a:r>
            <a:r>
              <a:rPr lang="it-IT" sz="1600"/>
              <a:t>) e l’altezza degli studenti (</a:t>
            </a:r>
            <a:r>
              <a:rPr lang="it-IT" sz="1600" i="1" err="1"/>
              <a:t>Height</a:t>
            </a:r>
            <a:r>
              <a:rPr lang="it-IT" sz="1600"/>
              <a:t> in </a:t>
            </a:r>
            <a:r>
              <a:rPr lang="it-IT" sz="1600" err="1"/>
              <a:t>inches</a:t>
            </a:r>
            <a:r>
              <a:rPr lang="it-IT" sz="1600"/>
              <a:t>); la retta stimata dai minimi quadrati è la seguente: </a:t>
            </a:r>
          </a:p>
        </p:txBody>
      </p:sp>
      <mc:AlternateContent xmlns:mc="http://schemas.openxmlformats.org/markup-compatibility/2006" xmlns:a14="http://schemas.microsoft.com/office/drawing/2010/main">
        <mc:Choice Requires="a14">
          <p:sp>
            <p:nvSpPr>
              <p:cNvPr id="7" name="Rettangolo 6">
                <a:extLst>
                  <a:ext uri="{FF2B5EF4-FFF2-40B4-BE49-F238E27FC236}">
                    <a16:creationId xmlns:a16="http://schemas.microsoft.com/office/drawing/2014/main" id="{7D688213-82AB-E74B-8F69-522C9DC9E81D}"/>
                  </a:ext>
                </a:extLst>
              </p:cNvPr>
              <p:cNvSpPr/>
              <p:nvPr/>
            </p:nvSpPr>
            <p:spPr>
              <a:xfrm>
                <a:off x="2686050" y="2258236"/>
                <a:ext cx="3657668" cy="38414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it-IT" i="1">
                              <a:latin typeface="Cambria Math" panose="02040503050406030204" pitchFamily="18" charset="0"/>
                            </a:rPr>
                          </m:ctrlPr>
                        </m:accPr>
                        <m:e>
                          <m:r>
                            <a:rPr lang="it-IT" i="1">
                              <a:latin typeface="Cambria Math" panose="02040503050406030204" pitchFamily="18" charset="0"/>
                            </a:rPr>
                            <m:t>𝑊𝑒𝑖𝑔h𝑡</m:t>
                          </m:r>
                        </m:e>
                      </m:acc>
                      <m:r>
                        <a:rPr lang="it-IT" i="0">
                          <a:latin typeface="Cambria Math" panose="02040503050406030204" pitchFamily="18" charset="0"/>
                        </a:rPr>
                        <m:t>=−170+4.82×</m:t>
                      </m:r>
                      <m:d>
                        <m:dPr>
                          <m:ctrlPr>
                            <a:rPr lang="it-IT" i="1">
                              <a:latin typeface="Cambria Math" panose="02040503050406030204" pitchFamily="18" charset="0"/>
                            </a:rPr>
                          </m:ctrlPr>
                        </m:dPr>
                        <m:e>
                          <m:r>
                            <a:rPr lang="it-IT" i="1">
                              <a:latin typeface="Cambria Math" panose="02040503050406030204" pitchFamily="18" charset="0"/>
                            </a:rPr>
                            <m:t>𝐻𝑒𝑖𝑔h𝑡</m:t>
                          </m:r>
                        </m:e>
                      </m:d>
                    </m:oMath>
                  </m:oMathPara>
                </a14:m>
                <a:endParaRPr lang="it-IT"/>
              </a:p>
            </p:txBody>
          </p:sp>
        </mc:Choice>
        <mc:Fallback xmlns="">
          <p:sp>
            <p:nvSpPr>
              <p:cNvPr id="7" name="Rettangolo 6">
                <a:extLst>
                  <a:ext uri="{FF2B5EF4-FFF2-40B4-BE49-F238E27FC236}">
                    <a16:creationId xmlns:a16="http://schemas.microsoft.com/office/drawing/2014/main" id="{7D688213-82AB-E74B-8F69-522C9DC9E81D}"/>
                  </a:ext>
                </a:extLst>
              </p:cNvPr>
              <p:cNvSpPr>
                <a:spLocks noRot="1" noChangeAspect="1" noMove="1" noResize="1" noEditPoints="1" noAdjustHandles="1" noChangeArrowheads="1" noChangeShapeType="1" noTextEdit="1"/>
              </p:cNvSpPr>
              <p:nvPr/>
            </p:nvSpPr>
            <p:spPr>
              <a:xfrm>
                <a:off x="2686050" y="2258236"/>
                <a:ext cx="3657668" cy="384144"/>
              </a:xfrm>
              <a:prstGeom prst="rect">
                <a:avLst/>
              </a:prstGeom>
              <a:blipFill>
                <a:blip r:embed="rId2"/>
                <a:stretch>
                  <a:fillRect t="-3226" b="-12903"/>
                </a:stretch>
              </a:blipFill>
            </p:spPr>
            <p:txBody>
              <a:bodyPr/>
              <a:lstStyle/>
              <a:p>
                <a:r>
                  <a:rPr lang="it-IT">
                    <a:noFill/>
                  </a:rPr>
                  <a:t> </a:t>
                </a:r>
              </a:p>
            </p:txBody>
          </p:sp>
        </mc:Fallback>
      </mc:AlternateContent>
      <p:sp>
        <p:nvSpPr>
          <p:cNvPr id="8" name="CasellaDiTesto 7">
            <a:extLst>
              <a:ext uri="{FF2B5EF4-FFF2-40B4-BE49-F238E27FC236}">
                <a16:creationId xmlns:a16="http://schemas.microsoft.com/office/drawing/2014/main" id="{979645E6-2BED-CF40-BFE5-784D6432F247}"/>
              </a:ext>
            </a:extLst>
          </p:cNvPr>
          <p:cNvSpPr txBox="1"/>
          <p:nvPr/>
        </p:nvSpPr>
        <p:spPr>
          <a:xfrm>
            <a:off x="572446" y="2867426"/>
            <a:ext cx="8119068" cy="3108543"/>
          </a:xfrm>
          <a:prstGeom prst="rect">
            <a:avLst/>
          </a:prstGeom>
          <a:noFill/>
        </p:spPr>
        <p:txBody>
          <a:bodyPr wrap="square" rtlCol="0">
            <a:spAutoFit/>
          </a:bodyPr>
          <a:lstStyle/>
          <a:p>
            <a:pPr marL="342900" indent="-342900" algn="just">
              <a:spcAft>
                <a:spcPts val="600"/>
              </a:spcAft>
              <a:buFont typeface="+mj-lt"/>
              <a:buAutoNum type="alphaLcParenR"/>
            </a:pPr>
            <a:r>
              <a:rPr lang="it-IT" sz="1600"/>
              <a:t>Quale valore di peso viene stimato dalla retta di regressione per una persona di altezza pari a 60 </a:t>
            </a:r>
            <a:r>
              <a:rPr lang="it-IT" sz="1600" i="1" err="1"/>
              <a:t>inches</a:t>
            </a:r>
            <a:r>
              <a:rPr lang="it-IT" sz="1600"/>
              <a:t>?</a:t>
            </a:r>
            <a:r>
              <a:rPr lang="it-IT" sz="1600" i="1"/>
              <a:t> </a:t>
            </a:r>
          </a:p>
          <a:p>
            <a:pPr marL="342900" indent="-342900" algn="just">
              <a:spcAft>
                <a:spcPts val="600"/>
              </a:spcAft>
              <a:buFont typeface="+mj-lt"/>
              <a:buAutoNum type="alphaLcParenR"/>
            </a:pPr>
            <a:r>
              <a:rPr lang="it-IT" sz="1600"/>
              <a:t>Quale previsione del valori di </a:t>
            </a:r>
            <a:r>
              <a:rPr lang="it-IT" sz="1600" i="1" err="1"/>
              <a:t>Weight</a:t>
            </a:r>
            <a:r>
              <a:rPr lang="it-IT" sz="1600"/>
              <a:t> è possibile fare per una persona di altezza pari a 72 pollici con la retta di regressione?</a:t>
            </a:r>
          </a:p>
          <a:p>
            <a:pPr marL="342900" indent="-342900" algn="just">
              <a:spcAft>
                <a:spcPts val="600"/>
              </a:spcAft>
              <a:buFont typeface="+mj-lt"/>
              <a:buAutoNum type="alphaLcParenR"/>
            </a:pPr>
            <a:r>
              <a:rPr lang="it-IT" sz="1600"/>
              <a:t>Nella formula quale valore numerico indica l’intercetta della retta di regressione? Nella contesto di una relazione altezza-peso quale significato ha l’intercetta?</a:t>
            </a:r>
          </a:p>
          <a:p>
            <a:pPr marL="342900" indent="-342900" algn="just">
              <a:spcAft>
                <a:spcPts val="600"/>
              </a:spcAft>
              <a:buFont typeface="+mj-lt"/>
              <a:buAutoNum type="alphaLcParenR"/>
            </a:pPr>
            <a:r>
              <a:rPr lang="it-IT" sz="1600"/>
              <a:t>Nella formula quale valore numerico indica la </a:t>
            </a:r>
            <a:r>
              <a:rPr lang="it-IT" sz="1600" i="1" err="1"/>
              <a:t>Slope</a:t>
            </a:r>
            <a:r>
              <a:rPr lang="it-IT" sz="1600"/>
              <a:t> della retta di regressione? Nella contesto di una relazione altezza-peso quale significato ha la </a:t>
            </a:r>
            <a:r>
              <a:rPr lang="it-IT" sz="1600" i="1" err="1"/>
              <a:t>Slope</a:t>
            </a:r>
            <a:r>
              <a:rPr lang="it-IT" sz="1600"/>
              <a:t>?</a:t>
            </a:r>
          </a:p>
          <a:p>
            <a:pPr marL="342900" indent="-342900" algn="just">
              <a:spcAft>
                <a:spcPts val="600"/>
              </a:spcAft>
              <a:buFont typeface="+mj-lt"/>
              <a:buAutoNum type="alphaLcParenR"/>
            </a:pPr>
            <a:r>
              <a:rPr lang="it-IT" sz="1600"/>
              <a:t>Quale valore di peso viene stimato dalla retta di regressione per un bambino di altezza pari a 20 pollici. Perché non è appropriato utilizzare la retta di regressione per fare questa previsione?  </a:t>
            </a:r>
          </a:p>
        </p:txBody>
      </p:sp>
    </p:spTree>
    <p:extLst>
      <p:ext uri="{BB962C8B-B14F-4D97-AF65-F5344CB8AC3E}">
        <p14:creationId xmlns:p14="http://schemas.microsoft.com/office/powerpoint/2010/main" val="104345587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65D95B8-20AE-FC4D-9EE3-4029DF69D9A7}"/>
              </a:ext>
            </a:extLst>
          </p:cNvPr>
          <p:cNvSpPr>
            <a:spLocks noGrp="1"/>
          </p:cNvSpPr>
          <p:nvPr>
            <p:ph type="title"/>
          </p:nvPr>
        </p:nvSpPr>
        <p:spPr>
          <a:xfrm>
            <a:off x="628650" y="365126"/>
            <a:ext cx="7886700" cy="740193"/>
          </a:xfrm>
        </p:spPr>
        <p:txBody>
          <a:bodyPr/>
          <a:lstStyle/>
          <a:p>
            <a:r>
              <a:rPr lang="it-IT"/>
              <a:t>Correlazione e Regressione - Quiz</a:t>
            </a:r>
          </a:p>
        </p:txBody>
      </p:sp>
      <p:sp>
        <p:nvSpPr>
          <p:cNvPr id="3" name="Segnaposto data 2">
            <a:extLst>
              <a:ext uri="{FF2B5EF4-FFF2-40B4-BE49-F238E27FC236}">
                <a16:creationId xmlns:a16="http://schemas.microsoft.com/office/drawing/2014/main" id="{5C50BB97-7828-1949-961D-B9BB05B5A6D1}"/>
              </a:ext>
            </a:extLst>
          </p:cNvPr>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a:extLst>
              <a:ext uri="{FF2B5EF4-FFF2-40B4-BE49-F238E27FC236}">
                <a16:creationId xmlns:a16="http://schemas.microsoft.com/office/drawing/2014/main" id="{7A9236BB-199A-8C42-9DD4-C436E8817868}"/>
              </a:ext>
            </a:extLst>
          </p:cNvPr>
          <p:cNvSpPr>
            <a:spLocks noGrp="1"/>
          </p:cNvSpPr>
          <p:nvPr>
            <p:ph type="sldNum" sz="quarter" idx="12"/>
          </p:nvPr>
        </p:nvSpPr>
        <p:spPr/>
        <p:txBody>
          <a:bodyPr/>
          <a:lstStyle/>
          <a:p>
            <a:fld id="{8A7A6979-0714-4377-B894-6BE4C2D6E202}" type="slidenum">
              <a:rPr lang="en-US" smtClean="0"/>
              <a:t>98</a:t>
            </a:fld>
            <a:endParaRPr lang="en-US"/>
          </a:p>
        </p:txBody>
      </p:sp>
      <p:sp>
        <p:nvSpPr>
          <p:cNvPr id="5" name="CasellaDiTesto 4">
            <a:extLst>
              <a:ext uri="{FF2B5EF4-FFF2-40B4-BE49-F238E27FC236}">
                <a16:creationId xmlns:a16="http://schemas.microsoft.com/office/drawing/2014/main" id="{2593B1C9-14A4-EF47-9EC1-36BB71A0B7B2}"/>
              </a:ext>
            </a:extLst>
          </p:cNvPr>
          <p:cNvSpPr txBox="1"/>
          <p:nvPr/>
        </p:nvSpPr>
        <p:spPr>
          <a:xfrm>
            <a:off x="628650" y="1105319"/>
            <a:ext cx="7886700" cy="4724370"/>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it-IT" sz="1400"/>
              <a:t>Completa la frase. Lo </a:t>
            </a:r>
            <a:r>
              <a:rPr lang="it-IT" sz="1400" err="1"/>
              <a:t>scatterplot</a:t>
            </a:r>
            <a:r>
              <a:rPr lang="it-IT" sz="1400"/>
              <a:t> fra due variabili (</a:t>
            </a:r>
            <a:r>
              <a:rPr lang="it-IT" sz="1400" err="1"/>
              <a:t>x,y</a:t>
            </a:r>
            <a:r>
              <a:rPr lang="it-IT" sz="1400"/>
              <a:t>) estratte dallo </a:t>
            </a:r>
            <a:r>
              <a:rPr lang="it-IT" sz="1400" b="1" err="1"/>
              <a:t>StudentSurvey</a:t>
            </a:r>
            <a:r>
              <a:rPr lang="it-IT" sz="1400"/>
              <a:t> </a:t>
            </a:r>
            <a:r>
              <a:rPr lang="it-IT" sz="1400" i="1" err="1"/>
              <a:t>dataset</a:t>
            </a:r>
            <a:r>
              <a:rPr lang="it-IT" sz="1400"/>
              <a:t> mostra una associazione positiva fra i valori registrati. Questa associazione implica che all’aumentare del valore di </a:t>
            </a:r>
            <a:r>
              <a:rPr lang="it-IT" sz="1400" i="1"/>
              <a:t>x</a:t>
            </a:r>
            <a:r>
              <a:rPr lang="it-IT" sz="1400"/>
              <a:t> il valore di </a:t>
            </a:r>
            <a:r>
              <a:rPr lang="it-IT" sz="1400" i="1"/>
              <a:t>y</a:t>
            </a:r>
            <a:r>
              <a:rPr lang="it-IT" sz="1400"/>
              <a:t> ____________.</a:t>
            </a:r>
          </a:p>
          <a:p>
            <a:pPr marL="285750" indent="-285750">
              <a:spcBef>
                <a:spcPts val="600"/>
              </a:spcBef>
              <a:spcAft>
                <a:spcPts val="600"/>
              </a:spcAft>
              <a:buFont typeface="Arial" panose="020B0604020202020204" pitchFamily="34" charset="0"/>
              <a:buChar char="•"/>
            </a:pPr>
            <a:r>
              <a:rPr lang="it-IT" sz="1400"/>
              <a:t>Gli studenti del tuo corso hanno raccolto alcuni dati dati per determinare se la lunghezza dell'avambraccio poteva essere utilizzata per prevedere la lunghezza del piede (entrambi misurati in centimetri). Nella retta di regressione la variabile indipendente o esplicativa è: </a:t>
            </a:r>
          </a:p>
          <a:p>
            <a:pPr marL="539750" lvl="0" indent="-260350">
              <a:buFont typeface="+mj-lt"/>
              <a:buAutoNum type="alphaLcParenR"/>
            </a:pPr>
            <a:r>
              <a:rPr lang="it-IT" sz="1400">
                <a:solidFill>
                  <a:prstClr val="black"/>
                </a:solidFill>
              </a:rPr>
              <a:t>Lunghezza dell’avanbraccio</a:t>
            </a:r>
          </a:p>
          <a:p>
            <a:pPr marL="539750" lvl="0" indent="-260350">
              <a:buFont typeface="+mj-lt"/>
              <a:buAutoNum type="alphaLcParenR"/>
            </a:pPr>
            <a:r>
              <a:rPr lang="it-IT" sz="1400">
                <a:solidFill>
                  <a:prstClr val="black"/>
                </a:solidFill>
              </a:rPr>
              <a:t>Lunghezza del piede</a:t>
            </a:r>
            <a:endParaRPr lang="it-IT" sz="1400"/>
          </a:p>
          <a:p>
            <a:pPr marL="285750" indent="-285750">
              <a:spcBef>
                <a:spcPts val="600"/>
              </a:spcBef>
              <a:spcAft>
                <a:spcPts val="600"/>
              </a:spcAft>
              <a:buFont typeface="Arial" panose="020B0604020202020204" pitchFamily="34" charset="0"/>
              <a:buChar char="•"/>
            </a:pPr>
            <a:r>
              <a:rPr lang="it-IT" sz="1400"/>
              <a:t>Quale fra le seguenti affermazioni ti aspetteresti di essere vera circa l'associazione tra la lunghezza dell'avambraccio e la lunghezza del piede?</a:t>
            </a:r>
          </a:p>
          <a:p>
            <a:pPr marL="539750" indent="-260350">
              <a:buFont typeface="+mj-lt"/>
              <a:buAutoNum type="alphaLcParenR"/>
            </a:pPr>
            <a:r>
              <a:rPr lang="it-IT" sz="1400"/>
              <a:t>Associazione positiva</a:t>
            </a:r>
          </a:p>
          <a:p>
            <a:pPr marL="539750" indent="-260350">
              <a:buFont typeface="+mj-lt"/>
              <a:buAutoNum type="alphaLcParenR"/>
            </a:pPr>
            <a:r>
              <a:rPr lang="it-IT" sz="1400"/>
              <a:t>Associazione negativa</a:t>
            </a:r>
          </a:p>
          <a:p>
            <a:pPr marL="539750" indent="-260350">
              <a:buFont typeface="+mj-lt"/>
              <a:buAutoNum type="alphaLcParenR"/>
            </a:pPr>
            <a:r>
              <a:rPr lang="it-IT" sz="1400"/>
              <a:t>Nessuna associazione</a:t>
            </a:r>
          </a:p>
          <a:p>
            <a:pPr marL="285750" indent="-285750">
              <a:spcBef>
                <a:spcPts val="600"/>
              </a:spcBef>
              <a:spcAft>
                <a:spcPts val="600"/>
              </a:spcAft>
              <a:buFont typeface="Arial" panose="020B0604020202020204" pitchFamily="34" charset="0"/>
              <a:buChar char="•"/>
            </a:pPr>
            <a:r>
              <a:rPr lang="it-IT" sz="1400"/>
              <a:t>Se le lunghezze dell'avambraccio e del piede di un gruppo di studenti  fossero misurate in </a:t>
            </a:r>
            <a:r>
              <a:rPr lang="it-IT" sz="1400" i="1" err="1"/>
              <a:t>pound</a:t>
            </a:r>
            <a:r>
              <a:rPr lang="it-IT" sz="1400"/>
              <a:t> e </a:t>
            </a:r>
            <a:r>
              <a:rPr lang="it-IT" sz="1400" i="1" err="1"/>
              <a:t>inches</a:t>
            </a:r>
            <a:r>
              <a:rPr lang="it-IT" sz="1400"/>
              <a:t> o in </a:t>
            </a:r>
            <a:r>
              <a:rPr lang="it-IT" sz="1400" i="1"/>
              <a:t>kg</a:t>
            </a:r>
            <a:r>
              <a:rPr lang="it-IT" sz="1400"/>
              <a:t> e </a:t>
            </a:r>
            <a:r>
              <a:rPr lang="it-IT" sz="1400" i="1"/>
              <a:t>cm</a:t>
            </a:r>
            <a:r>
              <a:rPr lang="it-IT" sz="1400"/>
              <a:t> la correlazione sarebbe diversa.</a:t>
            </a:r>
          </a:p>
          <a:p>
            <a:pPr marL="539750" indent="-260350">
              <a:buFont typeface="+mj-lt"/>
              <a:buAutoNum type="alphaLcParenR"/>
            </a:pPr>
            <a:r>
              <a:rPr lang="it-IT" sz="1400"/>
              <a:t>Vero</a:t>
            </a:r>
          </a:p>
          <a:p>
            <a:pPr marL="539750" indent="-260350">
              <a:buFont typeface="+mj-lt"/>
              <a:buAutoNum type="alphaLcParenR"/>
            </a:pPr>
            <a:r>
              <a:rPr lang="it-IT" sz="1400"/>
              <a:t>Falso</a:t>
            </a:r>
          </a:p>
          <a:p>
            <a:pPr marL="279400"/>
            <a:endParaRPr lang="it-IT" sz="1400"/>
          </a:p>
          <a:p>
            <a:pPr marL="279400"/>
            <a:endParaRPr lang="it-IT" sz="1400"/>
          </a:p>
        </p:txBody>
      </p:sp>
    </p:spTree>
    <p:extLst>
      <p:ext uri="{BB962C8B-B14F-4D97-AF65-F5344CB8AC3E}">
        <p14:creationId xmlns:p14="http://schemas.microsoft.com/office/powerpoint/2010/main" val="21874135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A6743B-4F72-ED46-9F93-F4E857D9F586}"/>
              </a:ext>
            </a:extLst>
          </p:cNvPr>
          <p:cNvSpPr>
            <a:spLocks noGrp="1"/>
          </p:cNvSpPr>
          <p:nvPr>
            <p:ph type="title"/>
          </p:nvPr>
        </p:nvSpPr>
        <p:spPr>
          <a:xfrm>
            <a:off x="628650" y="365126"/>
            <a:ext cx="7886700" cy="931111"/>
          </a:xfrm>
        </p:spPr>
        <p:txBody>
          <a:bodyPr/>
          <a:lstStyle/>
          <a:p>
            <a:r>
              <a:rPr lang="it-IT"/>
              <a:t>Correlazione e Regressione - Quiz</a:t>
            </a:r>
          </a:p>
        </p:txBody>
      </p:sp>
      <p:sp>
        <p:nvSpPr>
          <p:cNvPr id="3" name="Segnaposto data 2">
            <a:extLst>
              <a:ext uri="{FF2B5EF4-FFF2-40B4-BE49-F238E27FC236}">
                <a16:creationId xmlns:a16="http://schemas.microsoft.com/office/drawing/2014/main" id="{1EC41E08-821B-6744-BA58-0E1881220F74}"/>
              </a:ext>
            </a:extLst>
          </p:cNvPr>
          <p:cNvSpPr>
            <a:spLocks noGrp="1"/>
          </p:cNvSpPr>
          <p:nvPr>
            <p:ph type="dt" sz="half" idx="10"/>
          </p:nvPr>
        </p:nvSpPr>
        <p:spPr/>
        <p:txBody>
          <a:bodyPr/>
          <a:lstStyle/>
          <a:p>
            <a:fld id="{ABDFE124-51A8-1842-9ACB-4A59ECBBA651}" type="datetime1">
              <a:rPr lang="it-IT" smtClean="0"/>
              <a:t>06/12/18</a:t>
            </a:fld>
            <a:endParaRPr lang="en-US"/>
          </a:p>
        </p:txBody>
      </p:sp>
      <p:sp>
        <p:nvSpPr>
          <p:cNvPr id="4" name="Segnaposto numero diapositiva 3">
            <a:extLst>
              <a:ext uri="{FF2B5EF4-FFF2-40B4-BE49-F238E27FC236}">
                <a16:creationId xmlns:a16="http://schemas.microsoft.com/office/drawing/2014/main" id="{977B2716-A2F7-FF44-B6BA-5F51C1F60FC8}"/>
              </a:ext>
            </a:extLst>
          </p:cNvPr>
          <p:cNvSpPr>
            <a:spLocks noGrp="1"/>
          </p:cNvSpPr>
          <p:nvPr>
            <p:ph type="sldNum" sz="quarter" idx="12"/>
          </p:nvPr>
        </p:nvSpPr>
        <p:spPr/>
        <p:txBody>
          <a:bodyPr/>
          <a:lstStyle/>
          <a:p>
            <a:fld id="{8A7A6979-0714-4377-B894-6BE4C2D6E202}" type="slidenum">
              <a:rPr lang="en-US" smtClean="0"/>
              <a:t>99</a:t>
            </a:fld>
            <a:endParaRPr lang="en-US"/>
          </a:p>
        </p:txBody>
      </p:sp>
      <p:sp>
        <p:nvSpPr>
          <p:cNvPr id="5" name="CasellaDiTesto 4">
            <a:extLst>
              <a:ext uri="{FF2B5EF4-FFF2-40B4-BE49-F238E27FC236}">
                <a16:creationId xmlns:a16="http://schemas.microsoft.com/office/drawing/2014/main" id="{62E059C6-B292-7B4F-9E91-1A10CAFED00F}"/>
              </a:ext>
            </a:extLst>
          </p:cNvPr>
          <p:cNvSpPr txBox="1"/>
          <p:nvPr/>
        </p:nvSpPr>
        <p:spPr>
          <a:xfrm>
            <a:off x="628650" y="1115366"/>
            <a:ext cx="8163658" cy="5370701"/>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it-IT" sz="1400"/>
              <a:t>Completa la frase. L’affermazione «Per le persone che dormono meno di 6 ore/die, fra il valore del BMI e le ore di sonno vi è una correlazione positiva» implica che al diminuire delle ore di sonno il valore di BMI  __________.</a:t>
            </a:r>
          </a:p>
          <a:p>
            <a:pPr marL="285750" indent="-285750">
              <a:spcBef>
                <a:spcPts val="600"/>
              </a:spcBef>
              <a:spcAft>
                <a:spcPts val="600"/>
              </a:spcAft>
              <a:buFont typeface="Arial" panose="020B0604020202020204" pitchFamily="34" charset="0"/>
              <a:buChar char="•"/>
            </a:pPr>
            <a:r>
              <a:rPr lang="it-IT" sz="1400"/>
              <a:t>Supponiamo analizzando i dati lo studente abbia trovato una correlazione di -0.413 tra ore di sonno e BMI. Sarebbe appropriato concludere che dormire di più comporta che le persone abbiano un IMC inferiore?</a:t>
            </a:r>
            <a:endParaRPr lang="it-IT" sz="1400">
              <a:solidFill>
                <a:prstClr val="black"/>
              </a:solidFill>
            </a:endParaRPr>
          </a:p>
          <a:p>
            <a:pPr marL="539750" lvl="0" indent="-260350">
              <a:buFont typeface="+mj-lt"/>
              <a:buAutoNum type="alphaLcParenR"/>
            </a:pPr>
            <a:r>
              <a:rPr lang="it-IT" sz="1400">
                <a:solidFill>
                  <a:prstClr val="black"/>
                </a:solidFill>
              </a:rPr>
              <a:t>Si perché la correlazione implica una relazione causale</a:t>
            </a:r>
          </a:p>
          <a:p>
            <a:pPr marL="539750" lvl="0" indent="-260350">
              <a:buFont typeface="+mj-lt"/>
              <a:buAutoNum type="alphaLcParenR"/>
            </a:pPr>
            <a:r>
              <a:rPr lang="it-IT" sz="1400">
                <a:solidFill>
                  <a:prstClr val="black"/>
                </a:solidFill>
              </a:rPr>
              <a:t>No perché la correlazione non implica una relazione causale </a:t>
            </a:r>
            <a:endParaRPr lang="it-IT" sz="1400"/>
          </a:p>
          <a:p>
            <a:pPr marL="285750" indent="-285750">
              <a:spcBef>
                <a:spcPts val="600"/>
              </a:spcBef>
              <a:spcAft>
                <a:spcPts val="600"/>
              </a:spcAft>
              <a:buFont typeface="Arial" panose="020B0604020202020204" pitchFamily="34" charset="0"/>
              <a:buChar char="•"/>
            </a:pPr>
            <a:r>
              <a:rPr lang="it-IT" sz="1400"/>
              <a:t>Specifica per ciascuno degli esempi riportati se ti aspetti una associazione positiva o negativa?</a:t>
            </a:r>
          </a:p>
          <a:p>
            <a:pPr marL="539750" indent="-260350">
              <a:buFont typeface="+mj-lt"/>
              <a:buAutoNum type="alphaLcParenR"/>
            </a:pPr>
            <a:r>
              <a:rPr lang="it-IT" sz="1400">
                <a:solidFill>
                  <a:prstClr val="black"/>
                </a:solidFill>
              </a:rPr>
              <a:t>Numero di anni di istruzione e stipendio annuale.</a:t>
            </a:r>
          </a:p>
          <a:p>
            <a:pPr marL="539750" indent="-260350">
              <a:buFont typeface="+mj-lt"/>
              <a:buAutoNum type="alphaLcParenR"/>
            </a:pPr>
            <a:r>
              <a:rPr lang="it-IT" sz="1400">
                <a:solidFill>
                  <a:prstClr val="black"/>
                </a:solidFill>
              </a:rPr>
              <a:t>Età e massima velocità di marcia, per gli adulti.</a:t>
            </a:r>
          </a:p>
          <a:p>
            <a:pPr marL="539750" indent="-260350">
              <a:buFont typeface="+mj-lt"/>
              <a:buAutoNum type="alphaLcParenR"/>
            </a:pPr>
            <a:r>
              <a:rPr lang="it-IT" sz="1400">
                <a:solidFill>
                  <a:prstClr val="black"/>
                </a:solidFill>
              </a:rPr>
              <a:t>Età e massima velocità di marcia, per i bambini.</a:t>
            </a:r>
          </a:p>
          <a:p>
            <a:pPr marL="539750" indent="-260350">
              <a:buFont typeface="+mj-lt"/>
              <a:buAutoNum type="alphaLcParenR"/>
            </a:pPr>
            <a:r>
              <a:rPr lang="it-IT" sz="1400">
                <a:solidFill>
                  <a:prstClr val="black"/>
                </a:solidFill>
              </a:rPr>
              <a:t>Età del marito ed età della moglie, per le coppie sposate</a:t>
            </a:r>
          </a:p>
          <a:p>
            <a:pPr marL="279400"/>
            <a:endParaRPr lang="it-IT" sz="1400">
              <a:solidFill>
                <a:prstClr val="black"/>
              </a:solidFill>
            </a:endParaRPr>
          </a:p>
          <a:p>
            <a:pPr marL="279400"/>
            <a:r>
              <a:rPr lang="it-IT" sz="1400">
                <a:solidFill>
                  <a:prstClr val="black"/>
                </a:solidFill>
              </a:rPr>
              <a:t>Risposte. a) _________; b) ________; c) ________; d) _______ </a:t>
            </a:r>
          </a:p>
          <a:p>
            <a:pPr marL="285750" lvl="0" indent="-285750">
              <a:spcBef>
                <a:spcPts val="600"/>
              </a:spcBef>
              <a:spcAft>
                <a:spcPts val="600"/>
              </a:spcAft>
              <a:buFont typeface="Arial" panose="020B0604020202020204" pitchFamily="34" charset="0"/>
              <a:buChar char="•"/>
            </a:pPr>
            <a:r>
              <a:rPr lang="it-IT" sz="1400">
                <a:solidFill>
                  <a:prstClr val="black"/>
                </a:solidFill>
              </a:rPr>
              <a:t>Per il grafico a dispersione in figura quale dei seguenti valori di correlazione si avvicina di più alla correlazione evidenziata dai </a:t>
            </a:r>
            <a:r>
              <a:rPr lang="it-IT" sz="1400" err="1">
                <a:solidFill>
                  <a:prstClr val="black"/>
                </a:solidFill>
              </a:rPr>
              <a:t>datapoint</a:t>
            </a:r>
            <a:r>
              <a:rPr lang="it-IT" sz="1400">
                <a:solidFill>
                  <a:prstClr val="black"/>
                </a:solidFill>
              </a:rPr>
              <a:t>?</a:t>
            </a:r>
          </a:p>
          <a:p>
            <a:pPr marL="539750" lvl="0" indent="-260350">
              <a:buFont typeface="+mj-lt"/>
              <a:buAutoNum type="alphaLcParenR"/>
            </a:pPr>
            <a:r>
              <a:rPr lang="it-IT" sz="1400" err="1">
                <a:solidFill>
                  <a:prstClr val="black"/>
                </a:solidFill>
              </a:rPr>
              <a:t>r</a:t>
            </a:r>
            <a:r>
              <a:rPr lang="it-IT" sz="1400">
                <a:solidFill>
                  <a:prstClr val="black"/>
                </a:solidFill>
              </a:rPr>
              <a:t> = -1.0</a:t>
            </a:r>
          </a:p>
          <a:p>
            <a:pPr marL="539750" lvl="0" indent="-260350">
              <a:buFont typeface="+mj-lt"/>
              <a:buAutoNum type="alphaLcParenR"/>
            </a:pPr>
            <a:r>
              <a:rPr lang="it-IT" sz="1400" err="1">
                <a:solidFill>
                  <a:prstClr val="black"/>
                </a:solidFill>
              </a:rPr>
              <a:t>r</a:t>
            </a:r>
            <a:r>
              <a:rPr lang="it-IT" sz="1400">
                <a:solidFill>
                  <a:prstClr val="black"/>
                </a:solidFill>
              </a:rPr>
              <a:t> = -0.9</a:t>
            </a:r>
          </a:p>
          <a:p>
            <a:pPr marL="539750" lvl="0" indent="-260350">
              <a:buFont typeface="+mj-lt"/>
              <a:buAutoNum type="alphaLcParenR"/>
            </a:pPr>
            <a:r>
              <a:rPr lang="it-IT" sz="1400" err="1">
                <a:solidFill>
                  <a:prstClr val="black"/>
                </a:solidFill>
              </a:rPr>
              <a:t>r</a:t>
            </a:r>
            <a:r>
              <a:rPr lang="it-IT" sz="1400">
                <a:solidFill>
                  <a:prstClr val="black"/>
                </a:solidFill>
              </a:rPr>
              <a:t> = -0.5</a:t>
            </a:r>
          </a:p>
          <a:p>
            <a:pPr marL="539750" lvl="0" indent="-260350">
              <a:buFont typeface="+mj-lt"/>
              <a:buAutoNum type="alphaLcParenR"/>
            </a:pPr>
            <a:r>
              <a:rPr lang="it-IT" sz="1400" err="1">
                <a:solidFill>
                  <a:prstClr val="black"/>
                </a:solidFill>
              </a:rPr>
              <a:t>r</a:t>
            </a:r>
            <a:r>
              <a:rPr lang="it-IT" sz="1400">
                <a:solidFill>
                  <a:prstClr val="black"/>
                </a:solidFill>
              </a:rPr>
              <a:t> =  0.0</a:t>
            </a:r>
          </a:p>
          <a:p>
            <a:pPr marL="279400"/>
            <a:endParaRPr lang="it-IT" sz="1400">
              <a:solidFill>
                <a:prstClr val="black"/>
              </a:solidFill>
            </a:endParaRPr>
          </a:p>
          <a:p>
            <a:pPr marL="279400"/>
            <a:endParaRPr lang="it-IT" sz="1400"/>
          </a:p>
        </p:txBody>
      </p:sp>
      <p:pic>
        <p:nvPicPr>
          <p:cNvPr id="6" name="Picture 3">
            <a:extLst>
              <a:ext uri="{FF2B5EF4-FFF2-40B4-BE49-F238E27FC236}">
                <a16:creationId xmlns:a16="http://schemas.microsoft.com/office/drawing/2014/main" id="{BF70A0B2-A6D0-5E4A-8025-EAB361CA2058}"/>
              </a:ext>
            </a:extLst>
          </p:cNvPr>
          <p:cNvPicPr/>
          <p:nvPr/>
        </p:nvPicPr>
        <p:blipFill>
          <a:blip r:embed="rId2"/>
          <a:stretch>
            <a:fillRect/>
          </a:stretch>
        </p:blipFill>
        <p:spPr>
          <a:xfrm>
            <a:off x="5616889" y="4860926"/>
            <a:ext cx="2311400" cy="1495425"/>
          </a:xfrm>
          <a:prstGeom prst="rect">
            <a:avLst/>
          </a:prstGeom>
        </p:spPr>
      </p:pic>
    </p:spTree>
    <p:extLst>
      <p:ext uri="{BB962C8B-B14F-4D97-AF65-F5344CB8AC3E}">
        <p14:creationId xmlns:p14="http://schemas.microsoft.com/office/powerpoint/2010/main" val="581582940"/>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6439</TotalTime>
  <Words>9599</Words>
  <Application>Microsoft Macintosh PowerPoint</Application>
  <PresentationFormat>Presentazione su schermo (4:3)</PresentationFormat>
  <Paragraphs>1260</Paragraphs>
  <Slides>99</Slides>
  <Notes>0</Notes>
  <HiddenSlides>0</HiddenSlides>
  <MMClips>0</MMClips>
  <ScaleCrop>false</ScaleCrop>
  <HeadingPairs>
    <vt:vector size="6" baseType="variant">
      <vt:variant>
        <vt:lpstr>Caratteri utilizzati</vt:lpstr>
      </vt:variant>
      <vt:variant>
        <vt:i4>10</vt:i4>
      </vt:variant>
      <vt:variant>
        <vt:lpstr>Tema</vt:lpstr>
      </vt:variant>
      <vt:variant>
        <vt:i4>1</vt:i4>
      </vt:variant>
      <vt:variant>
        <vt:lpstr>Titoli diapositive</vt:lpstr>
      </vt:variant>
      <vt:variant>
        <vt:i4>99</vt:i4>
      </vt:variant>
    </vt:vector>
  </HeadingPairs>
  <TitlesOfParts>
    <vt:vector size="110" baseType="lpstr">
      <vt:lpstr>.AppleSystemUIFont</vt:lpstr>
      <vt:lpstr>Arial</vt:lpstr>
      <vt:lpstr>Calibri</vt:lpstr>
      <vt:lpstr>Calibri Light</vt:lpstr>
      <vt:lpstr>Cambria Math</vt:lpstr>
      <vt:lpstr>Font di sistema</vt:lpstr>
      <vt:lpstr>Mangal</vt:lpstr>
      <vt:lpstr>Symbol</vt:lpstr>
      <vt:lpstr>Times New Roman</vt:lpstr>
      <vt:lpstr>Wingdings 2</vt:lpstr>
      <vt:lpstr>Tema di Office</vt:lpstr>
      <vt:lpstr>Descrivere I dati</vt:lpstr>
      <vt:lpstr>Descrivere i Dati</vt:lpstr>
      <vt:lpstr>Domande e Problemi</vt:lpstr>
      <vt:lpstr>Variabili Qualitative o Categoriali</vt:lpstr>
      <vt:lpstr>Variabili Qualitative</vt:lpstr>
      <vt:lpstr>Variabili Categoriali o Qualitative</vt:lpstr>
      <vt:lpstr>Variabili Categoriali o Qualitative</vt:lpstr>
      <vt:lpstr>Variabili Categoriali o Qualitative</vt:lpstr>
      <vt:lpstr>Variabili Categoriali</vt:lpstr>
      <vt:lpstr>Data Set</vt:lpstr>
      <vt:lpstr>Data Set</vt:lpstr>
      <vt:lpstr>Data Set - Student Survey</vt:lpstr>
      <vt:lpstr>Student Survey</vt:lpstr>
      <vt:lpstr>Una variabile categoriale</vt:lpstr>
      <vt:lpstr>Una variabile categoriale</vt:lpstr>
      <vt:lpstr>Una variabile categoriale</vt:lpstr>
      <vt:lpstr>Due variabili categoriali – Tabella a 2-Vie</vt:lpstr>
      <vt:lpstr>Due variabili categoriali – Tabella a 2-Vie</vt:lpstr>
      <vt:lpstr>Due variabili categoriali – Tabella a 2-Vie</vt:lpstr>
      <vt:lpstr>Tabella a 2-Vie.Rappresentazione grafica</vt:lpstr>
      <vt:lpstr>Tabella a 2-Vie.Rappresentazione grafica</vt:lpstr>
      <vt:lpstr>Variabili Quantitative</vt:lpstr>
      <vt:lpstr>Variabile Quantitativa</vt:lpstr>
      <vt:lpstr>Variabile Quantitativa - Shape</vt:lpstr>
      <vt:lpstr>Variabile Quantitativa - Shape</vt:lpstr>
      <vt:lpstr>Variabile Quantitativa - Shape</vt:lpstr>
      <vt:lpstr>Variabile Quantitativa - Shape</vt:lpstr>
      <vt:lpstr>Variabile Quantitativa - Centro</vt:lpstr>
      <vt:lpstr>Variabile Quantitativa - Centro</vt:lpstr>
      <vt:lpstr>Variabile Quantitativa - Esempi</vt:lpstr>
      <vt:lpstr>Variabile Quantitativa - Esempi</vt:lpstr>
      <vt:lpstr>Variabile Quantitativa - Esempi</vt:lpstr>
      <vt:lpstr>Variabile Quantitativa</vt:lpstr>
      <vt:lpstr>Variabile Quantitativa - Esercizi</vt:lpstr>
      <vt:lpstr>Variabile Quantitativa - Esercizi</vt:lpstr>
      <vt:lpstr>Variabile Quantitativa - Esercizi</vt:lpstr>
      <vt:lpstr>Variabile Quantitativa - Dispersione</vt:lpstr>
      <vt:lpstr>Variabile Quantitativa - Dispersione</vt:lpstr>
      <vt:lpstr>Variabile Quantitativa - Dispersione</vt:lpstr>
      <vt:lpstr>Variabile Quantitativa - Dispersione</vt:lpstr>
      <vt:lpstr>Variabile Quantitativa - StDev</vt:lpstr>
      <vt:lpstr>Variabile Quantitativa - StDev</vt:lpstr>
      <vt:lpstr>Variabile Quantitativa – z-Score</vt:lpstr>
      <vt:lpstr>Variabile Quantitativa - Esercizi </vt:lpstr>
      <vt:lpstr>Variabile Quantitativa - Percentili</vt:lpstr>
      <vt:lpstr>Variabile Quantitativa - Percentili</vt:lpstr>
      <vt:lpstr>Variabile Quantitativa - Quartili </vt:lpstr>
      <vt:lpstr>Variabile Quantitativa – Range e IQR </vt:lpstr>
      <vt:lpstr>Statistiche di Posizione e Dispersione</vt:lpstr>
      <vt:lpstr>Statistiche di Centro e Dispersione</vt:lpstr>
      <vt:lpstr>Statistiche di Centro e Dispersione</vt:lpstr>
      <vt:lpstr>Variabile Quantitativa –  Outliers</vt:lpstr>
      <vt:lpstr>Variabile Quantitativa – Box Plot</vt:lpstr>
      <vt:lpstr>Variabile Quantitativa – Box Plot</vt:lpstr>
      <vt:lpstr>Variabile Quantitativa – Box Plot</vt:lpstr>
      <vt:lpstr>Variabile Quantitativa – Box Plot</vt:lpstr>
      <vt:lpstr>Variabile Qualitativa e Quantitativa</vt:lpstr>
      <vt:lpstr>Variabili Quantitative e Qualitative </vt:lpstr>
      <vt:lpstr>Variabili Quantitative e Qualitative </vt:lpstr>
      <vt:lpstr>Variabili Quantitative e Qualitative </vt:lpstr>
      <vt:lpstr>Variabili Qualitative e Quantitative</vt:lpstr>
      <vt:lpstr>Due Variabili Quantitative Regressione Lineare</vt:lpstr>
      <vt:lpstr>Correlazione e Regressione</vt:lpstr>
      <vt:lpstr>Due Variabili numeriche</vt:lpstr>
      <vt:lpstr>Scatter Plot</vt:lpstr>
      <vt:lpstr>Scatter Plot - Esempi</vt:lpstr>
      <vt:lpstr>Florida Lakes Data Set</vt:lpstr>
      <vt:lpstr>Scatter Plot - Esempi</vt:lpstr>
      <vt:lpstr>Correlazione</vt:lpstr>
      <vt:lpstr>Proprietà della Correlazione</vt:lpstr>
      <vt:lpstr>Uso della correlazione</vt:lpstr>
      <vt:lpstr>Uso della Correlazione</vt:lpstr>
      <vt:lpstr>Uso della Correlazione</vt:lpstr>
      <vt:lpstr>Formula della Correlazione</vt:lpstr>
      <vt:lpstr>Esempi ed Esercizi</vt:lpstr>
      <vt:lpstr>Esempi ed Esercizi</vt:lpstr>
      <vt:lpstr>Esempi e Esercizi</vt:lpstr>
      <vt:lpstr>Esempi e Esercizi</vt:lpstr>
      <vt:lpstr>Esempi e Esercizi</vt:lpstr>
      <vt:lpstr>Esempi e Esercizi</vt:lpstr>
      <vt:lpstr>Linear Regression</vt:lpstr>
      <vt:lpstr>Scatter Plot</vt:lpstr>
      <vt:lpstr>Retta di Regressione</vt:lpstr>
      <vt:lpstr>Retta di Regressione Previsione di nuovi valori</vt:lpstr>
      <vt:lpstr>Retta di Regressione di Tip vs Bill</vt:lpstr>
      <vt:lpstr>Retta di Regressione - Residui</vt:lpstr>
      <vt:lpstr>Retta di Regressione - Residui</vt:lpstr>
      <vt:lpstr>Retta di Regressione - Esempi</vt:lpstr>
      <vt:lpstr>Retta di Regressione - Esempi</vt:lpstr>
      <vt:lpstr>Best Fit Line - Residuals</vt:lpstr>
      <vt:lpstr>Retta di Regressione - Esercizi</vt:lpstr>
      <vt:lpstr>Retta di Regressione - Esercizi</vt:lpstr>
      <vt:lpstr>USStates - dataset</vt:lpstr>
      <vt:lpstr>Retta di Regressione - Esercizi</vt:lpstr>
      <vt:lpstr>Retta di Regressione - Esercizi</vt:lpstr>
      <vt:lpstr>Retta di Regressione - Esercizi</vt:lpstr>
      <vt:lpstr>Retta di Regressione - Esercizi</vt:lpstr>
      <vt:lpstr>Correlazione e Regressione - Quiz</vt:lpstr>
      <vt:lpstr>Correlazione e Regressione - Quiz</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Descrivere I dati</dc:title>
  <dc:creator>Claudio Bonifazzi</dc:creator>
  <cp:lastModifiedBy>Claudio Bonifazzi</cp:lastModifiedBy>
  <cp:revision>477</cp:revision>
  <dcterms:created xsi:type="dcterms:W3CDTF">2018-10-11T12:43:53Z</dcterms:created>
  <dcterms:modified xsi:type="dcterms:W3CDTF">2018-12-06T10:13:53Z</dcterms:modified>
</cp:coreProperties>
</file>