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9" r:id="rId1"/>
  </p:sldMasterIdLst>
  <p:notesMasterIdLst>
    <p:notesMasterId r:id="rId53"/>
  </p:notesMasterIdLst>
  <p:sldIdLst>
    <p:sldId id="256" r:id="rId2"/>
    <p:sldId id="312" r:id="rId3"/>
    <p:sldId id="274" r:id="rId4"/>
    <p:sldId id="259" r:id="rId5"/>
    <p:sldId id="260" r:id="rId6"/>
    <p:sldId id="262" r:id="rId7"/>
    <p:sldId id="264" r:id="rId8"/>
    <p:sldId id="285" r:id="rId9"/>
    <p:sldId id="263" r:id="rId10"/>
    <p:sldId id="266" r:id="rId11"/>
    <p:sldId id="268" r:id="rId12"/>
    <p:sldId id="271" r:id="rId13"/>
    <p:sldId id="272" r:id="rId14"/>
    <p:sldId id="267" r:id="rId15"/>
    <p:sldId id="298" r:id="rId16"/>
    <p:sldId id="269" r:id="rId17"/>
    <p:sldId id="273" r:id="rId18"/>
    <p:sldId id="279" r:id="rId19"/>
    <p:sldId id="278" r:id="rId20"/>
    <p:sldId id="275" r:id="rId21"/>
    <p:sldId id="299" r:id="rId22"/>
    <p:sldId id="300" r:id="rId23"/>
    <p:sldId id="276" r:id="rId24"/>
    <p:sldId id="280" r:id="rId25"/>
    <p:sldId id="281" r:id="rId26"/>
    <p:sldId id="301" r:id="rId27"/>
    <p:sldId id="265" r:id="rId28"/>
    <p:sldId id="297" r:id="rId29"/>
    <p:sldId id="277" r:id="rId30"/>
    <p:sldId id="282" r:id="rId31"/>
    <p:sldId id="283" r:id="rId32"/>
    <p:sldId id="270" r:id="rId33"/>
    <p:sldId id="303" r:id="rId34"/>
    <p:sldId id="302" r:id="rId35"/>
    <p:sldId id="287" r:id="rId36"/>
    <p:sldId id="304" r:id="rId37"/>
    <p:sldId id="305" r:id="rId38"/>
    <p:sldId id="306" r:id="rId39"/>
    <p:sldId id="307" r:id="rId40"/>
    <p:sldId id="284" r:id="rId41"/>
    <p:sldId id="290" r:id="rId42"/>
    <p:sldId id="308" r:id="rId43"/>
    <p:sldId id="291" r:id="rId44"/>
    <p:sldId id="292" r:id="rId45"/>
    <p:sldId id="293" r:id="rId46"/>
    <p:sldId id="296" r:id="rId47"/>
    <p:sldId id="294" r:id="rId48"/>
    <p:sldId id="295" r:id="rId49"/>
    <p:sldId id="310" r:id="rId50"/>
    <p:sldId id="309" r:id="rId51"/>
    <p:sldId id="311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2" autoAdjust="0"/>
    <p:restoredTop sz="94585" autoAdjust="0"/>
  </p:normalViewPr>
  <p:slideViewPr>
    <p:cSldViewPr snapToGrid="0" snapToObjects="1">
      <p:cViewPr>
        <p:scale>
          <a:sx n="108" d="100"/>
          <a:sy n="108" d="100"/>
        </p:scale>
        <p:origin x="-552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4F3BE-AECD-C849-A778-F20CE3CDC498}" type="datetimeFigureOut">
              <a:rPr lang="it-IT" smtClean="0"/>
              <a:t>13/01/16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160673-CC9C-E54C-AF62-83F677B989B7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3165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60673-CC9C-E54C-AF62-83F677B989B7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7900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60673-CC9C-E54C-AF62-83F677B989B7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9471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951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64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94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60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91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94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07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035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60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3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13/01/16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9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13/01/16</a:t>
            </a:fld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‹n.›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64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3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Relationship Id="rId3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25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8.png"/><Relationship Id="rId3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Relationship Id="rId3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ater.epa.gov/lawsregs/rulesregs/florida_factsheet.cfm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MINITAB</a:t>
            </a:r>
            <a:endParaRPr lang="it-IT" dirty="0"/>
          </a:p>
        </p:txBody>
      </p:sp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Manuale di Sopravvivenza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1090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6085"/>
          </a:xfrm>
        </p:spPr>
        <p:txBody>
          <a:bodyPr>
            <a:normAutofit/>
          </a:bodyPr>
          <a:lstStyle/>
          <a:p>
            <a:r>
              <a:rPr lang="it-IT" dirty="0" smtClean="0"/>
              <a:t>Menu </a:t>
            </a:r>
            <a:r>
              <a:rPr lang="it-IT" dirty="0" err="1" smtClean="0"/>
              <a:t>Edit</a:t>
            </a:r>
            <a:r>
              <a:rPr lang="it-IT" dirty="0" smtClean="0"/>
              <a:t> and Data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60" y="1142107"/>
            <a:ext cx="8951002" cy="4680000"/>
          </a:xfrm>
          <a:prstGeom prst="rect">
            <a:avLst/>
          </a:prstGeom>
        </p:spPr>
      </p:pic>
      <p:grpSp>
        <p:nvGrpSpPr>
          <p:cNvPr id="9" name="Gruppo 8"/>
          <p:cNvGrpSpPr/>
          <p:nvPr/>
        </p:nvGrpSpPr>
        <p:grpSpPr>
          <a:xfrm>
            <a:off x="457200" y="1239312"/>
            <a:ext cx="2755900" cy="4243471"/>
            <a:chOff x="457200" y="1239312"/>
            <a:chExt cx="2755900" cy="4243471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1647383"/>
              <a:ext cx="2755900" cy="3835400"/>
            </a:xfrm>
            <a:prstGeom prst="rect">
              <a:avLst/>
            </a:prstGeom>
          </p:spPr>
        </p:pic>
        <p:sp>
          <p:nvSpPr>
            <p:cNvPr id="6" name="CasellaDiTesto 5"/>
            <p:cNvSpPr txBox="1"/>
            <p:nvPr/>
          </p:nvSpPr>
          <p:spPr>
            <a:xfrm>
              <a:off x="939319" y="1239312"/>
              <a:ext cx="1791663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err="1" smtClean="0"/>
                <a:t>Edit</a:t>
              </a:r>
              <a:endParaRPr lang="it-IT" dirty="0"/>
            </a:p>
          </p:txBody>
        </p:sp>
      </p:grpSp>
      <p:grpSp>
        <p:nvGrpSpPr>
          <p:cNvPr id="8" name="Gruppo 7"/>
          <p:cNvGrpSpPr/>
          <p:nvPr/>
        </p:nvGrpSpPr>
        <p:grpSpPr>
          <a:xfrm>
            <a:off x="3881226" y="1240941"/>
            <a:ext cx="2311400" cy="5461042"/>
            <a:chOff x="3881226" y="1240941"/>
            <a:chExt cx="2311400" cy="5461042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1226" y="1647383"/>
              <a:ext cx="2311400" cy="5054600"/>
            </a:xfrm>
            <a:prstGeom prst="rect">
              <a:avLst/>
            </a:prstGeom>
          </p:spPr>
        </p:pic>
        <p:sp>
          <p:nvSpPr>
            <p:cNvPr id="7" name="CasellaDiTesto 6"/>
            <p:cNvSpPr txBox="1"/>
            <p:nvPr/>
          </p:nvSpPr>
          <p:spPr>
            <a:xfrm>
              <a:off x="4141095" y="1240941"/>
              <a:ext cx="1791663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smtClean="0"/>
                <a:t>Data</a:t>
              </a:r>
              <a:endParaRPr lang="it-IT" dirty="0"/>
            </a:p>
          </p:txBody>
        </p:sp>
      </p:grpSp>
      <p:grpSp>
        <p:nvGrpSpPr>
          <p:cNvPr id="14" name="Gruppo 13"/>
          <p:cNvGrpSpPr/>
          <p:nvPr/>
        </p:nvGrpSpPr>
        <p:grpSpPr>
          <a:xfrm>
            <a:off x="1807882" y="2375647"/>
            <a:ext cx="698985" cy="552824"/>
            <a:chOff x="1807882" y="2375647"/>
            <a:chExt cx="698985" cy="552824"/>
          </a:xfrm>
        </p:grpSpPr>
        <p:sp>
          <p:nvSpPr>
            <p:cNvPr id="11" name="Parentesi graffa chiusa 10"/>
            <p:cNvSpPr/>
            <p:nvPr/>
          </p:nvSpPr>
          <p:spPr>
            <a:xfrm>
              <a:off x="1807882" y="2375647"/>
              <a:ext cx="149412" cy="552824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Freccia sinistra 12"/>
            <p:cNvSpPr/>
            <p:nvPr/>
          </p:nvSpPr>
          <p:spPr>
            <a:xfrm>
              <a:off x="2076826" y="2480237"/>
              <a:ext cx="430041" cy="343647"/>
            </a:xfrm>
            <a:prstGeom prst="leftArrow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5" name="Gruppo 14"/>
          <p:cNvGrpSpPr/>
          <p:nvPr/>
        </p:nvGrpSpPr>
        <p:grpSpPr>
          <a:xfrm>
            <a:off x="6483146" y="2827846"/>
            <a:ext cx="698985" cy="552824"/>
            <a:chOff x="1807882" y="2375647"/>
            <a:chExt cx="698985" cy="552824"/>
          </a:xfrm>
        </p:grpSpPr>
        <p:sp>
          <p:nvSpPr>
            <p:cNvPr id="16" name="Parentesi graffa chiusa 15"/>
            <p:cNvSpPr/>
            <p:nvPr/>
          </p:nvSpPr>
          <p:spPr>
            <a:xfrm>
              <a:off x="1807882" y="2375647"/>
              <a:ext cx="149412" cy="552824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Freccia sinistra 16"/>
            <p:cNvSpPr/>
            <p:nvPr/>
          </p:nvSpPr>
          <p:spPr>
            <a:xfrm>
              <a:off x="2076826" y="2480237"/>
              <a:ext cx="430041" cy="343647"/>
            </a:xfrm>
            <a:prstGeom prst="leftArrow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6530182" y="5268050"/>
            <a:ext cx="698985" cy="928547"/>
            <a:chOff x="1807882" y="2375646"/>
            <a:chExt cx="698985" cy="928547"/>
          </a:xfrm>
        </p:grpSpPr>
        <p:sp>
          <p:nvSpPr>
            <p:cNvPr id="19" name="Parentesi graffa chiusa 18"/>
            <p:cNvSpPr/>
            <p:nvPr/>
          </p:nvSpPr>
          <p:spPr>
            <a:xfrm>
              <a:off x="1807882" y="2375646"/>
              <a:ext cx="102376" cy="928547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Freccia sinistra 19"/>
            <p:cNvSpPr/>
            <p:nvPr/>
          </p:nvSpPr>
          <p:spPr>
            <a:xfrm>
              <a:off x="2076826" y="2652060"/>
              <a:ext cx="430041" cy="343647"/>
            </a:xfrm>
            <a:prstGeom prst="leftArrow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1" name="Freccia sinistra 20"/>
          <p:cNvSpPr/>
          <p:nvPr/>
        </p:nvSpPr>
        <p:spPr>
          <a:xfrm>
            <a:off x="5717737" y="3821789"/>
            <a:ext cx="430041" cy="343647"/>
          </a:xfrm>
          <a:prstGeom prst="leftArrow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2751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364"/>
          </a:xfrm>
        </p:spPr>
        <p:txBody>
          <a:bodyPr/>
          <a:lstStyle/>
          <a:p>
            <a:r>
              <a:rPr lang="it-IT" dirty="0"/>
              <a:t>Menu </a:t>
            </a:r>
            <a:r>
              <a:rPr lang="it-IT" dirty="0" smtClean="0"/>
              <a:t>Data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t="6409" r="7363" b="16548"/>
          <a:stretch/>
        </p:blipFill>
        <p:spPr>
          <a:xfrm>
            <a:off x="459259" y="1380698"/>
            <a:ext cx="8470709" cy="4706193"/>
          </a:xfrm>
          <a:prstGeom prst="rect">
            <a:avLst/>
          </a:prstGeom>
        </p:spPr>
      </p:pic>
      <p:sp>
        <p:nvSpPr>
          <p:cNvPr id="4" name="Freccia sinistra 3"/>
          <p:cNvSpPr/>
          <p:nvPr/>
        </p:nvSpPr>
        <p:spPr>
          <a:xfrm>
            <a:off x="4479132" y="2653638"/>
            <a:ext cx="521624" cy="170103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1558512" y="973884"/>
            <a:ext cx="145147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Data</a:t>
            </a:r>
            <a:endParaRPr lang="it-IT" dirty="0"/>
          </a:p>
        </p:txBody>
      </p:sp>
      <p:sp>
        <p:nvSpPr>
          <p:cNvPr id="11" name="Freccia giù 10"/>
          <p:cNvSpPr/>
          <p:nvPr/>
        </p:nvSpPr>
        <p:spPr>
          <a:xfrm>
            <a:off x="7620236" y="1298092"/>
            <a:ext cx="260812" cy="70912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8" name="Gruppo 7"/>
          <p:cNvGrpSpPr/>
          <p:nvPr/>
        </p:nvGrpSpPr>
        <p:grpSpPr>
          <a:xfrm>
            <a:off x="2810053" y="1700923"/>
            <a:ext cx="698985" cy="552824"/>
            <a:chOff x="1807882" y="2375647"/>
            <a:chExt cx="698985" cy="552824"/>
          </a:xfrm>
        </p:grpSpPr>
        <p:sp>
          <p:nvSpPr>
            <p:cNvPr id="10" name="Parentesi graffa chiusa 9"/>
            <p:cNvSpPr/>
            <p:nvPr/>
          </p:nvSpPr>
          <p:spPr>
            <a:xfrm>
              <a:off x="1807882" y="2375647"/>
              <a:ext cx="149412" cy="552824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Freccia sinistra 12"/>
            <p:cNvSpPr/>
            <p:nvPr/>
          </p:nvSpPr>
          <p:spPr>
            <a:xfrm>
              <a:off x="2076826" y="2480237"/>
              <a:ext cx="430041" cy="343647"/>
            </a:xfrm>
            <a:prstGeom prst="leftArrow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6" name="Gruppo 5"/>
          <p:cNvGrpSpPr/>
          <p:nvPr/>
        </p:nvGrpSpPr>
        <p:grpSpPr>
          <a:xfrm>
            <a:off x="3975389" y="3311370"/>
            <a:ext cx="3312000" cy="2540272"/>
            <a:chOff x="3975389" y="3311370"/>
            <a:chExt cx="3312000" cy="2540272"/>
          </a:xfrm>
        </p:grpSpPr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5389" y="3311370"/>
              <a:ext cx="3312000" cy="2540272"/>
            </a:xfrm>
            <a:prstGeom prst="rect">
              <a:avLst/>
            </a:prstGeom>
          </p:spPr>
        </p:pic>
        <p:sp>
          <p:nvSpPr>
            <p:cNvPr id="5" name="CasellaDiTesto 4"/>
            <p:cNvSpPr txBox="1"/>
            <p:nvPr/>
          </p:nvSpPr>
          <p:spPr>
            <a:xfrm>
              <a:off x="4550689" y="3492200"/>
              <a:ext cx="293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1</a:t>
              </a:r>
              <a:endParaRPr lang="it-IT" dirty="0"/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6455163" y="3461755"/>
              <a:ext cx="293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2</a:t>
              </a:r>
              <a:endParaRPr lang="it-IT" dirty="0"/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5278808" y="4037458"/>
              <a:ext cx="293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3</a:t>
              </a:r>
              <a:endParaRPr lang="it-IT" dirty="0"/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6783479" y="4504773"/>
              <a:ext cx="293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4</a:t>
              </a:r>
              <a:endParaRPr lang="it-IT" dirty="0"/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459259" y="6255390"/>
            <a:ext cx="8470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 smtClean="0"/>
              <a:t>Make</a:t>
            </a:r>
            <a:r>
              <a:rPr lang="it-IT" sz="1600" dirty="0" smtClean="0"/>
              <a:t> </a:t>
            </a:r>
            <a:r>
              <a:rPr lang="it-IT" sz="1600" dirty="0" err="1" smtClean="0"/>
              <a:t>Patterned</a:t>
            </a:r>
            <a:r>
              <a:rPr lang="it-IT" sz="1600" dirty="0" smtClean="0"/>
              <a:t> Data: crea una nuova variabile (Data) con un profilo scelto dall’analista </a:t>
            </a:r>
            <a:endParaRPr lang="it-IT" sz="1600" dirty="0"/>
          </a:p>
        </p:txBody>
      </p:sp>
      <p:grpSp>
        <p:nvGrpSpPr>
          <p:cNvPr id="17" name="Gruppo 16"/>
          <p:cNvGrpSpPr/>
          <p:nvPr/>
        </p:nvGrpSpPr>
        <p:grpSpPr>
          <a:xfrm>
            <a:off x="2719287" y="2813500"/>
            <a:ext cx="698985" cy="552824"/>
            <a:chOff x="1807882" y="2375647"/>
            <a:chExt cx="698985" cy="552824"/>
          </a:xfrm>
        </p:grpSpPr>
        <p:sp>
          <p:nvSpPr>
            <p:cNvPr id="18" name="Parentesi graffa chiusa 17"/>
            <p:cNvSpPr/>
            <p:nvPr/>
          </p:nvSpPr>
          <p:spPr>
            <a:xfrm>
              <a:off x="1807882" y="2375647"/>
              <a:ext cx="149412" cy="552824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Freccia sinistra 18"/>
            <p:cNvSpPr/>
            <p:nvPr/>
          </p:nvSpPr>
          <p:spPr>
            <a:xfrm>
              <a:off x="2076826" y="2480237"/>
              <a:ext cx="430041" cy="343647"/>
            </a:xfrm>
            <a:prstGeom prst="leftArrow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928564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80" y="844313"/>
            <a:ext cx="8856000" cy="5042324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98268"/>
            <a:ext cx="8229600" cy="814023"/>
          </a:xfrm>
        </p:spPr>
        <p:txBody>
          <a:bodyPr/>
          <a:lstStyle/>
          <a:p>
            <a:r>
              <a:rPr lang="it-IT" dirty="0"/>
              <a:t>Menu </a:t>
            </a:r>
            <a:r>
              <a:rPr lang="it-IT" dirty="0" smtClean="0"/>
              <a:t>Data</a:t>
            </a:r>
            <a:endParaRPr lang="it-IT" dirty="0"/>
          </a:p>
        </p:txBody>
      </p:sp>
      <p:grpSp>
        <p:nvGrpSpPr>
          <p:cNvPr id="4" name="Gruppo 3"/>
          <p:cNvGrpSpPr/>
          <p:nvPr/>
        </p:nvGrpSpPr>
        <p:grpSpPr>
          <a:xfrm>
            <a:off x="1108711" y="1357571"/>
            <a:ext cx="1656000" cy="4027805"/>
            <a:chOff x="3881226" y="1240941"/>
            <a:chExt cx="1656000" cy="4027805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81226" y="1647383"/>
              <a:ext cx="1656000" cy="3621363"/>
            </a:xfrm>
            <a:prstGeom prst="rect">
              <a:avLst/>
            </a:prstGeom>
          </p:spPr>
        </p:pic>
        <p:sp>
          <p:nvSpPr>
            <p:cNvPr id="6" name="CasellaDiTesto 5"/>
            <p:cNvSpPr txBox="1"/>
            <p:nvPr/>
          </p:nvSpPr>
          <p:spPr>
            <a:xfrm>
              <a:off x="3993440" y="1240941"/>
              <a:ext cx="1451473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smtClean="0"/>
                <a:t>Data</a:t>
              </a:r>
              <a:endParaRPr lang="it-IT" dirty="0"/>
            </a:p>
          </p:txBody>
        </p:sp>
      </p:grp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7886" y="2185432"/>
            <a:ext cx="3420000" cy="2904052"/>
          </a:xfrm>
          <a:prstGeom prst="rect">
            <a:avLst/>
          </a:prstGeom>
        </p:spPr>
      </p:pic>
      <p:sp>
        <p:nvSpPr>
          <p:cNvPr id="9" name="Freccia giù 8"/>
          <p:cNvSpPr/>
          <p:nvPr/>
        </p:nvSpPr>
        <p:spPr>
          <a:xfrm>
            <a:off x="7041914" y="677131"/>
            <a:ext cx="362868" cy="6804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170080" y="5973196"/>
            <a:ext cx="8973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Sort</a:t>
            </a:r>
            <a:r>
              <a:rPr lang="it-IT" dirty="0" smtClean="0"/>
              <a:t>. Ordina una o più variabili presenti nel </a:t>
            </a:r>
            <a:r>
              <a:rPr lang="it-IT" dirty="0" err="1" smtClean="0"/>
              <a:t>dataset</a:t>
            </a:r>
            <a:r>
              <a:rPr lang="it-IT" dirty="0" smtClean="0"/>
              <a:t> a partire dai valori di una o più variabili di ordinamento scelte dall’utente.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185667" y="2433958"/>
            <a:ext cx="29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5514452" y="2715696"/>
            <a:ext cx="29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 flipH="1">
            <a:off x="7020986" y="3725175"/>
            <a:ext cx="38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3</a:t>
            </a:r>
            <a:endParaRPr lang="it-IT" dirty="0"/>
          </a:p>
        </p:txBody>
      </p:sp>
      <p:sp>
        <p:nvSpPr>
          <p:cNvPr id="13" name="Parentesi graffa chiusa 12"/>
          <p:cNvSpPr/>
          <p:nvPr/>
        </p:nvSpPr>
        <p:spPr>
          <a:xfrm>
            <a:off x="6726083" y="3550992"/>
            <a:ext cx="152866" cy="717698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9964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02" y="1281446"/>
            <a:ext cx="8244000" cy="4693871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792" y="1757735"/>
            <a:ext cx="1086513" cy="2376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50106"/>
          </a:xfrm>
        </p:spPr>
        <p:txBody>
          <a:bodyPr/>
          <a:lstStyle/>
          <a:p>
            <a:r>
              <a:rPr lang="it-IT" dirty="0"/>
              <a:t>Menu </a:t>
            </a:r>
            <a:r>
              <a:rPr lang="it-IT" dirty="0" smtClean="0"/>
              <a:t>Data</a:t>
            </a:r>
            <a:endParaRPr lang="it-IT" dirty="0"/>
          </a:p>
        </p:txBody>
      </p:sp>
      <p:sp>
        <p:nvSpPr>
          <p:cNvPr id="5" name="Freccia giù 4"/>
          <p:cNvSpPr/>
          <p:nvPr/>
        </p:nvSpPr>
        <p:spPr>
          <a:xfrm>
            <a:off x="5227572" y="1757735"/>
            <a:ext cx="328850" cy="47628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giù 5"/>
          <p:cNvSpPr/>
          <p:nvPr/>
        </p:nvSpPr>
        <p:spPr>
          <a:xfrm rot="16200000">
            <a:off x="379878" y="4060015"/>
            <a:ext cx="328850" cy="47628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822" y="1973735"/>
            <a:ext cx="2091130" cy="2160000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459259" y="6043746"/>
            <a:ext cx="847070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Split </a:t>
            </a:r>
            <a:r>
              <a:rPr lang="it-IT" sz="1600" dirty="0" err="1" smtClean="0"/>
              <a:t>Worksheet</a:t>
            </a:r>
            <a:r>
              <a:rPr lang="it-IT" sz="1600" dirty="0" smtClean="0"/>
              <a:t>: separa un </a:t>
            </a:r>
            <a:r>
              <a:rPr lang="it-IT" sz="1600" dirty="0" err="1" smtClean="0"/>
              <a:t>Worksheet</a:t>
            </a:r>
            <a:r>
              <a:rPr lang="it-IT" sz="1600" dirty="0" smtClean="0"/>
              <a:t> in due fogli di lavoro a partire  dal valori di una variabile (genere, appartenenza ad un classe,  valore maggiore i minore di un valore soglia)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96206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8044"/>
          </a:xfrm>
        </p:spPr>
        <p:txBody>
          <a:bodyPr/>
          <a:lstStyle/>
          <a:p>
            <a:pPr algn="r"/>
            <a:r>
              <a:rPr lang="it-IT" dirty="0" smtClean="0"/>
              <a:t>Menu </a:t>
            </a:r>
            <a:r>
              <a:rPr lang="it-IT" dirty="0" err="1" smtClean="0"/>
              <a:t>Calc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60" y="1210148"/>
            <a:ext cx="8951002" cy="4680000"/>
          </a:xfrm>
          <a:prstGeom prst="rect">
            <a:avLst/>
          </a:prstGeom>
        </p:spPr>
      </p:pic>
      <p:grpSp>
        <p:nvGrpSpPr>
          <p:cNvPr id="6" name="Gruppo 5"/>
          <p:cNvGrpSpPr>
            <a:grpSpLocks noChangeAspect="1"/>
          </p:cNvGrpSpPr>
          <p:nvPr/>
        </p:nvGrpSpPr>
        <p:grpSpPr>
          <a:xfrm>
            <a:off x="2752514" y="2005380"/>
            <a:ext cx="1979998" cy="2899474"/>
            <a:chOff x="1300782" y="1639433"/>
            <a:chExt cx="2641600" cy="3868314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0782" y="2053347"/>
              <a:ext cx="2641600" cy="3454400"/>
            </a:xfrm>
            <a:prstGeom prst="rect">
              <a:avLst/>
            </a:prstGeom>
          </p:spPr>
        </p:pic>
        <p:sp>
          <p:nvSpPr>
            <p:cNvPr id="5" name="CasellaDiTesto 4"/>
            <p:cNvSpPr txBox="1"/>
            <p:nvPr/>
          </p:nvSpPr>
          <p:spPr>
            <a:xfrm>
              <a:off x="1646373" y="1639433"/>
              <a:ext cx="1950418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err="1" smtClean="0"/>
                <a:t>Calc</a:t>
              </a:r>
              <a:endParaRPr lang="it-IT" dirty="0"/>
            </a:p>
          </p:txBody>
        </p:sp>
      </p:grpSp>
      <p:sp>
        <p:nvSpPr>
          <p:cNvPr id="7" name="Callout 1 6"/>
          <p:cNvSpPr/>
          <p:nvPr/>
        </p:nvSpPr>
        <p:spPr>
          <a:xfrm>
            <a:off x="2740915" y="691753"/>
            <a:ext cx="1179323" cy="861857"/>
          </a:xfrm>
          <a:prstGeom prst="borderCallout1">
            <a:avLst>
              <a:gd name="adj1" fmla="val 18750"/>
              <a:gd name="adj2" fmla="val -8333"/>
              <a:gd name="adj3" fmla="val 163815"/>
              <a:gd name="adj4" fmla="val -3641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/>
              <a:t>Mean</a:t>
            </a:r>
            <a:r>
              <a:rPr lang="it-IT" dirty="0" smtClean="0"/>
              <a:t> </a:t>
            </a:r>
            <a:r>
              <a:rPr lang="it-IT" dirty="0" err="1" smtClean="0"/>
              <a:t>pH</a:t>
            </a:r>
            <a:endParaRPr lang="it-IT" dirty="0"/>
          </a:p>
        </p:txBody>
      </p:sp>
      <p:grpSp>
        <p:nvGrpSpPr>
          <p:cNvPr id="13" name="Gruppo 12"/>
          <p:cNvGrpSpPr/>
          <p:nvPr/>
        </p:nvGrpSpPr>
        <p:grpSpPr>
          <a:xfrm>
            <a:off x="4761703" y="2619484"/>
            <a:ext cx="2905088" cy="2169506"/>
            <a:chOff x="4761703" y="2619484"/>
            <a:chExt cx="2905088" cy="2169506"/>
          </a:xfrm>
        </p:grpSpPr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61703" y="2619484"/>
              <a:ext cx="2808000" cy="2169506"/>
            </a:xfrm>
            <a:prstGeom prst="rect">
              <a:avLst/>
            </a:prstGeom>
          </p:spPr>
        </p:pic>
        <p:sp>
          <p:nvSpPr>
            <p:cNvPr id="9" name="CasellaDiTesto 8"/>
            <p:cNvSpPr txBox="1"/>
            <p:nvPr/>
          </p:nvSpPr>
          <p:spPr>
            <a:xfrm>
              <a:off x="6196930" y="2880775"/>
              <a:ext cx="235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1</a:t>
              </a:r>
              <a:endParaRPr lang="it-IT" dirty="0"/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6490438" y="3609317"/>
              <a:ext cx="235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2</a:t>
              </a:r>
              <a:endParaRPr lang="it-IT" dirty="0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7334525" y="3891055"/>
              <a:ext cx="33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3</a:t>
              </a:r>
              <a:endParaRPr lang="it-IT" dirty="0"/>
            </a:p>
          </p:txBody>
        </p:sp>
      </p:grpSp>
      <p:sp>
        <p:nvSpPr>
          <p:cNvPr id="12" name="CasellaDiTesto 11"/>
          <p:cNvSpPr txBox="1"/>
          <p:nvPr/>
        </p:nvSpPr>
        <p:spPr>
          <a:xfrm>
            <a:off x="102060" y="5961438"/>
            <a:ext cx="8951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L’opzione #3 permette di mostrare il valore </a:t>
            </a:r>
            <a:r>
              <a:rPr lang="it-IT" sz="1600" dirty="0" err="1" smtClean="0"/>
              <a:t>mean</a:t>
            </a:r>
            <a:r>
              <a:rPr lang="it-IT" sz="1600" dirty="0" smtClean="0"/>
              <a:t>(</a:t>
            </a:r>
            <a:r>
              <a:rPr lang="it-IT" sz="1600" dirty="0" err="1" smtClean="0"/>
              <a:t>pH</a:t>
            </a:r>
            <a:r>
              <a:rPr lang="it-IT" sz="1600" dirty="0" smtClean="0"/>
              <a:t>) nella Session </a:t>
            </a:r>
            <a:r>
              <a:rPr lang="it-IT" sz="1600" dirty="0" err="1" smtClean="0"/>
              <a:t>Window</a:t>
            </a:r>
            <a:r>
              <a:rPr lang="it-IT" sz="1600" dirty="0" smtClean="0"/>
              <a:t>, di realizzare una nuova variabile nel </a:t>
            </a:r>
            <a:r>
              <a:rPr lang="it-IT" sz="1600" dirty="0" err="1" smtClean="0"/>
              <a:t>Worksheet</a:t>
            </a:r>
            <a:r>
              <a:rPr lang="it-IT" sz="1600" dirty="0" smtClean="0"/>
              <a:t> o di memorizzare una costante (k1) nella directory </a:t>
            </a:r>
            <a:r>
              <a:rPr lang="it-IT" sz="1600" i="1" dirty="0" err="1" smtClean="0"/>
              <a:t>constant</a:t>
            </a:r>
            <a:r>
              <a:rPr lang="it-IT" sz="1600" dirty="0" smtClean="0"/>
              <a:t> del </a:t>
            </a:r>
            <a:r>
              <a:rPr lang="it-IT" sz="1600" dirty="0" err="1" smtClean="0"/>
              <a:t>worksheet</a:t>
            </a:r>
            <a:r>
              <a:rPr lang="it-IT" sz="1600" dirty="0" smtClean="0"/>
              <a:t> che contiene la variabile </a:t>
            </a:r>
            <a:r>
              <a:rPr lang="it-IT" sz="1600" dirty="0" err="1" smtClean="0"/>
              <a:t>pH</a:t>
            </a:r>
            <a:r>
              <a:rPr lang="it-IT" sz="1600" dirty="0" smtClean="0"/>
              <a:t>    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524969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30528"/>
          </a:xfrm>
        </p:spPr>
        <p:txBody>
          <a:bodyPr/>
          <a:lstStyle/>
          <a:p>
            <a:pPr algn="l"/>
            <a:r>
              <a:rPr lang="it-IT" dirty="0" smtClean="0"/>
              <a:t>Menu </a:t>
            </a:r>
            <a:r>
              <a:rPr lang="it-IT" dirty="0" err="1" smtClean="0"/>
              <a:t>Calc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r="45861"/>
          <a:stretch/>
        </p:blipFill>
        <p:spPr>
          <a:xfrm>
            <a:off x="457200" y="1305166"/>
            <a:ext cx="4950489" cy="5048881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516402" y="3279185"/>
            <a:ext cx="2586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Directory </a:t>
            </a:r>
            <a:r>
              <a:rPr lang="it-IT" dirty="0" err="1" smtClean="0"/>
              <a:t>FloridaLakes</a:t>
            </a:r>
            <a:endParaRPr lang="it-IT" dirty="0"/>
          </a:p>
        </p:txBody>
      </p:sp>
      <p:sp>
        <p:nvSpPr>
          <p:cNvPr id="5" name="Freccia sinistra 4"/>
          <p:cNvSpPr/>
          <p:nvPr/>
        </p:nvSpPr>
        <p:spPr>
          <a:xfrm>
            <a:off x="2093084" y="3398130"/>
            <a:ext cx="282214" cy="176372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arentesi graffa chiusa 5"/>
          <p:cNvSpPr/>
          <p:nvPr/>
        </p:nvSpPr>
        <p:spPr>
          <a:xfrm>
            <a:off x="1857903" y="3279185"/>
            <a:ext cx="117589" cy="369332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3962278" y="2161695"/>
            <a:ext cx="1340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Costante K1</a:t>
            </a:r>
            <a:endParaRPr lang="it-IT" dirty="0"/>
          </a:p>
        </p:txBody>
      </p:sp>
      <p:sp>
        <p:nvSpPr>
          <p:cNvPr id="8" name="Freccia sinistra 7"/>
          <p:cNvSpPr/>
          <p:nvPr/>
        </p:nvSpPr>
        <p:spPr>
          <a:xfrm>
            <a:off x="3538960" y="2280640"/>
            <a:ext cx="282214" cy="176372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005" y="762668"/>
            <a:ext cx="2880000" cy="2539574"/>
          </a:xfrm>
          <a:prstGeom prst="rect">
            <a:avLst/>
          </a:prstGeom>
          <a:solidFill>
            <a:srgbClr val="000000"/>
          </a:solidFill>
          <a:ln>
            <a:noFill/>
          </a:ln>
        </p:spPr>
      </p:pic>
      <p:sp>
        <p:nvSpPr>
          <p:cNvPr id="10" name="Freccia destra 9"/>
          <p:cNvSpPr/>
          <p:nvPr/>
        </p:nvSpPr>
        <p:spPr>
          <a:xfrm>
            <a:off x="5407689" y="2280640"/>
            <a:ext cx="248333" cy="176372"/>
          </a:xfrm>
          <a:prstGeom prst="righ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5103355" y="3648517"/>
            <a:ext cx="3786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I valori calcolati e memorizzati nelle costanti K1, k2, … possono essere utilizzati nei calcoli senza riscrivere il valore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92207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88662"/>
            <a:ext cx="7860464" cy="48599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4023"/>
          </a:xfrm>
        </p:spPr>
        <p:txBody>
          <a:bodyPr/>
          <a:lstStyle/>
          <a:p>
            <a:r>
              <a:rPr lang="it-IT" dirty="0" smtClean="0"/>
              <a:t>Menu </a:t>
            </a:r>
            <a:r>
              <a:rPr lang="it-IT" dirty="0" err="1" smtClean="0"/>
              <a:t>Calc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301" y="1463237"/>
            <a:ext cx="2174824" cy="2844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9415" y="2577918"/>
            <a:ext cx="2880000" cy="2539575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6291002" y="2586825"/>
            <a:ext cx="235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314057" y="3781771"/>
            <a:ext cx="235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4574206" y="2592829"/>
            <a:ext cx="332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3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5676057" y="4490277"/>
            <a:ext cx="332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4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57200" y="6090776"/>
            <a:ext cx="83149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1) Variabile risultato dell’espressione; 2) funzioni di MINITAB separate per categorie; 3) variabili utilizzate per il calcolo; 4) chiave per associare la formula alla variabile risultato della espressione 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832026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Menu </a:t>
            </a:r>
            <a:r>
              <a:rPr lang="it-IT" dirty="0" err="1" smtClean="0"/>
              <a:t>Calc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60" y="1281554"/>
            <a:ext cx="8851916" cy="5039999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471" y="2448947"/>
            <a:ext cx="3276000" cy="288876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463" y="1651369"/>
            <a:ext cx="2174824" cy="2844000"/>
          </a:xfrm>
          <a:prstGeom prst="rect">
            <a:avLst/>
          </a:prstGeom>
        </p:spPr>
      </p:pic>
      <p:grpSp>
        <p:nvGrpSpPr>
          <p:cNvPr id="10" name="Gruppo 9"/>
          <p:cNvGrpSpPr/>
          <p:nvPr/>
        </p:nvGrpSpPr>
        <p:grpSpPr>
          <a:xfrm>
            <a:off x="6090337" y="2576702"/>
            <a:ext cx="1364795" cy="369332"/>
            <a:chOff x="6090337" y="2576702"/>
            <a:chExt cx="1364795" cy="369332"/>
          </a:xfrm>
        </p:grpSpPr>
        <p:sp>
          <p:nvSpPr>
            <p:cNvPr id="8" name="CasellaDiTesto 7"/>
            <p:cNvSpPr txBox="1"/>
            <p:nvPr/>
          </p:nvSpPr>
          <p:spPr>
            <a:xfrm>
              <a:off x="6502367" y="2576702"/>
              <a:ext cx="952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err="1" smtClean="0"/>
                <a:t>pH</a:t>
              </a:r>
              <a:r>
                <a:rPr lang="it-IT" dirty="0" smtClean="0"/>
                <a:t> CM</a:t>
              </a:r>
              <a:endParaRPr lang="it-IT" dirty="0"/>
            </a:p>
          </p:txBody>
        </p:sp>
        <p:sp>
          <p:nvSpPr>
            <p:cNvPr id="9" name="Freccia sinistra 8"/>
            <p:cNvSpPr/>
            <p:nvPr/>
          </p:nvSpPr>
          <p:spPr>
            <a:xfrm>
              <a:off x="6090337" y="2690819"/>
              <a:ext cx="341008" cy="141099"/>
            </a:xfrm>
            <a:prstGeom prst="leftArrow">
              <a:avLst/>
            </a:prstGeom>
            <a:solidFill>
              <a:srgbClr val="00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2" name="Gruppo 11"/>
          <p:cNvGrpSpPr/>
          <p:nvPr/>
        </p:nvGrpSpPr>
        <p:grpSpPr>
          <a:xfrm>
            <a:off x="5302028" y="2899460"/>
            <a:ext cx="2447075" cy="369332"/>
            <a:chOff x="5302028" y="2899460"/>
            <a:chExt cx="2447075" cy="369332"/>
          </a:xfrm>
        </p:grpSpPr>
        <p:sp>
          <p:nvSpPr>
            <p:cNvPr id="7" name="CasellaDiTesto 6"/>
            <p:cNvSpPr txBox="1"/>
            <p:nvPr/>
          </p:nvSpPr>
          <p:spPr>
            <a:xfrm>
              <a:off x="5671894" y="2899460"/>
              <a:ext cx="20772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err="1" smtClean="0"/>
                <a:t>Mean</a:t>
              </a:r>
              <a:r>
                <a:rPr lang="it-IT" dirty="0" smtClean="0"/>
                <a:t> </a:t>
              </a:r>
              <a:r>
                <a:rPr lang="it-IT" dirty="0" err="1" smtClean="0"/>
                <a:t>Centered</a:t>
              </a:r>
              <a:r>
                <a:rPr lang="it-IT" dirty="0" smtClean="0"/>
                <a:t> </a:t>
              </a:r>
              <a:r>
                <a:rPr lang="it-IT" dirty="0" err="1" smtClean="0"/>
                <a:t>pH</a:t>
              </a:r>
              <a:endParaRPr lang="it-IT" dirty="0"/>
            </a:p>
          </p:txBody>
        </p:sp>
        <p:sp>
          <p:nvSpPr>
            <p:cNvPr id="11" name="Freccia sinistra 10"/>
            <p:cNvSpPr/>
            <p:nvPr/>
          </p:nvSpPr>
          <p:spPr>
            <a:xfrm>
              <a:off x="5302028" y="3028801"/>
              <a:ext cx="341008" cy="141099"/>
            </a:xfrm>
            <a:prstGeom prst="leftArrow">
              <a:avLst/>
            </a:prstGeom>
            <a:solidFill>
              <a:srgbClr val="00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585141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6085"/>
          </a:xfrm>
        </p:spPr>
        <p:txBody>
          <a:bodyPr/>
          <a:lstStyle/>
          <a:p>
            <a:r>
              <a:rPr lang="it-IT" dirty="0"/>
              <a:t>Menu </a:t>
            </a:r>
            <a:r>
              <a:rPr lang="it-IT" dirty="0" smtClean="0"/>
              <a:t>Stat - </a:t>
            </a:r>
            <a:r>
              <a:rPr lang="it-IT" dirty="0"/>
              <a:t>General </a:t>
            </a:r>
            <a:r>
              <a:rPr lang="it-IT" dirty="0" err="1"/>
              <a:t>Statistics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920" y="1940327"/>
            <a:ext cx="1656986" cy="2880000"/>
          </a:xfrm>
          <a:prstGeom prst="rect">
            <a:avLst/>
          </a:prstGeom>
        </p:spPr>
      </p:pic>
      <p:sp>
        <p:nvSpPr>
          <p:cNvPr id="7" name="Parentesi graffa chiusa 6"/>
          <p:cNvSpPr/>
          <p:nvPr/>
        </p:nvSpPr>
        <p:spPr>
          <a:xfrm>
            <a:off x="2866064" y="2280638"/>
            <a:ext cx="147415" cy="507863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3050362" y="2257126"/>
            <a:ext cx="2959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smtClean="0"/>
              <a:t>Regressione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ANOVA</a:t>
            </a:r>
          </a:p>
        </p:txBody>
      </p:sp>
      <p:sp>
        <p:nvSpPr>
          <p:cNvPr id="9" name="Parentesi graffa chiusa 8"/>
          <p:cNvSpPr/>
          <p:nvPr/>
        </p:nvSpPr>
        <p:spPr>
          <a:xfrm>
            <a:off x="4810606" y="2290728"/>
            <a:ext cx="115514" cy="555667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5044547" y="2383895"/>
            <a:ext cx="2877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Relazioni fra variabili x e y </a:t>
            </a:r>
            <a:endParaRPr lang="it-IT" dirty="0"/>
          </a:p>
        </p:txBody>
      </p:sp>
      <p:grpSp>
        <p:nvGrpSpPr>
          <p:cNvPr id="15" name="Gruppo 14"/>
          <p:cNvGrpSpPr/>
          <p:nvPr/>
        </p:nvGrpSpPr>
        <p:grpSpPr>
          <a:xfrm>
            <a:off x="2153780" y="3083815"/>
            <a:ext cx="6618330" cy="1200329"/>
            <a:chOff x="2200829" y="3918651"/>
            <a:chExt cx="6618330" cy="1200329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1849" y="3965683"/>
              <a:ext cx="2844000" cy="1085095"/>
            </a:xfrm>
            <a:prstGeom prst="rect">
              <a:avLst/>
            </a:prstGeom>
          </p:spPr>
        </p:pic>
        <p:sp>
          <p:nvSpPr>
            <p:cNvPr id="5" name="Parentesi graffa chiusa 4"/>
            <p:cNvSpPr/>
            <p:nvPr/>
          </p:nvSpPr>
          <p:spPr>
            <a:xfrm flipH="1">
              <a:off x="2970907" y="4051920"/>
              <a:ext cx="179453" cy="977779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CasellaDiTesto 5"/>
            <p:cNvSpPr txBox="1"/>
            <p:nvPr/>
          </p:nvSpPr>
          <p:spPr>
            <a:xfrm>
              <a:off x="6221678" y="3918651"/>
              <a:ext cx="259748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975" indent="-180975">
                <a:buFont typeface="Arial"/>
                <a:buChar char="•"/>
              </a:pPr>
              <a:r>
                <a:rPr lang="it-IT" dirty="0" smtClean="0"/>
                <a:t>Tabulazione</a:t>
              </a:r>
            </a:p>
            <a:p>
              <a:pPr marL="442913" lvl="2" indent="-261938">
                <a:buFont typeface="Arial"/>
                <a:buChar char="•"/>
              </a:pPr>
              <a:r>
                <a:rPr lang="it-IT" dirty="0" smtClean="0"/>
                <a:t>1,2,3 variabili</a:t>
              </a:r>
            </a:p>
            <a:p>
              <a:pPr marL="285750" indent="-285750">
                <a:buFont typeface="Arial"/>
                <a:buChar char="•"/>
              </a:pPr>
              <a:r>
                <a:rPr lang="it-IT" dirty="0" smtClean="0"/>
                <a:t>Test di adattamento</a:t>
              </a:r>
            </a:p>
            <a:p>
              <a:pPr marL="285750" indent="-285750">
                <a:buFont typeface="Arial"/>
                <a:buChar char="•"/>
              </a:pPr>
              <a:r>
                <a:rPr lang="it-IT" dirty="0" smtClean="0"/>
                <a:t>Test di indipendenza </a:t>
              </a:r>
              <a:endParaRPr lang="it-IT" dirty="0"/>
            </a:p>
          </p:txBody>
        </p:sp>
        <p:cxnSp>
          <p:nvCxnSpPr>
            <p:cNvPr id="14" name="Connettore 2 13"/>
            <p:cNvCxnSpPr/>
            <p:nvPr/>
          </p:nvCxnSpPr>
          <p:spPr>
            <a:xfrm flipV="1">
              <a:off x="2200829" y="4515168"/>
              <a:ext cx="633075" cy="15285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o 16"/>
          <p:cNvGrpSpPr/>
          <p:nvPr/>
        </p:nvGrpSpPr>
        <p:grpSpPr>
          <a:xfrm>
            <a:off x="2153780" y="1893295"/>
            <a:ext cx="3220028" cy="369332"/>
            <a:chOff x="2106744" y="1869779"/>
            <a:chExt cx="3220028" cy="369332"/>
          </a:xfrm>
        </p:grpSpPr>
        <p:sp>
          <p:nvSpPr>
            <p:cNvPr id="13" name="Freccia sinistra 12"/>
            <p:cNvSpPr/>
            <p:nvPr/>
          </p:nvSpPr>
          <p:spPr>
            <a:xfrm>
              <a:off x="2106744" y="1901927"/>
              <a:ext cx="864163" cy="305037"/>
            </a:xfrm>
            <a:prstGeom prst="lef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3095463" y="1869779"/>
              <a:ext cx="2231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S</a:t>
              </a:r>
              <a:r>
                <a:rPr lang="it-IT" dirty="0" smtClean="0"/>
                <a:t>ingola variabile </a:t>
              </a:r>
              <a:r>
                <a:rPr lang="it-IT" i="1" dirty="0" smtClean="0"/>
                <a:t>x</a:t>
              </a:r>
              <a:endParaRPr lang="it-IT" i="1" dirty="0"/>
            </a:p>
          </p:txBody>
        </p:sp>
      </p:grpSp>
      <p:sp>
        <p:nvSpPr>
          <p:cNvPr id="18" name="CasellaDiTesto 17"/>
          <p:cNvSpPr txBox="1"/>
          <p:nvPr/>
        </p:nvSpPr>
        <p:spPr>
          <a:xfrm>
            <a:off x="3017930" y="4647419"/>
            <a:ext cx="5436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err="1" smtClean="0"/>
              <a:t>Exploratory</a:t>
            </a:r>
            <a:r>
              <a:rPr lang="it-IT" dirty="0" smtClean="0"/>
              <a:t> Data Analysis su una, due, o più variabili</a:t>
            </a:r>
            <a:endParaRPr lang="it-IT" dirty="0"/>
          </a:p>
        </p:txBody>
      </p:sp>
      <p:cxnSp>
        <p:nvCxnSpPr>
          <p:cNvPr id="24" name="Connettore 2 23"/>
          <p:cNvCxnSpPr/>
          <p:nvPr/>
        </p:nvCxnSpPr>
        <p:spPr>
          <a:xfrm>
            <a:off x="2204906" y="4456377"/>
            <a:ext cx="581949" cy="363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034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27215"/>
            <a:ext cx="8229600" cy="971294"/>
          </a:xfrm>
        </p:spPr>
        <p:txBody>
          <a:bodyPr/>
          <a:lstStyle/>
          <a:p>
            <a:r>
              <a:rPr lang="it-IT" dirty="0" smtClean="0"/>
              <a:t>Menu </a:t>
            </a:r>
            <a:r>
              <a:rPr lang="it-IT" dirty="0"/>
              <a:t>Stat - </a:t>
            </a:r>
            <a:r>
              <a:rPr lang="it-IT" dirty="0" smtClean="0"/>
              <a:t>Basic </a:t>
            </a:r>
            <a:r>
              <a:rPr lang="it-IT" dirty="0" err="1"/>
              <a:t>Statistics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2" y="1087169"/>
            <a:ext cx="1656986" cy="288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398" y="1098509"/>
            <a:ext cx="2304000" cy="3992356"/>
          </a:xfrm>
          <a:prstGeom prst="rect">
            <a:avLst/>
          </a:prstGeom>
        </p:spPr>
      </p:pic>
      <p:sp>
        <p:nvSpPr>
          <p:cNvPr id="7" name="Parentesi graffa chiusa 6"/>
          <p:cNvSpPr/>
          <p:nvPr/>
        </p:nvSpPr>
        <p:spPr>
          <a:xfrm>
            <a:off x="4275039" y="1155209"/>
            <a:ext cx="144000" cy="602524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4683270" y="1270106"/>
            <a:ext cx="294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Statistica descrittiva</a:t>
            </a:r>
            <a:endParaRPr lang="it-IT" dirty="0"/>
          </a:p>
        </p:txBody>
      </p:sp>
      <p:sp>
        <p:nvSpPr>
          <p:cNvPr id="11" name="Parentesi graffa chiusa 10"/>
          <p:cNvSpPr/>
          <p:nvPr/>
        </p:nvSpPr>
        <p:spPr>
          <a:xfrm>
            <a:off x="4494790" y="2733094"/>
            <a:ext cx="144000" cy="6840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Parentesi graffa chiusa 11"/>
          <p:cNvSpPr/>
          <p:nvPr/>
        </p:nvSpPr>
        <p:spPr>
          <a:xfrm>
            <a:off x="4489119" y="1822889"/>
            <a:ext cx="144000" cy="791999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Parentesi graffa chiusa 12"/>
          <p:cNvSpPr/>
          <p:nvPr/>
        </p:nvSpPr>
        <p:spPr>
          <a:xfrm>
            <a:off x="4494792" y="3544698"/>
            <a:ext cx="144000" cy="5040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Parentesi graffa chiusa 13"/>
          <p:cNvSpPr/>
          <p:nvPr/>
        </p:nvSpPr>
        <p:spPr>
          <a:xfrm>
            <a:off x="4805952" y="4059978"/>
            <a:ext cx="144000" cy="5040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5509032" y="2760656"/>
            <a:ext cx="294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Statistica Inferenziale</a:t>
            </a:r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5119161" y="4103924"/>
            <a:ext cx="294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Correlazione fra variabili</a:t>
            </a:r>
            <a:endParaRPr lang="it-IT" dirty="0"/>
          </a:p>
        </p:txBody>
      </p:sp>
      <p:sp>
        <p:nvSpPr>
          <p:cNvPr id="17" name="Parentesi graffa chiusa 16"/>
          <p:cNvSpPr/>
          <p:nvPr/>
        </p:nvSpPr>
        <p:spPr>
          <a:xfrm>
            <a:off x="5457296" y="4614546"/>
            <a:ext cx="144000" cy="5040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5725143" y="4669834"/>
            <a:ext cx="2342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Test di Normalità</a:t>
            </a:r>
            <a:endParaRPr lang="it-IT" dirty="0"/>
          </a:p>
        </p:txBody>
      </p:sp>
      <p:sp>
        <p:nvSpPr>
          <p:cNvPr id="19" name="Parentesi graffa chiusa 18"/>
          <p:cNvSpPr/>
          <p:nvPr/>
        </p:nvSpPr>
        <p:spPr>
          <a:xfrm>
            <a:off x="5210772" y="1856909"/>
            <a:ext cx="144000" cy="214428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317490" y="5291216"/>
            <a:ext cx="8678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 Basic </a:t>
            </a:r>
            <a:r>
              <a:rPr lang="it-IT" dirty="0" err="1" smtClean="0"/>
              <a:t>Statistics</a:t>
            </a:r>
            <a:r>
              <a:rPr lang="it-IT" dirty="0" smtClean="0"/>
              <a:t> si intende gli strumenti di base della </a:t>
            </a:r>
            <a:r>
              <a:rPr lang="it-IT" b="1" i="1" dirty="0" smtClean="0"/>
              <a:t>statistica descrittiva </a:t>
            </a:r>
            <a:r>
              <a:rPr lang="it-IT" dirty="0" smtClean="0"/>
              <a:t>e </a:t>
            </a:r>
            <a:r>
              <a:rPr lang="it-IT" b="1" i="1" dirty="0" smtClean="0"/>
              <a:t>inferenziale</a:t>
            </a:r>
            <a:r>
              <a:rPr lang="it-IT" b="1" dirty="0" smtClean="0"/>
              <a:t>,</a:t>
            </a:r>
            <a:r>
              <a:rPr lang="it-IT" dirty="0" smtClean="0"/>
              <a:t> l’analisi di </a:t>
            </a:r>
            <a:r>
              <a:rPr lang="it-IT" b="1" i="1" dirty="0" smtClean="0"/>
              <a:t>correlazione</a:t>
            </a:r>
            <a:r>
              <a:rPr lang="it-IT" dirty="0" smtClean="0"/>
              <a:t> fra più variabili e i </a:t>
            </a:r>
            <a:r>
              <a:rPr lang="it-IT" b="1" i="1" dirty="0" smtClean="0"/>
              <a:t>test statistici </a:t>
            </a:r>
            <a:r>
              <a:rPr lang="it-IT" dirty="0" smtClean="0"/>
              <a:t>più comuni.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8005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264719"/>
            <a:ext cx="8640000" cy="451739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03200" y="4929448"/>
            <a:ext cx="864000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it-IT" sz="1600" dirty="0" smtClean="0"/>
              <a:t>Barra		: nome, menu, standard, </a:t>
            </a:r>
            <a:r>
              <a:rPr lang="it-IT" sz="1600" dirty="0"/>
              <a:t>formattazione, </a:t>
            </a:r>
            <a:r>
              <a:rPr lang="it-IT" sz="1600" dirty="0" smtClean="0"/>
              <a:t>ecc..</a:t>
            </a:r>
            <a:endParaRPr lang="it-IT" sz="1600" dirty="0"/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it-IT" sz="1600" dirty="0" smtClean="0"/>
              <a:t>Session	: elenco dei Comandi, risultato delle analisi, eseguite su ciascun </a:t>
            </a:r>
            <a:r>
              <a:rPr lang="it-IT" sz="1600" dirty="0" err="1" smtClean="0"/>
              <a:t>Worksheet</a:t>
            </a:r>
            <a:r>
              <a:rPr lang="it-IT" sz="1600" dirty="0" smtClean="0"/>
              <a:t>. 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it-IT" sz="1600" dirty="0" err="1" smtClean="0"/>
              <a:t>Worksheet</a:t>
            </a:r>
            <a:r>
              <a:rPr lang="it-IT" sz="1600" dirty="0" smtClean="0"/>
              <a:t>:	: </a:t>
            </a:r>
            <a:r>
              <a:rPr lang="it-IT" sz="1600" dirty="0"/>
              <a:t>Dati di Input e </a:t>
            </a:r>
            <a:r>
              <a:rPr lang="it-IT" sz="1600" dirty="0" smtClean="0"/>
              <a:t>analisi </a:t>
            </a:r>
            <a:r>
              <a:rPr lang="it-IT" sz="1600" dirty="0"/>
              <a:t>che si vuole memorizzare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it-IT" sz="1600" dirty="0" smtClean="0"/>
              <a:t>Project Manager	: Session; </a:t>
            </a:r>
            <a:r>
              <a:rPr lang="it-IT" sz="1600" dirty="0" err="1" smtClean="0"/>
              <a:t>History</a:t>
            </a:r>
            <a:r>
              <a:rPr lang="it-IT" sz="1600" dirty="0" smtClean="0"/>
              <a:t>  (percorso di analisi); </a:t>
            </a:r>
            <a:r>
              <a:rPr lang="it-IT" sz="1600" dirty="0" err="1" smtClean="0"/>
              <a:t>Graph</a:t>
            </a:r>
            <a:r>
              <a:rPr lang="it-IT" sz="1600" dirty="0" smtClean="0"/>
              <a:t>; Report Pad; </a:t>
            </a:r>
            <a:r>
              <a:rPr lang="it-IT" sz="1600" dirty="0" err="1" smtClean="0"/>
              <a:t>Related</a:t>
            </a:r>
            <a:r>
              <a:rPr lang="it-IT" sz="1600" dirty="0" smtClean="0"/>
              <a:t> </a:t>
            </a:r>
            <a:r>
              <a:rPr lang="it-IT" sz="1600" dirty="0" err="1" smtClean="0"/>
              <a:t>Documents</a:t>
            </a:r>
            <a:r>
              <a:rPr lang="it-IT" sz="1600" dirty="0"/>
              <a:t>.</a:t>
            </a:r>
            <a:r>
              <a:rPr lang="it-IT" sz="1600" dirty="0" smtClean="0"/>
              <a:t>         </a:t>
            </a:r>
            <a:endParaRPr lang="it-IT" sz="1600" dirty="0"/>
          </a:p>
        </p:txBody>
      </p:sp>
      <p:grpSp>
        <p:nvGrpSpPr>
          <p:cNvPr id="11" name="Gruppo 10"/>
          <p:cNvGrpSpPr/>
          <p:nvPr/>
        </p:nvGrpSpPr>
        <p:grpSpPr>
          <a:xfrm>
            <a:off x="6411434" y="264719"/>
            <a:ext cx="1541211" cy="662202"/>
            <a:chOff x="6411434" y="264719"/>
            <a:chExt cx="1541211" cy="662202"/>
          </a:xfrm>
        </p:grpSpPr>
        <p:sp>
          <p:nvSpPr>
            <p:cNvPr id="3" name="Freccia sinistra 2"/>
            <p:cNvSpPr/>
            <p:nvPr/>
          </p:nvSpPr>
          <p:spPr>
            <a:xfrm>
              <a:off x="6756665" y="435080"/>
              <a:ext cx="320572" cy="321481"/>
            </a:xfrm>
            <a:prstGeom prst="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" name="Parentesi graffa chiusa 3"/>
            <p:cNvSpPr/>
            <p:nvPr/>
          </p:nvSpPr>
          <p:spPr>
            <a:xfrm>
              <a:off x="6411434" y="264719"/>
              <a:ext cx="160286" cy="662202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CasellaDiTesto 4"/>
            <p:cNvSpPr txBox="1"/>
            <p:nvPr/>
          </p:nvSpPr>
          <p:spPr>
            <a:xfrm>
              <a:off x="7237522" y="411154"/>
              <a:ext cx="715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Barre</a:t>
              </a:r>
              <a:endParaRPr lang="it-IT" dirty="0"/>
            </a:p>
          </p:txBody>
        </p:sp>
      </p:grpSp>
      <p:grpSp>
        <p:nvGrpSpPr>
          <p:cNvPr id="14" name="Gruppo 13"/>
          <p:cNvGrpSpPr/>
          <p:nvPr/>
        </p:nvGrpSpPr>
        <p:grpSpPr>
          <a:xfrm>
            <a:off x="941499" y="908960"/>
            <a:ext cx="1746372" cy="369332"/>
            <a:chOff x="941499" y="908960"/>
            <a:chExt cx="1746372" cy="369332"/>
          </a:xfrm>
        </p:grpSpPr>
        <p:sp>
          <p:nvSpPr>
            <p:cNvPr id="12" name="Freccia sinistra 11"/>
            <p:cNvSpPr/>
            <p:nvPr/>
          </p:nvSpPr>
          <p:spPr>
            <a:xfrm>
              <a:off x="941499" y="932886"/>
              <a:ext cx="320572" cy="321481"/>
            </a:xfrm>
            <a:prstGeom prst="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1422357" y="908960"/>
              <a:ext cx="1265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smtClean="0"/>
                <a:t>Session</a:t>
              </a:r>
              <a:endParaRPr lang="it-IT" dirty="0"/>
            </a:p>
          </p:txBody>
        </p:sp>
      </p:grpSp>
      <p:grpSp>
        <p:nvGrpSpPr>
          <p:cNvPr id="15" name="Gruppo 14"/>
          <p:cNvGrpSpPr/>
          <p:nvPr/>
        </p:nvGrpSpPr>
        <p:grpSpPr>
          <a:xfrm>
            <a:off x="1237411" y="2688786"/>
            <a:ext cx="1746372" cy="369332"/>
            <a:chOff x="941499" y="908960"/>
            <a:chExt cx="1746372" cy="369332"/>
          </a:xfrm>
        </p:grpSpPr>
        <p:sp>
          <p:nvSpPr>
            <p:cNvPr id="16" name="Freccia sinistra 15"/>
            <p:cNvSpPr/>
            <p:nvPr/>
          </p:nvSpPr>
          <p:spPr>
            <a:xfrm>
              <a:off x="941499" y="932886"/>
              <a:ext cx="320572" cy="321481"/>
            </a:xfrm>
            <a:prstGeom prst="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1422357" y="908960"/>
              <a:ext cx="1265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err="1" smtClean="0"/>
                <a:t>Worksheet</a:t>
              </a:r>
              <a:endParaRPr lang="it-IT" dirty="0"/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5330864" y="909490"/>
            <a:ext cx="2621781" cy="369332"/>
            <a:chOff x="941499" y="908960"/>
            <a:chExt cx="2090457" cy="369332"/>
          </a:xfrm>
        </p:grpSpPr>
        <p:sp>
          <p:nvSpPr>
            <p:cNvPr id="19" name="Freccia sinistra 18"/>
            <p:cNvSpPr/>
            <p:nvPr/>
          </p:nvSpPr>
          <p:spPr>
            <a:xfrm>
              <a:off x="941499" y="932886"/>
              <a:ext cx="320572" cy="321481"/>
            </a:xfrm>
            <a:prstGeom prst="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1422357" y="908960"/>
              <a:ext cx="16095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smtClean="0"/>
                <a:t>Project Manager</a:t>
              </a:r>
              <a:endParaRPr lang="it-IT" dirty="0"/>
            </a:p>
          </p:txBody>
        </p:sp>
      </p:grpSp>
    </p:spTree>
    <p:extLst>
      <p:ext uri="{BB962C8B-B14F-4D97-AF65-F5344CB8AC3E}">
        <p14:creationId xmlns:p14="http://schemas.microsoft.com/office/powerpoint/2010/main" val="4285919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03" y="1302290"/>
            <a:ext cx="8662230" cy="493199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6085"/>
          </a:xfrm>
        </p:spPr>
        <p:txBody>
          <a:bodyPr/>
          <a:lstStyle/>
          <a:p>
            <a:r>
              <a:rPr lang="it-IT" dirty="0" smtClean="0"/>
              <a:t>Menu Stat - </a:t>
            </a:r>
            <a:r>
              <a:rPr lang="it-IT" dirty="0" err="1" smtClean="0"/>
              <a:t>Descriptive</a:t>
            </a:r>
            <a:r>
              <a:rPr lang="it-IT" dirty="0" smtClean="0"/>
              <a:t> </a:t>
            </a:r>
            <a:r>
              <a:rPr lang="it-IT" dirty="0" err="1" smtClean="0"/>
              <a:t>Statistics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37" y="1867349"/>
            <a:ext cx="2088000" cy="3618073"/>
          </a:xfrm>
          <a:prstGeom prst="rect">
            <a:avLst/>
          </a:prstGeom>
        </p:spPr>
      </p:pic>
      <p:sp>
        <p:nvSpPr>
          <p:cNvPr id="5" name="Freccia giù 4"/>
          <p:cNvSpPr/>
          <p:nvPr/>
        </p:nvSpPr>
        <p:spPr>
          <a:xfrm>
            <a:off x="7268709" y="803319"/>
            <a:ext cx="351528" cy="60114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arentesi graffa aperta 5"/>
          <p:cNvSpPr/>
          <p:nvPr/>
        </p:nvSpPr>
        <p:spPr>
          <a:xfrm rot="5400000">
            <a:off x="7312173" y="1326694"/>
            <a:ext cx="241918" cy="73357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3492" y="2037806"/>
            <a:ext cx="2412000" cy="254517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0314" y="4007779"/>
            <a:ext cx="3383999" cy="2533913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03" y="2257584"/>
            <a:ext cx="5832000" cy="216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01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3495"/>
          </a:xfrm>
        </p:spPr>
        <p:txBody>
          <a:bodyPr/>
          <a:lstStyle/>
          <a:p>
            <a:r>
              <a:rPr lang="en-US" dirty="0" smtClean="0"/>
              <a:t>Menu Stat - Inferential Statistics</a:t>
            </a:r>
            <a:endParaRPr lang="en-US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03" y="1302290"/>
            <a:ext cx="8662230" cy="4931998"/>
          </a:xfrm>
          <a:prstGeom prst="rect">
            <a:avLst/>
          </a:prstGeom>
        </p:spPr>
      </p:pic>
      <p:sp>
        <p:nvSpPr>
          <p:cNvPr id="4" name="Freccia giù 3"/>
          <p:cNvSpPr/>
          <p:nvPr/>
        </p:nvSpPr>
        <p:spPr>
          <a:xfrm>
            <a:off x="7268709" y="803319"/>
            <a:ext cx="351528" cy="60114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Parentesi graffa aperta 4"/>
          <p:cNvSpPr/>
          <p:nvPr/>
        </p:nvSpPr>
        <p:spPr>
          <a:xfrm rot="5400000">
            <a:off x="7312173" y="1326694"/>
            <a:ext cx="241918" cy="73357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303" y="1572521"/>
            <a:ext cx="1815981" cy="306000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137" y="2464666"/>
            <a:ext cx="2484000" cy="2167855"/>
          </a:xfrm>
          <a:prstGeom prst="rect">
            <a:avLst/>
          </a:prstGeom>
        </p:spPr>
      </p:pic>
      <p:grpSp>
        <p:nvGrpSpPr>
          <p:cNvPr id="15" name="Gruppo 14"/>
          <p:cNvGrpSpPr/>
          <p:nvPr/>
        </p:nvGrpSpPr>
        <p:grpSpPr>
          <a:xfrm>
            <a:off x="5091596" y="2669123"/>
            <a:ext cx="640264" cy="369332"/>
            <a:chOff x="5091596" y="2669123"/>
            <a:chExt cx="640264" cy="369332"/>
          </a:xfrm>
        </p:grpSpPr>
        <p:sp>
          <p:nvSpPr>
            <p:cNvPr id="11" name="CasellaDiTesto 10"/>
            <p:cNvSpPr txBox="1"/>
            <p:nvPr/>
          </p:nvSpPr>
          <p:spPr>
            <a:xfrm>
              <a:off x="5326773" y="2669123"/>
              <a:ext cx="405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1)</a:t>
              </a:r>
              <a:endParaRPr lang="it-IT" dirty="0"/>
            </a:p>
          </p:txBody>
        </p:sp>
        <p:sp>
          <p:nvSpPr>
            <p:cNvPr id="12" name="Parentesi graffa chiusa 11"/>
            <p:cNvSpPr/>
            <p:nvPr/>
          </p:nvSpPr>
          <p:spPr>
            <a:xfrm>
              <a:off x="5091596" y="2669123"/>
              <a:ext cx="117588" cy="369332"/>
            </a:xfrm>
            <a:prstGeom prst="rightBrac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4" name="Immagin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197" y="4758543"/>
            <a:ext cx="2484000" cy="1193611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4385597" y="4074288"/>
            <a:ext cx="405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16418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33682" y="262880"/>
            <a:ext cx="8229600" cy="936462"/>
          </a:xfrm>
        </p:spPr>
        <p:txBody>
          <a:bodyPr/>
          <a:lstStyle/>
          <a:p>
            <a:r>
              <a:rPr lang="it-IT" dirty="0"/>
              <a:t>Menu Stat - </a:t>
            </a:r>
            <a:r>
              <a:rPr lang="it-IT" dirty="0" err="1" smtClean="0"/>
              <a:t>Inferential</a:t>
            </a:r>
            <a:r>
              <a:rPr lang="it-IT" dirty="0" smtClean="0"/>
              <a:t> </a:t>
            </a:r>
            <a:r>
              <a:rPr lang="it-IT" dirty="0" err="1"/>
              <a:t>Statistics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03" y="1302290"/>
            <a:ext cx="8662230" cy="493199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933" y="3822288"/>
            <a:ext cx="3780000" cy="252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37" y="2229643"/>
            <a:ext cx="5724000" cy="252313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410078" y="2539785"/>
            <a:ext cx="705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Test</a:t>
            </a:r>
            <a:endParaRPr lang="it-IT" dirty="0"/>
          </a:p>
        </p:txBody>
      </p:sp>
      <p:sp>
        <p:nvSpPr>
          <p:cNvPr id="7" name="Freccia sinistra 6"/>
          <p:cNvSpPr/>
          <p:nvPr/>
        </p:nvSpPr>
        <p:spPr>
          <a:xfrm>
            <a:off x="2892688" y="2633847"/>
            <a:ext cx="341007" cy="251754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Parentesi graffa chiusa 7"/>
          <p:cNvSpPr/>
          <p:nvPr/>
        </p:nvSpPr>
        <p:spPr>
          <a:xfrm>
            <a:off x="2457608" y="3162966"/>
            <a:ext cx="164625" cy="411538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739821" y="3184069"/>
            <a:ext cx="211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Sample Description</a:t>
            </a:r>
            <a:endParaRPr lang="en-US"/>
          </a:p>
        </p:txBody>
      </p:sp>
      <p:sp>
        <p:nvSpPr>
          <p:cNvPr id="10" name="Parentesi graffa chiusa 9"/>
          <p:cNvSpPr/>
          <p:nvPr/>
        </p:nvSpPr>
        <p:spPr>
          <a:xfrm>
            <a:off x="5144933" y="3824240"/>
            <a:ext cx="164625" cy="411538"/>
          </a:xfrm>
          <a:prstGeom prst="rightBrac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5427147" y="3845343"/>
            <a:ext cx="14047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Test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825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03" y="991848"/>
            <a:ext cx="8662230" cy="493199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41111"/>
            <a:ext cx="8229600" cy="677333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Menu Stat</a:t>
            </a:r>
            <a:endParaRPr lang="it-IT" dirty="0"/>
          </a:p>
        </p:txBody>
      </p:sp>
      <p:sp>
        <p:nvSpPr>
          <p:cNvPr id="5" name="Freccia giù 4"/>
          <p:cNvSpPr/>
          <p:nvPr/>
        </p:nvSpPr>
        <p:spPr>
          <a:xfrm>
            <a:off x="7268709" y="492877"/>
            <a:ext cx="351528" cy="60114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arentesi graffa aperta 5"/>
          <p:cNvSpPr/>
          <p:nvPr/>
        </p:nvSpPr>
        <p:spPr>
          <a:xfrm rot="5400000">
            <a:off x="7312173" y="1016252"/>
            <a:ext cx="241918" cy="73357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932" y="1503997"/>
            <a:ext cx="2088000" cy="3618073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3509" y="1890054"/>
            <a:ext cx="5076000" cy="360286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3623735" y="2667003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1)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623735" y="3905957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2)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623735" y="4425243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3)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6786111" y="2792779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1)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6786111" y="3537848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2)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6786111" y="4240577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3)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262703" y="6067778"/>
            <a:ext cx="866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1) Istogramma e curva normale; 2) Box-and-</a:t>
            </a:r>
            <a:r>
              <a:rPr lang="it-IT" dirty="0" err="1" smtClean="0"/>
              <a:t>Wiskers</a:t>
            </a:r>
            <a:r>
              <a:rPr lang="it-IT" dirty="0" smtClean="0"/>
              <a:t> Plot; 3) Intervallo di confidenza per media e mediana. 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02238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2065"/>
          </a:xfrm>
        </p:spPr>
        <p:txBody>
          <a:bodyPr/>
          <a:lstStyle/>
          <a:p>
            <a:r>
              <a:rPr lang="it-IT" dirty="0" smtClean="0"/>
              <a:t>Menu Stat - </a:t>
            </a:r>
            <a:r>
              <a:rPr lang="it-IT" dirty="0" err="1" smtClean="0"/>
              <a:t>Tables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00" y="1423614"/>
            <a:ext cx="2844000" cy="108509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200" y="2836336"/>
            <a:ext cx="4824000" cy="3283706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5376330" y="1145375"/>
            <a:ext cx="3541889" cy="5570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err="1">
                <a:latin typeface="Courier"/>
                <a:cs typeface="Courier"/>
              </a:rPr>
              <a:t>Tally</a:t>
            </a:r>
            <a:r>
              <a:rPr lang="it-IT" sz="1400" b="1" dirty="0">
                <a:latin typeface="Courier"/>
                <a:cs typeface="Courier"/>
              </a:rPr>
              <a:t> for Discrete </a:t>
            </a:r>
            <a:endParaRPr lang="it-IT" sz="1400" b="1" dirty="0" smtClean="0">
              <a:latin typeface="Courier"/>
              <a:cs typeface="Courier"/>
            </a:endParaRPr>
          </a:p>
          <a:p>
            <a:r>
              <a:rPr lang="it-IT" sz="1400" b="1" dirty="0" err="1" smtClean="0">
                <a:latin typeface="Courier"/>
                <a:cs typeface="Courier"/>
              </a:rPr>
              <a:t>Variables</a:t>
            </a:r>
            <a:r>
              <a:rPr lang="it-IT" sz="1200" b="1" dirty="0">
                <a:latin typeface="Courier"/>
                <a:cs typeface="Courier"/>
              </a:rPr>
              <a:t>: </a:t>
            </a:r>
            <a:r>
              <a:rPr lang="it-IT" sz="1400" b="1" dirty="0" err="1">
                <a:latin typeface="Courier"/>
                <a:cs typeface="Courier"/>
              </a:rPr>
              <a:t>age_data</a:t>
            </a:r>
            <a:r>
              <a:rPr lang="it-IT" sz="1400" b="1" dirty="0">
                <a:latin typeface="Courier"/>
                <a:cs typeface="Courier"/>
              </a:rPr>
              <a:t> </a:t>
            </a:r>
          </a:p>
          <a:p>
            <a:endParaRPr lang="it-IT" sz="1200" b="1" dirty="0">
              <a:latin typeface="Courier"/>
              <a:cs typeface="Courier"/>
            </a:endParaRPr>
          </a:p>
          <a:p>
            <a:r>
              <a:rPr lang="it-IT" sz="1200" dirty="0" err="1">
                <a:latin typeface="Courier"/>
                <a:cs typeface="Courier"/>
              </a:rPr>
              <a:t>age_data</a:t>
            </a:r>
            <a:r>
              <a:rPr lang="it-IT" sz="1200" dirty="0">
                <a:latin typeface="Courier"/>
                <a:cs typeface="Courier"/>
              </a:rPr>
              <a:t>  </a:t>
            </a:r>
            <a:r>
              <a:rPr lang="it-IT" sz="1200" dirty="0" err="1">
                <a:latin typeface="Courier"/>
                <a:cs typeface="Courier"/>
              </a:rPr>
              <a:t>Count</a:t>
            </a:r>
            <a:r>
              <a:rPr lang="it-IT" sz="1200" dirty="0">
                <a:latin typeface="Courier"/>
                <a:cs typeface="Courier"/>
              </a:rPr>
              <a:t>  </a:t>
            </a:r>
            <a:r>
              <a:rPr lang="it-IT" sz="1200" dirty="0" err="1">
                <a:latin typeface="Courier"/>
                <a:cs typeface="Courier"/>
              </a:rPr>
              <a:t>Percent</a:t>
            </a:r>
            <a:r>
              <a:rPr lang="it-IT" sz="1200" dirty="0">
                <a:latin typeface="Courier"/>
                <a:cs typeface="Courier"/>
              </a:rPr>
              <a:t>  </a:t>
            </a:r>
            <a:r>
              <a:rPr lang="it-IT" sz="1200" dirty="0" err="1">
                <a:latin typeface="Courier"/>
                <a:cs typeface="Courier"/>
              </a:rPr>
              <a:t>CumPct</a:t>
            </a:r>
            <a:endParaRPr lang="it-IT" sz="1200" dirty="0">
              <a:latin typeface="Courier"/>
              <a:cs typeface="Courier"/>
            </a:endParaRPr>
          </a:p>
          <a:p>
            <a:r>
              <a:rPr lang="it-IT" sz="1200" dirty="0">
                <a:latin typeface="Courier"/>
                <a:cs typeface="Courier"/>
              </a:rPr>
              <a:t>       0     10    18.87   18.87</a:t>
            </a:r>
          </a:p>
          <a:p>
            <a:r>
              <a:rPr lang="it-IT" sz="1200" dirty="0">
                <a:latin typeface="Courier"/>
                <a:cs typeface="Courier"/>
              </a:rPr>
              <a:t>       1     43    81.13  100.00</a:t>
            </a:r>
          </a:p>
          <a:p>
            <a:r>
              <a:rPr lang="it-IT" sz="1200" dirty="0">
                <a:latin typeface="Courier"/>
                <a:cs typeface="Courier"/>
              </a:rPr>
              <a:t>      </a:t>
            </a:r>
            <a:r>
              <a:rPr lang="it-IT" sz="1200" dirty="0" err="1">
                <a:latin typeface="Courier"/>
                <a:cs typeface="Courier"/>
              </a:rPr>
              <a:t>N</a:t>
            </a:r>
            <a:r>
              <a:rPr lang="it-IT" sz="1200" dirty="0">
                <a:latin typeface="Courier"/>
                <a:cs typeface="Courier"/>
              </a:rPr>
              <a:t>=     53</a:t>
            </a:r>
          </a:p>
          <a:p>
            <a:endParaRPr lang="it-IT" sz="1200" dirty="0">
              <a:latin typeface="Courier"/>
              <a:cs typeface="Courier"/>
            </a:endParaRPr>
          </a:p>
          <a:p>
            <a:r>
              <a:rPr lang="it-IT" sz="1200" dirty="0">
                <a:latin typeface="Courier"/>
                <a:cs typeface="Courier"/>
              </a:rPr>
              <a:t> </a:t>
            </a:r>
          </a:p>
          <a:p>
            <a:r>
              <a:rPr lang="it-IT" sz="1400" b="1" dirty="0" err="1">
                <a:latin typeface="Courier"/>
                <a:cs typeface="Courier"/>
              </a:rPr>
              <a:t>Tally</a:t>
            </a:r>
            <a:r>
              <a:rPr lang="it-IT" sz="1400" b="1" dirty="0">
                <a:latin typeface="Courier"/>
                <a:cs typeface="Courier"/>
              </a:rPr>
              <a:t> for Discrete </a:t>
            </a:r>
            <a:endParaRPr lang="it-IT" sz="1400" b="1" dirty="0" smtClean="0">
              <a:latin typeface="Courier"/>
              <a:cs typeface="Courier"/>
            </a:endParaRPr>
          </a:p>
          <a:p>
            <a:r>
              <a:rPr lang="it-IT" sz="1400" b="1" dirty="0" err="1" smtClean="0">
                <a:latin typeface="Courier"/>
                <a:cs typeface="Courier"/>
              </a:rPr>
              <a:t>Variables</a:t>
            </a:r>
            <a:r>
              <a:rPr lang="it-IT" sz="1400" b="1" dirty="0">
                <a:latin typeface="Courier"/>
                <a:cs typeface="Courier"/>
              </a:rPr>
              <a:t>: </a:t>
            </a:r>
            <a:r>
              <a:rPr lang="it-IT" sz="1400" b="1" dirty="0" err="1">
                <a:latin typeface="Courier"/>
                <a:cs typeface="Courier"/>
              </a:rPr>
              <a:t>Nosamples</a:t>
            </a:r>
            <a:r>
              <a:rPr lang="it-IT" sz="1400" b="1" dirty="0">
                <a:latin typeface="Courier"/>
                <a:cs typeface="Courier"/>
              </a:rPr>
              <a:t> </a:t>
            </a:r>
          </a:p>
          <a:p>
            <a:endParaRPr lang="it-IT" sz="1200" b="1" dirty="0">
              <a:latin typeface="Courier"/>
              <a:cs typeface="Courier"/>
            </a:endParaRPr>
          </a:p>
          <a:p>
            <a:r>
              <a:rPr lang="it-IT" sz="1200" dirty="0" err="1">
                <a:latin typeface="Courier"/>
                <a:cs typeface="Courier"/>
              </a:rPr>
              <a:t>Nosamples</a:t>
            </a:r>
            <a:r>
              <a:rPr lang="it-IT" sz="1200" dirty="0">
                <a:latin typeface="Courier"/>
                <a:cs typeface="Courier"/>
              </a:rPr>
              <a:t>  </a:t>
            </a:r>
            <a:r>
              <a:rPr lang="it-IT" sz="1200" dirty="0" err="1">
                <a:latin typeface="Courier"/>
                <a:cs typeface="Courier"/>
              </a:rPr>
              <a:t>Count</a:t>
            </a:r>
            <a:r>
              <a:rPr lang="it-IT" sz="1200" dirty="0">
                <a:latin typeface="Courier"/>
                <a:cs typeface="Courier"/>
              </a:rPr>
              <a:t>  </a:t>
            </a:r>
            <a:r>
              <a:rPr lang="it-IT" sz="1200" dirty="0" err="1">
                <a:latin typeface="Courier"/>
                <a:cs typeface="Courier"/>
              </a:rPr>
              <a:t>Percent</a:t>
            </a:r>
            <a:r>
              <a:rPr lang="it-IT" sz="1200" dirty="0">
                <a:latin typeface="Courier"/>
                <a:cs typeface="Courier"/>
              </a:rPr>
              <a:t>  </a:t>
            </a:r>
            <a:r>
              <a:rPr lang="it-IT" sz="1200" dirty="0" err="1">
                <a:latin typeface="Courier"/>
                <a:cs typeface="Courier"/>
              </a:rPr>
              <a:t>CumPct</a:t>
            </a:r>
            <a:endParaRPr lang="it-IT" sz="1200" dirty="0">
              <a:latin typeface="Courier"/>
              <a:cs typeface="Courier"/>
            </a:endParaRPr>
          </a:p>
          <a:p>
            <a:r>
              <a:rPr lang="it-IT" sz="1200" dirty="0">
                <a:latin typeface="Courier"/>
                <a:cs typeface="Courier"/>
              </a:rPr>
              <a:t>        4      1     1.89    1.89</a:t>
            </a:r>
          </a:p>
          <a:p>
            <a:r>
              <a:rPr lang="it-IT" sz="1200" dirty="0">
                <a:latin typeface="Courier"/>
                <a:cs typeface="Courier"/>
              </a:rPr>
              <a:t>        5      1     1.89    3.77</a:t>
            </a:r>
          </a:p>
          <a:p>
            <a:r>
              <a:rPr lang="it-IT" sz="1200" dirty="0">
                <a:latin typeface="Courier"/>
                <a:cs typeface="Courier"/>
              </a:rPr>
              <a:t>        6      4     7.55   11.32</a:t>
            </a:r>
          </a:p>
          <a:p>
            <a:r>
              <a:rPr lang="it-IT" sz="1200" dirty="0">
                <a:latin typeface="Courier"/>
                <a:cs typeface="Courier"/>
              </a:rPr>
              <a:t>        7      2     3.77   15.09</a:t>
            </a:r>
          </a:p>
          <a:p>
            <a:r>
              <a:rPr lang="it-IT" sz="1200" dirty="0">
                <a:latin typeface="Courier"/>
                <a:cs typeface="Courier"/>
              </a:rPr>
              <a:t>        8      1     1.89   16.98</a:t>
            </a:r>
          </a:p>
          <a:p>
            <a:r>
              <a:rPr lang="it-IT" sz="1200" dirty="0">
                <a:latin typeface="Courier"/>
                <a:cs typeface="Courier"/>
              </a:rPr>
              <a:t>       10     11    20.75   37.74</a:t>
            </a:r>
          </a:p>
          <a:p>
            <a:r>
              <a:rPr lang="it-IT" sz="1200" dirty="0">
                <a:latin typeface="Courier"/>
                <a:cs typeface="Courier"/>
              </a:rPr>
              <a:t>       11      3     5.66   43.40</a:t>
            </a:r>
          </a:p>
          <a:p>
            <a:r>
              <a:rPr lang="it-IT" sz="1200" dirty="0">
                <a:latin typeface="Courier"/>
                <a:cs typeface="Courier"/>
              </a:rPr>
              <a:t>       12     20    37.74   81.13</a:t>
            </a:r>
          </a:p>
          <a:p>
            <a:r>
              <a:rPr lang="it-IT" sz="1200" dirty="0">
                <a:latin typeface="Courier"/>
                <a:cs typeface="Courier"/>
              </a:rPr>
              <a:t>       13      3     5.66   86.79</a:t>
            </a:r>
          </a:p>
          <a:p>
            <a:r>
              <a:rPr lang="it-IT" sz="1200" dirty="0">
                <a:latin typeface="Courier"/>
                <a:cs typeface="Courier"/>
              </a:rPr>
              <a:t>       14      2     3.77   90.57</a:t>
            </a:r>
          </a:p>
          <a:p>
            <a:r>
              <a:rPr lang="it-IT" sz="1200" dirty="0">
                <a:latin typeface="Courier"/>
                <a:cs typeface="Courier"/>
              </a:rPr>
              <a:t>       24      1     1.89   92.45</a:t>
            </a:r>
          </a:p>
          <a:p>
            <a:r>
              <a:rPr lang="it-IT" sz="1200" dirty="0">
                <a:latin typeface="Courier"/>
                <a:cs typeface="Courier"/>
              </a:rPr>
              <a:t>       36      1     1.89   94.34</a:t>
            </a:r>
          </a:p>
          <a:p>
            <a:r>
              <a:rPr lang="it-IT" sz="1200" dirty="0">
                <a:latin typeface="Courier"/>
                <a:cs typeface="Courier"/>
              </a:rPr>
              <a:t>       40      1     1.89   96.23</a:t>
            </a:r>
          </a:p>
          <a:p>
            <a:r>
              <a:rPr lang="it-IT" sz="1200" dirty="0">
                <a:latin typeface="Courier"/>
                <a:cs typeface="Courier"/>
              </a:rPr>
              <a:t>       43      1     1.89   98.11</a:t>
            </a:r>
          </a:p>
          <a:p>
            <a:r>
              <a:rPr lang="it-IT" sz="1200" dirty="0">
                <a:latin typeface="Courier"/>
                <a:cs typeface="Courier"/>
              </a:rPr>
              <a:t>       44      1     1.89  100.00</a:t>
            </a:r>
          </a:p>
          <a:p>
            <a:r>
              <a:rPr lang="it-IT" sz="1200" dirty="0">
                <a:latin typeface="Courier"/>
                <a:cs typeface="Courier"/>
              </a:rPr>
              <a:t>       </a:t>
            </a:r>
            <a:r>
              <a:rPr lang="it-IT" sz="1200" dirty="0" err="1">
                <a:latin typeface="Courier"/>
                <a:cs typeface="Courier"/>
              </a:rPr>
              <a:t>N</a:t>
            </a:r>
            <a:r>
              <a:rPr lang="it-IT" sz="1200" dirty="0">
                <a:latin typeface="Courier"/>
                <a:cs typeface="Courier"/>
              </a:rPr>
              <a:t>=     </a:t>
            </a:r>
            <a:r>
              <a:rPr lang="it-IT" sz="1200" dirty="0" smtClean="0">
                <a:latin typeface="Courier"/>
                <a:cs typeface="Courier"/>
              </a:rPr>
              <a:t>53</a:t>
            </a:r>
            <a:endParaRPr lang="it-IT" sz="1200" dirty="0">
              <a:latin typeface="Courier"/>
              <a:cs typeface="Courier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635957" y="3378669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1)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2593624" y="4437003"/>
            <a:ext cx="36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49740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75861"/>
            <a:ext cx="8229600" cy="866755"/>
          </a:xfrm>
        </p:spPr>
        <p:txBody>
          <a:bodyPr/>
          <a:lstStyle/>
          <a:p>
            <a:pPr algn="r"/>
            <a:r>
              <a:rPr lang="it-IT" dirty="0"/>
              <a:t>Menu Stat - </a:t>
            </a:r>
            <a:r>
              <a:rPr lang="it-IT" dirty="0" err="1"/>
              <a:t>Tables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17" y="2270675"/>
            <a:ext cx="4278269" cy="288278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714" y="5153455"/>
            <a:ext cx="2554286" cy="1620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660591" y="2130852"/>
            <a:ext cx="4173625" cy="4524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latin typeface="Courier"/>
                <a:cs typeface="Courier"/>
              </a:rPr>
              <a:t> </a:t>
            </a:r>
            <a:r>
              <a:rPr lang="it-IT" sz="1200" b="1" dirty="0" err="1">
                <a:latin typeface="Courier"/>
                <a:cs typeface="Courier"/>
              </a:rPr>
              <a:t>Tabulated</a:t>
            </a:r>
            <a:r>
              <a:rPr lang="it-IT" sz="1200" b="1" dirty="0">
                <a:latin typeface="Courier"/>
                <a:cs typeface="Courier"/>
              </a:rPr>
              <a:t> </a:t>
            </a:r>
            <a:r>
              <a:rPr lang="it-IT" sz="1200" b="1" dirty="0" err="1">
                <a:latin typeface="Courier"/>
                <a:cs typeface="Courier"/>
              </a:rPr>
              <a:t>statistics</a:t>
            </a:r>
            <a:r>
              <a:rPr lang="it-IT" sz="1200" b="1" dirty="0">
                <a:latin typeface="Courier"/>
                <a:cs typeface="Courier"/>
              </a:rPr>
              <a:t>: </a:t>
            </a:r>
            <a:r>
              <a:rPr lang="it-IT" sz="1200" b="1" dirty="0" err="1">
                <a:latin typeface="Courier"/>
                <a:cs typeface="Courier"/>
              </a:rPr>
              <a:t>Nosamples</a:t>
            </a:r>
            <a:r>
              <a:rPr lang="it-IT" sz="1200" b="1" dirty="0">
                <a:latin typeface="Courier"/>
                <a:cs typeface="Courier"/>
              </a:rPr>
              <a:t>; </a:t>
            </a:r>
            <a:r>
              <a:rPr lang="it-IT" sz="1200" b="1" dirty="0" err="1">
                <a:latin typeface="Courier"/>
                <a:cs typeface="Courier"/>
              </a:rPr>
              <a:t>age_data</a:t>
            </a:r>
            <a:r>
              <a:rPr lang="it-IT" sz="1200" b="1" dirty="0">
                <a:latin typeface="Courier"/>
                <a:cs typeface="Courier"/>
              </a:rPr>
              <a:t> </a:t>
            </a:r>
          </a:p>
          <a:p>
            <a:endParaRPr lang="it-IT" sz="1200" b="1" dirty="0">
              <a:latin typeface="Courier"/>
              <a:cs typeface="Courier"/>
            </a:endParaRPr>
          </a:p>
          <a:p>
            <a:r>
              <a:rPr lang="it-IT" sz="1200" dirty="0" err="1">
                <a:latin typeface="Courier"/>
                <a:cs typeface="Courier"/>
              </a:rPr>
              <a:t>Rows</a:t>
            </a:r>
            <a:r>
              <a:rPr lang="it-IT" sz="1200" dirty="0">
                <a:latin typeface="Courier"/>
                <a:cs typeface="Courier"/>
              </a:rPr>
              <a:t>: </a:t>
            </a:r>
            <a:r>
              <a:rPr lang="it-IT" sz="1200" dirty="0" err="1">
                <a:latin typeface="Courier"/>
                <a:cs typeface="Courier"/>
              </a:rPr>
              <a:t>Nosamples</a:t>
            </a:r>
            <a:r>
              <a:rPr lang="it-IT" sz="1200" dirty="0">
                <a:latin typeface="Courier"/>
                <a:cs typeface="Courier"/>
              </a:rPr>
              <a:t>   </a:t>
            </a:r>
            <a:r>
              <a:rPr lang="it-IT" sz="1200" dirty="0" err="1">
                <a:latin typeface="Courier"/>
                <a:cs typeface="Courier"/>
              </a:rPr>
              <a:t>Columns</a:t>
            </a:r>
            <a:r>
              <a:rPr lang="it-IT" sz="1200" dirty="0">
                <a:latin typeface="Courier"/>
                <a:cs typeface="Courier"/>
              </a:rPr>
              <a:t>: </a:t>
            </a:r>
            <a:r>
              <a:rPr lang="it-IT" sz="1200" dirty="0" err="1">
                <a:latin typeface="Courier"/>
                <a:cs typeface="Courier"/>
              </a:rPr>
              <a:t>age_data</a:t>
            </a:r>
            <a:endParaRPr lang="it-IT" sz="1200" dirty="0">
              <a:latin typeface="Courier"/>
              <a:cs typeface="Courier"/>
            </a:endParaRPr>
          </a:p>
          <a:p>
            <a:endParaRPr lang="it-IT" sz="1200" dirty="0">
              <a:latin typeface="Courier"/>
              <a:cs typeface="Courier"/>
            </a:endParaRPr>
          </a:p>
          <a:p>
            <a:r>
              <a:rPr lang="it-IT" sz="1200" dirty="0">
                <a:latin typeface="Courier"/>
                <a:cs typeface="Courier"/>
              </a:rPr>
              <a:t>        0   1  </a:t>
            </a:r>
            <a:r>
              <a:rPr lang="it-IT" sz="1200" dirty="0" err="1">
                <a:latin typeface="Courier"/>
                <a:cs typeface="Courier"/>
              </a:rPr>
              <a:t>All</a:t>
            </a:r>
            <a:endParaRPr lang="it-IT" sz="1200" dirty="0">
              <a:latin typeface="Courier"/>
              <a:cs typeface="Courier"/>
            </a:endParaRPr>
          </a:p>
          <a:p>
            <a:endParaRPr lang="it-IT" sz="1200" dirty="0">
              <a:latin typeface="Courier"/>
              <a:cs typeface="Courier"/>
            </a:endParaRPr>
          </a:p>
          <a:p>
            <a:r>
              <a:rPr lang="it-IT" sz="1200" dirty="0">
                <a:latin typeface="Courier"/>
                <a:cs typeface="Courier"/>
              </a:rPr>
              <a:t>4       1   0    1</a:t>
            </a:r>
          </a:p>
          <a:p>
            <a:r>
              <a:rPr lang="it-IT" sz="1200" dirty="0">
                <a:latin typeface="Courier"/>
                <a:cs typeface="Courier"/>
              </a:rPr>
              <a:t>5       0   1    1</a:t>
            </a:r>
          </a:p>
          <a:p>
            <a:r>
              <a:rPr lang="it-IT" sz="1200" dirty="0">
                <a:latin typeface="Courier"/>
                <a:cs typeface="Courier"/>
              </a:rPr>
              <a:t>6       2   2    4</a:t>
            </a:r>
          </a:p>
          <a:p>
            <a:r>
              <a:rPr lang="it-IT" sz="1200" dirty="0">
                <a:latin typeface="Courier"/>
                <a:cs typeface="Courier"/>
              </a:rPr>
              <a:t>7       1   1    2</a:t>
            </a:r>
          </a:p>
          <a:p>
            <a:r>
              <a:rPr lang="it-IT" sz="1200" dirty="0">
                <a:latin typeface="Courier"/>
                <a:cs typeface="Courier"/>
              </a:rPr>
              <a:t>8       0   1    1</a:t>
            </a:r>
          </a:p>
          <a:p>
            <a:r>
              <a:rPr lang="it-IT" sz="1200" dirty="0">
                <a:latin typeface="Courier"/>
                <a:cs typeface="Courier"/>
              </a:rPr>
              <a:t>10      0  11   11</a:t>
            </a:r>
          </a:p>
          <a:p>
            <a:r>
              <a:rPr lang="it-IT" sz="1200" dirty="0">
                <a:latin typeface="Courier"/>
                <a:cs typeface="Courier"/>
              </a:rPr>
              <a:t>11      2   1    3</a:t>
            </a:r>
          </a:p>
          <a:p>
            <a:r>
              <a:rPr lang="it-IT" sz="1200" dirty="0">
                <a:latin typeface="Courier"/>
                <a:cs typeface="Courier"/>
              </a:rPr>
              <a:t>12      3  17   20</a:t>
            </a:r>
          </a:p>
          <a:p>
            <a:r>
              <a:rPr lang="it-IT" sz="1200" dirty="0">
                <a:latin typeface="Courier"/>
                <a:cs typeface="Courier"/>
              </a:rPr>
              <a:t>13      1   2    3</a:t>
            </a:r>
          </a:p>
          <a:p>
            <a:r>
              <a:rPr lang="it-IT" sz="1200" dirty="0">
                <a:latin typeface="Courier"/>
                <a:cs typeface="Courier"/>
              </a:rPr>
              <a:t>14      0   2    2</a:t>
            </a:r>
          </a:p>
          <a:p>
            <a:r>
              <a:rPr lang="it-IT" sz="1200" dirty="0">
                <a:latin typeface="Courier"/>
                <a:cs typeface="Courier"/>
              </a:rPr>
              <a:t>24      0   1    1</a:t>
            </a:r>
          </a:p>
          <a:p>
            <a:r>
              <a:rPr lang="it-IT" sz="1200" dirty="0">
                <a:latin typeface="Courier"/>
                <a:cs typeface="Courier"/>
              </a:rPr>
              <a:t>36      0   1    1</a:t>
            </a:r>
          </a:p>
          <a:p>
            <a:r>
              <a:rPr lang="it-IT" sz="1200" dirty="0">
                <a:latin typeface="Courier"/>
                <a:cs typeface="Courier"/>
              </a:rPr>
              <a:t>40      0   1    1</a:t>
            </a:r>
          </a:p>
          <a:p>
            <a:r>
              <a:rPr lang="it-IT" sz="1200" dirty="0">
                <a:latin typeface="Courier"/>
                <a:cs typeface="Courier"/>
              </a:rPr>
              <a:t>43      0   1    1</a:t>
            </a:r>
          </a:p>
          <a:p>
            <a:r>
              <a:rPr lang="it-IT" sz="1200" dirty="0">
                <a:latin typeface="Courier"/>
                <a:cs typeface="Courier"/>
              </a:rPr>
              <a:t>44      0   1    1</a:t>
            </a:r>
          </a:p>
          <a:p>
            <a:r>
              <a:rPr lang="sv-SE" sz="1200" dirty="0">
                <a:latin typeface="Courier"/>
                <a:cs typeface="Courier"/>
              </a:rPr>
              <a:t>All    10  43   53</a:t>
            </a:r>
          </a:p>
          <a:p>
            <a:endParaRPr lang="sv-SE" sz="1200" dirty="0">
              <a:latin typeface="Courier"/>
              <a:cs typeface="Courier"/>
            </a:endParaRPr>
          </a:p>
          <a:p>
            <a:r>
              <a:rPr lang="sv-SE" sz="1200" dirty="0">
                <a:latin typeface="Courier"/>
                <a:cs typeface="Courier"/>
              </a:rPr>
              <a:t>Cell </a:t>
            </a:r>
            <a:r>
              <a:rPr lang="sv-SE" sz="1200" dirty="0" err="1">
                <a:latin typeface="Courier"/>
                <a:cs typeface="Courier"/>
              </a:rPr>
              <a:t>Contents</a:t>
            </a:r>
            <a:r>
              <a:rPr lang="sv-SE" sz="1200" dirty="0">
                <a:latin typeface="Courier"/>
                <a:cs typeface="Courier"/>
              </a:rPr>
              <a:t>:      Count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395" y="934156"/>
            <a:ext cx="3475158" cy="1259998"/>
          </a:xfrm>
          <a:prstGeom prst="rect">
            <a:avLst/>
          </a:prstGeom>
        </p:spPr>
      </p:pic>
      <p:grpSp>
        <p:nvGrpSpPr>
          <p:cNvPr id="15" name="Gruppo 14"/>
          <p:cNvGrpSpPr/>
          <p:nvPr/>
        </p:nvGrpSpPr>
        <p:grpSpPr>
          <a:xfrm>
            <a:off x="6731000" y="3316111"/>
            <a:ext cx="1095401" cy="2808111"/>
            <a:chOff x="6731000" y="3316111"/>
            <a:chExt cx="1095401" cy="2808111"/>
          </a:xfrm>
        </p:grpSpPr>
        <p:sp>
          <p:nvSpPr>
            <p:cNvPr id="8" name="Parentesi graffa chiusa 7"/>
            <p:cNvSpPr/>
            <p:nvPr/>
          </p:nvSpPr>
          <p:spPr>
            <a:xfrm>
              <a:off x="6731000" y="3316111"/>
              <a:ext cx="127000" cy="2808111"/>
            </a:xfrm>
            <a:prstGeom prst="rightBrac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6971104" y="4515557"/>
              <a:ext cx="855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Lettura</a:t>
              </a:r>
              <a:endParaRPr lang="it-IT" dirty="0"/>
            </a:p>
          </p:txBody>
        </p:sp>
      </p:grpSp>
      <p:sp>
        <p:nvSpPr>
          <p:cNvPr id="10" name="Freccia sinistra 9"/>
          <p:cNvSpPr/>
          <p:nvPr/>
        </p:nvSpPr>
        <p:spPr>
          <a:xfrm>
            <a:off x="3076224" y="3866445"/>
            <a:ext cx="459997" cy="254000"/>
          </a:xfrm>
          <a:prstGeom prst="leftArrow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7" name="Gruppo 16"/>
          <p:cNvGrpSpPr/>
          <p:nvPr/>
        </p:nvGrpSpPr>
        <p:grpSpPr>
          <a:xfrm>
            <a:off x="2822222" y="2681112"/>
            <a:ext cx="680110" cy="522110"/>
            <a:chOff x="2822222" y="2681112"/>
            <a:chExt cx="680110" cy="522110"/>
          </a:xfrm>
        </p:grpSpPr>
        <p:sp>
          <p:nvSpPr>
            <p:cNvPr id="12" name="Parentesi graffa chiusa 11"/>
            <p:cNvSpPr/>
            <p:nvPr/>
          </p:nvSpPr>
          <p:spPr>
            <a:xfrm>
              <a:off x="2822222" y="2681112"/>
              <a:ext cx="98778" cy="522110"/>
            </a:xfrm>
            <a:prstGeom prst="rightBrac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Freccia sinistra 15"/>
            <p:cNvSpPr/>
            <p:nvPr/>
          </p:nvSpPr>
          <p:spPr>
            <a:xfrm>
              <a:off x="3042335" y="2819400"/>
              <a:ext cx="459997" cy="254000"/>
            </a:xfrm>
            <a:prstGeom prst="leftArrow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639929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75861"/>
            <a:ext cx="8229600" cy="866755"/>
          </a:xfrm>
        </p:spPr>
        <p:txBody>
          <a:bodyPr/>
          <a:lstStyle/>
          <a:p>
            <a:pPr algn="r"/>
            <a:r>
              <a:rPr lang="it-IT" dirty="0"/>
              <a:t>Menu Stat - </a:t>
            </a:r>
            <a:r>
              <a:rPr lang="it-IT" dirty="0" err="1"/>
              <a:t>Tables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17" y="1635680"/>
            <a:ext cx="4278269" cy="288278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95" y="299161"/>
            <a:ext cx="3475158" cy="1259998"/>
          </a:xfrm>
          <a:prstGeom prst="rect">
            <a:avLst/>
          </a:prstGeom>
        </p:spPr>
      </p:pic>
      <p:sp>
        <p:nvSpPr>
          <p:cNvPr id="8" name="Parentesi graffa chiusa 7"/>
          <p:cNvSpPr/>
          <p:nvPr/>
        </p:nvSpPr>
        <p:spPr>
          <a:xfrm>
            <a:off x="7803436" y="3316111"/>
            <a:ext cx="127000" cy="2808111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8043540" y="4515557"/>
            <a:ext cx="855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Lettura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111" y="4028159"/>
            <a:ext cx="3203999" cy="2580212"/>
          </a:xfrm>
          <a:prstGeom prst="rect">
            <a:avLst/>
          </a:prstGeom>
        </p:spPr>
      </p:pic>
      <p:sp>
        <p:nvSpPr>
          <p:cNvPr id="11" name="Freccia sinistra 10"/>
          <p:cNvSpPr/>
          <p:nvPr/>
        </p:nvSpPr>
        <p:spPr>
          <a:xfrm>
            <a:off x="3076224" y="3527778"/>
            <a:ext cx="459997" cy="254000"/>
          </a:xfrm>
          <a:prstGeom prst="leftArrow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2" name="Gruppo 11"/>
          <p:cNvGrpSpPr/>
          <p:nvPr/>
        </p:nvGrpSpPr>
        <p:grpSpPr>
          <a:xfrm>
            <a:off x="2850444" y="2046186"/>
            <a:ext cx="680110" cy="522110"/>
            <a:chOff x="2822222" y="2681112"/>
            <a:chExt cx="680110" cy="522110"/>
          </a:xfrm>
        </p:grpSpPr>
        <p:sp>
          <p:nvSpPr>
            <p:cNvPr id="13" name="Parentesi graffa chiusa 12"/>
            <p:cNvSpPr/>
            <p:nvPr/>
          </p:nvSpPr>
          <p:spPr>
            <a:xfrm>
              <a:off x="2822222" y="2681112"/>
              <a:ext cx="98778" cy="522110"/>
            </a:xfrm>
            <a:prstGeom prst="rightBrac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Freccia sinistra 13"/>
            <p:cNvSpPr/>
            <p:nvPr/>
          </p:nvSpPr>
          <p:spPr>
            <a:xfrm>
              <a:off x="3042335" y="2819400"/>
              <a:ext cx="459997" cy="254000"/>
            </a:xfrm>
            <a:prstGeom prst="leftArrow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5" name="CasellaDiTesto 14"/>
          <p:cNvSpPr txBox="1"/>
          <p:nvPr/>
        </p:nvSpPr>
        <p:spPr>
          <a:xfrm>
            <a:off x="4660591" y="2130852"/>
            <a:ext cx="4173625" cy="4555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Courier"/>
                <a:cs typeface="Courier"/>
              </a:rPr>
              <a:t> </a:t>
            </a:r>
            <a:r>
              <a:rPr lang="it-IT" sz="1400" b="1" dirty="0" err="1"/>
              <a:t>Tabulated</a:t>
            </a:r>
            <a:r>
              <a:rPr lang="it-IT" sz="1400" b="1" dirty="0"/>
              <a:t> </a:t>
            </a:r>
            <a:r>
              <a:rPr lang="it-IT" sz="1400" b="1" dirty="0" err="1"/>
              <a:t>statistics</a:t>
            </a:r>
            <a:r>
              <a:rPr lang="it-IT" sz="1400" b="1" dirty="0"/>
              <a:t>: </a:t>
            </a:r>
            <a:r>
              <a:rPr lang="it-IT" sz="1400" b="1" dirty="0" err="1"/>
              <a:t>Nosamples</a:t>
            </a:r>
            <a:r>
              <a:rPr lang="it-IT" sz="1400" b="1" dirty="0"/>
              <a:t>; </a:t>
            </a:r>
            <a:r>
              <a:rPr lang="it-IT" sz="1400" b="1" dirty="0" err="1"/>
              <a:t>age_data</a:t>
            </a:r>
            <a:r>
              <a:rPr lang="it-IT" sz="1400" b="1" dirty="0"/>
              <a:t> </a:t>
            </a:r>
          </a:p>
          <a:p>
            <a:endParaRPr lang="it-IT" sz="1200" b="1" dirty="0"/>
          </a:p>
          <a:p>
            <a:r>
              <a:rPr lang="it-IT" sz="1200" dirty="0" err="1">
                <a:latin typeface="Courier"/>
                <a:cs typeface="Courier"/>
              </a:rPr>
              <a:t>Rows</a:t>
            </a:r>
            <a:r>
              <a:rPr lang="it-IT" sz="1200" dirty="0">
                <a:latin typeface="Courier"/>
                <a:cs typeface="Courier"/>
              </a:rPr>
              <a:t>: </a:t>
            </a:r>
            <a:r>
              <a:rPr lang="it-IT" sz="1200" dirty="0" err="1">
                <a:latin typeface="Courier"/>
                <a:cs typeface="Courier"/>
              </a:rPr>
              <a:t>Nosamples</a:t>
            </a:r>
            <a:r>
              <a:rPr lang="it-IT" sz="1200" dirty="0">
                <a:latin typeface="Courier"/>
                <a:cs typeface="Courier"/>
              </a:rPr>
              <a:t>   </a:t>
            </a:r>
            <a:r>
              <a:rPr lang="it-IT" sz="1200" dirty="0" err="1">
                <a:latin typeface="Courier"/>
                <a:cs typeface="Courier"/>
              </a:rPr>
              <a:t>Columns</a:t>
            </a:r>
            <a:r>
              <a:rPr lang="it-IT" sz="1200" dirty="0">
                <a:latin typeface="Courier"/>
                <a:cs typeface="Courier"/>
              </a:rPr>
              <a:t>: </a:t>
            </a:r>
            <a:r>
              <a:rPr lang="it-IT" sz="1200" dirty="0" err="1">
                <a:latin typeface="Courier"/>
                <a:cs typeface="Courier"/>
              </a:rPr>
              <a:t>age_data</a:t>
            </a:r>
            <a:endParaRPr lang="it-IT" sz="1200" dirty="0">
              <a:latin typeface="Courier"/>
              <a:cs typeface="Courier"/>
            </a:endParaRPr>
          </a:p>
          <a:p>
            <a:endParaRPr lang="it-IT" sz="1200" dirty="0">
              <a:latin typeface="Courier"/>
              <a:cs typeface="Courier"/>
            </a:endParaRPr>
          </a:p>
          <a:p>
            <a:r>
              <a:rPr lang="it-IT" sz="1200" dirty="0">
                <a:latin typeface="Courier"/>
                <a:cs typeface="Courier"/>
              </a:rPr>
              <a:t>            0       1     </a:t>
            </a:r>
            <a:r>
              <a:rPr lang="it-IT" sz="1200" dirty="0" err="1">
                <a:latin typeface="Courier"/>
                <a:cs typeface="Courier"/>
              </a:rPr>
              <a:t>All</a:t>
            </a:r>
            <a:endParaRPr lang="it-IT" sz="1200" dirty="0">
              <a:latin typeface="Courier"/>
              <a:cs typeface="Courier"/>
            </a:endParaRPr>
          </a:p>
          <a:p>
            <a:endParaRPr lang="it-IT" sz="1200" dirty="0">
              <a:latin typeface="Courier"/>
              <a:cs typeface="Courier"/>
            </a:endParaRPr>
          </a:p>
          <a:p>
            <a:r>
              <a:rPr lang="it-IT" sz="1200" dirty="0">
                <a:latin typeface="Courier"/>
                <a:cs typeface="Courier"/>
              </a:rPr>
              <a:t>4      </a:t>
            </a:r>
            <a:r>
              <a:rPr lang="it-IT" sz="1200" dirty="0" smtClean="0">
                <a:latin typeface="Courier"/>
                <a:cs typeface="Courier"/>
              </a:rPr>
              <a:t>0.0400       </a:t>
            </a:r>
            <a:r>
              <a:rPr lang="it-IT" sz="1200" dirty="0">
                <a:latin typeface="Courier"/>
                <a:cs typeface="Courier"/>
              </a:rPr>
              <a:t>*  0.0400</a:t>
            </a:r>
          </a:p>
          <a:p>
            <a:r>
              <a:rPr lang="it-IT" sz="1200" dirty="0">
                <a:latin typeface="Courier"/>
                <a:cs typeface="Courier"/>
              </a:rPr>
              <a:t>5           *  1.2300  1.2300</a:t>
            </a:r>
          </a:p>
          <a:p>
            <a:r>
              <a:rPr lang="it-IT" sz="1200" dirty="0">
                <a:latin typeface="Courier"/>
                <a:cs typeface="Courier"/>
              </a:rPr>
              <a:t>6      0.1550  0.8750  0.5150</a:t>
            </a:r>
          </a:p>
          <a:p>
            <a:r>
              <a:rPr lang="it-IT" sz="1200" dirty="0">
                <a:latin typeface="Courier"/>
                <a:cs typeface="Courier"/>
              </a:rPr>
              <a:t>7      1.3300  0.4900  0.9100</a:t>
            </a:r>
          </a:p>
          <a:p>
            <a:r>
              <a:rPr lang="it-IT" sz="1200" dirty="0">
                <a:latin typeface="Courier"/>
                <a:cs typeface="Courier"/>
              </a:rPr>
              <a:t>8           *  0.8400  0.8400</a:t>
            </a:r>
          </a:p>
          <a:p>
            <a:r>
              <a:rPr lang="it-IT" sz="1200" dirty="0">
                <a:latin typeface="Courier"/>
                <a:cs typeface="Courier"/>
              </a:rPr>
              <a:t>10          *  0.5336  0.5336</a:t>
            </a:r>
          </a:p>
          <a:p>
            <a:r>
              <a:rPr lang="it-IT" sz="1200" dirty="0">
                <a:latin typeface="Courier"/>
                <a:cs typeface="Courier"/>
              </a:rPr>
              <a:t>11     0.2750  0.4300  0.3267</a:t>
            </a:r>
          </a:p>
          <a:p>
            <a:r>
              <a:rPr lang="it-IT" sz="1200" dirty="0">
                <a:latin typeface="Courier"/>
                <a:cs typeface="Courier"/>
              </a:rPr>
              <a:t>12     0.5733  0.5059  0.5160</a:t>
            </a:r>
          </a:p>
          <a:p>
            <a:r>
              <a:rPr lang="it-IT" sz="1200" dirty="0">
                <a:latin typeface="Courier"/>
                <a:cs typeface="Courier"/>
              </a:rPr>
              <a:t>13     0.5600  0.1850  0.3100</a:t>
            </a:r>
          </a:p>
          <a:p>
            <a:r>
              <a:rPr lang="it-IT" sz="1200" dirty="0">
                <a:latin typeface="Courier"/>
                <a:cs typeface="Courier"/>
              </a:rPr>
              <a:t>14          *  0.2150  0.2150</a:t>
            </a:r>
          </a:p>
          <a:p>
            <a:r>
              <a:rPr lang="it-IT" sz="1200" dirty="0">
                <a:latin typeface="Courier"/>
                <a:cs typeface="Courier"/>
              </a:rPr>
              <a:t>24          *  0.8300  0.8300</a:t>
            </a:r>
          </a:p>
          <a:p>
            <a:r>
              <a:rPr lang="it-IT" sz="1200" dirty="0">
                <a:latin typeface="Courier"/>
                <a:cs typeface="Courier"/>
              </a:rPr>
              <a:t>36          *  0.5900  0.5900</a:t>
            </a:r>
          </a:p>
          <a:p>
            <a:r>
              <a:rPr lang="it-IT" sz="1200" dirty="0">
                <a:latin typeface="Courier"/>
                <a:cs typeface="Courier"/>
              </a:rPr>
              <a:t>40          *  0.1900  0.1900</a:t>
            </a:r>
          </a:p>
          <a:p>
            <a:r>
              <a:rPr lang="it-IT" sz="1200" dirty="0">
                <a:latin typeface="Courier"/>
                <a:cs typeface="Courier"/>
              </a:rPr>
              <a:t>43          *  1.1600  1.1600</a:t>
            </a:r>
          </a:p>
          <a:p>
            <a:r>
              <a:rPr lang="it-IT" sz="1200" dirty="0">
                <a:latin typeface="Courier"/>
                <a:cs typeface="Courier"/>
              </a:rPr>
              <a:t>44          *  0.6500  0.6500</a:t>
            </a:r>
          </a:p>
          <a:p>
            <a:r>
              <a:rPr lang="sv-SE" sz="1200" dirty="0">
                <a:latin typeface="Courier"/>
                <a:cs typeface="Courier"/>
              </a:rPr>
              <a:t>All    0.4510  0.5449  0.5272</a:t>
            </a:r>
          </a:p>
          <a:p>
            <a:endParaRPr lang="sv-SE" sz="1200" dirty="0">
              <a:latin typeface="Courier"/>
              <a:cs typeface="Courier"/>
            </a:endParaRPr>
          </a:p>
          <a:p>
            <a:r>
              <a:rPr lang="sv-SE" sz="1200" dirty="0">
                <a:latin typeface="Courier"/>
                <a:cs typeface="Courier"/>
              </a:rPr>
              <a:t>Cell </a:t>
            </a:r>
            <a:r>
              <a:rPr lang="sv-SE" sz="1200" dirty="0" err="1">
                <a:latin typeface="Courier"/>
                <a:cs typeface="Courier"/>
              </a:rPr>
              <a:t>Contents</a:t>
            </a:r>
            <a:r>
              <a:rPr lang="sv-SE" sz="1200" dirty="0">
                <a:latin typeface="Courier"/>
                <a:cs typeface="Courier"/>
              </a:rPr>
              <a:t>:  </a:t>
            </a:r>
            <a:r>
              <a:rPr lang="sv-SE" sz="1200" dirty="0" err="1">
                <a:latin typeface="Courier"/>
                <a:cs typeface="Courier"/>
              </a:rPr>
              <a:t>Avg_Mercury</a:t>
            </a:r>
            <a:r>
              <a:rPr lang="sv-SE" sz="1200" dirty="0">
                <a:latin typeface="Courier"/>
                <a:cs typeface="Courier"/>
              </a:rPr>
              <a:t>  :  </a:t>
            </a:r>
            <a:r>
              <a:rPr lang="sv-SE" sz="1200" dirty="0" err="1" smtClean="0">
                <a:latin typeface="Courier"/>
                <a:cs typeface="Courier"/>
              </a:rPr>
              <a:t>Mean</a:t>
            </a:r>
            <a:endParaRPr lang="sv-SE" sz="12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4009523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7088"/>
            <a:ext cx="8229600" cy="961452"/>
          </a:xfrm>
        </p:spPr>
        <p:txBody>
          <a:bodyPr/>
          <a:lstStyle/>
          <a:p>
            <a:r>
              <a:rPr lang="it-IT" dirty="0" err="1" smtClean="0"/>
              <a:t>ICUAdmissions</a:t>
            </a:r>
            <a:r>
              <a:rPr lang="it-IT" dirty="0"/>
              <a:t> </a:t>
            </a:r>
            <a:r>
              <a:rPr lang="it-IT" dirty="0" err="1" smtClean="0"/>
              <a:t>DataSet</a:t>
            </a:r>
            <a:endParaRPr lang="it-IT" dirty="0"/>
          </a:p>
        </p:txBody>
      </p:sp>
      <p:pic>
        <p:nvPicPr>
          <p:cNvPr id="4" name="Immagine 3" descr="selectet dataset pag69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7" t="43369" r="8794" b="10024"/>
          <a:stretch/>
        </p:blipFill>
        <p:spPr>
          <a:xfrm rot="60000">
            <a:off x="737705" y="927114"/>
            <a:ext cx="6025264" cy="5327999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5632506" y="1869562"/>
            <a:ext cx="315138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Variabili quantitative</a:t>
            </a:r>
          </a:p>
          <a:p>
            <a:pPr marL="285750" indent="-285750">
              <a:buFont typeface="Arial"/>
              <a:buChar char="•"/>
            </a:pPr>
            <a:r>
              <a:rPr lang="it-IT" sz="1600" dirty="0" smtClean="0"/>
              <a:t>Status Age, </a:t>
            </a:r>
            <a:r>
              <a:rPr lang="it-IT" sz="1600" dirty="0" err="1" smtClean="0"/>
              <a:t>Systolic</a:t>
            </a:r>
            <a:r>
              <a:rPr lang="it-IT" sz="1600" dirty="0" smtClean="0"/>
              <a:t>, </a:t>
            </a:r>
            <a:r>
              <a:rPr lang="it-IT" sz="1600" dirty="0" err="1" smtClean="0"/>
              <a:t>HeartRate</a:t>
            </a:r>
            <a:endParaRPr lang="it-IT" sz="1600" dirty="0" smtClean="0"/>
          </a:p>
          <a:p>
            <a:endParaRPr lang="it-IT" dirty="0"/>
          </a:p>
          <a:p>
            <a:r>
              <a:rPr lang="it-IT" sz="1600" dirty="0" smtClean="0"/>
              <a:t>Variabili</a:t>
            </a:r>
            <a:r>
              <a:rPr lang="it-IT" dirty="0" smtClean="0"/>
              <a:t> qualitative categoriali, a due valori (dicotomiche)</a:t>
            </a:r>
            <a:endParaRPr lang="it-IT" sz="1600" dirty="0" smtClean="0"/>
          </a:p>
          <a:p>
            <a:pPr marL="285750" indent="-285750">
              <a:buFont typeface="Arial"/>
              <a:buChar char="•"/>
            </a:pPr>
            <a:r>
              <a:rPr lang="it-IT" sz="1600" dirty="0" smtClean="0"/>
              <a:t>Status, Sex, Service, … (0/1)</a:t>
            </a:r>
          </a:p>
          <a:p>
            <a:endParaRPr lang="it-IT" sz="1050" dirty="0" smtClean="0"/>
          </a:p>
          <a:p>
            <a:r>
              <a:rPr lang="it-IT" dirty="0" smtClean="0"/>
              <a:t>A tre o più valori</a:t>
            </a:r>
          </a:p>
          <a:p>
            <a:pPr marL="285750" indent="-285750">
              <a:buFont typeface="Arial"/>
              <a:buChar char="•"/>
            </a:pPr>
            <a:r>
              <a:rPr lang="it-IT" sz="1600" dirty="0" smtClean="0"/>
              <a:t>Race (1, 2, 3)</a:t>
            </a:r>
            <a:endParaRPr lang="it-IT" sz="1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05731" y="6242811"/>
            <a:ext cx="8654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Studio osservazionale che indaga le cause che determinano lo Status (0 = </a:t>
            </a:r>
            <a:r>
              <a:rPr lang="it-IT" sz="1600" dirty="0" err="1" smtClean="0"/>
              <a:t>lived</a:t>
            </a:r>
            <a:r>
              <a:rPr lang="it-IT" sz="1600" dirty="0" smtClean="0"/>
              <a:t> or 1 = </a:t>
            </a:r>
            <a:r>
              <a:rPr lang="it-IT" sz="1600" dirty="0" err="1" smtClean="0"/>
              <a:t>alive</a:t>
            </a:r>
            <a:r>
              <a:rPr lang="it-IT" sz="1600" dirty="0" smtClean="0"/>
              <a:t>)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688803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584"/>
          </a:xfrm>
        </p:spPr>
        <p:txBody>
          <a:bodyPr/>
          <a:lstStyle/>
          <a:p>
            <a:r>
              <a:rPr lang="it-IT" dirty="0" err="1"/>
              <a:t>ICUAdmissions</a:t>
            </a:r>
            <a:r>
              <a:rPr lang="it-IT" dirty="0"/>
              <a:t> </a:t>
            </a:r>
            <a:r>
              <a:rPr lang="it-IT" dirty="0" err="1"/>
              <a:t>DataSet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719667" y="1054833"/>
            <a:ext cx="814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ftp://</a:t>
            </a:r>
            <a:r>
              <a:rPr lang="it-IT" dirty="0" err="1"/>
              <a:t>sunsite.univie.ac.at</a:t>
            </a:r>
            <a:r>
              <a:rPr lang="it-IT" dirty="0"/>
              <a:t>/</a:t>
            </a:r>
            <a:r>
              <a:rPr lang="it-IT" dirty="0" err="1"/>
              <a:t>mirrors</a:t>
            </a:r>
            <a:r>
              <a:rPr lang="it-IT" dirty="0"/>
              <a:t>/</a:t>
            </a:r>
            <a:r>
              <a:rPr lang="it-IT" dirty="0" err="1"/>
              <a:t>lib.stat.cmu.edu</a:t>
            </a:r>
            <a:r>
              <a:rPr lang="it-IT" dirty="0"/>
              <a:t>/DASL/</a:t>
            </a:r>
            <a:r>
              <a:rPr lang="it-IT" dirty="0" err="1"/>
              <a:t>Datafiles</a:t>
            </a:r>
            <a:r>
              <a:rPr lang="it-IT" dirty="0"/>
              <a:t>/</a:t>
            </a:r>
            <a:r>
              <a:rPr lang="it-IT" dirty="0" err="1"/>
              <a:t>ICU.html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t="13074"/>
          <a:stretch/>
        </p:blipFill>
        <p:spPr>
          <a:xfrm>
            <a:off x="705557" y="1566337"/>
            <a:ext cx="7199902" cy="497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633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2065"/>
          </a:xfrm>
        </p:spPr>
        <p:txBody>
          <a:bodyPr/>
          <a:lstStyle/>
          <a:p>
            <a:r>
              <a:rPr lang="it-IT" dirty="0" smtClean="0"/>
              <a:t>Intensive Cure Unit </a:t>
            </a:r>
            <a:r>
              <a:rPr lang="it-IT" dirty="0" err="1" smtClean="0"/>
              <a:t>Admissions</a:t>
            </a:r>
            <a:endParaRPr lang="it-IT" dirty="0"/>
          </a:p>
        </p:txBody>
      </p:sp>
      <p:pic>
        <p:nvPicPr>
          <p:cNvPr id="3" name="Immagine 2" descr="selectet dataset pag69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7" t="43369" r="8794" b="10024"/>
          <a:stretch/>
        </p:blipFill>
        <p:spPr>
          <a:xfrm rot="60000">
            <a:off x="737071" y="1088682"/>
            <a:ext cx="4896000" cy="4329418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49472" y="5453927"/>
            <a:ext cx="85841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Il data set contiene 200 </a:t>
            </a:r>
            <a:r>
              <a:rPr lang="it-IT" sz="1600" dirty="0"/>
              <a:t>soggetti </a:t>
            </a:r>
            <a:r>
              <a:rPr lang="it-IT" sz="1600" dirty="0" smtClean="0"/>
              <a:t>estratti da uno studio sulla </a:t>
            </a:r>
            <a:r>
              <a:rPr lang="it-IT" sz="1600" dirty="0"/>
              <a:t>sopravvivenza dei pazienti </a:t>
            </a:r>
            <a:r>
              <a:rPr lang="it-IT" sz="1600" dirty="0" smtClean="0"/>
              <a:t>adulti dopo l’ingresso in unità di terapia intensiva </a:t>
            </a:r>
            <a:r>
              <a:rPr lang="it-IT" sz="1600" dirty="0"/>
              <a:t>(ICU). Lo studio </a:t>
            </a:r>
            <a:r>
              <a:rPr lang="it-IT" sz="1600" dirty="0" smtClean="0"/>
              <a:t>utilizza la </a:t>
            </a:r>
            <a:r>
              <a:rPr lang="it-IT" sz="1600" i="1" dirty="0" smtClean="0"/>
              <a:t>regressione logistica </a:t>
            </a:r>
            <a:r>
              <a:rPr lang="it-IT" sz="1600" i="1" dirty="0"/>
              <a:t>per stimare la </a:t>
            </a:r>
            <a:r>
              <a:rPr lang="it-IT" sz="1600" b="1" i="1" dirty="0"/>
              <a:t>probabilità di sopravvivenza </a:t>
            </a:r>
            <a:r>
              <a:rPr lang="it-IT" sz="1600" i="1" dirty="0" smtClean="0"/>
              <a:t>dei pazienti </a:t>
            </a:r>
            <a:r>
              <a:rPr lang="it-IT" sz="1600" i="1" dirty="0"/>
              <a:t>fino alla loro dimissione dall'ospedal</a:t>
            </a:r>
            <a:r>
              <a:rPr lang="it-IT" sz="1600" i="1" dirty="0">
                <a:solidFill>
                  <a:srgbClr val="0000FF"/>
                </a:solidFill>
              </a:rPr>
              <a:t>e</a:t>
            </a:r>
            <a:r>
              <a:rPr lang="it-IT" sz="1600" dirty="0"/>
              <a:t>. </a:t>
            </a:r>
            <a:r>
              <a:rPr lang="it-IT" sz="1600" dirty="0" smtClean="0"/>
              <a:t>Il data set ha una sola </a:t>
            </a:r>
            <a:r>
              <a:rPr lang="it-IT" sz="1600" dirty="0"/>
              <a:t>variabile dipendente </a:t>
            </a:r>
            <a:r>
              <a:rPr lang="it-IT" sz="1600" dirty="0" smtClean="0"/>
              <a:t>(risposta) la </a:t>
            </a:r>
            <a:r>
              <a:rPr lang="it-IT" sz="1600" dirty="0"/>
              <a:t>variabile </a:t>
            </a:r>
            <a:r>
              <a:rPr lang="it-IT" sz="1600" b="1" i="1" dirty="0"/>
              <a:t>binaria Status </a:t>
            </a:r>
            <a:r>
              <a:rPr lang="it-IT" sz="1600" dirty="0" smtClean="0"/>
              <a:t>e 20 variabili indipendenti o esplicative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635166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4127"/>
          </a:xfrm>
        </p:spPr>
        <p:txBody>
          <a:bodyPr/>
          <a:lstStyle/>
          <a:p>
            <a:r>
              <a:rPr lang="it-IT" dirty="0" smtClean="0"/>
              <a:t>Barra dei Menu, Standard, Project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r="32086"/>
          <a:stretch/>
        </p:blipFill>
        <p:spPr>
          <a:xfrm>
            <a:off x="2105338" y="1417638"/>
            <a:ext cx="4777822" cy="3923995"/>
          </a:xfrm>
          <a:prstGeom prst="rect">
            <a:avLst/>
          </a:prstGeom>
        </p:spPr>
      </p:pic>
      <p:sp>
        <p:nvSpPr>
          <p:cNvPr id="4" name="Callout 2 3"/>
          <p:cNvSpPr/>
          <p:nvPr/>
        </p:nvSpPr>
        <p:spPr>
          <a:xfrm flipH="1">
            <a:off x="147407" y="1162483"/>
            <a:ext cx="1213337" cy="510310"/>
          </a:xfrm>
          <a:prstGeom prst="borderCallout2">
            <a:avLst>
              <a:gd name="adj1" fmla="val 27639"/>
              <a:gd name="adj2" fmla="val 3755"/>
              <a:gd name="adj3" fmla="val 36528"/>
              <a:gd name="adj4" fmla="val 915"/>
              <a:gd name="adj5" fmla="val 163312"/>
              <a:gd name="adj6" fmla="val -7514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Standard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128" y="2457515"/>
            <a:ext cx="2324100" cy="3530600"/>
          </a:xfrm>
          <a:prstGeom prst="rect">
            <a:avLst/>
          </a:prstGeom>
        </p:spPr>
      </p:pic>
      <p:sp>
        <p:nvSpPr>
          <p:cNvPr id="6" name="Callout 2 5"/>
          <p:cNvSpPr/>
          <p:nvPr/>
        </p:nvSpPr>
        <p:spPr>
          <a:xfrm flipH="1">
            <a:off x="136074" y="2420181"/>
            <a:ext cx="1213337" cy="870840"/>
          </a:xfrm>
          <a:prstGeom prst="borderCallout2">
            <a:avLst>
              <a:gd name="adj1" fmla="val 27639"/>
              <a:gd name="adj2" fmla="val 3755"/>
              <a:gd name="adj3" fmla="val 36528"/>
              <a:gd name="adj4" fmla="val 915"/>
              <a:gd name="adj5" fmla="val -26639"/>
              <a:gd name="adj6" fmla="val -7398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Project</a:t>
            </a:r>
          </a:p>
          <a:p>
            <a:pPr algn="ctr"/>
            <a:r>
              <a:rPr lang="it-IT" dirty="0" smtClean="0"/>
              <a:t>Manager</a:t>
            </a:r>
            <a:endParaRPr lang="it-IT" dirty="0"/>
          </a:p>
        </p:txBody>
      </p:sp>
      <p:sp>
        <p:nvSpPr>
          <p:cNvPr id="7" name="Parentesi graffa chiusa 6"/>
          <p:cNvSpPr/>
          <p:nvPr/>
        </p:nvSpPr>
        <p:spPr>
          <a:xfrm>
            <a:off x="5597227" y="2457515"/>
            <a:ext cx="188143" cy="1070001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5785370" y="2798466"/>
            <a:ext cx="3139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Barre attive all’avvio di MINTAB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17064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Menu Stat - </a:t>
            </a:r>
            <a:r>
              <a:rPr lang="it-IT" dirty="0" err="1"/>
              <a:t>Tables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603" y="4786569"/>
            <a:ext cx="2554286" cy="1620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660591" y="1695926"/>
            <a:ext cx="41736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err="1" smtClean="0">
                <a:latin typeface="Arial"/>
              </a:rPr>
              <a:t>Tabulated</a:t>
            </a:r>
            <a:r>
              <a:rPr lang="it-IT" sz="1400" b="1" dirty="0" smtClean="0">
                <a:latin typeface="Arial"/>
              </a:rPr>
              <a:t> </a:t>
            </a:r>
            <a:r>
              <a:rPr lang="it-IT" sz="1400" b="1" dirty="0" err="1">
                <a:latin typeface="Arial"/>
              </a:rPr>
              <a:t>statistics</a:t>
            </a:r>
            <a:r>
              <a:rPr lang="it-IT" sz="1400" b="1" dirty="0">
                <a:latin typeface="Arial"/>
              </a:rPr>
              <a:t>: Service; </a:t>
            </a:r>
            <a:r>
              <a:rPr lang="it-IT" sz="1400" b="1" dirty="0" err="1">
                <a:latin typeface="Arial"/>
              </a:rPr>
              <a:t>Cancer</a:t>
            </a:r>
            <a:r>
              <a:rPr lang="it-IT" sz="1400" b="1" dirty="0">
                <a:latin typeface="Arial"/>
              </a:rPr>
              <a:t> </a:t>
            </a:r>
          </a:p>
          <a:p>
            <a:endParaRPr lang="it-IT" sz="1400" b="1" dirty="0">
              <a:latin typeface="Arial"/>
            </a:endParaRPr>
          </a:p>
          <a:p>
            <a:r>
              <a:rPr lang="it-IT" sz="1400" dirty="0" err="1">
                <a:latin typeface="Courier New"/>
              </a:rPr>
              <a:t>Rows</a:t>
            </a:r>
            <a:r>
              <a:rPr lang="it-IT" sz="1400" dirty="0">
                <a:latin typeface="Courier New"/>
              </a:rPr>
              <a:t>: Service   </a:t>
            </a:r>
            <a:r>
              <a:rPr lang="it-IT" sz="1400" dirty="0" err="1">
                <a:latin typeface="Courier New"/>
              </a:rPr>
              <a:t>Columns</a:t>
            </a:r>
            <a:r>
              <a:rPr lang="it-IT" sz="1400" dirty="0">
                <a:latin typeface="Courier New"/>
              </a:rPr>
              <a:t>: </a:t>
            </a:r>
            <a:r>
              <a:rPr lang="it-IT" sz="1400" dirty="0" err="1">
                <a:latin typeface="Courier New"/>
              </a:rPr>
              <a:t>Cancer</a:t>
            </a:r>
            <a:endParaRPr lang="it-IT" sz="1400" dirty="0">
              <a:latin typeface="Courier New"/>
            </a:endParaRPr>
          </a:p>
          <a:p>
            <a:endParaRPr lang="it-IT" sz="1400" dirty="0">
              <a:latin typeface="Courier New"/>
            </a:endParaRPr>
          </a:p>
          <a:p>
            <a:r>
              <a:rPr lang="it-IT" sz="1400" dirty="0">
                <a:latin typeface="Courier New"/>
              </a:rPr>
              <a:t>         0   1  </a:t>
            </a:r>
            <a:r>
              <a:rPr lang="it-IT" sz="1400" dirty="0" err="1">
                <a:latin typeface="Courier New"/>
              </a:rPr>
              <a:t>All</a:t>
            </a:r>
            <a:endParaRPr lang="it-IT" sz="1400" dirty="0">
              <a:latin typeface="Courier New"/>
            </a:endParaRPr>
          </a:p>
          <a:p>
            <a:endParaRPr lang="it-IT" sz="1400" dirty="0">
              <a:latin typeface="Courier New"/>
            </a:endParaRPr>
          </a:p>
          <a:p>
            <a:r>
              <a:rPr lang="it-IT" sz="1400" dirty="0">
                <a:latin typeface="Courier New"/>
              </a:rPr>
              <a:t>0       90   3   93</a:t>
            </a:r>
          </a:p>
          <a:p>
            <a:r>
              <a:rPr lang="it-IT" sz="1400" dirty="0">
                <a:latin typeface="Courier New"/>
              </a:rPr>
              <a:t>1       90  17  107</a:t>
            </a:r>
          </a:p>
          <a:p>
            <a:r>
              <a:rPr lang="sv-SE" sz="1400" dirty="0">
                <a:latin typeface="Courier New"/>
              </a:rPr>
              <a:t>All    180  20  200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89" y="1639224"/>
            <a:ext cx="4284000" cy="2886644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660591" y="4868334"/>
            <a:ext cx="3782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Service: 0) Medicina; 1) Chirurgia</a:t>
            </a:r>
          </a:p>
          <a:p>
            <a:r>
              <a:rPr lang="it-IT" dirty="0" err="1" smtClean="0"/>
              <a:t>Cancer</a:t>
            </a:r>
            <a:r>
              <a:rPr lang="it-IT" dirty="0" smtClean="0"/>
              <a:t>: 0) No; 1) Yes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7377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04745"/>
          </a:xfrm>
        </p:spPr>
        <p:txBody>
          <a:bodyPr/>
          <a:lstStyle/>
          <a:p>
            <a:r>
              <a:rPr lang="it-IT" dirty="0"/>
              <a:t>Menu Stat - </a:t>
            </a:r>
            <a:r>
              <a:rPr lang="it-IT" dirty="0" err="1"/>
              <a:t>Tables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045987" y="1321702"/>
            <a:ext cx="324313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 err="1" smtClean="0">
                <a:latin typeface="Arial"/>
              </a:rPr>
              <a:t>Tabulated</a:t>
            </a:r>
            <a:r>
              <a:rPr lang="it-IT" sz="1100" b="1" dirty="0" smtClean="0">
                <a:latin typeface="Arial"/>
              </a:rPr>
              <a:t> </a:t>
            </a:r>
            <a:r>
              <a:rPr lang="it-IT" sz="1100" b="1" dirty="0" err="1">
                <a:latin typeface="Arial"/>
              </a:rPr>
              <a:t>statistics</a:t>
            </a:r>
            <a:r>
              <a:rPr lang="it-IT" sz="1100" b="1" dirty="0">
                <a:latin typeface="Arial"/>
              </a:rPr>
              <a:t>: Service; </a:t>
            </a:r>
            <a:r>
              <a:rPr lang="it-IT" sz="1100" b="1" dirty="0" err="1">
                <a:latin typeface="Arial"/>
              </a:rPr>
              <a:t>Cancer</a:t>
            </a:r>
            <a:r>
              <a:rPr lang="it-IT" sz="1100" b="1" dirty="0">
                <a:latin typeface="Arial"/>
              </a:rPr>
              <a:t> </a:t>
            </a:r>
          </a:p>
          <a:p>
            <a:endParaRPr lang="it-IT" sz="1100" b="1" dirty="0">
              <a:latin typeface="Arial"/>
            </a:endParaRPr>
          </a:p>
          <a:p>
            <a:r>
              <a:rPr lang="it-IT" sz="1100" dirty="0" err="1">
                <a:latin typeface="Courier"/>
                <a:cs typeface="Courier"/>
              </a:rPr>
              <a:t>Rows</a:t>
            </a:r>
            <a:r>
              <a:rPr lang="it-IT" sz="1100" dirty="0">
                <a:latin typeface="Courier"/>
                <a:cs typeface="Courier"/>
              </a:rPr>
              <a:t>: Service   </a:t>
            </a:r>
            <a:r>
              <a:rPr lang="it-IT" sz="1100" dirty="0" err="1">
                <a:latin typeface="Courier"/>
                <a:cs typeface="Courier"/>
              </a:rPr>
              <a:t>Columns</a:t>
            </a:r>
            <a:r>
              <a:rPr lang="it-IT" sz="1100" dirty="0">
                <a:latin typeface="Courier"/>
                <a:cs typeface="Courier"/>
              </a:rPr>
              <a:t>: </a:t>
            </a:r>
            <a:r>
              <a:rPr lang="it-IT" sz="1100" dirty="0" err="1">
                <a:latin typeface="Courier"/>
                <a:cs typeface="Courier"/>
              </a:rPr>
              <a:t>Cancer</a:t>
            </a:r>
            <a:endParaRPr lang="it-IT" sz="1100" dirty="0">
              <a:latin typeface="Courier"/>
              <a:cs typeface="Courier"/>
            </a:endParaRPr>
          </a:p>
          <a:p>
            <a:endParaRPr lang="it-IT" sz="1100" dirty="0">
              <a:latin typeface="Courier"/>
              <a:cs typeface="Courier"/>
            </a:endParaRPr>
          </a:p>
          <a:p>
            <a:r>
              <a:rPr lang="it-IT" sz="1100" dirty="0">
                <a:latin typeface="Courier"/>
                <a:cs typeface="Courier"/>
              </a:rPr>
              <a:t>         0   1  </a:t>
            </a:r>
            <a:r>
              <a:rPr lang="it-IT" sz="1100" dirty="0" err="1">
                <a:latin typeface="Courier"/>
                <a:cs typeface="Courier"/>
              </a:rPr>
              <a:t>All</a:t>
            </a:r>
            <a:endParaRPr lang="it-IT" sz="1100" dirty="0">
              <a:latin typeface="Courier"/>
              <a:cs typeface="Courier"/>
            </a:endParaRPr>
          </a:p>
          <a:p>
            <a:endParaRPr lang="it-IT" sz="1100" dirty="0">
              <a:latin typeface="Courier"/>
              <a:cs typeface="Courier"/>
            </a:endParaRPr>
          </a:p>
          <a:p>
            <a:r>
              <a:rPr lang="it-IT" sz="1100" dirty="0">
                <a:latin typeface="Courier"/>
                <a:cs typeface="Courier"/>
              </a:rPr>
              <a:t>0       90   3   93</a:t>
            </a:r>
          </a:p>
          <a:p>
            <a:r>
              <a:rPr lang="it-IT" sz="1100" dirty="0">
                <a:latin typeface="Courier"/>
                <a:cs typeface="Courier"/>
              </a:rPr>
              <a:t>1       90  17  107</a:t>
            </a:r>
          </a:p>
          <a:p>
            <a:r>
              <a:rPr lang="sv-SE" sz="1100" dirty="0">
                <a:latin typeface="Courier"/>
                <a:cs typeface="Courier"/>
              </a:rPr>
              <a:t>All    180  20  200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9" y="1321702"/>
            <a:ext cx="3743999" cy="2522781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057328" y="3200773"/>
            <a:ext cx="4677550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 err="1">
                <a:latin typeface="Courier"/>
                <a:cs typeface="Courier"/>
              </a:rPr>
              <a:t>Tabulated</a:t>
            </a:r>
            <a:r>
              <a:rPr lang="it-IT" sz="1100" b="1" dirty="0">
                <a:latin typeface="Courier"/>
                <a:cs typeface="Courier"/>
              </a:rPr>
              <a:t> </a:t>
            </a:r>
            <a:r>
              <a:rPr lang="it-IT" sz="1100" b="1" dirty="0" err="1">
                <a:latin typeface="Courier"/>
                <a:cs typeface="Courier"/>
              </a:rPr>
              <a:t>statistics</a:t>
            </a:r>
            <a:r>
              <a:rPr lang="it-IT" sz="1100" b="1" dirty="0">
                <a:latin typeface="Courier"/>
                <a:cs typeface="Courier"/>
              </a:rPr>
              <a:t>: Service; </a:t>
            </a:r>
            <a:r>
              <a:rPr lang="it-IT" sz="1100" b="1" dirty="0" err="1">
                <a:latin typeface="Courier"/>
                <a:cs typeface="Courier"/>
              </a:rPr>
              <a:t>Cancer</a:t>
            </a:r>
            <a:r>
              <a:rPr lang="it-IT" sz="1100" b="1" dirty="0">
                <a:latin typeface="Courier"/>
                <a:cs typeface="Courier"/>
              </a:rPr>
              <a:t>; </a:t>
            </a:r>
            <a:r>
              <a:rPr lang="it-IT" sz="1100" b="1" dirty="0" err="1">
                <a:latin typeface="Courier"/>
                <a:cs typeface="Courier"/>
              </a:rPr>
              <a:t>Previous</a:t>
            </a:r>
            <a:r>
              <a:rPr lang="it-IT" sz="1100" b="1" dirty="0">
                <a:latin typeface="Courier"/>
                <a:cs typeface="Courier"/>
              </a:rPr>
              <a:t> </a:t>
            </a:r>
          </a:p>
          <a:p>
            <a:r>
              <a:rPr lang="it-IT" sz="1100" dirty="0">
                <a:latin typeface="Courier"/>
                <a:cs typeface="Courier"/>
              </a:rPr>
              <a:t> </a:t>
            </a:r>
          </a:p>
          <a:p>
            <a:r>
              <a:rPr lang="it-IT" sz="1100" b="1" dirty="0" err="1">
                <a:latin typeface="Courier"/>
                <a:cs typeface="Courier"/>
              </a:rPr>
              <a:t>Results</a:t>
            </a:r>
            <a:r>
              <a:rPr lang="it-IT" sz="1100" b="1" dirty="0">
                <a:latin typeface="Courier"/>
                <a:cs typeface="Courier"/>
              </a:rPr>
              <a:t> for </a:t>
            </a:r>
            <a:r>
              <a:rPr lang="it-IT" sz="1100" b="1" dirty="0" err="1">
                <a:latin typeface="Courier"/>
                <a:cs typeface="Courier"/>
              </a:rPr>
              <a:t>Previous</a:t>
            </a:r>
            <a:r>
              <a:rPr lang="it-IT" sz="1100" b="1" dirty="0">
                <a:latin typeface="Courier"/>
                <a:cs typeface="Courier"/>
              </a:rPr>
              <a:t> = 0 </a:t>
            </a:r>
          </a:p>
          <a:p>
            <a:r>
              <a:rPr lang="it-IT" sz="1100" dirty="0" err="1">
                <a:latin typeface="Courier"/>
                <a:cs typeface="Courier"/>
              </a:rPr>
              <a:t>Rows</a:t>
            </a:r>
            <a:r>
              <a:rPr lang="it-IT" sz="1100" dirty="0">
                <a:latin typeface="Courier"/>
                <a:cs typeface="Courier"/>
              </a:rPr>
              <a:t>: Service   </a:t>
            </a:r>
            <a:r>
              <a:rPr lang="it-IT" sz="1100" dirty="0" err="1">
                <a:latin typeface="Courier"/>
                <a:cs typeface="Courier"/>
              </a:rPr>
              <a:t>Columns</a:t>
            </a:r>
            <a:r>
              <a:rPr lang="it-IT" sz="1100" dirty="0">
                <a:latin typeface="Courier"/>
                <a:cs typeface="Courier"/>
              </a:rPr>
              <a:t>: </a:t>
            </a:r>
            <a:r>
              <a:rPr lang="it-IT" sz="1100" dirty="0" err="1">
                <a:latin typeface="Courier"/>
                <a:cs typeface="Courier"/>
              </a:rPr>
              <a:t>Cancer</a:t>
            </a:r>
            <a:endParaRPr lang="it-IT" sz="1100" dirty="0">
              <a:latin typeface="Courier"/>
              <a:cs typeface="Courier"/>
            </a:endParaRPr>
          </a:p>
          <a:p>
            <a:endParaRPr lang="it-IT" sz="1100" dirty="0">
              <a:latin typeface="Courier"/>
              <a:cs typeface="Courier"/>
            </a:endParaRPr>
          </a:p>
          <a:p>
            <a:r>
              <a:rPr lang="it-IT" sz="1100" dirty="0">
                <a:latin typeface="Courier"/>
                <a:cs typeface="Courier"/>
              </a:rPr>
              <a:t>         0   1  </a:t>
            </a:r>
            <a:r>
              <a:rPr lang="it-IT" sz="1100" dirty="0" err="1">
                <a:latin typeface="Courier"/>
                <a:cs typeface="Courier"/>
              </a:rPr>
              <a:t>All</a:t>
            </a:r>
            <a:endParaRPr lang="it-IT" sz="1100" dirty="0">
              <a:latin typeface="Courier"/>
              <a:cs typeface="Courier"/>
            </a:endParaRPr>
          </a:p>
          <a:p>
            <a:endParaRPr lang="it-IT" sz="1100" dirty="0">
              <a:latin typeface="Courier"/>
              <a:cs typeface="Courier"/>
            </a:endParaRPr>
          </a:p>
          <a:p>
            <a:r>
              <a:rPr lang="it-IT" sz="1100" dirty="0">
                <a:latin typeface="Courier"/>
                <a:cs typeface="Courier"/>
              </a:rPr>
              <a:t>0       79   3   82</a:t>
            </a:r>
          </a:p>
          <a:p>
            <a:r>
              <a:rPr lang="it-IT" sz="1100" dirty="0">
                <a:latin typeface="Courier"/>
                <a:cs typeface="Courier"/>
              </a:rPr>
              <a:t>1       71  17   88</a:t>
            </a:r>
          </a:p>
          <a:p>
            <a:r>
              <a:rPr lang="sv-SE" sz="1100" dirty="0">
                <a:latin typeface="Courier"/>
                <a:cs typeface="Courier"/>
              </a:rPr>
              <a:t>All    150  20  170</a:t>
            </a:r>
          </a:p>
          <a:p>
            <a:endParaRPr lang="sv-SE" sz="1100" dirty="0">
              <a:latin typeface="Courier"/>
              <a:cs typeface="Courier"/>
            </a:endParaRPr>
          </a:p>
          <a:p>
            <a:r>
              <a:rPr lang="sv-SE" sz="1100" b="1" dirty="0" err="1" smtClean="0">
                <a:latin typeface="Courier"/>
                <a:cs typeface="Courier"/>
              </a:rPr>
              <a:t>Results</a:t>
            </a:r>
            <a:r>
              <a:rPr lang="sv-SE" sz="1100" b="1" dirty="0" smtClean="0">
                <a:latin typeface="Courier"/>
                <a:cs typeface="Courier"/>
              </a:rPr>
              <a:t> </a:t>
            </a:r>
            <a:r>
              <a:rPr lang="sv-SE" sz="1100" b="1" dirty="0">
                <a:latin typeface="Courier"/>
                <a:cs typeface="Courier"/>
              </a:rPr>
              <a:t>for </a:t>
            </a:r>
            <a:r>
              <a:rPr lang="sv-SE" sz="1100" b="1" dirty="0" err="1">
                <a:latin typeface="Courier"/>
                <a:cs typeface="Courier"/>
              </a:rPr>
              <a:t>Previous</a:t>
            </a:r>
            <a:r>
              <a:rPr lang="sv-SE" sz="1100" b="1" dirty="0">
                <a:latin typeface="Courier"/>
                <a:cs typeface="Courier"/>
              </a:rPr>
              <a:t> = 1 </a:t>
            </a:r>
          </a:p>
          <a:p>
            <a:r>
              <a:rPr lang="sv-SE" sz="1100" dirty="0" err="1">
                <a:latin typeface="Courier"/>
                <a:cs typeface="Courier"/>
              </a:rPr>
              <a:t>Rows</a:t>
            </a:r>
            <a:r>
              <a:rPr lang="sv-SE" sz="1100" dirty="0">
                <a:latin typeface="Courier"/>
                <a:cs typeface="Courier"/>
              </a:rPr>
              <a:t>: Service   </a:t>
            </a:r>
            <a:r>
              <a:rPr lang="sv-SE" sz="1100" dirty="0" err="1">
                <a:latin typeface="Courier"/>
                <a:cs typeface="Courier"/>
              </a:rPr>
              <a:t>Columns</a:t>
            </a:r>
            <a:r>
              <a:rPr lang="sv-SE" sz="1100" dirty="0">
                <a:latin typeface="Courier"/>
                <a:cs typeface="Courier"/>
              </a:rPr>
              <a:t>: Cancer</a:t>
            </a:r>
          </a:p>
          <a:p>
            <a:endParaRPr lang="sv-SE" sz="1100" dirty="0">
              <a:latin typeface="Courier"/>
              <a:cs typeface="Courier"/>
            </a:endParaRPr>
          </a:p>
          <a:p>
            <a:r>
              <a:rPr lang="sv-SE" sz="1100" dirty="0">
                <a:latin typeface="Courier"/>
                <a:cs typeface="Courier"/>
              </a:rPr>
              <a:t>        0  1  All</a:t>
            </a:r>
          </a:p>
          <a:p>
            <a:endParaRPr lang="sv-SE" sz="1100" dirty="0">
              <a:latin typeface="Courier"/>
              <a:cs typeface="Courier"/>
            </a:endParaRPr>
          </a:p>
          <a:p>
            <a:r>
              <a:rPr lang="sv-SE" sz="1100" dirty="0">
                <a:latin typeface="Courier"/>
                <a:cs typeface="Courier"/>
              </a:rPr>
              <a:t>0      11  0   11</a:t>
            </a:r>
          </a:p>
          <a:p>
            <a:r>
              <a:rPr lang="sv-SE" sz="1100" dirty="0">
                <a:latin typeface="Courier"/>
                <a:cs typeface="Courier"/>
              </a:rPr>
              <a:t>1      19  0   19</a:t>
            </a:r>
          </a:p>
          <a:p>
            <a:r>
              <a:rPr lang="sv-SE" sz="1100" dirty="0">
                <a:latin typeface="Courier"/>
                <a:cs typeface="Courier"/>
              </a:rPr>
              <a:t>All    30  0   </a:t>
            </a:r>
            <a:r>
              <a:rPr lang="sv-SE" sz="1100" dirty="0" smtClean="0">
                <a:latin typeface="Courier"/>
                <a:cs typeface="Courier"/>
              </a:rPr>
              <a:t>30</a:t>
            </a:r>
            <a:endParaRPr lang="sv-SE" sz="1100" dirty="0">
              <a:latin typeface="Courier"/>
              <a:cs typeface="Courier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89" y="4006354"/>
            <a:ext cx="3743999" cy="2522780"/>
          </a:xfrm>
          <a:prstGeom prst="rect">
            <a:avLst/>
          </a:prstGeom>
        </p:spPr>
      </p:pic>
      <p:sp>
        <p:nvSpPr>
          <p:cNvPr id="4" name="Freccia sinistra 3"/>
          <p:cNvSpPr/>
          <p:nvPr/>
        </p:nvSpPr>
        <p:spPr>
          <a:xfrm>
            <a:off x="2624668" y="4769555"/>
            <a:ext cx="366889" cy="282223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2" name="Gruppo 11"/>
          <p:cNvGrpSpPr/>
          <p:nvPr/>
        </p:nvGrpSpPr>
        <p:grpSpPr>
          <a:xfrm>
            <a:off x="7359424" y="1647271"/>
            <a:ext cx="1629354" cy="1437269"/>
            <a:chOff x="7359424" y="1647271"/>
            <a:chExt cx="1629354" cy="1437269"/>
          </a:xfrm>
        </p:grpSpPr>
        <p:sp>
          <p:nvSpPr>
            <p:cNvPr id="18" name="Parentesi graffa chiusa 17"/>
            <p:cNvSpPr/>
            <p:nvPr/>
          </p:nvSpPr>
          <p:spPr>
            <a:xfrm>
              <a:off x="7359424" y="1647271"/>
              <a:ext cx="197759" cy="1437269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7718778" y="2130778"/>
              <a:ext cx="127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2 Variabili</a:t>
              </a:r>
              <a:endParaRPr lang="it-IT" dirty="0"/>
            </a:p>
          </p:txBody>
        </p:sp>
      </p:grpSp>
      <p:grpSp>
        <p:nvGrpSpPr>
          <p:cNvPr id="13" name="Gruppo 12"/>
          <p:cNvGrpSpPr/>
          <p:nvPr/>
        </p:nvGrpSpPr>
        <p:grpSpPr>
          <a:xfrm>
            <a:off x="7347783" y="4354646"/>
            <a:ext cx="1624063" cy="1973199"/>
            <a:chOff x="7347783" y="4354646"/>
            <a:chExt cx="1624063" cy="1973199"/>
          </a:xfrm>
        </p:grpSpPr>
        <p:sp>
          <p:nvSpPr>
            <p:cNvPr id="16" name="Parentesi graffa chiusa 15"/>
            <p:cNvSpPr/>
            <p:nvPr/>
          </p:nvSpPr>
          <p:spPr>
            <a:xfrm>
              <a:off x="7347783" y="4354646"/>
              <a:ext cx="181434" cy="1973199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7701846" y="5150177"/>
              <a:ext cx="127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3 Variabili</a:t>
              </a:r>
              <a:endParaRPr lang="it-IT" dirty="0"/>
            </a:p>
          </p:txBody>
        </p:sp>
      </p:grpSp>
      <p:sp>
        <p:nvSpPr>
          <p:cNvPr id="9" name="Freccia sinistra 8"/>
          <p:cNvSpPr/>
          <p:nvPr/>
        </p:nvSpPr>
        <p:spPr>
          <a:xfrm>
            <a:off x="6350002" y="3574622"/>
            <a:ext cx="338667" cy="183444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738793" y="3467566"/>
            <a:ext cx="2024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0 Ricoveri</a:t>
            </a:r>
            <a:endParaRPr lang="it-IT" dirty="0"/>
          </a:p>
        </p:txBody>
      </p:sp>
      <p:sp>
        <p:nvSpPr>
          <p:cNvPr id="15" name="Freccia sinistra 14"/>
          <p:cNvSpPr/>
          <p:nvPr/>
        </p:nvSpPr>
        <p:spPr>
          <a:xfrm>
            <a:off x="6343685" y="5091973"/>
            <a:ext cx="338667" cy="183444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0501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Menu </a:t>
            </a:r>
            <a:r>
              <a:rPr lang="it-IT" dirty="0" err="1" smtClean="0"/>
              <a:t>Graph</a:t>
            </a:r>
            <a:endParaRPr lang="it-IT" dirty="0"/>
          </a:p>
        </p:txBody>
      </p:sp>
      <p:grpSp>
        <p:nvGrpSpPr>
          <p:cNvPr id="6" name="Gruppo 5"/>
          <p:cNvGrpSpPr/>
          <p:nvPr/>
        </p:nvGrpSpPr>
        <p:grpSpPr>
          <a:xfrm>
            <a:off x="803656" y="1519698"/>
            <a:ext cx="1973333" cy="4742176"/>
            <a:chOff x="2107715" y="1519698"/>
            <a:chExt cx="1973333" cy="4742176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7715" y="1941874"/>
              <a:ext cx="1973333" cy="4320000"/>
            </a:xfrm>
            <a:prstGeom prst="rect">
              <a:avLst/>
            </a:prstGeom>
            <a:solidFill>
              <a:srgbClr val="F2F2F2"/>
            </a:solidFill>
          </p:spPr>
        </p:pic>
        <p:sp>
          <p:nvSpPr>
            <p:cNvPr id="5" name="CasellaDiTesto 4"/>
            <p:cNvSpPr txBox="1"/>
            <p:nvPr/>
          </p:nvSpPr>
          <p:spPr>
            <a:xfrm>
              <a:off x="2238239" y="1519698"/>
              <a:ext cx="1712285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err="1" smtClean="0"/>
                <a:t>Graph</a:t>
              </a:r>
              <a:endParaRPr lang="it-IT" dirty="0"/>
            </a:p>
          </p:txBody>
        </p:sp>
      </p:grpSp>
      <p:sp>
        <p:nvSpPr>
          <p:cNvPr id="7" name="Parentesi graffa chiusa 6"/>
          <p:cNvSpPr/>
          <p:nvPr/>
        </p:nvSpPr>
        <p:spPr>
          <a:xfrm>
            <a:off x="2914286" y="2698973"/>
            <a:ext cx="170095" cy="54433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Parentesi graffa chiusa 7"/>
          <p:cNvSpPr/>
          <p:nvPr/>
        </p:nvSpPr>
        <p:spPr>
          <a:xfrm>
            <a:off x="2919723" y="4660833"/>
            <a:ext cx="170095" cy="52164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Parentesi graffa chiusa 8"/>
          <p:cNvSpPr/>
          <p:nvPr/>
        </p:nvSpPr>
        <p:spPr>
          <a:xfrm>
            <a:off x="3310720" y="3821654"/>
            <a:ext cx="170095" cy="827839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Parentesi graffa chiusa 9"/>
          <p:cNvSpPr/>
          <p:nvPr/>
        </p:nvSpPr>
        <p:spPr>
          <a:xfrm>
            <a:off x="3747076" y="3248278"/>
            <a:ext cx="170095" cy="54433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Parentesi graffa chiusa 10"/>
          <p:cNvSpPr/>
          <p:nvPr/>
        </p:nvSpPr>
        <p:spPr>
          <a:xfrm>
            <a:off x="4126271" y="2036449"/>
            <a:ext cx="170095" cy="54433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Parentesi graffa chiusa 11"/>
          <p:cNvSpPr/>
          <p:nvPr/>
        </p:nvSpPr>
        <p:spPr>
          <a:xfrm>
            <a:off x="4487786" y="5670294"/>
            <a:ext cx="170095" cy="54433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Parentesi graffa chiusa 12"/>
          <p:cNvSpPr/>
          <p:nvPr/>
        </p:nvSpPr>
        <p:spPr>
          <a:xfrm>
            <a:off x="4847955" y="5142093"/>
            <a:ext cx="170095" cy="52164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5" name="Connettore 1 14"/>
          <p:cNvCxnSpPr/>
          <p:nvPr/>
        </p:nvCxnSpPr>
        <p:spPr>
          <a:xfrm>
            <a:off x="2914286" y="1903970"/>
            <a:ext cx="219719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2857586" y="1511958"/>
            <a:ext cx="28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</a:t>
            </a:r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3259466" y="1511958"/>
            <a:ext cx="28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</a:t>
            </a:r>
            <a:endParaRPr lang="it-IT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3661346" y="1511958"/>
            <a:ext cx="28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3</a:t>
            </a:r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4063226" y="1511958"/>
            <a:ext cx="28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4</a:t>
            </a:r>
            <a:endParaRPr lang="it-IT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4465106" y="1511958"/>
            <a:ext cx="28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5</a:t>
            </a:r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4827986" y="1516938"/>
            <a:ext cx="28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6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5771444" y="1903970"/>
            <a:ext cx="25682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smtClean="0"/>
              <a:t>Single </a:t>
            </a:r>
            <a:r>
              <a:rPr lang="it-IT" dirty="0" err="1" smtClean="0"/>
              <a:t>Variables</a:t>
            </a:r>
            <a:r>
              <a:rPr lang="it-IT" dirty="0" smtClean="0"/>
              <a:t> (1,2) 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Distribution (3)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Multiple </a:t>
            </a:r>
            <a:r>
              <a:rPr lang="it-IT" dirty="0" err="1" smtClean="0"/>
              <a:t>variables</a:t>
            </a:r>
            <a:endParaRPr lang="it-IT" dirty="0"/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3-D </a:t>
            </a:r>
            <a:r>
              <a:rPr lang="it-IT" dirty="0" err="1" smtClean="0"/>
              <a:t>Variables</a:t>
            </a:r>
            <a:r>
              <a:rPr lang="it-IT" dirty="0" smtClean="0"/>
              <a:t> (5)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Time Series (6)</a:t>
            </a:r>
          </a:p>
        </p:txBody>
      </p:sp>
    </p:spTree>
    <p:extLst>
      <p:ext uri="{BB962C8B-B14F-4D97-AF65-F5344CB8AC3E}">
        <p14:creationId xmlns:p14="http://schemas.microsoft.com/office/powerpoint/2010/main" val="93940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Menu </a:t>
            </a:r>
            <a:r>
              <a:rPr lang="it-IT" dirty="0" err="1" smtClean="0"/>
              <a:t>Graph</a:t>
            </a:r>
            <a:r>
              <a:rPr lang="it-IT" dirty="0" smtClean="0"/>
              <a:t> – Single </a:t>
            </a:r>
            <a:r>
              <a:rPr lang="it-IT" dirty="0" err="1" smtClean="0"/>
              <a:t>Variables</a:t>
            </a:r>
            <a:endParaRPr lang="it-IT" dirty="0"/>
          </a:p>
        </p:txBody>
      </p:sp>
      <p:grpSp>
        <p:nvGrpSpPr>
          <p:cNvPr id="3" name="Gruppo 2"/>
          <p:cNvGrpSpPr/>
          <p:nvPr/>
        </p:nvGrpSpPr>
        <p:grpSpPr>
          <a:xfrm>
            <a:off x="803656" y="1519698"/>
            <a:ext cx="1973333" cy="4742176"/>
            <a:chOff x="2107715" y="1519698"/>
            <a:chExt cx="1973333" cy="4742176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7715" y="1941874"/>
              <a:ext cx="1973333" cy="4320000"/>
            </a:xfrm>
            <a:prstGeom prst="rect">
              <a:avLst/>
            </a:prstGeom>
            <a:solidFill>
              <a:srgbClr val="F2F2F2"/>
            </a:solidFill>
          </p:spPr>
        </p:pic>
        <p:sp>
          <p:nvSpPr>
            <p:cNvPr id="5" name="CasellaDiTesto 4"/>
            <p:cNvSpPr txBox="1"/>
            <p:nvPr/>
          </p:nvSpPr>
          <p:spPr>
            <a:xfrm>
              <a:off x="2238239" y="1519698"/>
              <a:ext cx="1712285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err="1" smtClean="0"/>
                <a:t>Graph</a:t>
              </a:r>
              <a:endParaRPr lang="it-IT" dirty="0"/>
            </a:p>
          </p:txBody>
        </p:sp>
      </p:grpSp>
      <p:sp>
        <p:nvSpPr>
          <p:cNvPr id="6" name="Parentesi graffa chiusa 5"/>
          <p:cNvSpPr/>
          <p:nvPr/>
        </p:nvSpPr>
        <p:spPr>
          <a:xfrm>
            <a:off x="2914286" y="2698973"/>
            <a:ext cx="170095" cy="544331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Parentesi graffa chiusa 6"/>
          <p:cNvSpPr/>
          <p:nvPr/>
        </p:nvSpPr>
        <p:spPr>
          <a:xfrm>
            <a:off x="2919723" y="4660833"/>
            <a:ext cx="170095" cy="52164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3245558" y="2779889"/>
            <a:ext cx="52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1)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245560" y="4787370"/>
            <a:ext cx="522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1)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640671" y="2125317"/>
            <a:ext cx="2638775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smtClean="0"/>
              <a:t>Istogramma</a:t>
            </a:r>
          </a:p>
          <a:p>
            <a:pPr marL="285750" indent="-285750">
              <a:buFont typeface="Arial"/>
              <a:buChar char="•"/>
            </a:pPr>
            <a:r>
              <a:rPr lang="it-IT" dirty="0" err="1" smtClean="0"/>
              <a:t>DotPlot</a:t>
            </a:r>
            <a:endParaRPr lang="it-IT" dirty="0" smtClean="0"/>
          </a:p>
          <a:p>
            <a:pPr marL="285750" indent="-285750">
              <a:buFont typeface="Arial"/>
              <a:buChar char="•"/>
            </a:pPr>
            <a:endParaRPr lang="it-IT" dirty="0" smtClean="0"/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Box Plot</a:t>
            </a:r>
          </a:p>
          <a:p>
            <a:pPr marL="285750" indent="-285750">
              <a:buFont typeface="Arial"/>
              <a:buChar char="•"/>
            </a:pPr>
            <a:r>
              <a:rPr lang="it-IT" dirty="0" err="1" smtClean="0"/>
              <a:t>Individual</a:t>
            </a:r>
            <a:r>
              <a:rPr lang="it-IT" dirty="0" smtClean="0"/>
              <a:t> Value Plot</a:t>
            </a:r>
          </a:p>
          <a:p>
            <a:pPr marL="285750" indent="-285750">
              <a:buFont typeface="Arial"/>
              <a:buChar char="•"/>
            </a:pPr>
            <a:r>
              <a:rPr lang="it-IT" dirty="0" err="1" smtClean="0"/>
              <a:t>Interval</a:t>
            </a:r>
            <a:r>
              <a:rPr lang="it-IT" dirty="0" smtClean="0"/>
              <a:t> Plot</a:t>
            </a:r>
            <a:endParaRPr lang="it-IT" dirty="0"/>
          </a:p>
        </p:txBody>
      </p:sp>
      <p:sp>
        <p:nvSpPr>
          <p:cNvPr id="11" name="Freccia destra 10"/>
          <p:cNvSpPr/>
          <p:nvPr/>
        </p:nvSpPr>
        <p:spPr>
          <a:xfrm>
            <a:off x="5757341" y="2779889"/>
            <a:ext cx="677333" cy="369332"/>
          </a:xfrm>
          <a:prstGeom prst="rightArrow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6519338" y="2642529"/>
            <a:ext cx="203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Numerical</a:t>
            </a:r>
            <a:r>
              <a:rPr lang="it-IT" dirty="0" smtClean="0"/>
              <a:t> </a:t>
            </a:r>
            <a:r>
              <a:rPr lang="it-IT" dirty="0" err="1" smtClean="0"/>
              <a:t>Variables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3680183" y="4661924"/>
            <a:ext cx="1809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smtClean="0"/>
              <a:t>Bar Chart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Pie Chart</a:t>
            </a:r>
            <a:endParaRPr lang="it-IT" dirty="0"/>
          </a:p>
        </p:txBody>
      </p:sp>
      <p:sp>
        <p:nvSpPr>
          <p:cNvPr id="14" name="Freccia destra 13"/>
          <p:cNvSpPr/>
          <p:nvPr/>
        </p:nvSpPr>
        <p:spPr>
          <a:xfrm>
            <a:off x="5796855" y="4823510"/>
            <a:ext cx="677333" cy="369332"/>
          </a:xfrm>
          <a:prstGeom prst="rightArrow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6558852" y="4700261"/>
            <a:ext cx="203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Categorical</a:t>
            </a:r>
            <a:r>
              <a:rPr lang="it-IT" dirty="0" smtClean="0"/>
              <a:t> </a:t>
            </a:r>
            <a:r>
              <a:rPr lang="it-IT" dirty="0" err="1" smtClean="0"/>
              <a:t>Variables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12867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it-IT" dirty="0"/>
              <a:t>Florida </a:t>
            </a:r>
            <a:r>
              <a:rPr lang="it-IT" dirty="0" err="1"/>
              <a:t>Lakes</a:t>
            </a:r>
            <a:r>
              <a:rPr lang="it-IT" dirty="0"/>
              <a:t> Data Set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88" y="1143000"/>
            <a:ext cx="8475922" cy="4680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94322" y="6053667"/>
            <a:ext cx="7493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Variabile LL = 0 se </a:t>
            </a:r>
            <a:r>
              <a:rPr lang="it-IT" dirty="0" err="1" smtClean="0"/>
              <a:t>Avg_Mercury</a:t>
            </a:r>
            <a:r>
              <a:rPr lang="it-IT" dirty="0" smtClean="0"/>
              <a:t> &lt; 0.5; LL = 1 se </a:t>
            </a:r>
            <a:r>
              <a:rPr lang="it-IT" dirty="0" err="1" smtClean="0"/>
              <a:t>Avg_Mercury</a:t>
            </a:r>
            <a:r>
              <a:rPr lang="it-IT" dirty="0" smtClean="0"/>
              <a:t> ≥ 0.5 </a:t>
            </a:r>
            <a:endParaRPr lang="it-IT" dirty="0"/>
          </a:p>
        </p:txBody>
      </p:sp>
      <p:sp>
        <p:nvSpPr>
          <p:cNvPr id="5" name="Freccia giù 4"/>
          <p:cNvSpPr/>
          <p:nvPr/>
        </p:nvSpPr>
        <p:spPr>
          <a:xfrm>
            <a:off x="8043333" y="1425222"/>
            <a:ext cx="239889" cy="381000"/>
          </a:xfrm>
          <a:prstGeom prst="down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arentesi graffa aperta 5"/>
          <p:cNvSpPr/>
          <p:nvPr/>
        </p:nvSpPr>
        <p:spPr>
          <a:xfrm rot="16200000">
            <a:off x="7902223" y="5715001"/>
            <a:ext cx="155222" cy="55033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377" y="2441222"/>
            <a:ext cx="2880000" cy="2539574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660" y="2041180"/>
            <a:ext cx="2174824" cy="284400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67" y="3277126"/>
            <a:ext cx="17780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229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9325"/>
            <a:ext cx="8229600" cy="961446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Histogram</a:t>
            </a:r>
            <a:r>
              <a:rPr lang="it-IT" dirty="0" smtClean="0"/>
              <a:t>, </a:t>
            </a:r>
            <a:r>
              <a:rPr lang="it-IT" dirty="0" err="1" smtClean="0"/>
              <a:t>DotPlot</a:t>
            </a:r>
            <a:r>
              <a:rPr lang="it-IT" dirty="0" smtClean="0"/>
              <a:t>, </a:t>
            </a:r>
            <a:r>
              <a:rPr lang="it-IT" dirty="0" err="1" smtClean="0"/>
              <a:t>Individual</a:t>
            </a:r>
            <a:r>
              <a:rPr lang="it-IT" dirty="0" smtClean="0"/>
              <a:t> Value …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533" y="1503463"/>
            <a:ext cx="2594716" cy="2160000"/>
          </a:xfrm>
          <a:prstGeom prst="rect">
            <a:avLst/>
          </a:prstGeom>
        </p:spPr>
      </p:pic>
      <p:grpSp>
        <p:nvGrpSpPr>
          <p:cNvPr id="4" name="Gruppo 3"/>
          <p:cNvGrpSpPr/>
          <p:nvPr/>
        </p:nvGrpSpPr>
        <p:grpSpPr>
          <a:xfrm>
            <a:off x="457200" y="1134131"/>
            <a:ext cx="1973333" cy="4742176"/>
            <a:chOff x="2107715" y="1519698"/>
            <a:chExt cx="1973333" cy="4742176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7715" y="1941874"/>
              <a:ext cx="1973333" cy="4320000"/>
            </a:xfrm>
            <a:prstGeom prst="rect">
              <a:avLst/>
            </a:prstGeom>
            <a:solidFill>
              <a:srgbClr val="F2F2F2"/>
            </a:solidFill>
          </p:spPr>
        </p:pic>
        <p:sp>
          <p:nvSpPr>
            <p:cNvPr id="6" name="CasellaDiTesto 5"/>
            <p:cNvSpPr txBox="1"/>
            <p:nvPr/>
          </p:nvSpPr>
          <p:spPr>
            <a:xfrm>
              <a:off x="2238239" y="1519698"/>
              <a:ext cx="1712285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 err="1" smtClean="0"/>
                <a:t>Graph</a:t>
              </a:r>
              <a:endParaRPr lang="it-IT" dirty="0"/>
            </a:p>
          </p:txBody>
        </p:sp>
      </p:grp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6596" y="2287130"/>
            <a:ext cx="3350204" cy="21600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4600" y="3851000"/>
            <a:ext cx="4320000" cy="2880000"/>
          </a:xfrm>
          <a:prstGeom prst="rect">
            <a:avLst/>
          </a:prstGeom>
        </p:spPr>
      </p:pic>
      <p:sp>
        <p:nvSpPr>
          <p:cNvPr id="9" name="Freccia sinistra 8"/>
          <p:cNvSpPr/>
          <p:nvPr/>
        </p:nvSpPr>
        <p:spPr>
          <a:xfrm>
            <a:off x="7864711" y="6364112"/>
            <a:ext cx="239889" cy="127000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6251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it-IT" dirty="0" err="1"/>
              <a:t>Histogram</a:t>
            </a:r>
            <a:r>
              <a:rPr lang="it-IT" dirty="0"/>
              <a:t>, </a:t>
            </a:r>
            <a:r>
              <a:rPr lang="it-IT" dirty="0" err="1"/>
              <a:t>DotPlot</a:t>
            </a:r>
            <a:r>
              <a:rPr lang="it-IT" dirty="0"/>
              <a:t>, </a:t>
            </a:r>
            <a:r>
              <a:rPr lang="it-IT" dirty="0" err="1"/>
              <a:t>Individual</a:t>
            </a:r>
            <a:r>
              <a:rPr lang="it-IT" dirty="0"/>
              <a:t> Value …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89" y="1353334"/>
            <a:ext cx="4320000" cy="288000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57200" y="6010000"/>
            <a:ext cx="7405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err="1" smtClean="0"/>
              <a:t>Avg_Mercury</a:t>
            </a:r>
            <a:r>
              <a:rPr lang="it-IT" dirty="0" smtClean="0"/>
              <a:t>	: Valori suddivisi in Classi (Bin) di larghezza costante </a:t>
            </a:r>
          </a:p>
          <a:p>
            <a:pPr marL="285750" indent="-285750">
              <a:buFont typeface="Arial"/>
              <a:buChar char="•"/>
            </a:pPr>
            <a:r>
              <a:rPr lang="it-IT" dirty="0" err="1" smtClean="0"/>
              <a:t>Frequency</a:t>
            </a:r>
            <a:r>
              <a:rPr lang="it-IT" dirty="0" smtClean="0"/>
              <a:t>	: Numero di osservazioni appartenenti a ciascuna classe</a:t>
            </a:r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1288" y="2650556"/>
            <a:ext cx="2481702" cy="21600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139" y="3850000"/>
            <a:ext cx="2481702" cy="2160000"/>
          </a:xfrm>
          <a:prstGeom prst="rect">
            <a:avLst/>
          </a:prstGeom>
        </p:spPr>
      </p:pic>
      <p:sp>
        <p:nvSpPr>
          <p:cNvPr id="10" name="Freccia giù 9"/>
          <p:cNvSpPr/>
          <p:nvPr/>
        </p:nvSpPr>
        <p:spPr>
          <a:xfrm>
            <a:off x="6049917" y="2460056"/>
            <a:ext cx="239889" cy="381000"/>
          </a:xfrm>
          <a:prstGeom prst="down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9860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Histogram</a:t>
            </a:r>
            <a:r>
              <a:rPr lang="it-IT" dirty="0" smtClean="0"/>
              <a:t>, </a:t>
            </a:r>
            <a:r>
              <a:rPr lang="it-IT" dirty="0" err="1" smtClean="0"/>
              <a:t>DotPlot</a:t>
            </a:r>
            <a:r>
              <a:rPr lang="it-IT" dirty="0" smtClean="0"/>
              <a:t>, </a:t>
            </a:r>
            <a:r>
              <a:rPr lang="it-IT" dirty="0" err="1" smtClean="0"/>
              <a:t>Individual</a:t>
            </a:r>
            <a:r>
              <a:rPr lang="it-IT" dirty="0" smtClean="0"/>
              <a:t> Value …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t="24247" b="17304"/>
          <a:stretch/>
        </p:blipFill>
        <p:spPr>
          <a:xfrm>
            <a:off x="316089" y="1417637"/>
            <a:ext cx="5760000" cy="224444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t="14410" b="12384"/>
          <a:stretch/>
        </p:blipFill>
        <p:spPr>
          <a:xfrm>
            <a:off x="344312" y="3804444"/>
            <a:ext cx="5760000" cy="2811111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6237111" y="1509889"/>
            <a:ext cx="2682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La scelta del tipo di grafico è dettata dal tipo di  informazione che si vuole mettere in risalto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4783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/>
              <a:t>Histogram</a:t>
            </a:r>
            <a:r>
              <a:rPr lang="it-IT" dirty="0"/>
              <a:t>, </a:t>
            </a:r>
            <a:r>
              <a:rPr lang="it-IT" dirty="0" err="1"/>
              <a:t>DotPlot</a:t>
            </a:r>
            <a:r>
              <a:rPr lang="it-IT" dirty="0"/>
              <a:t>, </a:t>
            </a:r>
            <a:r>
              <a:rPr lang="it-IT" dirty="0" err="1"/>
              <a:t>Individual</a:t>
            </a:r>
            <a:r>
              <a:rPr lang="it-IT" dirty="0"/>
              <a:t> Value …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t="22147" b="13039"/>
          <a:stretch/>
        </p:blipFill>
        <p:spPr>
          <a:xfrm>
            <a:off x="457200" y="1594555"/>
            <a:ext cx="5831997" cy="25200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t="20197" b="20197"/>
          <a:stretch/>
        </p:blipFill>
        <p:spPr>
          <a:xfrm>
            <a:off x="462951" y="4241554"/>
            <a:ext cx="5798024" cy="2304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3047" y="3521888"/>
            <a:ext cx="3200984" cy="2880000"/>
          </a:xfrm>
          <a:prstGeom prst="rect">
            <a:avLst/>
          </a:prstGeom>
        </p:spPr>
      </p:pic>
      <p:sp>
        <p:nvSpPr>
          <p:cNvPr id="6" name="Freccia sinistra 5"/>
          <p:cNvSpPr/>
          <p:nvPr/>
        </p:nvSpPr>
        <p:spPr>
          <a:xfrm>
            <a:off x="6417735" y="3838222"/>
            <a:ext cx="183443" cy="155222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sinistra 6"/>
          <p:cNvSpPr/>
          <p:nvPr/>
        </p:nvSpPr>
        <p:spPr>
          <a:xfrm>
            <a:off x="6417735" y="4921948"/>
            <a:ext cx="183443" cy="155222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4798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4806"/>
          </a:xfrm>
        </p:spPr>
        <p:txBody>
          <a:bodyPr>
            <a:normAutofit fontScale="90000"/>
          </a:bodyPr>
          <a:lstStyle/>
          <a:p>
            <a:r>
              <a:rPr lang="it-IT" dirty="0" err="1"/>
              <a:t>Histogram</a:t>
            </a:r>
            <a:r>
              <a:rPr lang="it-IT" dirty="0"/>
              <a:t>, </a:t>
            </a:r>
            <a:r>
              <a:rPr lang="it-IT" dirty="0" err="1"/>
              <a:t>DotPlot</a:t>
            </a:r>
            <a:r>
              <a:rPr lang="it-IT" dirty="0"/>
              <a:t>, </a:t>
            </a:r>
            <a:r>
              <a:rPr lang="it-IT" dirty="0" err="1"/>
              <a:t>Individual</a:t>
            </a:r>
            <a:r>
              <a:rPr lang="it-IT" dirty="0"/>
              <a:t> Value …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4387" y="2337947"/>
            <a:ext cx="2808000" cy="2526418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57200" y="4967110"/>
            <a:ext cx="7317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>
                <a:latin typeface="Arial"/>
              </a:rPr>
              <a:t>Descriptive</a:t>
            </a:r>
            <a:r>
              <a:rPr lang="it-IT" b="1" dirty="0">
                <a:latin typeface="Arial"/>
              </a:rPr>
              <a:t> </a:t>
            </a:r>
            <a:r>
              <a:rPr lang="it-IT" b="1" dirty="0" err="1">
                <a:latin typeface="Arial"/>
              </a:rPr>
              <a:t>Statistics</a:t>
            </a:r>
            <a:r>
              <a:rPr lang="it-IT" b="1" dirty="0">
                <a:latin typeface="Arial"/>
              </a:rPr>
              <a:t>: </a:t>
            </a:r>
            <a:r>
              <a:rPr lang="it-IT" b="1" dirty="0" err="1">
                <a:latin typeface="Arial"/>
              </a:rPr>
              <a:t>Alkalinity</a:t>
            </a:r>
            <a:r>
              <a:rPr lang="it-IT" b="1" dirty="0">
                <a:latin typeface="Arial"/>
              </a:rPr>
              <a:t>; </a:t>
            </a:r>
            <a:r>
              <a:rPr lang="it-IT" b="1" dirty="0" err="1">
                <a:latin typeface="Arial"/>
              </a:rPr>
              <a:t>pH</a:t>
            </a:r>
            <a:r>
              <a:rPr lang="it-IT" b="1" dirty="0">
                <a:latin typeface="Arial"/>
              </a:rPr>
              <a:t>; </a:t>
            </a:r>
            <a:r>
              <a:rPr lang="it-IT" b="1" dirty="0" err="1">
                <a:latin typeface="Arial"/>
              </a:rPr>
              <a:t>Avg_Mercury</a:t>
            </a:r>
            <a:r>
              <a:rPr lang="it-IT" b="1" dirty="0">
                <a:latin typeface="Arial"/>
              </a:rPr>
              <a:t> </a:t>
            </a:r>
          </a:p>
          <a:p>
            <a:endParaRPr lang="it-IT" b="1" dirty="0">
              <a:latin typeface="Arial"/>
            </a:endParaRPr>
          </a:p>
          <a:p>
            <a:r>
              <a:rPr lang="it-IT" sz="1200" dirty="0">
                <a:latin typeface="Courier New"/>
              </a:rPr>
              <a:t>             Total</a:t>
            </a:r>
          </a:p>
          <a:p>
            <a:r>
              <a:rPr lang="it-IT" sz="1200" dirty="0" err="1">
                <a:latin typeface="Courier New"/>
              </a:rPr>
              <a:t>Variable</a:t>
            </a:r>
            <a:r>
              <a:rPr lang="it-IT" sz="1200" dirty="0">
                <a:latin typeface="Courier New"/>
              </a:rPr>
              <a:t>     </a:t>
            </a:r>
            <a:r>
              <a:rPr lang="it-IT" sz="1200" dirty="0" err="1">
                <a:latin typeface="Courier New"/>
              </a:rPr>
              <a:t>Count</a:t>
            </a:r>
            <a:r>
              <a:rPr lang="it-IT" sz="1200" dirty="0">
                <a:latin typeface="Courier New"/>
              </a:rPr>
              <a:t>    </a:t>
            </a:r>
            <a:r>
              <a:rPr lang="it-IT" sz="1200" dirty="0" err="1">
                <a:latin typeface="Courier New"/>
              </a:rPr>
              <a:t>Mean</a:t>
            </a:r>
            <a:r>
              <a:rPr lang="it-IT" sz="1200" dirty="0">
                <a:latin typeface="Courier New"/>
              </a:rPr>
              <a:t>   </a:t>
            </a:r>
            <a:r>
              <a:rPr lang="it-IT" sz="1200" dirty="0" err="1">
                <a:latin typeface="Courier New"/>
              </a:rPr>
              <a:t>StDev</a:t>
            </a:r>
            <a:r>
              <a:rPr lang="it-IT" sz="1200" dirty="0">
                <a:latin typeface="Courier New"/>
              </a:rPr>
              <a:t>  Minimum  Maximum</a:t>
            </a:r>
          </a:p>
          <a:p>
            <a:r>
              <a:rPr lang="en-US" sz="1200" dirty="0">
                <a:latin typeface="Courier New"/>
              </a:rPr>
              <a:t>Alkalinity      53   37.53   38.20     1.20   128.00</a:t>
            </a:r>
          </a:p>
          <a:p>
            <a:r>
              <a:rPr lang="en-US" sz="1200" dirty="0">
                <a:latin typeface="Courier New"/>
              </a:rPr>
              <a:t>pH              53   6.591   1.288    3.600    9.100</a:t>
            </a:r>
          </a:p>
          <a:p>
            <a:r>
              <a:rPr lang="nb-NO" sz="1200" dirty="0" err="1">
                <a:latin typeface="Courier New"/>
              </a:rPr>
              <a:t>Avg_Mercury</a:t>
            </a:r>
            <a:r>
              <a:rPr lang="nb-NO" sz="1200" dirty="0">
                <a:latin typeface="Courier New"/>
              </a:rPr>
              <a:t>     53  0.5272  0.3410   0.0400   </a:t>
            </a:r>
            <a:r>
              <a:rPr lang="nb-NO" sz="1200" dirty="0" smtClean="0">
                <a:latin typeface="Courier New"/>
              </a:rPr>
              <a:t>1.3300</a:t>
            </a:r>
            <a:endParaRPr lang="nb-NO" sz="1200" dirty="0">
              <a:latin typeface="Courier New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90" y="1270000"/>
            <a:ext cx="4913997" cy="327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26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51" y="1315928"/>
            <a:ext cx="2476043" cy="4679997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Menu File e </a:t>
            </a:r>
            <a:r>
              <a:rPr lang="it-IT" dirty="0" err="1" smtClean="0"/>
              <a:t>Edit</a:t>
            </a:r>
            <a:endParaRPr lang="it-IT" dirty="0"/>
          </a:p>
        </p:txBody>
      </p:sp>
      <p:sp>
        <p:nvSpPr>
          <p:cNvPr id="6" name="Parentesi graffa chiusa 5"/>
          <p:cNvSpPr/>
          <p:nvPr/>
        </p:nvSpPr>
        <p:spPr>
          <a:xfrm>
            <a:off x="2800866" y="1576306"/>
            <a:ext cx="192774" cy="81649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3163740" y="1662251"/>
            <a:ext cx="5375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Project		: MINITAB Project (*.MPJ)</a:t>
            </a:r>
          </a:p>
          <a:p>
            <a:r>
              <a:rPr lang="it-IT" dirty="0" smtClean="0"/>
              <a:t>Project </a:t>
            </a:r>
            <a:r>
              <a:rPr lang="it-IT" dirty="0" err="1" smtClean="0"/>
              <a:t>Description</a:t>
            </a:r>
            <a:r>
              <a:rPr lang="it-IT" dirty="0" smtClean="0"/>
              <a:t>	: </a:t>
            </a:r>
            <a:r>
              <a:rPr lang="it-IT" dirty="0" err="1" smtClean="0"/>
              <a:t>Comments</a:t>
            </a:r>
            <a:r>
              <a:rPr lang="it-IT" dirty="0" smtClean="0"/>
              <a:t> to (</a:t>
            </a:r>
            <a:r>
              <a:rPr lang="it-IT" dirty="0"/>
              <a:t>*.MPJ</a:t>
            </a:r>
            <a:r>
              <a:rPr lang="it-IT" dirty="0" smtClean="0"/>
              <a:t>)</a:t>
            </a:r>
            <a:endParaRPr lang="it-IT" dirty="0"/>
          </a:p>
        </p:txBody>
      </p:sp>
      <p:grpSp>
        <p:nvGrpSpPr>
          <p:cNvPr id="3" name="Gruppo 2"/>
          <p:cNvGrpSpPr/>
          <p:nvPr/>
        </p:nvGrpSpPr>
        <p:grpSpPr>
          <a:xfrm>
            <a:off x="2800864" y="2524984"/>
            <a:ext cx="6171162" cy="807305"/>
            <a:chOff x="2800864" y="2524984"/>
            <a:chExt cx="5919317" cy="807305"/>
          </a:xfrm>
        </p:grpSpPr>
        <p:sp>
          <p:nvSpPr>
            <p:cNvPr id="8" name="Parentesi graffa chiusa 7"/>
            <p:cNvSpPr/>
            <p:nvPr/>
          </p:nvSpPr>
          <p:spPr>
            <a:xfrm>
              <a:off x="2800864" y="2524984"/>
              <a:ext cx="184909" cy="807305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3163740" y="2685958"/>
              <a:ext cx="55564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err="1" smtClean="0"/>
                <a:t>Worksheet</a:t>
              </a:r>
              <a:r>
                <a:rPr lang="it-IT" dirty="0" smtClean="0"/>
                <a:t>	: </a:t>
              </a:r>
              <a:r>
                <a:rPr lang="it-IT" dirty="0" err="1" smtClean="0"/>
                <a:t>Worsheet</a:t>
              </a:r>
              <a:r>
                <a:rPr lang="it-IT" dirty="0" smtClean="0"/>
                <a:t> file (*.MTW) o file dati</a:t>
              </a:r>
            </a:p>
            <a:p>
              <a:r>
                <a:rPr lang="it-IT" dirty="0" smtClean="0"/>
                <a:t>Compatibilità	: Excel (*.</a:t>
              </a:r>
              <a:r>
                <a:rPr lang="it-IT" dirty="0" err="1" smtClean="0"/>
                <a:t>xlsx</a:t>
              </a:r>
              <a:r>
                <a:rPr lang="it-IT" dirty="0" smtClean="0"/>
                <a:t>), file testo (</a:t>
              </a:r>
              <a:r>
                <a:rPr lang="it-IT" dirty="0"/>
                <a:t>*.</a:t>
              </a:r>
              <a:r>
                <a:rPr lang="it-IT" dirty="0" err="1" smtClean="0"/>
                <a:t>txt</a:t>
              </a:r>
              <a:r>
                <a:rPr lang="it-IT" dirty="0" smtClean="0"/>
                <a:t>, *</a:t>
              </a:r>
              <a:r>
                <a:rPr lang="it-IT" dirty="0"/>
                <a:t>.</a:t>
              </a:r>
              <a:r>
                <a:rPr lang="it-IT" dirty="0" err="1"/>
                <a:t>csv</a:t>
              </a:r>
              <a:r>
                <a:rPr lang="it-IT" dirty="0" smtClean="0"/>
                <a:t>), …</a:t>
              </a:r>
              <a:endParaRPr lang="it-IT" dirty="0"/>
            </a:p>
          </p:txBody>
        </p:sp>
      </p:grpSp>
      <p:grpSp>
        <p:nvGrpSpPr>
          <p:cNvPr id="14" name="Gruppo 13"/>
          <p:cNvGrpSpPr/>
          <p:nvPr/>
        </p:nvGrpSpPr>
        <p:grpSpPr>
          <a:xfrm>
            <a:off x="2811517" y="3473781"/>
            <a:ext cx="5908664" cy="1200329"/>
            <a:chOff x="2811517" y="3497297"/>
            <a:chExt cx="5908664" cy="1200329"/>
          </a:xfrm>
        </p:grpSpPr>
        <p:sp>
          <p:nvSpPr>
            <p:cNvPr id="10" name="Parentesi graffa chiusa 9"/>
            <p:cNvSpPr/>
            <p:nvPr/>
          </p:nvSpPr>
          <p:spPr>
            <a:xfrm>
              <a:off x="2811517" y="3559710"/>
              <a:ext cx="192774" cy="798505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129035" y="3497297"/>
              <a:ext cx="55911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Query Data Base	: </a:t>
              </a:r>
              <a:r>
                <a:rPr lang="it-IT" dirty="0" err="1"/>
                <a:t>Selected</a:t>
              </a:r>
              <a:r>
                <a:rPr lang="it-IT" dirty="0"/>
                <a:t> I/</a:t>
              </a:r>
              <a:r>
                <a:rPr lang="it-IT" dirty="0" smtClean="0"/>
                <a:t>O da file </a:t>
              </a:r>
              <a:r>
                <a:rPr lang="it-IT" dirty="0" err="1" smtClean="0"/>
                <a:t>xlsx</a:t>
              </a:r>
              <a:r>
                <a:rPr lang="it-IT" dirty="0" smtClean="0"/>
                <a:t>, </a:t>
              </a:r>
              <a:r>
                <a:rPr lang="it-IT" dirty="0" err="1" smtClean="0"/>
                <a:t>mdb</a:t>
              </a:r>
              <a:r>
                <a:rPr lang="it-IT" dirty="0" smtClean="0"/>
                <a:t>, </a:t>
              </a:r>
              <a:r>
                <a:rPr lang="it-IT" dirty="0" err="1" smtClean="0"/>
                <a:t>ecc</a:t>
              </a:r>
              <a:r>
                <a:rPr lang="it-IT" dirty="0" smtClean="0"/>
                <a:t>;</a:t>
              </a:r>
            </a:p>
            <a:p>
              <a:r>
                <a:rPr lang="it-IT" dirty="0" smtClean="0"/>
                <a:t>Open </a:t>
              </a:r>
              <a:r>
                <a:rPr lang="it-IT" dirty="0" err="1" smtClean="0"/>
                <a:t>Graph</a:t>
              </a:r>
              <a:r>
                <a:rPr lang="it-IT" dirty="0"/>
                <a:t>	</a:t>
              </a:r>
              <a:r>
                <a:rPr lang="it-IT" dirty="0" smtClean="0"/>
                <a:t>: MINITAB </a:t>
              </a:r>
              <a:r>
                <a:rPr lang="it-IT" dirty="0" err="1" smtClean="0"/>
                <a:t>Graph</a:t>
              </a:r>
              <a:endParaRPr lang="it-IT" dirty="0" smtClean="0"/>
            </a:p>
            <a:p>
              <a:r>
                <a:rPr lang="it-IT" dirty="0" err="1"/>
                <a:t>Other</a:t>
              </a:r>
              <a:r>
                <a:rPr lang="it-IT" dirty="0"/>
                <a:t> </a:t>
              </a:r>
              <a:r>
                <a:rPr lang="it-IT" dirty="0" err="1" smtClean="0"/>
                <a:t>Files</a:t>
              </a:r>
              <a:r>
                <a:rPr lang="it-IT" dirty="0" smtClean="0"/>
                <a:t>	: file di formato utente</a:t>
              </a:r>
            </a:p>
            <a:p>
              <a:r>
                <a:rPr lang="it-IT" dirty="0" smtClean="0"/>
                <a:t>Save Session …	: I/O programmabile   </a:t>
              </a:r>
              <a:endParaRPr lang="it-IT" dirty="0"/>
            </a:p>
          </p:txBody>
        </p:sp>
      </p:grpSp>
      <p:sp>
        <p:nvSpPr>
          <p:cNvPr id="13" name="Parentesi graffa chiusa 12"/>
          <p:cNvSpPr/>
          <p:nvPr/>
        </p:nvSpPr>
        <p:spPr>
          <a:xfrm>
            <a:off x="2832582" y="4816172"/>
            <a:ext cx="184576" cy="3600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7269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725"/>
          </a:xfrm>
        </p:spPr>
        <p:txBody>
          <a:bodyPr/>
          <a:lstStyle/>
          <a:p>
            <a:pPr algn="l"/>
            <a:r>
              <a:rPr lang="it-IT" dirty="0" err="1" smtClean="0"/>
              <a:t>Histogram</a:t>
            </a:r>
            <a:r>
              <a:rPr lang="it-IT" dirty="0" smtClean="0"/>
              <a:t>, </a:t>
            </a:r>
            <a:r>
              <a:rPr lang="it-IT" dirty="0" err="1" smtClean="0"/>
              <a:t>Steam</a:t>
            </a:r>
            <a:r>
              <a:rPr lang="it-IT" dirty="0" smtClean="0"/>
              <a:t>-and-</a:t>
            </a:r>
            <a:r>
              <a:rPr lang="it-IT" dirty="0" err="1" smtClean="0"/>
              <a:t>Leaf</a:t>
            </a:r>
            <a:r>
              <a:rPr lang="it-IT" dirty="0" smtClean="0"/>
              <a:t> Display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04" y="1340656"/>
            <a:ext cx="4859997" cy="3239998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5080001" y="1370018"/>
            <a:ext cx="3606800" cy="4813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err="1">
                <a:latin typeface="Arial"/>
                <a:cs typeface="Arial"/>
              </a:rPr>
              <a:t>Stem</a:t>
            </a:r>
            <a:r>
              <a:rPr lang="it-IT" sz="1400" b="1" dirty="0">
                <a:latin typeface="Arial"/>
                <a:cs typeface="Arial"/>
              </a:rPr>
              <a:t>-and-</a:t>
            </a:r>
            <a:r>
              <a:rPr lang="it-IT" sz="1400" b="1" dirty="0" err="1">
                <a:latin typeface="Arial"/>
                <a:cs typeface="Arial"/>
              </a:rPr>
              <a:t>Leaf</a:t>
            </a:r>
            <a:r>
              <a:rPr lang="it-IT" sz="1400" b="1" dirty="0">
                <a:latin typeface="Arial"/>
                <a:cs typeface="Arial"/>
              </a:rPr>
              <a:t> Display: </a:t>
            </a:r>
            <a:r>
              <a:rPr lang="it-IT" sz="1400" b="1" dirty="0" err="1">
                <a:latin typeface="Arial"/>
                <a:cs typeface="Arial"/>
              </a:rPr>
              <a:t>Avg_Mercury</a:t>
            </a:r>
            <a:r>
              <a:rPr lang="it-IT" sz="1400" b="1" dirty="0">
                <a:latin typeface="Arial"/>
                <a:cs typeface="Arial"/>
              </a:rPr>
              <a:t> </a:t>
            </a:r>
            <a:endParaRPr lang="it-IT" b="1" dirty="0"/>
          </a:p>
          <a:p>
            <a:pPr>
              <a:lnSpc>
                <a:spcPct val="120000"/>
              </a:lnSpc>
            </a:pPr>
            <a:endParaRPr lang="it-IT" sz="1000" b="1" dirty="0" smtClean="0">
              <a:latin typeface="Courier"/>
              <a:cs typeface="Courier"/>
            </a:endParaRPr>
          </a:p>
          <a:p>
            <a:pPr>
              <a:lnSpc>
                <a:spcPct val="120000"/>
              </a:lnSpc>
            </a:pPr>
            <a:r>
              <a:rPr lang="it-IT" sz="1200" b="1" dirty="0" err="1" smtClean="0">
                <a:latin typeface="Courier"/>
                <a:cs typeface="Courier"/>
              </a:rPr>
              <a:t>Stem</a:t>
            </a:r>
            <a:r>
              <a:rPr lang="it-IT" sz="1200" b="1" dirty="0">
                <a:latin typeface="Courier"/>
                <a:cs typeface="Courier"/>
              </a:rPr>
              <a:t>-and-</a:t>
            </a:r>
            <a:r>
              <a:rPr lang="it-IT" sz="1200" b="1" dirty="0" err="1">
                <a:latin typeface="Courier"/>
                <a:cs typeface="Courier"/>
              </a:rPr>
              <a:t>leaf</a:t>
            </a:r>
            <a:r>
              <a:rPr lang="it-IT" sz="1200" b="1" dirty="0">
                <a:latin typeface="Courier"/>
                <a:cs typeface="Courier"/>
              </a:rPr>
              <a:t> of </a:t>
            </a:r>
            <a:r>
              <a:rPr lang="it-IT" sz="1200" b="1" dirty="0" err="1">
                <a:latin typeface="Courier"/>
                <a:cs typeface="Courier"/>
              </a:rPr>
              <a:t>Avg_Mercury</a:t>
            </a:r>
            <a:r>
              <a:rPr lang="it-IT" sz="1200" b="1" dirty="0">
                <a:latin typeface="Courier"/>
                <a:cs typeface="Courier"/>
              </a:rPr>
              <a:t>  LL = 0    </a:t>
            </a:r>
            <a:r>
              <a:rPr lang="it-IT" sz="1200" dirty="0" err="1">
                <a:latin typeface="Courier"/>
                <a:cs typeface="Courier"/>
              </a:rPr>
              <a:t>N</a:t>
            </a:r>
            <a:r>
              <a:rPr lang="it-IT" sz="1200" dirty="0">
                <a:latin typeface="Courier"/>
                <a:cs typeface="Courier"/>
              </a:rPr>
              <a:t>  = 29</a:t>
            </a:r>
          </a:p>
          <a:p>
            <a:r>
              <a:rPr lang="da-DK" sz="1200" dirty="0">
                <a:latin typeface="Courier"/>
                <a:cs typeface="Courier"/>
              </a:rPr>
              <a:t>Leaf Unit = 0.010</a:t>
            </a:r>
          </a:p>
          <a:p>
            <a:endParaRPr lang="da-DK" sz="1200" dirty="0">
              <a:latin typeface="Courier"/>
              <a:cs typeface="Courier"/>
            </a:endParaRPr>
          </a:p>
          <a:p>
            <a:r>
              <a:rPr lang="da-DK" sz="1200" dirty="0">
                <a:latin typeface="Courier"/>
                <a:cs typeface="Courier"/>
              </a:rPr>
              <a:t> 3   0  445</a:t>
            </a:r>
          </a:p>
          <a:p>
            <a:r>
              <a:rPr lang="da-DK" sz="1200" dirty="0">
                <a:latin typeface="Courier"/>
                <a:cs typeface="Courier"/>
              </a:rPr>
              <a:t> 11  1  05678999</a:t>
            </a:r>
          </a:p>
          <a:p>
            <a:r>
              <a:rPr lang="da-DK" sz="1200" dirty="0">
                <a:latin typeface="Courier"/>
                <a:cs typeface="Courier"/>
              </a:rPr>
              <a:t>(6)  2  157778</a:t>
            </a:r>
          </a:p>
          <a:p>
            <a:r>
              <a:rPr lang="da-DK" sz="1200" dirty="0">
                <a:latin typeface="Courier"/>
                <a:cs typeface="Courier"/>
              </a:rPr>
              <a:t> 12  3  4444</a:t>
            </a:r>
          </a:p>
          <a:p>
            <a:r>
              <a:rPr lang="da-DK" sz="1200" dirty="0">
                <a:latin typeface="Courier"/>
                <a:cs typeface="Courier"/>
              </a:rPr>
              <a:t> 8   4  </a:t>
            </a:r>
            <a:r>
              <a:rPr lang="da-DK" sz="1200" dirty="0" smtClean="0">
                <a:latin typeface="Courier"/>
                <a:cs typeface="Courier"/>
              </a:rPr>
              <a:t>01348899</a:t>
            </a:r>
            <a:endParaRPr lang="da-DK" sz="1200" dirty="0">
              <a:latin typeface="Courier"/>
              <a:cs typeface="Courier"/>
            </a:endParaRPr>
          </a:p>
          <a:p>
            <a:endParaRPr lang="da-DK" sz="1200" dirty="0">
              <a:latin typeface="Courier"/>
              <a:cs typeface="Courier"/>
            </a:endParaRPr>
          </a:p>
          <a:p>
            <a:r>
              <a:rPr lang="da-DK" sz="1200" b="1" dirty="0">
                <a:latin typeface="Courier"/>
                <a:cs typeface="Courier"/>
              </a:rPr>
              <a:t>Stem-and-</a:t>
            </a:r>
            <a:r>
              <a:rPr lang="da-DK" sz="1200" b="1" dirty="0" err="1">
                <a:latin typeface="Courier"/>
                <a:cs typeface="Courier"/>
              </a:rPr>
              <a:t>leaf</a:t>
            </a:r>
            <a:r>
              <a:rPr lang="da-DK" sz="1200" b="1" dirty="0">
                <a:latin typeface="Courier"/>
                <a:cs typeface="Courier"/>
              </a:rPr>
              <a:t> of </a:t>
            </a:r>
            <a:r>
              <a:rPr lang="da-DK" sz="1200" b="1" dirty="0" err="1">
                <a:latin typeface="Courier"/>
                <a:cs typeface="Courier"/>
              </a:rPr>
              <a:t>Avg_Mercury</a:t>
            </a:r>
            <a:r>
              <a:rPr lang="da-DK" sz="1200" b="1" dirty="0">
                <a:latin typeface="Courier"/>
                <a:cs typeface="Courier"/>
              </a:rPr>
              <a:t>  LL = 1    </a:t>
            </a:r>
            <a:r>
              <a:rPr lang="da-DK" sz="1200" dirty="0">
                <a:latin typeface="Courier"/>
                <a:cs typeface="Courier"/>
              </a:rPr>
              <a:t>N  = 24</a:t>
            </a:r>
          </a:p>
          <a:p>
            <a:r>
              <a:rPr lang="da-DK" sz="1200" dirty="0">
                <a:latin typeface="Courier"/>
                <a:cs typeface="Courier"/>
              </a:rPr>
              <a:t>Leaf Unit = 0.010</a:t>
            </a:r>
          </a:p>
          <a:p>
            <a:endParaRPr lang="da-DK" sz="1200" dirty="0">
              <a:latin typeface="Courier"/>
              <a:cs typeface="Courier"/>
            </a:endParaRPr>
          </a:p>
          <a:p>
            <a:r>
              <a:rPr lang="da-DK" sz="1200" dirty="0">
                <a:latin typeface="Courier"/>
                <a:cs typeface="Courier"/>
              </a:rPr>
              <a:t> 6   5   002669</a:t>
            </a:r>
          </a:p>
          <a:p>
            <a:r>
              <a:rPr lang="da-DK" sz="1200" dirty="0">
                <a:latin typeface="Courier"/>
                <a:cs typeface="Courier"/>
              </a:rPr>
              <a:t> 8   6   35</a:t>
            </a:r>
          </a:p>
          <a:p>
            <a:r>
              <a:rPr lang="da-DK" sz="1200" dirty="0">
                <a:latin typeface="Courier"/>
                <a:cs typeface="Courier"/>
              </a:rPr>
              <a:t> 11  7   137</a:t>
            </a:r>
          </a:p>
          <a:p>
            <a:r>
              <a:rPr lang="da-DK" sz="1200" dirty="0">
                <a:latin typeface="Courier"/>
                <a:cs typeface="Courier"/>
              </a:rPr>
              <a:t>(5)  8   13467</a:t>
            </a:r>
          </a:p>
          <a:p>
            <a:r>
              <a:rPr lang="da-DK" sz="1200" dirty="0">
                <a:latin typeface="Courier"/>
                <a:cs typeface="Courier"/>
              </a:rPr>
              <a:t> 8   9   48</a:t>
            </a:r>
          </a:p>
          <a:p>
            <a:r>
              <a:rPr lang="da-DK" sz="1200" dirty="0">
                <a:latin typeface="Courier"/>
                <a:cs typeface="Courier"/>
              </a:rPr>
              <a:t> 6   10  8</a:t>
            </a:r>
          </a:p>
          <a:p>
            <a:r>
              <a:rPr lang="da-DK" sz="1200" dirty="0">
                <a:latin typeface="Courier"/>
                <a:cs typeface="Courier"/>
              </a:rPr>
              <a:t> 5   11  06</a:t>
            </a:r>
          </a:p>
          <a:p>
            <a:r>
              <a:rPr lang="da-DK" sz="1200" dirty="0">
                <a:latin typeface="Courier"/>
                <a:cs typeface="Courier"/>
              </a:rPr>
              <a:t> 3   12  03</a:t>
            </a:r>
          </a:p>
          <a:p>
            <a:r>
              <a:rPr lang="da-DK" sz="1200" dirty="0">
                <a:latin typeface="Courier"/>
                <a:cs typeface="Courier"/>
              </a:rPr>
              <a:t> 1   13  </a:t>
            </a:r>
            <a:r>
              <a:rPr lang="da-DK" sz="1200" dirty="0" smtClean="0">
                <a:latin typeface="Courier"/>
                <a:cs typeface="Courier"/>
              </a:rPr>
              <a:t>3</a:t>
            </a:r>
            <a:endParaRPr lang="da-DK" sz="1200" dirty="0">
              <a:latin typeface="Courier"/>
              <a:cs typeface="Courier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64444" y="4783667"/>
            <a:ext cx="42192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Istogramma e lo </a:t>
            </a:r>
            <a:r>
              <a:rPr lang="it-IT" dirty="0" err="1" smtClean="0"/>
              <a:t>Steam</a:t>
            </a:r>
            <a:r>
              <a:rPr lang="it-IT" dirty="0" smtClean="0"/>
              <a:t> and </a:t>
            </a:r>
            <a:r>
              <a:rPr lang="it-IT" dirty="0" err="1" smtClean="0"/>
              <a:t>Leaf</a:t>
            </a:r>
            <a:r>
              <a:rPr lang="it-IT" dirty="0" smtClean="0"/>
              <a:t> Display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Frequenza di ciascuna classe (bin)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Foglie (</a:t>
            </a:r>
            <a:r>
              <a:rPr lang="it-IT" dirty="0" err="1" smtClean="0"/>
              <a:t>leaf</a:t>
            </a:r>
            <a:r>
              <a:rPr lang="it-IT" dirty="0" smtClean="0"/>
              <a:t>) di ciascun tronco (</a:t>
            </a:r>
            <a:r>
              <a:rPr lang="it-IT" dirty="0" err="1" smtClean="0"/>
              <a:t>steam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r>
              <a:rPr lang="it-IT" dirty="0" smtClean="0"/>
              <a:t>Esprimono la medesima informazione (?)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3262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Graph</a:t>
            </a:r>
            <a:r>
              <a:rPr lang="it-IT" dirty="0" smtClean="0"/>
              <a:t> – </a:t>
            </a:r>
            <a:r>
              <a:rPr lang="it-IT" dirty="0" err="1" smtClean="0"/>
              <a:t>Steam</a:t>
            </a:r>
            <a:r>
              <a:rPr lang="it-IT" dirty="0" smtClean="0"/>
              <a:t> and </a:t>
            </a:r>
            <a:r>
              <a:rPr lang="it-IT" dirty="0" err="1" smtClean="0"/>
              <a:t>Leaf</a:t>
            </a:r>
            <a:r>
              <a:rPr lang="it-IT" dirty="0" smtClean="0"/>
              <a:t> Display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989" y="1679995"/>
            <a:ext cx="3492000" cy="253897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79995"/>
            <a:ext cx="2170667" cy="47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563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584"/>
          </a:xfrm>
        </p:spPr>
        <p:txBody>
          <a:bodyPr/>
          <a:lstStyle/>
          <a:p>
            <a:r>
              <a:rPr lang="it-IT" dirty="0" err="1" smtClean="0"/>
              <a:t>ICUAdmissions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89" y="1044222"/>
            <a:ext cx="7596000" cy="432492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93889" y="5616222"/>
            <a:ext cx="75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err="1" smtClean="0"/>
              <a:t>Previous</a:t>
            </a:r>
            <a:r>
              <a:rPr lang="it-IT" dirty="0" smtClean="0"/>
              <a:t>. Ricoveri precedenti presso la ICU: (0) nessuno; (1) uno o più</a:t>
            </a:r>
          </a:p>
          <a:p>
            <a:pPr marL="285750" indent="-285750">
              <a:buFont typeface="Arial"/>
              <a:buChar char="•"/>
            </a:pPr>
            <a:r>
              <a:rPr lang="it-IT" dirty="0" err="1" smtClean="0"/>
              <a:t>Cancer</a:t>
            </a:r>
            <a:r>
              <a:rPr lang="it-IT" dirty="0" smtClean="0"/>
              <a:t>.    Il paziente è affetto da Cancro: (1) si, (0) no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Service.   Ricovero presso il servizio di medicina (0) o chirurgia (1)   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43471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Graph</a:t>
            </a:r>
            <a:r>
              <a:rPr lang="it-IT" dirty="0" smtClean="0"/>
              <a:t> - </a:t>
            </a:r>
            <a:r>
              <a:rPr lang="it-IT" dirty="0" err="1" smtClean="0"/>
              <a:t>BarChart</a:t>
            </a:r>
            <a:r>
              <a:rPr lang="it-IT" dirty="0" smtClean="0"/>
              <a:t> e </a:t>
            </a:r>
            <a:r>
              <a:rPr lang="it-IT" dirty="0" err="1" smtClean="0"/>
              <a:t>PieCart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192" y="1247538"/>
            <a:ext cx="4320000" cy="2880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5217631" y="2697415"/>
            <a:ext cx="32998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>
                <a:latin typeface="Arial"/>
              </a:rPr>
              <a:t>Tally</a:t>
            </a:r>
            <a:r>
              <a:rPr lang="it-IT" sz="1600" b="1" dirty="0">
                <a:latin typeface="Arial"/>
              </a:rPr>
              <a:t> for Discrete </a:t>
            </a:r>
            <a:r>
              <a:rPr lang="it-IT" sz="1600" b="1" dirty="0" err="1">
                <a:latin typeface="Arial"/>
              </a:rPr>
              <a:t>Variables</a:t>
            </a:r>
            <a:r>
              <a:rPr lang="it-IT" sz="1600" b="1" dirty="0">
                <a:latin typeface="Arial"/>
              </a:rPr>
              <a:t>: LL </a:t>
            </a:r>
          </a:p>
          <a:p>
            <a:endParaRPr lang="it-IT" sz="1600" b="1" dirty="0">
              <a:latin typeface="Arial"/>
            </a:endParaRPr>
          </a:p>
          <a:p>
            <a:r>
              <a:rPr lang="it-IT" sz="1400" b="1" dirty="0">
                <a:latin typeface="Courier New"/>
              </a:rPr>
              <a:t>LL  </a:t>
            </a:r>
            <a:r>
              <a:rPr lang="it-IT" sz="1400" b="1" dirty="0" err="1">
                <a:latin typeface="Courier New"/>
              </a:rPr>
              <a:t>Count</a:t>
            </a:r>
            <a:r>
              <a:rPr lang="it-IT" sz="1400" b="1" dirty="0">
                <a:latin typeface="Courier New"/>
              </a:rPr>
              <a:t>  </a:t>
            </a:r>
            <a:r>
              <a:rPr lang="it-IT" sz="1400" b="1" dirty="0" err="1">
                <a:latin typeface="Courier New"/>
              </a:rPr>
              <a:t>Percent</a:t>
            </a:r>
            <a:r>
              <a:rPr lang="it-IT" sz="1400" b="1" dirty="0">
                <a:latin typeface="Courier New"/>
              </a:rPr>
              <a:t>  </a:t>
            </a:r>
            <a:r>
              <a:rPr lang="it-IT" sz="1400" b="1" dirty="0" err="1">
                <a:latin typeface="Courier New"/>
              </a:rPr>
              <a:t>CumPct</a:t>
            </a:r>
            <a:endParaRPr lang="it-IT" sz="1400" b="1" dirty="0">
              <a:latin typeface="Courier New"/>
            </a:endParaRPr>
          </a:p>
          <a:p>
            <a:r>
              <a:rPr lang="it-IT" sz="1400" b="1" dirty="0">
                <a:latin typeface="Courier New"/>
              </a:rPr>
              <a:t> 0     29    54.72   54.72</a:t>
            </a:r>
          </a:p>
          <a:p>
            <a:r>
              <a:rPr lang="it-IT" sz="1400" b="1" dirty="0">
                <a:latin typeface="Courier New"/>
              </a:rPr>
              <a:t> 1     24    45.28  100.00</a:t>
            </a:r>
          </a:p>
          <a:p>
            <a:r>
              <a:rPr lang="it-IT" sz="1400" b="1" dirty="0" err="1">
                <a:latin typeface="Courier New"/>
              </a:rPr>
              <a:t>N</a:t>
            </a:r>
            <a:r>
              <a:rPr lang="it-IT" sz="1400" b="1" dirty="0">
                <a:latin typeface="Courier New"/>
              </a:rPr>
              <a:t>=     </a:t>
            </a:r>
            <a:r>
              <a:rPr lang="it-IT" sz="1400" b="1" dirty="0" smtClean="0">
                <a:latin typeface="Courier New"/>
              </a:rPr>
              <a:t>53</a:t>
            </a:r>
            <a:endParaRPr lang="it-IT" sz="1400" b="1" dirty="0">
              <a:latin typeface="Courier New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77143" y="1059646"/>
            <a:ext cx="1417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BarChart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/>
          <a:srcRect b="10139"/>
          <a:stretch/>
        </p:blipFill>
        <p:spPr>
          <a:xfrm>
            <a:off x="540192" y="4114080"/>
            <a:ext cx="4320000" cy="258798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77143" y="4143965"/>
            <a:ext cx="1417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PieChart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094111" y="1594556"/>
            <a:ext cx="3767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smtClean="0"/>
              <a:t>Diagramma a Barre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Grafico Torta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922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8147"/>
          </a:xfrm>
        </p:spPr>
        <p:txBody>
          <a:bodyPr/>
          <a:lstStyle/>
          <a:p>
            <a:r>
              <a:rPr lang="it-IT" dirty="0" err="1" smtClean="0"/>
              <a:t>Graph</a:t>
            </a:r>
            <a:r>
              <a:rPr lang="it-IT" dirty="0" smtClean="0"/>
              <a:t> - </a:t>
            </a:r>
            <a:r>
              <a:rPr lang="it-IT" dirty="0" err="1" smtClean="0"/>
              <a:t>BarChart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5194216" y="1669843"/>
            <a:ext cx="357134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 err="1">
                <a:latin typeface="Courier"/>
                <a:cs typeface="Courier"/>
              </a:rPr>
              <a:t>Tabulated</a:t>
            </a:r>
            <a:r>
              <a:rPr lang="it-IT" sz="1100" b="1" dirty="0">
                <a:latin typeface="Courier"/>
                <a:cs typeface="Courier"/>
              </a:rPr>
              <a:t> </a:t>
            </a:r>
            <a:r>
              <a:rPr lang="it-IT" sz="1100" b="1" dirty="0" err="1">
                <a:latin typeface="Courier"/>
                <a:cs typeface="Courier"/>
              </a:rPr>
              <a:t>statistics</a:t>
            </a:r>
            <a:r>
              <a:rPr lang="it-IT" sz="1100" b="1" dirty="0">
                <a:latin typeface="Courier"/>
                <a:cs typeface="Courier"/>
              </a:rPr>
              <a:t>: </a:t>
            </a:r>
            <a:endParaRPr lang="it-IT" sz="1100" b="1" dirty="0" smtClean="0">
              <a:latin typeface="Courier"/>
              <a:cs typeface="Courier"/>
            </a:endParaRPr>
          </a:p>
          <a:p>
            <a:r>
              <a:rPr lang="it-IT" sz="1100" b="1" dirty="0" smtClean="0">
                <a:latin typeface="Courier"/>
                <a:cs typeface="Courier"/>
              </a:rPr>
              <a:t>Service</a:t>
            </a:r>
            <a:r>
              <a:rPr lang="it-IT" sz="1100" b="1" dirty="0">
                <a:latin typeface="Courier"/>
                <a:cs typeface="Courier"/>
              </a:rPr>
              <a:t>; </a:t>
            </a:r>
            <a:r>
              <a:rPr lang="it-IT" sz="1100" b="1" dirty="0" err="1">
                <a:latin typeface="Courier"/>
                <a:cs typeface="Courier"/>
              </a:rPr>
              <a:t>Cancer</a:t>
            </a:r>
            <a:r>
              <a:rPr lang="it-IT" sz="1100" b="1" dirty="0">
                <a:latin typeface="Courier"/>
                <a:cs typeface="Courier"/>
              </a:rPr>
              <a:t>; </a:t>
            </a:r>
            <a:r>
              <a:rPr lang="it-IT" sz="1100" b="1" dirty="0" err="1">
                <a:latin typeface="Courier"/>
                <a:cs typeface="Courier"/>
              </a:rPr>
              <a:t>Previous</a:t>
            </a:r>
            <a:r>
              <a:rPr lang="it-IT" sz="1100" b="1" dirty="0">
                <a:latin typeface="Courier"/>
                <a:cs typeface="Courier"/>
              </a:rPr>
              <a:t> </a:t>
            </a:r>
          </a:p>
          <a:p>
            <a:r>
              <a:rPr lang="it-IT" sz="1100" dirty="0">
                <a:latin typeface="Courier"/>
                <a:cs typeface="Courier"/>
              </a:rPr>
              <a:t> </a:t>
            </a:r>
          </a:p>
          <a:p>
            <a:r>
              <a:rPr lang="it-IT" sz="1100" b="1" dirty="0" err="1">
                <a:latin typeface="Courier"/>
                <a:cs typeface="Courier"/>
              </a:rPr>
              <a:t>Results</a:t>
            </a:r>
            <a:r>
              <a:rPr lang="it-IT" sz="1100" b="1" dirty="0">
                <a:latin typeface="Courier"/>
                <a:cs typeface="Courier"/>
              </a:rPr>
              <a:t> for </a:t>
            </a:r>
            <a:r>
              <a:rPr lang="it-IT" sz="1100" b="1" dirty="0" err="1">
                <a:latin typeface="Courier"/>
                <a:cs typeface="Courier"/>
              </a:rPr>
              <a:t>Previous</a:t>
            </a:r>
            <a:r>
              <a:rPr lang="it-IT" sz="1100" b="1" dirty="0">
                <a:latin typeface="Courier"/>
                <a:cs typeface="Courier"/>
              </a:rPr>
              <a:t> = 0 </a:t>
            </a:r>
          </a:p>
          <a:p>
            <a:r>
              <a:rPr lang="it-IT" sz="1100" dirty="0" err="1">
                <a:latin typeface="Courier"/>
                <a:cs typeface="Courier"/>
              </a:rPr>
              <a:t>Rows</a:t>
            </a:r>
            <a:r>
              <a:rPr lang="it-IT" sz="1100" dirty="0">
                <a:latin typeface="Courier"/>
                <a:cs typeface="Courier"/>
              </a:rPr>
              <a:t>: Service   </a:t>
            </a:r>
            <a:r>
              <a:rPr lang="it-IT" sz="1100" dirty="0" err="1">
                <a:latin typeface="Courier"/>
                <a:cs typeface="Courier"/>
              </a:rPr>
              <a:t>Columns</a:t>
            </a:r>
            <a:r>
              <a:rPr lang="it-IT" sz="1100" dirty="0">
                <a:latin typeface="Courier"/>
                <a:cs typeface="Courier"/>
              </a:rPr>
              <a:t>: </a:t>
            </a:r>
            <a:r>
              <a:rPr lang="it-IT" sz="1100" dirty="0" err="1">
                <a:latin typeface="Courier"/>
                <a:cs typeface="Courier"/>
              </a:rPr>
              <a:t>Cancer</a:t>
            </a:r>
            <a:endParaRPr lang="it-IT" sz="1100" dirty="0">
              <a:latin typeface="Courier"/>
              <a:cs typeface="Courier"/>
            </a:endParaRPr>
          </a:p>
          <a:p>
            <a:endParaRPr lang="it-IT" sz="1100" dirty="0">
              <a:latin typeface="Courier"/>
              <a:cs typeface="Courier"/>
            </a:endParaRPr>
          </a:p>
          <a:p>
            <a:r>
              <a:rPr lang="it-IT" sz="1100" dirty="0">
                <a:latin typeface="Courier"/>
                <a:cs typeface="Courier"/>
              </a:rPr>
              <a:t>         0   1  </a:t>
            </a:r>
            <a:r>
              <a:rPr lang="it-IT" sz="1100" dirty="0" err="1">
                <a:latin typeface="Courier"/>
                <a:cs typeface="Courier"/>
              </a:rPr>
              <a:t>All</a:t>
            </a:r>
            <a:endParaRPr lang="it-IT" sz="1100" dirty="0">
              <a:latin typeface="Courier"/>
              <a:cs typeface="Courier"/>
            </a:endParaRPr>
          </a:p>
          <a:p>
            <a:endParaRPr lang="it-IT" sz="1100" dirty="0">
              <a:latin typeface="Courier"/>
              <a:cs typeface="Courier"/>
            </a:endParaRPr>
          </a:p>
          <a:p>
            <a:r>
              <a:rPr lang="it-IT" sz="1100" dirty="0">
                <a:latin typeface="Courier"/>
                <a:cs typeface="Courier"/>
              </a:rPr>
              <a:t>0       79   3   82</a:t>
            </a:r>
          </a:p>
          <a:p>
            <a:r>
              <a:rPr lang="it-IT" sz="1100" dirty="0">
                <a:latin typeface="Courier"/>
                <a:cs typeface="Courier"/>
              </a:rPr>
              <a:t>1       71  17   88</a:t>
            </a:r>
          </a:p>
          <a:p>
            <a:r>
              <a:rPr lang="sv-SE" sz="1100" dirty="0">
                <a:latin typeface="Courier"/>
                <a:cs typeface="Courier"/>
              </a:rPr>
              <a:t>All    150  20  170</a:t>
            </a:r>
          </a:p>
          <a:p>
            <a:endParaRPr lang="sv-SE" sz="1100" dirty="0">
              <a:latin typeface="Courier"/>
              <a:cs typeface="Courier"/>
            </a:endParaRPr>
          </a:p>
          <a:p>
            <a:r>
              <a:rPr lang="sv-SE" sz="1100" b="1" dirty="0" err="1" smtClean="0">
                <a:latin typeface="Courier"/>
                <a:cs typeface="Courier"/>
              </a:rPr>
              <a:t>Results</a:t>
            </a:r>
            <a:r>
              <a:rPr lang="sv-SE" sz="1100" b="1" dirty="0" smtClean="0">
                <a:latin typeface="Courier"/>
                <a:cs typeface="Courier"/>
              </a:rPr>
              <a:t> </a:t>
            </a:r>
            <a:r>
              <a:rPr lang="sv-SE" sz="1100" b="1" dirty="0">
                <a:latin typeface="Courier"/>
                <a:cs typeface="Courier"/>
              </a:rPr>
              <a:t>for </a:t>
            </a:r>
            <a:r>
              <a:rPr lang="sv-SE" sz="1100" b="1" dirty="0" err="1">
                <a:latin typeface="Courier"/>
                <a:cs typeface="Courier"/>
              </a:rPr>
              <a:t>Previous</a:t>
            </a:r>
            <a:r>
              <a:rPr lang="sv-SE" sz="1100" b="1" dirty="0">
                <a:latin typeface="Courier"/>
                <a:cs typeface="Courier"/>
              </a:rPr>
              <a:t> = 1 </a:t>
            </a:r>
          </a:p>
          <a:p>
            <a:r>
              <a:rPr lang="sv-SE" sz="1100" dirty="0" err="1">
                <a:latin typeface="Courier"/>
                <a:cs typeface="Courier"/>
              </a:rPr>
              <a:t>Rows</a:t>
            </a:r>
            <a:r>
              <a:rPr lang="sv-SE" sz="1100" dirty="0">
                <a:latin typeface="Courier"/>
                <a:cs typeface="Courier"/>
              </a:rPr>
              <a:t>: Service   </a:t>
            </a:r>
            <a:r>
              <a:rPr lang="sv-SE" sz="1100" dirty="0" err="1">
                <a:latin typeface="Courier"/>
                <a:cs typeface="Courier"/>
              </a:rPr>
              <a:t>Columns</a:t>
            </a:r>
            <a:r>
              <a:rPr lang="sv-SE" sz="1100" dirty="0">
                <a:latin typeface="Courier"/>
                <a:cs typeface="Courier"/>
              </a:rPr>
              <a:t>: Cancer</a:t>
            </a:r>
          </a:p>
          <a:p>
            <a:endParaRPr lang="sv-SE" sz="1100" dirty="0">
              <a:latin typeface="Courier"/>
              <a:cs typeface="Courier"/>
            </a:endParaRPr>
          </a:p>
          <a:p>
            <a:r>
              <a:rPr lang="sv-SE" sz="1100" dirty="0">
                <a:latin typeface="Courier"/>
                <a:cs typeface="Courier"/>
              </a:rPr>
              <a:t>        0  1  All</a:t>
            </a:r>
          </a:p>
          <a:p>
            <a:endParaRPr lang="sv-SE" sz="1100" dirty="0">
              <a:latin typeface="Courier"/>
              <a:cs typeface="Courier"/>
            </a:endParaRPr>
          </a:p>
          <a:p>
            <a:r>
              <a:rPr lang="sv-SE" sz="1100" dirty="0">
                <a:latin typeface="Courier"/>
                <a:cs typeface="Courier"/>
              </a:rPr>
              <a:t>0      11  0   11</a:t>
            </a:r>
          </a:p>
          <a:p>
            <a:r>
              <a:rPr lang="sv-SE" sz="1100" dirty="0">
                <a:latin typeface="Courier"/>
                <a:cs typeface="Courier"/>
              </a:rPr>
              <a:t>1      19  0   19</a:t>
            </a:r>
          </a:p>
          <a:p>
            <a:r>
              <a:rPr lang="sv-SE" sz="1100" dirty="0">
                <a:latin typeface="Courier"/>
                <a:cs typeface="Courier"/>
              </a:rPr>
              <a:t>All    30  0   </a:t>
            </a:r>
            <a:r>
              <a:rPr lang="sv-SE" sz="1100" dirty="0" smtClean="0">
                <a:latin typeface="Courier"/>
                <a:cs typeface="Courier"/>
              </a:rPr>
              <a:t>30</a:t>
            </a:r>
            <a:endParaRPr lang="sv-SE" sz="1100" dirty="0">
              <a:latin typeface="Courier"/>
              <a:cs typeface="Courier"/>
            </a:endParaRPr>
          </a:p>
        </p:txBody>
      </p:sp>
      <p:sp>
        <p:nvSpPr>
          <p:cNvPr id="4" name="Parentesi graffa chiusa 3"/>
          <p:cNvSpPr/>
          <p:nvPr/>
        </p:nvSpPr>
        <p:spPr>
          <a:xfrm>
            <a:off x="8198491" y="2441222"/>
            <a:ext cx="181434" cy="2706496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56" y="1417736"/>
            <a:ext cx="4860000" cy="324000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39173" y="5332384"/>
            <a:ext cx="82768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La </a:t>
            </a:r>
            <a:r>
              <a:rPr lang="it-IT" sz="1600" dirty="0" err="1" smtClean="0"/>
              <a:t>BarChart</a:t>
            </a:r>
            <a:r>
              <a:rPr lang="it-IT" sz="1600" dirty="0" smtClean="0"/>
              <a:t> con le variabili stratificate nell’ordine: </a:t>
            </a:r>
            <a:r>
              <a:rPr lang="it-IT" sz="1600" dirty="0" err="1" smtClean="0"/>
              <a:t>Previous</a:t>
            </a:r>
            <a:r>
              <a:rPr lang="it-IT" sz="1600" dirty="0" smtClean="0"/>
              <a:t>, </a:t>
            </a:r>
            <a:r>
              <a:rPr lang="it-IT" sz="1600" dirty="0" err="1" smtClean="0"/>
              <a:t>Cancer</a:t>
            </a:r>
            <a:r>
              <a:rPr lang="it-IT" sz="1600" dirty="0" smtClean="0"/>
              <a:t> e Service, indica quanti pazienti affetti (</a:t>
            </a:r>
            <a:r>
              <a:rPr lang="it-IT" sz="1600" dirty="0" err="1" smtClean="0"/>
              <a:t>Cancer</a:t>
            </a:r>
            <a:r>
              <a:rPr lang="it-IT" sz="1600" dirty="0" smtClean="0"/>
              <a:t>=1) o non affetti (</a:t>
            </a:r>
            <a:r>
              <a:rPr lang="it-IT" sz="1600" dirty="0" err="1" smtClean="0"/>
              <a:t>Cancer</a:t>
            </a:r>
            <a:r>
              <a:rPr lang="it-IT" sz="1600" dirty="0" smtClean="0"/>
              <a:t>=1) da Cancro sono stati avviati alla divisione Medica (Service=0) o Chirurgica e (Service =1); i pazienti  sono divisi in due categorie: è il primo ricovero in ICU (</a:t>
            </a:r>
            <a:r>
              <a:rPr lang="it-IT" sz="1600" dirty="0" err="1" smtClean="0"/>
              <a:t>Previous</a:t>
            </a:r>
            <a:r>
              <a:rPr lang="it-IT" sz="1600" dirty="0" smtClean="0"/>
              <a:t> = 0) o vi sono stati ricoveri precedenti </a:t>
            </a:r>
            <a:r>
              <a:rPr lang="it-IT" sz="1600" dirty="0"/>
              <a:t>(</a:t>
            </a:r>
            <a:r>
              <a:rPr lang="it-IT" sz="1600" dirty="0" err="1"/>
              <a:t>Previous</a:t>
            </a:r>
            <a:r>
              <a:rPr lang="it-IT" sz="1600" dirty="0"/>
              <a:t> </a:t>
            </a:r>
            <a:r>
              <a:rPr lang="it-IT" sz="1600" dirty="0" smtClean="0"/>
              <a:t>= 1) ?.</a:t>
            </a:r>
            <a:endParaRPr lang="it-IT" sz="1600" dirty="0"/>
          </a:p>
        </p:txBody>
      </p:sp>
      <p:sp>
        <p:nvSpPr>
          <p:cNvPr id="7" name="Freccia sinistra 6"/>
          <p:cNvSpPr/>
          <p:nvPr/>
        </p:nvSpPr>
        <p:spPr>
          <a:xfrm>
            <a:off x="7706161" y="1754509"/>
            <a:ext cx="643467" cy="366889"/>
          </a:xfrm>
          <a:prstGeom prst="leftArrow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1975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22" y="3905032"/>
            <a:ext cx="4319994" cy="287999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Menu </a:t>
            </a:r>
            <a:r>
              <a:rPr lang="it-IT" dirty="0" err="1" smtClean="0"/>
              <a:t>Graph</a:t>
            </a:r>
            <a:r>
              <a:rPr lang="it-IT" dirty="0" smtClean="0"/>
              <a:t> - </a:t>
            </a:r>
            <a:r>
              <a:rPr lang="it-IT" dirty="0" err="1"/>
              <a:t>BarChart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22" y="1179498"/>
            <a:ext cx="4319991" cy="287999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2773" y="1179498"/>
            <a:ext cx="4319994" cy="287999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682774" y="4263924"/>
            <a:ext cx="4319994" cy="1110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40000"/>
              </a:lnSpc>
              <a:buFont typeface="+mj-lt"/>
              <a:buAutoNum type="alphaUcPeriod"/>
            </a:pPr>
            <a:r>
              <a:rPr lang="it-IT" sz="1600" dirty="0" err="1" smtClean="0"/>
              <a:t>Percent</a:t>
            </a:r>
            <a:r>
              <a:rPr lang="it-IT" sz="1600" dirty="0" smtClean="0"/>
              <a:t> </a:t>
            </a:r>
            <a:r>
              <a:rPr lang="it-IT" sz="1600" dirty="0" err="1" smtClean="0"/>
              <a:t>within</a:t>
            </a:r>
            <a:r>
              <a:rPr lang="it-IT" sz="1600" dirty="0" smtClean="0"/>
              <a:t> </a:t>
            </a:r>
            <a:r>
              <a:rPr lang="it-IT" sz="1600" dirty="0" err="1" smtClean="0"/>
              <a:t>level</a:t>
            </a:r>
            <a:r>
              <a:rPr lang="it-IT" sz="1600" dirty="0" smtClean="0"/>
              <a:t> of </a:t>
            </a:r>
            <a:r>
              <a:rPr lang="it-IT" sz="1600" dirty="0" err="1" smtClean="0"/>
              <a:t>Previous</a:t>
            </a:r>
            <a:r>
              <a:rPr lang="it-IT" sz="1600" dirty="0" smtClean="0"/>
              <a:t>; </a:t>
            </a:r>
            <a:r>
              <a:rPr lang="it-IT" sz="1600" dirty="0" err="1" smtClean="0"/>
              <a:t>Cancer</a:t>
            </a:r>
            <a:r>
              <a:rPr lang="it-IT" sz="1600" dirty="0" smtClean="0"/>
              <a:t> </a:t>
            </a:r>
          </a:p>
          <a:p>
            <a:pPr marL="342900" indent="-342900">
              <a:lnSpc>
                <a:spcPct val="140000"/>
              </a:lnSpc>
              <a:buFont typeface="+mj-lt"/>
              <a:buAutoNum type="alphaUcPeriod"/>
            </a:pPr>
            <a:r>
              <a:rPr lang="it-IT" sz="1600" dirty="0" err="1" smtClean="0"/>
              <a:t>Percent</a:t>
            </a:r>
            <a:r>
              <a:rPr lang="it-IT" sz="1600" dirty="0" smtClean="0"/>
              <a:t> </a:t>
            </a:r>
            <a:r>
              <a:rPr lang="it-IT" sz="1600" dirty="0" err="1" smtClean="0"/>
              <a:t>within</a:t>
            </a:r>
            <a:r>
              <a:rPr lang="it-IT" sz="1600" dirty="0" smtClean="0"/>
              <a:t> </a:t>
            </a:r>
            <a:r>
              <a:rPr lang="it-IT" sz="1600" dirty="0" err="1" smtClean="0"/>
              <a:t>level</a:t>
            </a:r>
            <a:r>
              <a:rPr lang="it-IT" sz="1600" dirty="0" smtClean="0"/>
              <a:t> of </a:t>
            </a:r>
            <a:r>
              <a:rPr lang="it-IT" sz="1600" dirty="0" err="1" smtClean="0"/>
              <a:t>Previous</a:t>
            </a:r>
            <a:endParaRPr lang="it-IT" sz="1600" dirty="0" smtClean="0"/>
          </a:p>
          <a:p>
            <a:pPr marL="342900" indent="-342900">
              <a:lnSpc>
                <a:spcPct val="140000"/>
              </a:lnSpc>
              <a:buFont typeface="+mj-lt"/>
              <a:buAutoNum type="alphaUcPeriod"/>
            </a:pPr>
            <a:r>
              <a:rPr lang="it-IT" sz="1600" dirty="0" err="1" smtClean="0"/>
              <a:t>Percent</a:t>
            </a:r>
            <a:r>
              <a:rPr lang="it-IT" sz="1600" dirty="0" smtClean="0"/>
              <a:t> </a:t>
            </a:r>
            <a:r>
              <a:rPr lang="it-IT" sz="1600" dirty="0" err="1" smtClean="0"/>
              <a:t>within</a:t>
            </a:r>
            <a:r>
              <a:rPr lang="it-IT" sz="1600" dirty="0" smtClean="0"/>
              <a:t> </a:t>
            </a:r>
            <a:r>
              <a:rPr lang="it-IT" sz="1600" dirty="0" err="1" smtClean="0"/>
              <a:t>all</a:t>
            </a:r>
            <a:r>
              <a:rPr lang="it-IT" sz="1600" dirty="0" smtClean="0"/>
              <a:t> data</a:t>
            </a:r>
            <a:endParaRPr lang="it-IT" sz="16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270039" y="1723714"/>
            <a:ext cx="47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A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1184306" y="4343304"/>
            <a:ext cx="47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C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6088014" y="1667014"/>
            <a:ext cx="47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B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7737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Graph</a:t>
            </a:r>
            <a:r>
              <a:rPr lang="it-IT" dirty="0" smtClean="0"/>
              <a:t> - </a:t>
            </a:r>
            <a:r>
              <a:rPr lang="it-IT" dirty="0" err="1" smtClean="0"/>
              <a:t>PieChart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22" y="1586971"/>
            <a:ext cx="5400000" cy="3600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606779" y="5446890"/>
            <a:ext cx="3366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Differenze fra </a:t>
            </a:r>
            <a:r>
              <a:rPr lang="it-IT" dirty="0" err="1" smtClean="0"/>
              <a:t>BarChart</a:t>
            </a:r>
            <a:r>
              <a:rPr lang="it-IT" dirty="0" smtClean="0"/>
              <a:t> e </a:t>
            </a:r>
            <a:r>
              <a:rPr lang="it-IT" dirty="0" err="1"/>
              <a:t>P</a:t>
            </a:r>
            <a:r>
              <a:rPr lang="it-IT" dirty="0" err="1" smtClean="0"/>
              <a:t>ieChart</a:t>
            </a:r>
            <a:r>
              <a:rPr lang="it-IT" dirty="0" smtClean="0"/>
              <a:t> 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6584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40828"/>
          </a:xfrm>
        </p:spPr>
        <p:txBody>
          <a:bodyPr/>
          <a:lstStyle/>
          <a:p>
            <a:r>
              <a:rPr lang="en-US" dirty="0" err="1" smtClean="0"/>
              <a:t>BarChart</a:t>
            </a:r>
            <a:r>
              <a:rPr lang="en-US" dirty="0" smtClean="0"/>
              <a:t> – Stratified variables  </a:t>
            </a:r>
            <a:endParaRPr lang="en-US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035" y="1258766"/>
            <a:ext cx="1943459" cy="216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616" y="3717572"/>
            <a:ext cx="2481702" cy="21600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4735" y="1215293"/>
            <a:ext cx="3383999" cy="2169397"/>
          </a:xfrm>
          <a:prstGeom prst="rect">
            <a:avLst/>
          </a:prstGeom>
        </p:spPr>
      </p:pic>
      <p:sp>
        <p:nvSpPr>
          <p:cNvPr id="7" name="Freccia destra 6"/>
          <p:cNvSpPr/>
          <p:nvPr/>
        </p:nvSpPr>
        <p:spPr>
          <a:xfrm>
            <a:off x="4174024" y="1921801"/>
            <a:ext cx="506940" cy="33288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destra 7"/>
          <p:cNvSpPr/>
          <p:nvPr/>
        </p:nvSpPr>
        <p:spPr>
          <a:xfrm rot="5400000">
            <a:off x="5879952" y="3240961"/>
            <a:ext cx="506940" cy="33288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5408070" y="6156077"/>
            <a:ext cx="248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Premere Ok più volte!!</a:t>
            </a:r>
            <a:endParaRPr lang="it-IT" dirty="0"/>
          </a:p>
        </p:txBody>
      </p:sp>
      <p:sp>
        <p:nvSpPr>
          <p:cNvPr id="10" name="Freccia destra 9"/>
          <p:cNvSpPr/>
          <p:nvPr/>
        </p:nvSpPr>
        <p:spPr>
          <a:xfrm rot="5400000">
            <a:off x="5879953" y="5736166"/>
            <a:ext cx="506940" cy="33288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888" y="1542977"/>
            <a:ext cx="1980000" cy="4334595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888" y="1258766"/>
            <a:ext cx="1980000" cy="433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64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Graph</a:t>
            </a:r>
            <a:r>
              <a:rPr lang="it-IT" dirty="0" smtClean="0"/>
              <a:t> – </a:t>
            </a:r>
            <a:r>
              <a:rPr lang="it-IT" dirty="0" err="1" smtClean="0"/>
              <a:t>Edit</a:t>
            </a:r>
            <a:r>
              <a:rPr lang="it-IT" dirty="0" smtClean="0"/>
              <a:t> </a:t>
            </a:r>
            <a:r>
              <a:rPr lang="it-IT" dirty="0" err="1" smtClean="0"/>
              <a:t>BarChart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3804" y="4091687"/>
            <a:ext cx="2481702" cy="216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42" y="1417638"/>
            <a:ext cx="3994406" cy="28800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0904" y="1855291"/>
            <a:ext cx="1908000" cy="329072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18142" y="4796118"/>
            <a:ext cx="3845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dirty="0" smtClean="0"/>
              <a:t>Seleziona la </a:t>
            </a:r>
            <a:r>
              <a:rPr lang="it-IT" dirty="0" err="1" smtClean="0"/>
              <a:t>BarChart</a:t>
            </a:r>
            <a:endParaRPr lang="it-IT" dirty="0" smtClean="0"/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Attiva l menù contestuale con il Pulsante di Destra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/>
              <a:t>Seleziona </a:t>
            </a:r>
            <a:r>
              <a:rPr lang="it-IT" dirty="0" err="1" smtClean="0"/>
              <a:t>Edit</a:t>
            </a:r>
            <a:r>
              <a:rPr lang="it-IT" dirty="0" smtClean="0"/>
              <a:t> Bar  </a:t>
            </a:r>
          </a:p>
          <a:p>
            <a:pPr marL="342900" indent="-342900">
              <a:buFont typeface="+mj-lt"/>
              <a:buAutoNum type="arabicPeriod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70973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/>
              <a:t>Scatter</a:t>
            </a:r>
            <a:r>
              <a:rPr lang="it-IT" dirty="0"/>
              <a:t> Plot, Matrix Plot, </a:t>
            </a:r>
            <a:r>
              <a:rPr lang="it-IT" dirty="0" err="1"/>
              <a:t>Marginal</a:t>
            </a:r>
            <a:r>
              <a:rPr lang="it-IT" dirty="0"/>
              <a:t> Plot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111" y="1231900"/>
            <a:ext cx="2880000" cy="25280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31900"/>
            <a:ext cx="1800000" cy="397636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3935576"/>
            <a:ext cx="3312000" cy="216903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7667" y="3171909"/>
            <a:ext cx="54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26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72" y="1096733"/>
            <a:ext cx="7596000" cy="3971541"/>
          </a:xfrm>
          <a:prstGeom prst="rect">
            <a:avLst/>
          </a:prstGeom>
        </p:spPr>
      </p:pic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284163" y="188116"/>
            <a:ext cx="8574087" cy="775805"/>
          </a:xfrm>
        </p:spPr>
        <p:txBody>
          <a:bodyPr/>
          <a:lstStyle/>
          <a:p>
            <a:r>
              <a:rPr lang="it-IT" dirty="0" err="1" smtClean="0"/>
              <a:t>Worksheets</a:t>
            </a:r>
            <a:endParaRPr lang="it-IT" dirty="0"/>
          </a:p>
        </p:txBody>
      </p:sp>
      <p:sp>
        <p:nvSpPr>
          <p:cNvPr id="7" name="Freccia sinistra 6"/>
          <p:cNvSpPr/>
          <p:nvPr/>
        </p:nvSpPr>
        <p:spPr>
          <a:xfrm>
            <a:off x="5080158" y="2640839"/>
            <a:ext cx="476264" cy="17999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Parentesi graffa chiusa 7"/>
          <p:cNvSpPr/>
          <p:nvPr/>
        </p:nvSpPr>
        <p:spPr>
          <a:xfrm>
            <a:off x="4864702" y="2358780"/>
            <a:ext cx="102057" cy="782476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145" y="1824343"/>
            <a:ext cx="3251200" cy="3492500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284163" y="5260143"/>
            <a:ext cx="5158863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charset="2"/>
              <a:buChar char="q"/>
            </a:pPr>
            <a:r>
              <a:rPr lang="it-IT" sz="1600" dirty="0" err="1" smtClean="0"/>
              <a:t>Worksheet</a:t>
            </a:r>
            <a:r>
              <a:rPr lang="it-IT" sz="1600" dirty="0" smtClean="0"/>
              <a:t> 	: </a:t>
            </a:r>
            <a:r>
              <a:rPr lang="it-IT" sz="1600" dirty="0" err="1" smtClean="0"/>
              <a:t>Name</a:t>
            </a:r>
            <a:endParaRPr lang="it-IT" sz="1600" dirty="0" smtClean="0"/>
          </a:p>
          <a:p>
            <a:pPr marL="742950" lvl="1" indent="-285750">
              <a:spcAft>
                <a:spcPts val="600"/>
              </a:spcAft>
              <a:buFont typeface="Wingdings" charset="2"/>
              <a:buChar char="q"/>
            </a:pPr>
            <a:r>
              <a:rPr lang="it-IT" sz="1600" dirty="0" err="1" smtClean="0"/>
              <a:t>Columns</a:t>
            </a:r>
            <a:r>
              <a:rPr lang="it-IT" sz="1600" dirty="0" smtClean="0"/>
              <a:t>	: Variabili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q"/>
            </a:pPr>
            <a:r>
              <a:rPr lang="it-IT" sz="1600" dirty="0" err="1" smtClean="0"/>
              <a:t>Costants</a:t>
            </a:r>
            <a:r>
              <a:rPr lang="it-IT" sz="1600" dirty="0" smtClean="0"/>
              <a:t>	: Parametri di valore costante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q"/>
            </a:pPr>
            <a:r>
              <a:rPr lang="it-IT" sz="1600" dirty="0" err="1" smtClean="0"/>
              <a:t>Matrices</a:t>
            </a:r>
            <a:r>
              <a:rPr lang="it-IT" sz="1600" dirty="0"/>
              <a:t>	</a:t>
            </a:r>
            <a:r>
              <a:rPr lang="it-IT" sz="1600" dirty="0" smtClean="0"/>
              <a:t>: Tabelle di </a:t>
            </a:r>
            <a:r>
              <a:rPr lang="it-IT" sz="1600" i="1" dirty="0" err="1" smtClean="0"/>
              <a:t>n</a:t>
            </a:r>
            <a:r>
              <a:rPr lang="it-IT" sz="1600" dirty="0" smtClean="0"/>
              <a:t> righe, </a:t>
            </a:r>
            <a:r>
              <a:rPr lang="it-IT" sz="1600" i="1" dirty="0" smtClean="0"/>
              <a:t>m</a:t>
            </a:r>
            <a:r>
              <a:rPr lang="it-IT" sz="1600" dirty="0" smtClean="0"/>
              <a:t> colonne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873079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Scatter</a:t>
            </a:r>
            <a:r>
              <a:rPr lang="it-IT" dirty="0" smtClean="0"/>
              <a:t> Plot, Matrix Plot, </a:t>
            </a:r>
            <a:r>
              <a:rPr lang="it-IT" dirty="0" err="1" smtClean="0"/>
              <a:t>Marginal</a:t>
            </a:r>
            <a:r>
              <a:rPr lang="it-IT" dirty="0" smtClean="0"/>
              <a:t> Plot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67934"/>
            <a:ext cx="7315200" cy="4876800"/>
          </a:xfrm>
          <a:prstGeom prst="rect">
            <a:avLst/>
          </a:prstGeom>
        </p:spPr>
      </p:pic>
      <p:sp>
        <p:nvSpPr>
          <p:cNvPr id="4" name="Freccia sinistra 3"/>
          <p:cNvSpPr/>
          <p:nvPr/>
        </p:nvSpPr>
        <p:spPr>
          <a:xfrm>
            <a:off x="3309056" y="3386667"/>
            <a:ext cx="409222" cy="254000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sinistra 4"/>
          <p:cNvSpPr/>
          <p:nvPr/>
        </p:nvSpPr>
        <p:spPr>
          <a:xfrm>
            <a:off x="4392789" y="4145845"/>
            <a:ext cx="409222" cy="254000"/>
          </a:xfrm>
          <a:prstGeom prst="leftArrow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0591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/>
              <a:t>Scatter</a:t>
            </a:r>
            <a:r>
              <a:rPr lang="it-IT" dirty="0"/>
              <a:t> Plot, Matrix Plot, </a:t>
            </a:r>
            <a:r>
              <a:rPr lang="it-IT" dirty="0" err="1"/>
              <a:t>Marginal</a:t>
            </a:r>
            <a:r>
              <a:rPr lang="it-IT" dirty="0"/>
              <a:t> Plot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73152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99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2065"/>
          </a:xfrm>
        </p:spPr>
        <p:txBody>
          <a:bodyPr/>
          <a:lstStyle/>
          <a:p>
            <a:r>
              <a:rPr lang="it-IT" dirty="0" smtClean="0"/>
              <a:t>Data Set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76" y="1028700"/>
            <a:ext cx="7560000" cy="395272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800" y="3718778"/>
            <a:ext cx="6336000" cy="252528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2812230" y="5182481"/>
            <a:ext cx="1621568" cy="759795"/>
          </a:xfrm>
          <a:prstGeom prst="rect">
            <a:avLst/>
          </a:prstGeom>
          <a:noFill/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3629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52168"/>
          </a:xfrm>
        </p:spPr>
        <p:txBody>
          <a:bodyPr/>
          <a:lstStyle/>
          <a:p>
            <a:r>
              <a:rPr lang="it-IT" dirty="0" smtClean="0"/>
              <a:t>Florida </a:t>
            </a:r>
            <a:r>
              <a:rPr lang="it-IT" dirty="0" err="1" smtClean="0"/>
              <a:t>Lakes</a:t>
            </a:r>
            <a:r>
              <a:rPr lang="it-IT" dirty="0" smtClean="0"/>
              <a:t> Data Set</a:t>
            </a:r>
            <a:endParaRPr lang="it-IT" dirty="0"/>
          </a:p>
        </p:txBody>
      </p:sp>
      <p:pic>
        <p:nvPicPr>
          <p:cNvPr id="3" name="Immagine 2" descr="selectet dataset pag69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2" t="7950" r="15018" b="58330"/>
          <a:stretch/>
        </p:blipFill>
        <p:spPr>
          <a:xfrm rot="60000">
            <a:off x="664054" y="1330258"/>
            <a:ext cx="7168406" cy="4894258"/>
          </a:xfrm>
          <a:prstGeom prst="rect">
            <a:avLst/>
          </a:prstGeom>
        </p:spPr>
      </p:pic>
      <p:cxnSp>
        <p:nvCxnSpPr>
          <p:cNvPr id="5" name="Connettore 1 4"/>
          <p:cNvCxnSpPr/>
          <p:nvPr/>
        </p:nvCxnSpPr>
        <p:spPr>
          <a:xfrm>
            <a:off x="1587449" y="2116485"/>
            <a:ext cx="126995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2621765" y="2351193"/>
            <a:ext cx="122292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Parentesi graffa chiusa 18"/>
          <p:cNvSpPr/>
          <p:nvPr/>
        </p:nvSpPr>
        <p:spPr>
          <a:xfrm>
            <a:off x="7443369" y="3220401"/>
            <a:ext cx="258459" cy="117718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Parentesi graffa chiusa 19"/>
          <p:cNvSpPr/>
          <p:nvPr/>
        </p:nvSpPr>
        <p:spPr>
          <a:xfrm>
            <a:off x="7443132" y="4515168"/>
            <a:ext cx="258459" cy="132822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CasellaDiTesto 21"/>
          <p:cNvSpPr txBox="1"/>
          <p:nvPr/>
        </p:nvSpPr>
        <p:spPr>
          <a:xfrm>
            <a:off x="7701828" y="3524336"/>
            <a:ext cx="130547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 smtClean="0"/>
              <a:t>chemistry</a:t>
            </a:r>
            <a:r>
              <a:rPr lang="it-IT" sz="1600" dirty="0" smtClean="0"/>
              <a:t> of the water</a:t>
            </a:r>
            <a:endParaRPr lang="it-IT" sz="1600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7815007" y="4876077"/>
            <a:ext cx="130547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Mercury </a:t>
            </a:r>
            <a:r>
              <a:rPr lang="it-IT" sz="1600" dirty="0" err="1" smtClean="0"/>
              <a:t>levels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883167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7056"/>
            <a:ext cx="8229600" cy="971736"/>
          </a:xfrm>
        </p:spPr>
        <p:txBody>
          <a:bodyPr/>
          <a:lstStyle/>
          <a:p>
            <a:r>
              <a:rPr lang="it-IT" dirty="0"/>
              <a:t>Florida </a:t>
            </a:r>
            <a:r>
              <a:rPr lang="it-IT" dirty="0" err="1"/>
              <a:t>Lakes</a:t>
            </a:r>
            <a:r>
              <a:rPr lang="it-IT" dirty="0"/>
              <a:t> Data Set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457200" y="3889630"/>
            <a:ext cx="8104226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/>
              <a:buChar char="•"/>
            </a:pPr>
            <a:r>
              <a:rPr lang="it-IT" sz="1400" dirty="0"/>
              <a:t>Il mercurio si accumula nel tessuto </a:t>
            </a:r>
            <a:r>
              <a:rPr lang="it-IT" sz="1400" dirty="0" smtClean="0"/>
              <a:t>muscolare, per confrontare i valori di mercurio rilevati in pesci provenienti da laghi diversi il valore misurato è stato rappresentato in una scala di riferimento che corrisponde al valore medio di Hg presente in un pesce di età pari a tre anni pescato nel medesimo lago.</a:t>
            </a:r>
          </a:p>
          <a:p>
            <a:pPr marL="285750" indent="-285750" algn="just">
              <a:spcBef>
                <a:spcPts val="600"/>
              </a:spcBef>
              <a:buFont typeface="Arial"/>
              <a:buChar char="•"/>
            </a:pPr>
            <a:r>
              <a:rPr lang="it-IT" sz="1400" dirty="0" smtClean="0"/>
              <a:t>L’ </a:t>
            </a:r>
            <a:r>
              <a:rPr lang="en-GB" sz="1400" dirty="0" smtClean="0"/>
              <a:t>Environment Protection Agency </a:t>
            </a:r>
            <a:r>
              <a:rPr lang="it-IT" sz="1400" dirty="0" smtClean="0"/>
              <a:t>(EPA) ha </a:t>
            </a:r>
            <a:r>
              <a:rPr lang="it-IT" sz="1400" dirty="0"/>
              <a:t>fissato </a:t>
            </a:r>
            <a:r>
              <a:rPr lang="it-IT" sz="1400" dirty="0" smtClean="0"/>
              <a:t>un valore di 0.5 (mg/kg di tessuto) come livello </a:t>
            </a:r>
            <a:r>
              <a:rPr lang="it-IT" sz="1400" dirty="0"/>
              <a:t>di concentrazione </a:t>
            </a:r>
            <a:r>
              <a:rPr lang="it-IT" sz="1400" dirty="0" smtClean="0"/>
              <a:t>tossica del </a:t>
            </a:r>
            <a:r>
              <a:rPr lang="it-IT" sz="1400" dirty="0"/>
              <a:t>mercurio </a:t>
            </a:r>
            <a:r>
              <a:rPr lang="it-IT" sz="1400" dirty="0" smtClean="0"/>
              <a:t>negli alimenti e dal data-set si ricava che nel </a:t>
            </a:r>
            <a:r>
              <a:rPr lang="it-IT" sz="1400" dirty="0"/>
              <a:t>45,3% dei laghi </a:t>
            </a:r>
            <a:r>
              <a:rPr lang="it-IT" sz="1400" dirty="0" smtClean="0"/>
              <a:t>presi in esame la [Hg] supera </a:t>
            </a:r>
            <a:r>
              <a:rPr lang="it-IT" sz="1400" dirty="0"/>
              <a:t>questo livello. </a:t>
            </a:r>
            <a:r>
              <a:rPr lang="it-IT" sz="1400" dirty="0" smtClean="0"/>
              <a:t>Le misure sono eseguite con uno strumento di sensibilità pari a </a:t>
            </a:r>
            <a:r>
              <a:rPr lang="it-IT" sz="1400" dirty="0"/>
              <a:t>0.040 (mg/kg di tessuto</a:t>
            </a:r>
            <a:r>
              <a:rPr lang="it-IT" sz="1400" dirty="0" smtClean="0"/>
              <a:t>).</a:t>
            </a:r>
            <a:endParaRPr lang="it-IT" sz="1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57200" y="1133847"/>
            <a:ext cx="810422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La contaminazione </a:t>
            </a:r>
            <a:r>
              <a:rPr lang="it-IT" dirty="0"/>
              <a:t>da mercurio </a:t>
            </a:r>
            <a:r>
              <a:rPr lang="it-IT" dirty="0" smtClean="0"/>
              <a:t>nel </a:t>
            </a:r>
            <a:r>
              <a:rPr lang="it-IT" dirty="0"/>
              <a:t>pesce d'acqua dolce </a:t>
            </a:r>
            <a:r>
              <a:rPr lang="it-IT" dirty="0" smtClean="0"/>
              <a:t>costituisce </a:t>
            </a:r>
            <a:r>
              <a:rPr lang="it-IT" dirty="0"/>
              <a:t>una minaccia diretta per la </a:t>
            </a:r>
            <a:r>
              <a:rPr lang="it-IT" dirty="0" smtClean="0"/>
              <a:t>salute. Il </a:t>
            </a:r>
            <a:r>
              <a:rPr lang="it-IT" dirty="0"/>
              <a:t>pesce persico </a:t>
            </a:r>
            <a:r>
              <a:rPr lang="it-IT" dirty="0" smtClean="0"/>
              <a:t>trota, pescato </a:t>
            </a:r>
            <a:r>
              <a:rPr lang="it-IT" dirty="0"/>
              <a:t>in 53 diversi laghi della </a:t>
            </a:r>
            <a:r>
              <a:rPr lang="it-IT" dirty="0" smtClean="0"/>
              <a:t>Florida, è il modello di studio della relazione</a:t>
            </a:r>
            <a:r>
              <a:rPr lang="it-IT" i="1" dirty="0" smtClean="0"/>
              <a:t> “condizioni ambientali-accumulo di Hg” </a:t>
            </a:r>
            <a:r>
              <a:rPr lang="it-IT" dirty="0" smtClean="0"/>
              <a:t>rappresentata nel data-set. Da ciascun lago sono stati prelevati campioni </a:t>
            </a:r>
            <a:r>
              <a:rPr lang="it-IT" dirty="0"/>
              <a:t>di acqua </a:t>
            </a:r>
            <a:r>
              <a:rPr lang="it-IT" dirty="0" smtClean="0"/>
              <a:t>in due momenti dell’anno (agosto 1990 </a:t>
            </a:r>
            <a:r>
              <a:rPr lang="it-IT" dirty="0"/>
              <a:t>e </a:t>
            </a:r>
            <a:r>
              <a:rPr lang="it-IT" dirty="0" smtClean="0"/>
              <a:t>marzo 1991), per ciascuno si è misurato il </a:t>
            </a:r>
            <a:r>
              <a:rPr lang="it-IT" dirty="0" err="1" smtClean="0"/>
              <a:t>pH</a:t>
            </a:r>
            <a:r>
              <a:rPr lang="it-IT" dirty="0"/>
              <a:t>, la quantità di clorofilla, </a:t>
            </a:r>
            <a:r>
              <a:rPr lang="it-IT" dirty="0" smtClean="0"/>
              <a:t>la concentrazione di calcio </a:t>
            </a:r>
            <a:r>
              <a:rPr lang="it-IT" dirty="0"/>
              <a:t>e </a:t>
            </a:r>
            <a:r>
              <a:rPr lang="it-IT" dirty="0" smtClean="0"/>
              <a:t>l’alcalinità dell’acqua. I campioni di pesce persico pescato hanno dimensioni variabili da 4 </a:t>
            </a:r>
            <a:r>
              <a:rPr lang="it-IT" dirty="0"/>
              <a:t>a </a:t>
            </a:r>
            <a:r>
              <a:rPr lang="it-IT" dirty="0" smtClean="0"/>
              <a:t>44 unità: per ciascun campione si è determinata l'età media (peso del pesce) </a:t>
            </a:r>
            <a:r>
              <a:rPr lang="it-IT" dirty="0"/>
              <a:t>e </a:t>
            </a:r>
            <a:r>
              <a:rPr lang="it-IT" dirty="0" smtClean="0"/>
              <a:t>la concentrazione di mercurio (</a:t>
            </a:r>
            <a:r>
              <a:rPr lang="it-IT" dirty="0" err="1" smtClean="0"/>
              <a:t>Min</a:t>
            </a:r>
            <a:r>
              <a:rPr lang="it-IT" dirty="0" smtClean="0"/>
              <a:t>, </a:t>
            </a:r>
            <a:r>
              <a:rPr lang="it-IT" dirty="0" err="1" smtClean="0"/>
              <a:t>Max</a:t>
            </a:r>
            <a:r>
              <a:rPr lang="it-IT" dirty="0" smtClean="0"/>
              <a:t>, </a:t>
            </a:r>
            <a:r>
              <a:rPr lang="it-IT" dirty="0" err="1" smtClean="0"/>
              <a:t>Average</a:t>
            </a:r>
            <a:r>
              <a:rPr lang="it-IT" dirty="0" smtClean="0"/>
              <a:t>) nel tessuto muscolare.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57200" y="6006352"/>
            <a:ext cx="605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hlinkClick r:id="rId2"/>
              </a:rPr>
              <a:t>http://</a:t>
            </a:r>
            <a:r>
              <a:rPr lang="it-IT" dirty="0" err="1">
                <a:hlinkClick r:id="rId2"/>
              </a:rPr>
              <a:t>water.epa.gov</a:t>
            </a:r>
            <a:r>
              <a:rPr lang="it-IT" dirty="0">
                <a:hlinkClick r:id="rId2"/>
              </a:rPr>
              <a:t>/</a:t>
            </a:r>
            <a:r>
              <a:rPr lang="it-IT" dirty="0" err="1">
                <a:hlinkClick r:id="rId2"/>
              </a:rPr>
              <a:t>lawsregs</a:t>
            </a:r>
            <a:r>
              <a:rPr lang="it-IT" dirty="0">
                <a:hlinkClick r:id="rId2"/>
              </a:rPr>
              <a:t>/</a:t>
            </a:r>
            <a:r>
              <a:rPr lang="it-IT" dirty="0" err="1">
                <a:hlinkClick r:id="rId2"/>
              </a:rPr>
              <a:t>rulesregs</a:t>
            </a:r>
            <a:r>
              <a:rPr lang="it-IT" dirty="0">
                <a:hlinkClick r:id="rId2"/>
              </a:rPr>
              <a:t>/</a:t>
            </a:r>
            <a:r>
              <a:rPr lang="it-IT" dirty="0" err="1">
                <a:hlinkClick r:id="rId2"/>
              </a:rPr>
              <a:t>florida_factsheet.cfm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43284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9278"/>
            <a:ext cx="8229600" cy="643920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Worksheet</a:t>
            </a:r>
            <a:r>
              <a:rPr lang="it-IT" dirty="0" smtClean="0"/>
              <a:t>, variabili, record, …</a:t>
            </a:r>
            <a:endParaRPr lang="it-IT" dirty="0"/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756" y="940573"/>
            <a:ext cx="7739999" cy="4785516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239888" y="5815378"/>
            <a:ext cx="86783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it-IT" sz="1600" dirty="0" smtClean="0"/>
              <a:t>Le variabili </a:t>
            </a:r>
            <a:r>
              <a:rPr lang="it-IT" sz="1600" dirty="0" err="1" smtClean="0"/>
              <a:t>Alcalinity</a:t>
            </a:r>
            <a:r>
              <a:rPr lang="it-IT" sz="1600" dirty="0" smtClean="0"/>
              <a:t>, </a:t>
            </a:r>
            <a:r>
              <a:rPr lang="it-IT" sz="1600" dirty="0" err="1" smtClean="0"/>
              <a:t>pH</a:t>
            </a:r>
            <a:r>
              <a:rPr lang="it-IT" sz="1600" dirty="0" smtClean="0"/>
              <a:t>, </a:t>
            </a:r>
            <a:r>
              <a:rPr lang="it-IT" sz="1600" dirty="0" err="1" smtClean="0"/>
              <a:t>Calcium</a:t>
            </a:r>
            <a:r>
              <a:rPr lang="it-IT" sz="1600" dirty="0" smtClean="0"/>
              <a:t>, …, sono quantitative  </a:t>
            </a:r>
          </a:p>
          <a:p>
            <a:pPr marL="342900" indent="-342900">
              <a:buAutoNum type="arabicParenR"/>
            </a:pPr>
            <a:r>
              <a:rPr lang="it-IT" sz="1600" dirty="0" smtClean="0"/>
              <a:t>La variabile Lake è qualitativa categoriale</a:t>
            </a:r>
          </a:p>
          <a:p>
            <a:pPr marL="342900" indent="-342900">
              <a:buAutoNum type="arabicParenR"/>
            </a:pPr>
            <a:r>
              <a:rPr lang="it-IT" sz="1600" dirty="0" smtClean="0"/>
              <a:t>La variabile </a:t>
            </a:r>
            <a:r>
              <a:rPr lang="it-IT" sz="1600" dirty="0" err="1" smtClean="0"/>
              <a:t>AgeData</a:t>
            </a:r>
            <a:r>
              <a:rPr lang="it-IT" sz="1600" dirty="0" smtClean="0"/>
              <a:t> è dicotomica (a due valori)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283454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3555</TotalTime>
  <Words>1971</Words>
  <Application>Microsoft Macintosh PowerPoint</Application>
  <PresentationFormat>Presentazione su schermo (4:3)</PresentationFormat>
  <Paragraphs>386</Paragraphs>
  <Slides>51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51</vt:i4>
      </vt:variant>
    </vt:vector>
  </HeadingPairs>
  <TitlesOfParts>
    <vt:vector size="52" baseType="lpstr">
      <vt:lpstr>Tema di Office</vt:lpstr>
      <vt:lpstr>MINITAB</vt:lpstr>
      <vt:lpstr>Presentazione di PowerPoint</vt:lpstr>
      <vt:lpstr>Barra dei Menu, Standard, Project</vt:lpstr>
      <vt:lpstr>Menu File e Edit</vt:lpstr>
      <vt:lpstr>Worksheets</vt:lpstr>
      <vt:lpstr>Data Set</vt:lpstr>
      <vt:lpstr>Florida Lakes Data Set</vt:lpstr>
      <vt:lpstr>Florida Lakes Data Set</vt:lpstr>
      <vt:lpstr>Worksheet, variabili, record, …</vt:lpstr>
      <vt:lpstr>Menu Edit and Data</vt:lpstr>
      <vt:lpstr>Menu Data</vt:lpstr>
      <vt:lpstr>Menu Data</vt:lpstr>
      <vt:lpstr>Menu Data</vt:lpstr>
      <vt:lpstr>Menu Calc</vt:lpstr>
      <vt:lpstr>Menu Calc</vt:lpstr>
      <vt:lpstr>Menu Calc</vt:lpstr>
      <vt:lpstr>Menu Calc</vt:lpstr>
      <vt:lpstr>Menu Stat - General Statistics</vt:lpstr>
      <vt:lpstr>Menu Stat - Basic Statistics</vt:lpstr>
      <vt:lpstr>Menu Stat - Descriptive Statistics</vt:lpstr>
      <vt:lpstr>Menu Stat - Inferential Statistics</vt:lpstr>
      <vt:lpstr>Menu Stat - Inferential Statistics</vt:lpstr>
      <vt:lpstr>Menu Stat</vt:lpstr>
      <vt:lpstr>Menu Stat - Tables</vt:lpstr>
      <vt:lpstr>Menu Stat - Tables</vt:lpstr>
      <vt:lpstr>Menu Stat - Tables</vt:lpstr>
      <vt:lpstr>ICUAdmissions DataSet</vt:lpstr>
      <vt:lpstr>ICUAdmissions DataSet</vt:lpstr>
      <vt:lpstr>Intensive Cure Unit Admissions</vt:lpstr>
      <vt:lpstr>Menu Stat - Tables</vt:lpstr>
      <vt:lpstr>Menu Stat - Tables</vt:lpstr>
      <vt:lpstr>Menu Graph</vt:lpstr>
      <vt:lpstr>Menu Graph – Single Variables</vt:lpstr>
      <vt:lpstr>Florida Lakes Data Set</vt:lpstr>
      <vt:lpstr>Histogram, DotPlot, Individual Value …</vt:lpstr>
      <vt:lpstr>Histogram, DotPlot, Individual Value …</vt:lpstr>
      <vt:lpstr>Histogram, DotPlot, Individual Value …</vt:lpstr>
      <vt:lpstr>Histogram, DotPlot, Individual Value …</vt:lpstr>
      <vt:lpstr>Histogram, DotPlot, Individual Value …</vt:lpstr>
      <vt:lpstr>Histogram, Steam-and-Leaf Display</vt:lpstr>
      <vt:lpstr>Graph – Steam and Leaf Display</vt:lpstr>
      <vt:lpstr>ICUAdmissions</vt:lpstr>
      <vt:lpstr>Graph - BarChart e PieCart</vt:lpstr>
      <vt:lpstr>Graph - BarChart</vt:lpstr>
      <vt:lpstr>Menu Graph - BarChart</vt:lpstr>
      <vt:lpstr>Graph - PieChart</vt:lpstr>
      <vt:lpstr>BarChart – Stratified variables  </vt:lpstr>
      <vt:lpstr>Graph – Edit BarChart</vt:lpstr>
      <vt:lpstr>Scatter Plot, Matrix Plot, Marginal Plot</vt:lpstr>
      <vt:lpstr>Scatter Plot, Matrix Plot, Marginal Plot</vt:lpstr>
      <vt:lpstr>Scatter Plot, Matrix Plot, Marginal Plot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MINITAB</dc:title>
  <dc:creator>claudio bonifazzi</dc:creator>
  <cp:lastModifiedBy>claudio bonifazzi</cp:lastModifiedBy>
  <cp:revision>162</cp:revision>
  <dcterms:created xsi:type="dcterms:W3CDTF">2013-12-29T16:34:20Z</dcterms:created>
  <dcterms:modified xsi:type="dcterms:W3CDTF">2016-01-13T22:21:34Z</dcterms:modified>
</cp:coreProperties>
</file>